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422" r:id="rId2"/>
    <p:sldId id="420" r:id="rId3"/>
    <p:sldId id="423" r:id="rId4"/>
    <p:sldId id="421" r:id="rId5"/>
    <p:sldId id="424" r:id="rId6"/>
    <p:sldId id="306" r:id="rId7"/>
    <p:sldId id="377" r:id="rId8"/>
    <p:sldId id="379" r:id="rId9"/>
    <p:sldId id="425" r:id="rId10"/>
    <p:sldId id="416" r:id="rId11"/>
    <p:sldId id="426" r:id="rId12"/>
    <p:sldId id="427" r:id="rId13"/>
    <p:sldId id="428" r:id="rId14"/>
    <p:sldId id="429" r:id="rId15"/>
    <p:sldId id="430" r:id="rId16"/>
    <p:sldId id="270" r:id="rId17"/>
    <p:sldId id="271" r:id="rId18"/>
    <p:sldId id="274" r:id="rId19"/>
    <p:sldId id="288" r:id="rId20"/>
    <p:sldId id="281" r:id="rId21"/>
    <p:sldId id="296" r:id="rId22"/>
    <p:sldId id="278" r:id="rId23"/>
    <p:sldId id="432" r:id="rId24"/>
    <p:sldId id="431" r:id="rId25"/>
    <p:sldId id="433" r:id="rId26"/>
    <p:sldId id="4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241D-6784-460E-B4F6-C267E4FC8CCB}" type="datetimeFigureOut">
              <a:rPr lang="en-AU" smtClean="0"/>
              <a:pPr/>
              <a:t>11/06/2021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9CC2-854A-4A5E-AF7A-5B71530437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80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7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8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PRS</a:t>
            </a:r>
            <a:r>
              <a:rPr lang="en-US" baseline="0" dirty="0"/>
              <a:t> are a tool that allow us to test hypotheses regarding the genetic liability to a trait.</a:t>
            </a:r>
          </a:p>
          <a:p>
            <a:endParaRPr lang="en-US" baseline="0" dirty="0"/>
          </a:p>
          <a:p>
            <a:r>
              <a:rPr lang="en-US" baseline="0" dirty="0"/>
              <a:t>We will eventually need to perform associations between our PRS and a trait of interest. </a:t>
            </a:r>
          </a:p>
          <a:p>
            <a:endParaRPr lang="en-US" baseline="0" dirty="0"/>
          </a:p>
          <a:p>
            <a:r>
              <a:rPr lang="en-US" baseline="0" dirty="0"/>
              <a:t>The trait of interest will depend on what our question is and what the PRS is being used for, but regardless of it there are important considerations: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C53-690D-4CD6-8123-F4664C1ECA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2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qimr.az1.qualtrics.com/jfe/form/SV_57iJKVtD3y0fQ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mputationserver.readthedocs.io/en/latest/workshops/ASHG202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7FB0-C893-4443-9781-52F22C091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Meta-analysis and PRS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31DD8-11F0-44EB-981A-054CC70A5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8674" y="3522164"/>
            <a:ext cx="8534400" cy="1752600"/>
          </a:xfrm>
        </p:spPr>
        <p:txBody>
          <a:bodyPr/>
          <a:lstStyle/>
          <a:p>
            <a:pPr algn="r"/>
            <a:r>
              <a:rPr lang="en-AU" dirty="0"/>
              <a:t>Sarah Medland, Adrian Campos, Jose </a:t>
            </a:r>
            <a:r>
              <a:rPr lang="en-AU" dirty="0" err="1"/>
              <a:t>Morosoli</a:t>
            </a:r>
            <a:r>
              <a:rPr lang="en-AU" dirty="0"/>
              <a:t>, </a:t>
            </a:r>
          </a:p>
          <a:p>
            <a:pPr algn="r"/>
            <a:r>
              <a:rPr lang="en-AU" dirty="0"/>
              <a:t>Katrina </a:t>
            </a:r>
            <a:r>
              <a:rPr lang="en-AU" dirty="0" err="1"/>
              <a:t>Grasby</a:t>
            </a:r>
            <a:r>
              <a:rPr lang="en-AU" dirty="0"/>
              <a:t>, Liz Prom-Wormley, Lucia </a:t>
            </a:r>
            <a:r>
              <a:rPr lang="en-AU" dirty="0" err="1"/>
              <a:t>Colodro</a:t>
            </a:r>
            <a:r>
              <a:rPr lang="en-AU" dirty="0"/>
              <a:t> Conde,</a:t>
            </a:r>
          </a:p>
          <a:p>
            <a:pPr algn="r"/>
            <a:r>
              <a:rPr lang="en-AU" dirty="0"/>
              <a:t> Brad Verhulst, Jodie Painter, Gunn-Helen Moen </a:t>
            </a:r>
          </a:p>
          <a:p>
            <a:pPr algn="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62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A05C-F0A7-4B12-B7DC-06BDDFA2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use meta-analysis in GWAS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199B-4D69-4D8A-BDA1-3E13A7A6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600" dirty="0">
                <a:latin typeface="+mj-lt"/>
              </a:rPr>
              <a:t>Commissioned analyses rather than MA of previously published findings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400" dirty="0">
                <a:latin typeface="+mj-lt"/>
              </a:rPr>
              <a:t>Analysis protocol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000" dirty="0">
                <a:latin typeface="+mj-lt"/>
              </a:rPr>
              <a:t>Imputation reference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000" dirty="0">
                <a:latin typeface="+mj-lt"/>
              </a:rPr>
              <a:t>Phenotypic definition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000" dirty="0">
                <a:latin typeface="+mj-lt"/>
              </a:rPr>
              <a:t>Covariates to be included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000" dirty="0">
                <a:latin typeface="+mj-lt"/>
              </a:rPr>
              <a:t>Population stratification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000" dirty="0">
                <a:latin typeface="+mj-lt"/>
              </a:rPr>
              <a:t>Analyses to be run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000" dirty="0">
                <a:latin typeface="+mj-lt"/>
              </a:rPr>
              <a:t>Output format</a:t>
            </a:r>
          </a:p>
          <a:p>
            <a:pPr marL="0" indent="0">
              <a:buNone/>
            </a:pPr>
            <a:endParaRPr lang="en-AU" sz="3600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5E151E-01A5-4D40-ABEB-9F0D31181EF1}"/>
              </a:ext>
            </a:extLst>
          </p:cNvPr>
          <p:cNvGrpSpPr/>
          <p:nvPr/>
        </p:nvGrpSpPr>
        <p:grpSpPr>
          <a:xfrm>
            <a:off x="6629400" y="2590800"/>
            <a:ext cx="4205505" cy="2601974"/>
            <a:chOff x="6122895" y="1754777"/>
            <a:chExt cx="4205505" cy="26019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96C510E-AF45-4160-85CE-29FED4FC2A13}"/>
                </a:ext>
              </a:extLst>
            </p:cNvPr>
            <p:cNvGrpSpPr/>
            <p:nvPr/>
          </p:nvGrpSpPr>
          <p:grpSpPr>
            <a:xfrm>
              <a:off x="6122895" y="1754777"/>
              <a:ext cx="4205505" cy="2152879"/>
              <a:chOff x="669380" y="13252501"/>
              <a:chExt cx="6858000" cy="351074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68B8098-EB7C-4EFE-B84C-B26FCDD45EFC}"/>
                  </a:ext>
                </a:extLst>
              </p:cNvPr>
              <p:cNvSpPr/>
              <p:nvPr/>
            </p:nvSpPr>
            <p:spPr bwMode="auto">
              <a:xfrm>
                <a:off x="669380" y="14136450"/>
                <a:ext cx="1837016" cy="60642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/>
                  <a:t>Study 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12CBE5-1CD7-49CE-9CA5-75776B826F1B}"/>
                  </a:ext>
                </a:extLst>
              </p:cNvPr>
              <p:cNvSpPr/>
              <p:nvPr/>
            </p:nvSpPr>
            <p:spPr bwMode="auto">
              <a:xfrm>
                <a:off x="2750946" y="14136450"/>
                <a:ext cx="1837016" cy="60642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/>
                  <a:t>Study 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368874-41CF-40D6-8BE0-0D6DFC5F140F}"/>
                  </a:ext>
                </a:extLst>
              </p:cNvPr>
              <p:cNvSpPr/>
              <p:nvPr/>
            </p:nvSpPr>
            <p:spPr bwMode="auto">
              <a:xfrm>
                <a:off x="5690364" y="14136450"/>
                <a:ext cx="1837016" cy="606425"/>
              </a:xfrm>
              <a:prstGeom prst="rect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/>
                  <a:t>Study n</a:t>
                </a:r>
              </a:p>
            </p:txBody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DB53888F-B824-4AF9-81C4-6A465DF70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710" y="13942145"/>
                <a:ext cx="396065" cy="366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100" dirty="0">
                    <a:latin typeface="Calibri" pitchFamily="34" charset="0"/>
                  </a:rPr>
                  <a:t>…</a:t>
                </a:r>
              </a:p>
            </p:txBody>
          </p:sp>
          <p:sp>
            <p:nvSpPr>
              <p:cNvPr id="31" name="Down Arrow 9">
                <a:extLst>
                  <a:ext uri="{FF2B5EF4-FFF2-40B4-BE49-F238E27FC236}">
                    <a16:creationId xmlns:a16="http://schemas.microsoft.com/office/drawing/2014/main" id="{1A58553E-077E-4029-9269-FBCF45E68C5A}"/>
                  </a:ext>
                </a:extLst>
              </p:cNvPr>
              <p:cNvSpPr/>
              <p:nvPr/>
            </p:nvSpPr>
            <p:spPr bwMode="auto">
              <a:xfrm>
                <a:off x="1312528" y="14815380"/>
                <a:ext cx="440961" cy="346075"/>
              </a:xfrm>
              <a:prstGeom prst="downArrow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32" name="Down Arrow 10">
                <a:extLst>
                  <a:ext uri="{FF2B5EF4-FFF2-40B4-BE49-F238E27FC236}">
                    <a16:creationId xmlns:a16="http://schemas.microsoft.com/office/drawing/2014/main" id="{33019510-B9B6-490B-8ED6-39FF1C8DD098}"/>
                  </a:ext>
                </a:extLst>
              </p:cNvPr>
              <p:cNvSpPr/>
              <p:nvPr/>
            </p:nvSpPr>
            <p:spPr bwMode="auto">
              <a:xfrm>
                <a:off x="6413424" y="14815380"/>
                <a:ext cx="439998" cy="346075"/>
              </a:xfrm>
              <a:prstGeom prst="downArrow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8ED73700-3632-4499-BD87-0E38CF41CD0A}"/>
                  </a:ext>
                </a:extLst>
              </p:cNvPr>
              <p:cNvSpPr/>
              <p:nvPr/>
            </p:nvSpPr>
            <p:spPr bwMode="auto">
              <a:xfrm rot="5400000">
                <a:off x="3881686" y="13117549"/>
                <a:ext cx="433388" cy="6858000"/>
              </a:xfrm>
              <a:prstGeom prst="rightBrace">
                <a:avLst>
                  <a:gd name="adj1" fmla="val 64583"/>
                  <a:gd name="adj2" fmla="val 50514"/>
                </a:avLst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34" name="Down Arrow 16">
                <a:extLst>
                  <a:ext uri="{FF2B5EF4-FFF2-40B4-BE49-F238E27FC236}">
                    <a16:creationId xmlns:a16="http://schemas.microsoft.com/office/drawing/2014/main" id="{B7AB8F1A-6591-4C73-92B8-E6773E6B3C6C}"/>
                  </a:ext>
                </a:extLst>
              </p:cNvPr>
              <p:cNvSpPr/>
              <p:nvPr/>
            </p:nvSpPr>
            <p:spPr bwMode="auto">
              <a:xfrm>
                <a:off x="3424904" y="14815380"/>
                <a:ext cx="440961" cy="346075"/>
              </a:xfrm>
              <a:prstGeom prst="downArrow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55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D5E9DE2-E603-41A3-843A-B6CC97E00A19}"/>
                  </a:ext>
                </a:extLst>
              </p:cNvPr>
              <p:cNvSpPr txBox="1"/>
              <p:nvPr/>
            </p:nvSpPr>
            <p:spPr>
              <a:xfrm>
                <a:off x="2380385" y="13252501"/>
                <a:ext cx="301244" cy="853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1" dirty="0"/>
              </a:p>
            </p:txBody>
          </p:sp>
        </p:grpSp>
        <p:graphicFrame>
          <p:nvGraphicFramePr>
            <p:cNvPr id="23" name="Content Placeholder 15">
              <a:extLst>
                <a:ext uri="{FF2B5EF4-FFF2-40B4-BE49-F238E27FC236}">
                  <a16:creationId xmlns:a16="http://schemas.microsoft.com/office/drawing/2014/main" id="{834AEE62-ADFD-4B3A-9C84-864BCAE6AB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32152" y="3897964"/>
            <a:ext cx="2868612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11280" imgH="241200" progId="Equation.3">
                    <p:embed/>
                  </p:oleObj>
                </mc:Choice>
                <mc:Fallback>
                  <p:oleObj name="Equation" r:id="rId2" imgW="1511280" imgH="241200" progId="Equation.3">
                    <p:embed/>
                    <p:pic>
                      <p:nvPicPr>
                        <p:cNvPr id="23" name="Content Placeholder 15">
                          <a:extLst>
                            <a:ext uri="{FF2B5EF4-FFF2-40B4-BE49-F238E27FC236}">
                              <a16:creationId xmlns:a16="http://schemas.microsoft.com/office/drawing/2014/main" id="{834AEE62-ADFD-4B3A-9C84-864BCAE6AB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152" y="3897964"/>
                          <a:ext cx="2868612" cy="45878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Content Placeholder 15">
              <a:extLst>
                <a:ext uri="{FF2B5EF4-FFF2-40B4-BE49-F238E27FC236}">
                  <a16:creationId xmlns:a16="http://schemas.microsoft.com/office/drawing/2014/main" id="{9497FC68-7E9A-4CD0-B436-82F80DACC4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46365" y="2907364"/>
            <a:ext cx="990600" cy="744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480" imgH="457200" progId="Equation.3">
                    <p:embed/>
                  </p:oleObj>
                </mc:Choice>
                <mc:Fallback>
                  <p:oleObj name="Equation" r:id="rId4" imgW="609480" imgH="457200" progId="Equation.3">
                    <p:embed/>
                    <p:pic>
                      <p:nvPicPr>
                        <p:cNvPr id="24" name="Content Placeholder 15">
                          <a:extLst>
                            <a:ext uri="{FF2B5EF4-FFF2-40B4-BE49-F238E27FC236}">
                              <a16:creationId xmlns:a16="http://schemas.microsoft.com/office/drawing/2014/main" id="{9497FC68-7E9A-4CD0-B436-82F80DACC4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6365" y="2907364"/>
                          <a:ext cx="990600" cy="744649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Content Placeholder 15">
              <a:extLst>
                <a:ext uri="{FF2B5EF4-FFF2-40B4-BE49-F238E27FC236}">
                  <a16:creationId xmlns:a16="http://schemas.microsoft.com/office/drawing/2014/main" id="{ACA9515D-12E1-458F-B3A9-776DAA95B7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41764" y="2907364"/>
            <a:ext cx="990600" cy="744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480" imgH="457200" progId="Equation.3">
                    <p:embed/>
                  </p:oleObj>
                </mc:Choice>
                <mc:Fallback>
                  <p:oleObj name="Equation" r:id="rId6" imgW="609480" imgH="457200" progId="Equation.3">
                    <p:embed/>
                    <p:pic>
                      <p:nvPicPr>
                        <p:cNvPr id="25" name="Content Placeholder 15">
                          <a:extLst>
                            <a:ext uri="{FF2B5EF4-FFF2-40B4-BE49-F238E27FC236}">
                              <a16:creationId xmlns:a16="http://schemas.microsoft.com/office/drawing/2014/main" id="{ACA9515D-12E1-458F-B3A9-776DAA95B7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1764" y="2907364"/>
                          <a:ext cx="990600" cy="744649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Content Placeholder 15">
              <a:extLst>
                <a:ext uri="{FF2B5EF4-FFF2-40B4-BE49-F238E27FC236}">
                  <a16:creationId xmlns:a16="http://schemas.microsoft.com/office/drawing/2014/main" id="{A4B521E6-D999-49F8-B379-0F99C78FBD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270564" y="2907364"/>
            <a:ext cx="990600" cy="744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09480" imgH="457200" progId="Equation.3">
                    <p:embed/>
                  </p:oleObj>
                </mc:Choice>
                <mc:Fallback>
                  <p:oleObj name="Equation" r:id="rId8" imgW="609480" imgH="457200" progId="Equation.3">
                    <p:embed/>
                    <p:pic>
                      <p:nvPicPr>
                        <p:cNvPr id="26" name="Content Placeholder 15">
                          <a:extLst>
                            <a:ext uri="{FF2B5EF4-FFF2-40B4-BE49-F238E27FC236}">
                              <a16:creationId xmlns:a16="http://schemas.microsoft.com/office/drawing/2014/main" id="{A4B521E6-D999-49F8-B379-0F99C78FBD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0564" y="2907364"/>
                          <a:ext cx="990600" cy="744649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836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F2FA-3675-4B95-BF4E-BA1B72C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up a meta-analysis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4E226-68E6-407B-88CC-46A22344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Start with an analysis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Decide on QC of input and analytic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Define your primary analyses</a:t>
            </a:r>
            <a:endParaRPr lang="en-AU" sz="28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Define any secondary analyses – sensitivity, populations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Map out intended follow-ups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Define replication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Preregistration or public posting is strongly encouraged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Allow a lot more time than you think you will need</a:t>
            </a:r>
          </a:p>
        </p:txBody>
      </p:sp>
    </p:spTree>
    <p:extLst>
      <p:ext uri="{BB962C8B-B14F-4D97-AF65-F5344CB8AC3E}">
        <p14:creationId xmlns:p14="http://schemas.microsoft.com/office/powerpoint/2010/main" val="72306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F2FA-3675-4B95-BF4E-BA1B72C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Choosing an analytic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4E226-68E6-407B-88CC-46A22344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22720" cy="4631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500" dirty="0">
                <a:latin typeface="+mj-lt"/>
              </a:rPr>
              <a:t>Metal</a:t>
            </a:r>
            <a:r>
              <a:rPr lang="en-AU" sz="3200" dirty="0"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Fixed effect analysis – Inverse variance weighted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Requires: beta, SE, alleles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Outputs: beta, SE, p, N, heterogeneity, MAF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A185D8-57B6-49DF-9593-692C7FE115BE}"/>
              </a:ext>
            </a:extLst>
          </p:cNvPr>
          <p:cNvGrpSpPr/>
          <p:nvPr/>
        </p:nvGrpSpPr>
        <p:grpSpPr>
          <a:xfrm>
            <a:off x="7829143" y="2403971"/>
            <a:ext cx="3677057" cy="3920629"/>
            <a:chOff x="7772400" y="2360021"/>
            <a:chExt cx="3677057" cy="39206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D0D720-731A-4CB5-8F74-1C11BD5BC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763" t="11732"/>
            <a:stretch/>
          </p:blipFill>
          <p:spPr>
            <a:xfrm>
              <a:off x="9220200" y="2362200"/>
              <a:ext cx="2229257" cy="39184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E2E339-61BE-4134-AEA3-32AF1D0DF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732" r="73526"/>
            <a:stretch/>
          </p:blipFill>
          <p:spPr>
            <a:xfrm>
              <a:off x="7772400" y="2360021"/>
              <a:ext cx="1543457" cy="391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61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F2FA-3675-4B95-BF4E-BA1B72C9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Choosing an analytic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4E226-68E6-407B-88CC-46A22344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22720" cy="4631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500" dirty="0">
                <a:latin typeface="+mj-lt"/>
              </a:rPr>
              <a:t>Metal</a:t>
            </a:r>
            <a:r>
              <a:rPr lang="en-AU" sz="3200" dirty="0"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Fixed effect analysis – Sample size weighted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Requires: direction, P, N , alleles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Outputs: Z, p, N, heterogeneity, MAF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3200" dirty="0">
                <a:latin typeface="+mj-lt"/>
              </a:rPr>
              <a:t>Sample overlap correction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1DC97-6F97-492B-B10A-DDF6C131F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6" r="38237"/>
          <a:stretch/>
        </p:blipFill>
        <p:spPr>
          <a:xfrm>
            <a:off x="7924800" y="2438400"/>
            <a:ext cx="3600857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2AB7A-2DAA-4B21-8379-262CDDA90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6D7F28-9C88-43A1-983A-F1344F52B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22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753B-7FEB-4DB5-9B04-2106077D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7B23-6E02-4971-86BD-100845C2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876800"/>
          </a:xfrm>
        </p:spPr>
        <p:txBody>
          <a:bodyPr/>
          <a:lstStyle/>
          <a:p>
            <a:r>
              <a:rPr lang="en-AU" dirty="0"/>
              <a:t>Discovery GWAS</a:t>
            </a:r>
          </a:p>
          <a:p>
            <a:r>
              <a:rPr lang="en-AU" dirty="0"/>
              <a:t>Independent Target sample with genotypes and phenotypes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E859F-7F14-4893-B528-3B0E3093C361}"/>
              </a:ext>
            </a:extLst>
          </p:cNvPr>
          <p:cNvGrpSpPr/>
          <p:nvPr/>
        </p:nvGrpSpPr>
        <p:grpSpPr>
          <a:xfrm>
            <a:off x="1189820" y="3229009"/>
            <a:ext cx="9812360" cy="1619182"/>
            <a:chOff x="1189820" y="3229009"/>
            <a:chExt cx="9812360" cy="16191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259955-1C51-41CD-B93E-965DF5E5D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71"/>
            <a:stretch/>
          </p:blipFill>
          <p:spPr>
            <a:xfrm>
              <a:off x="1189820" y="3229009"/>
              <a:ext cx="9812360" cy="161918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8080F-05A0-4DEE-99A4-286F572D6750}"/>
                </a:ext>
              </a:extLst>
            </p:cNvPr>
            <p:cNvSpPr/>
            <p:nvPr/>
          </p:nvSpPr>
          <p:spPr>
            <a:xfrm>
              <a:off x="2971800" y="43434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5082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" y="3884465"/>
            <a:ext cx="4021076" cy="285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32559"/>
            <a:ext cx="11867523" cy="338356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179112" y="1734534"/>
            <a:ext cx="2846893" cy="222472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744" y="3770723"/>
            <a:ext cx="2612558" cy="2904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97" y="4643197"/>
            <a:ext cx="4920883" cy="1654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370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687" y="446373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275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2904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24546" y="44773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6188" y="44920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3265" y="43829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21405" y="43284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21984" y="430819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4433" y="3770723"/>
            <a:ext cx="1299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2cm per G allele</a:t>
            </a:r>
          </a:p>
        </p:txBody>
      </p:sp>
    </p:spTree>
    <p:extLst>
      <p:ext uri="{BB962C8B-B14F-4D97-AF65-F5344CB8AC3E}">
        <p14:creationId xmlns:p14="http://schemas.microsoft.com/office/powerpoint/2010/main" val="231570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14" y="4809431"/>
            <a:ext cx="5036213" cy="15157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9" y="3922054"/>
            <a:ext cx="4572000" cy="2819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45" y="3780649"/>
            <a:ext cx="2581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5400000">
            <a:off x="2346440" y="1603390"/>
            <a:ext cx="2490344" cy="23189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2117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-1 per T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</p:spTree>
    <p:extLst>
      <p:ext uri="{BB962C8B-B14F-4D97-AF65-F5344CB8AC3E}">
        <p14:creationId xmlns:p14="http://schemas.microsoft.com/office/powerpoint/2010/main" val="50381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22" y="4791727"/>
            <a:ext cx="4882594" cy="15985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46" y="3973033"/>
            <a:ext cx="42576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" y="249977"/>
            <a:ext cx="11867523" cy="338356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rot="10800000" flipV="1">
            <a:off x="3563332" y="952106"/>
            <a:ext cx="5090476" cy="294116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747" y="3808429"/>
            <a:ext cx="2465288" cy="2972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96" y="3655072"/>
            <a:ext cx="33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size of +0.5 per G allele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7492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2528" y="46617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759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7745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387" y="4675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1029" y="46899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58106" y="45809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6246" y="45263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06825" y="45061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9061" y="44412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1256" y="44183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9473" y="44030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769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34524" y="44124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29353" y="44218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59675" y="4356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026565" y="42793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07251" y="42793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80631" y="41317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42826" y="413715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21043" y="414064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21631" y="413123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17240" y="41406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36653" y="413123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85829" y="410328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943292" y="404526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+0.5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508821" y="40169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151036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563"/>
            <a:ext cx="10515600" cy="1325563"/>
          </a:xfrm>
        </p:spPr>
        <p:txBody>
          <a:bodyPr/>
          <a:lstStyle/>
          <a:p>
            <a:r>
              <a:rPr lang="en-US" dirty="0"/>
              <a:t>Repeat including the other variants and sum across all loci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0" y="2008440"/>
            <a:ext cx="2952406" cy="3902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25" y="2703451"/>
            <a:ext cx="6516433" cy="262570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08429" y="4062952"/>
            <a:ext cx="923827" cy="113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8493" y="5135182"/>
            <a:ext cx="803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Caution! The sample for which PRS will be calculated should be independent from that of the discovery GWAS. Sample overlap will bias your results.</a:t>
            </a:r>
          </a:p>
        </p:txBody>
      </p:sp>
    </p:spTree>
    <p:extLst>
      <p:ext uri="{BB962C8B-B14F-4D97-AF65-F5344CB8AC3E}">
        <p14:creationId xmlns:p14="http://schemas.microsoft.com/office/powerpoint/2010/main" val="57058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9020-1137-4242-8A68-5051C353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8" y="1866900"/>
            <a:ext cx="8077200" cy="3124200"/>
          </a:xfrm>
        </p:spPr>
        <p:txBody>
          <a:bodyPr>
            <a:noAutofit/>
          </a:bodyPr>
          <a:lstStyle/>
          <a:p>
            <a:r>
              <a:rPr lang="en-AU" sz="2400" b="1" dirty="0"/>
              <a:t>Acknowledgement of Country</a:t>
            </a:r>
            <a:br>
              <a:rPr lang="en-AU" sz="2400" b="1" dirty="0"/>
            </a:br>
            <a:br>
              <a:rPr lang="en-AU" sz="2400" b="1" dirty="0"/>
            </a:br>
            <a:r>
              <a:rPr lang="en-GB" sz="2400" dirty="0"/>
              <a:t>I’d like to acknowledge the </a:t>
            </a:r>
            <a:r>
              <a:rPr lang="en-GB" sz="2400" dirty="0" err="1"/>
              <a:t>Turrbal</a:t>
            </a:r>
            <a:r>
              <a:rPr lang="en-GB" sz="2400" dirty="0"/>
              <a:t> and </a:t>
            </a:r>
            <a:r>
              <a:rPr lang="en-GB" sz="2400" dirty="0" err="1"/>
              <a:t>Yuggerah</a:t>
            </a:r>
            <a:r>
              <a:rPr lang="en-GB" sz="2400" dirty="0"/>
              <a:t> People as the traditional owners of the land where I live and work.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I pay my respects to the Elders past, present and emerging.</a:t>
            </a:r>
            <a:endParaRPr lang="en-AU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3CE17F-9254-455D-8B4E-15912AC62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04" y="762000"/>
            <a:ext cx="2985795" cy="1981200"/>
          </a:xfrm>
        </p:spPr>
      </p:pic>
    </p:spTree>
    <p:extLst>
      <p:ext uri="{BB962C8B-B14F-4D97-AF65-F5344CB8AC3E}">
        <p14:creationId xmlns:p14="http://schemas.microsoft.com/office/powerpoint/2010/main" val="203703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453"/>
            <a:ext cx="10515600" cy="1325563"/>
          </a:xfrm>
        </p:spPr>
        <p:txBody>
          <a:bodyPr/>
          <a:lstStyle/>
          <a:p>
            <a:r>
              <a:rPr lang="en-US" dirty="0"/>
              <a:t>PRS – trait association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517"/>
            <a:ext cx="7677169" cy="52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A7AE4-3A1A-482C-8FF7-1DA8A2104B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err="1"/>
              <a:t>Clumping+Thresholding</a:t>
            </a:r>
            <a:r>
              <a:rPr lang="en-US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PLINK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PRSice2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bigsnpR</a:t>
            </a:r>
            <a:r>
              <a:rPr lang="en-US" sz="2800" dirty="0"/>
              <a:t> (R library)</a:t>
            </a:r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8FC79D-FAD0-47AF-90C9-C3CF2C906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673352"/>
            <a:ext cx="6553200" cy="4718304"/>
          </a:xfrm>
        </p:spPr>
        <p:txBody>
          <a:bodyPr/>
          <a:lstStyle/>
          <a:p>
            <a:r>
              <a:rPr lang="en-US" sz="2800" dirty="0"/>
              <a:t>Other types of PRS: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LDpred2 – Implemented in </a:t>
            </a:r>
            <a:r>
              <a:rPr lang="en-US" sz="2800" dirty="0" err="1"/>
              <a:t>bigsnpR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SBayesR</a:t>
            </a:r>
            <a:r>
              <a:rPr lang="en-US" sz="2800" dirty="0"/>
              <a:t> – Implemented in GCTB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Lassosum</a:t>
            </a:r>
            <a:r>
              <a:rPr lang="en-US" sz="2800" dirty="0"/>
              <a:t> (and lassosum2) – Implemented in </a:t>
            </a:r>
            <a:r>
              <a:rPr lang="en-US" sz="2800" dirty="0" err="1"/>
              <a:t>bigsnpR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PRS-CS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JAMPred</a:t>
            </a:r>
            <a:endParaRPr lang="en-US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2589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11" y="848412"/>
            <a:ext cx="116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C+T allows us to explore the pattern of variance explained across the distribution of effect sizes/significance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51" y="1282046"/>
            <a:ext cx="3691478" cy="3636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060" y="6027495"/>
            <a:ext cx="954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explained = partial R</a:t>
            </a:r>
            <a:r>
              <a:rPr lang="en-US" baseline="30000" dirty="0"/>
              <a:t>2 </a:t>
            </a:r>
            <a:r>
              <a:rPr lang="en-US" dirty="0"/>
              <a:t>for quantitative traits. Different ways of estimating it for binary traits </a:t>
            </a:r>
            <a:endParaRPr lang="en-US" baseline="30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132" y="1977546"/>
            <a:ext cx="4213584" cy="3069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120" r="14921"/>
          <a:stretch/>
        </p:blipFill>
        <p:spPr>
          <a:xfrm>
            <a:off x="-4275" y="1866507"/>
            <a:ext cx="4219255" cy="34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2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511" y="848412"/>
            <a:ext cx="116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methods may be better if your goal is to find the best predictor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83239-38FA-4DEB-ACBD-EF3ED27F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9394"/>
            <a:ext cx="10808878" cy="393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A7CD73-652D-4753-93E1-40774111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558885"/>
            <a:ext cx="4391500" cy="12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BDD60F-CA7C-43B4-8557-ED585DAB0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1E141D-D59A-46D7-8EAE-83384765F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43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A9B3-0F19-4C9C-9AE9-A09EBE28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Breakout room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1B97-F963-4825-8FFF-247274CB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581400" cy="4876800"/>
          </a:xfrm>
        </p:spPr>
        <p:txBody>
          <a:bodyPr>
            <a:normAutofit/>
          </a:bodyPr>
          <a:lstStyle/>
          <a:p>
            <a:r>
              <a:rPr lang="en-GB" dirty="0"/>
              <a:t>Please share screen and work together!!</a:t>
            </a:r>
          </a:p>
          <a:p>
            <a:endParaRPr lang="en-GB" dirty="0"/>
          </a:p>
          <a:p>
            <a:r>
              <a:rPr lang="en-GB" dirty="0"/>
              <a:t>The link to the workbook is now being shared in the zoom chat window and in the slack channel </a:t>
            </a:r>
          </a:p>
          <a:p>
            <a:endParaRPr lang="en-GB" dirty="0"/>
          </a:p>
          <a:p>
            <a:r>
              <a:rPr lang="en-GB" dirty="0"/>
              <a:t>Ask for help if you need it!</a:t>
            </a:r>
          </a:p>
          <a:p>
            <a:endParaRPr lang="en-GB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BE6DB-4B14-4CCB-8185-DB6F2FA9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59630"/>
            <a:ext cx="7063052" cy="49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8690-B029-4CC8-BECE-07CC2B47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5368-41D6-4B04-B7E3-6B5A8955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https://qimr.az1.qualtrics.com/jfe/form/SV_57iJKVtD3y0fQns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416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A1FA-0A53-4D65-AA10-1F76341C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Copy the files for today’s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217A-61A3-48BF-9320-A9A17297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this session we will be using terminal.</a:t>
            </a:r>
          </a:p>
          <a:p>
            <a:r>
              <a:rPr lang="en-GB" dirty="0"/>
              <a:t>To get started </a:t>
            </a:r>
            <a:r>
              <a:rPr lang="en-GB" dirty="0" err="1"/>
              <a:t>ssh</a:t>
            </a:r>
            <a:r>
              <a:rPr lang="en-GB" dirty="0"/>
              <a:t> into the workshop server.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day5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cp –r /faculty/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sarah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/2021/MA_PRS/ .</a:t>
            </a:r>
          </a:p>
          <a:p>
            <a:endParaRPr lang="en-GB" dirty="0"/>
          </a:p>
          <a:p>
            <a:r>
              <a:rPr lang="en-GB" dirty="0"/>
              <a:t>The practical will involve some R analyses, the tutorial assumes you will run these using the terminal window but you can use R studio is you prefer to.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0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A9B3-0F19-4C9C-9AE9-A09EBE28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1B97-F963-4825-8FFF-247274CB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581400" cy="4876800"/>
          </a:xfrm>
        </p:spPr>
        <p:txBody>
          <a:bodyPr/>
          <a:lstStyle/>
          <a:p>
            <a:r>
              <a:rPr lang="en-GB" dirty="0"/>
              <a:t>Today we will be using an online worksheet for the tutorial </a:t>
            </a:r>
          </a:p>
          <a:p>
            <a:endParaRPr lang="en-GB" dirty="0"/>
          </a:p>
          <a:p>
            <a:r>
              <a:rPr lang="en-GB" dirty="0"/>
              <a:t>The link to the workbook will be shared in the zoom chat window and in the slack channel 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BE6DB-4B14-4CCB-8185-DB6F2FA9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59630"/>
            <a:ext cx="7063052" cy="49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099136-4732-4759-8BE5-8E50A437F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RECAP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A0C1B2-5CC8-47A9-8A0F-D24E0C476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00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/>
              <a:t>What is imputation? </a:t>
            </a:r>
            <a:r>
              <a:rPr lang="en-AU" sz="1600" dirty="0"/>
              <a:t>(</a:t>
            </a:r>
            <a:r>
              <a:rPr lang="en-AU" sz="1600" dirty="0" err="1"/>
              <a:t>Marchini</a:t>
            </a:r>
            <a:r>
              <a:rPr lang="en-AU" sz="1600" dirty="0"/>
              <a:t> &amp; </a:t>
            </a:r>
            <a:r>
              <a:rPr lang="en-AU" sz="1600" dirty="0" err="1"/>
              <a:t>Howie</a:t>
            </a:r>
            <a:r>
              <a:rPr lang="en-AU" sz="1600" dirty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177027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11301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4" y="1958901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4" y="4038601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953124" y="3352800"/>
            <a:ext cx="0" cy="631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86525" y="3242574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037588" y="3325850"/>
            <a:ext cx="382136" cy="427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A852-8DCB-47D8-9571-AF059C4C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EA2E-617C-488A-84CB-DFD000F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061C7-D424-4ED7-BEEF-83DCB69E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21" y="456807"/>
            <a:ext cx="4782579" cy="3657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B415D-FF5E-4123-AEC1-7B0C99A0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609600" y="456807"/>
            <a:ext cx="6153319" cy="2919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19B9D-0161-4A4D-910A-D060313E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172631"/>
            <a:ext cx="5622235" cy="3172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36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134-04E7-40DB-A73A-C280493C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62000"/>
            <a:ext cx="3093720" cy="5107094"/>
          </a:xfrm>
        </p:spPr>
        <p:txBody>
          <a:bodyPr>
            <a:normAutofit fontScale="92500" lnSpcReduction="10000"/>
          </a:bodyPr>
          <a:lstStyle/>
          <a:p>
            <a:r>
              <a:rPr lang="en-AU" sz="3200" dirty="0"/>
              <a:t>On the Michigan Imputation Server Site - Great  practical workshop sessions from ASHG 2020</a:t>
            </a:r>
          </a:p>
          <a:p>
            <a:r>
              <a:rPr lang="en-AU" sz="2800" dirty="0">
                <a:hlinkClick r:id="rId2"/>
              </a:rPr>
              <a:t>https://imputationserver.readthedocs.io/en/latest/workshops/ASHG2020/</a:t>
            </a:r>
            <a:r>
              <a:rPr lang="en-AU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8EB23-2C5C-4A68-B662-ABB289B7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191"/>
            <a:ext cx="762080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2C3CF8-F0E1-462C-9AA8-8E63040BF13F}"/>
              </a:ext>
            </a:extLst>
          </p:cNvPr>
          <p:cNvCxnSpPr>
            <a:cxnSpLocks/>
          </p:cNvCxnSpPr>
          <p:nvPr/>
        </p:nvCxnSpPr>
        <p:spPr>
          <a:xfrm>
            <a:off x="3200400" y="3581400"/>
            <a:ext cx="99060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6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2AB7A-2DAA-4B21-8379-262CDDA90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6D7F28-9C88-43A1-983A-F1344F52B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522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1920</TotalTime>
  <Words>783</Words>
  <Application>Microsoft Office PowerPoint</Application>
  <PresentationFormat>Widescreen</PresentationFormat>
  <Paragraphs>155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Clarity</vt:lpstr>
      <vt:lpstr>Equation</vt:lpstr>
      <vt:lpstr>Meta-analysis and PRS</vt:lpstr>
      <vt:lpstr>Acknowledgement of Country  I’d like to acknowledge the Turrbal and Yuggerah People as the traditional owners of the land where I live and work.   I pay my respects to the Elders past, present and emerging.</vt:lpstr>
      <vt:lpstr>Copy the files for today’s tutorial</vt:lpstr>
      <vt:lpstr>PowerPoint Presentation</vt:lpstr>
      <vt:lpstr>RECAP</vt:lpstr>
      <vt:lpstr>What is imputation? (Marchini &amp; Howie 2010)</vt:lpstr>
      <vt:lpstr>PowerPoint Presentation</vt:lpstr>
      <vt:lpstr>PowerPoint Presentation</vt:lpstr>
      <vt:lpstr>QUESTIONS?</vt:lpstr>
      <vt:lpstr>How we use meta-analysis in GWAS</vt:lpstr>
      <vt:lpstr>Setting up a meta-analysis</vt:lpstr>
      <vt:lpstr>Choosing an analytic approach</vt:lpstr>
      <vt:lpstr>Choosing an analytic approach</vt:lpstr>
      <vt:lpstr>QUESTIONS?</vt:lpstr>
      <vt:lpstr>PRS Overview</vt:lpstr>
      <vt:lpstr>PowerPoint Presentation</vt:lpstr>
      <vt:lpstr>PowerPoint Presentation</vt:lpstr>
      <vt:lpstr>PowerPoint Presentation</vt:lpstr>
      <vt:lpstr>Repeat including the other variants and sum across all loci </vt:lpstr>
      <vt:lpstr>PRS – trait association</vt:lpstr>
      <vt:lpstr>Types of PRS</vt:lpstr>
      <vt:lpstr>PowerPoint Presentation</vt:lpstr>
      <vt:lpstr>PowerPoint Presentation</vt:lpstr>
      <vt:lpstr>Questions?</vt:lpstr>
      <vt:lpstr>Breakout room time…</vt:lpstr>
      <vt:lpstr>Workbook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Collaborative Science</dc:title>
  <dc:creator>Scaz</dc:creator>
  <cp:lastModifiedBy>Sarah Medland</cp:lastModifiedBy>
  <cp:revision>408</cp:revision>
  <dcterms:created xsi:type="dcterms:W3CDTF">2006-08-16T00:00:00Z</dcterms:created>
  <dcterms:modified xsi:type="dcterms:W3CDTF">2021-06-11T05:03:02Z</dcterms:modified>
</cp:coreProperties>
</file>