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notesMasterIdLst>
    <p:notesMasterId r:id="rId10"/>
  </p:notesMasterIdLst>
  <p:sldIdLst>
    <p:sldId id="256" r:id="rId2"/>
    <p:sldId id="310" r:id="rId3"/>
    <p:sldId id="259" r:id="rId4"/>
    <p:sldId id="279" r:id="rId5"/>
    <p:sldId id="314" r:id="rId6"/>
    <p:sldId id="313" r:id="rId7"/>
    <p:sldId id="298" r:id="rId8"/>
    <p:sldId id="31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80FF"/>
    <a:srgbClr val="66FFFF"/>
    <a:srgbClr val="66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2"/>
    <p:restoredTop sz="63322" autoAdjust="0"/>
  </p:normalViewPr>
  <p:slideViewPr>
    <p:cSldViewPr snapToGrid="0" snapToObjects="1">
      <p:cViewPr varScale="1">
        <p:scale>
          <a:sx n="60" d="100"/>
          <a:sy n="60" d="100"/>
        </p:scale>
        <p:origin x="25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E9E25-C10B-724B-B9F3-51E2980FFD0F}" type="datetimeFigureOut">
              <a:rPr lang="en-US" smtClean="0"/>
              <a:t>5/26/21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82394-4C8B-C743-B7E0-ABF5BD2B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73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e.g., Blue = risk allele (simplified)</a:t>
            </a:r>
          </a:p>
          <a:p>
            <a:r>
              <a:rPr lang="en-US" dirty="0"/>
              <a:t>Disproportionate</a:t>
            </a:r>
            <a:r>
              <a:rPr lang="en-US" baseline="0" dirty="0"/>
              <a:t> representation of cases in one population group (i.e.. more cases in Population 1) and greater frequency of allele in that population.</a:t>
            </a:r>
          </a:p>
          <a:p>
            <a:r>
              <a:rPr lang="en-US" baseline="0" dirty="0"/>
              <a:t>If the total sample is a combination of populations, then the allele might be associated with the disease OR there might be something else in Population 1 that is leading to the disease frequency and the allele frequency is co-incidental.</a:t>
            </a:r>
          </a:p>
          <a:p>
            <a:r>
              <a:rPr lang="en-US" baseline="0" dirty="0"/>
              <a:t>Same for continuous traits but looking at the mean scores are different across populations.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82394-4C8B-C743-B7E0-ABF5BD2BD0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32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Millions of loci = millions of tests, so some will be positive by chance. Need to control the type 1 error rate.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Estimated 1 million independent tests, common SNPs in HapMap CEU population.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 &lt; 5 x10-8 for 5% alpha, based on genome-wide testing burden of common sequence variation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LD differs across different populations e.g., higher LD (alleles more correlated) in European than in African populations.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822AC-E33F-4921-A46A-2BDA240A6534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6419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Small</a:t>
            </a:r>
            <a:r>
              <a:rPr lang="en-US" baseline="0" dirty="0"/>
              <a:t> effects = need large sample for power to detect effects reliably.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82394-4C8B-C743-B7E0-ABF5BD2BD0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62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582394-4C8B-C743-B7E0-ABF5BD2BD0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4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Replication through magnitude and direction.</a:t>
            </a:r>
          </a:p>
          <a:p>
            <a:r>
              <a:rPr lang="en-US" dirty="0"/>
              <a:t>Meta-analysis, sometime just top hits are shared.</a:t>
            </a:r>
          </a:p>
          <a:p>
            <a:r>
              <a:rPr lang="en-US" dirty="0"/>
              <a:t>Indirect association, all</a:t>
            </a:r>
            <a:r>
              <a:rPr lang="en-US" baseline="0" dirty="0"/>
              <a:t> SNPs in high LD are potential replicates, but need to check direction of the allele effects (LD link very useful)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82394-4C8B-C743-B7E0-ABF5BD2BD0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1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82394-4C8B-C743-B7E0-ABF5BD2BD0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90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C34B-57FA-004A-9B41-71F23A5D9DF0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588-0977-484E-91B9-B4C170BD561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C34B-57FA-004A-9B41-71F23A5D9DF0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588-0977-484E-91B9-B4C170BD5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C34B-57FA-004A-9B41-71F23A5D9DF0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588-0977-484E-91B9-B4C170BD5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C34B-57FA-004A-9B41-71F23A5D9DF0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588-0977-484E-91B9-B4C170BD5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C34B-57FA-004A-9B41-71F23A5D9DF0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588-0977-484E-91B9-B4C170BD561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C34B-57FA-004A-9B41-71F23A5D9DF0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588-0977-484E-91B9-B4C170BD5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C34B-57FA-004A-9B41-71F23A5D9DF0}" type="datetimeFigureOut">
              <a:rPr lang="en-US" smtClean="0"/>
              <a:t>5/26/21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588-0977-484E-91B9-B4C170BD561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C34B-57FA-004A-9B41-71F23A5D9DF0}" type="datetimeFigureOut">
              <a:rPr lang="en-US" smtClean="0"/>
              <a:t>5/26/21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588-0977-484E-91B9-B4C170BD5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C34B-57FA-004A-9B41-71F23A5D9DF0}" type="datetimeFigureOut">
              <a:rPr lang="en-US" smtClean="0"/>
              <a:t>5/26/21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588-0977-484E-91B9-B4C170BD5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C34B-57FA-004A-9B41-71F23A5D9DF0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588-0977-484E-91B9-B4C170BD56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C34B-57FA-004A-9B41-71F23A5D9DF0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588-0977-484E-91B9-B4C170BD56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C02C34B-57FA-004A-9B41-71F23A5D9DF0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C202588-0977-484E-91B9-B4C170BD56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zzz.bwh.harvard.edu/gpc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g.sph.umich.edu/abecasis/gas_power_calculator/index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ldlink.nci.nih.gov/?tab=ldmatri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Katrina Grasby and Lucia Colodro Conde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1501811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Introduction to GWAS (part II)</a:t>
            </a:r>
          </a:p>
        </p:txBody>
      </p:sp>
    </p:spTree>
    <p:extLst>
      <p:ext uri="{BB962C8B-B14F-4D97-AF65-F5344CB8AC3E}">
        <p14:creationId xmlns:p14="http://schemas.microsoft.com/office/powerpoint/2010/main" val="78954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Confounders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01301" cy="4876800"/>
          </a:xfrm>
        </p:spPr>
        <p:txBody>
          <a:bodyPr/>
          <a:lstStyle/>
          <a:p>
            <a:r>
              <a:rPr lang="en-US" dirty="0"/>
              <a:t>Population Stratification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Mean trait or case frequency</a:t>
            </a:r>
          </a:p>
          <a:p>
            <a:pPr marL="0" indent="0">
              <a:buNone/>
            </a:pPr>
            <a:r>
              <a:rPr lang="en-US" dirty="0"/>
              <a:t>differences between populations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Alleles with frequency differences</a:t>
            </a:r>
          </a:p>
          <a:p>
            <a:pPr marL="0" indent="0">
              <a:buNone/>
            </a:pPr>
            <a:r>
              <a:rPr lang="en-US" dirty="0"/>
              <a:t>between populations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False positive </a:t>
            </a:r>
            <a:r>
              <a:rPr lang="en-US"/>
              <a:t>/ negative </a:t>
            </a:r>
            <a:r>
              <a:rPr lang="en-US" dirty="0"/>
              <a:t>associations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3211" y="1835850"/>
            <a:ext cx="3810000" cy="23795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44665" y="6466657"/>
            <a:ext cx="19177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Balding. </a:t>
            </a:r>
            <a:r>
              <a:rPr lang="en-AU" sz="1000" i="1" dirty="0"/>
              <a:t>Nat Rev Genet </a:t>
            </a:r>
            <a:r>
              <a:rPr lang="en-AU" sz="1000" dirty="0"/>
              <a:t>(2006)</a:t>
            </a:r>
          </a:p>
        </p:txBody>
      </p:sp>
      <p:sp>
        <p:nvSpPr>
          <p:cNvPr id="7" name="Down Arrow 6"/>
          <p:cNvSpPr/>
          <p:nvPr/>
        </p:nvSpPr>
        <p:spPr>
          <a:xfrm>
            <a:off x="2070543" y="5239881"/>
            <a:ext cx="490953" cy="6296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lus 7"/>
          <p:cNvSpPr/>
          <p:nvPr/>
        </p:nvSpPr>
        <p:spPr>
          <a:xfrm>
            <a:off x="1995833" y="3468352"/>
            <a:ext cx="640373" cy="6723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53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Multiple Testing Burden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7138" y="2000769"/>
            <a:ext cx="4808194" cy="15956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46760" cy="4876800"/>
          </a:xfrm>
        </p:spPr>
        <p:txBody>
          <a:bodyPr>
            <a:norm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AU" i="1" dirty="0">
                <a:solidFill>
                  <a:srgbClr val="FF0000"/>
                </a:solidFill>
              </a:rPr>
              <a:t>p</a:t>
            </a:r>
            <a:r>
              <a:rPr lang="en-AU" dirty="0">
                <a:solidFill>
                  <a:srgbClr val="FF0000"/>
                </a:solidFill>
              </a:rPr>
              <a:t> &lt; 5 x 10</a:t>
            </a:r>
            <a:r>
              <a:rPr lang="en-AU" baseline="30000" dirty="0">
                <a:solidFill>
                  <a:srgbClr val="FF0000"/>
                </a:solidFill>
              </a:rPr>
              <a:t>-8</a:t>
            </a:r>
          </a:p>
          <a:p>
            <a:pPr>
              <a:spcAft>
                <a:spcPts val="300"/>
              </a:spcAft>
            </a:pPr>
            <a:endParaRPr lang="en-AU" dirty="0">
              <a:solidFill>
                <a:srgbClr val="000000"/>
              </a:solidFill>
            </a:endParaRPr>
          </a:p>
          <a:p>
            <a:pPr>
              <a:spcAft>
                <a:spcPts val="300"/>
              </a:spcAft>
            </a:pPr>
            <a:endParaRPr lang="en-AU" dirty="0">
              <a:solidFill>
                <a:srgbClr val="000000"/>
              </a:solidFill>
            </a:endParaRPr>
          </a:p>
          <a:p>
            <a:pPr>
              <a:spcAft>
                <a:spcPts val="300"/>
              </a:spcAft>
            </a:pPr>
            <a:r>
              <a:rPr lang="en-AU" dirty="0">
                <a:solidFill>
                  <a:srgbClr val="000000"/>
                </a:solidFill>
              </a:rPr>
              <a:t>Consider ancestry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AU" dirty="0">
                <a:solidFill>
                  <a:srgbClr val="000000"/>
                </a:solidFill>
              </a:rPr>
              <a:t>~ 1 million independent tests in Caucasians (CEU)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AU" dirty="0">
                <a:solidFill>
                  <a:srgbClr val="000000"/>
                </a:solidFill>
              </a:rPr>
              <a:t>~ 2 million in African (YRI)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7904" y="4389617"/>
            <a:ext cx="4637428" cy="121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059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Sample Size &amp; Power</a:t>
            </a:r>
          </a:p>
        </p:txBody>
      </p:sp>
      <p:pic>
        <p:nvPicPr>
          <p:cNvPr id="1026" name="Picture 2" descr="Image result for schizophrenia GW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576" y="2802978"/>
            <a:ext cx="8709046" cy="30742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40152" y="5662989"/>
            <a:ext cx="1837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36,989 cases</a:t>
            </a:r>
          </a:p>
          <a:p>
            <a:r>
              <a:rPr lang="en-AU" dirty="0"/>
              <a:t>113,075 controls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98667" y="5590981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 9,394 cases</a:t>
            </a:r>
          </a:p>
          <a:p>
            <a:r>
              <a:rPr lang="en-AU" dirty="0"/>
              <a:t>12,462 controls</a:t>
            </a:r>
          </a:p>
        </p:txBody>
      </p:sp>
      <p:sp>
        <p:nvSpPr>
          <p:cNvPr id="4" name="Rectangle 3"/>
          <p:cNvSpPr/>
          <p:nvPr/>
        </p:nvSpPr>
        <p:spPr>
          <a:xfrm>
            <a:off x="802821" y="2220068"/>
            <a:ext cx="7513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Schizophrenia Working Group of the Psychiatric Genomics Consortium.</a:t>
            </a:r>
          </a:p>
        </p:txBody>
      </p:sp>
    </p:spTree>
    <p:extLst>
      <p:ext uri="{BB962C8B-B14F-4D97-AF65-F5344CB8AC3E}">
        <p14:creationId xmlns:p14="http://schemas.microsoft.com/office/powerpoint/2010/main" val="2331942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Power Calculation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Consider: Effect size, Sample size, Prevalence, MAF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Purcell, </a:t>
            </a:r>
            <a:r>
              <a:rPr lang="en-US" dirty="0" err="1"/>
              <a:t>Cherny</a:t>
            </a:r>
            <a:r>
              <a:rPr lang="en-US" dirty="0"/>
              <a:t>, &amp; Sham. </a:t>
            </a:r>
            <a:r>
              <a:rPr lang="en-US" i="1" dirty="0"/>
              <a:t>Bioinformatics,</a:t>
            </a:r>
            <a:r>
              <a:rPr lang="en-US" dirty="0"/>
              <a:t> 2003</a:t>
            </a:r>
          </a:p>
          <a:p>
            <a:pPr>
              <a:buNone/>
            </a:pPr>
            <a:r>
              <a:rPr lang="en-US" dirty="0">
                <a:latin typeface="Arial" charset="0"/>
                <a:hlinkClick r:id="rId3"/>
              </a:rPr>
              <a:t>http://zzz.bwh.harvard.edu/gpc/</a:t>
            </a:r>
            <a:endParaRPr lang="en-US" dirty="0">
              <a:latin typeface="Arial" charset="0"/>
            </a:endParaRPr>
          </a:p>
          <a:p>
            <a:pPr>
              <a:buNone/>
            </a:pPr>
            <a:endParaRPr lang="en-US" dirty="0">
              <a:latin typeface="Arial" charset="0"/>
              <a:hlinkClick r:id="rId4"/>
            </a:endParaRPr>
          </a:p>
          <a:p>
            <a:pPr>
              <a:buNone/>
            </a:pPr>
            <a:r>
              <a:rPr lang="en-US" dirty="0"/>
              <a:t>Johnson &amp; </a:t>
            </a:r>
            <a:r>
              <a:rPr lang="en-US" dirty="0" err="1"/>
              <a:t>Abecasis</a:t>
            </a:r>
            <a:r>
              <a:rPr lang="en-US" dirty="0"/>
              <a:t>. </a:t>
            </a:r>
            <a:r>
              <a:rPr lang="en-US" i="1" dirty="0" err="1"/>
              <a:t>bioRxiv</a:t>
            </a:r>
            <a:r>
              <a:rPr lang="en-US" dirty="0"/>
              <a:t>, 2017</a:t>
            </a:r>
          </a:p>
          <a:p>
            <a:pPr>
              <a:buNone/>
            </a:pPr>
            <a:r>
              <a:rPr lang="en-US" dirty="0">
                <a:latin typeface="Arial" charset="0"/>
                <a:hlinkClick r:id="rId4"/>
              </a:rPr>
              <a:t>https://csg.sph.umich.edu/abecasis/gas_power_calculator/index.html</a:t>
            </a:r>
            <a:endParaRPr lang="en-US" dirty="0">
              <a:latin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81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Replication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69157" y="1010802"/>
            <a:ext cx="4687913" cy="5476897"/>
          </a:xfrm>
        </p:spPr>
      </p:pic>
      <p:sp>
        <p:nvSpPr>
          <p:cNvPr id="9" name="TextBox 8"/>
          <p:cNvSpPr txBox="1"/>
          <p:nvPr/>
        </p:nvSpPr>
        <p:spPr>
          <a:xfrm>
            <a:off x="5897291" y="6477375"/>
            <a:ext cx="30597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err="1"/>
              <a:t>Manolio</a:t>
            </a:r>
            <a:r>
              <a:rPr lang="en-AU" sz="1000" dirty="0"/>
              <a:t>. </a:t>
            </a:r>
            <a:r>
              <a:rPr lang="en-AU" sz="1000" i="1" dirty="0"/>
              <a:t>N </a:t>
            </a:r>
            <a:r>
              <a:rPr lang="en-AU" sz="1000" i="1" dirty="0" err="1"/>
              <a:t>Engl</a:t>
            </a:r>
            <a:r>
              <a:rPr lang="en-AU" sz="1000" i="1" dirty="0"/>
              <a:t> J Med</a:t>
            </a:r>
            <a:r>
              <a:rPr lang="en-AU" sz="1000" dirty="0"/>
              <a:t>, 2010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1"/>
            <a:ext cx="3545134" cy="141009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Significance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Direction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42E973-25FD-5945-B9D0-80110396A5DE}"/>
              </a:ext>
            </a:extLst>
          </p:cNvPr>
          <p:cNvSpPr txBox="1"/>
          <p:nvPr/>
        </p:nvSpPr>
        <p:spPr>
          <a:xfrm>
            <a:off x="457200" y="3630377"/>
            <a:ext cx="35451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the lead SNP changes, check LD and direction of effect</a:t>
            </a:r>
          </a:p>
          <a:p>
            <a:r>
              <a:rPr lang="en-US" sz="2800" dirty="0">
                <a:hlinkClick r:id="rId4"/>
              </a:rPr>
              <a:t>https://ldlink.nci.nih.gov/?tab=ldmatrix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0037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Key GWAS Findings (so far)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/>
              <a:t>Thousands of genetic variants </a:t>
            </a:r>
          </a:p>
          <a:p>
            <a:r>
              <a:rPr lang="en-AU" sz="2800" dirty="0"/>
              <a:t>Each has a very small effect</a:t>
            </a:r>
          </a:p>
          <a:p>
            <a:r>
              <a:rPr lang="en-AU" sz="2800" dirty="0"/>
              <a:t>Large samples required</a:t>
            </a:r>
          </a:p>
          <a:p>
            <a:r>
              <a:rPr lang="en-AU" sz="2800" dirty="0"/>
              <a:t>Can look at the cumulative effect</a:t>
            </a:r>
            <a:r>
              <a:rPr lang="mr-IN" sz="2800" dirty="0"/>
              <a:t>…</a:t>
            </a:r>
            <a:endParaRPr lang="en-AU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114" y="3690695"/>
            <a:ext cx="8686800" cy="28666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2114" y="6582689"/>
            <a:ext cx="30597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err="1"/>
              <a:t>Khera</a:t>
            </a:r>
            <a:r>
              <a:rPr lang="en-AU" sz="1000" dirty="0"/>
              <a:t> et al. </a:t>
            </a:r>
            <a:r>
              <a:rPr lang="en-AU" sz="1000" i="1" dirty="0"/>
              <a:t>Nat Gen</a:t>
            </a:r>
            <a:r>
              <a:rPr lang="en-AU" sz="1000" dirty="0"/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340674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GWAS check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AU" dirty="0"/>
              <a:t>Quality Control</a:t>
            </a:r>
          </a:p>
          <a:p>
            <a:pPr marL="968349" lvl="1" indent="-457200"/>
            <a:r>
              <a:rPr lang="en-AU" dirty="0"/>
              <a:t>Genotyping Call Rate, HWE, MAF, Sample Call Rate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Confounders</a:t>
            </a:r>
          </a:p>
          <a:p>
            <a:pPr marL="968349" lvl="1" indent="-457200"/>
            <a:r>
              <a:rPr lang="en-AU" dirty="0"/>
              <a:t>Population stratification, any systematic difference between cases &amp; controls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Appropriate methods for individuals are related</a:t>
            </a:r>
          </a:p>
          <a:p>
            <a:pPr marL="968349" lvl="1" indent="-457200"/>
            <a:r>
              <a:rPr lang="en-AU" dirty="0"/>
              <a:t>mixed models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Sample size large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Replication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Indirect association</a:t>
            </a:r>
          </a:p>
          <a:p>
            <a:pPr marL="968349" lvl="1" indent="-457200"/>
            <a:r>
              <a:rPr lang="en-AU" dirty="0"/>
              <a:t>be wary of over-interpreting biology, follow-up work is essential!</a:t>
            </a:r>
          </a:p>
        </p:txBody>
      </p:sp>
    </p:spTree>
    <p:extLst>
      <p:ext uri="{BB962C8B-B14F-4D97-AF65-F5344CB8AC3E}">
        <p14:creationId xmlns:p14="http://schemas.microsoft.com/office/powerpoint/2010/main" val="2306577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1508</TotalTime>
  <Words>517</Words>
  <Application>Microsoft Macintosh PowerPoint</Application>
  <PresentationFormat>On-screen Show (4:3)</PresentationFormat>
  <Paragraphs>78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Clarity</vt:lpstr>
      <vt:lpstr>PowerPoint Presentation</vt:lpstr>
      <vt:lpstr>Confounders</vt:lpstr>
      <vt:lpstr>Multiple Testing Burden</vt:lpstr>
      <vt:lpstr>Sample Size &amp; Power</vt:lpstr>
      <vt:lpstr>Power Calculation Tools</vt:lpstr>
      <vt:lpstr>Replication</vt:lpstr>
      <vt:lpstr>Key GWAS Findings (so far)</vt:lpstr>
      <vt:lpstr>GWAS check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from intensities to genotypes</dc:title>
  <dc:creator>Katrina Grasby</dc:creator>
  <cp:lastModifiedBy>Katrina Grasby</cp:lastModifiedBy>
  <cp:revision>428</cp:revision>
  <dcterms:created xsi:type="dcterms:W3CDTF">2019-02-25T20:28:32Z</dcterms:created>
  <dcterms:modified xsi:type="dcterms:W3CDTF">2021-05-26T01:08:35Z</dcterms:modified>
</cp:coreProperties>
</file>