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notesMasterIdLst>
    <p:notesMasterId r:id="rId8"/>
  </p:notesMasterIdLst>
  <p:sldIdLst>
    <p:sldId id="256" r:id="rId2"/>
    <p:sldId id="280" r:id="rId3"/>
    <p:sldId id="281" r:id="rId4"/>
    <p:sldId id="297" r:id="rId5"/>
    <p:sldId id="309" r:id="rId6"/>
    <p:sldId id="31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80FF"/>
    <a:srgbClr val="66FFFF"/>
    <a:srgbClr val="66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2"/>
    <p:restoredTop sz="63322" autoAdjust="0"/>
  </p:normalViewPr>
  <p:slideViewPr>
    <p:cSldViewPr snapToGrid="0" snapToObjects="1">
      <p:cViewPr varScale="1">
        <p:scale>
          <a:sx n="60" d="100"/>
          <a:sy n="60" d="100"/>
        </p:scale>
        <p:origin x="25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E9E25-C10B-724B-B9F3-51E2980FFD0F}" type="datetimeFigureOut">
              <a:rPr lang="en-US" smtClean="0"/>
              <a:t>5/26/21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82394-4C8B-C743-B7E0-ABF5BD2B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73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Indirect association</a:t>
            </a:r>
          </a:p>
          <a:p>
            <a:r>
              <a:rPr lang="en-US" dirty="0"/>
              <a:t>SNPs are not completely independent. This correlation among SNPs = linkage disequilibrium.</a:t>
            </a:r>
          </a:p>
          <a:p>
            <a:r>
              <a:rPr lang="en-US" dirty="0"/>
              <a:t>We might have an association with a measured SNP, but the causal variant might be in LD with that measured SNPs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82394-4C8B-C743-B7E0-ABF5BD2BD0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72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82394-4C8B-C743-B7E0-ABF5BD2BD0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33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each locus each individual has two alleles, one from their biological mother and one from their biological father.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e.g., a SNP with either an A or G allele.</a:t>
            </a:r>
          </a:p>
          <a:p>
            <a:r>
              <a:rPr lang="en-US" dirty="0"/>
              <a:t>At that locus, each individual will be either AA, AG, or GG.</a:t>
            </a:r>
          </a:p>
          <a:p>
            <a:r>
              <a:rPr lang="en-US" dirty="0"/>
              <a:t>If G is coded as the effect allele, then each individual is coded as 0, 1, or 2 for that SNP, which is the predictor in the regression.</a:t>
            </a:r>
          </a:p>
          <a:p>
            <a:r>
              <a:rPr lang="en-US" dirty="0"/>
              <a:t>The beta of the SNP will indicate is the G allele is associated with a higher or lower score on the trait.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82394-4C8B-C743-B7E0-ABF5BD2BD0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5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e.g., same locus but binary disease outcome</a:t>
            </a:r>
            <a:r>
              <a:rPr lang="en-US" baseline="0" dirty="0"/>
              <a:t> </a:t>
            </a:r>
          </a:p>
          <a:p>
            <a:r>
              <a:rPr lang="en-US" baseline="0" dirty="0"/>
              <a:t>Estimate the odds of being a case given that a person has the ‘G’ allele and is this is different to the odds of being a control.</a:t>
            </a:r>
          </a:p>
          <a:p>
            <a:r>
              <a:rPr lang="en-US" dirty="0"/>
              <a:t>If you use the </a:t>
            </a:r>
            <a:r>
              <a:rPr lang="en-US" baseline="0" dirty="0"/>
              <a:t>logistic/logit function, t</a:t>
            </a:r>
            <a:r>
              <a:rPr lang="en-US" dirty="0"/>
              <a:t>aking the logarithm will give</a:t>
            </a:r>
            <a:r>
              <a:rPr lang="en-US" baseline="0" dirty="0"/>
              <a:t> </a:t>
            </a:r>
            <a:r>
              <a:rPr lang="en-US" dirty="0"/>
              <a:t>terms that resemble a linear regression model.</a:t>
            </a:r>
          </a:p>
          <a:p>
            <a:r>
              <a:rPr lang="en-US" dirty="0"/>
              <a:t>α = log odds</a:t>
            </a:r>
            <a:r>
              <a:rPr lang="en-US" baseline="0" dirty="0"/>
              <a:t> for control; </a:t>
            </a:r>
            <a:r>
              <a:rPr lang="en-US" dirty="0"/>
              <a:t>α + </a:t>
            </a:r>
            <a:r>
              <a:rPr lang="el-GR" dirty="0"/>
              <a:t>β</a:t>
            </a:r>
            <a:r>
              <a:rPr lang="en-AU" dirty="0"/>
              <a:t> </a:t>
            </a:r>
            <a:r>
              <a:rPr lang="en-US" baseline="0" dirty="0"/>
              <a:t> = log odds for cases; </a:t>
            </a:r>
            <a:r>
              <a:rPr lang="el-GR" dirty="0"/>
              <a:t>β</a:t>
            </a:r>
            <a:r>
              <a:rPr lang="en-AU" dirty="0"/>
              <a:t> </a:t>
            </a:r>
            <a:r>
              <a:rPr lang="en-US" baseline="0" dirty="0"/>
              <a:t> = difference in log odds for cases compared to controls.</a:t>
            </a:r>
            <a:endParaRPr lang="en-US" dirty="0"/>
          </a:p>
          <a:p>
            <a:r>
              <a:rPr lang="en-AU" dirty="0"/>
              <a:t>Taking the exponent</a:t>
            </a:r>
            <a:r>
              <a:rPr lang="en-AU" baseline="0" dirty="0"/>
              <a:t> of the logistic </a:t>
            </a:r>
            <a:r>
              <a:rPr lang="el-GR" dirty="0"/>
              <a:t>β</a:t>
            </a:r>
            <a:r>
              <a:rPr lang="en-AU" dirty="0"/>
              <a:t> </a:t>
            </a:r>
            <a:r>
              <a:rPr lang="en-AU" baseline="0" dirty="0"/>
              <a:t>will give us the difference in odds or the odds ratio</a:t>
            </a:r>
            <a:r>
              <a:rPr lang="en-AU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82394-4C8B-C743-B7E0-ABF5BD2BD0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5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Non-independence among the individuals, use a mixed model.</a:t>
            </a:r>
          </a:p>
          <a:p>
            <a:r>
              <a:rPr lang="en-US" dirty="0"/>
              <a:t>A genetic relationship matrix can model the relationship structure.</a:t>
            </a:r>
          </a:p>
          <a:p>
            <a:r>
              <a:rPr lang="en-US" dirty="0"/>
              <a:t>Full GRM is covariance among sample calculated on all SNPs</a:t>
            </a:r>
          </a:p>
          <a:p>
            <a:r>
              <a:rPr lang="en-US" dirty="0"/>
              <a:t>Computational and memory constraints on full genetic relationship matrix, can use a subsample of SNPs to calculate covariation.</a:t>
            </a:r>
          </a:p>
          <a:p>
            <a:r>
              <a:rPr lang="en-US" dirty="0"/>
              <a:t>Proximal contamination when SNP is both in fixed and random effect of equation.</a:t>
            </a:r>
          </a:p>
          <a:p>
            <a:r>
              <a:rPr lang="en-US"/>
              <a:t>LOCO calculates </a:t>
            </a:r>
            <a:r>
              <a:rPr lang="en-US" dirty="0"/>
              <a:t>the GRM on the chromosomes that do not include the fixed effect at that locus.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582394-4C8B-C743-B7E0-ABF5BD2BD0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7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Katrina Grasby and Lucia Colodro Conde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1501811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Introduction to GWAS (part I)</a:t>
            </a:r>
          </a:p>
        </p:txBody>
      </p:sp>
    </p:spTree>
    <p:extLst>
      <p:ext uri="{BB962C8B-B14F-4D97-AF65-F5344CB8AC3E}">
        <p14:creationId xmlns:p14="http://schemas.microsoft.com/office/powerpoint/2010/main" val="78954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dirty="0"/>
              <a:t>A hypothesis free study of genetic variation across the entire human genome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dirty="0"/>
              <a:t>Tests for genetic associations with continuous traits or with the presence / absence of disease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dirty="0"/>
              <a:t>With a focus on low penetrance &amp; high frequency loci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dirty="0"/>
              <a:t>Tests indirect association</a:t>
            </a:r>
          </a:p>
        </p:txBody>
      </p:sp>
      <p:pic>
        <p:nvPicPr>
          <p:cNvPr id="4" name="Picture 2" descr="Image result for direct indirect association GWAS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476" b="27424"/>
          <a:stretch/>
        </p:blipFill>
        <p:spPr bwMode="auto">
          <a:xfrm>
            <a:off x="457200" y="4877033"/>
            <a:ext cx="7680000" cy="1558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6477376"/>
            <a:ext cx="30597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Hirschhorn &amp; Daly. </a:t>
            </a:r>
            <a:r>
              <a:rPr lang="en-AU" sz="1000" i="1" dirty="0"/>
              <a:t>Nat Rev Genet </a:t>
            </a:r>
            <a:r>
              <a:rPr lang="en-AU" sz="1000" dirty="0"/>
              <a:t>(2014)</a:t>
            </a:r>
          </a:p>
        </p:txBody>
      </p:sp>
    </p:spTree>
    <p:extLst>
      <p:ext uri="{BB962C8B-B14F-4D97-AF65-F5344CB8AC3E}">
        <p14:creationId xmlns:p14="http://schemas.microsoft.com/office/powerpoint/2010/main" val="1397035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Why do it?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95155" y="1778689"/>
            <a:ext cx="7476191" cy="411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3528" y="6477376"/>
            <a:ext cx="8280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McCarthy et al. </a:t>
            </a:r>
            <a:r>
              <a:rPr lang="en-AU" sz="1000" i="1" dirty="0"/>
              <a:t>Nat Rev Genet </a:t>
            </a:r>
            <a:r>
              <a:rPr lang="en-AU" sz="1000" dirty="0"/>
              <a:t>(2008)</a:t>
            </a:r>
          </a:p>
        </p:txBody>
      </p:sp>
    </p:spTree>
    <p:extLst>
      <p:ext uri="{BB962C8B-B14F-4D97-AF65-F5344CB8AC3E}">
        <p14:creationId xmlns:p14="http://schemas.microsoft.com/office/powerpoint/2010/main" val="685980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Quantitative Trait</a:t>
            </a:r>
          </a:p>
        </p:txBody>
      </p:sp>
      <p:sp>
        <p:nvSpPr>
          <p:cNvPr id="4" name="AutoShape 2" descr="Image result for isoheli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Linear Regression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AU" dirty="0"/>
              <a:t>	</a:t>
            </a:r>
            <a:r>
              <a:rPr lang="en-AU" dirty="0" err="1"/>
              <a:t>Ŷ</a:t>
            </a:r>
            <a:r>
              <a:rPr lang="en-AU" dirty="0"/>
              <a:t> =</a:t>
            </a:r>
            <a:r>
              <a:rPr lang="el-GR" dirty="0"/>
              <a:t> </a:t>
            </a:r>
            <a:r>
              <a:rPr lang="en-AU" dirty="0"/>
              <a:t>α</a:t>
            </a:r>
            <a:r>
              <a:rPr lang="en-AU" i="1" dirty="0"/>
              <a:t> + </a:t>
            </a:r>
            <a:r>
              <a:rPr lang="en-AU" dirty="0"/>
              <a:t>βX + </a:t>
            </a:r>
            <a:r>
              <a:rPr lang="en-AU" dirty="0" err="1"/>
              <a:t>ε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err="1"/>
              <a:t>Ŷ</a:t>
            </a:r>
            <a:r>
              <a:rPr lang="en-AU" dirty="0"/>
              <a:t> = score on phenotype</a:t>
            </a:r>
          </a:p>
          <a:p>
            <a:pPr marL="0" indent="0">
              <a:buNone/>
            </a:pPr>
            <a:r>
              <a:rPr lang="en-AU" dirty="0"/>
              <a:t>X = </a:t>
            </a:r>
            <a:r>
              <a:rPr lang="en-US" dirty="0">
                <a:latin typeface="Futura Bk BT"/>
              </a:rPr>
              <a:t>0, 1 or 2 copies of allele (“G”)</a:t>
            </a:r>
            <a:endParaRPr lang="en-AU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AU" dirty="0"/>
              <a:t>β = 0 	no association</a:t>
            </a:r>
            <a:endParaRPr lang="en-US" dirty="0"/>
          </a:p>
          <a:p>
            <a:pPr marL="0" indent="0">
              <a:buNone/>
            </a:pPr>
            <a:r>
              <a:rPr lang="en-AU" dirty="0"/>
              <a:t>β &gt; 0 	G allele associated with higher score on trait</a:t>
            </a:r>
          </a:p>
          <a:p>
            <a:pPr marL="0" indent="0">
              <a:buNone/>
            </a:pPr>
            <a:r>
              <a:rPr lang="en-AU" dirty="0"/>
              <a:t>β &lt; 0 	G allele associated with lower score on trait</a:t>
            </a:r>
          </a:p>
          <a:p>
            <a:endParaRPr lang="en-AU" dirty="0"/>
          </a:p>
        </p:txBody>
      </p:sp>
      <p:pic>
        <p:nvPicPr>
          <p:cNvPr id="9" name="Picture 6" descr="FIGURE 3 | Linear regression test of single-SNP associations with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17135" y="533400"/>
            <a:ext cx="3607487" cy="272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44665" y="6466657"/>
            <a:ext cx="19177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Balding. </a:t>
            </a:r>
            <a:r>
              <a:rPr lang="en-AU" sz="1000" i="1" dirty="0"/>
              <a:t>Nat Rev Genet </a:t>
            </a:r>
            <a:r>
              <a:rPr lang="en-AU" sz="1000" dirty="0"/>
              <a:t>(2006)</a:t>
            </a:r>
          </a:p>
        </p:txBody>
      </p:sp>
    </p:spTree>
    <p:extLst>
      <p:ext uri="{BB962C8B-B14F-4D97-AF65-F5344CB8AC3E}">
        <p14:creationId xmlns:p14="http://schemas.microsoft.com/office/powerpoint/2010/main" val="915801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Case-Control</a:t>
            </a:r>
          </a:p>
        </p:txBody>
      </p:sp>
      <p:sp>
        <p:nvSpPr>
          <p:cNvPr id="4" name="AutoShape 2" descr="Image result for isoheli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Logistic Regression</a:t>
            </a:r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514662" y="2286000"/>
            <a:ext cx="27997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400" dirty="0">
                <a:latin typeface="+mj-lt"/>
              </a:rPr>
              <a:t>Controls</a:t>
            </a:r>
          </a:p>
        </p:txBody>
      </p:sp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3264769" y="2286000"/>
            <a:ext cx="23359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400" dirty="0">
                <a:latin typeface="+mj-lt"/>
              </a:rPr>
              <a:t>Cases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573794" y="2945935"/>
            <a:ext cx="533400" cy="533400"/>
            <a:chOff x="3124496" y="2947558"/>
            <a:chExt cx="533400" cy="533400"/>
          </a:xfrm>
          <a:noFill/>
        </p:grpSpPr>
        <p:sp>
          <p:nvSpPr>
            <p:cNvPr id="36" name="Oval 29"/>
            <p:cNvSpPr>
              <a:spLocks noChangeArrowheads="1"/>
            </p:cNvSpPr>
            <p:nvPr/>
          </p:nvSpPr>
          <p:spPr bwMode="auto">
            <a:xfrm>
              <a:off x="3124496" y="2947558"/>
              <a:ext cx="533400" cy="533400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+mj-lt"/>
              </a:endParaRPr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3141956" y="3034309"/>
              <a:ext cx="505267" cy="3385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600" dirty="0">
                  <a:latin typeface="+mj-lt"/>
                </a:rPr>
                <a:t>A/A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295458" y="2972420"/>
            <a:ext cx="533400" cy="533400"/>
            <a:chOff x="3124496" y="2947558"/>
            <a:chExt cx="533400" cy="533400"/>
          </a:xfrm>
          <a:noFill/>
        </p:grpSpPr>
        <p:sp>
          <p:nvSpPr>
            <p:cNvPr id="40" name="Oval 29"/>
            <p:cNvSpPr>
              <a:spLocks noChangeArrowheads="1"/>
            </p:cNvSpPr>
            <p:nvPr/>
          </p:nvSpPr>
          <p:spPr bwMode="auto">
            <a:xfrm>
              <a:off x="3124496" y="2947558"/>
              <a:ext cx="533400" cy="533400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+mj-lt"/>
              </a:endParaRPr>
            </a:p>
          </p:txBody>
        </p:sp>
        <p:sp>
          <p:nvSpPr>
            <p:cNvPr id="41" name="Text Box 12"/>
            <p:cNvSpPr txBox="1">
              <a:spLocks noChangeArrowheads="1"/>
            </p:cNvSpPr>
            <p:nvPr/>
          </p:nvSpPr>
          <p:spPr bwMode="auto">
            <a:xfrm>
              <a:off x="3141956" y="3034309"/>
              <a:ext cx="505267" cy="3385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600" dirty="0">
                  <a:latin typeface="+mj-lt"/>
                </a:rPr>
                <a:t>A/A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76656" y="3663840"/>
            <a:ext cx="560871" cy="533400"/>
            <a:chOff x="3114154" y="2947558"/>
            <a:chExt cx="560871" cy="533400"/>
          </a:xfrm>
          <a:noFill/>
        </p:grpSpPr>
        <p:sp>
          <p:nvSpPr>
            <p:cNvPr id="43" name="Oval 29"/>
            <p:cNvSpPr>
              <a:spLocks noChangeArrowheads="1"/>
            </p:cNvSpPr>
            <p:nvPr/>
          </p:nvSpPr>
          <p:spPr bwMode="auto">
            <a:xfrm>
              <a:off x="3124496" y="2947558"/>
              <a:ext cx="533400" cy="533400"/>
            </a:xfrm>
            <a:prstGeom prst="ellipse">
              <a:avLst/>
            </a:prstGeom>
            <a:solidFill>
              <a:srgbClr val="0F80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+mj-lt"/>
              </a:endParaRP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3114154" y="3034309"/>
              <a:ext cx="560871" cy="3385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600" dirty="0">
                  <a:latin typeface="+mj-lt"/>
                </a:rPr>
                <a:t>G/G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715252" y="3421717"/>
            <a:ext cx="533400" cy="533400"/>
            <a:chOff x="3124496" y="2947558"/>
            <a:chExt cx="533400" cy="533400"/>
          </a:xfrm>
          <a:noFill/>
        </p:grpSpPr>
        <p:sp>
          <p:nvSpPr>
            <p:cNvPr id="46" name="Oval 29"/>
            <p:cNvSpPr>
              <a:spLocks noChangeArrowheads="1"/>
            </p:cNvSpPr>
            <p:nvPr/>
          </p:nvSpPr>
          <p:spPr bwMode="auto">
            <a:xfrm>
              <a:off x="3124496" y="2947558"/>
              <a:ext cx="533400" cy="533400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+mj-lt"/>
              </a:endParaRPr>
            </a:p>
          </p:txBody>
        </p: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3141956" y="3034309"/>
              <a:ext cx="505267" cy="3385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600" dirty="0">
                  <a:latin typeface="+mj-lt"/>
                </a:rPr>
                <a:t>A/A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284785" y="4051211"/>
            <a:ext cx="533400" cy="533400"/>
            <a:chOff x="3124496" y="2947558"/>
            <a:chExt cx="533400" cy="533400"/>
          </a:xfrm>
          <a:noFill/>
        </p:grpSpPr>
        <p:sp>
          <p:nvSpPr>
            <p:cNvPr id="49" name="Oval 29"/>
            <p:cNvSpPr>
              <a:spLocks noChangeArrowheads="1"/>
            </p:cNvSpPr>
            <p:nvPr/>
          </p:nvSpPr>
          <p:spPr bwMode="auto">
            <a:xfrm>
              <a:off x="3124496" y="2947558"/>
              <a:ext cx="533400" cy="533400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+mj-lt"/>
              </a:endParaRPr>
            </a:p>
          </p:txBody>
        </p:sp>
        <p:sp>
          <p:nvSpPr>
            <p:cNvPr id="50" name="Text Box 12"/>
            <p:cNvSpPr txBox="1">
              <a:spLocks noChangeArrowheads="1"/>
            </p:cNvSpPr>
            <p:nvPr/>
          </p:nvSpPr>
          <p:spPr bwMode="auto">
            <a:xfrm>
              <a:off x="3141956" y="3034309"/>
              <a:ext cx="505267" cy="3385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600" dirty="0">
                  <a:latin typeface="+mj-lt"/>
                </a:rPr>
                <a:t>A/A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360111" y="3555745"/>
            <a:ext cx="535551" cy="533400"/>
            <a:chOff x="3124496" y="2947558"/>
            <a:chExt cx="535551" cy="533400"/>
          </a:xfrm>
        </p:grpSpPr>
        <p:sp>
          <p:nvSpPr>
            <p:cNvPr id="52" name="Oval 29"/>
            <p:cNvSpPr>
              <a:spLocks noChangeArrowheads="1"/>
            </p:cNvSpPr>
            <p:nvPr/>
          </p:nvSpPr>
          <p:spPr bwMode="auto">
            <a:xfrm>
              <a:off x="3124496" y="2947558"/>
              <a:ext cx="533400" cy="533400"/>
            </a:xfrm>
            <a:prstGeom prst="ellipse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+mj-lt"/>
              </a:endParaRPr>
            </a:p>
          </p:txBody>
        </p:sp>
        <p:sp>
          <p:nvSpPr>
            <p:cNvPr id="53" name="Text Box 12"/>
            <p:cNvSpPr txBox="1">
              <a:spLocks noChangeArrowheads="1"/>
            </p:cNvSpPr>
            <p:nvPr/>
          </p:nvSpPr>
          <p:spPr bwMode="auto">
            <a:xfrm>
              <a:off x="3129132" y="3034309"/>
              <a:ext cx="5309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600" dirty="0">
                  <a:latin typeface="+mj-lt"/>
                </a:rPr>
                <a:t>G/A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24554" y="4463695"/>
            <a:ext cx="533400" cy="533400"/>
            <a:chOff x="3124496" y="2947558"/>
            <a:chExt cx="533400" cy="533400"/>
          </a:xfrm>
          <a:noFill/>
        </p:grpSpPr>
        <p:sp>
          <p:nvSpPr>
            <p:cNvPr id="55" name="Oval 29"/>
            <p:cNvSpPr>
              <a:spLocks noChangeArrowheads="1"/>
            </p:cNvSpPr>
            <p:nvPr/>
          </p:nvSpPr>
          <p:spPr bwMode="auto">
            <a:xfrm>
              <a:off x="3124496" y="2947558"/>
              <a:ext cx="533400" cy="533400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+mj-lt"/>
              </a:endParaRPr>
            </a:p>
          </p:txBody>
        </p:sp>
        <p:sp>
          <p:nvSpPr>
            <p:cNvPr id="56" name="Text Box 12"/>
            <p:cNvSpPr txBox="1">
              <a:spLocks noChangeArrowheads="1"/>
            </p:cNvSpPr>
            <p:nvPr/>
          </p:nvSpPr>
          <p:spPr bwMode="auto">
            <a:xfrm>
              <a:off x="3141956" y="3034309"/>
              <a:ext cx="505267" cy="3385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600" dirty="0">
                  <a:latin typeface="+mj-lt"/>
                </a:rPr>
                <a:t>A/A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840494" y="4907701"/>
            <a:ext cx="533400" cy="533400"/>
            <a:chOff x="3124496" y="2947558"/>
            <a:chExt cx="533400" cy="533400"/>
          </a:xfrm>
          <a:noFill/>
        </p:grpSpPr>
        <p:sp>
          <p:nvSpPr>
            <p:cNvPr id="58" name="Oval 29"/>
            <p:cNvSpPr>
              <a:spLocks noChangeArrowheads="1"/>
            </p:cNvSpPr>
            <p:nvPr/>
          </p:nvSpPr>
          <p:spPr bwMode="auto">
            <a:xfrm>
              <a:off x="3124496" y="2947558"/>
              <a:ext cx="533400" cy="533400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+mj-lt"/>
              </a:endParaRPr>
            </a:p>
          </p:txBody>
        </p:sp>
        <p:sp>
          <p:nvSpPr>
            <p:cNvPr id="59" name="Text Box 12"/>
            <p:cNvSpPr txBox="1">
              <a:spLocks noChangeArrowheads="1"/>
            </p:cNvSpPr>
            <p:nvPr/>
          </p:nvSpPr>
          <p:spPr bwMode="auto">
            <a:xfrm>
              <a:off x="3141956" y="3034309"/>
              <a:ext cx="505267" cy="3385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600" dirty="0">
                  <a:latin typeface="+mj-lt"/>
                </a:rPr>
                <a:t>A/A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75614" y="4272655"/>
            <a:ext cx="533400" cy="533400"/>
            <a:chOff x="3124496" y="2947558"/>
            <a:chExt cx="533400" cy="533400"/>
          </a:xfrm>
          <a:noFill/>
        </p:grpSpPr>
        <p:sp>
          <p:nvSpPr>
            <p:cNvPr id="64" name="Oval 29"/>
            <p:cNvSpPr>
              <a:spLocks noChangeArrowheads="1"/>
            </p:cNvSpPr>
            <p:nvPr/>
          </p:nvSpPr>
          <p:spPr bwMode="auto">
            <a:xfrm>
              <a:off x="3124496" y="2947558"/>
              <a:ext cx="533400" cy="533400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+mj-lt"/>
              </a:endParaRPr>
            </a:p>
          </p:txBody>
        </p:sp>
        <p:sp>
          <p:nvSpPr>
            <p:cNvPr id="65" name="Text Box 12"/>
            <p:cNvSpPr txBox="1">
              <a:spLocks noChangeArrowheads="1"/>
            </p:cNvSpPr>
            <p:nvPr/>
          </p:nvSpPr>
          <p:spPr bwMode="auto">
            <a:xfrm>
              <a:off x="3141956" y="3034309"/>
              <a:ext cx="505267" cy="3385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600" dirty="0">
                  <a:latin typeface="+mj-lt"/>
                </a:rPr>
                <a:t>A/A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061760" y="4321846"/>
            <a:ext cx="505267" cy="457200"/>
            <a:chOff x="5385037" y="3372863"/>
            <a:chExt cx="505267" cy="457200"/>
          </a:xfrm>
        </p:grpSpPr>
        <p:sp>
          <p:nvSpPr>
            <p:cNvPr id="72" name="Rectangle 21"/>
            <p:cNvSpPr>
              <a:spLocks noChangeArrowheads="1"/>
            </p:cNvSpPr>
            <p:nvPr/>
          </p:nvSpPr>
          <p:spPr bwMode="auto">
            <a:xfrm>
              <a:off x="5394669" y="3372863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+mj-lt"/>
              </a:endParaRPr>
            </a:p>
          </p:txBody>
        </p:sp>
        <p:sp>
          <p:nvSpPr>
            <p:cNvPr id="73" name="Text Box 12"/>
            <p:cNvSpPr txBox="1">
              <a:spLocks noChangeArrowheads="1"/>
            </p:cNvSpPr>
            <p:nvPr/>
          </p:nvSpPr>
          <p:spPr bwMode="auto">
            <a:xfrm>
              <a:off x="5385037" y="3442142"/>
              <a:ext cx="50526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600" dirty="0">
                  <a:latin typeface="+mj-lt"/>
                </a:rPr>
                <a:t>A/A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526213" y="4947728"/>
            <a:ext cx="505267" cy="457200"/>
            <a:chOff x="5385037" y="3372863"/>
            <a:chExt cx="505267" cy="457200"/>
          </a:xfrm>
        </p:grpSpPr>
        <p:sp>
          <p:nvSpPr>
            <p:cNvPr id="75" name="Rectangle 21"/>
            <p:cNvSpPr>
              <a:spLocks noChangeArrowheads="1"/>
            </p:cNvSpPr>
            <p:nvPr/>
          </p:nvSpPr>
          <p:spPr bwMode="auto">
            <a:xfrm>
              <a:off x="5394669" y="3372863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+mj-lt"/>
              </a:endParaRPr>
            </a:p>
          </p:txBody>
        </p:sp>
        <p:sp>
          <p:nvSpPr>
            <p:cNvPr id="76" name="Text Box 12"/>
            <p:cNvSpPr txBox="1">
              <a:spLocks noChangeArrowheads="1"/>
            </p:cNvSpPr>
            <p:nvPr/>
          </p:nvSpPr>
          <p:spPr bwMode="auto">
            <a:xfrm>
              <a:off x="5385037" y="3442142"/>
              <a:ext cx="50526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600" dirty="0">
                  <a:latin typeface="+mj-lt"/>
                </a:rPr>
                <a:t>A/A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703898" y="4997095"/>
            <a:ext cx="560871" cy="457200"/>
            <a:chOff x="5357236" y="3372863"/>
            <a:chExt cx="560871" cy="457200"/>
          </a:xfrm>
        </p:grpSpPr>
        <p:sp>
          <p:nvSpPr>
            <p:cNvPr id="84" name="Rectangle 21"/>
            <p:cNvSpPr>
              <a:spLocks noChangeArrowheads="1"/>
            </p:cNvSpPr>
            <p:nvPr/>
          </p:nvSpPr>
          <p:spPr bwMode="auto">
            <a:xfrm>
              <a:off x="5394669" y="3372863"/>
              <a:ext cx="457200" cy="457200"/>
            </a:xfrm>
            <a:prstGeom prst="rect">
              <a:avLst/>
            </a:prstGeom>
            <a:solidFill>
              <a:srgbClr val="0F80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+mj-lt"/>
              </a:endParaRPr>
            </a:p>
          </p:txBody>
        </p:sp>
        <p:sp>
          <p:nvSpPr>
            <p:cNvPr id="85" name="Text Box 12"/>
            <p:cNvSpPr txBox="1">
              <a:spLocks noChangeArrowheads="1"/>
            </p:cNvSpPr>
            <p:nvPr/>
          </p:nvSpPr>
          <p:spPr bwMode="auto">
            <a:xfrm>
              <a:off x="5357236" y="3442142"/>
              <a:ext cx="56087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600" dirty="0">
                  <a:latin typeface="+mj-lt"/>
                </a:rPr>
                <a:t>G/G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871889" y="4232116"/>
            <a:ext cx="530915" cy="457200"/>
            <a:chOff x="5372214" y="3372863"/>
            <a:chExt cx="530915" cy="457200"/>
          </a:xfrm>
        </p:grpSpPr>
        <p:sp>
          <p:nvSpPr>
            <p:cNvPr id="90" name="Rectangle 21"/>
            <p:cNvSpPr>
              <a:spLocks noChangeArrowheads="1"/>
            </p:cNvSpPr>
            <p:nvPr/>
          </p:nvSpPr>
          <p:spPr bwMode="auto">
            <a:xfrm>
              <a:off x="5394669" y="3372863"/>
              <a:ext cx="457200" cy="457200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+mj-lt"/>
              </a:endParaRPr>
            </a:p>
          </p:txBody>
        </p:sp>
        <p:sp>
          <p:nvSpPr>
            <p:cNvPr id="91" name="Text Box 12"/>
            <p:cNvSpPr txBox="1">
              <a:spLocks noChangeArrowheads="1"/>
            </p:cNvSpPr>
            <p:nvPr/>
          </p:nvSpPr>
          <p:spPr bwMode="auto">
            <a:xfrm>
              <a:off x="5372214" y="3442142"/>
              <a:ext cx="5309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600" dirty="0">
                  <a:latin typeface="+mj-lt"/>
                </a:rPr>
                <a:t>G/A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263134" y="3631945"/>
            <a:ext cx="530915" cy="457200"/>
            <a:chOff x="5372214" y="3372863"/>
            <a:chExt cx="530915" cy="457200"/>
          </a:xfrm>
        </p:grpSpPr>
        <p:sp>
          <p:nvSpPr>
            <p:cNvPr id="99" name="Rectangle 21"/>
            <p:cNvSpPr>
              <a:spLocks noChangeArrowheads="1"/>
            </p:cNvSpPr>
            <p:nvPr/>
          </p:nvSpPr>
          <p:spPr bwMode="auto">
            <a:xfrm>
              <a:off x="5394669" y="3372863"/>
              <a:ext cx="457200" cy="457200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+mj-lt"/>
              </a:endParaRPr>
            </a:p>
          </p:txBody>
        </p:sp>
        <p:sp>
          <p:nvSpPr>
            <p:cNvPr id="100" name="Text Box 12"/>
            <p:cNvSpPr txBox="1">
              <a:spLocks noChangeArrowheads="1"/>
            </p:cNvSpPr>
            <p:nvPr/>
          </p:nvSpPr>
          <p:spPr bwMode="auto">
            <a:xfrm>
              <a:off x="5372214" y="3442142"/>
              <a:ext cx="5309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600" dirty="0">
                  <a:latin typeface="+mj-lt"/>
                </a:rPr>
                <a:t>G/A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036112" y="2987677"/>
            <a:ext cx="530915" cy="457200"/>
            <a:chOff x="5372214" y="3372863"/>
            <a:chExt cx="530915" cy="457200"/>
          </a:xfrm>
        </p:grpSpPr>
        <p:sp>
          <p:nvSpPr>
            <p:cNvPr id="102" name="Rectangle 21"/>
            <p:cNvSpPr>
              <a:spLocks noChangeArrowheads="1"/>
            </p:cNvSpPr>
            <p:nvPr/>
          </p:nvSpPr>
          <p:spPr bwMode="auto">
            <a:xfrm>
              <a:off x="5394669" y="3372863"/>
              <a:ext cx="457200" cy="457200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+mj-lt"/>
              </a:endParaRPr>
            </a:p>
          </p:txBody>
        </p:sp>
        <p:sp>
          <p:nvSpPr>
            <p:cNvPr id="103" name="Text Box 12"/>
            <p:cNvSpPr txBox="1">
              <a:spLocks noChangeArrowheads="1"/>
            </p:cNvSpPr>
            <p:nvPr/>
          </p:nvSpPr>
          <p:spPr bwMode="auto">
            <a:xfrm>
              <a:off x="5372214" y="3442142"/>
              <a:ext cx="5309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600" dirty="0">
                  <a:latin typeface="+mj-lt"/>
                </a:rPr>
                <a:t>G/A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4825843" y="3367199"/>
            <a:ext cx="530915" cy="457200"/>
            <a:chOff x="5372214" y="3372863"/>
            <a:chExt cx="530915" cy="457200"/>
          </a:xfrm>
        </p:grpSpPr>
        <p:sp>
          <p:nvSpPr>
            <p:cNvPr id="105" name="Rectangle 21"/>
            <p:cNvSpPr>
              <a:spLocks noChangeArrowheads="1"/>
            </p:cNvSpPr>
            <p:nvPr/>
          </p:nvSpPr>
          <p:spPr bwMode="auto">
            <a:xfrm>
              <a:off x="5394669" y="3372863"/>
              <a:ext cx="457200" cy="457200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+mj-lt"/>
              </a:endParaRPr>
            </a:p>
          </p:txBody>
        </p:sp>
        <p:sp>
          <p:nvSpPr>
            <p:cNvPr id="106" name="Text Box 12"/>
            <p:cNvSpPr txBox="1">
              <a:spLocks noChangeArrowheads="1"/>
            </p:cNvSpPr>
            <p:nvPr/>
          </p:nvSpPr>
          <p:spPr bwMode="auto">
            <a:xfrm>
              <a:off x="5372214" y="3442142"/>
              <a:ext cx="5309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600" dirty="0">
                  <a:latin typeface="+mj-lt"/>
                </a:rPr>
                <a:t>G/A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578868" y="4892829"/>
            <a:ext cx="535551" cy="533400"/>
            <a:chOff x="3124496" y="2947558"/>
            <a:chExt cx="535551" cy="533400"/>
          </a:xfrm>
        </p:grpSpPr>
        <p:sp>
          <p:nvSpPr>
            <p:cNvPr id="108" name="Oval 29"/>
            <p:cNvSpPr>
              <a:spLocks noChangeArrowheads="1"/>
            </p:cNvSpPr>
            <p:nvPr/>
          </p:nvSpPr>
          <p:spPr bwMode="auto">
            <a:xfrm>
              <a:off x="3124496" y="2947558"/>
              <a:ext cx="533400" cy="533400"/>
            </a:xfrm>
            <a:prstGeom prst="ellipse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+mj-lt"/>
              </a:endParaRPr>
            </a:p>
          </p:txBody>
        </p:sp>
        <p:sp>
          <p:nvSpPr>
            <p:cNvPr id="109" name="Text Box 12"/>
            <p:cNvSpPr txBox="1">
              <a:spLocks noChangeArrowheads="1"/>
            </p:cNvSpPr>
            <p:nvPr/>
          </p:nvSpPr>
          <p:spPr bwMode="auto">
            <a:xfrm>
              <a:off x="3129132" y="3034309"/>
              <a:ext cx="5309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600" dirty="0">
                  <a:latin typeface="+mj-lt"/>
                </a:rPr>
                <a:t>G/A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3567027" y="5004467"/>
            <a:ext cx="560871" cy="457200"/>
            <a:chOff x="5357236" y="3372863"/>
            <a:chExt cx="560871" cy="457200"/>
          </a:xfrm>
        </p:grpSpPr>
        <p:sp>
          <p:nvSpPr>
            <p:cNvPr id="111" name="Rectangle 21"/>
            <p:cNvSpPr>
              <a:spLocks noChangeArrowheads="1"/>
            </p:cNvSpPr>
            <p:nvPr/>
          </p:nvSpPr>
          <p:spPr bwMode="auto">
            <a:xfrm>
              <a:off x="5394669" y="3372863"/>
              <a:ext cx="457200" cy="457200"/>
            </a:xfrm>
            <a:prstGeom prst="rect">
              <a:avLst/>
            </a:prstGeom>
            <a:solidFill>
              <a:srgbClr val="0F80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+mj-lt"/>
              </a:endParaRPr>
            </a:p>
          </p:txBody>
        </p:sp>
        <p:sp>
          <p:nvSpPr>
            <p:cNvPr id="112" name="Text Box 12"/>
            <p:cNvSpPr txBox="1">
              <a:spLocks noChangeArrowheads="1"/>
            </p:cNvSpPr>
            <p:nvPr/>
          </p:nvSpPr>
          <p:spPr bwMode="auto">
            <a:xfrm>
              <a:off x="5357236" y="3442142"/>
              <a:ext cx="56087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600" dirty="0">
                  <a:latin typeface="+mj-lt"/>
                </a:rPr>
                <a:t>G/G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596668" y="4212004"/>
            <a:ext cx="560871" cy="457200"/>
            <a:chOff x="5357236" y="3372863"/>
            <a:chExt cx="560871" cy="457200"/>
          </a:xfrm>
        </p:grpSpPr>
        <p:sp>
          <p:nvSpPr>
            <p:cNvPr id="114" name="Rectangle 21"/>
            <p:cNvSpPr>
              <a:spLocks noChangeArrowheads="1"/>
            </p:cNvSpPr>
            <p:nvPr/>
          </p:nvSpPr>
          <p:spPr bwMode="auto">
            <a:xfrm>
              <a:off x="5394669" y="3372863"/>
              <a:ext cx="457200" cy="457200"/>
            </a:xfrm>
            <a:prstGeom prst="rect">
              <a:avLst/>
            </a:prstGeom>
            <a:solidFill>
              <a:srgbClr val="0F80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+mj-lt"/>
              </a:endParaRPr>
            </a:p>
          </p:txBody>
        </p:sp>
        <p:sp>
          <p:nvSpPr>
            <p:cNvPr id="115" name="Text Box 12"/>
            <p:cNvSpPr txBox="1">
              <a:spLocks noChangeArrowheads="1"/>
            </p:cNvSpPr>
            <p:nvPr/>
          </p:nvSpPr>
          <p:spPr bwMode="auto">
            <a:xfrm>
              <a:off x="5357236" y="3442142"/>
              <a:ext cx="56087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600" dirty="0">
                  <a:latin typeface="+mj-lt"/>
                </a:rPr>
                <a:t>G/G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891267" y="3280587"/>
            <a:ext cx="560871" cy="457200"/>
            <a:chOff x="5357236" y="3372863"/>
            <a:chExt cx="560871" cy="457200"/>
          </a:xfrm>
        </p:grpSpPr>
        <p:sp>
          <p:nvSpPr>
            <p:cNvPr id="117" name="Rectangle 21"/>
            <p:cNvSpPr>
              <a:spLocks noChangeArrowheads="1"/>
            </p:cNvSpPr>
            <p:nvPr/>
          </p:nvSpPr>
          <p:spPr bwMode="auto">
            <a:xfrm>
              <a:off x="5394669" y="3372863"/>
              <a:ext cx="457200" cy="457200"/>
            </a:xfrm>
            <a:prstGeom prst="rect">
              <a:avLst/>
            </a:prstGeom>
            <a:solidFill>
              <a:srgbClr val="0F80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+mj-lt"/>
              </a:endParaRPr>
            </a:p>
          </p:txBody>
        </p:sp>
        <p:sp>
          <p:nvSpPr>
            <p:cNvPr id="118" name="Text Box 12"/>
            <p:cNvSpPr txBox="1">
              <a:spLocks noChangeArrowheads="1"/>
            </p:cNvSpPr>
            <p:nvPr/>
          </p:nvSpPr>
          <p:spPr bwMode="auto">
            <a:xfrm>
              <a:off x="5357236" y="3442142"/>
              <a:ext cx="56087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600" dirty="0">
                  <a:latin typeface="+mj-lt"/>
                </a:rPr>
                <a:t>G/G</a:t>
              </a:r>
            </a:p>
          </p:txBody>
        </p:sp>
      </p:grpSp>
      <p:sp>
        <p:nvSpPr>
          <p:cNvPr id="119" name="Text Box 19"/>
          <p:cNvSpPr txBox="1">
            <a:spLocks noChangeArrowheads="1"/>
          </p:cNvSpPr>
          <p:nvPr/>
        </p:nvSpPr>
        <p:spPr bwMode="auto">
          <a:xfrm>
            <a:off x="271374" y="5939028"/>
            <a:ext cx="5635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400" dirty="0">
                <a:latin typeface="+mn-lt"/>
              </a:rPr>
              <a:t>The G allele is associated with disease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861855" y="3713835"/>
            <a:ext cx="30929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β</a:t>
            </a:r>
            <a:r>
              <a:rPr lang="en-AU" sz="2000" dirty="0"/>
              <a:t> = difference in log odds for cases vs. controls</a:t>
            </a:r>
          </a:p>
          <a:p>
            <a:endParaRPr lang="en-US" sz="2200" dirty="0"/>
          </a:p>
          <a:p>
            <a:r>
              <a:rPr lang="en-US" sz="2200" dirty="0"/>
              <a:t>e</a:t>
            </a:r>
            <a:r>
              <a:rPr lang="en-US" sz="2200" baseline="30000" dirty="0"/>
              <a:t>(</a:t>
            </a:r>
            <a:r>
              <a:rPr lang="en-AU" sz="2000" baseline="30000" dirty="0"/>
              <a:t>β)</a:t>
            </a:r>
            <a:r>
              <a:rPr lang="en-AU" sz="2000" dirty="0"/>
              <a:t> = difference in odds</a:t>
            </a:r>
          </a:p>
          <a:p>
            <a:r>
              <a:rPr lang="en-AU" sz="2000" dirty="0"/>
              <a:t>      = Odd Ratio (OR)</a:t>
            </a:r>
          </a:p>
          <a:p>
            <a:endParaRPr lang="en-US" sz="2200" dirty="0"/>
          </a:p>
          <a:p>
            <a:r>
              <a:rPr lang="en-US" sz="2200" dirty="0"/>
              <a:t>Allelic effect is an OR:</a:t>
            </a:r>
          </a:p>
          <a:p>
            <a:r>
              <a:rPr lang="en-US" sz="2200" dirty="0"/>
              <a:t>OR &gt; 1 increased risk</a:t>
            </a:r>
          </a:p>
          <a:p>
            <a:r>
              <a:rPr lang="en-US" sz="2200" dirty="0"/>
              <a:t>OR &lt; 1 decreased risk</a:t>
            </a:r>
          </a:p>
        </p:txBody>
      </p:sp>
      <p:sp>
        <p:nvSpPr>
          <p:cNvPr id="127" name="Rectangle 21"/>
          <p:cNvSpPr>
            <a:spLocks noChangeArrowheads="1"/>
          </p:cNvSpPr>
          <p:nvPr/>
        </p:nvSpPr>
        <p:spPr bwMode="auto">
          <a:xfrm>
            <a:off x="4321647" y="2322998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+mj-lt"/>
            </a:endParaRPr>
          </a:p>
        </p:txBody>
      </p:sp>
      <p:sp>
        <p:nvSpPr>
          <p:cNvPr id="129" name="Oval 29"/>
          <p:cNvSpPr>
            <a:spLocks noChangeArrowheads="1"/>
          </p:cNvSpPr>
          <p:nvPr/>
        </p:nvSpPr>
        <p:spPr bwMode="auto">
          <a:xfrm>
            <a:off x="1818185" y="230109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+mj-lt"/>
            </a:endParaRPr>
          </a:p>
        </p:txBody>
      </p:sp>
      <p:grpSp>
        <p:nvGrpSpPr>
          <p:cNvPr id="124" name="Group 123"/>
          <p:cNvGrpSpPr/>
          <p:nvPr/>
        </p:nvGrpSpPr>
        <p:grpSpPr>
          <a:xfrm>
            <a:off x="4906185" y="701499"/>
            <a:ext cx="4093455" cy="2320628"/>
            <a:chOff x="4906185" y="384349"/>
            <a:chExt cx="4093455" cy="2320628"/>
          </a:xfrm>
        </p:grpSpPr>
        <p:pic>
          <p:nvPicPr>
            <p:cNvPr id="120" name="Picture 119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104"/>
            <a:stretch/>
          </p:blipFill>
          <p:spPr>
            <a:xfrm>
              <a:off x="4906185" y="384349"/>
              <a:ext cx="4093455" cy="2320628"/>
            </a:xfrm>
            <a:prstGeom prst="rect">
              <a:avLst/>
            </a:prstGeom>
          </p:spPr>
        </p:pic>
        <p:sp>
          <p:nvSpPr>
            <p:cNvPr id="121" name="TextBox 120"/>
            <p:cNvSpPr txBox="1"/>
            <p:nvPr/>
          </p:nvSpPr>
          <p:spPr>
            <a:xfrm>
              <a:off x="6254313" y="640311"/>
              <a:ext cx="1451513" cy="37351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27FA989-DD33-104A-AF24-EDA23390CA1E}"/>
              </a:ext>
            </a:extLst>
          </p:cNvPr>
          <p:cNvSpPr txBox="1"/>
          <p:nvPr/>
        </p:nvSpPr>
        <p:spPr>
          <a:xfrm>
            <a:off x="5818105" y="3065117"/>
            <a:ext cx="3017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ln(P/1-P) = </a:t>
            </a:r>
            <a:r>
              <a:rPr lang="en-AU" sz="2400" dirty="0"/>
              <a:t>α</a:t>
            </a:r>
            <a:r>
              <a:rPr lang="en-AU" sz="2400" i="1" dirty="0"/>
              <a:t> + </a:t>
            </a:r>
            <a:r>
              <a:rPr lang="en-AU" sz="2400" dirty="0"/>
              <a:t>βX + </a:t>
            </a:r>
            <a:r>
              <a:rPr lang="en-AU" sz="2400" dirty="0" err="1"/>
              <a:t>ε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6520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05399-CFA6-CC48-A790-4B7787890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BFD17-55AB-C94D-B4FC-8A9AA3748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a few in the total sample = drop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Random Effects Model 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err="1"/>
              <a:t>Ŷ</a:t>
            </a:r>
            <a:r>
              <a:rPr lang="en-AU" dirty="0"/>
              <a:t> =</a:t>
            </a:r>
            <a:r>
              <a:rPr lang="el-GR" dirty="0"/>
              <a:t> α</a:t>
            </a:r>
            <a:r>
              <a:rPr lang="en-AU" i="1" dirty="0"/>
              <a:t> + </a:t>
            </a:r>
            <a:r>
              <a:rPr lang="en-AU" dirty="0"/>
              <a:t>βX + G + </a:t>
            </a:r>
            <a:r>
              <a:rPr lang="en-AU" dirty="0" err="1"/>
              <a:t>ε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β = fixed effect of the allele</a:t>
            </a:r>
          </a:p>
          <a:p>
            <a:pPr marL="0" indent="0">
              <a:buNone/>
            </a:pPr>
            <a:r>
              <a:rPr lang="en-AU" dirty="0"/>
              <a:t>G = genetic relationship random effect</a:t>
            </a:r>
          </a:p>
          <a:p>
            <a:endParaRPr lang="en-US" dirty="0"/>
          </a:p>
          <a:p>
            <a:r>
              <a:rPr lang="en-US" dirty="0"/>
              <a:t>Genetic Relationship Matrix (GRM)</a:t>
            </a:r>
          </a:p>
          <a:p>
            <a:pPr lvl="1"/>
            <a:r>
              <a:rPr lang="en-US" dirty="0"/>
              <a:t>Sub-sample of SNPs</a:t>
            </a:r>
          </a:p>
          <a:p>
            <a:pPr lvl="1"/>
            <a:r>
              <a:rPr lang="en-US" dirty="0"/>
              <a:t>Leave One Chromosome Out (LOCO)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813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1642</TotalTime>
  <Words>668</Words>
  <Application>Microsoft Macintosh PowerPoint</Application>
  <PresentationFormat>On-screen Show (4:3)</PresentationFormat>
  <Paragraphs>91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Futura Bk BT</vt:lpstr>
      <vt:lpstr>Clarity</vt:lpstr>
      <vt:lpstr>PowerPoint Presentation</vt:lpstr>
      <vt:lpstr>What is it?</vt:lpstr>
      <vt:lpstr>Why do it?</vt:lpstr>
      <vt:lpstr>Quantitative Trait</vt:lpstr>
      <vt:lpstr>Case-Control</vt:lpstr>
      <vt:lpstr>Relatedness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from intensities to genotypes</dc:title>
  <dc:creator>Katrina Grasby</dc:creator>
  <cp:lastModifiedBy>Katrina Grasby</cp:lastModifiedBy>
  <cp:revision>444</cp:revision>
  <dcterms:created xsi:type="dcterms:W3CDTF">2019-02-25T20:28:32Z</dcterms:created>
  <dcterms:modified xsi:type="dcterms:W3CDTF">2021-05-26T00:49:29Z</dcterms:modified>
</cp:coreProperties>
</file>