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0" r:id="rId1"/>
  </p:sldMasterIdLst>
  <p:notesMasterIdLst>
    <p:notesMasterId r:id="rId18"/>
  </p:notesMasterIdLst>
  <p:sldIdLst>
    <p:sldId id="300" r:id="rId2"/>
    <p:sldId id="317" r:id="rId3"/>
    <p:sldId id="316" r:id="rId4"/>
    <p:sldId id="265" r:id="rId5"/>
    <p:sldId id="305" r:id="rId6"/>
    <p:sldId id="307" r:id="rId7"/>
    <p:sldId id="308" r:id="rId8"/>
    <p:sldId id="309" r:id="rId9"/>
    <p:sldId id="312" r:id="rId10"/>
    <p:sldId id="313" r:id="rId11"/>
    <p:sldId id="311" r:id="rId12"/>
    <p:sldId id="310" r:id="rId13"/>
    <p:sldId id="306" r:id="rId14"/>
    <p:sldId id="314" r:id="rId15"/>
    <p:sldId id="315" r:id="rId16"/>
    <p:sldId id="31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0FF"/>
    <a:srgbClr val="66FFFF"/>
    <a:srgbClr val="66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8"/>
    <p:restoredTop sz="70934" autoAdjust="0"/>
  </p:normalViewPr>
  <p:slideViewPr>
    <p:cSldViewPr snapToGrid="0" snapToObjects="1">
      <p:cViewPr varScale="1">
        <p:scale>
          <a:sx n="68" d="100"/>
          <a:sy n="68" d="100"/>
        </p:scale>
        <p:origin x="93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9E25-C10B-724B-B9F3-51E2980FFD0F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2394-4C8B-C743-B7E0-ABF5BD2B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control steps on</a:t>
            </a:r>
            <a:r>
              <a:rPr lang="en-US" baseline="0" dirty="0"/>
              <a:t> genetic data. </a:t>
            </a:r>
          </a:p>
          <a:p>
            <a:r>
              <a:rPr lang="en-US" baseline="0" dirty="0"/>
              <a:t>Before impute data.</a:t>
            </a:r>
          </a:p>
          <a:p>
            <a:r>
              <a:rPr lang="en-US" baseline="0" dirty="0"/>
              <a:t>Before statistical analyses.</a:t>
            </a:r>
          </a:p>
          <a:p>
            <a:r>
              <a:rPr lang="en-US" baseline="0" dirty="0"/>
              <a:t>Other quality control steps are also applied after statistical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70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too rare, won’t have power to analyse.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missing too much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Heterozygosity: excessive might be DNA contamination, reduced might be inbreeding or individuals missing SNPs.</a:t>
            </a:r>
          </a:p>
          <a:p>
            <a:r>
              <a:rPr lang="en-US" dirty="0"/>
              <a:t>Order of QC will affect how many people or SNPs are kept/dropped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Inappropriate</a:t>
            </a:r>
            <a:r>
              <a:rPr lang="en-US" baseline="0" dirty="0"/>
              <a:t> inferences can be concluded about a sample based on QC, </a:t>
            </a:r>
          </a:p>
          <a:p>
            <a:r>
              <a:rPr lang="en-US" baseline="0" dirty="0"/>
              <a:t>Another reason why order of QC might matter.</a:t>
            </a:r>
          </a:p>
          <a:p>
            <a:r>
              <a:rPr lang="en-US" baseline="0" dirty="0"/>
              <a:t>This example shows that high rates of </a:t>
            </a:r>
            <a:r>
              <a:rPr lang="en-US" baseline="0" dirty="0" err="1"/>
              <a:t>homozygosity</a:t>
            </a:r>
            <a:r>
              <a:rPr lang="en-US" baseline="0" dirty="0"/>
              <a:t> can correlate with poor sample call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32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if individuals in sample are related. This will guide choice of statistical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Allele frequencies differ across populations. Phenotypes also differ across populations.</a:t>
            </a:r>
          </a:p>
          <a:p>
            <a:r>
              <a:rPr lang="en-US" dirty="0"/>
              <a:t>This can be a problematic confound.</a:t>
            </a:r>
          </a:p>
          <a:p>
            <a:r>
              <a:rPr lang="en-US" dirty="0"/>
              <a:t>Can get false associations if this is not addressed in analyses.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Spit kit can be posted.</a:t>
            </a:r>
          </a:p>
          <a:p>
            <a:r>
              <a:rPr lang="en-US" baseline="0" dirty="0"/>
              <a:t>In the lab: fragment, amplify, extract DNA.</a:t>
            </a:r>
          </a:p>
          <a:p>
            <a:r>
              <a:rPr lang="en-US" baseline="0" dirty="0"/>
              <a:t>Plate some onto SNP array. Randomize males &amp; females, cases and controls.</a:t>
            </a:r>
          </a:p>
          <a:p>
            <a:r>
              <a:rPr lang="en-US" baseline="0" dirty="0"/>
              <a:t>Lots of SNP-chip platforms, ongoing improvements in technology e.g., bead-based microarrays.</a:t>
            </a:r>
          </a:p>
          <a:p>
            <a:r>
              <a:rPr lang="en-US" baseline="0" dirty="0"/>
              <a:t>SNP chip with 1-2 dozen individuals; hundreds of thousands of allele-specific probes, each well has multiple probes per SNP to allow for mismatches; probes target a specific locus, bind fragmented, complementary sequences of DNA and fluoresce if next nucleotide binds to the probe.</a:t>
            </a:r>
          </a:p>
          <a:p>
            <a:r>
              <a:rPr lang="en-US" baseline="0" dirty="0"/>
              <a:t>The color or intensity  indicates genotype at a locus: homozygous for one allele or the other, or heterozygous.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2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Color/intensity is “read” into genotype.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Top row: I</a:t>
            </a:r>
            <a:r>
              <a:rPr lang="en-US" dirty="0"/>
              <a:t>deally 3 clusters</a:t>
            </a:r>
            <a:r>
              <a:rPr lang="en-US" baseline="0" dirty="0"/>
              <a:t> e.g., CC CA TT; </a:t>
            </a:r>
            <a:r>
              <a:rPr lang="en-US" dirty="0"/>
              <a:t>Overlap between clusters leads to missing genotype calls;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failed genotypes are biased to one allele/genotype it will bias estimates of frequencies.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Bottom</a:t>
            </a:r>
            <a:r>
              <a:rPr lang="en-US" baseline="0" dirty="0"/>
              <a:t> row: Rare alleles; Monomorphic locus; </a:t>
            </a:r>
            <a:r>
              <a:rPr lang="en-US" dirty="0"/>
              <a:t>Error in calling.</a:t>
            </a:r>
            <a:endParaRPr lang="en-US" baseline="0" dirty="0"/>
          </a:p>
          <a:p>
            <a:r>
              <a:rPr lang="en-US" baseline="0" dirty="0"/>
              <a:t>While image files are provided by genotyping company, the first genotyping quality steps are done by the genotyping company and a report returned with the genotyped data.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QC</a:t>
            </a:r>
            <a:r>
              <a:rPr lang="en-US" baseline="0" dirty="0"/>
              <a:t> steps will be checking for genetic variants or individuals that we should exclude from our analyses.</a:t>
            </a:r>
          </a:p>
          <a:p>
            <a:r>
              <a:rPr lang="en-US" dirty="0"/>
              <a:t>Order of QC will affect how many people or SNPs are kept/dropped.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website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Checking sex compares</a:t>
            </a:r>
            <a:r>
              <a:rPr lang="en-US" baseline="0" dirty="0"/>
              <a:t> the sex in the ped file (reported by individual) with sex from genotype.</a:t>
            </a:r>
          </a:p>
          <a:p>
            <a:r>
              <a:rPr lang="en-US" baseline="0" dirty="0"/>
              <a:t>This can flag if there has been a problem with the matching individuals to samples.</a:t>
            </a:r>
          </a:p>
          <a:p>
            <a:r>
              <a:rPr lang="en-US" baseline="0" dirty="0"/>
              <a:t>This comparison it is about biological sex, not gender.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SNPs that are missing too much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Hardy-Weinberg Equilibrium: expected allele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2394-4C8B-C743-B7E0-ABF5BD2BD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6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9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3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6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6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6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C34B-57FA-004A-9B41-71F23A5D9DF0}" type="datetimeFigureOut">
              <a:rPr lang="en-US" smtClean="0"/>
              <a:t>5/26/21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2588-0977-484E-91B9-B4C170BD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.ucsc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Quality Control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53374" y="3886200"/>
            <a:ext cx="6919026" cy="9553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Katrina Grasby and Lucia Colodro Conde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64800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0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Sex (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chr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Proportion of </a:t>
            </a:r>
            <a:r>
              <a:rPr lang="en-AU" dirty="0" err="1">
                <a:solidFill>
                  <a:schemeClr val="bg1"/>
                </a:solidFill>
              </a:rPr>
              <a:t>Heterozygosity</a:t>
            </a:r>
            <a:endParaRPr lang="en-A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86532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Sex (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chr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Proportion of </a:t>
            </a:r>
            <a:r>
              <a:rPr lang="en-AU" dirty="0" err="1">
                <a:solidFill>
                  <a:schemeClr val="bg1"/>
                </a:solidFill>
              </a:rPr>
              <a:t>Heterozygosity</a:t>
            </a:r>
            <a:endParaRPr lang="en-A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89147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Sex (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chr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Proportion of </a:t>
            </a:r>
            <a:r>
              <a:rPr lang="en-AU" dirty="0" err="1">
                <a:solidFill>
                  <a:srgbClr val="FF0000"/>
                </a:solidFill>
              </a:rPr>
              <a:t>Heterozygosity</a:t>
            </a:r>
            <a:endParaRPr lang="en-AU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42168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56" y="1285937"/>
            <a:ext cx="5880398" cy="54817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6" y="6469981"/>
            <a:ext cx="33151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Anderson et al. </a:t>
            </a:r>
            <a:r>
              <a:rPr lang="en-US" sz="1000" i="1" dirty="0"/>
              <a:t>Nat Proc.</a:t>
            </a:r>
            <a:r>
              <a:rPr lang="en-US" sz="1000" dirty="0"/>
              <a:t>  2010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49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latin typeface="Calibri" charset="0"/>
              </a:rPr>
              <a:t>Heterozygosity</a:t>
            </a:r>
            <a:r>
              <a:rPr lang="en-US" dirty="0">
                <a:latin typeface="Calibri" charset="0"/>
              </a:rPr>
              <a:t> vs. Missing</a:t>
            </a:r>
          </a:p>
        </p:txBody>
      </p:sp>
    </p:spTree>
    <p:extLst>
      <p:ext uri="{BB962C8B-B14F-4D97-AF65-F5344CB8AC3E}">
        <p14:creationId xmlns:p14="http://schemas.microsoft.com/office/powerpoint/2010/main" val="933666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Sex (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chr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Proportion of 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Heterozygosity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Structure /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2211550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Sex-check (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chr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Proportion of 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Heterozygosity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Population Structure /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81265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Check Data (file format, data coding, missing, build)</a:t>
            </a:r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Sex-check (</a:t>
            </a:r>
            <a:r>
              <a:rPr lang="en-AU" dirty="0" err="1"/>
              <a:t>chr</a:t>
            </a:r>
            <a:r>
              <a:rPr lang="en-AU" dirty="0"/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Proportion of </a:t>
            </a:r>
            <a:r>
              <a:rPr lang="en-AU" dirty="0" err="1"/>
              <a:t>Heterozygosity</a:t>
            </a:r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Population Structure /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367702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Do Quality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alibri" charset="0"/>
              </a:rPr>
              <a:t>Poor quality data			 </a:t>
            </a:r>
            <a:r>
              <a:rPr lang="en-AU" b="1" dirty="0">
                <a:solidFill>
                  <a:srgbClr val="FF0000"/>
                </a:solidFill>
                <a:latin typeface="Calibri" charset="0"/>
              </a:rPr>
              <a:t>false positives / negatives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To remove genotyping errors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Low quality or quantity of DNA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Contaminated DNA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Chemical or machinery failure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Human error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To ensure data suitable for the analyses</a:t>
            </a:r>
          </a:p>
          <a:p>
            <a:pPr marL="731520" lvl="1" indent="-457200">
              <a:spcBef>
                <a:spcPct val="50000"/>
              </a:spcBef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Relatedness</a:t>
            </a:r>
            <a:endParaRPr lang="en-US" sz="3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3526834" y="1716465"/>
            <a:ext cx="531162" cy="2551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47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From DNA to data</a:t>
            </a:r>
          </a:p>
        </p:txBody>
      </p:sp>
      <p:pic>
        <p:nvPicPr>
          <p:cNvPr id="4" name="Picture 4" descr="Image result for SALIVA SPIT iso helix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101" y="1462040"/>
            <a:ext cx="2070541" cy="18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8426" y="1462040"/>
            <a:ext cx="2320786" cy="1643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744" y="1462040"/>
            <a:ext cx="2368497" cy="1856902"/>
          </a:xfrm>
          <a:prstGeom prst="rect">
            <a:avLst/>
          </a:prstGeom>
        </p:spPr>
      </p:pic>
      <p:pic>
        <p:nvPicPr>
          <p:cNvPr id="1028" name="Picture 4" descr="https://www.genengnews.com/wp-content/uploads/2018/10/block_381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353" y="3467788"/>
            <a:ext cx="4010139" cy="31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98D88F-99B1-514D-A125-B884A1DC8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548" y="3596209"/>
            <a:ext cx="4946152" cy="30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Genotyping Intensities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0353" y="1341404"/>
            <a:ext cx="7614921" cy="5385673"/>
            <a:chOff x="704411" y="1407430"/>
            <a:chExt cx="7614921" cy="5385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411" y="1560717"/>
              <a:ext cx="2687913" cy="523238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77929" y="1407430"/>
              <a:ext cx="1861207" cy="36933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2755" y="4034241"/>
              <a:ext cx="677657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91132" y="1277104"/>
            <a:ext cx="5531359" cy="2918473"/>
            <a:chOff x="3719066" y="2038703"/>
            <a:chExt cx="5290366" cy="265798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9066" y="2179573"/>
              <a:ext cx="5290366" cy="251711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19066" y="2038703"/>
              <a:ext cx="453544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5547" y="4195577"/>
            <a:ext cx="3207343" cy="246547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90798" y="3900625"/>
            <a:ext cx="2639456" cy="2760425"/>
            <a:chOff x="3239029" y="3900625"/>
            <a:chExt cx="2639456" cy="27604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9029" y="4195577"/>
              <a:ext cx="2639456" cy="246547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859032" y="3900625"/>
              <a:ext cx="1861207" cy="36933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98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Check Data (file format, data coding, missing, build)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Sex (</a:t>
            </a:r>
            <a:r>
              <a:rPr lang="en-AU" dirty="0" err="1">
                <a:solidFill>
                  <a:schemeClr val="bg1"/>
                </a:solidFill>
              </a:rPr>
              <a:t>chr</a:t>
            </a:r>
            <a:r>
              <a:rPr lang="en-AU" dirty="0">
                <a:solidFill>
                  <a:schemeClr val="bg1"/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Proportion of Heterozygosity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53202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https://genome.ucsc.edu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7901"/>
            <a:ext cx="9144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69299"/>
            <a:ext cx="9144000" cy="213064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07404" y="2797051"/>
            <a:ext cx="1286189" cy="73945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935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Sex (</a:t>
            </a:r>
            <a:r>
              <a:rPr lang="en-AU" dirty="0" err="1">
                <a:solidFill>
                  <a:srgbClr val="FF0000"/>
                </a:solidFill>
              </a:rPr>
              <a:t>chr</a:t>
            </a:r>
            <a:r>
              <a:rPr lang="en-AU" dirty="0">
                <a:solidFill>
                  <a:srgbClr val="FF0000"/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Proportion of </a:t>
            </a:r>
            <a:r>
              <a:rPr lang="en-AU" dirty="0" err="1">
                <a:solidFill>
                  <a:schemeClr val="bg1"/>
                </a:solidFill>
              </a:rPr>
              <a:t>Heterozygosity</a:t>
            </a:r>
            <a:endParaRPr lang="en-A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79765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Sex (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chr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Proportion of </a:t>
            </a:r>
            <a:r>
              <a:rPr lang="en-AU" dirty="0" err="1">
                <a:solidFill>
                  <a:schemeClr val="bg1"/>
                </a:solidFill>
              </a:rPr>
              <a:t>Heterozygosity</a:t>
            </a:r>
            <a:endParaRPr lang="en-A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264039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Steps in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Check Data (file format, data coding, missing, build)</a:t>
            </a:r>
            <a:endParaRPr lang="en-AU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Sex (</a:t>
            </a:r>
            <a:r>
              <a:rPr lang="en-AU" dirty="0" err="1">
                <a:solidFill>
                  <a:schemeClr val="bg1">
                    <a:lumMod val="65000"/>
                  </a:schemeClr>
                </a:solidFill>
              </a:rPr>
              <a:t>chr</a:t>
            </a: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 X heterozygosity)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Genotyping Call Rate (SNPs missing individuals)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Hardy-Weinberg Equilibrium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Minor Allele Frequency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Sample Call Rate (individuals missing genotypes)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Proportion of </a:t>
            </a:r>
            <a:r>
              <a:rPr lang="en-AU" dirty="0" err="1">
                <a:solidFill>
                  <a:schemeClr val="bg1"/>
                </a:solidFill>
              </a:rPr>
              <a:t>Heterozygosity</a:t>
            </a:r>
            <a:endParaRPr lang="en-AU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Relatedness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Population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51314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1061</Words>
  <Application>Microsoft Macintosh PowerPoint</Application>
  <PresentationFormat>On-screen Show (4:3)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Quality Control</vt:lpstr>
      <vt:lpstr>Why Do Quality Control?</vt:lpstr>
      <vt:lpstr>From DNA to data</vt:lpstr>
      <vt:lpstr>Genotyping Intensities</vt:lpstr>
      <vt:lpstr>Key Steps in QC</vt:lpstr>
      <vt:lpstr>Check the build</vt:lpstr>
      <vt:lpstr>Key Steps in QC</vt:lpstr>
      <vt:lpstr>Key Steps in QC</vt:lpstr>
      <vt:lpstr>Key Steps in QC</vt:lpstr>
      <vt:lpstr>Key Steps in QC</vt:lpstr>
      <vt:lpstr>Key Steps in QC</vt:lpstr>
      <vt:lpstr>Key Steps in QC</vt:lpstr>
      <vt:lpstr>Heterozygosity vs. Missing</vt:lpstr>
      <vt:lpstr>Key Steps in QC</vt:lpstr>
      <vt:lpstr>Key Steps in QC</vt:lpstr>
      <vt:lpstr>Key Steps in QC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intensities to genotypes</dc:title>
  <dc:creator>Katrina Grasby</dc:creator>
  <cp:lastModifiedBy>Katrina Grasby</cp:lastModifiedBy>
  <cp:revision>438</cp:revision>
  <dcterms:created xsi:type="dcterms:W3CDTF">2019-02-25T20:28:32Z</dcterms:created>
  <dcterms:modified xsi:type="dcterms:W3CDTF">2021-05-26T00:16:57Z</dcterms:modified>
</cp:coreProperties>
</file>