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5" r:id="rId2"/>
    <p:sldId id="272" r:id="rId3"/>
    <p:sldId id="348" r:id="rId4"/>
    <p:sldId id="296" r:id="rId5"/>
    <p:sldId id="295" r:id="rId6"/>
    <p:sldId id="307" r:id="rId7"/>
    <p:sldId id="351" r:id="rId8"/>
    <p:sldId id="356" r:id="rId9"/>
    <p:sldId id="350" r:id="rId10"/>
    <p:sldId id="3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1" autoAdjust="0"/>
    <p:restoredTop sz="93800" autoAdjust="0"/>
  </p:normalViewPr>
  <p:slideViewPr>
    <p:cSldViewPr snapToGrid="0">
      <p:cViewPr varScale="1">
        <p:scale>
          <a:sx n="67" d="100"/>
          <a:sy n="67" d="100"/>
        </p:scale>
        <p:origin x="50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56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48D32-D100-4DC8-9AED-D56C0EA719CD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73F20-D8EF-41DE-B709-0440498FE5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42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65A3-F1E5-47F7-B55D-12B1E728E94D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D76F-D733-4D86-B79E-56E7C3E2E8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05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Courier New" panose="02070309020205020404" pitchFamily="49" charset="0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4399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Courier New" panose="02070309020205020404" pitchFamily="49" charset="0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45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30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4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93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81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845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62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22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8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5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09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0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53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62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30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72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41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83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84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22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6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0B80-E17B-4700-9FE9-C6DF5E4A6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1448"/>
            <a:ext cx="9144000" cy="2387600"/>
          </a:xfrm>
        </p:spPr>
        <p:txBody>
          <a:bodyPr/>
          <a:lstStyle/>
          <a:p>
            <a:r>
              <a:rPr lang="en-AU" b="1" dirty="0"/>
              <a:t>Introduction to common </a:t>
            </a:r>
            <a:r>
              <a:rPr lang="en-AU" b="1" dirty="0" smtClean="0"/>
              <a:t>variation (II)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38EBF-A0E5-4D20-957D-F678FB274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0822"/>
            <a:ext cx="9144000" cy="1655762"/>
          </a:xfrm>
        </p:spPr>
        <p:txBody>
          <a:bodyPr/>
          <a:lstStyle/>
          <a:p>
            <a:r>
              <a:rPr lang="en-AU" dirty="0" err="1"/>
              <a:t>Lucía</a:t>
            </a:r>
            <a:r>
              <a:rPr lang="en-US" dirty="0"/>
              <a:t> Colodro Conde and Katrina </a:t>
            </a:r>
            <a:r>
              <a:rPr lang="en-US" dirty="0" err="1" smtClean="0"/>
              <a:t>Grasby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43691"/>
            <a:ext cx="2106127" cy="21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0B80-E17B-4700-9FE9-C6DF5E4A6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1448"/>
            <a:ext cx="9144000" cy="2387600"/>
          </a:xfrm>
        </p:spPr>
        <p:txBody>
          <a:bodyPr/>
          <a:lstStyle/>
          <a:p>
            <a:r>
              <a:rPr lang="en-AU" b="1" dirty="0"/>
              <a:t>Introduction to common </a:t>
            </a:r>
            <a:r>
              <a:rPr lang="en-AU" b="1" dirty="0" smtClean="0"/>
              <a:t>variation (II)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38EBF-A0E5-4D20-957D-F678FB274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0822"/>
            <a:ext cx="9144000" cy="1655762"/>
          </a:xfrm>
        </p:spPr>
        <p:txBody>
          <a:bodyPr/>
          <a:lstStyle/>
          <a:p>
            <a:r>
              <a:rPr lang="en-AU" dirty="0" err="1"/>
              <a:t>Lucía</a:t>
            </a:r>
            <a:r>
              <a:rPr lang="en-US" dirty="0"/>
              <a:t> Colodro Conde and Katrina </a:t>
            </a:r>
            <a:r>
              <a:rPr lang="en-US" dirty="0" err="1" smtClean="0"/>
              <a:t>Grasby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43691"/>
            <a:ext cx="2106127" cy="21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6333" y="6409267"/>
            <a:ext cx="66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Collins et al 2003, </a:t>
            </a:r>
            <a:r>
              <a:rPr lang="en-AU" dirty="0"/>
              <a:t>A vision for the future of genomics research, </a:t>
            </a:r>
            <a:r>
              <a:rPr lang="en-AU" i="1" dirty="0"/>
              <a:t>Nature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937CA-1481-4BF0-8E18-A1F915D40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1"/>
          <a:stretch/>
        </p:blipFill>
        <p:spPr>
          <a:xfrm>
            <a:off x="0" y="1817688"/>
            <a:ext cx="12192000" cy="36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79077-E965-4F03-BBD5-D1E6BC2CA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6" r="-1" b="18708"/>
          <a:stretch/>
        </p:blipFill>
        <p:spPr>
          <a:xfrm>
            <a:off x="8954551" y="675093"/>
            <a:ext cx="2454122" cy="5557264"/>
          </a:xfrm>
          <a:prstGeom prst="rect">
            <a:avLst/>
          </a:prstGeom>
        </p:spPr>
      </p:pic>
      <p:pic>
        <p:nvPicPr>
          <p:cNvPr id="1026" name="Picture 2" descr="Image result for allele frequencies map">
            <a:extLst>
              <a:ext uri="{FF2B5EF4-FFF2-40B4-BE49-F238E27FC236}">
                <a16:creationId xmlns:a16="http://schemas.microsoft.com/office/drawing/2014/main" id="{B03CA5C7-7D8A-457D-BF68-8005C7ED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3" y="2225842"/>
            <a:ext cx="8346906" cy="40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9D2F83-A016-499F-AA1B-F470D6F5A00B}"/>
              </a:ext>
            </a:extLst>
          </p:cNvPr>
          <p:cNvSpPr/>
          <p:nvPr/>
        </p:nvSpPr>
        <p:spPr>
          <a:xfrm>
            <a:off x="318335" y="476741"/>
            <a:ext cx="858052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>
                <a:latin typeface="+mj-lt"/>
              </a:rPr>
              <a:t>Projects to create </a:t>
            </a:r>
            <a:r>
              <a:rPr lang="en-AU" sz="2400" dirty="0">
                <a:latin typeface="+mj-lt"/>
              </a:rPr>
              <a:t>r</a:t>
            </a:r>
            <a:r>
              <a:rPr lang="en-AU" sz="2400" dirty="0" smtClean="0">
                <a:latin typeface="+mj-lt"/>
              </a:rPr>
              <a:t>eference panels have provided information on:</a:t>
            </a:r>
            <a:endParaRPr lang="en-US" sz="2000" dirty="0">
              <a:latin typeface="+mj-lt"/>
            </a:endParaRPr>
          </a:p>
          <a:p>
            <a:pPr algn="just">
              <a:buFont typeface="Symbol" panose="05050102010706020507" pitchFamily="18" charset="2"/>
              <a:buChar char=""/>
            </a:pPr>
            <a:r>
              <a:rPr lang="en-AU" sz="2000" dirty="0">
                <a:latin typeface="+mj-lt"/>
              </a:rPr>
              <a:t> Patterns of human common genetic variation</a:t>
            </a:r>
            <a:endParaRPr lang="en-US" sz="2000" dirty="0">
              <a:latin typeface="+mj-lt"/>
            </a:endParaRPr>
          </a:p>
          <a:p>
            <a:pPr algn="just">
              <a:buFont typeface="Symbol" panose="05050102010706020507" pitchFamily="18" charset="2"/>
              <a:buChar char=""/>
            </a:pPr>
            <a:r>
              <a:rPr lang="en-AU" sz="2000" dirty="0">
                <a:latin typeface="+mj-lt"/>
              </a:rPr>
              <a:t> Linkage disequilibrium (LD)</a:t>
            </a:r>
            <a:r>
              <a:rPr lang="en-US" sz="2000" dirty="0">
                <a:latin typeface="+mj-lt"/>
              </a:rPr>
              <a:t> and allele frequencies differences in populations</a:t>
            </a:r>
          </a:p>
          <a:p>
            <a:pPr algn="just">
              <a:buFont typeface="Symbol" panose="05050102010706020507" pitchFamily="18" charset="2"/>
              <a:buChar char=""/>
            </a:pPr>
            <a:r>
              <a:rPr lang="en-AU" sz="2000" dirty="0">
                <a:latin typeface="+mj-lt"/>
              </a:rPr>
              <a:t> Tag </a:t>
            </a:r>
            <a:r>
              <a:rPr lang="en-AU" sz="2000" dirty="0" smtClean="0">
                <a:latin typeface="+mj-lt"/>
              </a:rPr>
              <a:t>SNPs </a:t>
            </a:r>
            <a:r>
              <a:rPr lang="en-AU" sz="2000" dirty="0">
                <a:latin typeface="+mj-lt"/>
              </a:rPr>
              <a:t>for the design of SNP arrays to facilitate imputation and GWAS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70CB6-B412-4F56-B8A0-540CAA35AED1}"/>
              </a:ext>
            </a:extLst>
          </p:cNvPr>
          <p:cNvSpPr txBox="1"/>
          <p:nvPr/>
        </p:nvSpPr>
        <p:spPr>
          <a:xfrm>
            <a:off x="11347561" y="4619307"/>
            <a:ext cx="101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CHB _ JPG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017D8-E527-4D96-B40B-A115C747FA6C}"/>
              </a:ext>
            </a:extLst>
          </p:cNvPr>
          <p:cNvSpPr txBox="1"/>
          <p:nvPr/>
        </p:nvSpPr>
        <p:spPr>
          <a:xfrm>
            <a:off x="11347561" y="3163937"/>
            <a:ext cx="62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4417A-DBC1-45F6-94CB-6D4B559BC7D3}"/>
              </a:ext>
            </a:extLst>
          </p:cNvPr>
          <p:cNvSpPr txBox="1"/>
          <p:nvPr/>
        </p:nvSpPr>
        <p:spPr>
          <a:xfrm>
            <a:off x="11347560" y="1353155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YRI</a:t>
            </a:r>
          </a:p>
        </p:txBody>
      </p:sp>
    </p:spTree>
    <p:extLst>
      <p:ext uri="{BB962C8B-B14F-4D97-AF65-F5344CB8AC3E}">
        <p14:creationId xmlns:p14="http://schemas.microsoft.com/office/powerpoint/2010/main" val="2405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hap map nature co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5460023" y="1713849"/>
            <a:ext cx="649751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HapMap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(haplotype map) Project</a:t>
            </a:r>
          </a:p>
          <a:p>
            <a:endParaRPr lang="en-US" dirty="0">
              <a:latin typeface="+mj-lt"/>
            </a:endParaRPr>
          </a:p>
          <a:p>
            <a:endParaRPr lang="en-AU" dirty="0">
              <a:latin typeface="+mj-lt"/>
            </a:endParaRPr>
          </a:p>
          <a:p>
            <a:r>
              <a:rPr lang="en-AU" dirty="0">
                <a:latin typeface="+mj-lt"/>
              </a:rPr>
              <a:t>270 </a:t>
            </a:r>
            <a:r>
              <a:rPr lang="en-AU" dirty="0" smtClean="0">
                <a:latin typeface="+mj-lt"/>
              </a:rPr>
              <a:t>individuals:</a:t>
            </a:r>
            <a:endParaRPr lang="en-AU" dirty="0">
              <a:latin typeface="+mj-lt"/>
            </a:endParaRPr>
          </a:p>
          <a:p>
            <a:endParaRPr lang="en-AU" dirty="0">
              <a:latin typeface="+mj-lt"/>
            </a:endParaRPr>
          </a:p>
          <a:p>
            <a:r>
              <a:rPr lang="en-AU" dirty="0">
                <a:latin typeface="+mj-lt"/>
              </a:rPr>
              <a:t>30 parent-offspring trios of the Yoruba from Ibadan, Nigeria (YRI) </a:t>
            </a:r>
          </a:p>
          <a:p>
            <a:r>
              <a:rPr lang="en-AU" dirty="0">
                <a:latin typeface="+mj-lt"/>
              </a:rPr>
              <a:t>30 trios of Utah residents with European ancestry (CEU) </a:t>
            </a:r>
          </a:p>
          <a:p>
            <a:r>
              <a:rPr lang="en-AU" dirty="0">
                <a:latin typeface="+mj-lt"/>
              </a:rPr>
              <a:t>45 individuals from Beijing, China (CHB)</a:t>
            </a:r>
          </a:p>
          <a:p>
            <a:r>
              <a:rPr lang="en-AU" dirty="0">
                <a:latin typeface="+mj-lt"/>
              </a:rPr>
              <a:t>45 individuals from Tokyo, Japan (JPT)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9A66E-9C91-44AB-8E91-44DB72DE6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" t="1375" r="1220"/>
          <a:stretch/>
        </p:blipFill>
        <p:spPr>
          <a:xfrm>
            <a:off x="307975" y="600876"/>
            <a:ext cx="4495801" cy="5734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39320C-F209-4811-B6F1-CA337186DE8C}"/>
              </a:ext>
            </a:extLst>
          </p:cNvPr>
          <p:cNvSpPr/>
          <p:nvPr/>
        </p:nvSpPr>
        <p:spPr>
          <a:xfrm>
            <a:off x="5604370" y="6012308"/>
            <a:ext cx="658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+mj-lt"/>
              </a:rPr>
              <a:t>The International HapMap Consortium (2005). A haplotype map of the human genome. </a:t>
            </a:r>
            <a:r>
              <a:rPr lang="en-AU" i="1" dirty="0">
                <a:latin typeface="+mj-lt"/>
              </a:rPr>
              <a:t>Nature</a:t>
            </a:r>
            <a:r>
              <a:rPr lang="en-A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1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7520" y="134805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+mj-lt"/>
              </a:rPr>
              <a:t>Phase 1: </a:t>
            </a:r>
            <a:r>
              <a:rPr lang="en-AU" dirty="0">
                <a:latin typeface="+mj-lt"/>
              </a:rPr>
              <a:t>1,092 individuals from 14 populations..</a:t>
            </a:r>
            <a:endParaRPr lang="en-US" b="1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Phase 3: 2,504 individuals from 26 populations (~500 samples form each 5 continental ancestry groups, with ~5 populations for each group)</a:t>
            </a:r>
          </a:p>
        </p:txBody>
      </p:sp>
      <p:sp>
        <p:nvSpPr>
          <p:cNvPr id="5" name="Rectangle 4"/>
          <p:cNvSpPr/>
          <p:nvPr/>
        </p:nvSpPr>
        <p:spPr>
          <a:xfrm>
            <a:off x="5157520" y="637673"/>
            <a:ext cx="340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+mj-lt"/>
              </a:rPr>
              <a:t>1000 Genomes Project</a:t>
            </a:r>
          </a:p>
        </p:txBody>
      </p:sp>
      <p:pic>
        <p:nvPicPr>
          <p:cNvPr id="7" name="Picture 6" descr="Nature Oct 2010.jpg">
            <a:extLst>
              <a:ext uri="{FF2B5EF4-FFF2-40B4-BE49-F238E27FC236}">
                <a16:creationId xmlns:a16="http://schemas.microsoft.com/office/drawing/2014/main" id="{BECB4D95-B87A-4225-942B-1D0513762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87" t="1052" r="1933" b="1687"/>
          <a:stretch/>
        </p:blipFill>
        <p:spPr>
          <a:xfrm>
            <a:off x="421105" y="637673"/>
            <a:ext cx="4199021" cy="554655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4923E-E55B-40C2-BF53-289367D7A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165" y="2943170"/>
            <a:ext cx="4893235" cy="32410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1626F0-58CB-4C77-921E-F176D3E1A3E4}"/>
              </a:ext>
            </a:extLst>
          </p:cNvPr>
          <p:cNvSpPr/>
          <p:nvPr/>
        </p:nvSpPr>
        <p:spPr>
          <a:xfrm>
            <a:off x="311215" y="6322092"/>
            <a:ext cx="11973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1600" dirty="0">
                <a:latin typeface="+mj-lt"/>
              </a:rPr>
              <a:t>The 1000 Genomes Project Consortium (2012). An integrated map of genetic variation from 1,092 human genomes. </a:t>
            </a:r>
            <a:r>
              <a:rPr lang="en-AU" sz="1600" i="1" dirty="0">
                <a:latin typeface="+mj-lt"/>
              </a:rPr>
              <a:t>Nature</a:t>
            </a:r>
            <a:r>
              <a:rPr lang="en-AU" sz="1600" dirty="0">
                <a:latin typeface="+mj-lt"/>
              </a:rPr>
              <a:t>.</a:t>
            </a:r>
          </a:p>
          <a:p>
            <a:pPr algn="r"/>
            <a:r>
              <a:rPr lang="en-AU" sz="1600" dirty="0">
                <a:latin typeface="+mj-lt"/>
              </a:rPr>
              <a:t>The 1000 Genomes Project Consortium (2015). A global reference for human genetic variation. </a:t>
            </a:r>
            <a:r>
              <a:rPr lang="en-AU" sz="1600" i="1" dirty="0">
                <a:latin typeface="+mj-lt"/>
              </a:rPr>
              <a:t>Nature</a:t>
            </a:r>
            <a:r>
              <a:rPr lang="en-AU" sz="1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0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4" y="600511"/>
            <a:ext cx="655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+mj-lt"/>
              </a:rPr>
              <a:t>The Haplotype Reference Consortium (HRC)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FB54D-50DB-4FE2-BDCF-1D87493B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1" y="2168385"/>
            <a:ext cx="10631648" cy="37377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7DA847-7FA3-47AA-8542-A2FFD289AF4C}"/>
              </a:ext>
            </a:extLst>
          </p:cNvPr>
          <p:cNvSpPr/>
          <p:nvPr/>
        </p:nvSpPr>
        <p:spPr>
          <a:xfrm>
            <a:off x="0" y="6488668"/>
            <a:ext cx="12134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/>
              <a:t>The Haplotype Reference Consortium (2016). A reference panel of 64,976 haplotypes for genotype imputation. </a:t>
            </a:r>
            <a:r>
              <a:rPr lang="en-AU" i="1" dirty="0"/>
              <a:t>Nature Genetics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7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23" y="3221110"/>
            <a:ext cx="10932714" cy="1297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2035976"/>
            <a:ext cx="2838606" cy="6954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2123" y="6034188"/>
            <a:ext cx="11403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/>
              <a:t>Taliun</a:t>
            </a:r>
            <a:r>
              <a:rPr lang="en-AU" dirty="0"/>
              <a:t>, D., Harris, D.N., Kessler, M.D. </a:t>
            </a:r>
            <a:r>
              <a:rPr lang="en-AU" i="1" dirty="0"/>
              <a:t>et al.</a:t>
            </a:r>
            <a:r>
              <a:rPr lang="en-AU" dirty="0"/>
              <a:t> </a:t>
            </a:r>
            <a:r>
              <a:rPr lang="en-AU" dirty="0" smtClean="0"/>
              <a:t>(2021). Sequencing </a:t>
            </a:r>
            <a:r>
              <a:rPr lang="en-AU" dirty="0"/>
              <a:t>of 53,831 diverse genomes from the NHLBI </a:t>
            </a:r>
            <a:r>
              <a:rPr lang="en-AU" dirty="0" err="1"/>
              <a:t>TOPMed</a:t>
            </a:r>
            <a:r>
              <a:rPr lang="en-AU" dirty="0"/>
              <a:t> Program. </a:t>
            </a:r>
            <a:r>
              <a:rPr lang="en-AU" i="1" dirty="0" smtClean="0"/>
              <a:t>Nature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4069976" y="600511"/>
            <a:ext cx="757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B0F0"/>
                </a:solidFill>
                <a:latin typeface="+mj-lt"/>
              </a:rPr>
              <a:t>Trans-Omics for Precision Medicine (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TOPMed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02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700"/>
            <a:ext cx="12192000" cy="59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91584"/>
            <a:ext cx="3532093" cy="4005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1" y="5001801"/>
            <a:ext cx="251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NCBI / </a:t>
            </a:r>
            <a:r>
              <a:rPr lang="en-AU" dirty="0" err="1" smtClean="0"/>
              <a:t>GRCh</a:t>
            </a:r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4572001" y="3609475"/>
            <a:ext cx="3532093" cy="13355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2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9352</TotalTime>
  <Words>311</Words>
  <Application>Microsoft Office PowerPoint</Application>
  <PresentationFormat>Widescreen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Symbol</vt:lpstr>
      <vt:lpstr>Office Theme</vt:lpstr>
      <vt:lpstr>Introduction to common variation (II)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common variation (II)</vt:lpstr>
    </vt:vector>
  </TitlesOfParts>
  <Company>QIMR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GWAS, common variation, quality control, and PLINK (Part I)</dc:title>
  <dc:creator>Lucia Colodro Conde</dc:creator>
  <cp:lastModifiedBy>Lucia Colodro Conde</cp:lastModifiedBy>
  <cp:revision>192</cp:revision>
  <cp:lastPrinted>2019-03-03T00:48:55Z</cp:lastPrinted>
  <dcterms:created xsi:type="dcterms:W3CDTF">2019-02-20T04:14:59Z</dcterms:created>
  <dcterms:modified xsi:type="dcterms:W3CDTF">2021-05-27T00:56:21Z</dcterms:modified>
</cp:coreProperties>
</file>