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9" r:id="rId2"/>
    <p:sldId id="289" r:id="rId3"/>
    <p:sldId id="318" r:id="rId4"/>
    <p:sldId id="338" r:id="rId5"/>
    <p:sldId id="341" r:id="rId6"/>
    <p:sldId id="337" r:id="rId7"/>
    <p:sldId id="287" r:id="rId8"/>
    <p:sldId id="292" r:id="rId9"/>
    <p:sldId id="315" r:id="rId10"/>
    <p:sldId id="3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1" autoAdjust="0"/>
    <p:restoredTop sz="93800" autoAdjust="0"/>
  </p:normalViewPr>
  <p:slideViewPr>
    <p:cSldViewPr snapToGrid="0">
      <p:cViewPr varScale="1">
        <p:scale>
          <a:sx n="67" d="100"/>
          <a:sy n="67" d="100"/>
        </p:scale>
        <p:origin x="504" y="60"/>
      </p:cViewPr>
      <p:guideLst/>
    </p:cSldViewPr>
  </p:slideViewPr>
  <p:notesTextViewPr>
    <p:cViewPr>
      <p:scale>
        <a:sx n="3" d="2"/>
        <a:sy n="3" d="2"/>
      </p:scale>
      <p:origin x="0" y="-30"/>
    </p:cViewPr>
  </p:notesTextViewPr>
  <p:sorterViewPr>
    <p:cViewPr>
      <p:scale>
        <a:sx n="63" d="100"/>
        <a:sy n="63" d="100"/>
      </p:scale>
      <p:origin x="0" y="-56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48D32-D100-4DC8-9AED-D56C0EA719CD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73F20-D8EF-41DE-B709-0440498FE5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42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65A3-F1E5-47F7-B55D-12B1E728E94D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D76F-D733-4D86-B79E-56E7C3E2E8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5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Courier New" panose="02070309020205020404" pitchFamily="49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81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Courier New" panose="02070309020205020404" pitchFamily="49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19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38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4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77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45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61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63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18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77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5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09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0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53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62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30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72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41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83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84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22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C700-7539-4187-8662-9B6F0F6319D3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6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0B80-E17B-4700-9FE9-C6DF5E4A6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1448"/>
            <a:ext cx="9144000" cy="2387600"/>
          </a:xfrm>
        </p:spPr>
        <p:txBody>
          <a:bodyPr/>
          <a:lstStyle/>
          <a:p>
            <a:r>
              <a:rPr lang="en-AU" b="1" dirty="0"/>
              <a:t>Introduction to common </a:t>
            </a:r>
            <a:r>
              <a:rPr lang="en-AU" b="1" dirty="0" smtClean="0"/>
              <a:t>variation (I)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38EBF-A0E5-4D20-957D-F678FB27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0822"/>
            <a:ext cx="9144000" cy="1655762"/>
          </a:xfrm>
        </p:spPr>
        <p:txBody>
          <a:bodyPr/>
          <a:lstStyle/>
          <a:p>
            <a:r>
              <a:rPr lang="en-AU" dirty="0" err="1"/>
              <a:t>Lucía</a:t>
            </a:r>
            <a:r>
              <a:rPr lang="en-US" dirty="0"/>
              <a:t> Colodro Conde and Katrina </a:t>
            </a:r>
            <a:r>
              <a:rPr lang="en-US" dirty="0" err="1" smtClean="0"/>
              <a:t>Grasby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43691"/>
            <a:ext cx="2106127" cy="21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0B80-E17B-4700-9FE9-C6DF5E4A6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1448"/>
            <a:ext cx="9144000" cy="2387600"/>
          </a:xfrm>
        </p:spPr>
        <p:txBody>
          <a:bodyPr/>
          <a:lstStyle/>
          <a:p>
            <a:r>
              <a:rPr lang="en-AU" b="1" dirty="0"/>
              <a:t>Introduction to common </a:t>
            </a:r>
            <a:r>
              <a:rPr lang="en-AU" b="1" dirty="0" smtClean="0"/>
              <a:t>variation (I)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38EBF-A0E5-4D20-957D-F678FB27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0822"/>
            <a:ext cx="9144000" cy="1655762"/>
          </a:xfrm>
        </p:spPr>
        <p:txBody>
          <a:bodyPr/>
          <a:lstStyle/>
          <a:p>
            <a:r>
              <a:rPr lang="en-AU" dirty="0" err="1"/>
              <a:t>Lucía</a:t>
            </a:r>
            <a:r>
              <a:rPr lang="en-US" dirty="0"/>
              <a:t> Colodro Conde and Katrina </a:t>
            </a:r>
            <a:r>
              <a:rPr lang="en-US" dirty="0" err="1" smtClean="0"/>
              <a:t>Grasby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43691"/>
            <a:ext cx="2106127" cy="21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1659" y="5616827"/>
            <a:ext cx="11693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rgbClr val="FF0000"/>
                </a:solidFill>
                <a:latin typeface="+mj-lt"/>
              </a:rPr>
              <a:t>Genetic variation</a:t>
            </a:r>
            <a:r>
              <a:rPr lang="en-AU" sz="2800" dirty="0">
                <a:latin typeface="+mj-lt"/>
              </a:rPr>
              <a:t>: differences in the sequence of DNA among individuals.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25387A-C715-41B4-A6C4-1441E943754A}"/>
              </a:ext>
            </a:extLst>
          </p:cNvPr>
          <p:cNvSpPr/>
          <p:nvPr/>
        </p:nvSpPr>
        <p:spPr>
          <a:xfrm>
            <a:off x="401454" y="6140047"/>
            <a:ext cx="491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Mutation</a:t>
            </a:r>
            <a:r>
              <a:rPr lang="en-US" sz="2800" dirty="0">
                <a:latin typeface="+mj-lt"/>
              </a:rPr>
              <a:t>: a newly arisen variant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00400-2B2E-4E54-8035-99E3CBC95B4C}"/>
              </a:ext>
            </a:extLst>
          </p:cNvPr>
          <p:cNvSpPr txBox="1"/>
          <p:nvPr/>
        </p:nvSpPr>
        <p:spPr>
          <a:xfrm>
            <a:off x="10120593" y="1985355"/>
            <a:ext cx="189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+mj-lt"/>
              </a:rPr>
              <a:t>person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7F131E-04C4-494C-BF45-E743F5B18C00}"/>
              </a:ext>
            </a:extLst>
          </p:cNvPr>
          <p:cNvSpPr txBox="1"/>
          <p:nvPr/>
        </p:nvSpPr>
        <p:spPr>
          <a:xfrm>
            <a:off x="10120593" y="2812979"/>
            <a:ext cx="189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+mj-lt"/>
              </a:rPr>
              <a:t>person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69CB5-5235-4D46-AAAE-70EBC006CAC0}"/>
              </a:ext>
            </a:extLst>
          </p:cNvPr>
          <p:cNvSpPr/>
          <p:nvPr/>
        </p:nvSpPr>
        <p:spPr>
          <a:xfrm>
            <a:off x="481372" y="4446898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222222"/>
                </a:solidFill>
                <a:latin typeface="Helvetica Neue"/>
              </a:rPr>
              <a:t>adenine (A), thymine (T), cytosine (C), guanine (G)</a:t>
            </a:r>
            <a:endParaRPr lang="en-AU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92EB486-17C8-4CDF-ABDC-C8E4D0C6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r="3211" b="12035"/>
          <a:stretch/>
        </p:blipFill>
        <p:spPr>
          <a:xfrm>
            <a:off x="9631" y="0"/>
            <a:ext cx="5837312" cy="44384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E76194-3E7B-49E9-8D81-396681E8CBE7}"/>
              </a:ext>
            </a:extLst>
          </p:cNvPr>
          <p:cNvGrpSpPr/>
          <p:nvPr/>
        </p:nvGrpSpPr>
        <p:grpSpPr>
          <a:xfrm>
            <a:off x="6555179" y="1484781"/>
            <a:ext cx="3846618" cy="2264228"/>
            <a:chOff x="7346978" y="3542244"/>
            <a:chExt cx="3050089" cy="1761732"/>
          </a:xfrm>
        </p:grpSpPr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9AB3240F-E579-4B5D-AD84-95517C54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2" t="70930" r="24855" b="13114"/>
            <a:stretch/>
          </p:blipFill>
          <p:spPr>
            <a:xfrm>
              <a:off x="7346978" y="3542244"/>
              <a:ext cx="3050089" cy="962301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DAA39A04-BC81-4B09-B240-D808EAB11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2" t="70930" r="24855" b="13114"/>
            <a:stretch/>
          </p:blipFill>
          <p:spPr>
            <a:xfrm>
              <a:off x="7346978" y="4338829"/>
              <a:ext cx="3050089" cy="962301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E33BDE7C-F81C-4122-8E58-741810522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87" t="70930" r="50124" b="13114"/>
            <a:stretch/>
          </p:blipFill>
          <p:spPr>
            <a:xfrm>
              <a:off x="9153625" y="4341675"/>
              <a:ext cx="186267" cy="962301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ADFE66A-23CB-4EED-9EE2-447484BF757C}"/>
              </a:ext>
            </a:extLst>
          </p:cNvPr>
          <p:cNvSpPr/>
          <p:nvPr/>
        </p:nvSpPr>
        <p:spPr>
          <a:xfrm>
            <a:off x="8848004" y="1317375"/>
            <a:ext cx="220538" cy="25572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6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49" y="1799197"/>
            <a:ext cx="11469437" cy="484151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Genetic variant</a:t>
            </a:r>
            <a:r>
              <a:rPr lang="en-US" dirty="0">
                <a:latin typeface="+mj-lt"/>
                <a:ea typeface="+mj-ea"/>
                <a:cs typeface="+mj-cs"/>
              </a:rPr>
              <a:t>: any </a:t>
            </a:r>
            <a:r>
              <a:rPr lang="en-AU" dirty="0">
                <a:latin typeface="+mj-lt"/>
                <a:ea typeface="+mj-ea"/>
                <a:cs typeface="+mj-cs"/>
              </a:rPr>
              <a:t>specific region of the genome which differs between two genomes.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Allele</a:t>
            </a:r>
            <a:r>
              <a:rPr lang="en-US" dirty="0">
                <a:latin typeface="+mj-lt"/>
                <a:ea typeface="+mj-ea"/>
                <a:cs typeface="+mj-cs"/>
              </a:rPr>
              <a:t>: version of a variant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Allele frequency</a:t>
            </a:r>
            <a:r>
              <a:rPr lang="en-US" dirty="0">
                <a:latin typeface="+mj-lt"/>
                <a:ea typeface="+mj-ea"/>
                <a:cs typeface="+mj-cs"/>
              </a:rPr>
              <a:t>: </a:t>
            </a:r>
            <a:r>
              <a:rPr lang="en-AU" dirty="0">
                <a:latin typeface="+mj-lt"/>
                <a:ea typeface="+mj-ea"/>
                <a:cs typeface="+mj-cs"/>
              </a:rPr>
              <a:t>incidence of an allele in a population.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Minor allele frequency (MAF)</a:t>
            </a:r>
            <a:r>
              <a:rPr lang="en-US" dirty="0">
                <a:latin typeface="+mj-lt"/>
                <a:ea typeface="+mj-ea"/>
                <a:cs typeface="+mj-cs"/>
              </a:rPr>
              <a:t>:</a:t>
            </a:r>
            <a:r>
              <a:rPr lang="en-AU" dirty="0">
                <a:latin typeface="+mj-lt"/>
                <a:ea typeface="+mj-ea"/>
                <a:cs typeface="+mj-cs"/>
              </a:rPr>
              <a:t> frequency at which the less common allele </a:t>
            </a:r>
            <a:r>
              <a:rPr lang="en-AU" dirty="0" smtClean="0">
                <a:latin typeface="+mj-lt"/>
                <a:ea typeface="+mj-ea"/>
                <a:cs typeface="+mj-cs"/>
              </a:rPr>
              <a:t>occurs </a:t>
            </a:r>
            <a:r>
              <a:rPr lang="en-AU" dirty="0">
                <a:latin typeface="+mj-lt"/>
                <a:ea typeface="+mj-ea"/>
                <a:cs typeface="+mj-cs"/>
              </a:rPr>
              <a:t>in a given population</a:t>
            </a:r>
            <a:r>
              <a:rPr lang="en-AU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Minor allele count (MAC): </a:t>
            </a:r>
            <a:r>
              <a:rPr lang="en-AU" dirty="0">
                <a:latin typeface="+mj-lt"/>
                <a:ea typeface="+mj-ea"/>
                <a:cs typeface="+mj-cs"/>
              </a:rPr>
              <a:t>number of times that allele appears over all individuals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1657279" cy="1302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0245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FBBEA6-2F3C-45A5-BFD2-2CB5D999DA6D}"/>
              </a:ext>
            </a:extLst>
          </p:cNvPr>
          <p:cNvSpPr/>
          <p:nvPr/>
        </p:nvSpPr>
        <p:spPr>
          <a:xfrm>
            <a:off x="921327" y="1626913"/>
            <a:ext cx="10455234" cy="243444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CA1B3-B4A2-4342-9B6F-CF2C7D63BEFE}"/>
              </a:ext>
            </a:extLst>
          </p:cNvPr>
          <p:cNvSpPr/>
          <p:nvPr/>
        </p:nvSpPr>
        <p:spPr>
          <a:xfrm>
            <a:off x="1068779" y="1721917"/>
            <a:ext cx="98208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+mj-lt"/>
              </a:rPr>
              <a:t>Rare variant</a:t>
            </a:r>
            <a:r>
              <a:rPr lang="en-US" sz="2800" dirty="0">
                <a:latin typeface="+mj-lt"/>
              </a:rPr>
              <a:t>: a genetic variant present in &lt; 1% of the alleles in the population</a:t>
            </a:r>
          </a:p>
          <a:p>
            <a:pPr algn="just"/>
            <a:endParaRPr lang="en-US" sz="2800" dirty="0">
              <a:latin typeface="+mj-lt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+mj-lt"/>
              </a:rPr>
              <a:t>Common variant</a:t>
            </a:r>
            <a:r>
              <a:rPr lang="en-US" sz="2800" dirty="0">
                <a:latin typeface="+mj-lt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a genetic variant present in &gt;= 1% of the alleles in the population </a:t>
            </a:r>
          </a:p>
          <a:p>
            <a:pPr algn="just">
              <a:spcBef>
                <a:spcPct val="0"/>
              </a:spcBef>
            </a:pPr>
            <a:endParaRPr lang="en-AU" sz="2800" dirty="0">
              <a:latin typeface="+mj-lt"/>
            </a:endParaRPr>
          </a:p>
          <a:p>
            <a:pPr algn="just">
              <a:spcBef>
                <a:spcPct val="0"/>
              </a:spcBef>
            </a:pPr>
            <a:r>
              <a:rPr lang="en-AU" sz="2800" i="1" dirty="0">
                <a:latin typeface="+mj-lt"/>
              </a:rPr>
              <a:t>Note 1% is arbitrary</a:t>
            </a:r>
          </a:p>
        </p:txBody>
      </p:sp>
    </p:spTree>
    <p:extLst>
      <p:ext uri="{BB962C8B-B14F-4D97-AF65-F5344CB8AC3E}">
        <p14:creationId xmlns:p14="http://schemas.microsoft.com/office/powerpoint/2010/main" val="7226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1018D8-3AA1-45AF-B5A9-F768400132CD}"/>
              </a:ext>
            </a:extLst>
          </p:cNvPr>
          <p:cNvCxnSpPr>
            <a:cxnSpLocks/>
          </p:cNvCxnSpPr>
          <p:nvPr/>
        </p:nvCxnSpPr>
        <p:spPr>
          <a:xfrm>
            <a:off x="2375063" y="843147"/>
            <a:ext cx="0" cy="4073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18E18C-D65E-416D-BA0A-A65F05D2B826}"/>
              </a:ext>
            </a:extLst>
          </p:cNvPr>
          <p:cNvCxnSpPr>
            <a:cxnSpLocks/>
          </p:cNvCxnSpPr>
          <p:nvPr/>
        </p:nvCxnSpPr>
        <p:spPr>
          <a:xfrm>
            <a:off x="2375063" y="4916385"/>
            <a:ext cx="6436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F45298-EA1A-448E-BE17-9E03ED0038EF}"/>
              </a:ext>
            </a:extLst>
          </p:cNvPr>
          <p:cNvSpPr txBox="1"/>
          <p:nvPr/>
        </p:nvSpPr>
        <p:spPr>
          <a:xfrm>
            <a:off x="1104404" y="260182"/>
            <a:ext cx="185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+mj-lt"/>
              </a:rPr>
              <a:t>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67169-6B71-495E-8E34-E1FC472A770C}"/>
              </a:ext>
            </a:extLst>
          </p:cNvPr>
          <p:cNvSpPr txBox="1"/>
          <p:nvPr/>
        </p:nvSpPr>
        <p:spPr>
          <a:xfrm>
            <a:off x="1104405" y="1011467"/>
            <a:ext cx="11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/>
              <a:t>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EC90E-E35E-4051-A97D-FF5A6F4832E3}"/>
              </a:ext>
            </a:extLst>
          </p:cNvPr>
          <p:cNvSpPr txBox="1"/>
          <p:nvPr/>
        </p:nvSpPr>
        <p:spPr>
          <a:xfrm>
            <a:off x="831277" y="2013046"/>
            <a:ext cx="143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/>
              <a:t>Intermediate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35786-BB15-44F6-9A30-2AD0EC3B4ADC}"/>
              </a:ext>
            </a:extLst>
          </p:cNvPr>
          <p:cNvSpPr txBox="1"/>
          <p:nvPr/>
        </p:nvSpPr>
        <p:spPr>
          <a:xfrm>
            <a:off x="860963" y="3135264"/>
            <a:ext cx="143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/>
              <a:t>Modest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F0B57-DB78-4C2A-AA3E-4493CD5DD351}"/>
              </a:ext>
            </a:extLst>
          </p:cNvPr>
          <p:cNvSpPr txBox="1"/>
          <p:nvPr/>
        </p:nvSpPr>
        <p:spPr>
          <a:xfrm>
            <a:off x="831277" y="4257482"/>
            <a:ext cx="143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/>
              <a:t>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8539D-89FD-494F-AB87-AF882616FC7D}"/>
              </a:ext>
            </a:extLst>
          </p:cNvPr>
          <p:cNvSpPr txBox="1"/>
          <p:nvPr/>
        </p:nvSpPr>
        <p:spPr>
          <a:xfrm>
            <a:off x="8811491" y="4965495"/>
            <a:ext cx="2339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+mj-lt"/>
              </a:rPr>
              <a:t>Allele frequency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831F33-DA22-444F-97E3-88F984138C4C}"/>
              </a:ext>
            </a:extLst>
          </p:cNvPr>
          <p:cNvSpPr txBox="1"/>
          <p:nvPr/>
        </p:nvSpPr>
        <p:spPr>
          <a:xfrm>
            <a:off x="2375063" y="5011662"/>
            <a:ext cx="699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0.001		0.01		0.1		0.3	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91522E-9A48-422D-8656-6DBA145D2F11}"/>
              </a:ext>
            </a:extLst>
          </p:cNvPr>
          <p:cNvSpPr/>
          <p:nvPr/>
        </p:nvSpPr>
        <p:spPr>
          <a:xfrm>
            <a:off x="5434149" y="6528975"/>
            <a:ext cx="6757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1600" i="1" dirty="0">
                <a:solidFill>
                  <a:srgbClr val="222222"/>
                </a:solidFill>
                <a:latin typeface="Source Sans Pro"/>
              </a:rPr>
              <a:t>Based on McCarthy et al (2008) Nature Reviews Genetics</a:t>
            </a:r>
            <a:r>
              <a:rPr lang="en-AU" sz="1600" dirty="0">
                <a:solidFill>
                  <a:srgbClr val="222222"/>
                </a:solidFill>
                <a:latin typeface="Source Sans Pro"/>
              </a:rPr>
              <a:t> 9, 356-369 </a:t>
            </a:r>
            <a:endParaRPr lang="en-A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28D33C-4D3E-4A66-969F-F272164F5B45}"/>
              </a:ext>
            </a:extLst>
          </p:cNvPr>
          <p:cNvSpPr txBox="1"/>
          <p:nvPr/>
        </p:nvSpPr>
        <p:spPr>
          <a:xfrm>
            <a:off x="2452256" y="1267194"/>
            <a:ext cx="2022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00B050"/>
                </a:solidFill>
                <a:latin typeface="+mj-lt"/>
              </a:rPr>
              <a:t>Rare variants</a:t>
            </a:r>
          </a:p>
          <a:p>
            <a:pPr algn="ctr"/>
            <a:r>
              <a:rPr lang="en-AU" sz="2000" b="1" dirty="0">
                <a:solidFill>
                  <a:srgbClr val="00B050"/>
                </a:solidFill>
                <a:latin typeface="+mj-lt"/>
              </a:rPr>
              <a:t>causing</a:t>
            </a:r>
          </a:p>
          <a:p>
            <a:pPr algn="ctr"/>
            <a:r>
              <a:rPr lang="en-AU" sz="2000" b="1" dirty="0">
                <a:solidFill>
                  <a:srgbClr val="00B050"/>
                </a:solidFill>
                <a:latin typeface="+mj-lt"/>
              </a:rPr>
              <a:t>Mendelian traits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B8B1EB-B625-4C70-940D-86DC85067A41}"/>
              </a:ext>
            </a:extLst>
          </p:cNvPr>
          <p:cNvSpPr txBox="1"/>
          <p:nvPr/>
        </p:nvSpPr>
        <p:spPr>
          <a:xfrm>
            <a:off x="6498775" y="3768404"/>
            <a:ext cx="2222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00B050"/>
                </a:solidFill>
                <a:latin typeface="+mj-lt"/>
              </a:rPr>
              <a:t>Common variants implicated in  complex traits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698B1-6225-4A0B-A781-A73603CF9767}"/>
              </a:ext>
            </a:extLst>
          </p:cNvPr>
          <p:cNvSpPr txBox="1"/>
          <p:nvPr/>
        </p:nvSpPr>
        <p:spPr>
          <a:xfrm>
            <a:off x="2559127" y="4078596"/>
            <a:ext cx="202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75000"/>
                  </a:schemeClr>
                </a:solidFill>
              </a:rPr>
              <a:t>Difficult to 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D246-17ED-4D36-A7B4-6AECA7952822}"/>
              </a:ext>
            </a:extLst>
          </p:cNvPr>
          <p:cNvSpPr txBox="1"/>
          <p:nvPr/>
        </p:nvSpPr>
        <p:spPr>
          <a:xfrm>
            <a:off x="6095999" y="1477006"/>
            <a:ext cx="202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75000"/>
                  </a:schemeClr>
                </a:solidFill>
              </a:rPr>
              <a:t>Very unlikely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70BFE7-C77A-4DC1-9893-A2FC7711F2FC}"/>
              </a:ext>
            </a:extLst>
          </p:cNvPr>
          <p:cNvSpPr/>
          <p:nvPr/>
        </p:nvSpPr>
        <p:spPr>
          <a:xfrm>
            <a:off x="2375063" y="28621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b="1" dirty="0">
                <a:solidFill>
                  <a:srgbClr val="00B050"/>
                </a:solidFill>
                <a:latin typeface="+mj-lt"/>
              </a:rPr>
              <a:t>Low frequency variants</a:t>
            </a:r>
          </a:p>
          <a:p>
            <a:pPr algn="ctr"/>
            <a:r>
              <a:rPr lang="de-DE" sz="1600" b="1" dirty="0">
                <a:solidFill>
                  <a:srgbClr val="00B050"/>
                </a:solidFill>
                <a:latin typeface="+mj-lt"/>
              </a:rPr>
              <a:t> with intermediate effects</a:t>
            </a:r>
          </a:p>
        </p:txBody>
      </p:sp>
    </p:spTree>
    <p:extLst>
      <p:ext uri="{BB962C8B-B14F-4D97-AF65-F5344CB8AC3E}">
        <p14:creationId xmlns:p14="http://schemas.microsoft.com/office/powerpoint/2010/main" val="25433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155728" y="564372"/>
            <a:ext cx="5722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2800" b="1" dirty="0">
                <a:solidFill>
                  <a:srgbClr val="00B050"/>
                </a:solidFill>
                <a:latin typeface="+mj-lt"/>
              </a:rPr>
              <a:t>Examples of genetic variation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F5A0C-584E-4E30-9075-E2438BD9A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35" t="36024" r="45198" b="5282"/>
          <a:stretch/>
        </p:blipFill>
        <p:spPr>
          <a:xfrm>
            <a:off x="6767918" y="760278"/>
            <a:ext cx="3013691" cy="5600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90D09C-7A32-4B58-997E-77C402BA4073}"/>
              </a:ext>
            </a:extLst>
          </p:cNvPr>
          <p:cNvSpPr txBox="1"/>
          <p:nvPr/>
        </p:nvSpPr>
        <p:spPr>
          <a:xfrm>
            <a:off x="-31401" y="6535621"/>
            <a:ext cx="1222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+mj-lt"/>
              </a:rPr>
              <a:t>Knight JC (2009). Genetics and the general physician: insights, applications and future challenge. </a:t>
            </a:r>
            <a:r>
              <a:rPr lang="pt-BR" sz="1600" i="1" dirty="0">
                <a:latin typeface="+mj-lt"/>
              </a:rPr>
              <a:t>QJM</a:t>
            </a:r>
            <a:r>
              <a:rPr lang="pt-BR" sz="1600" dirty="0" smtClean="0">
                <a:latin typeface="+mj-lt"/>
              </a:rPr>
              <a:t>..</a:t>
            </a:r>
            <a:endParaRPr lang="pt-BR" sz="16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E1D2E-679B-404B-BBE0-9B590713327C}"/>
              </a:ext>
            </a:extLst>
          </p:cNvPr>
          <p:cNvSpPr/>
          <p:nvPr/>
        </p:nvSpPr>
        <p:spPr>
          <a:xfrm>
            <a:off x="1174609" y="4056178"/>
            <a:ext cx="971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/>
              <a:t>GWAS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874EA1-E473-48DD-B7D7-B63331B6364C}"/>
              </a:ext>
            </a:extLst>
          </p:cNvPr>
          <p:cNvSpPr/>
          <p:nvPr/>
        </p:nvSpPr>
        <p:spPr>
          <a:xfrm>
            <a:off x="615257" y="3809956"/>
            <a:ext cx="2090057" cy="954107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F5A0C-584E-4E30-9075-E2438BD9A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69" t="18702" r="45259" b="69652"/>
          <a:stretch/>
        </p:blipFill>
        <p:spPr>
          <a:xfrm>
            <a:off x="2880437" y="3706031"/>
            <a:ext cx="3656413" cy="1355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3402" y="379706"/>
            <a:ext cx="256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Structural variation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649369" y="3375872"/>
            <a:ext cx="256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Sequence variation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88911" y="2526175"/>
            <a:ext cx="9183116" cy="3295476"/>
            <a:chOff x="213420" y="1674520"/>
            <a:chExt cx="9183116" cy="3295476"/>
          </a:xfrm>
        </p:grpSpPr>
        <p:sp>
          <p:nvSpPr>
            <p:cNvPr id="2" name="TextBox 1"/>
            <p:cNvSpPr txBox="1"/>
            <p:nvPr/>
          </p:nvSpPr>
          <p:spPr>
            <a:xfrm>
              <a:off x="7030727" y="169317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latin typeface="Futura Bk BT"/>
                </a:rPr>
                <a:t>Genotype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35428" y="2356500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A </a:t>
              </a:r>
              <a:r>
                <a:rPr lang="en-AU" sz="2000" b="1" dirty="0" err="1">
                  <a:latin typeface="Courier New" pitchFamily="49" charset="0"/>
                  <a:cs typeface="Courier New" pitchFamily="49" charset="0"/>
                </a:rPr>
                <a:t>A</a:t>
              </a:r>
              <a:endParaRPr lang="en-AU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14352" y="2174508"/>
              <a:ext cx="5400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</p:txBody>
        </p:sp>
        <p:cxnSp>
          <p:nvCxnSpPr>
            <p:cNvPr id="5" name="Straight Connector 4"/>
            <p:cNvCxnSpPr>
              <a:cxnSpLocks/>
            </p:cNvCxnSpPr>
            <p:nvPr/>
          </p:nvCxnSpPr>
          <p:spPr bwMode="auto">
            <a:xfrm>
              <a:off x="228724" y="2952082"/>
              <a:ext cx="829097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567791" y="2200438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800" dirty="0">
                  <a:solidFill>
                    <a:schemeClr val="bg1">
                      <a:lumMod val="50000"/>
                    </a:schemeClr>
                  </a:solidFill>
                  <a:latin typeface="Futura Bk BT"/>
                  <a:ea typeface="Arial Unicode MS" pitchFamily="34" charset="-128"/>
                  <a:cs typeface="Arial Unicode MS" pitchFamily="34" charset="-128"/>
                </a:rPr>
                <a:t>Mat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69804" y="168643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latin typeface="Futura Bk BT"/>
                </a:rPr>
                <a:t>DNA sequence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436" y="235584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436" y="31013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436" y="38214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5508" y="167452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err="1">
                  <a:latin typeface="Futura Bk BT"/>
                </a:rPr>
                <a:t>Chrom</a:t>
              </a:r>
              <a:r>
                <a:rPr lang="en-AU" sz="1800" b="1" dirty="0">
                  <a:latin typeface="Futura Bk BT"/>
                </a:rPr>
                <a:t>.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653580" y="2559164"/>
              <a:ext cx="576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800" dirty="0">
                  <a:solidFill>
                    <a:schemeClr val="bg1">
                      <a:lumMod val="50000"/>
                    </a:schemeClr>
                  </a:solidFill>
                  <a:latin typeface="Futura Bk BT"/>
                  <a:ea typeface="Arial Unicode MS" pitchFamily="34" charset="-128"/>
                  <a:cs typeface="Arial Unicode MS" pitchFamily="34" charset="-128"/>
                </a:rPr>
                <a:t>Pat</a:t>
              </a:r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>
              <a:off x="264220" y="2174508"/>
              <a:ext cx="8255475" cy="259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cxnSpLocks/>
            </p:cNvCxnSpPr>
            <p:nvPr/>
          </p:nvCxnSpPr>
          <p:spPr bwMode="auto">
            <a:xfrm>
              <a:off x="213420" y="4406448"/>
              <a:ext cx="84014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cxnSpLocks/>
            </p:cNvCxnSpPr>
            <p:nvPr/>
          </p:nvCxnSpPr>
          <p:spPr bwMode="auto">
            <a:xfrm flipV="1">
              <a:off x="241424" y="3645948"/>
              <a:ext cx="8278271" cy="23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7812360" y="1759228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AU" sz="1600" dirty="0">
                <a:latin typeface="Futura Bk B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93608" y="2356500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AU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9620" y="311808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A 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39620" y="385086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C </a:t>
              </a:r>
              <a:r>
                <a:rPr lang="en-AU" sz="2000" b="1" dirty="0" err="1">
                  <a:latin typeface="Courier New" pitchFamily="49" charset="0"/>
                  <a:cs typeface="Courier New" pitchFamily="49" charset="0"/>
                </a:rPr>
                <a:t>C</a:t>
              </a:r>
              <a:endParaRPr lang="en-AU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26720" y="4631442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AU" sz="1600" dirty="0">
                <a:latin typeface="Futura Bk B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440333" y="6488668"/>
            <a:ext cx="275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Slide based on Manuel Ferreira’s</a:t>
            </a:r>
            <a:endParaRPr lang="en-AU" sz="1400" dirty="0"/>
          </a:p>
        </p:txBody>
      </p:sp>
      <p:sp>
        <p:nvSpPr>
          <p:cNvPr id="35" name="Rectangle 34"/>
          <p:cNvSpPr/>
          <p:nvPr/>
        </p:nvSpPr>
        <p:spPr>
          <a:xfrm>
            <a:off x="389592" y="1319356"/>
            <a:ext cx="1162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SNP (single nucleotide polymorphism):</a:t>
            </a:r>
          </a:p>
          <a:p>
            <a:r>
              <a:rPr lang="en-AU" sz="2400" dirty="0">
                <a:latin typeface="+mj-lt"/>
              </a:rPr>
              <a:t>variation at a single base pair in a DNA sequence among individuals.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E74A3D28-CAB9-4562-BEA8-ECFD6E5A6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063" y="3769545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85571291-BC27-4B68-854A-2649F3CD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852" y="4128271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23FE52E9-8EF9-49FB-8CD2-E9FA9385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063" y="4559262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57DB973F-2492-430C-BE75-D81F5720B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852" y="4917988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25715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4/47/Types_of_SNP_new1.png">
            <a:extLst>
              <a:ext uri="{FF2B5EF4-FFF2-40B4-BE49-F238E27FC236}">
                <a16:creationId xmlns:a16="http://schemas.microsoft.com/office/drawing/2014/main" id="{BB354DB2-9800-49E7-BA84-8C5191831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0" y="1787203"/>
            <a:ext cx="7482590" cy="439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966" y="3675206"/>
            <a:ext cx="19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They may affect regulation of genes in coding regions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49543" y="4795740"/>
            <a:ext cx="19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They do not change the </a:t>
            </a:r>
            <a:r>
              <a:rPr lang="en-AU" sz="1400" dirty="0"/>
              <a:t>amino acid</a:t>
            </a:r>
            <a:r>
              <a:rPr lang="en-US" sz="1400" dirty="0"/>
              <a:t> sequence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202665" y="4233988"/>
            <a:ext cx="19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They change the </a:t>
            </a:r>
            <a:r>
              <a:rPr lang="en-AU" sz="1400" dirty="0"/>
              <a:t>amino acid </a:t>
            </a:r>
            <a:r>
              <a:rPr lang="en-US" sz="1400" dirty="0"/>
              <a:t>sequence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418725" y="5515037"/>
            <a:ext cx="1855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They change one amino acid in a protein (which may have an effect in the protein)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2222" y="5515038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They produce a premature stop codon, that results in an incomplete and usually non-functional protein product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B947A-F950-4F9A-8FB0-FBEECFBA9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" b="14995"/>
          <a:stretch/>
        </p:blipFill>
        <p:spPr>
          <a:xfrm>
            <a:off x="6273901" y="1339598"/>
            <a:ext cx="5708796" cy="23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A54FD1-93AD-48CC-AFC3-BDC4CE19AF6A}"/>
              </a:ext>
            </a:extLst>
          </p:cNvPr>
          <p:cNvSpPr/>
          <p:nvPr/>
        </p:nvSpPr>
        <p:spPr>
          <a:xfrm>
            <a:off x="696684" y="1890989"/>
            <a:ext cx="11048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+mj-lt"/>
              </a:rPr>
              <a:t>Insertion–deletion variants (indels): </a:t>
            </a:r>
          </a:p>
          <a:p>
            <a:r>
              <a:rPr lang="en-AU" sz="2400" dirty="0">
                <a:latin typeface="+mj-lt"/>
              </a:rPr>
              <a:t>one or more base pairs are present in some genomes but absent in others in relation  to the reference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EE67A8-BD83-413C-BEE6-03944CE63E30}"/>
              </a:ext>
            </a:extLst>
          </p:cNvPr>
          <p:cNvGrpSpPr/>
          <p:nvPr/>
        </p:nvGrpSpPr>
        <p:grpSpPr>
          <a:xfrm>
            <a:off x="1546004" y="3436279"/>
            <a:ext cx="8410140" cy="2808312"/>
            <a:chOff x="213420" y="1674520"/>
            <a:chExt cx="8410140" cy="28083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D1ECCD-9143-4183-9AB4-36564A2172C1}"/>
                </a:ext>
              </a:extLst>
            </p:cNvPr>
            <p:cNvSpPr txBox="1"/>
            <p:nvPr/>
          </p:nvSpPr>
          <p:spPr>
            <a:xfrm>
              <a:off x="7039384" y="1706251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latin typeface="Futura Bk BT"/>
                </a:rPr>
                <a:t>Genotype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99339D-5D78-4E90-8920-C5F9E1C9DDAD}"/>
                </a:ext>
              </a:extLst>
            </p:cNvPr>
            <p:cNvSpPr txBox="1"/>
            <p:nvPr/>
          </p:nvSpPr>
          <p:spPr>
            <a:xfrm>
              <a:off x="7435428" y="2356500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R 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79EF2F-BB31-40D2-A531-9E98CF0456B3}"/>
                </a:ext>
              </a:extLst>
            </p:cNvPr>
            <p:cNvSpPr txBox="1"/>
            <p:nvPr/>
          </p:nvSpPr>
          <p:spPr>
            <a:xfrm>
              <a:off x="2314352" y="2174508"/>
              <a:ext cx="549800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GAT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---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GAT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GAT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---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---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0192664-59B7-41D1-ADB3-C6E88A90CF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520" y="2949113"/>
              <a:ext cx="82367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E4F7F9-F142-4193-9B0C-11EA80D0D069}"/>
                </a:ext>
              </a:extLst>
            </p:cNvPr>
            <p:cNvSpPr txBox="1"/>
            <p:nvPr/>
          </p:nvSpPr>
          <p:spPr>
            <a:xfrm>
              <a:off x="3669804" y="168643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latin typeface="Futura Bk BT"/>
                </a:rPr>
                <a:t>DNA sequence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02DE93-FDEB-48EC-A944-63F1AE7036ED}"/>
                </a:ext>
              </a:extLst>
            </p:cNvPr>
            <p:cNvSpPr txBox="1"/>
            <p:nvPr/>
          </p:nvSpPr>
          <p:spPr>
            <a:xfrm>
              <a:off x="357436" y="235584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68B1C2-672B-439A-B40C-FDC3F99D4808}"/>
                </a:ext>
              </a:extLst>
            </p:cNvPr>
            <p:cNvSpPr txBox="1"/>
            <p:nvPr/>
          </p:nvSpPr>
          <p:spPr>
            <a:xfrm>
              <a:off x="357436" y="31013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42AF1-104A-4543-82CB-D750BBBDC833}"/>
                </a:ext>
              </a:extLst>
            </p:cNvPr>
            <p:cNvSpPr txBox="1"/>
            <p:nvPr/>
          </p:nvSpPr>
          <p:spPr>
            <a:xfrm>
              <a:off x="357436" y="38214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B02E06-A017-49E3-A0DC-E913D1EC85EC}"/>
                </a:ext>
              </a:extLst>
            </p:cNvPr>
            <p:cNvSpPr txBox="1"/>
            <p:nvPr/>
          </p:nvSpPr>
          <p:spPr>
            <a:xfrm>
              <a:off x="1005508" y="167452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err="1">
                  <a:latin typeface="Futura Bk BT"/>
                </a:rPr>
                <a:t>Chrom</a:t>
              </a:r>
              <a:r>
                <a:rPr lang="en-AU" sz="1800" b="1" dirty="0">
                  <a:latin typeface="Futura Bk BT"/>
                </a:rPr>
                <a:t>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EFA1A0-AA0F-4645-95FB-A3C474A7FB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1520" y="2172534"/>
              <a:ext cx="8236789" cy="41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35BCAE-CE67-4059-AE28-FF87AD6A71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3420" y="4398248"/>
              <a:ext cx="8274889" cy="803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7A7AA6-F882-425D-8D53-8D9E99AAB2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1424" y="3657555"/>
              <a:ext cx="8246885" cy="119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0D6ACA-EDBE-4F00-80C9-F555869DBC18}"/>
                </a:ext>
              </a:extLst>
            </p:cNvPr>
            <p:cNvSpPr txBox="1"/>
            <p:nvPr/>
          </p:nvSpPr>
          <p:spPr>
            <a:xfrm>
              <a:off x="7439620" y="311808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R </a:t>
              </a:r>
              <a:r>
                <a:rPr lang="en-AU" sz="2000" b="1" dirty="0" err="1">
                  <a:latin typeface="Courier New" pitchFamily="49" charset="0"/>
                  <a:cs typeface="Courier New" pitchFamily="49" charset="0"/>
                </a:rPr>
                <a:t>R</a:t>
              </a:r>
              <a:endParaRPr lang="en-AU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643F50-520A-4BD8-972E-DF580581F708}"/>
                </a:ext>
              </a:extLst>
            </p:cNvPr>
            <p:cNvSpPr txBox="1"/>
            <p:nvPr/>
          </p:nvSpPr>
          <p:spPr>
            <a:xfrm>
              <a:off x="7439620" y="385086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D </a:t>
              </a:r>
              <a:r>
                <a:rPr lang="en-AU" sz="2000" b="1" dirty="0" err="1">
                  <a:latin typeface="Courier New" pitchFamily="49" charset="0"/>
                  <a:cs typeface="Courier New" pitchFamily="49" charset="0"/>
                </a:rPr>
                <a:t>D</a:t>
              </a:r>
              <a:endParaRPr lang="en-AU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4" name="Text Box 9">
            <a:extLst>
              <a:ext uri="{FF2B5EF4-FFF2-40B4-BE49-F238E27FC236}">
                <a16:creationId xmlns:a16="http://schemas.microsoft.com/office/drawing/2014/main" id="{21FB7A81-E762-4A2D-A93F-2D2CE3F5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721" y="3970453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0774A941-3B7C-4F3D-BB7E-DBF5D39DA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945" y="4325872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FFAE09AB-DE3A-44C6-AA52-CD6F1EC3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156" y="4710872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B2041348-6454-4B01-A27F-007E36BD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945" y="5069598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593C7A95-CA91-4C92-AA2E-FB45A07A6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972" y="5441167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4968EC54-9DAF-49CE-9695-F782FC63F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761" y="579989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22190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9476</TotalTime>
  <Words>435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Courier New</vt:lpstr>
      <vt:lpstr>Futura Bk BT</vt:lpstr>
      <vt:lpstr>Helvetica Neue</vt:lpstr>
      <vt:lpstr>Source Sans Pro</vt:lpstr>
      <vt:lpstr>Office Theme</vt:lpstr>
      <vt:lpstr>Introduction to common variation (I)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common variation (I)</vt:lpstr>
    </vt:vector>
  </TitlesOfParts>
  <Company>QIMR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GWAS, common variation, quality control, and PLINK (Part I)</dc:title>
  <dc:creator>Lucia Colodro Conde</dc:creator>
  <cp:lastModifiedBy>Lucia Colodro Conde</cp:lastModifiedBy>
  <cp:revision>202</cp:revision>
  <cp:lastPrinted>2019-03-03T00:48:55Z</cp:lastPrinted>
  <dcterms:created xsi:type="dcterms:W3CDTF">2019-02-20T04:14:59Z</dcterms:created>
  <dcterms:modified xsi:type="dcterms:W3CDTF">2021-05-27T00:54:58Z</dcterms:modified>
</cp:coreProperties>
</file>