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609" r:id="rId2"/>
    <p:sldId id="303" r:id="rId3"/>
    <p:sldId id="257" r:id="rId4"/>
    <p:sldId id="261" r:id="rId5"/>
    <p:sldId id="263" r:id="rId6"/>
    <p:sldId id="264" r:id="rId7"/>
    <p:sldId id="265" r:id="rId8"/>
    <p:sldId id="266" r:id="rId9"/>
    <p:sldId id="267" r:id="rId10"/>
    <p:sldId id="269" r:id="rId11"/>
    <p:sldId id="309" r:id="rId12"/>
    <p:sldId id="259" r:id="rId13"/>
    <p:sldId id="271" r:id="rId14"/>
    <p:sldId id="302" r:id="rId15"/>
    <p:sldId id="270" r:id="rId16"/>
    <p:sldId id="268" r:id="rId17"/>
    <p:sldId id="274" r:id="rId18"/>
    <p:sldId id="275" r:id="rId19"/>
    <p:sldId id="276" r:id="rId20"/>
    <p:sldId id="277" r:id="rId21"/>
    <p:sldId id="278" r:id="rId22"/>
    <p:sldId id="273" r:id="rId23"/>
    <p:sldId id="280" r:id="rId24"/>
    <p:sldId id="283" r:id="rId25"/>
    <p:sldId id="281" r:id="rId26"/>
    <p:sldId id="282" r:id="rId27"/>
    <p:sldId id="284" r:id="rId28"/>
    <p:sldId id="285" r:id="rId29"/>
    <p:sldId id="293" r:id="rId30"/>
    <p:sldId id="294" r:id="rId31"/>
    <p:sldId id="295" r:id="rId32"/>
    <p:sldId id="298" r:id="rId33"/>
    <p:sldId id="305" r:id="rId34"/>
    <p:sldId id="299" r:id="rId35"/>
    <p:sldId id="300" r:id="rId36"/>
    <p:sldId id="311" r:id="rId37"/>
    <p:sldId id="312" r:id="rId38"/>
    <p:sldId id="301" r:id="rId39"/>
    <p:sldId id="329" r:id="rId40"/>
    <p:sldId id="330" r:id="rId41"/>
    <p:sldId id="434" r:id="rId42"/>
    <p:sldId id="328" r:id="rId43"/>
    <p:sldId id="605" r:id="rId44"/>
    <p:sldId id="606" r:id="rId45"/>
    <p:sldId id="581" r:id="rId46"/>
    <p:sldId id="582" r:id="rId47"/>
    <p:sldId id="444" r:id="rId48"/>
    <p:sldId id="586" r:id="rId49"/>
    <p:sldId id="587" r:id="rId50"/>
    <p:sldId id="589" r:id="rId51"/>
    <p:sldId id="584" r:id="rId52"/>
    <p:sldId id="601" r:id="rId53"/>
    <p:sldId id="608" r:id="rId54"/>
    <p:sldId id="607" r:id="rId55"/>
    <p:sldId id="332" r:id="rId56"/>
    <p:sldId id="610" r:id="rId5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4795" autoAdjust="0"/>
  </p:normalViewPr>
  <p:slideViewPr>
    <p:cSldViewPr snapToGrid="0">
      <p:cViewPr varScale="1">
        <p:scale>
          <a:sx n="93" d="100"/>
          <a:sy n="93"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5ED80-283D-4EB6-9B43-A96F1B7778D6}" type="datetimeFigureOut">
              <a:rPr lang="nl-NL" smtClean="0"/>
              <a:t>25-5-2021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8028D-8542-4F5B-958C-7C05FC443A68}" type="slidenum">
              <a:rPr lang="nl-NL" smtClean="0"/>
              <a:t>‹nr.›</a:t>
            </a:fld>
            <a:endParaRPr lang="nl-NL"/>
          </a:p>
        </p:txBody>
      </p:sp>
    </p:spTree>
    <p:extLst>
      <p:ext uri="{BB962C8B-B14F-4D97-AF65-F5344CB8AC3E}">
        <p14:creationId xmlns:p14="http://schemas.microsoft.com/office/powerpoint/2010/main" val="381306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This is about estimating genetic and environmental effects in genetically informative designs. </a:t>
            </a:r>
          </a:p>
          <a:p>
            <a:r>
              <a:rPr lang="nl-NL"/>
              <a:t>In GWAS genetic effects are estimated by regressing the measured phenotype on the measured genetic variants ("genes", "SNPs")</a:t>
            </a:r>
          </a:p>
          <a:p>
            <a:r>
              <a:rPr lang="nl-NL"/>
              <a:t>In GID genetic and environmental effects are estimated as variance components. These are estimated on the basis of the phenotypic covariance (correlation) among family members. </a:t>
            </a:r>
          </a:p>
          <a:p>
            <a:r>
              <a:rPr lang="nl-NL"/>
              <a:t>So a GID generally involves analysing the phenotypic covariances among individuals who are characterized by known genetic and environmental relations.</a:t>
            </a:r>
          </a:p>
          <a:p>
            <a:r>
              <a:rPr lang="nl-NL"/>
              <a:t>A big difference with GWAS is that a GWAS will identify individual SNPs (in genes) that are associated with the phenotype of interest. </a:t>
            </a:r>
          </a:p>
          <a:p>
            <a:r>
              <a:rPr lang="nl-NL"/>
              <a:t>GID give use estimates of genetic variance, which represents the effect of ALL genes relevant to the phenotype studies (but does not identifiy the actual relevant genes.</a:t>
            </a:r>
          </a:p>
          <a:p>
            <a:endParaRPr lang="nl-NL"/>
          </a:p>
          <a:p>
            <a:r>
              <a:rPr lang="nl-NL"/>
              <a:t>Part 1 12 slides</a:t>
            </a:r>
          </a:p>
          <a:p>
            <a:r>
              <a:rPr lang="nl-NL"/>
              <a:t>Part 2 19 slides</a:t>
            </a:r>
          </a:p>
          <a:p>
            <a:r>
              <a:rPr lang="nl-NL"/>
              <a:t>Part 3 6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Part 4 9+3 slides</a:t>
            </a:r>
            <a:endParaRPr lang="LID4096"/>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a:t>
            </a:fld>
            <a:endParaRPr lang="nl-NL"/>
          </a:p>
        </p:txBody>
      </p:sp>
    </p:spTree>
    <p:extLst>
      <p:ext uri="{BB962C8B-B14F-4D97-AF65-F5344CB8AC3E}">
        <p14:creationId xmlns:p14="http://schemas.microsoft.com/office/powerpoint/2010/main" val="376969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Ok so we have 1) the regression model as an equation (b0 and b1 estimates on the right)</a:t>
            </a:r>
          </a:p>
          <a:p>
            <a:r>
              <a:rPr lang="nl-NL"/>
              <a:t>2) the regression model represented as a path diagram</a:t>
            </a:r>
          </a:p>
          <a:p>
            <a:r>
              <a:rPr lang="nl-NL"/>
              <a:t>3) The numecal covariance matrix, and 4) the model implies covariance matrix. </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10</a:t>
            </a:fld>
            <a:endParaRPr lang="nl-NL"/>
          </a:p>
        </p:txBody>
      </p:sp>
    </p:spTree>
    <p:extLst>
      <p:ext uri="{BB962C8B-B14F-4D97-AF65-F5344CB8AC3E}">
        <p14:creationId xmlns:p14="http://schemas.microsoft.com/office/powerpoint/2010/main" val="56842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Note the small change in notation from s</a:t>
            </a:r>
            <a:r>
              <a:rPr lang="nl-NL" baseline="30000"/>
              <a:t>2</a:t>
            </a:r>
            <a:r>
              <a:rPr lang="nl-NL"/>
              <a:t>e to s</a:t>
            </a:r>
            <a:r>
              <a:rPr lang="nl-NL" baseline="30000"/>
              <a:t>2</a:t>
            </a:r>
            <a:r>
              <a:rPr lang="nl-NL"/>
              <a:t>E. Why ? because A represents all genes relevant to height, the the residual is due to the environment. So I used e (lower case) to denote residual in regression</a:t>
            </a:r>
          </a:p>
          <a:p>
            <a:r>
              <a:rPr lang="nl-NL"/>
              <a:t>(prediction </a:t>
            </a:r>
            <a:r>
              <a:rPr lang="nl-NL" u="sng"/>
              <a:t>e</a:t>
            </a:r>
            <a:r>
              <a:rPr lang="nl-NL"/>
              <a:t>rror), but I used E here (slide 12) to denote </a:t>
            </a:r>
            <a:r>
              <a:rPr lang="nl-NL" u="sng"/>
              <a:t>E</a:t>
            </a:r>
            <a:r>
              <a:rPr lang="nl-NL"/>
              <a:t>nvironment. </a:t>
            </a:r>
          </a:p>
          <a:p>
            <a:endParaRPr lang="nl-NL"/>
          </a:p>
          <a:p>
            <a:r>
              <a:rPr lang="nl-NL"/>
              <a:t>Height, like many psychological and medical traits, is a polygenic trait. It is subject to the effects of many genes, which implies many SNPs. </a:t>
            </a:r>
          </a:p>
          <a:p>
            <a:r>
              <a:rPr lang="nl-NL"/>
              <a:t>Here we generalize the regression model from 1 to 2 SNPs. </a:t>
            </a:r>
          </a:p>
          <a:p>
            <a:r>
              <a:rPr lang="nl-NL"/>
              <a:t>Why just 2? MERELY to ease presentation. There are hundreds (if not thousands) of SNPs (in genes) relevant to height. </a:t>
            </a:r>
          </a:p>
          <a:p>
            <a:r>
              <a:rPr lang="nl-NL"/>
              <a:t>Given M SNPs, we can consider the total variance explained by the SNPs (whether M=2 or m=100 or M=1000). </a:t>
            </a:r>
          </a:p>
          <a:p>
            <a:r>
              <a:rPr lang="nl-NL"/>
              <a:t>We call the variance of Height explained by the SNPs, the additive genetic variance (A).</a:t>
            </a:r>
          </a:p>
          <a:p>
            <a:r>
              <a:rPr lang="nl-NL"/>
              <a:t>Why do we call it additive genetic variance? Because it is the variance explained by the additive coded SNPs.</a:t>
            </a:r>
          </a:p>
          <a:p>
            <a:r>
              <a:rPr lang="nl-NL"/>
              <a:t>The SNPs are diallelic. Gives alleles A and a, the genotypes are aa, Aa (=aA), and AA, and are coded 0 (aa), 1 (Aa or aA) and 2 (AA).</a:t>
            </a:r>
          </a:p>
          <a:p>
            <a:r>
              <a:rPr lang="nl-NL"/>
              <a:t>You can see from the predicted values that an increase of one A alleles (0 to 1 and 1 to 2) is associated with the same increase in the predicted value of the phenotype.</a:t>
            </a:r>
          </a:p>
          <a:p>
            <a:r>
              <a:rPr lang="nl-NL"/>
              <a:t>(the increase is equal to the regression coefficient .4422 - see slide 8)</a:t>
            </a:r>
          </a:p>
          <a:p>
            <a:endParaRPr lang="nl-NL"/>
          </a:p>
          <a:p>
            <a:r>
              <a:rPr lang="nl-NL" sz="1200" i="1">
                <a:cs typeface="Courier New" panose="02070309020205020404" pitchFamily="49" charset="0"/>
              </a:rPr>
              <a:t>height|genotype</a:t>
            </a:r>
            <a:r>
              <a:rPr lang="nl-NL" sz="1200">
                <a:cs typeface="Courier New" panose="02070309020205020404" pitchFamily="49" charset="0"/>
              </a:rPr>
              <a:t>	aa (0):  179.67 + .4422*0 = 179.67</a:t>
            </a:r>
          </a:p>
          <a:p>
            <a:r>
              <a:rPr lang="nl-NL" sz="1200">
                <a:cs typeface="Courier New" panose="02070309020205020404" pitchFamily="49" charset="0"/>
              </a:rPr>
              <a:t>		Aa (1): 179.67 + .4422*1 = 180.11</a:t>
            </a:r>
          </a:p>
          <a:p>
            <a:r>
              <a:rPr lang="nl-NL" sz="1200">
                <a:cs typeface="Courier New" panose="02070309020205020404" pitchFamily="49" charset="0"/>
              </a:rPr>
              <a:t>		AA(2): 179.67 + .4422*2 = 180.55</a:t>
            </a:r>
          </a:p>
          <a:p>
            <a:endParaRPr lang="nl-NL"/>
          </a:p>
          <a:p>
            <a:r>
              <a:rPr lang="nl-NL"/>
              <a:t>So increasing the number of A alleles has an additive effect, hence additive genetic variance</a:t>
            </a:r>
          </a:p>
          <a:p>
            <a:endParaRPr lang="nl-NL"/>
          </a:p>
          <a:p>
            <a:r>
              <a:rPr lang="nl-NL"/>
              <a:t>.</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12</a:t>
            </a:fld>
            <a:endParaRPr lang="nl-NL"/>
          </a:p>
        </p:txBody>
      </p:sp>
    </p:spTree>
    <p:extLst>
      <p:ext uri="{BB962C8B-B14F-4D97-AF65-F5344CB8AC3E}">
        <p14:creationId xmlns:p14="http://schemas.microsoft.com/office/powerpoint/2010/main" val="287076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Ok now consider the hypothesis that M SNPs contribute to individual differences in Height. </a:t>
            </a:r>
          </a:p>
          <a:p>
            <a:r>
              <a:rPr lang="nl-NL"/>
              <a:t>GIDs are designs that allow us to estimate genetic and environmental variances ("variance components") without having measured the relevant (associated) genetic variants (e.g. SNPs)</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13</a:t>
            </a:fld>
            <a:endParaRPr lang="nl-NL"/>
          </a:p>
        </p:txBody>
      </p:sp>
    </p:spTree>
    <p:extLst>
      <p:ext uri="{BB962C8B-B14F-4D97-AF65-F5344CB8AC3E}">
        <p14:creationId xmlns:p14="http://schemas.microsoft.com/office/powerpoint/2010/main" val="210470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14</a:t>
            </a:fld>
            <a:endParaRPr lang="nl-NL"/>
          </a:p>
        </p:txBody>
      </p:sp>
    </p:spTree>
    <p:extLst>
      <p:ext uri="{BB962C8B-B14F-4D97-AF65-F5344CB8AC3E}">
        <p14:creationId xmlns:p14="http://schemas.microsoft.com/office/powerpoint/2010/main" val="202332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Polderman, T., Benyamin, B., de Leeuw, C. </a:t>
            </a:r>
            <a:r>
              <a:rPr lang="en-US" i="1"/>
              <a:t>et al.</a:t>
            </a:r>
            <a:r>
              <a:rPr lang="en-US"/>
              <a:t> Meta-analysis of the heritability of human traits based on fifty years of twin studies. </a:t>
            </a:r>
            <a:r>
              <a:rPr lang="en-US" i="1"/>
              <a:t>Nat Genet</a:t>
            </a:r>
            <a:r>
              <a:rPr lang="en-US"/>
              <a:t> </a:t>
            </a:r>
            <a:r>
              <a:rPr lang="en-US" b="1"/>
              <a:t>47, </a:t>
            </a:r>
            <a:r>
              <a:rPr lang="en-US"/>
              <a:t>702–709 (2015). https://doi.org/10.1038/ng.3285</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15</a:t>
            </a:fld>
            <a:endParaRPr lang="nl-NL"/>
          </a:p>
        </p:txBody>
      </p:sp>
    </p:spTree>
    <p:extLst>
      <p:ext uri="{BB962C8B-B14F-4D97-AF65-F5344CB8AC3E}">
        <p14:creationId xmlns:p14="http://schemas.microsoft.com/office/powerpoint/2010/main" val="62232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16</a:t>
            </a:fld>
            <a:endParaRPr lang="nl-NL"/>
          </a:p>
        </p:txBody>
      </p:sp>
    </p:spTree>
    <p:extLst>
      <p:ext uri="{BB962C8B-B14F-4D97-AF65-F5344CB8AC3E}">
        <p14:creationId xmlns:p14="http://schemas.microsoft.com/office/powerpoint/2010/main" val="203861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Simulated data</a:t>
            </a:r>
          </a:p>
        </p:txBody>
      </p:sp>
      <p:sp>
        <p:nvSpPr>
          <p:cNvPr id="4" name="Slide Number Placeholder 3"/>
          <p:cNvSpPr>
            <a:spLocks noGrp="1"/>
          </p:cNvSpPr>
          <p:nvPr>
            <p:ph type="sldNum" sz="quarter" idx="5"/>
          </p:nvPr>
        </p:nvSpPr>
        <p:spPr/>
        <p:txBody>
          <a:bodyPr/>
          <a:lstStyle/>
          <a:p>
            <a:fld id="{F608028D-8542-4F5B-958C-7C05FC443A68}" type="slidenum">
              <a:rPr lang="nl-NL" smtClean="0"/>
              <a:t>17</a:t>
            </a:fld>
            <a:endParaRPr lang="nl-NL"/>
          </a:p>
        </p:txBody>
      </p:sp>
    </p:spTree>
    <p:extLst>
      <p:ext uri="{BB962C8B-B14F-4D97-AF65-F5344CB8AC3E}">
        <p14:creationId xmlns:p14="http://schemas.microsoft.com/office/powerpoint/2010/main" val="3241946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We use the GID as a means to estimate the variance components. </a:t>
            </a:r>
          </a:p>
          <a:p>
            <a:endParaRPr lang="nl-NL"/>
          </a:p>
        </p:txBody>
      </p:sp>
      <p:sp>
        <p:nvSpPr>
          <p:cNvPr id="4" name="Slide Number Placeholder 3"/>
          <p:cNvSpPr>
            <a:spLocks noGrp="1"/>
          </p:cNvSpPr>
          <p:nvPr>
            <p:ph type="sldNum" sz="quarter" idx="5"/>
          </p:nvPr>
        </p:nvSpPr>
        <p:spPr/>
        <p:txBody>
          <a:bodyPr/>
          <a:lstStyle/>
          <a:p>
            <a:fld id="{F608028D-8542-4F5B-958C-7C05FC443A68}" type="slidenum">
              <a:rPr lang="nl-NL" smtClean="0"/>
              <a:t>18</a:t>
            </a:fld>
            <a:endParaRPr lang="nl-NL"/>
          </a:p>
        </p:txBody>
      </p:sp>
    </p:spTree>
    <p:extLst>
      <p:ext uri="{BB962C8B-B14F-4D97-AF65-F5344CB8AC3E}">
        <p14:creationId xmlns:p14="http://schemas.microsoft.com/office/powerpoint/2010/main" val="220907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manner of estimation is simple to do and simple to understand. In practice however things are often a lot more complicated - in practice we use maximum likelihood estimation.</a:t>
            </a:r>
          </a:p>
          <a:p>
            <a:r>
              <a:rPr lang="nl-NL"/>
              <a:t>What is important here is not the actual estimation method, but rather that the GID (MZT) is associated with an expected phenotypic hypothetical covariance matrix, which we can equate with the observed phenotype covariance matrix.</a:t>
            </a:r>
          </a:p>
          <a:p>
            <a:r>
              <a:rPr lang="nl-NL"/>
              <a:t>The implied equations allow us to identify and estimate the hypothetical variance components </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19</a:t>
            </a:fld>
            <a:endParaRPr lang="nl-NL"/>
          </a:p>
        </p:txBody>
      </p:sp>
    </p:spTree>
    <p:extLst>
      <p:ext uri="{BB962C8B-B14F-4D97-AF65-F5344CB8AC3E}">
        <p14:creationId xmlns:p14="http://schemas.microsoft.com/office/powerpoint/2010/main" val="15291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GID MZ together summarized.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a weak GID... what have we assumed concerning the environment? </a:t>
            </a:r>
          </a:p>
          <a:p>
            <a:r>
              <a:rPr lang="nl-NL"/>
              <a:t>We have assumed that the environment does NOT contribute to the phenotypic resemblance of the MZ twins, i.e., there are no shared environmental influences. </a:t>
            </a:r>
          </a:p>
          <a:p>
            <a:r>
              <a:rPr lang="nl-NL"/>
              <a:t>The phenotype is not subject to shared environmental effects. Is this a save assumption? In the case of height, perhaps, but we still want to rule this out. </a:t>
            </a:r>
          </a:p>
          <a:p>
            <a:r>
              <a:rPr lang="nl-NL"/>
              <a:t>What about the case of IQ? Suppose we study MZ twins of age 12. Would you be willing to assume that there are no shared environmental effects on IQ?</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20</a:t>
            </a:fld>
            <a:endParaRPr lang="nl-NL"/>
          </a:p>
        </p:txBody>
      </p:sp>
    </p:spTree>
    <p:extLst>
      <p:ext uri="{BB962C8B-B14F-4D97-AF65-F5344CB8AC3E}">
        <p14:creationId xmlns:p14="http://schemas.microsoft.com/office/powerpoint/2010/main" val="1021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This is about estimating genetic and environmental effects in genetically informative designs. </a:t>
            </a:r>
          </a:p>
          <a:p>
            <a:r>
              <a:rPr lang="nl-NL"/>
              <a:t>In GWAS genetic effects are estimated by regressing the measured phenotype on the measured genetic variants ("genes", "SNPs")</a:t>
            </a:r>
          </a:p>
          <a:p>
            <a:r>
              <a:rPr lang="nl-NL"/>
              <a:t>In GID genetic and environmental effects are estimated as variance components. These are estimated on the basis of the phenotypic covariance (correlation) among family members. </a:t>
            </a:r>
          </a:p>
          <a:p>
            <a:r>
              <a:rPr lang="nl-NL"/>
              <a:t>So a GID generally involves analysing the phenotypic covariances among individuals who are characterized by known genetic and environmental relations.</a:t>
            </a:r>
          </a:p>
          <a:p>
            <a:r>
              <a:rPr lang="nl-NL"/>
              <a:t>A big difference with GWAS is that a GWAS will identify individual SNPs (in genes) that are associated with the phenotype of interest. </a:t>
            </a:r>
          </a:p>
          <a:p>
            <a:r>
              <a:rPr lang="nl-NL"/>
              <a:t>GID give use estimates of genetic variance, which represents the effect of ALL genes relevant to the phenotype studies (but does not identifiy the actual relevant genes.</a:t>
            </a:r>
          </a:p>
          <a:p>
            <a:endParaRPr lang="nl-NL"/>
          </a:p>
          <a:p>
            <a:r>
              <a:rPr lang="nl-NL"/>
              <a:t>Part 1 12 slides</a:t>
            </a:r>
          </a:p>
          <a:p>
            <a:r>
              <a:rPr lang="nl-NL"/>
              <a:t>Part 2 19 slides</a:t>
            </a:r>
          </a:p>
          <a:p>
            <a:r>
              <a:rPr lang="nl-NL"/>
              <a:t>Part 3 6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Part 4 9+3 slides</a:t>
            </a:r>
            <a:endParaRPr lang="LID4096"/>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a:t>
            </a:fld>
            <a:endParaRPr lang="nl-NL"/>
          </a:p>
        </p:txBody>
      </p:sp>
    </p:spTree>
    <p:extLst>
      <p:ext uri="{BB962C8B-B14F-4D97-AF65-F5344CB8AC3E}">
        <p14:creationId xmlns:p14="http://schemas.microsoft.com/office/powerpoint/2010/main" val="376969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classical twi design: MZ and DZ twins raised together. </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21</a:t>
            </a:fld>
            <a:endParaRPr lang="nl-NL"/>
          </a:p>
        </p:txBody>
      </p:sp>
    </p:spTree>
    <p:extLst>
      <p:ext uri="{BB962C8B-B14F-4D97-AF65-F5344CB8AC3E}">
        <p14:creationId xmlns:p14="http://schemas.microsoft.com/office/powerpoint/2010/main" val="110983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Note that measurement error can be relatively large. </a:t>
            </a:r>
          </a:p>
          <a:p>
            <a:r>
              <a:rPr lang="nl-NL"/>
              <a:t>For instance, suppose you are studying neuroticism and you measure this in twins with a psychometric instrument (a neuroticism questionnaire). </a:t>
            </a:r>
          </a:p>
          <a:p>
            <a:r>
              <a:rPr lang="nl-NL"/>
              <a:t>Suppose that the established reliability of the test scores is .85. This means that 15% of the phenotypic variance is due to error, i.e., the variance of E will include 15% of the phenotypic variance</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22</a:t>
            </a:fld>
            <a:endParaRPr lang="nl-NL"/>
          </a:p>
        </p:txBody>
      </p:sp>
    </p:spTree>
    <p:extLst>
      <p:ext uri="{BB962C8B-B14F-4D97-AF65-F5344CB8AC3E}">
        <p14:creationId xmlns:p14="http://schemas.microsoft.com/office/powerpoint/2010/main" val="60317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CTD allows us to fit an ACE or and ADE model. The ACDE model cannot be fitted by cause we cannot estimate the C and the D variance simultaneously, </a:t>
            </a:r>
          </a:p>
          <a:p>
            <a:r>
              <a:rPr lang="nl-NL"/>
              <a:t>that is: these variance components are not identified. </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23</a:t>
            </a:fld>
            <a:endParaRPr lang="nl-NL"/>
          </a:p>
        </p:txBody>
      </p:sp>
    </p:spTree>
    <p:extLst>
      <p:ext uri="{BB962C8B-B14F-4D97-AF65-F5344CB8AC3E}">
        <p14:creationId xmlns:p14="http://schemas.microsoft.com/office/powerpoint/2010/main" val="3797641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Results obtained using the R code given below.</a:t>
            </a:r>
          </a:p>
          <a:p>
            <a:r>
              <a:rPr lang="nl-NL"/>
              <a:t>#</a:t>
            </a:r>
          </a:p>
          <a:p>
            <a:r>
              <a:rPr lang="nl-NL"/>
              <a:t>rm(list=ls())</a:t>
            </a:r>
          </a:p>
          <a:p>
            <a:r>
              <a:rPr lang="nl-NL"/>
              <a:t>library(OpenMx)</a:t>
            </a:r>
          </a:p>
          <a:p>
            <a:r>
              <a:rPr lang="nl-NL"/>
              <a:t>library(psych)</a:t>
            </a:r>
          </a:p>
          <a:p>
            <a:r>
              <a:rPr lang="nl-NL"/>
              <a:t>#</a:t>
            </a:r>
          </a:p>
          <a:p>
            <a:r>
              <a:rPr lang="nl-NL"/>
              <a:t># ----------------------------------------------------------------------------------------------------------------------</a:t>
            </a:r>
          </a:p>
          <a:p>
            <a:r>
              <a:rPr lang="nl-NL"/>
              <a:t># Load Data</a:t>
            </a:r>
          </a:p>
          <a:p>
            <a:r>
              <a:rPr lang="nl-NL"/>
              <a:t>#</a:t>
            </a:r>
          </a:p>
          <a:p>
            <a:r>
              <a:rPr lang="nl-NL"/>
              <a:t>data(twinData)  # read data  / load data</a:t>
            </a:r>
          </a:p>
          <a:p>
            <a:r>
              <a:rPr lang="nl-NL"/>
              <a:t>dim(twinData)   # check dimensions</a:t>
            </a:r>
          </a:p>
          <a:p>
            <a:r>
              <a:rPr lang="nl-NL"/>
              <a:t>#</a:t>
            </a:r>
          </a:p>
          <a:p>
            <a:r>
              <a:rPr lang="nl-NL"/>
              <a:t>twinData=twinData[twinData$zyg&lt;=5,]   # younger group ... cohort</a:t>
            </a:r>
          </a:p>
          <a:p>
            <a:r>
              <a:rPr lang="nl-NL"/>
              <a:t>describe(twinData[,1:12], skew=F)  # get the desciptives, I don't want the skewness</a:t>
            </a:r>
          </a:p>
          <a:p>
            <a:r>
              <a:rPr lang="nl-NL"/>
              <a:t>#</a:t>
            </a:r>
          </a:p>
          <a:p>
            <a:r>
              <a:rPr lang="nl-NL"/>
              <a:t># (twinData)</a:t>
            </a:r>
          </a:p>
          <a:p>
            <a:r>
              <a:rPr lang="nl-NL"/>
              <a:t># [1] "fam"      "age"      "zyg"      "part"     "wt1"      "wt2"     </a:t>
            </a:r>
          </a:p>
          <a:p>
            <a:r>
              <a:rPr lang="nl-NL"/>
              <a:t># [7] "ht1"      "ht2"      "htwt1"    "htwt2"    "bmi1"     "bmi2"    </a:t>
            </a:r>
          </a:p>
          <a:p>
            <a:r>
              <a:rPr lang="nl-NL"/>
              <a:t>#[13] "cohort"   "zygosity" "age1"     "age2"  </a:t>
            </a:r>
          </a:p>
          <a:p>
            <a:r>
              <a:rPr lang="nl-NL"/>
              <a:t>#</a:t>
            </a:r>
          </a:p>
          <a:p>
            <a:r>
              <a:rPr lang="nl-NL"/>
              <a:t># Select Variables for Analysis</a:t>
            </a:r>
          </a:p>
          <a:p>
            <a:r>
              <a:rPr lang="nl-NL"/>
              <a:t>#</a:t>
            </a:r>
          </a:p>
          <a:p>
            <a:r>
              <a:rPr lang="nl-NL"/>
              <a:t>nv        &lt;- 1                         # number of variables in the analysis: just bmi</a:t>
            </a:r>
          </a:p>
          <a:p>
            <a:r>
              <a:rPr lang="nl-NL"/>
              <a:t>ntv       &lt;- nv*2                      # number of total variables</a:t>
            </a:r>
          </a:p>
          <a:p>
            <a:r>
              <a:rPr lang="nl-NL"/>
              <a:t>#</a:t>
            </a:r>
          </a:p>
          <a:p>
            <a:r>
              <a:rPr lang="nl-NL"/>
              <a:t>#</a:t>
            </a:r>
          </a:p>
          <a:p>
            <a:r>
              <a:rPr lang="nl-NL"/>
              <a:t># Annotation: we have sex info in terms of the variable zyg. Use the zyg info to create the sex variable, and define the MZ and DZ dataframes, mzData and dzData.</a:t>
            </a:r>
          </a:p>
          <a:p>
            <a:r>
              <a:rPr lang="nl-NL"/>
              <a:t># MZFF, MZMM, DZFF, DZMM, DZOS. DZOS are in Female/Male wide order.</a:t>
            </a:r>
          </a:p>
          <a:p>
            <a:r>
              <a:rPr lang="nl-NL"/>
              <a:t>#</a:t>
            </a:r>
          </a:p>
          <a:p>
            <a:r>
              <a:rPr lang="nl-NL"/>
              <a:t>N=dim(twinData)[1]</a:t>
            </a:r>
          </a:p>
          <a:p>
            <a:r>
              <a:rPr lang="nl-NL"/>
              <a:t>sex=matrix(NA,N,2)</a:t>
            </a:r>
          </a:p>
          <a:p>
            <a:r>
              <a:rPr lang="nl-NL"/>
              <a:t>sex[twinData$zyg==1,1:2]=1</a:t>
            </a:r>
          </a:p>
          <a:p>
            <a:r>
              <a:rPr lang="nl-NL"/>
              <a:t>sex[twinData$zyg==2,1:2]=0</a:t>
            </a:r>
          </a:p>
          <a:p>
            <a:r>
              <a:rPr lang="nl-NL"/>
              <a:t>sex[twinData$zyg==3,1:2]=1</a:t>
            </a:r>
          </a:p>
          <a:p>
            <a:r>
              <a:rPr lang="nl-NL"/>
              <a:t>sex[twinData$zyg==4,1:2]=0</a:t>
            </a:r>
          </a:p>
          <a:p>
            <a:r>
              <a:rPr lang="nl-NL"/>
              <a:t>sex[twinData$zyg==5,1]=c(1)</a:t>
            </a:r>
          </a:p>
          <a:p>
            <a:r>
              <a:rPr lang="nl-NL"/>
              <a:t>sex[twinData$zyg==5,2]=c(0)</a:t>
            </a:r>
          </a:p>
          <a:p>
            <a:r>
              <a:rPr lang="nl-NL"/>
              <a:t>colnames(sex)=c('sex1','sex2')</a:t>
            </a:r>
          </a:p>
          <a:p>
            <a:r>
              <a:rPr lang="nl-NL"/>
              <a:t>twinData=cbind(twinData, sex)</a:t>
            </a:r>
          </a:p>
          <a:p>
            <a:r>
              <a:rPr lang="nl-NL"/>
              <a:t>#</a:t>
            </a:r>
          </a:p>
          <a:p>
            <a:r>
              <a:rPr lang="nl-NL"/>
              <a:t>sel1=(twinData$zyg==1 | twinData$zyg==2)  # mzf, mzm</a:t>
            </a:r>
          </a:p>
          <a:p>
            <a:r>
              <a:rPr lang="nl-NL"/>
              <a:t>sel2=(twinData$zyg==3 | twinData$zyg==4 | twinData$zyg==5)  # dzf dzm dzfm</a:t>
            </a:r>
          </a:p>
          <a:p>
            <a:r>
              <a:rPr lang="nl-NL"/>
              <a:t>#</a:t>
            </a:r>
          </a:p>
          <a:p>
            <a:r>
              <a:rPr lang="nl-NL"/>
              <a:t>#</a:t>
            </a:r>
          </a:p>
          <a:p>
            <a:r>
              <a:rPr lang="nl-NL"/>
              <a:t>selVars1 = c("ht1","wt1","bmi1","sex1","ht2","wt2","bmi2","sex2")  # the array with the variable names</a:t>
            </a:r>
          </a:p>
          <a:p>
            <a:r>
              <a:rPr lang="nl-NL"/>
              <a:t>#</a:t>
            </a:r>
          </a:p>
          <a:p>
            <a:r>
              <a:rPr lang="nl-NL"/>
              <a:t>mzData    &lt;- subset(twinData, sel1, selVars1)</a:t>
            </a:r>
          </a:p>
          <a:p>
            <a:r>
              <a:rPr lang="nl-NL"/>
              <a:t>dzData    &lt;- subset(twinData, sel2, selVars1)</a:t>
            </a:r>
          </a:p>
          <a:p>
            <a:r>
              <a:rPr lang="nl-NL"/>
              <a:t># </a:t>
            </a:r>
          </a:p>
          <a:p>
            <a:r>
              <a:rPr lang="nl-NL"/>
              <a:t>#  Descriptive Statistics for MZ and DZ</a:t>
            </a:r>
          </a:p>
          <a:p>
            <a:r>
              <a:rPr lang="nl-NL"/>
              <a:t>#</a:t>
            </a:r>
          </a:p>
          <a:p>
            <a:r>
              <a:rPr lang="nl-NL"/>
              <a:t>describe(mzData, skew=F)  </a:t>
            </a:r>
          </a:p>
          <a:p>
            <a:r>
              <a:rPr lang="nl-NL"/>
              <a:t>describe(dzData, skew=F)</a:t>
            </a:r>
          </a:p>
          <a:p>
            <a:r>
              <a:rPr lang="nl-NL"/>
              <a:t># use height</a:t>
            </a:r>
          </a:p>
          <a:p>
            <a:r>
              <a:rPr lang="nl-NL"/>
              <a:t>selv=c('ht1','ht2')</a:t>
            </a:r>
          </a:p>
          <a:p>
            <a:r>
              <a:rPr lang="nl-NL"/>
              <a:t>sel1=mzData$sex1 == 0 &amp; mzData$sex2 == 0</a:t>
            </a:r>
          </a:p>
          <a:p>
            <a:r>
              <a:rPr lang="nl-NL"/>
              <a:t>mzmData=mzData[sel1,selv]</a:t>
            </a:r>
          </a:p>
          <a:p>
            <a:r>
              <a:rPr lang="nl-NL"/>
              <a:t>sel1=dzData$sex1 == 0 &amp; dzData$sex2 == 0</a:t>
            </a:r>
          </a:p>
          <a:p>
            <a:r>
              <a:rPr lang="nl-NL"/>
              <a:t>dzmData=dzData[sel1,selv]</a:t>
            </a:r>
          </a:p>
          <a:p>
            <a:r>
              <a:rPr lang="nl-NL"/>
              <a:t>#</a:t>
            </a:r>
          </a:p>
          <a:p>
            <a:r>
              <a:rPr lang="nl-NL"/>
              <a:t># use female data (larger samples)</a:t>
            </a:r>
          </a:p>
          <a:p>
            <a:r>
              <a:rPr lang="nl-NL"/>
              <a:t>sel1=mzData$sex1 == 1 &amp; mzData$sex2 == 1</a:t>
            </a:r>
          </a:p>
          <a:p>
            <a:r>
              <a:rPr lang="nl-NL"/>
              <a:t>mzfData=mzData[sel1,selv]</a:t>
            </a:r>
          </a:p>
          <a:p>
            <a:r>
              <a:rPr lang="nl-NL"/>
              <a:t>sel1=dzData$sex1 == 1 &amp; dzData$sex2 == 1</a:t>
            </a:r>
          </a:p>
          <a:p>
            <a:r>
              <a:rPr lang="nl-NL"/>
              <a:t>dzfData=dzData[sel1,selv]</a:t>
            </a:r>
          </a:p>
          <a:p>
            <a:r>
              <a:rPr lang="nl-NL"/>
              <a:t>#</a:t>
            </a:r>
          </a:p>
          <a:p>
            <a:r>
              <a:rPr lang="nl-NL"/>
              <a:t>#</a:t>
            </a:r>
          </a:p>
          <a:p>
            <a:r>
              <a:rPr lang="nl-NL"/>
              <a:t># meter to centimeters</a:t>
            </a:r>
          </a:p>
          <a:p>
            <a:r>
              <a:rPr lang="nl-NL"/>
              <a:t>mzfData=mzfData*100</a:t>
            </a:r>
          </a:p>
          <a:p>
            <a:r>
              <a:rPr lang="nl-NL"/>
              <a:t>dzfData=dzfData*100</a:t>
            </a:r>
          </a:p>
          <a:p>
            <a:r>
              <a:rPr lang="nl-NL"/>
              <a:t>#</a:t>
            </a:r>
          </a:p>
          <a:p>
            <a:r>
              <a:rPr lang="nl-NL"/>
              <a:t>describe(mzfData, skew=F)  </a:t>
            </a:r>
          </a:p>
          <a:p>
            <a:r>
              <a:rPr lang="nl-NL"/>
              <a:t>describe(dzfData, skew=F)</a:t>
            </a:r>
          </a:p>
          <a:p>
            <a:endParaRPr lang="nl-NL"/>
          </a:p>
          <a:p>
            <a:endParaRPr lang="nl-NL"/>
          </a:p>
          <a:p>
            <a:r>
              <a:rPr lang="nl-NL"/>
              <a:t>smzf=cov(mzfData, use="pairwise.complete.obs")</a:t>
            </a:r>
          </a:p>
          <a:p>
            <a:r>
              <a:rPr lang="nl-NL"/>
              <a:t>sdzf=cov(dzfData, use="pairwise.complete.obs")</a:t>
            </a:r>
          </a:p>
          <a:p>
            <a:r>
              <a:rPr lang="nl-NL"/>
              <a:t>rmzf=cov2cor(smzf)</a:t>
            </a:r>
          </a:p>
          <a:p>
            <a:r>
              <a:rPr lang="nl-NL"/>
              <a:t>rdzf=cov2cor(sdzf)</a:t>
            </a:r>
          </a:p>
          <a:p>
            <a:r>
              <a:rPr lang="nl-NL"/>
              <a:t>#</a:t>
            </a:r>
          </a:p>
          <a:p>
            <a:r>
              <a:rPr lang="nl-NL"/>
              <a:t>layout(matrix(c(1,3,2,4),2,2))</a:t>
            </a:r>
          </a:p>
          <a:p>
            <a:r>
              <a:rPr lang="nl-NL"/>
              <a:t>hist(c(mzfData$ht1, mzfData$ht2),20, main='mzf',xlab='height (cm)')</a:t>
            </a:r>
          </a:p>
          <a:p>
            <a:r>
              <a:rPr lang="nl-NL"/>
              <a:t>hist(c(dzfData$ht1, dzfData$ht2),20, main='dzf',xlab='height (cm)')</a:t>
            </a:r>
          </a:p>
          <a:p>
            <a:r>
              <a:rPr lang="nl-NL"/>
              <a:t>plot(mzfData$ht1, mzfData$ht2, type='p', pch='m', main='mzf1- mzf2',xlab='height (cm)',ylab='height (cm)')</a:t>
            </a:r>
          </a:p>
          <a:p>
            <a:r>
              <a:rPr lang="nl-NL"/>
              <a:t>plot(dzfData$ht1, dzfData$ht2, type='p', pch='d', main='dzf1- dzf2',xlab='height (cm)',ylab='height (cm)')</a:t>
            </a:r>
          </a:p>
          <a:p>
            <a:r>
              <a:rPr lang="nl-NL"/>
              <a:t>#</a:t>
            </a:r>
          </a:p>
          <a:p>
            <a:r>
              <a:rPr lang="nl-NL"/>
              <a:t>round(smzf,3)</a:t>
            </a:r>
          </a:p>
          <a:p>
            <a:r>
              <a:rPr lang="nl-NL"/>
              <a:t>round(sdzf,3)</a:t>
            </a:r>
          </a:p>
          <a:p>
            <a:r>
              <a:rPr lang="nl-NL"/>
              <a:t>round(rmzf,3)</a:t>
            </a:r>
          </a:p>
          <a:p>
            <a:r>
              <a:rPr lang="nl-NL"/>
              <a:t>round(rdzf,3)</a:t>
            </a:r>
          </a:p>
          <a:p>
            <a:endParaRPr lang="nl-NL"/>
          </a:p>
          <a:p>
            <a:r>
              <a:rPr lang="nl-NL"/>
              <a:t># PREPARE MODEL</a:t>
            </a:r>
          </a:p>
          <a:p>
            <a:r>
              <a:rPr lang="nl-NL"/>
              <a:t>library(OpenMx)</a:t>
            </a:r>
          </a:p>
          <a:p>
            <a:r>
              <a:rPr lang="nl-NL"/>
              <a:t>#</a:t>
            </a:r>
          </a:p>
          <a:p>
            <a:r>
              <a:rPr lang="nl-NL"/>
              <a:t>svVA=30</a:t>
            </a:r>
          </a:p>
          <a:p>
            <a:r>
              <a:rPr lang="nl-NL"/>
              <a:t>svVC=.0</a:t>
            </a:r>
          </a:p>
          <a:p>
            <a:r>
              <a:rPr lang="nl-NL"/>
              <a:t>svVE=10</a:t>
            </a:r>
          </a:p>
          <a:p>
            <a:r>
              <a:rPr lang="nl-NL"/>
              <a:t>svMe=160</a:t>
            </a:r>
          </a:p>
          <a:p>
            <a:r>
              <a:rPr lang="nl-NL"/>
              <a:t>selVars=c('ht1','ht2')</a:t>
            </a:r>
          </a:p>
          <a:p>
            <a:r>
              <a:rPr lang="nl-NL"/>
              <a:t># Create Algebra for expected Mean Matrices</a:t>
            </a:r>
          </a:p>
          <a:p>
            <a:r>
              <a:rPr lang="nl-NL"/>
              <a:t>meanH     &lt;- mxMatrix( type="Full", nrow=1, ncol=ntv, free=TRUE, values=svMe, labels=c("mean","mean"), name="meanH" )</a:t>
            </a:r>
          </a:p>
          <a:p>
            <a:r>
              <a:rPr lang="nl-NL"/>
              <a:t>#ACE model</a:t>
            </a:r>
          </a:p>
          <a:p>
            <a:r>
              <a:rPr lang="nl-NL"/>
              <a:t># Create Matrices for Variance Components</a:t>
            </a:r>
          </a:p>
          <a:p>
            <a:r>
              <a:rPr lang="nl-NL"/>
              <a:t>covA      &lt;- mxMatrix( type="Symm", nrow=nv, ncol=nv, free=TRUE, values=svVA, label="VA11", name="VA" ) </a:t>
            </a:r>
          </a:p>
          <a:p>
            <a:r>
              <a:rPr lang="nl-NL"/>
              <a:t>covC      &lt;- mxMatrix( type="Symm", nrow=nv, ncol=nv, free=TRUE, values=svVC, label="VC11", name="VC" )</a:t>
            </a:r>
          </a:p>
          <a:p>
            <a:r>
              <a:rPr lang="nl-NL"/>
              <a:t>covE      &lt;- mxMatrix( type="Symm", nrow=nv, ncol=nv, free=TRUE, values=svVE, label="VE11", name="VE" )</a:t>
            </a:r>
          </a:p>
          <a:p>
            <a:r>
              <a:rPr lang="nl-NL"/>
              <a:t>#ACE model</a:t>
            </a:r>
          </a:p>
          <a:p>
            <a:r>
              <a:rPr lang="nl-NL"/>
              <a:t># Create Algebra for expected Variance/Covariance Matrices in MZ &amp; DZ twins</a:t>
            </a:r>
          </a:p>
          <a:p>
            <a:r>
              <a:rPr lang="nl-NL"/>
              <a:t>covP      &lt;- mxAlgebra( expression= VA+VC+VE, name="V" )</a:t>
            </a:r>
          </a:p>
          <a:p>
            <a:r>
              <a:rPr lang="nl-NL"/>
              <a:t>covMZ     &lt;- mxAlgebra( expression= VA+VC, name="cMZ" )</a:t>
            </a:r>
          </a:p>
          <a:p>
            <a:r>
              <a:rPr lang="nl-NL"/>
              <a:t>covDZ     &lt;- mxAlgebra( expression= 0.5%x%VA+ VC, name="cDZ" )</a:t>
            </a:r>
          </a:p>
          <a:p>
            <a:r>
              <a:rPr lang="nl-NL"/>
              <a:t>expCovMZ  &lt;- mxAlgebra( expression= rbind( cbind(V, cMZ), cbind(t(cMZ), V)), name="expCovMZ" )</a:t>
            </a:r>
          </a:p>
          <a:p>
            <a:r>
              <a:rPr lang="nl-NL"/>
              <a:t>expCovDZ  &lt;- mxAlgebra( expression= rbind( cbind(V, cDZ), cbind(t(cDZ), V)), name="expCovDZ" )</a:t>
            </a:r>
          </a:p>
          <a:p>
            <a:r>
              <a:rPr lang="nl-NL"/>
              <a:t>#ACE model</a:t>
            </a:r>
          </a:p>
          <a:p>
            <a:r>
              <a:rPr lang="nl-NL"/>
              <a:t># Create Data Objects for Multiple Groups</a:t>
            </a:r>
          </a:p>
          <a:p>
            <a:r>
              <a:rPr lang="nl-NL"/>
              <a:t>#ACE model</a:t>
            </a:r>
          </a:p>
          <a:p>
            <a:r>
              <a:rPr lang="nl-NL"/>
              <a:t>dataMZ    &lt;- mxData( observed=mzfData, type="raw" )</a:t>
            </a:r>
          </a:p>
          <a:p>
            <a:r>
              <a:rPr lang="nl-NL"/>
              <a:t>dataDZ    &lt;- mxData( observed=dzfData, type="raw" )</a:t>
            </a:r>
          </a:p>
          <a:p>
            <a:r>
              <a:rPr lang="nl-NL"/>
              <a:t>#ACE model</a:t>
            </a:r>
          </a:p>
          <a:p>
            <a:r>
              <a:rPr lang="nl-NL"/>
              <a:t># Create Expectation Objects for Multiple Groups</a:t>
            </a:r>
          </a:p>
          <a:p>
            <a:r>
              <a:rPr lang="nl-NL"/>
              <a:t>expMZ     &lt;- mxExpectationNormal( covariance="expCovMZ", means="meanH", dimnames=selVars )</a:t>
            </a:r>
          </a:p>
          <a:p>
            <a:r>
              <a:rPr lang="nl-NL"/>
              <a:t>expDZ     &lt;- mxExpectationNormal( covariance="expCovDZ", means="meanH", dimnames=selVars )</a:t>
            </a:r>
          </a:p>
          <a:p>
            <a:r>
              <a:rPr lang="nl-NL"/>
              <a:t>funML     &lt;- mxFitFunctionML()</a:t>
            </a:r>
          </a:p>
          <a:p>
            <a:r>
              <a:rPr lang="nl-NL"/>
              <a:t>#ACE model</a:t>
            </a:r>
          </a:p>
          <a:p>
            <a:r>
              <a:rPr lang="nl-NL"/>
              <a:t># Create Model Objects for Multiple Groups</a:t>
            </a:r>
          </a:p>
          <a:p>
            <a:r>
              <a:rPr lang="nl-NL"/>
              <a:t>pars      &lt;- list( meanH, covA, covC, covE, covP )</a:t>
            </a:r>
          </a:p>
          <a:p>
            <a:r>
              <a:rPr lang="nl-NL"/>
              <a:t>modelMZ   &lt;- mxModel( pars, covMZ, expCovMZ, dataMZ, expMZ, funML, name="MZ" )</a:t>
            </a:r>
          </a:p>
          <a:p>
            <a:r>
              <a:rPr lang="nl-NL"/>
              <a:t>modelDZ   &lt;- mxModel( pars, covDZ, expCovDZ, dataDZ, expDZ, funML, name="DZ" )	</a:t>
            </a:r>
          </a:p>
          <a:p>
            <a:r>
              <a:rPr lang="nl-NL"/>
              <a:t>multi     &lt;- mxFitFunctionMultigroup( c("MZ","DZ") )</a:t>
            </a:r>
          </a:p>
          <a:p>
            <a:r>
              <a:rPr lang="nl-NL"/>
              <a:t>#ACE model</a:t>
            </a:r>
          </a:p>
          <a:p>
            <a:r>
              <a:rPr lang="nl-NL"/>
              <a:t># Create Algebra for Variance Components</a:t>
            </a:r>
          </a:p>
          <a:p>
            <a:r>
              <a:rPr lang="nl-NL"/>
              <a:t>rowVC     &lt;- rep('VarComp',nv)</a:t>
            </a:r>
          </a:p>
          <a:p>
            <a:r>
              <a:rPr lang="nl-NL"/>
              <a:t>colVC     &lt;- rep(c('StA','StC','StE'),each=nv)</a:t>
            </a:r>
          </a:p>
          <a:p>
            <a:r>
              <a:rPr lang="nl-NL"/>
              <a:t>estVC     &lt;- mxAlgebra( expression=cbind(VA/V,VC/V,VE/V), name="VarComp", dimnames=list(rowVC,colVC) )</a:t>
            </a:r>
          </a:p>
          <a:p>
            <a:r>
              <a:rPr lang="nl-NL"/>
              <a:t>#ACE model</a:t>
            </a:r>
          </a:p>
          <a:p>
            <a:r>
              <a:rPr lang="nl-NL"/>
              <a:t># Create Confidence Interval Objects</a:t>
            </a:r>
          </a:p>
          <a:p>
            <a:r>
              <a:rPr lang="nl-NL"/>
              <a:t>ciACE     &lt;- mxCI( "VarComp[1,1:3]" )</a:t>
            </a:r>
          </a:p>
          <a:p>
            <a:r>
              <a:rPr lang="nl-NL"/>
              <a:t>#ACE model</a:t>
            </a:r>
          </a:p>
          <a:p>
            <a:r>
              <a:rPr lang="nl-NL"/>
              <a:t># Build Model with Confidence Intervals</a:t>
            </a:r>
          </a:p>
          <a:p>
            <a:r>
              <a:rPr lang="nl-NL"/>
              <a:t>modelACE  &lt;- mxModel( "oneACEvc", pars, modelMZ, modelDZ, multi, estVC, ciACE )</a:t>
            </a:r>
          </a:p>
          <a:p>
            <a:r>
              <a:rPr lang="nl-NL"/>
              <a:t>#ACE model</a:t>
            </a:r>
          </a:p>
          <a:p>
            <a:r>
              <a:rPr lang="nl-NL"/>
              <a:t># ----------------------------------------------------------------------------------------------------------------------</a:t>
            </a:r>
          </a:p>
          <a:p>
            <a:r>
              <a:rPr lang="nl-NL"/>
              <a:t># RUN MODEL</a:t>
            </a:r>
          </a:p>
          <a:p>
            <a:r>
              <a:rPr lang="nl-NL"/>
              <a:t>#</a:t>
            </a:r>
          </a:p>
          <a:p>
            <a:r>
              <a:rPr lang="nl-NL"/>
              <a:t># Run ACE Model</a:t>
            </a:r>
          </a:p>
          <a:p>
            <a:r>
              <a:rPr lang="nl-NL"/>
              <a:t>fitACE    &lt;- mxRun( modelACE, intervals=F )</a:t>
            </a:r>
          </a:p>
          <a:p>
            <a:r>
              <a:rPr lang="nl-NL"/>
              <a:t>sumACE    &lt;- summary( fitACE )</a:t>
            </a:r>
          </a:p>
          <a:p>
            <a:r>
              <a:rPr lang="nl-NL"/>
              <a:t>#</a:t>
            </a:r>
          </a:p>
          <a:p>
            <a:r>
              <a:rPr lang="nl-NL"/>
              <a:t># Compare with Saturated Model</a:t>
            </a:r>
          </a:p>
          <a:p>
            <a:r>
              <a:rPr lang="nl-NL"/>
              <a:t># mxCompare( fitSAT, fitACE )</a:t>
            </a:r>
          </a:p>
          <a:p>
            <a:r>
              <a:rPr lang="nl-NL"/>
              <a:t>#</a:t>
            </a:r>
          </a:p>
          <a:p>
            <a:r>
              <a:rPr lang="nl-NL"/>
              <a:t># ----------------------------------------------------------------------------------------------------------------------</a:t>
            </a:r>
          </a:p>
          <a:p>
            <a:r>
              <a:rPr lang="nl-NL"/>
              <a:t># RUN SUBMODELS AE model, CE model, E model</a:t>
            </a:r>
          </a:p>
          <a:p>
            <a:r>
              <a:rPr lang="nl-NL"/>
              <a:t># Run AE model</a:t>
            </a:r>
          </a:p>
          <a:p>
            <a:r>
              <a:rPr lang="nl-NL"/>
              <a:t>modelAE   &lt;- mxModel( fitACE, name="oneAEvc" )</a:t>
            </a:r>
          </a:p>
          <a:p>
            <a:r>
              <a:rPr lang="nl-NL"/>
              <a:t>modelAE   &lt;- omxSetParameters( modelAE, labels="VC11", free=FALSE, values=0 )</a:t>
            </a:r>
          </a:p>
          <a:p>
            <a:r>
              <a:rPr lang="nl-NL"/>
              <a:t>fitAE     &lt;- mxRun( modelAE, intervals=T )</a:t>
            </a:r>
          </a:p>
          <a:p>
            <a:r>
              <a:rPr lang="nl-NL"/>
              <a:t>sumAE = summary(fitAE)</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24</a:t>
            </a:fld>
            <a:endParaRPr lang="nl-NL"/>
          </a:p>
        </p:txBody>
      </p:sp>
    </p:spTree>
    <p:extLst>
      <p:ext uri="{BB962C8B-B14F-4D97-AF65-F5344CB8AC3E}">
        <p14:creationId xmlns:p14="http://schemas.microsoft.com/office/powerpoint/2010/main" val="285035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 Again the GID gives us the expected, hypothetical covariance matrices in MZs and DZs, which we can compare to the observed phenotypic covariance matrices</a:t>
            </a:r>
          </a:p>
          <a:p>
            <a:pPr>
              <a:lnSpc>
                <a:spcPct val="107000"/>
              </a:lnSpc>
              <a:spcAft>
                <a:spcPts val="800"/>
              </a:spcAft>
            </a:pPr>
            <a:r>
              <a:rPr lang="en-GB" sz="1800">
                <a:effectLst/>
                <a:latin typeface="Calibri" panose="020F0502020204030204" pitchFamily="34" charset="0"/>
                <a:ea typeface="Times New Roman" panose="02020603050405020304" pitchFamily="18" charset="0"/>
                <a:cs typeface="Calibri" panose="020F0502020204030204" pitchFamily="34" charset="0"/>
              </a:rPr>
              <a:t>We can estimate the variances in the hypothetical covariance matrices on the basis of the information in the phenotypic covariance matrices. </a:t>
            </a:r>
            <a:endParaRPr lang="en-GB" sz="1800">
              <a:effectLst/>
              <a:latin typeface="Times New Roman" panose="02020603050405020304" pitchFamily="18" charset="0"/>
              <a:ea typeface="Times New Roman" panose="02020603050405020304" pitchFamily="18" charset="0"/>
            </a:endParaRPr>
          </a:p>
          <a:p>
            <a:r>
              <a:rPr lang="en-GB" sz="1800" baseline="300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25</a:t>
            </a:fld>
            <a:endParaRPr lang="nl-NL"/>
          </a:p>
        </p:txBody>
      </p:sp>
    </p:spTree>
    <p:extLst>
      <p:ext uri="{BB962C8B-B14F-4D97-AF65-F5344CB8AC3E}">
        <p14:creationId xmlns:p14="http://schemas.microsoft.com/office/powerpoint/2010/main" val="2454258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 simple estimation method based on standardized phenotypes. .... Falconer's equations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ACE model</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parameter		a</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	c</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	e</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calculation		2*(r</a:t>
            </a:r>
            <a:r>
              <a:rPr lang="en-GB" sz="1200" baseline="-25000">
                <a:effectLst/>
                <a:latin typeface="Calibri" panose="020F0502020204030204" pitchFamily="34" charset="0"/>
                <a:ea typeface="Calibri" panose="020F0502020204030204" pitchFamily="34" charset="0"/>
                <a:cs typeface="Calibri" panose="020F0502020204030204" pitchFamily="34" charset="0"/>
              </a:rPr>
              <a:t>MZ</a:t>
            </a:r>
            <a:r>
              <a:rPr lang="en-GB" sz="1200">
                <a:effectLst/>
                <a:latin typeface="Calibri" panose="020F0502020204030204" pitchFamily="34" charset="0"/>
                <a:ea typeface="Calibri" panose="020F0502020204030204" pitchFamily="34" charset="0"/>
                <a:cs typeface="Calibri" panose="020F0502020204030204" pitchFamily="34" charset="0"/>
              </a:rPr>
              <a:t>-r</a:t>
            </a:r>
            <a:r>
              <a:rPr lang="en-GB" sz="1200" baseline="-25000">
                <a:effectLst/>
                <a:latin typeface="Calibri" panose="020F0502020204030204" pitchFamily="34" charset="0"/>
                <a:ea typeface="Calibri" panose="020F0502020204030204" pitchFamily="34" charset="0"/>
                <a:cs typeface="Calibri" panose="020F0502020204030204" pitchFamily="34" charset="0"/>
              </a:rPr>
              <a:t>DZ</a:t>
            </a:r>
            <a:r>
              <a:rPr lang="en-GB" sz="1200">
                <a:effectLst/>
                <a:latin typeface="Calibri" panose="020F0502020204030204" pitchFamily="34" charset="0"/>
                <a:ea typeface="Calibri" panose="020F0502020204030204" pitchFamily="34" charset="0"/>
                <a:cs typeface="Calibri" panose="020F0502020204030204" pitchFamily="34" charset="0"/>
              </a:rPr>
              <a:t>)	2*r</a:t>
            </a:r>
            <a:r>
              <a:rPr lang="en-GB" sz="1200" baseline="-25000">
                <a:effectLst/>
                <a:latin typeface="Calibri" panose="020F0502020204030204" pitchFamily="34" charset="0"/>
                <a:ea typeface="Calibri" panose="020F0502020204030204" pitchFamily="34" charset="0"/>
                <a:cs typeface="Calibri" panose="020F0502020204030204" pitchFamily="34" charset="0"/>
              </a:rPr>
              <a:t>DZ</a:t>
            </a:r>
            <a:r>
              <a:rPr lang="en-GB" sz="1200">
                <a:effectLst/>
                <a:latin typeface="Calibri" panose="020F0502020204030204" pitchFamily="34" charset="0"/>
                <a:ea typeface="Calibri" panose="020F0502020204030204" pitchFamily="34" charset="0"/>
                <a:cs typeface="Calibri" panose="020F0502020204030204" pitchFamily="34" charset="0"/>
              </a:rPr>
              <a:t>-r</a:t>
            </a:r>
            <a:r>
              <a:rPr lang="en-GB" sz="1200" baseline="-25000">
                <a:effectLst/>
                <a:latin typeface="Calibri" panose="020F0502020204030204" pitchFamily="34" charset="0"/>
                <a:ea typeface="Calibri" panose="020F0502020204030204" pitchFamily="34" charset="0"/>
                <a:cs typeface="Calibri" panose="020F0502020204030204" pitchFamily="34" charset="0"/>
              </a:rPr>
              <a:t>MZ</a:t>
            </a:r>
            <a:r>
              <a:rPr lang="en-GB" sz="1200">
                <a:effectLst/>
                <a:latin typeface="Calibri" panose="020F0502020204030204" pitchFamily="34" charset="0"/>
                <a:ea typeface="Calibri" panose="020F0502020204030204" pitchFamily="34" charset="0"/>
                <a:cs typeface="Calibri" panose="020F0502020204030204" pitchFamily="34" charset="0"/>
              </a:rPr>
              <a:t>	1-a</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-c</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ADE model, if (2*r</a:t>
            </a:r>
            <a:r>
              <a:rPr lang="en-GB" sz="1200" baseline="-25000">
                <a:effectLst/>
                <a:latin typeface="Calibri" panose="020F0502020204030204" pitchFamily="34" charset="0"/>
                <a:ea typeface="Calibri" panose="020F0502020204030204" pitchFamily="34" charset="0"/>
                <a:cs typeface="Calibri" panose="020F0502020204030204" pitchFamily="34" charset="0"/>
              </a:rPr>
              <a:t>DZ</a:t>
            </a:r>
            <a:r>
              <a:rPr lang="en-GB" sz="1200">
                <a:effectLst/>
                <a:latin typeface="Calibri" panose="020F0502020204030204" pitchFamily="34" charset="0"/>
                <a:ea typeface="Calibri" panose="020F0502020204030204" pitchFamily="34" charset="0"/>
                <a:cs typeface="Calibri" panose="020F0502020204030204" pitchFamily="34" charset="0"/>
              </a:rPr>
              <a:t>)&lt;r</a:t>
            </a:r>
            <a:r>
              <a:rPr lang="en-GB" sz="1200" baseline="-25000">
                <a:effectLst/>
                <a:latin typeface="Calibri" panose="020F0502020204030204" pitchFamily="34" charset="0"/>
                <a:ea typeface="Calibri" panose="020F0502020204030204" pitchFamily="34" charset="0"/>
                <a:cs typeface="Calibri" panose="020F0502020204030204" pitchFamily="34" charset="0"/>
              </a:rPr>
              <a:t>MZ</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parameter		a</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	d</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	e</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rPr>
              <a:t>calculation		4*r</a:t>
            </a:r>
            <a:r>
              <a:rPr lang="en-GB" sz="1200" baseline="-25000">
                <a:effectLst/>
                <a:latin typeface="Calibri" panose="020F0502020204030204" pitchFamily="34" charset="0"/>
                <a:ea typeface="Times New Roman" panose="02020603050405020304" pitchFamily="18" charset="0"/>
              </a:rPr>
              <a:t>DZ</a:t>
            </a:r>
            <a:r>
              <a:rPr lang="en-GB" sz="1200">
                <a:effectLst/>
                <a:latin typeface="Calibri" panose="020F0502020204030204" pitchFamily="34" charset="0"/>
                <a:ea typeface="Times New Roman" panose="02020603050405020304" pitchFamily="18" charset="0"/>
              </a:rPr>
              <a:t>-r</a:t>
            </a:r>
            <a:r>
              <a:rPr lang="en-GB" sz="1200" baseline="-25000">
                <a:effectLst/>
                <a:latin typeface="Calibri" panose="020F0502020204030204" pitchFamily="34" charset="0"/>
                <a:ea typeface="Times New Roman" panose="02020603050405020304" pitchFamily="18" charset="0"/>
              </a:rPr>
              <a:t>MZ</a:t>
            </a:r>
            <a:r>
              <a:rPr lang="en-GB" sz="1200">
                <a:effectLst/>
                <a:latin typeface="Calibri" panose="020F0502020204030204" pitchFamily="34" charset="0"/>
                <a:ea typeface="Times New Roman" panose="02020603050405020304" pitchFamily="18" charset="0"/>
              </a:rPr>
              <a:t>	2*r</a:t>
            </a:r>
            <a:r>
              <a:rPr lang="en-GB" sz="1200" baseline="-25000">
                <a:effectLst/>
                <a:latin typeface="Calibri" panose="020F0502020204030204" pitchFamily="34" charset="0"/>
                <a:ea typeface="Times New Roman" panose="02020603050405020304" pitchFamily="18" charset="0"/>
              </a:rPr>
              <a:t>MZ</a:t>
            </a:r>
            <a:r>
              <a:rPr lang="en-GB" sz="1200">
                <a:effectLst/>
                <a:latin typeface="Calibri" panose="020F0502020204030204" pitchFamily="34" charset="0"/>
                <a:ea typeface="Times New Roman" panose="02020603050405020304" pitchFamily="18" charset="0"/>
              </a:rPr>
              <a:t>-4*r</a:t>
            </a:r>
            <a:r>
              <a:rPr lang="en-GB" sz="1200" baseline="-25000">
                <a:effectLst/>
                <a:latin typeface="Calibri" panose="020F0502020204030204" pitchFamily="34" charset="0"/>
                <a:ea typeface="Times New Roman" panose="02020603050405020304" pitchFamily="18" charset="0"/>
              </a:rPr>
              <a:t>DZ</a:t>
            </a:r>
            <a:r>
              <a:rPr lang="en-GB" sz="1200">
                <a:effectLst/>
                <a:latin typeface="Calibri" panose="020F0502020204030204" pitchFamily="34" charset="0"/>
                <a:ea typeface="Times New Roman" panose="02020603050405020304" pitchFamily="18" charset="0"/>
              </a:rPr>
              <a:t>	1-a</a:t>
            </a:r>
            <a:r>
              <a:rPr lang="en-GB" sz="1200" baseline="30000">
                <a:effectLst/>
                <a:latin typeface="Calibri" panose="020F0502020204030204" pitchFamily="34" charset="0"/>
                <a:ea typeface="Times New Roman" panose="02020603050405020304" pitchFamily="18" charset="0"/>
              </a:rPr>
              <a:t>2</a:t>
            </a:r>
            <a:r>
              <a:rPr lang="en-GB" sz="1200">
                <a:effectLst/>
                <a:latin typeface="Calibri" panose="020F0502020204030204" pitchFamily="34" charset="0"/>
                <a:ea typeface="Times New Roman" panose="02020603050405020304" pitchFamily="18" charset="0"/>
              </a:rPr>
              <a:t>-d</a:t>
            </a:r>
            <a:r>
              <a:rPr lang="en-GB" sz="1200" baseline="30000">
                <a:effectLst/>
                <a:latin typeface="Calibri" panose="020F0502020204030204" pitchFamily="34" charset="0"/>
                <a:ea typeface="Times New Roman" panose="02020603050405020304" pitchFamily="18" charset="0"/>
              </a:rPr>
              <a:t>2</a:t>
            </a:r>
            <a:endParaRPr lang="en-GB" sz="1200">
              <a:effectLst/>
              <a:latin typeface="Times New Roman" panose="02020603050405020304" pitchFamily="18" charset="0"/>
              <a:ea typeface="Times New Roman" panose="02020603050405020304" pitchFamily="18" charset="0"/>
            </a:endParaRPr>
          </a:p>
          <a:p>
            <a:r>
              <a:rPr lang="en-US"/>
              <a:t>#</a:t>
            </a:r>
          </a:p>
          <a:p>
            <a:r>
              <a:rPr lang="en-US"/>
              <a:t>#</a:t>
            </a:r>
          </a:p>
          <a:p>
            <a:r>
              <a:rPr lang="en-US"/>
              <a:t>#</a:t>
            </a:r>
          </a:p>
          <a:p>
            <a:r>
              <a:rPr lang="en-US"/>
              <a:t>#               try this in R. Because the AE model fits perfectly (var(C) = 0), we'll get the same results as when we use the equations of the ACE model</a:t>
            </a:r>
          </a:p>
          <a:p>
            <a:r>
              <a:rPr lang="en-US"/>
              <a:t>rmz=.878</a:t>
            </a:r>
          </a:p>
          <a:p>
            <a:r>
              <a:rPr lang="en-US"/>
              <a:t>rdz=.439</a:t>
            </a:r>
          </a:p>
          <a:p>
            <a:r>
              <a:rPr lang="en-US"/>
              <a:t>va=4*rdz-rmz</a:t>
            </a:r>
          </a:p>
          <a:p>
            <a:r>
              <a:rPr lang="en-US"/>
              <a:t>vd=2*rmz - 4*rdz</a:t>
            </a:r>
          </a:p>
          <a:p>
            <a:r>
              <a:rPr lang="en-US"/>
              <a:t>ve=1-va-vd</a:t>
            </a:r>
          </a:p>
          <a:p>
            <a:r>
              <a:rPr lang="en-US"/>
              <a:t>print(c(va,vd,ve))</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26</a:t>
            </a:fld>
            <a:endParaRPr lang="nl-NL"/>
          </a:p>
        </p:txBody>
      </p:sp>
    </p:spTree>
    <p:extLst>
      <p:ext uri="{BB962C8B-B14F-4D97-AF65-F5344CB8AC3E}">
        <p14:creationId xmlns:p14="http://schemas.microsoft.com/office/powerpoint/2010/main" val="4029707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27</a:t>
            </a:fld>
            <a:endParaRPr lang="nl-NL"/>
          </a:p>
        </p:txBody>
      </p:sp>
    </p:spTree>
    <p:extLst>
      <p:ext uri="{BB962C8B-B14F-4D97-AF65-F5344CB8AC3E}">
        <p14:creationId xmlns:p14="http://schemas.microsoft.com/office/powerpoint/2010/main" val="712710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 PREPARE MODEL</a:t>
            </a:r>
          </a:p>
          <a:p>
            <a:r>
              <a:rPr lang="nl-NL" b="0"/>
              <a:t>library(OpenMx)</a:t>
            </a:r>
          </a:p>
          <a:p>
            <a:r>
              <a:rPr lang="nl-NL" b="0"/>
              <a:t>#</a:t>
            </a:r>
          </a:p>
          <a:p>
            <a:r>
              <a:rPr lang="nl-NL" b="0"/>
              <a:t>svVA=30</a:t>
            </a:r>
          </a:p>
          <a:p>
            <a:r>
              <a:rPr lang="nl-NL" b="0"/>
              <a:t>svVC=.0</a:t>
            </a:r>
          </a:p>
          <a:p>
            <a:r>
              <a:rPr lang="nl-NL" b="0"/>
              <a:t>svVE=10</a:t>
            </a:r>
          </a:p>
          <a:p>
            <a:r>
              <a:rPr lang="nl-NL" b="0"/>
              <a:t>svMe=160</a:t>
            </a:r>
          </a:p>
          <a:p>
            <a:r>
              <a:rPr lang="nl-NL" b="0"/>
              <a:t>selVars=c('ht1','ht2')</a:t>
            </a:r>
          </a:p>
          <a:p>
            <a:r>
              <a:rPr lang="nl-NL" b="0"/>
              <a:t># Create Algebra for expected Mean Matrices</a:t>
            </a:r>
          </a:p>
          <a:p>
            <a:r>
              <a:rPr lang="nl-NL" b="0"/>
              <a:t>meanH     &lt;- mxMatrix( type="Full", nrow=1, ncol=ntv, free=TRUE, values=svMe, labels=c("mean","mean"), name="meanH" )</a:t>
            </a:r>
          </a:p>
          <a:p>
            <a:r>
              <a:rPr lang="nl-NL" b="0"/>
              <a:t>#ACE model</a:t>
            </a:r>
          </a:p>
          <a:p>
            <a:r>
              <a:rPr lang="nl-NL" b="0"/>
              <a:t># Create Matrices for Variance Components</a:t>
            </a:r>
          </a:p>
          <a:p>
            <a:r>
              <a:rPr lang="nl-NL" b="0"/>
              <a:t>covA      &lt;- mxMatrix( type="Symm", nrow=nv, ncol=nv, free=TRUE, values=svVA, label="VA11", name="VA" ) </a:t>
            </a:r>
          </a:p>
          <a:p>
            <a:r>
              <a:rPr lang="nl-NL" b="0"/>
              <a:t>covC      &lt;- mxMatrix( type="Symm", nrow=nv, ncol=nv, free=TRUE, values=svVC, label="VC11", name="VC" )</a:t>
            </a:r>
          </a:p>
          <a:p>
            <a:r>
              <a:rPr lang="nl-NL" b="0"/>
              <a:t>covE      &lt;- mxMatrix( type="Symm", nrow=nv, ncol=nv, free=TRUE, values=svVE, label="VE11", name="VE" )</a:t>
            </a:r>
          </a:p>
          <a:p>
            <a:r>
              <a:rPr lang="nl-NL" b="0"/>
              <a:t>#ACE model</a:t>
            </a:r>
          </a:p>
          <a:p>
            <a:r>
              <a:rPr lang="nl-NL" b="0"/>
              <a:t># Create Algebra for expected Variance/Covariance Matrices in MZ &amp; DZ twins</a:t>
            </a:r>
          </a:p>
          <a:p>
            <a:r>
              <a:rPr lang="nl-NL" b="0"/>
              <a:t>covP      &lt;- mxAlgebra( expression= VA+VC+VE, name="V" )</a:t>
            </a:r>
          </a:p>
          <a:p>
            <a:r>
              <a:rPr lang="nl-NL" b="0"/>
              <a:t>covMZ     &lt;- mxAlgebra( expression= VA+VC, name="cMZ" )</a:t>
            </a:r>
          </a:p>
          <a:p>
            <a:r>
              <a:rPr lang="nl-NL" b="0"/>
              <a:t>covDZ     &lt;- mxAlgebra( expression= 0.5%x%VA+ VC, name="cDZ" )</a:t>
            </a:r>
          </a:p>
          <a:p>
            <a:r>
              <a:rPr lang="nl-NL" b="0"/>
              <a:t>expCovMZ  &lt;- mxAlgebra( expression= rbind( cbind(V, cMZ), cbind(t(cMZ), V)), name="expCovMZ" )</a:t>
            </a:r>
          </a:p>
          <a:p>
            <a:r>
              <a:rPr lang="nl-NL" b="0"/>
              <a:t>expCovDZ  &lt;- mxAlgebra( expression= rbind( cbind(V, cDZ), cbind(t(cDZ), V)), name="expCovDZ" )</a:t>
            </a:r>
          </a:p>
          <a:p>
            <a:r>
              <a:rPr lang="nl-NL" b="0"/>
              <a:t>#ACE model</a:t>
            </a:r>
          </a:p>
          <a:p>
            <a:r>
              <a:rPr lang="nl-NL" b="0"/>
              <a:t># Create Data Objects for Multiple Groups</a:t>
            </a:r>
          </a:p>
          <a:p>
            <a:r>
              <a:rPr lang="nl-NL" b="0"/>
              <a:t>#ACE model</a:t>
            </a:r>
          </a:p>
          <a:p>
            <a:r>
              <a:rPr lang="nl-NL" b="0"/>
              <a:t>dataMZ    &lt;- mxData( observed=mzfData, type="raw" )</a:t>
            </a:r>
          </a:p>
          <a:p>
            <a:r>
              <a:rPr lang="nl-NL" b="0"/>
              <a:t>dataDZ    &lt;- mxData( observed=dzfData, type="raw" )</a:t>
            </a:r>
          </a:p>
          <a:p>
            <a:r>
              <a:rPr lang="nl-NL" b="0"/>
              <a:t>#ACE model</a:t>
            </a:r>
          </a:p>
          <a:p>
            <a:r>
              <a:rPr lang="nl-NL" b="0"/>
              <a:t># Create Expectation Objects for Multiple Groups</a:t>
            </a:r>
          </a:p>
          <a:p>
            <a:r>
              <a:rPr lang="nl-NL" b="0"/>
              <a:t>expMZ     &lt;- mxExpectationNormal( covariance="expCovMZ", means="meanH", dimnames=selVars )</a:t>
            </a:r>
          </a:p>
          <a:p>
            <a:r>
              <a:rPr lang="nl-NL" b="0"/>
              <a:t>expDZ     &lt;- mxExpectationNormal( covariance="expCovDZ", means="meanH", dimnames=selVars )</a:t>
            </a:r>
          </a:p>
          <a:p>
            <a:r>
              <a:rPr lang="nl-NL" b="0"/>
              <a:t>funML     &lt;- mxFitFunctionML()</a:t>
            </a:r>
          </a:p>
          <a:p>
            <a:r>
              <a:rPr lang="nl-NL" b="0"/>
              <a:t>#ACE model</a:t>
            </a:r>
          </a:p>
          <a:p>
            <a:r>
              <a:rPr lang="nl-NL" b="0"/>
              <a:t># Create Model Objects for Multiple Groups</a:t>
            </a:r>
          </a:p>
          <a:p>
            <a:r>
              <a:rPr lang="nl-NL" b="0"/>
              <a:t>pars      &lt;- list( meanH, covA, covC, covE, covP )</a:t>
            </a:r>
          </a:p>
          <a:p>
            <a:r>
              <a:rPr lang="nl-NL" b="0"/>
              <a:t>modelMZ   &lt;- mxModel( pars, covMZ, expCovMZ, dataMZ, expMZ, funML, name="MZ" )</a:t>
            </a:r>
          </a:p>
          <a:p>
            <a:r>
              <a:rPr lang="nl-NL" b="0"/>
              <a:t>modelDZ   &lt;- mxModel( pars, covDZ, expCovDZ, dataDZ, expDZ, funML, name="DZ" )	</a:t>
            </a:r>
          </a:p>
          <a:p>
            <a:r>
              <a:rPr lang="nl-NL" b="0"/>
              <a:t>multi     &lt;- mxFitFunctionMultigroup( c("MZ","DZ") )</a:t>
            </a:r>
          </a:p>
          <a:p>
            <a:r>
              <a:rPr lang="nl-NL" b="0"/>
              <a:t>#ACE model</a:t>
            </a:r>
          </a:p>
          <a:p>
            <a:r>
              <a:rPr lang="nl-NL" b="0"/>
              <a:t># Create Algebra for Variance Components</a:t>
            </a:r>
          </a:p>
          <a:p>
            <a:r>
              <a:rPr lang="nl-NL" b="0"/>
              <a:t>rowVC     &lt;- rep('VarComp',nv)</a:t>
            </a:r>
          </a:p>
          <a:p>
            <a:r>
              <a:rPr lang="nl-NL" b="0"/>
              <a:t>colVC     &lt;- rep(c('StA','StC','StE'),each=nv)</a:t>
            </a:r>
          </a:p>
          <a:p>
            <a:r>
              <a:rPr lang="nl-NL" b="0"/>
              <a:t>estVC     &lt;- mxAlgebra( expression=cbind(VA/V,VC/V,VE/V), name="VarComp", dimnames=list(rowVC,colVC) )</a:t>
            </a:r>
          </a:p>
          <a:p>
            <a:r>
              <a:rPr lang="nl-NL" b="0"/>
              <a:t>#ACE model</a:t>
            </a:r>
          </a:p>
          <a:p>
            <a:r>
              <a:rPr lang="nl-NL" b="0"/>
              <a:t># Create Confidence Interval Objects</a:t>
            </a:r>
          </a:p>
          <a:p>
            <a:r>
              <a:rPr lang="nl-NL" b="0"/>
              <a:t>ciACE     &lt;- mxCI( "VarComp[1,1:3]" )</a:t>
            </a:r>
          </a:p>
          <a:p>
            <a:r>
              <a:rPr lang="nl-NL" b="0"/>
              <a:t>#ACE model</a:t>
            </a:r>
          </a:p>
          <a:p>
            <a:r>
              <a:rPr lang="nl-NL" b="0"/>
              <a:t># Build Model with Confidence Intervals</a:t>
            </a:r>
          </a:p>
          <a:p>
            <a:r>
              <a:rPr lang="nl-NL" b="0"/>
              <a:t>modelACE  &lt;- mxModel( "oneACEvc", pars, modelMZ, modelDZ, multi, estVC, ciACE )</a:t>
            </a:r>
          </a:p>
          <a:p>
            <a:r>
              <a:rPr lang="nl-NL" b="0"/>
              <a:t>#ACE model</a:t>
            </a:r>
          </a:p>
          <a:p>
            <a:r>
              <a:rPr lang="nl-NL" b="0"/>
              <a:t># ----------------------------------------------------------------------------------------------------------------------</a:t>
            </a:r>
          </a:p>
          <a:p>
            <a:r>
              <a:rPr lang="nl-NL" b="0"/>
              <a:t># RUN MODEL</a:t>
            </a:r>
          </a:p>
          <a:p>
            <a:r>
              <a:rPr lang="nl-NL" b="0"/>
              <a:t>#</a:t>
            </a:r>
          </a:p>
          <a:p>
            <a:r>
              <a:rPr lang="nl-NL" b="0"/>
              <a:t># Run ACE Model</a:t>
            </a:r>
          </a:p>
          <a:p>
            <a:r>
              <a:rPr lang="nl-NL" b="0"/>
              <a:t>fitACE    &lt;- mxRun( modelACE, intervals=F )</a:t>
            </a:r>
          </a:p>
          <a:p>
            <a:r>
              <a:rPr lang="nl-NL" b="0"/>
              <a:t>sumACE    &lt;- summary( fitACE )</a:t>
            </a:r>
          </a:p>
          <a:p>
            <a:r>
              <a:rPr lang="nl-NL" b="0"/>
              <a:t>#</a:t>
            </a:r>
          </a:p>
          <a:p>
            <a:r>
              <a:rPr lang="nl-NL" b="0"/>
              <a:t># Compare with Saturated Model</a:t>
            </a:r>
          </a:p>
          <a:p>
            <a:r>
              <a:rPr lang="nl-NL" b="0"/>
              <a:t># mxCompare( fitSAT, fitACE )</a:t>
            </a:r>
          </a:p>
          <a:p>
            <a:r>
              <a:rPr lang="nl-NL" b="0"/>
              <a:t>#</a:t>
            </a:r>
          </a:p>
          <a:p>
            <a:r>
              <a:rPr lang="nl-NL" b="0"/>
              <a:t># ----------------------------------------------------------------------------------------------------------------------</a:t>
            </a:r>
          </a:p>
          <a:p>
            <a:r>
              <a:rPr lang="nl-NL" b="0"/>
              <a:t># RUN SUBMODELS AE model, CE model, E model</a:t>
            </a:r>
          </a:p>
          <a:p>
            <a:r>
              <a:rPr lang="nl-NL" b="0"/>
              <a:t># Run AE model</a:t>
            </a:r>
          </a:p>
          <a:p>
            <a:r>
              <a:rPr lang="nl-NL" b="0"/>
              <a:t>modelAE   &lt;- mxModel( fitACE, name="oneAEvc" )</a:t>
            </a:r>
          </a:p>
          <a:p>
            <a:r>
              <a:rPr lang="nl-NL" b="0"/>
              <a:t>modelAE   &lt;- omxSetParameters( modelAE, labels="VC11", free=FALSE, values=0 )</a:t>
            </a:r>
          </a:p>
          <a:p>
            <a:r>
              <a:rPr lang="nl-NL" b="0"/>
              <a:t>fitAE     &lt;- mxRun( modelAE, intervals=T )</a:t>
            </a:r>
          </a:p>
          <a:p>
            <a:r>
              <a:rPr lang="nl-NL" b="0"/>
              <a:t>sumAE = summary(fitAE)</a:t>
            </a:r>
            <a:endParaRPr lang="LID4096" b="0"/>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30</a:t>
            </a:fld>
            <a:endParaRPr lang="nl-NL"/>
          </a:p>
        </p:txBody>
      </p:sp>
    </p:spTree>
    <p:extLst>
      <p:ext uri="{BB962C8B-B14F-4D97-AF65-F5344CB8AC3E}">
        <p14:creationId xmlns:p14="http://schemas.microsoft.com/office/powerpoint/2010/main" val="1372140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a:solidFill>
                  <a:srgbClr val="0070C0"/>
                </a:solidFill>
              </a:rPr>
              <a:t>s</a:t>
            </a:r>
            <a:r>
              <a:rPr lang="en-US" sz="1200" b="1" baseline="30000">
                <a:solidFill>
                  <a:srgbClr val="0070C0"/>
                </a:solidFill>
              </a:rPr>
              <a:t>2</a:t>
            </a:r>
            <a:r>
              <a:rPr lang="en-US" sz="1200" b="1" baseline="-25000">
                <a:solidFill>
                  <a:srgbClr val="0070C0"/>
                </a:solidFill>
              </a:rPr>
              <a:t>A</a:t>
            </a:r>
            <a:r>
              <a:rPr lang="en-US" sz="1200" b="1" baseline="-25000">
                <a:solidFill>
                  <a:srgbClr val="FF0000"/>
                </a:solidFill>
              </a:rPr>
              <a:t> </a:t>
            </a:r>
            <a:r>
              <a:rPr lang="en-US" sz="1200" b="1" baseline="0"/>
              <a:t>+</a:t>
            </a:r>
            <a:r>
              <a:rPr lang="en-US" sz="1200" b="1">
                <a:solidFill>
                  <a:srgbClr val="FF0000"/>
                </a:solidFill>
              </a:rPr>
              <a:t> </a:t>
            </a:r>
            <a:r>
              <a:rPr lang="en-US" sz="1200" b="1" baseline="0">
                <a:solidFill>
                  <a:srgbClr val="7030A0"/>
                </a:solidFill>
              </a:rPr>
              <a:t>s</a:t>
            </a:r>
            <a:r>
              <a:rPr lang="en-US" sz="1200" b="1" baseline="30000">
                <a:solidFill>
                  <a:srgbClr val="7030A0"/>
                </a:solidFill>
              </a:rPr>
              <a:t>2</a:t>
            </a:r>
            <a:r>
              <a:rPr lang="en-US" sz="1200" b="1" baseline="-25000">
                <a:solidFill>
                  <a:srgbClr val="7030A0"/>
                </a:solidFill>
              </a:rPr>
              <a:t>C</a:t>
            </a:r>
            <a:r>
              <a:rPr lang="en-US" sz="1200" b="1" baseline="0"/>
              <a:t>+</a:t>
            </a:r>
            <a:r>
              <a:rPr lang="en-US" sz="1200" b="1">
                <a:solidFill>
                  <a:srgbClr val="FF0000"/>
                </a:solidFill>
              </a:rPr>
              <a:t> </a:t>
            </a:r>
            <a:r>
              <a:rPr lang="en-US" sz="1200" b="1" baseline="0">
                <a:solidFill>
                  <a:srgbClr val="FF0000"/>
                </a:solidFill>
              </a:rPr>
              <a:t>s</a:t>
            </a:r>
            <a:r>
              <a:rPr lang="en-US" sz="1200" b="1" baseline="30000">
                <a:solidFill>
                  <a:srgbClr val="FF0000"/>
                </a:solidFill>
              </a:rPr>
              <a:t>2</a:t>
            </a:r>
            <a:r>
              <a:rPr lang="en-US" sz="1200" b="1" baseline="-25000">
                <a:solidFill>
                  <a:srgbClr val="FF0000"/>
                </a:solidFill>
              </a:rPr>
              <a:t>e  </a:t>
            </a:r>
            <a:r>
              <a:rPr lang="en-GB" sz="1200">
                <a:effectLst/>
                <a:latin typeface="Calibri" panose="020F0502020204030204" pitchFamily="34" charset="0"/>
                <a:ea typeface="Calibri" panose="020F0502020204030204" pitchFamily="34" charset="0"/>
                <a:cs typeface="Calibri" panose="020F0502020204030204" pitchFamily="34" charset="0"/>
              </a:rPr>
              <a:t>=.878 + 0 + .122 = 1 ... based on Falconer's equations ... .note the error: i include the lwer bounds in the path diagram.... should be the estimates of .881 and .119</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32</a:t>
            </a:fld>
            <a:endParaRPr lang="nl-NL"/>
          </a:p>
        </p:txBody>
      </p:sp>
    </p:spTree>
    <p:extLst>
      <p:ext uri="{BB962C8B-B14F-4D97-AF65-F5344CB8AC3E}">
        <p14:creationId xmlns:p14="http://schemas.microsoft.com/office/powerpoint/2010/main" val="2759372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Part 1 12 slides</a:t>
            </a:r>
          </a:p>
          <a:p>
            <a:r>
              <a:rPr lang="nl-NL"/>
              <a:t>Part 2 19 slides</a:t>
            </a:r>
          </a:p>
          <a:p>
            <a:r>
              <a:rPr lang="nl-NL"/>
              <a:t>Part 3 6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Part 4 9+3 slides</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33</a:t>
            </a:fld>
            <a:endParaRPr lang="nl-NL"/>
          </a:p>
        </p:txBody>
      </p:sp>
    </p:spTree>
    <p:extLst>
      <p:ext uri="{BB962C8B-B14F-4D97-AF65-F5344CB8AC3E}">
        <p14:creationId xmlns:p14="http://schemas.microsoft.com/office/powerpoint/2010/main" val="268995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a:t>
            </a:fld>
            <a:endParaRPr lang="nl-NL"/>
          </a:p>
        </p:txBody>
      </p:sp>
    </p:spTree>
    <p:extLst>
      <p:ext uri="{BB962C8B-B14F-4D97-AF65-F5344CB8AC3E}">
        <p14:creationId xmlns:p14="http://schemas.microsoft.com/office/powerpoint/2010/main" val="1607799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lower case s = a 1x1 covariance matrix = variance</a:t>
            </a:r>
          </a:p>
          <a:p>
            <a:r>
              <a:rPr lang="en-US"/>
              <a:t>upper case S = a pxp covariance matrices, containing p*(p+1)/2 values, of which p are variances and p*(p-1)/2 are covariances</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34</a:t>
            </a:fld>
            <a:endParaRPr lang="nl-NL"/>
          </a:p>
        </p:txBody>
      </p:sp>
    </p:spTree>
    <p:extLst>
      <p:ext uri="{BB962C8B-B14F-4D97-AF65-F5344CB8AC3E}">
        <p14:creationId xmlns:p14="http://schemas.microsoft.com/office/powerpoint/2010/main" val="782537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Note that this is a diagram of the two phenotypes H and W. NOT a diagram of the twin model, which would involve 2x2 variables: height and weight in twinmembers 1 and twin members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bivariate model allows us to address the question: what is the contribution of genetic effect to the phenotypic covariance of height and weight (is </a:t>
            </a:r>
            <a:r>
              <a:rPr lang="en-US" sz="1200" b="1">
                <a:solidFill>
                  <a:srgbClr val="0070C0"/>
                </a:solidFill>
              </a:rPr>
              <a:t>s</a:t>
            </a:r>
            <a:r>
              <a:rPr lang="en-US" sz="1200" b="1" baseline="-25000">
                <a:solidFill>
                  <a:srgbClr val="0070C0"/>
                </a:solidFill>
              </a:rPr>
              <a:t>AH,AW  </a:t>
            </a:r>
            <a:r>
              <a:rPr lang="en-US"/>
              <a:t> unequal zero?).</a:t>
            </a:r>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35</a:t>
            </a:fld>
            <a:endParaRPr lang="nl-NL"/>
          </a:p>
        </p:txBody>
      </p:sp>
    </p:spTree>
    <p:extLst>
      <p:ext uri="{BB962C8B-B14F-4D97-AF65-F5344CB8AC3E}">
        <p14:creationId xmlns:p14="http://schemas.microsoft.com/office/powerpoint/2010/main" val="1893992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37</a:t>
            </a:fld>
            <a:endParaRPr lang="nl-NL"/>
          </a:p>
        </p:txBody>
      </p:sp>
    </p:spTree>
    <p:extLst>
      <p:ext uri="{BB962C8B-B14F-4D97-AF65-F5344CB8AC3E}">
        <p14:creationId xmlns:p14="http://schemas.microsoft.com/office/powerpoint/2010/main" val="1630623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t>
            </a:r>
          </a:p>
          <a:p>
            <a:r>
              <a:rPr lang="nl-NL"/>
              <a:t>rm(list=ls())</a:t>
            </a:r>
          </a:p>
          <a:p>
            <a:r>
              <a:rPr lang="nl-NL"/>
              <a:t>library(OpenMx)</a:t>
            </a:r>
          </a:p>
          <a:p>
            <a:r>
              <a:rPr lang="nl-NL"/>
              <a:t>library(psych)</a:t>
            </a:r>
          </a:p>
          <a:p>
            <a:r>
              <a:rPr lang="nl-NL"/>
              <a:t>#</a:t>
            </a:r>
          </a:p>
          <a:p>
            <a:r>
              <a:rPr lang="nl-NL"/>
              <a:t># ----------------------------------------------------------------------------------------------------------------------</a:t>
            </a:r>
          </a:p>
          <a:p>
            <a:r>
              <a:rPr lang="nl-NL"/>
              <a:t># Load Data</a:t>
            </a:r>
          </a:p>
          <a:p>
            <a:r>
              <a:rPr lang="nl-NL"/>
              <a:t>#</a:t>
            </a:r>
          </a:p>
          <a:p>
            <a:r>
              <a:rPr lang="nl-NL"/>
              <a:t>data(twinData)  # read data  / load data</a:t>
            </a:r>
          </a:p>
          <a:p>
            <a:r>
              <a:rPr lang="nl-NL"/>
              <a:t>dim(twinData)   # check dimensions</a:t>
            </a:r>
          </a:p>
          <a:p>
            <a:r>
              <a:rPr lang="nl-NL"/>
              <a:t>#</a:t>
            </a:r>
          </a:p>
          <a:p>
            <a:r>
              <a:rPr lang="nl-NL"/>
              <a:t>twinData=twinData[twinData$zyg&lt;=5,]   # younger group ... cohort</a:t>
            </a:r>
          </a:p>
          <a:p>
            <a:r>
              <a:rPr lang="nl-NL"/>
              <a:t>describe(twinData[,1:12], skew=F)  # get the desciptives, I don't want the skewness</a:t>
            </a:r>
          </a:p>
          <a:p>
            <a:r>
              <a:rPr lang="nl-NL"/>
              <a:t>#</a:t>
            </a:r>
          </a:p>
          <a:p>
            <a:r>
              <a:rPr lang="nl-NL"/>
              <a:t># (twinData)</a:t>
            </a:r>
          </a:p>
          <a:p>
            <a:r>
              <a:rPr lang="nl-NL"/>
              <a:t># [1] "fam"      "age"      "zyg"      "part"     "wt1"      "wt2"     </a:t>
            </a:r>
          </a:p>
          <a:p>
            <a:r>
              <a:rPr lang="nl-NL"/>
              <a:t># [7] "ht1"      "ht2"      "htwt1"    "htwt2"    "bmi1"     "bmi2"    </a:t>
            </a:r>
          </a:p>
          <a:p>
            <a:r>
              <a:rPr lang="nl-NL"/>
              <a:t>#[13] "cohort"   "zygosity" "age1"     "age2"  </a:t>
            </a:r>
          </a:p>
          <a:p>
            <a:r>
              <a:rPr lang="nl-NL"/>
              <a:t>#</a:t>
            </a:r>
          </a:p>
          <a:p>
            <a:r>
              <a:rPr lang="nl-NL"/>
              <a:t># Select Variables for Analysis</a:t>
            </a:r>
          </a:p>
          <a:p>
            <a:r>
              <a:rPr lang="nl-NL"/>
              <a:t>#</a:t>
            </a:r>
          </a:p>
          <a:p>
            <a:r>
              <a:rPr lang="nl-NL"/>
              <a:t>nv        &lt;- 1                         # number of variables in the analysis: just bmi</a:t>
            </a:r>
          </a:p>
          <a:p>
            <a:r>
              <a:rPr lang="nl-NL"/>
              <a:t>ntv       &lt;- nv*2                      # number of total variables</a:t>
            </a:r>
          </a:p>
          <a:p>
            <a:r>
              <a:rPr lang="nl-NL"/>
              <a:t>#</a:t>
            </a:r>
          </a:p>
          <a:p>
            <a:r>
              <a:rPr lang="nl-NL"/>
              <a:t>#</a:t>
            </a:r>
          </a:p>
          <a:p>
            <a:r>
              <a:rPr lang="nl-NL"/>
              <a:t># Annotation: we have sex info in terms of the variable zyg. Use the zyg info to create the sex variable, and define the MZ and DZ dataframes, mzData and dzData.</a:t>
            </a:r>
          </a:p>
          <a:p>
            <a:r>
              <a:rPr lang="nl-NL"/>
              <a:t># MZFF, MZMM, DZFF, DZMM, DZOS. DZOS are in Female/Male wide order.</a:t>
            </a:r>
          </a:p>
          <a:p>
            <a:r>
              <a:rPr lang="nl-NL"/>
              <a:t>#</a:t>
            </a:r>
          </a:p>
          <a:p>
            <a:r>
              <a:rPr lang="nl-NL"/>
              <a:t>N=dim(twinData)[1]</a:t>
            </a:r>
          </a:p>
          <a:p>
            <a:r>
              <a:rPr lang="nl-NL"/>
              <a:t>sex=matrix(NA,N,2)</a:t>
            </a:r>
          </a:p>
          <a:p>
            <a:r>
              <a:rPr lang="nl-NL"/>
              <a:t>sex[twinData$zyg==1,1:2]=1</a:t>
            </a:r>
          </a:p>
          <a:p>
            <a:r>
              <a:rPr lang="nl-NL"/>
              <a:t>sex[twinData$zyg==2,1:2]=0</a:t>
            </a:r>
          </a:p>
          <a:p>
            <a:r>
              <a:rPr lang="nl-NL"/>
              <a:t>sex[twinData$zyg==3,1:2]=1</a:t>
            </a:r>
          </a:p>
          <a:p>
            <a:r>
              <a:rPr lang="nl-NL"/>
              <a:t>sex[twinData$zyg==4,1:2]=0</a:t>
            </a:r>
          </a:p>
          <a:p>
            <a:r>
              <a:rPr lang="nl-NL"/>
              <a:t>sex[twinData$zyg==5,1]=c(1)</a:t>
            </a:r>
          </a:p>
          <a:p>
            <a:r>
              <a:rPr lang="nl-NL"/>
              <a:t>sex[twinData$zyg==5,2]=c(0)</a:t>
            </a:r>
          </a:p>
          <a:p>
            <a:r>
              <a:rPr lang="nl-NL"/>
              <a:t>colnames(sex)=c('sex1','sex2')</a:t>
            </a:r>
          </a:p>
          <a:p>
            <a:r>
              <a:rPr lang="nl-NL"/>
              <a:t>twinData=cbind(twinData, sex)</a:t>
            </a:r>
          </a:p>
          <a:p>
            <a:r>
              <a:rPr lang="nl-NL"/>
              <a:t>#</a:t>
            </a:r>
          </a:p>
          <a:p>
            <a:r>
              <a:rPr lang="nl-NL"/>
              <a:t>sel1=(twinData$zyg==1 | twinData$zyg==2)  # mzf, mzm</a:t>
            </a:r>
          </a:p>
          <a:p>
            <a:r>
              <a:rPr lang="nl-NL"/>
              <a:t>sel2=(twinData$zyg==3 | twinData$zyg==4 | twinData$zyg==5)  # dzf dzm dzfm</a:t>
            </a:r>
          </a:p>
          <a:p>
            <a:r>
              <a:rPr lang="nl-NL"/>
              <a:t>#</a:t>
            </a:r>
          </a:p>
          <a:p>
            <a:r>
              <a:rPr lang="nl-NL"/>
              <a:t>#</a:t>
            </a:r>
          </a:p>
          <a:p>
            <a:r>
              <a:rPr lang="nl-NL"/>
              <a:t>selVars1 = c("ht1","wt1","bmi1","sex1","ht2","wt2","bmi2","sex2")  # the array with the variable names</a:t>
            </a:r>
          </a:p>
          <a:p>
            <a:r>
              <a:rPr lang="nl-NL"/>
              <a:t>#</a:t>
            </a:r>
          </a:p>
          <a:p>
            <a:r>
              <a:rPr lang="nl-NL"/>
              <a:t>mzData    &lt;- subset(twinData, sel1, selVars1)</a:t>
            </a:r>
          </a:p>
          <a:p>
            <a:r>
              <a:rPr lang="nl-NL"/>
              <a:t>dzData    &lt;- subset(twinData, sel2, selVars1)</a:t>
            </a:r>
          </a:p>
          <a:p>
            <a:r>
              <a:rPr lang="nl-NL"/>
              <a:t># </a:t>
            </a:r>
          </a:p>
          <a:p>
            <a:r>
              <a:rPr lang="nl-NL"/>
              <a:t>#  Descriptive Statistics for MZ and DZ</a:t>
            </a:r>
          </a:p>
          <a:p>
            <a:r>
              <a:rPr lang="nl-NL"/>
              <a:t>#</a:t>
            </a:r>
          </a:p>
          <a:p>
            <a:r>
              <a:rPr lang="nl-NL"/>
              <a:t>describe(mzData, skew=F)  </a:t>
            </a:r>
          </a:p>
          <a:p>
            <a:r>
              <a:rPr lang="nl-NL"/>
              <a:t>describe(dzData, skew=F)</a:t>
            </a:r>
          </a:p>
          <a:p>
            <a:r>
              <a:rPr lang="nl-NL"/>
              <a:t># use height</a:t>
            </a:r>
          </a:p>
          <a:p>
            <a:r>
              <a:rPr lang="nl-NL"/>
              <a:t>selv=c('ht1','wt1','ht2','wt2')</a:t>
            </a:r>
          </a:p>
          <a:p>
            <a:r>
              <a:rPr lang="nl-NL"/>
              <a:t>sel1=mzData$sex1 == 0 &amp; mzData$sex2 == 0</a:t>
            </a:r>
          </a:p>
          <a:p>
            <a:r>
              <a:rPr lang="nl-NL"/>
              <a:t>mzmData=mzData[sel1,selv]</a:t>
            </a:r>
          </a:p>
          <a:p>
            <a:r>
              <a:rPr lang="nl-NL"/>
              <a:t>sel1=dzData$sex1 == 0 &amp; dzData$sex2 == 0</a:t>
            </a:r>
          </a:p>
          <a:p>
            <a:r>
              <a:rPr lang="nl-NL"/>
              <a:t>dzmData=dzData[sel1,selv]</a:t>
            </a:r>
          </a:p>
          <a:p>
            <a:r>
              <a:rPr lang="nl-NL"/>
              <a:t>#</a:t>
            </a:r>
          </a:p>
          <a:p>
            <a:r>
              <a:rPr lang="nl-NL"/>
              <a:t># use female data (larger samples)</a:t>
            </a:r>
          </a:p>
          <a:p>
            <a:r>
              <a:rPr lang="nl-NL"/>
              <a:t>sel1=mzData$sex1 == 1 &amp; mzData$sex2 == 1</a:t>
            </a:r>
          </a:p>
          <a:p>
            <a:r>
              <a:rPr lang="nl-NL"/>
              <a:t>mzfData=mzData[sel1,selv]</a:t>
            </a:r>
          </a:p>
          <a:p>
            <a:r>
              <a:rPr lang="nl-NL"/>
              <a:t>sel1=dzData$sex1 == 1 &amp; dzData$sex2 == 1</a:t>
            </a:r>
          </a:p>
          <a:p>
            <a:r>
              <a:rPr lang="nl-NL"/>
              <a:t>dzfData=dzData[sel1,selv]</a:t>
            </a:r>
          </a:p>
          <a:p>
            <a:r>
              <a:rPr lang="nl-NL"/>
              <a:t>#</a:t>
            </a:r>
          </a:p>
          <a:p>
            <a:r>
              <a:rPr lang="nl-NL"/>
              <a:t>#</a:t>
            </a:r>
          </a:p>
          <a:p>
            <a:r>
              <a:rPr lang="nl-NL"/>
              <a:t># meter to centimeters</a:t>
            </a:r>
          </a:p>
          <a:p>
            <a:r>
              <a:rPr lang="nl-NL"/>
              <a:t>mzfData$ht1=mzfData$ht1*100</a:t>
            </a:r>
          </a:p>
          <a:p>
            <a:r>
              <a:rPr lang="nl-NL"/>
              <a:t>dzfData$ht1=dzfData$ht1*100</a:t>
            </a:r>
          </a:p>
          <a:p>
            <a:r>
              <a:rPr lang="nl-NL"/>
              <a:t>mzfData$ht2=mzfData$ht2*100</a:t>
            </a:r>
          </a:p>
          <a:p>
            <a:r>
              <a:rPr lang="nl-NL"/>
              <a:t>dzfData$ht2=dzfData$ht2*100</a:t>
            </a:r>
          </a:p>
          <a:p>
            <a:r>
              <a:rPr lang="nl-NL"/>
              <a:t>#</a:t>
            </a:r>
          </a:p>
          <a:p>
            <a:r>
              <a:rPr lang="nl-NL"/>
              <a:t>describe(mzfData, skew=F)  </a:t>
            </a:r>
          </a:p>
          <a:p>
            <a:r>
              <a:rPr lang="nl-NL"/>
              <a:t>describe(dzfData, skew=F)</a:t>
            </a:r>
          </a:p>
          <a:p>
            <a:r>
              <a:rPr lang="nl-NL"/>
              <a:t>#</a:t>
            </a:r>
          </a:p>
          <a:p>
            <a:r>
              <a:rPr lang="nl-NL"/>
              <a:t>#</a:t>
            </a:r>
          </a:p>
          <a:p>
            <a:r>
              <a:rPr lang="nl-NL"/>
              <a:t>smzf=cov(mzfData, use="pairwise.complete.obs")</a:t>
            </a:r>
          </a:p>
          <a:p>
            <a:r>
              <a:rPr lang="nl-NL"/>
              <a:t>sdzf=cov(dzfData, use="pairwise.complete.obs")</a:t>
            </a:r>
          </a:p>
          <a:p>
            <a:r>
              <a:rPr lang="nl-NL"/>
              <a:t>rmzf=cov2cor(smzf)</a:t>
            </a:r>
          </a:p>
          <a:p>
            <a:r>
              <a:rPr lang="nl-NL"/>
              <a:t>rdzf=cov2cor(sdzf)</a:t>
            </a:r>
          </a:p>
          <a:p>
            <a:r>
              <a:rPr lang="nl-NL"/>
              <a:t>#</a:t>
            </a:r>
          </a:p>
          <a:p>
            <a:r>
              <a:rPr lang="nl-NL"/>
              <a:t>layout(matrix(c(1,3,2,4),2,2))</a:t>
            </a:r>
          </a:p>
          <a:p>
            <a:r>
              <a:rPr lang="nl-NL"/>
              <a:t>hist(c(mzfData$ht1, mzfData$ht2),20, main='mzf',xlab='height (cm)')</a:t>
            </a:r>
          </a:p>
          <a:p>
            <a:r>
              <a:rPr lang="nl-NL"/>
              <a:t>hist(c(dzfData$ht1, dzfData$ht2),20, main='dzf',xlab='height (cm)')</a:t>
            </a:r>
          </a:p>
          <a:p>
            <a:r>
              <a:rPr lang="nl-NL"/>
              <a:t>plot(mzfData$ht1, mzfData$ht2, type='p', pch='m', main='mzf1- mzf2',xlab='height (cm)',ylab='height (cm)')</a:t>
            </a:r>
          </a:p>
          <a:p>
            <a:r>
              <a:rPr lang="nl-NL"/>
              <a:t>plot(dzfData$ht1, dzfData$ht2, type='p', pch='d', main='dzf1- dzf2',xlab='height (cm)',ylab='height (cm)')</a:t>
            </a:r>
          </a:p>
          <a:p>
            <a:r>
              <a:rPr lang="nl-NL"/>
              <a:t>#</a:t>
            </a:r>
          </a:p>
          <a:p>
            <a:r>
              <a:rPr lang="nl-NL"/>
              <a:t>round(smzf,3)</a:t>
            </a:r>
          </a:p>
          <a:p>
            <a:r>
              <a:rPr lang="nl-NL"/>
              <a:t>round(sdzf,3)</a:t>
            </a:r>
          </a:p>
          <a:p>
            <a:endParaRPr lang="nl-NL"/>
          </a:p>
          <a:p>
            <a:r>
              <a:rPr lang="nl-NL"/>
              <a:t>round(rmzf,3)</a:t>
            </a:r>
          </a:p>
          <a:p>
            <a:r>
              <a:rPr lang="nl-NL"/>
              <a:t>round(rdzf,3)</a:t>
            </a:r>
          </a:p>
          <a:p>
            <a:endParaRPr lang="nl-NL"/>
          </a:p>
          <a:p>
            <a:endParaRPr lang="nl-NL"/>
          </a:p>
          <a:p>
            <a:r>
              <a:rPr lang="nl-NL"/>
              <a:t># PREPARE MODEL</a:t>
            </a:r>
          </a:p>
          <a:p>
            <a:r>
              <a:rPr lang="nl-NL"/>
              <a:t>library(OpenMx)</a:t>
            </a:r>
          </a:p>
          <a:p>
            <a:r>
              <a:rPr lang="nl-NL"/>
              <a:t>#</a:t>
            </a:r>
          </a:p>
          <a:p>
            <a:r>
              <a:rPr lang="nl-NL"/>
              <a:t>nv=2</a:t>
            </a:r>
          </a:p>
          <a:p>
            <a:r>
              <a:rPr lang="nl-NL"/>
              <a:t>ntv=nv*2</a:t>
            </a:r>
          </a:p>
          <a:p>
            <a:r>
              <a:rPr lang="nl-NL"/>
              <a:t>#</a:t>
            </a:r>
          </a:p>
          <a:p>
            <a:r>
              <a:rPr lang="nl-NL"/>
              <a:t>sPH=matrix(c(44,26,26,77),2,2,byrow=T)</a:t>
            </a:r>
          </a:p>
          <a:p>
            <a:r>
              <a:rPr lang="nl-NL"/>
              <a:t>svVA=.8*sPH</a:t>
            </a:r>
          </a:p>
          <a:p>
            <a:r>
              <a:rPr lang="nl-NL"/>
              <a:t>svVC=.0*sPH</a:t>
            </a:r>
          </a:p>
          <a:p>
            <a:r>
              <a:rPr lang="nl-NL"/>
              <a:t>svVE=.2*sPH</a:t>
            </a:r>
          </a:p>
          <a:p>
            <a:r>
              <a:rPr lang="nl-NL"/>
              <a:t>svVD=.0*sPH</a:t>
            </a:r>
          </a:p>
          <a:p>
            <a:r>
              <a:rPr lang="nl-NL"/>
              <a:t>svMe=c(160,56,160,56)</a:t>
            </a:r>
          </a:p>
          <a:p>
            <a:r>
              <a:rPr lang="nl-NL"/>
              <a:t>#</a:t>
            </a:r>
          </a:p>
          <a:p>
            <a:r>
              <a:rPr lang="nl-NL"/>
              <a:t>selVars=c('ht1','wt1','ht2','wt2')</a:t>
            </a:r>
          </a:p>
          <a:p>
            <a:endParaRPr lang="nl-NL"/>
          </a:p>
          <a:p>
            <a:r>
              <a:rPr lang="nl-NL"/>
              <a:t># Create Algebra for expected Mean Matrices</a:t>
            </a:r>
          </a:p>
          <a:p>
            <a:r>
              <a:rPr lang="nl-NL"/>
              <a:t>meanHW     &lt;- mxMatrix( type="Full", nrow=1, ncol=ntv, free=TRUE, values=svMe, labels=c("mh","mw","mh","mw"), name="meanHW" )</a:t>
            </a:r>
          </a:p>
          <a:p>
            <a:r>
              <a:rPr lang="nl-NL"/>
              <a:t>#ACE model</a:t>
            </a:r>
          </a:p>
          <a:p>
            <a:r>
              <a:rPr lang="nl-NL"/>
              <a:t># Create Matrices for Variance Components</a:t>
            </a:r>
          </a:p>
          <a:p>
            <a:r>
              <a:rPr lang="nl-NL"/>
              <a:t>covA      &lt;- mxMatrix( type="Symm", nrow=nv, ncol=nv, free=TRUE, values=svVA, </a:t>
            </a:r>
          </a:p>
          <a:p>
            <a:r>
              <a:rPr lang="nl-NL"/>
              <a:t>               label=c("VA11","VA21","VA22"),name="VA" ) </a:t>
            </a:r>
          </a:p>
          <a:p>
            <a:r>
              <a:rPr lang="nl-NL"/>
              <a:t>covC      &lt;- mxMatrix( type="Symm", nrow=nv, ncol=nv, free=FALSE, values=svVC, </a:t>
            </a:r>
          </a:p>
          <a:p>
            <a:r>
              <a:rPr lang="nl-NL"/>
              <a:t>               label=c("VC11","VC21","VC22"),name="VC" )</a:t>
            </a:r>
          </a:p>
          <a:p>
            <a:r>
              <a:rPr lang="nl-NL"/>
              <a:t>covD      &lt;- mxMatrix( type="Symm", nrow=nv, ncol=nv, free=TRUE, values=svVD, </a:t>
            </a:r>
          </a:p>
          <a:p>
            <a:r>
              <a:rPr lang="nl-NL"/>
              <a:t>              label=c("VD11","VD21","VD22"),name="VD" )</a:t>
            </a:r>
          </a:p>
          <a:p>
            <a:r>
              <a:rPr lang="nl-NL"/>
              <a:t>covE      &lt;- mxMatrix( type="Symm", nrow=nv, ncol=nv, free=TRUE, values=svVE, </a:t>
            </a:r>
          </a:p>
          <a:p>
            <a:r>
              <a:rPr lang="nl-NL"/>
              <a:t>               label=c("VE11","VE21","VE22"),name="VE" )</a:t>
            </a:r>
          </a:p>
          <a:p>
            <a:r>
              <a:rPr lang="nl-NL"/>
              <a:t>#ACE model</a:t>
            </a:r>
          </a:p>
          <a:p>
            <a:r>
              <a:rPr lang="nl-NL"/>
              <a:t># Create Algebra for expected Variance/Covariance Matrices in MZ &amp; DZ twins</a:t>
            </a:r>
          </a:p>
          <a:p>
            <a:r>
              <a:rPr lang="nl-NL"/>
              <a:t>covP      &lt;- mxAlgebra( expression= VA+VC+VD+VE, name="V" )</a:t>
            </a:r>
          </a:p>
          <a:p>
            <a:r>
              <a:rPr lang="nl-NL"/>
              <a:t>covMZ     &lt;- mxAlgebra( expression= VA+VC+VD, name="cMZ" )</a:t>
            </a:r>
          </a:p>
          <a:p>
            <a:r>
              <a:rPr lang="nl-NL"/>
              <a:t>covDZ     &lt;- mxAlgebra( expression= 0.5%x%VA+0.25%x%VD+VC, name="cDZ" )</a:t>
            </a:r>
          </a:p>
          <a:p>
            <a:r>
              <a:rPr lang="nl-NL"/>
              <a:t>expCovMZ  &lt;- mxAlgebra( expression= rbind( cbind(V, cMZ), cbind(t(cMZ), V)), name="expCovMZ" )</a:t>
            </a:r>
          </a:p>
          <a:p>
            <a:r>
              <a:rPr lang="nl-NL"/>
              <a:t>expCovDZ  &lt;- mxAlgebra( expression= rbind( cbind(V, cDZ), cbind(t(cDZ), V)), name="expCovDZ" )</a:t>
            </a:r>
          </a:p>
          <a:p>
            <a:r>
              <a:rPr lang="nl-NL"/>
              <a:t>#ACE model</a:t>
            </a:r>
          </a:p>
          <a:p>
            <a:r>
              <a:rPr lang="nl-NL"/>
              <a:t># Create Data Objects for Multiple Groups</a:t>
            </a:r>
          </a:p>
          <a:p>
            <a:r>
              <a:rPr lang="nl-NL"/>
              <a:t>#ACE model</a:t>
            </a:r>
          </a:p>
          <a:p>
            <a:r>
              <a:rPr lang="nl-NL"/>
              <a:t>dataMZ    &lt;- mxData( observed=mzfData, type="raw" )</a:t>
            </a:r>
          </a:p>
          <a:p>
            <a:r>
              <a:rPr lang="nl-NL"/>
              <a:t>dataDZ    &lt;- mxData( observed=dzfData, type="raw" )</a:t>
            </a:r>
          </a:p>
          <a:p>
            <a:r>
              <a:rPr lang="nl-NL"/>
              <a:t>#ACE model</a:t>
            </a:r>
          </a:p>
          <a:p>
            <a:r>
              <a:rPr lang="nl-NL"/>
              <a:t># Create Expectation Objects for Multiple Groups</a:t>
            </a:r>
          </a:p>
          <a:p>
            <a:r>
              <a:rPr lang="nl-NL"/>
              <a:t>expMZ     &lt;- mxExpectationNormal( covariance="expCovMZ", means="meanHW", dimnames=selVars )</a:t>
            </a:r>
          </a:p>
          <a:p>
            <a:r>
              <a:rPr lang="nl-NL"/>
              <a:t>expDZ     &lt;- mxExpectationNormal( covariance="expCovDZ", means="meanHW", dimnames=selVars )</a:t>
            </a:r>
          </a:p>
          <a:p>
            <a:r>
              <a:rPr lang="nl-NL"/>
              <a:t>funML     &lt;- mxFitFunctionML()</a:t>
            </a:r>
          </a:p>
          <a:p>
            <a:r>
              <a:rPr lang="nl-NL"/>
              <a:t>#ACE model</a:t>
            </a:r>
          </a:p>
          <a:p>
            <a:r>
              <a:rPr lang="nl-NL"/>
              <a:t># Create Model Objects for Multiple Groups</a:t>
            </a:r>
          </a:p>
          <a:p>
            <a:r>
              <a:rPr lang="nl-NL"/>
              <a:t>pars      &lt;- list( meanHW, covA, covC, covD, covE, covP )</a:t>
            </a:r>
          </a:p>
          <a:p>
            <a:r>
              <a:rPr lang="nl-NL"/>
              <a:t>modelMZ   &lt;- mxModel( pars, covMZ, expCovMZ, dataMZ, expMZ, funML, name="MZ" )</a:t>
            </a:r>
          </a:p>
          <a:p>
            <a:r>
              <a:rPr lang="nl-NL"/>
              <a:t>modelDZ   &lt;- mxModel( pars, covDZ, expCovDZ, dataDZ, expDZ, funML, name="DZ" )	</a:t>
            </a:r>
          </a:p>
          <a:p>
            <a:r>
              <a:rPr lang="nl-NL"/>
              <a:t>multi     &lt;- mxFitFunctionMultigroup( c("MZ","DZ") )</a:t>
            </a:r>
          </a:p>
          <a:p>
            <a:r>
              <a:rPr lang="nl-NL"/>
              <a:t>#ACDE model</a:t>
            </a:r>
          </a:p>
          <a:p>
            <a:r>
              <a:rPr lang="nl-NL"/>
              <a:t># Create Algebra for Variance Components</a:t>
            </a:r>
          </a:p>
          <a:p>
            <a:r>
              <a:rPr lang="nl-NL"/>
              <a:t>#ACDE model</a:t>
            </a:r>
          </a:p>
          <a:p>
            <a:r>
              <a:rPr lang="nl-NL"/>
              <a:t># Build Model with Confidence Intervals</a:t>
            </a:r>
          </a:p>
          <a:p>
            <a:r>
              <a:rPr lang="nl-NL"/>
              <a:t>modelACDE  &lt;- mxModel( "oneACDEvc", pars, modelMZ, modelDZ, multi )</a:t>
            </a:r>
          </a:p>
          <a:p>
            <a:r>
              <a:rPr lang="nl-NL"/>
              <a:t>#ACDE model</a:t>
            </a:r>
          </a:p>
          <a:p>
            <a:r>
              <a:rPr lang="nl-NL"/>
              <a:t># ----------------------------------------------------------------------------------------------------------------------</a:t>
            </a:r>
          </a:p>
          <a:p>
            <a:r>
              <a:rPr lang="nl-NL"/>
              <a:t># RUN MODEL</a:t>
            </a:r>
          </a:p>
          <a:p>
            <a:r>
              <a:rPr lang="nl-NL"/>
              <a:t>#</a:t>
            </a:r>
          </a:p>
          <a:p>
            <a:r>
              <a:rPr lang="nl-NL"/>
              <a:t># Run Model</a:t>
            </a:r>
          </a:p>
          <a:p>
            <a:r>
              <a:rPr lang="nl-NL"/>
              <a:t>fitACDE    &lt;- mxRun( modelACDE, intervals=F )</a:t>
            </a:r>
          </a:p>
          <a:p>
            <a:r>
              <a:rPr lang="nl-NL"/>
              <a:t>sumACDE    &lt;- summary( fitACDE )</a:t>
            </a:r>
          </a:p>
          <a:p>
            <a:r>
              <a:rPr lang="nl-NL"/>
              <a:t>#</a:t>
            </a:r>
          </a:p>
          <a:p>
            <a:r>
              <a:rPr lang="nl-NL"/>
              <a:t># -----------------------------------------------------------------------------------</a:t>
            </a:r>
          </a:p>
          <a:p>
            <a:r>
              <a:rPr lang="nl-NL"/>
              <a:t># RUN SUBMODELS AE model, CE model, E model</a:t>
            </a:r>
          </a:p>
          <a:p>
            <a:r>
              <a:rPr lang="nl-NL"/>
              <a:t># Run AE model</a:t>
            </a:r>
          </a:p>
          <a:p>
            <a:r>
              <a:rPr lang="nl-NL"/>
              <a:t>modelAE   &lt;- mxModel( fitACDE, name="oneAEvc" )</a:t>
            </a:r>
          </a:p>
          <a:p>
            <a:r>
              <a:rPr lang="nl-NL"/>
              <a:t>modelAE   &lt;- omxSetParameters( modelAE, labels=c("VD11", "VD21","VD22"), free=FALSE, values=0 )</a:t>
            </a:r>
          </a:p>
          <a:p>
            <a:r>
              <a:rPr lang="nl-NL"/>
              <a:t>fitAE     &lt;- mxRun( modelAE, intervals=T)</a:t>
            </a:r>
          </a:p>
          <a:p>
            <a:r>
              <a:rPr lang="nl-NL"/>
              <a:t>sumAE = summary(fitAE)</a:t>
            </a:r>
          </a:p>
          <a:p>
            <a:r>
              <a:rPr lang="nl-NL"/>
              <a:t>mxCompare( fitACDE, fitAE )</a:t>
            </a:r>
          </a:p>
          <a:p>
            <a:endParaRPr lang="nl-NL"/>
          </a:p>
          <a:p>
            <a:r>
              <a:rPr lang="nl-NL"/>
              <a:t>#modelAdE   &lt;- mxModel( fitAE, name="oneAdEvc" )</a:t>
            </a:r>
          </a:p>
          <a:p>
            <a:r>
              <a:rPr lang="nl-NL"/>
              <a:t>#modelAdE   &lt;- omxSetParameters( modelAdE, labels=c("VE21"), free=FALSE, values=0 )</a:t>
            </a:r>
          </a:p>
          <a:p>
            <a:r>
              <a:rPr lang="nl-NL"/>
              <a:t>#fitAdE     &lt;- mxRun( modelAdE, intervals=T)</a:t>
            </a:r>
          </a:p>
          <a:p>
            <a:r>
              <a:rPr lang="nl-NL"/>
              <a:t>#sumAdE = summary(fitAdE)</a:t>
            </a:r>
          </a:p>
          <a:p>
            <a:r>
              <a:rPr lang="nl-NL"/>
              <a:t>#mxCompare( fitAE, fitAdE )</a:t>
            </a:r>
          </a:p>
          <a:p>
            <a:endParaRPr lang="nl-NL"/>
          </a:p>
          <a:p>
            <a:r>
              <a:rPr lang="nl-NL"/>
              <a:t>SA=fitAE$VA$values</a:t>
            </a:r>
          </a:p>
          <a:p>
            <a:r>
              <a:rPr lang="nl-NL"/>
              <a:t>SE=fitAE$VE$values</a:t>
            </a:r>
          </a:p>
          <a:p>
            <a:r>
              <a:rPr lang="nl-NL"/>
              <a:t>SPH=SA+SE</a:t>
            </a:r>
          </a:p>
          <a:p>
            <a:r>
              <a:rPr lang="nl-NL"/>
              <a:t>round(SPH,3)</a:t>
            </a:r>
          </a:p>
          <a:p>
            <a:r>
              <a:rPr lang="nl-NL"/>
              <a:t>round(SA,3)</a:t>
            </a:r>
          </a:p>
          <a:p>
            <a:r>
              <a:rPr lang="nl-NL"/>
              <a:t>round(SE,3)</a:t>
            </a:r>
          </a:p>
          <a:p>
            <a:r>
              <a:rPr lang="nl-NL"/>
              <a:t>round(cov2cor(SA),3)</a:t>
            </a:r>
          </a:p>
          <a:p>
            <a:r>
              <a:rPr lang="nl-NL"/>
              <a:t>round(cov2cor(SE),3)</a:t>
            </a:r>
          </a:p>
          <a:p>
            <a:r>
              <a:rPr lang="nl-NL"/>
              <a:t>round(SA/SPH,3)</a:t>
            </a:r>
          </a:p>
          <a:p>
            <a:r>
              <a:rPr lang="nl-NL"/>
              <a:t>round(SE/SPH,3)</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38</a:t>
            </a:fld>
            <a:endParaRPr lang="nl-NL"/>
          </a:p>
        </p:txBody>
      </p:sp>
    </p:spTree>
    <p:extLst>
      <p:ext uri="{BB962C8B-B14F-4D97-AF65-F5344CB8AC3E}">
        <p14:creationId xmlns:p14="http://schemas.microsoft.com/office/powerpoint/2010/main" val="1793930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0EFBD18-F490-4D2E-89A2-DB70A3C7FAFD}" type="slidenum">
              <a:rPr lang="en-US" altLang="en-US"/>
              <a:pPr>
                <a:spcBef>
                  <a:spcPct val="0"/>
                </a:spcBef>
              </a:pPr>
              <a:t>41</a:t>
            </a:fld>
            <a:endParaRPr lang="en-US" altLang="en-US"/>
          </a:p>
        </p:txBody>
      </p:sp>
      <p:sp>
        <p:nvSpPr>
          <p:cNvPr id="107523" name="Rectangle 2"/>
          <p:cNvSpPr>
            <a:spLocks noGrp="1" noRot="1" noChangeAspect="1" noChangeArrowheads="1" noTextEdit="1"/>
          </p:cNvSpPr>
          <p:nvPr>
            <p:ph type="sldImg"/>
          </p:nvPr>
        </p:nvSpPr>
        <p:spPr>
          <a:xfrm>
            <a:off x="457200" y="720725"/>
            <a:ext cx="6400800" cy="3600450"/>
          </a:xfrm>
          <a:ln/>
        </p:spPr>
      </p:sp>
      <p:sp>
        <p:nvSpPr>
          <p:cNvPr id="107524" name="Rectangle 3"/>
          <p:cNvSpPr>
            <a:spLocks noGrp="1" noChangeArrowheads="1"/>
          </p:cNvSpPr>
          <p:nvPr>
            <p:ph type="body" idx="1"/>
          </p:nvPr>
        </p:nvSpPr>
        <p:spPr>
          <a:noFill/>
        </p:spPr>
        <p:txBody>
          <a:bodyPr/>
          <a:lstStyle/>
          <a:p>
            <a:pPr eaLnBrk="1" hangingPunct="1"/>
            <a:r>
              <a:rPr lang="nl-NL" altLang="en-US"/>
              <a:t>Another twin study. This time "Full Scale IQ". A and C are sources of stability. However A is waxing, C is waning. Ultimately, C influences disappear (as the children enter early adulthood). The contribution of A increases. The numbers shown are unstandardized path coefficients. As these increase for A but descrease for C, this tell us that the increase in heritability is actually due to the increase of A and decrease of C. </a:t>
            </a:r>
          </a:p>
        </p:txBody>
      </p:sp>
    </p:spTree>
    <p:extLst>
      <p:ext uri="{BB962C8B-B14F-4D97-AF65-F5344CB8AC3E}">
        <p14:creationId xmlns:p14="http://schemas.microsoft.com/office/powerpoint/2010/main" val="3477483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Part 1 12 slides</a:t>
            </a:r>
          </a:p>
          <a:p>
            <a:r>
              <a:rPr lang="nl-NL"/>
              <a:t>Part 2 19 slides</a:t>
            </a:r>
          </a:p>
          <a:p>
            <a:r>
              <a:rPr lang="nl-NL"/>
              <a:t>Part 3 6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Part 4 9+3 slides</a:t>
            </a:r>
            <a:endParaRPr lang="LID4096"/>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42</a:t>
            </a:fld>
            <a:endParaRPr lang="nl-NL"/>
          </a:p>
        </p:txBody>
      </p:sp>
    </p:spTree>
    <p:extLst>
      <p:ext uri="{BB962C8B-B14F-4D97-AF65-F5344CB8AC3E}">
        <p14:creationId xmlns:p14="http://schemas.microsoft.com/office/powerpoint/2010/main" val="4291682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27BCD-0502-476E-B4CE-2B37956842D7}" type="slidenum">
              <a:rPr lang="en-US"/>
              <a:pPr/>
              <a:t>47</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t>Basic</a:t>
            </a:r>
            <a:r>
              <a:rPr lang="en-US" baseline="0"/>
              <a:t> AE model (leave C out for now). m is the mean and this is represented as a regression coefficient in regression of pheno type on unit vector (hence “1”)</a:t>
            </a:r>
            <a:endParaRPr lang="en-US" dirty="0"/>
          </a:p>
        </p:txBody>
      </p:sp>
    </p:spTree>
    <p:extLst>
      <p:ext uri="{BB962C8B-B14F-4D97-AF65-F5344CB8AC3E}">
        <p14:creationId xmlns:p14="http://schemas.microsoft.com/office/powerpoint/2010/main" val="121051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Suppose we measured A and regressed Ph on A. The</a:t>
            </a:r>
            <a:r>
              <a:rPr lang="nl-NL" baseline="0"/>
              <a:t> regression model is linear and homoskedastic: the variance of the residuals are contant over the levels of the the predictor (A). Here we regrees Ph on A, so the residuals are actually E.</a:t>
            </a:r>
            <a:endParaRPr lang="nl-NL"/>
          </a:p>
        </p:txBody>
      </p:sp>
      <p:sp>
        <p:nvSpPr>
          <p:cNvPr id="4" name="Slide Number Placeholder 3"/>
          <p:cNvSpPr>
            <a:spLocks noGrp="1"/>
          </p:cNvSpPr>
          <p:nvPr>
            <p:ph type="sldNum" sz="quarter" idx="10"/>
          </p:nvPr>
        </p:nvSpPr>
        <p:spPr/>
        <p:txBody>
          <a:bodyPr/>
          <a:lstStyle/>
          <a:p>
            <a:fld id="{E1044437-FE3A-49EF-92D6-3990EF1B2E77}" type="slidenum">
              <a:rPr lang="en-US" smtClean="0"/>
              <a:pPr/>
              <a:t>48</a:t>
            </a:fld>
            <a:endParaRPr lang="en-US"/>
          </a:p>
        </p:txBody>
      </p:sp>
    </p:spTree>
    <p:extLst>
      <p:ext uri="{BB962C8B-B14F-4D97-AF65-F5344CB8AC3E}">
        <p14:creationId xmlns:p14="http://schemas.microsoft.com/office/powerpoint/2010/main" val="2426778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We can apply the same reasoning if we encounter</a:t>
            </a:r>
            <a:r>
              <a:rPr lang="en-US" baseline="0"/>
              <a:t> heteroscedasticity in the regression of Ph on E. The magnitude of genetic effects depends on the level of E.</a:t>
            </a:r>
            <a:endParaRPr lang="nl-NL" dirty="0"/>
          </a:p>
        </p:txBody>
      </p:sp>
      <p:sp>
        <p:nvSpPr>
          <p:cNvPr id="4" name="Tijdelijke aanduiding voor dianummer 3"/>
          <p:cNvSpPr>
            <a:spLocks noGrp="1"/>
          </p:cNvSpPr>
          <p:nvPr>
            <p:ph type="sldNum" sz="quarter" idx="10"/>
          </p:nvPr>
        </p:nvSpPr>
        <p:spPr/>
        <p:txBody>
          <a:bodyPr/>
          <a:lstStyle/>
          <a:p>
            <a:fld id="{0A5052A2-A489-43FB-83E4-059665E94E7D}" type="slidenum">
              <a:rPr lang="nl-NL" smtClean="0"/>
              <a:pPr/>
              <a:t>49</a:t>
            </a:fld>
            <a:endParaRPr lang="nl-NL"/>
          </a:p>
        </p:txBody>
      </p:sp>
    </p:spTree>
    <p:extLst>
      <p:ext uri="{BB962C8B-B14F-4D97-AF65-F5344CB8AC3E}">
        <p14:creationId xmlns:p14="http://schemas.microsoft.com/office/powerpoint/2010/main" val="1240181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Heteroskedastic</a:t>
            </a:r>
            <a:r>
              <a:rPr lang="en-US" baseline="0"/>
              <a:t> residuals E: the variance of E is NOT the same for different values of A. E variance is the manifestation of environmental contributions to Phenotypic individual differences: So the contributions of E dependent in magnitude on the value of A. Heteroskedasticity here is the manifestation of GxE.   </a:t>
            </a:r>
            <a:endParaRPr lang="nl-NL" dirty="0"/>
          </a:p>
        </p:txBody>
      </p:sp>
      <p:sp>
        <p:nvSpPr>
          <p:cNvPr id="4" name="Tijdelijke aanduiding voor dianummer 3"/>
          <p:cNvSpPr>
            <a:spLocks noGrp="1"/>
          </p:cNvSpPr>
          <p:nvPr>
            <p:ph type="sldNum" sz="quarter" idx="10"/>
          </p:nvPr>
        </p:nvSpPr>
        <p:spPr/>
        <p:txBody>
          <a:bodyPr/>
          <a:lstStyle/>
          <a:p>
            <a:fld id="{0A5052A2-A489-43FB-83E4-059665E94E7D}" type="slidenum">
              <a:rPr lang="nl-NL" smtClean="0"/>
              <a:pPr/>
              <a:t>50</a:t>
            </a:fld>
            <a:endParaRPr lang="nl-NL"/>
          </a:p>
        </p:txBody>
      </p:sp>
    </p:spTree>
    <p:extLst>
      <p:ext uri="{BB962C8B-B14F-4D97-AF65-F5344CB8AC3E}">
        <p14:creationId xmlns:p14="http://schemas.microsoft.com/office/powerpoint/2010/main" val="31960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The linear regression model. It is useful to know the distinction between a parameter and a variable. </a:t>
            </a:r>
          </a:p>
          <a:p>
            <a:r>
              <a:rPr lang="en-US"/>
              <a:t>Perhaps you think: " this is about linear association, so what about correlation?"</a:t>
            </a:r>
          </a:p>
          <a:p>
            <a:r>
              <a:rPr lang="en-US"/>
              <a:t>That is a good thing to think. I am focusing on regression because it used in GWAS in genetically informative designs.</a:t>
            </a:r>
          </a:p>
          <a:p>
            <a:r>
              <a:rPr lang="en-US"/>
              <a:t>However, so can indeed also test a linear relationship using correlation.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rs1042725 (chr 12)</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4</a:t>
            </a:fld>
            <a:endParaRPr lang="nl-NL"/>
          </a:p>
        </p:txBody>
      </p:sp>
    </p:spTree>
    <p:extLst>
      <p:ext uri="{BB962C8B-B14F-4D97-AF65-F5344CB8AC3E}">
        <p14:creationId xmlns:p14="http://schemas.microsoft.com/office/powerpoint/2010/main" val="3019699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a:t>Age</a:t>
            </a:r>
            <a:r>
              <a:rPr lang="nl-NL" baseline="0"/>
              <a:t> as the moderator of the effects of A,C,E (on  IQ) here expressed in standardized variance components</a:t>
            </a:r>
            <a:endParaRPr lang="nl-NL" dirty="0"/>
          </a:p>
        </p:txBody>
      </p:sp>
      <p:sp>
        <p:nvSpPr>
          <p:cNvPr id="4" name="Slide Number Placeholder 3"/>
          <p:cNvSpPr>
            <a:spLocks noGrp="1"/>
          </p:cNvSpPr>
          <p:nvPr>
            <p:ph type="sldNum" sz="quarter" idx="10"/>
          </p:nvPr>
        </p:nvSpPr>
        <p:spPr/>
        <p:txBody>
          <a:bodyPr/>
          <a:lstStyle/>
          <a:p>
            <a:fld id="{E1044437-FE3A-49EF-92D6-3990EF1B2E77}" type="slidenum">
              <a:rPr lang="en-US" smtClean="0"/>
              <a:pPr/>
              <a:t>51</a:t>
            </a:fld>
            <a:endParaRPr lang="en-US"/>
          </a:p>
        </p:txBody>
      </p:sp>
    </p:spTree>
    <p:extLst>
      <p:ext uri="{BB962C8B-B14F-4D97-AF65-F5344CB8AC3E}">
        <p14:creationId xmlns:p14="http://schemas.microsoft.com/office/powerpoint/2010/main" val="4206767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55</a:t>
            </a:fld>
            <a:endParaRPr lang="nl-NL"/>
          </a:p>
        </p:txBody>
      </p:sp>
    </p:spTree>
    <p:extLst>
      <p:ext uri="{BB962C8B-B14F-4D97-AF65-F5344CB8AC3E}">
        <p14:creationId xmlns:p14="http://schemas.microsoft.com/office/powerpoint/2010/main" val="421121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rs1042725 (chr 12)</a:t>
            </a:r>
          </a:p>
          <a:p>
            <a:endParaRPr lang="nl-NL"/>
          </a:p>
          <a:p>
            <a:endParaRPr lang="nl-NL"/>
          </a:p>
          <a:p>
            <a:r>
              <a:rPr lang="nl-NL"/>
              <a:t>Standard deviations sqrt(64.01) = ~8.00 and sqrt(.480) = ~.692</a:t>
            </a:r>
          </a:p>
          <a:p>
            <a:endParaRPr lang="nl-NL"/>
          </a:p>
          <a:p>
            <a:r>
              <a:rPr lang="nl-NL"/>
              <a:t>These results are based on simulated data .... here is the R code</a:t>
            </a:r>
          </a:p>
          <a:p>
            <a:endParaRPr lang="nl-NL"/>
          </a:p>
          <a:p>
            <a:r>
              <a:rPr lang="nl-NL"/>
              <a:t># R script 6: regression of height on a bi-allelic genetic variant.  </a:t>
            </a:r>
          </a:p>
          <a:p>
            <a:r>
              <a:rPr lang="nl-NL"/>
              <a:t>rm(list=ls(all=TRUE)) # empty memory</a:t>
            </a:r>
          </a:p>
          <a:p>
            <a:r>
              <a:rPr lang="nl-NL"/>
              <a:t>pA1=.4  # allele frequency of A</a:t>
            </a:r>
          </a:p>
          <a:p>
            <a:r>
              <a:rPr lang="nl-NL"/>
              <a:t>pA2=1-pA1  # allele frequency of a</a:t>
            </a:r>
          </a:p>
          <a:p>
            <a:r>
              <a:rPr lang="nl-NL"/>
              <a:t>a=.4     # a and d as featured in Figure 2.5  </a:t>
            </a:r>
          </a:p>
          <a:p>
            <a:r>
              <a:rPr lang="nl-NL"/>
              <a:t>d=.0   # Figure 2.5</a:t>
            </a:r>
          </a:p>
          <a:p>
            <a:r>
              <a:rPr lang="nl-NL"/>
              <a:t>exact=F		# F means draw a random sample</a:t>
            </a:r>
          </a:p>
          <a:p>
            <a:r>
              <a:rPr lang="nl-NL"/>
              <a:t>if (!exact) { randomseed=1243; set.seed(randomseed) }</a:t>
            </a:r>
          </a:p>
          <a:p>
            <a:r>
              <a:rPr lang="nl-NL"/>
              <a:t># genotype effects</a:t>
            </a:r>
          </a:p>
          <a:p>
            <a:r>
              <a:rPr lang="nl-NL"/>
              <a:t>eff_A1A1=a  # this is really a big effect</a:t>
            </a:r>
          </a:p>
          <a:p>
            <a:r>
              <a:rPr lang="nl-NL"/>
              <a:t>eff_A2A1=eff_A1A2=d</a:t>
            </a:r>
          </a:p>
          <a:p>
            <a:r>
              <a:rPr lang="nl-NL"/>
              <a:t>eff_A2A2=-a</a:t>
            </a:r>
          </a:p>
          <a:p>
            <a:r>
              <a:rPr lang="nl-NL"/>
              <a:t>m_height=180  #  mean in genotype AA</a:t>
            </a:r>
          </a:p>
          <a:p>
            <a:r>
              <a:rPr lang="nl-NL"/>
              <a:t>sd_height=8 # population standard deviation</a:t>
            </a:r>
          </a:p>
          <a:p>
            <a:r>
              <a:rPr lang="nl-NL"/>
              <a:t>m_GV_A1A1 = m_height+eff_A1A1    # mean in genotype A1A1</a:t>
            </a:r>
          </a:p>
          <a:p>
            <a:r>
              <a:rPr lang="nl-NL"/>
              <a:t>m_GV_A1A2 = m_height+eff_A1A2   # mean in genotype A1A2 </a:t>
            </a:r>
          </a:p>
          <a:p>
            <a:r>
              <a:rPr lang="nl-NL"/>
              <a:t>m_GV_A2A2 = m_height+eff_A2A2 # mean in genotype A2A2</a:t>
            </a:r>
          </a:p>
          <a:p>
            <a:r>
              <a:rPr lang="nl-NL"/>
              <a:t>N=20000  # sample size</a:t>
            </a:r>
          </a:p>
          <a:p>
            <a:r>
              <a:rPr lang="nl-NL"/>
              <a:t>Ns1=round(N*pA1^2)  # number of people with genotype A1A1</a:t>
            </a:r>
          </a:p>
          <a:p>
            <a:r>
              <a:rPr lang="nl-NL"/>
              <a:t>Ns2=round(N*2*pA1*pA2) # number of people with genotype A1A2</a:t>
            </a:r>
          </a:p>
          <a:p>
            <a:r>
              <a:rPr lang="nl-NL"/>
              <a:t>Ns3=round(N*pA2^2) # number of people with genotype A2A2</a:t>
            </a:r>
          </a:p>
          <a:p>
            <a:r>
              <a:rPr lang="nl-NL"/>
              <a:t>#</a:t>
            </a:r>
          </a:p>
          <a:p>
            <a:r>
              <a:rPr lang="nl-NL"/>
              <a:t>N=sum(Ns1,Ns1,Ns3)</a:t>
            </a:r>
          </a:p>
          <a:p>
            <a:r>
              <a:rPr lang="nl-NL"/>
              <a:t>if (exact) {</a:t>
            </a:r>
          </a:p>
          <a:p>
            <a:r>
              <a:rPr lang="nl-NL"/>
              <a:t>h3=sd_height*scale(rnorm(Ns1))+m_GV_A1A1 # simulate the data in the three genotype groups</a:t>
            </a:r>
          </a:p>
          <a:p>
            <a:r>
              <a:rPr lang="nl-NL"/>
              <a:t>h2=sd_height*scale(rnorm(Ns2))+m_GV_A1A2</a:t>
            </a:r>
          </a:p>
          <a:p>
            <a:r>
              <a:rPr lang="nl-NL"/>
              <a:t>h1=sd_height*scale(rnorm(Ns3))+m_GV_A2A2</a:t>
            </a:r>
          </a:p>
          <a:p>
            <a:r>
              <a:rPr lang="nl-NL"/>
              <a:t>}</a:t>
            </a:r>
          </a:p>
          <a:p>
            <a:r>
              <a:rPr lang="nl-NL"/>
              <a:t>if (!exact) {</a:t>
            </a:r>
          </a:p>
          <a:p>
            <a:r>
              <a:rPr lang="nl-NL"/>
              <a:t>h3=rnorm(Ns1,m_GV_A1A1,sd_height) # simulate the data in the three genotype groups</a:t>
            </a:r>
          </a:p>
          <a:p>
            <a:r>
              <a:rPr lang="nl-NL"/>
              <a:t>h2=rnorm(Ns2,m_GV_A1A2,sd_height)</a:t>
            </a:r>
          </a:p>
          <a:p>
            <a:r>
              <a:rPr lang="nl-NL"/>
              <a:t>h1=rnorm(Ns3,m_GV_A2A2,sd_height)</a:t>
            </a:r>
          </a:p>
          <a:p>
            <a:r>
              <a:rPr lang="nl-NL"/>
              <a:t>}</a:t>
            </a:r>
          </a:p>
          <a:p>
            <a:r>
              <a:rPr lang="nl-NL"/>
              <a:t>height=c(h1,h2,h3)   # put the height data together </a:t>
            </a:r>
          </a:p>
          <a:p>
            <a:r>
              <a:rPr lang="nl-NL"/>
              <a:t>SNP=c(rep(0,Ns3),rep(1,Ns2),rep(2,Ns1)) # put the genotype data together</a:t>
            </a:r>
          </a:p>
          <a:p>
            <a:r>
              <a:rPr lang="nl-NL"/>
              <a:t>res1=lm(height~SNP)  # regress height on the genotype</a:t>
            </a:r>
          </a:p>
          <a:p>
            <a:r>
              <a:rPr lang="nl-NL"/>
              <a:t>summary(res1)  # show the results</a:t>
            </a:r>
          </a:p>
          <a:p>
            <a:r>
              <a:rPr lang="nl-NL"/>
              <a:t>layo=matrix(c(1,3,2,4),2,2)</a:t>
            </a:r>
          </a:p>
          <a:p>
            <a:r>
              <a:rPr lang="nl-NL"/>
              <a:t>layout(layo)</a:t>
            </a:r>
          </a:p>
          <a:p>
            <a:r>
              <a:rPr lang="nl-NL"/>
              <a:t>#x11()</a:t>
            </a:r>
          </a:p>
          <a:p>
            <a:r>
              <a:rPr lang="nl-NL"/>
              <a:t>hist(height,30)</a:t>
            </a:r>
          </a:p>
          <a:p>
            <a:r>
              <a:rPr lang="nl-NL"/>
              <a:t>#x11()</a:t>
            </a:r>
          </a:p>
          <a:p>
            <a:r>
              <a:rPr lang="nl-NL"/>
              <a:t>hist(SNP)</a:t>
            </a:r>
          </a:p>
          <a:p>
            <a:r>
              <a:rPr lang="nl-NL"/>
              <a:t>plot(SNP,height,xlab="number of A alleles")  # plot the data</a:t>
            </a:r>
          </a:p>
          <a:p>
            <a:r>
              <a:rPr lang="nl-NL"/>
              <a:t>abline(res1,col=2,lwd=3)</a:t>
            </a:r>
          </a:p>
          <a:p>
            <a:r>
              <a:rPr lang="nl-NL"/>
              <a:t>#x11();</a:t>
            </a:r>
          </a:p>
          <a:p>
            <a:r>
              <a:rPr lang="nl-NL"/>
              <a:t>plot(SNP,res1$fitted.values,</a:t>
            </a:r>
          </a:p>
          <a:p>
            <a:r>
              <a:rPr lang="nl-NL"/>
              <a:t>xlab="number of A alleles",ylim=c(178,182),type='b',lwd=3,col=2)  #</a:t>
            </a:r>
          </a:p>
          <a:p>
            <a:r>
              <a:rPr lang="nl-NL"/>
              <a:t>descr_h=round(c(mean(height), var(height), sd(height)),2)</a:t>
            </a:r>
          </a:p>
          <a:p>
            <a:r>
              <a:rPr lang="nl-NL"/>
              <a:t>descr_SNP=round(c(mean(SNP),var(SNP),sd(SNP)),2)</a:t>
            </a:r>
          </a:p>
          <a:p>
            <a:r>
              <a:rPr lang="nl-NL"/>
              <a:t>S1=round(cov(cbind(height, SNP)),3)</a:t>
            </a:r>
          </a:p>
          <a:p>
            <a:r>
              <a:rPr lang="nl-NL"/>
              <a:t>R1=round(cor(cbind(height, SNP)),3)</a:t>
            </a:r>
          </a:p>
          <a:p>
            <a:r>
              <a:rPr lang="nl-NL"/>
              <a:t>#</a:t>
            </a:r>
          </a:p>
          <a:p>
            <a:r>
              <a:rPr lang="nl-NL"/>
              <a:t># MZ twins</a:t>
            </a:r>
          </a:p>
          <a:p>
            <a:r>
              <a:rPr lang="nl-NL"/>
              <a:t>library(MASS)</a:t>
            </a:r>
          </a:p>
          <a:p>
            <a:r>
              <a:rPr lang="nl-NL"/>
              <a:t>varPh=65</a:t>
            </a:r>
          </a:p>
          <a:p>
            <a:r>
              <a:rPr lang="nl-NL"/>
              <a:t>h2=.8</a:t>
            </a:r>
          </a:p>
          <a:p>
            <a:r>
              <a:rPr lang="nl-NL"/>
              <a:t>varA=h2*varPh</a:t>
            </a:r>
          </a:p>
          <a:p>
            <a:r>
              <a:rPr lang="nl-NL"/>
              <a:t>varE=(1-h2)*varPh</a:t>
            </a:r>
          </a:p>
          <a:p>
            <a:r>
              <a:rPr lang="nl-NL"/>
              <a:t>SMZ=matrix(c(varPh, varA, varA, varPh),2,2)</a:t>
            </a:r>
          </a:p>
          <a:p>
            <a:r>
              <a:rPr lang="nl-NL"/>
              <a:t>mu=c(180,180)</a:t>
            </a:r>
          </a:p>
          <a:p>
            <a:r>
              <a:rPr lang="nl-NL"/>
              <a:t>mzdat=mvrnorm(250, mu, Sigma=SMZ, emp=F)</a:t>
            </a:r>
          </a:p>
          <a:p>
            <a:r>
              <a:rPr lang="nl-NL"/>
              <a:t>Smz=round(cov(mzdat),3)</a:t>
            </a:r>
          </a:p>
          <a:p>
            <a:r>
              <a:rPr lang="nl-NL"/>
              <a:t>Rmz=round(cor(mzdat),3)</a:t>
            </a:r>
          </a:p>
          <a:p>
            <a:endParaRPr lang="nl-NL"/>
          </a:p>
          <a:p>
            <a:endParaRPr lang="nl-NL"/>
          </a:p>
          <a:p>
            <a:endParaRPr lang="nl-NL"/>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5</a:t>
            </a:fld>
            <a:endParaRPr lang="nl-NL"/>
          </a:p>
        </p:txBody>
      </p:sp>
    </p:spTree>
    <p:extLst>
      <p:ext uri="{BB962C8B-B14F-4D97-AF65-F5344CB8AC3E}">
        <p14:creationId xmlns:p14="http://schemas.microsoft.com/office/powerpoint/2010/main" val="229789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Simulated data results ... regression analysis conducted in R. </a:t>
            </a:r>
          </a:p>
          <a:p>
            <a:endParaRPr lang="nl-NL"/>
          </a:p>
          <a:p>
            <a:r>
              <a:rPr lang="nl-NL"/>
              <a:t># R script 6: regression of height on a bi-allelic genetic variant.  </a:t>
            </a:r>
          </a:p>
          <a:p>
            <a:r>
              <a:rPr lang="nl-NL"/>
              <a:t>rm(list=ls(all=TRUE)) # empty memory</a:t>
            </a:r>
          </a:p>
          <a:p>
            <a:r>
              <a:rPr lang="nl-NL"/>
              <a:t>pA1=.4  # allele frequency of A</a:t>
            </a:r>
          </a:p>
          <a:p>
            <a:r>
              <a:rPr lang="nl-NL"/>
              <a:t>pA2=1-pA1  # allele frequency of a</a:t>
            </a:r>
          </a:p>
          <a:p>
            <a:r>
              <a:rPr lang="nl-NL"/>
              <a:t>a=.4     # a and d as featured in Figure 2.5  </a:t>
            </a:r>
          </a:p>
          <a:p>
            <a:r>
              <a:rPr lang="nl-NL"/>
              <a:t>d=.0   # Figure 2.5</a:t>
            </a:r>
          </a:p>
          <a:p>
            <a:r>
              <a:rPr lang="nl-NL"/>
              <a:t>exact=F		# F means draw a random sample</a:t>
            </a:r>
          </a:p>
          <a:p>
            <a:r>
              <a:rPr lang="nl-NL"/>
              <a:t>if (!exact) { randomseed=1243; set.seed(randomseed) }</a:t>
            </a:r>
          </a:p>
          <a:p>
            <a:r>
              <a:rPr lang="nl-NL"/>
              <a:t># genotype effects</a:t>
            </a:r>
          </a:p>
          <a:p>
            <a:r>
              <a:rPr lang="nl-NL"/>
              <a:t>eff_A1A1=a  # this is really a big effect</a:t>
            </a:r>
          </a:p>
          <a:p>
            <a:r>
              <a:rPr lang="nl-NL"/>
              <a:t>eff_A2A1=eff_A1A2=d</a:t>
            </a:r>
          </a:p>
          <a:p>
            <a:r>
              <a:rPr lang="nl-NL"/>
              <a:t>eff_A2A2=-a</a:t>
            </a:r>
          </a:p>
          <a:p>
            <a:r>
              <a:rPr lang="nl-NL"/>
              <a:t>m_height=180  #  mean in genotype AA</a:t>
            </a:r>
          </a:p>
          <a:p>
            <a:r>
              <a:rPr lang="nl-NL"/>
              <a:t>sd_height=8 # population standard deviation</a:t>
            </a:r>
          </a:p>
          <a:p>
            <a:r>
              <a:rPr lang="nl-NL"/>
              <a:t>m_GV_A1A1 = m_height+eff_A1A1    # mean in genotype A1A1</a:t>
            </a:r>
          </a:p>
          <a:p>
            <a:r>
              <a:rPr lang="nl-NL"/>
              <a:t>m_GV_A1A2 = m_height+eff_A1A2   # mean in genotype A1A2 </a:t>
            </a:r>
          </a:p>
          <a:p>
            <a:r>
              <a:rPr lang="nl-NL"/>
              <a:t>m_GV_A2A2 = m_height+eff_A2A2 # mean in genotype A2A2</a:t>
            </a:r>
          </a:p>
          <a:p>
            <a:r>
              <a:rPr lang="nl-NL"/>
              <a:t>N=20000  # sample size</a:t>
            </a:r>
          </a:p>
          <a:p>
            <a:r>
              <a:rPr lang="nl-NL"/>
              <a:t>Ns1=round(N*pA1^2)  # number of people with genotype A1A1</a:t>
            </a:r>
          </a:p>
          <a:p>
            <a:r>
              <a:rPr lang="nl-NL"/>
              <a:t>Ns2=round(N*2*pA1*pA2) # number of people with genotype A1A2</a:t>
            </a:r>
          </a:p>
          <a:p>
            <a:r>
              <a:rPr lang="nl-NL"/>
              <a:t>Ns3=round(N*pA2^2) # number of people with genotype A2A2</a:t>
            </a:r>
          </a:p>
          <a:p>
            <a:r>
              <a:rPr lang="nl-NL"/>
              <a:t>#</a:t>
            </a:r>
          </a:p>
          <a:p>
            <a:r>
              <a:rPr lang="nl-NL"/>
              <a:t>N=sum(Ns1,Ns1,Ns3)</a:t>
            </a:r>
          </a:p>
          <a:p>
            <a:r>
              <a:rPr lang="nl-NL"/>
              <a:t>if (exact) {</a:t>
            </a:r>
          </a:p>
          <a:p>
            <a:r>
              <a:rPr lang="nl-NL"/>
              <a:t>h3=sd_height*scale(rnorm(Ns1))+m_GV_A1A1 # simulate the data in the three genotype groups</a:t>
            </a:r>
          </a:p>
          <a:p>
            <a:r>
              <a:rPr lang="nl-NL"/>
              <a:t>h2=sd_height*scale(rnorm(Ns2))+m_GV_A1A2</a:t>
            </a:r>
          </a:p>
          <a:p>
            <a:r>
              <a:rPr lang="nl-NL"/>
              <a:t>h1=sd_height*scale(rnorm(Ns3))+m_GV_A2A2</a:t>
            </a:r>
          </a:p>
          <a:p>
            <a:r>
              <a:rPr lang="nl-NL"/>
              <a:t>}</a:t>
            </a:r>
          </a:p>
          <a:p>
            <a:r>
              <a:rPr lang="nl-NL"/>
              <a:t>if (!exact) {</a:t>
            </a:r>
          </a:p>
          <a:p>
            <a:r>
              <a:rPr lang="nl-NL"/>
              <a:t>h3=rnorm(Ns1,m_GV_A1A1,sd_height) # simulate the data in the three genotype groups</a:t>
            </a:r>
          </a:p>
          <a:p>
            <a:r>
              <a:rPr lang="nl-NL"/>
              <a:t>h2=rnorm(Ns2,m_GV_A1A2,sd_height)</a:t>
            </a:r>
          </a:p>
          <a:p>
            <a:r>
              <a:rPr lang="nl-NL"/>
              <a:t>h1=rnorm(Ns3,m_GV_A2A2,sd_height)</a:t>
            </a:r>
          </a:p>
          <a:p>
            <a:r>
              <a:rPr lang="nl-NL"/>
              <a:t>}</a:t>
            </a:r>
          </a:p>
          <a:p>
            <a:r>
              <a:rPr lang="nl-NL"/>
              <a:t>height=c(h1,h2,h3)   # put the height data together </a:t>
            </a:r>
          </a:p>
          <a:p>
            <a:r>
              <a:rPr lang="nl-NL"/>
              <a:t>SNP=c(rep(0,Ns3),rep(1,Ns2),rep(2,Ns1)) # put the genotype data together</a:t>
            </a:r>
          </a:p>
          <a:p>
            <a:r>
              <a:rPr lang="nl-NL"/>
              <a:t>res1=lm(height~SNP)  # regress height on the genotype</a:t>
            </a:r>
          </a:p>
          <a:p>
            <a:r>
              <a:rPr lang="nl-NL"/>
              <a:t>summary(res1)  # show the results</a:t>
            </a:r>
          </a:p>
          <a:p>
            <a:r>
              <a:rPr lang="nl-NL"/>
              <a:t>layo=matrix(c(1,3,2,4),2,2)</a:t>
            </a:r>
          </a:p>
          <a:p>
            <a:r>
              <a:rPr lang="nl-NL"/>
              <a:t>layout(layo)</a:t>
            </a:r>
          </a:p>
          <a:p>
            <a:r>
              <a:rPr lang="nl-NL"/>
              <a:t>#x11()</a:t>
            </a:r>
          </a:p>
          <a:p>
            <a:r>
              <a:rPr lang="nl-NL"/>
              <a:t>hist(height,30)</a:t>
            </a:r>
          </a:p>
          <a:p>
            <a:r>
              <a:rPr lang="nl-NL"/>
              <a:t>#x11()</a:t>
            </a:r>
          </a:p>
          <a:p>
            <a:r>
              <a:rPr lang="nl-NL"/>
              <a:t>hist(SNP)</a:t>
            </a:r>
          </a:p>
          <a:p>
            <a:r>
              <a:rPr lang="nl-NL"/>
              <a:t>plot(SNP,height,xlab="number of A alleles")  # plot the data</a:t>
            </a:r>
          </a:p>
          <a:p>
            <a:r>
              <a:rPr lang="nl-NL"/>
              <a:t>abline(res1,col=2,lwd=3)</a:t>
            </a:r>
          </a:p>
          <a:p>
            <a:r>
              <a:rPr lang="nl-NL"/>
              <a:t>#x11();</a:t>
            </a:r>
          </a:p>
          <a:p>
            <a:r>
              <a:rPr lang="nl-NL"/>
              <a:t>plot(SNP,res1$fitted.values,</a:t>
            </a:r>
          </a:p>
          <a:p>
            <a:r>
              <a:rPr lang="nl-NL"/>
              <a:t>xlab="number of A alleles",ylim=c(178,182),type='b',lwd=3,col=2)  #</a:t>
            </a:r>
          </a:p>
          <a:p>
            <a:r>
              <a:rPr lang="nl-NL"/>
              <a:t>descr_h=round(c(mean(height), var(height), sd(height)),2)</a:t>
            </a:r>
          </a:p>
          <a:p>
            <a:r>
              <a:rPr lang="nl-NL"/>
              <a:t>descr_SNP=round(c(mean(SNP),var(SNP),sd(SNP)),2)</a:t>
            </a:r>
          </a:p>
          <a:p>
            <a:r>
              <a:rPr lang="nl-NL"/>
              <a:t>S1=round(cov(cbind(height, SNP)),3)</a:t>
            </a:r>
          </a:p>
          <a:p>
            <a:r>
              <a:rPr lang="nl-NL"/>
              <a:t>R1=round(cor(cbind(height, SNP)),3)</a:t>
            </a:r>
          </a:p>
          <a:p>
            <a:r>
              <a:rPr lang="nl-NL"/>
              <a:t>#</a:t>
            </a:r>
          </a:p>
          <a:p>
            <a:r>
              <a:rPr lang="nl-NL"/>
              <a:t># MZ twins</a:t>
            </a:r>
          </a:p>
          <a:p>
            <a:r>
              <a:rPr lang="nl-NL"/>
              <a:t>library(MASS)</a:t>
            </a:r>
          </a:p>
          <a:p>
            <a:r>
              <a:rPr lang="nl-NL"/>
              <a:t>varPh=65</a:t>
            </a:r>
          </a:p>
          <a:p>
            <a:r>
              <a:rPr lang="nl-NL"/>
              <a:t>h2=.8</a:t>
            </a:r>
          </a:p>
          <a:p>
            <a:r>
              <a:rPr lang="nl-NL"/>
              <a:t>varA=h2*varPh</a:t>
            </a:r>
          </a:p>
          <a:p>
            <a:r>
              <a:rPr lang="nl-NL"/>
              <a:t>varE=(1-h2)*varPh</a:t>
            </a:r>
          </a:p>
          <a:p>
            <a:r>
              <a:rPr lang="nl-NL"/>
              <a:t>SMZ=matrix(c(varPh, varA, varA, varPh),2,2)</a:t>
            </a:r>
          </a:p>
          <a:p>
            <a:r>
              <a:rPr lang="nl-NL"/>
              <a:t>mu=c(180,180)</a:t>
            </a:r>
          </a:p>
          <a:p>
            <a:r>
              <a:rPr lang="nl-NL"/>
              <a:t>mzdat=mvrnorm(250, mu, Sigma=SMZ, emp=F)</a:t>
            </a:r>
          </a:p>
          <a:p>
            <a:r>
              <a:rPr lang="nl-NL"/>
              <a:t>Smz=round(cov(mzdat),3)</a:t>
            </a:r>
          </a:p>
          <a:p>
            <a:r>
              <a:rPr lang="nl-NL"/>
              <a:t>Rmz=round(cor(mzdat),3)</a:t>
            </a:r>
          </a:p>
          <a:p>
            <a:endParaRPr lang="nl-NL"/>
          </a:p>
          <a:p>
            <a:endParaRPr lang="nl-NL"/>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6</a:t>
            </a:fld>
            <a:endParaRPr lang="nl-NL"/>
          </a:p>
        </p:txBody>
      </p:sp>
    </p:spTree>
    <p:extLst>
      <p:ext uri="{BB962C8B-B14F-4D97-AF65-F5344CB8AC3E}">
        <p14:creationId xmlns:p14="http://schemas.microsoft.com/office/powerpoint/2010/main" val="6365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regression model is associated with a covariance structure. </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7</a:t>
            </a:fld>
            <a:endParaRPr lang="nl-NL"/>
          </a:p>
        </p:txBody>
      </p:sp>
    </p:spTree>
    <p:extLst>
      <p:ext uri="{BB962C8B-B14F-4D97-AF65-F5344CB8AC3E}">
        <p14:creationId xmlns:p14="http://schemas.microsoft.com/office/powerpoint/2010/main" val="108629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Top left: Numerical, based on simulated data.</a:t>
            </a:r>
          </a:p>
          <a:p>
            <a:r>
              <a:rPr lang="nl-NL"/>
              <a:t>Top right: The variances and covariances in symbols </a:t>
            </a:r>
          </a:p>
          <a:p>
            <a:r>
              <a:rPr lang="nl-NL"/>
              <a:t>Bottom: the covariance matrix as implied by the linear regression model. </a:t>
            </a:r>
          </a:p>
          <a:p>
            <a:r>
              <a:rPr lang="nl-NL"/>
              <a:t>The point is that a linear model implies a covariance structure. </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8</a:t>
            </a:fld>
            <a:endParaRPr lang="nl-NL"/>
          </a:p>
        </p:txBody>
      </p:sp>
    </p:spTree>
    <p:extLst>
      <p:ext uri="{BB962C8B-B14F-4D97-AF65-F5344CB8AC3E}">
        <p14:creationId xmlns:p14="http://schemas.microsoft.com/office/powerpoint/2010/main" val="6888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Top left: numerical results based on simulated data</a:t>
            </a:r>
          </a:p>
          <a:p>
            <a:r>
              <a:rPr lang="nl-NL"/>
              <a:t>Top right: the covariance matrix (structure) implied by the model</a:t>
            </a:r>
          </a:p>
          <a:p>
            <a:r>
              <a:rPr lang="nl-NL"/>
              <a:t>The model includes parameters. If we have estimates of these parameters, we can express the covariance structure numerically. </a:t>
            </a:r>
          </a:p>
          <a:p>
            <a:r>
              <a:rPr lang="nl-NL"/>
              <a:t>Also we calculate the R-sqr statistic, which is also based on he parameter estimates</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9</a:t>
            </a:fld>
            <a:endParaRPr lang="nl-NL"/>
          </a:p>
        </p:txBody>
      </p:sp>
    </p:spTree>
    <p:extLst>
      <p:ext uri="{BB962C8B-B14F-4D97-AF65-F5344CB8AC3E}">
        <p14:creationId xmlns:p14="http://schemas.microsoft.com/office/powerpoint/2010/main" val="384776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C2457-0C59-4735-8122-692CBEAC96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LID4096"/>
          </a:p>
        </p:txBody>
      </p:sp>
      <p:sp>
        <p:nvSpPr>
          <p:cNvPr id="3" name="Ondertitel 2">
            <a:extLst>
              <a:ext uri="{FF2B5EF4-FFF2-40B4-BE49-F238E27FC236}">
                <a16:creationId xmlns:a16="http://schemas.microsoft.com/office/drawing/2014/main" id="{4B85ABE0-02ED-4DF8-A62D-9BFDDC54C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LID4096"/>
          </a:p>
        </p:txBody>
      </p:sp>
      <p:sp>
        <p:nvSpPr>
          <p:cNvPr id="4" name="Tijdelijke aanduiding voor datum 3">
            <a:extLst>
              <a:ext uri="{FF2B5EF4-FFF2-40B4-BE49-F238E27FC236}">
                <a16:creationId xmlns:a16="http://schemas.microsoft.com/office/drawing/2014/main" id="{74F272D5-E366-4D20-8969-BDDE0FC1C256}"/>
              </a:ext>
            </a:extLst>
          </p:cNvPr>
          <p:cNvSpPr>
            <a:spLocks noGrp="1"/>
          </p:cNvSpPr>
          <p:nvPr>
            <p:ph type="dt" sz="half" idx="10"/>
          </p:nvPr>
        </p:nvSpPr>
        <p:spPr/>
        <p:txBody>
          <a:bodyPr/>
          <a:lstStyle/>
          <a:p>
            <a:fld id="{D9DCFE61-7D35-4972-8D66-3139A1A8AB5E}" type="datetime1">
              <a:rPr lang="LID4096" smtClean="0"/>
              <a:t>05/25/2021</a:t>
            </a:fld>
            <a:endParaRPr lang="LID4096"/>
          </a:p>
        </p:txBody>
      </p:sp>
      <p:sp>
        <p:nvSpPr>
          <p:cNvPr id="5" name="Tijdelijke aanduiding voor voettekst 4">
            <a:extLst>
              <a:ext uri="{FF2B5EF4-FFF2-40B4-BE49-F238E27FC236}">
                <a16:creationId xmlns:a16="http://schemas.microsoft.com/office/drawing/2014/main" id="{B51B9440-43B9-4F10-8A1F-29FB720A537B}"/>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27EFF5B6-9190-4015-A737-5E2667474F6A}"/>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147237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7618D-779B-49BB-A0F4-4B0159217245}"/>
              </a:ext>
            </a:extLst>
          </p:cNvPr>
          <p:cNvSpPr>
            <a:spLocks noGrp="1"/>
          </p:cNvSpPr>
          <p:nvPr>
            <p:ph type="title"/>
          </p:nvPr>
        </p:nvSpPr>
        <p:spPr/>
        <p:txBody>
          <a:bodyPr/>
          <a:lstStyle/>
          <a:p>
            <a:r>
              <a:rPr lang="nl-NL"/>
              <a:t>Klik om stijl te bewerken</a:t>
            </a:r>
            <a:endParaRPr lang="LID4096"/>
          </a:p>
        </p:txBody>
      </p:sp>
      <p:sp>
        <p:nvSpPr>
          <p:cNvPr id="3" name="Tijdelijke aanduiding voor verticale tekst 2">
            <a:extLst>
              <a:ext uri="{FF2B5EF4-FFF2-40B4-BE49-F238E27FC236}">
                <a16:creationId xmlns:a16="http://schemas.microsoft.com/office/drawing/2014/main" id="{7889E029-6593-4BFD-ADBE-C357F112AB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9BCB25F1-CEC4-408E-A197-5EFA3C9287E2}"/>
              </a:ext>
            </a:extLst>
          </p:cNvPr>
          <p:cNvSpPr>
            <a:spLocks noGrp="1"/>
          </p:cNvSpPr>
          <p:nvPr>
            <p:ph type="dt" sz="half" idx="10"/>
          </p:nvPr>
        </p:nvSpPr>
        <p:spPr/>
        <p:txBody>
          <a:bodyPr/>
          <a:lstStyle/>
          <a:p>
            <a:fld id="{DFC7B1FD-79CC-4ED3-98FB-F9C3FFA18BF9}" type="datetime1">
              <a:rPr lang="LID4096" smtClean="0"/>
              <a:t>05/25/2021</a:t>
            </a:fld>
            <a:endParaRPr lang="LID4096"/>
          </a:p>
        </p:txBody>
      </p:sp>
      <p:sp>
        <p:nvSpPr>
          <p:cNvPr id="5" name="Tijdelijke aanduiding voor voettekst 4">
            <a:extLst>
              <a:ext uri="{FF2B5EF4-FFF2-40B4-BE49-F238E27FC236}">
                <a16:creationId xmlns:a16="http://schemas.microsoft.com/office/drawing/2014/main" id="{A7C48F00-9562-46F9-8C8D-92CA29D7852A}"/>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EBC3270E-A4B4-42C2-A8D7-DF30E9345643}"/>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26378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3F2EE14-EFA4-425D-A4E3-F999D25835BD}"/>
              </a:ext>
            </a:extLst>
          </p:cNvPr>
          <p:cNvSpPr>
            <a:spLocks noGrp="1"/>
          </p:cNvSpPr>
          <p:nvPr>
            <p:ph type="title" orient="vert"/>
          </p:nvPr>
        </p:nvSpPr>
        <p:spPr>
          <a:xfrm>
            <a:off x="8724900" y="365125"/>
            <a:ext cx="2628900" cy="5811838"/>
          </a:xfrm>
        </p:spPr>
        <p:txBody>
          <a:bodyPr vert="eaVert"/>
          <a:lstStyle/>
          <a:p>
            <a:r>
              <a:rPr lang="nl-NL"/>
              <a:t>Klik om stijl te bewerken</a:t>
            </a:r>
            <a:endParaRPr lang="LID4096"/>
          </a:p>
        </p:txBody>
      </p:sp>
      <p:sp>
        <p:nvSpPr>
          <p:cNvPr id="3" name="Tijdelijke aanduiding voor verticale tekst 2">
            <a:extLst>
              <a:ext uri="{FF2B5EF4-FFF2-40B4-BE49-F238E27FC236}">
                <a16:creationId xmlns:a16="http://schemas.microsoft.com/office/drawing/2014/main" id="{2FB67074-456F-4015-A6FA-62FB6817560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AB2E1D15-B208-47AD-806E-3C67506D0116}"/>
              </a:ext>
            </a:extLst>
          </p:cNvPr>
          <p:cNvSpPr>
            <a:spLocks noGrp="1"/>
          </p:cNvSpPr>
          <p:nvPr>
            <p:ph type="dt" sz="half" idx="10"/>
          </p:nvPr>
        </p:nvSpPr>
        <p:spPr/>
        <p:txBody>
          <a:bodyPr/>
          <a:lstStyle/>
          <a:p>
            <a:fld id="{6F6DA759-0831-4340-B96B-AC057A151E83}" type="datetime1">
              <a:rPr lang="LID4096" smtClean="0"/>
              <a:t>05/25/2021</a:t>
            </a:fld>
            <a:endParaRPr lang="LID4096"/>
          </a:p>
        </p:txBody>
      </p:sp>
      <p:sp>
        <p:nvSpPr>
          <p:cNvPr id="5" name="Tijdelijke aanduiding voor voettekst 4">
            <a:extLst>
              <a:ext uri="{FF2B5EF4-FFF2-40B4-BE49-F238E27FC236}">
                <a16:creationId xmlns:a16="http://schemas.microsoft.com/office/drawing/2014/main" id="{427F7E27-C033-451B-A858-05F84AFE8E36}"/>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9B6C150A-B3DB-4FC8-84F5-7F593C0A5175}"/>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51870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E45E3-E4FB-47F2-A3F1-F65ACE85B896}"/>
              </a:ext>
            </a:extLst>
          </p:cNvPr>
          <p:cNvSpPr>
            <a:spLocks noGrp="1"/>
          </p:cNvSpPr>
          <p:nvPr>
            <p:ph type="title"/>
          </p:nvPr>
        </p:nvSpPr>
        <p:spPr/>
        <p:txBody>
          <a:body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E5757863-7B89-41AC-9963-88B26772BBA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3F767114-65AA-486A-BC1F-CFE986407342}"/>
              </a:ext>
            </a:extLst>
          </p:cNvPr>
          <p:cNvSpPr>
            <a:spLocks noGrp="1"/>
          </p:cNvSpPr>
          <p:nvPr>
            <p:ph type="dt" sz="half" idx="10"/>
          </p:nvPr>
        </p:nvSpPr>
        <p:spPr/>
        <p:txBody>
          <a:bodyPr/>
          <a:lstStyle/>
          <a:p>
            <a:fld id="{0405E123-346F-463D-89FF-6A875606BD74}" type="datetime1">
              <a:rPr lang="LID4096" smtClean="0"/>
              <a:t>05/25/2021</a:t>
            </a:fld>
            <a:endParaRPr lang="LID4096"/>
          </a:p>
        </p:txBody>
      </p:sp>
      <p:sp>
        <p:nvSpPr>
          <p:cNvPr id="5" name="Tijdelijke aanduiding voor voettekst 4">
            <a:extLst>
              <a:ext uri="{FF2B5EF4-FFF2-40B4-BE49-F238E27FC236}">
                <a16:creationId xmlns:a16="http://schemas.microsoft.com/office/drawing/2014/main" id="{27C146C4-E24B-4B61-81DE-BEA691D1A330}"/>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037EE1C6-40EC-4CE6-9078-F839C55212A5}"/>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307479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1817D-9C2F-43E7-ABF7-F50B6741E8F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A7656469-EFB9-4A39-83D5-D4A306AAAC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B2BBADE-F05A-4915-97D4-1254B20A10A8}"/>
              </a:ext>
            </a:extLst>
          </p:cNvPr>
          <p:cNvSpPr>
            <a:spLocks noGrp="1"/>
          </p:cNvSpPr>
          <p:nvPr>
            <p:ph type="dt" sz="half" idx="10"/>
          </p:nvPr>
        </p:nvSpPr>
        <p:spPr/>
        <p:txBody>
          <a:bodyPr/>
          <a:lstStyle/>
          <a:p>
            <a:fld id="{9FB68585-DDBF-463F-BB82-582DF2081CEE}" type="datetime1">
              <a:rPr lang="LID4096" smtClean="0"/>
              <a:t>05/25/2021</a:t>
            </a:fld>
            <a:endParaRPr lang="LID4096"/>
          </a:p>
        </p:txBody>
      </p:sp>
      <p:sp>
        <p:nvSpPr>
          <p:cNvPr id="5" name="Tijdelijke aanduiding voor voettekst 4">
            <a:extLst>
              <a:ext uri="{FF2B5EF4-FFF2-40B4-BE49-F238E27FC236}">
                <a16:creationId xmlns:a16="http://schemas.microsoft.com/office/drawing/2014/main" id="{3D740686-B338-4E90-8490-850C09E56572}"/>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42A10CB0-98D5-4512-A294-D84ED8C358FF}"/>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399475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3E6E2-939F-4D5F-824A-38B04E00F224}"/>
              </a:ext>
            </a:extLst>
          </p:cNvPr>
          <p:cNvSpPr>
            <a:spLocks noGrp="1"/>
          </p:cNvSpPr>
          <p:nvPr>
            <p:ph type="title"/>
          </p:nvPr>
        </p:nvSpPr>
        <p:spPr/>
        <p:txBody>
          <a:body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AB217DE0-FF7D-4FBC-8249-D126FC7C0A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inhoud 3">
            <a:extLst>
              <a:ext uri="{FF2B5EF4-FFF2-40B4-BE49-F238E27FC236}">
                <a16:creationId xmlns:a16="http://schemas.microsoft.com/office/drawing/2014/main" id="{CE590EC6-3E6F-4A1B-A7D5-F56DDCC4381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5" name="Tijdelijke aanduiding voor datum 4">
            <a:extLst>
              <a:ext uri="{FF2B5EF4-FFF2-40B4-BE49-F238E27FC236}">
                <a16:creationId xmlns:a16="http://schemas.microsoft.com/office/drawing/2014/main" id="{810AA21E-1E21-4B25-94CD-1CA316D4D566}"/>
              </a:ext>
            </a:extLst>
          </p:cNvPr>
          <p:cNvSpPr>
            <a:spLocks noGrp="1"/>
          </p:cNvSpPr>
          <p:nvPr>
            <p:ph type="dt" sz="half" idx="10"/>
          </p:nvPr>
        </p:nvSpPr>
        <p:spPr/>
        <p:txBody>
          <a:bodyPr/>
          <a:lstStyle/>
          <a:p>
            <a:fld id="{AE342C86-4BEB-40FE-A354-5566A89D2AF5}" type="datetime1">
              <a:rPr lang="LID4096" smtClean="0"/>
              <a:t>05/25/2021</a:t>
            </a:fld>
            <a:endParaRPr lang="LID4096"/>
          </a:p>
        </p:txBody>
      </p:sp>
      <p:sp>
        <p:nvSpPr>
          <p:cNvPr id="6" name="Tijdelijke aanduiding voor voettekst 5">
            <a:extLst>
              <a:ext uri="{FF2B5EF4-FFF2-40B4-BE49-F238E27FC236}">
                <a16:creationId xmlns:a16="http://schemas.microsoft.com/office/drawing/2014/main" id="{4E686C09-AA8E-4940-BB94-6E38CA32F3F8}"/>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B97C8CD4-DBCC-4460-9C20-34E7BC4FDA69}"/>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320612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F099C-7762-4B24-AB3F-C0E0B42BEC2A}"/>
              </a:ext>
            </a:extLst>
          </p:cNvPr>
          <p:cNvSpPr>
            <a:spLocks noGrp="1"/>
          </p:cNvSpPr>
          <p:nvPr>
            <p:ph type="title"/>
          </p:nvPr>
        </p:nvSpPr>
        <p:spPr>
          <a:xfrm>
            <a:off x="839788" y="365125"/>
            <a:ext cx="10515600" cy="1325563"/>
          </a:xfrm>
        </p:spPr>
        <p:txBody>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6DB6A449-B720-4DBB-AFCC-BC7C8825B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9DD35E-D174-424A-8D59-B73C3B92A7F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5" name="Tijdelijke aanduiding voor tekst 4">
            <a:extLst>
              <a:ext uri="{FF2B5EF4-FFF2-40B4-BE49-F238E27FC236}">
                <a16:creationId xmlns:a16="http://schemas.microsoft.com/office/drawing/2014/main" id="{75862240-44B2-480C-8B69-9C42124F1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6309C4-4319-4CCB-9DA2-B3E57BC26E3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7" name="Tijdelijke aanduiding voor datum 6">
            <a:extLst>
              <a:ext uri="{FF2B5EF4-FFF2-40B4-BE49-F238E27FC236}">
                <a16:creationId xmlns:a16="http://schemas.microsoft.com/office/drawing/2014/main" id="{7FE1A7E0-E28F-44EC-82B4-CF367B9A9A37}"/>
              </a:ext>
            </a:extLst>
          </p:cNvPr>
          <p:cNvSpPr>
            <a:spLocks noGrp="1"/>
          </p:cNvSpPr>
          <p:nvPr>
            <p:ph type="dt" sz="half" idx="10"/>
          </p:nvPr>
        </p:nvSpPr>
        <p:spPr/>
        <p:txBody>
          <a:bodyPr/>
          <a:lstStyle/>
          <a:p>
            <a:fld id="{61DAA95F-6CC9-439C-B00B-FDE1D82407D2}" type="datetime1">
              <a:rPr lang="LID4096" smtClean="0"/>
              <a:t>05/25/2021</a:t>
            </a:fld>
            <a:endParaRPr lang="LID4096"/>
          </a:p>
        </p:txBody>
      </p:sp>
      <p:sp>
        <p:nvSpPr>
          <p:cNvPr id="8" name="Tijdelijke aanduiding voor voettekst 7">
            <a:extLst>
              <a:ext uri="{FF2B5EF4-FFF2-40B4-BE49-F238E27FC236}">
                <a16:creationId xmlns:a16="http://schemas.microsoft.com/office/drawing/2014/main" id="{21FB8A94-78D1-410B-A07A-9CD5241950DE}"/>
              </a:ext>
            </a:extLst>
          </p:cNvPr>
          <p:cNvSpPr>
            <a:spLocks noGrp="1"/>
          </p:cNvSpPr>
          <p:nvPr>
            <p:ph type="ftr" sz="quarter" idx="11"/>
          </p:nvPr>
        </p:nvSpPr>
        <p:spPr/>
        <p:txBody>
          <a:bodyPr/>
          <a:lstStyle/>
          <a:p>
            <a:endParaRPr lang="LID4096"/>
          </a:p>
        </p:txBody>
      </p:sp>
      <p:sp>
        <p:nvSpPr>
          <p:cNvPr id="9" name="Tijdelijke aanduiding voor dianummer 8">
            <a:extLst>
              <a:ext uri="{FF2B5EF4-FFF2-40B4-BE49-F238E27FC236}">
                <a16:creationId xmlns:a16="http://schemas.microsoft.com/office/drawing/2014/main" id="{06C9D763-1002-40E0-9279-20D1B97E2230}"/>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314050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28AAD-D338-4F0A-8929-23F799E1D6F5}"/>
              </a:ext>
            </a:extLst>
          </p:cNvPr>
          <p:cNvSpPr>
            <a:spLocks noGrp="1"/>
          </p:cNvSpPr>
          <p:nvPr>
            <p:ph type="title"/>
          </p:nvPr>
        </p:nvSpPr>
        <p:spPr/>
        <p:txBody>
          <a:bodyPr/>
          <a:lstStyle/>
          <a:p>
            <a:r>
              <a:rPr lang="nl-NL"/>
              <a:t>Klik om stijl te bewerken</a:t>
            </a:r>
            <a:endParaRPr lang="LID4096"/>
          </a:p>
        </p:txBody>
      </p:sp>
      <p:sp>
        <p:nvSpPr>
          <p:cNvPr id="3" name="Tijdelijke aanduiding voor datum 2">
            <a:extLst>
              <a:ext uri="{FF2B5EF4-FFF2-40B4-BE49-F238E27FC236}">
                <a16:creationId xmlns:a16="http://schemas.microsoft.com/office/drawing/2014/main" id="{502A5E21-95A0-4CA6-BB5A-54D0891F3953}"/>
              </a:ext>
            </a:extLst>
          </p:cNvPr>
          <p:cNvSpPr>
            <a:spLocks noGrp="1"/>
          </p:cNvSpPr>
          <p:nvPr>
            <p:ph type="dt" sz="half" idx="10"/>
          </p:nvPr>
        </p:nvSpPr>
        <p:spPr/>
        <p:txBody>
          <a:bodyPr/>
          <a:lstStyle/>
          <a:p>
            <a:fld id="{B8ECCFB4-3810-4E9B-BDA2-7F8C270A004C}" type="datetime1">
              <a:rPr lang="LID4096" smtClean="0"/>
              <a:t>05/25/2021</a:t>
            </a:fld>
            <a:endParaRPr lang="LID4096"/>
          </a:p>
        </p:txBody>
      </p:sp>
      <p:sp>
        <p:nvSpPr>
          <p:cNvPr id="4" name="Tijdelijke aanduiding voor voettekst 3">
            <a:extLst>
              <a:ext uri="{FF2B5EF4-FFF2-40B4-BE49-F238E27FC236}">
                <a16:creationId xmlns:a16="http://schemas.microsoft.com/office/drawing/2014/main" id="{C5476718-8792-4E96-94DA-C1AC1C9FF6DD}"/>
              </a:ext>
            </a:extLst>
          </p:cNvPr>
          <p:cNvSpPr>
            <a:spLocks noGrp="1"/>
          </p:cNvSpPr>
          <p:nvPr>
            <p:ph type="ftr" sz="quarter" idx="11"/>
          </p:nvPr>
        </p:nvSpPr>
        <p:spPr/>
        <p:txBody>
          <a:bodyPr/>
          <a:lstStyle/>
          <a:p>
            <a:endParaRPr lang="LID4096"/>
          </a:p>
        </p:txBody>
      </p:sp>
      <p:sp>
        <p:nvSpPr>
          <p:cNvPr id="5" name="Tijdelijke aanduiding voor dianummer 4">
            <a:extLst>
              <a:ext uri="{FF2B5EF4-FFF2-40B4-BE49-F238E27FC236}">
                <a16:creationId xmlns:a16="http://schemas.microsoft.com/office/drawing/2014/main" id="{B931C951-5921-4F9C-B587-F063E45C4B00}"/>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374116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011DD27-F69F-4343-A680-6F19E8A36EE6}"/>
              </a:ext>
            </a:extLst>
          </p:cNvPr>
          <p:cNvSpPr>
            <a:spLocks noGrp="1"/>
          </p:cNvSpPr>
          <p:nvPr>
            <p:ph type="dt" sz="half" idx="10"/>
          </p:nvPr>
        </p:nvSpPr>
        <p:spPr/>
        <p:txBody>
          <a:bodyPr/>
          <a:lstStyle/>
          <a:p>
            <a:fld id="{5F2D41A9-CE00-4C50-833C-E2DC42C5D240}" type="datetime1">
              <a:rPr lang="LID4096" smtClean="0"/>
              <a:t>05/25/2021</a:t>
            </a:fld>
            <a:endParaRPr lang="LID4096"/>
          </a:p>
        </p:txBody>
      </p:sp>
      <p:sp>
        <p:nvSpPr>
          <p:cNvPr id="3" name="Tijdelijke aanduiding voor voettekst 2">
            <a:extLst>
              <a:ext uri="{FF2B5EF4-FFF2-40B4-BE49-F238E27FC236}">
                <a16:creationId xmlns:a16="http://schemas.microsoft.com/office/drawing/2014/main" id="{494571C0-B4FB-4264-9883-4F34D80CBB32}"/>
              </a:ext>
            </a:extLst>
          </p:cNvPr>
          <p:cNvSpPr>
            <a:spLocks noGrp="1"/>
          </p:cNvSpPr>
          <p:nvPr>
            <p:ph type="ftr" sz="quarter" idx="11"/>
          </p:nvPr>
        </p:nvSpPr>
        <p:spPr/>
        <p:txBody>
          <a:bodyPr/>
          <a:lstStyle/>
          <a:p>
            <a:endParaRPr lang="LID4096"/>
          </a:p>
        </p:txBody>
      </p:sp>
      <p:sp>
        <p:nvSpPr>
          <p:cNvPr id="4" name="Tijdelijke aanduiding voor dianummer 3">
            <a:extLst>
              <a:ext uri="{FF2B5EF4-FFF2-40B4-BE49-F238E27FC236}">
                <a16:creationId xmlns:a16="http://schemas.microsoft.com/office/drawing/2014/main" id="{88B3CD9C-FDEF-4BD2-BF5D-8FA65F9F6527}"/>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323823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A9E97-10DC-4C1D-BC1E-BE1D4EB9D4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3C93CC05-B91E-4D5E-99EC-F9DB8D056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tekst 3">
            <a:extLst>
              <a:ext uri="{FF2B5EF4-FFF2-40B4-BE49-F238E27FC236}">
                <a16:creationId xmlns:a16="http://schemas.microsoft.com/office/drawing/2014/main" id="{34FB0461-EBE0-45DF-95A2-611EEB39B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0A25E3-094D-4BBA-A984-4155196B0BFD}"/>
              </a:ext>
            </a:extLst>
          </p:cNvPr>
          <p:cNvSpPr>
            <a:spLocks noGrp="1"/>
          </p:cNvSpPr>
          <p:nvPr>
            <p:ph type="dt" sz="half" idx="10"/>
          </p:nvPr>
        </p:nvSpPr>
        <p:spPr/>
        <p:txBody>
          <a:bodyPr/>
          <a:lstStyle/>
          <a:p>
            <a:fld id="{59F41E31-C6FC-4C0C-8CC3-F69A7F3AD0A5}" type="datetime1">
              <a:rPr lang="LID4096" smtClean="0"/>
              <a:t>05/25/2021</a:t>
            </a:fld>
            <a:endParaRPr lang="LID4096"/>
          </a:p>
        </p:txBody>
      </p:sp>
      <p:sp>
        <p:nvSpPr>
          <p:cNvPr id="6" name="Tijdelijke aanduiding voor voettekst 5">
            <a:extLst>
              <a:ext uri="{FF2B5EF4-FFF2-40B4-BE49-F238E27FC236}">
                <a16:creationId xmlns:a16="http://schemas.microsoft.com/office/drawing/2014/main" id="{8861156F-E214-41CB-8F28-A69AAE46D96E}"/>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06CA00EC-90BE-483A-B494-6E335C06E81D}"/>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299555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B894D-09A9-4EB7-9813-DB163B5DE4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LID4096"/>
          </a:p>
        </p:txBody>
      </p:sp>
      <p:sp>
        <p:nvSpPr>
          <p:cNvPr id="3" name="Tijdelijke aanduiding voor afbeelding 2">
            <a:extLst>
              <a:ext uri="{FF2B5EF4-FFF2-40B4-BE49-F238E27FC236}">
                <a16:creationId xmlns:a16="http://schemas.microsoft.com/office/drawing/2014/main" id="{1B9ECED2-20C5-4B9D-BB66-085C61BFC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ijdelijke aanduiding voor tekst 3">
            <a:extLst>
              <a:ext uri="{FF2B5EF4-FFF2-40B4-BE49-F238E27FC236}">
                <a16:creationId xmlns:a16="http://schemas.microsoft.com/office/drawing/2014/main" id="{96AAA77B-B7EA-49A0-98DE-4F1AB55A9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C29270-E359-48E1-9664-85E404AE7414}"/>
              </a:ext>
            </a:extLst>
          </p:cNvPr>
          <p:cNvSpPr>
            <a:spLocks noGrp="1"/>
          </p:cNvSpPr>
          <p:nvPr>
            <p:ph type="dt" sz="half" idx="10"/>
          </p:nvPr>
        </p:nvSpPr>
        <p:spPr/>
        <p:txBody>
          <a:bodyPr/>
          <a:lstStyle/>
          <a:p>
            <a:fld id="{42566627-7BE3-4060-8931-5C9A64C84B51}" type="datetime1">
              <a:rPr lang="LID4096" smtClean="0"/>
              <a:t>05/25/2021</a:t>
            </a:fld>
            <a:endParaRPr lang="LID4096"/>
          </a:p>
        </p:txBody>
      </p:sp>
      <p:sp>
        <p:nvSpPr>
          <p:cNvPr id="6" name="Tijdelijke aanduiding voor voettekst 5">
            <a:extLst>
              <a:ext uri="{FF2B5EF4-FFF2-40B4-BE49-F238E27FC236}">
                <a16:creationId xmlns:a16="http://schemas.microsoft.com/office/drawing/2014/main" id="{BFF6189F-1179-4B31-8581-3BA06F1153F2}"/>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B47A1D3C-086A-4EC2-AD4E-03C9CE16615E}"/>
              </a:ext>
            </a:extLst>
          </p:cNvPr>
          <p:cNvSpPr>
            <a:spLocks noGrp="1"/>
          </p:cNvSpPr>
          <p:nvPr>
            <p:ph type="sldNum" sz="quarter" idx="12"/>
          </p:nvPr>
        </p:nvSpPr>
        <p:spPr/>
        <p:txBody>
          <a:bodyPr/>
          <a:lstStyle/>
          <a:p>
            <a:fld id="{7D7567CE-CB09-49BC-B895-12636B2CA790}" type="slidenum">
              <a:rPr lang="LID4096" smtClean="0"/>
              <a:t>‹nr.›</a:t>
            </a:fld>
            <a:endParaRPr lang="LID4096"/>
          </a:p>
        </p:txBody>
      </p:sp>
    </p:spTree>
    <p:extLst>
      <p:ext uri="{BB962C8B-B14F-4D97-AF65-F5344CB8AC3E}">
        <p14:creationId xmlns:p14="http://schemas.microsoft.com/office/powerpoint/2010/main" val="304729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D73F695-B381-4354-84E2-C86FFC150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CA8D7FDC-3F90-4784-9DDE-FCF3490D9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688620B3-F43B-4660-8DA4-969331478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DF2FA-E1C7-4DF7-AFF4-FF96FBB267B5}" type="datetime1">
              <a:rPr lang="LID4096" smtClean="0"/>
              <a:t>05/25/2021</a:t>
            </a:fld>
            <a:endParaRPr lang="LID4096"/>
          </a:p>
        </p:txBody>
      </p:sp>
      <p:sp>
        <p:nvSpPr>
          <p:cNvPr id="5" name="Tijdelijke aanduiding voor voettekst 4">
            <a:extLst>
              <a:ext uri="{FF2B5EF4-FFF2-40B4-BE49-F238E27FC236}">
                <a16:creationId xmlns:a16="http://schemas.microsoft.com/office/drawing/2014/main" id="{C45A03DF-5278-42B2-8000-401C61912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Tijdelijke aanduiding voor dianummer 5">
            <a:extLst>
              <a:ext uri="{FF2B5EF4-FFF2-40B4-BE49-F238E27FC236}">
                <a16:creationId xmlns:a16="http://schemas.microsoft.com/office/drawing/2014/main" id="{7C69D7B4-5B2B-4F00-AEC8-7C71EE2AD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567CE-CB09-49BC-B895-12636B2CA790}" type="slidenum">
              <a:rPr lang="LID4096" smtClean="0"/>
              <a:t>‹nr.›</a:t>
            </a:fld>
            <a:endParaRPr lang="LID4096"/>
          </a:p>
        </p:txBody>
      </p:sp>
    </p:spTree>
    <p:extLst>
      <p:ext uri="{BB962C8B-B14F-4D97-AF65-F5344CB8AC3E}">
        <p14:creationId xmlns:p14="http://schemas.microsoft.com/office/powerpoint/2010/main" val="3428127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C42083B-5A1D-4DDA-B2DE-723828C943B1}"/>
              </a:ext>
            </a:extLst>
          </p:cNvPr>
          <p:cNvSpPr>
            <a:spLocks noGrp="1"/>
          </p:cNvSpPr>
          <p:nvPr>
            <p:ph type="sldNum" sz="quarter" idx="12"/>
          </p:nvPr>
        </p:nvSpPr>
        <p:spPr/>
        <p:txBody>
          <a:bodyPr/>
          <a:lstStyle/>
          <a:p>
            <a:fld id="{7D7567CE-CB09-49BC-B895-12636B2CA790}" type="slidenum">
              <a:rPr lang="LID4096" smtClean="0"/>
              <a:t>1</a:t>
            </a:fld>
            <a:endParaRPr lang="LID4096"/>
          </a:p>
        </p:txBody>
      </p:sp>
      <p:sp>
        <p:nvSpPr>
          <p:cNvPr id="3" name="Tekstvak 2">
            <a:extLst>
              <a:ext uri="{FF2B5EF4-FFF2-40B4-BE49-F238E27FC236}">
                <a16:creationId xmlns:a16="http://schemas.microsoft.com/office/drawing/2014/main" id="{329C00D8-1E02-4632-9B6C-289890562234}"/>
              </a:ext>
            </a:extLst>
          </p:cNvPr>
          <p:cNvSpPr txBox="1"/>
          <p:nvPr/>
        </p:nvSpPr>
        <p:spPr>
          <a:xfrm>
            <a:off x="197639" y="262804"/>
            <a:ext cx="11655056" cy="5724644"/>
          </a:xfrm>
          <a:prstGeom prst="rect">
            <a:avLst/>
          </a:prstGeom>
          <a:noFill/>
        </p:spPr>
        <p:txBody>
          <a:bodyPr wrap="square" rtlCol="0">
            <a:spAutoFit/>
          </a:bodyPr>
          <a:lstStyle/>
          <a:p>
            <a:r>
              <a:rPr lang="en-US" sz="1600" b="1"/>
              <a:t>Genetically informative designs &amp; Genetic covariance structure analysis: A brief introduction based on the classical twin design</a:t>
            </a:r>
          </a:p>
          <a:p>
            <a:endParaRPr lang="en-US" sz="1600" b="1"/>
          </a:p>
          <a:p>
            <a:r>
              <a:rPr lang="en-US" sz="1600" b="1"/>
              <a:t>Conor V. Dolan &amp; Michael C. Neale</a:t>
            </a:r>
          </a:p>
          <a:p>
            <a:endParaRPr lang="en-US" sz="1600" b="1"/>
          </a:p>
          <a:p>
            <a:r>
              <a:rPr lang="en-US" sz="1600" b="1"/>
              <a:t>PPT presentation in 4 parts</a:t>
            </a:r>
          </a:p>
          <a:p>
            <a:endParaRPr lang="en-US" sz="1600" b="1"/>
          </a:p>
          <a:p>
            <a:r>
              <a:rPr lang="en-US" sz="1600" b="1"/>
              <a:t>PART 1 (11 slides)</a:t>
            </a:r>
          </a:p>
          <a:p>
            <a:pPr marL="719138"/>
            <a:r>
              <a:rPr lang="en-US" sz="1400"/>
              <a:t>Linear regression </a:t>
            </a:r>
          </a:p>
          <a:p>
            <a:pPr marL="719138"/>
            <a:r>
              <a:rPr lang="en-US" sz="1400"/>
              <a:t>A covariance structure (based on linear regression)  </a:t>
            </a:r>
          </a:p>
          <a:p>
            <a:pPr marL="719138"/>
            <a:r>
              <a:rPr lang="en-US" sz="1400"/>
              <a:t>The problem: how to infer genetic effects if you have not measured any genes (SNPs)?</a:t>
            </a:r>
          </a:p>
          <a:p>
            <a:r>
              <a:rPr lang="en-US" sz="1600" b="1"/>
              <a:t>PART 2 (19 slides)</a:t>
            </a:r>
            <a:r>
              <a:rPr lang="en-US" sz="1600"/>
              <a:t>: </a:t>
            </a:r>
          </a:p>
          <a:p>
            <a:pPr marL="715963"/>
            <a:r>
              <a:rPr lang="en-US" sz="1400"/>
              <a:t>Genetic covariance structure analysis </a:t>
            </a:r>
          </a:p>
          <a:p>
            <a:pPr marL="715963"/>
            <a:r>
              <a:rPr lang="en-US" sz="1400"/>
              <a:t>Genetically informative design - MZ twins raised together</a:t>
            </a:r>
          </a:p>
          <a:p>
            <a:pPr marL="715963"/>
            <a:r>
              <a:rPr lang="en-US" sz="1400"/>
              <a:t>The observed covariance matrix vs. the hypothesized covariance matrix (model)</a:t>
            </a:r>
          </a:p>
          <a:p>
            <a:pPr marL="715963"/>
            <a:r>
              <a:rPr lang="en-US" sz="1400"/>
              <a:t>Representation in path diagram</a:t>
            </a:r>
          </a:p>
          <a:p>
            <a:pPr marL="715963"/>
            <a:r>
              <a:rPr lang="en-US" sz="1400"/>
              <a:t>Genetically informative design - MZ and DZ twins raised together ... the classical twin design (CTD)</a:t>
            </a:r>
          </a:p>
          <a:p>
            <a:pPr marL="715963"/>
            <a:r>
              <a:rPr lang="en-US" sz="1400"/>
              <a:t>CTD Illustration height</a:t>
            </a:r>
          </a:p>
          <a:p>
            <a:r>
              <a:rPr lang="en-US" sz="1600" b="1"/>
              <a:t>PART 3 (8 slides)</a:t>
            </a:r>
            <a:r>
              <a:rPr lang="en-US" sz="1600"/>
              <a:t>: </a:t>
            </a:r>
          </a:p>
          <a:p>
            <a:pPr marL="715963"/>
            <a:r>
              <a:rPr lang="en-US" sz="1400"/>
              <a:t>CTD multivariate ACE models from 1 to p (p&gt;1) phenotypes - limited to ACE (ADE models also possible)</a:t>
            </a:r>
          </a:p>
          <a:p>
            <a:pPr marL="715963"/>
            <a:r>
              <a:rPr lang="en-US" sz="1400"/>
              <a:t>Illustration Height and Weight</a:t>
            </a:r>
          </a:p>
          <a:p>
            <a:r>
              <a:rPr lang="en-US" sz="1600" b="1"/>
              <a:t>PART 4 (14 slides)</a:t>
            </a:r>
            <a:r>
              <a:rPr lang="en-US" sz="1600"/>
              <a:t>: </a:t>
            </a:r>
          </a:p>
          <a:p>
            <a:pPr marL="715963"/>
            <a:r>
              <a:rPr lang="en-US" sz="1400"/>
              <a:t>The classical twin design (CTD) assumptions</a:t>
            </a:r>
          </a:p>
          <a:p>
            <a:pPr marL="715963"/>
            <a:r>
              <a:rPr lang="en-US" sz="1400"/>
              <a:t>Other GIDs</a:t>
            </a:r>
          </a:p>
          <a:p>
            <a:endParaRPr lang="LID4096" sz="2400"/>
          </a:p>
        </p:txBody>
      </p:sp>
    </p:spTree>
    <p:extLst>
      <p:ext uri="{BB962C8B-B14F-4D97-AF65-F5344CB8AC3E}">
        <p14:creationId xmlns:p14="http://schemas.microsoft.com/office/powerpoint/2010/main" val="3571467910"/>
      </p:ext>
    </p:extLst>
  </p:cSld>
  <p:clrMapOvr>
    <a:masterClrMapping/>
  </p:clrMapOvr>
  <mc:AlternateContent xmlns:mc="http://schemas.openxmlformats.org/markup-compatibility/2006" xmlns:p14="http://schemas.microsoft.com/office/powerpoint/2010/main">
    <mc:Choice Requires="p14">
      <p:transition spd="slow" p14:dur="2000" advTm="33905"/>
    </mc:Choice>
    <mc:Fallback xmlns="">
      <p:transition spd="slow" advTm="339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EF2EC9A-3D6E-4650-991A-85168A543A72}"/>
              </a:ext>
            </a:extLst>
          </p:cNvPr>
          <p:cNvSpPr txBox="1"/>
          <p:nvPr/>
        </p:nvSpPr>
        <p:spPr>
          <a:xfrm>
            <a:off x="882775" y="842234"/>
            <a:ext cx="6094070" cy="523220"/>
          </a:xfrm>
          <a:prstGeom prst="rect">
            <a:avLst/>
          </a:prstGeom>
          <a:noFill/>
        </p:spPr>
        <p:txBody>
          <a:bodyPr wrap="square">
            <a:spAutoFit/>
          </a:bodyPr>
          <a:lstStyle/>
          <a:p>
            <a:r>
              <a:rPr lang="en-US" sz="2800"/>
              <a:t>Height</a:t>
            </a:r>
            <a:r>
              <a:rPr lang="en-US" sz="2800" baseline="-25000"/>
              <a:t>i</a:t>
            </a:r>
            <a:r>
              <a:rPr lang="en-US" sz="2800"/>
              <a:t> = b</a:t>
            </a:r>
            <a:r>
              <a:rPr lang="en-US" sz="2800" baseline="-25000"/>
              <a:t>0</a:t>
            </a:r>
            <a:r>
              <a:rPr lang="en-US" sz="2800"/>
              <a:t> + b</a:t>
            </a:r>
            <a:r>
              <a:rPr lang="en-US" sz="2800" baseline="-25000"/>
              <a:t>1</a:t>
            </a:r>
            <a:r>
              <a:rPr lang="en-US" sz="2800"/>
              <a:t>*SNP</a:t>
            </a:r>
            <a:r>
              <a:rPr lang="en-US" sz="2800" baseline="-25000"/>
              <a:t>i</a:t>
            </a:r>
            <a:r>
              <a:rPr lang="en-US" sz="2800"/>
              <a:t> + e</a:t>
            </a:r>
            <a:r>
              <a:rPr lang="en-US" sz="2800" baseline="-25000"/>
              <a:t>i    </a:t>
            </a:r>
            <a:endParaRPr lang="nl-NL" sz="2800"/>
          </a:p>
        </p:txBody>
      </p:sp>
      <p:grpSp>
        <p:nvGrpSpPr>
          <p:cNvPr id="3" name="Groep 2">
            <a:extLst>
              <a:ext uri="{FF2B5EF4-FFF2-40B4-BE49-F238E27FC236}">
                <a16:creationId xmlns:a16="http://schemas.microsoft.com/office/drawing/2014/main" id="{8510D50C-821D-42C1-B2A0-2C65870A502E}"/>
              </a:ext>
            </a:extLst>
          </p:cNvPr>
          <p:cNvGrpSpPr/>
          <p:nvPr/>
        </p:nvGrpSpPr>
        <p:grpSpPr>
          <a:xfrm>
            <a:off x="882775" y="4380007"/>
            <a:ext cx="8287637" cy="1740869"/>
            <a:chOff x="697376" y="1251662"/>
            <a:chExt cx="8287637" cy="1740869"/>
          </a:xfrm>
        </p:grpSpPr>
        <p:sp>
          <p:nvSpPr>
            <p:cNvPr id="15" name="Rectangle 14">
              <a:extLst>
                <a:ext uri="{FF2B5EF4-FFF2-40B4-BE49-F238E27FC236}">
                  <a16:creationId xmlns:a16="http://schemas.microsoft.com/office/drawing/2014/main" id="{7120E5A0-3AB9-4154-BDDB-A3E6F99644A6}"/>
                </a:ext>
              </a:extLst>
            </p:cNvPr>
            <p:cNvSpPr/>
            <p:nvPr/>
          </p:nvSpPr>
          <p:spPr>
            <a:xfrm>
              <a:off x="1205697" y="1368054"/>
              <a:ext cx="1307939" cy="89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SNP</a:t>
              </a:r>
              <a:endParaRPr lang="nl-NL" sz="3200"/>
            </a:p>
          </p:txBody>
        </p:sp>
        <p:sp>
          <p:nvSpPr>
            <p:cNvPr id="16" name="Rectangle 15">
              <a:extLst>
                <a:ext uri="{FF2B5EF4-FFF2-40B4-BE49-F238E27FC236}">
                  <a16:creationId xmlns:a16="http://schemas.microsoft.com/office/drawing/2014/main" id="{0375726B-466C-4018-9208-6CC031DC2ECE}"/>
                </a:ext>
              </a:extLst>
            </p:cNvPr>
            <p:cNvSpPr/>
            <p:nvPr/>
          </p:nvSpPr>
          <p:spPr>
            <a:xfrm>
              <a:off x="4124446" y="1368053"/>
              <a:ext cx="1307939" cy="89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Height</a:t>
              </a:r>
              <a:endParaRPr lang="nl-NL" sz="3200"/>
            </a:p>
          </p:txBody>
        </p:sp>
        <p:cxnSp>
          <p:nvCxnSpPr>
            <p:cNvPr id="17" name="Straight Arrow Connector 16">
              <a:extLst>
                <a:ext uri="{FF2B5EF4-FFF2-40B4-BE49-F238E27FC236}">
                  <a16:creationId xmlns:a16="http://schemas.microsoft.com/office/drawing/2014/main" id="{237F012B-3AFA-4A7B-8D26-10BFED244755}"/>
                </a:ext>
              </a:extLst>
            </p:cNvPr>
            <p:cNvCxnSpPr>
              <a:stCxn id="15" idx="3"/>
              <a:endCxn id="16" idx="1"/>
            </p:cNvCxnSpPr>
            <p:nvPr/>
          </p:nvCxnSpPr>
          <p:spPr>
            <a:xfrm flipV="1">
              <a:off x="2513636" y="1813679"/>
              <a:ext cx="161081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A26A755-4896-4294-A5DC-C6BD8F8C01F9}"/>
                </a:ext>
              </a:extLst>
            </p:cNvPr>
            <p:cNvSpPr/>
            <p:nvPr/>
          </p:nvSpPr>
          <p:spPr>
            <a:xfrm>
              <a:off x="6470248" y="1368052"/>
              <a:ext cx="1018572" cy="891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3200"/>
            </a:p>
          </p:txBody>
        </p:sp>
        <p:cxnSp>
          <p:nvCxnSpPr>
            <p:cNvPr id="19" name="Straight Arrow Connector 18">
              <a:extLst>
                <a:ext uri="{FF2B5EF4-FFF2-40B4-BE49-F238E27FC236}">
                  <a16:creationId xmlns:a16="http://schemas.microsoft.com/office/drawing/2014/main" id="{49CD32ED-C9C9-4D10-89CD-410CDA00B107}"/>
                </a:ext>
              </a:extLst>
            </p:cNvPr>
            <p:cNvCxnSpPr>
              <a:cxnSpLocks/>
              <a:stCxn id="18" idx="2"/>
              <a:endCxn id="16" idx="3"/>
            </p:cNvCxnSpPr>
            <p:nvPr/>
          </p:nvCxnSpPr>
          <p:spPr>
            <a:xfrm flipH="1">
              <a:off x="5432385" y="1813678"/>
              <a:ext cx="103786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BFBE3BD-B416-4AB9-9836-F35F46B24D4E}"/>
                </a:ext>
              </a:extLst>
            </p:cNvPr>
            <p:cNvSpPr txBox="1"/>
            <p:nvPr/>
          </p:nvSpPr>
          <p:spPr>
            <a:xfrm>
              <a:off x="3053988" y="1251662"/>
              <a:ext cx="540533" cy="584775"/>
            </a:xfrm>
            <a:prstGeom prst="rect">
              <a:avLst/>
            </a:prstGeom>
            <a:noFill/>
          </p:spPr>
          <p:txBody>
            <a:bodyPr wrap="none" rtlCol="0">
              <a:spAutoFit/>
            </a:bodyPr>
            <a:lstStyle/>
            <a:p>
              <a:r>
                <a:rPr lang="en-GB" sz="3200"/>
                <a:t>b</a:t>
              </a:r>
              <a:r>
                <a:rPr lang="en-GB" sz="3200" baseline="-25000"/>
                <a:t>1</a:t>
              </a:r>
              <a:endParaRPr lang="nl-NL" sz="3200" baseline="-25000"/>
            </a:p>
          </p:txBody>
        </p:sp>
        <p:cxnSp>
          <p:nvCxnSpPr>
            <p:cNvPr id="22" name="Connector: Curved 21">
              <a:extLst>
                <a:ext uri="{FF2B5EF4-FFF2-40B4-BE49-F238E27FC236}">
                  <a16:creationId xmlns:a16="http://schemas.microsoft.com/office/drawing/2014/main" id="{6B74E4F5-3B1F-4F07-B0C7-3B74AA32D333}"/>
                </a:ext>
              </a:extLst>
            </p:cNvPr>
            <p:cNvCxnSpPr>
              <a:stCxn id="15" idx="1"/>
              <a:endCxn id="15" idx="2"/>
            </p:cNvCxnSpPr>
            <p:nvPr/>
          </p:nvCxnSpPr>
          <p:spPr>
            <a:xfrm rot="10800000" flipH="1" flipV="1">
              <a:off x="1205697" y="1813679"/>
              <a:ext cx="653970" cy="445625"/>
            </a:xfrm>
            <a:prstGeom prst="curvedConnector4">
              <a:avLst>
                <a:gd name="adj1" fmla="val -34956"/>
                <a:gd name="adj2" fmla="val 17727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28D4AD1-5D09-484D-8506-D4AA7366B789}"/>
                </a:ext>
              </a:extLst>
            </p:cNvPr>
            <p:cNvCxnSpPr>
              <a:cxnSpLocks/>
              <a:stCxn id="18" idx="4"/>
              <a:endCxn id="18" idx="6"/>
            </p:cNvCxnSpPr>
            <p:nvPr/>
          </p:nvCxnSpPr>
          <p:spPr>
            <a:xfrm rot="5400000" flipH="1" flipV="1">
              <a:off x="7011364" y="1781848"/>
              <a:ext cx="445625" cy="509286"/>
            </a:xfrm>
            <a:prstGeom prst="curvedConnector4">
              <a:avLst>
                <a:gd name="adj1" fmla="val -51299"/>
                <a:gd name="adj2" fmla="val 144886"/>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F4A41E6-10C7-4E47-BB7A-7BBBE1933C2D}"/>
                </a:ext>
              </a:extLst>
            </p:cNvPr>
            <p:cNvSpPr txBox="1"/>
            <p:nvPr/>
          </p:nvSpPr>
          <p:spPr>
            <a:xfrm>
              <a:off x="5882889" y="1406199"/>
              <a:ext cx="367408" cy="523220"/>
            </a:xfrm>
            <a:prstGeom prst="rect">
              <a:avLst/>
            </a:prstGeom>
            <a:noFill/>
          </p:spPr>
          <p:txBody>
            <a:bodyPr wrap="none" rtlCol="0">
              <a:spAutoFit/>
            </a:bodyPr>
            <a:lstStyle/>
            <a:p>
              <a:r>
                <a:rPr lang="en-GB" sz="2800"/>
                <a:t>1</a:t>
              </a:r>
              <a:endParaRPr lang="nl-NL" sz="2800"/>
            </a:p>
          </p:txBody>
        </p:sp>
        <p:sp>
          <p:nvSpPr>
            <p:cNvPr id="33" name="TextBox 32">
              <a:extLst>
                <a:ext uri="{FF2B5EF4-FFF2-40B4-BE49-F238E27FC236}">
                  <a16:creationId xmlns:a16="http://schemas.microsoft.com/office/drawing/2014/main" id="{2BA4C520-A575-4989-80F5-66E73E5CFDA4}"/>
                </a:ext>
              </a:extLst>
            </p:cNvPr>
            <p:cNvSpPr txBox="1"/>
            <p:nvPr/>
          </p:nvSpPr>
          <p:spPr>
            <a:xfrm>
              <a:off x="697376" y="2469311"/>
              <a:ext cx="1162291" cy="523220"/>
            </a:xfrm>
            <a:prstGeom prst="rect">
              <a:avLst/>
            </a:prstGeom>
            <a:noFill/>
          </p:spPr>
          <p:txBody>
            <a:bodyPr wrap="square">
              <a:spAutoFit/>
            </a:bodyPr>
            <a:lstStyle/>
            <a:p>
              <a:r>
                <a:rPr lang="en-US" sz="2800" b="1">
                  <a:solidFill>
                    <a:srgbClr val="0070C0"/>
                  </a:solidFill>
                </a:rPr>
                <a:t>s</a:t>
              </a:r>
              <a:r>
                <a:rPr lang="en-US" sz="2800" b="1" baseline="30000">
                  <a:solidFill>
                    <a:srgbClr val="0070C0"/>
                  </a:solidFill>
                </a:rPr>
                <a:t>2</a:t>
              </a:r>
              <a:r>
                <a:rPr lang="en-US" sz="2800" b="1" baseline="-25000">
                  <a:solidFill>
                    <a:srgbClr val="0070C0"/>
                  </a:solidFill>
                </a:rPr>
                <a:t>SNP</a:t>
              </a:r>
              <a:endParaRPr lang="nl-NL" sz="2800">
                <a:solidFill>
                  <a:srgbClr val="0070C0"/>
                </a:solidFill>
              </a:endParaRPr>
            </a:p>
          </p:txBody>
        </p:sp>
        <p:sp>
          <p:nvSpPr>
            <p:cNvPr id="34" name="TextBox 33">
              <a:extLst>
                <a:ext uri="{FF2B5EF4-FFF2-40B4-BE49-F238E27FC236}">
                  <a16:creationId xmlns:a16="http://schemas.microsoft.com/office/drawing/2014/main" id="{DBF1F822-F70C-4319-9190-FA8FF9A4CEFC}"/>
                </a:ext>
              </a:extLst>
            </p:cNvPr>
            <p:cNvSpPr txBox="1"/>
            <p:nvPr/>
          </p:nvSpPr>
          <p:spPr>
            <a:xfrm>
              <a:off x="7822722" y="2169282"/>
              <a:ext cx="1162291" cy="523220"/>
            </a:xfrm>
            <a:prstGeom prst="rect">
              <a:avLst/>
            </a:prstGeom>
            <a:noFill/>
          </p:spPr>
          <p:txBody>
            <a:bodyPr wrap="square">
              <a:spAutoFit/>
            </a:bodyPr>
            <a:lstStyle/>
            <a:p>
              <a:r>
                <a:rPr lang="en-US" sz="2800" b="1">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grpSp>
      <p:graphicFrame>
        <p:nvGraphicFramePr>
          <p:cNvPr id="23" name="Table 22">
            <a:extLst>
              <a:ext uri="{FF2B5EF4-FFF2-40B4-BE49-F238E27FC236}">
                <a16:creationId xmlns:a16="http://schemas.microsoft.com/office/drawing/2014/main" id="{1CE80AD5-C995-4C35-93FD-28367F7F1921}"/>
              </a:ext>
            </a:extLst>
          </p:cNvPr>
          <p:cNvGraphicFramePr>
            <a:graphicFrameLocks noGrp="1"/>
          </p:cNvGraphicFramePr>
          <p:nvPr>
            <p:extLst>
              <p:ext uri="{D42A27DB-BD31-4B8C-83A1-F6EECF244321}">
                <p14:modId xmlns:p14="http://schemas.microsoft.com/office/powerpoint/2010/main" val="2313729260"/>
              </p:ext>
            </p:extLst>
          </p:nvPr>
        </p:nvGraphicFramePr>
        <p:xfrm>
          <a:off x="882775" y="1730812"/>
          <a:ext cx="6606045" cy="2194560"/>
        </p:xfrm>
        <a:graphic>
          <a:graphicData uri="http://schemas.openxmlformats.org/drawingml/2006/table">
            <a:tbl>
              <a:tblPr firstRow="1" bandRow="1">
                <a:tableStyleId>{5940675A-B579-460E-94D1-54222C63F5DA}</a:tableStyleId>
              </a:tblPr>
              <a:tblGrid>
                <a:gridCol w="2202015">
                  <a:extLst>
                    <a:ext uri="{9D8B030D-6E8A-4147-A177-3AD203B41FA5}">
                      <a16:colId xmlns:a16="http://schemas.microsoft.com/office/drawing/2014/main" val="1352700925"/>
                    </a:ext>
                  </a:extLst>
                </a:gridCol>
                <a:gridCol w="2202015">
                  <a:extLst>
                    <a:ext uri="{9D8B030D-6E8A-4147-A177-3AD203B41FA5}">
                      <a16:colId xmlns:a16="http://schemas.microsoft.com/office/drawing/2014/main" val="1597098774"/>
                    </a:ext>
                  </a:extLst>
                </a:gridCol>
                <a:gridCol w="2202015">
                  <a:extLst>
                    <a:ext uri="{9D8B030D-6E8A-4147-A177-3AD203B41FA5}">
                      <a16:colId xmlns:a16="http://schemas.microsoft.com/office/drawing/2014/main" val="2805911915"/>
                    </a:ext>
                  </a:extLst>
                </a:gridCol>
              </a:tblGrid>
              <a:tr h="371596">
                <a:tc gridSpan="3">
                  <a:txBody>
                    <a:bodyPr/>
                    <a:lstStyle/>
                    <a:p>
                      <a:pPr algn="ctr"/>
                      <a:r>
                        <a:rPr lang="en-GB" sz="2000"/>
                        <a:t>linear regression model - implied covariance structure</a:t>
                      </a:r>
                      <a:endParaRPr lang="nl-NL" sz="2000"/>
                    </a:p>
                  </a:txBody>
                  <a:tcPr/>
                </a:tc>
                <a:tc hMerge="1">
                  <a:txBody>
                    <a:bodyPr/>
                    <a:lstStyle/>
                    <a:p>
                      <a:pPr algn="ctr"/>
                      <a:endParaRPr lang="nl-NL" sz="2800"/>
                    </a:p>
                  </a:txBody>
                  <a:tcPr/>
                </a:tc>
                <a:tc hMerge="1">
                  <a:txBody>
                    <a:bodyPr/>
                    <a:lstStyle/>
                    <a:p>
                      <a:pPr algn="ctr"/>
                      <a:endParaRPr lang="nl-NL" sz="2800"/>
                    </a:p>
                  </a:txBody>
                  <a:tcPr/>
                </a:tc>
                <a:extLst>
                  <a:ext uri="{0D108BD9-81ED-4DB2-BD59-A6C34878D82A}">
                    <a16:rowId xmlns:a16="http://schemas.microsoft.com/office/drawing/2014/main" val="4004030771"/>
                  </a:ext>
                </a:extLst>
              </a:tr>
              <a:tr h="370840">
                <a:tc>
                  <a:txBody>
                    <a:bodyPr/>
                    <a:lstStyle/>
                    <a:p>
                      <a:pPr algn="ctr"/>
                      <a:endParaRPr lang="nl-NL" sz="2000"/>
                    </a:p>
                  </a:txBody>
                  <a:tcPr/>
                </a:tc>
                <a:tc>
                  <a:txBody>
                    <a:bodyPr/>
                    <a:lstStyle/>
                    <a:p>
                      <a:pPr algn="ctr"/>
                      <a:r>
                        <a:rPr lang="en-GB" sz="2000"/>
                        <a:t>Height</a:t>
                      </a:r>
                      <a:endParaRPr lang="nl-NL" sz="2000"/>
                    </a:p>
                  </a:txBody>
                  <a:tcPr/>
                </a:tc>
                <a:tc>
                  <a:txBody>
                    <a:bodyPr/>
                    <a:lstStyle/>
                    <a:p>
                      <a:pPr algn="ctr"/>
                      <a:r>
                        <a:rPr lang="en-GB" sz="2000"/>
                        <a:t>SNP</a:t>
                      </a:r>
                      <a:endParaRPr lang="nl-NL" sz="2000"/>
                    </a:p>
                  </a:txBody>
                  <a:tcPr/>
                </a:tc>
                <a:extLst>
                  <a:ext uri="{0D108BD9-81ED-4DB2-BD59-A6C34878D82A}">
                    <a16:rowId xmlns:a16="http://schemas.microsoft.com/office/drawing/2014/main" val="1041466626"/>
                  </a:ext>
                </a:extLst>
              </a:tr>
              <a:tr h="370840">
                <a:tc>
                  <a:txBody>
                    <a:bodyPr/>
                    <a:lstStyle/>
                    <a:p>
                      <a:pPr algn="ctr"/>
                      <a:r>
                        <a:rPr lang="en-GB" sz="2000"/>
                        <a:t>Height</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70C0"/>
                          </a:solidFill>
                        </a:rPr>
                        <a:t>b</a:t>
                      </a:r>
                      <a:r>
                        <a:rPr lang="en-US" sz="2000" baseline="-25000">
                          <a:solidFill>
                            <a:srgbClr val="0070C0"/>
                          </a:solidFill>
                        </a:rPr>
                        <a:t>1</a:t>
                      </a:r>
                      <a:r>
                        <a:rPr lang="en-US" sz="2000" baseline="30000">
                          <a:solidFill>
                            <a:srgbClr val="0070C0"/>
                          </a:solidFill>
                        </a:rPr>
                        <a:t>2</a:t>
                      </a:r>
                      <a:r>
                        <a:rPr lang="en-US" sz="2000">
                          <a:solidFill>
                            <a:srgbClr val="0070C0"/>
                          </a:solidFill>
                        </a:rPr>
                        <a:t>*s</a:t>
                      </a:r>
                      <a:r>
                        <a:rPr lang="en-US" sz="2000" baseline="30000">
                          <a:solidFill>
                            <a:srgbClr val="0070C0"/>
                          </a:solidFill>
                        </a:rPr>
                        <a:t>2</a:t>
                      </a:r>
                      <a:r>
                        <a:rPr lang="en-US" sz="2000" baseline="-25000">
                          <a:solidFill>
                            <a:srgbClr val="0070C0"/>
                          </a:solidFill>
                        </a:rPr>
                        <a:t>SNP </a:t>
                      </a:r>
                      <a:r>
                        <a:rPr lang="en-US" sz="2000" baseline="0">
                          <a:solidFill>
                            <a:schemeClr val="tx1"/>
                          </a:solidFill>
                        </a:rPr>
                        <a:t>+</a:t>
                      </a:r>
                      <a:r>
                        <a:rPr lang="en-US" sz="2000" baseline="-25000">
                          <a:solidFill>
                            <a:srgbClr val="FF0000"/>
                          </a:solidFill>
                        </a:rPr>
                        <a:t> </a:t>
                      </a:r>
                      <a:r>
                        <a:rPr lang="en-US" sz="2000" baseline="0">
                          <a:solidFill>
                            <a:srgbClr val="FF0000"/>
                          </a:solidFill>
                        </a:rPr>
                        <a:t>s</a:t>
                      </a:r>
                      <a:r>
                        <a:rPr lang="en-US" sz="2000" baseline="30000">
                          <a:solidFill>
                            <a:srgbClr val="FF0000"/>
                          </a:solidFill>
                        </a:rPr>
                        <a:t>2</a:t>
                      </a:r>
                      <a:r>
                        <a:rPr lang="en-US" sz="2000" baseline="-25000">
                          <a:solidFill>
                            <a:srgbClr val="FF0000"/>
                          </a:solidFill>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64.01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B050"/>
                          </a:solidFill>
                        </a:rPr>
                        <a:t>b</a:t>
                      </a:r>
                      <a:r>
                        <a:rPr lang="en-US" sz="2000" baseline="-25000">
                          <a:solidFill>
                            <a:srgbClr val="00B050"/>
                          </a:solidFill>
                        </a:rPr>
                        <a:t>1</a:t>
                      </a:r>
                      <a:r>
                        <a:rPr lang="en-US" sz="2000">
                          <a:solidFill>
                            <a:srgbClr val="00B050"/>
                          </a:solidFill>
                        </a:rPr>
                        <a:t>*s</a:t>
                      </a:r>
                      <a:r>
                        <a:rPr lang="en-US" sz="2000" baseline="30000">
                          <a:solidFill>
                            <a:srgbClr val="00B050"/>
                          </a:solidFill>
                        </a:rPr>
                        <a:t>2</a:t>
                      </a:r>
                      <a:r>
                        <a:rPr lang="en-US" sz="2000" baseline="-25000">
                          <a:solidFill>
                            <a:srgbClr val="00B050"/>
                          </a:solidFill>
                        </a:rPr>
                        <a:t>SNP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0.212</a:t>
                      </a:r>
                      <a:endParaRPr lang="nl-NL" sz="2000"/>
                    </a:p>
                  </a:txBody>
                  <a:tcPr/>
                </a:tc>
                <a:extLst>
                  <a:ext uri="{0D108BD9-81ED-4DB2-BD59-A6C34878D82A}">
                    <a16:rowId xmlns:a16="http://schemas.microsoft.com/office/drawing/2014/main" val="2087204921"/>
                  </a:ext>
                </a:extLst>
              </a:tr>
              <a:tr h="370840">
                <a:tc>
                  <a:txBody>
                    <a:bodyPr/>
                    <a:lstStyle/>
                    <a:p>
                      <a:pPr algn="ctr"/>
                      <a:r>
                        <a:rPr lang="en-GB" sz="2000"/>
                        <a:t>SNP</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B050"/>
                          </a:solidFill>
                        </a:rPr>
                        <a:t>b</a:t>
                      </a:r>
                      <a:r>
                        <a:rPr lang="en-US" sz="2000" baseline="-25000">
                          <a:solidFill>
                            <a:srgbClr val="00B050"/>
                          </a:solidFill>
                        </a:rPr>
                        <a:t>1</a:t>
                      </a:r>
                      <a:r>
                        <a:rPr lang="en-US" sz="2000">
                          <a:solidFill>
                            <a:srgbClr val="00B050"/>
                          </a:solidFill>
                        </a:rPr>
                        <a:t>*s</a:t>
                      </a:r>
                      <a:r>
                        <a:rPr lang="en-US" sz="2000" baseline="30000">
                          <a:solidFill>
                            <a:srgbClr val="00B050"/>
                          </a:solidFill>
                        </a:rPr>
                        <a:t>2</a:t>
                      </a:r>
                      <a:r>
                        <a:rPr lang="en-US" sz="2000" baseline="-25000">
                          <a:solidFill>
                            <a:srgbClr val="00B050"/>
                          </a:solidFill>
                        </a:rPr>
                        <a:t>SNP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0.212</a:t>
                      </a:r>
                      <a:endParaRPr lang="nl-NL" sz="2000"/>
                    </a:p>
                  </a:txBody>
                  <a:tcPr/>
                </a:tc>
                <a:tc>
                  <a:txBody>
                    <a:bodyPr/>
                    <a:lstStyle/>
                    <a:p>
                      <a:pPr algn="ctr"/>
                      <a:r>
                        <a:rPr lang="en-US" sz="2000" b="1">
                          <a:solidFill>
                            <a:srgbClr val="0070C0"/>
                          </a:solidFill>
                        </a:rPr>
                        <a:t>s</a:t>
                      </a:r>
                      <a:r>
                        <a:rPr lang="en-US" sz="2000" b="1" baseline="30000">
                          <a:solidFill>
                            <a:srgbClr val="0070C0"/>
                          </a:solidFill>
                        </a:rPr>
                        <a:t>2</a:t>
                      </a:r>
                      <a:r>
                        <a:rPr lang="en-US" sz="2000" b="1" baseline="-25000">
                          <a:solidFill>
                            <a:srgbClr val="0070C0"/>
                          </a:solidFill>
                        </a:rPr>
                        <a:t>SNP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0.480</a:t>
                      </a:r>
                    </a:p>
                  </a:txBody>
                  <a:tcPr/>
                </a:tc>
                <a:extLst>
                  <a:ext uri="{0D108BD9-81ED-4DB2-BD59-A6C34878D82A}">
                    <a16:rowId xmlns:a16="http://schemas.microsoft.com/office/drawing/2014/main" val="796761795"/>
                  </a:ext>
                </a:extLst>
              </a:tr>
            </a:tbl>
          </a:graphicData>
        </a:graphic>
      </p:graphicFrame>
      <p:sp>
        <p:nvSpPr>
          <p:cNvPr id="2" name="Tijdelijke aanduiding voor dianummer 1">
            <a:extLst>
              <a:ext uri="{FF2B5EF4-FFF2-40B4-BE49-F238E27FC236}">
                <a16:creationId xmlns:a16="http://schemas.microsoft.com/office/drawing/2014/main" id="{86AAAF01-0F0C-4E1E-B89E-D5A47E16318A}"/>
              </a:ext>
            </a:extLst>
          </p:cNvPr>
          <p:cNvSpPr>
            <a:spLocks noGrp="1"/>
          </p:cNvSpPr>
          <p:nvPr>
            <p:ph type="sldNum" sz="quarter" idx="12"/>
          </p:nvPr>
        </p:nvSpPr>
        <p:spPr/>
        <p:txBody>
          <a:bodyPr/>
          <a:lstStyle/>
          <a:p>
            <a:fld id="{7D7567CE-CB09-49BC-B895-12636B2CA790}" type="slidenum">
              <a:rPr lang="LID4096" smtClean="0"/>
              <a:t>10</a:t>
            </a:fld>
            <a:endParaRPr lang="LID4096"/>
          </a:p>
        </p:txBody>
      </p:sp>
      <p:sp>
        <p:nvSpPr>
          <p:cNvPr id="4" name="Rechteraccolade 3">
            <a:extLst>
              <a:ext uri="{FF2B5EF4-FFF2-40B4-BE49-F238E27FC236}">
                <a16:creationId xmlns:a16="http://schemas.microsoft.com/office/drawing/2014/main" id="{08B6A5CA-621D-4359-BB2F-1C4F9958047D}"/>
              </a:ext>
            </a:extLst>
          </p:cNvPr>
          <p:cNvSpPr/>
          <p:nvPr/>
        </p:nvSpPr>
        <p:spPr>
          <a:xfrm>
            <a:off x="7674219" y="626724"/>
            <a:ext cx="206060" cy="891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5" name="Tekstvak 4">
            <a:extLst>
              <a:ext uri="{FF2B5EF4-FFF2-40B4-BE49-F238E27FC236}">
                <a16:creationId xmlns:a16="http://schemas.microsoft.com/office/drawing/2014/main" id="{1A7F93FB-6D6C-4713-BF87-09CA675F36C6}"/>
              </a:ext>
            </a:extLst>
          </p:cNvPr>
          <p:cNvSpPr txBox="1"/>
          <p:nvPr/>
        </p:nvSpPr>
        <p:spPr>
          <a:xfrm>
            <a:off x="8096036" y="852487"/>
            <a:ext cx="3102516" cy="369332"/>
          </a:xfrm>
          <a:prstGeom prst="rect">
            <a:avLst/>
          </a:prstGeom>
          <a:noFill/>
        </p:spPr>
        <p:txBody>
          <a:bodyPr wrap="none" rtlCol="0">
            <a:spAutoFit/>
          </a:bodyPr>
          <a:lstStyle/>
          <a:p>
            <a:r>
              <a:rPr lang="nl-NL"/>
              <a:t>model: linear regression model</a:t>
            </a:r>
            <a:endParaRPr lang="LID4096"/>
          </a:p>
        </p:txBody>
      </p:sp>
      <p:sp>
        <p:nvSpPr>
          <p:cNvPr id="24" name="Rechteraccolade 23">
            <a:extLst>
              <a:ext uri="{FF2B5EF4-FFF2-40B4-BE49-F238E27FC236}">
                <a16:creationId xmlns:a16="http://schemas.microsoft.com/office/drawing/2014/main" id="{06E161B6-06E9-44FB-8183-7B80CAB1E6C5}"/>
              </a:ext>
            </a:extLst>
          </p:cNvPr>
          <p:cNvSpPr/>
          <p:nvPr/>
        </p:nvSpPr>
        <p:spPr>
          <a:xfrm>
            <a:off x="7693499" y="1827715"/>
            <a:ext cx="206060" cy="19737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25" name="Tekstvak 24">
            <a:extLst>
              <a:ext uri="{FF2B5EF4-FFF2-40B4-BE49-F238E27FC236}">
                <a16:creationId xmlns:a16="http://schemas.microsoft.com/office/drawing/2014/main" id="{A92A537F-2454-4893-9F86-D0D2DF8C3FD3}"/>
              </a:ext>
            </a:extLst>
          </p:cNvPr>
          <p:cNvSpPr txBox="1"/>
          <p:nvPr/>
        </p:nvSpPr>
        <p:spPr>
          <a:xfrm>
            <a:off x="8227832" y="2418603"/>
            <a:ext cx="2099549" cy="646331"/>
          </a:xfrm>
          <a:prstGeom prst="rect">
            <a:avLst/>
          </a:prstGeom>
          <a:noFill/>
        </p:spPr>
        <p:txBody>
          <a:bodyPr wrap="none" rtlCol="0">
            <a:spAutoFit/>
          </a:bodyPr>
          <a:lstStyle/>
          <a:p>
            <a:r>
              <a:rPr lang="nl-NL"/>
              <a:t>model implied</a:t>
            </a:r>
          </a:p>
          <a:p>
            <a:r>
              <a:rPr lang="nl-NL"/>
              <a:t>covariance structure</a:t>
            </a:r>
            <a:endParaRPr lang="LID4096"/>
          </a:p>
        </p:txBody>
      </p:sp>
      <p:sp>
        <p:nvSpPr>
          <p:cNvPr id="6" name="Rechteraccolade 5">
            <a:extLst>
              <a:ext uri="{FF2B5EF4-FFF2-40B4-BE49-F238E27FC236}">
                <a16:creationId xmlns:a16="http://schemas.microsoft.com/office/drawing/2014/main" id="{3BEDBF2D-2467-4237-8955-03554BF02E69}"/>
              </a:ext>
            </a:extLst>
          </p:cNvPr>
          <p:cNvSpPr/>
          <p:nvPr/>
        </p:nvSpPr>
        <p:spPr>
          <a:xfrm>
            <a:off x="8763856" y="4068566"/>
            <a:ext cx="406556" cy="19369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7" name="Tekstvak 6">
            <a:extLst>
              <a:ext uri="{FF2B5EF4-FFF2-40B4-BE49-F238E27FC236}">
                <a16:creationId xmlns:a16="http://schemas.microsoft.com/office/drawing/2014/main" id="{427CD199-E04B-46AD-8FB5-2E158F5C104F}"/>
              </a:ext>
            </a:extLst>
          </p:cNvPr>
          <p:cNvSpPr txBox="1"/>
          <p:nvPr/>
        </p:nvSpPr>
        <p:spPr>
          <a:xfrm>
            <a:off x="9221367" y="4852373"/>
            <a:ext cx="1431354" cy="369332"/>
          </a:xfrm>
          <a:prstGeom prst="rect">
            <a:avLst/>
          </a:prstGeom>
          <a:noFill/>
        </p:spPr>
        <p:txBody>
          <a:bodyPr wrap="none" rtlCol="0">
            <a:spAutoFit/>
          </a:bodyPr>
          <a:lstStyle/>
          <a:p>
            <a:r>
              <a:rPr lang="nl-NL"/>
              <a:t>path diagram</a:t>
            </a:r>
          </a:p>
        </p:txBody>
      </p:sp>
    </p:spTree>
    <p:extLst>
      <p:ext uri="{BB962C8B-B14F-4D97-AF65-F5344CB8AC3E}">
        <p14:creationId xmlns:p14="http://schemas.microsoft.com/office/powerpoint/2010/main" val="1270345990"/>
      </p:ext>
    </p:extLst>
  </p:cSld>
  <p:clrMapOvr>
    <a:masterClrMapping/>
  </p:clrMapOvr>
  <mc:AlternateContent xmlns:mc="http://schemas.openxmlformats.org/markup-compatibility/2006" xmlns:p14="http://schemas.microsoft.com/office/powerpoint/2010/main">
    <mc:Choice Requires="p14">
      <p:transition spd="slow" p14:dur="2000" advTm="52368"/>
    </mc:Choice>
    <mc:Fallback xmlns="">
      <p:transition spd="slow" advTm="5236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07E8A9C-DBBF-4188-8B49-0A65CEB2FF77}"/>
              </a:ext>
            </a:extLst>
          </p:cNvPr>
          <p:cNvSpPr>
            <a:spLocks noGrp="1"/>
          </p:cNvSpPr>
          <p:nvPr>
            <p:ph type="sldNum" sz="quarter" idx="12"/>
          </p:nvPr>
        </p:nvSpPr>
        <p:spPr/>
        <p:txBody>
          <a:bodyPr/>
          <a:lstStyle/>
          <a:p>
            <a:fld id="{7D7567CE-CB09-49BC-B895-12636B2CA790}" type="slidenum">
              <a:rPr lang="LID4096" smtClean="0"/>
              <a:t>11</a:t>
            </a:fld>
            <a:endParaRPr lang="LID4096"/>
          </a:p>
        </p:txBody>
      </p:sp>
      <p:sp>
        <p:nvSpPr>
          <p:cNvPr id="3" name="Rechthoek 2">
            <a:extLst>
              <a:ext uri="{FF2B5EF4-FFF2-40B4-BE49-F238E27FC236}">
                <a16:creationId xmlns:a16="http://schemas.microsoft.com/office/drawing/2014/main" id="{609A076E-C539-4C53-954B-81B2A1168FC9}"/>
              </a:ext>
            </a:extLst>
          </p:cNvPr>
          <p:cNvSpPr/>
          <p:nvPr/>
        </p:nvSpPr>
        <p:spPr>
          <a:xfrm>
            <a:off x="147966" y="311871"/>
            <a:ext cx="1063255" cy="74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Height</a:t>
            </a:r>
            <a:endParaRPr lang="LID4096"/>
          </a:p>
        </p:txBody>
      </p:sp>
      <p:sp>
        <p:nvSpPr>
          <p:cNvPr id="4" name="Ovaal 3">
            <a:extLst>
              <a:ext uri="{FF2B5EF4-FFF2-40B4-BE49-F238E27FC236}">
                <a16:creationId xmlns:a16="http://schemas.microsoft.com/office/drawing/2014/main" id="{2B26CC86-7842-4FDF-805C-EC384B48C5B2}"/>
              </a:ext>
            </a:extLst>
          </p:cNvPr>
          <p:cNvSpPr/>
          <p:nvPr/>
        </p:nvSpPr>
        <p:spPr>
          <a:xfrm>
            <a:off x="147967" y="1313117"/>
            <a:ext cx="797442" cy="723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endParaRPr lang="LID4096"/>
          </a:p>
        </p:txBody>
      </p:sp>
      <p:cxnSp>
        <p:nvCxnSpPr>
          <p:cNvPr id="6" name="Rechte verbindingslijn met pijl 5">
            <a:extLst>
              <a:ext uri="{FF2B5EF4-FFF2-40B4-BE49-F238E27FC236}">
                <a16:creationId xmlns:a16="http://schemas.microsoft.com/office/drawing/2014/main" id="{4B9F3FC1-5B9F-479B-B0DA-CE85DFF8BEC5}"/>
              </a:ext>
            </a:extLst>
          </p:cNvPr>
          <p:cNvCxnSpPr/>
          <p:nvPr/>
        </p:nvCxnSpPr>
        <p:spPr>
          <a:xfrm>
            <a:off x="286189" y="4682325"/>
            <a:ext cx="92503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DF39F54F-DBEB-4FB8-9F87-0AFC7A900BBC}"/>
              </a:ext>
            </a:extLst>
          </p:cNvPr>
          <p:cNvCxnSpPr/>
          <p:nvPr/>
        </p:nvCxnSpPr>
        <p:spPr>
          <a:xfrm>
            <a:off x="243659" y="5346860"/>
            <a:ext cx="96756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7825F31-233A-4DC7-AF30-97480AC8FF59}"/>
              </a:ext>
            </a:extLst>
          </p:cNvPr>
          <p:cNvSpPr txBox="1"/>
          <p:nvPr/>
        </p:nvSpPr>
        <p:spPr>
          <a:xfrm>
            <a:off x="1615260" y="485450"/>
            <a:ext cx="7644810" cy="400110"/>
          </a:xfrm>
          <a:prstGeom prst="rect">
            <a:avLst/>
          </a:prstGeom>
          <a:noFill/>
        </p:spPr>
        <p:txBody>
          <a:bodyPr wrap="square" rtlCol="0">
            <a:spAutoFit/>
          </a:bodyPr>
          <a:lstStyle/>
          <a:p>
            <a:r>
              <a:rPr lang="en-US" sz="2000"/>
              <a:t>an observed variable, a measured variable (phenotype, locus)</a:t>
            </a:r>
            <a:endParaRPr lang="LID4096" sz="2000"/>
          </a:p>
        </p:txBody>
      </p:sp>
      <p:sp>
        <p:nvSpPr>
          <p:cNvPr id="10" name="Tekstvak 9">
            <a:extLst>
              <a:ext uri="{FF2B5EF4-FFF2-40B4-BE49-F238E27FC236}">
                <a16:creationId xmlns:a16="http://schemas.microsoft.com/office/drawing/2014/main" id="{2D38897B-66F7-43D7-877E-FB07D52F354A}"/>
              </a:ext>
            </a:extLst>
          </p:cNvPr>
          <p:cNvSpPr txBox="1"/>
          <p:nvPr/>
        </p:nvSpPr>
        <p:spPr>
          <a:xfrm>
            <a:off x="1615260" y="1489958"/>
            <a:ext cx="7644810" cy="400110"/>
          </a:xfrm>
          <a:prstGeom prst="rect">
            <a:avLst/>
          </a:prstGeom>
          <a:noFill/>
        </p:spPr>
        <p:txBody>
          <a:bodyPr wrap="square" rtlCol="0">
            <a:spAutoFit/>
          </a:bodyPr>
          <a:lstStyle/>
          <a:p>
            <a:r>
              <a:rPr lang="en-US" sz="2000"/>
              <a:t>a latent variable, unobservable variable (additive genetic factor)</a:t>
            </a:r>
            <a:endParaRPr lang="LID4096" sz="2000"/>
          </a:p>
        </p:txBody>
      </p:sp>
      <p:sp>
        <p:nvSpPr>
          <p:cNvPr id="12" name="Ovaal 11">
            <a:extLst>
              <a:ext uri="{FF2B5EF4-FFF2-40B4-BE49-F238E27FC236}">
                <a16:creationId xmlns:a16="http://schemas.microsoft.com/office/drawing/2014/main" id="{D9438D3C-9FA7-430A-A1F4-C9B15890FC07}"/>
              </a:ext>
            </a:extLst>
          </p:cNvPr>
          <p:cNvSpPr/>
          <p:nvPr/>
        </p:nvSpPr>
        <p:spPr>
          <a:xfrm>
            <a:off x="147965" y="2212237"/>
            <a:ext cx="1286541" cy="978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neuro-ticism</a:t>
            </a:r>
            <a:endParaRPr lang="LID4096"/>
          </a:p>
        </p:txBody>
      </p:sp>
      <p:sp>
        <p:nvSpPr>
          <p:cNvPr id="14" name="Tekstvak 13">
            <a:extLst>
              <a:ext uri="{FF2B5EF4-FFF2-40B4-BE49-F238E27FC236}">
                <a16:creationId xmlns:a16="http://schemas.microsoft.com/office/drawing/2014/main" id="{1E27D0F2-8244-414B-999E-0F131164C8F3}"/>
              </a:ext>
            </a:extLst>
          </p:cNvPr>
          <p:cNvSpPr txBox="1"/>
          <p:nvPr/>
        </p:nvSpPr>
        <p:spPr>
          <a:xfrm>
            <a:off x="1615260" y="2390225"/>
            <a:ext cx="7644810" cy="707886"/>
          </a:xfrm>
          <a:prstGeom prst="rect">
            <a:avLst/>
          </a:prstGeom>
          <a:noFill/>
        </p:spPr>
        <p:txBody>
          <a:bodyPr wrap="square" rtlCol="0">
            <a:spAutoFit/>
          </a:bodyPr>
          <a:lstStyle/>
          <a:p>
            <a:r>
              <a:rPr lang="en-US" sz="2000"/>
              <a:t>a latent variable, unobservable variable (the neuroticism as a latent construct)</a:t>
            </a:r>
            <a:endParaRPr lang="LID4096" sz="2000"/>
          </a:p>
        </p:txBody>
      </p:sp>
      <p:sp>
        <p:nvSpPr>
          <p:cNvPr id="15" name="Tekstvak 14">
            <a:extLst>
              <a:ext uri="{FF2B5EF4-FFF2-40B4-BE49-F238E27FC236}">
                <a16:creationId xmlns:a16="http://schemas.microsoft.com/office/drawing/2014/main" id="{FCBEA876-D999-4B7A-9E71-A79A69D013FE}"/>
              </a:ext>
            </a:extLst>
          </p:cNvPr>
          <p:cNvSpPr txBox="1"/>
          <p:nvPr/>
        </p:nvSpPr>
        <p:spPr>
          <a:xfrm>
            <a:off x="1710953" y="4497659"/>
            <a:ext cx="4630883" cy="707886"/>
          </a:xfrm>
          <a:prstGeom prst="rect">
            <a:avLst/>
          </a:prstGeom>
          <a:noFill/>
        </p:spPr>
        <p:txBody>
          <a:bodyPr wrap="none" rtlCol="0">
            <a:spAutoFit/>
          </a:bodyPr>
          <a:lstStyle/>
          <a:p>
            <a:r>
              <a:rPr lang="en-US" sz="2000"/>
              <a:t>regression relationship - linear association </a:t>
            </a:r>
          </a:p>
          <a:p>
            <a:r>
              <a:rPr lang="en-US" sz="2000"/>
              <a:t>(asymmetric)  </a:t>
            </a:r>
            <a:endParaRPr lang="LID4096" sz="2000"/>
          </a:p>
        </p:txBody>
      </p:sp>
      <p:sp>
        <p:nvSpPr>
          <p:cNvPr id="16" name="Tekstvak 15">
            <a:extLst>
              <a:ext uri="{FF2B5EF4-FFF2-40B4-BE49-F238E27FC236}">
                <a16:creationId xmlns:a16="http://schemas.microsoft.com/office/drawing/2014/main" id="{9F29227E-3B45-4786-8398-EAA4866F3779}"/>
              </a:ext>
            </a:extLst>
          </p:cNvPr>
          <p:cNvSpPr txBox="1"/>
          <p:nvPr/>
        </p:nvSpPr>
        <p:spPr>
          <a:xfrm>
            <a:off x="1710953" y="5160067"/>
            <a:ext cx="4854534" cy="707886"/>
          </a:xfrm>
          <a:prstGeom prst="rect">
            <a:avLst/>
          </a:prstGeom>
          <a:noFill/>
        </p:spPr>
        <p:txBody>
          <a:bodyPr wrap="none" rtlCol="0">
            <a:spAutoFit/>
          </a:bodyPr>
          <a:lstStyle/>
          <a:p>
            <a:r>
              <a:rPr lang="en-US" sz="2000"/>
              <a:t>covariance or correlation - linear association </a:t>
            </a:r>
          </a:p>
          <a:p>
            <a:r>
              <a:rPr lang="en-US" sz="2000"/>
              <a:t>(symmetric) </a:t>
            </a:r>
            <a:endParaRPr lang="LID4096" sz="2000"/>
          </a:p>
        </p:txBody>
      </p:sp>
      <p:sp>
        <p:nvSpPr>
          <p:cNvPr id="18" name="Rechthoek 17">
            <a:extLst>
              <a:ext uri="{FF2B5EF4-FFF2-40B4-BE49-F238E27FC236}">
                <a16:creationId xmlns:a16="http://schemas.microsoft.com/office/drawing/2014/main" id="{E501A98D-07C7-4898-B5E8-67EA24BF4163}"/>
              </a:ext>
            </a:extLst>
          </p:cNvPr>
          <p:cNvSpPr/>
          <p:nvPr/>
        </p:nvSpPr>
        <p:spPr>
          <a:xfrm>
            <a:off x="6933312" y="4474649"/>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endParaRPr lang="LID4096"/>
          </a:p>
        </p:txBody>
      </p:sp>
      <p:sp>
        <p:nvSpPr>
          <p:cNvPr id="20" name="Rechthoek 19">
            <a:extLst>
              <a:ext uri="{FF2B5EF4-FFF2-40B4-BE49-F238E27FC236}">
                <a16:creationId xmlns:a16="http://schemas.microsoft.com/office/drawing/2014/main" id="{BDA1D29C-D8A0-4216-9C3F-21CBC8CCB0FE}"/>
              </a:ext>
            </a:extLst>
          </p:cNvPr>
          <p:cNvSpPr/>
          <p:nvPr/>
        </p:nvSpPr>
        <p:spPr>
          <a:xfrm>
            <a:off x="7814457" y="4474649"/>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a:t>
            </a:r>
            <a:endParaRPr lang="LID4096"/>
          </a:p>
        </p:txBody>
      </p:sp>
      <p:sp>
        <p:nvSpPr>
          <p:cNvPr id="21" name="Rechthoek 20">
            <a:extLst>
              <a:ext uri="{FF2B5EF4-FFF2-40B4-BE49-F238E27FC236}">
                <a16:creationId xmlns:a16="http://schemas.microsoft.com/office/drawing/2014/main" id="{47699BE6-4FBE-466C-8AAE-2B9327FFFC74}"/>
              </a:ext>
            </a:extLst>
          </p:cNvPr>
          <p:cNvSpPr/>
          <p:nvPr/>
        </p:nvSpPr>
        <p:spPr>
          <a:xfrm>
            <a:off x="6546580" y="5343619"/>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endParaRPr lang="LID4096"/>
          </a:p>
        </p:txBody>
      </p:sp>
      <p:sp>
        <p:nvSpPr>
          <p:cNvPr id="22" name="Rechthoek 21">
            <a:extLst>
              <a:ext uri="{FF2B5EF4-FFF2-40B4-BE49-F238E27FC236}">
                <a16:creationId xmlns:a16="http://schemas.microsoft.com/office/drawing/2014/main" id="{4BE4FE5A-3BD5-488B-9087-66AC54868289}"/>
              </a:ext>
            </a:extLst>
          </p:cNvPr>
          <p:cNvSpPr/>
          <p:nvPr/>
        </p:nvSpPr>
        <p:spPr>
          <a:xfrm>
            <a:off x="7427725" y="5329842"/>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a:t>
            </a:r>
            <a:endParaRPr lang="LID4096"/>
          </a:p>
        </p:txBody>
      </p:sp>
      <p:cxnSp>
        <p:nvCxnSpPr>
          <p:cNvPr id="24" name="Verbindingslijn: gekromd 23">
            <a:extLst>
              <a:ext uri="{FF2B5EF4-FFF2-40B4-BE49-F238E27FC236}">
                <a16:creationId xmlns:a16="http://schemas.microsoft.com/office/drawing/2014/main" id="{3FD1F24F-6E8A-4397-A6C1-F6A5204FDA90}"/>
              </a:ext>
            </a:extLst>
          </p:cNvPr>
          <p:cNvCxnSpPr>
            <a:stCxn id="21" idx="0"/>
            <a:endCxn id="22" idx="0"/>
          </p:cNvCxnSpPr>
          <p:nvPr/>
        </p:nvCxnSpPr>
        <p:spPr>
          <a:xfrm rot="5400000" flipH="1" flipV="1">
            <a:off x="7156588" y="4896159"/>
            <a:ext cx="13777" cy="881145"/>
          </a:xfrm>
          <a:prstGeom prst="curvedConnector3">
            <a:avLst>
              <a:gd name="adj1" fmla="val 1759287"/>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D8FD977B-993E-4B06-998C-574C652B13ED}"/>
              </a:ext>
            </a:extLst>
          </p:cNvPr>
          <p:cNvCxnSpPr>
            <a:stCxn id="18" idx="3"/>
            <a:endCxn id="20" idx="1"/>
          </p:cNvCxnSpPr>
          <p:nvPr/>
        </p:nvCxnSpPr>
        <p:spPr>
          <a:xfrm>
            <a:off x="7285959" y="4659315"/>
            <a:ext cx="52849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C0103ACA-A074-4976-8DD4-135EE0E54D0D}"/>
              </a:ext>
            </a:extLst>
          </p:cNvPr>
          <p:cNvSpPr/>
          <p:nvPr/>
        </p:nvSpPr>
        <p:spPr>
          <a:xfrm>
            <a:off x="8413010" y="4478856"/>
            <a:ext cx="362032"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endParaRPr lang="LID4096"/>
          </a:p>
        </p:txBody>
      </p:sp>
      <p:cxnSp>
        <p:nvCxnSpPr>
          <p:cNvPr id="30" name="Rechte verbindingslijn met pijl 29">
            <a:extLst>
              <a:ext uri="{FF2B5EF4-FFF2-40B4-BE49-F238E27FC236}">
                <a16:creationId xmlns:a16="http://schemas.microsoft.com/office/drawing/2014/main" id="{A2EFF41A-F375-4D04-B2C6-7C83608E7C44}"/>
              </a:ext>
            </a:extLst>
          </p:cNvPr>
          <p:cNvCxnSpPr>
            <a:stCxn id="27" idx="2"/>
            <a:endCxn id="20" idx="3"/>
          </p:cNvCxnSpPr>
          <p:nvPr/>
        </p:nvCxnSpPr>
        <p:spPr>
          <a:xfrm flipH="1" flipV="1">
            <a:off x="8167104" y="4659315"/>
            <a:ext cx="245906" cy="2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2EC4D7F7-B565-4438-AACE-71DC6BE9CDEE}"/>
              </a:ext>
            </a:extLst>
          </p:cNvPr>
          <p:cNvCxnSpPr/>
          <p:nvPr/>
        </p:nvCxnSpPr>
        <p:spPr>
          <a:xfrm>
            <a:off x="243659" y="6041078"/>
            <a:ext cx="96756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5AF7F2A8-B8BC-4DE3-ABBD-58AC6060C8B0}"/>
              </a:ext>
            </a:extLst>
          </p:cNvPr>
          <p:cNvSpPr txBox="1"/>
          <p:nvPr/>
        </p:nvSpPr>
        <p:spPr>
          <a:xfrm>
            <a:off x="1710953" y="5854285"/>
            <a:ext cx="1064137" cy="400110"/>
          </a:xfrm>
          <a:prstGeom prst="rect">
            <a:avLst/>
          </a:prstGeom>
          <a:noFill/>
        </p:spPr>
        <p:txBody>
          <a:bodyPr wrap="none" rtlCol="0">
            <a:spAutoFit/>
          </a:bodyPr>
          <a:lstStyle/>
          <a:p>
            <a:r>
              <a:rPr lang="en-US" sz="2000"/>
              <a:t>variance</a:t>
            </a:r>
            <a:endParaRPr lang="LID4096" sz="2000"/>
          </a:p>
        </p:txBody>
      </p:sp>
      <p:sp>
        <p:nvSpPr>
          <p:cNvPr id="33" name="Rechthoek 32">
            <a:extLst>
              <a:ext uri="{FF2B5EF4-FFF2-40B4-BE49-F238E27FC236}">
                <a16:creationId xmlns:a16="http://schemas.microsoft.com/office/drawing/2014/main" id="{A789C842-623C-4E02-8126-9A41354DF677}"/>
              </a:ext>
            </a:extLst>
          </p:cNvPr>
          <p:cNvSpPr/>
          <p:nvPr/>
        </p:nvSpPr>
        <p:spPr>
          <a:xfrm>
            <a:off x="4423613" y="5827530"/>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endParaRPr lang="LID4096"/>
          </a:p>
        </p:txBody>
      </p:sp>
      <p:cxnSp>
        <p:nvCxnSpPr>
          <p:cNvPr id="35" name="Verbindingslijn: gekromd 34">
            <a:extLst>
              <a:ext uri="{FF2B5EF4-FFF2-40B4-BE49-F238E27FC236}">
                <a16:creationId xmlns:a16="http://schemas.microsoft.com/office/drawing/2014/main" id="{2C07238D-67BF-4DE4-9076-60644974560E}"/>
              </a:ext>
            </a:extLst>
          </p:cNvPr>
          <p:cNvCxnSpPr>
            <a:stCxn id="33" idx="0"/>
            <a:endCxn id="33" idx="3"/>
          </p:cNvCxnSpPr>
          <p:nvPr/>
        </p:nvCxnSpPr>
        <p:spPr>
          <a:xfrm rot="16200000" flipH="1">
            <a:off x="4595765" y="5831702"/>
            <a:ext cx="184666" cy="176323"/>
          </a:xfrm>
          <a:prstGeom prst="curvedConnector4">
            <a:avLst>
              <a:gd name="adj1" fmla="val -123791"/>
              <a:gd name="adj2" fmla="val 229648"/>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Rechthoek 37">
            <a:extLst>
              <a:ext uri="{FF2B5EF4-FFF2-40B4-BE49-F238E27FC236}">
                <a16:creationId xmlns:a16="http://schemas.microsoft.com/office/drawing/2014/main" id="{A2620AA1-6A57-4683-8DE1-2D348FF86318}"/>
              </a:ext>
            </a:extLst>
          </p:cNvPr>
          <p:cNvSpPr/>
          <p:nvPr/>
        </p:nvSpPr>
        <p:spPr>
          <a:xfrm>
            <a:off x="217077" y="3451804"/>
            <a:ext cx="1063255" cy="74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neuro-</a:t>
            </a:r>
          </a:p>
          <a:p>
            <a:pPr algn="ctr"/>
            <a:r>
              <a:rPr lang="en-US"/>
              <a:t>ticism</a:t>
            </a:r>
            <a:endParaRPr lang="LID4096"/>
          </a:p>
        </p:txBody>
      </p:sp>
      <p:sp>
        <p:nvSpPr>
          <p:cNvPr id="39" name="Tekstvak 38">
            <a:extLst>
              <a:ext uri="{FF2B5EF4-FFF2-40B4-BE49-F238E27FC236}">
                <a16:creationId xmlns:a16="http://schemas.microsoft.com/office/drawing/2014/main" id="{CD57A4AF-D041-48D6-B059-9FD06E1D4FF0}"/>
              </a:ext>
            </a:extLst>
          </p:cNvPr>
          <p:cNvSpPr txBox="1"/>
          <p:nvPr/>
        </p:nvSpPr>
        <p:spPr>
          <a:xfrm>
            <a:off x="1615260" y="3390969"/>
            <a:ext cx="7644810" cy="707886"/>
          </a:xfrm>
          <a:prstGeom prst="rect">
            <a:avLst/>
          </a:prstGeom>
          <a:noFill/>
        </p:spPr>
        <p:txBody>
          <a:bodyPr wrap="square" rtlCol="0">
            <a:spAutoFit/>
          </a:bodyPr>
          <a:lstStyle/>
          <a:p>
            <a:r>
              <a:rPr lang="en-US" sz="2000"/>
              <a:t>neuroticism as measured using a psychometric test, a test score</a:t>
            </a:r>
          </a:p>
          <a:p>
            <a:r>
              <a:rPr lang="en-US" sz="2000"/>
              <a:t>(the test score approximates the latent construct) </a:t>
            </a:r>
            <a:endParaRPr lang="LID4096" sz="2000"/>
          </a:p>
        </p:txBody>
      </p:sp>
      <p:sp>
        <p:nvSpPr>
          <p:cNvPr id="5" name="Rechteraccolade 4">
            <a:extLst>
              <a:ext uri="{FF2B5EF4-FFF2-40B4-BE49-F238E27FC236}">
                <a16:creationId xmlns:a16="http://schemas.microsoft.com/office/drawing/2014/main" id="{45654432-AB31-417E-B6A6-D00E80929A89}"/>
              </a:ext>
            </a:extLst>
          </p:cNvPr>
          <p:cNvSpPr/>
          <p:nvPr/>
        </p:nvSpPr>
        <p:spPr>
          <a:xfrm>
            <a:off x="9260070" y="485450"/>
            <a:ext cx="404039" cy="58571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7" name="Tekstvak 6">
            <a:extLst>
              <a:ext uri="{FF2B5EF4-FFF2-40B4-BE49-F238E27FC236}">
                <a16:creationId xmlns:a16="http://schemas.microsoft.com/office/drawing/2014/main" id="{1871DB9B-97AB-4776-9C7E-706B6172DD6D}"/>
              </a:ext>
            </a:extLst>
          </p:cNvPr>
          <p:cNvSpPr txBox="1"/>
          <p:nvPr/>
        </p:nvSpPr>
        <p:spPr>
          <a:xfrm>
            <a:off x="9688391" y="3097219"/>
            <a:ext cx="1949829" cy="523220"/>
          </a:xfrm>
          <a:prstGeom prst="rect">
            <a:avLst/>
          </a:prstGeom>
          <a:noFill/>
        </p:spPr>
        <p:txBody>
          <a:bodyPr wrap="none" rtlCol="0">
            <a:spAutoFit/>
          </a:bodyPr>
          <a:lstStyle/>
          <a:p>
            <a:r>
              <a:rPr lang="nl-NL" sz="2800"/>
              <a:t>conventions</a:t>
            </a:r>
            <a:endParaRPr lang="LID4096" sz="2800"/>
          </a:p>
        </p:txBody>
      </p:sp>
    </p:spTree>
    <p:extLst>
      <p:ext uri="{BB962C8B-B14F-4D97-AF65-F5344CB8AC3E}">
        <p14:creationId xmlns:p14="http://schemas.microsoft.com/office/powerpoint/2010/main" val="3809113149"/>
      </p:ext>
    </p:extLst>
  </p:cSld>
  <p:clrMapOvr>
    <a:masterClrMapping/>
  </p:clrMapOvr>
  <mc:AlternateContent xmlns:mc="http://schemas.openxmlformats.org/markup-compatibility/2006" xmlns:p14="http://schemas.microsoft.com/office/powerpoint/2010/main">
    <mc:Choice Requires="p14">
      <p:transition spd="slow" p14:dur="2000" advTm="194064"/>
    </mc:Choice>
    <mc:Fallback xmlns="">
      <p:transition spd="slow" advTm="1940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E918D1E-C209-454E-BE48-1E11A4FE050D}"/>
              </a:ext>
            </a:extLst>
          </p:cNvPr>
          <p:cNvSpPr txBox="1"/>
          <p:nvPr/>
        </p:nvSpPr>
        <p:spPr>
          <a:xfrm>
            <a:off x="353380" y="247226"/>
            <a:ext cx="11082408" cy="830997"/>
          </a:xfrm>
          <a:prstGeom prst="rect">
            <a:avLst/>
          </a:prstGeom>
          <a:noFill/>
        </p:spPr>
        <p:txBody>
          <a:bodyPr wrap="square">
            <a:spAutoFit/>
          </a:bodyPr>
          <a:lstStyle/>
          <a:p>
            <a:r>
              <a:rPr lang="en-US" sz="2400"/>
              <a:t>Suppose we measured all SNPs relevant to height, suppose there are just 2 </a:t>
            </a:r>
          </a:p>
          <a:p>
            <a:r>
              <a:rPr lang="en-US" sz="2400"/>
              <a:t>Height</a:t>
            </a:r>
            <a:r>
              <a:rPr lang="en-US" sz="2400" baseline="-25000"/>
              <a:t>i</a:t>
            </a:r>
            <a:r>
              <a:rPr lang="en-US" sz="2400"/>
              <a:t> = b</a:t>
            </a:r>
            <a:r>
              <a:rPr lang="en-US" sz="2400" baseline="-25000"/>
              <a:t>0</a:t>
            </a:r>
            <a:r>
              <a:rPr lang="en-US" sz="2400"/>
              <a:t> + b</a:t>
            </a:r>
            <a:r>
              <a:rPr lang="en-US" sz="2400" baseline="-25000"/>
              <a:t>1</a:t>
            </a:r>
            <a:r>
              <a:rPr lang="en-US" sz="2400"/>
              <a:t>*SNP1</a:t>
            </a:r>
            <a:r>
              <a:rPr lang="en-US" sz="2400" baseline="-25000"/>
              <a:t>i</a:t>
            </a:r>
            <a:r>
              <a:rPr lang="en-US" sz="2400"/>
              <a:t> + b</a:t>
            </a:r>
            <a:r>
              <a:rPr lang="en-US" sz="2400" baseline="-25000"/>
              <a:t>2</a:t>
            </a:r>
            <a:r>
              <a:rPr lang="en-US" sz="2400"/>
              <a:t>*SNP2</a:t>
            </a:r>
            <a:r>
              <a:rPr lang="en-US" sz="2400" baseline="-25000"/>
              <a:t>i </a:t>
            </a:r>
            <a:r>
              <a:rPr lang="en-US" sz="2400"/>
              <a:t>+ </a:t>
            </a:r>
            <a:r>
              <a:rPr lang="en-US" sz="2400" baseline="-25000"/>
              <a:t> </a:t>
            </a:r>
            <a:r>
              <a:rPr lang="en-US" sz="2400"/>
              <a:t>e</a:t>
            </a:r>
            <a:r>
              <a:rPr lang="en-US" sz="2400" baseline="-25000"/>
              <a:t>i </a:t>
            </a:r>
            <a:endParaRPr lang="nl-NL" sz="2400"/>
          </a:p>
        </p:txBody>
      </p:sp>
      <p:sp>
        <p:nvSpPr>
          <p:cNvPr id="59" name="TextBox 58">
            <a:extLst>
              <a:ext uri="{FF2B5EF4-FFF2-40B4-BE49-F238E27FC236}">
                <a16:creationId xmlns:a16="http://schemas.microsoft.com/office/drawing/2014/main" id="{64ECB487-A9B1-47C8-BF2E-58085A018354}"/>
              </a:ext>
            </a:extLst>
          </p:cNvPr>
          <p:cNvSpPr txBox="1"/>
          <p:nvPr/>
        </p:nvSpPr>
        <p:spPr>
          <a:xfrm>
            <a:off x="353380" y="4522307"/>
            <a:ext cx="10085122" cy="954107"/>
          </a:xfrm>
          <a:prstGeom prst="rect">
            <a:avLst/>
          </a:prstGeom>
          <a:noFill/>
        </p:spPr>
        <p:txBody>
          <a:bodyPr wrap="square">
            <a:spAutoFit/>
          </a:bodyPr>
          <a:lstStyle/>
          <a:p>
            <a:r>
              <a:rPr lang="en-US" sz="2800" b="1"/>
              <a:t>s</a:t>
            </a:r>
            <a:r>
              <a:rPr lang="en-US" sz="2800" b="1" baseline="30000"/>
              <a:t>2</a:t>
            </a:r>
            <a:r>
              <a:rPr lang="en-US" sz="2800" b="1" baseline="-25000"/>
              <a:t>Height</a:t>
            </a:r>
            <a:r>
              <a:rPr lang="nl-NL" sz="2800" b="1" baseline="-25000"/>
              <a:t>  </a:t>
            </a:r>
            <a:r>
              <a:rPr lang="en-US" sz="2800" b="1"/>
              <a:t> = 	</a:t>
            </a:r>
            <a:r>
              <a:rPr lang="en-US" sz="2800" b="1">
                <a:solidFill>
                  <a:srgbClr val="0070C0"/>
                </a:solidFill>
              </a:rPr>
              <a:t>b</a:t>
            </a:r>
            <a:r>
              <a:rPr lang="en-US" sz="2800" b="1" baseline="-25000">
                <a:solidFill>
                  <a:srgbClr val="0070C0"/>
                </a:solidFill>
              </a:rPr>
              <a:t>1</a:t>
            </a:r>
            <a:r>
              <a:rPr lang="en-US" sz="2800" b="1" baseline="30000">
                <a:solidFill>
                  <a:srgbClr val="0070C0"/>
                </a:solidFill>
              </a:rPr>
              <a:t>2</a:t>
            </a:r>
            <a:r>
              <a:rPr lang="en-US" sz="2800" b="1">
                <a:solidFill>
                  <a:srgbClr val="0070C0"/>
                </a:solidFill>
              </a:rPr>
              <a:t>*s</a:t>
            </a:r>
            <a:r>
              <a:rPr lang="en-US" sz="2800" b="1" baseline="30000">
                <a:solidFill>
                  <a:srgbClr val="0070C0"/>
                </a:solidFill>
              </a:rPr>
              <a:t>2</a:t>
            </a:r>
            <a:r>
              <a:rPr lang="en-US" sz="2800" b="1" baseline="-25000">
                <a:solidFill>
                  <a:srgbClr val="0070C0"/>
                </a:solidFill>
              </a:rPr>
              <a:t>SNP1 </a:t>
            </a:r>
            <a:r>
              <a:rPr lang="en-US" sz="2800" b="1" baseline="0">
                <a:solidFill>
                  <a:srgbClr val="0070C0"/>
                </a:solidFill>
              </a:rPr>
              <a:t>+</a:t>
            </a:r>
            <a:r>
              <a:rPr lang="en-US" sz="2800" b="1">
                <a:solidFill>
                  <a:srgbClr val="0070C0"/>
                </a:solidFill>
              </a:rPr>
              <a:t> b</a:t>
            </a:r>
            <a:r>
              <a:rPr lang="en-US" sz="2800" b="1" baseline="-25000">
                <a:solidFill>
                  <a:srgbClr val="0070C0"/>
                </a:solidFill>
              </a:rPr>
              <a:t>2</a:t>
            </a:r>
            <a:r>
              <a:rPr lang="en-US" sz="2800" b="1" baseline="30000">
                <a:solidFill>
                  <a:srgbClr val="0070C0"/>
                </a:solidFill>
              </a:rPr>
              <a:t>2</a:t>
            </a:r>
            <a:r>
              <a:rPr lang="en-US" sz="2800" b="1">
                <a:solidFill>
                  <a:srgbClr val="0070C0"/>
                </a:solidFill>
              </a:rPr>
              <a:t>*s</a:t>
            </a:r>
            <a:r>
              <a:rPr lang="en-US" sz="2800" b="1" baseline="30000">
                <a:solidFill>
                  <a:srgbClr val="0070C0"/>
                </a:solidFill>
              </a:rPr>
              <a:t>2</a:t>
            </a:r>
            <a:r>
              <a:rPr lang="en-US" sz="2800" b="1" baseline="-25000">
                <a:solidFill>
                  <a:srgbClr val="0070C0"/>
                </a:solidFill>
              </a:rPr>
              <a:t>SNP2 </a:t>
            </a:r>
            <a:r>
              <a:rPr lang="en-US" sz="2800" b="1">
                <a:solidFill>
                  <a:srgbClr val="0070C0"/>
                </a:solidFill>
              </a:rPr>
              <a:t>+ 2*b</a:t>
            </a:r>
            <a:r>
              <a:rPr lang="en-US" sz="2800" b="1" baseline="-25000">
                <a:solidFill>
                  <a:srgbClr val="0070C0"/>
                </a:solidFill>
              </a:rPr>
              <a:t>1</a:t>
            </a:r>
            <a:r>
              <a:rPr lang="en-US" sz="2800" b="1">
                <a:solidFill>
                  <a:srgbClr val="0070C0"/>
                </a:solidFill>
              </a:rPr>
              <a:t>*b</a:t>
            </a:r>
            <a:r>
              <a:rPr lang="en-US" sz="2800" b="1" baseline="-25000">
                <a:solidFill>
                  <a:srgbClr val="0070C0"/>
                </a:solidFill>
              </a:rPr>
              <a:t>2</a:t>
            </a:r>
            <a:r>
              <a:rPr lang="en-US" sz="2800" b="1">
                <a:solidFill>
                  <a:srgbClr val="0070C0"/>
                </a:solidFill>
              </a:rPr>
              <a:t>*s</a:t>
            </a:r>
            <a:r>
              <a:rPr lang="en-US" sz="2800" b="1" baseline="-25000">
                <a:solidFill>
                  <a:srgbClr val="0070C0"/>
                </a:solidFill>
              </a:rPr>
              <a:t>12</a:t>
            </a:r>
            <a:r>
              <a:rPr lang="en-US" sz="2800" b="1">
                <a:solidFill>
                  <a:srgbClr val="FF0000"/>
                </a:solidFill>
              </a:rPr>
              <a:t> 	</a:t>
            </a:r>
            <a:r>
              <a:rPr lang="en-US" sz="2800" b="1"/>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p>
            <a:endParaRPr lang="en-US" sz="2800" b="1"/>
          </a:p>
        </p:txBody>
      </p:sp>
      <p:grpSp>
        <p:nvGrpSpPr>
          <p:cNvPr id="72" name="Group 71">
            <a:extLst>
              <a:ext uri="{FF2B5EF4-FFF2-40B4-BE49-F238E27FC236}">
                <a16:creationId xmlns:a16="http://schemas.microsoft.com/office/drawing/2014/main" id="{745186D2-2E15-4911-B634-E980D3A8A22B}"/>
              </a:ext>
            </a:extLst>
          </p:cNvPr>
          <p:cNvGrpSpPr/>
          <p:nvPr/>
        </p:nvGrpSpPr>
        <p:grpSpPr>
          <a:xfrm>
            <a:off x="8305799" y="2273755"/>
            <a:ext cx="3248417" cy="885361"/>
            <a:chOff x="2541329" y="2129810"/>
            <a:chExt cx="2059357" cy="565055"/>
          </a:xfrm>
        </p:grpSpPr>
        <p:sp>
          <p:nvSpPr>
            <p:cNvPr id="75" name="Rectangle 74">
              <a:extLst>
                <a:ext uri="{FF2B5EF4-FFF2-40B4-BE49-F238E27FC236}">
                  <a16:creationId xmlns:a16="http://schemas.microsoft.com/office/drawing/2014/main" id="{85E6FC28-009F-43FA-8BFC-950CDE62AB46}"/>
                </a:ext>
              </a:extLst>
            </p:cNvPr>
            <p:cNvSpPr/>
            <p:nvPr/>
          </p:nvSpPr>
          <p:spPr>
            <a:xfrm>
              <a:off x="3215434" y="2181450"/>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76" name="Straight Arrow Connector 75">
              <a:extLst>
                <a:ext uri="{FF2B5EF4-FFF2-40B4-BE49-F238E27FC236}">
                  <a16:creationId xmlns:a16="http://schemas.microsoft.com/office/drawing/2014/main" id="{4B918AB0-9D05-46BC-9F48-2622C723347F}"/>
                </a:ext>
              </a:extLst>
            </p:cNvPr>
            <p:cNvCxnSpPr>
              <a:cxnSpLocks/>
              <a:stCxn id="90" idx="6"/>
              <a:endCxn id="75" idx="1"/>
            </p:cNvCxnSpPr>
            <p:nvPr/>
          </p:nvCxnSpPr>
          <p:spPr>
            <a:xfrm flipV="1">
              <a:off x="2541329" y="2427801"/>
              <a:ext cx="674105" cy="5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12BAB04-BB81-4454-B6AB-C657612EC40D}"/>
                </a:ext>
              </a:extLst>
            </p:cNvPr>
            <p:cNvSpPr txBox="1"/>
            <p:nvPr/>
          </p:nvSpPr>
          <p:spPr>
            <a:xfrm>
              <a:off x="2717846" y="2129810"/>
              <a:ext cx="249181" cy="373215"/>
            </a:xfrm>
            <a:prstGeom prst="rect">
              <a:avLst/>
            </a:prstGeom>
            <a:noFill/>
          </p:spPr>
          <p:txBody>
            <a:bodyPr wrap="none" rtlCol="0">
              <a:spAutoFit/>
            </a:bodyPr>
            <a:lstStyle/>
            <a:p>
              <a:r>
                <a:rPr lang="en-GB" sz="3200"/>
                <a:t>1</a:t>
              </a:r>
              <a:endParaRPr lang="nl-NL" sz="3200" baseline="-25000"/>
            </a:p>
          </p:txBody>
        </p:sp>
        <p:sp>
          <p:nvSpPr>
            <p:cNvPr id="82" name="Oval 81">
              <a:extLst>
                <a:ext uri="{FF2B5EF4-FFF2-40B4-BE49-F238E27FC236}">
                  <a16:creationId xmlns:a16="http://schemas.microsoft.com/office/drawing/2014/main" id="{F7B200A3-80A8-4910-94D6-AB08AD4AC0AA}"/>
                </a:ext>
              </a:extLst>
            </p:cNvPr>
            <p:cNvSpPr/>
            <p:nvPr/>
          </p:nvSpPr>
          <p:spPr>
            <a:xfrm>
              <a:off x="4069888" y="2141604"/>
              <a:ext cx="530798"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83" name="Straight Arrow Connector 82">
              <a:extLst>
                <a:ext uri="{FF2B5EF4-FFF2-40B4-BE49-F238E27FC236}">
                  <a16:creationId xmlns:a16="http://schemas.microsoft.com/office/drawing/2014/main" id="{BA3EDB8A-4115-4965-AB0D-584C91E6F4DF}"/>
                </a:ext>
              </a:extLst>
            </p:cNvPr>
            <p:cNvCxnSpPr>
              <a:cxnSpLocks/>
              <a:stCxn id="82" idx="2"/>
              <a:endCxn id="75" idx="3"/>
            </p:cNvCxnSpPr>
            <p:nvPr/>
          </p:nvCxnSpPr>
          <p:spPr>
            <a:xfrm flipH="1">
              <a:off x="3702234" y="2418235"/>
              <a:ext cx="367654" cy="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3945D3B-BDB6-45AE-91F3-F07A89D00322}"/>
                </a:ext>
              </a:extLst>
            </p:cNvPr>
            <p:cNvSpPr txBox="1"/>
            <p:nvPr/>
          </p:nvSpPr>
          <p:spPr>
            <a:xfrm>
              <a:off x="3783993" y="2141604"/>
              <a:ext cx="230693" cy="416085"/>
            </a:xfrm>
            <a:prstGeom prst="rect">
              <a:avLst/>
            </a:prstGeom>
            <a:noFill/>
          </p:spPr>
          <p:txBody>
            <a:bodyPr wrap="square" rtlCol="0">
              <a:spAutoFit/>
            </a:bodyPr>
            <a:lstStyle/>
            <a:p>
              <a:r>
                <a:rPr lang="en-GB" sz="2800"/>
                <a:t>1</a:t>
              </a:r>
              <a:endParaRPr lang="nl-NL" sz="2800"/>
            </a:p>
          </p:txBody>
        </p:sp>
      </p:grpSp>
      <p:sp>
        <p:nvSpPr>
          <p:cNvPr id="90" name="Oval 89">
            <a:extLst>
              <a:ext uri="{FF2B5EF4-FFF2-40B4-BE49-F238E27FC236}">
                <a16:creationId xmlns:a16="http://schemas.microsoft.com/office/drawing/2014/main" id="{F3253713-C035-438D-8D73-F67CADC2414E}"/>
              </a:ext>
            </a:extLst>
          </p:cNvPr>
          <p:cNvSpPr/>
          <p:nvPr/>
        </p:nvSpPr>
        <p:spPr>
          <a:xfrm>
            <a:off x="7371067" y="2316594"/>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93" name="Connector: Curved 92">
            <a:extLst>
              <a:ext uri="{FF2B5EF4-FFF2-40B4-BE49-F238E27FC236}">
                <a16:creationId xmlns:a16="http://schemas.microsoft.com/office/drawing/2014/main" id="{0EE0FFBE-B3CC-46C0-8B37-6CE1D5748FAD}"/>
              </a:ext>
            </a:extLst>
          </p:cNvPr>
          <p:cNvCxnSpPr>
            <a:cxnSpLocks/>
            <a:stCxn id="90" idx="1"/>
            <a:endCxn id="90" idx="7"/>
          </p:cNvCxnSpPr>
          <p:nvPr/>
        </p:nvCxnSpPr>
        <p:spPr>
          <a:xfrm rot="5400000" flipH="1" flipV="1">
            <a:off x="7838433" y="2113068"/>
            <a:ext cx="12700" cy="660956"/>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25468EE8-1C28-40E9-9A50-56F1B1EE72E3}"/>
              </a:ext>
            </a:extLst>
          </p:cNvPr>
          <p:cNvSpPr txBox="1"/>
          <p:nvPr/>
        </p:nvSpPr>
        <p:spPr>
          <a:xfrm>
            <a:off x="7514305" y="1613347"/>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cxnSp>
        <p:nvCxnSpPr>
          <p:cNvPr id="97" name="Connector: Curved 96">
            <a:extLst>
              <a:ext uri="{FF2B5EF4-FFF2-40B4-BE49-F238E27FC236}">
                <a16:creationId xmlns:a16="http://schemas.microsoft.com/office/drawing/2014/main" id="{34A60C06-71DD-464F-9DD6-CD21E785E15F}"/>
              </a:ext>
            </a:extLst>
          </p:cNvPr>
          <p:cNvCxnSpPr>
            <a:cxnSpLocks/>
            <a:stCxn id="82" idx="7"/>
            <a:endCxn id="82" idx="1"/>
          </p:cNvCxnSpPr>
          <p:nvPr/>
        </p:nvCxnSpPr>
        <p:spPr>
          <a:xfrm rot="16200000" flipV="1">
            <a:off x="11135578" y="2123160"/>
            <a:ext cx="12700" cy="592045"/>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C8EF111C-C105-4D7A-9E41-EB4B699B62BD}"/>
              </a:ext>
            </a:extLst>
          </p:cNvPr>
          <p:cNvSpPr txBox="1"/>
          <p:nvPr/>
        </p:nvSpPr>
        <p:spPr>
          <a:xfrm>
            <a:off x="10915192" y="1613347"/>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sp>
        <p:nvSpPr>
          <p:cNvPr id="101" name="TextBox 100">
            <a:extLst>
              <a:ext uri="{FF2B5EF4-FFF2-40B4-BE49-F238E27FC236}">
                <a16:creationId xmlns:a16="http://schemas.microsoft.com/office/drawing/2014/main" id="{85D37AF2-E25B-44E2-9617-B5E3FA247CE0}"/>
              </a:ext>
            </a:extLst>
          </p:cNvPr>
          <p:cNvSpPr txBox="1"/>
          <p:nvPr/>
        </p:nvSpPr>
        <p:spPr>
          <a:xfrm>
            <a:off x="7283081" y="3305309"/>
            <a:ext cx="6331352" cy="523220"/>
          </a:xfrm>
          <a:prstGeom prst="rect">
            <a:avLst/>
          </a:prstGeom>
          <a:noFill/>
        </p:spPr>
        <p:txBody>
          <a:bodyPr wrap="square">
            <a:spAutoFit/>
          </a:bodyPr>
          <a:lstStyle/>
          <a:p>
            <a:r>
              <a:rPr lang="en-US" sz="2800" b="1"/>
              <a:t>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p:txBody>
      </p:sp>
      <p:sp>
        <p:nvSpPr>
          <p:cNvPr id="109" name="Arrow: Right 108">
            <a:extLst>
              <a:ext uri="{FF2B5EF4-FFF2-40B4-BE49-F238E27FC236}">
                <a16:creationId xmlns:a16="http://schemas.microsoft.com/office/drawing/2014/main" id="{B3C30FAA-C0F6-471C-B4CE-6C7BE085C5E1}"/>
              </a:ext>
            </a:extLst>
          </p:cNvPr>
          <p:cNvSpPr/>
          <p:nvPr/>
        </p:nvSpPr>
        <p:spPr>
          <a:xfrm>
            <a:off x="5894584" y="2610137"/>
            <a:ext cx="879837" cy="365357"/>
          </a:xfrm>
          <a:prstGeom prst="rightArrow">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46" name="TextBox 45">
            <a:extLst>
              <a:ext uri="{FF2B5EF4-FFF2-40B4-BE49-F238E27FC236}">
                <a16:creationId xmlns:a16="http://schemas.microsoft.com/office/drawing/2014/main" id="{DC8F229F-62E4-41A4-9803-327326BE2438}"/>
              </a:ext>
            </a:extLst>
          </p:cNvPr>
          <p:cNvSpPr txBox="1"/>
          <p:nvPr/>
        </p:nvSpPr>
        <p:spPr>
          <a:xfrm>
            <a:off x="4869898" y="1662764"/>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grpSp>
        <p:nvGrpSpPr>
          <p:cNvPr id="3" name="Groep 2">
            <a:extLst>
              <a:ext uri="{FF2B5EF4-FFF2-40B4-BE49-F238E27FC236}">
                <a16:creationId xmlns:a16="http://schemas.microsoft.com/office/drawing/2014/main" id="{CB8BC137-3F00-4104-9C62-AE28586BF4BF}"/>
              </a:ext>
            </a:extLst>
          </p:cNvPr>
          <p:cNvGrpSpPr/>
          <p:nvPr/>
        </p:nvGrpSpPr>
        <p:grpSpPr>
          <a:xfrm>
            <a:off x="183908" y="1221929"/>
            <a:ext cx="5447513" cy="2772305"/>
            <a:chOff x="183908" y="1221929"/>
            <a:chExt cx="5447513" cy="2772305"/>
          </a:xfrm>
        </p:grpSpPr>
        <p:grpSp>
          <p:nvGrpSpPr>
            <p:cNvPr id="69" name="Group 68">
              <a:extLst>
                <a:ext uri="{FF2B5EF4-FFF2-40B4-BE49-F238E27FC236}">
                  <a16:creationId xmlns:a16="http://schemas.microsoft.com/office/drawing/2014/main" id="{F0C62036-C911-4849-905F-85C49EF423F4}"/>
                </a:ext>
              </a:extLst>
            </p:cNvPr>
            <p:cNvGrpSpPr/>
            <p:nvPr/>
          </p:nvGrpSpPr>
          <p:grpSpPr>
            <a:xfrm>
              <a:off x="183908" y="1735079"/>
              <a:ext cx="5447513" cy="2259155"/>
              <a:chOff x="1208057" y="2474903"/>
              <a:chExt cx="3421122" cy="1441838"/>
            </a:xfrm>
          </p:grpSpPr>
          <p:sp>
            <p:nvSpPr>
              <p:cNvPr id="7" name="Rectangle 6">
                <a:extLst>
                  <a:ext uri="{FF2B5EF4-FFF2-40B4-BE49-F238E27FC236}">
                    <a16:creationId xmlns:a16="http://schemas.microsoft.com/office/drawing/2014/main" id="{83085E6C-0C19-4CB7-99B9-F65ECD1AD0A2}"/>
                  </a:ext>
                </a:extLst>
              </p:cNvPr>
              <p:cNvSpPr/>
              <p:nvPr/>
            </p:nvSpPr>
            <p:spPr>
              <a:xfrm>
                <a:off x="1679946" y="2474903"/>
                <a:ext cx="636608" cy="46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SNP1</a:t>
                </a:r>
                <a:endParaRPr lang="nl-NL" sz="2400"/>
              </a:p>
            </p:txBody>
          </p:sp>
          <p:sp>
            <p:nvSpPr>
              <p:cNvPr id="31" name="Rectangle 30">
                <a:extLst>
                  <a:ext uri="{FF2B5EF4-FFF2-40B4-BE49-F238E27FC236}">
                    <a16:creationId xmlns:a16="http://schemas.microsoft.com/office/drawing/2014/main" id="{82E72A5D-0423-405C-8474-5A3156393300}"/>
                  </a:ext>
                </a:extLst>
              </p:cNvPr>
              <p:cNvSpPr/>
              <p:nvPr/>
            </p:nvSpPr>
            <p:spPr>
              <a:xfrm>
                <a:off x="1712174" y="3420396"/>
                <a:ext cx="636608" cy="46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SNP2</a:t>
                </a:r>
                <a:endParaRPr lang="nl-NL" sz="2400"/>
              </a:p>
            </p:txBody>
          </p:sp>
          <p:sp>
            <p:nvSpPr>
              <p:cNvPr id="9" name="Rectangle 8">
                <a:extLst>
                  <a:ext uri="{FF2B5EF4-FFF2-40B4-BE49-F238E27FC236}">
                    <a16:creationId xmlns:a16="http://schemas.microsoft.com/office/drawing/2014/main" id="{7C4587C2-51A0-41DE-A04D-AC44847FBF26}"/>
                  </a:ext>
                </a:extLst>
              </p:cNvPr>
              <p:cNvSpPr/>
              <p:nvPr/>
            </p:nvSpPr>
            <p:spPr>
              <a:xfrm>
                <a:off x="3165856" y="2908662"/>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13" name="Straight Arrow Connector 12">
                <a:extLst>
                  <a:ext uri="{FF2B5EF4-FFF2-40B4-BE49-F238E27FC236}">
                    <a16:creationId xmlns:a16="http://schemas.microsoft.com/office/drawing/2014/main" id="{4D37035D-45E6-4B23-BEEC-EBAC17C406F3}"/>
                  </a:ext>
                </a:extLst>
              </p:cNvPr>
              <p:cNvCxnSpPr>
                <a:cxnSpLocks/>
                <a:stCxn id="7" idx="3"/>
                <a:endCxn id="9" idx="1"/>
              </p:cNvCxnSpPr>
              <p:nvPr/>
            </p:nvCxnSpPr>
            <p:spPr>
              <a:xfrm>
                <a:off x="2316554" y="2706397"/>
                <a:ext cx="849302" cy="448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35A52E4-3B8F-4B17-8EC4-308615FADC2D}"/>
                  </a:ext>
                </a:extLst>
              </p:cNvPr>
              <p:cNvCxnSpPr>
                <a:cxnSpLocks/>
                <a:stCxn id="31" idx="3"/>
                <a:endCxn id="9" idx="1"/>
              </p:cNvCxnSpPr>
              <p:nvPr/>
            </p:nvCxnSpPr>
            <p:spPr>
              <a:xfrm flipV="1">
                <a:off x="2348782" y="3155013"/>
                <a:ext cx="817074" cy="4968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7225030E-379A-4862-BF12-7EFFE6772A9D}"/>
                  </a:ext>
                </a:extLst>
              </p:cNvPr>
              <p:cNvCxnSpPr>
                <a:stCxn id="7" idx="1"/>
                <a:endCxn id="31" idx="1"/>
              </p:cNvCxnSpPr>
              <p:nvPr/>
            </p:nvCxnSpPr>
            <p:spPr>
              <a:xfrm rot="10800000" flipH="1" flipV="1">
                <a:off x="1679946" y="2706396"/>
                <a:ext cx="32228" cy="945493"/>
              </a:xfrm>
              <a:prstGeom prst="curvedConnector3">
                <a:avLst>
                  <a:gd name="adj1" fmla="val -445458"/>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68B000B-6809-4E78-AB1D-CC0C86B1A2D0}"/>
                  </a:ext>
                </a:extLst>
              </p:cNvPr>
              <p:cNvSpPr txBox="1"/>
              <p:nvPr/>
            </p:nvSpPr>
            <p:spPr>
              <a:xfrm>
                <a:off x="2665621" y="2530162"/>
                <a:ext cx="412379" cy="465036"/>
              </a:xfrm>
              <a:prstGeom prst="rect">
                <a:avLst/>
              </a:prstGeom>
              <a:noFill/>
            </p:spPr>
            <p:txBody>
              <a:bodyPr wrap="none" rtlCol="0">
                <a:spAutoFit/>
              </a:bodyPr>
              <a:lstStyle/>
              <a:p>
                <a:r>
                  <a:rPr lang="en-GB" sz="3200"/>
                  <a:t>b</a:t>
                </a:r>
                <a:r>
                  <a:rPr lang="en-GB" sz="3200" baseline="-25000"/>
                  <a:t>1</a:t>
                </a:r>
                <a:endParaRPr lang="nl-NL" sz="3200" baseline="-25000"/>
              </a:p>
            </p:txBody>
          </p:sp>
          <p:sp>
            <p:nvSpPr>
              <p:cNvPr id="49" name="TextBox 48">
                <a:extLst>
                  <a:ext uri="{FF2B5EF4-FFF2-40B4-BE49-F238E27FC236}">
                    <a16:creationId xmlns:a16="http://schemas.microsoft.com/office/drawing/2014/main" id="{AADE1799-E1B8-4751-958C-BC070E0988A0}"/>
                  </a:ext>
                </a:extLst>
              </p:cNvPr>
              <p:cNvSpPr txBox="1"/>
              <p:nvPr/>
            </p:nvSpPr>
            <p:spPr>
              <a:xfrm>
                <a:off x="2700281" y="3451705"/>
                <a:ext cx="412379" cy="465036"/>
              </a:xfrm>
              <a:prstGeom prst="rect">
                <a:avLst/>
              </a:prstGeom>
              <a:noFill/>
            </p:spPr>
            <p:txBody>
              <a:bodyPr wrap="none" rtlCol="0">
                <a:spAutoFit/>
              </a:bodyPr>
              <a:lstStyle/>
              <a:p>
                <a:r>
                  <a:rPr lang="en-GB" sz="3200"/>
                  <a:t>b</a:t>
                </a:r>
                <a:r>
                  <a:rPr lang="en-GB" sz="3200" baseline="-25000"/>
                  <a:t>2</a:t>
                </a:r>
                <a:endParaRPr lang="nl-NL" sz="3200" baseline="-25000"/>
              </a:p>
            </p:txBody>
          </p:sp>
          <p:sp>
            <p:nvSpPr>
              <p:cNvPr id="51" name="TextBox 50">
                <a:extLst>
                  <a:ext uri="{FF2B5EF4-FFF2-40B4-BE49-F238E27FC236}">
                    <a16:creationId xmlns:a16="http://schemas.microsoft.com/office/drawing/2014/main" id="{57AEB0D5-6C11-4E6F-BD9F-5156EADA7B7A}"/>
                  </a:ext>
                </a:extLst>
              </p:cNvPr>
              <p:cNvSpPr txBox="1"/>
              <p:nvPr/>
            </p:nvSpPr>
            <p:spPr>
              <a:xfrm>
                <a:off x="1208057" y="2967664"/>
                <a:ext cx="434392" cy="416085"/>
              </a:xfrm>
              <a:prstGeom prst="rect">
                <a:avLst/>
              </a:prstGeom>
              <a:noFill/>
            </p:spPr>
            <p:txBody>
              <a:bodyPr wrap="none" rtlCol="0">
                <a:spAutoFit/>
              </a:bodyPr>
              <a:lstStyle/>
              <a:p>
                <a:r>
                  <a:rPr lang="en-GB" sz="2800"/>
                  <a:t>s</a:t>
                </a:r>
                <a:r>
                  <a:rPr lang="en-GB" sz="2800" baseline="-25000"/>
                  <a:t>12</a:t>
                </a:r>
                <a:endParaRPr lang="nl-NL" sz="2800" baseline="-25000"/>
              </a:p>
            </p:txBody>
          </p:sp>
          <p:sp>
            <p:nvSpPr>
              <p:cNvPr id="54" name="Oval 53">
                <a:extLst>
                  <a:ext uri="{FF2B5EF4-FFF2-40B4-BE49-F238E27FC236}">
                    <a16:creationId xmlns:a16="http://schemas.microsoft.com/office/drawing/2014/main" id="{B6328691-BE69-473F-AF80-1B0613F2B92A}"/>
                  </a:ext>
                </a:extLst>
              </p:cNvPr>
              <p:cNvSpPr/>
              <p:nvPr/>
            </p:nvSpPr>
            <p:spPr>
              <a:xfrm>
                <a:off x="4076628" y="2885549"/>
                <a:ext cx="552551"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3200"/>
              </a:p>
            </p:txBody>
          </p:sp>
          <p:cxnSp>
            <p:nvCxnSpPr>
              <p:cNvPr id="56" name="Straight Arrow Connector 55">
                <a:extLst>
                  <a:ext uri="{FF2B5EF4-FFF2-40B4-BE49-F238E27FC236}">
                    <a16:creationId xmlns:a16="http://schemas.microsoft.com/office/drawing/2014/main" id="{70F5157E-30FE-4402-9C84-E58945656FBD}"/>
                  </a:ext>
                </a:extLst>
              </p:cNvPr>
              <p:cNvCxnSpPr>
                <a:cxnSpLocks/>
                <a:stCxn id="54" idx="2"/>
                <a:endCxn id="9" idx="3"/>
              </p:cNvCxnSpPr>
              <p:nvPr/>
            </p:nvCxnSpPr>
            <p:spPr>
              <a:xfrm flipH="1" flipV="1">
                <a:off x="3652656" y="3155013"/>
                <a:ext cx="423972" cy="71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2D451B3-91B2-4BF2-96A6-86BB7FB236FE}"/>
                  </a:ext>
                </a:extLst>
              </p:cNvPr>
              <p:cNvSpPr txBox="1"/>
              <p:nvPr/>
            </p:nvSpPr>
            <p:spPr>
              <a:xfrm>
                <a:off x="3728022" y="2851533"/>
                <a:ext cx="230693" cy="416085"/>
              </a:xfrm>
              <a:prstGeom prst="rect">
                <a:avLst/>
              </a:prstGeom>
              <a:noFill/>
            </p:spPr>
            <p:txBody>
              <a:bodyPr wrap="square" rtlCol="0">
                <a:spAutoFit/>
              </a:bodyPr>
              <a:lstStyle/>
              <a:p>
                <a:r>
                  <a:rPr lang="en-GB" sz="2800"/>
                  <a:t>1</a:t>
                </a:r>
                <a:endParaRPr lang="nl-NL" sz="2800"/>
              </a:p>
            </p:txBody>
          </p:sp>
        </p:grpSp>
        <p:cxnSp>
          <p:nvCxnSpPr>
            <p:cNvPr id="43" name="Connector: Curved 42">
              <a:extLst>
                <a:ext uri="{FF2B5EF4-FFF2-40B4-BE49-F238E27FC236}">
                  <a16:creationId xmlns:a16="http://schemas.microsoft.com/office/drawing/2014/main" id="{EC643389-79EB-419D-BB5C-F87B296A14B7}"/>
                </a:ext>
              </a:extLst>
            </p:cNvPr>
            <p:cNvCxnSpPr>
              <a:cxnSpLocks/>
              <a:stCxn id="54" idx="1"/>
              <a:endCxn id="54" idx="7"/>
            </p:cNvCxnSpPr>
            <p:nvPr/>
          </p:nvCxnSpPr>
          <p:spPr>
            <a:xfrm rot="5400000" flipH="1" flipV="1">
              <a:off x="5191502" y="2194386"/>
              <a:ext cx="12700" cy="622139"/>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2D7945AB-D2B0-4168-83E6-BA49C96A85E2}"/>
                </a:ext>
              </a:extLst>
            </p:cNvPr>
            <p:cNvCxnSpPr>
              <a:stCxn id="7" idx="0"/>
              <a:endCxn id="7" idx="3"/>
            </p:cNvCxnSpPr>
            <p:nvPr/>
          </p:nvCxnSpPr>
          <p:spPr>
            <a:xfrm rot="16200000" flipH="1">
              <a:off x="1514207" y="1663018"/>
              <a:ext cx="362718" cy="506841"/>
            </a:xfrm>
            <a:prstGeom prst="curvedConnector4">
              <a:avLst>
                <a:gd name="adj1" fmla="val -63024"/>
                <a:gd name="adj2" fmla="val 14510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231B66AB-5F14-411D-B01D-624D7162AC11}"/>
                </a:ext>
              </a:extLst>
            </p:cNvPr>
            <p:cNvCxnSpPr>
              <a:stCxn id="31" idx="0"/>
              <a:endCxn id="31" idx="3"/>
            </p:cNvCxnSpPr>
            <p:nvPr/>
          </p:nvCxnSpPr>
          <p:spPr>
            <a:xfrm rot="16200000" flipH="1">
              <a:off x="1565524" y="3144471"/>
              <a:ext cx="362718" cy="506841"/>
            </a:xfrm>
            <a:prstGeom prst="curvedConnector4">
              <a:avLst>
                <a:gd name="adj1" fmla="val -63024"/>
                <a:gd name="adj2" fmla="val 14510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409B1E2-15A3-48A5-82B6-60A22B03AD27}"/>
                </a:ext>
              </a:extLst>
            </p:cNvPr>
            <p:cNvSpPr txBox="1"/>
            <p:nvPr/>
          </p:nvSpPr>
          <p:spPr>
            <a:xfrm>
              <a:off x="2007656" y="1221929"/>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SNP1</a:t>
              </a:r>
              <a:r>
                <a:rPr lang="en-US" sz="1800" b="1" baseline="-25000">
                  <a:solidFill>
                    <a:srgbClr val="FF0000"/>
                  </a:solidFill>
                </a:rPr>
                <a:t> </a:t>
              </a:r>
              <a:endParaRPr lang="nl-NL"/>
            </a:p>
          </p:txBody>
        </p:sp>
        <p:sp>
          <p:nvSpPr>
            <p:cNvPr id="53" name="TextBox 52">
              <a:extLst>
                <a:ext uri="{FF2B5EF4-FFF2-40B4-BE49-F238E27FC236}">
                  <a16:creationId xmlns:a16="http://schemas.microsoft.com/office/drawing/2014/main" id="{93D9409A-944F-4558-8B4A-83244B1919E8}"/>
                </a:ext>
              </a:extLst>
            </p:cNvPr>
            <p:cNvSpPr txBox="1"/>
            <p:nvPr/>
          </p:nvSpPr>
          <p:spPr>
            <a:xfrm>
              <a:off x="1739791" y="2562672"/>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SNP2</a:t>
              </a:r>
              <a:r>
                <a:rPr lang="en-US" sz="1800" b="1" baseline="-25000">
                  <a:solidFill>
                    <a:srgbClr val="FF0000"/>
                  </a:solidFill>
                </a:rPr>
                <a:t> </a:t>
              </a:r>
              <a:endParaRPr lang="nl-NL"/>
            </a:p>
          </p:txBody>
        </p:sp>
      </p:grpSp>
      <p:sp>
        <p:nvSpPr>
          <p:cNvPr id="23" name="Right Brace 22">
            <a:extLst>
              <a:ext uri="{FF2B5EF4-FFF2-40B4-BE49-F238E27FC236}">
                <a16:creationId xmlns:a16="http://schemas.microsoft.com/office/drawing/2014/main" id="{F66FDC89-7678-4BD2-B029-AEB00E79C7C2}"/>
              </a:ext>
            </a:extLst>
          </p:cNvPr>
          <p:cNvSpPr/>
          <p:nvPr/>
        </p:nvSpPr>
        <p:spPr>
          <a:xfrm rot="5400000">
            <a:off x="4736838" y="2636924"/>
            <a:ext cx="228037" cy="53268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Right Brace 23">
            <a:extLst>
              <a:ext uri="{FF2B5EF4-FFF2-40B4-BE49-F238E27FC236}">
                <a16:creationId xmlns:a16="http://schemas.microsoft.com/office/drawing/2014/main" id="{4089524E-0501-498A-9B01-82F98779DBA6}"/>
              </a:ext>
            </a:extLst>
          </p:cNvPr>
          <p:cNvSpPr/>
          <p:nvPr/>
        </p:nvSpPr>
        <p:spPr>
          <a:xfrm rot="5400000">
            <a:off x="8760610" y="4849663"/>
            <a:ext cx="165361" cy="95534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7" name="TextBox 56">
            <a:extLst>
              <a:ext uri="{FF2B5EF4-FFF2-40B4-BE49-F238E27FC236}">
                <a16:creationId xmlns:a16="http://schemas.microsoft.com/office/drawing/2014/main" id="{A7D39B0F-F7B2-4DF7-A67B-CD5838C82E81}"/>
              </a:ext>
            </a:extLst>
          </p:cNvPr>
          <p:cNvSpPr txBox="1"/>
          <p:nvPr/>
        </p:nvSpPr>
        <p:spPr>
          <a:xfrm>
            <a:off x="2674807" y="5506255"/>
            <a:ext cx="4423949" cy="461665"/>
          </a:xfrm>
          <a:prstGeom prst="rect">
            <a:avLst/>
          </a:prstGeom>
          <a:noFill/>
        </p:spPr>
        <p:txBody>
          <a:bodyPr wrap="square">
            <a:spAutoFit/>
          </a:bodyPr>
          <a:lstStyle/>
          <a:p>
            <a:r>
              <a:rPr lang="en-US" sz="2400" b="1"/>
              <a:t>Additive genetic variance: </a:t>
            </a:r>
            <a:r>
              <a:rPr lang="en-US" sz="2400" b="1">
                <a:solidFill>
                  <a:srgbClr val="0070C0"/>
                </a:solidFill>
              </a:rPr>
              <a:t>s</a:t>
            </a:r>
            <a:r>
              <a:rPr lang="en-US" sz="2400" b="1" baseline="30000">
                <a:solidFill>
                  <a:srgbClr val="0070C0"/>
                </a:solidFill>
              </a:rPr>
              <a:t>2</a:t>
            </a:r>
            <a:r>
              <a:rPr lang="en-US" sz="2400" b="1" baseline="-25000">
                <a:solidFill>
                  <a:srgbClr val="0070C0"/>
                </a:solidFill>
              </a:rPr>
              <a:t>A</a:t>
            </a:r>
          </a:p>
        </p:txBody>
      </p:sp>
      <p:sp>
        <p:nvSpPr>
          <p:cNvPr id="58" name="TextBox 57">
            <a:extLst>
              <a:ext uri="{FF2B5EF4-FFF2-40B4-BE49-F238E27FC236}">
                <a16:creationId xmlns:a16="http://schemas.microsoft.com/office/drawing/2014/main" id="{35B46123-D00A-4599-B320-A20935A4ADB9}"/>
              </a:ext>
            </a:extLst>
          </p:cNvPr>
          <p:cNvSpPr txBox="1"/>
          <p:nvPr/>
        </p:nvSpPr>
        <p:spPr>
          <a:xfrm>
            <a:off x="7371067" y="5524974"/>
            <a:ext cx="4423949" cy="707886"/>
          </a:xfrm>
          <a:prstGeom prst="rect">
            <a:avLst/>
          </a:prstGeom>
          <a:noFill/>
        </p:spPr>
        <p:txBody>
          <a:bodyPr wrap="square">
            <a:spAutoFit/>
          </a:bodyPr>
          <a:lstStyle/>
          <a:p>
            <a:r>
              <a:rPr lang="en-US" sz="2400" b="1"/>
              <a:t>(Environmental) variance: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p>
            <a:endParaRPr lang="en-US" sz="2400" b="1" baseline="-25000">
              <a:solidFill>
                <a:srgbClr val="0070C0"/>
              </a:solidFill>
            </a:endParaRPr>
          </a:p>
        </p:txBody>
      </p:sp>
      <p:sp>
        <p:nvSpPr>
          <p:cNvPr id="2" name="Tijdelijke aanduiding voor dianummer 1">
            <a:extLst>
              <a:ext uri="{FF2B5EF4-FFF2-40B4-BE49-F238E27FC236}">
                <a16:creationId xmlns:a16="http://schemas.microsoft.com/office/drawing/2014/main" id="{D875ABA9-3C1A-4FB1-AAF1-8F3D2EF88342}"/>
              </a:ext>
            </a:extLst>
          </p:cNvPr>
          <p:cNvSpPr>
            <a:spLocks noGrp="1"/>
          </p:cNvSpPr>
          <p:nvPr>
            <p:ph type="sldNum" sz="quarter" idx="12"/>
          </p:nvPr>
        </p:nvSpPr>
        <p:spPr/>
        <p:txBody>
          <a:bodyPr/>
          <a:lstStyle/>
          <a:p>
            <a:fld id="{7D7567CE-CB09-49BC-B895-12636B2CA790}" type="slidenum">
              <a:rPr lang="LID4096" smtClean="0"/>
              <a:t>12</a:t>
            </a:fld>
            <a:endParaRPr lang="LID4096"/>
          </a:p>
        </p:txBody>
      </p:sp>
      <p:sp>
        <p:nvSpPr>
          <p:cNvPr id="4" name="Tekstvak 3">
            <a:extLst>
              <a:ext uri="{FF2B5EF4-FFF2-40B4-BE49-F238E27FC236}">
                <a16:creationId xmlns:a16="http://schemas.microsoft.com/office/drawing/2014/main" id="{564D6F8A-2552-44D5-94D7-B526330040A3}"/>
              </a:ext>
            </a:extLst>
          </p:cNvPr>
          <p:cNvSpPr txBox="1"/>
          <p:nvPr/>
        </p:nvSpPr>
        <p:spPr>
          <a:xfrm>
            <a:off x="7514305" y="1151682"/>
            <a:ext cx="3302507" cy="461665"/>
          </a:xfrm>
          <a:prstGeom prst="rect">
            <a:avLst/>
          </a:prstGeom>
          <a:noFill/>
        </p:spPr>
        <p:txBody>
          <a:bodyPr wrap="none" rtlCol="0">
            <a:spAutoFit/>
          </a:bodyPr>
          <a:lstStyle/>
          <a:p>
            <a:r>
              <a:rPr lang="nl-NL" sz="2400"/>
              <a:t>A</a:t>
            </a:r>
            <a:r>
              <a:rPr lang="en-US" sz="2400" baseline="-25000"/>
              <a:t>i</a:t>
            </a:r>
            <a:r>
              <a:rPr lang="nl-NL" sz="2400"/>
              <a:t> = </a:t>
            </a:r>
            <a:r>
              <a:rPr lang="en-US" sz="2400"/>
              <a:t>b</a:t>
            </a:r>
            <a:r>
              <a:rPr lang="en-US" sz="2400" baseline="-25000"/>
              <a:t>1</a:t>
            </a:r>
            <a:r>
              <a:rPr lang="en-US" sz="2400"/>
              <a:t>*SNP1</a:t>
            </a:r>
            <a:r>
              <a:rPr lang="en-US" sz="2400" baseline="-25000"/>
              <a:t>i</a:t>
            </a:r>
            <a:r>
              <a:rPr lang="en-US" sz="2400"/>
              <a:t> + b</a:t>
            </a:r>
            <a:r>
              <a:rPr lang="en-US" sz="2400" baseline="-25000"/>
              <a:t>2</a:t>
            </a:r>
            <a:r>
              <a:rPr lang="en-US" sz="2400"/>
              <a:t>*SNP2</a:t>
            </a:r>
            <a:r>
              <a:rPr lang="en-US" sz="2400" baseline="-25000"/>
              <a:t>i</a:t>
            </a:r>
            <a:r>
              <a:rPr lang="nl-NL" sz="2400"/>
              <a:t> </a:t>
            </a:r>
            <a:endParaRPr lang="LID4096" sz="2400"/>
          </a:p>
        </p:txBody>
      </p:sp>
    </p:spTree>
    <p:extLst>
      <p:ext uri="{BB962C8B-B14F-4D97-AF65-F5344CB8AC3E}">
        <p14:creationId xmlns:p14="http://schemas.microsoft.com/office/powerpoint/2010/main" val="4180425961"/>
      </p:ext>
    </p:extLst>
  </p:cSld>
  <p:clrMapOvr>
    <a:masterClrMapping/>
  </p:clrMapOvr>
  <mc:AlternateContent xmlns:mc="http://schemas.openxmlformats.org/markup-compatibility/2006" xmlns:p14="http://schemas.microsoft.com/office/powerpoint/2010/main">
    <mc:Choice Requires="p14">
      <p:transition spd="slow" p14:dur="2000" advTm="252752"/>
    </mc:Choice>
    <mc:Fallback xmlns="">
      <p:transition spd="slow" advTm="252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CA3FBF-BAF1-49D7-B955-3D319BA10825}"/>
              </a:ext>
            </a:extLst>
          </p:cNvPr>
          <p:cNvGrpSpPr/>
          <p:nvPr/>
        </p:nvGrpSpPr>
        <p:grpSpPr>
          <a:xfrm>
            <a:off x="1925548" y="2304261"/>
            <a:ext cx="3248417" cy="885361"/>
            <a:chOff x="2541329" y="2129810"/>
            <a:chExt cx="2059357" cy="565055"/>
          </a:xfrm>
        </p:grpSpPr>
        <p:sp>
          <p:nvSpPr>
            <p:cNvPr id="3" name="Rectangle 2">
              <a:extLst>
                <a:ext uri="{FF2B5EF4-FFF2-40B4-BE49-F238E27FC236}">
                  <a16:creationId xmlns:a16="http://schemas.microsoft.com/office/drawing/2014/main" id="{6B184978-CFAD-433F-8E3F-EBE288442B8B}"/>
                </a:ext>
              </a:extLst>
            </p:cNvPr>
            <p:cNvSpPr/>
            <p:nvPr/>
          </p:nvSpPr>
          <p:spPr>
            <a:xfrm>
              <a:off x="3215434" y="2181450"/>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4" name="Straight Arrow Connector 3">
              <a:extLst>
                <a:ext uri="{FF2B5EF4-FFF2-40B4-BE49-F238E27FC236}">
                  <a16:creationId xmlns:a16="http://schemas.microsoft.com/office/drawing/2014/main" id="{5F9F6BE0-F23E-4100-A875-47C742164FF9}"/>
                </a:ext>
              </a:extLst>
            </p:cNvPr>
            <p:cNvCxnSpPr>
              <a:cxnSpLocks/>
              <a:stCxn id="9" idx="6"/>
              <a:endCxn id="3" idx="1"/>
            </p:cNvCxnSpPr>
            <p:nvPr/>
          </p:nvCxnSpPr>
          <p:spPr>
            <a:xfrm flipV="1">
              <a:off x="2541329" y="2427801"/>
              <a:ext cx="674105" cy="5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FE6A64-A710-492C-B137-B1BD501EA387}"/>
                </a:ext>
              </a:extLst>
            </p:cNvPr>
            <p:cNvSpPr txBox="1"/>
            <p:nvPr/>
          </p:nvSpPr>
          <p:spPr>
            <a:xfrm>
              <a:off x="2717846" y="2129810"/>
              <a:ext cx="249181" cy="373215"/>
            </a:xfrm>
            <a:prstGeom prst="rect">
              <a:avLst/>
            </a:prstGeom>
            <a:noFill/>
          </p:spPr>
          <p:txBody>
            <a:bodyPr wrap="none" rtlCol="0">
              <a:spAutoFit/>
            </a:bodyPr>
            <a:lstStyle/>
            <a:p>
              <a:r>
                <a:rPr lang="en-GB" sz="3200"/>
                <a:t>1</a:t>
              </a:r>
              <a:endParaRPr lang="nl-NL" sz="3200" baseline="-25000"/>
            </a:p>
          </p:txBody>
        </p:sp>
        <p:sp>
          <p:nvSpPr>
            <p:cNvPr id="6" name="Oval 5">
              <a:extLst>
                <a:ext uri="{FF2B5EF4-FFF2-40B4-BE49-F238E27FC236}">
                  <a16:creationId xmlns:a16="http://schemas.microsoft.com/office/drawing/2014/main" id="{5AD98AC0-BCD1-4AB1-BBE4-B23D8F92F185}"/>
                </a:ext>
              </a:extLst>
            </p:cNvPr>
            <p:cNvSpPr/>
            <p:nvPr/>
          </p:nvSpPr>
          <p:spPr>
            <a:xfrm>
              <a:off x="4069888" y="2141604"/>
              <a:ext cx="530798"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7" name="Straight Arrow Connector 6">
              <a:extLst>
                <a:ext uri="{FF2B5EF4-FFF2-40B4-BE49-F238E27FC236}">
                  <a16:creationId xmlns:a16="http://schemas.microsoft.com/office/drawing/2014/main" id="{9C210C14-3CF7-42BF-919A-1C3381C34F03}"/>
                </a:ext>
              </a:extLst>
            </p:cNvPr>
            <p:cNvCxnSpPr>
              <a:cxnSpLocks/>
              <a:stCxn id="6" idx="2"/>
              <a:endCxn id="3" idx="3"/>
            </p:cNvCxnSpPr>
            <p:nvPr/>
          </p:nvCxnSpPr>
          <p:spPr>
            <a:xfrm flipH="1">
              <a:off x="3702234" y="2418235"/>
              <a:ext cx="367654" cy="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75767-C692-42CD-9C5B-46BFB15B043D}"/>
                </a:ext>
              </a:extLst>
            </p:cNvPr>
            <p:cNvSpPr txBox="1"/>
            <p:nvPr/>
          </p:nvSpPr>
          <p:spPr>
            <a:xfrm>
              <a:off x="3783993" y="2141604"/>
              <a:ext cx="230693" cy="416085"/>
            </a:xfrm>
            <a:prstGeom prst="rect">
              <a:avLst/>
            </a:prstGeom>
            <a:noFill/>
          </p:spPr>
          <p:txBody>
            <a:bodyPr wrap="square" rtlCol="0">
              <a:spAutoFit/>
            </a:bodyPr>
            <a:lstStyle/>
            <a:p>
              <a:r>
                <a:rPr lang="en-GB" sz="2800"/>
                <a:t>1</a:t>
              </a:r>
              <a:endParaRPr lang="nl-NL" sz="2800"/>
            </a:p>
          </p:txBody>
        </p:sp>
      </p:grpSp>
      <p:sp>
        <p:nvSpPr>
          <p:cNvPr id="9" name="Oval 8">
            <a:extLst>
              <a:ext uri="{FF2B5EF4-FFF2-40B4-BE49-F238E27FC236}">
                <a16:creationId xmlns:a16="http://schemas.microsoft.com/office/drawing/2014/main" id="{81D079B1-4786-4873-AA3F-16D459AD2331}"/>
              </a:ext>
            </a:extLst>
          </p:cNvPr>
          <p:cNvSpPr/>
          <p:nvPr/>
        </p:nvSpPr>
        <p:spPr>
          <a:xfrm>
            <a:off x="990816" y="2347100"/>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10" name="Connector: Curved 9">
            <a:extLst>
              <a:ext uri="{FF2B5EF4-FFF2-40B4-BE49-F238E27FC236}">
                <a16:creationId xmlns:a16="http://schemas.microsoft.com/office/drawing/2014/main" id="{41E2C396-E05E-4AD7-BD02-5D18C5321ED1}"/>
              </a:ext>
            </a:extLst>
          </p:cNvPr>
          <p:cNvCxnSpPr>
            <a:cxnSpLocks/>
            <a:stCxn id="9" idx="1"/>
            <a:endCxn id="9" idx="7"/>
          </p:cNvCxnSpPr>
          <p:nvPr/>
        </p:nvCxnSpPr>
        <p:spPr>
          <a:xfrm rot="5400000" flipH="1" flipV="1">
            <a:off x="1458182" y="2143574"/>
            <a:ext cx="12700" cy="660956"/>
          </a:xfrm>
          <a:prstGeom prst="curvedConnector3">
            <a:avLst>
              <a:gd name="adj1" fmla="val 279962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37856D-7079-4014-A22C-B3227E06D689}"/>
              </a:ext>
            </a:extLst>
          </p:cNvPr>
          <p:cNvSpPr txBox="1"/>
          <p:nvPr/>
        </p:nvSpPr>
        <p:spPr>
          <a:xfrm>
            <a:off x="1267618" y="1651816"/>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cxnSp>
        <p:nvCxnSpPr>
          <p:cNvPr id="12" name="Connector: Curved 11">
            <a:extLst>
              <a:ext uri="{FF2B5EF4-FFF2-40B4-BE49-F238E27FC236}">
                <a16:creationId xmlns:a16="http://schemas.microsoft.com/office/drawing/2014/main" id="{901D277A-108D-4117-A091-76263DBF7366}"/>
              </a:ext>
            </a:extLst>
          </p:cNvPr>
          <p:cNvCxnSpPr>
            <a:cxnSpLocks/>
            <a:stCxn id="6" idx="7"/>
            <a:endCxn id="6" idx="1"/>
          </p:cNvCxnSpPr>
          <p:nvPr/>
        </p:nvCxnSpPr>
        <p:spPr>
          <a:xfrm rot="16200000" flipV="1">
            <a:off x="4755327" y="2153666"/>
            <a:ext cx="12700" cy="592045"/>
          </a:xfrm>
          <a:prstGeom prst="curvedConnector3">
            <a:avLst>
              <a:gd name="adj1" fmla="val 279962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B8D911-089F-43B2-96F4-835967A1DAC1}"/>
              </a:ext>
            </a:extLst>
          </p:cNvPr>
          <p:cNvSpPr txBox="1"/>
          <p:nvPr/>
        </p:nvSpPr>
        <p:spPr>
          <a:xfrm>
            <a:off x="4465654" y="1605489"/>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sp>
        <p:nvSpPr>
          <p:cNvPr id="14" name="TextBox 13">
            <a:extLst>
              <a:ext uri="{FF2B5EF4-FFF2-40B4-BE49-F238E27FC236}">
                <a16:creationId xmlns:a16="http://schemas.microsoft.com/office/drawing/2014/main" id="{A3F58FE4-C483-44E1-AE4E-403941C4FA29}"/>
              </a:ext>
            </a:extLst>
          </p:cNvPr>
          <p:cNvSpPr txBox="1"/>
          <p:nvPr/>
        </p:nvSpPr>
        <p:spPr>
          <a:xfrm>
            <a:off x="6131515" y="2264590"/>
            <a:ext cx="3919556" cy="646331"/>
          </a:xfrm>
          <a:prstGeom prst="rect">
            <a:avLst/>
          </a:prstGeom>
          <a:noFill/>
        </p:spPr>
        <p:txBody>
          <a:bodyPr wrap="square">
            <a:spAutoFit/>
          </a:bodyPr>
          <a:lstStyle/>
          <a:p>
            <a:r>
              <a:rPr lang="en-US" sz="3600" b="1"/>
              <a:t>s</a:t>
            </a:r>
            <a:r>
              <a:rPr lang="en-US" sz="3600" b="1" baseline="30000"/>
              <a:t>2</a:t>
            </a:r>
            <a:r>
              <a:rPr lang="en-US" sz="3600" b="1" baseline="-25000"/>
              <a:t>Height</a:t>
            </a:r>
            <a:r>
              <a:rPr lang="nl-NL" sz="3600" b="1" baseline="-25000"/>
              <a:t>  </a:t>
            </a:r>
            <a:r>
              <a:rPr lang="en-US" sz="3600" b="1"/>
              <a:t> = </a:t>
            </a:r>
            <a:r>
              <a:rPr lang="en-US" sz="3600" b="1">
                <a:solidFill>
                  <a:srgbClr val="0070C0"/>
                </a:solidFill>
              </a:rPr>
              <a:t>s</a:t>
            </a:r>
            <a:r>
              <a:rPr lang="en-US" sz="3600" b="1" baseline="30000">
                <a:solidFill>
                  <a:srgbClr val="0070C0"/>
                </a:solidFill>
              </a:rPr>
              <a:t>2</a:t>
            </a:r>
            <a:r>
              <a:rPr lang="en-US" sz="3600" b="1" baseline="-25000">
                <a:solidFill>
                  <a:srgbClr val="0070C0"/>
                </a:solidFill>
              </a:rPr>
              <a:t>A</a:t>
            </a:r>
            <a:r>
              <a:rPr lang="en-US" sz="3600" b="1" baseline="-25000">
                <a:solidFill>
                  <a:srgbClr val="FF0000"/>
                </a:solidFill>
              </a:rPr>
              <a:t> </a:t>
            </a:r>
            <a:r>
              <a:rPr lang="en-US" sz="3600" b="1" baseline="0"/>
              <a:t>+</a:t>
            </a:r>
            <a:r>
              <a:rPr lang="en-US" sz="3600" b="1">
                <a:solidFill>
                  <a:srgbClr val="FF0000"/>
                </a:solidFill>
              </a:rPr>
              <a:t> </a:t>
            </a:r>
            <a:r>
              <a:rPr lang="en-US" sz="3600" b="1" baseline="0">
                <a:solidFill>
                  <a:srgbClr val="FF0000"/>
                </a:solidFill>
              </a:rPr>
              <a:t>s</a:t>
            </a:r>
            <a:r>
              <a:rPr lang="en-US" sz="3600" b="1" baseline="30000">
                <a:solidFill>
                  <a:srgbClr val="FF0000"/>
                </a:solidFill>
              </a:rPr>
              <a:t>2</a:t>
            </a:r>
            <a:r>
              <a:rPr lang="en-US" sz="3600" b="1" baseline="-25000">
                <a:solidFill>
                  <a:srgbClr val="FF0000"/>
                </a:solidFill>
              </a:rPr>
              <a:t>E</a:t>
            </a:r>
          </a:p>
        </p:txBody>
      </p:sp>
      <p:sp>
        <p:nvSpPr>
          <p:cNvPr id="17" name="TextBox 16">
            <a:extLst>
              <a:ext uri="{FF2B5EF4-FFF2-40B4-BE49-F238E27FC236}">
                <a16:creationId xmlns:a16="http://schemas.microsoft.com/office/drawing/2014/main" id="{4E2D7C3A-8B8C-483A-AE97-06B875E010B9}"/>
              </a:ext>
            </a:extLst>
          </p:cNvPr>
          <p:cNvSpPr txBox="1"/>
          <p:nvPr/>
        </p:nvSpPr>
        <p:spPr>
          <a:xfrm>
            <a:off x="292149" y="196004"/>
            <a:ext cx="11048409" cy="523220"/>
          </a:xfrm>
          <a:prstGeom prst="rect">
            <a:avLst/>
          </a:prstGeom>
          <a:noFill/>
        </p:spPr>
        <p:txBody>
          <a:bodyPr wrap="none" rtlCol="0">
            <a:spAutoFit/>
          </a:bodyPr>
          <a:lstStyle/>
          <a:p>
            <a:r>
              <a:rPr lang="en-GB" sz="2800"/>
              <a:t>Suppose the following, where </a:t>
            </a:r>
            <a:r>
              <a:rPr lang="en-US" sz="2800" b="1">
                <a:solidFill>
                  <a:srgbClr val="0070C0"/>
                </a:solidFill>
              </a:rPr>
              <a:t>s</a:t>
            </a:r>
            <a:r>
              <a:rPr lang="en-US" sz="2800" b="1" baseline="30000">
                <a:solidFill>
                  <a:srgbClr val="0070C0"/>
                </a:solidFill>
              </a:rPr>
              <a:t>2</a:t>
            </a:r>
            <a:r>
              <a:rPr lang="en-US" sz="2800" b="1" baseline="-25000">
                <a:solidFill>
                  <a:srgbClr val="0070C0"/>
                </a:solidFill>
              </a:rPr>
              <a:t>A </a:t>
            </a:r>
            <a:r>
              <a:rPr lang="en-GB" sz="2800"/>
              <a:t>is attributable to </a:t>
            </a:r>
            <a:r>
              <a:rPr lang="en-GB" sz="2800" i="1"/>
              <a:t>M</a:t>
            </a:r>
            <a:r>
              <a:rPr lang="en-GB" sz="2800"/>
              <a:t> SNPs (</a:t>
            </a:r>
            <a:r>
              <a:rPr lang="en-GB" sz="2800" i="1"/>
              <a:t>M</a:t>
            </a:r>
            <a:r>
              <a:rPr lang="en-GB" sz="2800"/>
              <a:t>&gt;1000, say).</a:t>
            </a:r>
            <a:r>
              <a:rPr lang="en-US" sz="2800" b="1" baseline="-25000">
                <a:solidFill>
                  <a:srgbClr val="FF0000"/>
                </a:solidFill>
              </a:rPr>
              <a:t> </a:t>
            </a:r>
            <a:r>
              <a:rPr lang="en-GB" sz="2800"/>
              <a:t> </a:t>
            </a:r>
            <a:endParaRPr lang="nl-NL" sz="2800"/>
          </a:p>
        </p:txBody>
      </p:sp>
      <p:sp>
        <p:nvSpPr>
          <p:cNvPr id="18" name="TextBox 17">
            <a:extLst>
              <a:ext uri="{FF2B5EF4-FFF2-40B4-BE49-F238E27FC236}">
                <a16:creationId xmlns:a16="http://schemas.microsoft.com/office/drawing/2014/main" id="{D5EE3EC2-FCE8-4585-978B-DF4846B26AB1}"/>
              </a:ext>
            </a:extLst>
          </p:cNvPr>
          <p:cNvSpPr txBox="1"/>
          <p:nvPr/>
        </p:nvSpPr>
        <p:spPr>
          <a:xfrm>
            <a:off x="298540" y="4559061"/>
            <a:ext cx="11665951" cy="1384995"/>
          </a:xfrm>
          <a:prstGeom prst="rect">
            <a:avLst/>
          </a:prstGeom>
          <a:noFill/>
        </p:spPr>
        <p:txBody>
          <a:bodyPr wrap="none" rtlCol="0">
            <a:spAutoFit/>
          </a:bodyPr>
          <a:lstStyle/>
          <a:p>
            <a:r>
              <a:rPr lang="en-GB" sz="2800"/>
              <a:t>How to estimate the variance components, if we have not measured the SNPs?</a:t>
            </a:r>
          </a:p>
          <a:p>
            <a:r>
              <a:rPr lang="en-GB" sz="2800"/>
              <a:t>Solution: Genetically Informative Design (GID)</a:t>
            </a:r>
          </a:p>
          <a:p>
            <a:r>
              <a:rPr lang="en-GB" sz="2800"/>
              <a:t>		+ Genetic covariance structure modelling (GCSM) </a:t>
            </a:r>
            <a:endParaRPr lang="nl-NL" sz="2000"/>
          </a:p>
        </p:txBody>
      </p:sp>
      <p:sp>
        <p:nvSpPr>
          <p:cNvPr id="15" name="Tijdelijke aanduiding voor dianummer 14">
            <a:extLst>
              <a:ext uri="{FF2B5EF4-FFF2-40B4-BE49-F238E27FC236}">
                <a16:creationId xmlns:a16="http://schemas.microsoft.com/office/drawing/2014/main" id="{486D1DC4-9262-48ED-AF8B-21F0C515B4C2}"/>
              </a:ext>
            </a:extLst>
          </p:cNvPr>
          <p:cNvSpPr>
            <a:spLocks noGrp="1"/>
          </p:cNvSpPr>
          <p:nvPr>
            <p:ph type="sldNum" sz="quarter" idx="12"/>
          </p:nvPr>
        </p:nvSpPr>
        <p:spPr/>
        <p:txBody>
          <a:bodyPr/>
          <a:lstStyle/>
          <a:p>
            <a:fld id="{7D7567CE-CB09-49BC-B895-12636B2CA790}" type="slidenum">
              <a:rPr lang="LID4096" smtClean="0"/>
              <a:t>13</a:t>
            </a:fld>
            <a:endParaRPr lang="LID4096"/>
          </a:p>
        </p:txBody>
      </p:sp>
      <p:sp>
        <p:nvSpPr>
          <p:cNvPr id="19" name="Tekstvak 18">
            <a:extLst>
              <a:ext uri="{FF2B5EF4-FFF2-40B4-BE49-F238E27FC236}">
                <a16:creationId xmlns:a16="http://schemas.microsoft.com/office/drawing/2014/main" id="{EFCDC7C5-7CDD-44BB-8834-E888FB4355C0}"/>
              </a:ext>
            </a:extLst>
          </p:cNvPr>
          <p:cNvSpPr txBox="1"/>
          <p:nvPr/>
        </p:nvSpPr>
        <p:spPr>
          <a:xfrm>
            <a:off x="298540" y="841602"/>
            <a:ext cx="8827481" cy="1692771"/>
          </a:xfrm>
          <a:prstGeom prst="rect">
            <a:avLst/>
          </a:prstGeom>
          <a:noFill/>
        </p:spPr>
        <p:txBody>
          <a:bodyPr wrap="none" rtlCol="0">
            <a:spAutoFit/>
          </a:bodyPr>
          <a:lstStyle/>
          <a:p>
            <a:r>
              <a:rPr lang="nl-NL" sz="2800"/>
              <a:t>Eq 1: Height = b</a:t>
            </a:r>
            <a:r>
              <a:rPr lang="nl-NL" sz="2800" baseline="-25000"/>
              <a:t>0</a:t>
            </a:r>
            <a:r>
              <a:rPr lang="nl-NL" sz="2800"/>
              <a:t> + b</a:t>
            </a:r>
            <a:r>
              <a:rPr lang="nl-NL" sz="2800" baseline="-25000"/>
              <a:t>1</a:t>
            </a:r>
            <a:r>
              <a:rPr lang="nl-NL" sz="2800"/>
              <a:t>*Gene</a:t>
            </a:r>
            <a:r>
              <a:rPr lang="nl-NL" sz="2800" baseline="-25000"/>
              <a:t>1</a:t>
            </a:r>
            <a:r>
              <a:rPr lang="nl-NL" sz="2800"/>
              <a:t> + b</a:t>
            </a:r>
            <a:r>
              <a:rPr lang="nl-NL" sz="2800" baseline="-25000"/>
              <a:t>2</a:t>
            </a:r>
            <a:r>
              <a:rPr lang="nl-NL" sz="2800"/>
              <a:t>*Gene</a:t>
            </a:r>
            <a:r>
              <a:rPr lang="nl-NL" sz="2800" baseline="-25000"/>
              <a:t>2</a:t>
            </a:r>
            <a:r>
              <a:rPr lang="nl-NL" sz="2800"/>
              <a:t> + ....b</a:t>
            </a:r>
            <a:r>
              <a:rPr lang="nl-NL" sz="2800" baseline="-25000"/>
              <a:t>M</a:t>
            </a:r>
            <a:r>
              <a:rPr lang="nl-NL" sz="2800"/>
              <a:t>*Gene</a:t>
            </a:r>
            <a:r>
              <a:rPr lang="nl-NL" sz="2800" baseline="-25000"/>
              <a:t>M</a:t>
            </a:r>
            <a:r>
              <a:rPr lang="nl-NL" sz="2800"/>
              <a:t> + E</a:t>
            </a:r>
          </a:p>
          <a:p>
            <a:r>
              <a:rPr lang="nl-NL" sz="2800"/>
              <a:t>Eq 2: Height = b</a:t>
            </a:r>
            <a:r>
              <a:rPr lang="nl-NL" sz="2800" baseline="-25000"/>
              <a:t>0</a:t>
            </a:r>
            <a:r>
              <a:rPr lang="nl-NL" sz="2800"/>
              <a:t> + A + E</a:t>
            </a:r>
          </a:p>
          <a:p>
            <a:endParaRPr lang="LID4096" sz="2400"/>
          </a:p>
          <a:p>
            <a:endParaRPr lang="LID4096" sz="2400"/>
          </a:p>
        </p:txBody>
      </p:sp>
      <p:sp>
        <p:nvSpPr>
          <p:cNvPr id="21" name="Tekstvak 20">
            <a:extLst>
              <a:ext uri="{FF2B5EF4-FFF2-40B4-BE49-F238E27FC236}">
                <a16:creationId xmlns:a16="http://schemas.microsoft.com/office/drawing/2014/main" id="{B53AF372-65E2-47E0-9E10-9615241E9FF7}"/>
              </a:ext>
            </a:extLst>
          </p:cNvPr>
          <p:cNvSpPr txBox="1"/>
          <p:nvPr/>
        </p:nvSpPr>
        <p:spPr>
          <a:xfrm>
            <a:off x="323958" y="3799643"/>
            <a:ext cx="6097712" cy="523220"/>
          </a:xfrm>
          <a:prstGeom prst="rect">
            <a:avLst/>
          </a:prstGeom>
          <a:noFill/>
        </p:spPr>
        <p:txBody>
          <a:bodyPr wrap="square">
            <a:spAutoFit/>
          </a:bodyPr>
          <a:lstStyle/>
          <a:p>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GB" sz="2800" b="1" baseline="-25000">
                <a:solidFill>
                  <a:srgbClr val="0070C0"/>
                </a:solidFill>
              </a:rPr>
              <a:t> </a:t>
            </a:r>
            <a:r>
              <a:rPr lang="en-GB" sz="2800"/>
              <a:t>attributable to Gene</a:t>
            </a:r>
            <a:r>
              <a:rPr lang="en-GB" sz="2800" baseline="-25000"/>
              <a:t>1</a:t>
            </a:r>
            <a:r>
              <a:rPr lang="en-GB" sz="2800"/>
              <a:t> to Gene</a:t>
            </a:r>
            <a:r>
              <a:rPr lang="en-GB" sz="2800" baseline="-25000"/>
              <a:t>M</a:t>
            </a:r>
            <a:r>
              <a:rPr lang="en-GB" sz="2800"/>
              <a:t>.</a:t>
            </a:r>
            <a:endParaRPr lang="LID4096" sz="2800"/>
          </a:p>
        </p:txBody>
      </p:sp>
    </p:spTree>
    <p:extLst>
      <p:ext uri="{BB962C8B-B14F-4D97-AF65-F5344CB8AC3E}">
        <p14:creationId xmlns:p14="http://schemas.microsoft.com/office/powerpoint/2010/main" val="815990748"/>
      </p:ext>
    </p:extLst>
  </p:cSld>
  <p:clrMapOvr>
    <a:masterClrMapping/>
  </p:clrMapOvr>
  <mc:AlternateContent xmlns:mc="http://schemas.openxmlformats.org/markup-compatibility/2006" xmlns:p14="http://schemas.microsoft.com/office/powerpoint/2010/main">
    <mc:Choice Requires="p14">
      <p:transition spd="slow" p14:dur="2000" advTm="125271"/>
    </mc:Choice>
    <mc:Fallback xmlns="">
      <p:transition spd="slow" advTm="1252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77000"/>
          </a:scheme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29AE206-5963-40EB-966B-52A662F983F2}"/>
              </a:ext>
            </a:extLst>
          </p:cNvPr>
          <p:cNvSpPr>
            <a:spLocks noGrp="1"/>
          </p:cNvSpPr>
          <p:nvPr>
            <p:ph type="sldNum" sz="quarter" idx="12"/>
          </p:nvPr>
        </p:nvSpPr>
        <p:spPr/>
        <p:txBody>
          <a:bodyPr/>
          <a:lstStyle/>
          <a:p>
            <a:fld id="{7D7567CE-CB09-49BC-B895-12636B2CA790}" type="slidenum">
              <a:rPr lang="LID4096" smtClean="0"/>
              <a:t>14</a:t>
            </a:fld>
            <a:endParaRPr lang="LID4096"/>
          </a:p>
        </p:txBody>
      </p:sp>
      <p:sp>
        <p:nvSpPr>
          <p:cNvPr id="3" name="Tekstvak 2">
            <a:extLst>
              <a:ext uri="{FF2B5EF4-FFF2-40B4-BE49-F238E27FC236}">
                <a16:creationId xmlns:a16="http://schemas.microsoft.com/office/drawing/2014/main" id="{6A087C2E-9791-4D4E-943E-6FD95CF9D7DC}"/>
              </a:ext>
            </a:extLst>
          </p:cNvPr>
          <p:cNvSpPr txBox="1"/>
          <p:nvPr/>
        </p:nvSpPr>
        <p:spPr>
          <a:xfrm>
            <a:off x="138223" y="317279"/>
            <a:ext cx="11525693" cy="9052927"/>
          </a:xfrm>
          <a:prstGeom prst="rect">
            <a:avLst/>
          </a:prstGeom>
          <a:noFill/>
        </p:spPr>
        <p:txBody>
          <a:bodyPr wrap="square" rtlCol="0">
            <a:spAutoFit/>
          </a:bodyPr>
          <a:lstStyle/>
          <a:p>
            <a:pPr algn="ctr"/>
            <a:r>
              <a:rPr lang="en-US" sz="2400" b="1"/>
              <a:t>Genetically informative design &amp; Genetic covariance structure analysis:</a:t>
            </a:r>
          </a:p>
          <a:p>
            <a:pPr algn="ctr"/>
            <a:endParaRPr lang="en-US" sz="2400" b="1"/>
          </a:p>
          <a:p>
            <a:pPr algn="ctr"/>
            <a:r>
              <a:rPr lang="en-US" sz="2000" b="1"/>
              <a:t>A brief introduction based on the classical twin design</a:t>
            </a:r>
            <a:endParaRPr lang="en-US" sz="2400" b="1"/>
          </a:p>
          <a:p>
            <a:pPr algn="ctr"/>
            <a:endParaRPr lang="en-US" sz="2400" b="1"/>
          </a:p>
          <a:p>
            <a:pPr algn="ctr"/>
            <a:r>
              <a:rPr lang="en-US" b="1"/>
              <a:t>Conor V. Dolan &amp; Michael C. Neale</a:t>
            </a:r>
          </a:p>
          <a:p>
            <a:endParaRPr lang="en-US" sz="2400"/>
          </a:p>
          <a:p>
            <a:endParaRPr lang="en-US" sz="2400"/>
          </a:p>
          <a:p>
            <a:endParaRPr lang="en-US" sz="2200"/>
          </a:p>
          <a:p>
            <a:endParaRPr lang="en-US" sz="2200" b="1"/>
          </a:p>
          <a:p>
            <a:endParaRPr lang="en-US" sz="2200" b="1"/>
          </a:p>
          <a:p>
            <a:endParaRPr lang="en-US" sz="2200" b="1"/>
          </a:p>
          <a:p>
            <a:r>
              <a:rPr lang="en-US" sz="2200" b="1"/>
              <a:t>PPT presentation in 4 parts  .... PART 2 (18 slides)</a:t>
            </a:r>
            <a:r>
              <a:rPr lang="en-US" sz="2200"/>
              <a:t>: </a:t>
            </a:r>
          </a:p>
          <a:p>
            <a:r>
              <a:rPr lang="en-US" sz="2200"/>
              <a:t>Genetic covariance structure analysis </a:t>
            </a:r>
          </a:p>
          <a:p>
            <a:r>
              <a:rPr lang="en-US" sz="2200"/>
              <a:t>Genetically informative design - MZ twins raised together</a:t>
            </a:r>
          </a:p>
          <a:p>
            <a:r>
              <a:rPr lang="en-US" sz="2200"/>
              <a:t>The observed covariance matrix vs. the hypothesized covariance matrix (model)</a:t>
            </a:r>
          </a:p>
          <a:p>
            <a:r>
              <a:rPr lang="en-US" sz="2200"/>
              <a:t>Representation in path diagram</a:t>
            </a:r>
          </a:p>
          <a:p>
            <a:r>
              <a:rPr lang="en-US" sz="2200"/>
              <a:t>Genetically informative design - MZ and DZ twins raised together ... the classical twin design (CTD)</a:t>
            </a:r>
          </a:p>
          <a:p>
            <a:r>
              <a:rPr lang="en-US" sz="2200"/>
              <a:t>CTD Illustration height</a:t>
            </a:r>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LID4096" sz="2400"/>
          </a:p>
        </p:txBody>
      </p:sp>
      <p:pic>
        <p:nvPicPr>
          <p:cNvPr id="4" name="Afbeelding 3">
            <a:extLst>
              <a:ext uri="{FF2B5EF4-FFF2-40B4-BE49-F238E27FC236}">
                <a16:creationId xmlns:a16="http://schemas.microsoft.com/office/drawing/2014/main" id="{CCDA50AD-C341-487A-8920-437572812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416" y="1145105"/>
            <a:ext cx="1354592" cy="1865223"/>
          </a:xfrm>
          <a:prstGeom prst="rect">
            <a:avLst/>
          </a:prstGeom>
        </p:spPr>
      </p:pic>
      <p:pic>
        <p:nvPicPr>
          <p:cNvPr id="5" name="Afbeelding 4">
            <a:extLst>
              <a:ext uri="{FF2B5EF4-FFF2-40B4-BE49-F238E27FC236}">
                <a16:creationId xmlns:a16="http://schemas.microsoft.com/office/drawing/2014/main" id="{1C5166B6-F2F7-417F-9AA2-D25DFD648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058" y="1145104"/>
            <a:ext cx="1013474" cy="1865224"/>
          </a:xfrm>
          <a:prstGeom prst="rect">
            <a:avLst/>
          </a:prstGeom>
        </p:spPr>
      </p:pic>
    </p:spTree>
    <p:extLst>
      <p:ext uri="{BB962C8B-B14F-4D97-AF65-F5344CB8AC3E}">
        <p14:creationId xmlns:p14="http://schemas.microsoft.com/office/powerpoint/2010/main" val="821796725"/>
      </p:ext>
    </p:extLst>
  </p:cSld>
  <p:clrMapOvr>
    <a:masterClrMapping/>
  </p:clrMapOvr>
  <mc:AlternateContent xmlns:mc="http://schemas.openxmlformats.org/markup-compatibility/2006" xmlns:p14="http://schemas.microsoft.com/office/powerpoint/2010/main">
    <mc:Choice Requires="p14">
      <p:transition spd="slow" p14:dur="2000" advTm="26577"/>
    </mc:Choice>
    <mc:Fallback xmlns="">
      <p:transition spd="slow" advTm="265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D45C3-6022-4D2C-A612-DA50D7A79373}"/>
              </a:ext>
            </a:extLst>
          </p:cNvPr>
          <p:cNvSpPr txBox="1"/>
          <p:nvPr/>
        </p:nvSpPr>
        <p:spPr>
          <a:xfrm>
            <a:off x="460565" y="246030"/>
            <a:ext cx="11467732" cy="6001643"/>
          </a:xfrm>
          <a:prstGeom prst="rect">
            <a:avLst/>
          </a:prstGeom>
          <a:noFill/>
        </p:spPr>
        <p:txBody>
          <a:bodyPr wrap="square" rtlCol="0">
            <a:spAutoFit/>
          </a:bodyPr>
          <a:lstStyle/>
          <a:p>
            <a:r>
              <a:rPr lang="en-GB" sz="2400" b="1"/>
              <a:t>Genetic covariance structure model (GCSM)</a:t>
            </a:r>
          </a:p>
          <a:p>
            <a:r>
              <a:rPr lang="en-GB" sz="2400"/>
              <a:t>A model for the linear relationships among phenotype</a:t>
            </a:r>
          </a:p>
          <a:p>
            <a:r>
              <a:rPr lang="en-GB" sz="2400"/>
              <a:t>Phenotypes collected in a </a:t>
            </a:r>
            <a:r>
              <a:rPr lang="en-GB" sz="2400" b="1"/>
              <a:t>genetically informative design </a:t>
            </a:r>
            <a:r>
              <a:rPr lang="en-GB" sz="2400"/>
              <a:t>(GID)</a:t>
            </a:r>
          </a:p>
          <a:p>
            <a:r>
              <a:rPr lang="en-GB" sz="2400"/>
              <a:t>Phenotypes measured in individuals in known genetic / environmental relationships</a:t>
            </a:r>
          </a:p>
          <a:p>
            <a:endParaRPr lang="en-GB" sz="2400"/>
          </a:p>
          <a:p>
            <a:r>
              <a:rPr lang="en-GB" sz="2400" b="1"/>
              <a:t>GID aim</a:t>
            </a:r>
            <a:r>
              <a:rPr lang="en-GB" sz="2400"/>
              <a:t>:  estimate genetic and environmental variance components based only</a:t>
            </a:r>
          </a:p>
          <a:p>
            <a:r>
              <a:rPr lang="en-GB" sz="2400"/>
              <a:t>on the phenotype measures, no measured genes (SNPs), no measured environment</a:t>
            </a:r>
          </a:p>
          <a:p>
            <a:endParaRPr lang="en-GB" sz="2400"/>
          </a:p>
          <a:p>
            <a:r>
              <a:rPr lang="en-GB" sz="2400"/>
              <a:t>Most used GID: MZ and DZ twins raised together: the classical twin design (CTD</a:t>
            </a:r>
          </a:p>
          <a:p>
            <a:r>
              <a:rPr lang="en-GB" sz="2400"/>
              <a:t>Polderman et al 2015 - see slide notes for the ref)</a:t>
            </a:r>
          </a:p>
          <a:p>
            <a:endParaRPr lang="en-GB" sz="2400"/>
          </a:p>
          <a:p>
            <a:r>
              <a:rPr lang="en-GB" sz="2400"/>
              <a:t>Start with a simpler GID: MZ twins raised together (MZT)</a:t>
            </a:r>
          </a:p>
          <a:p>
            <a:r>
              <a:rPr lang="en-GB" sz="2400"/>
              <a:t>Design: collect height in a representative sample of MZ twins</a:t>
            </a:r>
          </a:p>
          <a:p>
            <a:r>
              <a:rPr lang="en-GB" sz="2400"/>
              <a:t>(i.e., representative of the well defined population)</a:t>
            </a:r>
          </a:p>
          <a:p>
            <a:endParaRPr lang="en-GB"/>
          </a:p>
          <a:p>
            <a:r>
              <a:rPr lang="en-GB"/>
              <a:t> </a:t>
            </a:r>
          </a:p>
        </p:txBody>
      </p:sp>
      <p:sp>
        <p:nvSpPr>
          <p:cNvPr id="5" name="Tijdelijke aanduiding voor dianummer 4">
            <a:extLst>
              <a:ext uri="{FF2B5EF4-FFF2-40B4-BE49-F238E27FC236}">
                <a16:creationId xmlns:a16="http://schemas.microsoft.com/office/drawing/2014/main" id="{7E48C89B-BFA2-4C24-BA26-69A3ED2DB5A5}"/>
              </a:ext>
            </a:extLst>
          </p:cNvPr>
          <p:cNvSpPr>
            <a:spLocks noGrp="1"/>
          </p:cNvSpPr>
          <p:nvPr>
            <p:ph type="sldNum" sz="quarter" idx="12"/>
          </p:nvPr>
        </p:nvSpPr>
        <p:spPr/>
        <p:txBody>
          <a:bodyPr/>
          <a:lstStyle/>
          <a:p>
            <a:fld id="{7D7567CE-CB09-49BC-B895-12636B2CA790}" type="slidenum">
              <a:rPr lang="LID4096" smtClean="0"/>
              <a:t>15</a:t>
            </a:fld>
            <a:endParaRPr lang="LID4096"/>
          </a:p>
        </p:txBody>
      </p:sp>
    </p:spTree>
    <p:extLst>
      <p:ext uri="{BB962C8B-B14F-4D97-AF65-F5344CB8AC3E}">
        <p14:creationId xmlns:p14="http://schemas.microsoft.com/office/powerpoint/2010/main" val="731239848"/>
      </p:ext>
    </p:extLst>
  </p:cSld>
  <p:clrMapOvr>
    <a:masterClrMapping/>
  </p:clrMapOvr>
  <mc:AlternateContent xmlns:mc="http://schemas.openxmlformats.org/markup-compatibility/2006" xmlns:p14="http://schemas.microsoft.com/office/powerpoint/2010/main">
    <mc:Choice Requires="p14">
      <p:transition spd="slow" p14:dur="2000" advTm="98604"/>
    </mc:Choice>
    <mc:Fallback xmlns="">
      <p:transition spd="slow" advTm="9860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A6A2F157-B86B-4299-94F1-DAF318275D14}"/>
              </a:ext>
            </a:extLst>
          </p:cNvPr>
          <p:cNvGrpSpPr/>
          <p:nvPr/>
        </p:nvGrpSpPr>
        <p:grpSpPr>
          <a:xfrm>
            <a:off x="692476" y="425886"/>
            <a:ext cx="4752886" cy="1672385"/>
            <a:chOff x="379959" y="159668"/>
            <a:chExt cx="4752886" cy="1672385"/>
          </a:xfrm>
        </p:grpSpPr>
        <p:grpSp>
          <p:nvGrpSpPr>
            <p:cNvPr id="31" name="Group 30">
              <a:extLst>
                <a:ext uri="{FF2B5EF4-FFF2-40B4-BE49-F238E27FC236}">
                  <a16:creationId xmlns:a16="http://schemas.microsoft.com/office/drawing/2014/main" id="{C96FA755-E001-4CD7-ACC0-5559A9FCBF07}"/>
                </a:ext>
              </a:extLst>
            </p:cNvPr>
            <p:cNvGrpSpPr/>
            <p:nvPr/>
          </p:nvGrpSpPr>
          <p:grpSpPr>
            <a:xfrm>
              <a:off x="1314691" y="922333"/>
              <a:ext cx="3248417" cy="885361"/>
              <a:chOff x="2541329" y="2129810"/>
              <a:chExt cx="2059357" cy="565055"/>
            </a:xfrm>
          </p:grpSpPr>
          <p:sp>
            <p:nvSpPr>
              <p:cNvPr id="32" name="Rectangle 31">
                <a:extLst>
                  <a:ext uri="{FF2B5EF4-FFF2-40B4-BE49-F238E27FC236}">
                    <a16:creationId xmlns:a16="http://schemas.microsoft.com/office/drawing/2014/main" id="{2CC8C3B1-3B8C-4F5D-9D63-8032FA5CADDB}"/>
                  </a:ext>
                </a:extLst>
              </p:cNvPr>
              <p:cNvSpPr/>
              <p:nvPr/>
            </p:nvSpPr>
            <p:spPr>
              <a:xfrm>
                <a:off x="3215434" y="2181450"/>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36" name="Straight Arrow Connector 35">
                <a:extLst>
                  <a:ext uri="{FF2B5EF4-FFF2-40B4-BE49-F238E27FC236}">
                    <a16:creationId xmlns:a16="http://schemas.microsoft.com/office/drawing/2014/main" id="{F877CC56-407B-408A-AB7B-C3B63F4D33CE}"/>
                  </a:ext>
                </a:extLst>
              </p:cNvPr>
              <p:cNvCxnSpPr>
                <a:cxnSpLocks/>
                <a:stCxn id="41" idx="6"/>
                <a:endCxn id="32" idx="1"/>
              </p:cNvCxnSpPr>
              <p:nvPr/>
            </p:nvCxnSpPr>
            <p:spPr>
              <a:xfrm flipV="1">
                <a:off x="2541329" y="2427801"/>
                <a:ext cx="674105" cy="5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8A6E71D-4442-4F0D-B5EA-93AB62C80D52}"/>
                  </a:ext>
                </a:extLst>
              </p:cNvPr>
              <p:cNvSpPr txBox="1"/>
              <p:nvPr/>
            </p:nvSpPr>
            <p:spPr>
              <a:xfrm>
                <a:off x="2717846" y="2129810"/>
                <a:ext cx="249181" cy="373215"/>
              </a:xfrm>
              <a:prstGeom prst="rect">
                <a:avLst/>
              </a:prstGeom>
              <a:noFill/>
            </p:spPr>
            <p:txBody>
              <a:bodyPr wrap="none" rtlCol="0">
                <a:spAutoFit/>
              </a:bodyPr>
              <a:lstStyle/>
              <a:p>
                <a:r>
                  <a:rPr lang="en-GB" sz="3200"/>
                  <a:t>1</a:t>
                </a:r>
                <a:endParaRPr lang="nl-NL" sz="3200" baseline="-25000"/>
              </a:p>
            </p:txBody>
          </p:sp>
          <p:sp>
            <p:nvSpPr>
              <p:cNvPr id="38" name="Oval 37">
                <a:extLst>
                  <a:ext uri="{FF2B5EF4-FFF2-40B4-BE49-F238E27FC236}">
                    <a16:creationId xmlns:a16="http://schemas.microsoft.com/office/drawing/2014/main" id="{BC8233D9-3BA8-44B0-90B4-DCF92A301EA8}"/>
                  </a:ext>
                </a:extLst>
              </p:cNvPr>
              <p:cNvSpPr/>
              <p:nvPr/>
            </p:nvSpPr>
            <p:spPr>
              <a:xfrm>
                <a:off x="4069888" y="2141604"/>
                <a:ext cx="530798"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39" name="Straight Arrow Connector 38">
                <a:extLst>
                  <a:ext uri="{FF2B5EF4-FFF2-40B4-BE49-F238E27FC236}">
                    <a16:creationId xmlns:a16="http://schemas.microsoft.com/office/drawing/2014/main" id="{92E6CFC1-AFDF-495D-86D9-6F822EA3507D}"/>
                  </a:ext>
                </a:extLst>
              </p:cNvPr>
              <p:cNvCxnSpPr>
                <a:cxnSpLocks/>
                <a:stCxn id="38" idx="2"/>
                <a:endCxn id="32" idx="3"/>
              </p:cNvCxnSpPr>
              <p:nvPr/>
            </p:nvCxnSpPr>
            <p:spPr>
              <a:xfrm flipH="1">
                <a:off x="3702234" y="2418235"/>
                <a:ext cx="367654" cy="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2C78026-95A5-4FCC-9EDB-92A0C2007FCC}"/>
                  </a:ext>
                </a:extLst>
              </p:cNvPr>
              <p:cNvSpPr txBox="1"/>
              <p:nvPr/>
            </p:nvSpPr>
            <p:spPr>
              <a:xfrm>
                <a:off x="3783993" y="2141604"/>
                <a:ext cx="230693" cy="416085"/>
              </a:xfrm>
              <a:prstGeom prst="rect">
                <a:avLst/>
              </a:prstGeom>
              <a:noFill/>
            </p:spPr>
            <p:txBody>
              <a:bodyPr wrap="square" rtlCol="0">
                <a:spAutoFit/>
              </a:bodyPr>
              <a:lstStyle/>
              <a:p>
                <a:r>
                  <a:rPr lang="en-GB" sz="2800"/>
                  <a:t>1</a:t>
                </a:r>
                <a:endParaRPr lang="nl-NL" sz="2800"/>
              </a:p>
            </p:txBody>
          </p:sp>
        </p:grpSp>
        <p:sp>
          <p:nvSpPr>
            <p:cNvPr id="41" name="Oval 40">
              <a:extLst>
                <a:ext uri="{FF2B5EF4-FFF2-40B4-BE49-F238E27FC236}">
                  <a16:creationId xmlns:a16="http://schemas.microsoft.com/office/drawing/2014/main" id="{6EF2F900-CE88-488C-B536-E17472799C4A}"/>
                </a:ext>
              </a:extLst>
            </p:cNvPr>
            <p:cNvSpPr/>
            <p:nvPr/>
          </p:nvSpPr>
          <p:spPr>
            <a:xfrm>
              <a:off x="379959" y="965172"/>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42" name="Connector: Curved 41">
              <a:extLst>
                <a:ext uri="{FF2B5EF4-FFF2-40B4-BE49-F238E27FC236}">
                  <a16:creationId xmlns:a16="http://schemas.microsoft.com/office/drawing/2014/main" id="{EA114C67-5DCC-4E11-9531-D8797D9CABF8}"/>
                </a:ext>
              </a:extLst>
            </p:cNvPr>
            <p:cNvCxnSpPr>
              <a:cxnSpLocks/>
              <a:stCxn id="41" idx="1"/>
              <a:endCxn id="41" idx="7"/>
            </p:cNvCxnSpPr>
            <p:nvPr/>
          </p:nvCxnSpPr>
          <p:spPr>
            <a:xfrm rot="5400000" flipH="1" flipV="1">
              <a:off x="847325" y="761646"/>
              <a:ext cx="12700" cy="660956"/>
            </a:xfrm>
            <a:prstGeom prst="curvedConnector3">
              <a:avLst>
                <a:gd name="adj1" fmla="val 279962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ACCFE1D-F4FC-4DE2-8AD9-D89E2E4C88D9}"/>
                </a:ext>
              </a:extLst>
            </p:cNvPr>
            <p:cNvSpPr txBox="1"/>
            <p:nvPr/>
          </p:nvSpPr>
          <p:spPr>
            <a:xfrm>
              <a:off x="563069" y="310508"/>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cxnSp>
          <p:nvCxnSpPr>
            <p:cNvPr id="44" name="Connector: Curved 43">
              <a:extLst>
                <a:ext uri="{FF2B5EF4-FFF2-40B4-BE49-F238E27FC236}">
                  <a16:creationId xmlns:a16="http://schemas.microsoft.com/office/drawing/2014/main" id="{905FC2D4-AC82-4426-9762-AA2817CC548C}"/>
                </a:ext>
              </a:extLst>
            </p:cNvPr>
            <p:cNvCxnSpPr>
              <a:cxnSpLocks/>
              <a:stCxn id="38" idx="7"/>
              <a:endCxn id="38" idx="1"/>
            </p:cNvCxnSpPr>
            <p:nvPr/>
          </p:nvCxnSpPr>
          <p:spPr>
            <a:xfrm rot="16200000" flipV="1">
              <a:off x="4144470" y="771738"/>
              <a:ext cx="12700" cy="592045"/>
            </a:xfrm>
            <a:prstGeom prst="curvedConnector3">
              <a:avLst>
                <a:gd name="adj1" fmla="val 279962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E58D420-F856-44F8-8B5A-99C030FF0D4D}"/>
                </a:ext>
              </a:extLst>
            </p:cNvPr>
            <p:cNvSpPr txBox="1"/>
            <p:nvPr/>
          </p:nvSpPr>
          <p:spPr>
            <a:xfrm>
              <a:off x="3854797" y="159668"/>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grpSp>
      <p:sp>
        <p:nvSpPr>
          <p:cNvPr id="11" name="Right Brace 10">
            <a:extLst>
              <a:ext uri="{FF2B5EF4-FFF2-40B4-BE49-F238E27FC236}">
                <a16:creationId xmlns:a16="http://schemas.microsoft.com/office/drawing/2014/main" id="{2C8D7AA3-CECC-4D08-AD6A-933094BEEA60}"/>
              </a:ext>
            </a:extLst>
          </p:cNvPr>
          <p:cNvSpPr/>
          <p:nvPr/>
        </p:nvSpPr>
        <p:spPr>
          <a:xfrm>
            <a:off x="5132845" y="261925"/>
            <a:ext cx="421342" cy="23349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TextBox 12">
            <a:extLst>
              <a:ext uri="{FF2B5EF4-FFF2-40B4-BE49-F238E27FC236}">
                <a16:creationId xmlns:a16="http://schemas.microsoft.com/office/drawing/2014/main" id="{E3C8A418-EC4A-4F3F-A7F6-875CF772C76D}"/>
              </a:ext>
            </a:extLst>
          </p:cNvPr>
          <p:cNvSpPr txBox="1"/>
          <p:nvPr/>
        </p:nvSpPr>
        <p:spPr>
          <a:xfrm>
            <a:off x="5869338" y="713276"/>
            <a:ext cx="5843201" cy="1815882"/>
          </a:xfrm>
          <a:prstGeom prst="rect">
            <a:avLst/>
          </a:prstGeom>
          <a:noFill/>
        </p:spPr>
        <p:txBody>
          <a:bodyPr wrap="square" rtlCol="0">
            <a:spAutoFit/>
          </a:bodyPr>
          <a:lstStyle/>
          <a:p>
            <a:r>
              <a:rPr lang="en-GB" sz="2800" b="1"/>
              <a:t>Our hypothesis</a:t>
            </a:r>
          </a:p>
          <a:p>
            <a:r>
              <a:rPr lang="en-GB" sz="2800"/>
              <a:t>A represents genetic effects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endParaRPr lang="en-GB" sz="2800"/>
          </a:p>
          <a:p>
            <a:r>
              <a:rPr lang="en-GB" sz="2800"/>
              <a:t>E represents unshared environmental effects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sp>
        <p:nvSpPr>
          <p:cNvPr id="84" name="TextBox 83">
            <a:extLst>
              <a:ext uri="{FF2B5EF4-FFF2-40B4-BE49-F238E27FC236}">
                <a16:creationId xmlns:a16="http://schemas.microsoft.com/office/drawing/2014/main" id="{8BCDD4CC-68F2-4E36-8045-82F383B65289}"/>
              </a:ext>
            </a:extLst>
          </p:cNvPr>
          <p:cNvSpPr txBox="1"/>
          <p:nvPr/>
        </p:nvSpPr>
        <p:spPr>
          <a:xfrm>
            <a:off x="476703" y="3429000"/>
            <a:ext cx="10785269" cy="1815882"/>
          </a:xfrm>
          <a:prstGeom prst="rect">
            <a:avLst/>
          </a:prstGeom>
          <a:noFill/>
        </p:spPr>
        <p:txBody>
          <a:bodyPr wrap="square" rtlCol="0">
            <a:spAutoFit/>
          </a:bodyPr>
          <a:lstStyle/>
          <a:p>
            <a:r>
              <a:rPr lang="en-GB" sz="2800" b="1"/>
              <a:t>Data</a:t>
            </a:r>
            <a:r>
              <a:rPr lang="en-GB" sz="2800"/>
              <a:t>: Height measured in 250 twin pairs (500 twins), </a:t>
            </a:r>
          </a:p>
          <a:p>
            <a:r>
              <a:rPr lang="en-GB" sz="2800" b="1"/>
              <a:t>Unit of sampling</a:t>
            </a:r>
            <a:r>
              <a:rPr lang="en-GB" sz="2800"/>
              <a:t>: twin pair</a:t>
            </a:r>
          </a:p>
          <a:p>
            <a:r>
              <a:rPr lang="en-GB" sz="2800" b="1"/>
              <a:t>Key to the GID</a:t>
            </a:r>
            <a:r>
              <a:rPr lang="en-GB" sz="2800"/>
              <a:t>: MZ twins are genetically identical</a:t>
            </a:r>
            <a:r>
              <a:rPr lang="nl-NL" sz="2800"/>
              <a:t>, 100% genetic variance is shared by MZ twins ... implies a </a:t>
            </a:r>
            <a:r>
              <a:rPr lang="nl-NL" sz="2800" b="1"/>
              <a:t>covariance structure model</a:t>
            </a:r>
          </a:p>
        </p:txBody>
      </p:sp>
      <p:sp>
        <p:nvSpPr>
          <p:cNvPr id="2" name="Tijdelijke aanduiding voor dianummer 1">
            <a:extLst>
              <a:ext uri="{FF2B5EF4-FFF2-40B4-BE49-F238E27FC236}">
                <a16:creationId xmlns:a16="http://schemas.microsoft.com/office/drawing/2014/main" id="{F09AD319-F2B4-4CF1-92C6-6C8074E40002}"/>
              </a:ext>
            </a:extLst>
          </p:cNvPr>
          <p:cNvSpPr>
            <a:spLocks noGrp="1"/>
          </p:cNvSpPr>
          <p:nvPr>
            <p:ph type="sldNum" sz="quarter" idx="12"/>
          </p:nvPr>
        </p:nvSpPr>
        <p:spPr/>
        <p:txBody>
          <a:bodyPr/>
          <a:lstStyle/>
          <a:p>
            <a:fld id="{7D7567CE-CB09-49BC-B895-12636B2CA790}" type="slidenum">
              <a:rPr lang="LID4096" smtClean="0"/>
              <a:t>16</a:t>
            </a:fld>
            <a:endParaRPr lang="LID4096"/>
          </a:p>
        </p:txBody>
      </p:sp>
    </p:spTree>
    <p:extLst>
      <p:ext uri="{BB962C8B-B14F-4D97-AF65-F5344CB8AC3E}">
        <p14:creationId xmlns:p14="http://schemas.microsoft.com/office/powerpoint/2010/main" val="3409662437"/>
      </p:ext>
    </p:extLst>
  </p:cSld>
  <p:clrMapOvr>
    <a:masterClrMapping/>
  </p:clrMapOvr>
  <mc:AlternateContent xmlns:mc="http://schemas.openxmlformats.org/markup-compatibility/2006" xmlns:p14="http://schemas.microsoft.com/office/powerpoint/2010/main">
    <mc:Choice Requires="p14">
      <p:transition spd="slow" p14:dur="2000" advTm="80043"/>
    </mc:Choice>
    <mc:Fallback xmlns="">
      <p:transition spd="slow" advTm="8004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19B0EE-765D-4B7B-850F-D12121CD649D}"/>
              </a:ext>
            </a:extLst>
          </p:cNvPr>
          <p:cNvSpPr txBox="1"/>
          <p:nvPr/>
        </p:nvSpPr>
        <p:spPr>
          <a:xfrm>
            <a:off x="222256" y="249293"/>
            <a:ext cx="9785271" cy="3683060"/>
          </a:xfrm>
          <a:prstGeom prst="rect">
            <a:avLst/>
          </a:prstGeom>
          <a:noFill/>
        </p:spPr>
        <p:txBody>
          <a:bodyPr wrap="square">
            <a:spAutoFit/>
          </a:bodyPr>
          <a:lstStyle/>
          <a:p>
            <a:r>
              <a:rPr lang="en-US" sz="2800" b="1"/>
              <a:t>MZ tw1 variance	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p>
            <a:r>
              <a:rPr lang="en-US" sz="2800" b="1"/>
              <a:t>MZ tw2 variance	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p>
            <a:endParaRPr lang="en-US" sz="2800" b="1" baseline="-25000">
              <a:solidFill>
                <a:srgbClr val="0070C0"/>
              </a:solidFill>
            </a:endParaRPr>
          </a:p>
          <a:p>
            <a:r>
              <a:rPr lang="en-US" sz="2800"/>
              <a:t>Genes that contribute to height variance, necessarily contribute to MZ covariance, because MZ twins are genetically identical.</a:t>
            </a:r>
          </a:p>
          <a:p>
            <a:endParaRPr lang="en-US" sz="2800" b="1" baseline="-25000">
              <a:solidFill>
                <a:srgbClr val="FF0000"/>
              </a:solidFill>
            </a:endParaRPr>
          </a:p>
          <a:p>
            <a:endParaRPr lang="en-US" sz="2800" b="1" baseline="-25000">
              <a:solidFill>
                <a:srgbClr val="FF0000"/>
              </a:solidFill>
            </a:endParaRPr>
          </a:p>
          <a:p>
            <a:r>
              <a:rPr lang="en-US" sz="2800" b="1"/>
              <a:t>MZ tw1-tw2 covariance s</a:t>
            </a:r>
            <a:r>
              <a:rPr lang="en-US" sz="2800" b="1" baseline="-25000"/>
              <a:t>H1,H2</a:t>
            </a:r>
            <a:r>
              <a:rPr lang="nl-NL" sz="2800" b="1" baseline="-25000"/>
              <a:t>  </a:t>
            </a:r>
            <a:r>
              <a:rPr lang="en-US" sz="2800" b="1"/>
              <a:t>=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p>
            <a:endParaRPr lang="en-US" sz="2800" b="1" baseline="-25000">
              <a:solidFill>
                <a:srgbClr val="FF0000"/>
              </a:solidFill>
            </a:endParaRPr>
          </a:p>
          <a:p>
            <a:endParaRPr lang="en-US" sz="2800" b="1" baseline="-25000">
              <a:solidFill>
                <a:srgbClr val="FF0000"/>
              </a:solidFill>
            </a:endParaRPr>
          </a:p>
        </p:txBody>
      </p:sp>
      <p:sp>
        <p:nvSpPr>
          <p:cNvPr id="3" name="Right Brace 2">
            <a:extLst>
              <a:ext uri="{FF2B5EF4-FFF2-40B4-BE49-F238E27FC236}">
                <a16:creationId xmlns:a16="http://schemas.microsoft.com/office/drawing/2014/main" id="{6AA9EE71-2F84-480B-BDD0-A69E88A7E3CD}"/>
              </a:ext>
            </a:extLst>
          </p:cNvPr>
          <p:cNvSpPr/>
          <p:nvPr/>
        </p:nvSpPr>
        <p:spPr>
          <a:xfrm>
            <a:off x="5858718" y="289367"/>
            <a:ext cx="162045" cy="8634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TextBox 3">
            <a:extLst>
              <a:ext uri="{FF2B5EF4-FFF2-40B4-BE49-F238E27FC236}">
                <a16:creationId xmlns:a16="http://schemas.microsoft.com/office/drawing/2014/main" id="{C55C0A0F-3A7C-41AC-920A-6AAA9C28022A}"/>
              </a:ext>
            </a:extLst>
          </p:cNvPr>
          <p:cNvSpPr txBox="1"/>
          <p:nvPr/>
        </p:nvSpPr>
        <p:spPr>
          <a:xfrm>
            <a:off x="6333282" y="459503"/>
            <a:ext cx="3404650" cy="523220"/>
          </a:xfrm>
          <a:prstGeom prst="rect">
            <a:avLst/>
          </a:prstGeom>
          <a:noFill/>
        </p:spPr>
        <p:txBody>
          <a:bodyPr wrap="none" rtlCol="0">
            <a:spAutoFit/>
          </a:bodyPr>
          <a:lstStyle/>
          <a:p>
            <a:r>
              <a:rPr lang="en-GB" sz="2800" b="1"/>
              <a:t>Hypothesis (variance)</a:t>
            </a:r>
            <a:endParaRPr lang="nl-NL" sz="2800" b="1"/>
          </a:p>
        </p:txBody>
      </p:sp>
      <p:sp>
        <p:nvSpPr>
          <p:cNvPr id="6" name="Right Brace 5">
            <a:extLst>
              <a:ext uri="{FF2B5EF4-FFF2-40B4-BE49-F238E27FC236}">
                <a16:creationId xmlns:a16="http://schemas.microsoft.com/office/drawing/2014/main" id="{07BBF6CE-D02F-4D32-913B-E3FAF3BF5AC2}"/>
              </a:ext>
            </a:extLst>
          </p:cNvPr>
          <p:cNvSpPr/>
          <p:nvPr/>
        </p:nvSpPr>
        <p:spPr>
          <a:xfrm>
            <a:off x="5745866" y="2652531"/>
            <a:ext cx="225705" cy="8634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TextBox 6">
            <a:extLst>
              <a:ext uri="{FF2B5EF4-FFF2-40B4-BE49-F238E27FC236}">
                <a16:creationId xmlns:a16="http://schemas.microsoft.com/office/drawing/2014/main" id="{BB8E2AD6-696F-4C54-B34E-8ACD585740D4}"/>
              </a:ext>
            </a:extLst>
          </p:cNvPr>
          <p:cNvSpPr txBox="1"/>
          <p:nvPr/>
        </p:nvSpPr>
        <p:spPr>
          <a:xfrm>
            <a:off x="6163139" y="2822667"/>
            <a:ext cx="3744936" cy="523220"/>
          </a:xfrm>
          <a:prstGeom prst="rect">
            <a:avLst/>
          </a:prstGeom>
          <a:noFill/>
        </p:spPr>
        <p:txBody>
          <a:bodyPr wrap="none" rtlCol="0">
            <a:spAutoFit/>
          </a:bodyPr>
          <a:lstStyle/>
          <a:p>
            <a:r>
              <a:rPr lang="en-GB" sz="2800" b="1"/>
              <a:t>Hypothesis (covariance)</a:t>
            </a:r>
            <a:endParaRPr lang="nl-NL" sz="2800" b="1"/>
          </a:p>
        </p:txBody>
      </p:sp>
      <p:graphicFrame>
        <p:nvGraphicFramePr>
          <p:cNvPr id="10" name="Table 10">
            <a:extLst>
              <a:ext uri="{FF2B5EF4-FFF2-40B4-BE49-F238E27FC236}">
                <a16:creationId xmlns:a16="http://schemas.microsoft.com/office/drawing/2014/main" id="{D8B262B2-E154-4B98-885A-E023EF522F5E}"/>
              </a:ext>
            </a:extLst>
          </p:cNvPr>
          <p:cNvGraphicFramePr>
            <a:graphicFrameLocks noGrp="1"/>
          </p:cNvGraphicFramePr>
          <p:nvPr>
            <p:extLst>
              <p:ext uri="{D42A27DB-BD31-4B8C-83A1-F6EECF244321}">
                <p14:modId xmlns:p14="http://schemas.microsoft.com/office/powerpoint/2010/main" val="3887333105"/>
              </p:ext>
            </p:extLst>
          </p:nvPr>
        </p:nvGraphicFramePr>
        <p:xfrm>
          <a:off x="631464" y="3932353"/>
          <a:ext cx="9785268" cy="2072640"/>
        </p:xfrm>
        <a:graphic>
          <a:graphicData uri="http://schemas.openxmlformats.org/drawingml/2006/table">
            <a:tbl>
              <a:tblPr firstRow="1" bandRow="1">
                <a:tableStyleId>{5940675A-B579-460E-94D1-54222C63F5DA}</a:tableStyleId>
              </a:tblPr>
              <a:tblGrid>
                <a:gridCol w="1630878">
                  <a:extLst>
                    <a:ext uri="{9D8B030D-6E8A-4147-A177-3AD203B41FA5}">
                      <a16:colId xmlns:a16="http://schemas.microsoft.com/office/drawing/2014/main" val="2835235874"/>
                    </a:ext>
                  </a:extLst>
                </a:gridCol>
                <a:gridCol w="1630878">
                  <a:extLst>
                    <a:ext uri="{9D8B030D-6E8A-4147-A177-3AD203B41FA5}">
                      <a16:colId xmlns:a16="http://schemas.microsoft.com/office/drawing/2014/main" val="1258395406"/>
                    </a:ext>
                  </a:extLst>
                </a:gridCol>
                <a:gridCol w="1630878">
                  <a:extLst>
                    <a:ext uri="{9D8B030D-6E8A-4147-A177-3AD203B41FA5}">
                      <a16:colId xmlns:a16="http://schemas.microsoft.com/office/drawing/2014/main" val="854377123"/>
                    </a:ext>
                  </a:extLst>
                </a:gridCol>
                <a:gridCol w="1630878">
                  <a:extLst>
                    <a:ext uri="{9D8B030D-6E8A-4147-A177-3AD203B41FA5}">
                      <a16:colId xmlns:a16="http://schemas.microsoft.com/office/drawing/2014/main" val="4033349580"/>
                    </a:ext>
                  </a:extLst>
                </a:gridCol>
                <a:gridCol w="1630878">
                  <a:extLst>
                    <a:ext uri="{9D8B030D-6E8A-4147-A177-3AD203B41FA5}">
                      <a16:colId xmlns:a16="http://schemas.microsoft.com/office/drawing/2014/main" val="4149515807"/>
                    </a:ext>
                  </a:extLst>
                </a:gridCol>
                <a:gridCol w="1630878">
                  <a:extLst>
                    <a:ext uri="{9D8B030D-6E8A-4147-A177-3AD203B41FA5}">
                      <a16:colId xmlns:a16="http://schemas.microsoft.com/office/drawing/2014/main" val="2627988905"/>
                    </a:ext>
                  </a:extLst>
                </a:gridCol>
              </a:tblGrid>
              <a:tr h="370840">
                <a:tc gridSpan="3">
                  <a:txBody>
                    <a:bodyPr/>
                    <a:lstStyle/>
                    <a:p>
                      <a:pPr algn="ctr"/>
                      <a:r>
                        <a:rPr lang="en-GB" sz="2800"/>
                        <a:t>Observed N=250 MZ pairs (</a:t>
                      </a:r>
                      <a:r>
                        <a:rPr lang="en-GB" sz="2800" b="1"/>
                        <a:t>S</a:t>
                      </a:r>
                      <a:r>
                        <a:rPr lang="en-GB" sz="2800"/>
                        <a:t>)</a:t>
                      </a:r>
                      <a:endParaRPr lang="nl-NL" sz="2800"/>
                    </a:p>
                  </a:txBody>
                  <a:tcPr/>
                </a:tc>
                <a:tc hMerge="1">
                  <a:txBody>
                    <a:bodyPr/>
                    <a:lstStyle/>
                    <a:p>
                      <a:endParaRPr lang="nl-NL" sz="2800"/>
                    </a:p>
                  </a:txBody>
                  <a:tcPr/>
                </a:tc>
                <a:tc hMerge="1">
                  <a:txBody>
                    <a:bodyPr/>
                    <a:lstStyle/>
                    <a:p>
                      <a:endParaRPr lang="nl-NL" sz="2800"/>
                    </a:p>
                  </a:txBody>
                  <a:tcPr/>
                </a:tc>
                <a:tc gridSpan="3">
                  <a:txBody>
                    <a:bodyPr/>
                    <a:lstStyle/>
                    <a:p>
                      <a:pPr algn="ctr"/>
                      <a:r>
                        <a:rPr lang="en-GB" sz="2800"/>
                        <a:t>GCSM (Model) (</a:t>
                      </a:r>
                      <a:r>
                        <a:rPr lang="en-GB" sz="2800" b="1">
                          <a:latin typeface="Symbol" panose="05050102010706020507" pitchFamily="18" charset="2"/>
                        </a:rPr>
                        <a:t>S</a:t>
                      </a:r>
                      <a:r>
                        <a:rPr lang="en-GB" sz="2800"/>
                        <a:t>)</a:t>
                      </a:r>
                      <a:endParaRPr lang="nl-NL" sz="28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3353624650"/>
                  </a:ext>
                </a:extLst>
              </a:tr>
              <a:tr h="370840">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extLst>
                  <a:ext uri="{0D108BD9-81ED-4DB2-BD59-A6C34878D82A}">
                    <a16:rowId xmlns:a16="http://schemas.microsoft.com/office/drawing/2014/main" val="465285803"/>
                  </a:ext>
                </a:extLst>
              </a:tr>
              <a:tr h="370840">
                <a:tc>
                  <a:txBody>
                    <a:bodyPr/>
                    <a:lstStyle/>
                    <a:p>
                      <a:pPr algn="ctr"/>
                      <a:r>
                        <a:rPr lang="en-GB" sz="2800"/>
                        <a:t>MZ1</a:t>
                      </a:r>
                      <a:endParaRPr lang="nl-NL" sz="2800"/>
                    </a:p>
                  </a:txBody>
                  <a:tcPr/>
                </a:tc>
                <a:tc>
                  <a:txBody>
                    <a:bodyPr/>
                    <a:lstStyle/>
                    <a:p>
                      <a:pPr algn="ctr"/>
                      <a:r>
                        <a:rPr lang="nl-NL" sz="2800"/>
                        <a:t>63.891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en-GB" sz="2800"/>
                        <a:t>MZ1</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extLst>
                  <a:ext uri="{0D108BD9-81ED-4DB2-BD59-A6C34878D82A}">
                    <a16:rowId xmlns:a16="http://schemas.microsoft.com/office/drawing/2014/main" val="3407709410"/>
                  </a:ext>
                </a:extLst>
              </a:tr>
              <a:tr h="370840">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nl-NL" sz="2800"/>
                        <a:t>64.150</a:t>
                      </a:r>
                    </a:p>
                  </a:txBody>
                  <a:tcPr/>
                </a:tc>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extLst>
                  <a:ext uri="{0D108BD9-81ED-4DB2-BD59-A6C34878D82A}">
                    <a16:rowId xmlns:a16="http://schemas.microsoft.com/office/drawing/2014/main" val="2250378057"/>
                  </a:ext>
                </a:extLst>
              </a:tr>
            </a:tbl>
          </a:graphicData>
        </a:graphic>
      </p:graphicFrame>
      <p:sp>
        <p:nvSpPr>
          <p:cNvPr id="5" name="Tijdelijke aanduiding voor dianummer 4">
            <a:extLst>
              <a:ext uri="{FF2B5EF4-FFF2-40B4-BE49-F238E27FC236}">
                <a16:creationId xmlns:a16="http://schemas.microsoft.com/office/drawing/2014/main" id="{67EA82E5-A1F5-4EE4-9988-2F1E28570EF1}"/>
              </a:ext>
            </a:extLst>
          </p:cNvPr>
          <p:cNvSpPr>
            <a:spLocks noGrp="1"/>
          </p:cNvSpPr>
          <p:nvPr>
            <p:ph type="sldNum" sz="quarter" idx="12"/>
          </p:nvPr>
        </p:nvSpPr>
        <p:spPr/>
        <p:txBody>
          <a:bodyPr/>
          <a:lstStyle/>
          <a:p>
            <a:fld id="{7D7567CE-CB09-49BC-B895-12636B2CA790}" type="slidenum">
              <a:rPr lang="LID4096" smtClean="0"/>
              <a:t>17</a:t>
            </a:fld>
            <a:endParaRPr lang="LID4096"/>
          </a:p>
        </p:txBody>
      </p:sp>
    </p:spTree>
    <p:extLst>
      <p:ext uri="{BB962C8B-B14F-4D97-AF65-F5344CB8AC3E}">
        <p14:creationId xmlns:p14="http://schemas.microsoft.com/office/powerpoint/2010/main" val="874282856"/>
      </p:ext>
    </p:extLst>
  </p:cSld>
  <p:clrMapOvr>
    <a:masterClrMapping/>
  </p:clrMapOvr>
  <mc:AlternateContent xmlns:mc="http://schemas.openxmlformats.org/markup-compatibility/2006" xmlns:p14="http://schemas.microsoft.com/office/powerpoint/2010/main">
    <mc:Choice Requires="p14">
      <p:transition spd="slow" p14:dur="2000" advTm="151668"/>
    </mc:Choice>
    <mc:Fallback xmlns="">
      <p:transition spd="slow" advTm="1516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8B262B2-E154-4B98-885A-E023EF522F5E}"/>
              </a:ext>
            </a:extLst>
          </p:cNvPr>
          <p:cNvGraphicFramePr>
            <a:graphicFrameLocks noGrp="1"/>
          </p:cNvGraphicFramePr>
          <p:nvPr>
            <p:extLst>
              <p:ext uri="{D42A27DB-BD31-4B8C-83A1-F6EECF244321}">
                <p14:modId xmlns:p14="http://schemas.microsoft.com/office/powerpoint/2010/main" val="1351350976"/>
              </p:ext>
            </p:extLst>
          </p:nvPr>
        </p:nvGraphicFramePr>
        <p:xfrm>
          <a:off x="272649" y="172062"/>
          <a:ext cx="9785268" cy="2072640"/>
        </p:xfrm>
        <a:graphic>
          <a:graphicData uri="http://schemas.openxmlformats.org/drawingml/2006/table">
            <a:tbl>
              <a:tblPr firstRow="1" bandRow="1">
                <a:tableStyleId>{5940675A-B579-460E-94D1-54222C63F5DA}</a:tableStyleId>
              </a:tblPr>
              <a:tblGrid>
                <a:gridCol w="1630878">
                  <a:extLst>
                    <a:ext uri="{9D8B030D-6E8A-4147-A177-3AD203B41FA5}">
                      <a16:colId xmlns:a16="http://schemas.microsoft.com/office/drawing/2014/main" val="2835235874"/>
                    </a:ext>
                  </a:extLst>
                </a:gridCol>
                <a:gridCol w="1630878">
                  <a:extLst>
                    <a:ext uri="{9D8B030D-6E8A-4147-A177-3AD203B41FA5}">
                      <a16:colId xmlns:a16="http://schemas.microsoft.com/office/drawing/2014/main" val="1258395406"/>
                    </a:ext>
                  </a:extLst>
                </a:gridCol>
                <a:gridCol w="1630878">
                  <a:extLst>
                    <a:ext uri="{9D8B030D-6E8A-4147-A177-3AD203B41FA5}">
                      <a16:colId xmlns:a16="http://schemas.microsoft.com/office/drawing/2014/main" val="854377123"/>
                    </a:ext>
                  </a:extLst>
                </a:gridCol>
                <a:gridCol w="1630878">
                  <a:extLst>
                    <a:ext uri="{9D8B030D-6E8A-4147-A177-3AD203B41FA5}">
                      <a16:colId xmlns:a16="http://schemas.microsoft.com/office/drawing/2014/main" val="4033349580"/>
                    </a:ext>
                  </a:extLst>
                </a:gridCol>
                <a:gridCol w="1630878">
                  <a:extLst>
                    <a:ext uri="{9D8B030D-6E8A-4147-A177-3AD203B41FA5}">
                      <a16:colId xmlns:a16="http://schemas.microsoft.com/office/drawing/2014/main" val="4149515807"/>
                    </a:ext>
                  </a:extLst>
                </a:gridCol>
                <a:gridCol w="1630878">
                  <a:extLst>
                    <a:ext uri="{9D8B030D-6E8A-4147-A177-3AD203B41FA5}">
                      <a16:colId xmlns:a16="http://schemas.microsoft.com/office/drawing/2014/main" val="2627988905"/>
                    </a:ext>
                  </a:extLst>
                </a:gridCol>
              </a:tblGrid>
              <a:tr h="370840">
                <a:tc gridSpan="3">
                  <a:txBody>
                    <a:bodyPr/>
                    <a:lstStyle/>
                    <a:p>
                      <a:pPr algn="ctr"/>
                      <a:r>
                        <a:rPr lang="en-GB" sz="2800"/>
                        <a:t>Observed N=250 MZ pairs (</a:t>
                      </a:r>
                      <a:r>
                        <a:rPr lang="en-GB" sz="2800" b="1"/>
                        <a:t>S</a:t>
                      </a:r>
                      <a:r>
                        <a:rPr lang="en-GB" sz="2800"/>
                        <a:t>)</a:t>
                      </a:r>
                      <a:endParaRPr lang="nl-NL" sz="2800"/>
                    </a:p>
                  </a:txBody>
                  <a:tcPr/>
                </a:tc>
                <a:tc hMerge="1">
                  <a:txBody>
                    <a:bodyPr/>
                    <a:lstStyle/>
                    <a:p>
                      <a:endParaRPr lang="nl-NL" sz="2800"/>
                    </a:p>
                  </a:txBody>
                  <a:tcPr/>
                </a:tc>
                <a:tc hMerge="1">
                  <a:txBody>
                    <a:bodyPr/>
                    <a:lstStyle/>
                    <a:p>
                      <a:endParaRPr lang="nl-NL" sz="2800"/>
                    </a:p>
                  </a:txBody>
                  <a:tcPr/>
                </a:tc>
                <a:tc gridSpan="3">
                  <a:txBody>
                    <a:bodyPr/>
                    <a:lstStyle/>
                    <a:p>
                      <a:pPr algn="ctr"/>
                      <a:r>
                        <a:rPr lang="en-GB" sz="2800"/>
                        <a:t>GCSM (Model) (</a:t>
                      </a:r>
                      <a:r>
                        <a:rPr lang="en-GB" sz="2800" b="1">
                          <a:latin typeface="Symbol" panose="05050102010706020507" pitchFamily="18" charset="2"/>
                        </a:rPr>
                        <a:t>S</a:t>
                      </a:r>
                      <a:r>
                        <a:rPr lang="en-GB" sz="2800"/>
                        <a:t>)</a:t>
                      </a:r>
                      <a:endParaRPr lang="nl-NL" sz="28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3353624650"/>
                  </a:ext>
                </a:extLst>
              </a:tr>
              <a:tr h="370840">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extLst>
                  <a:ext uri="{0D108BD9-81ED-4DB2-BD59-A6C34878D82A}">
                    <a16:rowId xmlns:a16="http://schemas.microsoft.com/office/drawing/2014/main" val="465285803"/>
                  </a:ext>
                </a:extLst>
              </a:tr>
              <a:tr h="370840">
                <a:tc>
                  <a:txBody>
                    <a:bodyPr/>
                    <a:lstStyle/>
                    <a:p>
                      <a:pPr algn="ctr"/>
                      <a:r>
                        <a:rPr lang="en-GB" sz="2800"/>
                        <a:t>MZ1</a:t>
                      </a:r>
                      <a:endParaRPr lang="nl-NL" sz="2800"/>
                    </a:p>
                  </a:txBody>
                  <a:tcPr/>
                </a:tc>
                <a:tc>
                  <a:txBody>
                    <a:bodyPr/>
                    <a:lstStyle/>
                    <a:p>
                      <a:pPr algn="ctr"/>
                      <a:r>
                        <a:rPr lang="nl-NL" sz="2800"/>
                        <a:t>63.891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en-GB" sz="2800"/>
                        <a:t>MZ1</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extLst>
                  <a:ext uri="{0D108BD9-81ED-4DB2-BD59-A6C34878D82A}">
                    <a16:rowId xmlns:a16="http://schemas.microsoft.com/office/drawing/2014/main" val="3407709410"/>
                  </a:ext>
                </a:extLst>
              </a:tr>
              <a:tr h="370840">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nl-NL" sz="2800"/>
                        <a:t>64.150</a:t>
                      </a:r>
                    </a:p>
                  </a:txBody>
                  <a:tcPr/>
                </a:tc>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extLst>
                  <a:ext uri="{0D108BD9-81ED-4DB2-BD59-A6C34878D82A}">
                    <a16:rowId xmlns:a16="http://schemas.microsoft.com/office/drawing/2014/main" val="2250378057"/>
                  </a:ext>
                </a:extLst>
              </a:tr>
            </a:tbl>
          </a:graphicData>
        </a:graphic>
      </p:graphicFrame>
      <p:grpSp>
        <p:nvGrpSpPr>
          <p:cNvPr id="45" name="Group 44">
            <a:extLst>
              <a:ext uri="{FF2B5EF4-FFF2-40B4-BE49-F238E27FC236}">
                <a16:creationId xmlns:a16="http://schemas.microsoft.com/office/drawing/2014/main" id="{BDDB4770-61B2-4EF7-AFB7-DE8F856BC9DC}"/>
              </a:ext>
            </a:extLst>
          </p:cNvPr>
          <p:cNvGrpSpPr/>
          <p:nvPr/>
        </p:nvGrpSpPr>
        <p:grpSpPr>
          <a:xfrm>
            <a:off x="1434591" y="3137835"/>
            <a:ext cx="3248417" cy="885361"/>
            <a:chOff x="2541329" y="2129810"/>
            <a:chExt cx="2059357" cy="565055"/>
          </a:xfrm>
        </p:grpSpPr>
        <p:sp>
          <p:nvSpPr>
            <p:cNvPr id="52" name="Rectangle 51">
              <a:extLst>
                <a:ext uri="{FF2B5EF4-FFF2-40B4-BE49-F238E27FC236}">
                  <a16:creationId xmlns:a16="http://schemas.microsoft.com/office/drawing/2014/main" id="{1E701A39-7C79-4FD9-B9CD-A0E18C08CABA}"/>
                </a:ext>
              </a:extLst>
            </p:cNvPr>
            <p:cNvSpPr/>
            <p:nvPr/>
          </p:nvSpPr>
          <p:spPr>
            <a:xfrm>
              <a:off x="3215434" y="2181450"/>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53" name="Straight Arrow Connector 52">
              <a:extLst>
                <a:ext uri="{FF2B5EF4-FFF2-40B4-BE49-F238E27FC236}">
                  <a16:creationId xmlns:a16="http://schemas.microsoft.com/office/drawing/2014/main" id="{6A4B52B6-A627-4E63-8745-9D7C384818FD}"/>
                </a:ext>
              </a:extLst>
            </p:cNvPr>
            <p:cNvCxnSpPr>
              <a:cxnSpLocks/>
              <a:stCxn id="46" idx="6"/>
              <a:endCxn id="52" idx="1"/>
            </p:cNvCxnSpPr>
            <p:nvPr/>
          </p:nvCxnSpPr>
          <p:spPr>
            <a:xfrm flipV="1">
              <a:off x="2541329" y="2427801"/>
              <a:ext cx="674105" cy="5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25B9D20-A0B3-4E11-81B8-288333A037FA}"/>
                </a:ext>
              </a:extLst>
            </p:cNvPr>
            <p:cNvSpPr txBox="1"/>
            <p:nvPr/>
          </p:nvSpPr>
          <p:spPr>
            <a:xfrm>
              <a:off x="2717846" y="2129810"/>
              <a:ext cx="249181" cy="373215"/>
            </a:xfrm>
            <a:prstGeom prst="rect">
              <a:avLst/>
            </a:prstGeom>
            <a:noFill/>
          </p:spPr>
          <p:txBody>
            <a:bodyPr wrap="none" rtlCol="0">
              <a:spAutoFit/>
            </a:bodyPr>
            <a:lstStyle/>
            <a:p>
              <a:r>
                <a:rPr lang="en-GB" sz="3200"/>
                <a:t>1</a:t>
              </a:r>
              <a:endParaRPr lang="nl-NL" sz="3200" baseline="-25000"/>
            </a:p>
          </p:txBody>
        </p:sp>
        <p:sp>
          <p:nvSpPr>
            <p:cNvPr id="55" name="Oval 54">
              <a:extLst>
                <a:ext uri="{FF2B5EF4-FFF2-40B4-BE49-F238E27FC236}">
                  <a16:creationId xmlns:a16="http://schemas.microsoft.com/office/drawing/2014/main" id="{49DD15B8-01E1-4A90-A8D1-5C5AD6DDE865}"/>
                </a:ext>
              </a:extLst>
            </p:cNvPr>
            <p:cNvSpPr/>
            <p:nvPr/>
          </p:nvSpPr>
          <p:spPr>
            <a:xfrm>
              <a:off x="4069888" y="2141604"/>
              <a:ext cx="530798"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56" name="Straight Arrow Connector 55">
              <a:extLst>
                <a:ext uri="{FF2B5EF4-FFF2-40B4-BE49-F238E27FC236}">
                  <a16:creationId xmlns:a16="http://schemas.microsoft.com/office/drawing/2014/main" id="{B982963F-C0A0-4779-A1FA-D8A72E24C9CE}"/>
                </a:ext>
              </a:extLst>
            </p:cNvPr>
            <p:cNvCxnSpPr>
              <a:cxnSpLocks/>
              <a:stCxn id="55" idx="2"/>
              <a:endCxn id="52" idx="3"/>
            </p:cNvCxnSpPr>
            <p:nvPr/>
          </p:nvCxnSpPr>
          <p:spPr>
            <a:xfrm flipH="1">
              <a:off x="3702234" y="2418235"/>
              <a:ext cx="367654" cy="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3B109C3-DFBE-40C2-8D93-11D8B98AD12A}"/>
                </a:ext>
              </a:extLst>
            </p:cNvPr>
            <p:cNvSpPr txBox="1"/>
            <p:nvPr/>
          </p:nvSpPr>
          <p:spPr>
            <a:xfrm>
              <a:off x="3783993" y="2141604"/>
              <a:ext cx="230693" cy="416085"/>
            </a:xfrm>
            <a:prstGeom prst="rect">
              <a:avLst/>
            </a:prstGeom>
            <a:noFill/>
          </p:spPr>
          <p:txBody>
            <a:bodyPr wrap="square" rtlCol="0">
              <a:spAutoFit/>
            </a:bodyPr>
            <a:lstStyle/>
            <a:p>
              <a:r>
                <a:rPr lang="en-GB" sz="2800"/>
                <a:t>1</a:t>
              </a:r>
              <a:endParaRPr lang="nl-NL" sz="2800"/>
            </a:p>
          </p:txBody>
        </p:sp>
      </p:grpSp>
      <p:sp>
        <p:nvSpPr>
          <p:cNvPr id="46" name="Oval 45">
            <a:extLst>
              <a:ext uri="{FF2B5EF4-FFF2-40B4-BE49-F238E27FC236}">
                <a16:creationId xmlns:a16="http://schemas.microsoft.com/office/drawing/2014/main" id="{02F91F19-83E3-4009-BE66-1AA4CD817A70}"/>
              </a:ext>
            </a:extLst>
          </p:cNvPr>
          <p:cNvSpPr/>
          <p:nvPr/>
        </p:nvSpPr>
        <p:spPr>
          <a:xfrm>
            <a:off x="499859" y="3180674"/>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47" name="Connector: Curved 46">
            <a:extLst>
              <a:ext uri="{FF2B5EF4-FFF2-40B4-BE49-F238E27FC236}">
                <a16:creationId xmlns:a16="http://schemas.microsoft.com/office/drawing/2014/main" id="{AB786864-6ECE-4424-A4A9-0CDC37FC8F40}"/>
              </a:ext>
            </a:extLst>
          </p:cNvPr>
          <p:cNvCxnSpPr>
            <a:cxnSpLocks/>
            <a:stCxn id="46" idx="1"/>
            <a:endCxn id="46" idx="7"/>
          </p:cNvCxnSpPr>
          <p:nvPr/>
        </p:nvCxnSpPr>
        <p:spPr>
          <a:xfrm rot="5400000" flipH="1" flipV="1">
            <a:off x="967225" y="2977148"/>
            <a:ext cx="12700" cy="660956"/>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D90925C-DB96-4C8F-ADF8-63C96C456BA6}"/>
              </a:ext>
            </a:extLst>
          </p:cNvPr>
          <p:cNvSpPr txBox="1"/>
          <p:nvPr/>
        </p:nvSpPr>
        <p:spPr>
          <a:xfrm>
            <a:off x="643097" y="2477427"/>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cxnSp>
        <p:nvCxnSpPr>
          <p:cNvPr id="49" name="Connector: Curved 48">
            <a:extLst>
              <a:ext uri="{FF2B5EF4-FFF2-40B4-BE49-F238E27FC236}">
                <a16:creationId xmlns:a16="http://schemas.microsoft.com/office/drawing/2014/main" id="{D286E362-D780-41BC-B54B-2965B35C8EE8}"/>
              </a:ext>
            </a:extLst>
          </p:cNvPr>
          <p:cNvCxnSpPr>
            <a:cxnSpLocks/>
            <a:stCxn id="55" idx="7"/>
            <a:endCxn id="55" idx="1"/>
          </p:cNvCxnSpPr>
          <p:nvPr/>
        </p:nvCxnSpPr>
        <p:spPr>
          <a:xfrm rot="16200000" flipV="1">
            <a:off x="4264370" y="2987240"/>
            <a:ext cx="12700" cy="592045"/>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86B9491-E60E-41F8-BD04-6442B704D509}"/>
              </a:ext>
            </a:extLst>
          </p:cNvPr>
          <p:cNvSpPr txBox="1"/>
          <p:nvPr/>
        </p:nvSpPr>
        <p:spPr>
          <a:xfrm>
            <a:off x="4043984" y="2457526"/>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sp>
        <p:nvSpPr>
          <p:cNvPr id="51" name="TextBox 50">
            <a:extLst>
              <a:ext uri="{FF2B5EF4-FFF2-40B4-BE49-F238E27FC236}">
                <a16:creationId xmlns:a16="http://schemas.microsoft.com/office/drawing/2014/main" id="{72F53AC2-DBAD-4DDB-8256-4D97BB4FBE92}"/>
              </a:ext>
            </a:extLst>
          </p:cNvPr>
          <p:cNvSpPr txBox="1"/>
          <p:nvPr/>
        </p:nvSpPr>
        <p:spPr>
          <a:xfrm>
            <a:off x="512024" y="4179269"/>
            <a:ext cx="3064685" cy="523220"/>
          </a:xfrm>
          <a:prstGeom prst="rect">
            <a:avLst/>
          </a:prstGeom>
          <a:noFill/>
        </p:spPr>
        <p:txBody>
          <a:bodyPr wrap="square">
            <a:spAutoFit/>
          </a:bodyPr>
          <a:lstStyle/>
          <a:p>
            <a:r>
              <a:rPr lang="en-US" sz="2800" b="1"/>
              <a:t>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p:txBody>
      </p:sp>
      <p:sp>
        <p:nvSpPr>
          <p:cNvPr id="68" name="TextBox 67">
            <a:extLst>
              <a:ext uri="{FF2B5EF4-FFF2-40B4-BE49-F238E27FC236}">
                <a16:creationId xmlns:a16="http://schemas.microsoft.com/office/drawing/2014/main" id="{475D900B-BB72-47ED-A30F-48D116A791D8}"/>
              </a:ext>
            </a:extLst>
          </p:cNvPr>
          <p:cNvSpPr txBox="1"/>
          <p:nvPr/>
        </p:nvSpPr>
        <p:spPr>
          <a:xfrm>
            <a:off x="277070" y="5053628"/>
            <a:ext cx="4009431" cy="954107"/>
          </a:xfrm>
          <a:prstGeom prst="rect">
            <a:avLst/>
          </a:prstGeom>
          <a:noFill/>
        </p:spPr>
        <p:txBody>
          <a:bodyPr wrap="none" rtlCol="0">
            <a:spAutoFit/>
          </a:bodyPr>
          <a:lstStyle/>
          <a:p>
            <a:r>
              <a:rPr lang="en-GB" sz="2800" b="1"/>
              <a:t>The hypothesis </a:t>
            </a:r>
            <a:r>
              <a:rPr lang="en-GB" sz="2800"/>
              <a:t>of interest</a:t>
            </a:r>
          </a:p>
          <a:p>
            <a:r>
              <a:rPr lang="en-GB" sz="2800"/>
              <a:t>Estimate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a:t>and</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r>
              <a:rPr lang="en-GB" sz="2800"/>
              <a:t> </a:t>
            </a:r>
            <a:endParaRPr lang="nl-NL" sz="2800"/>
          </a:p>
        </p:txBody>
      </p:sp>
      <p:sp>
        <p:nvSpPr>
          <p:cNvPr id="70" name="TextBox 69">
            <a:extLst>
              <a:ext uri="{FF2B5EF4-FFF2-40B4-BE49-F238E27FC236}">
                <a16:creationId xmlns:a16="http://schemas.microsoft.com/office/drawing/2014/main" id="{1B29FD91-7F72-4CC8-A763-0CDCE8179549}"/>
              </a:ext>
            </a:extLst>
          </p:cNvPr>
          <p:cNvSpPr txBox="1"/>
          <p:nvPr/>
        </p:nvSpPr>
        <p:spPr>
          <a:xfrm>
            <a:off x="5546682" y="5884315"/>
            <a:ext cx="5057475" cy="954107"/>
          </a:xfrm>
          <a:prstGeom prst="rect">
            <a:avLst/>
          </a:prstGeom>
          <a:noFill/>
        </p:spPr>
        <p:txBody>
          <a:bodyPr wrap="none" rtlCol="0">
            <a:spAutoFit/>
          </a:bodyPr>
          <a:lstStyle/>
          <a:p>
            <a:r>
              <a:rPr lang="en-GB" sz="2800" b="1"/>
              <a:t>The GID</a:t>
            </a:r>
            <a:r>
              <a:rPr lang="en-GB" sz="2800"/>
              <a:t>: the </a:t>
            </a:r>
            <a:r>
              <a:rPr lang="en-GB" sz="2800" u="sng"/>
              <a:t>means to the end </a:t>
            </a:r>
            <a:r>
              <a:rPr lang="en-GB" sz="2800"/>
              <a:t>of</a:t>
            </a:r>
          </a:p>
          <a:p>
            <a:r>
              <a:rPr lang="en-GB" sz="2800"/>
              <a:t>estimating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a:t>and</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r>
              <a:rPr lang="en-GB" sz="2800"/>
              <a:t> </a:t>
            </a:r>
            <a:endParaRPr lang="nl-NL" sz="2800"/>
          </a:p>
        </p:txBody>
      </p:sp>
      <p:sp>
        <p:nvSpPr>
          <p:cNvPr id="2" name="Tijdelijke aanduiding voor dianummer 1">
            <a:extLst>
              <a:ext uri="{FF2B5EF4-FFF2-40B4-BE49-F238E27FC236}">
                <a16:creationId xmlns:a16="http://schemas.microsoft.com/office/drawing/2014/main" id="{8C4B8867-B97D-4759-BB46-2B31373A7363}"/>
              </a:ext>
            </a:extLst>
          </p:cNvPr>
          <p:cNvSpPr>
            <a:spLocks noGrp="1"/>
          </p:cNvSpPr>
          <p:nvPr>
            <p:ph type="sldNum" sz="quarter" idx="12"/>
          </p:nvPr>
        </p:nvSpPr>
        <p:spPr/>
        <p:txBody>
          <a:bodyPr/>
          <a:lstStyle/>
          <a:p>
            <a:fld id="{7D7567CE-CB09-49BC-B895-12636B2CA790}" type="slidenum">
              <a:rPr lang="LID4096" smtClean="0"/>
              <a:t>18</a:t>
            </a:fld>
            <a:endParaRPr lang="LID4096"/>
          </a:p>
        </p:txBody>
      </p:sp>
      <p:grpSp>
        <p:nvGrpSpPr>
          <p:cNvPr id="31" name="Groep 30">
            <a:extLst>
              <a:ext uri="{FF2B5EF4-FFF2-40B4-BE49-F238E27FC236}">
                <a16:creationId xmlns:a16="http://schemas.microsoft.com/office/drawing/2014/main" id="{B8FEBC82-0ABD-4F06-824D-9DE6D7F6119D}"/>
              </a:ext>
            </a:extLst>
          </p:cNvPr>
          <p:cNvGrpSpPr/>
          <p:nvPr/>
        </p:nvGrpSpPr>
        <p:grpSpPr>
          <a:xfrm>
            <a:off x="6061904" y="2296954"/>
            <a:ext cx="4105128" cy="3319832"/>
            <a:chOff x="6061904" y="2296954"/>
            <a:chExt cx="4105128" cy="3319832"/>
          </a:xfrm>
        </p:grpSpPr>
        <p:grpSp>
          <p:nvGrpSpPr>
            <p:cNvPr id="30" name="Groep 29">
              <a:extLst>
                <a:ext uri="{FF2B5EF4-FFF2-40B4-BE49-F238E27FC236}">
                  <a16:creationId xmlns:a16="http://schemas.microsoft.com/office/drawing/2014/main" id="{6FDFECE7-EBC0-43CC-8ECB-FB4938336E51}"/>
                </a:ext>
              </a:extLst>
            </p:cNvPr>
            <p:cNvGrpSpPr/>
            <p:nvPr/>
          </p:nvGrpSpPr>
          <p:grpSpPr>
            <a:xfrm>
              <a:off x="6061904" y="2296954"/>
              <a:ext cx="2722392" cy="3319832"/>
              <a:chOff x="6061904" y="2296954"/>
              <a:chExt cx="2722392" cy="3319832"/>
            </a:xfrm>
          </p:grpSpPr>
          <p:sp>
            <p:nvSpPr>
              <p:cNvPr id="21" name="Oval 45">
                <a:extLst>
                  <a:ext uri="{FF2B5EF4-FFF2-40B4-BE49-F238E27FC236}">
                    <a16:creationId xmlns:a16="http://schemas.microsoft.com/office/drawing/2014/main" id="{681510A4-CB41-4DDF-A37E-06A266B6A87A}"/>
                  </a:ext>
                </a:extLst>
              </p:cNvPr>
              <p:cNvSpPr/>
              <p:nvPr/>
            </p:nvSpPr>
            <p:spPr>
              <a:xfrm>
                <a:off x="7296619" y="2786437"/>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22" name="Connector: Curved 46">
                <a:extLst>
                  <a:ext uri="{FF2B5EF4-FFF2-40B4-BE49-F238E27FC236}">
                    <a16:creationId xmlns:a16="http://schemas.microsoft.com/office/drawing/2014/main" id="{55905159-37E6-4F1F-A819-15C6E9D962DF}"/>
                  </a:ext>
                </a:extLst>
              </p:cNvPr>
              <p:cNvCxnSpPr>
                <a:cxnSpLocks/>
                <a:stCxn id="21" idx="2"/>
                <a:endCxn id="21" idx="1"/>
              </p:cNvCxnSpPr>
              <p:nvPr/>
            </p:nvCxnSpPr>
            <p:spPr>
              <a:xfrm rot="10800000" flipH="1">
                <a:off x="7296619" y="2913390"/>
                <a:ext cx="136888" cy="306489"/>
              </a:xfrm>
              <a:prstGeom prst="curvedConnector4">
                <a:avLst>
                  <a:gd name="adj1" fmla="val -166998"/>
                  <a:gd name="adj2" fmla="val 216008"/>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47">
                <a:extLst>
                  <a:ext uri="{FF2B5EF4-FFF2-40B4-BE49-F238E27FC236}">
                    <a16:creationId xmlns:a16="http://schemas.microsoft.com/office/drawing/2014/main" id="{F62B79E2-03B8-4564-8629-2E3D2CA5DE1D}"/>
                  </a:ext>
                </a:extLst>
              </p:cNvPr>
              <p:cNvSpPr txBox="1"/>
              <p:nvPr/>
            </p:nvSpPr>
            <p:spPr>
              <a:xfrm>
                <a:off x="6613441" y="2296954"/>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sp>
            <p:nvSpPr>
              <p:cNvPr id="24" name="Rectangle 51">
                <a:extLst>
                  <a:ext uri="{FF2B5EF4-FFF2-40B4-BE49-F238E27FC236}">
                    <a16:creationId xmlns:a16="http://schemas.microsoft.com/office/drawing/2014/main" id="{0AC1253C-DB2D-4320-A9AC-D0DC6B1E0184}"/>
                  </a:ext>
                </a:extLst>
              </p:cNvPr>
              <p:cNvSpPr/>
              <p:nvPr/>
            </p:nvSpPr>
            <p:spPr>
              <a:xfrm>
                <a:off x="6744138" y="4099382"/>
                <a:ext cx="767875" cy="584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H1</a:t>
                </a:r>
                <a:endParaRPr lang="nl-NL" sz="3200"/>
              </a:p>
            </p:txBody>
          </p:sp>
          <p:sp>
            <p:nvSpPr>
              <p:cNvPr id="27" name="Rectangle 51">
                <a:extLst>
                  <a:ext uri="{FF2B5EF4-FFF2-40B4-BE49-F238E27FC236}">
                    <a16:creationId xmlns:a16="http://schemas.microsoft.com/office/drawing/2014/main" id="{86F53F61-19BF-42BA-A10D-DF94CEA719A8}"/>
                  </a:ext>
                </a:extLst>
              </p:cNvPr>
              <p:cNvSpPr/>
              <p:nvPr/>
            </p:nvSpPr>
            <p:spPr>
              <a:xfrm>
                <a:off x="8016421" y="4097610"/>
                <a:ext cx="767875" cy="584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H2</a:t>
                </a:r>
                <a:endParaRPr lang="nl-NL" sz="3200"/>
              </a:p>
            </p:txBody>
          </p:sp>
          <p:cxnSp>
            <p:nvCxnSpPr>
              <p:cNvPr id="6" name="Rechte verbindingslijn met pijl 5">
                <a:extLst>
                  <a:ext uri="{FF2B5EF4-FFF2-40B4-BE49-F238E27FC236}">
                    <a16:creationId xmlns:a16="http://schemas.microsoft.com/office/drawing/2014/main" id="{0E5771FD-EC92-4405-AE08-B3A6785A42DB}"/>
                  </a:ext>
                </a:extLst>
              </p:cNvPr>
              <p:cNvCxnSpPr>
                <a:cxnSpLocks/>
                <a:stCxn id="21" idx="4"/>
                <a:endCxn id="24" idx="0"/>
              </p:cNvCxnSpPr>
              <p:nvPr/>
            </p:nvCxnSpPr>
            <p:spPr>
              <a:xfrm flipH="1">
                <a:off x="7128076" y="3653318"/>
                <a:ext cx="635909" cy="44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DD2236D5-4E8E-48C1-9C2C-64152337C7AA}"/>
                  </a:ext>
                </a:extLst>
              </p:cNvPr>
              <p:cNvCxnSpPr>
                <a:cxnSpLocks/>
                <a:stCxn id="21" idx="4"/>
                <a:endCxn id="27" idx="0"/>
              </p:cNvCxnSpPr>
              <p:nvPr/>
            </p:nvCxnSpPr>
            <p:spPr>
              <a:xfrm>
                <a:off x="7763985" y="3653318"/>
                <a:ext cx="636374" cy="4442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54">
                <a:extLst>
                  <a:ext uri="{FF2B5EF4-FFF2-40B4-BE49-F238E27FC236}">
                    <a16:creationId xmlns:a16="http://schemas.microsoft.com/office/drawing/2014/main" id="{83B70AD9-AFD0-4736-A832-7BFAC5B94453}"/>
                  </a:ext>
                </a:extLst>
              </p:cNvPr>
              <p:cNvSpPr/>
              <p:nvPr/>
            </p:nvSpPr>
            <p:spPr>
              <a:xfrm>
                <a:off x="6781354" y="4983707"/>
                <a:ext cx="724071" cy="633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sp>
            <p:nvSpPr>
              <p:cNvPr id="33" name="Oval 54">
                <a:extLst>
                  <a:ext uri="{FF2B5EF4-FFF2-40B4-BE49-F238E27FC236}">
                    <a16:creationId xmlns:a16="http://schemas.microsoft.com/office/drawing/2014/main" id="{1A53E2C1-10EB-4494-BDDD-E1875F9F34C1}"/>
                  </a:ext>
                </a:extLst>
              </p:cNvPr>
              <p:cNvSpPr/>
              <p:nvPr/>
            </p:nvSpPr>
            <p:spPr>
              <a:xfrm>
                <a:off x="8053638" y="4979237"/>
                <a:ext cx="679465" cy="637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11" name="Rechte verbindingslijn met pijl 10">
                <a:extLst>
                  <a:ext uri="{FF2B5EF4-FFF2-40B4-BE49-F238E27FC236}">
                    <a16:creationId xmlns:a16="http://schemas.microsoft.com/office/drawing/2014/main" id="{FC677DA0-80F7-4701-B0BA-091E6690E1E4}"/>
                  </a:ext>
                </a:extLst>
              </p:cNvPr>
              <p:cNvCxnSpPr>
                <a:cxnSpLocks/>
                <a:stCxn id="33" idx="0"/>
                <a:endCxn id="27" idx="2"/>
              </p:cNvCxnSpPr>
              <p:nvPr/>
            </p:nvCxnSpPr>
            <p:spPr>
              <a:xfrm flipV="1">
                <a:off x="8393371" y="4682189"/>
                <a:ext cx="6988" cy="297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0CBCED9E-026E-464C-A804-069DC5A451A4}"/>
                  </a:ext>
                </a:extLst>
              </p:cNvPr>
              <p:cNvCxnSpPr>
                <a:cxnSpLocks/>
                <a:stCxn id="32" idx="0"/>
                <a:endCxn id="24" idx="2"/>
              </p:cNvCxnSpPr>
              <p:nvPr/>
            </p:nvCxnSpPr>
            <p:spPr>
              <a:xfrm flipH="1" flipV="1">
                <a:off x="7128076" y="4683961"/>
                <a:ext cx="15314" cy="29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B2F6A16A-1C9E-4FAA-ABE8-76F74F98A543}"/>
                  </a:ext>
                </a:extLst>
              </p:cNvPr>
              <p:cNvSpPr txBox="1"/>
              <p:nvPr/>
            </p:nvSpPr>
            <p:spPr>
              <a:xfrm>
                <a:off x="7135733" y="3662075"/>
                <a:ext cx="301686" cy="369332"/>
              </a:xfrm>
              <a:prstGeom prst="rect">
                <a:avLst/>
              </a:prstGeom>
              <a:noFill/>
            </p:spPr>
            <p:txBody>
              <a:bodyPr wrap="none" rtlCol="0">
                <a:spAutoFit/>
              </a:bodyPr>
              <a:lstStyle/>
              <a:p>
                <a:r>
                  <a:rPr lang="en-US"/>
                  <a:t>1</a:t>
                </a:r>
                <a:endParaRPr lang="LID4096"/>
              </a:p>
            </p:txBody>
          </p:sp>
          <p:sp>
            <p:nvSpPr>
              <p:cNvPr id="58" name="Tekstvak 57">
                <a:extLst>
                  <a:ext uri="{FF2B5EF4-FFF2-40B4-BE49-F238E27FC236}">
                    <a16:creationId xmlns:a16="http://schemas.microsoft.com/office/drawing/2014/main" id="{EF86E841-EE5F-4105-9B91-CEA65A29A47B}"/>
                  </a:ext>
                </a:extLst>
              </p:cNvPr>
              <p:cNvSpPr txBox="1"/>
              <p:nvPr/>
            </p:nvSpPr>
            <p:spPr>
              <a:xfrm>
                <a:off x="8022031" y="3576904"/>
                <a:ext cx="301686" cy="369332"/>
              </a:xfrm>
              <a:prstGeom prst="rect">
                <a:avLst/>
              </a:prstGeom>
              <a:noFill/>
            </p:spPr>
            <p:txBody>
              <a:bodyPr wrap="none" rtlCol="0">
                <a:spAutoFit/>
              </a:bodyPr>
              <a:lstStyle/>
              <a:p>
                <a:r>
                  <a:rPr lang="en-US"/>
                  <a:t>1</a:t>
                </a:r>
                <a:endParaRPr lang="LID4096"/>
              </a:p>
            </p:txBody>
          </p:sp>
          <p:sp>
            <p:nvSpPr>
              <p:cNvPr id="59" name="Tekstvak 58">
                <a:extLst>
                  <a:ext uri="{FF2B5EF4-FFF2-40B4-BE49-F238E27FC236}">
                    <a16:creationId xmlns:a16="http://schemas.microsoft.com/office/drawing/2014/main" id="{69D9CEF7-5710-49D6-8A4A-2F9AFF59B30C}"/>
                  </a:ext>
                </a:extLst>
              </p:cNvPr>
              <p:cNvSpPr txBox="1"/>
              <p:nvPr/>
            </p:nvSpPr>
            <p:spPr>
              <a:xfrm>
                <a:off x="7075300" y="4653012"/>
                <a:ext cx="301686" cy="369332"/>
              </a:xfrm>
              <a:prstGeom prst="rect">
                <a:avLst/>
              </a:prstGeom>
              <a:noFill/>
            </p:spPr>
            <p:txBody>
              <a:bodyPr wrap="none" rtlCol="0">
                <a:spAutoFit/>
              </a:bodyPr>
              <a:lstStyle/>
              <a:p>
                <a:r>
                  <a:rPr lang="en-US"/>
                  <a:t>1</a:t>
                </a:r>
                <a:endParaRPr lang="LID4096"/>
              </a:p>
            </p:txBody>
          </p:sp>
          <p:sp>
            <p:nvSpPr>
              <p:cNvPr id="60" name="Tekstvak 59">
                <a:extLst>
                  <a:ext uri="{FF2B5EF4-FFF2-40B4-BE49-F238E27FC236}">
                    <a16:creationId xmlns:a16="http://schemas.microsoft.com/office/drawing/2014/main" id="{5668EB7E-A685-4DA0-A0AD-78E26CDF92FB}"/>
                  </a:ext>
                </a:extLst>
              </p:cNvPr>
              <p:cNvSpPr txBox="1"/>
              <p:nvPr/>
            </p:nvSpPr>
            <p:spPr>
              <a:xfrm>
                <a:off x="8323717" y="4631870"/>
                <a:ext cx="301686" cy="369332"/>
              </a:xfrm>
              <a:prstGeom prst="rect">
                <a:avLst/>
              </a:prstGeom>
              <a:noFill/>
            </p:spPr>
            <p:txBody>
              <a:bodyPr wrap="none" rtlCol="0">
                <a:spAutoFit/>
              </a:bodyPr>
              <a:lstStyle/>
              <a:p>
                <a:r>
                  <a:rPr lang="en-US"/>
                  <a:t>1</a:t>
                </a:r>
                <a:endParaRPr lang="LID4096"/>
              </a:p>
            </p:txBody>
          </p:sp>
          <p:cxnSp>
            <p:nvCxnSpPr>
              <p:cNvPr id="26" name="Verbindingslijn: gekromd 25">
                <a:extLst>
                  <a:ext uri="{FF2B5EF4-FFF2-40B4-BE49-F238E27FC236}">
                    <a16:creationId xmlns:a16="http://schemas.microsoft.com/office/drawing/2014/main" id="{EAAC655A-EDCF-4EA9-B528-131C74B091D1}"/>
                  </a:ext>
                </a:extLst>
              </p:cNvPr>
              <p:cNvCxnSpPr>
                <a:stCxn id="32" idx="1"/>
                <a:endCxn id="32" idx="2"/>
              </p:cNvCxnSpPr>
              <p:nvPr/>
            </p:nvCxnSpPr>
            <p:spPr>
              <a:xfrm rot="16200000" flipH="1" flipV="1">
                <a:off x="6722459" y="5135314"/>
                <a:ext cx="223828" cy="106038"/>
              </a:xfrm>
              <a:prstGeom prst="curvedConnector4">
                <a:avLst>
                  <a:gd name="adj1" fmla="val -143553"/>
                  <a:gd name="adj2" fmla="val 31558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49">
                <a:extLst>
                  <a:ext uri="{FF2B5EF4-FFF2-40B4-BE49-F238E27FC236}">
                    <a16:creationId xmlns:a16="http://schemas.microsoft.com/office/drawing/2014/main" id="{2741B7AD-A55C-4223-9BFE-6CFDDBA7D61D}"/>
                  </a:ext>
                </a:extLst>
              </p:cNvPr>
              <p:cNvSpPr txBox="1"/>
              <p:nvPr/>
            </p:nvSpPr>
            <p:spPr>
              <a:xfrm>
                <a:off x="6061904" y="4560642"/>
                <a:ext cx="719450"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cxnSp>
            <p:nvCxnSpPr>
              <p:cNvPr id="29" name="Verbindingslijn: gekromd 28">
                <a:extLst>
                  <a:ext uri="{FF2B5EF4-FFF2-40B4-BE49-F238E27FC236}">
                    <a16:creationId xmlns:a16="http://schemas.microsoft.com/office/drawing/2014/main" id="{6ADD1672-E8B1-4E2C-9964-B958E0F95371}"/>
                  </a:ext>
                </a:extLst>
              </p:cNvPr>
              <p:cNvCxnSpPr>
                <a:stCxn id="33" idx="7"/>
                <a:endCxn id="33" idx="6"/>
              </p:cNvCxnSpPr>
              <p:nvPr/>
            </p:nvCxnSpPr>
            <p:spPr>
              <a:xfrm rot="16200000" flipH="1">
                <a:off x="8570646" y="5135556"/>
                <a:ext cx="225408" cy="99505"/>
              </a:xfrm>
              <a:prstGeom prst="curvedConnector4">
                <a:avLst>
                  <a:gd name="adj1" fmla="val -142837"/>
                  <a:gd name="adj2" fmla="val 329737"/>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2" name="TextBox 49">
              <a:extLst>
                <a:ext uri="{FF2B5EF4-FFF2-40B4-BE49-F238E27FC236}">
                  <a16:creationId xmlns:a16="http://schemas.microsoft.com/office/drawing/2014/main" id="{9F4177A2-BF60-4243-A521-00A52DB9EEA4}"/>
                </a:ext>
              </a:extLst>
            </p:cNvPr>
            <p:cNvSpPr txBox="1"/>
            <p:nvPr/>
          </p:nvSpPr>
          <p:spPr>
            <a:xfrm>
              <a:off x="8888984" y="4549384"/>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grpSp>
    </p:spTree>
    <p:extLst>
      <p:ext uri="{BB962C8B-B14F-4D97-AF65-F5344CB8AC3E}">
        <p14:creationId xmlns:p14="http://schemas.microsoft.com/office/powerpoint/2010/main" val="521090307"/>
      </p:ext>
    </p:extLst>
  </p:cSld>
  <p:clrMapOvr>
    <a:masterClrMapping/>
  </p:clrMapOvr>
  <mc:AlternateContent xmlns:mc="http://schemas.openxmlformats.org/markup-compatibility/2006" xmlns:p14="http://schemas.microsoft.com/office/powerpoint/2010/main">
    <mc:Choice Requires="p14">
      <p:transition spd="slow" p14:dur="2000" advTm="52389"/>
    </mc:Choice>
    <mc:Fallback xmlns="">
      <p:transition spd="slow" advTm="523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 name="Table 10">
            <a:extLst>
              <a:ext uri="{FF2B5EF4-FFF2-40B4-BE49-F238E27FC236}">
                <a16:creationId xmlns:a16="http://schemas.microsoft.com/office/drawing/2014/main" id="{59AA71BE-6D23-4A9D-B970-830C05307FEF}"/>
              </a:ext>
            </a:extLst>
          </p:cNvPr>
          <p:cNvGraphicFramePr>
            <a:graphicFrameLocks noGrp="1"/>
          </p:cNvGraphicFramePr>
          <p:nvPr>
            <p:extLst>
              <p:ext uri="{D42A27DB-BD31-4B8C-83A1-F6EECF244321}">
                <p14:modId xmlns:p14="http://schemas.microsoft.com/office/powerpoint/2010/main" val="1900405212"/>
              </p:ext>
            </p:extLst>
          </p:nvPr>
        </p:nvGraphicFramePr>
        <p:xfrm>
          <a:off x="724062" y="611900"/>
          <a:ext cx="9785268" cy="2072640"/>
        </p:xfrm>
        <a:graphic>
          <a:graphicData uri="http://schemas.openxmlformats.org/drawingml/2006/table">
            <a:tbl>
              <a:tblPr firstRow="1" bandRow="1">
                <a:tableStyleId>{5940675A-B579-460E-94D1-54222C63F5DA}</a:tableStyleId>
              </a:tblPr>
              <a:tblGrid>
                <a:gridCol w="1630878">
                  <a:extLst>
                    <a:ext uri="{9D8B030D-6E8A-4147-A177-3AD203B41FA5}">
                      <a16:colId xmlns:a16="http://schemas.microsoft.com/office/drawing/2014/main" val="2835235874"/>
                    </a:ext>
                  </a:extLst>
                </a:gridCol>
                <a:gridCol w="1630878">
                  <a:extLst>
                    <a:ext uri="{9D8B030D-6E8A-4147-A177-3AD203B41FA5}">
                      <a16:colId xmlns:a16="http://schemas.microsoft.com/office/drawing/2014/main" val="1258395406"/>
                    </a:ext>
                  </a:extLst>
                </a:gridCol>
                <a:gridCol w="1630878">
                  <a:extLst>
                    <a:ext uri="{9D8B030D-6E8A-4147-A177-3AD203B41FA5}">
                      <a16:colId xmlns:a16="http://schemas.microsoft.com/office/drawing/2014/main" val="854377123"/>
                    </a:ext>
                  </a:extLst>
                </a:gridCol>
                <a:gridCol w="1630878">
                  <a:extLst>
                    <a:ext uri="{9D8B030D-6E8A-4147-A177-3AD203B41FA5}">
                      <a16:colId xmlns:a16="http://schemas.microsoft.com/office/drawing/2014/main" val="4033349580"/>
                    </a:ext>
                  </a:extLst>
                </a:gridCol>
                <a:gridCol w="1630878">
                  <a:extLst>
                    <a:ext uri="{9D8B030D-6E8A-4147-A177-3AD203B41FA5}">
                      <a16:colId xmlns:a16="http://schemas.microsoft.com/office/drawing/2014/main" val="4149515807"/>
                    </a:ext>
                  </a:extLst>
                </a:gridCol>
                <a:gridCol w="1630878">
                  <a:extLst>
                    <a:ext uri="{9D8B030D-6E8A-4147-A177-3AD203B41FA5}">
                      <a16:colId xmlns:a16="http://schemas.microsoft.com/office/drawing/2014/main" val="2627988905"/>
                    </a:ext>
                  </a:extLst>
                </a:gridCol>
              </a:tblGrid>
              <a:tr h="370840">
                <a:tc gridSpan="3">
                  <a:txBody>
                    <a:bodyPr/>
                    <a:lstStyle/>
                    <a:p>
                      <a:pPr algn="ctr"/>
                      <a:r>
                        <a:rPr lang="en-GB" sz="2800"/>
                        <a:t>Observed N=250 MZ pairs (</a:t>
                      </a:r>
                      <a:r>
                        <a:rPr lang="en-GB" sz="2800" b="1"/>
                        <a:t>S</a:t>
                      </a:r>
                      <a:r>
                        <a:rPr lang="en-GB" sz="2800"/>
                        <a:t>)</a:t>
                      </a:r>
                      <a:endParaRPr lang="nl-NL" sz="2800"/>
                    </a:p>
                  </a:txBody>
                  <a:tcPr/>
                </a:tc>
                <a:tc hMerge="1">
                  <a:txBody>
                    <a:bodyPr/>
                    <a:lstStyle/>
                    <a:p>
                      <a:endParaRPr lang="nl-NL" sz="2800"/>
                    </a:p>
                  </a:txBody>
                  <a:tcPr/>
                </a:tc>
                <a:tc hMerge="1">
                  <a:txBody>
                    <a:bodyPr/>
                    <a:lstStyle/>
                    <a:p>
                      <a:endParaRPr lang="nl-NL" sz="2800"/>
                    </a:p>
                  </a:txBody>
                  <a:tcPr/>
                </a:tc>
                <a:tc gridSpan="3">
                  <a:txBody>
                    <a:bodyPr/>
                    <a:lstStyle/>
                    <a:p>
                      <a:pPr algn="ctr"/>
                      <a:r>
                        <a:rPr lang="en-GB" sz="2800"/>
                        <a:t>GCSM (Model) (</a:t>
                      </a:r>
                      <a:r>
                        <a:rPr lang="en-GB" sz="2800" b="1">
                          <a:latin typeface="Symbol" panose="05050102010706020507" pitchFamily="18" charset="2"/>
                        </a:rPr>
                        <a:t>S</a:t>
                      </a:r>
                      <a:r>
                        <a:rPr lang="en-GB" sz="2800"/>
                        <a:t>)</a:t>
                      </a:r>
                      <a:endParaRPr lang="nl-NL" sz="28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3353624650"/>
                  </a:ext>
                </a:extLst>
              </a:tr>
              <a:tr h="370840">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extLst>
                  <a:ext uri="{0D108BD9-81ED-4DB2-BD59-A6C34878D82A}">
                    <a16:rowId xmlns:a16="http://schemas.microsoft.com/office/drawing/2014/main" val="465285803"/>
                  </a:ext>
                </a:extLst>
              </a:tr>
              <a:tr h="370840">
                <a:tc>
                  <a:txBody>
                    <a:bodyPr/>
                    <a:lstStyle/>
                    <a:p>
                      <a:pPr algn="ctr"/>
                      <a:r>
                        <a:rPr lang="en-GB" sz="2800"/>
                        <a:t>MZ1</a:t>
                      </a:r>
                      <a:endParaRPr lang="nl-NL" sz="2800"/>
                    </a:p>
                  </a:txBody>
                  <a:tcPr/>
                </a:tc>
                <a:tc>
                  <a:txBody>
                    <a:bodyPr/>
                    <a:lstStyle/>
                    <a:p>
                      <a:pPr algn="ctr"/>
                      <a:r>
                        <a:rPr lang="nl-NL" sz="2800"/>
                        <a:t>63.891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en-GB" sz="2800"/>
                        <a:t>MZ1</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extLst>
                  <a:ext uri="{0D108BD9-81ED-4DB2-BD59-A6C34878D82A}">
                    <a16:rowId xmlns:a16="http://schemas.microsoft.com/office/drawing/2014/main" val="3407709410"/>
                  </a:ext>
                </a:extLst>
              </a:tr>
              <a:tr h="370840">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nl-NL" sz="2800"/>
                        <a:t>64.150</a:t>
                      </a:r>
                    </a:p>
                  </a:txBody>
                  <a:tcPr/>
                </a:tc>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extLst>
                  <a:ext uri="{0D108BD9-81ED-4DB2-BD59-A6C34878D82A}">
                    <a16:rowId xmlns:a16="http://schemas.microsoft.com/office/drawing/2014/main" val="2250378057"/>
                  </a:ext>
                </a:extLst>
              </a:tr>
            </a:tbl>
          </a:graphicData>
        </a:graphic>
      </p:graphicFrame>
      <p:sp>
        <p:nvSpPr>
          <p:cNvPr id="3" name="TextBox 2">
            <a:extLst>
              <a:ext uri="{FF2B5EF4-FFF2-40B4-BE49-F238E27FC236}">
                <a16:creationId xmlns:a16="http://schemas.microsoft.com/office/drawing/2014/main" id="{567D03C2-DB19-40B0-B7A3-B47C13438179}"/>
              </a:ext>
            </a:extLst>
          </p:cNvPr>
          <p:cNvSpPr txBox="1"/>
          <p:nvPr/>
        </p:nvSpPr>
        <p:spPr>
          <a:xfrm>
            <a:off x="613637" y="3548754"/>
            <a:ext cx="10341293" cy="2092881"/>
          </a:xfrm>
          <a:prstGeom prst="rect">
            <a:avLst/>
          </a:prstGeom>
          <a:noFill/>
        </p:spPr>
        <p:txBody>
          <a:bodyPr wrap="none" rtlCol="0">
            <a:spAutoFit/>
          </a:bodyPr>
          <a:lstStyle/>
          <a:p>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aseline="0"/>
              <a:t>= </a:t>
            </a:r>
            <a:r>
              <a:rPr lang="en-US" sz="2800" b="1" baseline="0">
                <a:solidFill>
                  <a:srgbClr val="0070C0"/>
                </a:solidFill>
              </a:rPr>
              <a:t>50.782 (estimate of A variance component)</a:t>
            </a:r>
          </a:p>
          <a:p>
            <a:endParaRPr lang="en-US" sz="2800" b="1" baseline="0">
              <a:solidFill>
                <a:srgbClr val="0070C0"/>
              </a:solidFill>
            </a:endParaRPr>
          </a:p>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r>
              <a:rPr lang="en-US" sz="2800" baseline="0"/>
              <a:t> = </a:t>
            </a:r>
            <a:r>
              <a:rPr lang="en-US" sz="2800" b="1"/>
              <a:t>s</a:t>
            </a:r>
            <a:r>
              <a:rPr lang="en-US" sz="2800" b="1" baseline="30000"/>
              <a:t>2</a:t>
            </a:r>
            <a:r>
              <a:rPr lang="en-US" sz="2800" b="1" baseline="-25000"/>
              <a:t>Ph </a:t>
            </a:r>
            <a:r>
              <a:rPr lang="en-US" sz="2800" b="1"/>
              <a:t>-</a:t>
            </a:r>
            <a:r>
              <a:rPr lang="en-US" sz="2800" baseline="0"/>
              <a:t>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aseline="0"/>
              <a:t> </a:t>
            </a:r>
            <a:r>
              <a:rPr lang="en-US" sz="2800" b="1" baseline="0">
                <a:solidFill>
                  <a:srgbClr val="0070C0"/>
                </a:solidFill>
              </a:rPr>
              <a:t> = </a:t>
            </a:r>
            <a:r>
              <a:rPr lang="en-US" sz="2800" baseline="0"/>
              <a:t>63.891 – 50.782 =13.11 and 64.150 – 50.782 = 13.37</a:t>
            </a:r>
            <a:r>
              <a:rPr lang="en-US" sz="2800" b="1" baseline="0">
                <a:solidFill>
                  <a:srgbClr val="0070C0"/>
                </a:solidFill>
              </a:rPr>
              <a:t> </a:t>
            </a:r>
            <a:r>
              <a:rPr lang="en-US" sz="2800" b="1">
                <a:solidFill>
                  <a:srgbClr val="0070C0"/>
                </a:solidFill>
              </a:rPr>
              <a:t> </a:t>
            </a:r>
          </a:p>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r>
              <a:rPr lang="en-US" sz="2800" baseline="0"/>
              <a:t> = (13.11 + 13.37) /2 = </a:t>
            </a:r>
            <a:r>
              <a:rPr lang="en-US" sz="2800" b="1" baseline="0">
                <a:solidFill>
                  <a:srgbClr val="FF0000"/>
                </a:solidFill>
              </a:rPr>
              <a:t>13.24 (estimate of E variance component)</a:t>
            </a:r>
            <a:endParaRPr lang="nl-NL" sz="1800" baseline="30000">
              <a:solidFill>
                <a:srgbClr val="FF0000"/>
              </a:solidFill>
            </a:endParaRPr>
          </a:p>
          <a:p>
            <a:endParaRPr lang="nl-NL"/>
          </a:p>
        </p:txBody>
      </p:sp>
      <p:sp>
        <p:nvSpPr>
          <p:cNvPr id="5" name="Tijdelijke aanduiding voor dianummer 4">
            <a:extLst>
              <a:ext uri="{FF2B5EF4-FFF2-40B4-BE49-F238E27FC236}">
                <a16:creationId xmlns:a16="http://schemas.microsoft.com/office/drawing/2014/main" id="{86B1C191-5B9C-46D8-AF51-AB731FB9C1A0}"/>
              </a:ext>
            </a:extLst>
          </p:cNvPr>
          <p:cNvSpPr>
            <a:spLocks noGrp="1"/>
          </p:cNvSpPr>
          <p:nvPr>
            <p:ph type="sldNum" sz="quarter" idx="12"/>
          </p:nvPr>
        </p:nvSpPr>
        <p:spPr/>
        <p:txBody>
          <a:bodyPr/>
          <a:lstStyle/>
          <a:p>
            <a:fld id="{7D7567CE-CB09-49BC-B895-12636B2CA790}" type="slidenum">
              <a:rPr lang="LID4096" smtClean="0"/>
              <a:t>19</a:t>
            </a:fld>
            <a:endParaRPr lang="LID4096"/>
          </a:p>
        </p:txBody>
      </p:sp>
    </p:spTree>
    <p:extLst>
      <p:ext uri="{BB962C8B-B14F-4D97-AF65-F5344CB8AC3E}">
        <p14:creationId xmlns:p14="http://schemas.microsoft.com/office/powerpoint/2010/main" val="3431368676"/>
      </p:ext>
    </p:extLst>
  </p:cSld>
  <p:clrMapOvr>
    <a:masterClrMapping/>
  </p:clrMapOvr>
  <mc:AlternateContent xmlns:mc="http://schemas.openxmlformats.org/markup-compatibility/2006" xmlns:p14="http://schemas.microsoft.com/office/powerpoint/2010/main">
    <mc:Choice Requires="p14">
      <p:transition spd="slow" p14:dur="2000" advTm="114058"/>
    </mc:Choice>
    <mc:Fallback xmlns="">
      <p:transition spd="slow" advTm="11405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C42083B-5A1D-4DDA-B2DE-723828C943B1}"/>
              </a:ext>
            </a:extLst>
          </p:cNvPr>
          <p:cNvSpPr>
            <a:spLocks noGrp="1"/>
          </p:cNvSpPr>
          <p:nvPr>
            <p:ph type="sldNum" sz="quarter" idx="12"/>
          </p:nvPr>
        </p:nvSpPr>
        <p:spPr/>
        <p:txBody>
          <a:bodyPr/>
          <a:lstStyle/>
          <a:p>
            <a:fld id="{7D7567CE-CB09-49BC-B895-12636B2CA790}" type="slidenum">
              <a:rPr lang="LID4096" smtClean="0"/>
              <a:t>2</a:t>
            </a:fld>
            <a:endParaRPr lang="LID4096"/>
          </a:p>
        </p:txBody>
      </p:sp>
      <p:sp>
        <p:nvSpPr>
          <p:cNvPr id="3" name="Tekstvak 2">
            <a:extLst>
              <a:ext uri="{FF2B5EF4-FFF2-40B4-BE49-F238E27FC236}">
                <a16:creationId xmlns:a16="http://schemas.microsoft.com/office/drawing/2014/main" id="{329C00D8-1E02-4632-9B6C-289890562234}"/>
              </a:ext>
            </a:extLst>
          </p:cNvPr>
          <p:cNvSpPr txBox="1"/>
          <p:nvPr/>
        </p:nvSpPr>
        <p:spPr>
          <a:xfrm>
            <a:off x="232144" y="478465"/>
            <a:ext cx="11655056" cy="5570756"/>
          </a:xfrm>
          <a:prstGeom prst="rect">
            <a:avLst/>
          </a:prstGeom>
          <a:noFill/>
        </p:spPr>
        <p:txBody>
          <a:bodyPr wrap="square" rtlCol="0">
            <a:spAutoFit/>
          </a:bodyPr>
          <a:lstStyle/>
          <a:p>
            <a:pPr algn="ctr"/>
            <a:r>
              <a:rPr lang="en-US" sz="2400" b="1"/>
              <a:t>Genetically informative design &amp; Genetic covariance structure analysis:</a:t>
            </a:r>
          </a:p>
          <a:p>
            <a:pPr algn="ctr"/>
            <a:endParaRPr lang="en-US" sz="2400" b="1"/>
          </a:p>
          <a:p>
            <a:pPr algn="ctr"/>
            <a:r>
              <a:rPr lang="en-US" sz="2000" b="1"/>
              <a:t>A brief introduction based on the classical twin design</a:t>
            </a:r>
            <a:endParaRPr lang="en-US" sz="2400" b="1"/>
          </a:p>
          <a:p>
            <a:pPr algn="ctr"/>
            <a:endParaRPr lang="en-US" b="1"/>
          </a:p>
          <a:p>
            <a:pPr algn="ctr"/>
            <a:r>
              <a:rPr lang="en-US" b="1"/>
              <a:t>Conor V. Dolan &amp; Michael C. Neale</a:t>
            </a:r>
          </a:p>
          <a:p>
            <a:pPr algn="ctr"/>
            <a:r>
              <a:rPr lang="en-US" sz="2400" b="1"/>
              <a:t> </a:t>
            </a:r>
          </a:p>
          <a:p>
            <a:endParaRPr lang="en-US" sz="2400"/>
          </a:p>
          <a:p>
            <a:endParaRPr lang="en-US" sz="2400"/>
          </a:p>
          <a:p>
            <a:endParaRPr lang="en-US" sz="2400"/>
          </a:p>
          <a:p>
            <a:endParaRPr lang="en-US" sz="2200" b="1"/>
          </a:p>
          <a:p>
            <a:endParaRPr lang="en-US" sz="2200" b="1"/>
          </a:p>
          <a:p>
            <a:r>
              <a:rPr lang="en-US" sz="2200" b="1"/>
              <a:t>PPT presentation in 4 parts  .... PART 1 (12 slides)</a:t>
            </a:r>
          </a:p>
          <a:p>
            <a:r>
              <a:rPr lang="en-US" sz="2200"/>
              <a:t>Linear regression </a:t>
            </a:r>
          </a:p>
          <a:p>
            <a:r>
              <a:rPr lang="en-US" sz="2200"/>
              <a:t>A covariance structure (based on linear regression)  </a:t>
            </a:r>
          </a:p>
          <a:p>
            <a:r>
              <a:rPr lang="en-US" sz="2200"/>
              <a:t>The problem: how to infer genetic effects if you have not measured any genes (SNPs)?</a:t>
            </a:r>
          </a:p>
          <a:p>
            <a:endParaRPr lang="LID4096" sz="2400"/>
          </a:p>
        </p:txBody>
      </p:sp>
      <p:pic>
        <p:nvPicPr>
          <p:cNvPr id="7" name="Afbeelding 6">
            <a:extLst>
              <a:ext uri="{FF2B5EF4-FFF2-40B4-BE49-F238E27FC236}">
                <a16:creationId xmlns:a16="http://schemas.microsoft.com/office/drawing/2014/main" id="{50F0E6F3-24FE-4FC6-85C9-1EA16B843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450" y="1222625"/>
            <a:ext cx="1441746" cy="1985231"/>
          </a:xfrm>
          <a:prstGeom prst="rect">
            <a:avLst/>
          </a:prstGeom>
        </p:spPr>
      </p:pic>
      <p:pic>
        <p:nvPicPr>
          <p:cNvPr id="9" name="Afbeelding 8">
            <a:extLst>
              <a:ext uri="{FF2B5EF4-FFF2-40B4-BE49-F238E27FC236}">
                <a16:creationId xmlns:a16="http://schemas.microsoft.com/office/drawing/2014/main" id="{B5FA0324-53F7-4056-B3C0-0770C2031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207" y="1085778"/>
            <a:ext cx="1192114" cy="2193997"/>
          </a:xfrm>
          <a:prstGeom prst="rect">
            <a:avLst/>
          </a:prstGeom>
        </p:spPr>
      </p:pic>
    </p:spTree>
    <p:extLst>
      <p:ext uri="{BB962C8B-B14F-4D97-AF65-F5344CB8AC3E}">
        <p14:creationId xmlns:p14="http://schemas.microsoft.com/office/powerpoint/2010/main" val="1627342925"/>
      </p:ext>
    </p:extLst>
  </p:cSld>
  <p:clrMapOvr>
    <a:masterClrMapping/>
  </p:clrMapOvr>
  <mc:AlternateContent xmlns:mc="http://schemas.openxmlformats.org/markup-compatibility/2006" xmlns:p14="http://schemas.microsoft.com/office/powerpoint/2010/main">
    <mc:Choice Requires="p14">
      <p:transition spd="slow" p14:dur="2000" advTm="32845"/>
    </mc:Choice>
    <mc:Fallback xmlns="">
      <p:transition spd="slow" advTm="328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AEA2D2-BEFC-4F72-BB8B-0D628A7D5DE8}"/>
              </a:ext>
            </a:extLst>
          </p:cNvPr>
          <p:cNvSpPr txBox="1"/>
          <p:nvPr/>
        </p:nvSpPr>
        <p:spPr>
          <a:xfrm>
            <a:off x="298043" y="364976"/>
            <a:ext cx="3657540" cy="1384995"/>
          </a:xfrm>
          <a:prstGeom prst="rect">
            <a:avLst/>
          </a:prstGeom>
          <a:noFill/>
        </p:spPr>
        <p:txBody>
          <a:bodyPr wrap="none" rtlCol="0">
            <a:spAutoFit/>
          </a:bodyPr>
          <a:lstStyle/>
          <a:p>
            <a:r>
              <a:rPr lang="en-GB" sz="2800"/>
              <a:t>GID (MZ)</a:t>
            </a:r>
          </a:p>
          <a:p>
            <a:endParaRPr lang="en-GB" sz="2800"/>
          </a:p>
          <a:p>
            <a:r>
              <a:rPr lang="en-GB" sz="2800"/>
              <a:t>Graphically: pathmodel </a:t>
            </a:r>
          </a:p>
        </p:txBody>
      </p:sp>
      <p:sp>
        <p:nvSpPr>
          <p:cNvPr id="45" name="TextBox 44">
            <a:extLst>
              <a:ext uri="{FF2B5EF4-FFF2-40B4-BE49-F238E27FC236}">
                <a16:creationId xmlns:a16="http://schemas.microsoft.com/office/drawing/2014/main" id="{CEBBC30E-0E00-423B-B757-DFFDCB1F9DE6}"/>
              </a:ext>
            </a:extLst>
          </p:cNvPr>
          <p:cNvSpPr txBox="1"/>
          <p:nvPr/>
        </p:nvSpPr>
        <p:spPr>
          <a:xfrm>
            <a:off x="4641772" y="2276893"/>
            <a:ext cx="2908455" cy="3539430"/>
          </a:xfrm>
          <a:prstGeom prst="rect">
            <a:avLst/>
          </a:prstGeom>
          <a:noFill/>
        </p:spPr>
        <p:txBody>
          <a:bodyPr wrap="square" rtlCol="0">
            <a:spAutoFit/>
          </a:bodyPr>
          <a:lstStyle/>
          <a:p>
            <a:r>
              <a:rPr lang="en-GB" sz="2800"/>
              <a:t>H</a:t>
            </a:r>
            <a:r>
              <a:rPr lang="en-GB" sz="2800" baseline="-25000"/>
              <a:t>1</a:t>
            </a:r>
            <a:r>
              <a:rPr lang="en-GB" sz="2800"/>
              <a:t> = m + A</a:t>
            </a:r>
            <a:r>
              <a:rPr lang="en-GB" sz="2800" baseline="-25000"/>
              <a:t>1</a:t>
            </a:r>
            <a:r>
              <a:rPr lang="en-GB" sz="2800"/>
              <a:t> + E</a:t>
            </a:r>
            <a:r>
              <a:rPr lang="en-GB" sz="2800" baseline="-25000"/>
              <a:t>1</a:t>
            </a:r>
          </a:p>
          <a:p>
            <a:r>
              <a:rPr lang="en-GB" sz="2800"/>
              <a:t>H</a:t>
            </a:r>
            <a:r>
              <a:rPr lang="en-GB" sz="2800" baseline="-25000"/>
              <a:t>2</a:t>
            </a:r>
            <a:r>
              <a:rPr lang="en-GB" sz="2800"/>
              <a:t> = m + A</a:t>
            </a:r>
            <a:r>
              <a:rPr lang="en-GB" sz="2800" baseline="-25000"/>
              <a:t>2</a:t>
            </a:r>
            <a:r>
              <a:rPr lang="en-GB" sz="2800"/>
              <a:t> + E</a:t>
            </a:r>
            <a:r>
              <a:rPr lang="en-GB" sz="2800" baseline="-25000"/>
              <a:t>1</a:t>
            </a:r>
          </a:p>
          <a:p>
            <a:endParaRPr lang="en-GB" sz="2800"/>
          </a:p>
          <a:p>
            <a:r>
              <a:rPr lang="en-GB" sz="2800"/>
              <a:t>or  (A</a:t>
            </a:r>
            <a:r>
              <a:rPr lang="en-GB" sz="2800" baseline="-25000"/>
              <a:t>1</a:t>
            </a:r>
            <a:r>
              <a:rPr lang="en-GB" sz="2800"/>
              <a:t>=A</a:t>
            </a:r>
            <a:r>
              <a:rPr lang="en-GB" sz="2800" baseline="-25000"/>
              <a:t>2</a:t>
            </a:r>
            <a:r>
              <a:rPr lang="en-GB" sz="2800"/>
              <a:t>)</a:t>
            </a:r>
          </a:p>
          <a:p>
            <a:endParaRPr lang="en-GB" sz="2800"/>
          </a:p>
          <a:p>
            <a:r>
              <a:rPr lang="en-GB" sz="2800"/>
              <a:t>H</a:t>
            </a:r>
            <a:r>
              <a:rPr lang="en-GB" sz="2800" baseline="-25000"/>
              <a:t>1</a:t>
            </a:r>
            <a:r>
              <a:rPr lang="en-GB" sz="2800"/>
              <a:t> = m + A + E</a:t>
            </a:r>
            <a:r>
              <a:rPr lang="en-GB" sz="2800" baseline="-25000"/>
              <a:t>1</a:t>
            </a:r>
          </a:p>
          <a:p>
            <a:r>
              <a:rPr lang="en-GB" sz="2800"/>
              <a:t>H</a:t>
            </a:r>
            <a:r>
              <a:rPr lang="en-GB" sz="2800" baseline="-25000"/>
              <a:t>2</a:t>
            </a:r>
            <a:r>
              <a:rPr lang="en-GB" sz="2800"/>
              <a:t> = m + A + E</a:t>
            </a:r>
            <a:r>
              <a:rPr lang="en-GB" sz="2800" baseline="-25000"/>
              <a:t>2</a:t>
            </a:r>
          </a:p>
          <a:p>
            <a:endParaRPr lang="nl-NL" sz="2800"/>
          </a:p>
        </p:txBody>
      </p:sp>
      <p:sp>
        <p:nvSpPr>
          <p:cNvPr id="46" name="TextBox 45">
            <a:extLst>
              <a:ext uri="{FF2B5EF4-FFF2-40B4-BE49-F238E27FC236}">
                <a16:creationId xmlns:a16="http://schemas.microsoft.com/office/drawing/2014/main" id="{1782D02B-6BC7-4871-9CA5-A0239F2EBD0E}"/>
              </a:ext>
            </a:extLst>
          </p:cNvPr>
          <p:cNvSpPr txBox="1"/>
          <p:nvPr/>
        </p:nvSpPr>
        <p:spPr>
          <a:xfrm>
            <a:off x="4375230" y="364976"/>
            <a:ext cx="3279680" cy="1384995"/>
          </a:xfrm>
          <a:prstGeom prst="rect">
            <a:avLst/>
          </a:prstGeom>
          <a:noFill/>
        </p:spPr>
        <p:txBody>
          <a:bodyPr wrap="none" rtlCol="0">
            <a:spAutoFit/>
          </a:bodyPr>
          <a:lstStyle/>
          <a:p>
            <a:r>
              <a:rPr lang="en-GB" sz="2800"/>
              <a:t>GID (MZ)</a:t>
            </a:r>
          </a:p>
          <a:p>
            <a:endParaRPr lang="en-GB" sz="2800"/>
          </a:p>
          <a:p>
            <a:r>
              <a:rPr lang="en-GB" sz="2800"/>
              <a:t>Regression Equations</a:t>
            </a:r>
          </a:p>
        </p:txBody>
      </p:sp>
      <p:sp>
        <p:nvSpPr>
          <p:cNvPr id="72" name="TextBox 71">
            <a:extLst>
              <a:ext uri="{FF2B5EF4-FFF2-40B4-BE49-F238E27FC236}">
                <a16:creationId xmlns:a16="http://schemas.microsoft.com/office/drawing/2014/main" id="{F2F5A3FD-C729-4569-85FE-E2827D272228}"/>
              </a:ext>
            </a:extLst>
          </p:cNvPr>
          <p:cNvSpPr txBox="1"/>
          <p:nvPr/>
        </p:nvSpPr>
        <p:spPr>
          <a:xfrm>
            <a:off x="8113274" y="364976"/>
            <a:ext cx="4045659" cy="1815882"/>
          </a:xfrm>
          <a:prstGeom prst="rect">
            <a:avLst/>
          </a:prstGeom>
          <a:noFill/>
        </p:spPr>
        <p:txBody>
          <a:bodyPr wrap="none" rtlCol="0">
            <a:spAutoFit/>
          </a:bodyPr>
          <a:lstStyle/>
          <a:p>
            <a:r>
              <a:rPr lang="en-GB" sz="2800"/>
              <a:t>GID (MZ)</a:t>
            </a:r>
          </a:p>
          <a:p>
            <a:endParaRPr lang="en-GB" sz="2800"/>
          </a:p>
          <a:p>
            <a:r>
              <a:rPr lang="en-GB" sz="2800"/>
              <a:t>Covariance structure</a:t>
            </a:r>
          </a:p>
          <a:p>
            <a:r>
              <a:rPr lang="en-GB" sz="2800"/>
              <a:t>(variances and covariance)</a:t>
            </a:r>
          </a:p>
        </p:txBody>
      </p:sp>
      <p:sp>
        <p:nvSpPr>
          <p:cNvPr id="4" name="Tijdelijke aanduiding voor dianummer 3">
            <a:extLst>
              <a:ext uri="{FF2B5EF4-FFF2-40B4-BE49-F238E27FC236}">
                <a16:creationId xmlns:a16="http://schemas.microsoft.com/office/drawing/2014/main" id="{C828F503-FE6D-42E9-A03B-8016A0887FD5}"/>
              </a:ext>
            </a:extLst>
          </p:cNvPr>
          <p:cNvSpPr>
            <a:spLocks noGrp="1"/>
          </p:cNvSpPr>
          <p:nvPr>
            <p:ph type="sldNum" sz="quarter" idx="12"/>
          </p:nvPr>
        </p:nvSpPr>
        <p:spPr/>
        <p:txBody>
          <a:bodyPr/>
          <a:lstStyle/>
          <a:p>
            <a:fld id="{7D7567CE-CB09-49BC-B895-12636B2CA790}" type="slidenum">
              <a:rPr lang="LID4096" smtClean="0"/>
              <a:t>20</a:t>
            </a:fld>
            <a:endParaRPr lang="LID4096"/>
          </a:p>
        </p:txBody>
      </p:sp>
      <p:sp>
        <p:nvSpPr>
          <p:cNvPr id="5" name="Tekstvak 4">
            <a:extLst>
              <a:ext uri="{FF2B5EF4-FFF2-40B4-BE49-F238E27FC236}">
                <a16:creationId xmlns:a16="http://schemas.microsoft.com/office/drawing/2014/main" id="{F4DB36E2-82C4-4A61-A66A-F833253B89F1}"/>
              </a:ext>
            </a:extLst>
          </p:cNvPr>
          <p:cNvSpPr txBox="1"/>
          <p:nvPr/>
        </p:nvSpPr>
        <p:spPr>
          <a:xfrm>
            <a:off x="637953" y="5816323"/>
            <a:ext cx="9189632" cy="830997"/>
          </a:xfrm>
          <a:prstGeom prst="rect">
            <a:avLst/>
          </a:prstGeom>
          <a:noFill/>
        </p:spPr>
        <p:txBody>
          <a:bodyPr wrap="none" rtlCol="0">
            <a:spAutoFit/>
          </a:bodyPr>
          <a:lstStyle/>
          <a:p>
            <a:r>
              <a:rPr lang="en-US" sz="2400"/>
              <a:t>This a weak GID... what have we assumed concerning the environment? </a:t>
            </a:r>
          </a:p>
          <a:p>
            <a:r>
              <a:rPr lang="en-US" sz="2400"/>
              <a:t>(see the MZ1-MZ2 covariance!)</a:t>
            </a:r>
            <a:endParaRPr lang="LID4096" sz="2400"/>
          </a:p>
        </p:txBody>
      </p:sp>
      <p:pic>
        <p:nvPicPr>
          <p:cNvPr id="6" name="Afbeelding 5">
            <a:extLst>
              <a:ext uri="{FF2B5EF4-FFF2-40B4-BE49-F238E27FC236}">
                <a16:creationId xmlns:a16="http://schemas.microsoft.com/office/drawing/2014/main" id="{CFBE4DCD-9F4D-4723-AEE0-E49DE2CC3815}"/>
              </a:ext>
            </a:extLst>
          </p:cNvPr>
          <p:cNvPicPr>
            <a:picLocks noChangeAspect="1"/>
          </p:cNvPicPr>
          <p:nvPr/>
        </p:nvPicPr>
        <p:blipFill>
          <a:blip r:embed="rId3"/>
          <a:stretch>
            <a:fillRect/>
          </a:stretch>
        </p:blipFill>
        <p:spPr>
          <a:xfrm>
            <a:off x="354408" y="2011497"/>
            <a:ext cx="3687538" cy="3096533"/>
          </a:xfrm>
          <a:prstGeom prst="rect">
            <a:avLst/>
          </a:prstGeom>
        </p:spPr>
      </p:pic>
      <p:pic>
        <p:nvPicPr>
          <p:cNvPr id="13" name="Afbeelding 12">
            <a:extLst>
              <a:ext uri="{FF2B5EF4-FFF2-40B4-BE49-F238E27FC236}">
                <a16:creationId xmlns:a16="http://schemas.microsoft.com/office/drawing/2014/main" id="{5BE5432B-B224-4868-9B3D-3999A2845971}"/>
              </a:ext>
            </a:extLst>
          </p:cNvPr>
          <p:cNvPicPr>
            <a:picLocks noChangeAspect="1"/>
          </p:cNvPicPr>
          <p:nvPr/>
        </p:nvPicPr>
        <p:blipFill>
          <a:blip r:embed="rId4"/>
          <a:stretch>
            <a:fillRect/>
          </a:stretch>
        </p:blipFill>
        <p:spPr>
          <a:xfrm>
            <a:off x="7654910" y="2235444"/>
            <a:ext cx="4317327" cy="2033160"/>
          </a:xfrm>
          <a:prstGeom prst="rect">
            <a:avLst/>
          </a:prstGeom>
        </p:spPr>
      </p:pic>
    </p:spTree>
    <p:extLst>
      <p:ext uri="{BB962C8B-B14F-4D97-AF65-F5344CB8AC3E}">
        <p14:creationId xmlns:p14="http://schemas.microsoft.com/office/powerpoint/2010/main" val="1178941268"/>
      </p:ext>
    </p:extLst>
  </p:cSld>
  <p:clrMapOvr>
    <a:masterClrMapping/>
  </p:clrMapOvr>
  <mc:AlternateContent xmlns:mc="http://schemas.openxmlformats.org/markup-compatibility/2006" xmlns:p14="http://schemas.microsoft.com/office/powerpoint/2010/main">
    <mc:Choice Requires="p14">
      <p:transition spd="slow" p14:dur="2000" advTm="94136"/>
    </mc:Choice>
    <mc:Fallback xmlns="">
      <p:transition spd="slow" advTm="941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2" name="Tabel 21">
            <a:extLst>
              <a:ext uri="{FF2B5EF4-FFF2-40B4-BE49-F238E27FC236}">
                <a16:creationId xmlns:a16="http://schemas.microsoft.com/office/drawing/2014/main" id="{41599CB0-2E4C-4F86-A0DA-5BD308EE9F98}"/>
              </a:ext>
            </a:extLst>
          </p:cNvPr>
          <p:cNvGraphicFramePr>
            <a:graphicFrameLocks noGrp="1"/>
          </p:cNvGraphicFramePr>
          <p:nvPr>
            <p:extLst>
              <p:ext uri="{D42A27DB-BD31-4B8C-83A1-F6EECF244321}">
                <p14:modId xmlns:p14="http://schemas.microsoft.com/office/powerpoint/2010/main" val="2443803893"/>
              </p:ext>
            </p:extLst>
          </p:nvPr>
        </p:nvGraphicFramePr>
        <p:xfrm>
          <a:off x="642086" y="4065175"/>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400"/>
                        <a:t>GCSM (Model) (</a:t>
                      </a:r>
                      <a:r>
                        <a:rPr lang="en-GB" sz="2400" b="1">
                          <a:latin typeface="Symbol" panose="05050102010706020507" pitchFamily="18" charset="2"/>
                        </a:rPr>
                        <a:t>S</a:t>
                      </a:r>
                      <a:r>
                        <a:rPr lang="en-GB" sz="2400" b="0" baseline="-25000">
                          <a:latin typeface="Calibri" panose="020F0502020204030204" pitchFamily="34" charset="0"/>
                          <a:cs typeface="Calibri" panose="020F0502020204030204" pitchFamily="34" charset="0"/>
                        </a:rPr>
                        <a:t>MZ</a:t>
                      </a:r>
                      <a:r>
                        <a:rPr lang="en-GB" sz="2400"/>
                        <a:t>)</a:t>
                      </a:r>
                      <a:endParaRPr lang="nl-NL" sz="24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400"/>
                    </a:p>
                  </a:txBody>
                  <a:tcPr/>
                </a:tc>
                <a:tc>
                  <a:txBody>
                    <a:bodyPr/>
                    <a:lstStyle/>
                    <a:p>
                      <a:pPr algn="ctr"/>
                      <a:r>
                        <a:rPr lang="en-GB" sz="2400"/>
                        <a:t>MZ1</a:t>
                      </a:r>
                      <a:endParaRPr lang="nl-NL" sz="2400"/>
                    </a:p>
                  </a:txBody>
                  <a:tcPr/>
                </a:tc>
                <a:tc>
                  <a:txBody>
                    <a:bodyPr/>
                    <a:lstStyle/>
                    <a:p>
                      <a:pPr algn="ctr"/>
                      <a:r>
                        <a:rPr lang="en-GB" sz="2400"/>
                        <a:t>MZ2</a:t>
                      </a:r>
                      <a:endParaRPr lang="nl-NL" sz="2400"/>
                    </a:p>
                  </a:txBody>
                  <a:tcPr/>
                </a:tc>
                <a:extLst>
                  <a:ext uri="{0D108BD9-81ED-4DB2-BD59-A6C34878D82A}">
                    <a16:rowId xmlns:a16="http://schemas.microsoft.com/office/drawing/2014/main" val="2134832787"/>
                  </a:ext>
                </a:extLst>
              </a:tr>
              <a:tr h="458947">
                <a:tc>
                  <a:txBody>
                    <a:bodyPr/>
                    <a:lstStyle/>
                    <a:p>
                      <a:pPr algn="ctr"/>
                      <a:r>
                        <a:rPr lang="en-GB" sz="2400"/>
                        <a:t>MZ1</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p>
                  </a:txBody>
                  <a:tcPr/>
                </a:tc>
                <a:extLst>
                  <a:ext uri="{0D108BD9-81ED-4DB2-BD59-A6C34878D82A}">
                    <a16:rowId xmlns:a16="http://schemas.microsoft.com/office/drawing/2014/main" val="1142441223"/>
                  </a:ext>
                </a:extLst>
              </a:tr>
              <a:tr h="458947">
                <a:tc>
                  <a:txBody>
                    <a:bodyPr/>
                    <a:lstStyle/>
                    <a:p>
                      <a:pPr algn="ctr"/>
                      <a:r>
                        <a:rPr lang="en-GB" sz="2400"/>
                        <a:t>MZ2</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127" name="Tabel 126">
            <a:extLst>
              <a:ext uri="{FF2B5EF4-FFF2-40B4-BE49-F238E27FC236}">
                <a16:creationId xmlns:a16="http://schemas.microsoft.com/office/drawing/2014/main" id="{DAA146C6-4757-4DF1-B208-DBA297421240}"/>
              </a:ext>
            </a:extLst>
          </p:cNvPr>
          <p:cNvGraphicFramePr>
            <a:graphicFrameLocks noGrp="1"/>
          </p:cNvGraphicFramePr>
          <p:nvPr>
            <p:extLst>
              <p:ext uri="{D42A27DB-BD31-4B8C-83A1-F6EECF244321}">
                <p14:modId xmlns:p14="http://schemas.microsoft.com/office/powerpoint/2010/main" val="479068450"/>
              </p:ext>
            </p:extLst>
          </p:nvPr>
        </p:nvGraphicFramePr>
        <p:xfrm>
          <a:off x="5656590" y="4081877"/>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400"/>
                        <a:t>GCSM (Model) (</a:t>
                      </a:r>
                      <a:r>
                        <a:rPr lang="en-GB" sz="2400" b="1">
                          <a:latin typeface="Symbol" panose="05050102010706020507" pitchFamily="18" charset="2"/>
                        </a:rPr>
                        <a:t>S</a:t>
                      </a:r>
                      <a:r>
                        <a:rPr lang="en-GB" sz="2400" b="0" baseline="-25000">
                          <a:latin typeface="Calibri" panose="020F0502020204030204" pitchFamily="34" charset="0"/>
                          <a:cs typeface="Calibri" panose="020F0502020204030204" pitchFamily="34" charset="0"/>
                        </a:rPr>
                        <a:t>DZ</a:t>
                      </a:r>
                      <a:r>
                        <a:rPr lang="en-GB" sz="2400"/>
                        <a:t>)</a:t>
                      </a:r>
                      <a:endParaRPr lang="nl-NL" sz="24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400"/>
                    </a:p>
                  </a:txBody>
                  <a:tcPr/>
                </a:tc>
                <a:tc>
                  <a:txBody>
                    <a:bodyPr/>
                    <a:lstStyle/>
                    <a:p>
                      <a:pPr algn="ctr"/>
                      <a:r>
                        <a:rPr lang="en-GB" sz="2400"/>
                        <a:t>DZ1</a:t>
                      </a:r>
                      <a:endParaRPr lang="nl-NL" sz="2400"/>
                    </a:p>
                  </a:txBody>
                  <a:tcPr/>
                </a:tc>
                <a:tc>
                  <a:txBody>
                    <a:bodyPr/>
                    <a:lstStyle/>
                    <a:p>
                      <a:pPr algn="ctr"/>
                      <a:r>
                        <a:rPr lang="en-GB" sz="2400"/>
                        <a:t>DZ2</a:t>
                      </a:r>
                      <a:endParaRPr lang="nl-NL" sz="2400"/>
                    </a:p>
                  </a:txBody>
                  <a:tcPr/>
                </a:tc>
                <a:extLst>
                  <a:ext uri="{0D108BD9-81ED-4DB2-BD59-A6C34878D82A}">
                    <a16:rowId xmlns:a16="http://schemas.microsoft.com/office/drawing/2014/main" val="2134832787"/>
                  </a:ext>
                </a:extLst>
              </a:tr>
              <a:tr h="458947">
                <a:tc>
                  <a:txBody>
                    <a:bodyPr/>
                    <a:lstStyle/>
                    <a:p>
                      <a:pPr algn="ctr"/>
                      <a:r>
                        <a:rPr lang="en-GB" sz="2400"/>
                        <a:t>DZ1</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.5*s</a:t>
                      </a:r>
                      <a:r>
                        <a:rPr lang="en-US" sz="2400" b="1" baseline="30000">
                          <a:solidFill>
                            <a:srgbClr val="0070C0"/>
                          </a:solidFill>
                        </a:rPr>
                        <a:t>2</a:t>
                      </a:r>
                      <a:r>
                        <a:rPr lang="en-US" sz="2400" b="1" baseline="-25000">
                          <a:solidFill>
                            <a:srgbClr val="0070C0"/>
                          </a:solidFill>
                        </a:rPr>
                        <a:t>A</a:t>
                      </a:r>
                    </a:p>
                  </a:txBody>
                  <a:tcPr/>
                </a:tc>
                <a:extLst>
                  <a:ext uri="{0D108BD9-81ED-4DB2-BD59-A6C34878D82A}">
                    <a16:rowId xmlns:a16="http://schemas.microsoft.com/office/drawing/2014/main" val="1142441223"/>
                  </a:ext>
                </a:extLst>
              </a:tr>
              <a:tr h="458947">
                <a:tc>
                  <a:txBody>
                    <a:bodyPr/>
                    <a:lstStyle/>
                    <a:p>
                      <a:pPr algn="ctr"/>
                      <a:r>
                        <a:rPr lang="en-GB" sz="2400"/>
                        <a:t>DZ2</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.5*s</a:t>
                      </a:r>
                      <a:r>
                        <a:rPr lang="en-US" sz="2400" b="1" baseline="30000">
                          <a:solidFill>
                            <a:srgbClr val="0070C0"/>
                          </a:solidFill>
                        </a:rPr>
                        <a:t>2</a:t>
                      </a:r>
                      <a:r>
                        <a:rPr lang="en-US" sz="24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txBody>
                  <a:tcPr/>
                </a:tc>
                <a:extLst>
                  <a:ext uri="{0D108BD9-81ED-4DB2-BD59-A6C34878D82A}">
                    <a16:rowId xmlns:a16="http://schemas.microsoft.com/office/drawing/2014/main" val="918541570"/>
                  </a:ext>
                </a:extLst>
              </a:tr>
            </a:tbl>
          </a:graphicData>
        </a:graphic>
      </p:graphicFrame>
      <p:sp>
        <p:nvSpPr>
          <p:cNvPr id="4" name="Tekstvak 3">
            <a:extLst>
              <a:ext uri="{FF2B5EF4-FFF2-40B4-BE49-F238E27FC236}">
                <a16:creationId xmlns:a16="http://schemas.microsoft.com/office/drawing/2014/main" id="{5BE407EA-4FC2-45D9-980D-E4E9EA1C874F}"/>
              </a:ext>
            </a:extLst>
          </p:cNvPr>
          <p:cNvSpPr txBox="1"/>
          <p:nvPr/>
        </p:nvSpPr>
        <p:spPr>
          <a:xfrm>
            <a:off x="178373" y="6077247"/>
            <a:ext cx="11856515" cy="461665"/>
          </a:xfrm>
          <a:prstGeom prst="rect">
            <a:avLst/>
          </a:prstGeom>
          <a:noFill/>
        </p:spPr>
        <p:txBody>
          <a:bodyPr wrap="none" rtlCol="0">
            <a:spAutoFit/>
          </a:bodyPr>
          <a:lstStyle/>
          <a:p>
            <a:r>
              <a:rPr lang="nl-NL" sz="2400"/>
              <a:t>Why add DZ twins? To extend the model (add variance component): ACE model or ADE model</a:t>
            </a:r>
            <a:endParaRPr lang="LID4096" sz="2400"/>
          </a:p>
        </p:txBody>
      </p:sp>
      <p:sp>
        <p:nvSpPr>
          <p:cNvPr id="7" name="Tekstvak 6">
            <a:extLst>
              <a:ext uri="{FF2B5EF4-FFF2-40B4-BE49-F238E27FC236}">
                <a16:creationId xmlns:a16="http://schemas.microsoft.com/office/drawing/2014/main" id="{9680BE1E-9A6F-4832-8CF8-7B14E9AF281C}"/>
              </a:ext>
            </a:extLst>
          </p:cNvPr>
          <p:cNvSpPr txBox="1"/>
          <p:nvPr/>
        </p:nvSpPr>
        <p:spPr>
          <a:xfrm>
            <a:off x="178373" y="37002"/>
            <a:ext cx="11634399" cy="830997"/>
          </a:xfrm>
          <a:prstGeom prst="rect">
            <a:avLst/>
          </a:prstGeom>
          <a:noFill/>
        </p:spPr>
        <p:txBody>
          <a:bodyPr wrap="square">
            <a:spAutoFit/>
          </a:bodyPr>
          <a:lstStyle/>
          <a:p>
            <a:r>
              <a:rPr lang="nl-NL" sz="2400"/>
              <a:t>Classical twin design: MZ twins and DZ twins  (raised / growing up together in the same household) .... AE model</a:t>
            </a:r>
          </a:p>
        </p:txBody>
      </p:sp>
      <p:sp>
        <p:nvSpPr>
          <p:cNvPr id="5" name="Tijdelijke aanduiding voor dianummer 4">
            <a:extLst>
              <a:ext uri="{FF2B5EF4-FFF2-40B4-BE49-F238E27FC236}">
                <a16:creationId xmlns:a16="http://schemas.microsoft.com/office/drawing/2014/main" id="{617A00E1-0967-4BD8-8A3D-7011E4033C57}"/>
              </a:ext>
            </a:extLst>
          </p:cNvPr>
          <p:cNvSpPr>
            <a:spLocks noGrp="1"/>
          </p:cNvSpPr>
          <p:nvPr>
            <p:ph type="sldNum" sz="quarter" idx="12"/>
          </p:nvPr>
        </p:nvSpPr>
        <p:spPr/>
        <p:txBody>
          <a:bodyPr/>
          <a:lstStyle/>
          <a:p>
            <a:fld id="{7D7567CE-CB09-49BC-B895-12636B2CA790}" type="slidenum">
              <a:rPr lang="LID4096" smtClean="0"/>
              <a:t>21</a:t>
            </a:fld>
            <a:endParaRPr lang="LID4096"/>
          </a:p>
        </p:txBody>
      </p:sp>
      <p:pic>
        <p:nvPicPr>
          <p:cNvPr id="2" name="Afbeelding 1">
            <a:extLst>
              <a:ext uri="{FF2B5EF4-FFF2-40B4-BE49-F238E27FC236}">
                <a16:creationId xmlns:a16="http://schemas.microsoft.com/office/drawing/2014/main" id="{47E03FC7-3205-4E92-92AC-059AE8FD5C28}"/>
              </a:ext>
            </a:extLst>
          </p:cNvPr>
          <p:cNvPicPr>
            <a:picLocks noChangeAspect="1"/>
          </p:cNvPicPr>
          <p:nvPr/>
        </p:nvPicPr>
        <p:blipFill>
          <a:blip r:embed="rId3"/>
          <a:stretch>
            <a:fillRect/>
          </a:stretch>
        </p:blipFill>
        <p:spPr>
          <a:xfrm>
            <a:off x="1813478" y="867999"/>
            <a:ext cx="7686223" cy="2931186"/>
          </a:xfrm>
          <a:prstGeom prst="rect">
            <a:avLst/>
          </a:prstGeom>
        </p:spPr>
      </p:pic>
      <p:sp>
        <p:nvSpPr>
          <p:cNvPr id="6" name="Tekstvak 5">
            <a:extLst>
              <a:ext uri="{FF2B5EF4-FFF2-40B4-BE49-F238E27FC236}">
                <a16:creationId xmlns:a16="http://schemas.microsoft.com/office/drawing/2014/main" id="{CC946727-3421-45BE-9C46-5EDA9F6305F0}"/>
              </a:ext>
            </a:extLst>
          </p:cNvPr>
          <p:cNvSpPr txBox="1"/>
          <p:nvPr/>
        </p:nvSpPr>
        <p:spPr>
          <a:xfrm>
            <a:off x="4089115" y="1714642"/>
            <a:ext cx="389850" cy="584775"/>
          </a:xfrm>
          <a:prstGeom prst="rect">
            <a:avLst/>
          </a:prstGeom>
          <a:noFill/>
        </p:spPr>
        <p:txBody>
          <a:bodyPr wrap="none" rtlCol="0">
            <a:spAutoFit/>
          </a:bodyPr>
          <a:lstStyle/>
          <a:p>
            <a:r>
              <a:rPr lang="nl-NL" sz="3200" b="1"/>
              <a:t>=</a:t>
            </a:r>
            <a:endParaRPr lang="LID4096" sz="3200" b="1"/>
          </a:p>
        </p:txBody>
      </p:sp>
    </p:spTree>
    <p:extLst>
      <p:ext uri="{BB962C8B-B14F-4D97-AF65-F5344CB8AC3E}">
        <p14:creationId xmlns:p14="http://schemas.microsoft.com/office/powerpoint/2010/main" val="2182307224"/>
      </p:ext>
    </p:extLst>
  </p:cSld>
  <p:clrMapOvr>
    <a:masterClrMapping/>
  </p:clrMapOvr>
  <mc:AlternateContent xmlns:mc="http://schemas.openxmlformats.org/markup-compatibility/2006" xmlns:p14="http://schemas.microsoft.com/office/powerpoint/2010/main">
    <mc:Choice Requires="p14">
      <p:transition spd="slow" p14:dur="2000" advTm="184264"/>
    </mc:Choice>
    <mc:Fallback xmlns="">
      <p:transition spd="slow" advTm="18426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2" name="Tabel 21">
            <a:extLst>
              <a:ext uri="{FF2B5EF4-FFF2-40B4-BE49-F238E27FC236}">
                <a16:creationId xmlns:a16="http://schemas.microsoft.com/office/drawing/2014/main" id="{41599CB0-2E4C-4F86-A0DA-5BD308EE9F98}"/>
              </a:ext>
            </a:extLst>
          </p:cNvPr>
          <p:cNvGraphicFramePr>
            <a:graphicFrameLocks noGrp="1"/>
          </p:cNvGraphicFramePr>
          <p:nvPr>
            <p:extLst>
              <p:ext uri="{D42A27DB-BD31-4B8C-83A1-F6EECF244321}">
                <p14:modId xmlns:p14="http://schemas.microsoft.com/office/powerpoint/2010/main" val="2111756537"/>
              </p:ext>
            </p:extLst>
          </p:nvPr>
        </p:nvGraphicFramePr>
        <p:xfrm>
          <a:off x="369065" y="4627045"/>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MZ</a:t>
                      </a:r>
                      <a:r>
                        <a:rPr lang="en-GB" sz="2000"/>
                        <a:t>) r</a:t>
                      </a:r>
                      <a:r>
                        <a:rPr lang="en-GB" sz="2000" baseline="-25000"/>
                        <a:t>A</a:t>
                      </a:r>
                      <a:r>
                        <a:rPr lang="en-GB" sz="2000"/>
                        <a:t> = 1</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1*s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1*s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127" name="Tabel 126">
            <a:extLst>
              <a:ext uri="{FF2B5EF4-FFF2-40B4-BE49-F238E27FC236}">
                <a16:creationId xmlns:a16="http://schemas.microsoft.com/office/drawing/2014/main" id="{DAA146C6-4757-4DF1-B208-DBA297421240}"/>
              </a:ext>
            </a:extLst>
          </p:cNvPr>
          <p:cNvGraphicFramePr>
            <a:graphicFrameLocks noGrp="1"/>
          </p:cNvGraphicFramePr>
          <p:nvPr>
            <p:extLst>
              <p:ext uri="{D42A27DB-BD31-4B8C-83A1-F6EECF244321}">
                <p14:modId xmlns:p14="http://schemas.microsoft.com/office/powerpoint/2010/main" val="3387098146"/>
              </p:ext>
            </p:extLst>
          </p:nvPr>
        </p:nvGraphicFramePr>
        <p:xfrm>
          <a:off x="5782785" y="4615222"/>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r</a:t>
                      </a:r>
                      <a:r>
                        <a:rPr lang="en-GB" sz="2000" baseline="-25000"/>
                        <a:t>A</a:t>
                      </a:r>
                      <a:r>
                        <a:rPr lang="en-GB" sz="2000"/>
                        <a:t> = </a:t>
                      </a:r>
                      <a:r>
                        <a:rPr lang="en-GB" sz="2000">
                          <a:latin typeface="Calibri" panose="020F0502020204030204" pitchFamily="34" charset="0"/>
                          <a:cs typeface="Calibri" panose="020F0502020204030204" pitchFamily="34" charset="0"/>
                        </a:rPr>
                        <a:t>½</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pSp>
        <p:nvGrpSpPr>
          <p:cNvPr id="2" name="Groep 1">
            <a:extLst>
              <a:ext uri="{FF2B5EF4-FFF2-40B4-BE49-F238E27FC236}">
                <a16:creationId xmlns:a16="http://schemas.microsoft.com/office/drawing/2014/main" id="{3C4C1AD6-2C2E-4457-9DD4-6F5B3195C771}"/>
              </a:ext>
            </a:extLst>
          </p:cNvPr>
          <p:cNvGrpSpPr/>
          <p:nvPr/>
        </p:nvGrpSpPr>
        <p:grpSpPr>
          <a:xfrm>
            <a:off x="369065" y="618815"/>
            <a:ext cx="7580565" cy="3469601"/>
            <a:chOff x="2621824" y="321104"/>
            <a:chExt cx="7580565" cy="3469601"/>
          </a:xfrm>
        </p:grpSpPr>
        <p:sp>
          <p:nvSpPr>
            <p:cNvPr id="42" name="Rectangle 33">
              <a:extLst>
                <a:ext uri="{FF2B5EF4-FFF2-40B4-BE49-F238E27FC236}">
                  <a16:creationId xmlns:a16="http://schemas.microsoft.com/office/drawing/2014/main" id="{F3B3AA0F-C317-46A1-B14D-B4AF76598E28}"/>
                </a:ext>
              </a:extLst>
            </p:cNvPr>
            <p:cNvSpPr/>
            <p:nvPr/>
          </p:nvSpPr>
          <p:spPr>
            <a:xfrm>
              <a:off x="4129050" y="3067294"/>
              <a:ext cx="963873"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H1</a:t>
              </a:r>
              <a:endParaRPr lang="nl-NL" sz="2800"/>
            </a:p>
          </p:txBody>
        </p:sp>
        <p:sp>
          <p:nvSpPr>
            <p:cNvPr id="45" name="Rectangle 47">
              <a:extLst>
                <a:ext uri="{FF2B5EF4-FFF2-40B4-BE49-F238E27FC236}">
                  <a16:creationId xmlns:a16="http://schemas.microsoft.com/office/drawing/2014/main" id="{AE3A34FE-B1DF-4B85-990B-674342BEFCB3}"/>
                </a:ext>
              </a:extLst>
            </p:cNvPr>
            <p:cNvSpPr/>
            <p:nvPr/>
          </p:nvSpPr>
          <p:spPr>
            <a:xfrm>
              <a:off x="7570284" y="3067295"/>
              <a:ext cx="963873"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H2</a:t>
              </a:r>
              <a:endParaRPr lang="nl-NL" sz="2800"/>
            </a:p>
          </p:txBody>
        </p:sp>
        <p:sp>
          <p:nvSpPr>
            <p:cNvPr id="30" name="Ovaal 29">
              <a:extLst>
                <a:ext uri="{FF2B5EF4-FFF2-40B4-BE49-F238E27FC236}">
                  <a16:creationId xmlns:a16="http://schemas.microsoft.com/office/drawing/2014/main" id="{22ED2E2A-53AE-4816-BDE7-0432E0771F62}"/>
                </a:ext>
              </a:extLst>
            </p:cNvPr>
            <p:cNvSpPr/>
            <p:nvPr/>
          </p:nvSpPr>
          <p:spPr>
            <a:xfrm>
              <a:off x="3189767" y="1435395"/>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A</a:t>
              </a:r>
              <a:endParaRPr lang="LID4096" sz="2800"/>
            </a:p>
          </p:txBody>
        </p:sp>
        <p:sp>
          <p:nvSpPr>
            <p:cNvPr id="130" name="Ovaal 129">
              <a:extLst>
                <a:ext uri="{FF2B5EF4-FFF2-40B4-BE49-F238E27FC236}">
                  <a16:creationId xmlns:a16="http://schemas.microsoft.com/office/drawing/2014/main" id="{FCE6D7C3-F8AB-4F42-88F2-546A17E4A2A6}"/>
                </a:ext>
              </a:extLst>
            </p:cNvPr>
            <p:cNvSpPr/>
            <p:nvPr/>
          </p:nvSpPr>
          <p:spPr>
            <a:xfrm>
              <a:off x="4238847"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C</a:t>
              </a:r>
              <a:endParaRPr lang="LID4096" sz="2800"/>
            </a:p>
          </p:txBody>
        </p:sp>
        <p:sp>
          <p:nvSpPr>
            <p:cNvPr id="131" name="Ovaal 130">
              <a:extLst>
                <a:ext uri="{FF2B5EF4-FFF2-40B4-BE49-F238E27FC236}">
                  <a16:creationId xmlns:a16="http://schemas.microsoft.com/office/drawing/2014/main" id="{26A34629-D973-453E-A4A9-417FB644E549}"/>
                </a:ext>
              </a:extLst>
            </p:cNvPr>
            <p:cNvSpPr/>
            <p:nvPr/>
          </p:nvSpPr>
          <p:spPr>
            <a:xfrm>
              <a:off x="5351720"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endParaRPr lang="LID4096" sz="2800"/>
            </a:p>
          </p:txBody>
        </p:sp>
        <p:sp>
          <p:nvSpPr>
            <p:cNvPr id="132" name="Ovaal 131">
              <a:extLst>
                <a:ext uri="{FF2B5EF4-FFF2-40B4-BE49-F238E27FC236}">
                  <a16:creationId xmlns:a16="http://schemas.microsoft.com/office/drawing/2014/main" id="{D00CD797-90B8-4DB3-B420-A847C33FF456}"/>
                </a:ext>
              </a:extLst>
            </p:cNvPr>
            <p:cNvSpPr/>
            <p:nvPr/>
          </p:nvSpPr>
          <p:spPr>
            <a:xfrm>
              <a:off x="6627628" y="1441793"/>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A</a:t>
              </a:r>
              <a:endParaRPr lang="LID4096" sz="2800"/>
            </a:p>
          </p:txBody>
        </p:sp>
        <p:sp>
          <p:nvSpPr>
            <p:cNvPr id="133" name="Ovaal 132">
              <a:extLst>
                <a:ext uri="{FF2B5EF4-FFF2-40B4-BE49-F238E27FC236}">
                  <a16:creationId xmlns:a16="http://schemas.microsoft.com/office/drawing/2014/main" id="{1FA52101-A06D-4EA9-B3ED-3A00B3CC2F96}"/>
                </a:ext>
              </a:extLst>
            </p:cNvPr>
            <p:cNvSpPr/>
            <p:nvPr/>
          </p:nvSpPr>
          <p:spPr>
            <a:xfrm>
              <a:off x="7676708"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C</a:t>
              </a:r>
              <a:endParaRPr lang="LID4096" sz="2800"/>
            </a:p>
          </p:txBody>
        </p:sp>
        <p:sp>
          <p:nvSpPr>
            <p:cNvPr id="134" name="Ovaal 133">
              <a:extLst>
                <a:ext uri="{FF2B5EF4-FFF2-40B4-BE49-F238E27FC236}">
                  <a16:creationId xmlns:a16="http://schemas.microsoft.com/office/drawing/2014/main" id="{91080682-EDE6-4AB2-AEF9-5C6E1EB6DC19}"/>
                </a:ext>
              </a:extLst>
            </p:cNvPr>
            <p:cNvSpPr/>
            <p:nvPr/>
          </p:nvSpPr>
          <p:spPr>
            <a:xfrm>
              <a:off x="8789581"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endParaRPr lang="LID4096" sz="2800"/>
            </a:p>
          </p:txBody>
        </p:sp>
        <p:cxnSp>
          <p:nvCxnSpPr>
            <p:cNvPr id="32" name="Rechte verbindingslijn met pijl 31">
              <a:extLst>
                <a:ext uri="{FF2B5EF4-FFF2-40B4-BE49-F238E27FC236}">
                  <a16:creationId xmlns:a16="http://schemas.microsoft.com/office/drawing/2014/main" id="{EF05B2FD-89F6-4278-A915-757428CF6B72}"/>
                </a:ext>
              </a:extLst>
            </p:cNvPr>
            <p:cNvCxnSpPr>
              <a:stCxn id="30" idx="4"/>
              <a:endCxn id="42" idx="0"/>
            </p:cNvCxnSpPr>
            <p:nvPr/>
          </p:nvCxnSpPr>
          <p:spPr>
            <a:xfrm>
              <a:off x="3561907" y="2165716"/>
              <a:ext cx="1049080" cy="90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8453541-1060-4E79-BABE-9E7EA81B42E1}"/>
                </a:ext>
              </a:extLst>
            </p:cNvPr>
            <p:cNvCxnSpPr>
              <a:stCxn id="130" idx="4"/>
              <a:endCxn id="42" idx="0"/>
            </p:cNvCxnSpPr>
            <p:nvPr/>
          </p:nvCxnSpPr>
          <p:spPr>
            <a:xfrm>
              <a:off x="4610987" y="2165715"/>
              <a:ext cx="0"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402BBE9-3740-4B43-83B0-B172431EAE06}"/>
                </a:ext>
              </a:extLst>
            </p:cNvPr>
            <p:cNvCxnSpPr>
              <a:stCxn id="131" idx="4"/>
              <a:endCxn id="42" idx="0"/>
            </p:cNvCxnSpPr>
            <p:nvPr/>
          </p:nvCxnSpPr>
          <p:spPr>
            <a:xfrm flipH="1">
              <a:off x="4610987" y="2165715"/>
              <a:ext cx="1112873"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1B72DEED-5CF9-4181-8473-A02A199EDFF8}"/>
                </a:ext>
              </a:extLst>
            </p:cNvPr>
            <p:cNvCxnSpPr>
              <a:stCxn id="132" idx="4"/>
              <a:endCxn id="45" idx="0"/>
            </p:cNvCxnSpPr>
            <p:nvPr/>
          </p:nvCxnSpPr>
          <p:spPr>
            <a:xfrm>
              <a:off x="6999768" y="2172114"/>
              <a:ext cx="1052453" cy="89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Rechte verbindingslijn met pijl 134">
              <a:extLst>
                <a:ext uri="{FF2B5EF4-FFF2-40B4-BE49-F238E27FC236}">
                  <a16:creationId xmlns:a16="http://schemas.microsoft.com/office/drawing/2014/main" id="{DD3A42C3-989D-400E-9B1A-9FDE8678BBB0}"/>
                </a:ext>
              </a:extLst>
            </p:cNvPr>
            <p:cNvCxnSpPr>
              <a:stCxn id="133" idx="4"/>
              <a:endCxn id="45" idx="0"/>
            </p:cNvCxnSpPr>
            <p:nvPr/>
          </p:nvCxnSpPr>
          <p:spPr>
            <a:xfrm>
              <a:off x="8048848" y="2172113"/>
              <a:ext cx="3373"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16F3B2F5-C825-4450-AB8E-0DCFAC2BF7C7}"/>
                </a:ext>
              </a:extLst>
            </p:cNvPr>
            <p:cNvCxnSpPr>
              <a:stCxn id="134" idx="4"/>
              <a:endCxn id="45" idx="0"/>
            </p:cNvCxnSpPr>
            <p:nvPr/>
          </p:nvCxnSpPr>
          <p:spPr>
            <a:xfrm flipH="1">
              <a:off x="8052221" y="2172113"/>
              <a:ext cx="1109500"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9B764DB4-FFED-4708-9708-04D2A074E423}"/>
                </a:ext>
              </a:extLst>
            </p:cNvPr>
            <p:cNvCxnSpPr>
              <a:cxnSpLocks/>
              <a:stCxn id="30" idx="0"/>
              <a:endCxn id="132" idx="0"/>
            </p:cNvCxnSpPr>
            <p:nvPr/>
          </p:nvCxnSpPr>
          <p:spPr>
            <a:xfrm rot="16200000" flipH="1">
              <a:off x="5277638" y="-280336"/>
              <a:ext cx="6398" cy="3437861"/>
            </a:xfrm>
            <a:prstGeom prst="curvedConnector3">
              <a:avLst>
                <a:gd name="adj1" fmla="val -122147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575EE164-88EA-43E8-B032-CED9DF4F521D}"/>
                </a:ext>
              </a:extLst>
            </p:cNvPr>
            <p:cNvCxnSpPr>
              <a:cxnSpLocks/>
              <a:stCxn id="130" idx="0"/>
              <a:endCxn id="133" idx="0"/>
            </p:cNvCxnSpPr>
            <p:nvPr/>
          </p:nvCxnSpPr>
          <p:spPr>
            <a:xfrm rot="16200000" flipH="1">
              <a:off x="6326718" y="-280337"/>
              <a:ext cx="6398" cy="3437861"/>
            </a:xfrm>
            <a:prstGeom prst="curvedConnector3">
              <a:avLst>
                <a:gd name="adj1" fmla="val -120485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Verbindingslijn: gekromd 146">
              <a:extLst>
                <a:ext uri="{FF2B5EF4-FFF2-40B4-BE49-F238E27FC236}">
                  <a16:creationId xmlns:a16="http://schemas.microsoft.com/office/drawing/2014/main" id="{A1EBE512-3334-424D-898F-335A9373A43F}"/>
                </a:ext>
              </a:extLst>
            </p:cNvPr>
            <p:cNvCxnSpPr>
              <a:stCxn id="30" idx="1"/>
              <a:endCxn id="30" idx="2"/>
            </p:cNvCxnSpPr>
            <p:nvPr/>
          </p:nvCxnSpPr>
          <p:spPr>
            <a:xfrm rot="16200000" flipH="1" flipV="1">
              <a:off x="3115162" y="1616953"/>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Verbindingslijn: gekromd 148">
              <a:extLst>
                <a:ext uri="{FF2B5EF4-FFF2-40B4-BE49-F238E27FC236}">
                  <a16:creationId xmlns:a16="http://schemas.microsoft.com/office/drawing/2014/main" id="{C71A6862-8F0C-459C-95A6-E5B0A0385C53}"/>
                </a:ext>
              </a:extLst>
            </p:cNvPr>
            <p:cNvCxnSpPr>
              <a:stCxn id="130" idx="1"/>
              <a:endCxn id="130" idx="2"/>
            </p:cNvCxnSpPr>
            <p:nvPr/>
          </p:nvCxnSpPr>
          <p:spPr>
            <a:xfrm rot="16200000" flipH="1" flipV="1">
              <a:off x="4164242"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Verbindingslijn: gekromd 150">
              <a:extLst>
                <a:ext uri="{FF2B5EF4-FFF2-40B4-BE49-F238E27FC236}">
                  <a16:creationId xmlns:a16="http://schemas.microsoft.com/office/drawing/2014/main" id="{01550FCB-6330-41B1-B598-7C525133636E}"/>
                </a:ext>
              </a:extLst>
            </p:cNvPr>
            <p:cNvCxnSpPr>
              <a:stCxn id="131" idx="1"/>
              <a:endCxn id="131" idx="2"/>
            </p:cNvCxnSpPr>
            <p:nvPr/>
          </p:nvCxnSpPr>
          <p:spPr>
            <a:xfrm rot="16200000" flipH="1" flipV="1">
              <a:off x="5277115"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Verbindingslijn: gekromd 152">
              <a:extLst>
                <a:ext uri="{FF2B5EF4-FFF2-40B4-BE49-F238E27FC236}">
                  <a16:creationId xmlns:a16="http://schemas.microsoft.com/office/drawing/2014/main" id="{3DDF7697-FF02-458B-8C24-5FFE65BEE4DD}"/>
                </a:ext>
              </a:extLst>
            </p:cNvPr>
            <p:cNvCxnSpPr>
              <a:stCxn id="134" idx="7"/>
              <a:endCxn id="134" idx="6"/>
            </p:cNvCxnSpPr>
            <p:nvPr/>
          </p:nvCxnSpPr>
          <p:spPr>
            <a:xfrm rot="16200000" flipH="1">
              <a:off x="9350258"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Verbindingslijn: gekromd 154">
              <a:extLst>
                <a:ext uri="{FF2B5EF4-FFF2-40B4-BE49-F238E27FC236}">
                  <a16:creationId xmlns:a16="http://schemas.microsoft.com/office/drawing/2014/main" id="{4BEDFDF9-9A66-484B-8E10-C8CB3BA5F5F5}"/>
                </a:ext>
              </a:extLst>
            </p:cNvPr>
            <p:cNvCxnSpPr>
              <a:stCxn id="133" idx="7"/>
              <a:endCxn id="133" idx="6"/>
            </p:cNvCxnSpPr>
            <p:nvPr/>
          </p:nvCxnSpPr>
          <p:spPr>
            <a:xfrm rot="16200000" flipH="1">
              <a:off x="8237385"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Verbindingslijn: gekromd 156">
              <a:extLst>
                <a:ext uri="{FF2B5EF4-FFF2-40B4-BE49-F238E27FC236}">
                  <a16:creationId xmlns:a16="http://schemas.microsoft.com/office/drawing/2014/main" id="{9E611F9E-67F2-416B-A661-D1E263EC7B22}"/>
                </a:ext>
              </a:extLst>
            </p:cNvPr>
            <p:cNvCxnSpPr>
              <a:stCxn id="132" idx="7"/>
              <a:endCxn id="132" idx="6"/>
            </p:cNvCxnSpPr>
            <p:nvPr/>
          </p:nvCxnSpPr>
          <p:spPr>
            <a:xfrm rot="16200000" flipH="1">
              <a:off x="7188305" y="16233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kstvak 161">
              <a:extLst>
                <a:ext uri="{FF2B5EF4-FFF2-40B4-BE49-F238E27FC236}">
                  <a16:creationId xmlns:a16="http://schemas.microsoft.com/office/drawing/2014/main" id="{5AAD7479-2C4D-4704-99F6-2FEE62475485}"/>
                </a:ext>
              </a:extLst>
            </p:cNvPr>
            <p:cNvSpPr txBox="1"/>
            <p:nvPr/>
          </p:nvSpPr>
          <p:spPr>
            <a:xfrm>
              <a:off x="2621824" y="111953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a:t>
              </a:r>
              <a:endParaRPr lang="LID4096"/>
            </a:p>
          </p:txBody>
        </p:sp>
        <p:sp>
          <p:nvSpPr>
            <p:cNvPr id="163" name="Tekstvak 162">
              <a:extLst>
                <a:ext uri="{FF2B5EF4-FFF2-40B4-BE49-F238E27FC236}">
                  <a16:creationId xmlns:a16="http://schemas.microsoft.com/office/drawing/2014/main" id="{DD721C99-9D62-47D8-9809-5DF8F11F00F8}"/>
                </a:ext>
              </a:extLst>
            </p:cNvPr>
            <p:cNvSpPr txBox="1"/>
            <p:nvPr/>
          </p:nvSpPr>
          <p:spPr>
            <a:xfrm>
              <a:off x="7466291" y="106814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a:t>
              </a:r>
              <a:endParaRPr lang="LID4096"/>
            </a:p>
          </p:txBody>
        </p:sp>
        <p:sp>
          <p:nvSpPr>
            <p:cNvPr id="164" name="Tekstvak 163">
              <a:extLst>
                <a:ext uri="{FF2B5EF4-FFF2-40B4-BE49-F238E27FC236}">
                  <a16:creationId xmlns:a16="http://schemas.microsoft.com/office/drawing/2014/main" id="{D3D7303B-733B-439C-80F7-B6A80C7F46BD}"/>
                </a:ext>
              </a:extLst>
            </p:cNvPr>
            <p:cNvSpPr txBox="1"/>
            <p:nvPr/>
          </p:nvSpPr>
          <p:spPr>
            <a:xfrm>
              <a:off x="4963195" y="329928"/>
              <a:ext cx="760663" cy="369332"/>
            </a:xfrm>
            <a:prstGeom prst="rect">
              <a:avLst/>
            </a:prstGeom>
            <a:noFill/>
          </p:spPr>
          <p:txBody>
            <a:bodyPr wrap="square">
              <a:spAutoFit/>
            </a:bodyPr>
            <a:lstStyle/>
            <a:p>
              <a:r>
                <a:rPr lang="en-US" sz="1800">
                  <a:solidFill>
                    <a:srgbClr val="0070C0"/>
                  </a:solidFill>
                </a:rPr>
                <a:t>r</a:t>
              </a:r>
              <a:r>
                <a:rPr lang="en-US" baseline="-25000">
                  <a:solidFill>
                    <a:srgbClr val="0070C0"/>
                  </a:solidFill>
                </a:rPr>
                <a:t>A</a:t>
              </a:r>
              <a:r>
                <a:rPr lang="en-US" sz="1800">
                  <a:solidFill>
                    <a:srgbClr val="0070C0"/>
                  </a:solidFill>
                </a:rPr>
                <a:t>*</a:t>
              </a:r>
              <a:r>
                <a:rPr lang="en-US" sz="1800" b="1">
                  <a:solidFill>
                    <a:srgbClr val="0070C0"/>
                  </a:solidFill>
                </a:rPr>
                <a:t>s</a:t>
              </a:r>
              <a:r>
                <a:rPr lang="en-US" sz="1800" b="1" baseline="30000">
                  <a:solidFill>
                    <a:srgbClr val="0070C0"/>
                  </a:solidFill>
                </a:rPr>
                <a:t>2</a:t>
              </a:r>
              <a:r>
                <a:rPr lang="en-US" sz="1800" b="1" baseline="-25000">
                  <a:solidFill>
                    <a:srgbClr val="0070C0"/>
                  </a:solidFill>
                </a:rPr>
                <a:t>A</a:t>
              </a:r>
              <a:endParaRPr lang="LID4096"/>
            </a:p>
          </p:txBody>
        </p:sp>
        <p:sp>
          <p:nvSpPr>
            <p:cNvPr id="165" name="Tekstvak 164">
              <a:extLst>
                <a:ext uri="{FF2B5EF4-FFF2-40B4-BE49-F238E27FC236}">
                  <a16:creationId xmlns:a16="http://schemas.microsoft.com/office/drawing/2014/main" id="{16E934AF-5C31-439E-851A-CF1D42DE3F6A}"/>
                </a:ext>
              </a:extLst>
            </p:cNvPr>
            <p:cNvSpPr txBox="1"/>
            <p:nvPr/>
          </p:nvSpPr>
          <p:spPr>
            <a:xfrm>
              <a:off x="6309986" y="321104"/>
              <a:ext cx="654339"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C</a:t>
              </a:r>
              <a:endParaRPr lang="LID4096">
                <a:solidFill>
                  <a:srgbClr val="7030A0"/>
                </a:solidFill>
              </a:endParaRPr>
            </a:p>
          </p:txBody>
        </p:sp>
        <p:cxnSp>
          <p:nvCxnSpPr>
            <p:cNvPr id="167" name="Verbindingslijn: gekromd 166">
              <a:extLst>
                <a:ext uri="{FF2B5EF4-FFF2-40B4-BE49-F238E27FC236}">
                  <a16:creationId xmlns:a16="http://schemas.microsoft.com/office/drawing/2014/main" id="{39C2D507-A3BB-45A2-B81B-B6970FDD82A8}"/>
                </a:ext>
              </a:extLst>
            </p:cNvPr>
            <p:cNvCxnSpPr>
              <a:stCxn id="131" idx="0"/>
              <a:endCxn id="134" idx="0"/>
            </p:cNvCxnSpPr>
            <p:nvPr/>
          </p:nvCxnSpPr>
          <p:spPr>
            <a:xfrm rot="16200000" flipH="1">
              <a:off x="7439591" y="-280337"/>
              <a:ext cx="6398" cy="3437861"/>
            </a:xfrm>
            <a:prstGeom prst="curvedConnector3">
              <a:avLst>
                <a:gd name="adj1" fmla="val -1088518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Tekstvak 169">
              <a:extLst>
                <a:ext uri="{FF2B5EF4-FFF2-40B4-BE49-F238E27FC236}">
                  <a16:creationId xmlns:a16="http://schemas.microsoft.com/office/drawing/2014/main" id="{DDF488BB-B674-4E0B-B881-5B1E75270DC1}"/>
                </a:ext>
              </a:extLst>
            </p:cNvPr>
            <p:cNvSpPr txBox="1"/>
            <p:nvPr/>
          </p:nvSpPr>
          <p:spPr>
            <a:xfrm>
              <a:off x="7586317" y="459866"/>
              <a:ext cx="449227" cy="369332"/>
            </a:xfrm>
            <a:prstGeom prst="rect">
              <a:avLst/>
            </a:prstGeom>
            <a:noFill/>
          </p:spPr>
          <p:txBody>
            <a:bodyPr wrap="square">
              <a:spAutoFit/>
            </a:bodyPr>
            <a:lstStyle/>
            <a:p>
              <a:r>
                <a:rPr lang="en-US" sz="1800" b="1">
                  <a:solidFill>
                    <a:srgbClr val="0070C0"/>
                  </a:solidFill>
                </a:rPr>
                <a:t>0</a:t>
              </a:r>
              <a:endParaRPr lang="LID4096"/>
            </a:p>
          </p:txBody>
        </p:sp>
        <p:sp>
          <p:nvSpPr>
            <p:cNvPr id="172" name="Tekstvak 171">
              <a:extLst>
                <a:ext uri="{FF2B5EF4-FFF2-40B4-BE49-F238E27FC236}">
                  <a16:creationId xmlns:a16="http://schemas.microsoft.com/office/drawing/2014/main" id="{F1794398-4B4B-466D-B3DD-493F3290BF23}"/>
                </a:ext>
              </a:extLst>
            </p:cNvPr>
            <p:cNvSpPr txBox="1"/>
            <p:nvPr/>
          </p:nvSpPr>
          <p:spPr>
            <a:xfrm>
              <a:off x="3677152" y="1119539"/>
              <a:ext cx="513020"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C</a:t>
              </a:r>
              <a:endParaRPr lang="LID4096">
                <a:solidFill>
                  <a:srgbClr val="7030A0"/>
                </a:solidFill>
              </a:endParaRPr>
            </a:p>
          </p:txBody>
        </p:sp>
        <p:sp>
          <p:nvSpPr>
            <p:cNvPr id="173" name="Tekstvak 172">
              <a:extLst>
                <a:ext uri="{FF2B5EF4-FFF2-40B4-BE49-F238E27FC236}">
                  <a16:creationId xmlns:a16="http://schemas.microsoft.com/office/drawing/2014/main" id="{9425012F-7837-45DB-82FF-888B80413911}"/>
                </a:ext>
              </a:extLst>
            </p:cNvPr>
            <p:cNvSpPr txBox="1"/>
            <p:nvPr/>
          </p:nvSpPr>
          <p:spPr>
            <a:xfrm>
              <a:off x="8530175" y="1060641"/>
              <a:ext cx="513020"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C</a:t>
              </a:r>
              <a:endParaRPr lang="LID4096">
                <a:solidFill>
                  <a:srgbClr val="7030A0"/>
                </a:solidFill>
              </a:endParaRPr>
            </a:p>
          </p:txBody>
        </p:sp>
        <p:sp>
          <p:nvSpPr>
            <p:cNvPr id="174" name="Tekstvak 173">
              <a:extLst>
                <a:ext uri="{FF2B5EF4-FFF2-40B4-BE49-F238E27FC236}">
                  <a16:creationId xmlns:a16="http://schemas.microsoft.com/office/drawing/2014/main" id="{29367982-813C-4437-83E5-880A87035443}"/>
                </a:ext>
              </a:extLst>
            </p:cNvPr>
            <p:cNvSpPr txBox="1"/>
            <p:nvPr/>
          </p:nvSpPr>
          <p:spPr>
            <a:xfrm>
              <a:off x="9689369" y="1068149"/>
              <a:ext cx="513020"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a:t>
              </a:r>
              <a:endParaRPr lang="LID4096">
                <a:solidFill>
                  <a:srgbClr val="FF0000"/>
                </a:solidFill>
              </a:endParaRPr>
            </a:p>
          </p:txBody>
        </p:sp>
        <p:sp>
          <p:nvSpPr>
            <p:cNvPr id="175" name="Tekstvak 174">
              <a:extLst>
                <a:ext uri="{FF2B5EF4-FFF2-40B4-BE49-F238E27FC236}">
                  <a16:creationId xmlns:a16="http://schemas.microsoft.com/office/drawing/2014/main" id="{B18A5CC3-EF29-4480-9715-1A25B8B177A9}"/>
                </a:ext>
              </a:extLst>
            </p:cNvPr>
            <p:cNvSpPr txBox="1"/>
            <p:nvPr/>
          </p:nvSpPr>
          <p:spPr>
            <a:xfrm>
              <a:off x="4781798" y="1160927"/>
              <a:ext cx="513020"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a:t>
              </a:r>
              <a:endParaRPr lang="LID4096">
                <a:solidFill>
                  <a:srgbClr val="FF0000"/>
                </a:solidFill>
              </a:endParaRPr>
            </a:p>
          </p:txBody>
        </p:sp>
        <p:sp>
          <p:nvSpPr>
            <p:cNvPr id="176" name="Tekstvak 175">
              <a:extLst>
                <a:ext uri="{FF2B5EF4-FFF2-40B4-BE49-F238E27FC236}">
                  <a16:creationId xmlns:a16="http://schemas.microsoft.com/office/drawing/2014/main" id="{5C8AF89E-34C9-4AA9-8CA8-978BDAC404AF}"/>
                </a:ext>
              </a:extLst>
            </p:cNvPr>
            <p:cNvSpPr txBox="1"/>
            <p:nvPr/>
          </p:nvSpPr>
          <p:spPr>
            <a:xfrm>
              <a:off x="3671347" y="2389317"/>
              <a:ext cx="301686" cy="369332"/>
            </a:xfrm>
            <a:prstGeom prst="rect">
              <a:avLst/>
            </a:prstGeom>
            <a:noFill/>
          </p:spPr>
          <p:txBody>
            <a:bodyPr wrap="none" rtlCol="0">
              <a:spAutoFit/>
            </a:bodyPr>
            <a:lstStyle/>
            <a:p>
              <a:r>
                <a:rPr lang="nl-NL"/>
                <a:t>1</a:t>
              </a:r>
              <a:endParaRPr lang="LID4096"/>
            </a:p>
          </p:txBody>
        </p:sp>
        <p:sp>
          <p:nvSpPr>
            <p:cNvPr id="177" name="Tekstvak 176">
              <a:extLst>
                <a:ext uri="{FF2B5EF4-FFF2-40B4-BE49-F238E27FC236}">
                  <a16:creationId xmlns:a16="http://schemas.microsoft.com/office/drawing/2014/main" id="{C7A798DB-6970-4CAE-9117-740FA6272503}"/>
                </a:ext>
              </a:extLst>
            </p:cNvPr>
            <p:cNvSpPr txBox="1"/>
            <p:nvPr/>
          </p:nvSpPr>
          <p:spPr>
            <a:xfrm>
              <a:off x="4569584" y="2195568"/>
              <a:ext cx="301686" cy="369332"/>
            </a:xfrm>
            <a:prstGeom prst="rect">
              <a:avLst/>
            </a:prstGeom>
            <a:noFill/>
          </p:spPr>
          <p:txBody>
            <a:bodyPr wrap="none" rtlCol="0">
              <a:spAutoFit/>
            </a:bodyPr>
            <a:lstStyle/>
            <a:p>
              <a:r>
                <a:rPr lang="nl-NL"/>
                <a:t>1</a:t>
              </a:r>
              <a:endParaRPr lang="LID4096"/>
            </a:p>
          </p:txBody>
        </p:sp>
        <p:sp>
          <p:nvSpPr>
            <p:cNvPr id="178" name="Tekstvak 177">
              <a:extLst>
                <a:ext uri="{FF2B5EF4-FFF2-40B4-BE49-F238E27FC236}">
                  <a16:creationId xmlns:a16="http://schemas.microsoft.com/office/drawing/2014/main" id="{A77223BB-245F-4E70-82B0-4CA389FC9182}"/>
                </a:ext>
              </a:extLst>
            </p:cNvPr>
            <p:cNvSpPr txBox="1"/>
            <p:nvPr/>
          </p:nvSpPr>
          <p:spPr>
            <a:xfrm>
              <a:off x="5294818" y="2339810"/>
              <a:ext cx="301686" cy="369332"/>
            </a:xfrm>
            <a:prstGeom prst="rect">
              <a:avLst/>
            </a:prstGeom>
            <a:noFill/>
          </p:spPr>
          <p:txBody>
            <a:bodyPr wrap="none" rtlCol="0">
              <a:spAutoFit/>
            </a:bodyPr>
            <a:lstStyle/>
            <a:p>
              <a:r>
                <a:rPr lang="nl-NL"/>
                <a:t>1</a:t>
              </a:r>
              <a:endParaRPr lang="LID4096"/>
            </a:p>
          </p:txBody>
        </p:sp>
        <p:sp>
          <p:nvSpPr>
            <p:cNvPr id="179" name="Tekstvak 178">
              <a:extLst>
                <a:ext uri="{FF2B5EF4-FFF2-40B4-BE49-F238E27FC236}">
                  <a16:creationId xmlns:a16="http://schemas.microsoft.com/office/drawing/2014/main" id="{B237595D-04DF-441E-BD92-1E3E3FA2ACF0}"/>
                </a:ext>
              </a:extLst>
            </p:cNvPr>
            <p:cNvSpPr txBox="1"/>
            <p:nvPr/>
          </p:nvSpPr>
          <p:spPr>
            <a:xfrm>
              <a:off x="7070222" y="2276495"/>
              <a:ext cx="301686" cy="369332"/>
            </a:xfrm>
            <a:prstGeom prst="rect">
              <a:avLst/>
            </a:prstGeom>
            <a:noFill/>
          </p:spPr>
          <p:txBody>
            <a:bodyPr wrap="none" rtlCol="0">
              <a:spAutoFit/>
            </a:bodyPr>
            <a:lstStyle/>
            <a:p>
              <a:r>
                <a:rPr lang="nl-NL"/>
                <a:t>1</a:t>
              </a:r>
              <a:endParaRPr lang="LID4096"/>
            </a:p>
          </p:txBody>
        </p:sp>
        <p:sp>
          <p:nvSpPr>
            <p:cNvPr id="180" name="Tekstvak 179">
              <a:extLst>
                <a:ext uri="{FF2B5EF4-FFF2-40B4-BE49-F238E27FC236}">
                  <a16:creationId xmlns:a16="http://schemas.microsoft.com/office/drawing/2014/main" id="{0C71F01C-B36F-4857-9280-12D295F7A0DE}"/>
                </a:ext>
              </a:extLst>
            </p:cNvPr>
            <p:cNvSpPr txBox="1"/>
            <p:nvPr/>
          </p:nvSpPr>
          <p:spPr>
            <a:xfrm>
              <a:off x="8035544" y="2224250"/>
              <a:ext cx="301686" cy="369332"/>
            </a:xfrm>
            <a:prstGeom prst="rect">
              <a:avLst/>
            </a:prstGeom>
            <a:noFill/>
          </p:spPr>
          <p:txBody>
            <a:bodyPr wrap="none" rtlCol="0">
              <a:spAutoFit/>
            </a:bodyPr>
            <a:lstStyle/>
            <a:p>
              <a:r>
                <a:rPr lang="nl-NL"/>
                <a:t>1</a:t>
              </a:r>
              <a:endParaRPr lang="LID4096"/>
            </a:p>
          </p:txBody>
        </p:sp>
        <p:sp>
          <p:nvSpPr>
            <p:cNvPr id="181" name="Tekstvak 180">
              <a:extLst>
                <a:ext uri="{FF2B5EF4-FFF2-40B4-BE49-F238E27FC236}">
                  <a16:creationId xmlns:a16="http://schemas.microsoft.com/office/drawing/2014/main" id="{67AF7339-B695-4B7E-8E0F-166A471F53C6}"/>
                </a:ext>
              </a:extLst>
            </p:cNvPr>
            <p:cNvSpPr txBox="1"/>
            <p:nvPr/>
          </p:nvSpPr>
          <p:spPr>
            <a:xfrm>
              <a:off x="8715857" y="2389220"/>
              <a:ext cx="301686" cy="369332"/>
            </a:xfrm>
            <a:prstGeom prst="rect">
              <a:avLst/>
            </a:prstGeom>
            <a:noFill/>
          </p:spPr>
          <p:txBody>
            <a:bodyPr wrap="none" rtlCol="0">
              <a:spAutoFit/>
            </a:bodyPr>
            <a:lstStyle/>
            <a:p>
              <a:r>
                <a:rPr lang="nl-NL"/>
                <a:t>1</a:t>
              </a:r>
              <a:endParaRPr lang="LID4096"/>
            </a:p>
          </p:txBody>
        </p:sp>
      </p:grpSp>
      <p:sp>
        <p:nvSpPr>
          <p:cNvPr id="3" name="Tekstvak 2">
            <a:extLst>
              <a:ext uri="{FF2B5EF4-FFF2-40B4-BE49-F238E27FC236}">
                <a16:creationId xmlns:a16="http://schemas.microsoft.com/office/drawing/2014/main" id="{342F8A9A-DA0D-411E-8F1A-BAAF94081667}"/>
              </a:ext>
            </a:extLst>
          </p:cNvPr>
          <p:cNvSpPr txBox="1"/>
          <p:nvPr/>
        </p:nvSpPr>
        <p:spPr>
          <a:xfrm>
            <a:off x="138223" y="202019"/>
            <a:ext cx="1991443" cy="584775"/>
          </a:xfrm>
          <a:prstGeom prst="rect">
            <a:avLst/>
          </a:prstGeom>
          <a:noFill/>
        </p:spPr>
        <p:txBody>
          <a:bodyPr wrap="none" rtlCol="0">
            <a:spAutoFit/>
          </a:bodyPr>
          <a:lstStyle/>
          <a:p>
            <a:r>
              <a:rPr lang="en-US" sz="3200"/>
              <a:t>ACE model</a:t>
            </a:r>
            <a:endParaRPr lang="LID4096" sz="3200"/>
          </a:p>
        </p:txBody>
      </p:sp>
      <p:sp>
        <p:nvSpPr>
          <p:cNvPr id="4" name="Tijdelijke aanduiding voor dianummer 3">
            <a:extLst>
              <a:ext uri="{FF2B5EF4-FFF2-40B4-BE49-F238E27FC236}">
                <a16:creationId xmlns:a16="http://schemas.microsoft.com/office/drawing/2014/main" id="{238F088C-150C-4329-A0CB-5EC5FECE5C74}"/>
              </a:ext>
            </a:extLst>
          </p:cNvPr>
          <p:cNvSpPr>
            <a:spLocks noGrp="1"/>
          </p:cNvSpPr>
          <p:nvPr>
            <p:ph type="sldNum" sz="quarter" idx="12"/>
          </p:nvPr>
        </p:nvSpPr>
        <p:spPr/>
        <p:txBody>
          <a:bodyPr/>
          <a:lstStyle/>
          <a:p>
            <a:fld id="{7D7567CE-CB09-49BC-B895-12636B2CA790}" type="slidenum">
              <a:rPr lang="LID4096" smtClean="0"/>
              <a:t>22</a:t>
            </a:fld>
            <a:endParaRPr lang="LID4096"/>
          </a:p>
        </p:txBody>
      </p:sp>
      <p:sp>
        <p:nvSpPr>
          <p:cNvPr id="5" name="Tekstvak 4">
            <a:extLst>
              <a:ext uri="{FF2B5EF4-FFF2-40B4-BE49-F238E27FC236}">
                <a16:creationId xmlns:a16="http://schemas.microsoft.com/office/drawing/2014/main" id="{62F0BBB4-E6B2-4F8E-AB45-06E5C8DE4C32}"/>
              </a:ext>
            </a:extLst>
          </p:cNvPr>
          <p:cNvSpPr txBox="1"/>
          <p:nvPr/>
        </p:nvSpPr>
        <p:spPr>
          <a:xfrm>
            <a:off x="7480436" y="70872"/>
            <a:ext cx="4668970" cy="1569660"/>
          </a:xfrm>
          <a:prstGeom prst="rect">
            <a:avLst/>
          </a:prstGeom>
          <a:noFill/>
        </p:spPr>
        <p:txBody>
          <a:bodyPr wrap="none" rtlCol="0">
            <a:spAutoFit/>
          </a:bodyPr>
          <a:lstStyle/>
          <a:p>
            <a:r>
              <a:rPr lang="en-US" sz="2400"/>
              <a:t>A = additive genetic</a:t>
            </a:r>
          </a:p>
          <a:p>
            <a:r>
              <a:rPr lang="en-US" sz="2400"/>
              <a:t>C= common (shared) environmental</a:t>
            </a:r>
          </a:p>
          <a:p>
            <a:r>
              <a:rPr lang="en-US" sz="2400"/>
              <a:t>E = unshared environmental</a:t>
            </a:r>
          </a:p>
          <a:p>
            <a:r>
              <a:rPr lang="en-US" sz="2400"/>
              <a:t>	(+ measurement error)</a:t>
            </a:r>
            <a:endParaRPr lang="LID4096" sz="2400"/>
          </a:p>
        </p:txBody>
      </p:sp>
    </p:spTree>
    <p:extLst>
      <p:ext uri="{BB962C8B-B14F-4D97-AF65-F5344CB8AC3E}">
        <p14:creationId xmlns:p14="http://schemas.microsoft.com/office/powerpoint/2010/main" val="3053385703"/>
      </p:ext>
    </p:extLst>
  </p:cSld>
  <p:clrMapOvr>
    <a:masterClrMapping/>
  </p:clrMapOvr>
  <mc:AlternateContent xmlns:mc="http://schemas.openxmlformats.org/markup-compatibility/2006" xmlns:p14="http://schemas.microsoft.com/office/powerpoint/2010/main">
    <mc:Choice Requires="p14">
      <p:transition spd="slow" p14:dur="2000" advTm="181294"/>
    </mc:Choice>
    <mc:Fallback xmlns="">
      <p:transition spd="slow" advTm="18129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2" name="Tabel 21">
            <a:extLst>
              <a:ext uri="{FF2B5EF4-FFF2-40B4-BE49-F238E27FC236}">
                <a16:creationId xmlns:a16="http://schemas.microsoft.com/office/drawing/2014/main" id="{41599CB0-2E4C-4F86-A0DA-5BD308EE9F98}"/>
              </a:ext>
            </a:extLst>
          </p:cNvPr>
          <p:cNvGraphicFramePr>
            <a:graphicFrameLocks noGrp="1"/>
          </p:cNvGraphicFramePr>
          <p:nvPr>
            <p:extLst>
              <p:ext uri="{D42A27DB-BD31-4B8C-83A1-F6EECF244321}">
                <p14:modId xmlns:p14="http://schemas.microsoft.com/office/powerpoint/2010/main" val="4287519866"/>
              </p:ext>
            </p:extLst>
          </p:nvPr>
        </p:nvGraphicFramePr>
        <p:xfrm>
          <a:off x="288746" y="4685885"/>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solidFill>
                            <a:srgbClr val="0070C0"/>
                          </a:solidFill>
                        </a:rPr>
                        <a:t>GCSM (Model) (</a:t>
                      </a:r>
                      <a:r>
                        <a:rPr lang="en-GB" sz="2000" b="1">
                          <a:solidFill>
                            <a:srgbClr val="0070C0"/>
                          </a:solidFill>
                          <a:latin typeface="Symbol" panose="05050102010706020507" pitchFamily="18" charset="2"/>
                        </a:rPr>
                        <a:t>S</a:t>
                      </a:r>
                      <a:r>
                        <a:rPr lang="en-GB" sz="2000" baseline="-25000">
                          <a:solidFill>
                            <a:srgbClr val="0070C0"/>
                          </a:solidFill>
                        </a:rPr>
                        <a:t>MZ</a:t>
                      </a:r>
                      <a:r>
                        <a:rPr lang="en-GB" sz="2000">
                          <a:solidFill>
                            <a:srgbClr val="0070C0"/>
                          </a:solidFill>
                        </a:rPr>
                        <a:t>) </a:t>
                      </a:r>
                      <a:r>
                        <a:rPr lang="en-GB" sz="2000" b="1">
                          <a:solidFill>
                            <a:srgbClr val="0070C0"/>
                          </a:solidFill>
                        </a:rPr>
                        <a:t>r</a:t>
                      </a:r>
                      <a:r>
                        <a:rPr lang="en-GB" sz="2000" b="1" baseline="-25000">
                          <a:solidFill>
                            <a:srgbClr val="0070C0"/>
                          </a:solidFill>
                        </a:rPr>
                        <a:t>A</a:t>
                      </a:r>
                      <a:r>
                        <a:rPr lang="en-GB" sz="2000" b="1">
                          <a:solidFill>
                            <a:srgbClr val="0070C0"/>
                          </a:solidFill>
                        </a:rPr>
                        <a:t> = 1 </a:t>
                      </a:r>
                      <a:r>
                        <a:rPr lang="en-GB" sz="2000" b="1">
                          <a:solidFill>
                            <a:srgbClr val="7030A0"/>
                          </a:solidFill>
                        </a:rPr>
                        <a:t>r</a:t>
                      </a:r>
                      <a:r>
                        <a:rPr lang="en-GB" sz="2000" b="1" baseline="-25000">
                          <a:solidFill>
                            <a:srgbClr val="7030A0"/>
                          </a:solidFill>
                        </a:rPr>
                        <a:t>D</a:t>
                      </a:r>
                      <a:r>
                        <a:rPr lang="en-GB" sz="2000" b="1">
                          <a:solidFill>
                            <a:srgbClr val="7030A0"/>
                          </a:solidFill>
                        </a:rPr>
                        <a:t> = </a:t>
                      </a:r>
                      <a:r>
                        <a:rPr lang="en-GB" sz="2000" b="1">
                          <a:solidFill>
                            <a:srgbClr val="7030A0"/>
                          </a:solidFill>
                          <a:latin typeface="Calibri" panose="020F0502020204030204" pitchFamily="34" charset="0"/>
                          <a:cs typeface="Calibri" panose="020F0502020204030204" pitchFamily="34" charset="0"/>
                        </a:rPr>
                        <a:t>1</a:t>
                      </a:r>
                      <a:endParaRPr lang="nl-NL" sz="2000" b="1">
                        <a:solidFill>
                          <a:srgbClr val="7030A0"/>
                        </a:solidFill>
                      </a:endParaRPr>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127" name="Tabel 126">
            <a:extLst>
              <a:ext uri="{FF2B5EF4-FFF2-40B4-BE49-F238E27FC236}">
                <a16:creationId xmlns:a16="http://schemas.microsoft.com/office/drawing/2014/main" id="{DAA146C6-4757-4DF1-B208-DBA297421240}"/>
              </a:ext>
            </a:extLst>
          </p:cNvPr>
          <p:cNvGraphicFramePr>
            <a:graphicFrameLocks noGrp="1"/>
          </p:cNvGraphicFramePr>
          <p:nvPr>
            <p:extLst>
              <p:ext uri="{D42A27DB-BD31-4B8C-83A1-F6EECF244321}">
                <p14:modId xmlns:p14="http://schemas.microsoft.com/office/powerpoint/2010/main" val="1755044602"/>
              </p:ext>
            </p:extLst>
          </p:nvPr>
        </p:nvGraphicFramePr>
        <p:xfrm>
          <a:off x="5846896" y="4685885"/>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a:t>
                      </a:r>
                      <a:r>
                        <a:rPr lang="en-GB" sz="2000" b="1">
                          <a:solidFill>
                            <a:srgbClr val="0070C0"/>
                          </a:solidFill>
                        </a:rPr>
                        <a:t>r</a:t>
                      </a:r>
                      <a:r>
                        <a:rPr lang="en-GB" sz="2000" b="1" baseline="-25000">
                          <a:solidFill>
                            <a:srgbClr val="0070C0"/>
                          </a:solidFill>
                        </a:rPr>
                        <a:t>A</a:t>
                      </a:r>
                      <a:r>
                        <a:rPr lang="en-GB" sz="2000" b="1">
                          <a:solidFill>
                            <a:srgbClr val="0070C0"/>
                          </a:solidFill>
                        </a:rPr>
                        <a:t> =</a:t>
                      </a:r>
                      <a:r>
                        <a:rPr lang="en-GB" sz="2000" b="1">
                          <a:solidFill>
                            <a:srgbClr val="0070C0"/>
                          </a:solidFill>
                          <a:latin typeface="Calibri" panose="020F0502020204030204" pitchFamily="34" charset="0"/>
                          <a:cs typeface="Calibri" panose="020F0502020204030204" pitchFamily="34" charset="0"/>
                        </a:rPr>
                        <a:t>½</a:t>
                      </a:r>
                      <a:r>
                        <a:rPr lang="en-US" sz="2000" b="1">
                          <a:solidFill>
                            <a:srgbClr val="0070C0"/>
                          </a:solidFill>
                          <a:latin typeface="Calibri" panose="020F0502020204030204" pitchFamily="34" charset="0"/>
                          <a:cs typeface="Calibri" panose="020F0502020204030204" pitchFamily="34" charset="0"/>
                        </a:rPr>
                        <a:t> </a:t>
                      </a:r>
                      <a:r>
                        <a:rPr lang="en-GB" sz="2000" b="1">
                          <a:solidFill>
                            <a:srgbClr val="7030A0"/>
                          </a:solidFill>
                        </a:rPr>
                        <a:t>r</a:t>
                      </a:r>
                      <a:r>
                        <a:rPr lang="en-GB" sz="2000" b="1" baseline="-25000">
                          <a:solidFill>
                            <a:srgbClr val="7030A0"/>
                          </a:solidFill>
                        </a:rPr>
                        <a:t>D</a:t>
                      </a:r>
                      <a:r>
                        <a:rPr lang="en-GB" sz="2000" b="1">
                          <a:solidFill>
                            <a:srgbClr val="7030A0"/>
                          </a:solidFill>
                        </a:rPr>
                        <a:t> = </a:t>
                      </a:r>
                      <a:r>
                        <a:rPr lang="en-US" sz="2000" b="1">
                          <a:solidFill>
                            <a:srgbClr val="7030A0"/>
                          </a:solidFill>
                          <a:latin typeface="Calibri" panose="020F0502020204030204" pitchFamily="34" charset="0"/>
                          <a:cs typeface="Calibri" panose="020F0502020204030204" pitchFamily="34" charset="0"/>
                        </a:rPr>
                        <a:t>¼</a:t>
                      </a:r>
                      <a:endParaRPr lang="nl-NL" sz="2000" b="1">
                        <a:solidFill>
                          <a:srgbClr val="7030A0"/>
                        </a:solidFill>
                      </a:endParaRPr>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r>
                        <a:rPr lang="en-US" sz="2000" b="1" baseline="0"/>
                        <a:t>+</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7030A0"/>
                          </a:solidFill>
                          <a:latin typeface="Calibri" panose="020F0502020204030204" pitchFamily="34" charset="0"/>
                          <a:cs typeface="Calibri" panose="020F0502020204030204" pitchFamily="34" charset="0"/>
                        </a:rPr>
                        <a:t>¼</a:t>
                      </a:r>
                      <a:r>
                        <a:rPr lang="en-US" sz="2000" b="1">
                          <a:solidFill>
                            <a:srgbClr val="7030A0"/>
                          </a:solidFill>
                        </a:rPr>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7030A0"/>
                          </a:solidFill>
                          <a:latin typeface="Calibri" panose="020F0502020204030204" pitchFamily="34" charset="0"/>
                          <a:cs typeface="Calibri" panose="020F0502020204030204" pitchFamily="34" charset="0"/>
                        </a:rPr>
                        <a:t>¼</a:t>
                      </a:r>
                      <a:r>
                        <a:rPr lang="en-US" sz="2000" b="1">
                          <a:solidFill>
                            <a:srgbClr val="7030A0"/>
                          </a:solidFill>
                        </a:rPr>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r>
                        <a:rPr lang="en-US" sz="2000" b="1" baseline="0"/>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pSp>
        <p:nvGrpSpPr>
          <p:cNvPr id="3" name="Groep 2">
            <a:extLst>
              <a:ext uri="{FF2B5EF4-FFF2-40B4-BE49-F238E27FC236}">
                <a16:creationId xmlns:a16="http://schemas.microsoft.com/office/drawing/2014/main" id="{AE2008BC-6928-4F92-98DD-FB63277EF0FE}"/>
              </a:ext>
            </a:extLst>
          </p:cNvPr>
          <p:cNvGrpSpPr/>
          <p:nvPr/>
        </p:nvGrpSpPr>
        <p:grpSpPr>
          <a:xfrm>
            <a:off x="279758" y="682611"/>
            <a:ext cx="7580565" cy="3469601"/>
            <a:chOff x="2621824" y="321104"/>
            <a:chExt cx="7580565" cy="3469601"/>
          </a:xfrm>
        </p:grpSpPr>
        <p:sp>
          <p:nvSpPr>
            <p:cNvPr id="42" name="Rectangle 33">
              <a:extLst>
                <a:ext uri="{FF2B5EF4-FFF2-40B4-BE49-F238E27FC236}">
                  <a16:creationId xmlns:a16="http://schemas.microsoft.com/office/drawing/2014/main" id="{F3B3AA0F-C317-46A1-B14D-B4AF76598E28}"/>
                </a:ext>
              </a:extLst>
            </p:cNvPr>
            <p:cNvSpPr/>
            <p:nvPr/>
          </p:nvSpPr>
          <p:spPr>
            <a:xfrm>
              <a:off x="4129050" y="3067294"/>
              <a:ext cx="963873"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H1</a:t>
              </a:r>
              <a:endParaRPr lang="nl-NL" sz="2800"/>
            </a:p>
          </p:txBody>
        </p:sp>
        <p:sp>
          <p:nvSpPr>
            <p:cNvPr id="45" name="Rectangle 47">
              <a:extLst>
                <a:ext uri="{FF2B5EF4-FFF2-40B4-BE49-F238E27FC236}">
                  <a16:creationId xmlns:a16="http://schemas.microsoft.com/office/drawing/2014/main" id="{AE3A34FE-B1DF-4B85-990B-674342BEFCB3}"/>
                </a:ext>
              </a:extLst>
            </p:cNvPr>
            <p:cNvSpPr/>
            <p:nvPr/>
          </p:nvSpPr>
          <p:spPr>
            <a:xfrm>
              <a:off x="7570284" y="3067295"/>
              <a:ext cx="963873"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H2</a:t>
              </a:r>
              <a:endParaRPr lang="nl-NL" sz="2800"/>
            </a:p>
          </p:txBody>
        </p:sp>
        <p:sp>
          <p:nvSpPr>
            <p:cNvPr id="30" name="Ovaal 29">
              <a:extLst>
                <a:ext uri="{FF2B5EF4-FFF2-40B4-BE49-F238E27FC236}">
                  <a16:creationId xmlns:a16="http://schemas.microsoft.com/office/drawing/2014/main" id="{22ED2E2A-53AE-4816-BDE7-0432E0771F62}"/>
                </a:ext>
              </a:extLst>
            </p:cNvPr>
            <p:cNvSpPr/>
            <p:nvPr/>
          </p:nvSpPr>
          <p:spPr>
            <a:xfrm>
              <a:off x="3189767" y="1435395"/>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A</a:t>
              </a:r>
              <a:endParaRPr lang="LID4096" sz="2800"/>
            </a:p>
          </p:txBody>
        </p:sp>
        <p:sp>
          <p:nvSpPr>
            <p:cNvPr id="130" name="Ovaal 129">
              <a:extLst>
                <a:ext uri="{FF2B5EF4-FFF2-40B4-BE49-F238E27FC236}">
                  <a16:creationId xmlns:a16="http://schemas.microsoft.com/office/drawing/2014/main" id="{FCE6D7C3-F8AB-4F42-88F2-546A17E4A2A6}"/>
                </a:ext>
              </a:extLst>
            </p:cNvPr>
            <p:cNvSpPr/>
            <p:nvPr/>
          </p:nvSpPr>
          <p:spPr>
            <a:xfrm>
              <a:off x="4238847"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D</a:t>
              </a:r>
              <a:endParaRPr lang="LID4096" sz="2800"/>
            </a:p>
          </p:txBody>
        </p:sp>
        <p:sp>
          <p:nvSpPr>
            <p:cNvPr id="131" name="Ovaal 130">
              <a:extLst>
                <a:ext uri="{FF2B5EF4-FFF2-40B4-BE49-F238E27FC236}">
                  <a16:creationId xmlns:a16="http://schemas.microsoft.com/office/drawing/2014/main" id="{26A34629-D973-453E-A4A9-417FB644E549}"/>
                </a:ext>
              </a:extLst>
            </p:cNvPr>
            <p:cNvSpPr/>
            <p:nvPr/>
          </p:nvSpPr>
          <p:spPr>
            <a:xfrm>
              <a:off x="5351720"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endParaRPr lang="LID4096" sz="2800"/>
            </a:p>
          </p:txBody>
        </p:sp>
        <p:sp>
          <p:nvSpPr>
            <p:cNvPr id="132" name="Ovaal 131">
              <a:extLst>
                <a:ext uri="{FF2B5EF4-FFF2-40B4-BE49-F238E27FC236}">
                  <a16:creationId xmlns:a16="http://schemas.microsoft.com/office/drawing/2014/main" id="{D00CD797-90B8-4DB3-B420-A847C33FF456}"/>
                </a:ext>
              </a:extLst>
            </p:cNvPr>
            <p:cNvSpPr/>
            <p:nvPr/>
          </p:nvSpPr>
          <p:spPr>
            <a:xfrm>
              <a:off x="6627628" y="1441793"/>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A</a:t>
              </a:r>
              <a:endParaRPr lang="LID4096" sz="2800"/>
            </a:p>
          </p:txBody>
        </p:sp>
        <p:sp>
          <p:nvSpPr>
            <p:cNvPr id="133" name="Ovaal 132">
              <a:extLst>
                <a:ext uri="{FF2B5EF4-FFF2-40B4-BE49-F238E27FC236}">
                  <a16:creationId xmlns:a16="http://schemas.microsoft.com/office/drawing/2014/main" id="{1FA52101-A06D-4EA9-B3ED-3A00B3CC2F96}"/>
                </a:ext>
              </a:extLst>
            </p:cNvPr>
            <p:cNvSpPr/>
            <p:nvPr/>
          </p:nvSpPr>
          <p:spPr>
            <a:xfrm>
              <a:off x="7676708"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D</a:t>
              </a:r>
              <a:endParaRPr lang="LID4096" sz="2800"/>
            </a:p>
          </p:txBody>
        </p:sp>
        <p:sp>
          <p:nvSpPr>
            <p:cNvPr id="134" name="Ovaal 133">
              <a:extLst>
                <a:ext uri="{FF2B5EF4-FFF2-40B4-BE49-F238E27FC236}">
                  <a16:creationId xmlns:a16="http://schemas.microsoft.com/office/drawing/2014/main" id="{91080682-EDE6-4AB2-AEF9-5C6E1EB6DC19}"/>
                </a:ext>
              </a:extLst>
            </p:cNvPr>
            <p:cNvSpPr/>
            <p:nvPr/>
          </p:nvSpPr>
          <p:spPr>
            <a:xfrm>
              <a:off x="8789581"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endParaRPr lang="LID4096" sz="2800"/>
            </a:p>
          </p:txBody>
        </p:sp>
        <p:cxnSp>
          <p:nvCxnSpPr>
            <p:cNvPr id="32" name="Rechte verbindingslijn met pijl 31">
              <a:extLst>
                <a:ext uri="{FF2B5EF4-FFF2-40B4-BE49-F238E27FC236}">
                  <a16:creationId xmlns:a16="http://schemas.microsoft.com/office/drawing/2014/main" id="{EF05B2FD-89F6-4278-A915-757428CF6B72}"/>
                </a:ext>
              </a:extLst>
            </p:cNvPr>
            <p:cNvCxnSpPr>
              <a:stCxn id="30" idx="4"/>
              <a:endCxn id="42" idx="0"/>
            </p:cNvCxnSpPr>
            <p:nvPr/>
          </p:nvCxnSpPr>
          <p:spPr>
            <a:xfrm>
              <a:off x="3561907" y="2165716"/>
              <a:ext cx="1049080" cy="90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8453541-1060-4E79-BABE-9E7EA81B42E1}"/>
                </a:ext>
              </a:extLst>
            </p:cNvPr>
            <p:cNvCxnSpPr>
              <a:stCxn id="130" idx="4"/>
              <a:endCxn id="42" idx="0"/>
            </p:cNvCxnSpPr>
            <p:nvPr/>
          </p:nvCxnSpPr>
          <p:spPr>
            <a:xfrm>
              <a:off x="4610987" y="2165715"/>
              <a:ext cx="0"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402BBE9-3740-4B43-83B0-B172431EAE06}"/>
                </a:ext>
              </a:extLst>
            </p:cNvPr>
            <p:cNvCxnSpPr>
              <a:stCxn id="131" idx="4"/>
              <a:endCxn id="42" idx="0"/>
            </p:cNvCxnSpPr>
            <p:nvPr/>
          </p:nvCxnSpPr>
          <p:spPr>
            <a:xfrm flipH="1">
              <a:off x="4610987" y="2165715"/>
              <a:ext cx="1112873"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1B72DEED-5CF9-4181-8473-A02A199EDFF8}"/>
                </a:ext>
              </a:extLst>
            </p:cNvPr>
            <p:cNvCxnSpPr>
              <a:stCxn id="132" idx="4"/>
              <a:endCxn id="45" idx="0"/>
            </p:cNvCxnSpPr>
            <p:nvPr/>
          </p:nvCxnSpPr>
          <p:spPr>
            <a:xfrm>
              <a:off x="6999768" y="2172114"/>
              <a:ext cx="1052453" cy="89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Rechte verbindingslijn met pijl 134">
              <a:extLst>
                <a:ext uri="{FF2B5EF4-FFF2-40B4-BE49-F238E27FC236}">
                  <a16:creationId xmlns:a16="http://schemas.microsoft.com/office/drawing/2014/main" id="{DD3A42C3-989D-400E-9B1A-9FDE8678BBB0}"/>
                </a:ext>
              </a:extLst>
            </p:cNvPr>
            <p:cNvCxnSpPr>
              <a:stCxn id="133" idx="4"/>
              <a:endCxn id="45" idx="0"/>
            </p:cNvCxnSpPr>
            <p:nvPr/>
          </p:nvCxnSpPr>
          <p:spPr>
            <a:xfrm>
              <a:off x="8048848" y="2172113"/>
              <a:ext cx="3373"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16F3B2F5-C825-4450-AB8E-0DCFAC2BF7C7}"/>
                </a:ext>
              </a:extLst>
            </p:cNvPr>
            <p:cNvCxnSpPr>
              <a:stCxn id="134" idx="4"/>
              <a:endCxn id="45" idx="0"/>
            </p:cNvCxnSpPr>
            <p:nvPr/>
          </p:nvCxnSpPr>
          <p:spPr>
            <a:xfrm flipH="1">
              <a:off x="8052221" y="2172113"/>
              <a:ext cx="1109500"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9B764DB4-FFED-4708-9708-04D2A074E423}"/>
                </a:ext>
              </a:extLst>
            </p:cNvPr>
            <p:cNvCxnSpPr>
              <a:cxnSpLocks/>
              <a:stCxn id="30" idx="0"/>
              <a:endCxn id="132" idx="0"/>
            </p:cNvCxnSpPr>
            <p:nvPr/>
          </p:nvCxnSpPr>
          <p:spPr>
            <a:xfrm rot="16200000" flipH="1">
              <a:off x="5277638" y="-280336"/>
              <a:ext cx="6398" cy="3437861"/>
            </a:xfrm>
            <a:prstGeom prst="curvedConnector3">
              <a:avLst>
                <a:gd name="adj1" fmla="val -122147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575EE164-88EA-43E8-B032-CED9DF4F521D}"/>
                </a:ext>
              </a:extLst>
            </p:cNvPr>
            <p:cNvCxnSpPr>
              <a:cxnSpLocks/>
              <a:stCxn id="130" idx="0"/>
              <a:endCxn id="133" idx="0"/>
            </p:cNvCxnSpPr>
            <p:nvPr/>
          </p:nvCxnSpPr>
          <p:spPr>
            <a:xfrm rot="16200000" flipH="1">
              <a:off x="6326718" y="-280337"/>
              <a:ext cx="6398" cy="3437861"/>
            </a:xfrm>
            <a:prstGeom prst="curvedConnector3">
              <a:avLst>
                <a:gd name="adj1" fmla="val -120485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Verbindingslijn: gekromd 146">
              <a:extLst>
                <a:ext uri="{FF2B5EF4-FFF2-40B4-BE49-F238E27FC236}">
                  <a16:creationId xmlns:a16="http://schemas.microsoft.com/office/drawing/2014/main" id="{A1EBE512-3334-424D-898F-335A9373A43F}"/>
                </a:ext>
              </a:extLst>
            </p:cNvPr>
            <p:cNvCxnSpPr>
              <a:stCxn id="30" idx="1"/>
              <a:endCxn id="30" idx="2"/>
            </p:cNvCxnSpPr>
            <p:nvPr/>
          </p:nvCxnSpPr>
          <p:spPr>
            <a:xfrm rot="16200000" flipH="1" flipV="1">
              <a:off x="3115162" y="1616953"/>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Verbindingslijn: gekromd 148">
              <a:extLst>
                <a:ext uri="{FF2B5EF4-FFF2-40B4-BE49-F238E27FC236}">
                  <a16:creationId xmlns:a16="http://schemas.microsoft.com/office/drawing/2014/main" id="{C71A6862-8F0C-459C-95A6-E5B0A0385C53}"/>
                </a:ext>
              </a:extLst>
            </p:cNvPr>
            <p:cNvCxnSpPr>
              <a:stCxn id="130" idx="1"/>
              <a:endCxn id="130" idx="2"/>
            </p:cNvCxnSpPr>
            <p:nvPr/>
          </p:nvCxnSpPr>
          <p:spPr>
            <a:xfrm rot="16200000" flipH="1" flipV="1">
              <a:off x="4164242"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Verbindingslijn: gekromd 150">
              <a:extLst>
                <a:ext uri="{FF2B5EF4-FFF2-40B4-BE49-F238E27FC236}">
                  <a16:creationId xmlns:a16="http://schemas.microsoft.com/office/drawing/2014/main" id="{01550FCB-6330-41B1-B598-7C525133636E}"/>
                </a:ext>
              </a:extLst>
            </p:cNvPr>
            <p:cNvCxnSpPr>
              <a:stCxn id="131" idx="1"/>
              <a:endCxn id="131" idx="2"/>
            </p:cNvCxnSpPr>
            <p:nvPr/>
          </p:nvCxnSpPr>
          <p:spPr>
            <a:xfrm rot="16200000" flipH="1" flipV="1">
              <a:off x="5277115"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Verbindingslijn: gekromd 152">
              <a:extLst>
                <a:ext uri="{FF2B5EF4-FFF2-40B4-BE49-F238E27FC236}">
                  <a16:creationId xmlns:a16="http://schemas.microsoft.com/office/drawing/2014/main" id="{3DDF7697-FF02-458B-8C24-5FFE65BEE4DD}"/>
                </a:ext>
              </a:extLst>
            </p:cNvPr>
            <p:cNvCxnSpPr>
              <a:stCxn id="134" idx="7"/>
              <a:endCxn id="134" idx="6"/>
            </p:cNvCxnSpPr>
            <p:nvPr/>
          </p:nvCxnSpPr>
          <p:spPr>
            <a:xfrm rot="16200000" flipH="1">
              <a:off x="9350258"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Verbindingslijn: gekromd 154">
              <a:extLst>
                <a:ext uri="{FF2B5EF4-FFF2-40B4-BE49-F238E27FC236}">
                  <a16:creationId xmlns:a16="http://schemas.microsoft.com/office/drawing/2014/main" id="{4BEDFDF9-9A66-484B-8E10-C8CB3BA5F5F5}"/>
                </a:ext>
              </a:extLst>
            </p:cNvPr>
            <p:cNvCxnSpPr>
              <a:stCxn id="133" idx="7"/>
              <a:endCxn id="133" idx="6"/>
            </p:cNvCxnSpPr>
            <p:nvPr/>
          </p:nvCxnSpPr>
          <p:spPr>
            <a:xfrm rot="16200000" flipH="1">
              <a:off x="8237385"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Verbindingslijn: gekromd 156">
              <a:extLst>
                <a:ext uri="{FF2B5EF4-FFF2-40B4-BE49-F238E27FC236}">
                  <a16:creationId xmlns:a16="http://schemas.microsoft.com/office/drawing/2014/main" id="{9E611F9E-67F2-416B-A661-D1E263EC7B22}"/>
                </a:ext>
              </a:extLst>
            </p:cNvPr>
            <p:cNvCxnSpPr>
              <a:stCxn id="132" idx="7"/>
              <a:endCxn id="132" idx="6"/>
            </p:cNvCxnSpPr>
            <p:nvPr/>
          </p:nvCxnSpPr>
          <p:spPr>
            <a:xfrm rot="16200000" flipH="1">
              <a:off x="7188305" y="16233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kstvak 161">
              <a:extLst>
                <a:ext uri="{FF2B5EF4-FFF2-40B4-BE49-F238E27FC236}">
                  <a16:creationId xmlns:a16="http://schemas.microsoft.com/office/drawing/2014/main" id="{5AAD7479-2C4D-4704-99F6-2FEE62475485}"/>
                </a:ext>
              </a:extLst>
            </p:cNvPr>
            <p:cNvSpPr txBox="1"/>
            <p:nvPr/>
          </p:nvSpPr>
          <p:spPr>
            <a:xfrm>
              <a:off x="2621824" y="1119539"/>
              <a:ext cx="635282" cy="400110"/>
            </a:xfrm>
            <a:prstGeom prst="rect">
              <a:avLst/>
            </a:prstGeom>
            <a:noFill/>
          </p:spPr>
          <p:txBody>
            <a:bodyPr wrap="square">
              <a:spAutoFit/>
            </a:bodyPr>
            <a:lstStyle/>
            <a:p>
              <a:r>
                <a:rPr lang="en-US" sz="2000" b="1">
                  <a:solidFill>
                    <a:srgbClr val="0070C0"/>
                  </a:solidFill>
                </a:rPr>
                <a:t>s</a:t>
              </a:r>
              <a:r>
                <a:rPr lang="en-US" sz="2000" b="1" baseline="30000">
                  <a:solidFill>
                    <a:srgbClr val="0070C0"/>
                  </a:solidFill>
                </a:rPr>
                <a:t>2</a:t>
              </a:r>
              <a:r>
                <a:rPr lang="en-US" sz="2000" b="1" baseline="-25000">
                  <a:solidFill>
                    <a:srgbClr val="0070C0"/>
                  </a:solidFill>
                </a:rPr>
                <a:t>A</a:t>
              </a:r>
              <a:endParaRPr lang="LID4096" sz="2000"/>
            </a:p>
          </p:txBody>
        </p:sp>
        <p:sp>
          <p:nvSpPr>
            <p:cNvPr id="163" name="Tekstvak 162">
              <a:extLst>
                <a:ext uri="{FF2B5EF4-FFF2-40B4-BE49-F238E27FC236}">
                  <a16:creationId xmlns:a16="http://schemas.microsoft.com/office/drawing/2014/main" id="{DD721C99-9D62-47D8-9809-5DF8F11F00F8}"/>
                </a:ext>
              </a:extLst>
            </p:cNvPr>
            <p:cNvSpPr txBox="1"/>
            <p:nvPr/>
          </p:nvSpPr>
          <p:spPr>
            <a:xfrm>
              <a:off x="7466291" y="1068149"/>
              <a:ext cx="635282" cy="400110"/>
            </a:xfrm>
            <a:prstGeom prst="rect">
              <a:avLst/>
            </a:prstGeom>
            <a:noFill/>
          </p:spPr>
          <p:txBody>
            <a:bodyPr wrap="square">
              <a:spAutoFit/>
            </a:bodyPr>
            <a:lstStyle/>
            <a:p>
              <a:r>
                <a:rPr lang="en-US" sz="2000" b="1">
                  <a:solidFill>
                    <a:srgbClr val="0070C0"/>
                  </a:solidFill>
                </a:rPr>
                <a:t>s</a:t>
              </a:r>
              <a:r>
                <a:rPr lang="en-US" sz="2000" b="1" baseline="30000">
                  <a:solidFill>
                    <a:srgbClr val="0070C0"/>
                  </a:solidFill>
                </a:rPr>
                <a:t>2</a:t>
              </a:r>
              <a:r>
                <a:rPr lang="en-US" sz="2000" b="1" baseline="-25000">
                  <a:solidFill>
                    <a:srgbClr val="0070C0"/>
                  </a:solidFill>
                </a:rPr>
                <a:t>A</a:t>
              </a:r>
              <a:endParaRPr lang="LID4096" sz="2000"/>
            </a:p>
          </p:txBody>
        </p:sp>
        <p:sp>
          <p:nvSpPr>
            <p:cNvPr id="164" name="Tekstvak 163">
              <a:extLst>
                <a:ext uri="{FF2B5EF4-FFF2-40B4-BE49-F238E27FC236}">
                  <a16:creationId xmlns:a16="http://schemas.microsoft.com/office/drawing/2014/main" id="{D3D7303B-733B-439C-80F7-B6A80C7F46BD}"/>
                </a:ext>
              </a:extLst>
            </p:cNvPr>
            <p:cNvSpPr txBox="1"/>
            <p:nvPr/>
          </p:nvSpPr>
          <p:spPr>
            <a:xfrm>
              <a:off x="4781799" y="329928"/>
              <a:ext cx="942060" cy="400110"/>
            </a:xfrm>
            <a:prstGeom prst="rect">
              <a:avLst/>
            </a:prstGeom>
            <a:noFill/>
          </p:spPr>
          <p:txBody>
            <a:bodyPr wrap="square">
              <a:spAutoFit/>
            </a:bodyPr>
            <a:lstStyle/>
            <a:p>
              <a:r>
                <a:rPr lang="en-US" sz="2000">
                  <a:solidFill>
                    <a:srgbClr val="0070C0"/>
                  </a:solidFill>
                </a:rPr>
                <a:t>r</a:t>
              </a:r>
              <a:r>
                <a:rPr lang="en-US" sz="2000" baseline="-25000">
                  <a:solidFill>
                    <a:srgbClr val="0070C0"/>
                  </a:solidFill>
                </a:rPr>
                <a:t>A</a:t>
              </a:r>
              <a:r>
                <a:rPr lang="en-US" sz="2000">
                  <a:solidFill>
                    <a:srgbClr val="0070C0"/>
                  </a:solidFill>
                </a:rPr>
                <a:t>*</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endParaRPr lang="LID4096" sz="2000"/>
            </a:p>
          </p:txBody>
        </p:sp>
        <p:sp>
          <p:nvSpPr>
            <p:cNvPr id="165" name="Tekstvak 164">
              <a:extLst>
                <a:ext uri="{FF2B5EF4-FFF2-40B4-BE49-F238E27FC236}">
                  <a16:creationId xmlns:a16="http://schemas.microsoft.com/office/drawing/2014/main" id="{16E934AF-5C31-439E-851A-CF1D42DE3F6A}"/>
                </a:ext>
              </a:extLst>
            </p:cNvPr>
            <p:cNvSpPr txBox="1"/>
            <p:nvPr/>
          </p:nvSpPr>
          <p:spPr>
            <a:xfrm>
              <a:off x="6309986" y="321104"/>
              <a:ext cx="866991" cy="400110"/>
            </a:xfrm>
            <a:prstGeom prst="rect">
              <a:avLst/>
            </a:prstGeom>
            <a:noFill/>
          </p:spPr>
          <p:txBody>
            <a:bodyPr wrap="square">
              <a:spAutoFit/>
            </a:bodyPr>
            <a:lstStyle/>
            <a:p>
              <a:r>
                <a:rPr lang="en-US" sz="2000">
                  <a:solidFill>
                    <a:srgbClr val="7030A0"/>
                  </a:solidFill>
                </a:rPr>
                <a:t>r</a:t>
              </a:r>
              <a:r>
                <a:rPr lang="en-US" sz="2000" baseline="-25000">
                  <a:solidFill>
                    <a:srgbClr val="7030A0"/>
                  </a:solidFill>
                </a:rPr>
                <a:t>D</a:t>
              </a:r>
              <a:r>
                <a:rPr lang="en-US" sz="2000">
                  <a:solidFill>
                    <a:srgbClr val="7030A0"/>
                  </a:solidFill>
                </a:rPr>
                <a:t>* </a:t>
              </a:r>
              <a:r>
                <a:rPr lang="en-US" sz="2000" b="1">
                  <a:solidFill>
                    <a:srgbClr val="7030A0"/>
                  </a:solidFill>
                </a:rPr>
                <a:t>s</a:t>
              </a:r>
              <a:r>
                <a:rPr lang="en-US" sz="2000" b="1" baseline="30000">
                  <a:solidFill>
                    <a:srgbClr val="7030A0"/>
                  </a:solidFill>
                </a:rPr>
                <a:t>2</a:t>
              </a:r>
              <a:r>
                <a:rPr lang="en-US" sz="2000" b="1" baseline="-25000">
                  <a:solidFill>
                    <a:srgbClr val="7030A0"/>
                  </a:solidFill>
                </a:rPr>
                <a:t>D</a:t>
              </a:r>
              <a:endParaRPr lang="LID4096" sz="2000">
                <a:solidFill>
                  <a:srgbClr val="7030A0"/>
                </a:solidFill>
              </a:endParaRPr>
            </a:p>
          </p:txBody>
        </p:sp>
        <p:sp>
          <p:nvSpPr>
            <p:cNvPr id="172" name="Tekstvak 171">
              <a:extLst>
                <a:ext uri="{FF2B5EF4-FFF2-40B4-BE49-F238E27FC236}">
                  <a16:creationId xmlns:a16="http://schemas.microsoft.com/office/drawing/2014/main" id="{F1794398-4B4B-466D-B3DD-493F3290BF23}"/>
                </a:ext>
              </a:extLst>
            </p:cNvPr>
            <p:cNvSpPr txBox="1"/>
            <p:nvPr/>
          </p:nvSpPr>
          <p:spPr>
            <a:xfrm>
              <a:off x="3677152" y="1119539"/>
              <a:ext cx="513020" cy="400110"/>
            </a:xfrm>
            <a:prstGeom prst="rect">
              <a:avLst/>
            </a:prstGeom>
            <a:noFill/>
          </p:spPr>
          <p:txBody>
            <a:bodyPr wrap="square">
              <a:spAutoFit/>
            </a:bodyPr>
            <a:lstStyle/>
            <a:p>
              <a:r>
                <a:rPr lang="en-US" sz="2000" b="1">
                  <a:solidFill>
                    <a:srgbClr val="7030A0"/>
                  </a:solidFill>
                </a:rPr>
                <a:t>s</a:t>
              </a:r>
              <a:r>
                <a:rPr lang="en-US" sz="2000" b="1" baseline="30000">
                  <a:solidFill>
                    <a:srgbClr val="7030A0"/>
                  </a:solidFill>
                </a:rPr>
                <a:t>2</a:t>
              </a:r>
              <a:r>
                <a:rPr lang="en-US" sz="2000" b="1" baseline="-25000">
                  <a:solidFill>
                    <a:srgbClr val="7030A0"/>
                  </a:solidFill>
                </a:rPr>
                <a:t>D</a:t>
              </a:r>
              <a:endParaRPr lang="LID4096" sz="2000">
                <a:solidFill>
                  <a:srgbClr val="7030A0"/>
                </a:solidFill>
              </a:endParaRPr>
            </a:p>
          </p:txBody>
        </p:sp>
        <p:sp>
          <p:nvSpPr>
            <p:cNvPr id="173" name="Tekstvak 172">
              <a:extLst>
                <a:ext uri="{FF2B5EF4-FFF2-40B4-BE49-F238E27FC236}">
                  <a16:creationId xmlns:a16="http://schemas.microsoft.com/office/drawing/2014/main" id="{9425012F-7837-45DB-82FF-888B80413911}"/>
                </a:ext>
              </a:extLst>
            </p:cNvPr>
            <p:cNvSpPr txBox="1"/>
            <p:nvPr/>
          </p:nvSpPr>
          <p:spPr>
            <a:xfrm>
              <a:off x="8530175" y="1060641"/>
              <a:ext cx="513020" cy="400110"/>
            </a:xfrm>
            <a:prstGeom prst="rect">
              <a:avLst/>
            </a:prstGeom>
            <a:noFill/>
          </p:spPr>
          <p:txBody>
            <a:bodyPr wrap="square">
              <a:spAutoFit/>
            </a:bodyPr>
            <a:lstStyle/>
            <a:p>
              <a:r>
                <a:rPr lang="en-US" sz="2000" b="1">
                  <a:solidFill>
                    <a:srgbClr val="7030A0"/>
                  </a:solidFill>
                </a:rPr>
                <a:t>s</a:t>
              </a:r>
              <a:r>
                <a:rPr lang="en-US" sz="2000" b="1" baseline="30000">
                  <a:solidFill>
                    <a:srgbClr val="7030A0"/>
                  </a:solidFill>
                </a:rPr>
                <a:t>2</a:t>
              </a:r>
              <a:r>
                <a:rPr lang="en-US" sz="2000" b="1" baseline="-25000">
                  <a:solidFill>
                    <a:srgbClr val="7030A0"/>
                  </a:solidFill>
                </a:rPr>
                <a:t>D</a:t>
              </a:r>
              <a:endParaRPr lang="LID4096" sz="2000">
                <a:solidFill>
                  <a:srgbClr val="7030A0"/>
                </a:solidFill>
              </a:endParaRPr>
            </a:p>
          </p:txBody>
        </p:sp>
        <p:sp>
          <p:nvSpPr>
            <p:cNvPr id="174" name="Tekstvak 173">
              <a:extLst>
                <a:ext uri="{FF2B5EF4-FFF2-40B4-BE49-F238E27FC236}">
                  <a16:creationId xmlns:a16="http://schemas.microsoft.com/office/drawing/2014/main" id="{29367982-813C-4437-83E5-880A87035443}"/>
                </a:ext>
              </a:extLst>
            </p:cNvPr>
            <p:cNvSpPr txBox="1"/>
            <p:nvPr/>
          </p:nvSpPr>
          <p:spPr>
            <a:xfrm>
              <a:off x="9689369" y="1068149"/>
              <a:ext cx="513020" cy="400110"/>
            </a:xfrm>
            <a:prstGeom prst="rect">
              <a:avLst/>
            </a:prstGeom>
            <a:noFill/>
          </p:spPr>
          <p:txBody>
            <a:bodyPr wrap="square">
              <a:spAutoFit/>
            </a:bodyPr>
            <a:lstStyle/>
            <a:p>
              <a:r>
                <a:rPr lang="en-US" sz="2000" b="1">
                  <a:solidFill>
                    <a:srgbClr val="FF0000"/>
                  </a:solidFill>
                </a:rPr>
                <a:t>s</a:t>
              </a:r>
              <a:r>
                <a:rPr lang="en-US" sz="2000" b="1" baseline="30000">
                  <a:solidFill>
                    <a:srgbClr val="FF0000"/>
                  </a:solidFill>
                </a:rPr>
                <a:t>2</a:t>
              </a:r>
              <a:r>
                <a:rPr lang="en-US" sz="2000" b="1" baseline="-25000">
                  <a:solidFill>
                    <a:srgbClr val="FF0000"/>
                  </a:solidFill>
                </a:rPr>
                <a:t>E</a:t>
              </a:r>
              <a:endParaRPr lang="LID4096" sz="2000">
                <a:solidFill>
                  <a:srgbClr val="FF0000"/>
                </a:solidFill>
              </a:endParaRPr>
            </a:p>
          </p:txBody>
        </p:sp>
        <p:sp>
          <p:nvSpPr>
            <p:cNvPr id="175" name="Tekstvak 174">
              <a:extLst>
                <a:ext uri="{FF2B5EF4-FFF2-40B4-BE49-F238E27FC236}">
                  <a16:creationId xmlns:a16="http://schemas.microsoft.com/office/drawing/2014/main" id="{B18A5CC3-EF29-4480-9715-1A25B8B177A9}"/>
                </a:ext>
              </a:extLst>
            </p:cNvPr>
            <p:cNvSpPr txBox="1"/>
            <p:nvPr/>
          </p:nvSpPr>
          <p:spPr>
            <a:xfrm>
              <a:off x="4781798" y="1160927"/>
              <a:ext cx="513020" cy="400110"/>
            </a:xfrm>
            <a:prstGeom prst="rect">
              <a:avLst/>
            </a:prstGeom>
            <a:noFill/>
          </p:spPr>
          <p:txBody>
            <a:bodyPr wrap="square">
              <a:spAutoFit/>
            </a:bodyPr>
            <a:lstStyle/>
            <a:p>
              <a:r>
                <a:rPr lang="en-US" sz="2000" b="1">
                  <a:solidFill>
                    <a:srgbClr val="FF0000"/>
                  </a:solidFill>
                </a:rPr>
                <a:t>s</a:t>
              </a:r>
              <a:r>
                <a:rPr lang="en-US" sz="2000" b="1" baseline="30000">
                  <a:solidFill>
                    <a:srgbClr val="FF0000"/>
                  </a:solidFill>
                </a:rPr>
                <a:t>2</a:t>
              </a:r>
              <a:r>
                <a:rPr lang="en-US" sz="2000" b="1" baseline="-25000">
                  <a:solidFill>
                    <a:srgbClr val="FF0000"/>
                  </a:solidFill>
                </a:rPr>
                <a:t>E</a:t>
              </a:r>
              <a:endParaRPr lang="LID4096" sz="2000">
                <a:solidFill>
                  <a:srgbClr val="FF0000"/>
                </a:solidFill>
              </a:endParaRPr>
            </a:p>
          </p:txBody>
        </p:sp>
        <p:sp>
          <p:nvSpPr>
            <p:cNvPr id="37" name="Tekstvak 36">
              <a:extLst>
                <a:ext uri="{FF2B5EF4-FFF2-40B4-BE49-F238E27FC236}">
                  <a16:creationId xmlns:a16="http://schemas.microsoft.com/office/drawing/2014/main" id="{BEB38D33-D410-4278-8A92-F7CC2C1761B1}"/>
                </a:ext>
              </a:extLst>
            </p:cNvPr>
            <p:cNvSpPr txBox="1"/>
            <p:nvPr/>
          </p:nvSpPr>
          <p:spPr>
            <a:xfrm>
              <a:off x="8715857" y="2389220"/>
              <a:ext cx="301686" cy="369332"/>
            </a:xfrm>
            <a:prstGeom prst="rect">
              <a:avLst/>
            </a:prstGeom>
            <a:noFill/>
          </p:spPr>
          <p:txBody>
            <a:bodyPr wrap="none" rtlCol="0">
              <a:spAutoFit/>
            </a:bodyPr>
            <a:lstStyle/>
            <a:p>
              <a:r>
                <a:rPr lang="nl-NL"/>
                <a:t>1</a:t>
              </a:r>
              <a:endParaRPr lang="LID4096"/>
            </a:p>
          </p:txBody>
        </p:sp>
        <p:sp>
          <p:nvSpPr>
            <p:cNvPr id="39" name="Tekstvak 38">
              <a:extLst>
                <a:ext uri="{FF2B5EF4-FFF2-40B4-BE49-F238E27FC236}">
                  <a16:creationId xmlns:a16="http://schemas.microsoft.com/office/drawing/2014/main" id="{62BA1197-0F0F-43B7-AD22-A3E347659CCD}"/>
                </a:ext>
              </a:extLst>
            </p:cNvPr>
            <p:cNvSpPr txBox="1"/>
            <p:nvPr/>
          </p:nvSpPr>
          <p:spPr>
            <a:xfrm>
              <a:off x="8038119" y="2231359"/>
              <a:ext cx="301686" cy="369332"/>
            </a:xfrm>
            <a:prstGeom prst="rect">
              <a:avLst/>
            </a:prstGeom>
            <a:noFill/>
          </p:spPr>
          <p:txBody>
            <a:bodyPr wrap="none" rtlCol="0">
              <a:spAutoFit/>
            </a:bodyPr>
            <a:lstStyle/>
            <a:p>
              <a:r>
                <a:rPr lang="nl-NL"/>
                <a:t>1</a:t>
              </a:r>
              <a:endParaRPr lang="LID4096"/>
            </a:p>
          </p:txBody>
        </p:sp>
        <p:sp>
          <p:nvSpPr>
            <p:cNvPr id="41" name="Tekstvak 40">
              <a:extLst>
                <a:ext uri="{FF2B5EF4-FFF2-40B4-BE49-F238E27FC236}">
                  <a16:creationId xmlns:a16="http://schemas.microsoft.com/office/drawing/2014/main" id="{1D8F03E2-41A1-4E9A-976E-450759E295C5}"/>
                </a:ext>
              </a:extLst>
            </p:cNvPr>
            <p:cNvSpPr txBox="1"/>
            <p:nvPr/>
          </p:nvSpPr>
          <p:spPr>
            <a:xfrm>
              <a:off x="7353769" y="2231359"/>
              <a:ext cx="301686" cy="369332"/>
            </a:xfrm>
            <a:prstGeom prst="rect">
              <a:avLst/>
            </a:prstGeom>
            <a:noFill/>
          </p:spPr>
          <p:txBody>
            <a:bodyPr wrap="none" rtlCol="0">
              <a:spAutoFit/>
            </a:bodyPr>
            <a:lstStyle/>
            <a:p>
              <a:r>
                <a:rPr lang="nl-NL"/>
                <a:t>1</a:t>
              </a:r>
              <a:endParaRPr lang="LID4096"/>
            </a:p>
          </p:txBody>
        </p:sp>
        <p:sp>
          <p:nvSpPr>
            <p:cNvPr id="43" name="Tekstvak 42">
              <a:extLst>
                <a:ext uri="{FF2B5EF4-FFF2-40B4-BE49-F238E27FC236}">
                  <a16:creationId xmlns:a16="http://schemas.microsoft.com/office/drawing/2014/main" id="{5FC06F14-078B-42D8-8BA1-D60B31B330AC}"/>
                </a:ext>
              </a:extLst>
            </p:cNvPr>
            <p:cNvSpPr txBox="1"/>
            <p:nvPr/>
          </p:nvSpPr>
          <p:spPr>
            <a:xfrm>
              <a:off x="5200877" y="2448628"/>
              <a:ext cx="301686" cy="369332"/>
            </a:xfrm>
            <a:prstGeom prst="rect">
              <a:avLst/>
            </a:prstGeom>
            <a:noFill/>
          </p:spPr>
          <p:txBody>
            <a:bodyPr wrap="none" rtlCol="0">
              <a:spAutoFit/>
            </a:bodyPr>
            <a:lstStyle/>
            <a:p>
              <a:r>
                <a:rPr lang="nl-NL"/>
                <a:t>1</a:t>
              </a:r>
              <a:endParaRPr lang="LID4096"/>
            </a:p>
          </p:txBody>
        </p:sp>
        <p:sp>
          <p:nvSpPr>
            <p:cNvPr id="44" name="Tekstvak 43">
              <a:extLst>
                <a:ext uri="{FF2B5EF4-FFF2-40B4-BE49-F238E27FC236}">
                  <a16:creationId xmlns:a16="http://schemas.microsoft.com/office/drawing/2014/main" id="{BA1FDF46-751E-4E56-A80B-0A98031A6BFB}"/>
                </a:ext>
              </a:extLst>
            </p:cNvPr>
            <p:cNvSpPr txBox="1"/>
            <p:nvPr/>
          </p:nvSpPr>
          <p:spPr>
            <a:xfrm>
              <a:off x="4596793" y="2207104"/>
              <a:ext cx="301686" cy="369332"/>
            </a:xfrm>
            <a:prstGeom prst="rect">
              <a:avLst/>
            </a:prstGeom>
            <a:noFill/>
          </p:spPr>
          <p:txBody>
            <a:bodyPr wrap="none" rtlCol="0">
              <a:spAutoFit/>
            </a:bodyPr>
            <a:lstStyle/>
            <a:p>
              <a:r>
                <a:rPr lang="nl-NL"/>
                <a:t>1</a:t>
              </a:r>
              <a:endParaRPr lang="LID4096"/>
            </a:p>
          </p:txBody>
        </p:sp>
        <p:sp>
          <p:nvSpPr>
            <p:cNvPr id="46" name="Tekstvak 45">
              <a:extLst>
                <a:ext uri="{FF2B5EF4-FFF2-40B4-BE49-F238E27FC236}">
                  <a16:creationId xmlns:a16="http://schemas.microsoft.com/office/drawing/2014/main" id="{F7945E34-AD08-41E6-885C-1A3FE652FBB0}"/>
                </a:ext>
              </a:extLst>
            </p:cNvPr>
            <p:cNvSpPr txBox="1"/>
            <p:nvPr/>
          </p:nvSpPr>
          <p:spPr>
            <a:xfrm>
              <a:off x="3888486" y="2178718"/>
              <a:ext cx="301686" cy="369332"/>
            </a:xfrm>
            <a:prstGeom prst="rect">
              <a:avLst/>
            </a:prstGeom>
            <a:noFill/>
          </p:spPr>
          <p:txBody>
            <a:bodyPr wrap="none" rtlCol="0">
              <a:spAutoFit/>
            </a:bodyPr>
            <a:lstStyle/>
            <a:p>
              <a:r>
                <a:rPr lang="nl-NL"/>
                <a:t>1</a:t>
              </a:r>
              <a:endParaRPr lang="LID4096"/>
            </a:p>
          </p:txBody>
        </p:sp>
      </p:grpSp>
      <p:sp>
        <p:nvSpPr>
          <p:cNvPr id="47" name="Tekstvak 46">
            <a:extLst>
              <a:ext uri="{FF2B5EF4-FFF2-40B4-BE49-F238E27FC236}">
                <a16:creationId xmlns:a16="http://schemas.microsoft.com/office/drawing/2014/main" id="{9BAD8BD1-E0C6-4A56-A5FE-4A50861E010D}"/>
              </a:ext>
            </a:extLst>
          </p:cNvPr>
          <p:cNvSpPr txBox="1"/>
          <p:nvPr/>
        </p:nvSpPr>
        <p:spPr>
          <a:xfrm>
            <a:off x="138223" y="202019"/>
            <a:ext cx="2028119" cy="584775"/>
          </a:xfrm>
          <a:prstGeom prst="rect">
            <a:avLst/>
          </a:prstGeom>
          <a:noFill/>
        </p:spPr>
        <p:txBody>
          <a:bodyPr wrap="none" rtlCol="0">
            <a:spAutoFit/>
          </a:bodyPr>
          <a:lstStyle/>
          <a:p>
            <a:r>
              <a:rPr lang="en-US" sz="3200"/>
              <a:t>ADE model</a:t>
            </a:r>
            <a:endParaRPr lang="LID4096" sz="3200"/>
          </a:p>
        </p:txBody>
      </p:sp>
      <p:sp>
        <p:nvSpPr>
          <p:cNvPr id="2" name="Tijdelijke aanduiding voor dianummer 1">
            <a:extLst>
              <a:ext uri="{FF2B5EF4-FFF2-40B4-BE49-F238E27FC236}">
                <a16:creationId xmlns:a16="http://schemas.microsoft.com/office/drawing/2014/main" id="{56FD7FC6-0479-452F-9064-8665BC4E9EC1}"/>
              </a:ext>
            </a:extLst>
          </p:cNvPr>
          <p:cNvSpPr>
            <a:spLocks noGrp="1"/>
          </p:cNvSpPr>
          <p:nvPr>
            <p:ph type="sldNum" sz="quarter" idx="12"/>
          </p:nvPr>
        </p:nvSpPr>
        <p:spPr/>
        <p:txBody>
          <a:bodyPr/>
          <a:lstStyle/>
          <a:p>
            <a:fld id="{7D7567CE-CB09-49BC-B895-12636B2CA790}" type="slidenum">
              <a:rPr lang="LID4096" smtClean="0"/>
              <a:t>23</a:t>
            </a:fld>
            <a:endParaRPr lang="LID4096"/>
          </a:p>
        </p:txBody>
      </p:sp>
      <p:sp>
        <p:nvSpPr>
          <p:cNvPr id="48" name="Tekstvak 47">
            <a:extLst>
              <a:ext uri="{FF2B5EF4-FFF2-40B4-BE49-F238E27FC236}">
                <a16:creationId xmlns:a16="http://schemas.microsoft.com/office/drawing/2014/main" id="{B6F91DF0-F200-4A3B-A048-B438BC427CC2}"/>
              </a:ext>
            </a:extLst>
          </p:cNvPr>
          <p:cNvSpPr txBox="1"/>
          <p:nvPr/>
        </p:nvSpPr>
        <p:spPr>
          <a:xfrm>
            <a:off x="7860323" y="200950"/>
            <a:ext cx="3965509" cy="1569660"/>
          </a:xfrm>
          <a:prstGeom prst="rect">
            <a:avLst/>
          </a:prstGeom>
          <a:noFill/>
        </p:spPr>
        <p:txBody>
          <a:bodyPr wrap="none" rtlCol="0">
            <a:spAutoFit/>
          </a:bodyPr>
          <a:lstStyle/>
          <a:p>
            <a:r>
              <a:rPr lang="en-US" sz="2400"/>
              <a:t>A = additive genetic</a:t>
            </a:r>
          </a:p>
          <a:p>
            <a:r>
              <a:rPr lang="en-US" sz="2400"/>
              <a:t>D= dominance genetic</a:t>
            </a:r>
          </a:p>
          <a:p>
            <a:r>
              <a:rPr lang="en-US" sz="2400"/>
              <a:t>E = unshared environmental</a:t>
            </a:r>
          </a:p>
          <a:p>
            <a:r>
              <a:rPr lang="en-US" sz="2400"/>
              <a:t>	(+ measurement error)</a:t>
            </a:r>
            <a:endParaRPr lang="LID4096" sz="2400"/>
          </a:p>
        </p:txBody>
      </p:sp>
    </p:spTree>
    <p:extLst>
      <p:ext uri="{BB962C8B-B14F-4D97-AF65-F5344CB8AC3E}">
        <p14:creationId xmlns:p14="http://schemas.microsoft.com/office/powerpoint/2010/main" val="3893909433"/>
      </p:ext>
    </p:extLst>
  </p:cSld>
  <p:clrMapOvr>
    <a:masterClrMapping/>
  </p:clrMapOvr>
  <mc:AlternateContent xmlns:mc="http://schemas.openxmlformats.org/markup-compatibility/2006" xmlns:p14="http://schemas.microsoft.com/office/powerpoint/2010/main">
    <mc:Choice Requires="p14">
      <p:transition spd="slow" p14:dur="2000" advTm="114905"/>
    </mc:Choice>
    <mc:Fallback xmlns="">
      <p:transition spd="slow" advTm="11490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92DC258-A9AB-48DB-892A-F7814202D2BD}"/>
              </a:ext>
            </a:extLst>
          </p:cNvPr>
          <p:cNvPicPr>
            <a:picLocks noChangeAspect="1"/>
          </p:cNvPicPr>
          <p:nvPr/>
        </p:nvPicPr>
        <p:blipFill>
          <a:blip r:embed="rId3"/>
          <a:stretch>
            <a:fillRect/>
          </a:stretch>
        </p:blipFill>
        <p:spPr>
          <a:xfrm>
            <a:off x="6544095" y="1183143"/>
            <a:ext cx="5332470" cy="5324535"/>
          </a:xfrm>
          <a:prstGeom prst="rect">
            <a:avLst/>
          </a:prstGeom>
        </p:spPr>
      </p:pic>
      <p:sp>
        <p:nvSpPr>
          <p:cNvPr id="7" name="Tekstvak 6">
            <a:extLst>
              <a:ext uri="{FF2B5EF4-FFF2-40B4-BE49-F238E27FC236}">
                <a16:creationId xmlns:a16="http://schemas.microsoft.com/office/drawing/2014/main" id="{FE6642AC-C35C-4D7A-8AC3-53C7C215B2FC}"/>
              </a:ext>
            </a:extLst>
          </p:cNvPr>
          <p:cNvSpPr txBox="1"/>
          <p:nvPr/>
        </p:nvSpPr>
        <p:spPr>
          <a:xfrm>
            <a:off x="192916" y="1335207"/>
            <a:ext cx="6351179" cy="4339650"/>
          </a:xfrm>
          <a:prstGeom prst="rect">
            <a:avLst/>
          </a:prstGeom>
          <a:noFill/>
        </p:spPr>
        <p:txBody>
          <a:bodyPr wrap="square">
            <a:spAutoFit/>
          </a:bodyPr>
          <a:lstStyle/>
          <a:p>
            <a:r>
              <a:rPr lang="en-US" sz="2000" b="1">
                <a:latin typeface="Courier New" panose="02070309020205020404" pitchFamily="49" charset="0"/>
                <a:cs typeface="Courier New" panose="02070309020205020404" pitchFamily="49" charset="0"/>
              </a:rPr>
              <a:t>MZF </a:t>
            </a:r>
            <a:r>
              <a:rPr lang="LID4096" sz="2000" b="1">
                <a:latin typeface="Courier New" panose="02070309020205020404" pitchFamily="49" charset="0"/>
                <a:cs typeface="Courier New" panose="02070309020205020404" pitchFamily="49" charset="0"/>
              </a:rPr>
              <a:t>Data</a:t>
            </a:r>
            <a:r>
              <a:rPr lang="en-US" sz="2000" b="1">
                <a:latin typeface="Courier New" panose="02070309020205020404" pitchFamily="49" charset="0"/>
                <a:cs typeface="Courier New" panose="02070309020205020404" pitchFamily="49" charset="0"/>
              </a:rPr>
              <a:t> descriptives</a:t>
            </a:r>
            <a:endParaRPr lang="nl-NL" sz="2000" b="1">
              <a:latin typeface="Courier New" panose="02070309020205020404" pitchFamily="49" charset="0"/>
              <a:cs typeface="Courier New" panose="02070309020205020404" pitchFamily="49" charset="0"/>
            </a:endParaRPr>
          </a:p>
          <a:p>
            <a:r>
              <a:rPr lang="LID4096" sz="2000" b="1">
                <a:latin typeface="Courier New" panose="02070309020205020404" pitchFamily="49" charset="0"/>
                <a:cs typeface="Courier New" panose="02070309020205020404" pitchFamily="49" charset="0"/>
              </a:rPr>
              <a:t>    vars   </a:t>
            </a:r>
            <a:r>
              <a:rPr lang="en-US" sz="2000" b="1">
                <a:latin typeface="Courier New" panose="02070309020205020404" pitchFamily="49" charset="0"/>
                <a:cs typeface="Courier New" panose="02070309020205020404" pitchFamily="49" charset="0"/>
              </a:rPr>
              <a:t>N</a:t>
            </a:r>
            <a:r>
              <a:rPr lang="en-US" sz="2000" b="1" baseline="30000">
                <a:latin typeface="Courier New" panose="02070309020205020404" pitchFamily="49" charset="0"/>
                <a:cs typeface="Courier New" panose="02070309020205020404" pitchFamily="49" charset="0"/>
              </a:rPr>
              <a:t>*</a:t>
            </a:r>
            <a:r>
              <a:rPr lang="LID4096" sz="2000" b="1">
                <a:latin typeface="Courier New" panose="02070309020205020404" pitchFamily="49" charset="0"/>
                <a:cs typeface="Courier New" panose="02070309020205020404" pitchFamily="49" charset="0"/>
              </a:rPr>
              <a:t>  mean   sd    min    max</a:t>
            </a:r>
          </a:p>
          <a:p>
            <a:r>
              <a:rPr lang="LID4096" sz="2000" b="1">
                <a:latin typeface="Courier New" panose="02070309020205020404" pitchFamily="49" charset="0"/>
                <a:cs typeface="Courier New" panose="02070309020205020404" pitchFamily="49" charset="0"/>
              </a:rPr>
              <a:t>ht1    1 556 162.97 6.64 141.99 189.99</a:t>
            </a:r>
          </a:p>
          <a:p>
            <a:r>
              <a:rPr lang="LID4096" sz="2000" b="1">
                <a:latin typeface="Courier New" panose="02070309020205020404" pitchFamily="49" charset="0"/>
                <a:cs typeface="Courier New" panose="02070309020205020404" pitchFamily="49" charset="0"/>
              </a:rPr>
              <a:t>ht2    2 560 162.93 6.65 139.99 179.98</a:t>
            </a:r>
            <a:endParaRPr lang="nl-NL" sz="2000" b="1">
              <a:latin typeface="Courier New" panose="02070309020205020404" pitchFamily="49" charset="0"/>
              <a:cs typeface="Courier New" panose="02070309020205020404" pitchFamily="49" charset="0"/>
            </a:endParaRPr>
          </a:p>
          <a:p>
            <a:endParaRPr lang="nl-NL" sz="2000" b="1">
              <a:latin typeface="Courier New" panose="02070309020205020404" pitchFamily="49" charset="0"/>
              <a:cs typeface="Courier New" panose="02070309020205020404" pitchFamily="49" charset="0"/>
            </a:endParaRPr>
          </a:p>
          <a:p>
            <a:r>
              <a:rPr lang="nl-NL" sz="2000" b="1">
                <a:latin typeface="Courier New" panose="02070309020205020404" pitchFamily="49" charset="0"/>
                <a:cs typeface="Courier New" panose="02070309020205020404" pitchFamily="49" charset="0"/>
              </a:rPr>
              <a:t>mzf correlation r</a:t>
            </a:r>
            <a:r>
              <a:rPr lang="nl-NL" sz="2000" b="1" baseline="-25000">
                <a:latin typeface="Courier New" panose="02070309020205020404" pitchFamily="49" charset="0"/>
                <a:cs typeface="Courier New" panose="02070309020205020404" pitchFamily="49" charset="0"/>
              </a:rPr>
              <a:t>MZ</a:t>
            </a:r>
            <a:r>
              <a:rPr lang="nl-NL" sz="2000" b="1">
                <a:latin typeface="Courier New" panose="02070309020205020404" pitchFamily="49" charset="0"/>
                <a:cs typeface="Courier New" panose="02070309020205020404" pitchFamily="49" charset="0"/>
              </a:rPr>
              <a:t> = .878</a:t>
            </a:r>
          </a:p>
          <a:p>
            <a:endParaRPr lang="nl-NL" sz="2000" b="1">
              <a:latin typeface="Courier New" panose="02070309020205020404" pitchFamily="49" charset="0"/>
              <a:cs typeface="Courier New" panose="02070309020205020404" pitchFamily="49" charset="0"/>
            </a:endParaRPr>
          </a:p>
          <a:p>
            <a:r>
              <a:rPr lang="en-US" sz="2000" b="1">
                <a:latin typeface="Courier New" panose="02070309020205020404" pitchFamily="49" charset="0"/>
                <a:cs typeface="Courier New" panose="02070309020205020404" pitchFamily="49" charset="0"/>
              </a:rPr>
              <a:t>DZF </a:t>
            </a:r>
            <a:r>
              <a:rPr lang="LID4096" sz="2000" b="1">
                <a:latin typeface="Courier New" panose="02070309020205020404" pitchFamily="49" charset="0"/>
                <a:cs typeface="Courier New" panose="02070309020205020404" pitchFamily="49" charset="0"/>
              </a:rPr>
              <a:t>Data</a:t>
            </a:r>
            <a:r>
              <a:rPr lang="en-US" sz="2000" b="1">
                <a:latin typeface="Courier New" panose="02070309020205020404" pitchFamily="49" charset="0"/>
                <a:cs typeface="Courier New" panose="02070309020205020404" pitchFamily="49" charset="0"/>
              </a:rPr>
              <a:t> descriptives</a:t>
            </a:r>
            <a:endParaRPr lang="LID4096" sz="2000" b="1">
              <a:latin typeface="Courier New" panose="02070309020205020404" pitchFamily="49" charset="0"/>
              <a:cs typeface="Courier New" panose="02070309020205020404" pitchFamily="49" charset="0"/>
            </a:endParaRPr>
          </a:p>
          <a:p>
            <a:r>
              <a:rPr lang="LID4096" sz="2000" b="1">
                <a:latin typeface="Courier New" panose="02070309020205020404" pitchFamily="49" charset="0"/>
                <a:cs typeface="Courier New" panose="02070309020205020404" pitchFamily="49" charset="0"/>
              </a:rPr>
              <a:t>    vars   </a:t>
            </a:r>
            <a:r>
              <a:rPr lang="en-US" sz="2000" b="1">
                <a:latin typeface="Courier New" panose="02070309020205020404" pitchFamily="49" charset="0"/>
                <a:cs typeface="Courier New" panose="02070309020205020404" pitchFamily="49" charset="0"/>
              </a:rPr>
              <a:t>N</a:t>
            </a:r>
            <a:r>
              <a:rPr lang="en-US" sz="2000" b="1" baseline="30000">
                <a:latin typeface="Courier New" panose="02070309020205020404" pitchFamily="49" charset="0"/>
                <a:cs typeface="Courier New" panose="02070309020205020404" pitchFamily="49" charset="0"/>
              </a:rPr>
              <a:t>*</a:t>
            </a:r>
            <a:r>
              <a:rPr lang="LID4096" sz="2000" b="1">
                <a:latin typeface="Courier New" panose="02070309020205020404" pitchFamily="49" charset="0"/>
                <a:cs typeface="Courier New" panose="02070309020205020404" pitchFamily="49" charset="0"/>
              </a:rPr>
              <a:t>  mean   sd min    max</a:t>
            </a:r>
          </a:p>
          <a:p>
            <a:r>
              <a:rPr lang="LID4096" sz="2000" b="1">
                <a:latin typeface="Courier New" panose="02070309020205020404" pitchFamily="49" charset="0"/>
                <a:cs typeface="Courier New" panose="02070309020205020404" pitchFamily="49" charset="0"/>
              </a:rPr>
              <a:t>ht1    1 348 164.09 6.94 146 198.00</a:t>
            </a:r>
          </a:p>
          <a:p>
            <a:r>
              <a:rPr lang="LID4096" sz="2000" b="1">
                <a:latin typeface="Courier New" panose="02070309020205020404" pitchFamily="49" charset="0"/>
                <a:cs typeface="Courier New" panose="02070309020205020404" pitchFamily="49" charset="0"/>
              </a:rPr>
              <a:t>ht2    2 343 163.28 6.73 146 182.98</a:t>
            </a:r>
            <a:endParaRPr lang="nl-NL" sz="2000" b="1">
              <a:latin typeface="Courier New" panose="02070309020205020404" pitchFamily="49" charset="0"/>
              <a:cs typeface="Courier New" panose="02070309020205020404" pitchFamily="49" charset="0"/>
            </a:endParaRPr>
          </a:p>
          <a:p>
            <a:endParaRPr lang="nl-NL" sz="2000" b="1">
              <a:latin typeface="Courier New" panose="02070309020205020404" pitchFamily="49" charset="0"/>
              <a:cs typeface="Courier New" panose="02070309020205020404" pitchFamily="49" charset="0"/>
            </a:endParaRPr>
          </a:p>
          <a:p>
            <a:r>
              <a:rPr lang="nl-NL" sz="2000" b="1">
                <a:latin typeface="Courier New" panose="02070309020205020404" pitchFamily="49" charset="0"/>
                <a:cs typeface="Courier New" panose="02070309020205020404" pitchFamily="49" charset="0"/>
              </a:rPr>
              <a:t>dzf correlation r</a:t>
            </a:r>
            <a:r>
              <a:rPr lang="nl-NL" sz="2000" b="1" baseline="-25000">
                <a:latin typeface="Courier New" panose="02070309020205020404" pitchFamily="49" charset="0"/>
                <a:cs typeface="Courier New" panose="02070309020205020404" pitchFamily="49" charset="0"/>
              </a:rPr>
              <a:t>DZ</a:t>
            </a:r>
            <a:r>
              <a:rPr lang="nl-NL" sz="2000" b="1">
                <a:latin typeface="Courier New" panose="02070309020205020404" pitchFamily="49" charset="0"/>
                <a:cs typeface="Courier New" panose="02070309020205020404" pitchFamily="49" charset="0"/>
              </a:rPr>
              <a:t> = .439</a:t>
            </a:r>
          </a:p>
          <a:p>
            <a:endParaRPr lang="LID4096" sz="1600" b="1">
              <a:latin typeface="Courier New" panose="02070309020205020404" pitchFamily="49" charset="0"/>
              <a:cs typeface="Courier New" panose="02070309020205020404" pitchFamily="49" charset="0"/>
            </a:endParaRPr>
          </a:p>
        </p:txBody>
      </p:sp>
      <p:sp>
        <p:nvSpPr>
          <p:cNvPr id="2" name="Tekstvak 1">
            <a:extLst>
              <a:ext uri="{FF2B5EF4-FFF2-40B4-BE49-F238E27FC236}">
                <a16:creationId xmlns:a16="http://schemas.microsoft.com/office/drawing/2014/main" id="{8A36B858-0ADA-45EA-A605-81F70FA8AE28}"/>
              </a:ext>
            </a:extLst>
          </p:cNvPr>
          <p:cNvSpPr txBox="1"/>
          <p:nvPr/>
        </p:nvSpPr>
        <p:spPr>
          <a:xfrm>
            <a:off x="315435" y="88711"/>
            <a:ext cx="9677073" cy="830997"/>
          </a:xfrm>
          <a:prstGeom prst="rect">
            <a:avLst/>
          </a:prstGeom>
          <a:noFill/>
        </p:spPr>
        <p:txBody>
          <a:bodyPr wrap="none" rtlCol="0">
            <a:spAutoFit/>
          </a:bodyPr>
          <a:lstStyle/>
          <a:p>
            <a:r>
              <a:rPr lang="en-US" sz="2800" b="1"/>
              <a:t>Illustration - height in females twins (mean age 23; std age 3.6) </a:t>
            </a:r>
          </a:p>
          <a:p>
            <a:r>
              <a:rPr lang="en-US" sz="2000" b="1"/>
              <a:t>(twinData in OpenMx R library ... R code in slide notes)</a:t>
            </a:r>
            <a:endParaRPr lang="LID4096" sz="2000" b="1"/>
          </a:p>
        </p:txBody>
      </p:sp>
      <p:sp>
        <p:nvSpPr>
          <p:cNvPr id="4" name="Tijdelijke aanduiding voor dianummer 3">
            <a:extLst>
              <a:ext uri="{FF2B5EF4-FFF2-40B4-BE49-F238E27FC236}">
                <a16:creationId xmlns:a16="http://schemas.microsoft.com/office/drawing/2014/main" id="{9A564E7D-3401-495F-92A8-E6330D87AC60}"/>
              </a:ext>
            </a:extLst>
          </p:cNvPr>
          <p:cNvSpPr>
            <a:spLocks noGrp="1"/>
          </p:cNvSpPr>
          <p:nvPr>
            <p:ph type="sldNum" sz="quarter" idx="12"/>
          </p:nvPr>
        </p:nvSpPr>
        <p:spPr/>
        <p:txBody>
          <a:bodyPr/>
          <a:lstStyle/>
          <a:p>
            <a:fld id="{7D7567CE-CB09-49BC-B895-12636B2CA790}" type="slidenum">
              <a:rPr lang="LID4096" smtClean="0"/>
              <a:t>24</a:t>
            </a:fld>
            <a:endParaRPr lang="LID4096"/>
          </a:p>
        </p:txBody>
      </p:sp>
      <p:sp>
        <p:nvSpPr>
          <p:cNvPr id="5" name="Tekstvak 4">
            <a:extLst>
              <a:ext uri="{FF2B5EF4-FFF2-40B4-BE49-F238E27FC236}">
                <a16:creationId xmlns:a16="http://schemas.microsoft.com/office/drawing/2014/main" id="{54ECFB41-757E-47EE-903C-F0D22F27DB5C}"/>
              </a:ext>
            </a:extLst>
          </p:cNvPr>
          <p:cNvSpPr txBox="1"/>
          <p:nvPr/>
        </p:nvSpPr>
        <p:spPr>
          <a:xfrm>
            <a:off x="192916" y="6171684"/>
            <a:ext cx="4183389" cy="369332"/>
          </a:xfrm>
          <a:prstGeom prst="rect">
            <a:avLst/>
          </a:prstGeom>
          <a:noFill/>
        </p:spPr>
        <p:txBody>
          <a:bodyPr wrap="none" rtlCol="0">
            <a:spAutoFit/>
          </a:bodyPr>
          <a:lstStyle/>
          <a:p>
            <a:r>
              <a:rPr lang="en-US"/>
              <a:t>*note: variation in N is due to missing data</a:t>
            </a:r>
            <a:endParaRPr lang="LID4096"/>
          </a:p>
        </p:txBody>
      </p:sp>
    </p:spTree>
    <p:extLst>
      <p:ext uri="{BB962C8B-B14F-4D97-AF65-F5344CB8AC3E}">
        <p14:creationId xmlns:p14="http://schemas.microsoft.com/office/powerpoint/2010/main" val="2888238967"/>
      </p:ext>
    </p:extLst>
  </p:cSld>
  <p:clrMapOvr>
    <a:masterClrMapping/>
  </p:clrMapOvr>
  <mc:AlternateContent xmlns:mc="http://schemas.openxmlformats.org/markup-compatibility/2006" xmlns:p14="http://schemas.microsoft.com/office/powerpoint/2010/main">
    <mc:Choice Requires="p14">
      <p:transition spd="slow" p14:dur="2000" advTm="178321"/>
    </mc:Choice>
    <mc:Fallback xmlns="">
      <p:transition spd="slow" advTm="17832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F489679C-9279-49A2-AD4C-39C0181B9692}"/>
              </a:ext>
            </a:extLst>
          </p:cNvPr>
          <p:cNvGraphicFramePr>
            <a:graphicFrameLocks noGrp="1"/>
          </p:cNvGraphicFramePr>
          <p:nvPr>
            <p:extLst>
              <p:ext uri="{D42A27DB-BD31-4B8C-83A1-F6EECF244321}">
                <p14:modId xmlns:p14="http://schemas.microsoft.com/office/powerpoint/2010/main" val="2345018982"/>
              </p:ext>
            </p:extLst>
          </p:nvPr>
        </p:nvGraphicFramePr>
        <p:xfrm>
          <a:off x="512029" y="885988"/>
          <a:ext cx="4846779" cy="1835788"/>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MZ</a:t>
                      </a:r>
                      <a:r>
                        <a:rPr lang="en-GB" sz="2000"/>
                        <a:t>)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4" name="Tabel 3">
            <a:extLst>
              <a:ext uri="{FF2B5EF4-FFF2-40B4-BE49-F238E27FC236}">
                <a16:creationId xmlns:a16="http://schemas.microsoft.com/office/drawing/2014/main" id="{2958686B-84D9-4EBC-AA7F-4B7BA14FD810}"/>
              </a:ext>
            </a:extLst>
          </p:cNvPr>
          <p:cNvGraphicFramePr>
            <a:graphicFrameLocks noGrp="1"/>
          </p:cNvGraphicFramePr>
          <p:nvPr>
            <p:extLst>
              <p:ext uri="{D42A27DB-BD31-4B8C-83A1-F6EECF244321}">
                <p14:modId xmlns:p14="http://schemas.microsoft.com/office/powerpoint/2010/main" val="2241619903"/>
              </p:ext>
            </p:extLst>
          </p:nvPr>
        </p:nvGraphicFramePr>
        <p:xfrm>
          <a:off x="5832546" y="885988"/>
          <a:ext cx="4846779" cy="1835788"/>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sp>
        <p:nvSpPr>
          <p:cNvPr id="5" name="Tekstvak 4">
            <a:extLst>
              <a:ext uri="{FF2B5EF4-FFF2-40B4-BE49-F238E27FC236}">
                <a16:creationId xmlns:a16="http://schemas.microsoft.com/office/drawing/2014/main" id="{5870209D-7D60-4586-AC64-BC4ED7694C39}"/>
              </a:ext>
            </a:extLst>
          </p:cNvPr>
          <p:cNvSpPr txBox="1"/>
          <p:nvPr/>
        </p:nvSpPr>
        <p:spPr>
          <a:xfrm>
            <a:off x="463103" y="54991"/>
            <a:ext cx="11896166" cy="1200329"/>
          </a:xfrm>
          <a:prstGeom prst="rect">
            <a:avLst/>
          </a:prstGeom>
          <a:noFill/>
        </p:spPr>
        <p:txBody>
          <a:bodyPr wrap="square" rtlCol="0">
            <a:spAutoFit/>
          </a:bodyPr>
          <a:lstStyle/>
          <a:p>
            <a:r>
              <a:rPr lang="nl-NL" sz="2400" b="1"/>
              <a:t>GID: the classical twin design. </a:t>
            </a:r>
          </a:p>
          <a:p>
            <a:r>
              <a:rPr lang="nl-NL" sz="2400"/>
              <a:t>Decomposing phenotypic variance based on ACE Model: </a:t>
            </a:r>
            <a:r>
              <a:rPr lang="en-US" sz="2400" b="1"/>
              <a:t>s</a:t>
            </a:r>
            <a:r>
              <a:rPr lang="en-US" sz="2400" b="1" baseline="30000"/>
              <a:t>2</a:t>
            </a:r>
            <a:r>
              <a:rPr lang="en-US" sz="2400" b="1" baseline="-25000"/>
              <a:t>Height</a:t>
            </a:r>
            <a:r>
              <a:rPr lang="en-US" sz="2400" b="1" baseline="-25000">
                <a:solidFill>
                  <a:srgbClr val="0070C0"/>
                </a:solidFill>
              </a:rPr>
              <a:t> </a:t>
            </a:r>
            <a:r>
              <a:rPr lang="nl-NL" sz="2400"/>
              <a:t>= </a:t>
            </a: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7030A0"/>
                </a:solidFill>
              </a:rPr>
              <a:t>s</a:t>
            </a:r>
            <a:r>
              <a:rPr lang="en-US" sz="2400" b="1" baseline="30000">
                <a:solidFill>
                  <a:srgbClr val="7030A0"/>
                </a:solidFill>
              </a:rPr>
              <a:t>2</a:t>
            </a:r>
            <a:r>
              <a:rPr lang="en-US" sz="2400" b="1" baseline="-25000">
                <a:solidFill>
                  <a:srgbClr val="7030A0"/>
                </a:solidFill>
              </a:rPr>
              <a:t>C</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p>
            <a:endParaRPr lang="nl-NL" sz="2400"/>
          </a:p>
        </p:txBody>
      </p:sp>
      <p:graphicFrame>
        <p:nvGraphicFramePr>
          <p:cNvPr id="6" name="Tabel 5">
            <a:extLst>
              <a:ext uri="{FF2B5EF4-FFF2-40B4-BE49-F238E27FC236}">
                <a16:creationId xmlns:a16="http://schemas.microsoft.com/office/drawing/2014/main" id="{16287F91-1B1F-408D-AA2F-6CF55A1839D9}"/>
              </a:ext>
            </a:extLst>
          </p:cNvPr>
          <p:cNvGraphicFramePr>
            <a:graphicFrameLocks noGrp="1"/>
          </p:cNvGraphicFramePr>
          <p:nvPr>
            <p:extLst>
              <p:ext uri="{D42A27DB-BD31-4B8C-83A1-F6EECF244321}">
                <p14:modId xmlns:p14="http://schemas.microsoft.com/office/powerpoint/2010/main" val="2096750152"/>
              </p:ext>
            </p:extLst>
          </p:nvPr>
        </p:nvGraphicFramePr>
        <p:xfrm>
          <a:off x="512029" y="3429000"/>
          <a:ext cx="4846779" cy="2319974"/>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Observed </a:t>
                      </a:r>
                      <a:r>
                        <a:rPr lang="en-GB" sz="2000" b="1">
                          <a:latin typeface="+mn-lt"/>
                        </a:rPr>
                        <a:t>S</a:t>
                      </a:r>
                      <a:r>
                        <a:rPr lang="en-GB" sz="2000" baseline="-25000"/>
                        <a:t>MZ </a:t>
                      </a:r>
                      <a:r>
                        <a:rPr lang="en-GB" sz="2000"/>
                        <a:t>(</a:t>
                      </a:r>
                      <a:r>
                        <a:rPr lang="en-GB" sz="2000" b="1">
                          <a:latin typeface="+mn-lt"/>
                        </a:rPr>
                        <a:t>R</a:t>
                      </a:r>
                      <a:r>
                        <a:rPr lang="en-GB" sz="2000" baseline="-25000"/>
                        <a:t>MZ</a:t>
                      </a:r>
                      <a:r>
                        <a:rPr lang="en-GB" sz="2000"/>
                        <a:t>) (N=569)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44.068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 </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38.721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(.878)</a:t>
                      </a:r>
                      <a:endParaRPr lang="en-US" sz="2000" b="1" baseline="-25000">
                        <a:solidFill>
                          <a:schemeClr val="tx1"/>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38.721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(.878)</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44.177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a:t>
                      </a:r>
                      <a:endParaRPr lang="en-US" sz="2000" b="1" baseline="-25000">
                        <a:solidFill>
                          <a:schemeClr val="tx1"/>
                        </a:solidFill>
                      </a:endParaRPr>
                    </a:p>
                  </a:txBody>
                  <a:tcPr/>
                </a:tc>
                <a:extLst>
                  <a:ext uri="{0D108BD9-81ED-4DB2-BD59-A6C34878D82A}">
                    <a16:rowId xmlns:a16="http://schemas.microsoft.com/office/drawing/2014/main" val="918541570"/>
                  </a:ext>
                </a:extLst>
              </a:tr>
            </a:tbl>
          </a:graphicData>
        </a:graphic>
      </p:graphicFrame>
      <p:graphicFrame>
        <p:nvGraphicFramePr>
          <p:cNvPr id="7" name="Tabel 6">
            <a:extLst>
              <a:ext uri="{FF2B5EF4-FFF2-40B4-BE49-F238E27FC236}">
                <a16:creationId xmlns:a16="http://schemas.microsoft.com/office/drawing/2014/main" id="{98DE20F0-19E1-4D68-8E44-CA212E715C6A}"/>
              </a:ext>
            </a:extLst>
          </p:cNvPr>
          <p:cNvGraphicFramePr>
            <a:graphicFrameLocks noGrp="1"/>
          </p:cNvGraphicFramePr>
          <p:nvPr>
            <p:extLst>
              <p:ext uri="{D42A27DB-BD31-4B8C-83A1-F6EECF244321}">
                <p14:modId xmlns:p14="http://schemas.microsoft.com/office/powerpoint/2010/main" val="1511682902"/>
              </p:ext>
            </p:extLst>
          </p:nvPr>
        </p:nvGraphicFramePr>
        <p:xfrm>
          <a:off x="5832546" y="3429000"/>
          <a:ext cx="4846779" cy="2319974"/>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mn-lt"/>
                        </a:rPr>
                        <a:t>S</a:t>
                      </a:r>
                      <a:r>
                        <a:rPr lang="en-GB" sz="2000" baseline="-25000"/>
                        <a:t>DZ</a:t>
                      </a:r>
                      <a:r>
                        <a:rPr lang="en-GB" sz="2000"/>
                        <a:t> (</a:t>
                      </a:r>
                      <a:r>
                        <a:rPr lang="en-GB" sz="2000" b="1">
                          <a:latin typeface="+mn-lt"/>
                        </a:rPr>
                        <a:t>R</a:t>
                      </a:r>
                      <a:r>
                        <a:rPr lang="en-GB" sz="2000" baseline="-25000"/>
                        <a:t>DZ</a:t>
                      </a:r>
                      <a:r>
                        <a:rPr lang="en-GB" sz="2000"/>
                        <a:t>)  (N=351)</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48.175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Calibri" panose="020F0502020204030204" pitchFamily="34" charset="0"/>
                          <a:cs typeface="Calibri" panose="020F0502020204030204" pitchFamily="34" charset="0"/>
                        </a:rPr>
                        <a:t>20.519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Calibri" panose="020F0502020204030204" pitchFamily="34" charset="0"/>
                          <a:cs typeface="Calibri" panose="020F0502020204030204" pitchFamily="34" charset="0"/>
                        </a:rPr>
                        <a:t>(.439) </a:t>
                      </a:r>
                      <a:endParaRPr lang="en-US" sz="2000" b="1" baseline="-25000">
                        <a:solidFill>
                          <a:schemeClr val="tx1"/>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Calibri" panose="020F0502020204030204" pitchFamily="34" charset="0"/>
                          <a:cs typeface="Calibri" panose="020F0502020204030204" pitchFamily="34" charset="0"/>
                        </a:rPr>
                        <a:t>20.519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Calibri" panose="020F0502020204030204" pitchFamily="34" charset="0"/>
                          <a:cs typeface="Calibri" panose="020F0502020204030204" pitchFamily="34" charset="0"/>
                        </a:rPr>
                        <a:t>(.439)</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45.319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a:t>
                      </a:r>
                    </a:p>
                  </a:txBody>
                  <a:tcPr/>
                </a:tc>
                <a:extLst>
                  <a:ext uri="{0D108BD9-81ED-4DB2-BD59-A6C34878D82A}">
                    <a16:rowId xmlns:a16="http://schemas.microsoft.com/office/drawing/2014/main" val="918541570"/>
                  </a:ext>
                </a:extLst>
              </a:tr>
            </a:tbl>
          </a:graphicData>
        </a:graphic>
      </p:graphicFrame>
      <p:sp>
        <p:nvSpPr>
          <p:cNvPr id="10" name="Tekstvak 9">
            <a:extLst>
              <a:ext uri="{FF2B5EF4-FFF2-40B4-BE49-F238E27FC236}">
                <a16:creationId xmlns:a16="http://schemas.microsoft.com/office/drawing/2014/main" id="{BF359EED-70C9-4762-A2FA-9433A47F572D}"/>
              </a:ext>
            </a:extLst>
          </p:cNvPr>
          <p:cNvSpPr txBox="1"/>
          <p:nvPr/>
        </p:nvSpPr>
        <p:spPr>
          <a:xfrm>
            <a:off x="512029" y="3009014"/>
            <a:ext cx="5058821" cy="369332"/>
          </a:xfrm>
          <a:prstGeom prst="rect">
            <a:avLst/>
          </a:prstGeom>
          <a:noFill/>
        </p:spPr>
        <p:txBody>
          <a:bodyPr wrap="none" rtlCol="0">
            <a:spAutoFit/>
          </a:bodyPr>
          <a:lstStyle/>
          <a:p>
            <a:r>
              <a:rPr lang="nl-NL"/>
              <a:t>Observed data (variances, covariances, correlations)</a:t>
            </a:r>
            <a:endParaRPr lang="LID4096"/>
          </a:p>
        </p:txBody>
      </p:sp>
      <p:sp>
        <p:nvSpPr>
          <p:cNvPr id="2" name="Tijdelijke aanduiding voor dianummer 1">
            <a:extLst>
              <a:ext uri="{FF2B5EF4-FFF2-40B4-BE49-F238E27FC236}">
                <a16:creationId xmlns:a16="http://schemas.microsoft.com/office/drawing/2014/main" id="{0A30CB5E-29E7-4242-B52E-D3F4A3486CC0}"/>
              </a:ext>
            </a:extLst>
          </p:cNvPr>
          <p:cNvSpPr>
            <a:spLocks noGrp="1"/>
          </p:cNvSpPr>
          <p:nvPr>
            <p:ph type="sldNum" sz="quarter" idx="12"/>
          </p:nvPr>
        </p:nvSpPr>
        <p:spPr/>
        <p:txBody>
          <a:bodyPr/>
          <a:lstStyle/>
          <a:p>
            <a:fld id="{7D7567CE-CB09-49BC-B895-12636B2CA790}" type="slidenum">
              <a:rPr lang="LID4096" smtClean="0"/>
              <a:t>25</a:t>
            </a:fld>
            <a:endParaRPr lang="LID4096"/>
          </a:p>
        </p:txBody>
      </p:sp>
    </p:spTree>
    <p:extLst>
      <p:ext uri="{BB962C8B-B14F-4D97-AF65-F5344CB8AC3E}">
        <p14:creationId xmlns:p14="http://schemas.microsoft.com/office/powerpoint/2010/main" val="3532918775"/>
      </p:ext>
    </p:extLst>
  </p:cSld>
  <p:clrMapOvr>
    <a:masterClrMapping/>
  </p:clrMapOvr>
  <mc:AlternateContent xmlns:mc="http://schemas.openxmlformats.org/markup-compatibility/2006" xmlns:p14="http://schemas.microsoft.com/office/powerpoint/2010/main">
    <mc:Choice Requires="p14">
      <p:transition spd="slow" p14:dur="2000" advTm="55832"/>
    </mc:Choice>
    <mc:Fallback xmlns="">
      <p:transition spd="slow" advTm="5583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04AC9D5-F592-4601-A298-099EEB3C6002}"/>
              </a:ext>
            </a:extLst>
          </p:cNvPr>
          <p:cNvSpPr txBox="1"/>
          <p:nvPr/>
        </p:nvSpPr>
        <p:spPr>
          <a:xfrm>
            <a:off x="752253" y="2672541"/>
            <a:ext cx="11092417" cy="3067506"/>
          </a:xfrm>
          <a:prstGeom prst="rect">
            <a:avLst/>
          </a:prstGeom>
          <a:noFill/>
        </p:spPr>
        <p:txBody>
          <a:bodyPr wrap="square">
            <a:spAutoFit/>
          </a:bodyPr>
          <a:lstStyle/>
          <a:p>
            <a:pPr>
              <a:spcAft>
                <a:spcPts val="800"/>
              </a:spcAft>
            </a:pPr>
            <a:r>
              <a:rPr lang="en-GB" sz="2000" b="1">
                <a:effectLst/>
                <a:latin typeface="Calibri" panose="020F0502020204030204" pitchFamily="34" charset="0"/>
                <a:ea typeface="Calibri" panose="020F0502020204030204" pitchFamily="34" charset="0"/>
                <a:cs typeface="Calibri" panose="020F0502020204030204" pitchFamily="34" charset="0"/>
              </a:rPr>
              <a:t>ACE model, if (2*r</a:t>
            </a:r>
            <a:r>
              <a:rPr lang="en-GB" sz="2000" b="1" baseline="-25000">
                <a:effectLst/>
                <a:latin typeface="Calibri" panose="020F0502020204030204" pitchFamily="34" charset="0"/>
                <a:ea typeface="Calibri" panose="020F0502020204030204" pitchFamily="34" charset="0"/>
                <a:cs typeface="Calibri" panose="020F0502020204030204" pitchFamily="34" charset="0"/>
              </a:rPr>
              <a:t>DZ</a:t>
            </a:r>
            <a:r>
              <a:rPr lang="en-GB" sz="2000" b="1">
                <a:effectLst/>
                <a:latin typeface="Calibri" panose="020F0502020204030204" pitchFamily="34" charset="0"/>
                <a:ea typeface="Calibri" panose="020F0502020204030204" pitchFamily="34" charset="0"/>
                <a:cs typeface="Calibri" panose="020F0502020204030204" pitchFamily="34" charset="0"/>
              </a:rPr>
              <a:t>)≥r</a:t>
            </a:r>
            <a:r>
              <a:rPr lang="en-GB" sz="2000" b="1" baseline="-25000">
                <a:effectLst/>
                <a:latin typeface="Calibri" panose="020F0502020204030204" pitchFamily="34" charset="0"/>
                <a:ea typeface="Calibri" panose="020F0502020204030204" pitchFamily="34" charset="0"/>
                <a:cs typeface="Calibri" panose="020F0502020204030204" pitchFamily="34" charset="0"/>
              </a:rPr>
              <a:t>MZ </a:t>
            </a:r>
            <a:endParaRPr lang="en-GB" sz="2000" b="1">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GB" sz="2000">
                <a:effectLst/>
                <a:latin typeface="Calibri" panose="020F0502020204030204" pitchFamily="34" charset="0"/>
                <a:ea typeface="Calibri" panose="020F0502020204030204" pitchFamily="34" charset="0"/>
                <a:cs typeface="Calibri" panose="020F0502020204030204" pitchFamily="34" charset="0"/>
              </a:rPr>
              <a:t>=	 2*(r</a:t>
            </a:r>
            <a:r>
              <a:rPr lang="en-GB" sz="2000" baseline="-25000">
                <a:effectLst/>
                <a:latin typeface="Calibri" panose="020F0502020204030204" pitchFamily="34" charset="0"/>
                <a:ea typeface="Calibri" panose="020F0502020204030204" pitchFamily="34" charset="0"/>
                <a:cs typeface="Calibri" panose="020F0502020204030204" pitchFamily="34" charset="0"/>
              </a:rPr>
              <a:t>MZ</a:t>
            </a:r>
            <a:r>
              <a:rPr lang="en-GB" sz="2000">
                <a:effectLst/>
                <a:latin typeface="Calibri" panose="020F0502020204030204" pitchFamily="34" charset="0"/>
                <a:ea typeface="Calibri" panose="020F0502020204030204" pitchFamily="34" charset="0"/>
                <a:cs typeface="Calibri" panose="020F0502020204030204" pitchFamily="34" charset="0"/>
              </a:rPr>
              <a:t>-r</a:t>
            </a:r>
            <a:r>
              <a:rPr lang="en-GB" sz="2000" baseline="-25000">
                <a:effectLst/>
                <a:latin typeface="Calibri" panose="020F0502020204030204" pitchFamily="34" charset="0"/>
                <a:ea typeface="Calibri" panose="020F0502020204030204" pitchFamily="34" charset="0"/>
                <a:cs typeface="Calibri" panose="020F0502020204030204" pitchFamily="34" charset="0"/>
              </a:rPr>
              <a:t>DZ</a:t>
            </a:r>
            <a:r>
              <a:rPr lang="en-GB" sz="2000">
                <a:effectLst/>
                <a:latin typeface="Calibri" panose="020F0502020204030204" pitchFamily="34" charset="0"/>
                <a:ea typeface="Calibri" panose="020F0502020204030204" pitchFamily="34" charset="0"/>
                <a:cs typeface="Calibri" panose="020F0502020204030204" pitchFamily="34" charset="0"/>
              </a:rPr>
              <a:t>)  = 	</a:t>
            </a:r>
            <a:r>
              <a:rPr lang="en-US" sz="2000" b="1" baseline="0">
                <a:solidFill>
                  <a:srgbClr val="7030A0"/>
                </a:solidFill>
              </a:rPr>
              <a:t> </a:t>
            </a:r>
            <a:r>
              <a:rPr lang="en-GB" sz="2000">
                <a:effectLst/>
                <a:latin typeface="Calibri" panose="020F0502020204030204" pitchFamily="34" charset="0"/>
                <a:ea typeface="Calibri" panose="020F0502020204030204" pitchFamily="34" charset="0"/>
                <a:cs typeface="Calibri" panose="020F0502020204030204" pitchFamily="34" charset="0"/>
              </a:rPr>
              <a:t>2*(.878 - .439) = </a:t>
            </a:r>
            <a:r>
              <a:rPr lang="en-GB" sz="2000">
                <a:latin typeface="Calibri" panose="020F0502020204030204" pitchFamily="34" charset="0"/>
                <a:ea typeface="Calibri" panose="020F0502020204030204" pitchFamily="34" charset="0"/>
                <a:cs typeface="Calibri" panose="020F0502020204030204" pitchFamily="34" charset="0"/>
              </a:rPr>
              <a:t>.878</a:t>
            </a:r>
            <a:endParaRPr lang="en-US" sz="2000" b="1" baseline="0">
              <a:solidFill>
                <a:srgbClr val="7030A0"/>
              </a:solidFill>
            </a:endParaRPr>
          </a:p>
          <a:p>
            <a:pPr>
              <a:spcAft>
                <a:spcPts val="800"/>
              </a:spcAft>
            </a:pP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 </a:t>
            </a:r>
            <a:r>
              <a:rPr lang="en-GB" sz="2000">
                <a:effectLst/>
                <a:latin typeface="Calibri" panose="020F0502020204030204" pitchFamily="34" charset="0"/>
                <a:ea typeface="Calibri" panose="020F0502020204030204" pitchFamily="34" charset="0"/>
                <a:cs typeface="Calibri" panose="020F0502020204030204" pitchFamily="34" charset="0"/>
              </a:rPr>
              <a:t>= 	 2*r</a:t>
            </a:r>
            <a:r>
              <a:rPr lang="en-GB" sz="2000" baseline="-25000">
                <a:effectLst/>
                <a:latin typeface="Calibri" panose="020F0502020204030204" pitchFamily="34" charset="0"/>
                <a:ea typeface="Calibri" panose="020F0502020204030204" pitchFamily="34" charset="0"/>
                <a:cs typeface="Calibri" panose="020F0502020204030204" pitchFamily="34" charset="0"/>
              </a:rPr>
              <a:t>DZ</a:t>
            </a:r>
            <a:r>
              <a:rPr lang="en-GB" sz="2000">
                <a:effectLst/>
                <a:latin typeface="Calibri" panose="020F0502020204030204" pitchFamily="34" charset="0"/>
                <a:ea typeface="Calibri" panose="020F0502020204030204" pitchFamily="34" charset="0"/>
                <a:cs typeface="Calibri" panose="020F0502020204030204" pitchFamily="34" charset="0"/>
              </a:rPr>
              <a:t>-r</a:t>
            </a:r>
            <a:r>
              <a:rPr lang="en-GB" sz="2000" baseline="-25000">
                <a:effectLst/>
                <a:latin typeface="Calibri" panose="020F0502020204030204" pitchFamily="34" charset="0"/>
                <a:ea typeface="Calibri" panose="020F0502020204030204" pitchFamily="34" charset="0"/>
                <a:cs typeface="Calibri" panose="020F0502020204030204" pitchFamily="34" charset="0"/>
              </a:rPr>
              <a:t>MZ  </a:t>
            </a:r>
            <a:r>
              <a:rPr lang="en-GB" sz="2000">
                <a:effectLst/>
                <a:latin typeface="Calibri" panose="020F0502020204030204" pitchFamily="34" charset="0"/>
                <a:ea typeface="Calibri" panose="020F0502020204030204" pitchFamily="34" charset="0"/>
                <a:cs typeface="Calibri" panose="020F0502020204030204" pitchFamily="34" charset="0"/>
              </a:rPr>
              <a:t>=	 2*.439-.878 = 0.0 		</a:t>
            </a:r>
            <a:r>
              <a:rPr lang="en-US" sz="2000" b="1" baseline="0">
                <a:solidFill>
                  <a:srgbClr val="FF0000"/>
                </a:solidFill>
              </a:rPr>
              <a:t> </a:t>
            </a:r>
          </a:p>
          <a:p>
            <a:pPr>
              <a:spcAft>
                <a:spcPts val="800"/>
              </a:spcAft>
            </a:pP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GB" sz="2000">
                <a:effectLst/>
                <a:latin typeface="Calibri" panose="020F0502020204030204" pitchFamily="34" charset="0"/>
                <a:ea typeface="Calibri" panose="020F0502020204030204" pitchFamily="34" charset="0"/>
                <a:cs typeface="Calibri" panose="020F0502020204030204" pitchFamily="34" charset="0"/>
              </a:rPr>
              <a:t>=</a:t>
            </a:r>
            <a:r>
              <a:rPr lang="en-US" sz="2000" b="1" baseline="-25000">
                <a:solidFill>
                  <a:srgbClr val="FF0000"/>
                </a:solidFill>
              </a:rPr>
              <a:t> 	</a:t>
            </a:r>
            <a:r>
              <a:rPr lang="en-GB" sz="2000">
                <a:effectLst/>
                <a:latin typeface="Calibri" panose="020F0502020204030204" pitchFamily="34" charset="0"/>
                <a:ea typeface="Calibri" panose="020F0502020204030204" pitchFamily="34" charset="0"/>
                <a:cs typeface="Calibri" panose="020F0502020204030204" pitchFamily="34" charset="0"/>
              </a:rPr>
              <a:t> 1-</a:t>
            </a:r>
            <a:r>
              <a:rPr lang="en-US" sz="2000" b="1">
                <a:solidFill>
                  <a:srgbClr val="0070C0"/>
                </a:solidFill>
              </a:rPr>
              <a:t> s</a:t>
            </a:r>
            <a:r>
              <a:rPr lang="en-US" sz="2000" b="1" baseline="30000">
                <a:solidFill>
                  <a:srgbClr val="0070C0"/>
                </a:solidFill>
              </a:rPr>
              <a:t>2</a:t>
            </a:r>
            <a:r>
              <a:rPr lang="en-US" sz="2000" b="1" baseline="-25000">
                <a:solidFill>
                  <a:srgbClr val="0070C0"/>
                </a:solidFill>
              </a:rPr>
              <a:t>A </a:t>
            </a:r>
            <a:r>
              <a:rPr lang="en-GB" sz="2000">
                <a:effectLst/>
                <a:latin typeface="Calibri" panose="020F0502020204030204" pitchFamily="34" charset="0"/>
                <a:ea typeface="Calibri" panose="020F0502020204030204" pitchFamily="34" charset="0"/>
                <a:cs typeface="Calibri" panose="020F0502020204030204" pitchFamily="34" charset="0"/>
              </a:rPr>
              <a:t>-</a:t>
            </a:r>
            <a:r>
              <a:rPr lang="en-US" sz="2000" b="1" baseline="0">
                <a:solidFill>
                  <a:srgbClr val="7030A0"/>
                </a:solidFill>
              </a:rPr>
              <a:t> s</a:t>
            </a:r>
            <a:r>
              <a:rPr lang="en-US" sz="2000" b="1" baseline="30000">
                <a:solidFill>
                  <a:srgbClr val="7030A0"/>
                </a:solidFill>
              </a:rPr>
              <a:t>2</a:t>
            </a:r>
            <a:r>
              <a:rPr lang="en-US" sz="2000" b="1" baseline="-25000">
                <a:solidFill>
                  <a:srgbClr val="7030A0"/>
                </a:solidFill>
              </a:rPr>
              <a:t>C </a:t>
            </a:r>
            <a:r>
              <a:rPr lang="en-GB" sz="2000">
                <a:effectLst/>
                <a:latin typeface="Calibri" panose="020F0502020204030204" pitchFamily="34" charset="0"/>
                <a:ea typeface="Calibri" panose="020F0502020204030204" pitchFamily="34" charset="0"/>
                <a:cs typeface="Calibri" panose="020F0502020204030204" pitchFamily="34" charset="0"/>
              </a:rPr>
              <a:t>=	1-.0-.878 = .122</a:t>
            </a:r>
            <a:endParaRPr lang="en-US" sz="2000" b="1" baseline="-25000">
              <a:solidFill>
                <a:srgbClr val="FF0000"/>
              </a:solidFill>
            </a:endParaRPr>
          </a:p>
          <a:p>
            <a:pPr>
              <a:spcAft>
                <a:spcPts val="800"/>
              </a:spcAft>
            </a:pPr>
            <a:endParaRPr lang="en-GB" sz="200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GB" sz="2000" b="1">
                <a:effectLst/>
                <a:latin typeface="Calibri" panose="020F0502020204030204" pitchFamily="34" charset="0"/>
                <a:ea typeface="Calibri" panose="020F0502020204030204" pitchFamily="34" charset="0"/>
                <a:cs typeface="Calibri" panose="020F0502020204030204" pitchFamily="34" charset="0"/>
              </a:rPr>
              <a:t>Conclusion</a:t>
            </a:r>
            <a:r>
              <a:rPr lang="en-GB" sz="2000">
                <a:latin typeface="Calibri" panose="020F0502020204030204" pitchFamily="34" charset="0"/>
                <a:ea typeface="Calibri" panose="020F0502020204030204" pitchFamily="34" charset="0"/>
                <a:cs typeface="Calibri" panose="020F0502020204030204" pitchFamily="34" charset="0"/>
              </a:rPr>
              <a:t> given </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GB" sz="2000">
                <a:effectLst/>
                <a:latin typeface="Calibri" panose="020F0502020204030204" pitchFamily="34" charset="0"/>
                <a:ea typeface="Calibri" panose="020F0502020204030204" pitchFamily="34" charset="0"/>
                <a:cs typeface="Calibri" panose="020F0502020204030204" pitchFamily="34" charset="0"/>
              </a:rPr>
              <a:t>=.878 + 0 + .122 = 1. In young females adults,</a:t>
            </a:r>
            <a:r>
              <a:rPr lang="en-GB" sz="2000">
                <a:latin typeface="Calibri" panose="020F0502020204030204" pitchFamily="34" charset="0"/>
                <a:ea typeface="Calibri" panose="020F0502020204030204" pitchFamily="34" charset="0"/>
                <a:cs typeface="Calibri" panose="020F0502020204030204" pitchFamily="34" charset="0"/>
              </a:rPr>
              <a:t> </a:t>
            </a:r>
            <a:r>
              <a:rPr lang="en-GB" sz="2000" b="1">
                <a:effectLst/>
                <a:latin typeface="Calibri" panose="020F0502020204030204" pitchFamily="34" charset="0"/>
                <a:ea typeface="Calibri" panose="020F0502020204030204" pitchFamily="34" charset="0"/>
                <a:cs typeface="Calibri" panose="020F0502020204030204" pitchFamily="34" charset="0"/>
              </a:rPr>
              <a:t>#1)</a:t>
            </a:r>
            <a:r>
              <a:rPr lang="en-GB" sz="2000">
                <a:effectLst/>
                <a:latin typeface="Calibri" panose="020F0502020204030204" pitchFamily="34" charset="0"/>
                <a:ea typeface="Calibri" panose="020F0502020204030204" pitchFamily="34" charset="0"/>
                <a:cs typeface="Calibri" panose="020F0502020204030204" pitchFamily="34" charset="0"/>
              </a:rPr>
              <a:t> 87.8% of variance is genetic (87.8% of phenotypic differences due to genetic differences); </a:t>
            </a:r>
            <a:r>
              <a:rPr lang="en-GB" sz="2000" b="1">
                <a:effectLst/>
                <a:latin typeface="Calibri" panose="020F0502020204030204" pitchFamily="34" charset="0"/>
                <a:ea typeface="Calibri" panose="020F0502020204030204" pitchFamily="34" charset="0"/>
                <a:cs typeface="Calibri" panose="020F0502020204030204" pitchFamily="34" charset="0"/>
              </a:rPr>
              <a:t>#2)</a:t>
            </a:r>
            <a:r>
              <a:rPr lang="en-GB" sz="2000">
                <a:effectLst/>
                <a:latin typeface="Calibri" panose="020F0502020204030204" pitchFamily="34" charset="0"/>
                <a:ea typeface="Calibri" panose="020F0502020204030204" pitchFamily="34" charset="0"/>
                <a:cs typeface="Calibri" panose="020F0502020204030204" pitchFamily="34" charset="0"/>
              </a:rPr>
              <a:t> No contribution of shared environment; #3) </a:t>
            </a:r>
            <a:r>
              <a:rPr lang="en-GB" sz="2000" b="1">
                <a:effectLst/>
                <a:latin typeface="Calibri" panose="020F0502020204030204" pitchFamily="34" charset="0"/>
                <a:ea typeface="Calibri" panose="020F0502020204030204" pitchFamily="34" charset="0"/>
                <a:cs typeface="Calibri" panose="020F0502020204030204" pitchFamily="34" charset="0"/>
              </a:rPr>
              <a:t>12.2%</a:t>
            </a:r>
            <a:r>
              <a:rPr lang="en-GB" sz="2000">
                <a:effectLst/>
                <a:latin typeface="Calibri" panose="020F0502020204030204" pitchFamily="34" charset="0"/>
                <a:ea typeface="Calibri" panose="020F0502020204030204" pitchFamily="34" charset="0"/>
                <a:cs typeface="Calibri" panose="020F0502020204030204" pitchFamily="34" charset="0"/>
              </a:rPr>
              <a:t> of variance is environmental (+ measurement error). </a:t>
            </a:r>
          </a:p>
        </p:txBody>
      </p:sp>
      <p:sp>
        <p:nvSpPr>
          <p:cNvPr id="7" name="Tekstvak 6">
            <a:extLst>
              <a:ext uri="{FF2B5EF4-FFF2-40B4-BE49-F238E27FC236}">
                <a16:creationId xmlns:a16="http://schemas.microsoft.com/office/drawing/2014/main" id="{453F7DB3-0049-4E4A-9A04-49444D78E54F}"/>
              </a:ext>
            </a:extLst>
          </p:cNvPr>
          <p:cNvSpPr txBox="1"/>
          <p:nvPr/>
        </p:nvSpPr>
        <p:spPr>
          <a:xfrm>
            <a:off x="752253" y="389421"/>
            <a:ext cx="10411933" cy="2031325"/>
          </a:xfrm>
          <a:prstGeom prst="rect">
            <a:avLst/>
          </a:prstGeom>
          <a:noFill/>
        </p:spPr>
        <p:txBody>
          <a:bodyPr wrap="square">
            <a:spAutoFit/>
          </a:bodyPr>
          <a:lstStyle/>
          <a:p>
            <a:r>
              <a:rPr lang="en-GB" sz="2400">
                <a:effectLst/>
                <a:latin typeface="Calibri" panose="020F0502020204030204" pitchFamily="34" charset="0"/>
                <a:ea typeface="Calibri" panose="020F0502020204030204" pitchFamily="34" charset="0"/>
                <a:cs typeface="Calibri" panose="020F0502020204030204" pitchFamily="34" charset="0"/>
              </a:rPr>
              <a:t>Quick method based on standardized phenotypes .... Falconer's equations</a:t>
            </a:r>
          </a:p>
          <a:p>
            <a:r>
              <a:rPr lang="en-GB" sz="2400">
                <a:effectLst/>
                <a:latin typeface="Calibri" panose="020F0502020204030204" pitchFamily="34" charset="0"/>
                <a:ea typeface="Calibri" panose="020F0502020204030204" pitchFamily="34" charset="0"/>
                <a:cs typeface="Calibri" panose="020F0502020204030204" pitchFamily="34" charset="0"/>
              </a:rPr>
              <a:t> </a:t>
            </a:r>
          </a:p>
          <a:p>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GB" sz="2000">
                <a:effectLst/>
                <a:latin typeface="Calibri" panose="020F0502020204030204" pitchFamily="34" charset="0"/>
                <a:ea typeface="Calibri" panose="020F0502020204030204" pitchFamily="34" charset="0"/>
                <a:cs typeface="Calibri" panose="020F0502020204030204" pitchFamily="34" charset="0"/>
              </a:rPr>
              <a:t>= variance =  1 </a:t>
            </a:r>
          </a:p>
          <a:p>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25000">
                <a:solidFill>
                  <a:srgbClr val="FF0000"/>
                </a:solidFill>
              </a:rPr>
              <a:t> 			</a:t>
            </a:r>
            <a:r>
              <a:rPr lang="en-GB" sz="2000">
                <a:effectLst/>
                <a:latin typeface="Calibri" panose="020F0502020204030204" pitchFamily="34" charset="0"/>
                <a:ea typeface="Calibri" panose="020F0502020204030204" pitchFamily="34" charset="0"/>
                <a:cs typeface="Calibri" panose="020F0502020204030204" pitchFamily="34" charset="0"/>
              </a:rPr>
              <a:t>= r</a:t>
            </a:r>
            <a:r>
              <a:rPr lang="en-GB" sz="2000" baseline="-25000">
                <a:effectLst/>
                <a:latin typeface="Calibri" panose="020F0502020204030204" pitchFamily="34" charset="0"/>
                <a:ea typeface="Calibri" panose="020F0502020204030204" pitchFamily="34" charset="0"/>
                <a:cs typeface="Calibri" panose="020F0502020204030204" pitchFamily="34" charset="0"/>
              </a:rPr>
              <a:t>MZ</a:t>
            </a:r>
            <a:r>
              <a:rPr lang="en-GB" sz="2000">
                <a:effectLst/>
                <a:latin typeface="Calibri" panose="020F0502020204030204" pitchFamily="34" charset="0"/>
                <a:ea typeface="Calibri" panose="020F0502020204030204" pitchFamily="34" charset="0"/>
                <a:cs typeface="Calibri" panose="020F0502020204030204" pitchFamily="34" charset="0"/>
              </a:rPr>
              <a:t> </a:t>
            </a:r>
            <a:r>
              <a:rPr lang="en-GB" sz="2000">
                <a:latin typeface="Calibri" panose="020F0502020204030204" pitchFamily="34" charset="0"/>
                <a:ea typeface="Calibri" panose="020F0502020204030204" pitchFamily="34" charset="0"/>
                <a:cs typeface="Calibri" panose="020F0502020204030204" pitchFamily="34" charset="0"/>
              </a:rPr>
              <a:t> </a:t>
            </a:r>
            <a:r>
              <a:rPr lang="en-GB" sz="2000">
                <a:effectLst/>
                <a:latin typeface="Calibri" panose="020F0502020204030204" pitchFamily="34" charset="0"/>
                <a:ea typeface="Calibri" panose="020F0502020204030204" pitchFamily="34" charset="0"/>
                <a:cs typeface="Calibri" panose="020F0502020204030204" pitchFamily="34" charset="0"/>
              </a:rPr>
              <a:t>= .878</a:t>
            </a:r>
          </a:p>
          <a:p>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25000">
                <a:solidFill>
                  <a:srgbClr val="FF0000"/>
                </a:solidFill>
              </a:rPr>
              <a:t> 		</a:t>
            </a:r>
            <a:r>
              <a:rPr lang="en-GB" sz="2000">
                <a:effectLst/>
                <a:latin typeface="Calibri" panose="020F0502020204030204" pitchFamily="34" charset="0"/>
                <a:ea typeface="Calibri" panose="020F0502020204030204" pitchFamily="34" charset="0"/>
                <a:cs typeface="Calibri" panose="020F0502020204030204" pitchFamily="34" charset="0"/>
              </a:rPr>
              <a:t>= r</a:t>
            </a:r>
            <a:r>
              <a:rPr lang="en-GB" sz="2000" baseline="-25000">
                <a:effectLst/>
                <a:latin typeface="Calibri" panose="020F0502020204030204" pitchFamily="34" charset="0"/>
                <a:ea typeface="Calibri" panose="020F0502020204030204" pitchFamily="34" charset="0"/>
                <a:cs typeface="Calibri" panose="020F0502020204030204" pitchFamily="34" charset="0"/>
              </a:rPr>
              <a:t>DZ</a:t>
            </a:r>
            <a:r>
              <a:rPr lang="en-GB" sz="2000">
                <a:effectLst/>
                <a:latin typeface="Calibri" panose="020F0502020204030204" pitchFamily="34" charset="0"/>
                <a:ea typeface="Calibri" panose="020F0502020204030204" pitchFamily="34" charset="0"/>
                <a:cs typeface="Calibri" panose="020F0502020204030204" pitchFamily="34" charset="0"/>
              </a:rPr>
              <a:t> = .439</a:t>
            </a:r>
          </a:p>
          <a:p>
            <a:endParaRPr lang="LID4096"/>
          </a:p>
        </p:txBody>
      </p:sp>
      <p:sp>
        <p:nvSpPr>
          <p:cNvPr id="2" name="Tijdelijke aanduiding voor dianummer 1">
            <a:extLst>
              <a:ext uri="{FF2B5EF4-FFF2-40B4-BE49-F238E27FC236}">
                <a16:creationId xmlns:a16="http://schemas.microsoft.com/office/drawing/2014/main" id="{A62D0D05-04EC-40CD-A6BC-7EE9A4217B85}"/>
              </a:ext>
            </a:extLst>
          </p:cNvPr>
          <p:cNvSpPr>
            <a:spLocks noGrp="1"/>
          </p:cNvSpPr>
          <p:nvPr>
            <p:ph type="sldNum" sz="quarter" idx="12"/>
          </p:nvPr>
        </p:nvSpPr>
        <p:spPr/>
        <p:txBody>
          <a:bodyPr/>
          <a:lstStyle/>
          <a:p>
            <a:fld id="{7D7567CE-CB09-49BC-B895-12636B2CA790}" type="slidenum">
              <a:rPr lang="LID4096" smtClean="0"/>
              <a:t>26</a:t>
            </a:fld>
            <a:endParaRPr lang="LID4096"/>
          </a:p>
        </p:txBody>
      </p:sp>
      <p:sp>
        <p:nvSpPr>
          <p:cNvPr id="6" name="Tekstvak 5">
            <a:extLst>
              <a:ext uri="{FF2B5EF4-FFF2-40B4-BE49-F238E27FC236}">
                <a16:creationId xmlns:a16="http://schemas.microsoft.com/office/drawing/2014/main" id="{15615C4A-B34E-41E3-9211-D6CCC25E016E}"/>
              </a:ext>
            </a:extLst>
          </p:cNvPr>
          <p:cNvSpPr txBox="1"/>
          <p:nvPr/>
        </p:nvSpPr>
        <p:spPr>
          <a:xfrm>
            <a:off x="752253" y="5865875"/>
            <a:ext cx="7615570" cy="400110"/>
          </a:xfrm>
          <a:prstGeom prst="rect">
            <a:avLst/>
          </a:prstGeom>
          <a:noFill/>
        </p:spPr>
        <p:txBody>
          <a:bodyPr wrap="square">
            <a:spAutoFit/>
          </a:bodyPr>
          <a:lstStyle/>
          <a:p>
            <a:pPr>
              <a:spcAft>
                <a:spcPts val="800"/>
              </a:spcAft>
            </a:pPr>
            <a:r>
              <a:rPr lang="en-GB" sz="2000">
                <a:effectLst/>
                <a:latin typeface="Calibri" panose="020F0502020204030204" pitchFamily="34" charset="0"/>
                <a:ea typeface="Calibri" panose="020F0502020204030204" pitchFamily="34" charset="0"/>
                <a:cs typeface="Calibri" panose="020F0502020204030204" pitchFamily="34" charset="0"/>
              </a:rPr>
              <a:t>Note: ADE model equations in slide notes (used if (2*r</a:t>
            </a:r>
            <a:r>
              <a:rPr lang="en-GB" sz="2000" baseline="-25000">
                <a:effectLst/>
                <a:latin typeface="Calibri" panose="020F0502020204030204" pitchFamily="34" charset="0"/>
                <a:ea typeface="Calibri" panose="020F0502020204030204" pitchFamily="34" charset="0"/>
                <a:cs typeface="Calibri" panose="020F0502020204030204" pitchFamily="34" charset="0"/>
              </a:rPr>
              <a:t>DZ</a:t>
            </a:r>
            <a:r>
              <a:rPr lang="en-GB" sz="2000">
                <a:effectLst/>
                <a:latin typeface="Calibri" panose="020F0502020204030204" pitchFamily="34" charset="0"/>
                <a:ea typeface="Calibri" panose="020F0502020204030204" pitchFamily="34" charset="0"/>
                <a:cs typeface="Calibri" panose="020F0502020204030204" pitchFamily="34" charset="0"/>
              </a:rPr>
              <a:t>)&lt;r</a:t>
            </a:r>
            <a:r>
              <a:rPr lang="en-GB" sz="2000" baseline="-25000">
                <a:effectLst/>
                <a:latin typeface="Calibri" panose="020F0502020204030204" pitchFamily="34" charset="0"/>
                <a:ea typeface="Calibri" panose="020F0502020204030204" pitchFamily="34" charset="0"/>
                <a:cs typeface="Calibri" panose="020F0502020204030204" pitchFamily="34" charset="0"/>
              </a:rPr>
              <a:t>MZ</a:t>
            </a:r>
            <a:r>
              <a:rPr lang="en-GB" sz="2000">
                <a:effectLst/>
                <a:latin typeface="Calibri" panose="020F0502020204030204" pitchFamily="34" charset="0"/>
                <a:ea typeface="Calibri" panose="020F0502020204030204" pitchFamily="34" charset="0"/>
                <a:cs typeface="Calibri" panose="020F0502020204030204" pitchFamily="34" charset="0"/>
              </a:rPr>
              <a:t>)</a:t>
            </a:r>
            <a:r>
              <a:rPr lang="en-GB" sz="2000" baseline="-25000">
                <a:effectLst/>
                <a:latin typeface="Calibri" panose="020F0502020204030204" pitchFamily="34" charset="0"/>
                <a:ea typeface="Calibri" panose="020F0502020204030204" pitchFamily="34" charset="0"/>
                <a:cs typeface="Calibri" panose="020F0502020204030204" pitchFamily="34" charset="0"/>
              </a:rPr>
              <a:t>  </a:t>
            </a:r>
            <a:endParaRPr lang="en-GB" sz="20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hteraccolade 3">
            <a:extLst>
              <a:ext uri="{FF2B5EF4-FFF2-40B4-BE49-F238E27FC236}">
                <a16:creationId xmlns:a16="http://schemas.microsoft.com/office/drawing/2014/main" id="{89A26785-EF3B-48AE-A78D-91B490F9A8F6}"/>
              </a:ext>
            </a:extLst>
          </p:cNvPr>
          <p:cNvSpPr/>
          <p:nvPr/>
        </p:nvSpPr>
        <p:spPr>
          <a:xfrm>
            <a:off x="5692405" y="1025027"/>
            <a:ext cx="265814" cy="12227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5" name="Tekstvak 4">
            <a:extLst>
              <a:ext uri="{FF2B5EF4-FFF2-40B4-BE49-F238E27FC236}">
                <a16:creationId xmlns:a16="http://schemas.microsoft.com/office/drawing/2014/main" id="{ED13F8FF-07E3-4CCD-AC94-61BD4B0929B9}"/>
              </a:ext>
            </a:extLst>
          </p:cNvPr>
          <p:cNvSpPr txBox="1"/>
          <p:nvPr/>
        </p:nvSpPr>
        <p:spPr>
          <a:xfrm>
            <a:off x="6096000" y="1001872"/>
            <a:ext cx="3105530" cy="1200329"/>
          </a:xfrm>
          <a:prstGeom prst="rect">
            <a:avLst/>
          </a:prstGeom>
          <a:noFill/>
        </p:spPr>
        <p:txBody>
          <a:bodyPr wrap="none" rtlCol="0">
            <a:spAutoFit/>
          </a:bodyPr>
          <a:lstStyle/>
          <a:p>
            <a:r>
              <a:rPr lang="en-US"/>
              <a:t>three equations, </a:t>
            </a:r>
          </a:p>
          <a:p>
            <a:r>
              <a:rPr lang="en-US"/>
              <a:t>three unknowns, three knowns</a:t>
            </a:r>
          </a:p>
          <a:p>
            <a:endParaRPr lang="en-US"/>
          </a:p>
          <a:p>
            <a:r>
              <a:rPr lang="en-US"/>
              <a:t>solve for the unknowns....</a:t>
            </a:r>
            <a:endParaRPr lang="LID4096"/>
          </a:p>
        </p:txBody>
      </p:sp>
      <p:sp>
        <p:nvSpPr>
          <p:cNvPr id="8" name="Rechteraccolade 7">
            <a:extLst>
              <a:ext uri="{FF2B5EF4-FFF2-40B4-BE49-F238E27FC236}">
                <a16:creationId xmlns:a16="http://schemas.microsoft.com/office/drawing/2014/main" id="{C3632911-4341-44AC-B241-5018DE89C9CD}"/>
              </a:ext>
            </a:extLst>
          </p:cNvPr>
          <p:cNvSpPr/>
          <p:nvPr/>
        </p:nvSpPr>
        <p:spPr>
          <a:xfrm>
            <a:off x="6025255" y="2966273"/>
            <a:ext cx="265814" cy="12227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9" name="Tekstvak 8">
            <a:extLst>
              <a:ext uri="{FF2B5EF4-FFF2-40B4-BE49-F238E27FC236}">
                <a16:creationId xmlns:a16="http://schemas.microsoft.com/office/drawing/2014/main" id="{009D27A2-0DB4-42E3-876C-9D4E4DEA644F}"/>
              </a:ext>
            </a:extLst>
          </p:cNvPr>
          <p:cNvSpPr txBox="1"/>
          <p:nvPr/>
        </p:nvSpPr>
        <p:spPr>
          <a:xfrm>
            <a:off x="6516325" y="3244334"/>
            <a:ext cx="960519" cy="369332"/>
          </a:xfrm>
          <a:prstGeom prst="rect">
            <a:avLst/>
          </a:prstGeom>
          <a:noFill/>
        </p:spPr>
        <p:txBody>
          <a:bodyPr wrap="none" rtlCol="0">
            <a:spAutoFit/>
          </a:bodyPr>
          <a:lstStyle/>
          <a:p>
            <a:r>
              <a:rPr lang="en-US"/>
              <a:t>Solution</a:t>
            </a:r>
            <a:endParaRPr lang="LID4096"/>
          </a:p>
        </p:txBody>
      </p:sp>
      <p:sp>
        <p:nvSpPr>
          <p:cNvPr id="10" name="Pijl: gekromd links 9">
            <a:extLst>
              <a:ext uri="{FF2B5EF4-FFF2-40B4-BE49-F238E27FC236}">
                <a16:creationId xmlns:a16="http://schemas.microsoft.com/office/drawing/2014/main" id="{AAFADD8F-F09B-4FCE-964F-7E2E09FC08D5}"/>
              </a:ext>
            </a:extLst>
          </p:cNvPr>
          <p:cNvSpPr/>
          <p:nvPr/>
        </p:nvSpPr>
        <p:spPr>
          <a:xfrm>
            <a:off x="9751031" y="1322652"/>
            <a:ext cx="708061" cy="2427415"/>
          </a:xfrm>
          <a:prstGeom prst="curved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Tree>
    <p:extLst>
      <p:ext uri="{BB962C8B-B14F-4D97-AF65-F5344CB8AC3E}">
        <p14:creationId xmlns:p14="http://schemas.microsoft.com/office/powerpoint/2010/main" val="1878213147"/>
      </p:ext>
    </p:extLst>
  </p:cSld>
  <p:clrMapOvr>
    <a:masterClrMapping/>
  </p:clrMapOvr>
  <mc:AlternateContent xmlns:mc="http://schemas.openxmlformats.org/markup-compatibility/2006" xmlns:p14="http://schemas.microsoft.com/office/powerpoint/2010/main">
    <mc:Choice Requires="p14">
      <p:transition spd="slow" p14:dur="2000" advTm="217651"/>
    </mc:Choice>
    <mc:Fallback xmlns="">
      <p:transition spd="slow" advTm="21765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F2DF749-3953-404D-BFA4-A655D7BD287A}"/>
              </a:ext>
            </a:extLst>
          </p:cNvPr>
          <p:cNvSpPr txBox="1"/>
          <p:nvPr/>
        </p:nvSpPr>
        <p:spPr>
          <a:xfrm>
            <a:off x="244549" y="244549"/>
            <a:ext cx="11430000" cy="5139869"/>
          </a:xfrm>
          <a:prstGeom prst="rect">
            <a:avLst/>
          </a:prstGeom>
          <a:noFill/>
        </p:spPr>
        <p:txBody>
          <a:bodyPr wrap="square" rtlCol="0">
            <a:spAutoFit/>
          </a:bodyPr>
          <a:lstStyle/>
          <a:p>
            <a:r>
              <a:rPr lang="nl-NL" sz="2400"/>
              <a:t>In practice, we use genetic covariance structure modeling to fit models to data collected in genetically informative design. </a:t>
            </a:r>
          </a:p>
          <a:p>
            <a:endParaRPr lang="nl-NL" sz="2000"/>
          </a:p>
          <a:p>
            <a:r>
              <a:rPr lang="nl-NL" sz="2200"/>
              <a:t>1) Optimal estimates of parameters + information about precision of estimates (95% CIs)</a:t>
            </a:r>
          </a:p>
          <a:p>
            <a:r>
              <a:rPr lang="nl-NL" sz="2200"/>
              <a:t>2) Overall goodness of fit testing: does the specified model fit the observed covariance matrices?</a:t>
            </a:r>
          </a:p>
          <a:p>
            <a:r>
              <a:rPr lang="nl-NL" sz="2200"/>
              <a:t>3) Statistical testing of individual parameters (ACE vs AE; ACE vs CE; ADE vs AE).</a:t>
            </a:r>
          </a:p>
          <a:p>
            <a:endParaRPr lang="nl-NL" sz="2200"/>
          </a:p>
          <a:p>
            <a:r>
              <a:rPr lang="nl-NL" sz="2200"/>
              <a:t>and </a:t>
            </a:r>
          </a:p>
          <a:p>
            <a:endParaRPr lang="nl-NL" sz="2200"/>
          </a:p>
          <a:p>
            <a:r>
              <a:rPr lang="nl-NL" sz="2200"/>
              <a:t>4) Generalizes from 1 phenotype to P phenotypes (multivariate phenotype / repeated measures)</a:t>
            </a:r>
          </a:p>
          <a:p>
            <a:r>
              <a:rPr lang="nl-NL" sz="2200"/>
              <a:t>5) Accommodates missing data</a:t>
            </a:r>
          </a:p>
          <a:p>
            <a:r>
              <a:rPr lang="nl-NL" sz="2200"/>
              <a:t>6) Can handle binary / dichotomous phenotypic data  </a:t>
            </a:r>
          </a:p>
          <a:p>
            <a:r>
              <a:rPr lang="nl-NL" sz="2200"/>
              <a:t>7) Can handle any (multivariate) Genetically Informative Design</a:t>
            </a:r>
          </a:p>
          <a:p>
            <a:r>
              <a:rPr lang="nl-NL" sz="2200"/>
              <a:t>(e.g. twins + parents; twins + siblings; children of twin design; extended pedigree design)  </a:t>
            </a:r>
          </a:p>
          <a:p>
            <a:endParaRPr lang="nl-NL"/>
          </a:p>
        </p:txBody>
      </p:sp>
      <p:sp>
        <p:nvSpPr>
          <p:cNvPr id="3" name="Tijdelijke aanduiding voor dianummer 2">
            <a:extLst>
              <a:ext uri="{FF2B5EF4-FFF2-40B4-BE49-F238E27FC236}">
                <a16:creationId xmlns:a16="http://schemas.microsoft.com/office/drawing/2014/main" id="{E7F1F304-0FFB-4DA4-AD8C-9A21D8CA314B}"/>
              </a:ext>
            </a:extLst>
          </p:cNvPr>
          <p:cNvSpPr>
            <a:spLocks noGrp="1"/>
          </p:cNvSpPr>
          <p:nvPr>
            <p:ph type="sldNum" sz="quarter" idx="12"/>
          </p:nvPr>
        </p:nvSpPr>
        <p:spPr/>
        <p:txBody>
          <a:bodyPr/>
          <a:lstStyle/>
          <a:p>
            <a:fld id="{7D7567CE-CB09-49BC-B895-12636B2CA790}" type="slidenum">
              <a:rPr lang="LID4096" smtClean="0"/>
              <a:t>27</a:t>
            </a:fld>
            <a:endParaRPr lang="LID4096"/>
          </a:p>
        </p:txBody>
      </p:sp>
    </p:spTree>
    <p:extLst>
      <p:ext uri="{BB962C8B-B14F-4D97-AF65-F5344CB8AC3E}">
        <p14:creationId xmlns:p14="http://schemas.microsoft.com/office/powerpoint/2010/main" val="3802112914"/>
      </p:ext>
    </p:extLst>
  </p:cSld>
  <p:clrMapOvr>
    <a:masterClrMapping/>
  </p:clrMapOvr>
  <mc:AlternateContent xmlns:mc="http://schemas.openxmlformats.org/markup-compatibility/2006" xmlns:p14="http://schemas.microsoft.com/office/powerpoint/2010/main">
    <mc:Choice Requires="p14">
      <p:transition spd="slow" p14:dur="2000" advTm="204589"/>
    </mc:Choice>
    <mc:Fallback xmlns="">
      <p:transition spd="slow" advTm="20458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61E913F-B622-4129-A877-862A854EF895}"/>
              </a:ext>
            </a:extLst>
          </p:cNvPr>
          <p:cNvSpPr txBox="1"/>
          <p:nvPr/>
        </p:nvSpPr>
        <p:spPr>
          <a:xfrm>
            <a:off x="318977" y="148855"/>
            <a:ext cx="11183190" cy="2369880"/>
          </a:xfrm>
          <a:prstGeom prst="rect">
            <a:avLst/>
          </a:prstGeom>
          <a:noFill/>
        </p:spPr>
        <p:txBody>
          <a:bodyPr wrap="none" rtlCol="0">
            <a:spAutoFit/>
          </a:bodyPr>
          <a:lstStyle/>
          <a:p>
            <a:r>
              <a:rPr lang="nl-NL" sz="2800"/>
              <a:t>GCSM </a:t>
            </a:r>
            <a:endParaRPr lang="nl-NL" sz="2000"/>
          </a:p>
          <a:p>
            <a:r>
              <a:rPr lang="nl-NL" sz="2000"/>
              <a:t>We have the data (MZ and DZ twin phenotypic data)</a:t>
            </a:r>
          </a:p>
          <a:p>
            <a:r>
              <a:rPr lang="nl-NL" sz="2000"/>
              <a:t>The data summary (linear relationship): two covariance matrices and the 4 means</a:t>
            </a:r>
          </a:p>
          <a:p>
            <a:r>
              <a:rPr lang="nl-NL" sz="2000"/>
              <a:t>We have a linear model for the data (pathmodel), which implies covariance structure(s) </a:t>
            </a:r>
          </a:p>
          <a:p>
            <a:r>
              <a:rPr lang="nl-NL" sz="2000"/>
              <a:t>The covariance structure(s) are covariance matrices expressed in terms of unknown (to be estimated) and</a:t>
            </a:r>
          </a:p>
          <a:p>
            <a:r>
              <a:rPr lang="nl-NL" sz="2000"/>
              <a:t>known parameters  (GID!). </a:t>
            </a:r>
          </a:p>
          <a:p>
            <a:r>
              <a:rPr lang="nl-NL" sz="2000"/>
              <a:t>The classical twin design: unknown parameters (</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nl-NL" sz="2000"/>
              <a:t>) and known parameters (1, </a:t>
            </a:r>
            <a:r>
              <a:rPr lang="en-US" sz="2000" b="1">
                <a:solidFill>
                  <a:srgbClr val="0070C0"/>
                </a:solidFill>
                <a:latin typeface="Calibri" panose="020F0502020204030204" pitchFamily="34" charset="0"/>
                <a:cs typeface="Calibri" panose="020F0502020204030204" pitchFamily="34" charset="0"/>
              </a:rPr>
              <a:t>½</a:t>
            </a:r>
            <a:r>
              <a:rPr lang="nl-NL" sz="2000"/>
              <a:t>, </a:t>
            </a:r>
            <a:r>
              <a:rPr lang="en-US" sz="2000" b="1">
                <a:solidFill>
                  <a:srgbClr val="7030A0"/>
                </a:solidFill>
                <a:latin typeface="Calibri" panose="020F0502020204030204" pitchFamily="34" charset="0"/>
                <a:cs typeface="Calibri" panose="020F0502020204030204" pitchFamily="34" charset="0"/>
              </a:rPr>
              <a:t>¼</a:t>
            </a:r>
            <a:r>
              <a:rPr lang="nl-NL" sz="2000"/>
              <a:t>)</a:t>
            </a:r>
          </a:p>
        </p:txBody>
      </p:sp>
      <p:sp>
        <p:nvSpPr>
          <p:cNvPr id="4" name="Tijdelijke aanduiding voor dianummer 3">
            <a:extLst>
              <a:ext uri="{FF2B5EF4-FFF2-40B4-BE49-F238E27FC236}">
                <a16:creationId xmlns:a16="http://schemas.microsoft.com/office/drawing/2014/main" id="{05136D08-C320-45EC-88D4-4880B0A7BE4C}"/>
              </a:ext>
            </a:extLst>
          </p:cNvPr>
          <p:cNvSpPr>
            <a:spLocks noGrp="1"/>
          </p:cNvSpPr>
          <p:nvPr>
            <p:ph type="sldNum" sz="quarter" idx="12"/>
          </p:nvPr>
        </p:nvSpPr>
        <p:spPr/>
        <p:txBody>
          <a:bodyPr/>
          <a:lstStyle/>
          <a:p>
            <a:fld id="{7D7567CE-CB09-49BC-B895-12636B2CA790}" type="slidenum">
              <a:rPr lang="LID4096" smtClean="0"/>
              <a:t>28</a:t>
            </a:fld>
            <a:endParaRPr lang="LID4096"/>
          </a:p>
        </p:txBody>
      </p:sp>
      <p:sp>
        <p:nvSpPr>
          <p:cNvPr id="6" name="Tekstvak 5">
            <a:extLst>
              <a:ext uri="{FF2B5EF4-FFF2-40B4-BE49-F238E27FC236}">
                <a16:creationId xmlns:a16="http://schemas.microsoft.com/office/drawing/2014/main" id="{9FBBF801-F325-4192-948C-AF204D017F19}"/>
              </a:ext>
            </a:extLst>
          </p:cNvPr>
          <p:cNvSpPr txBox="1"/>
          <p:nvPr/>
        </p:nvSpPr>
        <p:spPr>
          <a:xfrm>
            <a:off x="318977" y="6138802"/>
            <a:ext cx="6207469" cy="400110"/>
          </a:xfrm>
          <a:prstGeom prst="rect">
            <a:avLst/>
          </a:prstGeom>
          <a:noFill/>
        </p:spPr>
        <p:txBody>
          <a:bodyPr wrap="none" rtlCol="0">
            <a:spAutoFit/>
          </a:bodyPr>
          <a:lstStyle/>
          <a:p>
            <a:r>
              <a:rPr lang="en-US" sz="2000"/>
              <a:t>How to obtain estimates? Maximum likelihood estimation</a:t>
            </a:r>
            <a:endParaRPr lang="LID4096" sz="2000"/>
          </a:p>
        </p:txBody>
      </p:sp>
      <p:pic>
        <p:nvPicPr>
          <p:cNvPr id="3" name="Afbeelding 2">
            <a:extLst>
              <a:ext uri="{FF2B5EF4-FFF2-40B4-BE49-F238E27FC236}">
                <a16:creationId xmlns:a16="http://schemas.microsoft.com/office/drawing/2014/main" id="{6097D327-9F07-4020-B537-009001092E18}"/>
              </a:ext>
            </a:extLst>
          </p:cNvPr>
          <p:cNvPicPr>
            <a:picLocks noChangeAspect="1"/>
          </p:cNvPicPr>
          <p:nvPr/>
        </p:nvPicPr>
        <p:blipFill>
          <a:blip r:embed="rId2"/>
          <a:stretch>
            <a:fillRect/>
          </a:stretch>
        </p:blipFill>
        <p:spPr>
          <a:xfrm>
            <a:off x="2632794" y="2852737"/>
            <a:ext cx="5795268" cy="3259838"/>
          </a:xfrm>
          <a:prstGeom prst="rect">
            <a:avLst/>
          </a:prstGeom>
        </p:spPr>
      </p:pic>
    </p:spTree>
    <p:extLst>
      <p:ext uri="{BB962C8B-B14F-4D97-AF65-F5344CB8AC3E}">
        <p14:creationId xmlns:p14="http://schemas.microsoft.com/office/powerpoint/2010/main" val="1419773702"/>
      </p:ext>
    </p:extLst>
  </p:cSld>
  <p:clrMapOvr>
    <a:masterClrMapping/>
  </p:clrMapOvr>
  <mc:AlternateContent xmlns:mc="http://schemas.openxmlformats.org/markup-compatibility/2006" xmlns:p14="http://schemas.microsoft.com/office/powerpoint/2010/main">
    <mc:Choice Requires="p14">
      <p:transition spd="slow" p14:dur="2000" advTm="77490"/>
    </mc:Choice>
    <mc:Fallback xmlns="">
      <p:transition spd="slow" advTm="7749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286EA49-B539-4D84-AD0D-DA6E51C4068B}"/>
              </a:ext>
            </a:extLst>
          </p:cNvPr>
          <p:cNvSpPr txBox="1"/>
          <p:nvPr/>
        </p:nvSpPr>
        <p:spPr>
          <a:xfrm>
            <a:off x="712381" y="1711842"/>
            <a:ext cx="53163" cy="369332"/>
          </a:xfrm>
          <a:prstGeom prst="rect">
            <a:avLst/>
          </a:prstGeom>
          <a:noFill/>
        </p:spPr>
        <p:txBody>
          <a:bodyPr wrap="square" rtlCol="0">
            <a:spAutoFit/>
          </a:bodyPr>
          <a:lstStyle/>
          <a:p>
            <a:endParaRPr lang="LID4096"/>
          </a:p>
        </p:txBody>
      </p:sp>
      <p:graphicFrame>
        <p:nvGraphicFramePr>
          <p:cNvPr id="5" name="Tabel 4">
            <a:extLst>
              <a:ext uri="{FF2B5EF4-FFF2-40B4-BE49-F238E27FC236}">
                <a16:creationId xmlns:a16="http://schemas.microsoft.com/office/drawing/2014/main" id="{621DEB00-46F4-4B14-9ABD-0072937D04A8}"/>
              </a:ext>
            </a:extLst>
          </p:cNvPr>
          <p:cNvGraphicFramePr>
            <a:graphicFrameLocks noGrp="1"/>
          </p:cNvGraphicFramePr>
          <p:nvPr>
            <p:extLst>
              <p:ext uri="{D42A27DB-BD31-4B8C-83A1-F6EECF244321}">
                <p14:modId xmlns:p14="http://schemas.microsoft.com/office/powerpoint/2010/main" val="3087291766"/>
              </p:ext>
            </p:extLst>
          </p:nvPr>
        </p:nvGraphicFramePr>
        <p:xfrm>
          <a:off x="846426" y="1605516"/>
          <a:ext cx="4846779" cy="2319974"/>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Observed </a:t>
                      </a:r>
                      <a:r>
                        <a:rPr lang="en-GB" sz="2000" b="1">
                          <a:latin typeface="+mn-lt"/>
                        </a:rPr>
                        <a:t>S</a:t>
                      </a:r>
                      <a:r>
                        <a:rPr lang="en-GB" sz="2000" baseline="-25000"/>
                        <a:t>MZ </a:t>
                      </a:r>
                      <a:r>
                        <a:rPr lang="en-GB" sz="2000"/>
                        <a:t>(</a:t>
                      </a:r>
                      <a:r>
                        <a:rPr lang="en-GB" sz="2000" b="1">
                          <a:latin typeface="+mn-lt"/>
                        </a:rPr>
                        <a:t>R</a:t>
                      </a:r>
                      <a:r>
                        <a:rPr lang="en-GB" sz="2000" baseline="-25000"/>
                        <a:t>MZ</a:t>
                      </a:r>
                      <a:r>
                        <a:rPr lang="en-GB" sz="2000"/>
                        <a:t>) (N=569)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44.068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 </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38.721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(.878)</a:t>
                      </a:r>
                      <a:endParaRPr lang="en-US" sz="2000" b="1" baseline="-25000">
                        <a:solidFill>
                          <a:schemeClr val="tx1"/>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38.721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(.878)</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44.177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a:t>
                      </a:r>
                      <a:endParaRPr lang="en-US" sz="2000" b="1" baseline="-25000">
                        <a:solidFill>
                          <a:schemeClr val="tx1"/>
                        </a:solidFill>
                      </a:endParaRPr>
                    </a:p>
                  </a:txBody>
                  <a:tcPr/>
                </a:tc>
                <a:extLst>
                  <a:ext uri="{0D108BD9-81ED-4DB2-BD59-A6C34878D82A}">
                    <a16:rowId xmlns:a16="http://schemas.microsoft.com/office/drawing/2014/main" val="918541570"/>
                  </a:ext>
                </a:extLst>
              </a:tr>
            </a:tbl>
          </a:graphicData>
        </a:graphic>
      </p:graphicFrame>
      <p:graphicFrame>
        <p:nvGraphicFramePr>
          <p:cNvPr id="6" name="Tabel 5">
            <a:extLst>
              <a:ext uri="{FF2B5EF4-FFF2-40B4-BE49-F238E27FC236}">
                <a16:creationId xmlns:a16="http://schemas.microsoft.com/office/drawing/2014/main" id="{89029FE2-8CA0-42C6-9D4A-3932F5552D7C}"/>
              </a:ext>
            </a:extLst>
          </p:cNvPr>
          <p:cNvGraphicFramePr>
            <a:graphicFrameLocks noGrp="1"/>
          </p:cNvGraphicFramePr>
          <p:nvPr>
            <p:extLst>
              <p:ext uri="{D42A27DB-BD31-4B8C-83A1-F6EECF244321}">
                <p14:modId xmlns:p14="http://schemas.microsoft.com/office/powerpoint/2010/main" val="3866841494"/>
              </p:ext>
            </p:extLst>
          </p:nvPr>
        </p:nvGraphicFramePr>
        <p:xfrm>
          <a:off x="6166943" y="1605516"/>
          <a:ext cx="4846779" cy="2319974"/>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mn-lt"/>
                        </a:rPr>
                        <a:t>S</a:t>
                      </a:r>
                      <a:r>
                        <a:rPr lang="en-GB" sz="2000" baseline="-25000"/>
                        <a:t>DZ</a:t>
                      </a:r>
                      <a:r>
                        <a:rPr lang="en-GB" sz="2000"/>
                        <a:t> (</a:t>
                      </a:r>
                      <a:r>
                        <a:rPr lang="en-GB" sz="2000" b="1">
                          <a:latin typeface="+mn-lt"/>
                        </a:rPr>
                        <a:t>R</a:t>
                      </a:r>
                      <a:r>
                        <a:rPr lang="en-GB" sz="2000" baseline="-25000"/>
                        <a:t>DZ</a:t>
                      </a:r>
                      <a:r>
                        <a:rPr lang="en-GB" sz="2000"/>
                        <a:t>)  (N=351)</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48.175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(1)</a:t>
                      </a:r>
                      <a:endParaRPr lang="en-US" sz="2000" b="1" baseline="-2500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20.519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(.439) </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20.519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(.439)</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45.319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(1)</a:t>
                      </a:r>
                    </a:p>
                  </a:txBody>
                  <a:tcPr/>
                </a:tc>
                <a:extLst>
                  <a:ext uri="{0D108BD9-81ED-4DB2-BD59-A6C34878D82A}">
                    <a16:rowId xmlns:a16="http://schemas.microsoft.com/office/drawing/2014/main" val="918541570"/>
                  </a:ext>
                </a:extLst>
              </a:tr>
            </a:tbl>
          </a:graphicData>
        </a:graphic>
      </p:graphicFrame>
      <p:sp>
        <p:nvSpPr>
          <p:cNvPr id="8" name="Tekstvak 7">
            <a:extLst>
              <a:ext uri="{FF2B5EF4-FFF2-40B4-BE49-F238E27FC236}">
                <a16:creationId xmlns:a16="http://schemas.microsoft.com/office/drawing/2014/main" id="{ECD4E139-96AA-4E78-A9BF-0627519680F9}"/>
              </a:ext>
            </a:extLst>
          </p:cNvPr>
          <p:cNvSpPr txBox="1"/>
          <p:nvPr/>
        </p:nvSpPr>
        <p:spPr>
          <a:xfrm>
            <a:off x="1198820" y="4425131"/>
            <a:ext cx="5003506" cy="1323439"/>
          </a:xfrm>
          <a:prstGeom prst="rect">
            <a:avLst/>
          </a:prstGeom>
          <a:noFill/>
        </p:spPr>
        <p:txBody>
          <a:bodyPr wrap="square">
            <a:spAutoFit/>
          </a:bodyPr>
          <a:lstStyle/>
          <a:p>
            <a:r>
              <a:rPr lang="nl-NL" sz="2000">
                <a:latin typeface="Symbol" panose="05050102010706020507" pitchFamily="18" charset="2"/>
              </a:rPr>
              <a:t>m</a:t>
            </a:r>
            <a:r>
              <a:rPr lang="en-US" sz="2000">
                <a:latin typeface="Courier New" panose="02070309020205020404" pitchFamily="49" charset="0"/>
                <a:cs typeface="Courier New" panose="02070309020205020404" pitchFamily="49" charset="0"/>
              </a:rPr>
              <a:t>	</a:t>
            </a:r>
            <a:r>
              <a:rPr lang="en-US" sz="2000" b="1">
                <a:latin typeface="Courier New" panose="02070309020205020404" pitchFamily="49" charset="0"/>
                <a:cs typeface="Courier New" panose="02070309020205020404" pitchFamily="49" charset="0"/>
              </a:rPr>
              <a:t>the phenotypic mean</a:t>
            </a:r>
            <a:endParaRPr lang="LID4096" sz="2000" b="1">
              <a:latin typeface="Courier New" panose="02070309020205020404" pitchFamily="49" charset="0"/>
              <a:cs typeface="Courier New" panose="02070309020205020404" pitchFamily="49" charset="0"/>
            </a:endParaRPr>
          </a:p>
          <a:p>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a:latin typeface="Courier New" panose="02070309020205020404" pitchFamily="49" charset="0"/>
                <a:cs typeface="Courier New" panose="02070309020205020404" pitchFamily="49" charset="0"/>
              </a:rPr>
              <a:t>	</a:t>
            </a:r>
            <a:r>
              <a:rPr lang="en-US" sz="2000" b="1">
                <a:latin typeface="Courier New" panose="02070309020205020404" pitchFamily="49" charset="0"/>
                <a:cs typeface="Courier New" panose="02070309020205020404" pitchFamily="49" charset="0"/>
              </a:rPr>
              <a:t>genetic variance</a:t>
            </a:r>
            <a:endParaRPr lang="LID4096" sz="2000" b="1">
              <a:latin typeface="Courier New" panose="02070309020205020404" pitchFamily="49" charset="0"/>
              <a:cs typeface="Courier New" panose="02070309020205020404" pitchFamily="49" charset="0"/>
            </a:endParaRPr>
          </a:p>
          <a:p>
            <a:r>
              <a:rPr lang="en-US" sz="2000" b="1" baseline="0">
                <a:solidFill>
                  <a:srgbClr val="7030A0"/>
                </a:solidFill>
              </a:rPr>
              <a:t>s</a:t>
            </a:r>
            <a:r>
              <a:rPr lang="en-US" sz="2000" b="1" baseline="30000">
                <a:solidFill>
                  <a:srgbClr val="7030A0"/>
                </a:solidFill>
              </a:rPr>
              <a:t>2</a:t>
            </a:r>
            <a:r>
              <a:rPr lang="en-US" sz="2000" b="1" baseline="-25000">
                <a:solidFill>
                  <a:srgbClr val="7030A0"/>
                </a:solidFill>
              </a:rPr>
              <a:t>C	</a:t>
            </a:r>
            <a:r>
              <a:rPr lang="en-US" sz="2000" b="1">
                <a:latin typeface="Courier New" panose="02070309020205020404" pitchFamily="49" charset="0"/>
                <a:cs typeface="Courier New" panose="02070309020205020404" pitchFamily="49" charset="0"/>
              </a:rPr>
              <a:t>shared env variance</a:t>
            </a:r>
            <a:endParaRPr lang="en-US" sz="2000" b="1" baseline="-25000">
              <a:solidFill>
                <a:srgbClr val="FF0000"/>
              </a:solidFill>
              <a:latin typeface="Courier New" panose="02070309020205020404" pitchFamily="49" charset="0"/>
              <a:cs typeface="Courier New" panose="02070309020205020404" pitchFamily="49" charset="0"/>
            </a:endParaRPr>
          </a:p>
          <a:p>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US" sz="2000" b="1">
                <a:latin typeface="Courier New" panose="02070309020205020404" pitchFamily="49" charset="0"/>
                <a:cs typeface="Courier New" panose="02070309020205020404" pitchFamily="49" charset="0"/>
              </a:rPr>
              <a:t>unshared env variance</a:t>
            </a:r>
            <a:endParaRPr lang="LID4096" sz="2000" b="1">
              <a:latin typeface="Courier New" panose="02070309020205020404" pitchFamily="49" charset="0"/>
              <a:cs typeface="Courier New" panose="02070309020205020404" pitchFamily="49" charset="0"/>
            </a:endParaRPr>
          </a:p>
        </p:txBody>
      </p:sp>
      <p:sp>
        <p:nvSpPr>
          <p:cNvPr id="9" name="Rechteraccolade 8">
            <a:extLst>
              <a:ext uri="{FF2B5EF4-FFF2-40B4-BE49-F238E27FC236}">
                <a16:creationId xmlns:a16="http://schemas.microsoft.com/office/drawing/2014/main" id="{7E9B24B7-FE98-4BF3-B3EF-CAB1B05EDCAE}"/>
              </a:ext>
            </a:extLst>
          </p:cNvPr>
          <p:cNvSpPr/>
          <p:nvPr/>
        </p:nvSpPr>
        <p:spPr>
          <a:xfrm>
            <a:off x="6443330" y="4380614"/>
            <a:ext cx="170121" cy="14353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0" name="Tekstvak 9">
            <a:extLst>
              <a:ext uri="{FF2B5EF4-FFF2-40B4-BE49-F238E27FC236}">
                <a16:creationId xmlns:a16="http://schemas.microsoft.com/office/drawing/2014/main" id="{E2F62DB3-C2B5-48B6-ACDB-C2CE1A070CB3}"/>
              </a:ext>
            </a:extLst>
          </p:cNvPr>
          <p:cNvSpPr txBox="1"/>
          <p:nvPr/>
        </p:nvSpPr>
        <p:spPr>
          <a:xfrm>
            <a:off x="6828770" y="4682813"/>
            <a:ext cx="4164410" cy="830997"/>
          </a:xfrm>
          <a:prstGeom prst="rect">
            <a:avLst/>
          </a:prstGeom>
          <a:noFill/>
        </p:spPr>
        <p:txBody>
          <a:bodyPr wrap="none" rtlCol="0">
            <a:spAutoFit/>
          </a:bodyPr>
          <a:lstStyle/>
          <a:p>
            <a:r>
              <a:rPr lang="en-US" sz="2400"/>
              <a:t>Parameters associated with the </a:t>
            </a:r>
          </a:p>
          <a:p>
            <a:r>
              <a:rPr lang="en-US" sz="2400"/>
              <a:t>hypothesis ACE model</a:t>
            </a:r>
            <a:endParaRPr lang="LID4096" sz="2400"/>
          </a:p>
        </p:txBody>
      </p:sp>
      <p:sp>
        <p:nvSpPr>
          <p:cNvPr id="11" name="Tekstvak 10">
            <a:extLst>
              <a:ext uri="{FF2B5EF4-FFF2-40B4-BE49-F238E27FC236}">
                <a16:creationId xmlns:a16="http://schemas.microsoft.com/office/drawing/2014/main" id="{20E75B0C-9C55-49E6-B218-2556EBB52D61}"/>
              </a:ext>
            </a:extLst>
          </p:cNvPr>
          <p:cNvSpPr txBox="1"/>
          <p:nvPr/>
        </p:nvSpPr>
        <p:spPr>
          <a:xfrm>
            <a:off x="566243" y="412961"/>
            <a:ext cx="11201400" cy="461665"/>
          </a:xfrm>
          <a:prstGeom prst="rect">
            <a:avLst/>
          </a:prstGeom>
          <a:noFill/>
        </p:spPr>
        <p:txBody>
          <a:bodyPr wrap="square">
            <a:spAutoFit/>
          </a:bodyPr>
          <a:lstStyle/>
          <a:p>
            <a:r>
              <a:rPr lang="en-US" sz="2400"/>
              <a:t>Illustration of ML estimation in GCSM with MZ and DZ twin design (phenotype height)</a:t>
            </a:r>
            <a:endParaRPr lang="LID4096" sz="2400"/>
          </a:p>
        </p:txBody>
      </p:sp>
      <p:sp>
        <p:nvSpPr>
          <p:cNvPr id="3" name="Tijdelijke aanduiding voor dianummer 2">
            <a:extLst>
              <a:ext uri="{FF2B5EF4-FFF2-40B4-BE49-F238E27FC236}">
                <a16:creationId xmlns:a16="http://schemas.microsoft.com/office/drawing/2014/main" id="{BBD7BD20-5F11-477B-8ED2-0093C14DC167}"/>
              </a:ext>
            </a:extLst>
          </p:cNvPr>
          <p:cNvSpPr>
            <a:spLocks noGrp="1"/>
          </p:cNvSpPr>
          <p:nvPr>
            <p:ph type="sldNum" sz="quarter" idx="12"/>
          </p:nvPr>
        </p:nvSpPr>
        <p:spPr/>
        <p:txBody>
          <a:bodyPr/>
          <a:lstStyle/>
          <a:p>
            <a:fld id="{7D7567CE-CB09-49BC-B895-12636B2CA790}" type="slidenum">
              <a:rPr lang="LID4096" smtClean="0"/>
              <a:t>29</a:t>
            </a:fld>
            <a:endParaRPr lang="LID4096"/>
          </a:p>
        </p:txBody>
      </p:sp>
    </p:spTree>
    <p:extLst>
      <p:ext uri="{BB962C8B-B14F-4D97-AF65-F5344CB8AC3E}">
        <p14:creationId xmlns:p14="http://schemas.microsoft.com/office/powerpoint/2010/main" val="3466419466"/>
      </p:ext>
    </p:extLst>
  </p:cSld>
  <p:clrMapOvr>
    <a:masterClrMapping/>
  </p:clrMapOvr>
  <mc:AlternateContent xmlns:mc="http://schemas.openxmlformats.org/markup-compatibility/2006" xmlns:p14="http://schemas.microsoft.com/office/powerpoint/2010/main">
    <mc:Choice Requires="p14">
      <p:transition spd="slow" p14:dur="2000" advTm="53649"/>
    </mc:Choice>
    <mc:Fallback xmlns="">
      <p:transition spd="slow" advTm="5364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CF3400B-32EE-468A-8DAA-EC320FAB6FC1}"/>
              </a:ext>
            </a:extLst>
          </p:cNvPr>
          <p:cNvSpPr txBox="1"/>
          <p:nvPr/>
        </p:nvSpPr>
        <p:spPr>
          <a:xfrm>
            <a:off x="363570" y="456461"/>
            <a:ext cx="10129266" cy="5262979"/>
          </a:xfrm>
          <a:prstGeom prst="rect">
            <a:avLst/>
          </a:prstGeom>
          <a:noFill/>
        </p:spPr>
        <p:txBody>
          <a:bodyPr wrap="square">
            <a:spAutoFit/>
          </a:bodyPr>
          <a:lstStyle/>
          <a:p>
            <a:r>
              <a:rPr lang="en-US" sz="2400" b="1"/>
              <a:t>Fitting models to phenotypic data in genetically informative designs (GID) </a:t>
            </a:r>
          </a:p>
          <a:p>
            <a:r>
              <a:rPr lang="en-US" sz="2400" b="1"/>
              <a:t>using genetic covariance structure modeling (GCSM)</a:t>
            </a:r>
          </a:p>
          <a:p>
            <a:endParaRPr lang="en-US" sz="2400"/>
          </a:p>
          <a:p>
            <a:r>
              <a:rPr lang="en-US" sz="2400" b="1"/>
              <a:t>Aim</a:t>
            </a:r>
            <a:r>
              <a:rPr lang="en-US" sz="2400"/>
              <a:t>: infer genetic and environmental contributions to phenotypic variance from the phenotypic covariances (correlations) among family members (</a:t>
            </a:r>
            <a:r>
              <a:rPr lang="en-US" sz="2400" u="sng"/>
              <a:t>no measured genotypes, no measured environmental variables</a:t>
            </a:r>
            <a:r>
              <a:rPr lang="en-US" sz="2400"/>
              <a:t>)</a:t>
            </a:r>
          </a:p>
          <a:p>
            <a:endParaRPr lang="en-US" sz="2400"/>
          </a:p>
          <a:p>
            <a:r>
              <a:rPr lang="en-US" sz="2400"/>
              <a:t>Contributions are expressed as “variance components”, so the </a:t>
            </a:r>
          </a:p>
          <a:p>
            <a:r>
              <a:rPr lang="en-US" sz="2400"/>
              <a:t>the phenotypic variance is decomposed into variance components.</a:t>
            </a:r>
          </a:p>
          <a:p>
            <a:endParaRPr lang="en-US" sz="2400"/>
          </a:p>
          <a:p>
            <a:r>
              <a:rPr lang="en-US" sz="2400"/>
              <a:t>Start with something familiar: the linear regression model</a:t>
            </a:r>
          </a:p>
          <a:p>
            <a:r>
              <a:rPr lang="en-US" sz="2400"/>
              <a:t>(e.g., as used in GWAS)</a:t>
            </a:r>
          </a:p>
          <a:p>
            <a:endParaRPr lang="en-US" sz="2400" b="1"/>
          </a:p>
          <a:p>
            <a:endParaRPr lang="en-US" sz="2400"/>
          </a:p>
        </p:txBody>
      </p:sp>
      <p:sp>
        <p:nvSpPr>
          <p:cNvPr id="2" name="Tijdelijke aanduiding voor dianummer 1">
            <a:extLst>
              <a:ext uri="{FF2B5EF4-FFF2-40B4-BE49-F238E27FC236}">
                <a16:creationId xmlns:a16="http://schemas.microsoft.com/office/drawing/2014/main" id="{4770BA84-347A-4440-BE34-E1F8CC4E77D2}"/>
              </a:ext>
            </a:extLst>
          </p:cNvPr>
          <p:cNvSpPr>
            <a:spLocks noGrp="1"/>
          </p:cNvSpPr>
          <p:nvPr>
            <p:ph type="sldNum" sz="quarter" idx="12"/>
          </p:nvPr>
        </p:nvSpPr>
        <p:spPr/>
        <p:txBody>
          <a:bodyPr/>
          <a:lstStyle/>
          <a:p>
            <a:fld id="{7D7567CE-CB09-49BC-B895-12636B2CA790}" type="slidenum">
              <a:rPr lang="LID4096" smtClean="0"/>
              <a:t>3</a:t>
            </a:fld>
            <a:endParaRPr lang="LID4096"/>
          </a:p>
        </p:txBody>
      </p:sp>
    </p:spTree>
    <p:extLst>
      <p:ext uri="{BB962C8B-B14F-4D97-AF65-F5344CB8AC3E}">
        <p14:creationId xmlns:p14="http://schemas.microsoft.com/office/powerpoint/2010/main" val="2044857163"/>
      </p:ext>
    </p:extLst>
  </p:cSld>
  <p:clrMapOvr>
    <a:masterClrMapping/>
  </p:clrMapOvr>
  <mc:AlternateContent xmlns:mc="http://schemas.openxmlformats.org/markup-compatibility/2006" xmlns:p14="http://schemas.microsoft.com/office/powerpoint/2010/main">
    <mc:Choice Requires="p14">
      <p:transition spd="slow" p14:dur="2000" advTm="76562"/>
    </mc:Choice>
    <mc:Fallback xmlns="">
      <p:transition spd="slow" advTm="7656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CABD8C5-5E1B-456C-AF8D-72DE39216E5E}"/>
              </a:ext>
            </a:extLst>
          </p:cNvPr>
          <p:cNvSpPr txBox="1"/>
          <p:nvPr/>
        </p:nvSpPr>
        <p:spPr>
          <a:xfrm>
            <a:off x="361506" y="3344223"/>
            <a:ext cx="11830493" cy="2739211"/>
          </a:xfrm>
          <a:prstGeom prst="rect">
            <a:avLst/>
          </a:prstGeom>
          <a:noFill/>
        </p:spPr>
        <p:txBody>
          <a:bodyPr wrap="square">
            <a:spAutoFit/>
          </a:bodyPr>
          <a:lstStyle/>
          <a:p>
            <a:r>
              <a:rPr lang="nl-NL" b="1">
                <a:latin typeface="Courier New" panose="02070309020205020404" pitchFamily="49" charset="0"/>
                <a:cs typeface="Courier New" panose="02070309020205020404" pitchFamily="49" charset="0"/>
              </a:rPr>
              <a:t>OpenMx ML estimates AE model i.e., </a:t>
            </a:r>
            <a:r>
              <a:rPr lang="en-US" b="1" baseline="0">
                <a:solidFill>
                  <a:srgbClr val="7030A0"/>
                </a:solidFill>
              </a:rPr>
              <a:t>s</a:t>
            </a:r>
            <a:r>
              <a:rPr lang="en-US" b="1" baseline="30000">
                <a:solidFill>
                  <a:srgbClr val="7030A0"/>
                </a:solidFill>
              </a:rPr>
              <a:t>2</a:t>
            </a:r>
            <a:r>
              <a:rPr lang="en-US" b="1" baseline="-25000">
                <a:solidFill>
                  <a:srgbClr val="7030A0"/>
                </a:solidFill>
              </a:rPr>
              <a:t>C </a:t>
            </a:r>
            <a:r>
              <a:rPr lang="nl-NL" b="1" baseline="-25000">
                <a:solidFill>
                  <a:srgbClr val="7030A0"/>
                </a:solidFill>
                <a:latin typeface="Courier New" panose="02070309020205020404" pitchFamily="49" charset="0"/>
                <a:cs typeface="Courier New" panose="02070309020205020404" pitchFamily="49" charset="0"/>
              </a:rPr>
              <a:t> </a:t>
            </a:r>
            <a:r>
              <a:rPr lang="nl-NL" b="1">
                <a:latin typeface="Courier New" panose="02070309020205020404" pitchFamily="49" charset="0"/>
                <a:cs typeface="Courier New" panose="02070309020205020404" pitchFamily="49" charset="0"/>
              </a:rPr>
              <a:t>= 0 (fixed to zero) ... Hypothesis AE model</a:t>
            </a:r>
          </a:p>
          <a:p>
            <a:endParaRPr lang="nl-NL" sz="1400">
              <a:latin typeface="Courier New" panose="02070309020205020404" pitchFamily="49" charset="0"/>
              <a:cs typeface="Courier New" panose="02070309020205020404" pitchFamily="49" charset="0"/>
            </a:endParaRPr>
          </a:p>
          <a:p>
            <a:r>
              <a:rPr lang="nl-NL" sz="1400" b="1">
                <a:latin typeface="Courier New" panose="02070309020205020404" pitchFamily="49" charset="0"/>
                <a:cs typeface="Courier New" panose="02070309020205020404" pitchFamily="49" charset="0"/>
              </a:rPr>
              <a:t>free parameters:</a:t>
            </a:r>
          </a:p>
          <a:p>
            <a:r>
              <a:rPr lang="nl-NL" sz="1400" b="1">
                <a:latin typeface="Courier New" panose="02070309020205020404" pitchFamily="49" charset="0"/>
                <a:cs typeface="Courier New" panose="02070309020205020404" pitchFamily="49" charset="0"/>
              </a:rPr>
              <a:t>  name matrix row col  Estimate Std.Error 	3 Parameters</a:t>
            </a:r>
          </a:p>
          <a:p>
            <a:r>
              <a:rPr lang="nl-NL" sz="1400" b="1">
                <a:latin typeface="Courier New" panose="02070309020205020404" pitchFamily="49" charset="0"/>
                <a:cs typeface="Courier New" panose="02070309020205020404" pitchFamily="49" charset="0"/>
              </a:rPr>
              <a:t>1 mean  meanH   1   1 163.29555 0.2051183  	</a:t>
            </a:r>
            <a:r>
              <a:rPr lang="nl-NL" b="1">
                <a:latin typeface="Symbol" panose="05050102010706020507" pitchFamily="18" charset="2"/>
              </a:rPr>
              <a:t>m	</a:t>
            </a:r>
            <a:r>
              <a:rPr lang="en-US" sz="1600" b="1">
                <a:latin typeface="Courier New" panose="02070309020205020404" pitchFamily="49" charset="0"/>
                <a:cs typeface="Courier New" panose="02070309020205020404" pitchFamily="49" charset="0"/>
              </a:rPr>
              <a:t>the phenotypic mean</a:t>
            </a:r>
            <a:endParaRPr lang="nl-NL" sz="1600" b="1">
              <a:latin typeface="Courier New" panose="02070309020205020404" pitchFamily="49" charset="0"/>
              <a:cs typeface="Courier New" panose="02070309020205020404" pitchFamily="49" charset="0"/>
            </a:endParaRPr>
          </a:p>
          <a:p>
            <a:r>
              <a:rPr lang="nl-NL" sz="1400" b="1">
                <a:latin typeface="Courier New" panose="02070309020205020404" pitchFamily="49" charset="0"/>
                <a:cs typeface="Courier New" panose="02070309020205020404" pitchFamily="49" charset="0"/>
              </a:rPr>
              <a:t>2 VA11     VA   1   1  </a:t>
            </a:r>
            <a:r>
              <a:rPr lang="nl-NL" sz="1400" b="1">
                <a:solidFill>
                  <a:srgbClr val="0070C0"/>
                </a:solidFill>
                <a:latin typeface="Courier New" panose="02070309020205020404" pitchFamily="49" charset="0"/>
                <a:cs typeface="Courier New" panose="02070309020205020404" pitchFamily="49" charset="0"/>
              </a:rPr>
              <a:t>40.18631</a:t>
            </a:r>
            <a:r>
              <a:rPr lang="nl-NL" sz="1400" b="1">
                <a:latin typeface="Courier New" panose="02070309020205020404" pitchFamily="49" charset="0"/>
                <a:cs typeface="Courier New" panose="02070309020205020404" pitchFamily="49" charset="0"/>
              </a:rPr>
              <a:t> 1.8228455  	</a:t>
            </a:r>
            <a:r>
              <a:rPr lang="en-US" b="1">
                <a:solidFill>
                  <a:srgbClr val="0070C0"/>
                </a:solidFill>
              </a:rPr>
              <a:t>s</a:t>
            </a:r>
            <a:r>
              <a:rPr lang="en-US" b="1" baseline="30000">
                <a:solidFill>
                  <a:srgbClr val="0070C0"/>
                </a:solidFill>
              </a:rPr>
              <a:t>2</a:t>
            </a:r>
            <a:r>
              <a:rPr lang="en-US" b="1" baseline="-25000">
                <a:solidFill>
                  <a:srgbClr val="0070C0"/>
                </a:solidFill>
              </a:rPr>
              <a:t>A</a:t>
            </a:r>
            <a:r>
              <a:rPr lang="en-US" sz="1400" b="1" baseline="-25000">
                <a:solidFill>
                  <a:srgbClr val="0070C0"/>
                </a:solidFill>
              </a:rPr>
              <a:t> 	</a:t>
            </a:r>
            <a:r>
              <a:rPr lang="en-US" sz="1600" b="1">
                <a:latin typeface="Courier New" panose="02070309020205020404" pitchFamily="49" charset="0"/>
                <a:cs typeface="Courier New" panose="02070309020205020404" pitchFamily="49" charset="0"/>
              </a:rPr>
              <a:t>genetic variance</a:t>
            </a:r>
            <a:endParaRPr lang="nl-NL" sz="1600" b="1">
              <a:latin typeface="Courier New" panose="02070309020205020404" pitchFamily="49" charset="0"/>
              <a:cs typeface="Courier New" panose="02070309020205020404" pitchFamily="49" charset="0"/>
            </a:endParaRPr>
          </a:p>
          <a:p>
            <a:r>
              <a:rPr lang="nl-NL" sz="1400" b="1">
                <a:latin typeface="Courier New" panose="02070309020205020404" pitchFamily="49" charset="0"/>
                <a:cs typeface="Courier New" panose="02070309020205020404" pitchFamily="49" charset="0"/>
              </a:rPr>
              <a:t>3 VE11     VE   1   1  </a:t>
            </a:r>
            <a:r>
              <a:rPr lang="nl-NL" sz="1400" b="1">
                <a:solidFill>
                  <a:srgbClr val="FF0000"/>
                </a:solidFill>
                <a:latin typeface="Courier New" panose="02070309020205020404" pitchFamily="49" charset="0"/>
                <a:cs typeface="Courier New" panose="02070309020205020404" pitchFamily="49" charset="0"/>
              </a:rPr>
              <a:t> 5.42909 </a:t>
            </a:r>
            <a:r>
              <a:rPr lang="nl-NL" sz="1400" b="1">
                <a:latin typeface="Courier New" panose="02070309020205020404" pitchFamily="49" charset="0"/>
                <a:cs typeface="Courier New" panose="02070309020205020404" pitchFamily="49" charset="0"/>
              </a:rPr>
              <a:t>0.3269049  	</a:t>
            </a:r>
            <a:r>
              <a:rPr lang="en-US" b="1" baseline="0">
                <a:solidFill>
                  <a:srgbClr val="FF0000"/>
                </a:solidFill>
              </a:rPr>
              <a:t>s</a:t>
            </a:r>
            <a:r>
              <a:rPr lang="en-US" b="1" baseline="30000">
                <a:solidFill>
                  <a:srgbClr val="FF0000"/>
                </a:solidFill>
              </a:rPr>
              <a:t>2</a:t>
            </a:r>
            <a:r>
              <a:rPr lang="en-US" b="1" baseline="-25000">
                <a:solidFill>
                  <a:srgbClr val="FF0000"/>
                </a:solidFill>
              </a:rPr>
              <a:t>E</a:t>
            </a:r>
            <a:r>
              <a:rPr lang="en-US" sz="1400" b="1" baseline="-25000">
                <a:solidFill>
                  <a:srgbClr val="FF0000"/>
                </a:solidFill>
              </a:rPr>
              <a:t> 	</a:t>
            </a:r>
            <a:r>
              <a:rPr lang="en-US" sz="1600" b="1">
                <a:latin typeface="Courier New" panose="02070309020205020404" pitchFamily="49" charset="0"/>
                <a:cs typeface="Courier New" panose="02070309020205020404" pitchFamily="49" charset="0"/>
              </a:rPr>
              <a:t>unshared env variance</a:t>
            </a:r>
            <a:endParaRPr lang="nl-NL" sz="1600" b="1">
              <a:latin typeface="Courier New" panose="02070309020205020404" pitchFamily="49" charset="0"/>
              <a:cs typeface="Courier New" panose="02070309020205020404" pitchFamily="49" charset="0"/>
            </a:endParaRPr>
          </a:p>
          <a:p>
            <a:endParaRPr lang="nl-NL" sz="1400" b="1">
              <a:latin typeface="Courier New" panose="02070309020205020404" pitchFamily="49" charset="0"/>
              <a:cs typeface="Courier New" panose="02070309020205020404" pitchFamily="49" charset="0"/>
            </a:endParaRPr>
          </a:p>
          <a:p>
            <a:r>
              <a:rPr lang="nl-NL" sz="1400" b="1">
                <a:latin typeface="Courier New" panose="02070309020205020404" pitchFamily="49" charset="0"/>
                <a:cs typeface="Courier New" panose="02070309020205020404" pitchFamily="49" charset="0"/>
              </a:rPr>
              <a:t>Model Statistics: </a:t>
            </a:r>
          </a:p>
          <a:p>
            <a:r>
              <a:rPr lang="nl-NL" sz="1400" b="1">
                <a:latin typeface="Courier New" panose="02070309020205020404" pitchFamily="49" charset="0"/>
                <a:cs typeface="Courier New" panose="02070309020205020404" pitchFamily="49" charset="0"/>
              </a:rPr>
              <a:t>               |  Parameters  |  Degrees of Freedom  |  Fit (-2lnL units)</a:t>
            </a:r>
          </a:p>
          <a:p>
            <a:r>
              <a:rPr lang="nl-NL" sz="1400" b="1">
                <a:latin typeface="Courier New" panose="02070309020205020404" pitchFamily="49" charset="0"/>
                <a:cs typeface="Courier New" panose="02070309020205020404" pitchFamily="49" charset="0"/>
              </a:rPr>
              <a:t>       Model:              3                   1804              </a:t>
            </a:r>
            <a:r>
              <a:rPr lang="nl-NL" sz="1400" b="1" u="sng">
                <a:latin typeface="Courier New" panose="02070309020205020404" pitchFamily="49" charset="0"/>
                <a:cs typeface="Courier New" panose="02070309020205020404" pitchFamily="49" charset="0"/>
              </a:rPr>
              <a:t>11135.99 </a:t>
            </a:r>
            <a:r>
              <a:rPr lang="en-US" sz="1600" b="1">
                <a:latin typeface="Courier New" panose="02070309020205020404" pitchFamily="49" charset="0"/>
                <a:cs typeface="Courier New" panose="02070309020205020404" pitchFamily="49" charset="0"/>
              </a:rPr>
              <a:t>.... -2*f</a:t>
            </a:r>
            <a:r>
              <a:rPr lang="en-US" sz="1600" b="1" baseline="-25000">
                <a:latin typeface="Courier New" panose="02070309020205020404" pitchFamily="49" charset="0"/>
                <a:cs typeface="Courier New" panose="02070309020205020404" pitchFamily="49" charset="0"/>
              </a:rPr>
              <a:t>ML</a:t>
            </a:r>
            <a:r>
              <a:rPr lang="en-US" sz="1600" b="1">
                <a:latin typeface="Courier New" panose="02070309020205020404" pitchFamily="49" charset="0"/>
                <a:cs typeface="Courier New" panose="02070309020205020404" pitchFamily="49" charset="0"/>
              </a:rPr>
              <a:t>(</a:t>
            </a:r>
            <a:r>
              <a:rPr lang="en-US" sz="1600" b="1">
                <a:latin typeface="Symbol" panose="05050102010706020507" pitchFamily="18" charset="2"/>
                <a:cs typeface="Courier New" panose="02070309020205020404" pitchFamily="49" charset="0"/>
              </a:rPr>
              <a:t>q</a:t>
            </a:r>
            <a:r>
              <a:rPr lang="en-US" sz="1600" b="1">
                <a:latin typeface="Courier New" panose="02070309020205020404" pitchFamily="49" charset="0"/>
                <a:cs typeface="Courier New" panose="02070309020205020404" pitchFamily="49" charset="0"/>
              </a:rPr>
              <a:t>)</a:t>
            </a:r>
            <a:endParaRPr lang="LID4096" sz="1400" b="1">
              <a:latin typeface="Courier New" panose="02070309020205020404" pitchFamily="49" charset="0"/>
              <a:cs typeface="Courier New" panose="02070309020205020404" pitchFamily="49" charset="0"/>
            </a:endParaRPr>
          </a:p>
        </p:txBody>
      </p:sp>
      <p:sp>
        <p:nvSpPr>
          <p:cNvPr id="4" name="Tekstvak 3">
            <a:extLst>
              <a:ext uri="{FF2B5EF4-FFF2-40B4-BE49-F238E27FC236}">
                <a16:creationId xmlns:a16="http://schemas.microsoft.com/office/drawing/2014/main" id="{981AF1C3-C4B3-420A-90B6-C8B837CA726F}"/>
              </a:ext>
            </a:extLst>
          </p:cNvPr>
          <p:cNvSpPr txBox="1"/>
          <p:nvPr/>
        </p:nvSpPr>
        <p:spPr>
          <a:xfrm>
            <a:off x="361506" y="278196"/>
            <a:ext cx="11830493" cy="2862322"/>
          </a:xfrm>
          <a:prstGeom prst="rect">
            <a:avLst/>
          </a:prstGeom>
          <a:noFill/>
        </p:spPr>
        <p:txBody>
          <a:bodyPr wrap="square">
            <a:spAutoFit/>
          </a:bodyPr>
          <a:lstStyle/>
          <a:p>
            <a:r>
              <a:rPr lang="en-US" b="1">
                <a:latin typeface="Courier New" panose="02070309020205020404" pitchFamily="49" charset="0"/>
                <a:cs typeface="Courier New" panose="02070309020205020404" pitchFamily="49" charset="0"/>
              </a:rPr>
              <a:t>OpenMx ML estimates ACE model		</a:t>
            </a:r>
            <a:r>
              <a:rPr lang="nl-NL" b="1">
                <a:latin typeface="Courier New" panose="02070309020205020404" pitchFamily="49" charset="0"/>
                <a:cs typeface="Courier New" panose="02070309020205020404" pitchFamily="49" charset="0"/>
              </a:rPr>
              <a:t> ... Hypothesis ACE model</a:t>
            </a:r>
            <a:endParaRPr lang="LID4096" b="1">
              <a:latin typeface="Courier New" panose="02070309020205020404" pitchFamily="49" charset="0"/>
              <a:cs typeface="Courier New" panose="02070309020205020404" pitchFamily="49" charset="0"/>
            </a:endParaRPr>
          </a:p>
          <a:p>
            <a:r>
              <a:rPr lang="LID4096" sz="1200">
                <a:latin typeface="Courier New" panose="02070309020205020404" pitchFamily="49" charset="0"/>
                <a:cs typeface="Courier New" panose="02070309020205020404" pitchFamily="49" charset="0"/>
              </a:rPr>
              <a:t> </a:t>
            </a:r>
          </a:p>
          <a:p>
            <a:r>
              <a:rPr lang="LID4096" sz="1400" b="1">
                <a:latin typeface="Courier New" panose="02070309020205020404" pitchFamily="49" charset="0"/>
                <a:cs typeface="Courier New" panose="02070309020205020404" pitchFamily="49" charset="0"/>
              </a:rPr>
              <a:t>free parameters:</a:t>
            </a:r>
          </a:p>
          <a:p>
            <a:r>
              <a:rPr lang="LID4096" sz="1400" b="1">
                <a:latin typeface="Courier New" panose="02070309020205020404" pitchFamily="49" charset="0"/>
                <a:cs typeface="Courier New" panose="02070309020205020404" pitchFamily="49" charset="0"/>
              </a:rPr>
              <a:t>  name matrix row col   Estimate Std.Error </a:t>
            </a:r>
            <a:r>
              <a:rPr lang="en-US" sz="1400" b="1">
                <a:latin typeface="Courier New" panose="02070309020205020404" pitchFamily="49" charset="0"/>
                <a:cs typeface="Courier New" panose="02070309020205020404" pitchFamily="49" charset="0"/>
              </a:rPr>
              <a:t>	4 Parameters</a:t>
            </a:r>
            <a:endParaRPr lang="LID4096" sz="1400" b="1">
              <a:latin typeface="Courier New" panose="02070309020205020404" pitchFamily="49" charset="0"/>
              <a:cs typeface="Courier New" panose="02070309020205020404" pitchFamily="49" charset="0"/>
            </a:endParaRPr>
          </a:p>
          <a:p>
            <a:r>
              <a:rPr lang="LID4096" sz="1400" b="1">
                <a:latin typeface="Courier New" panose="02070309020205020404" pitchFamily="49" charset="0"/>
                <a:cs typeface="Courier New" panose="02070309020205020404" pitchFamily="49" charset="0"/>
              </a:rPr>
              <a:t>1 mean  meanH   1   1 163.296892 0.2045165 </a:t>
            </a:r>
            <a:r>
              <a:rPr lang="en-US" sz="1400" b="1">
                <a:latin typeface="Courier New" panose="02070309020205020404" pitchFamily="49" charset="0"/>
                <a:cs typeface="Courier New" panose="02070309020205020404" pitchFamily="49" charset="0"/>
              </a:rPr>
              <a:t>	</a:t>
            </a:r>
            <a:r>
              <a:rPr lang="nl-NL" sz="1600" b="1">
                <a:latin typeface="Symbol" panose="05050102010706020507" pitchFamily="18" charset="2"/>
              </a:rPr>
              <a:t>m</a:t>
            </a:r>
            <a:r>
              <a:rPr lang="en-US" sz="1600" b="1">
                <a:latin typeface="Courier New" panose="02070309020205020404" pitchFamily="49" charset="0"/>
                <a:cs typeface="Courier New" panose="02070309020205020404" pitchFamily="49" charset="0"/>
              </a:rPr>
              <a:t>	the phenotypic mean</a:t>
            </a:r>
            <a:endParaRPr lang="LID4096" sz="1600" b="1">
              <a:latin typeface="Courier New" panose="02070309020205020404" pitchFamily="49" charset="0"/>
              <a:cs typeface="Courier New" panose="02070309020205020404" pitchFamily="49" charset="0"/>
            </a:endParaRPr>
          </a:p>
          <a:p>
            <a:r>
              <a:rPr lang="LID4096" sz="1400" b="1">
                <a:latin typeface="Courier New" panose="02070309020205020404" pitchFamily="49" charset="0"/>
                <a:cs typeface="Courier New" panose="02070309020205020404" pitchFamily="49" charset="0"/>
              </a:rPr>
              <a:t>2 VA11     VA   1   1  </a:t>
            </a:r>
            <a:r>
              <a:rPr lang="LID4096" sz="1400" b="1">
                <a:solidFill>
                  <a:srgbClr val="00B0F0"/>
                </a:solidFill>
                <a:latin typeface="Courier New" panose="02070309020205020404" pitchFamily="49" charset="0"/>
                <a:cs typeface="Courier New" panose="02070309020205020404" pitchFamily="49" charset="0"/>
              </a:rPr>
              <a:t>41.162844</a:t>
            </a:r>
            <a:r>
              <a:rPr lang="LID4096" sz="1400" b="1">
                <a:latin typeface="Courier New" panose="02070309020205020404" pitchFamily="49" charset="0"/>
                <a:cs typeface="Courier New" panose="02070309020205020404" pitchFamily="49" charset="0"/>
              </a:rPr>
              <a:t> 4.1639267 </a:t>
            </a:r>
            <a:r>
              <a:rPr lang="en-US" sz="1400" b="1">
                <a:latin typeface="Courier New" panose="02070309020205020404" pitchFamily="49" charset="0"/>
                <a:cs typeface="Courier New" panose="02070309020205020404" pitchFamily="49" charset="0"/>
              </a:rPr>
              <a:t>	</a:t>
            </a:r>
            <a:r>
              <a:rPr lang="en-US" sz="1600" b="1">
                <a:solidFill>
                  <a:srgbClr val="0070C0"/>
                </a:solidFill>
              </a:rPr>
              <a:t>s</a:t>
            </a:r>
            <a:r>
              <a:rPr lang="en-US" sz="1600" b="1" baseline="30000">
                <a:solidFill>
                  <a:srgbClr val="0070C0"/>
                </a:solidFill>
              </a:rPr>
              <a:t>2</a:t>
            </a:r>
            <a:r>
              <a:rPr lang="en-US" sz="1600" b="1" baseline="-25000">
                <a:solidFill>
                  <a:srgbClr val="0070C0"/>
                </a:solidFill>
              </a:rPr>
              <a:t>A </a:t>
            </a:r>
            <a:r>
              <a:rPr lang="en-US" sz="1600" b="1">
                <a:latin typeface="Courier New" panose="02070309020205020404" pitchFamily="49" charset="0"/>
                <a:cs typeface="Courier New" panose="02070309020205020404" pitchFamily="49" charset="0"/>
              </a:rPr>
              <a:t>	genetic variance</a:t>
            </a:r>
            <a:endParaRPr lang="LID4096" sz="1600" b="1">
              <a:latin typeface="Courier New" panose="02070309020205020404" pitchFamily="49" charset="0"/>
              <a:cs typeface="Courier New" panose="02070309020205020404" pitchFamily="49" charset="0"/>
            </a:endParaRPr>
          </a:p>
          <a:p>
            <a:r>
              <a:rPr lang="LID4096" sz="1400" b="1">
                <a:latin typeface="Courier New" panose="02070309020205020404" pitchFamily="49" charset="0"/>
                <a:cs typeface="Courier New" panose="02070309020205020404" pitchFamily="49" charset="0"/>
              </a:rPr>
              <a:t>3 VC11     VC   1   1  </a:t>
            </a:r>
            <a:r>
              <a:rPr lang="LID4096" sz="1400" b="1">
                <a:solidFill>
                  <a:srgbClr val="7030A0"/>
                </a:solidFill>
                <a:latin typeface="Courier New" panose="02070309020205020404" pitchFamily="49" charset="0"/>
                <a:cs typeface="Courier New" panose="02070309020205020404" pitchFamily="49" charset="0"/>
              </a:rPr>
              <a:t>-1.093649 </a:t>
            </a:r>
            <a:r>
              <a:rPr lang="LID4096" sz="1400" b="1">
                <a:latin typeface="Courier New" panose="02070309020205020404" pitchFamily="49" charset="0"/>
                <a:cs typeface="Courier New" panose="02070309020205020404" pitchFamily="49" charset="0"/>
              </a:rPr>
              <a:t>4.1465672 </a:t>
            </a:r>
            <a:r>
              <a:rPr lang="en-US" sz="1400" b="1">
                <a:solidFill>
                  <a:srgbClr val="0070C0"/>
                </a:solidFill>
              </a:rPr>
              <a:t>	</a:t>
            </a:r>
            <a:r>
              <a:rPr lang="en-US" sz="1600" b="1" baseline="0">
                <a:solidFill>
                  <a:srgbClr val="7030A0"/>
                </a:solidFill>
              </a:rPr>
              <a:t>s</a:t>
            </a:r>
            <a:r>
              <a:rPr lang="en-US" sz="1600" b="1" baseline="30000">
                <a:solidFill>
                  <a:srgbClr val="7030A0"/>
                </a:solidFill>
              </a:rPr>
              <a:t>2</a:t>
            </a:r>
            <a:r>
              <a:rPr lang="en-US" sz="1600" b="1" baseline="-25000">
                <a:solidFill>
                  <a:srgbClr val="7030A0"/>
                </a:solidFill>
              </a:rPr>
              <a:t>C	</a:t>
            </a:r>
            <a:r>
              <a:rPr lang="en-US" sz="1600" b="1">
                <a:latin typeface="Courier New" panose="02070309020205020404" pitchFamily="49" charset="0"/>
                <a:cs typeface="Courier New" panose="02070309020205020404" pitchFamily="49" charset="0"/>
              </a:rPr>
              <a:t>shared env variance</a:t>
            </a:r>
            <a:endParaRPr lang="en-US" sz="1600" b="1" baseline="-25000">
              <a:solidFill>
                <a:srgbClr val="FF0000"/>
              </a:solidFill>
            </a:endParaRPr>
          </a:p>
          <a:p>
            <a:r>
              <a:rPr lang="LID4096" sz="1400" b="1">
                <a:latin typeface="Courier New" panose="02070309020205020404" pitchFamily="49" charset="0"/>
                <a:cs typeface="Courier New" panose="02070309020205020404" pitchFamily="49" charset="0"/>
              </a:rPr>
              <a:t>4 VE11     VE   1   1   </a:t>
            </a:r>
            <a:r>
              <a:rPr lang="LID4096" sz="1400" b="1">
                <a:solidFill>
                  <a:srgbClr val="FF0000"/>
                </a:solidFill>
                <a:latin typeface="Courier New" panose="02070309020205020404" pitchFamily="49" charset="0"/>
                <a:cs typeface="Courier New" panose="02070309020205020404" pitchFamily="49" charset="0"/>
              </a:rPr>
              <a:t>5.419555</a:t>
            </a:r>
            <a:r>
              <a:rPr lang="LID4096" sz="1400" b="1">
                <a:latin typeface="Courier New" panose="02070309020205020404" pitchFamily="49" charset="0"/>
                <a:cs typeface="Courier New" panose="02070309020205020404" pitchFamily="49" charset="0"/>
              </a:rPr>
              <a:t> 0.3276949 </a:t>
            </a:r>
            <a:r>
              <a:rPr lang="en-US" sz="1400" b="1">
                <a:solidFill>
                  <a:srgbClr val="0070C0"/>
                </a:solidFill>
              </a:rPr>
              <a:t>	</a:t>
            </a:r>
            <a:r>
              <a:rPr lang="en-US" sz="1600" b="1" baseline="0">
                <a:solidFill>
                  <a:srgbClr val="FF0000"/>
                </a:solidFill>
              </a:rPr>
              <a:t>s</a:t>
            </a:r>
            <a:r>
              <a:rPr lang="en-US" sz="1600" b="1" baseline="30000">
                <a:solidFill>
                  <a:srgbClr val="FF0000"/>
                </a:solidFill>
              </a:rPr>
              <a:t>2</a:t>
            </a:r>
            <a:r>
              <a:rPr lang="en-US" sz="1600" b="1" baseline="-25000">
                <a:solidFill>
                  <a:srgbClr val="FF0000"/>
                </a:solidFill>
              </a:rPr>
              <a:t>E 	</a:t>
            </a:r>
            <a:r>
              <a:rPr lang="en-US" sz="1600" b="1">
                <a:latin typeface="Courier New" panose="02070309020205020404" pitchFamily="49" charset="0"/>
                <a:cs typeface="Courier New" panose="02070309020205020404" pitchFamily="49" charset="0"/>
              </a:rPr>
              <a:t>unshared env variance</a:t>
            </a:r>
            <a:endParaRPr lang="LID4096" sz="1600" b="1">
              <a:latin typeface="Courier New" panose="02070309020205020404" pitchFamily="49" charset="0"/>
              <a:cs typeface="Courier New" panose="02070309020205020404" pitchFamily="49" charset="0"/>
            </a:endParaRPr>
          </a:p>
          <a:p>
            <a:endParaRPr lang="LID4096" sz="1400" b="1">
              <a:latin typeface="Courier New" panose="02070309020205020404" pitchFamily="49" charset="0"/>
              <a:cs typeface="Courier New" panose="02070309020205020404" pitchFamily="49" charset="0"/>
            </a:endParaRPr>
          </a:p>
          <a:p>
            <a:r>
              <a:rPr lang="LID4096" sz="1400" b="1">
                <a:latin typeface="Courier New" panose="02070309020205020404" pitchFamily="49" charset="0"/>
                <a:cs typeface="Courier New" panose="02070309020205020404" pitchFamily="49" charset="0"/>
              </a:rPr>
              <a:t>Model Statistics: </a:t>
            </a:r>
          </a:p>
          <a:p>
            <a:r>
              <a:rPr lang="LID4096" sz="1400" b="1">
                <a:latin typeface="Courier New" panose="02070309020205020404" pitchFamily="49" charset="0"/>
                <a:cs typeface="Courier New" panose="02070309020205020404" pitchFamily="49" charset="0"/>
              </a:rPr>
              <a:t>               |  Parameters  |  Degrees of Freedom  |  Fit (-2lnL units)</a:t>
            </a:r>
          </a:p>
          <a:p>
            <a:r>
              <a:rPr lang="LID4096" sz="1400" b="1">
                <a:latin typeface="Courier New" panose="02070309020205020404" pitchFamily="49" charset="0"/>
                <a:cs typeface="Courier New" panose="02070309020205020404" pitchFamily="49" charset="0"/>
              </a:rPr>
              <a:t>       Model:              4                   1803              </a:t>
            </a:r>
            <a:r>
              <a:rPr lang="LID4096" sz="1400" b="1" u="sng">
                <a:latin typeface="Courier New" panose="02070309020205020404" pitchFamily="49" charset="0"/>
                <a:cs typeface="Courier New" panose="02070309020205020404" pitchFamily="49" charset="0"/>
              </a:rPr>
              <a:t>11135.91</a:t>
            </a:r>
            <a:r>
              <a:rPr lang="en-US" sz="1400" b="1">
                <a:latin typeface="Courier New" panose="02070309020205020404" pitchFamily="49" charset="0"/>
                <a:cs typeface="Courier New" panose="02070309020205020404" pitchFamily="49" charset="0"/>
              </a:rPr>
              <a:t> </a:t>
            </a:r>
            <a:r>
              <a:rPr lang="en-US" sz="1600" b="1">
                <a:latin typeface="Courier New" panose="02070309020205020404" pitchFamily="49" charset="0"/>
                <a:cs typeface="Courier New" panose="02070309020205020404" pitchFamily="49" charset="0"/>
              </a:rPr>
              <a:t>.... -2*f</a:t>
            </a:r>
            <a:r>
              <a:rPr lang="en-US" sz="1600" b="1" baseline="-25000">
                <a:latin typeface="Courier New" panose="02070309020205020404" pitchFamily="49" charset="0"/>
                <a:cs typeface="Courier New" panose="02070309020205020404" pitchFamily="49" charset="0"/>
              </a:rPr>
              <a:t>ML</a:t>
            </a:r>
            <a:r>
              <a:rPr lang="en-US" sz="1600" b="1">
                <a:latin typeface="Courier New" panose="02070309020205020404" pitchFamily="49" charset="0"/>
                <a:cs typeface="Courier New" panose="02070309020205020404" pitchFamily="49" charset="0"/>
              </a:rPr>
              <a:t>(</a:t>
            </a:r>
            <a:r>
              <a:rPr lang="en-US" sz="1600" b="1">
                <a:latin typeface="Symbol" panose="05050102010706020507" pitchFamily="18" charset="2"/>
                <a:cs typeface="Courier New" panose="02070309020205020404" pitchFamily="49" charset="0"/>
              </a:rPr>
              <a:t>q</a:t>
            </a:r>
            <a:r>
              <a:rPr lang="en-US" sz="1600" b="1">
                <a:latin typeface="Courier New" panose="02070309020205020404" pitchFamily="49" charset="0"/>
                <a:cs typeface="Courier New" panose="02070309020205020404" pitchFamily="49" charset="0"/>
              </a:rPr>
              <a:t>)</a:t>
            </a:r>
            <a:endParaRPr lang="LID4096" sz="1200" b="1">
              <a:latin typeface="Courier New" panose="02070309020205020404" pitchFamily="49" charset="0"/>
              <a:cs typeface="Courier New" panose="02070309020205020404" pitchFamily="49" charset="0"/>
            </a:endParaRPr>
          </a:p>
        </p:txBody>
      </p:sp>
      <p:sp>
        <p:nvSpPr>
          <p:cNvPr id="2" name="Tijdelijke aanduiding voor dianummer 1">
            <a:extLst>
              <a:ext uri="{FF2B5EF4-FFF2-40B4-BE49-F238E27FC236}">
                <a16:creationId xmlns:a16="http://schemas.microsoft.com/office/drawing/2014/main" id="{F69AA707-1245-4A43-8958-75C2F2D68C1F}"/>
              </a:ext>
            </a:extLst>
          </p:cNvPr>
          <p:cNvSpPr>
            <a:spLocks noGrp="1"/>
          </p:cNvSpPr>
          <p:nvPr>
            <p:ph type="sldNum" sz="quarter" idx="12"/>
          </p:nvPr>
        </p:nvSpPr>
        <p:spPr/>
        <p:txBody>
          <a:bodyPr/>
          <a:lstStyle/>
          <a:p>
            <a:fld id="{7D7567CE-CB09-49BC-B895-12636B2CA790}" type="slidenum">
              <a:rPr lang="LID4096" smtClean="0"/>
              <a:t>30</a:t>
            </a:fld>
            <a:endParaRPr lang="LID4096"/>
          </a:p>
        </p:txBody>
      </p:sp>
    </p:spTree>
    <p:extLst>
      <p:ext uri="{BB962C8B-B14F-4D97-AF65-F5344CB8AC3E}">
        <p14:creationId xmlns:p14="http://schemas.microsoft.com/office/powerpoint/2010/main" val="1367988747"/>
      </p:ext>
    </p:extLst>
  </p:cSld>
  <p:clrMapOvr>
    <a:masterClrMapping/>
  </p:clrMapOvr>
  <mc:AlternateContent xmlns:mc="http://schemas.openxmlformats.org/markup-compatibility/2006" xmlns:p14="http://schemas.microsoft.com/office/powerpoint/2010/main">
    <mc:Choice Requires="p14">
      <p:transition spd="slow" p14:dur="2000" advTm="177083"/>
    </mc:Choice>
    <mc:Fallback xmlns="">
      <p:transition spd="slow" advTm="17708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B012879-CA24-440D-9CFF-11720C2E3C24}"/>
              </a:ext>
            </a:extLst>
          </p:cNvPr>
          <p:cNvSpPr txBox="1"/>
          <p:nvPr/>
        </p:nvSpPr>
        <p:spPr>
          <a:xfrm>
            <a:off x="287080" y="350875"/>
            <a:ext cx="10794430" cy="954107"/>
          </a:xfrm>
          <a:prstGeom prst="rect">
            <a:avLst/>
          </a:prstGeom>
          <a:noFill/>
        </p:spPr>
        <p:txBody>
          <a:bodyPr wrap="none" rtlCol="0">
            <a:spAutoFit/>
          </a:bodyPr>
          <a:lstStyle/>
          <a:p>
            <a:r>
              <a:rPr lang="en-US" sz="2000" b="1"/>
              <a:t>Likelihood ratio test.</a:t>
            </a:r>
            <a:r>
              <a:rPr lang="en-US" sz="2000"/>
              <a:t> ACE vs AE .... can we "drop" C (i.e., set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 </a:t>
            </a:r>
            <a:r>
              <a:rPr lang="nl-NL" sz="2000" b="1" baseline="-25000">
                <a:solidFill>
                  <a:srgbClr val="7030A0"/>
                </a:solidFill>
                <a:latin typeface="Courier New" panose="02070309020205020404" pitchFamily="49" charset="0"/>
                <a:cs typeface="Courier New" panose="02070309020205020404" pitchFamily="49" charset="0"/>
              </a:rPr>
              <a:t> </a:t>
            </a:r>
            <a:r>
              <a:rPr lang="nl-NL" sz="2000" b="1">
                <a:latin typeface="Courier New" panose="02070309020205020404" pitchFamily="49" charset="0"/>
                <a:cs typeface="Courier New" panose="02070309020205020404" pitchFamily="49" charset="0"/>
              </a:rPr>
              <a:t>= 0</a:t>
            </a:r>
            <a:r>
              <a:rPr lang="en-US" sz="2000"/>
              <a:t>)?</a:t>
            </a:r>
          </a:p>
          <a:p>
            <a:endParaRPr lang="en-US"/>
          </a:p>
          <a:p>
            <a:r>
              <a:rPr lang="en-US"/>
              <a:t>A statistical test of the hypothesis</a:t>
            </a:r>
            <a:r>
              <a:rPr lang="en-US" sz="1800" b="1" baseline="0">
                <a:solidFill>
                  <a:srgbClr val="7030A0"/>
                </a:solidFill>
              </a:rPr>
              <a:t> s</a:t>
            </a:r>
            <a:r>
              <a:rPr lang="en-US" sz="1800" b="1" baseline="30000">
                <a:solidFill>
                  <a:srgbClr val="7030A0"/>
                </a:solidFill>
              </a:rPr>
              <a:t>2</a:t>
            </a:r>
            <a:r>
              <a:rPr lang="en-US" sz="1800" b="1" baseline="-25000">
                <a:solidFill>
                  <a:srgbClr val="7030A0"/>
                </a:solidFill>
              </a:rPr>
              <a:t>C </a:t>
            </a:r>
            <a:r>
              <a:rPr lang="nl-NL" sz="1800" b="1" baseline="-25000">
                <a:solidFill>
                  <a:srgbClr val="7030A0"/>
                </a:solidFill>
                <a:latin typeface="Courier New" panose="02070309020205020404" pitchFamily="49" charset="0"/>
                <a:cs typeface="Courier New" panose="02070309020205020404" pitchFamily="49" charset="0"/>
              </a:rPr>
              <a:t> </a:t>
            </a:r>
            <a:r>
              <a:rPr lang="nl-NL" sz="1800" b="1">
                <a:latin typeface="Courier New" panose="02070309020205020404" pitchFamily="49" charset="0"/>
                <a:cs typeface="Courier New" panose="02070309020205020404" pitchFamily="49" charset="0"/>
              </a:rPr>
              <a:t>= 0 based on the values of the likelihood functions</a:t>
            </a:r>
            <a:endParaRPr lang="nl-NL" b="1">
              <a:latin typeface="Courier New" panose="02070309020205020404" pitchFamily="49" charset="0"/>
              <a:cs typeface="Courier New" panose="02070309020205020404" pitchFamily="49" charset="0"/>
            </a:endParaRPr>
          </a:p>
        </p:txBody>
      </p:sp>
      <p:sp>
        <p:nvSpPr>
          <p:cNvPr id="4" name="Tekstvak 3">
            <a:extLst>
              <a:ext uri="{FF2B5EF4-FFF2-40B4-BE49-F238E27FC236}">
                <a16:creationId xmlns:a16="http://schemas.microsoft.com/office/drawing/2014/main" id="{7B490FB0-E9CD-4024-B27C-0E7D2929E252}"/>
              </a:ext>
            </a:extLst>
          </p:cNvPr>
          <p:cNvSpPr txBox="1"/>
          <p:nvPr/>
        </p:nvSpPr>
        <p:spPr>
          <a:xfrm>
            <a:off x="446568" y="1458915"/>
            <a:ext cx="12695274" cy="954107"/>
          </a:xfrm>
          <a:prstGeom prst="rect">
            <a:avLst/>
          </a:prstGeom>
          <a:noFill/>
        </p:spPr>
        <p:txBody>
          <a:bodyPr wrap="square">
            <a:spAutoFit/>
          </a:bodyPr>
          <a:lstStyle/>
          <a:p>
            <a:r>
              <a:rPr lang="LID4096" sz="1800" b="1">
                <a:latin typeface="Courier New" panose="02070309020205020404" pitchFamily="49" charset="0"/>
                <a:cs typeface="Courier New" panose="02070309020205020404" pitchFamily="49" charset="0"/>
              </a:rPr>
              <a:t>Model Statistics: </a:t>
            </a:r>
          </a:p>
          <a:p>
            <a:r>
              <a:rPr lang="LID4096" sz="1800" b="1">
                <a:latin typeface="Courier New" panose="02070309020205020404" pitchFamily="49" charset="0"/>
                <a:cs typeface="Courier New" panose="02070309020205020404" pitchFamily="49" charset="0"/>
              </a:rPr>
              <a:t>               |  Parameters  |  Degrees of Freedom  |  Fit (-2lnL units)</a:t>
            </a:r>
          </a:p>
          <a:p>
            <a:r>
              <a:rPr lang="LID4096" sz="1800" b="1">
                <a:latin typeface="Courier New" panose="02070309020205020404" pitchFamily="49" charset="0"/>
                <a:cs typeface="Courier New" panose="02070309020205020404" pitchFamily="49" charset="0"/>
              </a:rPr>
              <a:t>       Model:              4                   1803              </a:t>
            </a:r>
            <a:r>
              <a:rPr lang="LID4096" sz="1800" b="1" u="sng">
                <a:latin typeface="Courier New" panose="02070309020205020404" pitchFamily="49" charset="0"/>
                <a:cs typeface="Courier New" panose="02070309020205020404" pitchFamily="49" charset="0"/>
              </a:rPr>
              <a:t>11135.91</a:t>
            </a:r>
            <a:r>
              <a:rPr lang="en-US" sz="1800" b="1">
                <a:latin typeface="Courier New" panose="02070309020205020404" pitchFamily="49" charset="0"/>
                <a:cs typeface="Courier New" panose="02070309020205020404" pitchFamily="49" charset="0"/>
              </a:rPr>
              <a:t> </a:t>
            </a:r>
            <a:r>
              <a:rPr lang="en-US" sz="2000" b="1">
                <a:latin typeface="Courier New" panose="02070309020205020404" pitchFamily="49" charset="0"/>
                <a:cs typeface="Courier New" panose="02070309020205020404" pitchFamily="49" charset="0"/>
              </a:rPr>
              <a:t> </a:t>
            </a:r>
            <a:endParaRPr lang="LID4096" b="1"/>
          </a:p>
        </p:txBody>
      </p:sp>
      <p:sp>
        <p:nvSpPr>
          <p:cNvPr id="6" name="Tekstvak 5">
            <a:extLst>
              <a:ext uri="{FF2B5EF4-FFF2-40B4-BE49-F238E27FC236}">
                <a16:creationId xmlns:a16="http://schemas.microsoft.com/office/drawing/2014/main" id="{27BBF12D-D11E-4057-B422-8265486D23AB}"/>
              </a:ext>
            </a:extLst>
          </p:cNvPr>
          <p:cNvSpPr txBox="1"/>
          <p:nvPr/>
        </p:nvSpPr>
        <p:spPr>
          <a:xfrm>
            <a:off x="433927" y="2507579"/>
            <a:ext cx="11642650" cy="923330"/>
          </a:xfrm>
          <a:prstGeom prst="rect">
            <a:avLst/>
          </a:prstGeom>
          <a:noFill/>
        </p:spPr>
        <p:txBody>
          <a:bodyPr wrap="square">
            <a:spAutoFit/>
          </a:bodyPr>
          <a:lstStyle/>
          <a:p>
            <a:r>
              <a:rPr lang="nl-NL" sz="1800" b="1">
                <a:latin typeface="Courier New" panose="02070309020205020404" pitchFamily="49" charset="0"/>
                <a:cs typeface="Courier New" panose="02070309020205020404" pitchFamily="49" charset="0"/>
              </a:rPr>
              <a:t>Model Statistics: </a:t>
            </a:r>
          </a:p>
          <a:p>
            <a:r>
              <a:rPr lang="nl-NL" sz="1800" b="1">
                <a:latin typeface="Courier New" panose="02070309020205020404" pitchFamily="49" charset="0"/>
                <a:cs typeface="Courier New" panose="02070309020205020404" pitchFamily="49" charset="0"/>
              </a:rPr>
              <a:t>               |  Parameters  |  Degrees of Freedom  |  Fit (-2lnL units)</a:t>
            </a:r>
          </a:p>
          <a:p>
            <a:r>
              <a:rPr lang="nl-NL" sz="1800" b="1">
                <a:latin typeface="Courier New" panose="02070309020205020404" pitchFamily="49" charset="0"/>
                <a:cs typeface="Courier New" panose="02070309020205020404" pitchFamily="49" charset="0"/>
              </a:rPr>
              <a:t>       Model:              3                   1804              </a:t>
            </a:r>
            <a:r>
              <a:rPr lang="nl-NL" sz="1800" b="1" u="sng">
                <a:latin typeface="Courier New" panose="02070309020205020404" pitchFamily="49" charset="0"/>
                <a:cs typeface="Courier New" panose="02070309020205020404" pitchFamily="49" charset="0"/>
              </a:rPr>
              <a:t>11135.99 </a:t>
            </a:r>
            <a:endParaRPr lang="LID4096" b="1"/>
          </a:p>
        </p:txBody>
      </p:sp>
      <p:sp>
        <p:nvSpPr>
          <p:cNvPr id="7" name="Tekstvak 6">
            <a:extLst>
              <a:ext uri="{FF2B5EF4-FFF2-40B4-BE49-F238E27FC236}">
                <a16:creationId xmlns:a16="http://schemas.microsoft.com/office/drawing/2014/main" id="{22EE19D3-8133-4AC9-AC47-54195633CE6D}"/>
              </a:ext>
            </a:extLst>
          </p:cNvPr>
          <p:cNvSpPr txBox="1"/>
          <p:nvPr/>
        </p:nvSpPr>
        <p:spPr>
          <a:xfrm>
            <a:off x="151653" y="3738145"/>
            <a:ext cx="12061187" cy="3108543"/>
          </a:xfrm>
          <a:prstGeom prst="rect">
            <a:avLst/>
          </a:prstGeom>
          <a:noFill/>
        </p:spPr>
        <p:txBody>
          <a:bodyPr wrap="none" rtlCol="0">
            <a:spAutoFit/>
          </a:bodyPr>
          <a:lstStyle/>
          <a:p>
            <a:r>
              <a:rPr lang="en-US" sz="2000"/>
              <a:t>Test statistic called the (log-)Likelihood Ratio test (LRT): </a:t>
            </a:r>
          </a:p>
          <a:p>
            <a:r>
              <a:rPr lang="en-US" b="1">
                <a:latin typeface="Courier New" panose="02070309020205020404" pitchFamily="49" charset="0"/>
                <a:cs typeface="Courier New" panose="02070309020205020404" pitchFamily="49" charset="0"/>
              </a:rPr>
              <a:t>11135.99 - 11135.91 = .08</a:t>
            </a:r>
          </a:p>
          <a:p>
            <a:endParaRPr lang="en-US" sz="2000"/>
          </a:p>
          <a:p>
            <a:r>
              <a:rPr lang="en-US" sz="2000"/>
              <a:t>If H-null: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 </a:t>
            </a:r>
            <a:r>
              <a:rPr lang="nl-NL" sz="2000" b="1" baseline="-25000">
                <a:solidFill>
                  <a:srgbClr val="7030A0"/>
                </a:solidFill>
                <a:latin typeface="Courier New" panose="02070309020205020404" pitchFamily="49" charset="0"/>
                <a:cs typeface="Courier New" panose="02070309020205020404" pitchFamily="49" charset="0"/>
              </a:rPr>
              <a:t> </a:t>
            </a:r>
            <a:r>
              <a:rPr lang="nl-NL" sz="2000" b="1">
                <a:latin typeface="Courier New" panose="02070309020205020404" pitchFamily="49" charset="0"/>
                <a:cs typeface="Courier New" panose="02070309020205020404" pitchFamily="49" charset="0"/>
              </a:rPr>
              <a:t>= 0</a:t>
            </a:r>
            <a:r>
              <a:rPr lang="nl-NL" sz="2000">
                <a:cs typeface="Courier New" panose="02070309020205020404" pitchFamily="49" charset="0"/>
              </a:rPr>
              <a:t> is true, the LRT is distributed chi2(1), where 1 (df) = 4-3, difference in the number of parameters</a:t>
            </a:r>
          </a:p>
          <a:p>
            <a:endParaRPr lang="nl-NL" sz="2000">
              <a:cs typeface="Courier New" panose="02070309020205020404" pitchFamily="49" charset="0"/>
            </a:endParaRPr>
          </a:p>
          <a:p>
            <a:r>
              <a:rPr lang="nl-NL" sz="2000">
                <a:cs typeface="Courier New" panose="02070309020205020404" pitchFamily="49" charset="0"/>
              </a:rPr>
              <a:t>.08, df=1, p-value = .777 (in R pchisq(.08,1,lower=F) </a:t>
            </a:r>
          </a:p>
          <a:p>
            <a:r>
              <a:rPr lang="nl-NL" sz="2000">
                <a:cs typeface="Courier New" panose="02070309020205020404" pitchFamily="49" charset="0"/>
              </a:rPr>
              <a:t>If p-value &lt; alpha (e.g. .01), we would reject </a:t>
            </a:r>
            <a:r>
              <a:rPr lang="en-US" sz="2000" baseline="0">
                <a:solidFill>
                  <a:srgbClr val="7030A0"/>
                </a:solidFill>
              </a:rPr>
              <a:t>s</a:t>
            </a:r>
            <a:r>
              <a:rPr lang="en-US" sz="2000" baseline="30000">
                <a:solidFill>
                  <a:srgbClr val="7030A0"/>
                </a:solidFill>
              </a:rPr>
              <a:t>2</a:t>
            </a:r>
            <a:r>
              <a:rPr lang="en-US" sz="2000" baseline="-25000">
                <a:solidFill>
                  <a:srgbClr val="7030A0"/>
                </a:solidFill>
              </a:rPr>
              <a:t>C </a:t>
            </a:r>
            <a:r>
              <a:rPr lang="nl-NL" sz="2000" baseline="-25000">
                <a:solidFill>
                  <a:srgbClr val="7030A0"/>
                </a:solidFill>
                <a:cs typeface="Courier New" panose="02070309020205020404" pitchFamily="49" charset="0"/>
              </a:rPr>
              <a:t> </a:t>
            </a:r>
            <a:r>
              <a:rPr lang="nl-NL" sz="2000">
                <a:cs typeface="Courier New" panose="02070309020205020404" pitchFamily="49" charset="0"/>
              </a:rPr>
              <a:t>= 0. </a:t>
            </a:r>
          </a:p>
          <a:p>
            <a:r>
              <a:rPr lang="nl-NL" sz="2000">
                <a:cs typeface="Courier New" panose="02070309020205020404" pitchFamily="49" charset="0"/>
              </a:rPr>
              <a:t>Here we conclude </a:t>
            </a:r>
            <a:r>
              <a:rPr lang="en-US" sz="2000" baseline="0">
                <a:solidFill>
                  <a:srgbClr val="7030A0"/>
                </a:solidFill>
              </a:rPr>
              <a:t>s</a:t>
            </a:r>
            <a:r>
              <a:rPr lang="en-US" sz="2000" baseline="30000">
                <a:solidFill>
                  <a:srgbClr val="7030A0"/>
                </a:solidFill>
              </a:rPr>
              <a:t>2</a:t>
            </a:r>
            <a:r>
              <a:rPr lang="en-US" sz="2000" baseline="-25000">
                <a:solidFill>
                  <a:srgbClr val="7030A0"/>
                </a:solidFill>
              </a:rPr>
              <a:t>C </a:t>
            </a:r>
            <a:r>
              <a:rPr lang="nl-NL" sz="2000" baseline="-25000">
                <a:solidFill>
                  <a:srgbClr val="7030A0"/>
                </a:solidFill>
                <a:cs typeface="Courier New" panose="02070309020205020404" pitchFamily="49" charset="0"/>
              </a:rPr>
              <a:t> </a:t>
            </a:r>
            <a:r>
              <a:rPr lang="nl-NL" sz="2000">
                <a:cs typeface="Courier New" panose="02070309020205020404" pitchFamily="49" charset="0"/>
              </a:rPr>
              <a:t>= 0 ... So there is no shared environmental variance </a:t>
            </a:r>
          </a:p>
          <a:p>
            <a:r>
              <a:rPr lang="nl-NL" sz="2000">
                <a:cs typeface="Courier New" panose="02070309020205020404" pitchFamily="49" charset="0"/>
              </a:rPr>
              <a:t>no shared environmental contributions to the phenotype variance in height </a:t>
            </a:r>
          </a:p>
          <a:p>
            <a:endParaRPr lang="nl-NL" sz="1800" b="1">
              <a:latin typeface="Courier New" panose="02070309020205020404" pitchFamily="49" charset="0"/>
              <a:cs typeface="Courier New" panose="02070309020205020404" pitchFamily="49" charset="0"/>
            </a:endParaRPr>
          </a:p>
        </p:txBody>
      </p:sp>
      <p:sp>
        <p:nvSpPr>
          <p:cNvPr id="5" name="Tijdelijke aanduiding voor dianummer 4">
            <a:extLst>
              <a:ext uri="{FF2B5EF4-FFF2-40B4-BE49-F238E27FC236}">
                <a16:creationId xmlns:a16="http://schemas.microsoft.com/office/drawing/2014/main" id="{27EE3526-B7CF-4545-986F-E94F739A6BAA}"/>
              </a:ext>
            </a:extLst>
          </p:cNvPr>
          <p:cNvSpPr>
            <a:spLocks noGrp="1"/>
          </p:cNvSpPr>
          <p:nvPr>
            <p:ph type="sldNum" sz="quarter" idx="12"/>
          </p:nvPr>
        </p:nvSpPr>
        <p:spPr/>
        <p:txBody>
          <a:bodyPr/>
          <a:lstStyle/>
          <a:p>
            <a:fld id="{7D7567CE-CB09-49BC-B895-12636B2CA790}" type="slidenum">
              <a:rPr lang="LID4096" smtClean="0"/>
              <a:t>31</a:t>
            </a:fld>
            <a:endParaRPr lang="LID4096"/>
          </a:p>
        </p:txBody>
      </p:sp>
      <p:sp>
        <p:nvSpPr>
          <p:cNvPr id="12" name="TextBox 50">
            <a:extLst>
              <a:ext uri="{FF2B5EF4-FFF2-40B4-BE49-F238E27FC236}">
                <a16:creationId xmlns:a16="http://schemas.microsoft.com/office/drawing/2014/main" id="{A18B640B-ABF5-4996-A855-F94C1744873D}"/>
              </a:ext>
            </a:extLst>
          </p:cNvPr>
          <p:cNvSpPr txBox="1"/>
          <p:nvPr/>
        </p:nvSpPr>
        <p:spPr>
          <a:xfrm>
            <a:off x="8173692" y="5399085"/>
            <a:ext cx="3902885" cy="523220"/>
          </a:xfrm>
          <a:prstGeom prst="rect">
            <a:avLst/>
          </a:prstGeom>
          <a:noFill/>
        </p:spPr>
        <p:txBody>
          <a:bodyPr wrap="square">
            <a:spAutoFit/>
          </a:bodyPr>
          <a:lstStyle/>
          <a:p>
            <a:r>
              <a:rPr lang="en-US" sz="2800" b="1"/>
              <a:t>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0070C0"/>
                </a:solidFill>
              </a:rPr>
              <a:t> </a:t>
            </a:r>
            <a:r>
              <a:rPr lang="en-US" sz="2800" b="1">
                <a:solidFill>
                  <a:srgbClr val="7030A0"/>
                </a:solidFill>
              </a:rPr>
              <a:t>s</a:t>
            </a:r>
            <a:r>
              <a:rPr lang="en-US" sz="2800" b="1" baseline="30000">
                <a:solidFill>
                  <a:srgbClr val="7030A0"/>
                </a:solidFill>
              </a:rPr>
              <a:t>2</a:t>
            </a:r>
            <a:r>
              <a:rPr lang="en-US" sz="2800" b="1" baseline="-25000">
                <a:solidFill>
                  <a:srgbClr val="7030A0"/>
                </a:solidFill>
              </a:rPr>
              <a:t>C</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p:txBody>
      </p:sp>
      <p:cxnSp>
        <p:nvCxnSpPr>
          <p:cNvPr id="9" name="Rechte verbindingslijn 8">
            <a:extLst>
              <a:ext uri="{FF2B5EF4-FFF2-40B4-BE49-F238E27FC236}">
                <a16:creationId xmlns:a16="http://schemas.microsoft.com/office/drawing/2014/main" id="{FCEFE418-B2EF-4C1B-A5C3-BF2EB51C199C}"/>
              </a:ext>
            </a:extLst>
          </p:cNvPr>
          <p:cNvCxnSpPr/>
          <p:nvPr/>
        </p:nvCxnSpPr>
        <p:spPr>
          <a:xfrm>
            <a:off x="10294706" y="5399085"/>
            <a:ext cx="503433" cy="52322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06E4DF8E-7686-41C9-8C46-991C0054D43F}"/>
              </a:ext>
            </a:extLst>
          </p:cNvPr>
          <p:cNvCxnSpPr>
            <a:cxnSpLocks/>
          </p:cNvCxnSpPr>
          <p:nvPr/>
        </p:nvCxnSpPr>
        <p:spPr>
          <a:xfrm flipV="1">
            <a:off x="10397447" y="5432179"/>
            <a:ext cx="400692" cy="43189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8695598"/>
      </p:ext>
    </p:extLst>
  </p:cSld>
  <p:clrMapOvr>
    <a:masterClrMapping/>
  </p:clrMapOvr>
  <mc:AlternateContent xmlns:mc="http://schemas.openxmlformats.org/markup-compatibility/2006" xmlns:p14="http://schemas.microsoft.com/office/powerpoint/2010/main">
    <mc:Choice Requires="p14">
      <p:transition spd="slow" p14:dur="2000" advTm="117810"/>
    </mc:Choice>
    <mc:Fallback xmlns="">
      <p:transition spd="slow" advTm="11781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21DB072-9739-4222-A178-9AB88971E6DB}"/>
              </a:ext>
            </a:extLst>
          </p:cNvPr>
          <p:cNvSpPr txBox="1"/>
          <p:nvPr/>
        </p:nvSpPr>
        <p:spPr>
          <a:xfrm>
            <a:off x="229837" y="136525"/>
            <a:ext cx="11237729" cy="4093428"/>
          </a:xfrm>
          <a:prstGeom prst="rect">
            <a:avLst/>
          </a:prstGeom>
          <a:noFill/>
        </p:spPr>
        <p:txBody>
          <a:bodyPr wrap="square">
            <a:spAutoFit/>
          </a:bodyPr>
          <a:lstStyle/>
          <a:p>
            <a:r>
              <a:rPr lang="en-US" sz="2000" b="1" baseline="0"/>
              <a:t>s</a:t>
            </a:r>
            <a:r>
              <a:rPr lang="en-US" sz="2000" b="1" baseline="30000"/>
              <a:t>2</a:t>
            </a:r>
            <a:r>
              <a:rPr lang="en-US" sz="2000" b="1" baseline="-25000"/>
              <a:t>Height</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US" sz="2000" b="1"/>
              <a:t>= </a:t>
            </a:r>
            <a:r>
              <a:rPr lang="en-US" sz="2000" b="1">
                <a:solidFill>
                  <a:srgbClr val="0070C0"/>
                </a:solidFill>
              </a:rPr>
              <a:t>40.186</a:t>
            </a:r>
            <a:r>
              <a:rPr lang="en-US" sz="2000" b="1" baseline="-25000">
                <a:solidFill>
                  <a:srgbClr val="0070C0"/>
                </a:solidFill>
              </a:rPr>
              <a:t> </a:t>
            </a:r>
            <a:r>
              <a:rPr lang="en-US" sz="2000" b="1"/>
              <a:t> + </a:t>
            </a:r>
            <a:r>
              <a:rPr lang="en-US" sz="2000" b="1" baseline="0">
                <a:solidFill>
                  <a:srgbClr val="FF0000"/>
                </a:solidFill>
              </a:rPr>
              <a:t>5.429 </a:t>
            </a:r>
            <a:r>
              <a:rPr lang="en-US" sz="2000" b="1"/>
              <a:t>=  45.615</a:t>
            </a:r>
          </a:p>
          <a:p>
            <a:endParaRPr lang="en-US" sz="2000" b="1">
              <a:latin typeface="Courier New" panose="02070309020205020404" pitchFamily="49" charset="0"/>
              <a:cs typeface="Courier New" panose="02070309020205020404" pitchFamily="49" charset="0"/>
            </a:endParaRPr>
          </a:p>
          <a:p>
            <a:r>
              <a:rPr lang="en-US" sz="2000" b="1" baseline="0"/>
              <a:t>standardized variance components</a:t>
            </a:r>
          </a:p>
          <a:p>
            <a:endParaRPr lang="en-US" sz="2000" b="1"/>
          </a:p>
          <a:p>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baseline="0"/>
              <a:t>} = </a:t>
            </a:r>
            <a:r>
              <a:rPr lang="en-US" sz="2000" b="1">
                <a:solidFill>
                  <a:srgbClr val="0070C0"/>
                </a:solidFill>
              </a:rPr>
              <a:t>40.186</a:t>
            </a:r>
            <a:r>
              <a:rPr lang="en-US" sz="2000" b="1" baseline="-25000">
                <a:solidFill>
                  <a:srgbClr val="0070C0"/>
                </a:solidFill>
              </a:rPr>
              <a:t> </a:t>
            </a:r>
            <a:r>
              <a:rPr lang="en-US" sz="2000" b="1"/>
              <a:t> / 45.615 = .881  (a.k.a "narrow-sense" heritability, a proportion like R</a:t>
            </a:r>
            <a:r>
              <a:rPr lang="en-US" sz="2000" b="1" baseline="30000"/>
              <a:t>2</a:t>
            </a:r>
            <a:r>
              <a:rPr lang="en-US" sz="2000" b="1"/>
              <a:t>)</a:t>
            </a:r>
            <a:endParaRPr lang="en-US" sz="2000" b="1" baseline="0"/>
          </a:p>
          <a:p>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baseline="0"/>
              <a:t>} = </a:t>
            </a:r>
            <a:r>
              <a:rPr lang="en-US" sz="2000" b="1" baseline="0">
                <a:solidFill>
                  <a:srgbClr val="FF0000"/>
                </a:solidFill>
              </a:rPr>
              <a:t>5.429 </a:t>
            </a:r>
            <a:r>
              <a:rPr lang="en-US" sz="2000" b="1" baseline="0"/>
              <a:t>/</a:t>
            </a:r>
            <a:r>
              <a:rPr lang="en-US" sz="2000" b="1"/>
              <a:t>  45.615 = .119 </a:t>
            </a:r>
            <a:endParaRPr lang="en-US" sz="2000" b="1" baseline="0"/>
          </a:p>
          <a:p>
            <a:endParaRPr lang="en-US" sz="2000" b="1" baseline="0"/>
          </a:p>
          <a:p>
            <a:r>
              <a:rPr lang="en-US" sz="2000" b="1" baseline="0">
                <a:cs typeface="Courier New" panose="02070309020205020404" pitchFamily="49" charset="0"/>
              </a:rPr>
              <a:t>95% confidence intervals of the standardized variance components:</a:t>
            </a:r>
          </a:p>
          <a:p>
            <a:endParaRPr lang="en-US" sz="2000" b="1" baseline="0">
              <a:cs typeface="Courier New" panose="02070309020205020404" pitchFamily="49" charset="0"/>
            </a:endParaRPr>
          </a:p>
          <a:p>
            <a:r>
              <a:rPr lang="en-US" sz="2000" b="1" baseline="0">
                <a:latin typeface="Courier New" panose="02070309020205020404" pitchFamily="49" charset="0"/>
                <a:cs typeface="Courier New" panose="02070309020205020404" pitchFamily="49" charset="0"/>
              </a:rPr>
              <a:t>       	lbound  	estimate	ubound</a:t>
            </a:r>
          </a:p>
          <a:p>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baseline="0"/>
              <a:t>} 	</a:t>
            </a:r>
            <a:r>
              <a:rPr lang="en-US" sz="2000" b="1" baseline="0">
                <a:latin typeface="Courier New" panose="02070309020205020404" pitchFamily="49" charset="0"/>
                <a:cs typeface="Courier New" panose="02070309020205020404" pitchFamily="49" charset="0"/>
              </a:rPr>
              <a:t>0.8629  	0.881  	0.8964      </a:t>
            </a:r>
          </a:p>
          <a:p>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baseline="0"/>
              <a:t>} 	</a:t>
            </a:r>
            <a:r>
              <a:rPr lang="en-US" sz="2000" b="1" baseline="0">
                <a:latin typeface="Courier New" panose="02070309020205020404" pitchFamily="49" charset="0"/>
                <a:cs typeface="Courier New" panose="02070309020205020404" pitchFamily="49" charset="0"/>
              </a:rPr>
              <a:t>0.1035 	0.119  	0.1370 </a:t>
            </a:r>
            <a:endParaRPr lang="en-US" sz="2000" b="1">
              <a:latin typeface="Courier New" panose="02070309020205020404" pitchFamily="49" charset="0"/>
              <a:cs typeface="Courier New" panose="02070309020205020404" pitchFamily="49" charset="0"/>
            </a:endParaRPr>
          </a:p>
          <a:p>
            <a:endParaRPr lang="nl-NL" sz="2000">
              <a:latin typeface="Courier New" panose="02070309020205020404" pitchFamily="49" charset="0"/>
              <a:cs typeface="Courier New" panose="02070309020205020404" pitchFamily="49" charset="0"/>
            </a:endParaRPr>
          </a:p>
        </p:txBody>
      </p:sp>
      <p:sp>
        <p:nvSpPr>
          <p:cNvPr id="2" name="Tijdelijke aanduiding voor dianummer 1">
            <a:extLst>
              <a:ext uri="{FF2B5EF4-FFF2-40B4-BE49-F238E27FC236}">
                <a16:creationId xmlns:a16="http://schemas.microsoft.com/office/drawing/2014/main" id="{8C6DBC4F-A981-497B-8385-3AD6731A1B64}"/>
              </a:ext>
            </a:extLst>
          </p:cNvPr>
          <p:cNvSpPr>
            <a:spLocks noGrp="1"/>
          </p:cNvSpPr>
          <p:nvPr>
            <p:ph type="sldNum" sz="quarter" idx="12"/>
          </p:nvPr>
        </p:nvSpPr>
        <p:spPr/>
        <p:txBody>
          <a:bodyPr/>
          <a:lstStyle/>
          <a:p>
            <a:fld id="{7D7567CE-CB09-49BC-B895-12636B2CA790}" type="slidenum">
              <a:rPr lang="LID4096" smtClean="0"/>
              <a:t>32</a:t>
            </a:fld>
            <a:endParaRPr lang="LID4096"/>
          </a:p>
        </p:txBody>
      </p:sp>
      <p:sp>
        <p:nvSpPr>
          <p:cNvPr id="4" name="Rechteraccolade 3">
            <a:extLst>
              <a:ext uri="{FF2B5EF4-FFF2-40B4-BE49-F238E27FC236}">
                <a16:creationId xmlns:a16="http://schemas.microsoft.com/office/drawing/2014/main" id="{876180B2-BC77-4592-959F-0FBFD3CC476A}"/>
              </a:ext>
            </a:extLst>
          </p:cNvPr>
          <p:cNvSpPr/>
          <p:nvPr/>
        </p:nvSpPr>
        <p:spPr>
          <a:xfrm>
            <a:off x="7119991" y="2751562"/>
            <a:ext cx="393405" cy="10526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5" name="Tekstvak 4">
            <a:extLst>
              <a:ext uri="{FF2B5EF4-FFF2-40B4-BE49-F238E27FC236}">
                <a16:creationId xmlns:a16="http://schemas.microsoft.com/office/drawing/2014/main" id="{3C5FFF0B-BE91-453E-AF63-C87545CA767C}"/>
              </a:ext>
            </a:extLst>
          </p:cNvPr>
          <p:cNvSpPr txBox="1"/>
          <p:nvPr/>
        </p:nvSpPr>
        <p:spPr>
          <a:xfrm>
            <a:off x="7738933" y="2954707"/>
            <a:ext cx="2614818" cy="646331"/>
          </a:xfrm>
          <a:prstGeom prst="rect">
            <a:avLst/>
          </a:prstGeom>
          <a:noFill/>
        </p:spPr>
        <p:txBody>
          <a:bodyPr wrap="none" rtlCol="0">
            <a:spAutoFit/>
          </a:bodyPr>
          <a:lstStyle/>
          <a:p>
            <a:r>
              <a:rPr lang="en-US"/>
              <a:t>95% CI tell us how precise</a:t>
            </a:r>
          </a:p>
          <a:p>
            <a:r>
              <a:rPr lang="en-US"/>
              <a:t> the estimate are ...</a:t>
            </a:r>
            <a:endParaRPr lang="LID4096"/>
          </a:p>
        </p:txBody>
      </p:sp>
      <p:pic>
        <p:nvPicPr>
          <p:cNvPr id="6" name="Afbeelding 5">
            <a:extLst>
              <a:ext uri="{FF2B5EF4-FFF2-40B4-BE49-F238E27FC236}">
                <a16:creationId xmlns:a16="http://schemas.microsoft.com/office/drawing/2014/main" id="{A594345F-6928-405E-A924-E89420AD9B18}"/>
              </a:ext>
            </a:extLst>
          </p:cNvPr>
          <p:cNvPicPr>
            <a:picLocks noChangeAspect="1"/>
          </p:cNvPicPr>
          <p:nvPr/>
        </p:nvPicPr>
        <p:blipFill>
          <a:blip r:embed="rId3"/>
          <a:stretch>
            <a:fillRect/>
          </a:stretch>
        </p:blipFill>
        <p:spPr>
          <a:xfrm>
            <a:off x="443350" y="4012037"/>
            <a:ext cx="2779685" cy="2344313"/>
          </a:xfrm>
          <a:prstGeom prst="rect">
            <a:avLst/>
          </a:prstGeom>
        </p:spPr>
      </p:pic>
    </p:spTree>
    <p:extLst>
      <p:ext uri="{BB962C8B-B14F-4D97-AF65-F5344CB8AC3E}">
        <p14:creationId xmlns:p14="http://schemas.microsoft.com/office/powerpoint/2010/main" val="540913937"/>
      </p:ext>
    </p:extLst>
  </p:cSld>
  <p:clrMapOvr>
    <a:masterClrMapping/>
  </p:clrMapOvr>
  <mc:AlternateContent xmlns:mc="http://schemas.openxmlformats.org/markup-compatibility/2006" xmlns:p14="http://schemas.microsoft.com/office/powerpoint/2010/main">
    <mc:Choice Requires="p14">
      <p:transition spd="slow" p14:dur="2000" advTm="83684"/>
    </mc:Choice>
    <mc:Fallback xmlns="">
      <p:transition spd="slow" advTm="8368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67ADE11-ECB8-4B0F-A548-E23FB44A3A30}"/>
              </a:ext>
            </a:extLst>
          </p:cNvPr>
          <p:cNvSpPr>
            <a:spLocks noGrp="1"/>
          </p:cNvSpPr>
          <p:nvPr>
            <p:ph type="sldNum" sz="quarter" idx="12"/>
          </p:nvPr>
        </p:nvSpPr>
        <p:spPr/>
        <p:txBody>
          <a:bodyPr/>
          <a:lstStyle/>
          <a:p>
            <a:fld id="{7D7567CE-CB09-49BC-B895-12636B2CA790}" type="slidenum">
              <a:rPr lang="LID4096" smtClean="0"/>
              <a:t>33</a:t>
            </a:fld>
            <a:endParaRPr lang="LID4096"/>
          </a:p>
        </p:txBody>
      </p:sp>
      <p:sp>
        <p:nvSpPr>
          <p:cNvPr id="4" name="Tekstvak 3">
            <a:extLst>
              <a:ext uri="{FF2B5EF4-FFF2-40B4-BE49-F238E27FC236}">
                <a16:creationId xmlns:a16="http://schemas.microsoft.com/office/drawing/2014/main" id="{2A3F354C-5B10-45D0-974D-856FF0D14F3D}"/>
              </a:ext>
            </a:extLst>
          </p:cNvPr>
          <p:cNvSpPr txBox="1"/>
          <p:nvPr/>
        </p:nvSpPr>
        <p:spPr>
          <a:xfrm>
            <a:off x="603396" y="460682"/>
            <a:ext cx="10486361" cy="6251070"/>
          </a:xfrm>
          <a:prstGeom prst="rect">
            <a:avLst/>
          </a:prstGeom>
          <a:noFill/>
        </p:spPr>
        <p:txBody>
          <a:bodyPr wrap="square">
            <a:spAutoFit/>
          </a:bodyPr>
          <a:lstStyle/>
          <a:p>
            <a:pPr algn="ctr"/>
            <a:r>
              <a:rPr lang="en-US" sz="2400" b="1"/>
              <a:t>Genetically informative design &amp; Genetic covariance structure analysis:</a:t>
            </a:r>
          </a:p>
          <a:p>
            <a:pPr algn="ctr"/>
            <a:endParaRPr lang="en-US" sz="2400" b="1"/>
          </a:p>
          <a:p>
            <a:pPr algn="ctr"/>
            <a:r>
              <a:rPr lang="en-US" sz="2000" b="1"/>
              <a:t>A brief introduction based on the classical twin design</a:t>
            </a:r>
            <a:endParaRPr lang="en-US" sz="2400" b="1"/>
          </a:p>
          <a:p>
            <a:pPr algn="ctr"/>
            <a:endParaRPr lang="en-US" sz="2400" b="1"/>
          </a:p>
          <a:p>
            <a:pPr algn="ctr"/>
            <a:r>
              <a:rPr lang="en-US" b="1"/>
              <a:t>Conor V. Dolan &amp; Micheal C. Neale</a:t>
            </a:r>
          </a:p>
          <a:p>
            <a:pPr algn="ctr"/>
            <a:r>
              <a:rPr lang="en-US" sz="2400" b="1"/>
              <a:t> </a:t>
            </a:r>
          </a:p>
          <a:p>
            <a:endParaRPr lang="en-US" sz="2400"/>
          </a:p>
          <a:p>
            <a:endParaRPr lang="en-US" sz="1800"/>
          </a:p>
          <a:p>
            <a:endParaRPr lang="en-US" sz="1800"/>
          </a:p>
          <a:p>
            <a:endParaRPr lang="en-US" sz="1800"/>
          </a:p>
          <a:p>
            <a:endParaRPr lang="en-US" sz="2200" b="1"/>
          </a:p>
          <a:p>
            <a:endParaRPr lang="en-US" sz="2200" b="1"/>
          </a:p>
          <a:p>
            <a:endParaRPr lang="en-US" sz="2200" b="1"/>
          </a:p>
          <a:p>
            <a:r>
              <a:rPr lang="en-US" sz="2200" b="1"/>
              <a:t>PPT presentation in 4 parts  .... PART 3 (8 slides)</a:t>
            </a:r>
            <a:r>
              <a:rPr lang="en-US" sz="2200"/>
              <a:t>: </a:t>
            </a:r>
          </a:p>
          <a:p>
            <a:r>
              <a:rPr lang="en-US" sz="2200"/>
              <a:t>CTD multivariate ACE models from 1 to p (p&gt;1) phenotypes - limited to ACE (ADE models also possible)</a:t>
            </a:r>
          </a:p>
          <a:p>
            <a:r>
              <a:rPr lang="en-US" sz="2200"/>
              <a:t>Illustration Height and Weight</a:t>
            </a:r>
          </a:p>
          <a:p>
            <a:pPr>
              <a:lnSpc>
                <a:spcPct val="150000"/>
              </a:lnSpc>
            </a:pPr>
            <a:r>
              <a:rPr lang="en-US"/>
              <a:t> </a:t>
            </a:r>
            <a:endParaRPr lang="en-US" sz="1800"/>
          </a:p>
        </p:txBody>
      </p:sp>
      <p:pic>
        <p:nvPicPr>
          <p:cNvPr id="8" name="Afbeelding 7">
            <a:extLst>
              <a:ext uri="{FF2B5EF4-FFF2-40B4-BE49-F238E27FC236}">
                <a16:creationId xmlns:a16="http://schemas.microsoft.com/office/drawing/2014/main" id="{8377AC08-6D5C-4FF9-BB43-D06A9826F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079" y="1271281"/>
            <a:ext cx="1567013" cy="2157719"/>
          </a:xfrm>
          <a:prstGeom prst="rect">
            <a:avLst/>
          </a:prstGeom>
        </p:spPr>
      </p:pic>
      <p:pic>
        <p:nvPicPr>
          <p:cNvPr id="9" name="Afbeelding 8">
            <a:extLst>
              <a:ext uri="{FF2B5EF4-FFF2-40B4-BE49-F238E27FC236}">
                <a16:creationId xmlns:a16="http://schemas.microsoft.com/office/drawing/2014/main" id="{A1A1091E-90DA-4094-8FF7-619F83D02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251" y="1473878"/>
            <a:ext cx="1281434" cy="2358384"/>
          </a:xfrm>
          <a:prstGeom prst="rect">
            <a:avLst/>
          </a:prstGeom>
        </p:spPr>
      </p:pic>
    </p:spTree>
    <p:extLst>
      <p:ext uri="{BB962C8B-B14F-4D97-AF65-F5344CB8AC3E}">
        <p14:creationId xmlns:p14="http://schemas.microsoft.com/office/powerpoint/2010/main" val="202799062"/>
      </p:ext>
    </p:extLst>
  </p:cSld>
  <p:clrMapOvr>
    <a:masterClrMapping/>
  </p:clrMapOvr>
  <mc:AlternateContent xmlns:mc="http://schemas.openxmlformats.org/markup-compatibility/2006" xmlns:p14="http://schemas.microsoft.com/office/powerpoint/2010/main">
    <mc:Choice Requires="p14">
      <p:transition spd="slow" p14:dur="2000" advTm="35115"/>
    </mc:Choice>
    <mc:Fallback xmlns="">
      <p:transition spd="slow" advTm="3511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alpha val="40000"/>
          </a:srgbClr>
        </a:solidFill>
        <a:effectLst/>
      </p:bgPr>
    </p:bg>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DB465284-64E3-49EF-B3EA-B5975F300D32}"/>
              </a:ext>
            </a:extLst>
          </p:cNvPr>
          <p:cNvGraphicFramePr>
            <a:graphicFrameLocks noGrp="1"/>
          </p:cNvGraphicFramePr>
          <p:nvPr>
            <p:extLst>
              <p:ext uri="{D42A27DB-BD31-4B8C-83A1-F6EECF244321}">
                <p14:modId xmlns:p14="http://schemas.microsoft.com/office/powerpoint/2010/main" val="4211864678"/>
              </p:ext>
            </p:extLst>
          </p:nvPr>
        </p:nvGraphicFramePr>
        <p:xfrm>
          <a:off x="650252" y="1034844"/>
          <a:ext cx="4846779" cy="1835788"/>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MZ</a:t>
                      </a:r>
                      <a:r>
                        <a:rPr lang="en-GB" sz="2000"/>
                        <a:t>)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3" name="Tabel 2">
            <a:extLst>
              <a:ext uri="{FF2B5EF4-FFF2-40B4-BE49-F238E27FC236}">
                <a16:creationId xmlns:a16="http://schemas.microsoft.com/office/drawing/2014/main" id="{8D854A0B-21C8-43CE-BEA6-E0CAD128FFB9}"/>
              </a:ext>
            </a:extLst>
          </p:cNvPr>
          <p:cNvGraphicFramePr>
            <a:graphicFrameLocks noGrp="1"/>
          </p:cNvGraphicFramePr>
          <p:nvPr>
            <p:extLst>
              <p:ext uri="{D42A27DB-BD31-4B8C-83A1-F6EECF244321}">
                <p14:modId xmlns:p14="http://schemas.microsoft.com/office/powerpoint/2010/main" val="399585740"/>
              </p:ext>
            </p:extLst>
          </p:nvPr>
        </p:nvGraphicFramePr>
        <p:xfrm>
          <a:off x="5970769" y="1034844"/>
          <a:ext cx="4846779" cy="1835788"/>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sp>
        <p:nvSpPr>
          <p:cNvPr id="4" name="Tekstvak 3">
            <a:extLst>
              <a:ext uri="{FF2B5EF4-FFF2-40B4-BE49-F238E27FC236}">
                <a16:creationId xmlns:a16="http://schemas.microsoft.com/office/drawing/2014/main" id="{1EA945CE-ECBD-47C2-9664-084B7C943432}"/>
              </a:ext>
            </a:extLst>
          </p:cNvPr>
          <p:cNvSpPr txBox="1"/>
          <p:nvPr/>
        </p:nvSpPr>
        <p:spPr>
          <a:xfrm>
            <a:off x="364040" y="335744"/>
            <a:ext cx="9022983" cy="461665"/>
          </a:xfrm>
          <a:prstGeom prst="rect">
            <a:avLst/>
          </a:prstGeom>
          <a:noFill/>
        </p:spPr>
        <p:txBody>
          <a:bodyPr wrap="none" rtlCol="0">
            <a:spAutoFit/>
          </a:bodyPr>
          <a:lstStyle/>
          <a:p>
            <a:r>
              <a:rPr lang="en-US" sz="2400"/>
              <a:t>Univariate ACE model (one phenotype: </a:t>
            </a: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aseline="0"/>
              <a:t>and</a:t>
            </a:r>
            <a:r>
              <a:rPr lang="en-US" sz="2400" b="1">
                <a:solidFill>
                  <a:srgbClr val="FF0000"/>
                </a:solidFill>
              </a:rPr>
              <a:t> </a:t>
            </a:r>
            <a:r>
              <a:rPr lang="en-US" sz="2400" b="1" baseline="0">
                <a:solidFill>
                  <a:srgbClr val="7030A0"/>
                </a:solidFill>
              </a:rPr>
              <a:t>s</a:t>
            </a:r>
            <a:r>
              <a:rPr lang="en-US" sz="2400" b="1" baseline="30000">
                <a:solidFill>
                  <a:srgbClr val="7030A0"/>
                </a:solidFill>
              </a:rPr>
              <a:t>2</a:t>
            </a:r>
            <a:r>
              <a:rPr lang="en-US" sz="2400" b="1" baseline="-25000">
                <a:solidFill>
                  <a:srgbClr val="7030A0"/>
                </a:solidFill>
              </a:rPr>
              <a:t>C </a:t>
            </a:r>
            <a:r>
              <a:rPr lang="en-US" sz="2400" baseline="0"/>
              <a:t>and</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 </a:t>
            </a:r>
            <a:r>
              <a:rPr lang="en-US" sz="2400" baseline="0"/>
              <a:t>are </a:t>
            </a:r>
            <a:r>
              <a:rPr lang="en-US" sz="2400" u="sng" baseline="0"/>
              <a:t>variance</a:t>
            </a:r>
            <a:r>
              <a:rPr lang="en-US" sz="2400" u="sng"/>
              <a:t>s</a:t>
            </a:r>
            <a:r>
              <a:rPr lang="en-US" sz="2400"/>
              <a:t>)</a:t>
            </a:r>
            <a:endParaRPr lang="LID4096" sz="2400"/>
          </a:p>
        </p:txBody>
      </p:sp>
      <p:sp>
        <p:nvSpPr>
          <p:cNvPr id="5" name="Tekstvak 4">
            <a:extLst>
              <a:ext uri="{FF2B5EF4-FFF2-40B4-BE49-F238E27FC236}">
                <a16:creationId xmlns:a16="http://schemas.microsoft.com/office/drawing/2014/main" id="{F08AAE75-E458-4859-93EC-CFCE60F5B41B}"/>
              </a:ext>
            </a:extLst>
          </p:cNvPr>
          <p:cNvSpPr txBox="1"/>
          <p:nvPr/>
        </p:nvSpPr>
        <p:spPr>
          <a:xfrm>
            <a:off x="364040" y="3108067"/>
            <a:ext cx="10017807" cy="830997"/>
          </a:xfrm>
          <a:prstGeom prst="rect">
            <a:avLst/>
          </a:prstGeom>
          <a:noFill/>
        </p:spPr>
        <p:txBody>
          <a:bodyPr wrap="none" rtlCol="0">
            <a:spAutoFit/>
          </a:bodyPr>
          <a:lstStyle/>
          <a:p>
            <a:r>
              <a:rPr lang="en-US" sz="2400"/>
              <a:t>Classical twin model generalizes readily to the multivariate case. </a:t>
            </a:r>
          </a:p>
          <a:p>
            <a:r>
              <a:rPr lang="en-US" sz="2400"/>
              <a:t>p-phenotypes: </a:t>
            </a:r>
            <a:r>
              <a:rPr lang="en-US" sz="2400" b="1">
                <a:solidFill>
                  <a:srgbClr val="0070C0"/>
                </a:solidFill>
              </a:rPr>
              <a:t>S</a:t>
            </a:r>
            <a:r>
              <a:rPr lang="en-US" sz="2400" b="1" baseline="-25000">
                <a:solidFill>
                  <a:srgbClr val="0070C0"/>
                </a:solidFill>
              </a:rPr>
              <a:t>A</a:t>
            </a:r>
            <a:r>
              <a:rPr lang="en-US" sz="2400" b="1" baseline="-25000">
                <a:solidFill>
                  <a:srgbClr val="FF0000"/>
                </a:solidFill>
              </a:rPr>
              <a:t> </a:t>
            </a:r>
            <a:r>
              <a:rPr lang="en-US" sz="2400" baseline="0"/>
              <a:t>and</a:t>
            </a:r>
            <a:r>
              <a:rPr lang="en-US" sz="2400">
                <a:solidFill>
                  <a:srgbClr val="FF0000"/>
                </a:solidFill>
              </a:rPr>
              <a:t> </a:t>
            </a:r>
            <a:r>
              <a:rPr lang="en-US" sz="2400" b="1" baseline="0">
                <a:solidFill>
                  <a:srgbClr val="7030A0"/>
                </a:solidFill>
              </a:rPr>
              <a:t>S</a:t>
            </a:r>
            <a:r>
              <a:rPr lang="en-US" sz="2400" b="1" baseline="-25000">
                <a:solidFill>
                  <a:srgbClr val="7030A0"/>
                </a:solidFill>
              </a:rPr>
              <a:t>C</a:t>
            </a:r>
            <a:r>
              <a:rPr lang="en-US" sz="2400" b="1" baseline="0"/>
              <a:t> </a:t>
            </a:r>
            <a:r>
              <a:rPr lang="en-US" sz="2400" baseline="0"/>
              <a:t>and</a:t>
            </a:r>
            <a:r>
              <a:rPr lang="en-US" sz="2400">
                <a:solidFill>
                  <a:srgbClr val="FF0000"/>
                </a:solidFill>
              </a:rPr>
              <a:t> </a:t>
            </a:r>
            <a:r>
              <a:rPr lang="en-US" sz="2400" b="1" baseline="0">
                <a:solidFill>
                  <a:srgbClr val="FF0000"/>
                </a:solidFill>
              </a:rPr>
              <a:t>S</a:t>
            </a:r>
            <a:r>
              <a:rPr lang="en-US" sz="2400" b="1" baseline="-25000">
                <a:solidFill>
                  <a:srgbClr val="FF0000"/>
                </a:solidFill>
              </a:rPr>
              <a:t>E </a:t>
            </a:r>
            <a:r>
              <a:rPr lang="en-US" sz="2400"/>
              <a:t>are </a:t>
            </a:r>
            <a:r>
              <a:rPr lang="en-US" sz="2400" u="sng"/>
              <a:t>pxp covariance matrices </a:t>
            </a:r>
            <a:r>
              <a:rPr lang="en-US" sz="2400"/>
              <a:t>in the ACE model</a:t>
            </a:r>
            <a:endParaRPr lang="en-US" sz="2400" b="1" baseline="-25000">
              <a:solidFill>
                <a:srgbClr val="FF0000"/>
              </a:solidFill>
            </a:endParaRPr>
          </a:p>
        </p:txBody>
      </p:sp>
      <p:graphicFrame>
        <p:nvGraphicFramePr>
          <p:cNvPr id="8" name="Tabel 7">
            <a:extLst>
              <a:ext uri="{FF2B5EF4-FFF2-40B4-BE49-F238E27FC236}">
                <a16:creationId xmlns:a16="http://schemas.microsoft.com/office/drawing/2014/main" id="{7D8D17E6-D57C-46AB-AD95-CBF951F0159C}"/>
              </a:ext>
            </a:extLst>
          </p:cNvPr>
          <p:cNvGraphicFramePr>
            <a:graphicFrameLocks noGrp="1"/>
          </p:cNvGraphicFramePr>
          <p:nvPr>
            <p:extLst>
              <p:ext uri="{D42A27DB-BD31-4B8C-83A1-F6EECF244321}">
                <p14:modId xmlns:p14="http://schemas.microsoft.com/office/powerpoint/2010/main" val="1448166730"/>
              </p:ext>
            </p:extLst>
          </p:nvPr>
        </p:nvGraphicFramePr>
        <p:xfrm>
          <a:off x="666788" y="4355729"/>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MZ</a:t>
                      </a:r>
                      <a:r>
                        <a:rPr lang="en-GB" sz="2000"/>
                        <a:t>) r</a:t>
                      </a:r>
                      <a:r>
                        <a:rPr lang="en-GB" sz="2000" baseline="-25000"/>
                        <a:t>A</a:t>
                      </a:r>
                      <a:r>
                        <a:rPr lang="en-GB" sz="2000"/>
                        <a:t> = 1</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9" name="Tabel 8">
            <a:extLst>
              <a:ext uri="{FF2B5EF4-FFF2-40B4-BE49-F238E27FC236}">
                <a16:creationId xmlns:a16="http://schemas.microsoft.com/office/drawing/2014/main" id="{6CE32601-772B-4219-9CBB-5045CA4B5DE6}"/>
              </a:ext>
            </a:extLst>
          </p:cNvPr>
          <p:cNvGraphicFramePr>
            <a:graphicFrameLocks noGrp="1"/>
          </p:cNvGraphicFramePr>
          <p:nvPr>
            <p:extLst>
              <p:ext uri="{D42A27DB-BD31-4B8C-83A1-F6EECF244321}">
                <p14:modId xmlns:p14="http://schemas.microsoft.com/office/powerpoint/2010/main" val="2393544081"/>
              </p:ext>
            </p:extLst>
          </p:nvPr>
        </p:nvGraphicFramePr>
        <p:xfrm>
          <a:off x="5987305" y="4355729"/>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r</a:t>
                      </a:r>
                      <a:r>
                        <a:rPr lang="en-GB" sz="2000" baseline="-25000"/>
                        <a:t>A</a:t>
                      </a:r>
                      <a:r>
                        <a:rPr lang="en-GB" sz="2000"/>
                        <a:t> = </a:t>
                      </a:r>
                      <a:r>
                        <a:rPr lang="en-GB" sz="2000">
                          <a:latin typeface="Calibri" panose="020F0502020204030204" pitchFamily="34" charset="0"/>
                          <a:cs typeface="Calibri" panose="020F0502020204030204" pitchFamily="34" charset="0"/>
                        </a:rPr>
                        <a:t>½</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r>
                        <a:rPr lang="en-US" sz="2000" b="1" baseline="0"/>
                        <a:t>+</a:t>
                      </a:r>
                      <a:r>
                        <a:rPr lang="en-US" sz="2000" b="1" baseline="0">
                          <a:solidFill>
                            <a:srgbClr val="FF0000"/>
                          </a:solidFill>
                        </a:rPr>
                        <a:t>S</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25000">
                          <a:solidFill>
                            <a:srgbClr val="0070C0"/>
                          </a:solidFill>
                        </a:rPr>
                        <a:t>A</a:t>
                      </a:r>
                      <a:r>
                        <a:rPr lang="en-US" sz="2000" b="1" baseline="0"/>
                        <a:t>+</a:t>
                      </a:r>
                      <a:r>
                        <a:rPr lang="en-US" sz="2000" b="1" baseline="0">
                          <a:solidFill>
                            <a:srgbClr val="7030A0"/>
                          </a:solidFill>
                        </a:rPr>
                        <a:t>S</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25000">
                          <a:solidFill>
                            <a:srgbClr val="0070C0"/>
                          </a:solidFill>
                        </a:rPr>
                        <a:t>A</a:t>
                      </a:r>
                      <a:r>
                        <a:rPr lang="en-US" sz="2000" b="1" baseline="0"/>
                        <a:t>+</a:t>
                      </a:r>
                      <a:r>
                        <a:rPr lang="en-US" sz="2000" b="1" baseline="0">
                          <a:solidFill>
                            <a:srgbClr val="7030A0"/>
                          </a:solidFill>
                        </a:rPr>
                        <a:t>S</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r>
                        <a:rPr lang="en-US" sz="2000" b="1" baseline="0"/>
                        <a:t>+ </a:t>
                      </a:r>
                      <a:r>
                        <a:rPr lang="en-US" sz="2000" b="1" baseline="0">
                          <a:solidFill>
                            <a:srgbClr val="FF0000"/>
                          </a:solidFill>
                        </a:rPr>
                        <a:t>S</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sp>
        <p:nvSpPr>
          <p:cNvPr id="6" name="Tijdelijke aanduiding voor dianummer 5">
            <a:extLst>
              <a:ext uri="{FF2B5EF4-FFF2-40B4-BE49-F238E27FC236}">
                <a16:creationId xmlns:a16="http://schemas.microsoft.com/office/drawing/2014/main" id="{EB326E47-B475-4443-A661-720FD73762A5}"/>
              </a:ext>
            </a:extLst>
          </p:cNvPr>
          <p:cNvSpPr>
            <a:spLocks noGrp="1"/>
          </p:cNvSpPr>
          <p:nvPr>
            <p:ph type="sldNum" sz="quarter" idx="12"/>
          </p:nvPr>
        </p:nvSpPr>
        <p:spPr/>
        <p:txBody>
          <a:bodyPr/>
          <a:lstStyle/>
          <a:p>
            <a:fld id="{7D7567CE-CB09-49BC-B895-12636B2CA790}" type="slidenum">
              <a:rPr lang="LID4096" smtClean="0"/>
              <a:t>34</a:t>
            </a:fld>
            <a:endParaRPr lang="LID4096"/>
          </a:p>
        </p:txBody>
      </p:sp>
    </p:spTree>
    <p:extLst>
      <p:ext uri="{BB962C8B-B14F-4D97-AF65-F5344CB8AC3E}">
        <p14:creationId xmlns:p14="http://schemas.microsoft.com/office/powerpoint/2010/main" val="3635819237"/>
      </p:ext>
    </p:extLst>
  </p:cSld>
  <p:clrMapOvr>
    <a:masterClrMapping/>
  </p:clrMapOvr>
  <mc:AlternateContent xmlns:mc="http://schemas.openxmlformats.org/markup-compatibility/2006" xmlns:p14="http://schemas.microsoft.com/office/powerpoint/2010/main">
    <mc:Choice Requires="p14">
      <p:transition spd="slow" p14:dur="2000" advTm="101562"/>
    </mc:Choice>
    <mc:Fallback xmlns="">
      <p:transition spd="slow" advTm="10156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alpha val="40000"/>
          </a:srgbClr>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3C4C1AD6-2C2E-4457-9DD4-6F5B3195C771}"/>
              </a:ext>
            </a:extLst>
          </p:cNvPr>
          <p:cNvGrpSpPr/>
          <p:nvPr/>
        </p:nvGrpSpPr>
        <p:grpSpPr>
          <a:xfrm>
            <a:off x="2588137" y="588098"/>
            <a:ext cx="7751817" cy="3469601"/>
            <a:chOff x="2621824" y="321104"/>
            <a:chExt cx="7751817" cy="3469601"/>
          </a:xfrm>
        </p:grpSpPr>
        <p:sp>
          <p:nvSpPr>
            <p:cNvPr id="42" name="Rectangle 33">
              <a:extLst>
                <a:ext uri="{FF2B5EF4-FFF2-40B4-BE49-F238E27FC236}">
                  <a16:creationId xmlns:a16="http://schemas.microsoft.com/office/drawing/2014/main" id="{F3B3AA0F-C317-46A1-B14D-B4AF76598E28}"/>
                </a:ext>
              </a:extLst>
            </p:cNvPr>
            <p:cNvSpPr/>
            <p:nvPr/>
          </p:nvSpPr>
          <p:spPr>
            <a:xfrm>
              <a:off x="3973034" y="3067294"/>
              <a:ext cx="1321784"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Height</a:t>
              </a:r>
              <a:endParaRPr lang="nl-NL" sz="2800"/>
            </a:p>
          </p:txBody>
        </p:sp>
        <p:sp>
          <p:nvSpPr>
            <p:cNvPr id="45" name="Rectangle 47">
              <a:extLst>
                <a:ext uri="{FF2B5EF4-FFF2-40B4-BE49-F238E27FC236}">
                  <a16:creationId xmlns:a16="http://schemas.microsoft.com/office/drawing/2014/main" id="{AE3A34FE-B1DF-4B85-990B-674342BEFCB3}"/>
                </a:ext>
              </a:extLst>
            </p:cNvPr>
            <p:cNvSpPr/>
            <p:nvPr/>
          </p:nvSpPr>
          <p:spPr>
            <a:xfrm>
              <a:off x="7442790" y="3067295"/>
              <a:ext cx="1255988"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Weight</a:t>
              </a:r>
              <a:endParaRPr lang="nl-NL" sz="2800"/>
            </a:p>
          </p:txBody>
        </p:sp>
        <p:sp>
          <p:nvSpPr>
            <p:cNvPr id="30" name="Ovaal 29">
              <a:extLst>
                <a:ext uri="{FF2B5EF4-FFF2-40B4-BE49-F238E27FC236}">
                  <a16:creationId xmlns:a16="http://schemas.microsoft.com/office/drawing/2014/main" id="{22ED2E2A-53AE-4816-BDE7-0432E0771F62}"/>
                </a:ext>
              </a:extLst>
            </p:cNvPr>
            <p:cNvSpPr/>
            <p:nvPr/>
          </p:nvSpPr>
          <p:spPr>
            <a:xfrm>
              <a:off x="3189767" y="1435395"/>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a:t>
              </a:r>
              <a:r>
                <a:rPr lang="nl-NL" sz="2400" baseline="-25000"/>
                <a:t>H</a:t>
              </a:r>
              <a:endParaRPr lang="LID4096" sz="2400" baseline="-25000"/>
            </a:p>
          </p:txBody>
        </p:sp>
        <p:sp>
          <p:nvSpPr>
            <p:cNvPr id="130" name="Ovaal 129">
              <a:extLst>
                <a:ext uri="{FF2B5EF4-FFF2-40B4-BE49-F238E27FC236}">
                  <a16:creationId xmlns:a16="http://schemas.microsoft.com/office/drawing/2014/main" id="{FCE6D7C3-F8AB-4F42-88F2-546A17E4A2A6}"/>
                </a:ext>
              </a:extLst>
            </p:cNvPr>
            <p:cNvSpPr/>
            <p:nvPr/>
          </p:nvSpPr>
          <p:spPr>
            <a:xfrm>
              <a:off x="4238846" y="1435394"/>
              <a:ext cx="798355"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D</a:t>
              </a:r>
              <a:r>
                <a:rPr lang="nl-NL" sz="2800" baseline="-25000"/>
                <a:t>H</a:t>
              </a:r>
              <a:endParaRPr lang="LID4096" sz="2800" baseline="-25000"/>
            </a:p>
          </p:txBody>
        </p:sp>
        <p:sp>
          <p:nvSpPr>
            <p:cNvPr id="131" name="Ovaal 130">
              <a:extLst>
                <a:ext uri="{FF2B5EF4-FFF2-40B4-BE49-F238E27FC236}">
                  <a16:creationId xmlns:a16="http://schemas.microsoft.com/office/drawing/2014/main" id="{26A34629-D973-453E-A4A9-417FB644E549}"/>
                </a:ext>
              </a:extLst>
            </p:cNvPr>
            <p:cNvSpPr/>
            <p:nvPr/>
          </p:nvSpPr>
          <p:spPr>
            <a:xfrm>
              <a:off x="5351720"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r>
                <a:rPr lang="nl-NL" sz="2800" baseline="-25000"/>
                <a:t>H</a:t>
              </a:r>
              <a:endParaRPr lang="LID4096" sz="2800" baseline="-25000"/>
            </a:p>
          </p:txBody>
        </p:sp>
        <p:sp>
          <p:nvSpPr>
            <p:cNvPr id="132" name="Ovaal 131">
              <a:extLst>
                <a:ext uri="{FF2B5EF4-FFF2-40B4-BE49-F238E27FC236}">
                  <a16:creationId xmlns:a16="http://schemas.microsoft.com/office/drawing/2014/main" id="{D00CD797-90B8-4DB3-B420-A847C33FF456}"/>
                </a:ext>
              </a:extLst>
            </p:cNvPr>
            <p:cNvSpPr/>
            <p:nvPr/>
          </p:nvSpPr>
          <p:spPr>
            <a:xfrm>
              <a:off x="6570923" y="1441793"/>
              <a:ext cx="800985"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a:t>
              </a:r>
              <a:r>
                <a:rPr lang="nl-NL" sz="2400" baseline="-25000"/>
                <a:t>W</a:t>
              </a:r>
              <a:endParaRPr lang="LID4096" sz="2400" baseline="-25000"/>
            </a:p>
          </p:txBody>
        </p:sp>
        <p:sp>
          <p:nvSpPr>
            <p:cNvPr id="133" name="Ovaal 132">
              <a:extLst>
                <a:ext uri="{FF2B5EF4-FFF2-40B4-BE49-F238E27FC236}">
                  <a16:creationId xmlns:a16="http://schemas.microsoft.com/office/drawing/2014/main" id="{1FA52101-A06D-4EA9-B3ED-3A00B3CC2F96}"/>
                </a:ext>
              </a:extLst>
            </p:cNvPr>
            <p:cNvSpPr/>
            <p:nvPr/>
          </p:nvSpPr>
          <p:spPr>
            <a:xfrm>
              <a:off x="7676708" y="1441792"/>
              <a:ext cx="794568"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D</a:t>
              </a:r>
              <a:r>
                <a:rPr lang="nl-NL" sz="2400" baseline="-25000"/>
                <a:t>W</a:t>
              </a:r>
              <a:endParaRPr lang="LID4096" sz="2400" baseline="-25000"/>
            </a:p>
          </p:txBody>
        </p:sp>
        <p:sp>
          <p:nvSpPr>
            <p:cNvPr id="134" name="Ovaal 133">
              <a:extLst>
                <a:ext uri="{FF2B5EF4-FFF2-40B4-BE49-F238E27FC236}">
                  <a16:creationId xmlns:a16="http://schemas.microsoft.com/office/drawing/2014/main" id="{91080682-EDE6-4AB2-AEF9-5C6E1EB6DC19}"/>
                </a:ext>
              </a:extLst>
            </p:cNvPr>
            <p:cNvSpPr/>
            <p:nvPr/>
          </p:nvSpPr>
          <p:spPr>
            <a:xfrm>
              <a:off x="8789581"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E</a:t>
              </a:r>
              <a:r>
                <a:rPr lang="nl-NL" sz="2400" baseline="-25000"/>
                <a:t>W</a:t>
              </a:r>
              <a:endParaRPr lang="LID4096" sz="2400" baseline="-25000"/>
            </a:p>
          </p:txBody>
        </p:sp>
        <p:cxnSp>
          <p:nvCxnSpPr>
            <p:cNvPr id="32" name="Rechte verbindingslijn met pijl 31">
              <a:extLst>
                <a:ext uri="{FF2B5EF4-FFF2-40B4-BE49-F238E27FC236}">
                  <a16:creationId xmlns:a16="http://schemas.microsoft.com/office/drawing/2014/main" id="{EF05B2FD-89F6-4278-A915-757428CF6B72}"/>
                </a:ext>
              </a:extLst>
            </p:cNvPr>
            <p:cNvCxnSpPr>
              <a:cxnSpLocks/>
              <a:stCxn id="30" idx="4"/>
              <a:endCxn id="42" idx="0"/>
            </p:cNvCxnSpPr>
            <p:nvPr/>
          </p:nvCxnSpPr>
          <p:spPr>
            <a:xfrm>
              <a:off x="3561907" y="2165716"/>
              <a:ext cx="1072019" cy="90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8453541-1060-4E79-BABE-9E7EA81B42E1}"/>
                </a:ext>
              </a:extLst>
            </p:cNvPr>
            <p:cNvCxnSpPr>
              <a:cxnSpLocks/>
              <a:stCxn id="130" idx="4"/>
              <a:endCxn id="42" idx="0"/>
            </p:cNvCxnSpPr>
            <p:nvPr/>
          </p:nvCxnSpPr>
          <p:spPr>
            <a:xfrm flipH="1">
              <a:off x="4633926" y="2165715"/>
              <a:ext cx="4098"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402BBE9-3740-4B43-83B0-B172431EAE06}"/>
                </a:ext>
              </a:extLst>
            </p:cNvPr>
            <p:cNvCxnSpPr>
              <a:cxnSpLocks/>
              <a:stCxn id="131" idx="4"/>
              <a:endCxn id="42" idx="0"/>
            </p:cNvCxnSpPr>
            <p:nvPr/>
          </p:nvCxnSpPr>
          <p:spPr>
            <a:xfrm flipH="1">
              <a:off x="4633926" y="2165715"/>
              <a:ext cx="1089934"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1B72DEED-5CF9-4181-8473-A02A199EDFF8}"/>
                </a:ext>
              </a:extLst>
            </p:cNvPr>
            <p:cNvCxnSpPr>
              <a:cxnSpLocks/>
              <a:stCxn id="132" idx="4"/>
              <a:endCxn id="45" idx="0"/>
            </p:cNvCxnSpPr>
            <p:nvPr/>
          </p:nvCxnSpPr>
          <p:spPr>
            <a:xfrm>
              <a:off x="6971416" y="2172114"/>
              <a:ext cx="1099368" cy="89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Rechte verbindingslijn met pijl 134">
              <a:extLst>
                <a:ext uri="{FF2B5EF4-FFF2-40B4-BE49-F238E27FC236}">
                  <a16:creationId xmlns:a16="http://schemas.microsoft.com/office/drawing/2014/main" id="{DD3A42C3-989D-400E-9B1A-9FDE8678BBB0}"/>
                </a:ext>
              </a:extLst>
            </p:cNvPr>
            <p:cNvCxnSpPr>
              <a:cxnSpLocks/>
              <a:stCxn id="133" idx="4"/>
              <a:endCxn id="45" idx="0"/>
            </p:cNvCxnSpPr>
            <p:nvPr/>
          </p:nvCxnSpPr>
          <p:spPr>
            <a:xfrm flipH="1">
              <a:off x="8070784" y="2172113"/>
              <a:ext cx="3208"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16F3B2F5-C825-4450-AB8E-0DCFAC2BF7C7}"/>
                </a:ext>
              </a:extLst>
            </p:cNvPr>
            <p:cNvCxnSpPr>
              <a:cxnSpLocks/>
              <a:stCxn id="134" idx="4"/>
              <a:endCxn id="45" idx="0"/>
            </p:cNvCxnSpPr>
            <p:nvPr/>
          </p:nvCxnSpPr>
          <p:spPr>
            <a:xfrm flipH="1">
              <a:off x="8070784" y="2172113"/>
              <a:ext cx="1090937"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9B764DB4-FFED-4708-9708-04D2A074E423}"/>
                </a:ext>
              </a:extLst>
            </p:cNvPr>
            <p:cNvCxnSpPr>
              <a:cxnSpLocks/>
              <a:stCxn id="30" idx="0"/>
              <a:endCxn id="132" idx="0"/>
            </p:cNvCxnSpPr>
            <p:nvPr/>
          </p:nvCxnSpPr>
          <p:spPr>
            <a:xfrm rot="16200000" flipH="1">
              <a:off x="5263462" y="-266160"/>
              <a:ext cx="6398" cy="3409509"/>
            </a:xfrm>
            <a:prstGeom prst="curvedConnector3">
              <a:avLst>
                <a:gd name="adj1" fmla="val -1221467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575EE164-88EA-43E8-B032-CED9DF4F521D}"/>
                </a:ext>
              </a:extLst>
            </p:cNvPr>
            <p:cNvCxnSpPr>
              <a:cxnSpLocks/>
              <a:stCxn id="130" idx="0"/>
              <a:endCxn id="133" idx="0"/>
            </p:cNvCxnSpPr>
            <p:nvPr/>
          </p:nvCxnSpPr>
          <p:spPr>
            <a:xfrm rot="16200000" flipH="1">
              <a:off x="6352809" y="-279391"/>
              <a:ext cx="6398" cy="3435968"/>
            </a:xfrm>
            <a:prstGeom prst="curvedConnector3">
              <a:avLst>
                <a:gd name="adj1" fmla="val -1144160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Verbindingslijn: gekromd 146">
              <a:extLst>
                <a:ext uri="{FF2B5EF4-FFF2-40B4-BE49-F238E27FC236}">
                  <a16:creationId xmlns:a16="http://schemas.microsoft.com/office/drawing/2014/main" id="{A1EBE512-3334-424D-898F-335A9373A43F}"/>
                </a:ext>
              </a:extLst>
            </p:cNvPr>
            <p:cNvCxnSpPr>
              <a:stCxn id="30" idx="1"/>
              <a:endCxn id="30" idx="2"/>
            </p:cNvCxnSpPr>
            <p:nvPr/>
          </p:nvCxnSpPr>
          <p:spPr>
            <a:xfrm rot="16200000" flipH="1" flipV="1">
              <a:off x="3115162" y="1616953"/>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Verbindingslijn: gekromd 148">
              <a:extLst>
                <a:ext uri="{FF2B5EF4-FFF2-40B4-BE49-F238E27FC236}">
                  <a16:creationId xmlns:a16="http://schemas.microsoft.com/office/drawing/2014/main" id="{C71A6862-8F0C-459C-95A6-E5B0A0385C53}"/>
                </a:ext>
              </a:extLst>
            </p:cNvPr>
            <p:cNvCxnSpPr>
              <a:cxnSpLocks/>
              <a:stCxn id="130" idx="1"/>
              <a:endCxn id="130" idx="2"/>
            </p:cNvCxnSpPr>
            <p:nvPr/>
          </p:nvCxnSpPr>
          <p:spPr>
            <a:xfrm rot="16200000" flipH="1" flipV="1">
              <a:off x="4168200" y="1612993"/>
              <a:ext cx="258208" cy="116916"/>
            </a:xfrm>
            <a:prstGeom prst="curvedConnector4">
              <a:avLst>
                <a:gd name="adj1" fmla="val -129955"/>
                <a:gd name="adj2" fmla="val 29552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Verbindingslijn: gekromd 150">
              <a:extLst>
                <a:ext uri="{FF2B5EF4-FFF2-40B4-BE49-F238E27FC236}">
                  <a16:creationId xmlns:a16="http://schemas.microsoft.com/office/drawing/2014/main" id="{01550FCB-6330-41B1-B598-7C525133636E}"/>
                </a:ext>
              </a:extLst>
            </p:cNvPr>
            <p:cNvCxnSpPr>
              <a:stCxn id="131" idx="1"/>
              <a:endCxn id="131" idx="2"/>
            </p:cNvCxnSpPr>
            <p:nvPr/>
          </p:nvCxnSpPr>
          <p:spPr>
            <a:xfrm rot="16200000" flipH="1" flipV="1">
              <a:off x="5277115"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Verbindingslijn: gekromd 152">
              <a:extLst>
                <a:ext uri="{FF2B5EF4-FFF2-40B4-BE49-F238E27FC236}">
                  <a16:creationId xmlns:a16="http://schemas.microsoft.com/office/drawing/2014/main" id="{3DDF7697-FF02-458B-8C24-5FFE65BEE4DD}"/>
                </a:ext>
              </a:extLst>
            </p:cNvPr>
            <p:cNvCxnSpPr>
              <a:stCxn id="134" idx="7"/>
              <a:endCxn id="134" idx="6"/>
            </p:cNvCxnSpPr>
            <p:nvPr/>
          </p:nvCxnSpPr>
          <p:spPr>
            <a:xfrm rot="16200000" flipH="1">
              <a:off x="9350258"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Verbindingslijn: gekromd 154">
              <a:extLst>
                <a:ext uri="{FF2B5EF4-FFF2-40B4-BE49-F238E27FC236}">
                  <a16:creationId xmlns:a16="http://schemas.microsoft.com/office/drawing/2014/main" id="{4BEDFDF9-9A66-484B-8E10-C8CB3BA5F5F5}"/>
                </a:ext>
              </a:extLst>
            </p:cNvPr>
            <p:cNvCxnSpPr>
              <a:cxnSpLocks/>
              <a:stCxn id="133" idx="7"/>
              <a:endCxn id="133" idx="6"/>
            </p:cNvCxnSpPr>
            <p:nvPr/>
          </p:nvCxnSpPr>
          <p:spPr>
            <a:xfrm rot="16200000" flipH="1">
              <a:off x="8283991" y="1619668"/>
              <a:ext cx="258208" cy="116362"/>
            </a:xfrm>
            <a:prstGeom prst="curvedConnector4">
              <a:avLst>
                <a:gd name="adj1" fmla="val -129955"/>
                <a:gd name="adj2" fmla="val 29645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Verbindingslijn: gekromd 156">
              <a:extLst>
                <a:ext uri="{FF2B5EF4-FFF2-40B4-BE49-F238E27FC236}">
                  <a16:creationId xmlns:a16="http://schemas.microsoft.com/office/drawing/2014/main" id="{9E611F9E-67F2-416B-A661-D1E263EC7B22}"/>
                </a:ext>
              </a:extLst>
            </p:cNvPr>
            <p:cNvCxnSpPr>
              <a:cxnSpLocks/>
              <a:stCxn id="132" idx="7"/>
              <a:endCxn id="132" idx="6"/>
            </p:cNvCxnSpPr>
            <p:nvPr/>
          </p:nvCxnSpPr>
          <p:spPr>
            <a:xfrm rot="16200000" flipH="1">
              <a:off x="7184153" y="1619199"/>
              <a:ext cx="258208" cy="117302"/>
            </a:xfrm>
            <a:prstGeom prst="curvedConnector4">
              <a:avLst>
                <a:gd name="adj1" fmla="val -129955"/>
                <a:gd name="adj2" fmla="val 29488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kstvak 161">
              <a:extLst>
                <a:ext uri="{FF2B5EF4-FFF2-40B4-BE49-F238E27FC236}">
                  <a16:creationId xmlns:a16="http://schemas.microsoft.com/office/drawing/2014/main" id="{5AAD7479-2C4D-4704-99F6-2FEE62475485}"/>
                </a:ext>
              </a:extLst>
            </p:cNvPr>
            <p:cNvSpPr txBox="1"/>
            <p:nvPr/>
          </p:nvSpPr>
          <p:spPr>
            <a:xfrm>
              <a:off x="2621824" y="111953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p:txBody>
        </p:sp>
        <p:sp>
          <p:nvSpPr>
            <p:cNvPr id="163" name="Tekstvak 162">
              <a:extLst>
                <a:ext uri="{FF2B5EF4-FFF2-40B4-BE49-F238E27FC236}">
                  <a16:creationId xmlns:a16="http://schemas.microsoft.com/office/drawing/2014/main" id="{DD721C99-9D62-47D8-9809-5DF8F11F00F8}"/>
                </a:ext>
              </a:extLst>
            </p:cNvPr>
            <p:cNvSpPr txBox="1"/>
            <p:nvPr/>
          </p:nvSpPr>
          <p:spPr>
            <a:xfrm>
              <a:off x="7466291" y="106814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p:txBody>
        </p:sp>
        <p:sp>
          <p:nvSpPr>
            <p:cNvPr id="164" name="Tekstvak 163">
              <a:extLst>
                <a:ext uri="{FF2B5EF4-FFF2-40B4-BE49-F238E27FC236}">
                  <a16:creationId xmlns:a16="http://schemas.microsoft.com/office/drawing/2014/main" id="{D3D7303B-733B-439C-80F7-B6A80C7F46BD}"/>
                </a:ext>
              </a:extLst>
            </p:cNvPr>
            <p:cNvSpPr txBox="1"/>
            <p:nvPr/>
          </p:nvSpPr>
          <p:spPr>
            <a:xfrm>
              <a:off x="4963195" y="329928"/>
              <a:ext cx="760663" cy="369332"/>
            </a:xfrm>
            <a:prstGeom prst="rect">
              <a:avLst/>
            </a:prstGeom>
            <a:noFill/>
          </p:spPr>
          <p:txBody>
            <a:bodyPr wrap="square">
              <a:spAutoFit/>
            </a:bodyPr>
            <a:lstStyle/>
            <a:p>
              <a:r>
                <a:rPr lang="en-US" sz="1800" b="1">
                  <a:solidFill>
                    <a:srgbClr val="0070C0"/>
                  </a:solidFill>
                </a:rPr>
                <a:t>s</a:t>
              </a:r>
              <a:r>
                <a:rPr lang="en-US" sz="1800" b="1" baseline="-25000">
                  <a:solidFill>
                    <a:srgbClr val="0070C0"/>
                  </a:solidFill>
                </a:rPr>
                <a:t>AH,AW</a:t>
              </a:r>
              <a:endParaRPr lang="LID4096"/>
            </a:p>
          </p:txBody>
        </p:sp>
        <p:sp>
          <p:nvSpPr>
            <p:cNvPr id="165" name="Tekstvak 164">
              <a:extLst>
                <a:ext uri="{FF2B5EF4-FFF2-40B4-BE49-F238E27FC236}">
                  <a16:creationId xmlns:a16="http://schemas.microsoft.com/office/drawing/2014/main" id="{16E934AF-5C31-439E-851A-CF1D42DE3F6A}"/>
                </a:ext>
              </a:extLst>
            </p:cNvPr>
            <p:cNvSpPr txBox="1"/>
            <p:nvPr/>
          </p:nvSpPr>
          <p:spPr>
            <a:xfrm>
              <a:off x="6309986" y="321104"/>
              <a:ext cx="856358" cy="369332"/>
            </a:xfrm>
            <a:prstGeom prst="rect">
              <a:avLst/>
            </a:prstGeom>
            <a:noFill/>
          </p:spPr>
          <p:txBody>
            <a:bodyPr wrap="square">
              <a:spAutoFit/>
            </a:bodyPr>
            <a:lstStyle/>
            <a:p>
              <a:r>
                <a:rPr lang="en-US" sz="1800" b="1">
                  <a:solidFill>
                    <a:srgbClr val="7030A0"/>
                  </a:solidFill>
                </a:rPr>
                <a:t>s</a:t>
              </a:r>
              <a:r>
                <a:rPr lang="en-US" sz="1800" b="1" baseline="-25000">
                  <a:solidFill>
                    <a:srgbClr val="7030A0"/>
                  </a:solidFill>
                </a:rPr>
                <a:t>DH,DW</a:t>
              </a:r>
              <a:endParaRPr lang="LID4096">
                <a:solidFill>
                  <a:srgbClr val="7030A0"/>
                </a:solidFill>
              </a:endParaRPr>
            </a:p>
          </p:txBody>
        </p:sp>
        <p:cxnSp>
          <p:nvCxnSpPr>
            <p:cNvPr id="167" name="Verbindingslijn: gekromd 166">
              <a:extLst>
                <a:ext uri="{FF2B5EF4-FFF2-40B4-BE49-F238E27FC236}">
                  <a16:creationId xmlns:a16="http://schemas.microsoft.com/office/drawing/2014/main" id="{39C2D507-A3BB-45A2-B81B-B6970FDD82A8}"/>
                </a:ext>
              </a:extLst>
            </p:cNvPr>
            <p:cNvCxnSpPr>
              <a:stCxn id="131" idx="0"/>
              <a:endCxn id="134" idx="0"/>
            </p:cNvCxnSpPr>
            <p:nvPr/>
          </p:nvCxnSpPr>
          <p:spPr>
            <a:xfrm rot="16200000" flipH="1">
              <a:off x="7439591" y="-280337"/>
              <a:ext cx="6398" cy="3437861"/>
            </a:xfrm>
            <a:prstGeom prst="curvedConnector3">
              <a:avLst>
                <a:gd name="adj1" fmla="val -1088518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Tekstvak 169">
              <a:extLst>
                <a:ext uri="{FF2B5EF4-FFF2-40B4-BE49-F238E27FC236}">
                  <a16:creationId xmlns:a16="http://schemas.microsoft.com/office/drawing/2014/main" id="{DDF488BB-B674-4E0B-B881-5B1E75270DC1}"/>
                </a:ext>
              </a:extLst>
            </p:cNvPr>
            <p:cNvSpPr txBox="1"/>
            <p:nvPr/>
          </p:nvSpPr>
          <p:spPr>
            <a:xfrm>
              <a:off x="7442790" y="355546"/>
              <a:ext cx="1255988" cy="369332"/>
            </a:xfrm>
            <a:prstGeom prst="rect">
              <a:avLst/>
            </a:prstGeom>
            <a:noFill/>
          </p:spPr>
          <p:txBody>
            <a:bodyPr wrap="square">
              <a:spAutoFit/>
            </a:bodyPr>
            <a:lstStyle/>
            <a:p>
              <a:r>
                <a:rPr lang="en-US" sz="1800" b="1">
                  <a:solidFill>
                    <a:srgbClr val="FF0000"/>
                  </a:solidFill>
                </a:rPr>
                <a:t>s</a:t>
              </a:r>
              <a:r>
                <a:rPr lang="en-US" sz="1800" b="1" baseline="-25000">
                  <a:solidFill>
                    <a:srgbClr val="FF0000"/>
                  </a:solidFill>
                </a:rPr>
                <a:t>EH,EW</a:t>
              </a:r>
              <a:endParaRPr lang="LID4096" baseline="-25000">
                <a:solidFill>
                  <a:srgbClr val="FF0000"/>
                </a:solidFill>
              </a:endParaRPr>
            </a:p>
          </p:txBody>
        </p:sp>
        <p:sp>
          <p:nvSpPr>
            <p:cNvPr id="172" name="Tekstvak 171">
              <a:extLst>
                <a:ext uri="{FF2B5EF4-FFF2-40B4-BE49-F238E27FC236}">
                  <a16:creationId xmlns:a16="http://schemas.microsoft.com/office/drawing/2014/main" id="{F1794398-4B4B-466D-B3DD-493F3290BF23}"/>
                </a:ext>
              </a:extLst>
            </p:cNvPr>
            <p:cNvSpPr txBox="1"/>
            <p:nvPr/>
          </p:nvSpPr>
          <p:spPr>
            <a:xfrm>
              <a:off x="3677151" y="1119539"/>
              <a:ext cx="670693"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DH</a:t>
              </a:r>
              <a:endParaRPr lang="LID4096">
                <a:solidFill>
                  <a:srgbClr val="7030A0"/>
                </a:solidFill>
              </a:endParaRPr>
            </a:p>
          </p:txBody>
        </p:sp>
        <p:sp>
          <p:nvSpPr>
            <p:cNvPr id="173" name="Tekstvak 172">
              <a:extLst>
                <a:ext uri="{FF2B5EF4-FFF2-40B4-BE49-F238E27FC236}">
                  <a16:creationId xmlns:a16="http://schemas.microsoft.com/office/drawing/2014/main" id="{9425012F-7837-45DB-82FF-888B80413911}"/>
                </a:ext>
              </a:extLst>
            </p:cNvPr>
            <p:cNvSpPr txBox="1"/>
            <p:nvPr/>
          </p:nvSpPr>
          <p:spPr>
            <a:xfrm>
              <a:off x="8530175" y="1060641"/>
              <a:ext cx="684272"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DW</a:t>
              </a:r>
              <a:endParaRPr lang="LID4096">
                <a:solidFill>
                  <a:srgbClr val="7030A0"/>
                </a:solidFill>
              </a:endParaRPr>
            </a:p>
          </p:txBody>
        </p:sp>
        <p:sp>
          <p:nvSpPr>
            <p:cNvPr id="174" name="Tekstvak 173">
              <a:extLst>
                <a:ext uri="{FF2B5EF4-FFF2-40B4-BE49-F238E27FC236}">
                  <a16:creationId xmlns:a16="http://schemas.microsoft.com/office/drawing/2014/main" id="{29367982-813C-4437-83E5-880A87035443}"/>
                </a:ext>
              </a:extLst>
            </p:cNvPr>
            <p:cNvSpPr txBox="1"/>
            <p:nvPr/>
          </p:nvSpPr>
          <p:spPr>
            <a:xfrm>
              <a:off x="9689369" y="1068149"/>
              <a:ext cx="684272"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p:txBody>
        </p:sp>
        <p:sp>
          <p:nvSpPr>
            <p:cNvPr id="175" name="Tekstvak 174">
              <a:extLst>
                <a:ext uri="{FF2B5EF4-FFF2-40B4-BE49-F238E27FC236}">
                  <a16:creationId xmlns:a16="http://schemas.microsoft.com/office/drawing/2014/main" id="{B18A5CC3-EF29-4480-9715-1A25B8B177A9}"/>
                </a:ext>
              </a:extLst>
            </p:cNvPr>
            <p:cNvSpPr txBox="1"/>
            <p:nvPr/>
          </p:nvSpPr>
          <p:spPr>
            <a:xfrm>
              <a:off x="4781798" y="1160927"/>
              <a:ext cx="670692"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p:txBody>
        </p:sp>
        <p:sp>
          <p:nvSpPr>
            <p:cNvPr id="176" name="Tekstvak 175">
              <a:extLst>
                <a:ext uri="{FF2B5EF4-FFF2-40B4-BE49-F238E27FC236}">
                  <a16:creationId xmlns:a16="http://schemas.microsoft.com/office/drawing/2014/main" id="{5C8AF89E-34C9-4AA9-8CA8-978BDAC404AF}"/>
                </a:ext>
              </a:extLst>
            </p:cNvPr>
            <p:cNvSpPr txBox="1"/>
            <p:nvPr/>
          </p:nvSpPr>
          <p:spPr>
            <a:xfrm>
              <a:off x="3671347" y="2389317"/>
              <a:ext cx="301686" cy="369332"/>
            </a:xfrm>
            <a:prstGeom prst="rect">
              <a:avLst/>
            </a:prstGeom>
            <a:noFill/>
          </p:spPr>
          <p:txBody>
            <a:bodyPr wrap="none" rtlCol="0">
              <a:spAutoFit/>
            </a:bodyPr>
            <a:lstStyle/>
            <a:p>
              <a:r>
                <a:rPr lang="nl-NL"/>
                <a:t>1</a:t>
              </a:r>
              <a:endParaRPr lang="LID4096"/>
            </a:p>
          </p:txBody>
        </p:sp>
        <p:sp>
          <p:nvSpPr>
            <p:cNvPr id="177" name="Tekstvak 176">
              <a:extLst>
                <a:ext uri="{FF2B5EF4-FFF2-40B4-BE49-F238E27FC236}">
                  <a16:creationId xmlns:a16="http://schemas.microsoft.com/office/drawing/2014/main" id="{C7A798DB-6970-4CAE-9117-740FA6272503}"/>
                </a:ext>
              </a:extLst>
            </p:cNvPr>
            <p:cNvSpPr txBox="1"/>
            <p:nvPr/>
          </p:nvSpPr>
          <p:spPr>
            <a:xfrm>
              <a:off x="4569584" y="2195568"/>
              <a:ext cx="301686" cy="369332"/>
            </a:xfrm>
            <a:prstGeom prst="rect">
              <a:avLst/>
            </a:prstGeom>
            <a:noFill/>
          </p:spPr>
          <p:txBody>
            <a:bodyPr wrap="none" rtlCol="0">
              <a:spAutoFit/>
            </a:bodyPr>
            <a:lstStyle/>
            <a:p>
              <a:r>
                <a:rPr lang="nl-NL"/>
                <a:t>1</a:t>
              </a:r>
              <a:endParaRPr lang="LID4096"/>
            </a:p>
          </p:txBody>
        </p:sp>
        <p:sp>
          <p:nvSpPr>
            <p:cNvPr id="178" name="Tekstvak 177">
              <a:extLst>
                <a:ext uri="{FF2B5EF4-FFF2-40B4-BE49-F238E27FC236}">
                  <a16:creationId xmlns:a16="http://schemas.microsoft.com/office/drawing/2014/main" id="{A77223BB-245F-4E70-82B0-4CA389FC9182}"/>
                </a:ext>
              </a:extLst>
            </p:cNvPr>
            <p:cNvSpPr txBox="1"/>
            <p:nvPr/>
          </p:nvSpPr>
          <p:spPr>
            <a:xfrm>
              <a:off x="5294818" y="2339810"/>
              <a:ext cx="301686" cy="369332"/>
            </a:xfrm>
            <a:prstGeom prst="rect">
              <a:avLst/>
            </a:prstGeom>
            <a:noFill/>
          </p:spPr>
          <p:txBody>
            <a:bodyPr wrap="none" rtlCol="0">
              <a:spAutoFit/>
            </a:bodyPr>
            <a:lstStyle/>
            <a:p>
              <a:r>
                <a:rPr lang="nl-NL"/>
                <a:t>1</a:t>
              </a:r>
              <a:endParaRPr lang="LID4096"/>
            </a:p>
          </p:txBody>
        </p:sp>
        <p:sp>
          <p:nvSpPr>
            <p:cNvPr id="179" name="Tekstvak 178">
              <a:extLst>
                <a:ext uri="{FF2B5EF4-FFF2-40B4-BE49-F238E27FC236}">
                  <a16:creationId xmlns:a16="http://schemas.microsoft.com/office/drawing/2014/main" id="{B237595D-04DF-441E-BD92-1E3E3FA2ACF0}"/>
                </a:ext>
              </a:extLst>
            </p:cNvPr>
            <p:cNvSpPr txBox="1"/>
            <p:nvPr/>
          </p:nvSpPr>
          <p:spPr>
            <a:xfrm>
              <a:off x="7070222" y="2276495"/>
              <a:ext cx="301686" cy="369332"/>
            </a:xfrm>
            <a:prstGeom prst="rect">
              <a:avLst/>
            </a:prstGeom>
            <a:noFill/>
          </p:spPr>
          <p:txBody>
            <a:bodyPr wrap="none" rtlCol="0">
              <a:spAutoFit/>
            </a:bodyPr>
            <a:lstStyle/>
            <a:p>
              <a:r>
                <a:rPr lang="nl-NL"/>
                <a:t>1</a:t>
              </a:r>
              <a:endParaRPr lang="LID4096"/>
            </a:p>
          </p:txBody>
        </p:sp>
        <p:sp>
          <p:nvSpPr>
            <p:cNvPr id="180" name="Tekstvak 179">
              <a:extLst>
                <a:ext uri="{FF2B5EF4-FFF2-40B4-BE49-F238E27FC236}">
                  <a16:creationId xmlns:a16="http://schemas.microsoft.com/office/drawing/2014/main" id="{0C71F01C-B36F-4857-9280-12D295F7A0DE}"/>
                </a:ext>
              </a:extLst>
            </p:cNvPr>
            <p:cNvSpPr txBox="1"/>
            <p:nvPr/>
          </p:nvSpPr>
          <p:spPr>
            <a:xfrm>
              <a:off x="8035544" y="2224250"/>
              <a:ext cx="301686" cy="369332"/>
            </a:xfrm>
            <a:prstGeom prst="rect">
              <a:avLst/>
            </a:prstGeom>
            <a:noFill/>
          </p:spPr>
          <p:txBody>
            <a:bodyPr wrap="none" rtlCol="0">
              <a:spAutoFit/>
            </a:bodyPr>
            <a:lstStyle/>
            <a:p>
              <a:r>
                <a:rPr lang="nl-NL"/>
                <a:t>1</a:t>
              </a:r>
              <a:endParaRPr lang="LID4096"/>
            </a:p>
          </p:txBody>
        </p:sp>
        <p:sp>
          <p:nvSpPr>
            <p:cNvPr id="181" name="Tekstvak 180">
              <a:extLst>
                <a:ext uri="{FF2B5EF4-FFF2-40B4-BE49-F238E27FC236}">
                  <a16:creationId xmlns:a16="http://schemas.microsoft.com/office/drawing/2014/main" id="{67AF7339-B695-4B7E-8E0F-166A471F53C6}"/>
                </a:ext>
              </a:extLst>
            </p:cNvPr>
            <p:cNvSpPr txBox="1"/>
            <p:nvPr/>
          </p:nvSpPr>
          <p:spPr>
            <a:xfrm>
              <a:off x="8715857" y="2389220"/>
              <a:ext cx="301686" cy="369332"/>
            </a:xfrm>
            <a:prstGeom prst="rect">
              <a:avLst/>
            </a:prstGeom>
            <a:noFill/>
          </p:spPr>
          <p:txBody>
            <a:bodyPr wrap="none" rtlCol="0">
              <a:spAutoFit/>
            </a:bodyPr>
            <a:lstStyle/>
            <a:p>
              <a:r>
                <a:rPr lang="nl-NL"/>
                <a:t>1</a:t>
              </a:r>
              <a:endParaRPr lang="LID4096"/>
            </a:p>
          </p:txBody>
        </p:sp>
      </p:grpSp>
      <p:sp>
        <p:nvSpPr>
          <p:cNvPr id="7" name="Tekstvak 6">
            <a:extLst>
              <a:ext uri="{FF2B5EF4-FFF2-40B4-BE49-F238E27FC236}">
                <a16:creationId xmlns:a16="http://schemas.microsoft.com/office/drawing/2014/main" id="{19575A4A-A00A-4E46-864E-62C6314B3D10}"/>
              </a:ext>
            </a:extLst>
          </p:cNvPr>
          <p:cNvSpPr txBox="1"/>
          <p:nvPr/>
        </p:nvSpPr>
        <p:spPr>
          <a:xfrm>
            <a:off x="546247" y="4566140"/>
            <a:ext cx="9329221" cy="461665"/>
          </a:xfrm>
          <a:prstGeom prst="rect">
            <a:avLst/>
          </a:prstGeom>
          <a:noFill/>
        </p:spPr>
        <p:txBody>
          <a:bodyPr wrap="none" rtlCol="0">
            <a:spAutoFit/>
          </a:bodyPr>
          <a:lstStyle/>
          <a:p>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LID4096" sz="2400" b="1" baseline="-25000"/>
          </a:p>
        </p:txBody>
      </p:sp>
      <p:graphicFrame>
        <p:nvGraphicFramePr>
          <p:cNvPr id="8" name="Tabel 8">
            <a:extLst>
              <a:ext uri="{FF2B5EF4-FFF2-40B4-BE49-F238E27FC236}">
                <a16:creationId xmlns:a16="http://schemas.microsoft.com/office/drawing/2014/main" id="{8A45B0DE-4D10-4435-9003-F2E8E34D0586}"/>
              </a:ext>
            </a:extLst>
          </p:cNvPr>
          <p:cNvGraphicFramePr>
            <a:graphicFrameLocks noGrp="1"/>
          </p:cNvGraphicFramePr>
          <p:nvPr>
            <p:extLst>
              <p:ext uri="{D42A27DB-BD31-4B8C-83A1-F6EECF244321}">
                <p14:modId xmlns:p14="http://schemas.microsoft.com/office/powerpoint/2010/main" val="1790433239"/>
              </p:ext>
            </p:extLst>
          </p:nvPr>
        </p:nvGraphicFramePr>
        <p:xfrm>
          <a:off x="604091" y="5029789"/>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t>S</a:t>
                      </a:r>
                      <a:r>
                        <a:rPr lang="en-US" sz="1800" b="1" baseline="-25000"/>
                        <a:t>PH</a:t>
                      </a:r>
                      <a:endParaRPr lang="LID4096"/>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solidFill>
                            <a:schemeClr val="tx1"/>
                          </a:solidFill>
                        </a:rPr>
                        <a:t>H</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H</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extLst>
                  <a:ext uri="{0D108BD9-81ED-4DB2-BD59-A6C34878D82A}">
                    <a16:rowId xmlns:a16="http://schemas.microsoft.com/office/drawing/2014/main" val="3828096240"/>
                  </a:ext>
                </a:extLst>
              </a:tr>
              <a:tr h="370840">
                <a:tc>
                  <a:txBody>
                    <a:bodyPr/>
                    <a:lstStyle/>
                    <a:p>
                      <a:r>
                        <a:rPr lang="en-US">
                          <a:solidFill>
                            <a:schemeClr val="tx1"/>
                          </a:solidFill>
                        </a:rPr>
                        <a:t>W</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W</a:t>
                      </a:r>
                      <a:endParaRPr lang="LID4096">
                        <a:solidFill>
                          <a:schemeClr val="tx1"/>
                        </a:solidFill>
                      </a:endParaRPr>
                    </a:p>
                  </a:txBody>
                  <a:tcPr/>
                </a:tc>
                <a:extLst>
                  <a:ext uri="{0D108BD9-81ED-4DB2-BD59-A6C34878D82A}">
                    <a16:rowId xmlns:a16="http://schemas.microsoft.com/office/drawing/2014/main" val="4035839581"/>
                  </a:ext>
                </a:extLst>
              </a:tr>
            </a:tbl>
          </a:graphicData>
        </a:graphic>
      </p:graphicFrame>
      <p:graphicFrame>
        <p:nvGraphicFramePr>
          <p:cNvPr id="49" name="Tabel 8">
            <a:extLst>
              <a:ext uri="{FF2B5EF4-FFF2-40B4-BE49-F238E27FC236}">
                <a16:creationId xmlns:a16="http://schemas.microsoft.com/office/drawing/2014/main" id="{6A019CC9-4CD2-4083-B546-CBECD0542A42}"/>
              </a:ext>
            </a:extLst>
          </p:cNvPr>
          <p:cNvGraphicFramePr>
            <a:graphicFrameLocks noGrp="1"/>
          </p:cNvGraphicFramePr>
          <p:nvPr>
            <p:extLst>
              <p:ext uri="{D42A27DB-BD31-4B8C-83A1-F6EECF244321}">
                <p14:modId xmlns:p14="http://schemas.microsoft.com/office/powerpoint/2010/main" val="2538246581"/>
              </p:ext>
            </p:extLst>
          </p:nvPr>
        </p:nvGraphicFramePr>
        <p:xfrm>
          <a:off x="3641457" y="5029789"/>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0070C0"/>
                          </a:solidFill>
                        </a:rPr>
                        <a:t>S</a:t>
                      </a:r>
                      <a:r>
                        <a:rPr lang="en-US" sz="1800" b="1" baseline="-25000">
                          <a:solidFill>
                            <a:srgbClr val="0070C0"/>
                          </a:solidFill>
                        </a:rPr>
                        <a:t>A</a:t>
                      </a:r>
                      <a:endParaRPr lang="LID4096">
                        <a:solidFill>
                          <a:srgbClr val="0070C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a:txBody>
                  <a:tcPr/>
                </a:tc>
                <a:extLst>
                  <a:ext uri="{0D108BD9-81ED-4DB2-BD59-A6C34878D82A}">
                    <a16:rowId xmlns:a16="http://schemas.microsoft.com/office/drawing/2014/main" val="4035839581"/>
                  </a:ext>
                </a:extLst>
              </a:tr>
            </a:tbl>
          </a:graphicData>
        </a:graphic>
      </p:graphicFrame>
      <p:graphicFrame>
        <p:nvGraphicFramePr>
          <p:cNvPr id="50" name="Tabel 8">
            <a:extLst>
              <a:ext uri="{FF2B5EF4-FFF2-40B4-BE49-F238E27FC236}">
                <a16:creationId xmlns:a16="http://schemas.microsoft.com/office/drawing/2014/main" id="{A64E9DC5-E6CA-4674-BCFF-8E78FAE65829}"/>
              </a:ext>
            </a:extLst>
          </p:cNvPr>
          <p:cNvGraphicFramePr>
            <a:graphicFrameLocks noGrp="1"/>
          </p:cNvGraphicFramePr>
          <p:nvPr>
            <p:extLst>
              <p:ext uri="{D42A27DB-BD31-4B8C-83A1-F6EECF244321}">
                <p14:modId xmlns:p14="http://schemas.microsoft.com/office/powerpoint/2010/main" val="3849512920"/>
              </p:ext>
            </p:extLst>
          </p:nvPr>
        </p:nvGraphicFramePr>
        <p:xfrm>
          <a:off x="6512627" y="5027805"/>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7030A0"/>
                          </a:solidFill>
                        </a:rPr>
                        <a:t>S</a:t>
                      </a:r>
                      <a:r>
                        <a:rPr lang="en-US" sz="1800" b="1" baseline="-25000">
                          <a:solidFill>
                            <a:srgbClr val="7030A0"/>
                          </a:solidFill>
                        </a:rPr>
                        <a:t>D</a:t>
                      </a:r>
                      <a:endParaRPr lang="LID4096">
                        <a:solidFill>
                          <a:srgbClr val="7030A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30000">
                          <a:solidFill>
                            <a:srgbClr val="7030A0"/>
                          </a:solidFill>
                        </a:rPr>
                        <a:t>2</a:t>
                      </a:r>
                      <a:r>
                        <a:rPr lang="en-US" sz="1800" b="1" baseline="-25000">
                          <a:solidFill>
                            <a:srgbClr val="7030A0"/>
                          </a:solidFill>
                        </a:rPr>
                        <a:t>DH</a:t>
                      </a:r>
                      <a:endParaRPr lang="LID4096">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25000">
                          <a:solidFill>
                            <a:srgbClr val="7030A0"/>
                          </a:solidFill>
                        </a:rPr>
                        <a:t>DH,DW</a:t>
                      </a:r>
                      <a:endParaRPr lang="LID4096">
                        <a:solidFill>
                          <a:srgbClr val="7030A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25000">
                          <a:solidFill>
                            <a:srgbClr val="7030A0"/>
                          </a:solidFill>
                        </a:rPr>
                        <a:t>DH,DW</a:t>
                      </a:r>
                      <a:endParaRPr lang="LID4096">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30000">
                          <a:solidFill>
                            <a:srgbClr val="7030A0"/>
                          </a:solidFill>
                        </a:rPr>
                        <a:t>2</a:t>
                      </a:r>
                      <a:r>
                        <a:rPr lang="en-US" sz="1800" b="1" baseline="-25000">
                          <a:solidFill>
                            <a:srgbClr val="7030A0"/>
                          </a:solidFill>
                        </a:rPr>
                        <a:t>DW</a:t>
                      </a:r>
                      <a:endParaRPr lang="LID4096">
                        <a:solidFill>
                          <a:srgbClr val="7030A0"/>
                        </a:solidFill>
                      </a:endParaRPr>
                    </a:p>
                  </a:txBody>
                  <a:tcPr/>
                </a:tc>
                <a:extLst>
                  <a:ext uri="{0D108BD9-81ED-4DB2-BD59-A6C34878D82A}">
                    <a16:rowId xmlns:a16="http://schemas.microsoft.com/office/drawing/2014/main" val="4035839581"/>
                  </a:ext>
                </a:extLst>
              </a:tr>
            </a:tbl>
          </a:graphicData>
        </a:graphic>
      </p:graphicFrame>
      <p:graphicFrame>
        <p:nvGraphicFramePr>
          <p:cNvPr id="51" name="Tabel 8">
            <a:extLst>
              <a:ext uri="{FF2B5EF4-FFF2-40B4-BE49-F238E27FC236}">
                <a16:creationId xmlns:a16="http://schemas.microsoft.com/office/drawing/2014/main" id="{80A4BC39-884C-4456-AC8B-3E52E8BFD517}"/>
              </a:ext>
            </a:extLst>
          </p:cNvPr>
          <p:cNvGraphicFramePr>
            <a:graphicFrameLocks noGrp="1"/>
          </p:cNvGraphicFramePr>
          <p:nvPr>
            <p:extLst>
              <p:ext uri="{D42A27DB-BD31-4B8C-83A1-F6EECF244321}">
                <p14:modId xmlns:p14="http://schemas.microsoft.com/office/powerpoint/2010/main" val="3919780769"/>
              </p:ext>
            </p:extLst>
          </p:nvPr>
        </p:nvGraphicFramePr>
        <p:xfrm>
          <a:off x="9327091" y="5027805"/>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FF0000"/>
                          </a:solidFill>
                        </a:rPr>
                        <a:t>S</a:t>
                      </a:r>
                      <a:r>
                        <a:rPr lang="en-US" sz="1800" b="1" baseline="-25000">
                          <a:solidFill>
                            <a:srgbClr val="FF0000"/>
                          </a:solidFill>
                        </a:rPr>
                        <a:t>E</a:t>
                      </a:r>
                      <a:endParaRPr lang="LID4096">
                        <a:solidFill>
                          <a:srgbClr val="FF000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a:txBody>
                  <a:tcPr/>
                </a:tc>
                <a:extLst>
                  <a:ext uri="{0D108BD9-81ED-4DB2-BD59-A6C34878D82A}">
                    <a16:rowId xmlns:a16="http://schemas.microsoft.com/office/drawing/2014/main" val="4035839581"/>
                  </a:ext>
                </a:extLst>
              </a:tr>
            </a:tbl>
          </a:graphicData>
        </a:graphic>
      </p:graphicFrame>
      <p:sp>
        <p:nvSpPr>
          <p:cNvPr id="53" name="Tekstvak 52">
            <a:extLst>
              <a:ext uri="{FF2B5EF4-FFF2-40B4-BE49-F238E27FC236}">
                <a16:creationId xmlns:a16="http://schemas.microsoft.com/office/drawing/2014/main" id="{BCB845D5-9AFF-4787-8267-EED2C87AB6DA}"/>
              </a:ext>
            </a:extLst>
          </p:cNvPr>
          <p:cNvSpPr txBox="1"/>
          <p:nvPr/>
        </p:nvSpPr>
        <p:spPr>
          <a:xfrm>
            <a:off x="6123890" y="5379227"/>
            <a:ext cx="332031" cy="523220"/>
          </a:xfrm>
          <a:prstGeom prst="rect">
            <a:avLst/>
          </a:prstGeom>
          <a:noFill/>
        </p:spPr>
        <p:txBody>
          <a:bodyPr wrap="square">
            <a:spAutoFit/>
          </a:bodyPr>
          <a:lstStyle/>
          <a:p>
            <a:r>
              <a:rPr lang="en-US" sz="2800" b="1"/>
              <a:t>+</a:t>
            </a:r>
            <a:endParaRPr lang="LID4096" sz="2800"/>
          </a:p>
        </p:txBody>
      </p:sp>
      <p:sp>
        <p:nvSpPr>
          <p:cNvPr id="54" name="Tekstvak 53">
            <a:extLst>
              <a:ext uri="{FF2B5EF4-FFF2-40B4-BE49-F238E27FC236}">
                <a16:creationId xmlns:a16="http://schemas.microsoft.com/office/drawing/2014/main" id="{DCC2BC3F-1046-4E83-800F-86675DB0FC4D}"/>
              </a:ext>
            </a:extLst>
          </p:cNvPr>
          <p:cNvSpPr txBox="1"/>
          <p:nvPr/>
        </p:nvSpPr>
        <p:spPr>
          <a:xfrm>
            <a:off x="9030160" y="5322455"/>
            <a:ext cx="332031" cy="523220"/>
          </a:xfrm>
          <a:prstGeom prst="rect">
            <a:avLst/>
          </a:prstGeom>
          <a:noFill/>
        </p:spPr>
        <p:txBody>
          <a:bodyPr wrap="square">
            <a:spAutoFit/>
          </a:bodyPr>
          <a:lstStyle/>
          <a:p>
            <a:r>
              <a:rPr lang="en-US" sz="2800" b="1"/>
              <a:t>+</a:t>
            </a:r>
            <a:endParaRPr lang="LID4096" sz="2800"/>
          </a:p>
        </p:txBody>
      </p:sp>
      <p:sp>
        <p:nvSpPr>
          <p:cNvPr id="71" name="Tekstvak 70">
            <a:extLst>
              <a:ext uri="{FF2B5EF4-FFF2-40B4-BE49-F238E27FC236}">
                <a16:creationId xmlns:a16="http://schemas.microsoft.com/office/drawing/2014/main" id="{0268DA46-74FD-4C3C-8CAE-3A0B06E771CE}"/>
              </a:ext>
            </a:extLst>
          </p:cNvPr>
          <p:cNvSpPr txBox="1"/>
          <p:nvPr/>
        </p:nvSpPr>
        <p:spPr>
          <a:xfrm>
            <a:off x="34558" y="72325"/>
            <a:ext cx="11319241" cy="461665"/>
          </a:xfrm>
          <a:prstGeom prst="rect">
            <a:avLst/>
          </a:prstGeom>
          <a:noFill/>
        </p:spPr>
        <p:txBody>
          <a:bodyPr wrap="square">
            <a:spAutoFit/>
          </a:bodyPr>
          <a:lstStyle/>
          <a:p>
            <a:r>
              <a:rPr lang="en-US" sz="2400"/>
              <a:t>Path diagram of 2 phenotypes: height and weight. Hypothesis / aim:  </a:t>
            </a:r>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LID4096" sz="2400" b="1" baseline="-25000"/>
          </a:p>
        </p:txBody>
      </p:sp>
      <p:sp>
        <p:nvSpPr>
          <p:cNvPr id="73" name="Tekstvak 72">
            <a:extLst>
              <a:ext uri="{FF2B5EF4-FFF2-40B4-BE49-F238E27FC236}">
                <a16:creationId xmlns:a16="http://schemas.microsoft.com/office/drawing/2014/main" id="{32364C0E-8CB0-4CAA-97A4-219F3CD49E63}"/>
              </a:ext>
            </a:extLst>
          </p:cNvPr>
          <p:cNvSpPr txBox="1"/>
          <p:nvPr/>
        </p:nvSpPr>
        <p:spPr>
          <a:xfrm>
            <a:off x="3211314" y="5392965"/>
            <a:ext cx="373437" cy="461665"/>
          </a:xfrm>
          <a:prstGeom prst="rect">
            <a:avLst/>
          </a:prstGeom>
          <a:noFill/>
        </p:spPr>
        <p:txBody>
          <a:bodyPr wrap="square">
            <a:spAutoFit/>
          </a:bodyPr>
          <a:lstStyle/>
          <a:p>
            <a:r>
              <a:rPr lang="en-US" sz="2400" b="1"/>
              <a:t>=</a:t>
            </a:r>
            <a:endParaRPr lang="LID4096" sz="2400"/>
          </a:p>
        </p:txBody>
      </p:sp>
      <p:sp>
        <p:nvSpPr>
          <p:cNvPr id="3" name="Tijdelijke aanduiding voor dianummer 2">
            <a:extLst>
              <a:ext uri="{FF2B5EF4-FFF2-40B4-BE49-F238E27FC236}">
                <a16:creationId xmlns:a16="http://schemas.microsoft.com/office/drawing/2014/main" id="{EC4439A9-B16D-4BDF-9302-8766B9B15F71}"/>
              </a:ext>
            </a:extLst>
          </p:cNvPr>
          <p:cNvSpPr>
            <a:spLocks noGrp="1"/>
          </p:cNvSpPr>
          <p:nvPr>
            <p:ph type="sldNum" sz="quarter" idx="12"/>
          </p:nvPr>
        </p:nvSpPr>
        <p:spPr/>
        <p:txBody>
          <a:bodyPr/>
          <a:lstStyle/>
          <a:p>
            <a:fld id="{7D7567CE-CB09-49BC-B895-12636B2CA790}" type="slidenum">
              <a:rPr lang="LID4096" smtClean="0"/>
              <a:t>35</a:t>
            </a:fld>
            <a:endParaRPr lang="LID4096"/>
          </a:p>
        </p:txBody>
      </p:sp>
    </p:spTree>
    <p:extLst>
      <p:ext uri="{BB962C8B-B14F-4D97-AF65-F5344CB8AC3E}">
        <p14:creationId xmlns:p14="http://schemas.microsoft.com/office/powerpoint/2010/main" val="3983950828"/>
      </p:ext>
    </p:extLst>
  </p:cSld>
  <p:clrMapOvr>
    <a:masterClrMapping/>
  </p:clrMapOvr>
  <mc:AlternateContent xmlns:mc="http://schemas.openxmlformats.org/markup-compatibility/2006" xmlns:p14="http://schemas.microsoft.com/office/powerpoint/2010/main">
    <mc:Choice Requires="p14">
      <p:transition spd="slow" p14:dur="2000" advTm="232559"/>
    </mc:Choice>
    <mc:Fallback xmlns="">
      <p:transition spd="slow" advTm="23255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alpha val="24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76CEB85-1267-4F44-A1E1-D7BC522EE93F}"/>
              </a:ext>
            </a:extLst>
          </p:cNvPr>
          <p:cNvSpPr>
            <a:spLocks noGrp="1"/>
          </p:cNvSpPr>
          <p:nvPr>
            <p:ph type="sldNum" sz="quarter" idx="12"/>
          </p:nvPr>
        </p:nvSpPr>
        <p:spPr/>
        <p:txBody>
          <a:bodyPr/>
          <a:lstStyle/>
          <a:p>
            <a:fld id="{7D7567CE-CB09-49BC-B895-12636B2CA790}" type="slidenum">
              <a:rPr lang="LID4096" smtClean="0"/>
              <a:t>36</a:t>
            </a:fld>
            <a:endParaRPr lang="LID4096"/>
          </a:p>
        </p:txBody>
      </p:sp>
      <p:graphicFrame>
        <p:nvGraphicFramePr>
          <p:cNvPr id="5" name="Tabel 5">
            <a:extLst>
              <a:ext uri="{FF2B5EF4-FFF2-40B4-BE49-F238E27FC236}">
                <a16:creationId xmlns:a16="http://schemas.microsoft.com/office/drawing/2014/main" id="{61E31E63-84AE-4069-9549-E98B8581FE5F}"/>
              </a:ext>
            </a:extLst>
          </p:cNvPr>
          <p:cNvGraphicFramePr>
            <a:graphicFrameLocks noGrp="1"/>
          </p:cNvGraphicFramePr>
          <p:nvPr>
            <p:extLst>
              <p:ext uri="{D42A27DB-BD31-4B8C-83A1-F6EECF244321}">
                <p14:modId xmlns:p14="http://schemas.microsoft.com/office/powerpoint/2010/main" val="817963834"/>
              </p:ext>
            </p:extLst>
          </p:nvPr>
        </p:nvGraphicFramePr>
        <p:xfrm>
          <a:off x="465471" y="1176867"/>
          <a:ext cx="7594006" cy="1854200"/>
        </p:xfrm>
        <a:graphic>
          <a:graphicData uri="http://schemas.openxmlformats.org/drawingml/2006/table">
            <a:tbl>
              <a:tblPr firstRow="1" bandRow="1">
                <a:tableStyleId>{5940675A-B579-460E-94D1-54222C63F5DA}</a:tableStyleId>
              </a:tblPr>
              <a:tblGrid>
                <a:gridCol w="1609879">
                  <a:extLst>
                    <a:ext uri="{9D8B030D-6E8A-4147-A177-3AD203B41FA5}">
                      <a16:colId xmlns:a16="http://schemas.microsoft.com/office/drawing/2014/main" val="1953954765"/>
                    </a:ext>
                  </a:extLst>
                </a:gridCol>
                <a:gridCol w="1609879">
                  <a:extLst>
                    <a:ext uri="{9D8B030D-6E8A-4147-A177-3AD203B41FA5}">
                      <a16:colId xmlns:a16="http://schemas.microsoft.com/office/drawing/2014/main" val="987905918"/>
                    </a:ext>
                  </a:extLst>
                </a:gridCol>
                <a:gridCol w="1609879">
                  <a:extLst>
                    <a:ext uri="{9D8B030D-6E8A-4147-A177-3AD203B41FA5}">
                      <a16:colId xmlns:a16="http://schemas.microsoft.com/office/drawing/2014/main" val="1158275146"/>
                    </a:ext>
                  </a:extLst>
                </a:gridCol>
                <a:gridCol w="1609879">
                  <a:extLst>
                    <a:ext uri="{9D8B030D-6E8A-4147-A177-3AD203B41FA5}">
                      <a16:colId xmlns:a16="http://schemas.microsoft.com/office/drawing/2014/main" val="2863685698"/>
                    </a:ext>
                  </a:extLst>
                </a:gridCol>
                <a:gridCol w="1154490">
                  <a:extLst>
                    <a:ext uri="{9D8B030D-6E8A-4147-A177-3AD203B41FA5}">
                      <a16:colId xmlns:a16="http://schemas.microsoft.com/office/drawing/2014/main" val="3329100660"/>
                    </a:ext>
                  </a:extLst>
                </a:gridCol>
              </a:tblGrid>
              <a:tr h="370840">
                <a:tc>
                  <a:txBody>
                    <a:bodyPr/>
                    <a:lstStyle/>
                    <a:p>
                      <a:r>
                        <a:rPr lang="en-US" b="1"/>
                        <a:t>MZ</a:t>
                      </a:r>
                      <a:endParaRPr lang="LID4096" b="1"/>
                    </a:p>
                  </a:txBody>
                  <a:tcPr/>
                </a:tc>
                <a:tc>
                  <a:txBody>
                    <a:bodyPr/>
                    <a:lstStyle/>
                    <a:p>
                      <a:r>
                        <a:rPr lang="en-US" b="1"/>
                        <a:t>H1</a:t>
                      </a:r>
                      <a:endParaRPr lang="LID4096" b="1"/>
                    </a:p>
                  </a:txBody>
                  <a:tcPr/>
                </a:tc>
                <a:tc>
                  <a:txBody>
                    <a:bodyPr/>
                    <a:lstStyle/>
                    <a:p>
                      <a:r>
                        <a:rPr lang="en-US" b="1"/>
                        <a:t>W1</a:t>
                      </a:r>
                      <a:endParaRPr lang="LID4096" b="1"/>
                    </a:p>
                  </a:txBody>
                  <a:tcPr/>
                </a:tc>
                <a:tc>
                  <a:txBody>
                    <a:bodyPr/>
                    <a:lstStyle/>
                    <a:p>
                      <a:r>
                        <a:rPr lang="en-US" b="1"/>
                        <a:t>H2</a:t>
                      </a:r>
                      <a:endParaRPr lang="LID4096" b="1"/>
                    </a:p>
                  </a:txBody>
                  <a:tcPr/>
                </a:tc>
                <a:tc>
                  <a:txBody>
                    <a:bodyPr/>
                    <a:lstStyle/>
                    <a:p>
                      <a:r>
                        <a:rPr lang="en-US" b="1"/>
                        <a:t>W2</a:t>
                      </a:r>
                      <a:endParaRPr lang="LID4096" b="1"/>
                    </a:p>
                  </a:txBody>
                  <a:tcPr/>
                </a:tc>
                <a:extLst>
                  <a:ext uri="{0D108BD9-81ED-4DB2-BD59-A6C34878D82A}">
                    <a16:rowId xmlns:a16="http://schemas.microsoft.com/office/drawing/2014/main" val="2367800589"/>
                  </a:ext>
                </a:extLst>
              </a:tr>
              <a:tr h="370840">
                <a:tc>
                  <a:txBody>
                    <a:bodyPr/>
                    <a:lstStyle/>
                    <a:p>
                      <a:r>
                        <a:rPr lang="en-US" b="1"/>
                        <a:t>H1</a:t>
                      </a:r>
                      <a:endParaRPr lang="LID4096" b="1"/>
                    </a:p>
                  </a:txBody>
                  <a:tcPr/>
                </a:tc>
                <a:tc>
                  <a:txBody>
                    <a:bodyPr/>
                    <a:lstStyle/>
                    <a:p>
                      <a:r>
                        <a:rPr lang="LID4096" b="1">
                          <a:solidFill>
                            <a:srgbClr val="C00000"/>
                          </a:solidFill>
                        </a:rPr>
                        <a:t>44.068</a:t>
                      </a:r>
                      <a:r>
                        <a:rPr lang="en-US" b="1">
                          <a:solidFill>
                            <a:srgbClr val="C00000"/>
                          </a:solidFill>
                        </a:rPr>
                        <a:t> (1)</a:t>
                      </a:r>
                      <a:r>
                        <a:rPr lang="LID4096" b="1">
                          <a:solidFill>
                            <a:srgbClr val="C00000"/>
                          </a:solidFill>
                        </a:rPr>
                        <a:t> </a:t>
                      </a:r>
                    </a:p>
                  </a:txBody>
                  <a:tcPr/>
                </a:tc>
                <a:tc>
                  <a:txBody>
                    <a:bodyPr/>
                    <a:lstStyle/>
                    <a:p>
                      <a:r>
                        <a:rPr lang="LID4096" b="1">
                          <a:solidFill>
                            <a:srgbClr val="C00000"/>
                          </a:solidFill>
                        </a:rPr>
                        <a:t>28.066 </a:t>
                      </a:r>
                    </a:p>
                  </a:txBody>
                  <a:tcPr/>
                </a:tc>
                <a:tc>
                  <a:txBody>
                    <a:bodyPr/>
                    <a:lstStyle/>
                    <a:p>
                      <a:r>
                        <a:rPr lang="LID4096" b="1">
                          <a:solidFill>
                            <a:srgbClr val="00B050"/>
                          </a:solidFill>
                        </a:rPr>
                        <a:t>38.721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24.283</a:t>
                      </a:r>
                    </a:p>
                  </a:txBody>
                  <a:tcPr/>
                </a:tc>
                <a:extLst>
                  <a:ext uri="{0D108BD9-81ED-4DB2-BD59-A6C34878D82A}">
                    <a16:rowId xmlns:a16="http://schemas.microsoft.com/office/drawing/2014/main" val="1710144222"/>
                  </a:ext>
                </a:extLst>
              </a:tr>
              <a:tr h="370840">
                <a:tc>
                  <a:txBody>
                    <a:bodyPr/>
                    <a:lstStyle/>
                    <a:p>
                      <a:r>
                        <a:rPr lang="en-US" b="1"/>
                        <a:t>W1</a:t>
                      </a:r>
                      <a:endParaRPr lang="LID4096" b="1"/>
                    </a:p>
                  </a:txBody>
                  <a:tcPr/>
                </a:tc>
                <a:tc>
                  <a:txBody>
                    <a:bodyPr/>
                    <a:lstStyle/>
                    <a:p>
                      <a:r>
                        <a:rPr lang="LID4096" b="1">
                          <a:solidFill>
                            <a:srgbClr val="C00000"/>
                          </a:solidFill>
                        </a:rPr>
                        <a:t>28.066</a:t>
                      </a:r>
                      <a:r>
                        <a:rPr lang="en-US" b="1">
                          <a:solidFill>
                            <a:srgbClr val="C00000"/>
                          </a:solidFill>
                        </a:rPr>
                        <a:t> (.493)</a:t>
                      </a:r>
                      <a:endParaRPr lang="LID4096" b="1">
                        <a:solidFill>
                          <a:srgbClr val="C00000"/>
                        </a:solidFill>
                      </a:endParaRPr>
                    </a:p>
                  </a:txBody>
                  <a:tcPr/>
                </a:tc>
                <a:tc>
                  <a:txBody>
                    <a:bodyPr/>
                    <a:lstStyle/>
                    <a:p>
                      <a:r>
                        <a:rPr lang="LID4096" b="1">
                          <a:solidFill>
                            <a:srgbClr val="C00000"/>
                          </a:solidFill>
                        </a:rPr>
                        <a:t>73.441</a:t>
                      </a:r>
                      <a:r>
                        <a:rPr lang="en-US" b="1">
                          <a:solidFill>
                            <a:srgbClr val="C00000"/>
                          </a:solidFill>
                        </a:rPr>
                        <a:t> (1)</a:t>
                      </a:r>
                      <a:endParaRPr lang="LID4096" b="1">
                        <a:solidFill>
                          <a:srgbClr val="C00000"/>
                        </a:solidFill>
                      </a:endParaRPr>
                    </a:p>
                  </a:txBody>
                  <a:tcPr/>
                </a:tc>
                <a:tc>
                  <a:txBody>
                    <a:bodyPr/>
                    <a:lstStyle/>
                    <a:p>
                      <a:r>
                        <a:rPr lang="LID4096" b="1">
                          <a:solidFill>
                            <a:srgbClr val="00B050"/>
                          </a:solidFill>
                        </a:rPr>
                        <a:t>27.702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63.359</a:t>
                      </a:r>
                    </a:p>
                  </a:txBody>
                  <a:tcPr/>
                </a:tc>
                <a:extLst>
                  <a:ext uri="{0D108BD9-81ED-4DB2-BD59-A6C34878D82A}">
                    <a16:rowId xmlns:a16="http://schemas.microsoft.com/office/drawing/2014/main" val="2513249273"/>
                  </a:ext>
                </a:extLst>
              </a:tr>
              <a:tr h="370840">
                <a:tc>
                  <a:txBody>
                    <a:bodyPr/>
                    <a:lstStyle/>
                    <a:p>
                      <a:r>
                        <a:rPr lang="en-US" b="1"/>
                        <a:t>H2</a:t>
                      </a:r>
                      <a:endParaRPr lang="LID4096"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u="sng">
                          <a:solidFill>
                            <a:srgbClr val="00B050"/>
                          </a:solidFill>
                        </a:rPr>
                        <a:t>38.721</a:t>
                      </a:r>
                      <a:r>
                        <a:rPr lang="en-US" b="1" u="sng">
                          <a:solidFill>
                            <a:srgbClr val="00B050"/>
                          </a:solidFill>
                        </a:rPr>
                        <a:t> (.878)</a:t>
                      </a:r>
                      <a:endParaRPr lang="LID4096" b="1" u="sng">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27.702</a:t>
                      </a:r>
                      <a:r>
                        <a:rPr lang="en-US" b="1">
                          <a:solidFill>
                            <a:srgbClr val="00B050"/>
                          </a:solidFill>
                        </a:rPr>
                        <a:t> (.486)</a:t>
                      </a:r>
                      <a:endParaRPr lang="LID4096" b="1">
                        <a:solidFill>
                          <a:srgbClr val="00B050"/>
                        </a:solidFill>
                      </a:endParaRPr>
                    </a:p>
                  </a:txBody>
                  <a:tcPr/>
                </a:tc>
                <a:tc>
                  <a:txBody>
                    <a:bodyPr/>
                    <a:lstStyle/>
                    <a:p>
                      <a:r>
                        <a:rPr lang="LID4096" b="1">
                          <a:solidFill>
                            <a:srgbClr val="C00000"/>
                          </a:solidFill>
                        </a:rPr>
                        <a:t>44.177</a:t>
                      </a:r>
                      <a:r>
                        <a:rPr lang="en-US" b="1">
                          <a:solidFill>
                            <a:srgbClr val="C00000"/>
                          </a:solidFill>
                        </a:rPr>
                        <a:t> (1)</a:t>
                      </a:r>
                      <a:endParaRPr lang="LID4096" b="1">
                        <a:solidFill>
                          <a:srgbClr val="C00000"/>
                        </a:solidFill>
                      </a:endParaRPr>
                    </a:p>
                  </a:txBody>
                  <a:tcPr/>
                </a:tc>
                <a:tc>
                  <a:txBody>
                    <a:bodyPr/>
                    <a:lstStyle/>
                    <a:p>
                      <a:r>
                        <a:rPr lang="LID4096" b="1">
                          <a:solidFill>
                            <a:srgbClr val="C00000"/>
                          </a:solidFill>
                        </a:rPr>
                        <a:t>26.909</a:t>
                      </a:r>
                    </a:p>
                  </a:txBody>
                  <a:tcPr/>
                </a:tc>
                <a:extLst>
                  <a:ext uri="{0D108BD9-81ED-4DB2-BD59-A6C34878D82A}">
                    <a16:rowId xmlns:a16="http://schemas.microsoft.com/office/drawing/2014/main" val="497098757"/>
                  </a:ext>
                </a:extLst>
              </a:tr>
              <a:tr h="370840">
                <a:tc>
                  <a:txBody>
                    <a:bodyPr/>
                    <a:lstStyle/>
                    <a:p>
                      <a:r>
                        <a:rPr lang="en-US" b="1"/>
                        <a:t>W2</a:t>
                      </a:r>
                      <a:endParaRPr lang="LID4096"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24.283</a:t>
                      </a:r>
                      <a:r>
                        <a:rPr lang="en-US" b="1">
                          <a:solidFill>
                            <a:srgbClr val="00B050"/>
                          </a:solidFill>
                        </a:rPr>
                        <a:t> (.415)</a:t>
                      </a:r>
                      <a:endParaRPr lang="LID4096" b="1">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u="sng">
                          <a:solidFill>
                            <a:srgbClr val="00B050"/>
                          </a:solidFill>
                        </a:rPr>
                        <a:t>63.359</a:t>
                      </a:r>
                      <a:r>
                        <a:rPr lang="en-US" b="1" u="sng">
                          <a:solidFill>
                            <a:srgbClr val="00B050"/>
                          </a:solidFill>
                        </a:rPr>
                        <a:t> (.839)</a:t>
                      </a:r>
                      <a:endParaRPr lang="LID4096" b="1" u="sng">
                        <a:solidFill>
                          <a:srgbClr val="00B050"/>
                        </a:solidFill>
                      </a:endParaRPr>
                    </a:p>
                  </a:txBody>
                  <a:tcPr/>
                </a:tc>
                <a:tc>
                  <a:txBody>
                    <a:bodyPr/>
                    <a:lstStyle/>
                    <a:p>
                      <a:r>
                        <a:rPr lang="LID4096" b="1">
                          <a:solidFill>
                            <a:srgbClr val="C00000"/>
                          </a:solidFill>
                        </a:rPr>
                        <a:t>26.909</a:t>
                      </a:r>
                      <a:r>
                        <a:rPr lang="en-US" b="1">
                          <a:solidFill>
                            <a:srgbClr val="C00000"/>
                          </a:solidFill>
                        </a:rPr>
                        <a:t> (.459)</a:t>
                      </a:r>
                      <a:endParaRPr lang="LID4096" b="1">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C00000"/>
                          </a:solidFill>
                        </a:rPr>
                        <a:t>77.662</a:t>
                      </a:r>
                      <a:r>
                        <a:rPr lang="en-US" b="1">
                          <a:solidFill>
                            <a:srgbClr val="C00000"/>
                          </a:solidFill>
                        </a:rPr>
                        <a:t> (1)</a:t>
                      </a:r>
                      <a:endParaRPr lang="LID4096" b="1">
                        <a:solidFill>
                          <a:srgbClr val="C00000"/>
                        </a:solidFill>
                      </a:endParaRPr>
                    </a:p>
                  </a:txBody>
                  <a:tcPr/>
                </a:tc>
                <a:extLst>
                  <a:ext uri="{0D108BD9-81ED-4DB2-BD59-A6C34878D82A}">
                    <a16:rowId xmlns:a16="http://schemas.microsoft.com/office/drawing/2014/main" val="19626912"/>
                  </a:ext>
                </a:extLst>
              </a:tr>
            </a:tbl>
          </a:graphicData>
        </a:graphic>
      </p:graphicFrame>
      <p:graphicFrame>
        <p:nvGraphicFramePr>
          <p:cNvPr id="6" name="Tabel 5">
            <a:extLst>
              <a:ext uri="{FF2B5EF4-FFF2-40B4-BE49-F238E27FC236}">
                <a16:creationId xmlns:a16="http://schemas.microsoft.com/office/drawing/2014/main" id="{EBACDF28-F31D-4178-A61F-9E31C3DEFEAD}"/>
              </a:ext>
            </a:extLst>
          </p:cNvPr>
          <p:cNvGraphicFramePr>
            <a:graphicFrameLocks noGrp="1"/>
          </p:cNvGraphicFramePr>
          <p:nvPr>
            <p:extLst>
              <p:ext uri="{D42A27DB-BD31-4B8C-83A1-F6EECF244321}">
                <p14:modId xmlns:p14="http://schemas.microsoft.com/office/powerpoint/2010/main" val="4275660812"/>
              </p:ext>
            </p:extLst>
          </p:nvPr>
        </p:nvGraphicFramePr>
        <p:xfrm>
          <a:off x="486739" y="3266862"/>
          <a:ext cx="7594006" cy="1854200"/>
        </p:xfrm>
        <a:graphic>
          <a:graphicData uri="http://schemas.openxmlformats.org/drawingml/2006/table">
            <a:tbl>
              <a:tblPr firstRow="1" bandRow="1">
                <a:tableStyleId>{5940675A-B579-460E-94D1-54222C63F5DA}</a:tableStyleId>
              </a:tblPr>
              <a:tblGrid>
                <a:gridCol w="1605295">
                  <a:extLst>
                    <a:ext uri="{9D8B030D-6E8A-4147-A177-3AD203B41FA5}">
                      <a16:colId xmlns:a16="http://schemas.microsoft.com/office/drawing/2014/main" val="1953954765"/>
                    </a:ext>
                  </a:extLst>
                </a:gridCol>
                <a:gridCol w="1605295">
                  <a:extLst>
                    <a:ext uri="{9D8B030D-6E8A-4147-A177-3AD203B41FA5}">
                      <a16:colId xmlns:a16="http://schemas.microsoft.com/office/drawing/2014/main" val="987905918"/>
                    </a:ext>
                  </a:extLst>
                </a:gridCol>
                <a:gridCol w="1605295">
                  <a:extLst>
                    <a:ext uri="{9D8B030D-6E8A-4147-A177-3AD203B41FA5}">
                      <a16:colId xmlns:a16="http://schemas.microsoft.com/office/drawing/2014/main" val="1158275146"/>
                    </a:ext>
                  </a:extLst>
                </a:gridCol>
                <a:gridCol w="1605295">
                  <a:extLst>
                    <a:ext uri="{9D8B030D-6E8A-4147-A177-3AD203B41FA5}">
                      <a16:colId xmlns:a16="http://schemas.microsoft.com/office/drawing/2014/main" val="2863685698"/>
                    </a:ext>
                  </a:extLst>
                </a:gridCol>
                <a:gridCol w="1172826">
                  <a:extLst>
                    <a:ext uri="{9D8B030D-6E8A-4147-A177-3AD203B41FA5}">
                      <a16:colId xmlns:a16="http://schemas.microsoft.com/office/drawing/2014/main" val="3329100660"/>
                    </a:ext>
                  </a:extLst>
                </a:gridCol>
              </a:tblGrid>
              <a:tr h="370840">
                <a:tc>
                  <a:txBody>
                    <a:bodyPr/>
                    <a:lstStyle/>
                    <a:p>
                      <a:r>
                        <a:rPr lang="en-US" b="1"/>
                        <a:t>DZ</a:t>
                      </a:r>
                      <a:endParaRPr lang="LID4096" b="1"/>
                    </a:p>
                  </a:txBody>
                  <a:tcPr/>
                </a:tc>
                <a:tc>
                  <a:txBody>
                    <a:bodyPr/>
                    <a:lstStyle/>
                    <a:p>
                      <a:r>
                        <a:rPr lang="en-US" b="1"/>
                        <a:t>H1</a:t>
                      </a:r>
                      <a:endParaRPr lang="LID4096" b="1"/>
                    </a:p>
                  </a:txBody>
                  <a:tcPr/>
                </a:tc>
                <a:tc>
                  <a:txBody>
                    <a:bodyPr/>
                    <a:lstStyle/>
                    <a:p>
                      <a:r>
                        <a:rPr lang="en-US" b="1"/>
                        <a:t>W1</a:t>
                      </a:r>
                      <a:endParaRPr lang="LID4096" b="1"/>
                    </a:p>
                  </a:txBody>
                  <a:tcPr/>
                </a:tc>
                <a:tc>
                  <a:txBody>
                    <a:bodyPr/>
                    <a:lstStyle/>
                    <a:p>
                      <a:r>
                        <a:rPr lang="en-US" b="1"/>
                        <a:t>H2</a:t>
                      </a:r>
                      <a:endParaRPr lang="LID4096" b="1"/>
                    </a:p>
                  </a:txBody>
                  <a:tcPr/>
                </a:tc>
                <a:tc>
                  <a:txBody>
                    <a:bodyPr/>
                    <a:lstStyle/>
                    <a:p>
                      <a:r>
                        <a:rPr lang="en-US" b="1"/>
                        <a:t>W2</a:t>
                      </a:r>
                      <a:endParaRPr lang="LID4096" b="1"/>
                    </a:p>
                  </a:txBody>
                  <a:tcPr/>
                </a:tc>
                <a:extLst>
                  <a:ext uri="{0D108BD9-81ED-4DB2-BD59-A6C34878D82A}">
                    <a16:rowId xmlns:a16="http://schemas.microsoft.com/office/drawing/2014/main" val="2367800589"/>
                  </a:ext>
                </a:extLst>
              </a:tr>
              <a:tr h="370840">
                <a:tc>
                  <a:txBody>
                    <a:bodyPr/>
                    <a:lstStyle/>
                    <a:p>
                      <a:r>
                        <a:rPr lang="en-US" b="1"/>
                        <a:t>H1</a:t>
                      </a:r>
                      <a:endParaRPr lang="LID4096" b="1"/>
                    </a:p>
                  </a:txBody>
                  <a:tcPr/>
                </a:tc>
                <a:tc>
                  <a:txBody>
                    <a:bodyPr/>
                    <a:lstStyle/>
                    <a:p>
                      <a:r>
                        <a:rPr lang="LID4096" b="1">
                          <a:solidFill>
                            <a:srgbClr val="C00000"/>
                          </a:solidFill>
                        </a:rPr>
                        <a:t>48.175</a:t>
                      </a:r>
                      <a:r>
                        <a:rPr lang="en-US" b="1">
                          <a:solidFill>
                            <a:srgbClr val="C00000"/>
                          </a:solidFill>
                        </a:rPr>
                        <a:t> (1)</a:t>
                      </a:r>
                      <a:r>
                        <a:rPr lang="LID4096" b="1">
                          <a:solidFill>
                            <a:srgbClr val="C00000"/>
                          </a:solidFill>
                        </a:rPr>
                        <a:t> </a:t>
                      </a:r>
                    </a:p>
                  </a:txBody>
                  <a:tcPr/>
                </a:tc>
                <a:tc>
                  <a:txBody>
                    <a:bodyPr/>
                    <a:lstStyle/>
                    <a:p>
                      <a:r>
                        <a:rPr lang="LID4096" b="1">
                          <a:solidFill>
                            <a:srgbClr val="C00000"/>
                          </a:solidFill>
                        </a:rPr>
                        <a:t>26.426</a:t>
                      </a:r>
                    </a:p>
                  </a:txBody>
                  <a:tcPr/>
                </a:tc>
                <a:tc>
                  <a:txBody>
                    <a:bodyPr/>
                    <a:lstStyle/>
                    <a:p>
                      <a:r>
                        <a:rPr lang="LID4096" b="1">
                          <a:solidFill>
                            <a:srgbClr val="00B050"/>
                          </a:solidFill>
                        </a:rPr>
                        <a:t>20.519</a:t>
                      </a:r>
                    </a:p>
                  </a:txBody>
                  <a:tcPr/>
                </a:tc>
                <a:tc>
                  <a:txBody>
                    <a:bodyPr/>
                    <a:lstStyle/>
                    <a:p>
                      <a:r>
                        <a:rPr lang="LID4096" b="1">
                          <a:solidFill>
                            <a:srgbClr val="00B050"/>
                          </a:solidFill>
                        </a:rPr>
                        <a:t>14.952</a:t>
                      </a:r>
                    </a:p>
                  </a:txBody>
                  <a:tcPr/>
                </a:tc>
                <a:extLst>
                  <a:ext uri="{0D108BD9-81ED-4DB2-BD59-A6C34878D82A}">
                    <a16:rowId xmlns:a16="http://schemas.microsoft.com/office/drawing/2014/main" val="1710144222"/>
                  </a:ext>
                </a:extLst>
              </a:tr>
              <a:tr h="370840">
                <a:tc>
                  <a:txBody>
                    <a:bodyPr/>
                    <a:lstStyle/>
                    <a:p>
                      <a:r>
                        <a:rPr lang="en-US" b="1"/>
                        <a:t>W1</a:t>
                      </a:r>
                      <a:endParaRPr lang="LID4096" b="1"/>
                    </a:p>
                  </a:txBody>
                  <a:tcPr/>
                </a:tc>
                <a:tc>
                  <a:txBody>
                    <a:bodyPr/>
                    <a:lstStyle/>
                    <a:p>
                      <a:r>
                        <a:rPr lang="LID4096" b="1">
                          <a:solidFill>
                            <a:srgbClr val="C00000"/>
                          </a:solidFill>
                        </a:rPr>
                        <a:t>26.426</a:t>
                      </a:r>
                      <a:r>
                        <a:rPr lang="en-US" b="1">
                          <a:solidFill>
                            <a:srgbClr val="C00000"/>
                          </a:solidFill>
                        </a:rPr>
                        <a:t> (.441)</a:t>
                      </a:r>
                      <a:endParaRPr lang="LID4096" b="1">
                        <a:solidFill>
                          <a:srgbClr val="C00000"/>
                        </a:solidFill>
                      </a:endParaRPr>
                    </a:p>
                  </a:txBody>
                  <a:tcPr/>
                </a:tc>
                <a:tc>
                  <a:txBody>
                    <a:bodyPr/>
                    <a:lstStyle/>
                    <a:p>
                      <a:r>
                        <a:rPr lang="LID4096" b="1">
                          <a:solidFill>
                            <a:srgbClr val="C00000"/>
                          </a:solidFill>
                        </a:rPr>
                        <a:t>74.632</a:t>
                      </a:r>
                      <a:r>
                        <a:rPr lang="en-US" b="1">
                          <a:solidFill>
                            <a:srgbClr val="C00000"/>
                          </a:solidFill>
                        </a:rPr>
                        <a:t> (1)</a:t>
                      </a:r>
                      <a:endParaRPr lang="LID4096" b="1">
                        <a:solidFill>
                          <a:srgbClr val="C00000"/>
                        </a:solidFill>
                      </a:endParaRPr>
                    </a:p>
                  </a:txBody>
                  <a:tcPr/>
                </a:tc>
                <a:tc>
                  <a:txBody>
                    <a:bodyPr/>
                    <a:lstStyle/>
                    <a:p>
                      <a:r>
                        <a:rPr lang="LID4096" b="1">
                          <a:solidFill>
                            <a:srgbClr val="00B050"/>
                          </a:solidFill>
                        </a:rPr>
                        <a:t>10.158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26.773</a:t>
                      </a:r>
                    </a:p>
                  </a:txBody>
                  <a:tcPr/>
                </a:tc>
                <a:extLst>
                  <a:ext uri="{0D108BD9-81ED-4DB2-BD59-A6C34878D82A}">
                    <a16:rowId xmlns:a16="http://schemas.microsoft.com/office/drawing/2014/main" val="2513249273"/>
                  </a:ext>
                </a:extLst>
              </a:tr>
              <a:tr h="370840">
                <a:tc>
                  <a:txBody>
                    <a:bodyPr/>
                    <a:lstStyle/>
                    <a:p>
                      <a:r>
                        <a:rPr lang="en-US" b="1"/>
                        <a:t>H2</a:t>
                      </a:r>
                      <a:endParaRPr lang="LID4096"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i="0" u="sng">
                          <a:solidFill>
                            <a:srgbClr val="00B050"/>
                          </a:solidFill>
                        </a:rPr>
                        <a:t>20.519</a:t>
                      </a:r>
                      <a:r>
                        <a:rPr lang="en-US" b="1" i="0" u="sng">
                          <a:solidFill>
                            <a:srgbClr val="00B050"/>
                          </a:solidFill>
                        </a:rPr>
                        <a:t> (.439)</a:t>
                      </a:r>
                      <a:endParaRPr lang="LID4096" b="1" i="0" u="sng">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10.158</a:t>
                      </a:r>
                      <a:r>
                        <a:rPr lang="en-US" b="1">
                          <a:solidFill>
                            <a:srgbClr val="00B050"/>
                          </a:solidFill>
                        </a:rPr>
                        <a:t> (.175)</a:t>
                      </a:r>
                      <a:endParaRPr lang="LID4096" b="1">
                        <a:solidFill>
                          <a:srgbClr val="00B050"/>
                        </a:solidFill>
                      </a:endParaRPr>
                    </a:p>
                  </a:txBody>
                  <a:tcPr/>
                </a:tc>
                <a:tc>
                  <a:txBody>
                    <a:bodyPr/>
                    <a:lstStyle/>
                    <a:p>
                      <a:r>
                        <a:rPr lang="LID4096" b="1">
                          <a:solidFill>
                            <a:srgbClr val="C00000"/>
                          </a:solidFill>
                        </a:rPr>
                        <a:t>45.319</a:t>
                      </a:r>
                      <a:r>
                        <a:rPr lang="en-US" b="1">
                          <a:solidFill>
                            <a:srgbClr val="C00000"/>
                          </a:solidFill>
                        </a:rPr>
                        <a:t> (1)</a:t>
                      </a:r>
                      <a:endParaRPr lang="LID4096" b="1">
                        <a:solidFill>
                          <a:srgbClr val="C00000"/>
                        </a:solidFill>
                      </a:endParaRPr>
                    </a:p>
                  </a:txBody>
                  <a:tcPr/>
                </a:tc>
                <a:tc>
                  <a:txBody>
                    <a:bodyPr/>
                    <a:lstStyle/>
                    <a:p>
                      <a:r>
                        <a:rPr lang="LID4096" b="1">
                          <a:solidFill>
                            <a:srgbClr val="C00000"/>
                          </a:solidFill>
                        </a:rPr>
                        <a:t>28.205</a:t>
                      </a:r>
                    </a:p>
                  </a:txBody>
                  <a:tcPr/>
                </a:tc>
                <a:extLst>
                  <a:ext uri="{0D108BD9-81ED-4DB2-BD59-A6C34878D82A}">
                    <a16:rowId xmlns:a16="http://schemas.microsoft.com/office/drawing/2014/main" val="497098757"/>
                  </a:ext>
                </a:extLst>
              </a:tr>
              <a:tr h="370840">
                <a:tc>
                  <a:txBody>
                    <a:bodyPr/>
                    <a:lstStyle/>
                    <a:p>
                      <a:r>
                        <a:rPr lang="en-US" b="1"/>
                        <a:t>W2</a:t>
                      </a:r>
                      <a:endParaRPr lang="LID4096"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14.952</a:t>
                      </a:r>
                      <a:r>
                        <a:rPr lang="en-US" b="1">
                          <a:solidFill>
                            <a:srgbClr val="00B050"/>
                          </a:solidFill>
                        </a:rPr>
                        <a:t> (.234)</a:t>
                      </a:r>
                      <a:endParaRPr lang="LID4096" b="1">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i="0" u="sng">
                          <a:solidFill>
                            <a:srgbClr val="00B050"/>
                          </a:solidFill>
                        </a:rPr>
                        <a:t>26.773</a:t>
                      </a:r>
                      <a:r>
                        <a:rPr lang="en-US" b="1" i="0" u="sng">
                          <a:solidFill>
                            <a:srgbClr val="00B050"/>
                          </a:solidFill>
                        </a:rPr>
                        <a:t> (.337)</a:t>
                      </a:r>
                      <a:endParaRPr lang="LID4096" b="1" i="0" u="sng">
                        <a:solidFill>
                          <a:srgbClr val="00B050"/>
                        </a:solidFill>
                      </a:endParaRPr>
                    </a:p>
                  </a:txBody>
                  <a:tcPr/>
                </a:tc>
                <a:tc>
                  <a:txBody>
                    <a:bodyPr/>
                    <a:lstStyle/>
                    <a:p>
                      <a:r>
                        <a:rPr lang="LID4096" b="1">
                          <a:solidFill>
                            <a:srgbClr val="C00000"/>
                          </a:solidFill>
                        </a:rPr>
                        <a:t>28.205</a:t>
                      </a:r>
                      <a:r>
                        <a:rPr lang="en-US" b="1">
                          <a:solidFill>
                            <a:srgbClr val="C00000"/>
                          </a:solidFill>
                        </a:rPr>
                        <a:t> (.456)</a:t>
                      </a:r>
                      <a:endParaRPr lang="LID4096" b="1">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C00000"/>
                          </a:solidFill>
                        </a:rPr>
                        <a:t>84.564</a:t>
                      </a:r>
                      <a:r>
                        <a:rPr lang="en-US" b="1">
                          <a:solidFill>
                            <a:srgbClr val="C00000"/>
                          </a:solidFill>
                        </a:rPr>
                        <a:t> (1)</a:t>
                      </a:r>
                      <a:endParaRPr lang="LID4096" b="1">
                        <a:solidFill>
                          <a:srgbClr val="C00000"/>
                        </a:solidFill>
                      </a:endParaRPr>
                    </a:p>
                  </a:txBody>
                  <a:tcPr/>
                </a:tc>
                <a:extLst>
                  <a:ext uri="{0D108BD9-81ED-4DB2-BD59-A6C34878D82A}">
                    <a16:rowId xmlns:a16="http://schemas.microsoft.com/office/drawing/2014/main" val="19626912"/>
                  </a:ext>
                </a:extLst>
              </a:tr>
            </a:tbl>
          </a:graphicData>
        </a:graphic>
      </p:graphicFrame>
      <p:sp>
        <p:nvSpPr>
          <p:cNvPr id="7" name="Tekstvak 6">
            <a:extLst>
              <a:ext uri="{FF2B5EF4-FFF2-40B4-BE49-F238E27FC236}">
                <a16:creationId xmlns:a16="http://schemas.microsoft.com/office/drawing/2014/main" id="{22E2E73A-A470-44F4-960C-05923032083C}"/>
              </a:ext>
            </a:extLst>
          </p:cNvPr>
          <p:cNvSpPr txBox="1"/>
          <p:nvPr/>
        </p:nvSpPr>
        <p:spPr>
          <a:xfrm>
            <a:off x="465471" y="366472"/>
            <a:ext cx="4515403" cy="461665"/>
          </a:xfrm>
          <a:prstGeom prst="rect">
            <a:avLst/>
          </a:prstGeom>
          <a:noFill/>
        </p:spPr>
        <p:txBody>
          <a:bodyPr wrap="none" rtlCol="0">
            <a:spAutoFit/>
          </a:bodyPr>
          <a:lstStyle/>
          <a:p>
            <a:r>
              <a:rPr lang="en-US" sz="2400"/>
              <a:t>Covariance matrices (correlations) </a:t>
            </a:r>
            <a:endParaRPr lang="LID4096" sz="2400"/>
          </a:p>
        </p:txBody>
      </p:sp>
      <p:graphicFrame>
        <p:nvGraphicFramePr>
          <p:cNvPr id="8" name="Tabel 8">
            <a:extLst>
              <a:ext uri="{FF2B5EF4-FFF2-40B4-BE49-F238E27FC236}">
                <a16:creationId xmlns:a16="http://schemas.microsoft.com/office/drawing/2014/main" id="{73ECE163-4468-4816-9AAD-01A641609A67}"/>
              </a:ext>
            </a:extLst>
          </p:cNvPr>
          <p:cNvGraphicFramePr>
            <a:graphicFrameLocks noGrp="1"/>
          </p:cNvGraphicFramePr>
          <p:nvPr>
            <p:extLst>
              <p:ext uri="{D42A27DB-BD31-4B8C-83A1-F6EECF244321}">
                <p14:modId xmlns:p14="http://schemas.microsoft.com/office/powerpoint/2010/main" val="3371100781"/>
              </p:ext>
            </p:extLst>
          </p:nvPr>
        </p:nvGraphicFramePr>
        <p:xfrm>
          <a:off x="8227827" y="1594884"/>
          <a:ext cx="3700132" cy="1436183"/>
        </p:xfrm>
        <a:graphic>
          <a:graphicData uri="http://schemas.openxmlformats.org/drawingml/2006/table">
            <a:tbl>
              <a:tblPr firstRow="1" bandRow="1">
                <a:tableStyleId>{5940675A-B579-460E-94D1-54222C63F5DA}</a:tableStyleId>
              </a:tblPr>
              <a:tblGrid>
                <a:gridCol w="1850066">
                  <a:extLst>
                    <a:ext uri="{9D8B030D-6E8A-4147-A177-3AD203B41FA5}">
                      <a16:colId xmlns:a16="http://schemas.microsoft.com/office/drawing/2014/main" val="307371611"/>
                    </a:ext>
                  </a:extLst>
                </a:gridCol>
                <a:gridCol w="1850066">
                  <a:extLst>
                    <a:ext uri="{9D8B030D-6E8A-4147-A177-3AD203B41FA5}">
                      <a16:colId xmlns:a16="http://schemas.microsoft.com/office/drawing/2014/main" val="1468577194"/>
                    </a:ext>
                  </a:extLst>
                </a:gridCol>
              </a:tblGrid>
              <a:tr h="686193">
                <a:tc>
                  <a:txBody>
                    <a:bodyPr/>
                    <a:lstStyle/>
                    <a:p>
                      <a:pPr algn="ctr"/>
                      <a:r>
                        <a:rPr lang="en-US" sz="2400" b="1">
                          <a:solidFill>
                            <a:srgbClr val="C00000"/>
                          </a:solidFill>
                        </a:rPr>
                        <a:t>S</a:t>
                      </a:r>
                      <a:r>
                        <a:rPr lang="en-US" sz="2400" b="1" baseline="-25000">
                          <a:solidFill>
                            <a:srgbClr val="C00000"/>
                          </a:solidFill>
                        </a:rPr>
                        <a:t>A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D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E </a:t>
                      </a:r>
                      <a:endParaRPr lang="LID4096" sz="2400">
                        <a:solidFill>
                          <a:srgbClr val="C00000"/>
                        </a:solidFill>
                      </a:endParaRPr>
                    </a:p>
                  </a:txBody>
                  <a:tcPr/>
                </a:tc>
                <a:tc>
                  <a:txBody>
                    <a:bodyPr/>
                    <a:lstStyle/>
                    <a:p>
                      <a:pPr algn="ctr"/>
                      <a:r>
                        <a:rPr lang="en-US" sz="2400" b="1">
                          <a:solidFill>
                            <a:srgbClr val="00B050"/>
                          </a:solidFill>
                        </a:rPr>
                        <a:t>S</a:t>
                      </a:r>
                      <a:r>
                        <a:rPr lang="en-US" sz="2400" b="1" baseline="-25000">
                          <a:solidFill>
                            <a:srgbClr val="00B050"/>
                          </a:solidFill>
                        </a:rPr>
                        <a:t>A </a:t>
                      </a:r>
                      <a:r>
                        <a:rPr lang="en-US" sz="2400" b="1">
                          <a:solidFill>
                            <a:srgbClr val="00B050"/>
                          </a:solidFill>
                        </a:rPr>
                        <a:t>+</a:t>
                      </a:r>
                      <a:r>
                        <a:rPr lang="en-US" sz="2400" b="1" baseline="-25000">
                          <a:solidFill>
                            <a:srgbClr val="00B050"/>
                          </a:solidFill>
                        </a:rPr>
                        <a:t> </a:t>
                      </a:r>
                      <a:r>
                        <a:rPr lang="en-US" sz="2400" b="1">
                          <a:solidFill>
                            <a:srgbClr val="00B050"/>
                          </a:solidFill>
                        </a:rPr>
                        <a:t>D</a:t>
                      </a:r>
                      <a:endParaRPr lang="LID4096" sz="2400">
                        <a:solidFill>
                          <a:srgbClr val="00B050"/>
                        </a:solidFill>
                      </a:endParaRPr>
                    </a:p>
                  </a:txBody>
                  <a:tcPr/>
                </a:tc>
                <a:extLst>
                  <a:ext uri="{0D108BD9-81ED-4DB2-BD59-A6C34878D82A}">
                    <a16:rowId xmlns:a16="http://schemas.microsoft.com/office/drawing/2014/main" val="48850477"/>
                  </a:ext>
                </a:extLst>
              </a:tr>
              <a:tr h="749990">
                <a:tc>
                  <a:txBody>
                    <a:bodyPr/>
                    <a:lstStyle/>
                    <a:p>
                      <a:pPr algn="ctr"/>
                      <a:r>
                        <a:rPr lang="en-US" sz="2400" b="1">
                          <a:solidFill>
                            <a:srgbClr val="00B050"/>
                          </a:solidFill>
                        </a:rPr>
                        <a:t> S</a:t>
                      </a:r>
                      <a:r>
                        <a:rPr lang="en-US" sz="2400" b="1" baseline="-25000">
                          <a:solidFill>
                            <a:srgbClr val="00B050"/>
                          </a:solidFill>
                        </a:rPr>
                        <a:t>A </a:t>
                      </a:r>
                      <a:r>
                        <a:rPr lang="en-US" sz="2400" b="1">
                          <a:solidFill>
                            <a:srgbClr val="00B050"/>
                          </a:solidFill>
                        </a:rPr>
                        <a:t>+</a:t>
                      </a:r>
                      <a:r>
                        <a:rPr lang="en-US" sz="2400" b="1" baseline="-25000">
                          <a:solidFill>
                            <a:srgbClr val="00B050"/>
                          </a:solidFill>
                        </a:rPr>
                        <a:t> </a:t>
                      </a:r>
                      <a:r>
                        <a:rPr lang="en-US" sz="2400" b="1">
                          <a:solidFill>
                            <a:srgbClr val="00B050"/>
                          </a:solidFill>
                        </a:rPr>
                        <a:t>S</a:t>
                      </a:r>
                      <a:r>
                        <a:rPr lang="en-US" sz="2400" b="1" baseline="-25000">
                          <a:solidFill>
                            <a:srgbClr val="00B050"/>
                          </a:solidFill>
                        </a:rPr>
                        <a:t>D </a:t>
                      </a:r>
                      <a:r>
                        <a:rPr lang="en-US" sz="2400" b="1">
                          <a:solidFill>
                            <a:srgbClr val="00B050"/>
                          </a:solidFill>
                        </a:rPr>
                        <a:t> </a:t>
                      </a:r>
                      <a:endParaRPr lang="LID4096" sz="2400">
                        <a:solidFill>
                          <a:srgbClr val="00B050"/>
                        </a:solidFill>
                      </a:endParaRPr>
                    </a:p>
                  </a:txBody>
                  <a:tcPr/>
                </a:tc>
                <a:tc>
                  <a:txBody>
                    <a:bodyPr/>
                    <a:lstStyle/>
                    <a:p>
                      <a:pPr algn="ctr"/>
                      <a:r>
                        <a:rPr lang="en-US" sz="2400" b="1">
                          <a:solidFill>
                            <a:srgbClr val="C00000"/>
                          </a:solidFill>
                        </a:rPr>
                        <a:t>S</a:t>
                      </a:r>
                      <a:r>
                        <a:rPr lang="en-US" sz="2400" b="1" baseline="-25000">
                          <a:solidFill>
                            <a:srgbClr val="C00000"/>
                          </a:solidFill>
                        </a:rPr>
                        <a:t>A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D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E </a:t>
                      </a:r>
                      <a:endParaRPr lang="LID4096" sz="2400">
                        <a:solidFill>
                          <a:srgbClr val="C00000"/>
                        </a:solidFill>
                      </a:endParaRPr>
                    </a:p>
                  </a:txBody>
                  <a:tcPr/>
                </a:tc>
                <a:extLst>
                  <a:ext uri="{0D108BD9-81ED-4DB2-BD59-A6C34878D82A}">
                    <a16:rowId xmlns:a16="http://schemas.microsoft.com/office/drawing/2014/main" val="2448744278"/>
                  </a:ext>
                </a:extLst>
              </a:tr>
            </a:tbl>
          </a:graphicData>
        </a:graphic>
      </p:graphicFrame>
      <p:graphicFrame>
        <p:nvGraphicFramePr>
          <p:cNvPr id="9" name="Tabel 8">
            <a:extLst>
              <a:ext uri="{FF2B5EF4-FFF2-40B4-BE49-F238E27FC236}">
                <a16:creationId xmlns:a16="http://schemas.microsoft.com/office/drawing/2014/main" id="{252B3645-09AC-46FD-8204-9EDDEE5DEF88}"/>
              </a:ext>
            </a:extLst>
          </p:cNvPr>
          <p:cNvGraphicFramePr>
            <a:graphicFrameLocks noGrp="1"/>
          </p:cNvGraphicFramePr>
          <p:nvPr>
            <p:extLst>
              <p:ext uri="{D42A27DB-BD31-4B8C-83A1-F6EECF244321}">
                <p14:modId xmlns:p14="http://schemas.microsoft.com/office/powerpoint/2010/main" val="956042476"/>
              </p:ext>
            </p:extLst>
          </p:nvPr>
        </p:nvGraphicFramePr>
        <p:xfrm>
          <a:off x="8227826" y="3568246"/>
          <a:ext cx="3964174" cy="1351124"/>
        </p:xfrm>
        <a:graphic>
          <a:graphicData uri="http://schemas.openxmlformats.org/drawingml/2006/table">
            <a:tbl>
              <a:tblPr firstRow="1" bandRow="1">
                <a:tableStyleId>{5940675A-B579-460E-94D1-54222C63F5DA}</a:tableStyleId>
              </a:tblPr>
              <a:tblGrid>
                <a:gridCol w="1982087">
                  <a:extLst>
                    <a:ext uri="{9D8B030D-6E8A-4147-A177-3AD203B41FA5}">
                      <a16:colId xmlns:a16="http://schemas.microsoft.com/office/drawing/2014/main" val="307371611"/>
                    </a:ext>
                  </a:extLst>
                </a:gridCol>
                <a:gridCol w="1982087">
                  <a:extLst>
                    <a:ext uri="{9D8B030D-6E8A-4147-A177-3AD203B41FA5}">
                      <a16:colId xmlns:a16="http://schemas.microsoft.com/office/drawing/2014/main" val="1468577194"/>
                    </a:ext>
                  </a:extLst>
                </a:gridCol>
              </a:tblGrid>
              <a:tr h="749990">
                <a:tc>
                  <a:txBody>
                    <a:bodyPr/>
                    <a:lstStyle/>
                    <a:p>
                      <a:pPr algn="ctr"/>
                      <a:r>
                        <a:rPr lang="en-US" sz="2400" b="1">
                          <a:solidFill>
                            <a:srgbClr val="C00000"/>
                          </a:solidFill>
                        </a:rPr>
                        <a:t>S</a:t>
                      </a:r>
                      <a:r>
                        <a:rPr lang="en-US" sz="2400" b="1" baseline="-25000">
                          <a:solidFill>
                            <a:srgbClr val="C00000"/>
                          </a:solidFill>
                        </a:rPr>
                        <a:t>A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D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E </a:t>
                      </a:r>
                      <a:endParaRPr lang="LID4096" sz="2400">
                        <a:solidFill>
                          <a:srgbClr val="C00000"/>
                        </a:solidFill>
                      </a:endParaRPr>
                    </a:p>
                  </a:txBody>
                  <a:tcPr/>
                </a:tc>
                <a:tc>
                  <a:txBody>
                    <a:bodyPr/>
                    <a:lstStyle/>
                    <a:p>
                      <a:pPr algn="ctr"/>
                      <a:r>
                        <a:rPr lang="en-US" sz="2400" b="1">
                          <a:solidFill>
                            <a:srgbClr val="00B050"/>
                          </a:solidFill>
                        </a:rPr>
                        <a:t> .5*S</a:t>
                      </a:r>
                      <a:r>
                        <a:rPr lang="en-US" sz="2400" b="1" baseline="-25000">
                          <a:solidFill>
                            <a:srgbClr val="00B050"/>
                          </a:solidFill>
                        </a:rPr>
                        <a:t>A </a:t>
                      </a:r>
                      <a:r>
                        <a:rPr lang="en-US" sz="2400" b="1">
                          <a:solidFill>
                            <a:srgbClr val="00B050"/>
                          </a:solidFill>
                        </a:rPr>
                        <a:t>+</a:t>
                      </a:r>
                      <a:r>
                        <a:rPr lang="en-US" sz="2400" b="1" baseline="-25000">
                          <a:solidFill>
                            <a:srgbClr val="00B050"/>
                          </a:solidFill>
                        </a:rPr>
                        <a:t> </a:t>
                      </a:r>
                      <a:r>
                        <a:rPr lang="en-US" sz="2400" b="1" baseline="0">
                          <a:solidFill>
                            <a:srgbClr val="00B050"/>
                          </a:solidFill>
                        </a:rPr>
                        <a:t>.25*</a:t>
                      </a:r>
                      <a:r>
                        <a:rPr lang="en-US" sz="2400" b="1">
                          <a:solidFill>
                            <a:srgbClr val="00B050"/>
                          </a:solidFill>
                        </a:rPr>
                        <a:t>S</a:t>
                      </a:r>
                      <a:r>
                        <a:rPr lang="en-US" sz="2400" b="1" baseline="-25000">
                          <a:solidFill>
                            <a:srgbClr val="00B050"/>
                          </a:solidFill>
                        </a:rPr>
                        <a:t>D </a:t>
                      </a:r>
                      <a:r>
                        <a:rPr lang="en-US" sz="2400" b="1">
                          <a:solidFill>
                            <a:srgbClr val="00B050"/>
                          </a:solidFill>
                        </a:rPr>
                        <a:t> </a:t>
                      </a:r>
                      <a:endParaRPr lang="LID4096" sz="2400">
                        <a:solidFill>
                          <a:srgbClr val="00B050"/>
                        </a:solidFill>
                      </a:endParaRPr>
                    </a:p>
                  </a:txBody>
                  <a:tcPr/>
                </a:tc>
                <a:extLst>
                  <a:ext uri="{0D108BD9-81ED-4DB2-BD59-A6C34878D82A}">
                    <a16:rowId xmlns:a16="http://schemas.microsoft.com/office/drawing/2014/main" val="48850477"/>
                  </a:ext>
                </a:extLst>
              </a:tr>
              <a:tr h="601134">
                <a:tc>
                  <a:txBody>
                    <a:bodyPr/>
                    <a:lstStyle/>
                    <a:p>
                      <a:pPr algn="ctr"/>
                      <a:r>
                        <a:rPr lang="en-US" sz="2400" b="1">
                          <a:solidFill>
                            <a:srgbClr val="00B050"/>
                          </a:solidFill>
                        </a:rPr>
                        <a:t>.5*S</a:t>
                      </a:r>
                      <a:r>
                        <a:rPr lang="en-US" sz="2400" b="1" baseline="-25000">
                          <a:solidFill>
                            <a:srgbClr val="00B050"/>
                          </a:solidFill>
                        </a:rPr>
                        <a:t>A</a:t>
                      </a:r>
                      <a:r>
                        <a:rPr lang="en-US" sz="2400" b="1">
                          <a:solidFill>
                            <a:srgbClr val="00B050"/>
                          </a:solidFill>
                        </a:rPr>
                        <a:t>+</a:t>
                      </a:r>
                      <a:r>
                        <a:rPr lang="en-US" sz="2400" b="1" baseline="-25000">
                          <a:solidFill>
                            <a:srgbClr val="00B050"/>
                          </a:solidFill>
                        </a:rPr>
                        <a:t> </a:t>
                      </a:r>
                      <a:r>
                        <a:rPr lang="en-US" sz="2400" b="1" baseline="0">
                          <a:solidFill>
                            <a:srgbClr val="00B050"/>
                          </a:solidFill>
                        </a:rPr>
                        <a:t>.25*</a:t>
                      </a:r>
                      <a:r>
                        <a:rPr lang="en-US" sz="2400" b="1">
                          <a:solidFill>
                            <a:srgbClr val="00B050"/>
                          </a:solidFill>
                        </a:rPr>
                        <a:t>S</a:t>
                      </a:r>
                      <a:r>
                        <a:rPr lang="en-US" sz="2400" b="1" baseline="-25000">
                          <a:solidFill>
                            <a:srgbClr val="00B050"/>
                          </a:solidFill>
                        </a:rPr>
                        <a:t>D </a:t>
                      </a:r>
                      <a:r>
                        <a:rPr lang="en-US" sz="2400" b="1">
                          <a:solidFill>
                            <a:srgbClr val="00B050"/>
                          </a:solidFill>
                        </a:rPr>
                        <a:t> </a:t>
                      </a:r>
                      <a:endParaRPr lang="LID4096" sz="2400">
                        <a:solidFill>
                          <a:srgbClr val="00B050"/>
                        </a:solidFill>
                      </a:endParaRPr>
                    </a:p>
                  </a:txBody>
                  <a:tcPr/>
                </a:tc>
                <a:tc>
                  <a:txBody>
                    <a:bodyPr/>
                    <a:lstStyle/>
                    <a:p>
                      <a:pPr algn="ctr"/>
                      <a:r>
                        <a:rPr lang="en-US" sz="2400" b="1">
                          <a:solidFill>
                            <a:srgbClr val="C00000"/>
                          </a:solidFill>
                        </a:rPr>
                        <a:t>S</a:t>
                      </a:r>
                      <a:r>
                        <a:rPr lang="en-US" sz="2400" b="1" baseline="-25000">
                          <a:solidFill>
                            <a:srgbClr val="C00000"/>
                          </a:solidFill>
                        </a:rPr>
                        <a:t>A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D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E </a:t>
                      </a:r>
                      <a:endParaRPr lang="LID4096" sz="2400">
                        <a:solidFill>
                          <a:srgbClr val="C00000"/>
                        </a:solidFill>
                      </a:endParaRPr>
                    </a:p>
                  </a:txBody>
                  <a:tcPr/>
                </a:tc>
                <a:extLst>
                  <a:ext uri="{0D108BD9-81ED-4DB2-BD59-A6C34878D82A}">
                    <a16:rowId xmlns:a16="http://schemas.microsoft.com/office/drawing/2014/main" val="2448744278"/>
                  </a:ext>
                </a:extLst>
              </a:tr>
            </a:tbl>
          </a:graphicData>
        </a:graphic>
      </p:graphicFrame>
      <p:sp>
        <p:nvSpPr>
          <p:cNvPr id="10" name="Tekstvak 9">
            <a:extLst>
              <a:ext uri="{FF2B5EF4-FFF2-40B4-BE49-F238E27FC236}">
                <a16:creationId xmlns:a16="http://schemas.microsoft.com/office/drawing/2014/main" id="{FE613FBB-303B-46EF-BF63-0546A1292439}"/>
              </a:ext>
            </a:extLst>
          </p:cNvPr>
          <p:cNvSpPr txBox="1"/>
          <p:nvPr/>
        </p:nvSpPr>
        <p:spPr>
          <a:xfrm>
            <a:off x="6007395" y="5608719"/>
            <a:ext cx="6103088" cy="461665"/>
          </a:xfrm>
          <a:prstGeom prst="rect">
            <a:avLst/>
          </a:prstGeom>
          <a:noFill/>
        </p:spPr>
        <p:txBody>
          <a:bodyPr wrap="square">
            <a:spAutoFit/>
          </a:bodyPr>
          <a:lstStyle/>
          <a:p>
            <a:r>
              <a:rPr lang="en-US" sz="2400" b="1"/>
              <a:t>S</a:t>
            </a:r>
            <a:r>
              <a:rPr lang="en-US" sz="2400" b="1" baseline="-25000"/>
              <a:t>A ,   </a:t>
            </a:r>
            <a:r>
              <a:rPr lang="en-US" sz="2400" b="1"/>
              <a:t>S</a:t>
            </a:r>
            <a:r>
              <a:rPr lang="en-US" sz="2400" b="1" baseline="-25000"/>
              <a:t>D ,</a:t>
            </a:r>
            <a:r>
              <a:rPr lang="en-US" sz="2400" baseline="-25000"/>
              <a:t> </a:t>
            </a:r>
            <a:r>
              <a:rPr lang="en-US" sz="2400"/>
              <a:t>and</a:t>
            </a:r>
            <a:r>
              <a:rPr lang="en-US" sz="2400" baseline="-25000"/>
              <a:t> </a:t>
            </a:r>
            <a:r>
              <a:rPr lang="en-US" sz="2400" b="1"/>
              <a:t>S</a:t>
            </a:r>
            <a:r>
              <a:rPr lang="en-US" sz="2400" b="1" baseline="-25000"/>
              <a:t>E </a:t>
            </a:r>
            <a:r>
              <a:rPr lang="en-US" sz="2400" baseline="-25000"/>
              <a:t> </a:t>
            </a:r>
            <a:r>
              <a:rPr lang="en-US" sz="2400"/>
              <a:t>are 2x2 matrices (2 phenotypes)</a:t>
            </a:r>
            <a:endParaRPr lang="LID4096" sz="2400"/>
          </a:p>
        </p:txBody>
      </p:sp>
      <p:sp>
        <p:nvSpPr>
          <p:cNvPr id="11" name="Tekstvak 10">
            <a:extLst>
              <a:ext uri="{FF2B5EF4-FFF2-40B4-BE49-F238E27FC236}">
                <a16:creationId xmlns:a16="http://schemas.microsoft.com/office/drawing/2014/main" id="{7B2F8EE7-DBE9-4404-A1E1-F3F3B12BCAEB}"/>
              </a:ext>
            </a:extLst>
          </p:cNvPr>
          <p:cNvSpPr txBox="1"/>
          <p:nvPr/>
        </p:nvSpPr>
        <p:spPr>
          <a:xfrm>
            <a:off x="8059477" y="487518"/>
            <a:ext cx="3274551" cy="461665"/>
          </a:xfrm>
          <a:prstGeom prst="rect">
            <a:avLst/>
          </a:prstGeom>
          <a:noFill/>
        </p:spPr>
        <p:txBody>
          <a:bodyPr wrap="none" rtlCol="0">
            <a:spAutoFit/>
          </a:bodyPr>
          <a:lstStyle/>
          <a:p>
            <a:r>
              <a:rPr lang="en-US" sz="2400"/>
              <a:t>Covariance matrices (m) </a:t>
            </a:r>
            <a:endParaRPr lang="LID4096" sz="2400"/>
          </a:p>
        </p:txBody>
      </p:sp>
    </p:spTree>
    <p:extLst>
      <p:ext uri="{BB962C8B-B14F-4D97-AF65-F5344CB8AC3E}">
        <p14:creationId xmlns:p14="http://schemas.microsoft.com/office/powerpoint/2010/main" val="4242212379"/>
      </p:ext>
    </p:extLst>
  </p:cSld>
  <p:clrMapOvr>
    <a:masterClrMapping/>
  </p:clrMapOvr>
  <mc:AlternateContent xmlns:mc="http://schemas.openxmlformats.org/markup-compatibility/2006" xmlns:p14="http://schemas.microsoft.com/office/powerpoint/2010/main">
    <mc:Choice Requires="p14">
      <p:transition spd="slow" p14:dur="2000" advTm="111395"/>
    </mc:Choice>
    <mc:Fallback xmlns="">
      <p:transition spd="slow" advTm="11139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alpha val="40000"/>
          </a:srgbClr>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3C4C1AD6-2C2E-4457-9DD4-6F5B3195C771}"/>
              </a:ext>
            </a:extLst>
          </p:cNvPr>
          <p:cNvGrpSpPr/>
          <p:nvPr/>
        </p:nvGrpSpPr>
        <p:grpSpPr>
          <a:xfrm>
            <a:off x="376565" y="557059"/>
            <a:ext cx="7751817" cy="3469601"/>
            <a:chOff x="2621824" y="321104"/>
            <a:chExt cx="7751817" cy="3469601"/>
          </a:xfrm>
        </p:grpSpPr>
        <p:sp>
          <p:nvSpPr>
            <p:cNvPr id="42" name="Rectangle 33">
              <a:extLst>
                <a:ext uri="{FF2B5EF4-FFF2-40B4-BE49-F238E27FC236}">
                  <a16:creationId xmlns:a16="http://schemas.microsoft.com/office/drawing/2014/main" id="{F3B3AA0F-C317-46A1-B14D-B4AF76598E28}"/>
                </a:ext>
              </a:extLst>
            </p:cNvPr>
            <p:cNvSpPr/>
            <p:nvPr/>
          </p:nvSpPr>
          <p:spPr>
            <a:xfrm>
              <a:off x="3973034" y="3067294"/>
              <a:ext cx="1321784"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Height</a:t>
              </a:r>
              <a:endParaRPr lang="nl-NL" sz="2800"/>
            </a:p>
          </p:txBody>
        </p:sp>
        <p:sp>
          <p:nvSpPr>
            <p:cNvPr id="45" name="Rectangle 47">
              <a:extLst>
                <a:ext uri="{FF2B5EF4-FFF2-40B4-BE49-F238E27FC236}">
                  <a16:creationId xmlns:a16="http://schemas.microsoft.com/office/drawing/2014/main" id="{AE3A34FE-B1DF-4B85-990B-674342BEFCB3}"/>
                </a:ext>
              </a:extLst>
            </p:cNvPr>
            <p:cNvSpPr/>
            <p:nvPr/>
          </p:nvSpPr>
          <p:spPr>
            <a:xfrm>
              <a:off x="7442790" y="3067295"/>
              <a:ext cx="1255988"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Weight</a:t>
              </a:r>
              <a:endParaRPr lang="nl-NL" sz="2800"/>
            </a:p>
          </p:txBody>
        </p:sp>
        <p:sp>
          <p:nvSpPr>
            <p:cNvPr id="30" name="Ovaal 29">
              <a:extLst>
                <a:ext uri="{FF2B5EF4-FFF2-40B4-BE49-F238E27FC236}">
                  <a16:creationId xmlns:a16="http://schemas.microsoft.com/office/drawing/2014/main" id="{22ED2E2A-53AE-4816-BDE7-0432E0771F62}"/>
                </a:ext>
              </a:extLst>
            </p:cNvPr>
            <p:cNvSpPr/>
            <p:nvPr/>
          </p:nvSpPr>
          <p:spPr>
            <a:xfrm>
              <a:off x="3189767" y="1435395"/>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a:t>
              </a:r>
              <a:r>
                <a:rPr lang="nl-NL" sz="2400" baseline="-25000"/>
                <a:t>H</a:t>
              </a:r>
              <a:endParaRPr lang="LID4096" sz="2400" baseline="-25000"/>
            </a:p>
          </p:txBody>
        </p:sp>
        <p:sp>
          <p:nvSpPr>
            <p:cNvPr id="130" name="Ovaal 129">
              <a:extLst>
                <a:ext uri="{FF2B5EF4-FFF2-40B4-BE49-F238E27FC236}">
                  <a16:creationId xmlns:a16="http://schemas.microsoft.com/office/drawing/2014/main" id="{FCE6D7C3-F8AB-4F42-88F2-546A17E4A2A6}"/>
                </a:ext>
              </a:extLst>
            </p:cNvPr>
            <p:cNvSpPr/>
            <p:nvPr/>
          </p:nvSpPr>
          <p:spPr>
            <a:xfrm>
              <a:off x="4238847" y="1435394"/>
              <a:ext cx="841504"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D</a:t>
              </a:r>
              <a:r>
                <a:rPr lang="nl-NL" sz="2800" baseline="-25000"/>
                <a:t>H</a:t>
              </a:r>
              <a:endParaRPr lang="LID4096" sz="2800" baseline="-25000"/>
            </a:p>
          </p:txBody>
        </p:sp>
        <p:sp>
          <p:nvSpPr>
            <p:cNvPr id="131" name="Ovaal 130">
              <a:extLst>
                <a:ext uri="{FF2B5EF4-FFF2-40B4-BE49-F238E27FC236}">
                  <a16:creationId xmlns:a16="http://schemas.microsoft.com/office/drawing/2014/main" id="{26A34629-D973-453E-A4A9-417FB644E549}"/>
                </a:ext>
              </a:extLst>
            </p:cNvPr>
            <p:cNvSpPr/>
            <p:nvPr/>
          </p:nvSpPr>
          <p:spPr>
            <a:xfrm>
              <a:off x="5351720"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r>
                <a:rPr lang="nl-NL" sz="2800" baseline="-25000"/>
                <a:t>H</a:t>
              </a:r>
              <a:endParaRPr lang="LID4096" sz="2800" baseline="-25000"/>
            </a:p>
          </p:txBody>
        </p:sp>
        <p:sp>
          <p:nvSpPr>
            <p:cNvPr id="132" name="Ovaal 131">
              <a:extLst>
                <a:ext uri="{FF2B5EF4-FFF2-40B4-BE49-F238E27FC236}">
                  <a16:creationId xmlns:a16="http://schemas.microsoft.com/office/drawing/2014/main" id="{D00CD797-90B8-4DB3-B420-A847C33FF456}"/>
                </a:ext>
              </a:extLst>
            </p:cNvPr>
            <p:cNvSpPr/>
            <p:nvPr/>
          </p:nvSpPr>
          <p:spPr>
            <a:xfrm>
              <a:off x="6570923" y="1441793"/>
              <a:ext cx="800985"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a:t>
              </a:r>
              <a:r>
                <a:rPr lang="nl-NL" sz="2400" baseline="-25000"/>
                <a:t>W</a:t>
              </a:r>
              <a:endParaRPr lang="LID4096" sz="2400" baseline="-25000"/>
            </a:p>
          </p:txBody>
        </p:sp>
        <p:sp>
          <p:nvSpPr>
            <p:cNvPr id="133" name="Ovaal 132">
              <a:extLst>
                <a:ext uri="{FF2B5EF4-FFF2-40B4-BE49-F238E27FC236}">
                  <a16:creationId xmlns:a16="http://schemas.microsoft.com/office/drawing/2014/main" id="{1FA52101-A06D-4EA9-B3ED-3A00B3CC2F96}"/>
                </a:ext>
              </a:extLst>
            </p:cNvPr>
            <p:cNvSpPr/>
            <p:nvPr/>
          </p:nvSpPr>
          <p:spPr>
            <a:xfrm>
              <a:off x="7676708" y="1441792"/>
              <a:ext cx="794568"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D</a:t>
              </a:r>
              <a:r>
                <a:rPr lang="nl-NL" sz="2400" baseline="-25000"/>
                <a:t>W</a:t>
              </a:r>
              <a:endParaRPr lang="LID4096" sz="2400" baseline="-25000"/>
            </a:p>
          </p:txBody>
        </p:sp>
        <p:sp>
          <p:nvSpPr>
            <p:cNvPr id="134" name="Ovaal 133">
              <a:extLst>
                <a:ext uri="{FF2B5EF4-FFF2-40B4-BE49-F238E27FC236}">
                  <a16:creationId xmlns:a16="http://schemas.microsoft.com/office/drawing/2014/main" id="{91080682-EDE6-4AB2-AEF9-5C6E1EB6DC19}"/>
                </a:ext>
              </a:extLst>
            </p:cNvPr>
            <p:cNvSpPr/>
            <p:nvPr/>
          </p:nvSpPr>
          <p:spPr>
            <a:xfrm>
              <a:off x="8789581"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E</a:t>
              </a:r>
              <a:r>
                <a:rPr lang="nl-NL" sz="2400" baseline="-25000"/>
                <a:t>W</a:t>
              </a:r>
              <a:endParaRPr lang="LID4096" sz="2400" baseline="-25000"/>
            </a:p>
          </p:txBody>
        </p:sp>
        <p:cxnSp>
          <p:nvCxnSpPr>
            <p:cNvPr id="32" name="Rechte verbindingslijn met pijl 31">
              <a:extLst>
                <a:ext uri="{FF2B5EF4-FFF2-40B4-BE49-F238E27FC236}">
                  <a16:creationId xmlns:a16="http://schemas.microsoft.com/office/drawing/2014/main" id="{EF05B2FD-89F6-4278-A915-757428CF6B72}"/>
                </a:ext>
              </a:extLst>
            </p:cNvPr>
            <p:cNvCxnSpPr>
              <a:cxnSpLocks/>
              <a:stCxn id="30" idx="4"/>
              <a:endCxn id="42" idx="0"/>
            </p:cNvCxnSpPr>
            <p:nvPr/>
          </p:nvCxnSpPr>
          <p:spPr>
            <a:xfrm>
              <a:off x="3561907" y="2165716"/>
              <a:ext cx="1072019" cy="90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8453541-1060-4E79-BABE-9E7EA81B42E1}"/>
                </a:ext>
              </a:extLst>
            </p:cNvPr>
            <p:cNvCxnSpPr>
              <a:cxnSpLocks/>
              <a:stCxn id="130" idx="4"/>
              <a:endCxn id="42" idx="0"/>
            </p:cNvCxnSpPr>
            <p:nvPr/>
          </p:nvCxnSpPr>
          <p:spPr>
            <a:xfrm flipH="1">
              <a:off x="4633926" y="2165715"/>
              <a:ext cx="25673"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402BBE9-3740-4B43-83B0-B172431EAE06}"/>
                </a:ext>
              </a:extLst>
            </p:cNvPr>
            <p:cNvCxnSpPr>
              <a:cxnSpLocks/>
              <a:stCxn id="131" idx="4"/>
              <a:endCxn id="42" idx="0"/>
            </p:cNvCxnSpPr>
            <p:nvPr/>
          </p:nvCxnSpPr>
          <p:spPr>
            <a:xfrm flipH="1">
              <a:off x="4633926" y="2165715"/>
              <a:ext cx="1089934"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1B72DEED-5CF9-4181-8473-A02A199EDFF8}"/>
                </a:ext>
              </a:extLst>
            </p:cNvPr>
            <p:cNvCxnSpPr>
              <a:cxnSpLocks/>
              <a:stCxn id="132" idx="4"/>
              <a:endCxn id="45" idx="0"/>
            </p:cNvCxnSpPr>
            <p:nvPr/>
          </p:nvCxnSpPr>
          <p:spPr>
            <a:xfrm>
              <a:off x="6971416" y="2172114"/>
              <a:ext cx="1099368" cy="89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Rechte verbindingslijn met pijl 134">
              <a:extLst>
                <a:ext uri="{FF2B5EF4-FFF2-40B4-BE49-F238E27FC236}">
                  <a16:creationId xmlns:a16="http://schemas.microsoft.com/office/drawing/2014/main" id="{DD3A42C3-989D-400E-9B1A-9FDE8678BBB0}"/>
                </a:ext>
              </a:extLst>
            </p:cNvPr>
            <p:cNvCxnSpPr>
              <a:cxnSpLocks/>
              <a:stCxn id="133" idx="4"/>
              <a:endCxn id="45" idx="0"/>
            </p:cNvCxnSpPr>
            <p:nvPr/>
          </p:nvCxnSpPr>
          <p:spPr>
            <a:xfrm flipH="1">
              <a:off x="8070784" y="2172113"/>
              <a:ext cx="3208"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16F3B2F5-C825-4450-AB8E-0DCFAC2BF7C7}"/>
                </a:ext>
              </a:extLst>
            </p:cNvPr>
            <p:cNvCxnSpPr>
              <a:cxnSpLocks/>
              <a:stCxn id="134" idx="4"/>
              <a:endCxn id="45" idx="0"/>
            </p:cNvCxnSpPr>
            <p:nvPr/>
          </p:nvCxnSpPr>
          <p:spPr>
            <a:xfrm flipH="1">
              <a:off x="8070784" y="2172113"/>
              <a:ext cx="1090937"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9B764DB4-FFED-4708-9708-04D2A074E423}"/>
                </a:ext>
              </a:extLst>
            </p:cNvPr>
            <p:cNvCxnSpPr>
              <a:cxnSpLocks/>
              <a:stCxn id="30" idx="0"/>
              <a:endCxn id="132" idx="0"/>
            </p:cNvCxnSpPr>
            <p:nvPr/>
          </p:nvCxnSpPr>
          <p:spPr>
            <a:xfrm rot="16200000" flipH="1">
              <a:off x="5263462" y="-266160"/>
              <a:ext cx="6398" cy="3409509"/>
            </a:xfrm>
            <a:prstGeom prst="curvedConnector3">
              <a:avLst>
                <a:gd name="adj1" fmla="val -1221467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575EE164-88EA-43E8-B032-CED9DF4F521D}"/>
                </a:ext>
              </a:extLst>
            </p:cNvPr>
            <p:cNvCxnSpPr>
              <a:cxnSpLocks/>
              <a:stCxn id="130" idx="0"/>
              <a:endCxn id="133" idx="0"/>
            </p:cNvCxnSpPr>
            <p:nvPr/>
          </p:nvCxnSpPr>
          <p:spPr>
            <a:xfrm rot="16200000" flipH="1">
              <a:off x="6363596" y="-268603"/>
              <a:ext cx="6398" cy="3414393"/>
            </a:xfrm>
            <a:prstGeom prst="curvedConnector3">
              <a:avLst>
                <a:gd name="adj1" fmla="val -1154993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Verbindingslijn: gekromd 146">
              <a:extLst>
                <a:ext uri="{FF2B5EF4-FFF2-40B4-BE49-F238E27FC236}">
                  <a16:creationId xmlns:a16="http://schemas.microsoft.com/office/drawing/2014/main" id="{A1EBE512-3334-424D-898F-335A9373A43F}"/>
                </a:ext>
              </a:extLst>
            </p:cNvPr>
            <p:cNvCxnSpPr>
              <a:stCxn id="30" idx="1"/>
              <a:endCxn id="30" idx="2"/>
            </p:cNvCxnSpPr>
            <p:nvPr/>
          </p:nvCxnSpPr>
          <p:spPr>
            <a:xfrm rot="16200000" flipH="1" flipV="1">
              <a:off x="3115162" y="1616953"/>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Verbindingslijn: gekromd 148">
              <a:extLst>
                <a:ext uri="{FF2B5EF4-FFF2-40B4-BE49-F238E27FC236}">
                  <a16:creationId xmlns:a16="http://schemas.microsoft.com/office/drawing/2014/main" id="{C71A6862-8F0C-459C-95A6-E5B0A0385C53}"/>
                </a:ext>
              </a:extLst>
            </p:cNvPr>
            <p:cNvCxnSpPr>
              <a:cxnSpLocks/>
              <a:stCxn id="130" idx="1"/>
              <a:endCxn id="130" idx="2"/>
            </p:cNvCxnSpPr>
            <p:nvPr/>
          </p:nvCxnSpPr>
          <p:spPr>
            <a:xfrm rot="16200000" flipH="1" flipV="1">
              <a:off x="4171361" y="1609833"/>
              <a:ext cx="258208" cy="123235"/>
            </a:xfrm>
            <a:prstGeom prst="curvedConnector4">
              <a:avLst>
                <a:gd name="adj1" fmla="val -129955"/>
                <a:gd name="adj2" fmla="val 285499"/>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Verbindingslijn: gekromd 150">
              <a:extLst>
                <a:ext uri="{FF2B5EF4-FFF2-40B4-BE49-F238E27FC236}">
                  <a16:creationId xmlns:a16="http://schemas.microsoft.com/office/drawing/2014/main" id="{01550FCB-6330-41B1-B598-7C525133636E}"/>
                </a:ext>
              </a:extLst>
            </p:cNvPr>
            <p:cNvCxnSpPr>
              <a:stCxn id="131" idx="1"/>
              <a:endCxn id="131" idx="2"/>
            </p:cNvCxnSpPr>
            <p:nvPr/>
          </p:nvCxnSpPr>
          <p:spPr>
            <a:xfrm rot="16200000" flipH="1" flipV="1">
              <a:off x="5277115"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Verbindingslijn: gekromd 152">
              <a:extLst>
                <a:ext uri="{FF2B5EF4-FFF2-40B4-BE49-F238E27FC236}">
                  <a16:creationId xmlns:a16="http://schemas.microsoft.com/office/drawing/2014/main" id="{3DDF7697-FF02-458B-8C24-5FFE65BEE4DD}"/>
                </a:ext>
              </a:extLst>
            </p:cNvPr>
            <p:cNvCxnSpPr>
              <a:stCxn id="134" idx="7"/>
              <a:endCxn id="134" idx="6"/>
            </p:cNvCxnSpPr>
            <p:nvPr/>
          </p:nvCxnSpPr>
          <p:spPr>
            <a:xfrm rot="16200000" flipH="1">
              <a:off x="9350258"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Verbindingslijn: gekromd 154">
              <a:extLst>
                <a:ext uri="{FF2B5EF4-FFF2-40B4-BE49-F238E27FC236}">
                  <a16:creationId xmlns:a16="http://schemas.microsoft.com/office/drawing/2014/main" id="{4BEDFDF9-9A66-484B-8E10-C8CB3BA5F5F5}"/>
                </a:ext>
              </a:extLst>
            </p:cNvPr>
            <p:cNvCxnSpPr>
              <a:cxnSpLocks/>
              <a:stCxn id="133" idx="7"/>
              <a:endCxn id="133" idx="6"/>
            </p:cNvCxnSpPr>
            <p:nvPr/>
          </p:nvCxnSpPr>
          <p:spPr>
            <a:xfrm rot="16200000" flipH="1">
              <a:off x="8283991" y="1619668"/>
              <a:ext cx="258208" cy="116362"/>
            </a:xfrm>
            <a:prstGeom prst="curvedConnector4">
              <a:avLst>
                <a:gd name="adj1" fmla="val -129955"/>
                <a:gd name="adj2" fmla="val 29645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Verbindingslijn: gekromd 156">
              <a:extLst>
                <a:ext uri="{FF2B5EF4-FFF2-40B4-BE49-F238E27FC236}">
                  <a16:creationId xmlns:a16="http://schemas.microsoft.com/office/drawing/2014/main" id="{9E611F9E-67F2-416B-A661-D1E263EC7B22}"/>
                </a:ext>
              </a:extLst>
            </p:cNvPr>
            <p:cNvCxnSpPr>
              <a:cxnSpLocks/>
              <a:stCxn id="132" idx="7"/>
              <a:endCxn id="132" idx="6"/>
            </p:cNvCxnSpPr>
            <p:nvPr/>
          </p:nvCxnSpPr>
          <p:spPr>
            <a:xfrm rot="16200000" flipH="1">
              <a:off x="7184153" y="1619199"/>
              <a:ext cx="258208" cy="117302"/>
            </a:xfrm>
            <a:prstGeom prst="curvedConnector4">
              <a:avLst>
                <a:gd name="adj1" fmla="val -129955"/>
                <a:gd name="adj2" fmla="val 29488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kstvak 161">
              <a:extLst>
                <a:ext uri="{FF2B5EF4-FFF2-40B4-BE49-F238E27FC236}">
                  <a16:creationId xmlns:a16="http://schemas.microsoft.com/office/drawing/2014/main" id="{5AAD7479-2C4D-4704-99F6-2FEE62475485}"/>
                </a:ext>
              </a:extLst>
            </p:cNvPr>
            <p:cNvSpPr txBox="1"/>
            <p:nvPr/>
          </p:nvSpPr>
          <p:spPr>
            <a:xfrm>
              <a:off x="2621824" y="111953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p:txBody>
        </p:sp>
        <p:sp>
          <p:nvSpPr>
            <p:cNvPr id="163" name="Tekstvak 162">
              <a:extLst>
                <a:ext uri="{FF2B5EF4-FFF2-40B4-BE49-F238E27FC236}">
                  <a16:creationId xmlns:a16="http://schemas.microsoft.com/office/drawing/2014/main" id="{DD721C99-9D62-47D8-9809-5DF8F11F00F8}"/>
                </a:ext>
              </a:extLst>
            </p:cNvPr>
            <p:cNvSpPr txBox="1"/>
            <p:nvPr/>
          </p:nvSpPr>
          <p:spPr>
            <a:xfrm>
              <a:off x="7466291" y="106814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p:txBody>
        </p:sp>
        <p:sp>
          <p:nvSpPr>
            <p:cNvPr id="164" name="Tekstvak 163">
              <a:extLst>
                <a:ext uri="{FF2B5EF4-FFF2-40B4-BE49-F238E27FC236}">
                  <a16:creationId xmlns:a16="http://schemas.microsoft.com/office/drawing/2014/main" id="{D3D7303B-733B-439C-80F7-B6A80C7F46BD}"/>
                </a:ext>
              </a:extLst>
            </p:cNvPr>
            <p:cNvSpPr txBox="1"/>
            <p:nvPr/>
          </p:nvSpPr>
          <p:spPr>
            <a:xfrm>
              <a:off x="4963195" y="329928"/>
              <a:ext cx="760663" cy="369332"/>
            </a:xfrm>
            <a:prstGeom prst="rect">
              <a:avLst/>
            </a:prstGeom>
            <a:noFill/>
          </p:spPr>
          <p:txBody>
            <a:bodyPr wrap="square">
              <a:spAutoFit/>
            </a:bodyPr>
            <a:lstStyle/>
            <a:p>
              <a:r>
                <a:rPr lang="en-US" sz="1800" b="1">
                  <a:solidFill>
                    <a:srgbClr val="0070C0"/>
                  </a:solidFill>
                </a:rPr>
                <a:t>s</a:t>
              </a:r>
              <a:r>
                <a:rPr lang="en-US" sz="1800" b="1" baseline="-25000">
                  <a:solidFill>
                    <a:srgbClr val="0070C0"/>
                  </a:solidFill>
                </a:rPr>
                <a:t>AH,AW</a:t>
              </a:r>
              <a:endParaRPr lang="LID4096"/>
            </a:p>
          </p:txBody>
        </p:sp>
        <p:sp>
          <p:nvSpPr>
            <p:cNvPr id="165" name="Tekstvak 164">
              <a:extLst>
                <a:ext uri="{FF2B5EF4-FFF2-40B4-BE49-F238E27FC236}">
                  <a16:creationId xmlns:a16="http://schemas.microsoft.com/office/drawing/2014/main" id="{16E934AF-5C31-439E-851A-CF1D42DE3F6A}"/>
                </a:ext>
              </a:extLst>
            </p:cNvPr>
            <p:cNvSpPr txBox="1"/>
            <p:nvPr/>
          </p:nvSpPr>
          <p:spPr>
            <a:xfrm>
              <a:off x="6309986" y="321104"/>
              <a:ext cx="856358" cy="369332"/>
            </a:xfrm>
            <a:prstGeom prst="rect">
              <a:avLst/>
            </a:prstGeom>
            <a:noFill/>
          </p:spPr>
          <p:txBody>
            <a:bodyPr wrap="square">
              <a:spAutoFit/>
            </a:bodyPr>
            <a:lstStyle/>
            <a:p>
              <a:r>
                <a:rPr lang="en-US" sz="1800" b="1">
                  <a:solidFill>
                    <a:srgbClr val="7030A0"/>
                  </a:solidFill>
                </a:rPr>
                <a:t>s</a:t>
              </a:r>
              <a:r>
                <a:rPr lang="en-US" b="1" baseline="-25000">
                  <a:solidFill>
                    <a:srgbClr val="7030A0"/>
                  </a:solidFill>
                </a:rPr>
                <a:t>D</a:t>
              </a:r>
              <a:r>
                <a:rPr lang="en-US" sz="1800" b="1" baseline="-25000">
                  <a:solidFill>
                    <a:srgbClr val="7030A0"/>
                  </a:solidFill>
                </a:rPr>
                <a:t>H,DW</a:t>
              </a:r>
              <a:endParaRPr lang="LID4096">
                <a:solidFill>
                  <a:srgbClr val="7030A0"/>
                </a:solidFill>
              </a:endParaRPr>
            </a:p>
          </p:txBody>
        </p:sp>
        <p:cxnSp>
          <p:nvCxnSpPr>
            <p:cNvPr id="167" name="Verbindingslijn: gekromd 166">
              <a:extLst>
                <a:ext uri="{FF2B5EF4-FFF2-40B4-BE49-F238E27FC236}">
                  <a16:creationId xmlns:a16="http://schemas.microsoft.com/office/drawing/2014/main" id="{39C2D507-A3BB-45A2-B81B-B6970FDD82A8}"/>
                </a:ext>
              </a:extLst>
            </p:cNvPr>
            <p:cNvCxnSpPr>
              <a:stCxn id="131" idx="0"/>
              <a:endCxn id="134" idx="0"/>
            </p:cNvCxnSpPr>
            <p:nvPr/>
          </p:nvCxnSpPr>
          <p:spPr>
            <a:xfrm rot="16200000" flipH="1">
              <a:off x="7439591" y="-280337"/>
              <a:ext cx="6398" cy="3437861"/>
            </a:xfrm>
            <a:prstGeom prst="curvedConnector3">
              <a:avLst>
                <a:gd name="adj1" fmla="val -1088518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Tekstvak 169">
              <a:extLst>
                <a:ext uri="{FF2B5EF4-FFF2-40B4-BE49-F238E27FC236}">
                  <a16:creationId xmlns:a16="http://schemas.microsoft.com/office/drawing/2014/main" id="{DDF488BB-B674-4E0B-B881-5B1E75270DC1}"/>
                </a:ext>
              </a:extLst>
            </p:cNvPr>
            <p:cNvSpPr txBox="1"/>
            <p:nvPr/>
          </p:nvSpPr>
          <p:spPr>
            <a:xfrm>
              <a:off x="7442790" y="355546"/>
              <a:ext cx="1255988" cy="369332"/>
            </a:xfrm>
            <a:prstGeom prst="rect">
              <a:avLst/>
            </a:prstGeom>
            <a:noFill/>
          </p:spPr>
          <p:txBody>
            <a:bodyPr wrap="square">
              <a:spAutoFit/>
            </a:bodyPr>
            <a:lstStyle/>
            <a:p>
              <a:r>
                <a:rPr lang="en-US" sz="1800" b="1">
                  <a:solidFill>
                    <a:srgbClr val="FF0000"/>
                  </a:solidFill>
                </a:rPr>
                <a:t>s</a:t>
              </a:r>
              <a:r>
                <a:rPr lang="en-US" sz="1800" b="1" baseline="-25000">
                  <a:solidFill>
                    <a:srgbClr val="FF0000"/>
                  </a:solidFill>
                </a:rPr>
                <a:t>EH,EW</a:t>
              </a:r>
              <a:endParaRPr lang="LID4096" baseline="-25000">
                <a:solidFill>
                  <a:srgbClr val="FF0000"/>
                </a:solidFill>
              </a:endParaRPr>
            </a:p>
          </p:txBody>
        </p:sp>
        <p:sp>
          <p:nvSpPr>
            <p:cNvPr id="172" name="Tekstvak 171">
              <a:extLst>
                <a:ext uri="{FF2B5EF4-FFF2-40B4-BE49-F238E27FC236}">
                  <a16:creationId xmlns:a16="http://schemas.microsoft.com/office/drawing/2014/main" id="{F1794398-4B4B-466D-B3DD-493F3290BF23}"/>
                </a:ext>
              </a:extLst>
            </p:cNvPr>
            <p:cNvSpPr txBox="1"/>
            <p:nvPr/>
          </p:nvSpPr>
          <p:spPr>
            <a:xfrm>
              <a:off x="3677151" y="1119539"/>
              <a:ext cx="670693"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b="1" baseline="-25000">
                  <a:solidFill>
                    <a:srgbClr val="7030A0"/>
                  </a:solidFill>
                </a:rPr>
                <a:t>D</a:t>
              </a:r>
              <a:r>
                <a:rPr lang="en-US" sz="1800" b="1" baseline="-25000">
                  <a:solidFill>
                    <a:srgbClr val="7030A0"/>
                  </a:solidFill>
                </a:rPr>
                <a:t>H</a:t>
              </a:r>
              <a:endParaRPr lang="LID4096">
                <a:solidFill>
                  <a:srgbClr val="7030A0"/>
                </a:solidFill>
              </a:endParaRPr>
            </a:p>
          </p:txBody>
        </p:sp>
        <p:sp>
          <p:nvSpPr>
            <p:cNvPr id="173" name="Tekstvak 172">
              <a:extLst>
                <a:ext uri="{FF2B5EF4-FFF2-40B4-BE49-F238E27FC236}">
                  <a16:creationId xmlns:a16="http://schemas.microsoft.com/office/drawing/2014/main" id="{9425012F-7837-45DB-82FF-888B80413911}"/>
                </a:ext>
              </a:extLst>
            </p:cNvPr>
            <p:cNvSpPr txBox="1"/>
            <p:nvPr/>
          </p:nvSpPr>
          <p:spPr>
            <a:xfrm>
              <a:off x="8530175" y="1060641"/>
              <a:ext cx="684272"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b="1" baseline="-25000">
                  <a:solidFill>
                    <a:srgbClr val="7030A0"/>
                  </a:solidFill>
                </a:rPr>
                <a:t>D</a:t>
              </a:r>
              <a:r>
                <a:rPr lang="en-US" sz="1800" b="1" baseline="-25000">
                  <a:solidFill>
                    <a:srgbClr val="7030A0"/>
                  </a:solidFill>
                </a:rPr>
                <a:t>W</a:t>
              </a:r>
              <a:endParaRPr lang="LID4096">
                <a:solidFill>
                  <a:srgbClr val="7030A0"/>
                </a:solidFill>
              </a:endParaRPr>
            </a:p>
          </p:txBody>
        </p:sp>
        <p:sp>
          <p:nvSpPr>
            <p:cNvPr id="174" name="Tekstvak 173">
              <a:extLst>
                <a:ext uri="{FF2B5EF4-FFF2-40B4-BE49-F238E27FC236}">
                  <a16:creationId xmlns:a16="http://schemas.microsoft.com/office/drawing/2014/main" id="{29367982-813C-4437-83E5-880A87035443}"/>
                </a:ext>
              </a:extLst>
            </p:cNvPr>
            <p:cNvSpPr txBox="1"/>
            <p:nvPr/>
          </p:nvSpPr>
          <p:spPr>
            <a:xfrm>
              <a:off x="9689369" y="1068149"/>
              <a:ext cx="684272"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p:txBody>
        </p:sp>
        <p:sp>
          <p:nvSpPr>
            <p:cNvPr id="175" name="Tekstvak 174">
              <a:extLst>
                <a:ext uri="{FF2B5EF4-FFF2-40B4-BE49-F238E27FC236}">
                  <a16:creationId xmlns:a16="http://schemas.microsoft.com/office/drawing/2014/main" id="{B18A5CC3-EF29-4480-9715-1A25B8B177A9}"/>
                </a:ext>
              </a:extLst>
            </p:cNvPr>
            <p:cNvSpPr txBox="1"/>
            <p:nvPr/>
          </p:nvSpPr>
          <p:spPr>
            <a:xfrm>
              <a:off x="4781798" y="1160927"/>
              <a:ext cx="670692"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p:txBody>
        </p:sp>
        <p:sp>
          <p:nvSpPr>
            <p:cNvPr id="176" name="Tekstvak 175">
              <a:extLst>
                <a:ext uri="{FF2B5EF4-FFF2-40B4-BE49-F238E27FC236}">
                  <a16:creationId xmlns:a16="http://schemas.microsoft.com/office/drawing/2014/main" id="{5C8AF89E-34C9-4AA9-8CA8-978BDAC404AF}"/>
                </a:ext>
              </a:extLst>
            </p:cNvPr>
            <p:cNvSpPr txBox="1"/>
            <p:nvPr/>
          </p:nvSpPr>
          <p:spPr>
            <a:xfrm>
              <a:off x="3671347" y="2389317"/>
              <a:ext cx="301686" cy="369332"/>
            </a:xfrm>
            <a:prstGeom prst="rect">
              <a:avLst/>
            </a:prstGeom>
            <a:noFill/>
          </p:spPr>
          <p:txBody>
            <a:bodyPr wrap="none" rtlCol="0">
              <a:spAutoFit/>
            </a:bodyPr>
            <a:lstStyle/>
            <a:p>
              <a:r>
                <a:rPr lang="nl-NL"/>
                <a:t>1</a:t>
              </a:r>
              <a:endParaRPr lang="LID4096"/>
            </a:p>
          </p:txBody>
        </p:sp>
        <p:sp>
          <p:nvSpPr>
            <p:cNvPr id="177" name="Tekstvak 176">
              <a:extLst>
                <a:ext uri="{FF2B5EF4-FFF2-40B4-BE49-F238E27FC236}">
                  <a16:creationId xmlns:a16="http://schemas.microsoft.com/office/drawing/2014/main" id="{C7A798DB-6970-4CAE-9117-740FA6272503}"/>
                </a:ext>
              </a:extLst>
            </p:cNvPr>
            <p:cNvSpPr txBox="1"/>
            <p:nvPr/>
          </p:nvSpPr>
          <p:spPr>
            <a:xfrm>
              <a:off x="4569584" y="2195568"/>
              <a:ext cx="301686" cy="369332"/>
            </a:xfrm>
            <a:prstGeom prst="rect">
              <a:avLst/>
            </a:prstGeom>
            <a:noFill/>
          </p:spPr>
          <p:txBody>
            <a:bodyPr wrap="none" rtlCol="0">
              <a:spAutoFit/>
            </a:bodyPr>
            <a:lstStyle/>
            <a:p>
              <a:r>
                <a:rPr lang="nl-NL"/>
                <a:t>1</a:t>
              </a:r>
              <a:endParaRPr lang="LID4096"/>
            </a:p>
          </p:txBody>
        </p:sp>
        <p:sp>
          <p:nvSpPr>
            <p:cNvPr id="178" name="Tekstvak 177">
              <a:extLst>
                <a:ext uri="{FF2B5EF4-FFF2-40B4-BE49-F238E27FC236}">
                  <a16:creationId xmlns:a16="http://schemas.microsoft.com/office/drawing/2014/main" id="{A77223BB-245F-4E70-82B0-4CA389FC9182}"/>
                </a:ext>
              </a:extLst>
            </p:cNvPr>
            <p:cNvSpPr txBox="1"/>
            <p:nvPr/>
          </p:nvSpPr>
          <p:spPr>
            <a:xfrm>
              <a:off x="5294818" y="2339810"/>
              <a:ext cx="301686" cy="369332"/>
            </a:xfrm>
            <a:prstGeom prst="rect">
              <a:avLst/>
            </a:prstGeom>
            <a:noFill/>
          </p:spPr>
          <p:txBody>
            <a:bodyPr wrap="none" rtlCol="0">
              <a:spAutoFit/>
            </a:bodyPr>
            <a:lstStyle/>
            <a:p>
              <a:r>
                <a:rPr lang="nl-NL"/>
                <a:t>1</a:t>
              </a:r>
              <a:endParaRPr lang="LID4096"/>
            </a:p>
          </p:txBody>
        </p:sp>
        <p:sp>
          <p:nvSpPr>
            <p:cNvPr id="179" name="Tekstvak 178">
              <a:extLst>
                <a:ext uri="{FF2B5EF4-FFF2-40B4-BE49-F238E27FC236}">
                  <a16:creationId xmlns:a16="http://schemas.microsoft.com/office/drawing/2014/main" id="{B237595D-04DF-441E-BD92-1E3E3FA2ACF0}"/>
                </a:ext>
              </a:extLst>
            </p:cNvPr>
            <p:cNvSpPr txBox="1"/>
            <p:nvPr/>
          </p:nvSpPr>
          <p:spPr>
            <a:xfrm>
              <a:off x="7070222" y="2276495"/>
              <a:ext cx="301686" cy="369332"/>
            </a:xfrm>
            <a:prstGeom prst="rect">
              <a:avLst/>
            </a:prstGeom>
            <a:noFill/>
          </p:spPr>
          <p:txBody>
            <a:bodyPr wrap="none" rtlCol="0">
              <a:spAutoFit/>
            </a:bodyPr>
            <a:lstStyle/>
            <a:p>
              <a:r>
                <a:rPr lang="nl-NL"/>
                <a:t>1</a:t>
              </a:r>
              <a:endParaRPr lang="LID4096"/>
            </a:p>
          </p:txBody>
        </p:sp>
        <p:sp>
          <p:nvSpPr>
            <p:cNvPr id="180" name="Tekstvak 179">
              <a:extLst>
                <a:ext uri="{FF2B5EF4-FFF2-40B4-BE49-F238E27FC236}">
                  <a16:creationId xmlns:a16="http://schemas.microsoft.com/office/drawing/2014/main" id="{0C71F01C-B36F-4857-9280-12D295F7A0DE}"/>
                </a:ext>
              </a:extLst>
            </p:cNvPr>
            <p:cNvSpPr txBox="1"/>
            <p:nvPr/>
          </p:nvSpPr>
          <p:spPr>
            <a:xfrm>
              <a:off x="8035544" y="2224250"/>
              <a:ext cx="301686" cy="369332"/>
            </a:xfrm>
            <a:prstGeom prst="rect">
              <a:avLst/>
            </a:prstGeom>
            <a:noFill/>
          </p:spPr>
          <p:txBody>
            <a:bodyPr wrap="none" rtlCol="0">
              <a:spAutoFit/>
            </a:bodyPr>
            <a:lstStyle/>
            <a:p>
              <a:r>
                <a:rPr lang="nl-NL"/>
                <a:t>1</a:t>
              </a:r>
              <a:endParaRPr lang="LID4096"/>
            </a:p>
          </p:txBody>
        </p:sp>
        <p:sp>
          <p:nvSpPr>
            <p:cNvPr id="181" name="Tekstvak 180">
              <a:extLst>
                <a:ext uri="{FF2B5EF4-FFF2-40B4-BE49-F238E27FC236}">
                  <a16:creationId xmlns:a16="http://schemas.microsoft.com/office/drawing/2014/main" id="{67AF7339-B695-4B7E-8E0F-166A471F53C6}"/>
                </a:ext>
              </a:extLst>
            </p:cNvPr>
            <p:cNvSpPr txBox="1"/>
            <p:nvPr/>
          </p:nvSpPr>
          <p:spPr>
            <a:xfrm>
              <a:off x="8715857" y="2389220"/>
              <a:ext cx="301686" cy="369332"/>
            </a:xfrm>
            <a:prstGeom prst="rect">
              <a:avLst/>
            </a:prstGeom>
            <a:noFill/>
          </p:spPr>
          <p:txBody>
            <a:bodyPr wrap="none" rtlCol="0">
              <a:spAutoFit/>
            </a:bodyPr>
            <a:lstStyle/>
            <a:p>
              <a:r>
                <a:rPr lang="nl-NL"/>
                <a:t>1</a:t>
              </a:r>
              <a:endParaRPr lang="LID4096"/>
            </a:p>
          </p:txBody>
        </p:sp>
      </p:grpSp>
      <p:sp>
        <p:nvSpPr>
          <p:cNvPr id="7" name="Tekstvak 6">
            <a:extLst>
              <a:ext uri="{FF2B5EF4-FFF2-40B4-BE49-F238E27FC236}">
                <a16:creationId xmlns:a16="http://schemas.microsoft.com/office/drawing/2014/main" id="{19575A4A-A00A-4E46-864E-62C6314B3D10}"/>
              </a:ext>
            </a:extLst>
          </p:cNvPr>
          <p:cNvSpPr txBox="1"/>
          <p:nvPr/>
        </p:nvSpPr>
        <p:spPr>
          <a:xfrm>
            <a:off x="546247" y="4566140"/>
            <a:ext cx="9329221" cy="461665"/>
          </a:xfrm>
          <a:prstGeom prst="rect">
            <a:avLst/>
          </a:prstGeom>
          <a:noFill/>
        </p:spPr>
        <p:txBody>
          <a:bodyPr wrap="none" rtlCol="0">
            <a:spAutoFit/>
          </a:bodyPr>
          <a:lstStyle/>
          <a:p>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LID4096" sz="2400" b="1" baseline="-25000"/>
          </a:p>
        </p:txBody>
      </p:sp>
      <p:graphicFrame>
        <p:nvGraphicFramePr>
          <p:cNvPr id="8" name="Tabel 8">
            <a:extLst>
              <a:ext uri="{FF2B5EF4-FFF2-40B4-BE49-F238E27FC236}">
                <a16:creationId xmlns:a16="http://schemas.microsoft.com/office/drawing/2014/main" id="{8A45B0DE-4D10-4435-9003-F2E8E34D0586}"/>
              </a:ext>
            </a:extLst>
          </p:cNvPr>
          <p:cNvGraphicFramePr>
            <a:graphicFrameLocks noGrp="1"/>
          </p:cNvGraphicFramePr>
          <p:nvPr>
            <p:extLst>
              <p:ext uri="{D42A27DB-BD31-4B8C-83A1-F6EECF244321}">
                <p14:modId xmlns:p14="http://schemas.microsoft.com/office/powerpoint/2010/main" val="2786118452"/>
              </p:ext>
            </p:extLst>
          </p:nvPr>
        </p:nvGraphicFramePr>
        <p:xfrm>
          <a:off x="604091" y="5029789"/>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t>S</a:t>
                      </a:r>
                      <a:r>
                        <a:rPr lang="en-US" sz="1800" b="1" baseline="-25000"/>
                        <a:t>PH</a:t>
                      </a:r>
                      <a:endParaRPr lang="LID4096"/>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H</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W</a:t>
                      </a:r>
                      <a:endParaRPr lang="LID4096">
                        <a:solidFill>
                          <a:schemeClr val="tx1"/>
                        </a:solidFill>
                      </a:endParaRPr>
                    </a:p>
                  </a:txBody>
                  <a:tcPr/>
                </a:tc>
                <a:extLst>
                  <a:ext uri="{0D108BD9-81ED-4DB2-BD59-A6C34878D82A}">
                    <a16:rowId xmlns:a16="http://schemas.microsoft.com/office/drawing/2014/main" val="4035839581"/>
                  </a:ext>
                </a:extLst>
              </a:tr>
            </a:tbl>
          </a:graphicData>
        </a:graphic>
      </p:graphicFrame>
      <p:graphicFrame>
        <p:nvGraphicFramePr>
          <p:cNvPr id="49" name="Tabel 8">
            <a:extLst>
              <a:ext uri="{FF2B5EF4-FFF2-40B4-BE49-F238E27FC236}">
                <a16:creationId xmlns:a16="http://schemas.microsoft.com/office/drawing/2014/main" id="{6A019CC9-4CD2-4083-B546-CBECD0542A42}"/>
              </a:ext>
            </a:extLst>
          </p:cNvPr>
          <p:cNvGraphicFramePr>
            <a:graphicFrameLocks noGrp="1"/>
          </p:cNvGraphicFramePr>
          <p:nvPr/>
        </p:nvGraphicFramePr>
        <p:xfrm>
          <a:off x="3641457" y="5029789"/>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0070C0"/>
                          </a:solidFill>
                        </a:rPr>
                        <a:t>S</a:t>
                      </a:r>
                      <a:r>
                        <a:rPr lang="en-US" sz="1800" b="1" baseline="-25000">
                          <a:solidFill>
                            <a:srgbClr val="0070C0"/>
                          </a:solidFill>
                        </a:rPr>
                        <a:t>A</a:t>
                      </a:r>
                      <a:endParaRPr lang="LID4096">
                        <a:solidFill>
                          <a:srgbClr val="0070C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a:txBody>
                  <a:tcPr/>
                </a:tc>
                <a:extLst>
                  <a:ext uri="{0D108BD9-81ED-4DB2-BD59-A6C34878D82A}">
                    <a16:rowId xmlns:a16="http://schemas.microsoft.com/office/drawing/2014/main" val="4035839581"/>
                  </a:ext>
                </a:extLst>
              </a:tr>
            </a:tbl>
          </a:graphicData>
        </a:graphic>
      </p:graphicFrame>
      <p:graphicFrame>
        <p:nvGraphicFramePr>
          <p:cNvPr id="50" name="Tabel 8">
            <a:extLst>
              <a:ext uri="{FF2B5EF4-FFF2-40B4-BE49-F238E27FC236}">
                <a16:creationId xmlns:a16="http://schemas.microsoft.com/office/drawing/2014/main" id="{A64E9DC5-E6CA-4674-BCFF-8E78FAE65829}"/>
              </a:ext>
            </a:extLst>
          </p:cNvPr>
          <p:cNvGraphicFramePr>
            <a:graphicFrameLocks noGrp="1"/>
          </p:cNvGraphicFramePr>
          <p:nvPr>
            <p:extLst>
              <p:ext uri="{D42A27DB-BD31-4B8C-83A1-F6EECF244321}">
                <p14:modId xmlns:p14="http://schemas.microsoft.com/office/powerpoint/2010/main" val="1923364330"/>
              </p:ext>
            </p:extLst>
          </p:nvPr>
        </p:nvGraphicFramePr>
        <p:xfrm>
          <a:off x="6512627" y="5027805"/>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7030A0"/>
                          </a:solidFill>
                        </a:rPr>
                        <a:t>S</a:t>
                      </a:r>
                      <a:r>
                        <a:rPr lang="en-US" sz="1800" b="1" baseline="-25000">
                          <a:solidFill>
                            <a:srgbClr val="7030A0"/>
                          </a:solidFill>
                        </a:rPr>
                        <a:t>C</a:t>
                      </a:r>
                      <a:endParaRPr lang="LID4096">
                        <a:solidFill>
                          <a:srgbClr val="7030A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30000">
                          <a:solidFill>
                            <a:srgbClr val="7030A0"/>
                          </a:solidFill>
                        </a:rPr>
                        <a:t>2</a:t>
                      </a:r>
                      <a:r>
                        <a:rPr lang="en-US" sz="1800" b="1" baseline="-25000">
                          <a:solidFill>
                            <a:srgbClr val="7030A0"/>
                          </a:solidFill>
                        </a:rPr>
                        <a:t>DH</a:t>
                      </a:r>
                      <a:endParaRPr lang="LID4096">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25000">
                          <a:solidFill>
                            <a:srgbClr val="7030A0"/>
                          </a:solidFill>
                        </a:rPr>
                        <a:t>DH,DW</a:t>
                      </a:r>
                      <a:endParaRPr lang="LID4096">
                        <a:solidFill>
                          <a:srgbClr val="7030A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25000">
                          <a:solidFill>
                            <a:srgbClr val="7030A0"/>
                          </a:solidFill>
                        </a:rPr>
                        <a:t>DH,DW</a:t>
                      </a:r>
                      <a:endParaRPr lang="LID4096">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30000">
                          <a:solidFill>
                            <a:srgbClr val="7030A0"/>
                          </a:solidFill>
                        </a:rPr>
                        <a:t>2</a:t>
                      </a:r>
                      <a:r>
                        <a:rPr lang="en-US" sz="1800" b="1" baseline="-25000">
                          <a:solidFill>
                            <a:srgbClr val="7030A0"/>
                          </a:solidFill>
                        </a:rPr>
                        <a:t>DW</a:t>
                      </a:r>
                      <a:endParaRPr lang="LID4096">
                        <a:solidFill>
                          <a:srgbClr val="7030A0"/>
                        </a:solidFill>
                      </a:endParaRPr>
                    </a:p>
                  </a:txBody>
                  <a:tcPr/>
                </a:tc>
                <a:extLst>
                  <a:ext uri="{0D108BD9-81ED-4DB2-BD59-A6C34878D82A}">
                    <a16:rowId xmlns:a16="http://schemas.microsoft.com/office/drawing/2014/main" val="4035839581"/>
                  </a:ext>
                </a:extLst>
              </a:tr>
            </a:tbl>
          </a:graphicData>
        </a:graphic>
      </p:graphicFrame>
      <p:graphicFrame>
        <p:nvGraphicFramePr>
          <p:cNvPr id="51" name="Tabel 8">
            <a:extLst>
              <a:ext uri="{FF2B5EF4-FFF2-40B4-BE49-F238E27FC236}">
                <a16:creationId xmlns:a16="http://schemas.microsoft.com/office/drawing/2014/main" id="{80A4BC39-884C-4456-AC8B-3E52E8BFD517}"/>
              </a:ext>
            </a:extLst>
          </p:cNvPr>
          <p:cNvGraphicFramePr>
            <a:graphicFrameLocks noGrp="1"/>
          </p:cNvGraphicFramePr>
          <p:nvPr/>
        </p:nvGraphicFramePr>
        <p:xfrm>
          <a:off x="9327091" y="5027805"/>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FF0000"/>
                          </a:solidFill>
                        </a:rPr>
                        <a:t>S</a:t>
                      </a:r>
                      <a:r>
                        <a:rPr lang="en-US" sz="1800" b="1" baseline="-25000">
                          <a:solidFill>
                            <a:srgbClr val="FF0000"/>
                          </a:solidFill>
                        </a:rPr>
                        <a:t>E</a:t>
                      </a:r>
                      <a:endParaRPr lang="LID4096">
                        <a:solidFill>
                          <a:srgbClr val="FF000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a:txBody>
                  <a:tcPr/>
                </a:tc>
                <a:extLst>
                  <a:ext uri="{0D108BD9-81ED-4DB2-BD59-A6C34878D82A}">
                    <a16:rowId xmlns:a16="http://schemas.microsoft.com/office/drawing/2014/main" val="4035839581"/>
                  </a:ext>
                </a:extLst>
              </a:tr>
            </a:tbl>
          </a:graphicData>
        </a:graphic>
      </p:graphicFrame>
      <p:sp>
        <p:nvSpPr>
          <p:cNvPr id="53" name="Tekstvak 52">
            <a:extLst>
              <a:ext uri="{FF2B5EF4-FFF2-40B4-BE49-F238E27FC236}">
                <a16:creationId xmlns:a16="http://schemas.microsoft.com/office/drawing/2014/main" id="{BCB845D5-9AFF-4787-8267-EED2C87AB6DA}"/>
              </a:ext>
            </a:extLst>
          </p:cNvPr>
          <p:cNvSpPr txBox="1"/>
          <p:nvPr/>
        </p:nvSpPr>
        <p:spPr>
          <a:xfrm>
            <a:off x="6123890" y="5379227"/>
            <a:ext cx="332031" cy="523220"/>
          </a:xfrm>
          <a:prstGeom prst="rect">
            <a:avLst/>
          </a:prstGeom>
          <a:noFill/>
        </p:spPr>
        <p:txBody>
          <a:bodyPr wrap="square">
            <a:spAutoFit/>
          </a:bodyPr>
          <a:lstStyle/>
          <a:p>
            <a:r>
              <a:rPr lang="en-US" sz="2800" b="1"/>
              <a:t>+</a:t>
            </a:r>
            <a:endParaRPr lang="LID4096" sz="2800"/>
          </a:p>
        </p:txBody>
      </p:sp>
      <p:sp>
        <p:nvSpPr>
          <p:cNvPr id="54" name="Tekstvak 53">
            <a:extLst>
              <a:ext uri="{FF2B5EF4-FFF2-40B4-BE49-F238E27FC236}">
                <a16:creationId xmlns:a16="http://schemas.microsoft.com/office/drawing/2014/main" id="{DCC2BC3F-1046-4E83-800F-86675DB0FC4D}"/>
              </a:ext>
            </a:extLst>
          </p:cNvPr>
          <p:cNvSpPr txBox="1"/>
          <p:nvPr/>
        </p:nvSpPr>
        <p:spPr>
          <a:xfrm>
            <a:off x="9030160" y="5322455"/>
            <a:ext cx="332031" cy="523220"/>
          </a:xfrm>
          <a:prstGeom prst="rect">
            <a:avLst/>
          </a:prstGeom>
          <a:noFill/>
        </p:spPr>
        <p:txBody>
          <a:bodyPr wrap="square">
            <a:spAutoFit/>
          </a:bodyPr>
          <a:lstStyle/>
          <a:p>
            <a:r>
              <a:rPr lang="en-US" sz="2800" b="1"/>
              <a:t>+</a:t>
            </a:r>
            <a:endParaRPr lang="LID4096" sz="2800"/>
          </a:p>
        </p:txBody>
      </p:sp>
      <p:sp>
        <p:nvSpPr>
          <p:cNvPr id="71" name="Tekstvak 70">
            <a:extLst>
              <a:ext uri="{FF2B5EF4-FFF2-40B4-BE49-F238E27FC236}">
                <a16:creationId xmlns:a16="http://schemas.microsoft.com/office/drawing/2014/main" id="{0268DA46-74FD-4C3C-8CAE-3A0B06E771CE}"/>
              </a:ext>
            </a:extLst>
          </p:cNvPr>
          <p:cNvSpPr txBox="1"/>
          <p:nvPr/>
        </p:nvSpPr>
        <p:spPr>
          <a:xfrm>
            <a:off x="35511" y="62615"/>
            <a:ext cx="11319241" cy="461665"/>
          </a:xfrm>
          <a:prstGeom prst="rect">
            <a:avLst/>
          </a:prstGeom>
          <a:noFill/>
        </p:spPr>
        <p:txBody>
          <a:bodyPr wrap="square">
            <a:spAutoFit/>
          </a:bodyPr>
          <a:lstStyle/>
          <a:p>
            <a:r>
              <a:rPr lang="en-US" sz="2400"/>
              <a:t>Path diagram of 2 phenotypes: height and weight. Hypothesis / aim:  </a:t>
            </a:r>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en-US" sz="2000"/>
          </a:p>
        </p:txBody>
      </p:sp>
      <p:sp>
        <p:nvSpPr>
          <p:cNvPr id="73" name="Tekstvak 72">
            <a:extLst>
              <a:ext uri="{FF2B5EF4-FFF2-40B4-BE49-F238E27FC236}">
                <a16:creationId xmlns:a16="http://schemas.microsoft.com/office/drawing/2014/main" id="{32364C0E-8CB0-4CAA-97A4-219F3CD49E63}"/>
              </a:ext>
            </a:extLst>
          </p:cNvPr>
          <p:cNvSpPr txBox="1"/>
          <p:nvPr/>
        </p:nvSpPr>
        <p:spPr>
          <a:xfrm>
            <a:off x="3211314" y="5392965"/>
            <a:ext cx="373437" cy="461665"/>
          </a:xfrm>
          <a:prstGeom prst="rect">
            <a:avLst/>
          </a:prstGeom>
          <a:noFill/>
        </p:spPr>
        <p:txBody>
          <a:bodyPr wrap="square">
            <a:spAutoFit/>
          </a:bodyPr>
          <a:lstStyle/>
          <a:p>
            <a:r>
              <a:rPr lang="en-US" sz="2400" b="1"/>
              <a:t>=</a:t>
            </a:r>
            <a:endParaRPr lang="LID4096" sz="2400"/>
          </a:p>
        </p:txBody>
      </p:sp>
      <p:sp>
        <p:nvSpPr>
          <p:cNvPr id="3" name="Tijdelijke aanduiding voor dianummer 2">
            <a:extLst>
              <a:ext uri="{FF2B5EF4-FFF2-40B4-BE49-F238E27FC236}">
                <a16:creationId xmlns:a16="http://schemas.microsoft.com/office/drawing/2014/main" id="{EC4439A9-B16D-4BDF-9302-8766B9B15F71}"/>
              </a:ext>
            </a:extLst>
          </p:cNvPr>
          <p:cNvSpPr>
            <a:spLocks noGrp="1"/>
          </p:cNvSpPr>
          <p:nvPr>
            <p:ph type="sldNum" sz="quarter" idx="12"/>
          </p:nvPr>
        </p:nvSpPr>
        <p:spPr/>
        <p:txBody>
          <a:bodyPr/>
          <a:lstStyle/>
          <a:p>
            <a:fld id="{7D7567CE-CB09-49BC-B895-12636B2CA790}" type="slidenum">
              <a:rPr lang="LID4096" smtClean="0"/>
              <a:t>37</a:t>
            </a:fld>
            <a:endParaRPr lang="LID4096"/>
          </a:p>
        </p:txBody>
      </p:sp>
      <p:sp>
        <p:nvSpPr>
          <p:cNvPr id="13" name="Tekstvak 12">
            <a:extLst>
              <a:ext uri="{FF2B5EF4-FFF2-40B4-BE49-F238E27FC236}">
                <a16:creationId xmlns:a16="http://schemas.microsoft.com/office/drawing/2014/main" id="{8096E4FF-6D4C-4B02-BB58-C24E652EDF17}"/>
              </a:ext>
            </a:extLst>
          </p:cNvPr>
          <p:cNvSpPr txBox="1"/>
          <p:nvPr/>
        </p:nvSpPr>
        <p:spPr>
          <a:xfrm>
            <a:off x="7869309" y="2026543"/>
            <a:ext cx="3868047" cy="1569660"/>
          </a:xfrm>
          <a:prstGeom prst="rect">
            <a:avLst/>
          </a:prstGeom>
          <a:noFill/>
        </p:spPr>
        <p:txBody>
          <a:bodyPr wrap="none" rtlCol="0">
            <a:spAutoFit/>
          </a:bodyPr>
          <a:lstStyle/>
          <a:p>
            <a:r>
              <a:rPr lang="en-US" sz="2400"/>
              <a:t>LRT results</a:t>
            </a:r>
          </a:p>
          <a:p>
            <a:r>
              <a:rPr lang="en-US" sz="2400"/>
              <a:t>ADE model vs AE model:</a:t>
            </a:r>
          </a:p>
          <a:p>
            <a:r>
              <a:rPr lang="nl-NL" sz="2400"/>
              <a:t>LRT stat = 6.62, df=3, p=0.085</a:t>
            </a:r>
          </a:p>
          <a:p>
            <a:r>
              <a:rPr lang="nl-NL" sz="2400" b="1"/>
              <a:t>Drop D, reduce model to AE</a:t>
            </a:r>
            <a:endParaRPr lang="LID4096" sz="2400" b="1"/>
          </a:p>
        </p:txBody>
      </p:sp>
      <p:cxnSp>
        <p:nvCxnSpPr>
          <p:cNvPr id="15" name="Rechte verbindingslijn 14">
            <a:extLst>
              <a:ext uri="{FF2B5EF4-FFF2-40B4-BE49-F238E27FC236}">
                <a16:creationId xmlns:a16="http://schemas.microsoft.com/office/drawing/2014/main" id="{8280A1D0-7BDB-4262-AB48-137435F3DC17}"/>
              </a:ext>
            </a:extLst>
          </p:cNvPr>
          <p:cNvCxnSpPr/>
          <p:nvPr/>
        </p:nvCxnSpPr>
        <p:spPr>
          <a:xfrm>
            <a:off x="6370993" y="4566140"/>
            <a:ext cx="2612863" cy="17902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60E46B47-E28E-43E5-B8B2-F0A1FADDE2DA}"/>
              </a:ext>
            </a:extLst>
          </p:cNvPr>
          <p:cNvCxnSpPr>
            <a:cxnSpLocks/>
          </p:cNvCxnSpPr>
          <p:nvPr/>
        </p:nvCxnSpPr>
        <p:spPr>
          <a:xfrm flipV="1">
            <a:off x="6512627" y="4718540"/>
            <a:ext cx="2382862" cy="16378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319748"/>
      </p:ext>
    </p:extLst>
  </p:cSld>
  <p:clrMapOvr>
    <a:masterClrMapping/>
  </p:clrMapOvr>
  <mc:AlternateContent xmlns:mc="http://schemas.openxmlformats.org/markup-compatibility/2006" xmlns:p14="http://schemas.microsoft.com/office/powerpoint/2010/main">
    <mc:Choice Requires="p14">
      <p:transition spd="slow" p14:dur="2000" advTm="63181"/>
    </mc:Choice>
    <mc:Fallback xmlns="">
      <p:transition spd="slow" advTm="6318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alpha val="40000"/>
          </a:srgbClr>
        </a:solidFill>
        <a:effectLst/>
      </p:bgPr>
    </p:bg>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19575A4A-A00A-4E46-864E-62C6314B3D10}"/>
              </a:ext>
            </a:extLst>
          </p:cNvPr>
          <p:cNvSpPr txBox="1"/>
          <p:nvPr/>
        </p:nvSpPr>
        <p:spPr>
          <a:xfrm>
            <a:off x="182233" y="136525"/>
            <a:ext cx="7140096" cy="461665"/>
          </a:xfrm>
          <a:prstGeom prst="rect">
            <a:avLst/>
          </a:prstGeom>
          <a:noFill/>
        </p:spPr>
        <p:txBody>
          <a:bodyPr wrap="none" rtlCol="0">
            <a:spAutoFit/>
          </a:bodyPr>
          <a:lstStyle/>
          <a:p>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LID4096" sz="2400" b="1" baseline="-25000"/>
          </a:p>
        </p:txBody>
      </p:sp>
      <p:graphicFrame>
        <p:nvGraphicFramePr>
          <p:cNvPr id="8" name="Tabel 8">
            <a:extLst>
              <a:ext uri="{FF2B5EF4-FFF2-40B4-BE49-F238E27FC236}">
                <a16:creationId xmlns:a16="http://schemas.microsoft.com/office/drawing/2014/main" id="{8A45B0DE-4D10-4435-9003-F2E8E34D0586}"/>
              </a:ext>
            </a:extLst>
          </p:cNvPr>
          <p:cNvGraphicFramePr>
            <a:graphicFrameLocks noGrp="1"/>
          </p:cNvGraphicFramePr>
          <p:nvPr>
            <p:extLst>
              <p:ext uri="{D42A27DB-BD31-4B8C-83A1-F6EECF244321}">
                <p14:modId xmlns:p14="http://schemas.microsoft.com/office/powerpoint/2010/main" val="2101690289"/>
              </p:ext>
            </p:extLst>
          </p:nvPr>
        </p:nvGraphicFramePr>
        <p:xfrm>
          <a:off x="240077" y="600174"/>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t>S</a:t>
                      </a:r>
                      <a:r>
                        <a:rPr lang="en-US" sz="1800" b="1" baseline="-25000"/>
                        <a:t>PH</a:t>
                      </a:r>
                      <a:endParaRPr lang="LID4096"/>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H</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W</a:t>
                      </a:r>
                      <a:endParaRPr lang="LID4096">
                        <a:solidFill>
                          <a:schemeClr val="tx1"/>
                        </a:solidFill>
                      </a:endParaRPr>
                    </a:p>
                  </a:txBody>
                  <a:tcPr/>
                </a:tc>
                <a:extLst>
                  <a:ext uri="{0D108BD9-81ED-4DB2-BD59-A6C34878D82A}">
                    <a16:rowId xmlns:a16="http://schemas.microsoft.com/office/drawing/2014/main" val="4035839581"/>
                  </a:ext>
                </a:extLst>
              </a:tr>
            </a:tbl>
          </a:graphicData>
        </a:graphic>
      </p:graphicFrame>
      <p:graphicFrame>
        <p:nvGraphicFramePr>
          <p:cNvPr id="49" name="Tabel 8">
            <a:extLst>
              <a:ext uri="{FF2B5EF4-FFF2-40B4-BE49-F238E27FC236}">
                <a16:creationId xmlns:a16="http://schemas.microsoft.com/office/drawing/2014/main" id="{6A019CC9-4CD2-4083-B546-CBECD0542A42}"/>
              </a:ext>
            </a:extLst>
          </p:cNvPr>
          <p:cNvGraphicFramePr>
            <a:graphicFrameLocks noGrp="1"/>
          </p:cNvGraphicFramePr>
          <p:nvPr>
            <p:extLst>
              <p:ext uri="{D42A27DB-BD31-4B8C-83A1-F6EECF244321}">
                <p14:modId xmlns:p14="http://schemas.microsoft.com/office/powerpoint/2010/main" val="2328936263"/>
              </p:ext>
            </p:extLst>
          </p:nvPr>
        </p:nvGraphicFramePr>
        <p:xfrm>
          <a:off x="3277443" y="600174"/>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0070C0"/>
                          </a:solidFill>
                        </a:rPr>
                        <a:t>S</a:t>
                      </a:r>
                      <a:r>
                        <a:rPr lang="en-US" sz="1800" b="1" baseline="-25000">
                          <a:solidFill>
                            <a:srgbClr val="0070C0"/>
                          </a:solidFill>
                        </a:rPr>
                        <a:t>A</a:t>
                      </a:r>
                      <a:endParaRPr lang="LID4096">
                        <a:solidFill>
                          <a:srgbClr val="0070C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a:txBody>
                  <a:tcPr/>
                </a:tc>
                <a:extLst>
                  <a:ext uri="{0D108BD9-81ED-4DB2-BD59-A6C34878D82A}">
                    <a16:rowId xmlns:a16="http://schemas.microsoft.com/office/drawing/2014/main" val="4035839581"/>
                  </a:ext>
                </a:extLst>
              </a:tr>
            </a:tbl>
          </a:graphicData>
        </a:graphic>
      </p:graphicFrame>
      <p:graphicFrame>
        <p:nvGraphicFramePr>
          <p:cNvPr id="51" name="Tabel 8">
            <a:extLst>
              <a:ext uri="{FF2B5EF4-FFF2-40B4-BE49-F238E27FC236}">
                <a16:creationId xmlns:a16="http://schemas.microsoft.com/office/drawing/2014/main" id="{80A4BC39-884C-4456-AC8B-3E52E8BFD517}"/>
              </a:ext>
            </a:extLst>
          </p:cNvPr>
          <p:cNvGraphicFramePr>
            <a:graphicFrameLocks noGrp="1"/>
          </p:cNvGraphicFramePr>
          <p:nvPr>
            <p:extLst>
              <p:ext uri="{D42A27DB-BD31-4B8C-83A1-F6EECF244321}">
                <p14:modId xmlns:p14="http://schemas.microsoft.com/office/powerpoint/2010/main" val="146476732"/>
              </p:ext>
            </p:extLst>
          </p:nvPr>
        </p:nvGraphicFramePr>
        <p:xfrm>
          <a:off x="6259425" y="553963"/>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FF0000"/>
                          </a:solidFill>
                        </a:rPr>
                        <a:t>S</a:t>
                      </a:r>
                      <a:r>
                        <a:rPr lang="en-US" sz="1800" b="1" baseline="-25000">
                          <a:solidFill>
                            <a:srgbClr val="FF0000"/>
                          </a:solidFill>
                        </a:rPr>
                        <a:t>E</a:t>
                      </a:r>
                      <a:endParaRPr lang="LID4096">
                        <a:solidFill>
                          <a:srgbClr val="FF000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a:txBody>
                  <a:tcPr/>
                </a:tc>
                <a:extLst>
                  <a:ext uri="{0D108BD9-81ED-4DB2-BD59-A6C34878D82A}">
                    <a16:rowId xmlns:a16="http://schemas.microsoft.com/office/drawing/2014/main" val="4035839581"/>
                  </a:ext>
                </a:extLst>
              </a:tr>
            </a:tbl>
          </a:graphicData>
        </a:graphic>
      </p:graphicFrame>
      <p:sp>
        <p:nvSpPr>
          <p:cNvPr id="53" name="Tekstvak 52">
            <a:extLst>
              <a:ext uri="{FF2B5EF4-FFF2-40B4-BE49-F238E27FC236}">
                <a16:creationId xmlns:a16="http://schemas.microsoft.com/office/drawing/2014/main" id="{BCB845D5-9AFF-4787-8267-EED2C87AB6DA}"/>
              </a:ext>
            </a:extLst>
          </p:cNvPr>
          <p:cNvSpPr txBox="1"/>
          <p:nvPr/>
        </p:nvSpPr>
        <p:spPr>
          <a:xfrm>
            <a:off x="5745148" y="892840"/>
            <a:ext cx="332031" cy="523220"/>
          </a:xfrm>
          <a:prstGeom prst="rect">
            <a:avLst/>
          </a:prstGeom>
          <a:noFill/>
        </p:spPr>
        <p:txBody>
          <a:bodyPr wrap="square">
            <a:spAutoFit/>
          </a:bodyPr>
          <a:lstStyle/>
          <a:p>
            <a:r>
              <a:rPr lang="en-US" sz="2800" b="1"/>
              <a:t>+</a:t>
            </a:r>
            <a:endParaRPr lang="LID4096" sz="2800"/>
          </a:p>
        </p:txBody>
      </p:sp>
      <p:sp>
        <p:nvSpPr>
          <p:cNvPr id="73" name="Tekstvak 72">
            <a:extLst>
              <a:ext uri="{FF2B5EF4-FFF2-40B4-BE49-F238E27FC236}">
                <a16:creationId xmlns:a16="http://schemas.microsoft.com/office/drawing/2014/main" id="{32364C0E-8CB0-4CAA-97A4-219F3CD49E63}"/>
              </a:ext>
            </a:extLst>
          </p:cNvPr>
          <p:cNvSpPr txBox="1"/>
          <p:nvPr/>
        </p:nvSpPr>
        <p:spPr>
          <a:xfrm>
            <a:off x="2847300" y="963350"/>
            <a:ext cx="373437" cy="461665"/>
          </a:xfrm>
          <a:prstGeom prst="rect">
            <a:avLst/>
          </a:prstGeom>
          <a:noFill/>
        </p:spPr>
        <p:txBody>
          <a:bodyPr wrap="square">
            <a:spAutoFit/>
          </a:bodyPr>
          <a:lstStyle/>
          <a:p>
            <a:r>
              <a:rPr lang="en-US" sz="2400" b="1"/>
              <a:t>=</a:t>
            </a:r>
            <a:endParaRPr lang="LID4096" sz="2400"/>
          </a:p>
        </p:txBody>
      </p:sp>
      <p:sp>
        <p:nvSpPr>
          <p:cNvPr id="3" name="Tekstvak 2">
            <a:extLst>
              <a:ext uri="{FF2B5EF4-FFF2-40B4-BE49-F238E27FC236}">
                <a16:creationId xmlns:a16="http://schemas.microsoft.com/office/drawing/2014/main" id="{D1A2F5B9-EB73-496A-BA2E-B328DC7207CA}"/>
              </a:ext>
            </a:extLst>
          </p:cNvPr>
          <p:cNvSpPr txBox="1"/>
          <p:nvPr/>
        </p:nvSpPr>
        <p:spPr>
          <a:xfrm>
            <a:off x="200874" y="3640123"/>
            <a:ext cx="12433934" cy="2554545"/>
          </a:xfrm>
          <a:prstGeom prst="rect">
            <a:avLst/>
          </a:prstGeom>
          <a:noFill/>
        </p:spPr>
        <p:txBody>
          <a:bodyPr wrap="square" rtlCol="0">
            <a:spAutoFit/>
          </a:bodyPr>
          <a:lstStyle/>
          <a:p>
            <a:r>
              <a:rPr lang="en-US" sz="2000"/>
              <a:t>Bivariate AE model reveals:</a:t>
            </a:r>
          </a:p>
          <a:p>
            <a:r>
              <a:rPr lang="en-US" sz="2000"/>
              <a:t>1) Contribution of A and E to phenotypic height variance (</a:t>
            </a:r>
            <a:r>
              <a:rPr lang="en-US" sz="2000" b="1">
                <a:solidFill>
                  <a:srgbClr val="0070C0"/>
                </a:solidFill>
              </a:rPr>
              <a:t>s</a:t>
            </a:r>
            <a:r>
              <a:rPr lang="en-US" sz="2000" b="1" baseline="30000">
                <a:solidFill>
                  <a:srgbClr val="0070C0"/>
                </a:solidFill>
              </a:rPr>
              <a:t>2</a:t>
            </a:r>
            <a:r>
              <a:rPr lang="en-US" sz="2000" b="1" baseline="-25000">
                <a:solidFill>
                  <a:srgbClr val="0070C0"/>
                </a:solidFill>
              </a:rPr>
              <a:t>AH </a:t>
            </a:r>
            <a:r>
              <a:rPr lang="en-US" sz="2000" b="1">
                <a:solidFill>
                  <a:srgbClr val="FF0000"/>
                </a:solidFill>
              </a:rPr>
              <a:t>s</a:t>
            </a:r>
            <a:r>
              <a:rPr lang="en-US" sz="2000" b="1" baseline="30000">
                <a:solidFill>
                  <a:srgbClr val="FF0000"/>
                </a:solidFill>
              </a:rPr>
              <a:t>2</a:t>
            </a:r>
            <a:r>
              <a:rPr lang="en-US" sz="2000" b="1" baseline="-25000">
                <a:solidFill>
                  <a:srgbClr val="FF0000"/>
                </a:solidFill>
              </a:rPr>
              <a:t>EH</a:t>
            </a:r>
            <a:r>
              <a:rPr lang="en-US" sz="2000"/>
              <a:t>)</a:t>
            </a:r>
          </a:p>
          <a:p>
            <a:r>
              <a:rPr lang="en-US" sz="2000"/>
              <a:t>(40.141 / 45.484 = </a:t>
            </a:r>
            <a:r>
              <a:rPr lang="en-US" sz="2000">
                <a:solidFill>
                  <a:srgbClr val="0070C0"/>
                </a:solidFill>
              </a:rPr>
              <a:t>.881</a:t>
            </a:r>
            <a:r>
              <a:rPr lang="en-US" sz="2000"/>
              <a:t>; 5.442 / 45.484 = </a:t>
            </a:r>
            <a:r>
              <a:rPr lang="en-US" sz="2000">
                <a:solidFill>
                  <a:srgbClr val="C00000"/>
                </a:solidFill>
              </a:rPr>
              <a:t>.119</a:t>
            </a:r>
            <a:r>
              <a:rPr lang="en-US" sz="2000"/>
              <a:t>)</a:t>
            </a:r>
          </a:p>
          <a:p>
            <a:r>
              <a:rPr lang="en-US" sz="2000"/>
              <a:t>2) Contribution of A and E to phenotypic weight variance (</a:t>
            </a:r>
            <a:r>
              <a:rPr lang="en-US" sz="2000" b="1">
                <a:solidFill>
                  <a:srgbClr val="0070C0"/>
                </a:solidFill>
              </a:rPr>
              <a:t>s</a:t>
            </a:r>
            <a:r>
              <a:rPr lang="en-US" sz="2000" b="1" baseline="30000">
                <a:solidFill>
                  <a:srgbClr val="0070C0"/>
                </a:solidFill>
              </a:rPr>
              <a:t>2</a:t>
            </a:r>
            <a:r>
              <a:rPr lang="en-US" sz="2000" b="1" baseline="-25000">
                <a:solidFill>
                  <a:srgbClr val="0070C0"/>
                </a:solidFill>
              </a:rPr>
              <a:t>AW </a:t>
            </a:r>
            <a:r>
              <a:rPr lang="en-US" sz="2000" b="1">
                <a:solidFill>
                  <a:srgbClr val="FF0000"/>
                </a:solidFill>
              </a:rPr>
              <a:t>s</a:t>
            </a:r>
            <a:r>
              <a:rPr lang="en-US" sz="2000" b="1" baseline="30000">
                <a:solidFill>
                  <a:srgbClr val="FF0000"/>
                </a:solidFill>
              </a:rPr>
              <a:t>2</a:t>
            </a:r>
            <a:r>
              <a:rPr lang="en-US" sz="2000" b="1" baseline="-25000">
                <a:solidFill>
                  <a:srgbClr val="FF0000"/>
                </a:solidFill>
              </a:rPr>
              <a:t>EW</a:t>
            </a:r>
            <a:r>
              <a:rPr lang="en-US" sz="2000"/>
              <a:t>)</a:t>
            </a:r>
          </a:p>
          <a:p>
            <a:r>
              <a:rPr lang="en-US" sz="2000"/>
              <a:t>(67.172 / 79.228 = </a:t>
            </a:r>
            <a:r>
              <a:rPr lang="en-US" sz="2000">
                <a:solidFill>
                  <a:srgbClr val="0070C0"/>
                </a:solidFill>
              </a:rPr>
              <a:t>.848</a:t>
            </a:r>
            <a:r>
              <a:rPr lang="en-US" sz="2000"/>
              <a:t>; 12.056 / 79.228 = </a:t>
            </a:r>
            <a:r>
              <a:rPr lang="en-US" sz="2000">
                <a:solidFill>
                  <a:srgbClr val="C00000"/>
                </a:solidFill>
              </a:rPr>
              <a:t>.152</a:t>
            </a:r>
            <a:r>
              <a:rPr lang="en-US" sz="2000"/>
              <a:t>)</a:t>
            </a:r>
          </a:p>
          <a:p>
            <a:r>
              <a:rPr lang="en-US" sz="2000"/>
              <a:t>3) Contribution of A and E to phenotypic height - weight covariance (</a:t>
            </a:r>
            <a:r>
              <a:rPr lang="en-US" sz="2000" b="1">
                <a:solidFill>
                  <a:srgbClr val="0070C0"/>
                </a:solidFill>
              </a:rPr>
              <a:t>s</a:t>
            </a:r>
            <a:r>
              <a:rPr lang="en-US" sz="2000" b="1" baseline="-25000">
                <a:solidFill>
                  <a:srgbClr val="0070C0"/>
                </a:solidFill>
              </a:rPr>
              <a:t>AH,AW</a:t>
            </a:r>
            <a:r>
              <a:rPr lang="en-US" sz="2000" baseline="-25000"/>
              <a:t> </a:t>
            </a:r>
            <a:r>
              <a:rPr lang="en-US" sz="2000" b="1">
                <a:solidFill>
                  <a:srgbClr val="FF0000"/>
                </a:solidFill>
              </a:rPr>
              <a:t>s</a:t>
            </a:r>
            <a:r>
              <a:rPr lang="en-US" sz="2000" b="1" baseline="-25000">
                <a:solidFill>
                  <a:srgbClr val="FF0000"/>
                </a:solidFill>
              </a:rPr>
              <a:t>EH,EW </a:t>
            </a:r>
            <a:r>
              <a:rPr lang="en-US" sz="2000"/>
              <a:t>)</a:t>
            </a:r>
          </a:p>
          <a:p>
            <a:r>
              <a:rPr lang="en-US" sz="2000"/>
              <a:t>(26.555 / 27.829 =</a:t>
            </a:r>
            <a:r>
              <a:rPr lang="en-US" sz="2000">
                <a:solidFill>
                  <a:srgbClr val="0070C0"/>
                </a:solidFill>
              </a:rPr>
              <a:t> .954</a:t>
            </a:r>
            <a:r>
              <a:rPr lang="en-US" sz="2000"/>
              <a:t>; 1.275/27.829 =</a:t>
            </a:r>
            <a:r>
              <a:rPr lang="en-US" sz="2000">
                <a:solidFill>
                  <a:srgbClr val="C00000"/>
                </a:solidFill>
              </a:rPr>
              <a:t> .046</a:t>
            </a:r>
            <a:r>
              <a:rPr lang="en-US" sz="2000"/>
              <a:t>) </a:t>
            </a:r>
          </a:p>
          <a:p>
            <a:r>
              <a:rPr lang="en-US" sz="2000"/>
              <a:t>.... </a:t>
            </a:r>
            <a:r>
              <a:rPr lang="en-US" sz="2000" b="1"/>
              <a:t>Pleiotropy</a:t>
            </a:r>
            <a:r>
              <a:rPr lang="en-US" sz="2000"/>
              <a:t> is used to denote genetic effects common to 2 or more phenotypes.</a:t>
            </a:r>
            <a:endParaRPr lang="nl-NL" sz="2000"/>
          </a:p>
        </p:txBody>
      </p:sp>
      <p:sp>
        <p:nvSpPr>
          <p:cNvPr id="2" name="Tijdelijke aanduiding voor dianummer 1">
            <a:extLst>
              <a:ext uri="{FF2B5EF4-FFF2-40B4-BE49-F238E27FC236}">
                <a16:creationId xmlns:a16="http://schemas.microsoft.com/office/drawing/2014/main" id="{724128EE-A5D7-4484-BD5E-FA7CC4F9812D}"/>
              </a:ext>
            </a:extLst>
          </p:cNvPr>
          <p:cNvSpPr>
            <a:spLocks noGrp="1"/>
          </p:cNvSpPr>
          <p:nvPr>
            <p:ph type="sldNum" sz="quarter" idx="12"/>
          </p:nvPr>
        </p:nvSpPr>
        <p:spPr/>
        <p:txBody>
          <a:bodyPr/>
          <a:lstStyle/>
          <a:p>
            <a:fld id="{7D7567CE-CB09-49BC-B895-12636B2CA790}" type="slidenum">
              <a:rPr lang="LID4096" smtClean="0"/>
              <a:t>38</a:t>
            </a:fld>
            <a:endParaRPr lang="LID4096"/>
          </a:p>
        </p:txBody>
      </p:sp>
      <p:graphicFrame>
        <p:nvGraphicFramePr>
          <p:cNvPr id="13" name="Tabel 8">
            <a:extLst>
              <a:ext uri="{FF2B5EF4-FFF2-40B4-BE49-F238E27FC236}">
                <a16:creationId xmlns:a16="http://schemas.microsoft.com/office/drawing/2014/main" id="{D74E2C0B-311A-49D8-8342-A0731C709A66}"/>
              </a:ext>
            </a:extLst>
          </p:cNvPr>
          <p:cNvGraphicFramePr>
            <a:graphicFrameLocks noGrp="1"/>
          </p:cNvGraphicFramePr>
          <p:nvPr>
            <p:extLst>
              <p:ext uri="{D42A27DB-BD31-4B8C-83A1-F6EECF244321}">
                <p14:modId xmlns:p14="http://schemas.microsoft.com/office/powerpoint/2010/main" val="1457357460"/>
              </p:ext>
            </p:extLst>
          </p:nvPr>
        </p:nvGraphicFramePr>
        <p:xfrm>
          <a:off x="240077" y="1848604"/>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t>S</a:t>
                      </a:r>
                      <a:r>
                        <a:rPr lang="en-US" sz="1800" b="1" baseline="-25000"/>
                        <a:t>PH</a:t>
                      </a:r>
                      <a:endParaRPr lang="LID4096"/>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t>45.584</a:t>
                      </a:r>
                      <a:endParaRPr lang="LID4096">
                        <a:solidFill>
                          <a:schemeClr val="tx1"/>
                        </a:solidFill>
                      </a:endParaRPr>
                    </a:p>
                  </a:txBody>
                  <a:tcPr/>
                </a:tc>
                <a:tc>
                  <a:txBody>
                    <a:bodyPr/>
                    <a:lstStyle/>
                    <a:p>
                      <a:r>
                        <a:rPr lang="LID4096"/>
                        <a:t>27.829</a:t>
                      </a: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r>
                        <a:rPr lang="LID4096"/>
                        <a:t>27.829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t>79.228</a:t>
                      </a:r>
                      <a:endParaRPr lang="LID4096">
                        <a:solidFill>
                          <a:schemeClr val="tx1"/>
                        </a:solidFill>
                      </a:endParaRPr>
                    </a:p>
                  </a:txBody>
                  <a:tcPr/>
                </a:tc>
                <a:extLst>
                  <a:ext uri="{0D108BD9-81ED-4DB2-BD59-A6C34878D82A}">
                    <a16:rowId xmlns:a16="http://schemas.microsoft.com/office/drawing/2014/main" val="4035839581"/>
                  </a:ext>
                </a:extLst>
              </a:tr>
            </a:tbl>
          </a:graphicData>
        </a:graphic>
      </p:graphicFrame>
      <p:graphicFrame>
        <p:nvGraphicFramePr>
          <p:cNvPr id="14" name="Tabel 8">
            <a:extLst>
              <a:ext uri="{FF2B5EF4-FFF2-40B4-BE49-F238E27FC236}">
                <a16:creationId xmlns:a16="http://schemas.microsoft.com/office/drawing/2014/main" id="{C4D8108B-DE7D-4E9D-9DAA-F8E32BCBA9E3}"/>
              </a:ext>
            </a:extLst>
          </p:cNvPr>
          <p:cNvGraphicFramePr>
            <a:graphicFrameLocks noGrp="1"/>
          </p:cNvGraphicFramePr>
          <p:nvPr>
            <p:extLst>
              <p:ext uri="{D42A27DB-BD31-4B8C-83A1-F6EECF244321}">
                <p14:modId xmlns:p14="http://schemas.microsoft.com/office/powerpoint/2010/main" val="3131498152"/>
              </p:ext>
            </p:extLst>
          </p:nvPr>
        </p:nvGraphicFramePr>
        <p:xfrm>
          <a:off x="3277443" y="1848604"/>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0070C0"/>
                          </a:solidFill>
                        </a:rPr>
                        <a:t>S</a:t>
                      </a:r>
                      <a:r>
                        <a:rPr lang="en-US" sz="1800" b="1" baseline="-25000">
                          <a:solidFill>
                            <a:srgbClr val="0070C0"/>
                          </a:solidFill>
                        </a:rPr>
                        <a:t>A</a:t>
                      </a:r>
                      <a:endParaRPr lang="LID4096">
                        <a:solidFill>
                          <a:srgbClr val="0070C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solidFill>
                            <a:srgbClr val="0070C0"/>
                          </a:solidFill>
                        </a:rPr>
                        <a:t>40.141</a:t>
                      </a:r>
                    </a:p>
                  </a:txBody>
                  <a:tcPr/>
                </a:tc>
                <a:tc>
                  <a:txBody>
                    <a:bodyPr/>
                    <a:lstStyle/>
                    <a:p>
                      <a:r>
                        <a:rPr lang="LID4096">
                          <a:solidFill>
                            <a:srgbClr val="0070C0"/>
                          </a:solidFill>
                        </a:rPr>
                        <a:t>26.555</a:t>
                      </a: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r>
                        <a:rPr lang="LID4096">
                          <a:solidFill>
                            <a:srgbClr val="0070C0"/>
                          </a:solidFill>
                        </a:rPr>
                        <a:t>26.555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solidFill>
                            <a:srgbClr val="0070C0"/>
                          </a:solidFill>
                        </a:rPr>
                        <a:t>67.172</a:t>
                      </a:r>
                    </a:p>
                  </a:txBody>
                  <a:tcPr/>
                </a:tc>
                <a:extLst>
                  <a:ext uri="{0D108BD9-81ED-4DB2-BD59-A6C34878D82A}">
                    <a16:rowId xmlns:a16="http://schemas.microsoft.com/office/drawing/2014/main" val="4035839581"/>
                  </a:ext>
                </a:extLst>
              </a:tr>
            </a:tbl>
          </a:graphicData>
        </a:graphic>
      </p:graphicFrame>
      <p:graphicFrame>
        <p:nvGraphicFramePr>
          <p:cNvPr id="15" name="Tabel 8">
            <a:extLst>
              <a:ext uri="{FF2B5EF4-FFF2-40B4-BE49-F238E27FC236}">
                <a16:creationId xmlns:a16="http://schemas.microsoft.com/office/drawing/2014/main" id="{6E028D36-9FFD-4E68-A6DF-2E85D0946AA4}"/>
              </a:ext>
            </a:extLst>
          </p:cNvPr>
          <p:cNvGraphicFramePr>
            <a:graphicFrameLocks noGrp="1"/>
          </p:cNvGraphicFramePr>
          <p:nvPr>
            <p:extLst>
              <p:ext uri="{D42A27DB-BD31-4B8C-83A1-F6EECF244321}">
                <p14:modId xmlns:p14="http://schemas.microsoft.com/office/powerpoint/2010/main" val="658556952"/>
              </p:ext>
            </p:extLst>
          </p:nvPr>
        </p:nvGraphicFramePr>
        <p:xfrm>
          <a:off x="6259425" y="1802393"/>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FF0000"/>
                          </a:solidFill>
                        </a:rPr>
                        <a:t>S</a:t>
                      </a:r>
                      <a:r>
                        <a:rPr lang="en-US" sz="1800" b="1" baseline="-25000">
                          <a:solidFill>
                            <a:srgbClr val="FF0000"/>
                          </a:solidFill>
                        </a:rPr>
                        <a:t>E</a:t>
                      </a:r>
                      <a:endParaRPr lang="LID4096">
                        <a:solidFill>
                          <a:srgbClr val="FF000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solidFill>
                            <a:srgbClr val="C00000"/>
                          </a:solidFill>
                        </a:rPr>
                        <a:t>5.442</a:t>
                      </a:r>
                    </a:p>
                  </a:txBody>
                  <a:tcPr/>
                </a:tc>
                <a:tc>
                  <a:txBody>
                    <a:bodyPr/>
                    <a:lstStyle/>
                    <a:p>
                      <a:r>
                        <a:rPr lang="LID4096">
                          <a:solidFill>
                            <a:srgbClr val="C00000"/>
                          </a:solidFill>
                        </a:rPr>
                        <a:t>1.275</a:t>
                      </a: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r>
                        <a:rPr lang="LID4096">
                          <a:solidFill>
                            <a:srgbClr val="C00000"/>
                          </a:solidFill>
                        </a:rPr>
                        <a:t>1.275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solidFill>
                            <a:srgbClr val="C00000"/>
                          </a:solidFill>
                        </a:rPr>
                        <a:t>12.056</a:t>
                      </a:r>
                    </a:p>
                  </a:txBody>
                  <a:tcPr/>
                </a:tc>
                <a:extLst>
                  <a:ext uri="{0D108BD9-81ED-4DB2-BD59-A6C34878D82A}">
                    <a16:rowId xmlns:a16="http://schemas.microsoft.com/office/drawing/2014/main" val="4035839581"/>
                  </a:ext>
                </a:extLst>
              </a:tr>
            </a:tbl>
          </a:graphicData>
        </a:graphic>
      </p:graphicFrame>
      <p:sp>
        <p:nvSpPr>
          <p:cNvPr id="16" name="Tekstvak 15">
            <a:extLst>
              <a:ext uri="{FF2B5EF4-FFF2-40B4-BE49-F238E27FC236}">
                <a16:creationId xmlns:a16="http://schemas.microsoft.com/office/drawing/2014/main" id="{CA5A5AC7-F245-4A4C-83B9-A56659D67F37}"/>
              </a:ext>
            </a:extLst>
          </p:cNvPr>
          <p:cNvSpPr txBox="1"/>
          <p:nvPr/>
        </p:nvSpPr>
        <p:spPr>
          <a:xfrm>
            <a:off x="5745148" y="2141270"/>
            <a:ext cx="332031" cy="523220"/>
          </a:xfrm>
          <a:prstGeom prst="rect">
            <a:avLst/>
          </a:prstGeom>
          <a:noFill/>
        </p:spPr>
        <p:txBody>
          <a:bodyPr wrap="square">
            <a:spAutoFit/>
          </a:bodyPr>
          <a:lstStyle/>
          <a:p>
            <a:r>
              <a:rPr lang="en-US" sz="2800" b="1"/>
              <a:t>+</a:t>
            </a:r>
            <a:endParaRPr lang="LID4096" sz="2800"/>
          </a:p>
        </p:txBody>
      </p:sp>
      <p:sp>
        <p:nvSpPr>
          <p:cNvPr id="17" name="Tekstvak 16">
            <a:extLst>
              <a:ext uri="{FF2B5EF4-FFF2-40B4-BE49-F238E27FC236}">
                <a16:creationId xmlns:a16="http://schemas.microsoft.com/office/drawing/2014/main" id="{CB7828E6-C8EF-4346-B61A-0861923A06B7}"/>
              </a:ext>
            </a:extLst>
          </p:cNvPr>
          <p:cNvSpPr txBox="1"/>
          <p:nvPr/>
        </p:nvSpPr>
        <p:spPr>
          <a:xfrm>
            <a:off x="2847300" y="2211780"/>
            <a:ext cx="373437" cy="461665"/>
          </a:xfrm>
          <a:prstGeom prst="rect">
            <a:avLst/>
          </a:prstGeom>
          <a:noFill/>
        </p:spPr>
        <p:txBody>
          <a:bodyPr wrap="square">
            <a:spAutoFit/>
          </a:bodyPr>
          <a:lstStyle/>
          <a:p>
            <a:r>
              <a:rPr lang="en-US" sz="2400" b="1"/>
              <a:t>=</a:t>
            </a:r>
            <a:endParaRPr lang="LID4096" sz="2400"/>
          </a:p>
        </p:txBody>
      </p:sp>
      <p:sp>
        <p:nvSpPr>
          <p:cNvPr id="9" name="Tekstvak 8">
            <a:extLst>
              <a:ext uri="{FF2B5EF4-FFF2-40B4-BE49-F238E27FC236}">
                <a16:creationId xmlns:a16="http://schemas.microsoft.com/office/drawing/2014/main" id="{2A270BB5-A01E-4B44-B5AC-8F8143FE96E5}"/>
              </a:ext>
            </a:extLst>
          </p:cNvPr>
          <p:cNvSpPr txBox="1"/>
          <p:nvPr/>
        </p:nvSpPr>
        <p:spPr>
          <a:xfrm>
            <a:off x="85964" y="6459343"/>
            <a:ext cx="1730474" cy="307777"/>
          </a:xfrm>
          <a:prstGeom prst="rect">
            <a:avLst/>
          </a:prstGeom>
          <a:noFill/>
        </p:spPr>
        <p:txBody>
          <a:bodyPr wrap="none" rtlCol="0">
            <a:spAutoFit/>
          </a:bodyPr>
          <a:lstStyle/>
          <a:p>
            <a:r>
              <a:rPr lang="en-US" sz="1400"/>
              <a:t>R script in slide notes</a:t>
            </a:r>
            <a:endParaRPr lang="LID4096" sz="1400"/>
          </a:p>
        </p:txBody>
      </p:sp>
      <p:pic>
        <p:nvPicPr>
          <p:cNvPr id="4" name="Afbeelding 3">
            <a:extLst>
              <a:ext uri="{FF2B5EF4-FFF2-40B4-BE49-F238E27FC236}">
                <a16:creationId xmlns:a16="http://schemas.microsoft.com/office/drawing/2014/main" id="{B4495749-5D5E-4BDD-9386-D43F04C7D5D7}"/>
              </a:ext>
            </a:extLst>
          </p:cNvPr>
          <p:cNvPicPr>
            <a:picLocks noChangeAspect="1"/>
          </p:cNvPicPr>
          <p:nvPr/>
        </p:nvPicPr>
        <p:blipFill>
          <a:blip r:embed="rId3"/>
          <a:stretch>
            <a:fillRect/>
          </a:stretch>
        </p:blipFill>
        <p:spPr>
          <a:xfrm>
            <a:off x="9157925" y="553963"/>
            <a:ext cx="2793998" cy="3677075"/>
          </a:xfrm>
          <a:prstGeom prst="rect">
            <a:avLst/>
          </a:prstGeom>
        </p:spPr>
      </p:pic>
    </p:spTree>
    <p:extLst>
      <p:ext uri="{BB962C8B-B14F-4D97-AF65-F5344CB8AC3E}">
        <p14:creationId xmlns:p14="http://schemas.microsoft.com/office/powerpoint/2010/main" val="3108773014"/>
      </p:ext>
    </p:extLst>
  </p:cSld>
  <p:clrMapOvr>
    <a:masterClrMapping/>
  </p:clrMapOvr>
  <mc:AlternateContent xmlns:mc="http://schemas.openxmlformats.org/markup-compatibility/2006" xmlns:p14="http://schemas.microsoft.com/office/powerpoint/2010/main">
    <mc:Choice Requires="p14">
      <p:transition spd="slow" p14:dur="2000" advTm="121643"/>
    </mc:Choice>
    <mc:Fallback xmlns="">
      <p:transition spd="slow" advTm="12164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alpha val="37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B86FBF4-D343-4ED2-9357-F358B53F2453}"/>
              </a:ext>
            </a:extLst>
          </p:cNvPr>
          <p:cNvSpPr>
            <a:spLocks noGrp="1"/>
          </p:cNvSpPr>
          <p:nvPr>
            <p:ph type="sldNum" sz="quarter" idx="12"/>
          </p:nvPr>
        </p:nvSpPr>
        <p:spPr/>
        <p:txBody>
          <a:bodyPr/>
          <a:lstStyle/>
          <a:p>
            <a:fld id="{7D7567CE-CB09-49BC-B895-12636B2CA790}" type="slidenum">
              <a:rPr lang="LID4096" smtClean="0"/>
              <a:t>39</a:t>
            </a:fld>
            <a:endParaRPr lang="LID4096"/>
          </a:p>
        </p:txBody>
      </p:sp>
      <p:sp>
        <p:nvSpPr>
          <p:cNvPr id="43" name="Tekstvak 42">
            <a:extLst>
              <a:ext uri="{FF2B5EF4-FFF2-40B4-BE49-F238E27FC236}">
                <a16:creationId xmlns:a16="http://schemas.microsoft.com/office/drawing/2014/main" id="{83D7FBBB-52C7-4647-9536-299B65EFEEDA}"/>
              </a:ext>
            </a:extLst>
          </p:cNvPr>
          <p:cNvSpPr txBox="1"/>
          <p:nvPr/>
        </p:nvSpPr>
        <p:spPr>
          <a:xfrm>
            <a:off x="267128" y="619410"/>
            <a:ext cx="11349518" cy="4308872"/>
          </a:xfrm>
          <a:prstGeom prst="rect">
            <a:avLst/>
          </a:prstGeom>
          <a:noFill/>
        </p:spPr>
        <p:txBody>
          <a:bodyPr wrap="square" rtlCol="0">
            <a:spAutoFit/>
          </a:bodyPr>
          <a:lstStyle/>
          <a:p>
            <a:r>
              <a:rPr lang="en-US" sz="2400"/>
              <a:t>The p-variate twin model based on the CTD represents the following hypothesis</a:t>
            </a:r>
          </a:p>
          <a:p>
            <a:endParaRPr lang="en-US" sz="2400"/>
          </a:p>
          <a:p>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C</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 </a:t>
            </a:r>
            <a:r>
              <a:rPr lang="en-US" sz="2400"/>
              <a:t>(or</a:t>
            </a:r>
            <a:r>
              <a:rPr lang="en-US" sz="2400" b="1"/>
              <a:t> 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a:t>)</a:t>
            </a:r>
            <a:r>
              <a:rPr lang="en-US" sz="2400" b="1" baseline="-25000"/>
              <a:t> </a:t>
            </a:r>
            <a:endParaRPr lang="LID4096" sz="2400"/>
          </a:p>
          <a:p>
            <a:r>
              <a:rPr lang="en-US" sz="2400" b="1" baseline="-25000"/>
              <a:t> </a:t>
            </a:r>
            <a:endParaRPr lang="LID4096" sz="2400"/>
          </a:p>
          <a:p>
            <a:r>
              <a:rPr lang="en-US" sz="2400"/>
              <a:t>where </a:t>
            </a:r>
            <a:r>
              <a:rPr lang="en-US" sz="2400" b="1">
                <a:solidFill>
                  <a:srgbClr val="0070C0"/>
                </a:solidFill>
              </a:rPr>
              <a:t>S</a:t>
            </a:r>
            <a:r>
              <a:rPr lang="en-US" sz="2400" b="1" baseline="-25000">
                <a:solidFill>
                  <a:srgbClr val="0070C0"/>
                </a:solidFill>
              </a:rPr>
              <a:t>A</a:t>
            </a:r>
            <a:r>
              <a:rPr lang="en-US" sz="2400"/>
              <a:t>,</a:t>
            </a:r>
            <a:r>
              <a:rPr lang="en-US" sz="2400" b="1" baseline="-25000"/>
              <a:t> </a:t>
            </a:r>
            <a:r>
              <a:rPr lang="en-US" sz="2400" b="1">
                <a:solidFill>
                  <a:srgbClr val="7030A0"/>
                </a:solidFill>
              </a:rPr>
              <a:t>S</a:t>
            </a:r>
            <a:r>
              <a:rPr lang="en-US" sz="2400" b="1" baseline="-25000">
                <a:solidFill>
                  <a:srgbClr val="7030A0"/>
                </a:solidFill>
              </a:rPr>
              <a:t>C</a:t>
            </a:r>
            <a:r>
              <a:rPr lang="en-US" sz="2400" b="1" baseline="-25000"/>
              <a:t> </a:t>
            </a:r>
            <a:r>
              <a:rPr lang="en-US" sz="2400"/>
              <a:t>and</a:t>
            </a:r>
            <a:r>
              <a:rPr lang="en-US" sz="2400" b="1" baseline="-25000"/>
              <a:t> </a:t>
            </a:r>
            <a:r>
              <a:rPr lang="en-US" sz="2400" b="1">
                <a:solidFill>
                  <a:srgbClr val="FF0000"/>
                </a:solidFill>
              </a:rPr>
              <a:t>S</a:t>
            </a:r>
            <a:r>
              <a:rPr lang="en-US" sz="2400" b="1" baseline="-25000">
                <a:solidFill>
                  <a:srgbClr val="FF0000"/>
                </a:solidFill>
              </a:rPr>
              <a:t>E </a:t>
            </a:r>
            <a:r>
              <a:rPr lang="en-US" sz="2400"/>
              <a:t>are pxp covariance matrices</a:t>
            </a:r>
          </a:p>
          <a:p>
            <a:endParaRPr lang="en-US" sz="2400"/>
          </a:p>
          <a:p>
            <a:r>
              <a:rPr lang="en-US" sz="2400"/>
              <a:t>In genetic covariance structure pxp covariance matrices  </a:t>
            </a:r>
            <a:r>
              <a:rPr lang="en-US" sz="2400" b="1">
                <a:solidFill>
                  <a:srgbClr val="0070C0"/>
                </a:solidFill>
              </a:rPr>
              <a:t>S</a:t>
            </a:r>
            <a:r>
              <a:rPr lang="en-US" sz="2400" b="1" baseline="-25000">
                <a:solidFill>
                  <a:srgbClr val="0070C0"/>
                </a:solidFill>
              </a:rPr>
              <a:t>A</a:t>
            </a:r>
            <a:r>
              <a:rPr lang="en-US" sz="2400"/>
              <a:t>,</a:t>
            </a:r>
            <a:r>
              <a:rPr lang="en-US" sz="2400" b="1" baseline="-25000"/>
              <a:t> </a:t>
            </a:r>
            <a:r>
              <a:rPr lang="en-US" sz="2400" b="1">
                <a:solidFill>
                  <a:srgbClr val="7030A0"/>
                </a:solidFill>
              </a:rPr>
              <a:t>S</a:t>
            </a:r>
            <a:r>
              <a:rPr lang="en-US" sz="2400" b="1" baseline="-25000">
                <a:solidFill>
                  <a:srgbClr val="7030A0"/>
                </a:solidFill>
              </a:rPr>
              <a:t>C</a:t>
            </a:r>
            <a:r>
              <a:rPr lang="en-US" sz="2400" b="1" baseline="-25000"/>
              <a:t> </a:t>
            </a:r>
            <a:r>
              <a:rPr lang="en-US" sz="2400"/>
              <a:t>and</a:t>
            </a:r>
            <a:r>
              <a:rPr lang="en-US" sz="2400" b="1" baseline="-25000"/>
              <a:t> </a:t>
            </a:r>
            <a:r>
              <a:rPr lang="en-US" sz="2400" b="1">
                <a:solidFill>
                  <a:srgbClr val="FF0000"/>
                </a:solidFill>
              </a:rPr>
              <a:t>S</a:t>
            </a:r>
            <a:r>
              <a:rPr lang="en-US" sz="2400" b="1" baseline="-25000">
                <a:solidFill>
                  <a:srgbClr val="FF0000"/>
                </a:solidFill>
              </a:rPr>
              <a:t>E </a:t>
            </a:r>
            <a:r>
              <a:rPr lang="en-US" sz="2400"/>
              <a:t>may themselves be subject to a covariance structure model. Well known models in standard phenotypic covariance structure modeling, can be applied to </a:t>
            </a:r>
            <a:r>
              <a:rPr lang="en-US" sz="2400" b="1">
                <a:solidFill>
                  <a:srgbClr val="0070C0"/>
                </a:solidFill>
              </a:rPr>
              <a:t>S</a:t>
            </a:r>
            <a:r>
              <a:rPr lang="en-US" sz="2400" b="1" baseline="-25000">
                <a:solidFill>
                  <a:srgbClr val="0070C0"/>
                </a:solidFill>
              </a:rPr>
              <a:t>A</a:t>
            </a:r>
            <a:r>
              <a:rPr lang="en-US" sz="2400"/>
              <a:t>,</a:t>
            </a:r>
            <a:r>
              <a:rPr lang="en-US" sz="2400" b="1" baseline="-25000"/>
              <a:t> </a:t>
            </a:r>
            <a:r>
              <a:rPr lang="en-US" sz="2400" b="1">
                <a:solidFill>
                  <a:srgbClr val="7030A0"/>
                </a:solidFill>
              </a:rPr>
              <a:t>S</a:t>
            </a:r>
            <a:r>
              <a:rPr lang="en-US" sz="2400" b="1" baseline="-25000">
                <a:solidFill>
                  <a:srgbClr val="7030A0"/>
                </a:solidFill>
              </a:rPr>
              <a:t>C</a:t>
            </a:r>
            <a:r>
              <a:rPr lang="en-US" sz="2400" b="1" baseline="-25000"/>
              <a:t> </a:t>
            </a:r>
            <a:r>
              <a:rPr lang="en-US" sz="2400"/>
              <a:t>and</a:t>
            </a:r>
            <a:r>
              <a:rPr lang="en-US" sz="2400" b="1" baseline="-25000"/>
              <a:t> </a:t>
            </a:r>
            <a:r>
              <a:rPr lang="en-US" sz="2400" b="1">
                <a:solidFill>
                  <a:srgbClr val="FF0000"/>
                </a:solidFill>
              </a:rPr>
              <a:t>S</a:t>
            </a:r>
            <a:r>
              <a:rPr lang="en-US" sz="2400" b="1" baseline="-25000">
                <a:solidFill>
                  <a:srgbClr val="FF0000"/>
                </a:solidFill>
              </a:rPr>
              <a:t>E. </a:t>
            </a:r>
          </a:p>
          <a:p>
            <a:endParaRPr lang="en-US" sz="2400" b="1" baseline="-25000">
              <a:solidFill>
                <a:srgbClr val="FF0000"/>
              </a:solidFill>
            </a:endParaRPr>
          </a:p>
          <a:p>
            <a:r>
              <a:rPr lang="en-US" sz="2400"/>
              <a:t>Example: </a:t>
            </a:r>
            <a:r>
              <a:rPr lang="en-US" sz="2400" b="1"/>
              <a:t>common factor model</a:t>
            </a:r>
          </a:p>
          <a:p>
            <a:endParaRPr lang="en-US"/>
          </a:p>
        </p:txBody>
      </p:sp>
    </p:spTree>
    <p:extLst>
      <p:ext uri="{BB962C8B-B14F-4D97-AF65-F5344CB8AC3E}">
        <p14:creationId xmlns:p14="http://schemas.microsoft.com/office/powerpoint/2010/main" val="3350161300"/>
      </p:ext>
    </p:extLst>
  </p:cSld>
  <p:clrMapOvr>
    <a:masterClrMapping/>
  </p:clrMapOvr>
  <mc:AlternateContent xmlns:mc="http://schemas.openxmlformats.org/markup-compatibility/2006" xmlns:p14="http://schemas.microsoft.com/office/powerpoint/2010/main">
    <mc:Choice Requires="p14">
      <p:transition spd="slow" p14:dur="2000" advTm="94760"/>
    </mc:Choice>
    <mc:Fallback xmlns="">
      <p:transition spd="slow" advTm="947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021986E-1B08-4583-A2CE-163280450449}"/>
              </a:ext>
            </a:extLst>
          </p:cNvPr>
          <p:cNvSpPr txBox="1"/>
          <p:nvPr/>
        </p:nvSpPr>
        <p:spPr>
          <a:xfrm>
            <a:off x="206391" y="204067"/>
            <a:ext cx="11630361" cy="5878532"/>
          </a:xfrm>
          <a:prstGeom prst="rect">
            <a:avLst/>
          </a:prstGeom>
          <a:noFill/>
        </p:spPr>
        <p:txBody>
          <a:bodyPr wrap="square" rtlCol="0">
            <a:spAutoFit/>
          </a:bodyPr>
          <a:lstStyle/>
          <a:p>
            <a:r>
              <a:rPr lang="en-US" sz="2400" b="1"/>
              <a:t>Linear regression model: predict Y from X .... </a:t>
            </a:r>
          </a:p>
          <a:p>
            <a:endParaRPr lang="en-US" sz="2400"/>
          </a:p>
          <a:p>
            <a:r>
              <a:rPr lang="en-US" sz="2400"/>
              <a:t>equation: 	Y</a:t>
            </a:r>
            <a:r>
              <a:rPr lang="en-US" sz="2400" baseline="-25000"/>
              <a:t>i</a:t>
            </a:r>
            <a:r>
              <a:rPr lang="en-US" sz="2400"/>
              <a:t> = b</a:t>
            </a:r>
            <a:r>
              <a:rPr lang="en-US" sz="2400" baseline="-25000"/>
              <a:t>0</a:t>
            </a:r>
            <a:r>
              <a:rPr lang="en-US" sz="2400"/>
              <a:t> + b</a:t>
            </a:r>
            <a:r>
              <a:rPr lang="en-US" sz="2400" baseline="-25000"/>
              <a:t>1</a:t>
            </a:r>
            <a:r>
              <a:rPr lang="en-US" sz="2400"/>
              <a:t>*X</a:t>
            </a:r>
            <a:r>
              <a:rPr lang="en-US" sz="2400" baseline="-25000"/>
              <a:t>i</a:t>
            </a:r>
            <a:r>
              <a:rPr lang="en-US" sz="2400"/>
              <a:t> + e</a:t>
            </a:r>
            <a:r>
              <a:rPr lang="en-US" sz="2400" baseline="-25000"/>
              <a:t>i     </a:t>
            </a:r>
            <a:r>
              <a:rPr lang="en-US" sz="2400"/>
              <a:t>... e.g. GWAS: Height</a:t>
            </a:r>
            <a:r>
              <a:rPr lang="en-US" sz="2400" baseline="-25000"/>
              <a:t>i</a:t>
            </a:r>
            <a:r>
              <a:rPr lang="en-US" sz="2400"/>
              <a:t> = b</a:t>
            </a:r>
            <a:r>
              <a:rPr lang="en-US" sz="2400" baseline="-25000"/>
              <a:t>0</a:t>
            </a:r>
            <a:r>
              <a:rPr lang="en-US" sz="2400"/>
              <a:t> + b</a:t>
            </a:r>
            <a:r>
              <a:rPr lang="en-US" sz="2400" baseline="-25000"/>
              <a:t>1</a:t>
            </a:r>
            <a:r>
              <a:rPr lang="en-US" sz="2400"/>
              <a:t>*SNP</a:t>
            </a:r>
            <a:r>
              <a:rPr lang="en-US" sz="2400" baseline="-25000"/>
              <a:t>i</a:t>
            </a:r>
            <a:r>
              <a:rPr lang="en-US" sz="2400"/>
              <a:t> + e</a:t>
            </a:r>
            <a:r>
              <a:rPr lang="en-US" sz="2400" baseline="-25000"/>
              <a:t>i </a:t>
            </a:r>
            <a:endParaRPr lang="en-US" sz="2400"/>
          </a:p>
          <a:p>
            <a:endParaRPr lang="en-US" sz="2400" baseline="-25000"/>
          </a:p>
          <a:p>
            <a:endParaRPr lang="en-US" sz="2400"/>
          </a:p>
          <a:p>
            <a:r>
              <a:rPr lang="en-US" sz="2400"/>
              <a:t>variables:	Y</a:t>
            </a:r>
            <a:r>
              <a:rPr lang="en-US" sz="2400" baseline="-25000"/>
              <a:t>i</a:t>
            </a:r>
            <a:r>
              <a:rPr lang="en-US" sz="2400"/>
              <a:t>	dependent (predicted) in participant i  (EA, Height, Depression)</a:t>
            </a:r>
          </a:p>
          <a:p>
            <a:r>
              <a:rPr lang="en-US" sz="2400"/>
              <a:t>		X</a:t>
            </a:r>
            <a:r>
              <a:rPr lang="en-US" sz="2400" baseline="-25000"/>
              <a:t>i</a:t>
            </a:r>
            <a:r>
              <a:rPr lang="en-US" sz="2400"/>
              <a:t> 	predictor in participant i (genetic variant: a SNP)</a:t>
            </a:r>
          </a:p>
          <a:p>
            <a:r>
              <a:rPr lang="en-US" sz="2400"/>
              <a:t>		e</a:t>
            </a:r>
            <a:r>
              <a:rPr lang="en-US" sz="2400" baseline="-25000"/>
              <a:t>i</a:t>
            </a:r>
            <a:r>
              <a:rPr lang="en-US" sz="2400"/>
              <a:t>	residual in participant i</a:t>
            </a:r>
          </a:p>
          <a:p>
            <a:r>
              <a:rPr lang="en-US" sz="2400"/>
              <a:t>parameters:	b</a:t>
            </a:r>
            <a:r>
              <a:rPr lang="en-US" sz="2400" baseline="-25000"/>
              <a:t>0</a:t>
            </a:r>
            <a:r>
              <a:rPr lang="en-US" sz="2400"/>
              <a:t>	intercept	</a:t>
            </a:r>
          </a:p>
          <a:p>
            <a:r>
              <a:rPr lang="en-US" sz="2400"/>
              <a:t>		b</a:t>
            </a:r>
            <a:r>
              <a:rPr lang="en-US" sz="2400" baseline="-25000"/>
              <a:t>1</a:t>
            </a:r>
            <a:r>
              <a:rPr lang="en-US" sz="2400"/>
              <a:t>	slope or regression coefficient</a:t>
            </a:r>
          </a:p>
          <a:p>
            <a:endParaRPr lang="en-US" sz="2400"/>
          </a:p>
          <a:p>
            <a:r>
              <a:rPr lang="en-US" sz="2400"/>
              <a:t>Y, X and e are </a:t>
            </a:r>
            <a:r>
              <a:rPr lang="en-US" sz="2400" u="sng"/>
              <a:t>variables</a:t>
            </a:r>
            <a:r>
              <a:rPr lang="en-US" sz="2400"/>
              <a:t> because their value </a:t>
            </a:r>
            <a:r>
              <a:rPr lang="en-US" sz="2400" u="sng"/>
              <a:t>vary</a:t>
            </a:r>
            <a:r>
              <a:rPr lang="en-US" sz="2400"/>
              <a:t> over persons</a:t>
            </a:r>
          </a:p>
          <a:p>
            <a:r>
              <a:rPr lang="en-US" sz="2400"/>
              <a:t>b</a:t>
            </a:r>
            <a:r>
              <a:rPr lang="en-US" sz="2400" baseline="-25000"/>
              <a:t>0</a:t>
            </a:r>
            <a:r>
              <a:rPr lang="en-US" sz="2400"/>
              <a:t> and b</a:t>
            </a:r>
            <a:r>
              <a:rPr lang="en-US" sz="2400" baseline="-25000"/>
              <a:t>1</a:t>
            </a:r>
            <a:r>
              <a:rPr lang="en-US" sz="2400"/>
              <a:t> are (fixed) parameters, with unknown values (in the well defined population)</a:t>
            </a:r>
          </a:p>
          <a:p>
            <a:endParaRPr lang="en-US" sz="2400"/>
          </a:p>
          <a:p>
            <a:r>
              <a:rPr lang="en-US" sz="2400"/>
              <a:t>Are X and Y linearly related? Null hypothesis (H-null): b</a:t>
            </a:r>
            <a:r>
              <a:rPr lang="en-US" sz="2400" baseline="-25000"/>
              <a:t>1</a:t>
            </a:r>
            <a:r>
              <a:rPr lang="en-US" sz="2400"/>
              <a:t>=0</a:t>
            </a:r>
          </a:p>
          <a:p>
            <a:endParaRPr lang="en-US" sz="2400"/>
          </a:p>
        </p:txBody>
      </p:sp>
      <p:sp>
        <p:nvSpPr>
          <p:cNvPr id="2" name="Tijdelijke aanduiding voor dianummer 1">
            <a:extLst>
              <a:ext uri="{FF2B5EF4-FFF2-40B4-BE49-F238E27FC236}">
                <a16:creationId xmlns:a16="http://schemas.microsoft.com/office/drawing/2014/main" id="{61B0832B-AFB4-4DE3-B75A-A6132EF12C21}"/>
              </a:ext>
            </a:extLst>
          </p:cNvPr>
          <p:cNvSpPr>
            <a:spLocks noGrp="1"/>
          </p:cNvSpPr>
          <p:nvPr>
            <p:ph type="sldNum" sz="quarter" idx="12"/>
          </p:nvPr>
        </p:nvSpPr>
        <p:spPr/>
        <p:txBody>
          <a:bodyPr/>
          <a:lstStyle/>
          <a:p>
            <a:fld id="{7D7567CE-CB09-49BC-B895-12636B2CA790}" type="slidenum">
              <a:rPr lang="LID4096" smtClean="0"/>
              <a:t>4</a:t>
            </a:fld>
            <a:endParaRPr lang="LID4096"/>
          </a:p>
        </p:txBody>
      </p:sp>
    </p:spTree>
    <p:extLst>
      <p:ext uri="{BB962C8B-B14F-4D97-AF65-F5344CB8AC3E}">
        <p14:creationId xmlns:p14="http://schemas.microsoft.com/office/powerpoint/2010/main" val="3818739175"/>
      </p:ext>
    </p:extLst>
  </p:cSld>
  <p:clrMapOvr>
    <a:masterClrMapping/>
  </p:clrMapOvr>
  <mc:AlternateContent xmlns:mc="http://schemas.openxmlformats.org/markup-compatibility/2006" xmlns:p14="http://schemas.microsoft.com/office/powerpoint/2010/main">
    <mc:Choice Requires="p14">
      <p:transition spd="slow" p14:dur="2000" advTm="116447"/>
    </mc:Choice>
    <mc:Fallback xmlns="">
      <p:transition spd="slow" advTm="11644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alpha val="37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8D0FFD5-4CBB-4F77-A4CF-B3B78BCE21CE}"/>
              </a:ext>
            </a:extLst>
          </p:cNvPr>
          <p:cNvSpPr>
            <a:spLocks noGrp="1"/>
          </p:cNvSpPr>
          <p:nvPr>
            <p:ph type="sldNum" sz="quarter" idx="12"/>
          </p:nvPr>
        </p:nvSpPr>
        <p:spPr/>
        <p:txBody>
          <a:bodyPr/>
          <a:lstStyle/>
          <a:p>
            <a:fld id="{7D7567CE-CB09-49BC-B895-12636B2CA790}" type="slidenum">
              <a:rPr lang="LID4096" sz="1100" smtClean="0"/>
              <a:t>40</a:t>
            </a:fld>
            <a:endParaRPr lang="LID4096" sz="1100"/>
          </a:p>
        </p:txBody>
      </p:sp>
      <p:sp>
        <p:nvSpPr>
          <p:cNvPr id="94" name="Tekstvak 93">
            <a:extLst>
              <a:ext uri="{FF2B5EF4-FFF2-40B4-BE49-F238E27FC236}">
                <a16:creationId xmlns:a16="http://schemas.microsoft.com/office/drawing/2014/main" id="{5CA4D4D6-CDEF-471B-BAD2-F64086928097}"/>
              </a:ext>
            </a:extLst>
          </p:cNvPr>
          <p:cNvSpPr txBox="1"/>
          <p:nvPr/>
        </p:nvSpPr>
        <p:spPr>
          <a:xfrm>
            <a:off x="264559" y="166499"/>
            <a:ext cx="10615773" cy="707886"/>
          </a:xfrm>
          <a:prstGeom prst="rect">
            <a:avLst/>
          </a:prstGeom>
          <a:noFill/>
        </p:spPr>
        <p:txBody>
          <a:bodyPr wrap="square">
            <a:spAutoFit/>
          </a:bodyPr>
          <a:lstStyle/>
          <a:p>
            <a:r>
              <a:rPr lang="en-US" sz="2000"/>
              <a:t>Suppose</a:t>
            </a:r>
            <a:r>
              <a:rPr lang="en-US" sz="2000" b="1"/>
              <a:t> S</a:t>
            </a:r>
            <a:r>
              <a:rPr lang="en-US" sz="2000" b="1" baseline="-25000"/>
              <a:t>PH  </a:t>
            </a:r>
            <a:r>
              <a:rPr lang="en-US" sz="2000" b="1"/>
              <a:t>=</a:t>
            </a:r>
            <a:r>
              <a:rPr lang="en-US" sz="2000" b="1" baseline="-25000"/>
              <a:t>  </a:t>
            </a:r>
            <a:r>
              <a:rPr lang="en-US" sz="2000" b="1">
                <a:solidFill>
                  <a:srgbClr val="0070C0"/>
                </a:solidFill>
              </a:rPr>
              <a:t>S</a:t>
            </a:r>
            <a:r>
              <a:rPr lang="en-US" sz="2000" b="1" baseline="-25000">
                <a:solidFill>
                  <a:srgbClr val="0070C0"/>
                </a:solidFill>
              </a:rPr>
              <a:t>A</a:t>
            </a:r>
            <a:r>
              <a:rPr lang="en-US" sz="2000" b="1" baseline="-25000"/>
              <a:t> </a:t>
            </a:r>
            <a:r>
              <a:rPr lang="en-US" sz="2000" b="1"/>
              <a:t>+</a:t>
            </a:r>
            <a:r>
              <a:rPr lang="en-US" sz="2000" b="1" baseline="-25000"/>
              <a:t> </a:t>
            </a:r>
            <a:r>
              <a:rPr lang="en-US" sz="2000" b="1">
                <a:solidFill>
                  <a:srgbClr val="FF0000"/>
                </a:solidFill>
              </a:rPr>
              <a:t>S</a:t>
            </a:r>
            <a:r>
              <a:rPr lang="en-US" sz="2000" b="1" baseline="-25000">
                <a:solidFill>
                  <a:srgbClr val="FF0000"/>
                </a:solidFill>
              </a:rPr>
              <a:t>E </a:t>
            </a:r>
            <a:r>
              <a:rPr lang="en-US" sz="2000"/>
              <a:t>where S</a:t>
            </a:r>
            <a:r>
              <a:rPr lang="en-US" sz="2000" baseline="-25000"/>
              <a:t>PH </a:t>
            </a:r>
            <a:r>
              <a:rPr lang="en-US" sz="2000"/>
              <a:t>is the phenotypic covariance of p=4 phenotypes: anxiety, depression, introversion, withdrawnness</a:t>
            </a:r>
          </a:p>
        </p:txBody>
      </p:sp>
      <p:sp>
        <p:nvSpPr>
          <p:cNvPr id="95" name="Ovaal 94">
            <a:extLst>
              <a:ext uri="{FF2B5EF4-FFF2-40B4-BE49-F238E27FC236}">
                <a16:creationId xmlns:a16="http://schemas.microsoft.com/office/drawing/2014/main" id="{05C21C62-975F-4444-9428-A7B1657FEFAE}"/>
              </a:ext>
            </a:extLst>
          </p:cNvPr>
          <p:cNvSpPr/>
          <p:nvPr/>
        </p:nvSpPr>
        <p:spPr>
          <a:xfrm>
            <a:off x="616449" y="1650279"/>
            <a:ext cx="575353" cy="5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A</a:t>
            </a:r>
            <a:endParaRPr lang="LID4096" baseline="-25000"/>
          </a:p>
        </p:txBody>
      </p:sp>
      <p:sp>
        <p:nvSpPr>
          <p:cNvPr id="96" name="Rechthoek 95">
            <a:extLst>
              <a:ext uri="{FF2B5EF4-FFF2-40B4-BE49-F238E27FC236}">
                <a16:creationId xmlns:a16="http://schemas.microsoft.com/office/drawing/2014/main" id="{60678131-E92E-4D75-B462-4526FCA65607}"/>
              </a:ext>
            </a:extLst>
          </p:cNvPr>
          <p:cNvSpPr/>
          <p:nvPr/>
        </p:nvSpPr>
        <p:spPr>
          <a:xfrm>
            <a:off x="616450" y="2833220"/>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endParaRPr lang="LID4096"/>
          </a:p>
        </p:txBody>
      </p:sp>
      <p:sp>
        <p:nvSpPr>
          <p:cNvPr id="97" name="Rechthoek 96">
            <a:extLst>
              <a:ext uri="{FF2B5EF4-FFF2-40B4-BE49-F238E27FC236}">
                <a16:creationId xmlns:a16="http://schemas.microsoft.com/office/drawing/2014/main" id="{EB70E908-E663-4029-ABAB-CC5C39DC4D04}"/>
              </a:ext>
            </a:extLst>
          </p:cNvPr>
          <p:cNvSpPr/>
          <p:nvPr/>
        </p:nvSpPr>
        <p:spPr>
          <a:xfrm>
            <a:off x="1387011" y="2833220"/>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LID4096"/>
          </a:p>
        </p:txBody>
      </p:sp>
      <p:sp>
        <p:nvSpPr>
          <p:cNvPr id="98" name="Rechthoek 97">
            <a:extLst>
              <a:ext uri="{FF2B5EF4-FFF2-40B4-BE49-F238E27FC236}">
                <a16:creationId xmlns:a16="http://schemas.microsoft.com/office/drawing/2014/main" id="{EC0E5C5D-D64C-4614-94CD-5BA6B53EA247}"/>
              </a:ext>
            </a:extLst>
          </p:cNvPr>
          <p:cNvSpPr/>
          <p:nvPr/>
        </p:nvSpPr>
        <p:spPr>
          <a:xfrm>
            <a:off x="2167846" y="2833220"/>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a:t>
            </a:r>
            <a:endParaRPr lang="LID4096"/>
          </a:p>
        </p:txBody>
      </p:sp>
      <p:sp>
        <p:nvSpPr>
          <p:cNvPr id="99" name="Rechthoek 98">
            <a:extLst>
              <a:ext uri="{FF2B5EF4-FFF2-40B4-BE49-F238E27FC236}">
                <a16:creationId xmlns:a16="http://schemas.microsoft.com/office/drawing/2014/main" id="{6A8E1A4A-E1BE-4578-8CC3-BCEE26404552}"/>
              </a:ext>
            </a:extLst>
          </p:cNvPr>
          <p:cNvSpPr/>
          <p:nvPr/>
        </p:nvSpPr>
        <p:spPr>
          <a:xfrm>
            <a:off x="3013752" y="2833220"/>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t>
            </a:r>
            <a:endParaRPr lang="LID4096"/>
          </a:p>
        </p:txBody>
      </p:sp>
      <p:cxnSp>
        <p:nvCxnSpPr>
          <p:cNvPr id="101" name="Rechte verbindingslijn met pijl 100">
            <a:extLst>
              <a:ext uri="{FF2B5EF4-FFF2-40B4-BE49-F238E27FC236}">
                <a16:creationId xmlns:a16="http://schemas.microsoft.com/office/drawing/2014/main" id="{3DA0DA69-65A5-4619-9F57-1A70127C6F59}"/>
              </a:ext>
            </a:extLst>
          </p:cNvPr>
          <p:cNvCxnSpPr>
            <a:cxnSpLocks/>
            <a:stCxn id="95" idx="4"/>
            <a:endCxn id="96" idx="0"/>
          </p:cNvCxnSpPr>
          <p:nvPr/>
        </p:nvCxnSpPr>
        <p:spPr>
          <a:xfrm>
            <a:off x="904126" y="2185477"/>
            <a:ext cx="1" cy="647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Rechte verbindingslijn met pijl 102">
            <a:extLst>
              <a:ext uri="{FF2B5EF4-FFF2-40B4-BE49-F238E27FC236}">
                <a16:creationId xmlns:a16="http://schemas.microsoft.com/office/drawing/2014/main" id="{A0831AFA-7867-4A98-A52F-9928589798EE}"/>
              </a:ext>
            </a:extLst>
          </p:cNvPr>
          <p:cNvCxnSpPr>
            <a:cxnSpLocks/>
            <a:stCxn id="126" idx="4"/>
            <a:endCxn id="97" idx="0"/>
          </p:cNvCxnSpPr>
          <p:nvPr/>
        </p:nvCxnSpPr>
        <p:spPr>
          <a:xfrm flipH="1">
            <a:off x="1674688" y="2216770"/>
            <a:ext cx="10273" cy="616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Rechte verbindingslijn met pijl 104">
            <a:extLst>
              <a:ext uri="{FF2B5EF4-FFF2-40B4-BE49-F238E27FC236}">
                <a16:creationId xmlns:a16="http://schemas.microsoft.com/office/drawing/2014/main" id="{35698A9E-9E72-43D9-BE2B-4C3F998BB2B4}"/>
              </a:ext>
            </a:extLst>
          </p:cNvPr>
          <p:cNvCxnSpPr>
            <a:cxnSpLocks/>
            <a:stCxn id="127" idx="4"/>
            <a:endCxn id="98" idx="0"/>
          </p:cNvCxnSpPr>
          <p:nvPr/>
        </p:nvCxnSpPr>
        <p:spPr>
          <a:xfrm flipH="1">
            <a:off x="2455523" y="2226339"/>
            <a:ext cx="7705" cy="606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Rechte verbindingslijn met pijl 106">
            <a:extLst>
              <a:ext uri="{FF2B5EF4-FFF2-40B4-BE49-F238E27FC236}">
                <a16:creationId xmlns:a16="http://schemas.microsoft.com/office/drawing/2014/main" id="{27EBA1EC-3031-44D0-A389-C7BA409D0601}"/>
              </a:ext>
            </a:extLst>
          </p:cNvPr>
          <p:cNvCxnSpPr>
            <a:cxnSpLocks/>
            <a:stCxn id="128" idx="4"/>
            <a:endCxn id="99" idx="0"/>
          </p:cNvCxnSpPr>
          <p:nvPr/>
        </p:nvCxnSpPr>
        <p:spPr>
          <a:xfrm>
            <a:off x="3295432" y="2193418"/>
            <a:ext cx="5997" cy="639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Ovaal 108">
            <a:extLst>
              <a:ext uri="{FF2B5EF4-FFF2-40B4-BE49-F238E27FC236}">
                <a16:creationId xmlns:a16="http://schemas.microsoft.com/office/drawing/2014/main" id="{77DA3F36-EDB3-4BF4-B2C1-FEDC310B3C84}"/>
              </a:ext>
            </a:extLst>
          </p:cNvPr>
          <p:cNvSpPr/>
          <p:nvPr/>
        </p:nvSpPr>
        <p:spPr>
          <a:xfrm>
            <a:off x="6314324" y="1053241"/>
            <a:ext cx="770561" cy="739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c</a:t>
            </a:r>
            <a:endParaRPr lang="LID4096" baseline="-25000"/>
          </a:p>
        </p:txBody>
      </p:sp>
      <p:sp>
        <p:nvSpPr>
          <p:cNvPr id="110" name="Rechthoek 109">
            <a:extLst>
              <a:ext uri="{FF2B5EF4-FFF2-40B4-BE49-F238E27FC236}">
                <a16:creationId xmlns:a16="http://schemas.microsoft.com/office/drawing/2014/main" id="{7038AD54-1F75-4306-87B4-FE2AB59DA859}"/>
              </a:ext>
            </a:extLst>
          </p:cNvPr>
          <p:cNvSpPr/>
          <p:nvPr/>
        </p:nvSpPr>
        <p:spPr>
          <a:xfrm>
            <a:off x="5245813" y="2338453"/>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endParaRPr lang="LID4096"/>
          </a:p>
        </p:txBody>
      </p:sp>
      <p:sp>
        <p:nvSpPr>
          <p:cNvPr id="111" name="Rechthoek 110">
            <a:extLst>
              <a:ext uri="{FF2B5EF4-FFF2-40B4-BE49-F238E27FC236}">
                <a16:creationId xmlns:a16="http://schemas.microsoft.com/office/drawing/2014/main" id="{C98890A0-F213-46A6-8616-FC85A8B2747A}"/>
              </a:ext>
            </a:extLst>
          </p:cNvPr>
          <p:cNvSpPr/>
          <p:nvPr/>
        </p:nvSpPr>
        <p:spPr>
          <a:xfrm>
            <a:off x="6016374" y="2338453"/>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LID4096"/>
          </a:p>
        </p:txBody>
      </p:sp>
      <p:sp>
        <p:nvSpPr>
          <p:cNvPr id="112" name="Rechthoek 111">
            <a:extLst>
              <a:ext uri="{FF2B5EF4-FFF2-40B4-BE49-F238E27FC236}">
                <a16:creationId xmlns:a16="http://schemas.microsoft.com/office/drawing/2014/main" id="{6D43C3F2-62B4-4D99-B477-C4F15071D16C}"/>
              </a:ext>
            </a:extLst>
          </p:cNvPr>
          <p:cNvSpPr/>
          <p:nvPr/>
        </p:nvSpPr>
        <p:spPr>
          <a:xfrm>
            <a:off x="6797209" y="2338453"/>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a:t>
            </a:r>
            <a:endParaRPr lang="LID4096"/>
          </a:p>
        </p:txBody>
      </p:sp>
      <p:sp>
        <p:nvSpPr>
          <p:cNvPr id="113" name="Rechthoek 112">
            <a:extLst>
              <a:ext uri="{FF2B5EF4-FFF2-40B4-BE49-F238E27FC236}">
                <a16:creationId xmlns:a16="http://schemas.microsoft.com/office/drawing/2014/main" id="{2CCDC6EB-10DF-471C-8457-FE7F0FCC8896}"/>
              </a:ext>
            </a:extLst>
          </p:cNvPr>
          <p:cNvSpPr/>
          <p:nvPr/>
        </p:nvSpPr>
        <p:spPr>
          <a:xfrm>
            <a:off x="7643115" y="2338453"/>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t>
            </a:r>
            <a:endParaRPr lang="LID4096"/>
          </a:p>
        </p:txBody>
      </p:sp>
      <p:cxnSp>
        <p:nvCxnSpPr>
          <p:cNvPr id="114" name="Rechte verbindingslijn met pijl 113">
            <a:extLst>
              <a:ext uri="{FF2B5EF4-FFF2-40B4-BE49-F238E27FC236}">
                <a16:creationId xmlns:a16="http://schemas.microsoft.com/office/drawing/2014/main" id="{DC0D7633-DC1E-4D68-8285-94D9BCA6EE40}"/>
              </a:ext>
            </a:extLst>
          </p:cNvPr>
          <p:cNvCxnSpPr>
            <a:stCxn id="109" idx="4"/>
            <a:endCxn id="110" idx="0"/>
          </p:cNvCxnSpPr>
          <p:nvPr/>
        </p:nvCxnSpPr>
        <p:spPr>
          <a:xfrm flipH="1">
            <a:off x="5533490" y="1792981"/>
            <a:ext cx="1166115" cy="54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Rechte verbindingslijn met pijl 114">
            <a:extLst>
              <a:ext uri="{FF2B5EF4-FFF2-40B4-BE49-F238E27FC236}">
                <a16:creationId xmlns:a16="http://schemas.microsoft.com/office/drawing/2014/main" id="{9C268650-44CC-44C2-82DA-94091415A409}"/>
              </a:ext>
            </a:extLst>
          </p:cNvPr>
          <p:cNvCxnSpPr>
            <a:stCxn id="109" idx="4"/>
            <a:endCxn id="111" idx="0"/>
          </p:cNvCxnSpPr>
          <p:nvPr/>
        </p:nvCxnSpPr>
        <p:spPr>
          <a:xfrm flipH="1">
            <a:off x="6304051" y="1792981"/>
            <a:ext cx="395554" cy="54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Rechte verbindingslijn met pijl 115">
            <a:extLst>
              <a:ext uri="{FF2B5EF4-FFF2-40B4-BE49-F238E27FC236}">
                <a16:creationId xmlns:a16="http://schemas.microsoft.com/office/drawing/2014/main" id="{07341099-1B25-4216-9F66-A406C2E10E67}"/>
              </a:ext>
            </a:extLst>
          </p:cNvPr>
          <p:cNvCxnSpPr>
            <a:stCxn id="109" idx="4"/>
            <a:endCxn id="112" idx="0"/>
          </p:cNvCxnSpPr>
          <p:nvPr/>
        </p:nvCxnSpPr>
        <p:spPr>
          <a:xfrm>
            <a:off x="6699605" y="1792981"/>
            <a:ext cx="385281" cy="54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Rechte verbindingslijn met pijl 116">
            <a:extLst>
              <a:ext uri="{FF2B5EF4-FFF2-40B4-BE49-F238E27FC236}">
                <a16:creationId xmlns:a16="http://schemas.microsoft.com/office/drawing/2014/main" id="{ED2182AD-9196-4C62-9200-1AF6954B40AE}"/>
              </a:ext>
            </a:extLst>
          </p:cNvPr>
          <p:cNvCxnSpPr>
            <a:cxnSpLocks/>
            <a:stCxn id="109" idx="4"/>
            <a:endCxn id="113" idx="0"/>
          </p:cNvCxnSpPr>
          <p:nvPr/>
        </p:nvCxnSpPr>
        <p:spPr>
          <a:xfrm>
            <a:off x="6699605" y="1792981"/>
            <a:ext cx="1231187" cy="54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Ovaal 125">
            <a:extLst>
              <a:ext uri="{FF2B5EF4-FFF2-40B4-BE49-F238E27FC236}">
                <a16:creationId xmlns:a16="http://schemas.microsoft.com/office/drawing/2014/main" id="{5DCA167A-3EDF-4CF2-A395-E6DD3EC82534}"/>
              </a:ext>
            </a:extLst>
          </p:cNvPr>
          <p:cNvSpPr/>
          <p:nvPr/>
        </p:nvSpPr>
        <p:spPr>
          <a:xfrm>
            <a:off x="1366461" y="1634868"/>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D</a:t>
            </a:r>
            <a:endParaRPr lang="LID4096" baseline="-25000"/>
          </a:p>
        </p:txBody>
      </p:sp>
      <p:sp>
        <p:nvSpPr>
          <p:cNvPr id="127" name="Ovaal 126">
            <a:extLst>
              <a:ext uri="{FF2B5EF4-FFF2-40B4-BE49-F238E27FC236}">
                <a16:creationId xmlns:a16="http://schemas.microsoft.com/office/drawing/2014/main" id="{5830BB0C-E145-46B5-97FA-EC94843C8B60}"/>
              </a:ext>
            </a:extLst>
          </p:cNvPr>
          <p:cNvSpPr/>
          <p:nvPr/>
        </p:nvSpPr>
        <p:spPr>
          <a:xfrm>
            <a:off x="2144728" y="1644437"/>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I</a:t>
            </a:r>
            <a:endParaRPr lang="LID4096" baseline="-25000"/>
          </a:p>
        </p:txBody>
      </p:sp>
      <p:sp>
        <p:nvSpPr>
          <p:cNvPr id="128" name="Ovaal 127">
            <a:extLst>
              <a:ext uri="{FF2B5EF4-FFF2-40B4-BE49-F238E27FC236}">
                <a16:creationId xmlns:a16="http://schemas.microsoft.com/office/drawing/2014/main" id="{FF72886E-BFD8-47FF-AA51-6E7FB7ECD701}"/>
              </a:ext>
            </a:extLst>
          </p:cNvPr>
          <p:cNvSpPr/>
          <p:nvPr/>
        </p:nvSpPr>
        <p:spPr>
          <a:xfrm>
            <a:off x="2976932" y="1611516"/>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W</a:t>
            </a:r>
            <a:endParaRPr lang="LID4096" baseline="-25000"/>
          </a:p>
        </p:txBody>
      </p:sp>
      <p:cxnSp>
        <p:nvCxnSpPr>
          <p:cNvPr id="133" name="Verbindingslijn: gekromd 132">
            <a:extLst>
              <a:ext uri="{FF2B5EF4-FFF2-40B4-BE49-F238E27FC236}">
                <a16:creationId xmlns:a16="http://schemas.microsoft.com/office/drawing/2014/main" id="{496B5759-585D-4AC1-9F0D-E107A98C57AE}"/>
              </a:ext>
            </a:extLst>
          </p:cNvPr>
          <p:cNvCxnSpPr>
            <a:stCxn id="95" idx="0"/>
            <a:endCxn id="126" idx="0"/>
          </p:cNvCxnSpPr>
          <p:nvPr/>
        </p:nvCxnSpPr>
        <p:spPr>
          <a:xfrm rot="5400000" flipH="1" flipV="1">
            <a:off x="1286838" y="1252157"/>
            <a:ext cx="15411" cy="780835"/>
          </a:xfrm>
          <a:prstGeom prst="curvedConnector3">
            <a:avLst>
              <a:gd name="adj1" fmla="val 158335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Verbindingslijn: gekromd 134">
            <a:extLst>
              <a:ext uri="{FF2B5EF4-FFF2-40B4-BE49-F238E27FC236}">
                <a16:creationId xmlns:a16="http://schemas.microsoft.com/office/drawing/2014/main" id="{4308044B-9AC3-445B-BCB5-22F60E04E3FA}"/>
              </a:ext>
            </a:extLst>
          </p:cNvPr>
          <p:cNvCxnSpPr>
            <a:stCxn id="126" idx="0"/>
            <a:endCxn id="127" idx="0"/>
          </p:cNvCxnSpPr>
          <p:nvPr/>
        </p:nvCxnSpPr>
        <p:spPr>
          <a:xfrm rot="16200000" flipH="1">
            <a:off x="2069309" y="1250519"/>
            <a:ext cx="9569" cy="778267"/>
          </a:xfrm>
          <a:prstGeom prst="curvedConnector3">
            <a:avLst>
              <a:gd name="adj1" fmla="val -238896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Verbindingslijn: gekromd 136">
            <a:extLst>
              <a:ext uri="{FF2B5EF4-FFF2-40B4-BE49-F238E27FC236}">
                <a16:creationId xmlns:a16="http://schemas.microsoft.com/office/drawing/2014/main" id="{0F8A8442-83D2-4A4E-92AD-5CB91485B6D7}"/>
              </a:ext>
            </a:extLst>
          </p:cNvPr>
          <p:cNvCxnSpPr>
            <a:stCxn id="127" idx="0"/>
            <a:endCxn id="128" idx="0"/>
          </p:cNvCxnSpPr>
          <p:nvPr/>
        </p:nvCxnSpPr>
        <p:spPr>
          <a:xfrm rot="5400000" flipH="1" flipV="1">
            <a:off x="2862870" y="1211875"/>
            <a:ext cx="32921" cy="832204"/>
          </a:xfrm>
          <a:prstGeom prst="curvedConnector3">
            <a:avLst>
              <a:gd name="adj1" fmla="val 79439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834B6B43-6A51-4F6D-A852-75566C51160A}"/>
              </a:ext>
            </a:extLst>
          </p:cNvPr>
          <p:cNvCxnSpPr>
            <a:stCxn id="95" idx="0"/>
            <a:endCxn id="127" idx="0"/>
          </p:cNvCxnSpPr>
          <p:nvPr/>
        </p:nvCxnSpPr>
        <p:spPr>
          <a:xfrm rot="5400000" flipH="1" flipV="1">
            <a:off x="1680756" y="867807"/>
            <a:ext cx="5842" cy="1559102"/>
          </a:xfrm>
          <a:prstGeom prst="curvedConnector3">
            <a:avLst>
              <a:gd name="adj1" fmla="val 629931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48613689-62AC-488A-935A-F8DE5755DEDF}"/>
              </a:ext>
            </a:extLst>
          </p:cNvPr>
          <p:cNvCxnSpPr>
            <a:stCxn id="126" idx="0"/>
            <a:endCxn id="128" idx="7"/>
          </p:cNvCxnSpPr>
          <p:nvPr/>
        </p:nvCxnSpPr>
        <p:spPr>
          <a:xfrm rot="5400000" flipH="1" flipV="1">
            <a:off x="2478520" y="817957"/>
            <a:ext cx="23352" cy="1610471"/>
          </a:xfrm>
          <a:prstGeom prst="curvedConnector3">
            <a:avLst>
              <a:gd name="adj1" fmla="val 1518898"/>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Verbindingslijn: gekromd 144">
            <a:extLst>
              <a:ext uri="{FF2B5EF4-FFF2-40B4-BE49-F238E27FC236}">
                <a16:creationId xmlns:a16="http://schemas.microsoft.com/office/drawing/2014/main" id="{78DF19C9-69CD-4BEA-AE39-FA303774B0FD}"/>
              </a:ext>
            </a:extLst>
          </p:cNvPr>
          <p:cNvCxnSpPr>
            <a:stCxn id="95" idx="0"/>
            <a:endCxn id="128" idx="0"/>
          </p:cNvCxnSpPr>
          <p:nvPr/>
        </p:nvCxnSpPr>
        <p:spPr>
          <a:xfrm rot="5400000" flipH="1" flipV="1">
            <a:off x="2080398" y="435245"/>
            <a:ext cx="38763" cy="2391306"/>
          </a:xfrm>
          <a:prstGeom prst="curvedConnector3">
            <a:avLst>
              <a:gd name="adj1" fmla="val 1484888"/>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8" name="Tekstvak 147">
            <a:extLst>
              <a:ext uri="{FF2B5EF4-FFF2-40B4-BE49-F238E27FC236}">
                <a16:creationId xmlns:a16="http://schemas.microsoft.com/office/drawing/2014/main" id="{3469CA1B-82F1-45C0-B145-31F05A2A544F}"/>
              </a:ext>
            </a:extLst>
          </p:cNvPr>
          <p:cNvSpPr txBox="1"/>
          <p:nvPr/>
        </p:nvSpPr>
        <p:spPr>
          <a:xfrm>
            <a:off x="519704" y="3383704"/>
            <a:ext cx="2997483" cy="1015663"/>
          </a:xfrm>
          <a:prstGeom prst="rect">
            <a:avLst/>
          </a:prstGeom>
          <a:noFill/>
        </p:spPr>
        <p:txBody>
          <a:bodyPr wrap="square">
            <a:spAutoFit/>
          </a:bodyPr>
          <a:lstStyle/>
          <a:p>
            <a:r>
              <a:rPr lang="en-US" sz="2000" b="1">
                <a:solidFill>
                  <a:srgbClr val="0070C0"/>
                </a:solidFill>
              </a:rPr>
              <a:t>S</a:t>
            </a:r>
            <a:r>
              <a:rPr lang="en-US" sz="2000" b="1" baseline="-25000">
                <a:solidFill>
                  <a:srgbClr val="0070C0"/>
                </a:solidFill>
              </a:rPr>
              <a:t>A </a:t>
            </a:r>
            <a:r>
              <a:rPr lang="en-US" sz="2000" b="1"/>
              <a:t>as a 4x4 covariance matrix with 10 parameters</a:t>
            </a:r>
          </a:p>
          <a:p>
            <a:r>
              <a:rPr lang="en-US" sz="2000" b="1"/>
              <a:t>(estimated not modeled)</a:t>
            </a:r>
            <a:r>
              <a:rPr lang="en-US" sz="2000" b="1" baseline="-25000"/>
              <a:t> </a:t>
            </a:r>
            <a:endParaRPr lang="LID4096" sz="2000"/>
          </a:p>
        </p:txBody>
      </p:sp>
      <p:sp>
        <p:nvSpPr>
          <p:cNvPr id="149" name="Tekstvak 148">
            <a:extLst>
              <a:ext uri="{FF2B5EF4-FFF2-40B4-BE49-F238E27FC236}">
                <a16:creationId xmlns:a16="http://schemas.microsoft.com/office/drawing/2014/main" id="{CDAD8695-418A-44CE-A189-9D99DCA9A9F7}"/>
              </a:ext>
            </a:extLst>
          </p:cNvPr>
          <p:cNvSpPr txBox="1"/>
          <p:nvPr/>
        </p:nvSpPr>
        <p:spPr>
          <a:xfrm>
            <a:off x="5023581" y="3694551"/>
            <a:ext cx="4117473" cy="1323439"/>
          </a:xfrm>
          <a:prstGeom prst="rect">
            <a:avLst/>
          </a:prstGeom>
          <a:noFill/>
        </p:spPr>
        <p:txBody>
          <a:bodyPr wrap="square">
            <a:spAutoFit/>
          </a:bodyPr>
          <a:lstStyle/>
          <a:p>
            <a:r>
              <a:rPr lang="en-US" sz="2000" b="1">
                <a:solidFill>
                  <a:srgbClr val="0070C0"/>
                </a:solidFill>
              </a:rPr>
              <a:t>S</a:t>
            </a:r>
            <a:r>
              <a:rPr lang="en-US" sz="2000" b="1" baseline="-25000">
                <a:solidFill>
                  <a:srgbClr val="0070C0"/>
                </a:solidFill>
              </a:rPr>
              <a:t>A </a:t>
            </a:r>
            <a:r>
              <a:rPr lang="en-US" sz="2000" b="1"/>
              <a:t>as a 4x4 covariance matrix with 8 parameters (estimated subject to specified structure: 1 common factor model)</a:t>
            </a:r>
            <a:endParaRPr lang="LID4096" sz="2000"/>
          </a:p>
        </p:txBody>
      </p:sp>
      <p:sp>
        <p:nvSpPr>
          <p:cNvPr id="151" name="Ovaal 150">
            <a:extLst>
              <a:ext uri="{FF2B5EF4-FFF2-40B4-BE49-F238E27FC236}">
                <a16:creationId xmlns:a16="http://schemas.microsoft.com/office/drawing/2014/main" id="{B218B38B-F7D3-453D-82E2-71D4AE642285}"/>
              </a:ext>
            </a:extLst>
          </p:cNvPr>
          <p:cNvSpPr/>
          <p:nvPr/>
        </p:nvSpPr>
        <p:spPr>
          <a:xfrm>
            <a:off x="5245812" y="3022088"/>
            <a:ext cx="575353" cy="5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A</a:t>
            </a:r>
            <a:endParaRPr lang="LID4096" baseline="-25000"/>
          </a:p>
        </p:txBody>
      </p:sp>
      <p:sp>
        <p:nvSpPr>
          <p:cNvPr id="152" name="Ovaal 151">
            <a:extLst>
              <a:ext uri="{FF2B5EF4-FFF2-40B4-BE49-F238E27FC236}">
                <a16:creationId xmlns:a16="http://schemas.microsoft.com/office/drawing/2014/main" id="{2E9FFDC9-8135-4DAA-8AB7-F41D28C3EFD4}"/>
              </a:ext>
            </a:extLst>
          </p:cNvPr>
          <p:cNvSpPr/>
          <p:nvPr/>
        </p:nvSpPr>
        <p:spPr>
          <a:xfrm>
            <a:off x="5985550" y="2998736"/>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D</a:t>
            </a:r>
            <a:endParaRPr lang="LID4096" baseline="-25000"/>
          </a:p>
        </p:txBody>
      </p:sp>
      <p:sp>
        <p:nvSpPr>
          <p:cNvPr id="153" name="Ovaal 152">
            <a:extLst>
              <a:ext uri="{FF2B5EF4-FFF2-40B4-BE49-F238E27FC236}">
                <a16:creationId xmlns:a16="http://schemas.microsoft.com/office/drawing/2014/main" id="{30212EEF-82F9-4C00-8AD8-C3180159C6D3}"/>
              </a:ext>
            </a:extLst>
          </p:cNvPr>
          <p:cNvSpPr/>
          <p:nvPr/>
        </p:nvSpPr>
        <p:spPr>
          <a:xfrm>
            <a:off x="6763818" y="2992592"/>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I</a:t>
            </a:r>
            <a:endParaRPr lang="LID4096" baseline="-25000"/>
          </a:p>
        </p:txBody>
      </p:sp>
      <p:sp>
        <p:nvSpPr>
          <p:cNvPr id="154" name="Ovaal 153">
            <a:extLst>
              <a:ext uri="{FF2B5EF4-FFF2-40B4-BE49-F238E27FC236}">
                <a16:creationId xmlns:a16="http://schemas.microsoft.com/office/drawing/2014/main" id="{5E34C153-041A-4154-941B-F5BAC4EF129B}"/>
              </a:ext>
            </a:extLst>
          </p:cNvPr>
          <p:cNvSpPr/>
          <p:nvPr/>
        </p:nvSpPr>
        <p:spPr>
          <a:xfrm>
            <a:off x="7624278" y="3022088"/>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W</a:t>
            </a:r>
            <a:endParaRPr lang="LID4096" baseline="-25000"/>
          </a:p>
        </p:txBody>
      </p:sp>
      <p:cxnSp>
        <p:nvCxnSpPr>
          <p:cNvPr id="156" name="Rechte verbindingslijn met pijl 155">
            <a:extLst>
              <a:ext uri="{FF2B5EF4-FFF2-40B4-BE49-F238E27FC236}">
                <a16:creationId xmlns:a16="http://schemas.microsoft.com/office/drawing/2014/main" id="{F3DC7FB9-4D9B-4E52-96E0-7CA9ECFC561C}"/>
              </a:ext>
            </a:extLst>
          </p:cNvPr>
          <p:cNvCxnSpPr>
            <a:stCxn id="154" idx="0"/>
            <a:endCxn id="113" idx="2"/>
          </p:cNvCxnSpPr>
          <p:nvPr/>
        </p:nvCxnSpPr>
        <p:spPr>
          <a:xfrm flipH="1" flipV="1">
            <a:off x="7930792" y="2759693"/>
            <a:ext cx="11986" cy="262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echte verbindingslijn met pijl 157">
            <a:extLst>
              <a:ext uri="{FF2B5EF4-FFF2-40B4-BE49-F238E27FC236}">
                <a16:creationId xmlns:a16="http://schemas.microsoft.com/office/drawing/2014/main" id="{3F2A4639-1960-409E-A1D4-FB974C5B532B}"/>
              </a:ext>
            </a:extLst>
          </p:cNvPr>
          <p:cNvCxnSpPr>
            <a:stCxn id="153" idx="0"/>
            <a:endCxn id="112" idx="2"/>
          </p:cNvCxnSpPr>
          <p:nvPr/>
        </p:nvCxnSpPr>
        <p:spPr>
          <a:xfrm flipV="1">
            <a:off x="7082318" y="2759693"/>
            <a:ext cx="2568" cy="232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Rechte verbindingslijn met pijl 159">
            <a:extLst>
              <a:ext uri="{FF2B5EF4-FFF2-40B4-BE49-F238E27FC236}">
                <a16:creationId xmlns:a16="http://schemas.microsoft.com/office/drawing/2014/main" id="{128259BC-A649-4648-8E50-C58FD053E8CA}"/>
              </a:ext>
            </a:extLst>
          </p:cNvPr>
          <p:cNvCxnSpPr>
            <a:stCxn id="152" idx="0"/>
            <a:endCxn id="111" idx="2"/>
          </p:cNvCxnSpPr>
          <p:nvPr/>
        </p:nvCxnSpPr>
        <p:spPr>
          <a:xfrm flipV="1">
            <a:off x="6304050" y="2759693"/>
            <a:ext cx="1" cy="239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Rechte verbindingslijn met pijl 161">
            <a:extLst>
              <a:ext uri="{FF2B5EF4-FFF2-40B4-BE49-F238E27FC236}">
                <a16:creationId xmlns:a16="http://schemas.microsoft.com/office/drawing/2014/main" id="{68AA6A77-F008-4BBD-B19D-D970FF0FA023}"/>
              </a:ext>
            </a:extLst>
          </p:cNvPr>
          <p:cNvCxnSpPr>
            <a:stCxn id="151" idx="0"/>
            <a:endCxn id="110" idx="2"/>
          </p:cNvCxnSpPr>
          <p:nvPr/>
        </p:nvCxnSpPr>
        <p:spPr>
          <a:xfrm flipV="1">
            <a:off x="5533489" y="2759693"/>
            <a:ext cx="1" cy="262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 name="Rechteraccolade 162">
            <a:extLst>
              <a:ext uri="{FF2B5EF4-FFF2-40B4-BE49-F238E27FC236}">
                <a16:creationId xmlns:a16="http://schemas.microsoft.com/office/drawing/2014/main" id="{5E6B08D3-9357-4C5A-A382-692A8D0A93B0}"/>
              </a:ext>
            </a:extLst>
          </p:cNvPr>
          <p:cNvSpPr/>
          <p:nvPr/>
        </p:nvSpPr>
        <p:spPr>
          <a:xfrm>
            <a:off x="8477041" y="874385"/>
            <a:ext cx="438365" cy="7397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65" name="Tekstvak 164">
            <a:extLst>
              <a:ext uri="{FF2B5EF4-FFF2-40B4-BE49-F238E27FC236}">
                <a16:creationId xmlns:a16="http://schemas.microsoft.com/office/drawing/2014/main" id="{6B90AFB5-486B-4959-AAA2-F04BFAF5C4A8}"/>
              </a:ext>
            </a:extLst>
          </p:cNvPr>
          <p:cNvSpPr txBox="1"/>
          <p:nvPr/>
        </p:nvSpPr>
        <p:spPr>
          <a:xfrm>
            <a:off x="9032170" y="874385"/>
            <a:ext cx="2356351" cy="1200329"/>
          </a:xfrm>
          <a:prstGeom prst="rect">
            <a:avLst/>
          </a:prstGeom>
          <a:noFill/>
        </p:spPr>
        <p:txBody>
          <a:bodyPr wrap="none" rtlCol="0">
            <a:spAutoFit/>
          </a:bodyPr>
          <a:lstStyle/>
          <a:p>
            <a:r>
              <a:rPr lang="en-US"/>
              <a:t>Common set</a:t>
            </a:r>
          </a:p>
          <a:p>
            <a:r>
              <a:rPr lang="en-US"/>
              <a:t>(source of pleiotropy)</a:t>
            </a:r>
          </a:p>
          <a:p>
            <a:r>
              <a:rPr lang="en-US"/>
              <a:t>source of variance and </a:t>
            </a:r>
          </a:p>
          <a:p>
            <a:r>
              <a:rPr lang="en-US"/>
              <a:t>covariance</a:t>
            </a:r>
            <a:endParaRPr lang="LID4096"/>
          </a:p>
        </p:txBody>
      </p:sp>
      <p:sp>
        <p:nvSpPr>
          <p:cNvPr id="166" name="Rechteraccolade 165">
            <a:extLst>
              <a:ext uri="{FF2B5EF4-FFF2-40B4-BE49-F238E27FC236}">
                <a16:creationId xmlns:a16="http://schemas.microsoft.com/office/drawing/2014/main" id="{E78F0A44-97A6-49D4-B3C5-58182DD02097}"/>
              </a:ext>
            </a:extLst>
          </p:cNvPr>
          <p:cNvSpPr/>
          <p:nvPr/>
        </p:nvSpPr>
        <p:spPr>
          <a:xfrm>
            <a:off x="8548955" y="2763018"/>
            <a:ext cx="438365" cy="7397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67" name="Tekstvak 166">
            <a:extLst>
              <a:ext uri="{FF2B5EF4-FFF2-40B4-BE49-F238E27FC236}">
                <a16:creationId xmlns:a16="http://schemas.microsoft.com/office/drawing/2014/main" id="{1C76B322-F811-4AEF-B41E-BD417EA9F143}"/>
              </a:ext>
            </a:extLst>
          </p:cNvPr>
          <p:cNvSpPr txBox="1"/>
          <p:nvPr/>
        </p:nvSpPr>
        <p:spPr>
          <a:xfrm>
            <a:off x="9206897" y="2782600"/>
            <a:ext cx="2006896" cy="923330"/>
          </a:xfrm>
          <a:prstGeom prst="rect">
            <a:avLst/>
          </a:prstGeom>
          <a:noFill/>
        </p:spPr>
        <p:txBody>
          <a:bodyPr wrap="none" rtlCol="0">
            <a:spAutoFit/>
          </a:bodyPr>
          <a:lstStyle/>
          <a:p>
            <a:r>
              <a:rPr lang="en-US"/>
              <a:t>Unique set</a:t>
            </a:r>
          </a:p>
          <a:p>
            <a:r>
              <a:rPr lang="en-US"/>
              <a:t>source of variance, </a:t>
            </a:r>
          </a:p>
          <a:p>
            <a:r>
              <a:rPr lang="en-US"/>
              <a:t>not covariance</a:t>
            </a:r>
            <a:endParaRPr lang="LID4096"/>
          </a:p>
        </p:txBody>
      </p:sp>
      <p:sp>
        <p:nvSpPr>
          <p:cNvPr id="46" name="Tekstvak 45">
            <a:extLst>
              <a:ext uri="{FF2B5EF4-FFF2-40B4-BE49-F238E27FC236}">
                <a16:creationId xmlns:a16="http://schemas.microsoft.com/office/drawing/2014/main" id="{1B6554B5-8AFC-4B5A-9343-70E9CDA47F64}"/>
              </a:ext>
            </a:extLst>
          </p:cNvPr>
          <p:cNvSpPr txBox="1"/>
          <p:nvPr/>
        </p:nvSpPr>
        <p:spPr>
          <a:xfrm>
            <a:off x="490588" y="5323992"/>
            <a:ext cx="11626924" cy="1015663"/>
          </a:xfrm>
          <a:prstGeom prst="rect">
            <a:avLst/>
          </a:prstGeom>
          <a:noFill/>
        </p:spPr>
        <p:txBody>
          <a:bodyPr wrap="square">
            <a:spAutoFit/>
          </a:bodyPr>
          <a:lstStyle/>
          <a:p>
            <a:r>
              <a:rPr lang="en-US" sz="2000"/>
              <a:t>We know that these phenotypes are phenotypically correlated (correlations between .4 and .6).</a:t>
            </a:r>
          </a:p>
          <a:p>
            <a:r>
              <a:rPr lang="en-US" sz="2000"/>
              <a:t>Hypothesis:  The phenotypic correlations are due to a set of genes common to the four phenotypes (A</a:t>
            </a:r>
            <a:r>
              <a:rPr lang="en-US" sz="2000" baseline="-25000"/>
              <a:t>c</a:t>
            </a:r>
            <a:r>
              <a:rPr lang="en-US" sz="2000"/>
              <a:t>). </a:t>
            </a:r>
          </a:p>
          <a:p>
            <a:r>
              <a:rPr lang="en-US" sz="2000"/>
              <a:t>In addition each phenotype has its own unique set of genes.... (A</a:t>
            </a:r>
            <a:r>
              <a:rPr lang="en-US" sz="2000" baseline="-25000"/>
              <a:t> A </a:t>
            </a:r>
            <a:r>
              <a:rPr lang="en-US" sz="2000"/>
              <a:t>A</a:t>
            </a:r>
            <a:r>
              <a:rPr lang="en-US" sz="2000" baseline="-25000"/>
              <a:t> D</a:t>
            </a:r>
            <a:r>
              <a:rPr lang="en-US" sz="2000"/>
              <a:t>A</a:t>
            </a:r>
            <a:r>
              <a:rPr lang="en-US" sz="2000" baseline="-25000"/>
              <a:t>I </a:t>
            </a:r>
            <a:r>
              <a:rPr lang="en-US" sz="2000"/>
              <a:t>A</a:t>
            </a:r>
            <a:r>
              <a:rPr lang="en-US" sz="2000" baseline="-25000"/>
              <a:t>W</a:t>
            </a:r>
            <a:r>
              <a:rPr lang="en-US" sz="2000"/>
              <a:t>)</a:t>
            </a:r>
          </a:p>
        </p:txBody>
      </p:sp>
    </p:spTree>
    <p:extLst>
      <p:ext uri="{BB962C8B-B14F-4D97-AF65-F5344CB8AC3E}">
        <p14:creationId xmlns:p14="http://schemas.microsoft.com/office/powerpoint/2010/main" val="1115289743"/>
      </p:ext>
    </p:extLst>
  </p:cSld>
  <p:clrMapOvr>
    <a:masterClrMapping/>
  </p:clrMapOvr>
  <mc:AlternateContent xmlns:mc="http://schemas.openxmlformats.org/markup-compatibility/2006" xmlns:p14="http://schemas.microsoft.com/office/powerpoint/2010/main">
    <mc:Choice Requires="p14">
      <p:transition spd="slow" p14:dur="2000" advTm="150942"/>
    </mc:Choice>
    <mc:Fallback xmlns="">
      <p:transition spd="slow" advTm="15094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alpha val="37000"/>
          </a:srgbClr>
        </a:solidFill>
        <a:effectLst/>
      </p:bgPr>
    </p:bg>
    <p:spTree>
      <p:nvGrpSpPr>
        <p:cNvPr id="1" name=""/>
        <p:cNvGrpSpPr/>
        <p:nvPr/>
      </p:nvGrpSpPr>
      <p:grpSpPr>
        <a:xfrm>
          <a:off x="0" y="0"/>
          <a:ext cx="0" cy="0"/>
          <a:chOff x="0" y="0"/>
          <a:chExt cx="0" cy="0"/>
        </a:xfrm>
      </p:grpSpPr>
      <p:pic>
        <p:nvPicPr>
          <p:cNvPr id="1064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926" y="1321411"/>
            <a:ext cx="685006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5"/>
          <p:cNvSpPr>
            <a:spLocks noChangeArrowheads="1"/>
          </p:cNvSpPr>
          <p:nvPr/>
        </p:nvSpPr>
        <p:spPr bwMode="auto">
          <a:xfrm>
            <a:off x="724327" y="5940258"/>
            <a:ext cx="106294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1800"/>
              <a:t>Bartels M, Rietveld MJH, Baal van GCM, Boomsma DI.  (2002) </a:t>
            </a:r>
            <a:r>
              <a:rPr lang="nl-NL" altLang="en-US" sz="1800" i="1"/>
              <a:t>Behavior Genetics, 32, 237-249.</a:t>
            </a:r>
            <a:endParaRPr lang="nl-NL" altLang="en-US" sz="1800"/>
          </a:p>
        </p:txBody>
      </p:sp>
      <p:sp>
        <p:nvSpPr>
          <p:cNvPr id="7" name="Slide Number Placeholder 6"/>
          <p:cNvSpPr>
            <a:spLocks noGrp="1"/>
          </p:cNvSpPr>
          <p:nvPr>
            <p:ph type="sldNum" sz="quarter" idx="12"/>
          </p:nvPr>
        </p:nvSpPr>
        <p:spPr/>
        <p:txBody>
          <a:bodyPr/>
          <a:lstStyle/>
          <a:p>
            <a:fld id="{0B3F7D7F-155E-4A13-A4A3-9E35987572C2}" type="slidenum">
              <a:rPr lang="nl-NL" smtClean="0"/>
              <a:pPr/>
              <a:t>41</a:t>
            </a:fld>
            <a:endParaRPr lang="nl-NL"/>
          </a:p>
        </p:txBody>
      </p:sp>
      <p:sp>
        <p:nvSpPr>
          <p:cNvPr id="9" name="Tekstvak 8">
            <a:extLst>
              <a:ext uri="{FF2B5EF4-FFF2-40B4-BE49-F238E27FC236}">
                <a16:creationId xmlns:a16="http://schemas.microsoft.com/office/drawing/2014/main" id="{C4D3B3F7-0735-4934-B860-851B8F083B0C}"/>
              </a:ext>
            </a:extLst>
          </p:cNvPr>
          <p:cNvSpPr txBox="1"/>
          <p:nvPr/>
        </p:nvSpPr>
        <p:spPr>
          <a:xfrm>
            <a:off x="601895" y="121082"/>
            <a:ext cx="10268163" cy="1200329"/>
          </a:xfrm>
          <a:prstGeom prst="rect">
            <a:avLst/>
          </a:prstGeom>
          <a:noFill/>
        </p:spPr>
        <p:txBody>
          <a:bodyPr wrap="square">
            <a:spAutoFit/>
          </a:bodyPr>
          <a:lstStyle/>
          <a:p>
            <a:r>
              <a:rPr lang="en-US" sz="1800" b="1">
                <a:solidFill>
                  <a:srgbClr val="7030A0"/>
                </a:solidFill>
              </a:rPr>
              <a:t>S</a:t>
            </a:r>
            <a:r>
              <a:rPr lang="en-US" sz="1800" b="1" baseline="-25000">
                <a:solidFill>
                  <a:srgbClr val="7030A0"/>
                </a:solidFill>
              </a:rPr>
              <a:t>C </a:t>
            </a:r>
            <a:r>
              <a:rPr lang="en-US" sz="1800"/>
              <a:t>4x4 covariance matrix ... a 1 common factor model</a:t>
            </a:r>
          </a:p>
          <a:p>
            <a:r>
              <a:rPr lang="en-US" sz="1800" b="1">
                <a:solidFill>
                  <a:srgbClr val="0070C0"/>
                </a:solidFill>
              </a:rPr>
              <a:t>S</a:t>
            </a:r>
            <a:r>
              <a:rPr lang="en-US" sz="1800" b="1" baseline="-25000">
                <a:solidFill>
                  <a:srgbClr val="0070C0"/>
                </a:solidFill>
              </a:rPr>
              <a:t>A</a:t>
            </a:r>
            <a:r>
              <a:rPr lang="en-US" sz="1800" b="1" baseline="-25000">
                <a:solidFill>
                  <a:srgbClr val="7030A0"/>
                </a:solidFill>
              </a:rPr>
              <a:t> </a:t>
            </a:r>
            <a:r>
              <a:rPr lang="en-US" sz="1800"/>
              <a:t>4x4 covariance matrix ... a 1 common factor model without phenotype specific genetic residuals</a:t>
            </a:r>
          </a:p>
          <a:p>
            <a:r>
              <a:rPr lang="en-US" sz="1800" b="1">
                <a:solidFill>
                  <a:srgbClr val="FF0000"/>
                </a:solidFill>
              </a:rPr>
              <a:t>S</a:t>
            </a:r>
            <a:r>
              <a:rPr lang="en-US" sz="1800" b="1" baseline="-25000">
                <a:solidFill>
                  <a:srgbClr val="FF0000"/>
                </a:solidFill>
              </a:rPr>
              <a:t>E </a:t>
            </a:r>
            <a:r>
              <a:rPr lang="en-US" sz="1800"/>
              <a:t>4x4 covariance matrix ... a diagonal matrix (E does not contribute to the phenotypic covariance)</a:t>
            </a:r>
          </a:p>
          <a:p>
            <a:endParaRPr lang="LID4096">
              <a:solidFill>
                <a:srgbClr val="7030A0"/>
              </a:solidFill>
            </a:endParaRPr>
          </a:p>
        </p:txBody>
      </p:sp>
    </p:spTree>
    <p:extLst>
      <p:ext uri="{BB962C8B-B14F-4D97-AF65-F5344CB8AC3E}">
        <p14:creationId xmlns:p14="http://schemas.microsoft.com/office/powerpoint/2010/main" val="1149007169"/>
      </p:ext>
    </p:extLst>
  </p:cSld>
  <p:clrMapOvr>
    <a:masterClrMapping/>
  </p:clrMapOvr>
  <mc:AlternateContent xmlns:mc="http://schemas.openxmlformats.org/markup-compatibility/2006" xmlns:p14="http://schemas.microsoft.com/office/powerpoint/2010/main">
    <mc:Choice Requires="p14">
      <p:transition spd="slow" p14:dur="2000" advTm="196945"/>
    </mc:Choice>
    <mc:Fallback xmlns="">
      <p:transition spd="slow" advTm="19694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29AE206-5963-40EB-966B-52A662F983F2}"/>
              </a:ext>
            </a:extLst>
          </p:cNvPr>
          <p:cNvSpPr>
            <a:spLocks noGrp="1"/>
          </p:cNvSpPr>
          <p:nvPr>
            <p:ph type="sldNum" sz="quarter" idx="12"/>
          </p:nvPr>
        </p:nvSpPr>
        <p:spPr/>
        <p:txBody>
          <a:bodyPr/>
          <a:lstStyle/>
          <a:p>
            <a:fld id="{7D7567CE-CB09-49BC-B895-12636B2CA790}" type="slidenum">
              <a:rPr lang="LID4096" smtClean="0"/>
              <a:t>42</a:t>
            </a:fld>
            <a:endParaRPr lang="LID4096"/>
          </a:p>
        </p:txBody>
      </p:sp>
      <p:sp>
        <p:nvSpPr>
          <p:cNvPr id="3" name="Tekstvak 2">
            <a:extLst>
              <a:ext uri="{FF2B5EF4-FFF2-40B4-BE49-F238E27FC236}">
                <a16:creationId xmlns:a16="http://schemas.microsoft.com/office/drawing/2014/main" id="{6A087C2E-9791-4D4E-943E-6FD95CF9D7DC}"/>
              </a:ext>
            </a:extLst>
          </p:cNvPr>
          <p:cNvSpPr txBox="1"/>
          <p:nvPr/>
        </p:nvSpPr>
        <p:spPr>
          <a:xfrm>
            <a:off x="138223" y="317279"/>
            <a:ext cx="11525693" cy="7390934"/>
          </a:xfrm>
          <a:prstGeom prst="rect">
            <a:avLst/>
          </a:prstGeom>
          <a:noFill/>
        </p:spPr>
        <p:txBody>
          <a:bodyPr wrap="square" rtlCol="0">
            <a:spAutoFit/>
          </a:bodyPr>
          <a:lstStyle/>
          <a:p>
            <a:pPr algn="ctr"/>
            <a:r>
              <a:rPr lang="en-US" sz="2400" b="1"/>
              <a:t>Genetically informative design &amp; Genetic covariance structure analysis:</a:t>
            </a:r>
          </a:p>
          <a:p>
            <a:pPr algn="ctr"/>
            <a:endParaRPr lang="en-US" sz="2400" b="1"/>
          </a:p>
          <a:p>
            <a:pPr algn="ctr"/>
            <a:r>
              <a:rPr lang="en-US" sz="2000" b="1"/>
              <a:t>brief introduction based on the classical twin design</a:t>
            </a:r>
            <a:endParaRPr lang="en-US" sz="2400" b="1"/>
          </a:p>
          <a:p>
            <a:pPr algn="ctr"/>
            <a:endParaRPr lang="en-US" sz="2000" b="1"/>
          </a:p>
          <a:p>
            <a:pPr algn="ctr"/>
            <a:endParaRPr lang="en-US" sz="2400" b="1"/>
          </a:p>
          <a:p>
            <a:pPr algn="ctr"/>
            <a:r>
              <a:rPr lang="en-US" b="1"/>
              <a:t>Conor V. Dolan &amp; Michael C. Neale</a:t>
            </a:r>
          </a:p>
          <a:p>
            <a:endParaRPr lang="en-US" sz="2400"/>
          </a:p>
          <a:p>
            <a:endParaRPr lang="en-US" sz="2400"/>
          </a:p>
          <a:p>
            <a:endParaRPr lang="en-US" sz="2200"/>
          </a:p>
          <a:p>
            <a:endParaRPr lang="en-US" sz="2200" b="1"/>
          </a:p>
          <a:p>
            <a:endParaRPr lang="en-US" sz="2200" b="1"/>
          </a:p>
          <a:p>
            <a:endParaRPr lang="en-US" sz="2200" b="1"/>
          </a:p>
          <a:p>
            <a:r>
              <a:rPr lang="en-US" sz="2200" b="1"/>
              <a:t>PPT presentation in 4 parts  .... PART 4 (13 slides)</a:t>
            </a:r>
            <a:r>
              <a:rPr lang="en-US" sz="2200"/>
              <a:t>: </a:t>
            </a:r>
          </a:p>
          <a:p>
            <a:r>
              <a:rPr lang="en-US" sz="2200"/>
              <a:t>The classical twin design (CTD) assumptions</a:t>
            </a:r>
          </a:p>
          <a:p>
            <a:r>
              <a:rPr lang="en-US" sz="2400"/>
              <a:t>Other GIDs</a:t>
            </a:r>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LID4096" sz="2400"/>
          </a:p>
        </p:txBody>
      </p:sp>
      <p:pic>
        <p:nvPicPr>
          <p:cNvPr id="4" name="Afbeelding 3">
            <a:extLst>
              <a:ext uri="{FF2B5EF4-FFF2-40B4-BE49-F238E27FC236}">
                <a16:creationId xmlns:a16="http://schemas.microsoft.com/office/drawing/2014/main" id="{CCDA50AD-C341-487A-8920-437572812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860" y="1145104"/>
            <a:ext cx="1480314" cy="2038338"/>
          </a:xfrm>
          <a:prstGeom prst="rect">
            <a:avLst/>
          </a:prstGeom>
        </p:spPr>
      </p:pic>
      <p:pic>
        <p:nvPicPr>
          <p:cNvPr id="5" name="Afbeelding 4">
            <a:extLst>
              <a:ext uri="{FF2B5EF4-FFF2-40B4-BE49-F238E27FC236}">
                <a16:creationId xmlns:a16="http://schemas.microsoft.com/office/drawing/2014/main" id="{1C5166B6-F2F7-417F-9AA2-D25DFD648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26" y="1145104"/>
            <a:ext cx="1240961" cy="2283896"/>
          </a:xfrm>
          <a:prstGeom prst="rect">
            <a:avLst/>
          </a:prstGeom>
        </p:spPr>
      </p:pic>
    </p:spTree>
    <p:extLst>
      <p:ext uri="{BB962C8B-B14F-4D97-AF65-F5344CB8AC3E}">
        <p14:creationId xmlns:p14="http://schemas.microsoft.com/office/powerpoint/2010/main" val="2642339288"/>
      </p:ext>
    </p:extLst>
  </p:cSld>
  <p:clrMapOvr>
    <a:masterClrMapping/>
  </p:clrMapOvr>
  <mc:AlternateContent xmlns:mc="http://schemas.openxmlformats.org/markup-compatibility/2006" xmlns:p14="http://schemas.microsoft.com/office/powerpoint/2010/main">
    <mc:Choice Requires="p14">
      <p:transition spd="slow" p14:dur="2000" advTm="65306"/>
    </mc:Choice>
    <mc:Fallback xmlns="">
      <p:transition spd="slow" advTm="6530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3" name="Rectangle 2"/>
          <p:cNvSpPr/>
          <p:nvPr/>
        </p:nvSpPr>
        <p:spPr>
          <a:xfrm>
            <a:off x="262211" y="780240"/>
            <a:ext cx="6367512" cy="523220"/>
          </a:xfrm>
          <a:prstGeom prst="rect">
            <a:avLst/>
          </a:prstGeom>
        </p:spPr>
        <p:txBody>
          <a:bodyPr wrap="none">
            <a:spAutoFit/>
          </a:bodyPr>
          <a:lstStyle/>
          <a:p>
            <a:r>
              <a:rPr lang="en-US" sz="2800" b="1" dirty="0"/>
              <a:t>Assumptions of the </a:t>
            </a:r>
            <a:r>
              <a:rPr lang="en-US" sz="2800" b="1" dirty="0" err="1"/>
              <a:t>CTD</a:t>
            </a:r>
            <a:r>
              <a:rPr lang="en-US" sz="2800" b="1"/>
              <a:t>: generalizability</a:t>
            </a:r>
            <a:r>
              <a:rPr lang="en-US" sz="2800"/>
              <a:t>. </a:t>
            </a:r>
            <a:endParaRPr lang="en-US" sz="2800" dirty="0"/>
          </a:p>
        </p:txBody>
      </p:sp>
      <p:sp>
        <p:nvSpPr>
          <p:cNvPr id="4" name="TextBox 3"/>
          <p:cNvSpPr txBox="1"/>
          <p:nvPr/>
        </p:nvSpPr>
        <p:spPr>
          <a:xfrm>
            <a:off x="262211" y="2343193"/>
            <a:ext cx="11929789" cy="4154984"/>
          </a:xfrm>
          <a:prstGeom prst="rect">
            <a:avLst/>
          </a:prstGeom>
          <a:noFill/>
        </p:spPr>
        <p:txBody>
          <a:bodyPr wrap="square" rtlCol="0">
            <a:spAutoFit/>
          </a:bodyPr>
          <a:lstStyle/>
          <a:p>
            <a:r>
              <a:rPr lang="en-US" sz="2400" dirty="0"/>
              <a:t>The </a:t>
            </a:r>
            <a:r>
              <a:rPr lang="en-US" sz="2400" dirty="0" err="1"/>
              <a:t>MZ</a:t>
            </a:r>
            <a:r>
              <a:rPr lang="en-US" sz="2400" dirty="0"/>
              <a:t> and </a:t>
            </a:r>
            <a:r>
              <a:rPr lang="en-US" sz="2400" dirty="0" err="1"/>
              <a:t>DZ</a:t>
            </a:r>
            <a:r>
              <a:rPr lang="en-US" sz="2400" dirty="0"/>
              <a:t> twins are representative of the “target</a:t>
            </a:r>
            <a:r>
              <a:rPr lang="en-US" sz="2400"/>
              <a:t>”  population (i.e., 12 year olds).</a:t>
            </a:r>
            <a:endParaRPr lang="en-US" sz="2400" dirty="0"/>
          </a:p>
          <a:p>
            <a:endParaRPr lang="en-US" sz="2400" dirty="0"/>
          </a:p>
          <a:p>
            <a:r>
              <a:rPr lang="en-US" sz="2400" dirty="0"/>
              <a:t>12 year old Dutch urban </a:t>
            </a:r>
            <a:r>
              <a:rPr lang="en-US" sz="2400" err="1"/>
              <a:t>MZ</a:t>
            </a:r>
            <a:r>
              <a:rPr lang="en-US" sz="2400"/>
              <a:t> twins are representative </a:t>
            </a:r>
            <a:r>
              <a:rPr lang="en-US" sz="2400" dirty="0"/>
              <a:t>of 12 year old Dutch urban children.</a:t>
            </a:r>
          </a:p>
          <a:p>
            <a:r>
              <a:rPr lang="en-US" sz="2400" dirty="0"/>
              <a:t>12 year old Dutch </a:t>
            </a:r>
            <a:r>
              <a:rPr lang="en-US" sz="2400"/>
              <a:t>urban DZ twins are </a:t>
            </a:r>
            <a:r>
              <a:rPr lang="en-US" sz="2400" dirty="0"/>
              <a:t>representative of 12 year old Dutch urban children.</a:t>
            </a:r>
          </a:p>
          <a:p>
            <a:endParaRPr lang="en-US" sz="2400"/>
          </a:p>
          <a:p>
            <a:r>
              <a:rPr lang="en-US" sz="2400"/>
              <a:t>In a study of IQ (say), this means </a:t>
            </a:r>
            <a:r>
              <a:rPr lang="en-US" sz="2400" i="1"/>
              <a:t>statistically ... </a:t>
            </a:r>
            <a:endParaRPr lang="en-US" sz="2400"/>
          </a:p>
          <a:p>
            <a:endParaRPr lang="en-US" sz="2400" dirty="0"/>
          </a:p>
          <a:p>
            <a:r>
              <a:rPr lang="en-US" sz="2400"/>
              <a:t>phenotypically: same </a:t>
            </a:r>
            <a:r>
              <a:rPr lang="en-US" sz="2400" dirty="0"/>
              <a:t>mean, same variance</a:t>
            </a:r>
            <a:r>
              <a:rPr lang="en-US" sz="2400"/>
              <a:t>, </a:t>
            </a:r>
          </a:p>
          <a:p>
            <a:r>
              <a:rPr lang="en-US" sz="2400"/>
              <a:t>genetically: same genetic influences / genetic variants</a:t>
            </a:r>
          </a:p>
          <a:p>
            <a:r>
              <a:rPr lang="en-US" sz="2400"/>
              <a:t>environmentally: same </a:t>
            </a:r>
            <a:r>
              <a:rPr lang="en-US" sz="2400" dirty="0"/>
              <a:t>environmental influences</a:t>
            </a:r>
          </a:p>
          <a:p>
            <a:endParaRPr lang="en-US" sz="2400" dirty="0"/>
          </a:p>
        </p:txBody>
      </p:sp>
      <p:sp>
        <p:nvSpPr>
          <p:cNvPr id="2" name="Tekstvak 1">
            <a:extLst>
              <a:ext uri="{FF2B5EF4-FFF2-40B4-BE49-F238E27FC236}">
                <a16:creationId xmlns:a16="http://schemas.microsoft.com/office/drawing/2014/main" id="{012BFCB5-3C35-46B3-8566-E7E1F85FB31A}"/>
              </a:ext>
            </a:extLst>
          </p:cNvPr>
          <p:cNvSpPr txBox="1"/>
          <p:nvPr/>
        </p:nvSpPr>
        <p:spPr>
          <a:xfrm>
            <a:off x="262211" y="1592494"/>
            <a:ext cx="10726654" cy="461665"/>
          </a:xfrm>
          <a:prstGeom prst="rect">
            <a:avLst/>
          </a:prstGeom>
          <a:noFill/>
        </p:spPr>
        <p:txBody>
          <a:bodyPr wrap="none" rtlCol="0">
            <a:spAutoFit/>
          </a:bodyPr>
          <a:lstStyle/>
          <a:p>
            <a:r>
              <a:rPr lang="en-US" sz="2400"/>
              <a:t>The CTD is a means to an end ....</a:t>
            </a:r>
            <a:r>
              <a:rPr lang="en-US" sz="2400" b="1"/>
              <a:t> S</a:t>
            </a:r>
            <a:r>
              <a:rPr lang="en-US" sz="2400" b="1" baseline="-25000"/>
              <a:t>PH </a:t>
            </a:r>
            <a:r>
              <a:rPr lang="en-US" sz="2400"/>
              <a:t>= </a:t>
            </a:r>
            <a:r>
              <a:rPr lang="en-US" sz="2400" b="1">
                <a:solidFill>
                  <a:srgbClr val="0070C0"/>
                </a:solidFill>
              </a:rPr>
              <a:t>S</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7030A0"/>
                </a:solidFill>
              </a:rPr>
              <a:t>S</a:t>
            </a:r>
            <a:r>
              <a:rPr lang="en-US" sz="2400" b="1" baseline="-25000">
                <a:solidFill>
                  <a:srgbClr val="7030A0"/>
                </a:solidFill>
              </a:rPr>
              <a:t>C</a:t>
            </a:r>
            <a:r>
              <a:rPr lang="en-US" sz="2400" b="1" baseline="0"/>
              <a:t>+</a:t>
            </a:r>
            <a:r>
              <a:rPr lang="en-US" sz="2400" b="1" baseline="0">
                <a:solidFill>
                  <a:srgbClr val="FF0000"/>
                </a:solidFill>
              </a:rPr>
              <a:t>S</a:t>
            </a:r>
            <a:r>
              <a:rPr lang="en-US" sz="2400" b="1" baseline="-25000">
                <a:solidFill>
                  <a:srgbClr val="FF0000"/>
                </a:solidFill>
              </a:rPr>
              <a:t>E </a:t>
            </a:r>
            <a:r>
              <a:rPr lang="en-US" sz="2400"/>
              <a:t>, cognitive abilities in </a:t>
            </a:r>
            <a:r>
              <a:rPr lang="en-US" sz="2400" b="1"/>
              <a:t>12 year olds</a:t>
            </a:r>
            <a:endParaRPr lang="en-US" sz="2400" b="1" baseline="-250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72522"/>
    </mc:Choice>
    <mc:Fallback xmlns="">
      <p:transition spd="slow" advTm="17252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3" name="Rectangle 2"/>
          <p:cNvSpPr/>
          <p:nvPr/>
        </p:nvSpPr>
        <p:spPr>
          <a:xfrm>
            <a:off x="327129" y="114717"/>
            <a:ext cx="11621715" cy="1815882"/>
          </a:xfrm>
          <a:prstGeom prst="rect">
            <a:avLst/>
          </a:prstGeom>
        </p:spPr>
        <p:txBody>
          <a:bodyPr wrap="square">
            <a:spAutoFit/>
          </a:bodyPr>
          <a:lstStyle/>
          <a:p>
            <a:r>
              <a:rPr lang="en-US" sz="2800" b="1"/>
              <a:t>Assumption: random mating (testable if you have parental data .... r</a:t>
            </a:r>
            <a:r>
              <a:rPr lang="en-US" sz="2800" b="1" baseline="-25000"/>
              <a:t>spouse</a:t>
            </a:r>
            <a:r>
              <a:rPr lang="en-US" sz="2800" b="1"/>
              <a:t> = 0)</a:t>
            </a:r>
            <a:r>
              <a:rPr lang="en-US" sz="2800"/>
              <a:t>.</a:t>
            </a:r>
          </a:p>
          <a:p>
            <a:endParaRPr lang="en-US" sz="2800"/>
          </a:p>
          <a:p>
            <a:r>
              <a:rPr lang="en-US" sz="2800"/>
              <a:t>The </a:t>
            </a:r>
            <a:r>
              <a:rPr lang="en-US" sz="2800" b="1">
                <a:solidFill>
                  <a:srgbClr val="FF0000"/>
                </a:solidFill>
              </a:rPr>
              <a:t>.5</a:t>
            </a:r>
            <a:r>
              <a:rPr lang="en-US" sz="2800" b="1"/>
              <a:t> in </a:t>
            </a:r>
            <a:r>
              <a:rPr kumimoji="0" lang="LID4096" altLang="LID4096" sz="2800" b="1" i="1" strike="noStrike" cap="none" normalizeH="0" baseline="0">
                <a:ln>
                  <a:noFill/>
                </a:ln>
                <a:solidFill>
                  <a:srgbClr val="FF0000"/>
                </a:solidFill>
                <a:effectLst/>
                <a:latin typeface="Calibri" panose="020F0502020204030204" pitchFamily="34" charset="0"/>
              </a:rPr>
              <a:t>.5</a:t>
            </a:r>
            <a:r>
              <a:rPr kumimoji="0" lang="en-US" altLang="LID4096" sz="2800" b="1" i="1" strike="noStrike" cap="none" normalizeH="0" baseline="0">
                <a:ln>
                  <a:noFill/>
                </a:ln>
                <a:solidFill>
                  <a:srgbClr val="000000"/>
                </a:solidFill>
                <a:effectLst/>
                <a:latin typeface="Calibri" panose="020F0502020204030204" pitchFamily="34" charset="0"/>
              </a:rPr>
              <a:t>*</a:t>
            </a:r>
            <a:r>
              <a:rPr lang="en-US" altLang="LID4096" sz="2800" b="1" i="1">
                <a:solidFill>
                  <a:srgbClr val="000000"/>
                </a:solidFill>
                <a:latin typeface="Calibri" panose="020F0502020204030204" pitchFamily="34" charset="0"/>
              </a:rPr>
              <a:t>s</a:t>
            </a:r>
            <a:r>
              <a:rPr lang="en-US" altLang="LID4096" sz="2800" b="1" i="1" baseline="-25000">
                <a:solidFill>
                  <a:srgbClr val="000000"/>
                </a:solidFill>
                <a:latin typeface="Calibri" panose="020F0502020204030204" pitchFamily="34" charset="0"/>
              </a:rPr>
              <a:t>A</a:t>
            </a:r>
            <a:r>
              <a:rPr lang="en-US" altLang="LID4096" sz="2800" b="1" i="1" baseline="30000">
                <a:solidFill>
                  <a:srgbClr val="000000"/>
                </a:solidFill>
                <a:latin typeface="Calibri" panose="020F0502020204030204" pitchFamily="34" charset="0"/>
              </a:rPr>
              <a:t>2</a:t>
            </a:r>
            <a:r>
              <a:rPr lang="en-US" altLang="LID4096" sz="2800" b="1" i="1">
                <a:solidFill>
                  <a:srgbClr val="000000"/>
                </a:solidFill>
                <a:latin typeface="Calibri" panose="020F0502020204030204" pitchFamily="34" charset="0"/>
              </a:rPr>
              <a:t> </a:t>
            </a:r>
            <a:r>
              <a:rPr lang="en-US" altLang="LID4096" sz="2800">
                <a:solidFill>
                  <a:srgbClr val="000000"/>
                </a:solidFill>
                <a:latin typeface="Calibri" panose="020F0502020204030204" pitchFamily="34" charset="0"/>
              </a:rPr>
              <a:t>is based on the assumption of random mating</a:t>
            </a:r>
            <a:r>
              <a:rPr lang="en-US" altLang="LID4096" sz="2800" baseline="30000">
                <a:solidFill>
                  <a:srgbClr val="000000"/>
                </a:solidFill>
                <a:latin typeface="Calibri" panose="020F0502020204030204" pitchFamily="34" charset="0"/>
              </a:rPr>
              <a:t> </a:t>
            </a:r>
            <a:r>
              <a:rPr lang="en-US" altLang="LID4096" sz="4000" b="1" baseline="30000">
                <a:solidFill>
                  <a:srgbClr val="000000"/>
                </a:solidFill>
                <a:latin typeface="Calibri" panose="020F0502020204030204" pitchFamily="34" charset="0"/>
              </a:rPr>
              <a:t> </a:t>
            </a:r>
            <a:endParaRPr kumimoji="0" lang="LID4096" altLang="LID4096" sz="4000" b="0" i="0" u="none" strike="noStrike" cap="none" normalizeH="0" baseline="30000">
              <a:ln>
                <a:noFill/>
              </a:ln>
              <a:solidFill>
                <a:schemeClr val="tx1"/>
              </a:solidFill>
              <a:effectLst/>
              <a:latin typeface="Arial" panose="020B0604020202020204" pitchFamily="34" charset="0"/>
            </a:endParaRPr>
          </a:p>
          <a:p>
            <a:r>
              <a:rPr lang="en-US" sz="2800"/>
              <a:t>  </a:t>
            </a:r>
            <a:endParaRPr lang="en-US" sz="2800" dirty="0"/>
          </a:p>
        </p:txBody>
      </p:sp>
      <p:sp>
        <p:nvSpPr>
          <p:cNvPr id="9" name="TextBox 8"/>
          <p:cNvSpPr txBox="1"/>
          <p:nvPr/>
        </p:nvSpPr>
        <p:spPr>
          <a:xfrm>
            <a:off x="368725" y="5015875"/>
            <a:ext cx="11172161" cy="1938992"/>
          </a:xfrm>
          <a:prstGeom prst="rect">
            <a:avLst/>
          </a:prstGeom>
          <a:noFill/>
        </p:spPr>
        <p:txBody>
          <a:bodyPr wrap="none" rtlCol="0">
            <a:spAutoFit/>
          </a:bodyPr>
          <a:lstStyle/>
          <a:p>
            <a:r>
              <a:rPr lang="en-US" sz="2000"/>
              <a:t>Positive non-random mating (a.k.a. </a:t>
            </a:r>
            <a:r>
              <a:rPr lang="en-US" sz="2000" i="1"/>
              <a:t>assortative mating</a:t>
            </a:r>
            <a:r>
              <a:rPr lang="en-US" sz="2000"/>
              <a:t>) may result in </a:t>
            </a:r>
            <a:r>
              <a:rPr kumimoji="0" lang="en-US" altLang="LID4096" sz="2000" b="0" i="0" u="none" strike="noStrike" cap="none" normalizeH="0" baseline="0">
                <a:ln>
                  <a:noFill/>
                </a:ln>
                <a:solidFill>
                  <a:srgbClr val="FF0000"/>
                </a:solidFill>
                <a:effectLst/>
                <a:latin typeface="Calibri" panose="020F0502020204030204" pitchFamily="34" charset="0"/>
              </a:rPr>
              <a:t>r</a:t>
            </a:r>
            <a:r>
              <a:rPr kumimoji="0" lang="en-US" altLang="LID4096" sz="2000" b="0" i="0" u="none" strike="noStrike" cap="none" normalizeH="0" baseline="-25000">
                <a:ln>
                  <a:noFill/>
                </a:ln>
                <a:solidFill>
                  <a:srgbClr val="FF0000"/>
                </a:solidFill>
                <a:effectLst/>
                <a:latin typeface="Calibri" panose="020F0502020204030204" pitchFamily="34" charset="0"/>
              </a:rPr>
              <a:t>A</a:t>
            </a:r>
            <a:r>
              <a:rPr kumimoji="0" lang="en-US" altLang="LID4096" sz="2000" b="0" i="0" u="none" strike="noStrike" cap="none" normalizeH="0" baseline="0">
                <a:ln>
                  <a:noFill/>
                </a:ln>
                <a:solidFill>
                  <a:srgbClr val="000000"/>
                </a:solidFill>
                <a:effectLst/>
                <a:latin typeface="Calibri" panose="020F0502020204030204" pitchFamily="34" charset="0"/>
              </a:rPr>
              <a:t>*</a:t>
            </a:r>
            <a:r>
              <a:rPr lang="en-US" altLang="LID4096" sz="2000">
                <a:solidFill>
                  <a:srgbClr val="000000"/>
                </a:solidFill>
                <a:latin typeface="Calibri" panose="020F0502020204030204" pitchFamily="34" charset="0"/>
              </a:rPr>
              <a:t>s</a:t>
            </a:r>
            <a:r>
              <a:rPr lang="en-US" altLang="LID4096" sz="2000" baseline="-25000">
                <a:solidFill>
                  <a:srgbClr val="000000"/>
                </a:solidFill>
                <a:latin typeface="Calibri" panose="020F0502020204030204" pitchFamily="34" charset="0"/>
              </a:rPr>
              <a:t>A</a:t>
            </a:r>
            <a:r>
              <a:rPr lang="en-US" altLang="LID4096" sz="2000" baseline="30000">
                <a:solidFill>
                  <a:srgbClr val="000000"/>
                </a:solidFill>
                <a:latin typeface="Calibri" panose="020F0502020204030204" pitchFamily="34" charset="0"/>
              </a:rPr>
              <a:t>2 </a:t>
            </a:r>
            <a:r>
              <a:rPr lang="en-US" altLang="LID4096" sz="2000">
                <a:solidFill>
                  <a:srgbClr val="000000"/>
                </a:solidFill>
                <a:latin typeface="Calibri" panose="020F0502020204030204" pitchFamily="34" charset="0"/>
              </a:rPr>
              <a:t>, where </a:t>
            </a:r>
            <a:r>
              <a:rPr kumimoji="0" lang="en-US" altLang="LID4096" sz="2000" b="0" i="0" u="none" strike="noStrike" cap="none" normalizeH="0" baseline="0">
                <a:ln>
                  <a:noFill/>
                </a:ln>
                <a:solidFill>
                  <a:srgbClr val="FF0000"/>
                </a:solidFill>
                <a:effectLst/>
                <a:latin typeface="Calibri" panose="020F0502020204030204" pitchFamily="34" charset="0"/>
              </a:rPr>
              <a:t>r</a:t>
            </a:r>
            <a:r>
              <a:rPr kumimoji="0" lang="en-US" altLang="LID4096" sz="2000" b="0" i="0" u="none" strike="noStrike" cap="none" normalizeH="0" baseline="-25000">
                <a:ln>
                  <a:noFill/>
                </a:ln>
                <a:solidFill>
                  <a:srgbClr val="FF0000"/>
                </a:solidFill>
                <a:effectLst/>
                <a:latin typeface="Calibri" panose="020F0502020204030204" pitchFamily="34" charset="0"/>
              </a:rPr>
              <a:t>A</a:t>
            </a:r>
            <a:r>
              <a:rPr lang="en-US" altLang="LID4096" sz="2000">
                <a:solidFill>
                  <a:srgbClr val="000000"/>
                </a:solidFill>
                <a:latin typeface="Calibri" panose="020F0502020204030204" pitchFamily="34" charset="0"/>
              </a:rPr>
              <a:t>&gt;.5.</a:t>
            </a:r>
            <a:endParaRPr lang="en-US" sz="2000"/>
          </a:p>
          <a:p>
            <a:r>
              <a:rPr lang="en-US" sz="2000"/>
              <a:t>Simple </a:t>
            </a:r>
            <a:r>
              <a:rPr lang="en-US" sz="2000" dirty="0"/>
              <a:t>test: what </a:t>
            </a:r>
            <a:r>
              <a:rPr lang="en-US" sz="2000"/>
              <a:t>is the phenotypic spousal correlation r</a:t>
            </a:r>
            <a:r>
              <a:rPr lang="en-US" sz="2000" baseline="-25000"/>
              <a:t>spouse</a:t>
            </a:r>
            <a:r>
              <a:rPr lang="en-US" sz="2000"/>
              <a:t>? </a:t>
            </a:r>
          </a:p>
          <a:p>
            <a:r>
              <a:rPr lang="en-US" sz="2000"/>
              <a:t>If r</a:t>
            </a:r>
            <a:r>
              <a:rPr lang="en-US" sz="2000" baseline="-25000"/>
              <a:t>spouse </a:t>
            </a:r>
            <a:r>
              <a:rPr lang="en-US" sz="2000"/>
              <a:t>&gt; </a:t>
            </a:r>
            <a:r>
              <a:rPr lang="en-US" sz="2000" dirty="0"/>
              <a:t>0, then we acknowledge </a:t>
            </a:r>
            <a:r>
              <a:rPr lang="en-US" sz="2000"/>
              <a:t>assortative mating ..... This raises the question: what process underlies </a:t>
            </a:r>
          </a:p>
          <a:p>
            <a:r>
              <a:rPr lang="en-US" sz="2000"/>
              <a:t>assortative mating?</a:t>
            </a:r>
          </a:p>
          <a:p>
            <a:r>
              <a:rPr lang="en-US" sz="2000"/>
              <a:t>Is mating random? Height r</a:t>
            </a:r>
            <a:r>
              <a:rPr lang="en-US" sz="2000" baseline="-25000"/>
              <a:t>spouse </a:t>
            </a:r>
            <a:r>
              <a:rPr lang="en-US" sz="2000"/>
              <a:t>= ~ .2 ...  IQ  r</a:t>
            </a:r>
            <a:r>
              <a:rPr lang="en-US" sz="2000" baseline="-25000"/>
              <a:t>spouse </a:t>
            </a:r>
            <a:r>
              <a:rPr lang="en-US" sz="2000"/>
              <a:t>= ~ .3 to ~.4</a:t>
            </a:r>
          </a:p>
          <a:p>
            <a:endParaRPr lang="en-US" sz="2000" dirty="0"/>
          </a:p>
        </p:txBody>
      </p:sp>
      <p:sp>
        <p:nvSpPr>
          <p:cNvPr id="4" name="AutoShape 3">
            <a:extLst>
              <a:ext uri="{FF2B5EF4-FFF2-40B4-BE49-F238E27FC236}">
                <a16:creationId xmlns:a16="http://schemas.microsoft.com/office/drawing/2014/main" id="{2B423E3D-9E38-4C7E-85A8-B78C600B6554}"/>
              </a:ext>
            </a:extLst>
          </p:cNvPr>
          <p:cNvSpPr>
            <a:spLocks noChangeAspect="1" noChangeArrowheads="1" noTextEdit="1"/>
          </p:cNvSpPr>
          <p:nvPr/>
        </p:nvSpPr>
        <p:spPr bwMode="auto">
          <a:xfrm>
            <a:off x="2370138" y="2011363"/>
            <a:ext cx="59340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 name="Rectangle 5">
            <a:extLst>
              <a:ext uri="{FF2B5EF4-FFF2-40B4-BE49-F238E27FC236}">
                <a16:creationId xmlns:a16="http://schemas.microsoft.com/office/drawing/2014/main" id="{D9CA5763-E6A2-46AC-8763-C77FAF68D3AA}"/>
              </a:ext>
            </a:extLst>
          </p:cNvPr>
          <p:cNvSpPr>
            <a:spLocks noChangeArrowheads="1"/>
          </p:cNvSpPr>
          <p:nvPr/>
        </p:nvSpPr>
        <p:spPr bwMode="auto">
          <a:xfrm>
            <a:off x="3279776" y="4171951"/>
            <a:ext cx="771525" cy="496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 name="Rectangle 6">
            <a:extLst>
              <a:ext uri="{FF2B5EF4-FFF2-40B4-BE49-F238E27FC236}">
                <a16:creationId xmlns:a16="http://schemas.microsoft.com/office/drawing/2014/main" id="{D3098EE1-1230-4106-8C7F-AB9468CD8D70}"/>
              </a:ext>
            </a:extLst>
          </p:cNvPr>
          <p:cNvSpPr>
            <a:spLocks noChangeArrowheads="1"/>
          </p:cNvSpPr>
          <p:nvPr/>
        </p:nvSpPr>
        <p:spPr bwMode="auto">
          <a:xfrm>
            <a:off x="3279776" y="4171951"/>
            <a:ext cx="771525" cy="496888"/>
          </a:xfrm>
          <a:prstGeom prst="rect">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8" name="Rectangle 7">
            <a:extLst>
              <a:ext uri="{FF2B5EF4-FFF2-40B4-BE49-F238E27FC236}">
                <a16:creationId xmlns:a16="http://schemas.microsoft.com/office/drawing/2014/main" id="{75C38719-DAF5-48C6-AE1C-3D5DBE0D292D}"/>
              </a:ext>
            </a:extLst>
          </p:cNvPr>
          <p:cNvSpPr>
            <a:spLocks noChangeArrowheads="1"/>
          </p:cNvSpPr>
          <p:nvPr/>
        </p:nvSpPr>
        <p:spPr bwMode="auto">
          <a:xfrm>
            <a:off x="3586163" y="4319588"/>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Y1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3" name="Oval 8">
            <a:extLst>
              <a:ext uri="{FF2B5EF4-FFF2-40B4-BE49-F238E27FC236}">
                <a16:creationId xmlns:a16="http://schemas.microsoft.com/office/drawing/2014/main" id="{E69C953C-CCD3-42FF-93CA-345F275DC5CA}"/>
              </a:ext>
            </a:extLst>
          </p:cNvPr>
          <p:cNvSpPr>
            <a:spLocks noChangeArrowheads="1"/>
          </p:cNvSpPr>
          <p:nvPr/>
        </p:nvSpPr>
        <p:spPr bwMode="auto">
          <a:xfrm>
            <a:off x="2373313"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14" name="Oval 9">
            <a:extLst>
              <a:ext uri="{FF2B5EF4-FFF2-40B4-BE49-F238E27FC236}">
                <a16:creationId xmlns:a16="http://schemas.microsoft.com/office/drawing/2014/main" id="{15DE93EC-5893-41D0-953C-935F3C43B072}"/>
              </a:ext>
            </a:extLst>
          </p:cNvPr>
          <p:cNvSpPr>
            <a:spLocks noChangeArrowheads="1"/>
          </p:cNvSpPr>
          <p:nvPr/>
        </p:nvSpPr>
        <p:spPr bwMode="auto">
          <a:xfrm>
            <a:off x="2373313"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15" name="Rectangle 10">
            <a:extLst>
              <a:ext uri="{FF2B5EF4-FFF2-40B4-BE49-F238E27FC236}">
                <a16:creationId xmlns:a16="http://schemas.microsoft.com/office/drawing/2014/main" id="{E328B401-FC48-4555-BF3E-A8138FA84054}"/>
              </a:ext>
            </a:extLst>
          </p:cNvPr>
          <p:cNvSpPr>
            <a:spLocks noChangeArrowheads="1"/>
          </p:cNvSpPr>
          <p:nvPr/>
        </p:nvSpPr>
        <p:spPr bwMode="auto">
          <a:xfrm>
            <a:off x="2581276" y="3076576"/>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A1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6" name="Oval 11">
            <a:extLst>
              <a:ext uri="{FF2B5EF4-FFF2-40B4-BE49-F238E27FC236}">
                <a16:creationId xmlns:a16="http://schemas.microsoft.com/office/drawing/2014/main" id="{C5E8E148-E777-4101-AC1A-43036EA08F62}"/>
              </a:ext>
            </a:extLst>
          </p:cNvPr>
          <p:cNvSpPr>
            <a:spLocks noChangeArrowheads="1"/>
          </p:cNvSpPr>
          <p:nvPr/>
        </p:nvSpPr>
        <p:spPr bwMode="auto">
          <a:xfrm>
            <a:off x="3371851"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17" name="Oval 12">
            <a:extLst>
              <a:ext uri="{FF2B5EF4-FFF2-40B4-BE49-F238E27FC236}">
                <a16:creationId xmlns:a16="http://schemas.microsoft.com/office/drawing/2014/main" id="{80E51693-22A3-4594-90E8-1080806BA658}"/>
              </a:ext>
            </a:extLst>
          </p:cNvPr>
          <p:cNvSpPr>
            <a:spLocks noChangeArrowheads="1"/>
          </p:cNvSpPr>
          <p:nvPr/>
        </p:nvSpPr>
        <p:spPr bwMode="auto">
          <a:xfrm>
            <a:off x="3371851"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18" name="Rectangle 13">
            <a:extLst>
              <a:ext uri="{FF2B5EF4-FFF2-40B4-BE49-F238E27FC236}">
                <a16:creationId xmlns:a16="http://schemas.microsoft.com/office/drawing/2014/main" id="{3E97876C-533B-4776-8160-9440DBEB2AB0}"/>
              </a:ext>
            </a:extLst>
          </p:cNvPr>
          <p:cNvSpPr>
            <a:spLocks noChangeArrowheads="1"/>
          </p:cNvSpPr>
          <p:nvPr/>
        </p:nvSpPr>
        <p:spPr bwMode="auto">
          <a:xfrm>
            <a:off x="3582988" y="3076576"/>
            <a:ext cx="252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C1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9" name="Oval 14">
            <a:extLst>
              <a:ext uri="{FF2B5EF4-FFF2-40B4-BE49-F238E27FC236}">
                <a16:creationId xmlns:a16="http://schemas.microsoft.com/office/drawing/2014/main" id="{21F0FDA2-A314-40DD-958E-D2D1D612F680}"/>
              </a:ext>
            </a:extLst>
          </p:cNvPr>
          <p:cNvSpPr>
            <a:spLocks noChangeArrowheads="1"/>
          </p:cNvSpPr>
          <p:nvPr/>
        </p:nvSpPr>
        <p:spPr bwMode="auto">
          <a:xfrm>
            <a:off x="4433888"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0" name="Oval 15">
            <a:extLst>
              <a:ext uri="{FF2B5EF4-FFF2-40B4-BE49-F238E27FC236}">
                <a16:creationId xmlns:a16="http://schemas.microsoft.com/office/drawing/2014/main" id="{548006A1-81F3-4C2C-863A-0E04ED646A56}"/>
              </a:ext>
            </a:extLst>
          </p:cNvPr>
          <p:cNvSpPr>
            <a:spLocks noChangeArrowheads="1"/>
          </p:cNvSpPr>
          <p:nvPr/>
        </p:nvSpPr>
        <p:spPr bwMode="auto">
          <a:xfrm>
            <a:off x="4433888"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21" name="Rectangle 16">
            <a:extLst>
              <a:ext uri="{FF2B5EF4-FFF2-40B4-BE49-F238E27FC236}">
                <a16:creationId xmlns:a16="http://schemas.microsoft.com/office/drawing/2014/main" id="{2F8B0036-B86A-4E5F-89AC-7729E88610F8}"/>
              </a:ext>
            </a:extLst>
          </p:cNvPr>
          <p:cNvSpPr>
            <a:spLocks noChangeArrowheads="1"/>
          </p:cNvSpPr>
          <p:nvPr/>
        </p:nvSpPr>
        <p:spPr bwMode="auto">
          <a:xfrm>
            <a:off x="4648201" y="3076576"/>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E1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22" name="Freeform 17">
            <a:extLst>
              <a:ext uri="{FF2B5EF4-FFF2-40B4-BE49-F238E27FC236}">
                <a16:creationId xmlns:a16="http://schemas.microsoft.com/office/drawing/2014/main" id="{5308A538-2ED3-4207-BCAA-EB5BEF7B93D3}"/>
              </a:ext>
            </a:extLst>
          </p:cNvPr>
          <p:cNvSpPr>
            <a:spLocks noEditPoints="1"/>
          </p:cNvSpPr>
          <p:nvPr/>
        </p:nvSpPr>
        <p:spPr bwMode="auto">
          <a:xfrm>
            <a:off x="2665413" y="3479801"/>
            <a:ext cx="1000125" cy="692150"/>
          </a:xfrm>
          <a:custGeom>
            <a:avLst/>
            <a:gdLst>
              <a:gd name="T0" fmla="*/ 2 w 630"/>
              <a:gd name="T1" fmla="*/ 0 h 436"/>
              <a:gd name="T2" fmla="*/ 608 w 630"/>
              <a:gd name="T3" fmla="*/ 419 h 436"/>
              <a:gd name="T4" fmla="*/ 606 w 630"/>
              <a:gd name="T5" fmla="*/ 421 h 436"/>
              <a:gd name="T6" fmla="*/ 0 w 630"/>
              <a:gd name="T7" fmla="*/ 2 h 436"/>
              <a:gd name="T8" fmla="*/ 2 w 630"/>
              <a:gd name="T9" fmla="*/ 0 h 436"/>
              <a:gd name="T10" fmla="*/ 612 w 630"/>
              <a:gd name="T11" fmla="*/ 403 h 436"/>
              <a:gd name="T12" fmla="*/ 630 w 630"/>
              <a:gd name="T13" fmla="*/ 436 h 436"/>
              <a:gd name="T14" fmla="*/ 593 w 630"/>
              <a:gd name="T15" fmla="*/ 431 h 436"/>
              <a:gd name="T16" fmla="*/ 612 w 630"/>
              <a:gd name="T17" fmla="*/ 40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436">
                <a:moveTo>
                  <a:pt x="2" y="0"/>
                </a:moveTo>
                <a:lnTo>
                  <a:pt x="608" y="419"/>
                </a:lnTo>
                <a:lnTo>
                  <a:pt x="606" y="421"/>
                </a:lnTo>
                <a:lnTo>
                  <a:pt x="0" y="2"/>
                </a:lnTo>
                <a:lnTo>
                  <a:pt x="2" y="0"/>
                </a:lnTo>
                <a:close/>
                <a:moveTo>
                  <a:pt x="612" y="403"/>
                </a:moveTo>
                <a:lnTo>
                  <a:pt x="630" y="436"/>
                </a:lnTo>
                <a:lnTo>
                  <a:pt x="593" y="431"/>
                </a:lnTo>
                <a:lnTo>
                  <a:pt x="612" y="403"/>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3" name="Freeform 18">
            <a:extLst>
              <a:ext uri="{FF2B5EF4-FFF2-40B4-BE49-F238E27FC236}">
                <a16:creationId xmlns:a16="http://schemas.microsoft.com/office/drawing/2014/main" id="{49F790AD-9CAC-4ACF-A677-FE8D7D8F4BB8}"/>
              </a:ext>
            </a:extLst>
          </p:cNvPr>
          <p:cNvSpPr>
            <a:spLocks noEditPoints="1"/>
          </p:cNvSpPr>
          <p:nvPr/>
        </p:nvSpPr>
        <p:spPr bwMode="auto">
          <a:xfrm>
            <a:off x="3638551" y="3481388"/>
            <a:ext cx="53975" cy="690563"/>
          </a:xfrm>
          <a:custGeom>
            <a:avLst/>
            <a:gdLst>
              <a:gd name="T0" fmla="*/ 18 w 34"/>
              <a:gd name="T1" fmla="*/ 0 h 435"/>
              <a:gd name="T2" fmla="*/ 18 w 34"/>
              <a:gd name="T3" fmla="*/ 407 h 435"/>
              <a:gd name="T4" fmla="*/ 16 w 34"/>
              <a:gd name="T5" fmla="*/ 407 h 435"/>
              <a:gd name="T6" fmla="*/ 16 w 34"/>
              <a:gd name="T7" fmla="*/ 0 h 435"/>
              <a:gd name="T8" fmla="*/ 18 w 34"/>
              <a:gd name="T9" fmla="*/ 0 h 435"/>
              <a:gd name="T10" fmla="*/ 34 w 34"/>
              <a:gd name="T11" fmla="*/ 401 h 435"/>
              <a:gd name="T12" fmla="*/ 17 w 34"/>
              <a:gd name="T13" fmla="*/ 435 h 435"/>
              <a:gd name="T14" fmla="*/ 0 w 34"/>
              <a:gd name="T15" fmla="*/ 401 h 435"/>
              <a:gd name="T16" fmla="*/ 34 w 34"/>
              <a:gd name="T17" fmla="*/ 40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35">
                <a:moveTo>
                  <a:pt x="18" y="0"/>
                </a:moveTo>
                <a:lnTo>
                  <a:pt x="18" y="407"/>
                </a:lnTo>
                <a:lnTo>
                  <a:pt x="16" y="407"/>
                </a:lnTo>
                <a:lnTo>
                  <a:pt x="16" y="0"/>
                </a:lnTo>
                <a:lnTo>
                  <a:pt x="18" y="0"/>
                </a:lnTo>
                <a:close/>
                <a:moveTo>
                  <a:pt x="34" y="401"/>
                </a:moveTo>
                <a:lnTo>
                  <a:pt x="17" y="435"/>
                </a:lnTo>
                <a:lnTo>
                  <a:pt x="0" y="401"/>
                </a:lnTo>
                <a:lnTo>
                  <a:pt x="34" y="40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4" name="Freeform 19">
            <a:extLst>
              <a:ext uri="{FF2B5EF4-FFF2-40B4-BE49-F238E27FC236}">
                <a16:creationId xmlns:a16="http://schemas.microsoft.com/office/drawing/2014/main" id="{5674DF09-D0B2-4176-BB08-29799C951A18}"/>
              </a:ext>
            </a:extLst>
          </p:cNvPr>
          <p:cNvSpPr>
            <a:spLocks noEditPoints="1"/>
          </p:cNvSpPr>
          <p:nvPr/>
        </p:nvSpPr>
        <p:spPr bwMode="auto">
          <a:xfrm>
            <a:off x="3665538" y="3479801"/>
            <a:ext cx="1063625" cy="692150"/>
          </a:xfrm>
          <a:custGeom>
            <a:avLst/>
            <a:gdLst>
              <a:gd name="T0" fmla="*/ 668 w 670"/>
              <a:gd name="T1" fmla="*/ 0 h 436"/>
              <a:gd name="T2" fmla="*/ 23 w 670"/>
              <a:gd name="T3" fmla="*/ 420 h 436"/>
              <a:gd name="T4" fmla="*/ 24 w 670"/>
              <a:gd name="T5" fmla="*/ 422 h 436"/>
              <a:gd name="T6" fmla="*/ 670 w 670"/>
              <a:gd name="T7" fmla="*/ 2 h 436"/>
              <a:gd name="T8" fmla="*/ 668 w 670"/>
              <a:gd name="T9" fmla="*/ 0 h 436"/>
              <a:gd name="T10" fmla="*/ 19 w 670"/>
              <a:gd name="T11" fmla="*/ 403 h 436"/>
              <a:gd name="T12" fmla="*/ 0 w 670"/>
              <a:gd name="T13" fmla="*/ 436 h 436"/>
              <a:gd name="T14" fmla="*/ 37 w 670"/>
              <a:gd name="T15" fmla="*/ 432 h 436"/>
              <a:gd name="T16" fmla="*/ 19 w 670"/>
              <a:gd name="T17" fmla="*/ 40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436">
                <a:moveTo>
                  <a:pt x="668" y="0"/>
                </a:moveTo>
                <a:lnTo>
                  <a:pt x="23" y="420"/>
                </a:lnTo>
                <a:lnTo>
                  <a:pt x="24" y="422"/>
                </a:lnTo>
                <a:lnTo>
                  <a:pt x="670" y="2"/>
                </a:lnTo>
                <a:lnTo>
                  <a:pt x="668" y="0"/>
                </a:lnTo>
                <a:close/>
                <a:moveTo>
                  <a:pt x="19" y="403"/>
                </a:moveTo>
                <a:lnTo>
                  <a:pt x="0" y="436"/>
                </a:lnTo>
                <a:lnTo>
                  <a:pt x="37" y="432"/>
                </a:lnTo>
                <a:lnTo>
                  <a:pt x="19" y="403"/>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5" name="Rectangle 20">
            <a:extLst>
              <a:ext uri="{FF2B5EF4-FFF2-40B4-BE49-F238E27FC236}">
                <a16:creationId xmlns:a16="http://schemas.microsoft.com/office/drawing/2014/main" id="{0F243C9F-9528-4623-B9F6-38DFC8E06E8E}"/>
              </a:ext>
            </a:extLst>
          </p:cNvPr>
          <p:cNvSpPr>
            <a:spLocks noChangeArrowheads="1"/>
          </p:cNvSpPr>
          <p:nvPr/>
        </p:nvSpPr>
        <p:spPr bwMode="auto">
          <a:xfrm>
            <a:off x="2960688" y="372427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F49B60E4-C337-4415-8315-840B2A28E822}"/>
              </a:ext>
            </a:extLst>
          </p:cNvPr>
          <p:cNvSpPr>
            <a:spLocks noChangeArrowheads="1"/>
          </p:cNvSpPr>
          <p:nvPr/>
        </p:nvSpPr>
        <p:spPr bwMode="auto">
          <a:xfrm>
            <a:off x="3562351" y="363537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68C7BF6A-03C0-49BD-8C4A-C6ECF3EA0ADF}"/>
              </a:ext>
            </a:extLst>
          </p:cNvPr>
          <p:cNvSpPr>
            <a:spLocks noChangeArrowheads="1"/>
          </p:cNvSpPr>
          <p:nvPr/>
        </p:nvSpPr>
        <p:spPr bwMode="auto">
          <a:xfrm>
            <a:off x="4224338" y="378142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28" name="Freeform 23">
            <a:extLst>
              <a:ext uri="{FF2B5EF4-FFF2-40B4-BE49-F238E27FC236}">
                <a16:creationId xmlns:a16="http://schemas.microsoft.com/office/drawing/2014/main" id="{04BB6674-1D0B-49E8-A025-F279C0AAE284}"/>
              </a:ext>
            </a:extLst>
          </p:cNvPr>
          <p:cNvSpPr>
            <a:spLocks noEditPoints="1"/>
          </p:cNvSpPr>
          <p:nvPr/>
        </p:nvSpPr>
        <p:spPr bwMode="auto">
          <a:xfrm>
            <a:off x="2444751" y="2714626"/>
            <a:ext cx="454025" cy="254000"/>
          </a:xfrm>
          <a:custGeom>
            <a:avLst/>
            <a:gdLst>
              <a:gd name="T0" fmla="*/ 17 w 286"/>
              <a:gd name="T1" fmla="*/ 115 h 160"/>
              <a:gd name="T2" fmla="*/ 25 w 286"/>
              <a:gd name="T3" fmla="*/ 94 h 160"/>
              <a:gd name="T4" fmla="*/ 35 w 286"/>
              <a:gd name="T5" fmla="*/ 74 h 160"/>
              <a:gd name="T6" fmla="*/ 57 w 286"/>
              <a:gd name="T7" fmla="*/ 44 h 160"/>
              <a:gd name="T8" fmla="*/ 72 w 286"/>
              <a:gd name="T9" fmla="*/ 29 h 160"/>
              <a:gd name="T10" fmla="*/ 89 w 286"/>
              <a:gd name="T11" fmla="*/ 17 h 160"/>
              <a:gd name="T12" fmla="*/ 106 w 286"/>
              <a:gd name="T13" fmla="*/ 8 h 160"/>
              <a:gd name="T14" fmla="*/ 124 w 286"/>
              <a:gd name="T15" fmla="*/ 2 h 160"/>
              <a:gd name="T16" fmla="*/ 143 w 286"/>
              <a:gd name="T17" fmla="*/ 0 h 160"/>
              <a:gd name="T18" fmla="*/ 161 w 286"/>
              <a:gd name="T19" fmla="*/ 2 h 160"/>
              <a:gd name="T20" fmla="*/ 180 w 286"/>
              <a:gd name="T21" fmla="*/ 7 h 160"/>
              <a:gd name="T22" fmla="*/ 197 w 286"/>
              <a:gd name="T23" fmla="*/ 16 h 160"/>
              <a:gd name="T24" fmla="*/ 214 w 286"/>
              <a:gd name="T25" fmla="*/ 28 h 160"/>
              <a:gd name="T26" fmla="*/ 234 w 286"/>
              <a:gd name="T27" fmla="*/ 48 h 160"/>
              <a:gd name="T28" fmla="*/ 254 w 286"/>
              <a:gd name="T29" fmla="*/ 78 h 160"/>
              <a:gd name="T30" fmla="*/ 263 w 286"/>
              <a:gd name="T31" fmla="*/ 97 h 160"/>
              <a:gd name="T32" fmla="*/ 270 w 286"/>
              <a:gd name="T33" fmla="*/ 118 h 160"/>
              <a:gd name="T34" fmla="*/ 268 w 286"/>
              <a:gd name="T35" fmla="*/ 119 h 160"/>
              <a:gd name="T36" fmla="*/ 266 w 286"/>
              <a:gd name="T37" fmla="*/ 112 h 160"/>
              <a:gd name="T38" fmla="*/ 261 w 286"/>
              <a:gd name="T39" fmla="*/ 98 h 160"/>
              <a:gd name="T40" fmla="*/ 258 w 286"/>
              <a:gd name="T41" fmla="*/ 92 h 160"/>
              <a:gd name="T42" fmla="*/ 252 w 286"/>
              <a:gd name="T43" fmla="*/ 79 h 160"/>
              <a:gd name="T44" fmla="*/ 248 w 286"/>
              <a:gd name="T45" fmla="*/ 73 h 160"/>
              <a:gd name="T46" fmla="*/ 232 w 286"/>
              <a:gd name="T47" fmla="*/ 50 h 160"/>
              <a:gd name="T48" fmla="*/ 222 w 286"/>
              <a:gd name="T49" fmla="*/ 39 h 160"/>
              <a:gd name="T50" fmla="*/ 212 w 286"/>
              <a:gd name="T51" fmla="*/ 30 h 160"/>
              <a:gd name="T52" fmla="*/ 207 w 286"/>
              <a:gd name="T53" fmla="*/ 26 h 160"/>
              <a:gd name="T54" fmla="*/ 196 w 286"/>
              <a:gd name="T55" fmla="*/ 19 h 160"/>
              <a:gd name="T56" fmla="*/ 190 w 286"/>
              <a:gd name="T57" fmla="*/ 15 h 160"/>
              <a:gd name="T58" fmla="*/ 179 w 286"/>
              <a:gd name="T59" fmla="*/ 10 h 160"/>
              <a:gd name="T60" fmla="*/ 173 w 286"/>
              <a:gd name="T61" fmla="*/ 8 h 160"/>
              <a:gd name="T62" fmla="*/ 161 w 286"/>
              <a:gd name="T63" fmla="*/ 4 h 160"/>
              <a:gd name="T64" fmla="*/ 155 w 286"/>
              <a:gd name="T65" fmla="*/ 3 h 160"/>
              <a:gd name="T66" fmla="*/ 143 w 286"/>
              <a:gd name="T67" fmla="*/ 2 h 160"/>
              <a:gd name="T68" fmla="*/ 137 w 286"/>
              <a:gd name="T69" fmla="*/ 3 h 160"/>
              <a:gd name="T70" fmla="*/ 125 w 286"/>
              <a:gd name="T71" fmla="*/ 4 h 160"/>
              <a:gd name="T72" fmla="*/ 119 w 286"/>
              <a:gd name="T73" fmla="*/ 6 h 160"/>
              <a:gd name="T74" fmla="*/ 107 w 286"/>
              <a:gd name="T75" fmla="*/ 10 h 160"/>
              <a:gd name="T76" fmla="*/ 101 w 286"/>
              <a:gd name="T77" fmla="*/ 13 h 160"/>
              <a:gd name="T78" fmla="*/ 90 w 286"/>
              <a:gd name="T79" fmla="*/ 19 h 160"/>
              <a:gd name="T80" fmla="*/ 84 w 286"/>
              <a:gd name="T81" fmla="*/ 23 h 160"/>
              <a:gd name="T82" fmla="*/ 74 w 286"/>
              <a:gd name="T83" fmla="*/ 31 h 160"/>
              <a:gd name="T84" fmla="*/ 69 w 286"/>
              <a:gd name="T85" fmla="*/ 36 h 160"/>
              <a:gd name="T86" fmla="*/ 59 w 286"/>
              <a:gd name="T87" fmla="*/ 46 h 160"/>
              <a:gd name="T88" fmla="*/ 54 w 286"/>
              <a:gd name="T89" fmla="*/ 51 h 160"/>
              <a:gd name="T90" fmla="*/ 37 w 286"/>
              <a:gd name="T91" fmla="*/ 75 h 160"/>
              <a:gd name="T92" fmla="*/ 34 w 286"/>
              <a:gd name="T93" fmla="*/ 82 h 160"/>
              <a:gd name="T94" fmla="*/ 28 w 286"/>
              <a:gd name="T95" fmla="*/ 95 h 160"/>
              <a:gd name="T96" fmla="*/ 25 w 286"/>
              <a:gd name="T97" fmla="*/ 102 h 160"/>
              <a:gd name="T98" fmla="*/ 20 w 286"/>
              <a:gd name="T99" fmla="*/ 116 h 160"/>
              <a:gd name="T100" fmla="*/ 18 w 286"/>
              <a:gd name="T101" fmla="*/ 123 h 160"/>
              <a:gd name="T102" fmla="*/ 33 w 286"/>
              <a:gd name="T103" fmla="*/ 128 h 160"/>
              <a:gd name="T104" fmla="*/ 33 w 286"/>
              <a:gd name="T105" fmla="*/ 128 h 160"/>
              <a:gd name="T106" fmla="*/ 253 w 286"/>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160">
                <a:moveTo>
                  <a:pt x="14" y="131"/>
                </a:moveTo>
                <a:lnTo>
                  <a:pt x="15" y="122"/>
                </a:lnTo>
                <a:lnTo>
                  <a:pt x="17" y="115"/>
                </a:lnTo>
                <a:lnTo>
                  <a:pt x="20" y="108"/>
                </a:lnTo>
                <a:lnTo>
                  <a:pt x="22" y="101"/>
                </a:lnTo>
                <a:lnTo>
                  <a:pt x="25" y="94"/>
                </a:lnTo>
                <a:lnTo>
                  <a:pt x="28" y="87"/>
                </a:lnTo>
                <a:lnTo>
                  <a:pt x="32" y="80"/>
                </a:lnTo>
                <a:lnTo>
                  <a:pt x="35" y="74"/>
                </a:lnTo>
                <a:lnTo>
                  <a:pt x="43" y="61"/>
                </a:lnTo>
                <a:lnTo>
                  <a:pt x="52" y="50"/>
                </a:lnTo>
                <a:lnTo>
                  <a:pt x="57" y="44"/>
                </a:lnTo>
                <a:lnTo>
                  <a:pt x="62" y="39"/>
                </a:lnTo>
                <a:lnTo>
                  <a:pt x="67" y="34"/>
                </a:lnTo>
                <a:lnTo>
                  <a:pt x="72" y="29"/>
                </a:lnTo>
                <a:lnTo>
                  <a:pt x="77" y="25"/>
                </a:lnTo>
                <a:lnTo>
                  <a:pt x="83" y="21"/>
                </a:lnTo>
                <a:lnTo>
                  <a:pt x="89" y="17"/>
                </a:lnTo>
                <a:lnTo>
                  <a:pt x="94" y="13"/>
                </a:lnTo>
                <a:lnTo>
                  <a:pt x="100" y="10"/>
                </a:lnTo>
                <a:lnTo>
                  <a:pt x="106" y="8"/>
                </a:lnTo>
                <a:lnTo>
                  <a:pt x="112" y="5"/>
                </a:lnTo>
                <a:lnTo>
                  <a:pt x="118" y="3"/>
                </a:lnTo>
                <a:lnTo>
                  <a:pt x="124" y="2"/>
                </a:lnTo>
                <a:lnTo>
                  <a:pt x="130" y="0"/>
                </a:lnTo>
                <a:lnTo>
                  <a:pt x="137" y="0"/>
                </a:lnTo>
                <a:lnTo>
                  <a:pt x="143" y="0"/>
                </a:lnTo>
                <a:lnTo>
                  <a:pt x="149" y="0"/>
                </a:lnTo>
                <a:lnTo>
                  <a:pt x="155" y="0"/>
                </a:lnTo>
                <a:lnTo>
                  <a:pt x="161" y="2"/>
                </a:lnTo>
                <a:lnTo>
                  <a:pt x="168" y="3"/>
                </a:lnTo>
                <a:lnTo>
                  <a:pt x="174" y="5"/>
                </a:lnTo>
                <a:lnTo>
                  <a:pt x="180" y="7"/>
                </a:lnTo>
                <a:lnTo>
                  <a:pt x="186" y="10"/>
                </a:lnTo>
                <a:lnTo>
                  <a:pt x="191" y="13"/>
                </a:lnTo>
                <a:lnTo>
                  <a:pt x="197" y="16"/>
                </a:lnTo>
                <a:lnTo>
                  <a:pt x="203" y="20"/>
                </a:lnTo>
                <a:lnTo>
                  <a:pt x="208" y="24"/>
                </a:lnTo>
                <a:lnTo>
                  <a:pt x="214" y="28"/>
                </a:lnTo>
                <a:lnTo>
                  <a:pt x="219" y="33"/>
                </a:lnTo>
                <a:lnTo>
                  <a:pt x="224" y="37"/>
                </a:lnTo>
                <a:lnTo>
                  <a:pt x="234" y="48"/>
                </a:lnTo>
                <a:lnTo>
                  <a:pt x="242" y="59"/>
                </a:lnTo>
                <a:lnTo>
                  <a:pt x="250" y="71"/>
                </a:lnTo>
                <a:lnTo>
                  <a:pt x="254" y="78"/>
                </a:lnTo>
                <a:lnTo>
                  <a:pt x="257" y="84"/>
                </a:lnTo>
                <a:lnTo>
                  <a:pt x="261" y="91"/>
                </a:lnTo>
                <a:lnTo>
                  <a:pt x="263" y="97"/>
                </a:lnTo>
                <a:lnTo>
                  <a:pt x="266" y="104"/>
                </a:lnTo>
                <a:lnTo>
                  <a:pt x="268" y="111"/>
                </a:lnTo>
                <a:lnTo>
                  <a:pt x="270" y="118"/>
                </a:lnTo>
                <a:lnTo>
                  <a:pt x="271" y="125"/>
                </a:lnTo>
                <a:lnTo>
                  <a:pt x="269" y="126"/>
                </a:lnTo>
                <a:lnTo>
                  <a:pt x="268" y="119"/>
                </a:lnTo>
                <a:lnTo>
                  <a:pt x="268" y="119"/>
                </a:lnTo>
                <a:lnTo>
                  <a:pt x="266" y="112"/>
                </a:lnTo>
                <a:lnTo>
                  <a:pt x="266" y="112"/>
                </a:lnTo>
                <a:lnTo>
                  <a:pt x="263" y="105"/>
                </a:lnTo>
                <a:lnTo>
                  <a:pt x="264" y="105"/>
                </a:lnTo>
                <a:lnTo>
                  <a:pt x="261" y="98"/>
                </a:lnTo>
                <a:lnTo>
                  <a:pt x="261" y="98"/>
                </a:lnTo>
                <a:lnTo>
                  <a:pt x="258" y="92"/>
                </a:lnTo>
                <a:lnTo>
                  <a:pt x="258" y="92"/>
                </a:lnTo>
                <a:lnTo>
                  <a:pt x="255" y="85"/>
                </a:lnTo>
                <a:lnTo>
                  <a:pt x="255" y="85"/>
                </a:lnTo>
                <a:lnTo>
                  <a:pt x="252" y="79"/>
                </a:lnTo>
                <a:lnTo>
                  <a:pt x="252" y="79"/>
                </a:lnTo>
                <a:lnTo>
                  <a:pt x="248" y="73"/>
                </a:lnTo>
                <a:lnTo>
                  <a:pt x="248" y="73"/>
                </a:lnTo>
                <a:lnTo>
                  <a:pt x="240" y="61"/>
                </a:lnTo>
                <a:lnTo>
                  <a:pt x="240" y="61"/>
                </a:lnTo>
                <a:lnTo>
                  <a:pt x="232" y="50"/>
                </a:lnTo>
                <a:lnTo>
                  <a:pt x="232" y="50"/>
                </a:lnTo>
                <a:lnTo>
                  <a:pt x="222" y="39"/>
                </a:lnTo>
                <a:lnTo>
                  <a:pt x="222" y="39"/>
                </a:lnTo>
                <a:lnTo>
                  <a:pt x="217" y="35"/>
                </a:lnTo>
                <a:lnTo>
                  <a:pt x="217" y="35"/>
                </a:lnTo>
                <a:lnTo>
                  <a:pt x="212" y="30"/>
                </a:lnTo>
                <a:lnTo>
                  <a:pt x="212" y="30"/>
                </a:lnTo>
                <a:lnTo>
                  <a:pt x="207" y="26"/>
                </a:lnTo>
                <a:lnTo>
                  <a:pt x="207" y="26"/>
                </a:lnTo>
                <a:lnTo>
                  <a:pt x="201" y="22"/>
                </a:lnTo>
                <a:lnTo>
                  <a:pt x="201" y="22"/>
                </a:lnTo>
                <a:lnTo>
                  <a:pt x="196" y="19"/>
                </a:lnTo>
                <a:lnTo>
                  <a:pt x="196" y="19"/>
                </a:lnTo>
                <a:lnTo>
                  <a:pt x="190" y="15"/>
                </a:lnTo>
                <a:lnTo>
                  <a:pt x="190" y="15"/>
                </a:lnTo>
                <a:lnTo>
                  <a:pt x="184" y="12"/>
                </a:lnTo>
                <a:lnTo>
                  <a:pt x="184" y="12"/>
                </a:lnTo>
                <a:lnTo>
                  <a:pt x="179" y="10"/>
                </a:lnTo>
                <a:lnTo>
                  <a:pt x="179" y="10"/>
                </a:lnTo>
                <a:lnTo>
                  <a:pt x="173" y="8"/>
                </a:lnTo>
                <a:lnTo>
                  <a:pt x="173" y="8"/>
                </a:lnTo>
                <a:lnTo>
                  <a:pt x="167" y="6"/>
                </a:lnTo>
                <a:lnTo>
                  <a:pt x="167" y="6"/>
                </a:lnTo>
                <a:lnTo>
                  <a:pt x="161" y="4"/>
                </a:lnTo>
                <a:lnTo>
                  <a:pt x="161" y="4"/>
                </a:lnTo>
                <a:lnTo>
                  <a:pt x="155" y="3"/>
                </a:lnTo>
                <a:lnTo>
                  <a:pt x="155" y="3"/>
                </a:lnTo>
                <a:lnTo>
                  <a:pt x="149" y="3"/>
                </a:lnTo>
                <a:lnTo>
                  <a:pt x="149" y="3"/>
                </a:lnTo>
                <a:lnTo>
                  <a:pt x="143" y="2"/>
                </a:lnTo>
                <a:lnTo>
                  <a:pt x="143" y="2"/>
                </a:lnTo>
                <a:lnTo>
                  <a:pt x="137" y="3"/>
                </a:lnTo>
                <a:lnTo>
                  <a:pt x="137" y="3"/>
                </a:lnTo>
                <a:lnTo>
                  <a:pt x="131" y="3"/>
                </a:lnTo>
                <a:lnTo>
                  <a:pt x="131" y="3"/>
                </a:lnTo>
                <a:lnTo>
                  <a:pt x="125" y="4"/>
                </a:lnTo>
                <a:lnTo>
                  <a:pt x="125" y="4"/>
                </a:lnTo>
                <a:lnTo>
                  <a:pt x="119" y="6"/>
                </a:lnTo>
                <a:lnTo>
                  <a:pt x="119" y="6"/>
                </a:lnTo>
                <a:lnTo>
                  <a:pt x="113" y="8"/>
                </a:lnTo>
                <a:lnTo>
                  <a:pt x="113" y="8"/>
                </a:lnTo>
                <a:lnTo>
                  <a:pt x="107" y="10"/>
                </a:lnTo>
                <a:lnTo>
                  <a:pt x="107" y="10"/>
                </a:lnTo>
                <a:lnTo>
                  <a:pt x="101" y="13"/>
                </a:lnTo>
                <a:lnTo>
                  <a:pt x="101" y="13"/>
                </a:lnTo>
                <a:lnTo>
                  <a:pt x="95" y="16"/>
                </a:lnTo>
                <a:lnTo>
                  <a:pt x="96" y="16"/>
                </a:lnTo>
                <a:lnTo>
                  <a:pt x="90" y="19"/>
                </a:lnTo>
                <a:lnTo>
                  <a:pt x="90" y="19"/>
                </a:lnTo>
                <a:lnTo>
                  <a:pt x="84" y="23"/>
                </a:lnTo>
                <a:lnTo>
                  <a:pt x="84" y="23"/>
                </a:lnTo>
                <a:lnTo>
                  <a:pt x="79" y="27"/>
                </a:lnTo>
                <a:lnTo>
                  <a:pt x="79" y="27"/>
                </a:lnTo>
                <a:lnTo>
                  <a:pt x="74" y="31"/>
                </a:lnTo>
                <a:lnTo>
                  <a:pt x="74" y="31"/>
                </a:lnTo>
                <a:lnTo>
                  <a:pt x="69" y="36"/>
                </a:lnTo>
                <a:lnTo>
                  <a:pt x="69" y="36"/>
                </a:lnTo>
                <a:lnTo>
                  <a:pt x="64" y="41"/>
                </a:lnTo>
                <a:lnTo>
                  <a:pt x="64" y="41"/>
                </a:lnTo>
                <a:lnTo>
                  <a:pt x="59" y="46"/>
                </a:lnTo>
                <a:lnTo>
                  <a:pt x="59" y="46"/>
                </a:lnTo>
                <a:lnTo>
                  <a:pt x="54" y="51"/>
                </a:lnTo>
                <a:lnTo>
                  <a:pt x="54" y="51"/>
                </a:lnTo>
                <a:lnTo>
                  <a:pt x="45" y="63"/>
                </a:lnTo>
                <a:lnTo>
                  <a:pt x="45" y="63"/>
                </a:lnTo>
                <a:lnTo>
                  <a:pt x="37" y="75"/>
                </a:lnTo>
                <a:lnTo>
                  <a:pt x="38" y="75"/>
                </a:lnTo>
                <a:lnTo>
                  <a:pt x="34" y="82"/>
                </a:lnTo>
                <a:lnTo>
                  <a:pt x="34" y="82"/>
                </a:lnTo>
                <a:lnTo>
                  <a:pt x="31" y="88"/>
                </a:lnTo>
                <a:lnTo>
                  <a:pt x="31" y="88"/>
                </a:lnTo>
                <a:lnTo>
                  <a:pt x="28" y="95"/>
                </a:lnTo>
                <a:lnTo>
                  <a:pt x="28" y="95"/>
                </a:lnTo>
                <a:lnTo>
                  <a:pt x="25" y="102"/>
                </a:lnTo>
                <a:lnTo>
                  <a:pt x="25" y="102"/>
                </a:lnTo>
                <a:lnTo>
                  <a:pt x="22" y="109"/>
                </a:lnTo>
                <a:lnTo>
                  <a:pt x="22" y="109"/>
                </a:lnTo>
                <a:lnTo>
                  <a:pt x="20" y="116"/>
                </a:lnTo>
                <a:lnTo>
                  <a:pt x="20" y="116"/>
                </a:lnTo>
                <a:lnTo>
                  <a:pt x="18" y="123"/>
                </a:lnTo>
                <a:lnTo>
                  <a:pt x="18" y="123"/>
                </a:lnTo>
                <a:lnTo>
                  <a:pt x="17" y="132"/>
                </a:lnTo>
                <a:lnTo>
                  <a:pt x="14" y="131"/>
                </a:lnTo>
                <a:close/>
                <a:moveTo>
                  <a:pt x="33" y="128"/>
                </a:moveTo>
                <a:lnTo>
                  <a:pt x="12" y="160"/>
                </a:lnTo>
                <a:lnTo>
                  <a:pt x="0" y="124"/>
                </a:lnTo>
                <a:lnTo>
                  <a:pt x="33" y="128"/>
                </a:lnTo>
                <a:close/>
                <a:moveTo>
                  <a:pt x="286" y="118"/>
                </a:moveTo>
                <a:lnTo>
                  <a:pt x="273" y="154"/>
                </a:lnTo>
                <a:lnTo>
                  <a:pt x="253" y="122"/>
                </a:lnTo>
                <a:lnTo>
                  <a:pt x="286"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9" name="Freeform 24">
            <a:extLst>
              <a:ext uri="{FF2B5EF4-FFF2-40B4-BE49-F238E27FC236}">
                <a16:creationId xmlns:a16="http://schemas.microsoft.com/office/drawing/2014/main" id="{C3043EAD-E483-4661-9F70-51886B7EEF2A}"/>
              </a:ext>
            </a:extLst>
          </p:cNvPr>
          <p:cNvSpPr>
            <a:spLocks noEditPoints="1"/>
          </p:cNvSpPr>
          <p:nvPr/>
        </p:nvSpPr>
        <p:spPr bwMode="auto">
          <a:xfrm>
            <a:off x="3441701" y="2714626"/>
            <a:ext cx="455613" cy="254000"/>
          </a:xfrm>
          <a:custGeom>
            <a:avLst/>
            <a:gdLst>
              <a:gd name="T0" fmla="*/ 18 w 287"/>
              <a:gd name="T1" fmla="*/ 115 h 160"/>
              <a:gd name="T2" fmla="*/ 26 w 287"/>
              <a:gd name="T3" fmla="*/ 94 h 160"/>
              <a:gd name="T4" fmla="*/ 36 w 287"/>
              <a:gd name="T5" fmla="*/ 74 h 160"/>
              <a:gd name="T6" fmla="*/ 58 w 287"/>
              <a:gd name="T7" fmla="*/ 44 h 160"/>
              <a:gd name="T8" fmla="*/ 73 w 287"/>
              <a:gd name="T9" fmla="*/ 29 h 160"/>
              <a:gd name="T10" fmla="*/ 89 w 287"/>
              <a:gd name="T11" fmla="*/ 17 h 160"/>
              <a:gd name="T12" fmla="*/ 107 w 287"/>
              <a:gd name="T13" fmla="*/ 8 h 160"/>
              <a:gd name="T14" fmla="*/ 125 w 287"/>
              <a:gd name="T15" fmla="*/ 2 h 160"/>
              <a:gd name="T16" fmla="*/ 144 w 287"/>
              <a:gd name="T17" fmla="*/ 0 h 160"/>
              <a:gd name="T18" fmla="*/ 162 w 287"/>
              <a:gd name="T19" fmla="*/ 2 h 160"/>
              <a:gd name="T20" fmla="*/ 181 w 287"/>
              <a:gd name="T21" fmla="*/ 7 h 160"/>
              <a:gd name="T22" fmla="*/ 198 w 287"/>
              <a:gd name="T23" fmla="*/ 16 h 160"/>
              <a:gd name="T24" fmla="*/ 215 w 287"/>
              <a:gd name="T25" fmla="*/ 28 h 160"/>
              <a:gd name="T26" fmla="*/ 235 w 287"/>
              <a:gd name="T27" fmla="*/ 48 h 160"/>
              <a:gd name="T28" fmla="*/ 255 w 287"/>
              <a:gd name="T29" fmla="*/ 78 h 160"/>
              <a:gd name="T30" fmla="*/ 264 w 287"/>
              <a:gd name="T31" fmla="*/ 97 h 160"/>
              <a:gd name="T32" fmla="*/ 271 w 287"/>
              <a:gd name="T33" fmla="*/ 118 h 160"/>
              <a:gd name="T34" fmla="*/ 268 w 287"/>
              <a:gd name="T35" fmla="*/ 119 h 160"/>
              <a:gd name="T36" fmla="*/ 267 w 287"/>
              <a:gd name="T37" fmla="*/ 112 h 160"/>
              <a:gd name="T38" fmla="*/ 262 w 287"/>
              <a:gd name="T39" fmla="*/ 98 h 160"/>
              <a:gd name="T40" fmla="*/ 259 w 287"/>
              <a:gd name="T41" fmla="*/ 92 h 160"/>
              <a:gd name="T42" fmla="*/ 253 w 287"/>
              <a:gd name="T43" fmla="*/ 79 h 160"/>
              <a:gd name="T44" fmla="*/ 249 w 287"/>
              <a:gd name="T45" fmla="*/ 73 h 160"/>
              <a:gd name="T46" fmla="*/ 233 w 287"/>
              <a:gd name="T47" fmla="*/ 50 h 160"/>
              <a:gd name="T48" fmla="*/ 223 w 287"/>
              <a:gd name="T49" fmla="*/ 39 h 160"/>
              <a:gd name="T50" fmla="*/ 213 w 287"/>
              <a:gd name="T51" fmla="*/ 30 h 160"/>
              <a:gd name="T52" fmla="*/ 208 w 287"/>
              <a:gd name="T53" fmla="*/ 26 h 160"/>
              <a:gd name="T54" fmla="*/ 197 w 287"/>
              <a:gd name="T55" fmla="*/ 19 h 160"/>
              <a:gd name="T56" fmla="*/ 191 w 287"/>
              <a:gd name="T57" fmla="*/ 15 h 160"/>
              <a:gd name="T58" fmla="*/ 180 w 287"/>
              <a:gd name="T59" fmla="*/ 10 h 160"/>
              <a:gd name="T60" fmla="*/ 174 w 287"/>
              <a:gd name="T61" fmla="*/ 8 h 160"/>
              <a:gd name="T62" fmla="*/ 162 w 287"/>
              <a:gd name="T63" fmla="*/ 4 h 160"/>
              <a:gd name="T64" fmla="*/ 156 w 287"/>
              <a:gd name="T65" fmla="*/ 3 h 160"/>
              <a:gd name="T66" fmla="*/ 144 w 287"/>
              <a:gd name="T67" fmla="*/ 2 h 160"/>
              <a:gd name="T68" fmla="*/ 138 w 287"/>
              <a:gd name="T69" fmla="*/ 3 h 160"/>
              <a:gd name="T70" fmla="*/ 126 w 287"/>
              <a:gd name="T71" fmla="*/ 4 h 160"/>
              <a:gd name="T72" fmla="*/ 120 w 287"/>
              <a:gd name="T73" fmla="*/ 6 h 160"/>
              <a:gd name="T74" fmla="*/ 108 w 287"/>
              <a:gd name="T75" fmla="*/ 10 h 160"/>
              <a:gd name="T76" fmla="*/ 102 w 287"/>
              <a:gd name="T77" fmla="*/ 13 h 160"/>
              <a:gd name="T78" fmla="*/ 91 w 287"/>
              <a:gd name="T79" fmla="*/ 19 h 160"/>
              <a:gd name="T80" fmla="*/ 85 w 287"/>
              <a:gd name="T81" fmla="*/ 23 h 160"/>
              <a:gd name="T82" fmla="*/ 75 w 287"/>
              <a:gd name="T83" fmla="*/ 31 h 160"/>
              <a:gd name="T84" fmla="*/ 70 w 287"/>
              <a:gd name="T85" fmla="*/ 36 h 160"/>
              <a:gd name="T86" fmla="*/ 60 w 287"/>
              <a:gd name="T87" fmla="*/ 46 h 160"/>
              <a:gd name="T88" fmla="*/ 55 w 287"/>
              <a:gd name="T89" fmla="*/ 51 h 160"/>
              <a:gd name="T90" fmla="*/ 38 w 287"/>
              <a:gd name="T91" fmla="*/ 75 h 160"/>
              <a:gd name="T92" fmla="*/ 35 w 287"/>
              <a:gd name="T93" fmla="*/ 82 h 160"/>
              <a:gd name="T94" fmla="*/ 28 w 287"/>
              <a:gd name="T95" fmla="*/ 95 h 160"/>
              <a:gd name="T96" fmla="*/ 26 w 287"/>
              <a:gd name="T97" fmla="*/ 102 h 160"/>
              <a:gd name="T98" fmla="*/ 21 w 287"/>
              <a:gd name="T99" fmla="*/ 116 h 160"/>
              <a:gd name="T100" fmla="*/ 19 w 287"/>
              <a:gd name="T101" fmla="*/ 123 h 160"/>
              <a:gd name="T102" fmla="*/ 34 w 287"/>
              <a:gd name="T103" fmla="*/ 128 h 160"/>
              <a:gd name="T104" fmla="*/ 34 w 287"/>
              <a:gd name="T105" fmla="*/ 128 h 160"/>
              <a:gd name="T106" fmla="*/ 254 w 287"/>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7" h="160">
                <a:moveTo>
                  <a:pt x="15" y="131"/>
                </a:moveTo>
                <a:lnTo>
                  <a:pt x="16" y="122"/>
                </a:lnTo>
                <a:lnTo>
                  <a:pt x="18" y="115"/>
                </a:lnTo>
                <a:lnTo>
                  <a:pt x="21" y="108"/>
                </a:lnTo>
                <a:lnTo>
                  <a:pt x="23" y="101"/>
                </a:lnTo>
                <a:lnTo>
                  <a:pt x="26" y="94"/>
                </a:lnTo>
                <a:lnTo>
                  <a:pt x="29" y="87"/>
                </a:lnTo>
                <a:lnTo>
                  <a:pt x="32" y="80"/>
                </a:lnTo>
                <a:lnTo>
                  <a:pt x="36" y="74"/>
                </a:lnTo>
                <a:lnTo>
                  <a:pt x="44" y="61"/>
                </a:lnTo>
                <a:lnTo>
                  <a:pt x="53" y="50"/>
                </a:lnTo>
                <a:lnTo>
                  <a:pt x="58" y="44"/>
                </a:lnTo>
                <a:lnTo>
                  <a:pt x="63" y="39"/>
                </a:lnTo>
                <a:lnTo>
                  <a:pt x="68" y="34"/>
                </a:lnTo>
                <a:lnTo>
                  <a:pt x="73" y="29"/>
                </a:lnTo>
                <a:lnTo>
                  <a:pt x="78" y="25"/>
                </a:lnTo>
                <a:lnTo>
                  <a:pt x="84" y="21"/>
                </a:lnTo>
                <a:lnTo>
                  <a:pt x="89" y="17"/>
                </a:lnTo>
                <a:lnTo>
                  <a:pt x="95" y="13"/>
                </a:lnTo>
                <a:lnTo>
                  <a:pt x="101" y="10"/>
                </a:lnTo>
                <a:lnTo>
                  <a:pt x="107" y="8"/>
                </a:lnTo>
                <a:lnTo>
                  <a:pt x="113" y="5"/>
                </a:lnTo>
                <a:lnTo>
                  <a:pt x="119" y="3"/>
                </a:lnTo>
                <a:lnTo>
                  <a:pt x="125" y="2"/>
                </a:lnTo>
                <a:lnTo>
                  <a:pt x="131" y="0"/>
                </a:lnTo>
                <a:lnTo>
                  <a:pt x="138" y="0"/>
                </a:lnTo>
                <a:lnTo>
                  <a:pt x="144" y="0"/>
                </a:lnTo>
                <a:lnTo>
                  <a:pt x="150" y="0"/>
                </a:lnTo>
                <a:lnTo>
                  <a:pt x="156" y="0"/>
                </a:lnTo>
                <a:lnTo>
                  <a:pt x="162" y="2"/>
                </a:lnTo>
                <a:lnTo>
                  <a:pt x="168" y="3"/>
                </a:lnTo>
                <a:lnTo>
                  <a:pt x="175" y="5"/>
                </a:lnTo>
                <a:lnTo>
                  <a:pt x="181" y="7"/>
                </a:lnTo>
                <a:lnTo>
                  <a:pt x="186" y="10"/>
                </a:lnTo>
                <a:lnTo>
                  <a:pt x="192" y="13"/>
                </a:lnTo>
                <a:lnTo>
                  <a:pt x="198" y="16"/>
                </a:lnTo>
                <a:lnTo>
                  <a:pt x="204" y="20"/>
                </a:lnTo>
                <a:lnTo>
                  <a:pt x="209" y="24"/>
                </a:lnTo>
                <a:lnTo>
                  <a:pt x="215" y="28"/>
                </a:lnTo>
                <a:lnTo>
                  <a:pt x="220" y="33"/>
                </a:lnTo>
                <a:lnTo>
                  <a:pt x="225" y="37"/>
                </a:lnTo>
                <a:lnTo>
                  <a:pt x="235" y="48"/>
                </a:lnTo>
                <a:lnTo>
                  <a:pt x="243" y="59"/>
                </a:lnTo>
                <a:lnTo>
                  <a:pt x="251" y="71"/>
                </a:lnTo>
                <a:lnTo>
                  <a:pt x="255" y="78"/>
                </a:lnTo>
                <a:lnTo>
                  <a:pt x="258" y="84"/>
                </a:lnTo>
                <a:lnTo>
                  <a:pt x="262" y="91"/>
                </a:lnTo>
                <a:lnTo>
                  <a:pt x="264" y="97"/>
                </a:lnTo>
                <a:lnTo>
                  <a:pt x="267" y="104"/>
                </a:lnTo>
                <a:lnTo>
                  <a:pt x="269" y="111"/>
                </a:lnTo>
                <a:lnTo>
                  <a:pt x="271" y="118"/>
                </a:lnTo>
                <a:lnTo>
                  <a:pt x="272" y="125"/>
                </a:lnTo>
                <a:lnTo>
                  <a:pt x="270" y="126"/>
                </a:lnTo>
                <a:lnTo>
                  <a:pt x="268" y="119"/>
                </a:lnTo>
                <a:lnTo>
                  <a:pt x="269" y="119"/>
                </a:lnTo>
                <a:lnTo>
                  <a:pt x="267" y="112"/>
                </a:lnTo>
                <a:lnTo>
                  <a:pt x="267" y="112"/>
                </a:lnTo>
                <a:lnTo>
                  <a:pt x="264" y="105"/>
                </a:lnTo>
                <a:lnTo>
                  <a:pt x="264" y="105"/>
                </a:lnTo>
                <a:lnTo>
                  <a:pt x="262" y="98"/>
                </a:lnTo>
                <a:lnTo>
                  <a:pt x="262" y="98"/>
                </a:lnTo>
                <a:lnTo>
                  <a:pt x="259" y="92"/>
                </a:lnTo>
                <a:lnTo>
                  <a:pt x="259" y="92"/>
                </a:lnTo>
                <a:lnTo>
                  <a:pt x="256" y="85"/>
                </a:lnTo>
                <a:lnTo>
                  <a:pt x="256" y="85"/>
                </a:lnTo>
                <a:lnTo>
                  <a:pt x="253" y="79"/>
                </a:lnTo>
                <a:lnTo>
                  <a:pt x="253" y="79"/>
                </a:lnTo>
                <a:lnTo>
                  <a:pt x="249" y="73"/>
                </a:lnTo>
                <a:lnTo>
                  <a:pt x="249" y="73"/>
                </a:lnTo>
                <a:lnTo>
                  <a:pt x="241" y="61"/>
                </a:lnTo>
                <a:lnTo>
                  <a:pt x="241" y="61"/>
                </a:lnTo>
                <a:lnTo>
                  <a:pt x="233" y="50"/>
                </a:lnTo>
                <a:lnTo>
                  <a:pt x="233" y="50"/>
                </a:lnTo>
                <a:lnTo>
                  <a:pt x="223" y="39"/>
                </a:lnTo>
                <a:lnTo>
                  <a:pt x="223" y="39"/>
                </a:lnTo>
                <a:lnTo>
                  <a:pt x="218" y="35"/>
                </a:lnTo>
                <a:lnTo>
                  <a:pt x="218" y="35"/>
                </a:lnTo>
                <a:lnTo>
                  <a:pt x="213" y="30"/>
                </a:lnTo>
                <a:lnTo>
                  <a:pt x="213" y="30"/>
                </a:lnTo>
                <a:lnTo>
                  <a:pt x="208" y="26"/>
                </a:lnTo>
                <a:lnTo>
                  <a:pt x="208" y="26"/>
                </a:lnTo>
                <a:lnTo>
                  <a:pt x="202" y="22"/>
                </a:lnTo>
                <a:lnTo>
                  <a:pt x="202" y="22"/>
                </a:lnTo>
                <a:lnTo>
                  <a:pt x="197" y="19"/>
                </a:lnTo>
                <a:lnTo>
                  <a:pt x="197" y="19"/>
                </a:lnTo>
                <a:lnTo>
                  <a:pt x="191" y="15"/>
                </a:lnTo>
                <a:lnTo>
                  <a:pt x="191" y="15"/>
                </a:lnTo>
                <a:lnTo>
                  <a:pt x="185" y="12"/>
                </a:lnTo>
                <a:lnTo>
                  <a:pt x="185" y="12"/>
                </a:lnTo>
                <a:lnTo>
                  <a:pt x="180" y="10"/>
                </a:lnTo>
                <a:lnTo>
                  <a:pt x="180" y="10"/>
                </a:lnTo>
                <a:lnTo>
                  <a:pt x="174" y="8"/>
                </a:lnTo>
                <a:lnTo>
                  <a:pt x="174" y="8"/>
                </a:lnTo>
                <a:lnTo>
                  <a:pt x="168" y="6"/>
                </a:lnTo>
                <a:lnTo>
                  <a:pt x="168" y="6"/>
                </a:lnTo>
                <a:lnTo>
                  <a:pt x="162" y="4"/>
                </a:lnTo>
                <a:lnTo>
                  <a:pt x="162" y="4"/>
                </a:lnTo>
                <a:lnTo>
                  <a:pt x="156" y="3"/>
                </a:lnTo>
                <a:lnTo>
                  <a:pt x="156" y="3"/>
                </a:lnTo>
                <a:lnTo>
                  <a:pt x="150" y="3"/>
                </a:lnTo>
                <a:lnTo>
                  <a:pt x="150" y="3"/>
                </a:lnTo>
                <a:lnTo>
                  <a:pt x="144" y="2"/>
                </a:lnTo>
                <a:lnTo>
                  <a:pt x="144" y="2"/>
                </a:lnTo>
                <a:lnTo>
                  <a:pt x="138" y="3"/>
                </a:lnTo>
                <a:lnTo>
                  <a:pt x="138" y="3"/>
                </a:lnTo>
                <a:lnTo>
                  <a:pt x="132" y="3"/>
                </a:lnTo>
                <a:lnTo>
                  <a:pt x="132" y="3"/>
                </a:lnTo>
                <a:lnTo>
                  <a:pt x="126" y="4"/>
                </a:lnTo>
                <a:lnTo>
                  <a:pt x="126" y="4"/>
                </a:lnTo>
                <a:lnTo>
                  <a:pt x="120" y="6"/>
                </a:lnTo>
                <a:lnTo>
                  <a:pt x="120" y="6"/>
                </a:lnTo>
                <a:lnTo>
                  <a:pt x="114" y="8"/>
                </a:lnTo>
                <a:lnTo>
                  <a:pt x="114" y="8"/>
                </a:lnTo>
                <a:lnTo>
                  <a:pt x="108" y="10"/>
                </a:lnTo>
                <a:lnTo>
                  <a:pt x="108" y="10"/>
                </a:lnTo>
                <a:lnTo>
                  <a:pt x="102" y="13"/>
                </a:lnTo>
                <a:lnTo>
                  <a:pt x="102" y="13"/>
                </a:lnTo>
                <a:lnTo>
                  <a:pt x="96" y="16"/>
                </a:lnTo>
                <a:lnTo>
                  <a:pt x="96" y="16"/>
                </a:lnTo>
                <a:lnTo>
                  <a:pt x="91" y="19"/>
                </a:lnTo>
                <a:lnTo>
                  <a:pt x="91" y="19"/>
                </a:lnTo>
                <a:lnTo>
                  <a:pt x="85" y="23"/>
                </a:lnTo>
                <a:lnTo>
                  <a:pt x="85" y="23"/>
                </a:lnTo>
                <a:lnTo>
                  <a:pt x="80" y="27"/>
                </a:lnTo>
                <a:lnTo>
                  <a:pt x="80" y="27"/>
                </a:lnTo>
                <a:lnTo>
                  <a:pt x="75" y="31"/>
                </a:lnTo>
                <a:lnTo>
                  <a:pt x="75" y="31"/>
                </a:lnTo>
                <a:lnTo>
                  <a:pt x="69" y="36"/>
                </a:lnTo>
                <a:lnTo>
                  <a:pt x="70" y="36"/>
                </a:lnTo>
                <a:lnTo>
                  <a:pt x="64" y="41"/>
                </a:lnTo>
                <a:lnTo>
                  <a:pt x="64" y="41"/>
                </a:lnTo>
                <a:lnTo>
                  <a:pt x="60" y="46"/>
                </a:lnTo>
                <a:lnTo>
                  <a:pt x="60" y="46"/>
                </a:lnTo>
                <a:lnTo>
                  <a:pt x="55" y="51"/>
                </a:lnTo>
                <a:lnTo>
                  <a:pt x="55" y="51"/>
                </a:lnTo>
                <a:lnTo>
                  <a:pt x="46" y="63"/>
                </a:lnTo>
                <a:lnTo>
                  <a:pt x="46" y="63"/>
                </a:lnTo>
                <a:lnTo>
                  <a:pt x="38" y="75"/>
                </a:lnTo>
                <a:lnTo>
                  <a:pt x="38" y="75"/>
                </a:lnTo>
                <a:lnTo>
                  <a:pt x="35" y="82"/>
                </a:lnTo>
                <a:lnTo>
                  <a:pt x="35" y="82"/>
                </a:lnTo>
                <a:lnTo>
                  <a:pt x="32" y="88"/>
                </a:lnTo>
                <a:lnTo>
                  <a:pt x="32" y="88"/>
                </a:lnTo>
                <a:lnTo>
                  <a:pt x="28" y="95"/>
                </a:lnTo>
                <a:lnTo>
                  <a:pt x="28" y="95"/>
                </a:lnTo>
                <a:lnTo>
                  <a:pt x="26" y="102"/>
                </a:lnTo>
                <a:lnTo>
                  <a:pt x="26" y="102"/>
                </a:lnTo>
                <a:lnTo>
                  <a:pt x="23" y="109"/>
                </a:lnTo>
                <a:lnTo>
                  <a:pt x="23" y="109"/>
                </a:lnTo>
                <a:lnTo>
                  <a:pt x="21" y="116"/>
                </a:lnTo>
                <a:lnTo>
                  <a:pt x="21" y="116"/>
                </a:lnTo>
                <a:lnTo>
                  <a:pt x="19" y="123"/>
                </a:lnTo>
                <a:lnTo>
                  <a:pt x="19" y="123"/>
                </a:lnTo>
                <a:lnTo>
                  <a:pt x="18" y="132"/>
                </a:lnTo>
                <a:lnTo>
                  <a:pt x="15" y="131"/>
                </a:lnTo>
                <a:close/>
                <a:moveTo>
                  <a:pt x="34" y="128"/>
                </a:moveTo>
                <a:lnTo>
                  <a:pt x="13" y="160"/>
                </a:lnTo>
                <a:lnTo>
                  <a:pt x="0" y="124"/>
                </a:lnTo>
                <a:lnTo>
                  <a:pt x="34" y="128"/>
                </a:lnTo>
                <a:close/>
                <a:moveTo>
                  <a:pt x="287" y="118"/>
                </a:moveTo>
                <a:lnTo>
                  <a:pt x="274" y="154"/>
                </a:lnTo>
                <a:lnTo>
                  <a:pt x="254" y="122"/>
                </a:lnTo>
                <a:lnTo>
                  <a:pt x="287"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30" name="Freeform 25">
            <a:extLst>
              <a:ext uri="{FF2B5EF4-FFF2-40B4-BE49-F238E27FC236}">
                <a16:creationId xmlns:a16="http://schemas.microsoft.com/office/drawing/2014/main" id="{3EDDC964-B0EC-4904-8258-0CBB00765523}"/>
              </a:ext>
            </a:extLst>
          </p:cNvPr>
          <p:cNvSpPr>
            <a:spLocks noEditPoints="1"/>
          </p:cNvSpPr>
          <p:nvPr/>
        </p:nvSpPr>
        <p:spPr bwMode="auto">
          <a:xfrm>
            <a:off x="4503738" y="2714626"/>
            <a:ext cx="455613" cy="254000"/>
          </a:xfrm>
          <a:custGeom>
            <a:avLst/>
            <a:gdLst>
              <a:gd name="T0" fmla="*/ 18 w 287"/>
              <a:gd name="T1" fmla="*/ 115 h 160"/>
              <a:gd name="T2" fmla="*/ 26 w 287"/>
              <a:gd name="T3" fmla="*/ 94 h 160"/>
              <a:gd name="T4" fmla="*/ 36 w 287"/>
              <a:gd name="T5" fmla="*/ 74 h 160"/>
              <a:gd name="T6" fmla="*/ 58 w 287"/>
              <a:gd name="T7" fmla="*/ 44 h 160"/>
              <a:gd name="T8" fmla="*/ 73 w 287"/>
              <a:gd name="T9" fmla="*/ 29 h 160"/>
              <a:gd name="T10" fmla="*/ 89 w 287"/>
              <a:gd name="T11" fmla="*/ 17 h 160"/>
              <a:gd name="T12" fmla="*/ 107 w 287"/>
              <a:gd name="T13" fmla="*/ 8 h 160"/>
              <a:gd name="T14" fmla="*/ 125 w 287"/>
              <a:gd name="T15" fmla="*/ 2 h 160"/>
              <a:gd name="T16" fmla="*/ 144 w 287"/>
              <a:gd name="T17" fmla="*/ 0 h 160"/>
              <a:gd name="T18" fmla="*/ 162 w 287"/>
              <a:gd name="T19" fmla="*/ 2 h 160"/>
              <a:gd name="T20" fmla="*/ 181 w 287"/>
              <a:gd name="T21" fmla="*/ 7 h 160"/>
              <a:gd name="T22" fmla="*/ 198 w 287"/>
              <a:gd name="T23" fmla="*/ 16 h 160"/>
              <a:gd name="T24" fmla="*/ 215 w 287"/>
              <a:gd name="T25" fmla="*/ 28 h 160"/>
              <a:gd name="T26" fmla="*/ 235 w 287"/>
              <a:gd name="T27" fmla="*/ 48 h 160"/>
              <a:gd name="T28" fmla="*/ 255 w 287"/>
              <a:gd name="T29" fmla="*/ 78 h 160"/>
              <a:gd name="T30" fmla="*/ 264 w 287"/>
              <a:gd name="T31" fmla="*/ 97 h 160"/>
              <a:gd name="T32" fmla="*/ 271 w 287"/>
              <a:gd name="T33" fmla="*/ 118 h 160"/>
              <a:gd name="T34" fmla="*/ 269 w 287"/>
              <a:gd name="T35" fmla="*/ 119 h 160"/>
              <a:gd name="T36" fmla="*/ 267 w 287"/>
              <a:gd name="T37" fmla="*/ 112 h 160"/>
              <a:gd name="T38" fmla="*/ 262 w 287"/>
              <a:gd name="T39" fmla="*/ 98 h 160"/>
              <a:gd name="T40" fmla="*/ 259 w 287"/>
              <a:gd name="T41" fmla="*/ 92 h 160"/>
              <a:gd name="T42" fmla="*/ 253 w 287"/>
              <a:gd name="T43" fmla="*/ 79 h 160"/>
              <a:gd name="T44" fmla="*/ 249 w 287"/>
              <a:gd name="T45" fmla="*/ 73 h 160"/>
              <a:gd name="T46" fmla="*/ 233 w 287"/>
              <a:gd name="T47" fmla="*/ 50 h 160"/>
              <a:gd name="T48" fmla="*/ 223 w 287"/>
              <a:gd name="T49" fmla="*/ 39 h 160"/>
              <a:gd name="T50" fmla="*/ 213 w 287"/>
              <a:gd name="T51" fmla="*/ 30 h 160"/>
              <a:gd name="T52" fmla="*/ 208 w 287"/>
              <a:gd name="T53" fmla="*/ 26 h 160"/>
              <a:gd name="T54" fmla="*/ 197 w 287"/>
              <a:gd name="T55" fmla="*/ 19 h 160"/>
              <a:gd name="T56" fmla="*/ 191 w 287"/>
              <a:gd name="T57" fmla="*/ 15 h 160"/>
              <a:gd name="T58" fmla="*/ 180 w 287"/>
              <a:gd name="T59" fmla="*/ 10 h 160"/>
              <a:gd name="T60" fmla="*/ 174 w 287"/>
              <a:gd name="T61" fmla="*/ 8 h 160"/>
              <a:gd name="T62" fmla="*/ 162 w 287"/>
              <a:gd name="T63" fmla="*/ 4 h 160"/>
              <a:gd name="T64" fmla="*/ 156 w 287"/>
              <a:gd name="T65" fmla="*/ 3 h 160"/>
              <a:gd name="T66" fmla="*/ 144 w 287"/>
              <a:gd name="T67" fmla="*/ 2 h 160"/>
              <a:gd name="T68" fmla="*/ 138 w 287"/>
              <a:gd name="T69" fmla="*/ 3 h 160"/>
              <a:gd name="T70" fmla="*/ 126 w 287"/>
              <a:gd name="T71" fmla="*/ 4 h 160"/>
              <a:gd name="T72" fmla="*/ 120 w 287"/>
              <a:gd name="T73" fmla="*/ 6 h 160"/>
              <a:gd name="T74" fmla="*/ 108 w 287"/>
              <a:gd name="T75" fmla="*/ 10 h 160"/>
              <a:gd name="T76" fmla="*/ 102 w 287"/>
              <a:gd name="T77" fmla="*/ 13 h 160"/>
              <a:gd name="T78" fmla="*/ 91 w 287"/>
              <a:gd name="T79" fmla="*/ 19 h 160"/>
              <a:gd name="T80" fmla="*/ 85 w 287"/>
              <a:gd name="T81" fmla="*/ 23 h 160"/>
              <a:gd name="T82" fmla="*/ 75 w 287"/>
              <a:gd name="T83" fmla="*/ 31 h 160"/>
              <a:gd name="T84" fmla="*/ 70 w 287"/>
              <a:gd name="T85" fmla="*/ 36 h 160"/>
              <a:gd name="T86" fmla="*/ 60 w 287"/>
              <a:gd name="T87" fmla="*/ 46 h 160"/>
              <a:gd name="T88" fmla="*/ 55 w 287"/>
              <a:gd name="T89" fmla="*/ 51 h 160"/>
              <a:gd name="T90" fmla="*/ 38 w 287"/>
              <a:gd name="T91" fmla="*/ 75 h 160"/>
              <a:gd name="T92" fmla="*/ 35 w 287"/>
              <a:gd name="T93" fmla="*/ 82 h 160"/>
              <a:gd name="T94" fmla="*/ 29 w 287"/>
              <a:gd name="T95" fmla="*/ 95 h 160"/>
              <a:gd name="T96" fmla="*/ 26 w 287"/>
              <a:gd name="T97" fmla="*/ 102 h 160"/>
              <a:gd name="T98" fmla="*/ 21 w 287"/>
              <a:gd name="T99" fmla="*/ 116 h 160"/>
              <a:gd name="T100" fmla="*/ 19 w 287"/>
              <a:gd name="T101" fmla="*/ 123 h 160"/>
              <a:gd name="T102" fmla="*/ 34 w 287"/>
              <a:gd name="T103" fmla="*/ 128 h 160"/>
              <a:gd name="T104" fmla="*/ 34 w 287"/>
              <a:gd name="T105" fmla="*/ 128 h 160"/>
              <a:gd name="T106" fmla="*/ 254 w 287"/>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7" h="160">
                <a:moveTo>
                  <a:pt x="15" y="131"/>
                </a:moveTo>
                <a:lnTo>
                  <a:pt x="16" y="122"/>
                </a:lnTo>
                <a:lnTo>
                  <a:pt x="18" y="115"/>
                </a:lnTo>
                <a:lnTo>
                  <a:pt x="21" y="108"/>
                </a:lnTo>
                <a:lnTo>
                  <a:pt x="23" y="101"/>
                </a:lnTo>
                <a:lnTo>
                  <a:pt x="26" y="94"/>
                </a:lnTo>
                <a:lnTo>
                  <a:pt x="29" y="87"/>
                </a:lnTo>
                <a:lnTo>
                  <a:pt x="33" y="80"/>
                </a:lnTo>
                <a:lnTo>
                  <a:pt x="36" y="74"/>
                </a:lnTo>
                <a:lnTo>
                  <a:pt x="44" y="61"/>
                </a:lnTo>
                <a:lnTo>
                  <a:pt x="53" y="50"/>
                </a:lnTo>
                <a:lnTo>
                  <a:pt x="58" y="44"/>
                </a:lnTo>
                <a:lnTo>
                  <a:pt x="63" y="39"/>
                </a:lnTo>
                <a:lnTo>
                  <a:pt x="68" y="34"/>
                </a:lnTo>
                <a:lnTo>
                  <a:pt x="73" y="29"/>
                </a:lnTo>
                <a:lnTo>
                  <a:pt x="78" y="25"/>
                </a:lnTo>
                <a:lnTo>
                  <a:pt x="84" y="21"/>
                </a:lnTo>
                <a:lnTo>
                  <a:pt x="89" y="17"/>
                </a:lnTo>
                <a:lnTo>
                  <a:pt x="95" y="13"/>
                </a:lnTo>
                <a:lnTo>
                  <a:pt x="101" y="10"/>
                </a:lnTo>
                <a:lnTo>
                  <a:pt x="107" y="8"/>
                </a:lnTo>
                <a:lnTo>
                  <a:pt x="113" y="5"/>
                </a:lnTo>
                <a:lnTo>
                  <a:pt x="119" y="3"/>
                </a:lnTo>
                <a:lnTo>
                  <a:pt x="125" y="2"/>
                </a:lnTo>
                <a:lnTo>
                  <a:pt x="131" y="0"/>
                </a:lnTo>
                <a:lnTo>
                  <a:pt x="138" y="0"/>
                </a:lnTo>
                <a:lnTo>
                  <a:pt x="144" y="0"/>
                </a:lnTo>
                <a:lnTo>
                  <a:pt x="150" y="0"/>
                </a:lnTo>
                <a:lnTo>
                  <a:pt x="156" y="0"/>
                </a:lnTo>
                <a:lnTo>
                  <a:pt x="162" y="2"/>
                </a:lnTo>
                <a:lnTo>
                  <a:pt x="169" y="3"/>
                </a:lnTo>
                <a:lnTo>
                  <a:pt x="175" y="5"/>
                </a:lnTo>
                <a:lnTo>
                  <a:pt x="181" y="7"/>
                </a:lnTo>
                <a:lnTo>
                  <a:pt x="187" y="10"/>
                </a:lnTo>
                <a:lnTo>
                  <a:pt x="192" y="13"/>
                </a:lnTo>
                <a:lnTo>
                  <a:pt x="198" y="16"/>
                </a:lnTo>
                <a:lnTo>
                  <a:pt x="204" y="20"/>
                </a:lnTo>
                <a:lnTo>
                  <a:pt x="209" y="24"/>
                </a:lnTo>
                <a:lnTo>
                  <a:pt x="215" y="28"/>
                </a:lnTo>
                <a:lnTo>
                  <a:pt x="220" y="33"/>
                </a:lnTo>
                <a:lnTo>
                  <a:pt x="225" y="37"/>
                </a:lnTo>
                <a:lnTo>
                  <a:pt x="235" y="48"/>
                </a:lnTo>
                <a:lnTo>
                  <a:pt x="243" y="59"/>
                </a:lnTo>
                <a:lnTo>
                  <a:pt x="251" y="71"/>
                </a:lnTo>
                <a:lnTo>
                  <a:pt x="255" y="78"/>
                </a:lnTo>
                <a:lnTo>
                  <a:pt x="258" y="84"/>
                </a:lnTo>
                <a:lnTo>
                  <a:pt x="262" y="91"/>
                </a:lnTo>
                <a:lnTo>
                  <a:pt x="264" y="97"/>
                </a:lnTo>
                <a:lnTo>
                  <a:pt x="267" y="104"/>
                </a:lnTo>
                <a:lnTo>
                  <a:pt x="269" y="111"/>
                </a:lnTo>
                <a:lnTo>
                  <a:pt x="271" y="118"/>
                </a:lnTo>
                <a:lnTo>
                  <a:pt x="272" y="125"/>
                </a:lnTo>
                <a:lnTo>
                  <a:pt x="270" y="126"/>
                </a:lnTo>
                <a:lnTo>
                  <a:pt x="269" y="119"/>
                </a:lnTo>
                <a:lnTo>
                  <a:pt x="269" y="119"/>
                </a:lnTo>
                <a:lnTo>
                  <a:pt x="267" y="112"/>
                </a:lnTo>
                <a:lnTo>
                  <a:pt x="267" y="112"/>
                </a:lnTo>
                <a:lnTo>
                  <a:pt x="264" y="105"/>
                </a:lnTo>
                <a:lnTo>
                  <a:pt x="265" y="105"/>
                </a:lnTo>
                <a:lnTo>
                  <a:pt x="262" y="98"/>
                </a:lnTo>
                <a:lnTo>
                  <a:pt x="262" y="98"/>
                </a:lnTo>
                <a:lnTo>
                  <a:pt x="259" y="92"/>
                </a:lnTo>
                <a:lnTo>
                  <a:pt x="259" y="92"/>
                </a:lnTo>
                <a:lnTo>
                  <a:pt x="256" y="85"/>
                </a:lnTo>
                <a:lnTo>
                  <a:pt x="256" y="85"/>
                </a:lnTo>
                <a:lnTo>
                  <a:pt x="253" y="79"/>
                </a:lnTo>
                <a:lnTo>
                  <a:pt x="253" y="79"/>
                </a:lnTo>
                <a:lnTo>
                  <a:pt x="249" y="73"/>
                </a:lnTo>
                <a:lnTo>
                  <a:pt x="249" y="73"/>
                </a:lnTo>
                <a:lnTo>
                  <a:pt x="241" y="61"/>
                </a:lnTo>
                <a:lnTo>
                  <a:pt x="241" y="61"/>
                </a:lnTo>
                <a:lnTo>
                  <a:pt x="233" y="50"/>
                </a:lnTo>
                <a:lnTo>
                  <a:pt x="233" y="50"/>
                </a:lnTo>
                <a:lnTo>
                  <a:pt x="223" y="39"/>
                </a:lnTo>
                <a:lnTo>
                  <a:pt x="223" y="39"/>
                </a:lnTo>
                <a:lnTo>
                  <a:pt x="218" y="35"/>
                </a:lnTo>
                <a:lnTo>
                  <a:pt x="218" y="35"/>
                </a:lnTo>
                <a:lnTo>
                  <a:pt x="213" y="30"/>
                </a:lnTo>
                <a:lnTo>
                  <a:pt x="213" y="30"/>
                </a:lnTo>
                <a:lnTo>
                  <a:pt x="208" y="26"/>
                </a:lnTo>
                <a:lnTo>
                  <a:pt x="208" y="26"/>
                </a:lnTo>
                <a:lnTo>
                  <a:pt x="202" y="22"/>
                </a:lnTo>
                <a:lnTo>
                  <a:pt x="202" y="22"/>
                </a:lnTo>
                <a:lnTo>
                  <a:pt x="197" y="19"/>
                </a:lnTo>
                <a:lnTo>
                  <a:pt x="197" y="19"/>
                </a:lnTo>
                <a:lnTo>
                  <a:pt x="191" y="15"/>
                </a:lnTo>
                <a:lnTo>
                  <a:pt x="191" y="15"/>
                </a:lnTo>
                <a:lnTo>
                  <a:pt x="185" y="12"/>
                </a:lnTo>
                <a:lnTo>
                  <a:pt x="185" y="12"/>
                </a:lnTo>
                <a:lnTo>
                  <a:pt x="180" y="10"/>
                </a:lnTo>
                <a:lnTo>
                  <a:pt x="180" y="10"/>
                </a:lnTo>
                <a:lnTo>
                  <a:pt x="174" y="8"/>
                </a:lnTo>
                <a:lnTo>
                  <a:pt x="174" y="8"/>
                </a:lnTo>
                <a:lnTo>
                  <a:pt x="168" y="6"/>
                </a:lnTo>
                <a:lnTo>
                  <a:pt x="168" y="6"/>
                </a:lnTo>
                <a:lnTo>
                  <a:pt x="162" y="4"/>
                </a:lnTo>
                <a:lnTo>
                  <a:pt x="162" y="4"/>
                </a:lnTo>
                <a:lnTo>
                  <a:pt x="156" y="3"/>
                </a:lnTo>
                <a:lnTo>
                  <a:pt x="156" y="3"/>
                </a:lnTo>
                <a:lnTo>
                  <a:pt x="150" y="3"/>
                </a:lnTo>
                <a:lnTo>
                  <a:pt x="150" y="3"/>
                </a:lnTo>
                <a:lnTo>
                  <a:pt x="144" y="2"/>
                </a:lnTo>
                <a:lnTo>
                  <a:pt x="144" y="2"/>
                </a:lnTo>
                <a:lnTo>
                  <a:pt x="138" y="3"/>
                </a:lnTo>
                <a:lnTo>
                  <a:pt x="138" y="3"/>
                </a:lnTo>
                <a:lnTo>
                  <a:pt x="132" y="3"/>
                </a:lnTo>
                <a:lnTo>
                  <a:pt x="132" y="3"/>
                </a:lnTo>
                <a:lnTo>
                  <a:pt x="126" y="4"/>
                </a:lnTo>
                <a:lnTo>
                  <a:pt x="126" y="4"/>
                </a:lnTo>
                <a:lnTo>
                  <a:pt x="120" y="6"/>
                </a:lnTo>
                <a:lnTo>
                  <a:pt x="120" y="6"/>
                </a:lnTo>
                <a:lnTo>
                  <a:pt x="114" y="8"/>
                </a:lnTo>
                <a:lnTo>
                  <a:pt x="114" y="8"/>
                </a:lnTo>
                <a:lnTo>
                  <a:pt x="108" y="10"/>
                </a:lnTo>
                <a:lnTo>
                  <a:pt x="108" y="10"/>
                </a:lnTo>
                <a:lnTo>
                  <a:pt x="102" y="13"/>
                </a:lnTo>
                <a:lnTo>
                  <a:pt x="102" y="13"/>
                </a:lnTo>
                <a:lnTo>
                  <a:pt x="96" y="16"/>
                </a:lnTo>
                <a:lnTo>
                  <a:pt x="97" y="16"/>
                </a:lnTo>
                <a:lnTo>
                  <a:pt x="91" y="19"/>
                </a:lnTo>
                <a:lnTo>
                  <a:pt x="91" y="19"/>
                </a:lnTo>
                <a:lnTo>
                  <a:pt x="85" y="23"/>
                </a:lnTo>
                <a:lnTo>
                  <a:pt x="85" y="23"/>
                </a:lnTo>
                <a:lnTo>
                  <a:pt x="80" y="27"/>
                </a:lnTo>
                <a:lnTo>
                  <a:pt x="80" y="27"/>
                </a:lnTo>
                <a:lnTo>
                  <a:pt x="75" y="31"/>
                </a:lnTo>
                <a:lnTo>
                  <a:pt x="75" y="31"/>
                </a:lnTo>
                <a:lnTo>
                  <a:pt x="70" y="36"/>
                </a:lnTo>
                <a:lnTo>
                  <a:pt x="70" y="36"/>
                </a:lnTo>
                <a:lnTo>
                  <a:pt x="64" y="41"/>
                </a:lnTo>
                <a:lnTo>
                  <a:pt x="65" y="41"/>
                </a:lnTo>
                <a:lnTo>
                  <a:pt x="60" y="46"/>
                </a:lnTo>
                <a:lnTo>
                  <a:pt x="60" y="46"/>
                </a:lnTo>
                <a:lnTo>
                  <a:pt x="55" y="52"/>
                </a:lnTo>
                <a:lnTo>
                  <a:pt x="55" y="51"/>
                </a:lnTo>
                <a:lnTo>
                  <a:pt x="46" y="63"/>
                </a:lnTo>
                <a:lnTo>
                  <a:pt x="46" y="63"/>
                </a:lnTo>
                <a:lnTo>
                  <a:pt x="38" y="75"/>
                </a:lnTo>
                <a:lnTo>
                  <a:pt x="39" y="75"/>
                </a:lnTo>
                <a:lnTo>
                  <a:pt x="35" y="82"/>
                </a:lnTo>
                <a:lnTo>
                  <a:pt x="35" y="82"/>
                </a:lnTo>
                <a:lnTo>
                  <a:pt x="32" y="88"/>
                </a:lnTo>
                <a:lnTo>
                  <a:pt x="32" y="88"/>
                </a:lnTo>
                <a:lnTo>
                  <a:pt x="29" y="95"/>
                </a:lnTo>
                <a:lnTo>
                  <a:pt x="29" y="95"/>
                </a:lnTo>
                <a:lnTo>
                  <a:pt x="26" y="102"/>
                </a:lnTo>
                <a:lnTo>
                  <a:pt x="26" y="102"/>
                </a:lnTo>
                <a:lnTo>
                  <a:pt x="23" y="109"/>
                </a:lnTo>
                <a:lnTo>
                  <a:pt x="23" y="109"/>
                </a:lnTo>
                <a:lnTo>
                  <a:pt x="21" y="116"/>
                </a:lnTo>
                <a:lnTo>
                  <a:pt x="21" y="116"/>
                </a:lnTo>
                <a:lnTo>
                  <a:pt x="19" y="123"/>
                </a:lnTo>
                <a:lnTo>
                  <a:pt x="19" y="123"/>
                </a:lnTo>
                <a:lnTo>
                  <a:pt x="18" y="132"/>
                </a:lnTo>
                <a:lnTo>
                  <a:pt x="15" y="131"/>
                </a:lnTo>
                <a:close/>
                <a:moveTo>
                  <a:pt x="34" y="128"/>
                </a:moveTo>
                <a:lnTo>
                  <a:pt x="13" y="160"/>
                </a:lnTo>
                <a:lnTo>
                  <a:pt x="0" y="124"/>
                </a:lnTo>
                <a:lnTo>
                  <a:pt x="34" y="128"/>
                </a:lnTo>
                <a:close/>
                <a:moveTo>
                  <a:pt x="287" y="118"/>
                </a:moveTo>
                <a:lnTo>
                  <a:pt x="274" y="154"/>
                </a:lnTo>
                <a:lnTo>
                  <a:pt x="254" y="122"/>
                </a:lnTo>
                <a:lnTo>
                  <a:pt x="287"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31" name="Rectangle 26">
            <a:extLst>
              <a:ext uri="{FF2B5EF4-FFF2-40B4-BE49-F238E27FC236}">
                <a16:creationId xmlns:a16="http://schemas.microsoft.com/office/drawing/2014/main" id="{0B5A5B71-21E2-42D9-8A08-7027194995DA}"/>
              </a:ext>
            </a:extLst>
          </p:cNvPr>
          <p:cNvSpPr>
            <a:spLocks noChangeArrowheads="1"/>
          </p:cNvSpPr>
          <p:nvPr/>
        </p:nvSpPr>
        <p:spPr bwMode="auto">
          <a:xfrm>
            <a:off x="6559551" y="4171951"/>
            <a:ext cx="771525" cy="496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32" name="Rectangle 27">
            <a:extLst>
              <a:ext uri="{FF2B5EF4-FFF2-40B4-BE49-F238E27FC236}">
                <a16:creationId xmlns:a16="http://schemas.microsoft.com/office/drawing/2014/main" id="{8ACFCC6B-5250-48FA-B950-D7BCEB99A1A7}"/>
              </a:ext>
            </a:extLst>
          </p:cNvPr>
          <p:cNvSpPr>
            <a:spLocks noChangeArrowheads="1"/>
          </p:cNvSpPr>
          <p:nvPr/>
        </p:nvSpPr>
        <p:spPr bwMode="auto">
          <a:xfrm>
            <a:off x="6559551" y="4171951"/>
            <a:ext cx="771525" cy="496888"/>
          </a:xfrm>
          <a:prstGeom prst="rect">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33" name="Rectangle 28">
            <a:extLst>
              <a:ext uri="{FF2B5EF4-FFF2-40B4-BE49-F238E27FC236}">
                <a16:creationId xmlns:a16="http://schemas.microsoft.com/office/drawing/2014/main" id="{24808767-746E-4E6C-8875-3B1D1E10282D}"/>
              </a:ext>
            </a:extLst>
          </p:cNvPr>
          <p:cNvSpPr>
            <a:spLocks noChangeArrowheads="1"/>
          </p:cNvSpPr>
          <p:nvPr/>
        </p:nvSpPr>
        <p:spPr bwMode="auto">
          <a:xfrm>
            <a:off x="6865938" y="4319588"/>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Y2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4" name="Oval 29">
            <a:extLst>
              <a:ext uri="{FF2B5EF4-FFF2-40B4-BE49-F238E27FC236}">
                <a16:creationId xmlns:a16="http://schemas.microsoft.com/office/drawing/2014/main" id="{EE885911-5AC9-495B-9D6B-42E017090041}"/>
              </a:ext>
            </a:extLst>
          </p:cNvPr>
          <p:cNvSpPr>
            <a:spLocks noChangeArrowheads="1"/>
          </p:cNvSpPr>
          <p:nvPr/>
        </p:nvSpPr>
        <p:spPr bwMode="auto">
          <a:xfrm>
            <a:off x="5653088"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35" name="Oval 30">
            <a:extLst>
              <a:ext uri="{FF2B5EF4-FFF2-40B4-BE49-F238E27FC236}">
                <a16:creationId xmlns:a16="http://schemas.microsoft.com/office/drawing/2014/main" id="{F3E4B834-855B-44D9-8E46-DBC2EB8DA0B9}"/>
              </a:ext>
            </a:extLst>
          </p:cNvPr>
          <p:cNvSpPr>
            <a:spLocks noChangeArrowheads="1"/>
          </p:cNvSpPr>
          <p:nvPr/>
        </p:nvSpPr>
        <p:spPr bwMode="auto">
          <a:xfrm>
            <a:off x="5653088"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36" name="Rectangle 31">
            <a:extLst>
              <a:ext uri="{FF2B5EF4-FFF2-40B4-BE49-F238E27FC236}">
                <a16:creationId xmlns:a16="http://schemas.microsoft.com/office/drawing/2014/main" id="{32B61C9A-C4FD-4BD5-8E87-19B83948CA99}"/>
              </a:ext>
            </a:extLst>
          </p:cNvPr>
          <p:cNvSpPr>
            <a:spLocks noChangeArrowheads="1"/>
          </p:cNvSpPr>
          <p:nvPr/>
        </p:nvSpPr>
        <p:spPr bwMode="auto">
          <a:xfrm>
            <a:off x="5861051" y="3076576"/>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A2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7" name="Oval 32">
            <a:extLst>
              <a:ext uri="{FF2B5EF4-FFF2-40B4-BE49-F238E27FC236}">
                <a16:creationId xmlns:a16="http://schemas.microsoft.com/office/drawing/2014/main" id="{0BE1E71D-35AA-4E5C-B358-172D83CAF05A}"/>
              </a:ext>
            </a:extLst>
          </p:cNvPr>
          <p:cNvSpPr>
            <a:spLocks noChangeArrowheads="1"/>
          </p:cNvSpPr>
          <p:nvPr/>
        </p:nvSpPr>
        <p:spPr bwMode="auto">
          <a:xfrm>
            <a:off x="6651626"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38" name="Oval 33">
            <a:extLst>
              <a:ext uri="{FF2B5EF4-FFF2-40B4-BE49-F238E27FC236}">
                <a16:creationId xmlns:a16="http://schemas.microsoft.com/office/drawing/2014/main" id="{D1A4EA2F-1D6A-4527-A45E-BEEE623E12CA}"/>
              </a:ext>
            </a:extLst>
          </p:cNvPr>
          <p:cNvSpPr>
            <a:spLocks noChangeArrowheads="1"/>
          </p:cNvSpPr>
          <p:nvPr/>
        </p:nvSpPr>
        <p:spPr bwMode="auto">
          <a:xfrm>
            <a:off x="6651626"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39" name="Rectangle 34">
            <a:extLst>
              <a:ext uri="{FF2B5EF4-FFF2-40B4-BE49-F238E27FC236}">
                <a16:creationId xmlns:a16="http://schemas.microsoft.com/office/drawing/2014/main" id="{E6A0401E-CA4C-48F5-B1C6-51B0205218A7}"/>
              </a:ext>
            </a:extLst>
          </p:cNvPr>
          <p:cNvSpPr>
            <a:spLocks noChangeArrowheads="1"/>
          </p:cNvSpPr>
          <p:nvPr/>
        </p:nvSpPr>
        <p:spPr bwMode="auto">
          <a:xfrm>
            <a:off x="6862763" y="3076576"/>
            <a:ext cx="252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C2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0" name="Oval 35">
            <a:extLst>
              <a:ext uri="{FF2B5EF4-FFF2-40B4-BE49-F238E27FC236}">
                <a16:creationId xmlns:a16="http://schemas.microsoft.com/office/drawing/2014/main" id="{2E327057-3BC2-4663-95CC-EA9E07FDABD1}"/>
              </a:ext>
            </a:extLst>
          </p:cNvPr>
          <p:cNvSpPr>
            <a:spLocks noChangeArrowheads="1"/>
          </p:cNvSpPr>
          <p:nvPr/>
        </p:nvSpPr>
        <p:spPr bwMode="auto">
          <a:xfrm>
            <a:off x="7713663"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41" name="Oval 36">
            <a:extLst>
              <a:ext uri="{FF2B5EF4-FFF2-40B4-BE49-F238E27FC236}">
                <a16:creationId xmlns:a16="http://schemas.microsoft.com/office/drawing/2014/main" id="{CBF23A52-B357-4835-93FA-8FC689F794A5}"/>
              </a:ext>
            </a:extLst>
          </p:cNvPr>
          <p:cNvSpPr>
            <a:spLocks noChangeArrowheads="1"/>
          </p:cNvSpPr>
          <p:nvPr/>
        </p:nvSpPr>
        <p:spPr bwMode="auto">
          <a:xfrm>
            <a:off x="7713663"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42" name="Rectangle 37">
            <a:extLst>
              <a:ext uri="{FF2B5EF4-FFF2-40B4-BE49-F238E27FC236}">
                <a16:creationId xmlns:a16="http://schemas.microsoft.com/office/drawing/2014/main" id="{DECD9D69-AD9D-49E3-A70E-30DFEB10D996}"/>
              </a:ext>
            </a:extLst>
          </p:cNvPr>
          <p:cNvSpPr>
            <a:spLocks noChangeArrowheads="1"/>
          </p:cNvSpPr>
          <p:nvPr/>
        </p:nvSpPr>
        <p:spPr bwMode="auto">
          <a:xfrm>
            <a:off x="7927976" y="3076576"/>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E2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3" name="Freeform 38">
            <a:extLst>
              <a:ext uri="{FF2B5EF4-FFF2-40B4-BE49-F238E27FC236}">
                <a16:creationId xmlns:a16="http://schemas.microsoft.com/office/drawing/2014/main" id="{CE15DDA7-5BA4-4A8D-BB4F-5E7D607D8046}"/>
              </a:ext>
            </a:extLst>
          </p:cNvPr>
          <p:cNvSpPr>
            <a:spLocks noEditPoints="1"/>
          </p:cNvSpPr>
          <p:nvPr/>
        </p:nvSpPr>
        <p:spPr bwMode="auto">
          <a:xfrm>
            <a:off x="5945188" y="3479801"/>
            <a:ext cx="1000125" cy="692150"/>
          </a:xfrm>
          <a:custGeom>
            <a:avLst/>
            <a:gdLst>
              <a:gd name="T0" fmla="*/ 2 w 630"/>
              <a:gd name="T1" fmla="*/ 0 h 436"/>
              <a:gd name="T2" fmla="*/ 608 w 630"/>
              <a:gd name="T3" fmla="*/ 419 h 436"/>
              <a:gd name="T4" fmla="*/ 606 w 630"/>
              <a:gd name="T5" fmla="*/ 422 h 436"/>
              <a:gd name="T6" fmla="*/ 0 w 630"/>
              <a:gd name="T7" fmla="*/ 2 h 436"/>
              <a:gd name="T8" fmla="*/ 2 w 630"/>
              <a:gd name="T9" fmla="*/ 0 h 436"/>
              <a:gd name="T10" fmla="*/ 612 w 630"/>
              <a:gd name="T11" fmla="*/ 403 h 436"/>
              <a:gd name="T12" fmla="*/ 630 w 630"/>
              <a:gd name="T13" fmla="*/ 436 h 436"/>
              <a:gd name="T14" fmla="*/ 593 w 630"/>
              <a:gd name="T15" fmla="*/ 431 h 436"/>
              <a:gd name="T16" fmla="*/ 612 w 630"/>
              <a:gd name="T17" fmla="*/ 40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436">
                <a:moveTo>
                  <a:pt x="2" y="0"/>
                </a:moveTo>
                <a:lnTo>
                  <a:pt x="608" y="419"/>
                </a:lnTo>
                <a:lnTo>
                  <a:pt x="606" y="422"/>
                </a:lnTo>
                <a:lnTo>
                  <a:pt x="0" y="2"/>
                </a:lnTo>
                <a:lnTo>
                  <a:pt x="2" y="0"/>
                </a:lnTo>
                <a:close/>
                <a:moveTo>
                  <a:pt x="612" y="403"/>
                </a:moveTo>
                <a:lnTo>
                  <a:pt x="630" y="436"/>
                </a:lnTo>
                <a:lnTo>
                  <a:pt x="593" y="431"/>
                </a:lnTo>
                <a:lnTo>
                  <a:pt x="612" y="403"/>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44" name="Freeform 39">
            <a:extLst>
              <a:ext uri="{FF2B5EF4-FFF2-40B4-BE49-F238E27FC236}">
                <a16:creationId xmlns:a16="http://schemas.microsoft.com/office/drawing/2014/main" id="{F1039C52-FD1D-4C26-8B97-A8419F22D0AE}"/>
              </a:ext>
            </a:extLst>
          </p:cNvPr>
          <p:cNvSpPr>
            <a:spLocks noEditPoints="1"/>
          </p:cNvSpPr>
          <p:nvPr/>
        </p:nvSpPr>
        <p:spPr bwMode="auto">
          <a:xfrm>
            <a:off x="6918326" y="3481388"/>
            <a:ext cx="53975" cy="690563"/>
          </a:xfrm>
          <a:custGeom>
            <a:avLst/>
            <a:gdLst>
              <a:gd name="T0" fmla="*/ 18 w 34"/>
              <a:gd name="T1" fmla="*/ 0 h 435"/>
              <a:gd name="T2" fmla="*/ 18 w 34"/>
              <a:gd name="T3" fmla="*/ 407 h 435"/>
              <a:gd name="T4" fmla="*/ 16 w 34"/>
              <a:gd name="T5" fmla="*/ 407 h 435"/>
              <a:gd name="T6" fmla="*/ 16 w 34"/>
              <a:gd name="T7" fmla="*/ 0 h 435"/>
              <a:gd name="T8" fmla="*/ 18 w 34"/>
              <a:gd name="T9" fmla="*/ 0 h 435"/>
              <a:gd name="T10" fmla="*/ 34 w 34"/>
              <a:gd name="T11" fmla="*/ 401 h 435"/>
              <a:gd name="T12" fmla="*/ 17 w 34"/>
              <a:gd name="T13" fmla="*/ 435 h 435"/>
              <a:gd name="T14" fmla="*/ 0 w 34"/>
              <a:gd name="T15" fmla="*/ 401 h 435"/>
              <a:gd name="T16" fmla="*/ 34 w 34"/>
              <a:gd name="T17" fmla="*/ 40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35">
                <a:moveTo>
                  <a:pt x="18" y="0"/>
                </a:moveTo>
                <a:lnTo>
                  <a:pt x="18" y="407"/>
                </a:lnTo>
                <a:lnTo>
                  <a:pt x="16" y="407"/>
                </a:lnTo>
                <a:lnTo>
                  <a:pt x="16" y="0"/>
                </a:lnTo>
                <a:lnTo>
                  <a:pt x="18" y="0"/>
                </a:lnTo>
                <a:close/>
                <a:moveTo>
                  <a:pt x="34" y="401"/>
                </a:moveTo>
                <a:lnTo>
                  <a:pt x="17" y="435"/>
                </a:lnTo>
                <a:lnTo>
                  <a:pt x="0" y="401"/>
                </a:lnTo>
                <a:lnTo>
                  <a:pt x="34" y="40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45" name="Freeform 40">
            <a:extLst>
              <a:ext uri="{FF2B5EF4-FFF2-40B4-BE49-F238E27FC236}">
                <a16:creationId xmlns:a16="http://schemas.microsoft.com/office/drawing/2014/main" id="{5113BB82-C429-4BB4-A6BC-01730C3D9ADA}"/>
              </a:ext>
            </a:extLst>
          </p:cNvPr>
          <p:cNvSpPr>
            <a:spLocks noEditPoints="1"/>
          </p:cNvSpPr>
          <p:nvPr/>
        </p:nvSpPr>
        <p:spPr bwMode="auto">
          <a:xfrm>
            <a:off x="6945313" y="3479801"/>
            <a:ext cx="1063625" cy="692150"/>
          </a:xfrm>
          <a:custGeom>
            <a:avLst/>
            <a:gdLst>
              <a:gd name="T0" fmla="*/ 668 w 670"/>
              <a:gd name="T1" fmla="*/ 0 h 436"/>
              <a:gd name="T2" fmla="*/ 23 w 670"/>
              <a:gd name="T3" fmla="*/ 420 h 436"/>
              <a:gd name="T4" fmla="*/ 24 w 670"/>
              <a:gd name="T5" fmla="*/ 422 h 436"/>
              <a:gd name="T6" fmla="*/ 670 w 670"/>
              <a:gd name="T7" fmla="*/ 2 h 436"/>
              <a:gd name="T8" fmla="*/ 668 w 670"/>
              <a:gd name="T9" fmla="*/ 0 h 436"/>
              <a:gd name="T10" fmla="*/ 19 w 670"/>
              <a:gd name="T11" fmla="*/ 404 h 436"/>
              <a:gd name="T12" fmla="*/ 0 w 670"/>
              <a:gd name="T13" fmla="*/ 436 h 436"/>
              <a:gd name="T14" fmla="*/ 37 w 670"/>
              <a:gd name="T15" fmla="*/ 432 h 436"/>
              <a:gd name="T16" fmla="*/ 19 w 670"/>
              <a:gd name="T17" fmla="*/ 40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436">
                <a:moveTo>
                  <a:pt x="668" y="0"/>
                </a:moveTo>
                <a:lnTo>
                  <a:pt x="23" y="420"/>
                </a:lnTo>
                <a:lnTo>
                  <a:pt x="24" y="422"/>
                </a:lnTo>
                <a:lnTo>
                  <a:pt x="670" y="2"/>
                </a:lnTo>
                <a:lnTo>
                  <a:pt x="668" y="0"/>
                </a:lnTo>
                <a:close/>
                <a:moveTo>
                  <a:pt x="19" y="404"/>
                </a:moveTo>
                <a:lnTo>
                  <a:pt x="0" y="436"/>
                </a:lnTo>
                <a:lnTo>
                  <a:pt x="37" y="432"/>
                </a:lnTo>
                <a:lnTo>
                  <a:pt x="19" y="40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46" name="Rectangle 41">
            <a:extLst>
              <a:ext uri="{FF2B5EF4-FFF2-40B4-BE49-F238E27FC236}">
                <a16:creationId xmlns:a16="http://schemas.microsoft.com/office/drawing/2014/main" id="{992A7544-2E61-48A6-B87E-046D011BE539}"/>
              </a:ext>
            </a:extLst>
          </p:cNvPr>
          <p:cNvSpPr>
            <a:spLocks noChangeArrowheads="1"/>
          </p:cNvSpPr>
          <p:nvPr/>
        </p:nvSpPr>
        <p:spPr bwMode="auto">
          <a:xfrm>
            <a:off x="6240463" y="372427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44ADEE77-F3F3-4AF9-8B1A-36458ACBD431}"/>
              </a:ext>
            </a:extLst>
          </p:cNvPr>
          <p:cNvSpPr>
            <a:spLocks noChangeArrowheads="1"/>
          </p:cNvSpPr>
          <p:nvPr/>
        </p:nvSpPr>
        <p:spPr bwMode="auto">
          <a:xfrm>
            <a:off x="6842126" y="363537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6D28CAAB-645F-4A37-A895-77DB80C3D06B}"/>
              </a:ext>
            </a:extLst>
          </p:cNvPr>
          <p:cNvSpPr>
            <a:spLocks noChangeArrowheads="1"/>
          </p:cNvSpPr>
          <p:nvPr/>
        </p:nvSpPr>
        <p:spPr bwMode="auto">
          <a:xfrm>
            <a:off x="7504113" y="378142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9" name="Freeform 44">
            <a:extLst>
              <a:ext uri="{FF2B5EF4-FFF2-40B4-BE49-F238E27FC236}">
                <a16:creationId xmlns:a16="http://schemas.microsoft.com/office/drawing/2014/main" id="{BF602806-2608-4A8F-8221-6D18B7B8E50A}"/>
              </a:ext>
            </a:extLst>
          </p:cNvPr>
          <p:cNvSpPr>
            <a:spLocks noEditPoints="1"/>
          </p:cNvSpPr>
          <p:nvPr/>
        </p:nvSpPr>
        <p:spPr bwMode="auto">
          <a:xfrm>
            <a:off x="5724526" y="2714626"/>
            <a:ext cx="454025" cy="254000"/>
          </a:xfrm>
          <a:custGeom>
            <a:avLst/>
            <a:gdLst>
              <a:gd name="T0" fmla="*/ 17 w 286"/>
              <a:gd name="T1" fmla="*/ 115 h 160"/>
              <a:gd name="T2" fmla="*/ 25 w 286"/>
              <a:gd name="T3" fmla="*/ 94 h 160"/>
              <a:gd name="T4" fmla="*/ 35 w 286"/>
              <a:gd name="T5" fmla="*/ 74 h 160"/>
              <a:gd name="T6" fmla="*/ 57 w 286"/>
              <a:gd name="T7" fmla="*/ 44 h 160"/>
              <a:gd name="T8" fmla="*/ 72 w 286"/>
              <a:gd name="T9" fmla="*/ 29 h 160"/>
              <a:gd name="T10" fmla="*/ 89 w 286"/>
              <a:gd name="T11" fmla="*/ 17 h 160"/>
              <a:gd name="T12" fmla="*/ 106 w 286"/>
              <a:gd name="T13" fmla="*/ 8 h 160"/>
              <a:gd name="T14" fmla="*/ 124 w 286"/>
              <a:gd name="T15" fmla="*/ 2 h 160"/>
              <a:gd name="T16" fmla="*/ 143 w 286"/>
              <a:gd name="T17" fmla="*/ 0 h 160"/>
              <a:gd name="T18" fmla="*/ 161 w 286"/>
              <a:gd name="T19" fmla="*/ 2 h 160"/>
              <a:gd name="T20" fmla="*/ 180 w 286"/>
              <a:gd name="T21" fmla="*/ 7 h 160"/>
              <a:gd name="T22" fmla="*/ 197 w 286"/>
              <a:gd name="T23" fmla="*/ 16 h 160"/>
              <a:gd name="T24" fmla="*/ 214 w 286"/>
              <a:gd name="T25" fmla="*/ 28 h 160"/>
              <a:gd name="T26" fmla="*/ 234 w 286"/>
              <a:gd name="T27" fmla="*/ 48 h 160"/>
              <a:gd name="T28" fmla="*/ 254 w 286"/>
              <a:gd name="T29" fmla="*/ 78 h 160"/>
              <a:gd name="T30" fmla="*/ 263 w 286"/>
              <a:gd name="T31" fmla="*/ 97 h 160"/>
              <a:gd name="T32" fmla="*/ 270 w 286"/>
              <a:gd name="T33" fmla="*/ 118 h 160"/>
              <a:gd name="T34" fmla="*/ 268 w 286"/>
              <a:gd name="T35" fmla="*/ 119 h 160"/>
              <a:gd name="T36" fmla="*/ 266 w 286"/>
              <a:gd name="T37" fmla="*/ 112 h 160"/>
              <a:gd name="T38" fmla="*/ 261 w 286"/>
              <a:gd name="T39" fmla="*/ 98 h 160"/>
              <a:gd name="T40" fmla="*/ 258 w 286"/>
              <a:gd name="T41" fmla="*/ 92 h 160"/>
              <a:gd name="T42" fmla="*/ 252 w 286"/>
              <a:gd name="T43" fmla="*/ 79 h 160"/>
              <a:gd name="T44" fmla="*/ 248 w 286"/>
              <a:gd name="T45" fmla="*/ 73 h 160"/>
              <a:gd name="T46" fmla="*/ 232 w 286"/>
              <a:gd name="T47" fmla="*/ 50 h 160"/>
              <a:gd name="T48" fmla="*/ 222 w 286"/>
              <a:gd name="T49" fmla="*/ 39 h 160"/>
              <a:gd name="T50" fmla="*/ 212 w 286"/>
              <a:gd name="T51" fmla="*/ 30 h 160"/>
              <a:gd name="T52" fmla="*/ 207 w 286"/>
              <a:gd name="T53" fmla="*/ 26 h 160"/>
              <a:gd name="T54" fmla="*/ 196 w 286"/>
              <a:gd name="T55" fmla="*/ 19 h 160"/>
              <a:gd name="T56" fmla="*/ 190 w 286"/>
              <a:gd name="T57" fmla="*/ 15 h 160"/>
              <a:gd name="T58" fmla="*/ 179 w 286"/>
              <a:gd name="T59" fmla="*/ 10 h 160"/>
              <a:gd name="T60" fmla="*/ 173 w 286"/>
              <a:gd name="T61" fmla="*/ 8 h 160"/>
              <a:gd name="T62" fmla="*/ 161 w 286"/>
              <a:gd name="T63" fmla="*/ 4 h 160"/>
              <a:gd name="T64" fmla="*/ 155 w 286"/>
              <a:gd name="T65" fmla="*/ 3 h 160"/>
              <a:gd name="T66" fmla="*/ 143 w 286"/>
              <a:gd name="T67" fmla="*/ 2 h 160"/>
              <a:gd name="T68" fmla="*/ 137 w 286"/>
              <a:gd name="T69" fmla="*/ 3 h 160"/>
              <a:gd name="T70" fmla="*/ 125 w 286"/>
              <a:gd name="T71" fmla="*/ 4 h 160"/>
              <a:gd name="T72" fmla="*/ 119 w 286"/>
              <a:gd name="T73" fmla="*/ 6 h 160"/>
              <a:gd name="T74" fmla="*/ 107 w 286"/>
              <a:gd name="T75" fmla="*/ 10 h 160"/>
              <a:gd name="T76" fmla="*/ 101 w 286"/>
              <a:gd name="T77" fmla="*/ 13 h 160"/>
              <a:gd name="T78" fmla="*/ 90 w 286"/>
              <a:gd name="T79" fmla="*/ 19 h 160"/>
              <a:gd name="T80" fmla="*/ 84 w 286"/>
              <a:gd name="T81" fmla="*/ 23 h 160"/>
              <a:gd name="T82" fmla="*/ 74 w 286"/>
              <a:gd name="T83" fmla="*/ 31 h 160"/>
              <a:gd name="T84" fmla="*/ 69 w 286"/>
              <a:gd name="T85" fmla="*/ 36 h 160"/>
              <a:gd name="T86" fmla="*/ 59 w 286"/>
              <a:gd name="T87" fmla="*/ 46 h 160"/>
              <a:gd name="T88" fmla="*/ 54 w 286"/>
              <a:gd name="T89" fmla="*/ 51 h 160"/>
              <a:gd name="T90" fmla="*/ 38 w 286"/>
              <a:gd name="T91" fmla="*/ 75 h 160"/>
              <a:gd name="T92" fmla="*/ 34 w 286"/>
              <a:gd name="T93" fmla="*/ 82 h 160"/>
              <a:gd name="T94" fmla="*/ 28 w 286"/>
              <a:gd name="T95" fmla="*/ 95 h 160"/>
              <a:gd name="T96" fmla="*/ 25 w 286"/>
              <a:gd name="T97" fmla="*/ 102 h 160"/>
              <a:gd name="T98" fmla="*/ 20 w 286"/>
              <a:gd name="T99" fmla="*/ 116 h 160"/>
              <a:gd name="T100" fmla="*/ 18 w 286"/>
              <a:gd name="T101" fmla="*/ 123 h 160"/>
              <a:gd name="T102" fmla="*/ 33 w 286"/>
              <a:gd name="T103" fmla="*/ 128 h 160"/>
              <a:gd name="T104" fmla="*/ 33 w 286"/>
              <a:gd name="T105" fmla="*/ 128 h 160"/>
              <a:gd name="T106" fmla="*/ 253 w 286"/>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160">
                <a:moveTo>
                  <a:pt x="14" y="131"/>
                </a:moveTo>
                <a:lnTo>
                  <a:pt x="16" y="122"/>
                </a:lnTo>
                <a:lnTo>
                  <a:pt x="17" y="115"/>
                </a:lnTo>
                <a:lnTo>
                  <a:pt x="20" y="108"/>
                </a:lnTo>
                <a:lnTo>
                  <a:pt x="22" y="101"/>
                </a:lnTo>
                <a:lnTo>
                  <a:pt x="25" y="94"/>
                </a:lnTo>
                <a:lnTo>
                  <a:pt x="28" y="87"/>
                </a:lnTo>
                <a:lnTo>
                  <a:pt x="32" y="80"/>
                </a:lnTo>
                <a:lnTo>
                  <a:pt x="35" y="74"/>
                </a:lnTo>
                <a:lnTo>
                  <a:pt x="43" y="61"/>
                </a:lnTo>
                <a:lnTo>
                  <a:pt x="52" y="50"/>
                </a:lnTo>
                <a:lnTo>
                  <a:pt x="57" y="44"/>
                </a:lnTo>
                <a:lnTo>
                  <a:pt x="62" y="39"/>
                </a:lnTo>
                <a:lnTo>
                  <a:pt x="67" y="34"/>
                </a:lnTo>
                <a:lnTo>
                  <a:pt x="72" y="29"/>
                </a:lnTo>
                <a:lnTo>
                  <a:pt x="77" y="25"/>
                </a:lnTo>
                <a:lnTo>
                  <a:pt x="83" y="21"/>
                </a:lnTo>
                <a:lnTo>
                  <a:pt x="89" y="17"/>
                </a:lnTo>
                <a:lnTo>
                  <a:pt x="94" y="13"/>
                </a:lnTo>
                <a:lnTo>
                  <a:pt x="100" y="10"/>
                </a:lnTo>
                <a:lnTo>
                  <a:pt x="106" y="8"/>
                </a:lnTo>
                <a:lnTo>
                  <a:pt x="112" y="5"/>
                </a:lnTo>
                <a:lnTo>
                  <a:pt x="118" y="3"/>
                </a:lnTo>
                <a:lnTo>
                  <a:pt x="124" y="2"/>
                </a:lnTo>
                <a:lnTo>
                  <a:pt x="130" y="0"/>
                </a:lnTo>
                <a:lnTo>
                  <a:pt x="137" y="0"/>
                </a:lnTo>
                <a:lnTo>
                  <a:pt x="143" y="0"/>
                </a:lnTo>
                <a:lnTo>
                  <a:pt x="149" y="0"/>
                </a:lnTo>
                <a:lnTo>
                  <a:pt x="155" y="0"/>
                </a:lnTo>
                <a:lnTo>
                  <a:pt x="161" y="2"/>
                </a:lnTo>
                <a:lnTo>
                  <a:pt x="168" y="3"/>
                </a:lnTo>
                <a:lnTo>
                  <a:pt x="174" y="5"/>
                </a:lnTo>
                <a:lnTo>
                  <a:pt x="180" y="7"/>
                </a:lnTo>
                <a:lnTo>
                  <a:pt x="186" y="10"/>
                </a:lnTo>
                <a:lnTo>
                  <a:pt x="191" y="13"/>
                </a:lnTo>
                <a:lnTo>
                  <a:pt x="197" y="16"/>
                </a:lnTo>
                <a:lnTo>
                  <a:pt x="203" y="20"/>
                </a:lnTo>
                <a:lnTo>
                  <a:pt x="208" y="24"/>
                </a:lnTo>
                <a:lnTo>
                  <a:pt x="214" y="28"/>
                </a:lnTo>
                <a:lnTo>
                  <a:pt x="219" y="33"/>
                </a:lnTo>
                <a:lnTo>
                  <a:pt x="224" y="37"/>
                </a:lnTo>
                <a:lnTo>
                  <a:pt x="234" y="48"/>
                </a:lnTo>
                <a:lnTo>
                  <a:pt x="243" y="59"/>
                </a:lnTo>
                <a:lnTo>
                  <a:pt x="250" y="71"/>
                </a:lnTo>
                <a:lnTo>
                  <a:pt x="254" y="78"/>
                </a:lnTo>
                <a:lnTo>
                  <a:pt x="258" y="84"/>
                </a:lnTo>
                <a:lnTo>
                  <a:pt x="261" y="91"/>
                </a:lnTo>
                <a:lnTo>
                  <a:pt x="263" y="97"/>
                </a:lnTo>
                <a:lnTo>
                  <a:pt x="266" y="104"/>
                </a:lnTo>
                <a:lnTo>
                  <a:pt x="268" y="111"/>
                </a:lnTo>
                <a:lnTo>
                  <a:pt x="270" y="118"/>
                </a:lnTo>
                <a:lnTo>
                  <a:pt x="271" y="125"/>
                </a:lnTo>
                <a:lnTo>
                  <a:pt x="269" y="126"/>
                </a:lnTo>
                <a:lnTo>
                  <a:pt x="268" y="119"/>
                </a:lnTo>
                <a:lnTo>
                  <a:pt x="268" y="119"/>
                </a:lnTo>
                <a:lnTo>
                  <a:pt x="266" y="112"/>
                </a:lnTo>
                <a:lnTo>
                  <a:pt x="266" y="112"/>
                </a:lnTo>
                <a:lnTo>
                  <a:pt x="263" y="105"/>
                </a:lnTo>
                <a:lnTo>
                  <a:pt x="264" y="105"/>
                </a:lnTo>
                <a:lnTo>
                  <a:pt x="261" y="98"/>
                </a:lnTo>
                <a:lnTo>
                  <a:pt x="261" y="98"/>
                </a:lnTo>
                <a:lnTo>
                  <a:pt x="258" y="92"/>
                </a:lnTo>
                <a:lnTo>
                  <a:pt x="258" y="92"/>
                </a:lnTo>
                <a:lnTo>
                  <a:pt x="255" y="85"/>
                </a:lnTo>
                <a:lnTo>
                  <a:pt x="255" y="85"/>
                </a:lnTo>
                <a:lnTo>
                  <a:pt x="252" y="79"/>
                </a:lnTo>
                <a:lnTo>
                  <a:pt x="252" y="79"/>
                </a:lnTo>
                <a:lnTo>
                  <a:pt x="248" y="73"/>
                </a:lnTo>
                <a:lnTo>
                  <a:pt x="248" y="73"/>
                </a:lnTo>
                <a:lnTo>
                  <a:pt x="240" y="61"/>
                </a:lnTo>
                <a:lnTo>
                  <a:pt x="240" y="61"/>
                </a:lnTo>
                <a:lnTo>
                  <a:pt x="232" y="50"/>
                </a:lnTo>
                <a:lnTo>
                  <a:pt x="232" y="50"/>
                </a:lnTo>
                <a:lnTo>
                  <a:pt x="222" y="39"/>
                </a:lnTo>
                <a:lnTo>
                  <a:pt x="222" y="39"/>
                </a:lnTo>
                <a:lnTo>
                  <a:pt x="217" y="35"/>
                </a:lnTo>
                <a:lnTo>
                  <a:pt x="217" y="35"/>
                </a:lnTo>
                <a:lnTo>
                  <a:pt x="212" y="30"/>
                </a:lnTo>
                <a:lnTo>
                  <a:pt x="212" y="30"/>
                </a:lnTo>
                <a:lnTo>
                  <a:pt x="207" y="26"/>
                </a:lnTo>
                <a:lnTo>
                  <a:pt x="207" y="26"/>
                </a:lnTo>
                <a:lnTo>
                  <a:pt x="201" y="22"/>
                </a:lnTo>
                <a:lnTo>
                  <a:pt x="201" y="22"/>
                </a:lnTo>
                <a:lnTo>
                  <a:pt x="196" y="19"/>
                </a:lnTo>
                <a:lnTo>
                  <a:pt x="196" y="19"/>
                </a:lnTo>
                <a:lnTo>
                  <a:pt x="190" y="15"/>
                </a:lnTo>
                <a:lnTo>
                  <a:pt x="190" y="15"/>
                </a:lnTo>
                <a:lnTo>
                  <a:pt x="184" y="12"/>
                </a:lnTo>
                <a:lnTo>
                  <a:pt x="185" y="12"/>
                </a:lnTo>
                <a:lnTo>
                  <a:pt x="179" y="10"/>
                </a:lnTo>
                <a:lnTo>
                  <a:pt x="179" y="10"/>
                </a:lnTo>
                <a:lnTo>
                  <a:pt x="173" y="8"/>
                </a:lnTo>
                <a:lnTo>
                  <a:pt x="173" y="8"/>
                </a:lnTo>
                <a:lnTo>
                  <a:pt x="167" y="6"/>
                </a:lnTo>
                <a:lnTo>
                  <a:pt x="167" y="6"/>
                </a:lnTo>
                <a:lnTo>
                  <a:pt x="161" y="4"/>
                </a:lnTo>
                <a:lnTo>
                  <a:pt x="161" y="4"/>
                </a:lnTo>
                <a:lnTo>
                  <a:pt x="155" y="3"/>
                </a:lnTo>
                <a:lnTo>
                  <a:pt x="155" y="3"/>
                </a:lnTo>
                <a:lnTo>
                  <a:pt x="149" y="3"/>
                </a:lnTo>
                <a:lnTo>
                  <a:pt x="149" y="3"/>
                </a:lnTo>
                <a:lnTo>
                  <a:pt x="143" y="2"/>
                </a:lnTo>
                <a:lnTo>
                  <a:pt x="143" y="2"/>
                </a:lnTo>
                <a:lnTo>
                  <a:pt x="137" y="3"/>
                </a:lnTo>
                <a:lnTo>
                  <a:pt x="137" y="3"/>
                </a:lnTo>
                <a:lnTo>
                  <a:pt x="131" y="3"/>
                </a:lnTo>
                <a:lnTo>
                  <a:pt x="131" y="3"/>
                </a:lnTo>
                <a:lnTo>
                  <a:pt x="125" y="4"/>
                </a:lnTo>
                <a:lnTo>
                  <a:pt x="125" y="4"/>
                </a:lnTo>
                <a:lnTo>
                  <a:pt x="119" y="6"/>
                </a:lnTo>
                <a:lnTo>
                  <a:pt x="119" y="6"/>
                </a:lnTo>
                <a:lnTo>
                  <a:pt x="113" y="8"/>
                </a:lnTo>
                <a:lnTo>
                  <a:pt x="113" y="8"/>
                </a:lnTo>
                <a:lnTo>
                  <a:pt x="107" y="10"/>
                </a:lnTo>
                <a:lnTo>
                  <a:pt x="107" y="10"/>
                </a:lnTo>
                <a:lnTo>
                  <a:pt x="101" y="13"/>
                </a:lnTo>
                <a:lnTo>
                  <a:pt x="101" y="13"/>
                </a:lnTo>
                <a:lnTo>
                  <a:pt x="96" y="16"/>
                </a:lnTo>
                <a:lnTo>
                  <a:pt x="96" y="16"/>
                </a:lnTo>
                <a:lnTo>
                  <a:pt x="90" y="19"/>
                </a:lnTo>
                <a:lnTo>
                  <a:pt x="90" y="19"/>
                </a:lnTo>
                <a:lnTo>
                  <a:pt x="84" y="23"/>
                </a:lnTo>
                <a:lnTo>
                  <a:pt x="84" y="23"/>
                </a:lnTo>
                <a:lnTo>
                  <a:pt x="79" y="27"/>
                </a:lnTo>
                <a:lnTo>
                  <a:pt x="79" y="27"/>
                </a:lnTo>
                <a:lnTo>
                  <a:pt x="74" y="31"/>
                </a:lnTo>
                <a:lnTo>
                  <a:pt x="74" y="31"/>
                </a:lnTo>
                <a:lnTo>
                  <a:pt x="69" y="36"/>
                </a:lnTo>
                <a:lnTo>
                  <a:pt x="69" y="36"/>
                </a:lnTo>
                <a:lnTo>
                  <a:pt x="64" y="41"/>
                </a:lnTo>
                <a:lnTo>
                  <a:pt x="64" y="41"/>
                </a:lnTo>
                <a:lnTo>
                  <a:pt x="59" y="46"/>
                </a:lnTo>
                <a:lnTo>
                  <a:pt x="59" y="46"/>
                </a:lnTo>
                <a:lnTo>
                  <a:pt x="54" y="52"/>
                </a:lnTo>
                <a:lnTo>
                  <a:pt x="54" y="51"/>
                </a:lnTo>
                <a:lnTo>
                  <a:pt x="45" y="63"/>
                </a:lnTo>
                <a:lnTo>
                  <a:pt x="45" y="63"/>
                </a:lnTo>
                <a:lnTo>
                  <a:pt x="38" y="75"/>
                </a:lnTo>
                <a:lnTo>
                  <a:pt x="38" y="75"/>
                </a:lnTo>
                <a:lnTo>
                  <a:pt x="34" y="82"/>
                </a:lnTo>
                <a:lnTo>
                  <a:pt x="34" y="82"/>
                </a:lnTo>
                <a:lnTo>
                  <a:pt x="31" y="88"/>
                </a:lnTo>
                <a:lnTo>
                  <a:pt x="31" y="88"/>
                </a:lnTo>
                <a:lnTo>
                  <a:pt x="28" y="95"/>
                </a:lnTo>
                <a:lnTo>
                  <a:pt x="28" y="95"/>
                </a:lnTo>
                <a:lnTo>
                  <a:pt x="25" y="102"/>
                </a:lnTo>
                <a:lnTo>
                  <a:pt x="25" y="102"/>
                </a:lnTo>
                <a:lnTo>
                  <a:pt x="22" y="109"/>
                </a:lnTo>
                <a:lnTo>
                  <a:pt x="22" y="109"/>
                </a:lnTo>
                <a:lnTo>
                  <a:pt x="20" y="116"/>
                </a:lnTo>
                <a:lnTo>
                  <a:pt x="20" y="116"/>
                </a:lnTo>
                <a:lnTo>
                  <a:pt x="18" y="123"/>
                </a:lnTo>
                <a:lnTo>
                  <a:pt x="18" y="123"/>
                </a:lnTo>
                <a:lnTo>
                  <a:pt x="17" y="132"/>
                </a:lnTo>
                <a:lnTo>
                  <a:pt x="14" y="131"/>
                </a:lnTo>
                <a:close/>
                <a:moveTo>
                  <a:pt x="33" y="128"/>
                </a:moveTo>
                <a:lnTo>
                  <a:pt x="12" y="160"/>
                </a:lnTo>
                <a:lnTo>
                  <a:pt x="0" y="124"/>
                </a:lnTo>
                <a:lnTo>
                  <a:pt x="33" y="128"/>
                </a:lnTo>
                <a:close/>
                <a:moveTo>
                  <a:pt x="286" y="118"/>
                </a:moveTo>
                <a:lnTo>
                  <a:pt x="273" y="154"/>
                </a:lnTo>
                <a:lnTo>
                  <a:pt x="253" y="122"/>
                </a:lnTo>
                <a:lnTo>
                  <a:pt x="286"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0" name="Freeform 45">
            <a:extLst>
              <a:ext uri="{FF2B5EF4-FFF2-40B4-BE49-F238E27FC236}">
                <a16:creationId xmlns:a16="http://schemas.microsoft.com/office/drawing/2014/main" id="{CD569876-4854-43ED-B9DB-A846EF9D7367}"/>
              </a:ext>
            </a:extLst>
          </p:cNvPr>
          <p:cNvSpPr>
            <a:spLocks noEditPoints="1"/>
          </p:cNvSpPr>
          <p:nvPr/>
        </p:nvSpPr>
        <p:spPr bwMode="auto">
          <a:xfrm>
            <a:off x="6721476" y="2714626"/>
            <a:ext cx="455613" cy="254000"/>
          </a:xfrm>
          <a:custGeom>
            <a:avLst/>
            <a:gdLst>
              <a:gd name="T0" fmla="*/ 18 w 287"/>
              <a:gd name="T1" fmla="*/ 115 h 160"/>
              <a:gd name="T2" fmla="*/ 26 w 287"/>
              <a:gd name="T3" fmla="*/ 94 h 160"/>
              <a:gd name="T4" fmla="*/ 36 w 287"/>
              <a:gd name="T5" fmla="*/ 74 h 160"/>
              <a:gd name="T6" fmla="*/ 58 w 287"/>
              <a:gd name="T7" fmla="*/ 44 h 160"/>
              <a:gd name="T8" fmla="*/ 73 w 287"/>
              <a:gd name="T9" fmla="*/ 29 h 160"/>
              <a:gd name="T10" fmla="*/ 89 w 287"/>
              <a:gd name="T11" fmla="*/ 17 h 160"/>
              <a:gd name="T12" fmla="*/ 107 w 287"/>
              <a:gd name="T13" fmla="*/ 8 h 160"/>
              <a:gd name="T14" fmla="*/ 125 w 287"/>
              <a:gd name="T15" fmla="*/ 2 h 160"/>
              <a:gd name="T16" fmla="*/ 144 w 287"/>
              <a:gd name="T17" fmla="*/ 0 h 160"/>
              <a:gd name="T18" fmla="*/ 162 w 287"/>
              <a:gd name="T19" fmla="*/ 2 h 160"/>
              <a:gd name="T20" fmla="*/ 181 w 287"/>
              <a:gd name="T21" fmla="*/ 7 h 160"/>
              <a:gd name="T22" fmla="*/ 198 w 287"/>
              <a:gd name="T23" fmla="*/ 16 h 160"/>
              <a:gd name="T24" fmla="*/ 215 w 287"/>
              <a:gd name="T25" fmla="*/ 28 h 160"/>
              <a:gd name="T26" fmla="*/ 235 w 287"/>
              <a:gd name="T27" fmla="*/ 48 h 160"/>
              <a:gd name="T28" fmla="*/ 255 w 287"/>
              <a:gd name="T29" fmla="*/ 78 h 160"/>
              <a:gd name="T30" fmla="*/ 264 w 287"/>
              <a:gd name="T31" fmla="*/ 97 h 160"/>
              <a:gd name="T32" fmla="*/ 271 w 287"/>
              <a:gd name="T33" fmla="*/ 118 h 160"/>
              <a:gd name="T34" fmla="*/ 269 w 287"/>
              <a:gd name="T35" fmla="*/ 119 h 160"/>
              <a:gd name="T36" fmla="*/ 267 w 287"/>
              <a:gd name="T37" fmla="*/ 112 h 160"/>
              <a:gd name="T38" fmla="*/ 262 w 287"/>
              <a:gd name="T39" fmla="*/ 98 h 160"/>
              <a:gd name="T40" fmla="*/ 259 w 287"/>
              <a:gd name="T41" fmla="*/ 92 h 160"/>
              <a:gd name="T42" fmla="*/ 253 w 287"/>
              <a:gd name="T43" fmla="*/ 79 h 160"/>
              <a:gd name="T44" fmla="*/ 249 w 287"/>
              <a:gd name="T45" fmla="*/ 73 h 160"/>
              <a:gd name="T46" fmla="*/ 233 w 287"/>
              <a:gd name="T47" fmla="*/ 50 h 160"/>
              <a:gd name="T48" fmla="*/ 223 w 287"/>
              <a:gd name="T49" fmla="*/ 40 h 160"/>
              <a:gd name="T50" fmla="*/ 213 w 287"/>
              <a:gd name="T51" fmla="*/ 30 h 160"/>
              <a:gd name="T52" fmla="*/ 208 w 287"/>
              <a:gd name="T53" fmla="*/ 26 h 160"/>
              <a:gd name="T54" fmla="*/ 197 w 287"/>
              <a:gd name="T55" fmla="*/ 19 h 160"/>
              <a:gd name="T56" fmla="*/ 191 w 287"/>
              <a:gd name="T57" fmla="*/ 15 h 160"/>
              <a:gd name="T58" fmla="*/ 180 w 287"/>
              <a:gd name="T59" fmla="*/ 10 h 160"/>
              <a:gd name="T60" fmla="*/ 174 w 287"/>
              <a:gd name="T61" fmla="*/ 8 h 160"/>
              <a:gd name="T62" fmla="*/ 162 w 287"/>
              <a:gd name="T63" fmla="*/ 4 h 160"/>
              <a:gd name="T64" fmla="*/ 156 w 287"/>
              <a:gd name="T65" fmla="*/ 3 h 160"/>
              <a:gd name="T66" fmla="*/ 144 w 287"/>
              <a:gd name="T67" fmla="*/ 2 h 160"/>
              <a:gd name="T68" fmla="*/ 138 w 287"/>
              <a:gd name="T69" fmla="*/ 3 h 160"/>
              <a:gd name="T70" fmla="*/ 126 w 287"/>
              <a:gd name="T71" fmla="*/ 4 h 160"/>
              <a:gd name="T72" fmla="*/ 120 w 287"/>
              <a:gd name="T73" fmla="*/ 6 h 160"/>
              <a:gd name="T74" fmla="*/ 108 w 287"/>
              <a:gd name="T75" fmla="*/ 10 h 160"/>
              <a:gd name="T76" fmla="*/ 102 w 287"/>
              <a:gd name="T77" fmla="*/ 13 h 160"/>
              <a:gd name="T78" fmla="*/ 91 w 287"/>
              <a:gd name="T79" fmla="*/ 19 h 160"/>
              <a:gd name="T80" fmla="*/ 85 w 287"/>
              <a:gd name="T81" fmla="*/ 23 h 160"/>
              <a:gd name="T82" fmla="*/ 75 w 287"/>
              <a:gd name="T83" fmla="*/ 31 h 160"/>
              <a:gd name="T84" fmla="*/ 70 w 287"/>
              <a:gd name="T85" fmla="*/ 36 h 160"/>
              <a:gd name="T86" fmla="*/ 60 w 287"/>
              <a:gd name="T87" fmla="*/ 46 h 160"/>
              <a:gd name="T88" fmla="*/ 55 w 287"/>
              <a:gd name="T89" fmla="*/ 52 h 160"/>
              <a:gd name="T90" fmla="*/ 38 w 287"/>
              <a:gd name="T91" fmla="*/ 75 h 160"/>
              <a:gd name="T92" fmla="*/ 35 w 287"/>
              <a:gd name="T93" fmla="*/ 82 h 160"/>
              <a:gd name="T94" fmla="*/ 29 w 287"/>
              <a:gd name="T95" fmla="*/ 95 h 160"/>
              <a:gd name="T96" fmla="*/ 26 w 287"/>
              <a:gd name="T97" fmla="*/ 102 h 160"/>
              <a:gd name="T98" fmla="*/ 21 w 287"/>
              <a:gd name="T99" fmla="*/ 116 h 160"/>
              <a:gd name="T100" fmla="*/ 19 w 287"/>
              <a:gd name="T101" fmla="*/ 123 h 160"/>
              <a:gd name="T102" fmla="*/ 34 w 287"/>
              <a:gd name="T103" fmla="*/ 128 h 160"/>
              <a:gd name="T104" fmla="*/ 34 w 287"/>
              <a:gd name="T105" fmla="*/ 128 h 160"/>
              <a:gd name="T106" fmla="*/ 254 w 287"/>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7" h="160">
                <a:moveTo>
                  <a:pt x="15" y="131"/>
                </a:moveTo>
                <a:lnTo>
                  <a:pt x="17" y="123"/>
                </a:lnTo>
                <a:lnTo>
                  <a:pt x="18" y="115"/>
                </a:lnTo>
                <a:lnTo>
                  <a:pt x="21" y="108"/>
                </a:lnTo>
                <a:lnTo>
                  <a:pt x="23" y="101"/>
                </a:lnTo>
                <a:lnTo>
                  <a:pt x="26" y="94"/>
                </a:lnTo>
                <a:lnTo>
                  <a:pt x="29" y="87"/>
                </a:lnTo>
                <a:lnTo>
                  <a:pt x="33" y="80"/>
                </a:lnTo>
                <a:lnTo>
                  <a:pt x="36" y="74"/>
                </a:lnTo>
                <a:lnTo>
                  <a:pt x="44" y="61"/>
                </a:lnTo>
                <a:lnTo>
                  <a:pt x="53" y="50"/>
                </a:lnTo>
                <a:lnTo>
                  <a:pt x="58" y="44"/>
                </a:lnTo>
                <a:lnTo>
                  <a:pt x="63" y="39"/>
                </a:lnTo>
                <a:lnTo>
                  <a:pt x="68" y="34"/>
                </a:lnTo>
                <a:lnTo>
                  <a:pt x="73" y="29"/>
                </a:lnTo>
                <a:lnTo>
                  <a:pt x="78" y="25"/>
                </a:lnTo>
                <a:lnTo>
                  <a:pt x="84" y="21"/>
                </a:lnTo>
                <a:lnTo>
                  <a:pt x="89" y="17"/>
                </a:lnTo>
                <a:lnTo>
                  <a:pt x="95" y="14"/>
                </a:lnTo>
                <a:lnTo>
                  <a:pt x="101" y="10"/>
                </a:lnTo>
                <a:lnTo>
                  <a:pt x="107" y="8"/>
                </a:lnTo>
                <a:lnTo>
                  <a:pt x="113" y="5"/>
                </a:lnTo>
                <a:lnTo>
                  <a:pt x="119" y="3"/>
                </a:lnTo>
                <a:lnTo>
                  <a:pt x="125" y="2"/>
                </a:lnTo>
                <a:lnTo>
                  <a:pt x="131" y="0"/>
                </a:lnTo>
                <a:lnTo>
                  <a:pt x="138" y="0"/>
                </a:lnTo>
                <a:lnTo>
                  <a:pt x="144" y="0"/>
                </a:lnTo>
                <a:lnTo>
                  <a:pt x="150" y="0"/>
                </a:lnTo>
                <a:lnTo>
                  <a:pt x="156" y="0"/>
                </a:lnTo>
                <a:lnTo>
                  <a:pt x="162" y="2"/>
                </a:lnTo>
                <a:lnTo>
                  <a:pt x="169" y="3"/>
                </a:lnTo>
                <a:lnTo>
                  <a:pt x="175" y="5"/>
                </a:lnTo>
                <a:lnTo>
                  <a:pt x="181" y="7"/>
                </a:lnTo>
                <a:lnTo>
                  <a:pt x="187" y="10"/>
                </a:lnTo>
                <a:lnTo>
                  <a:pt x="192" y="13"/>
                </a:lnTo>
                <a:lnTo>
                  <a:pt x="198" y="16"/>
                </a:lnTo>
                <a:lnTo>
                  <a:pt x="204" y="20"/>
                </a:lnTo>
                <a:lnTo>
                  <a:pt x="209" y="24"/>
                </a:lnTo>
                <a:lnTo>
                  <a:pt x="215" y="28"/>
                </a:lnTo>
                <a:lnTo>
                  <a:pt x="220" y="33"/>
                </a:lnTo>
                <a:lnTo>
                  <a:pt x="225" y="37"/>
                </a:lnTo>
                <a:lnTo>
                  <a:pt x="235" y="48"/>
                </a:lnTo>
                <a:lnTo>
                  <a:pt x="243" y="59"/>
                </a:lnTo>
                <a:lnTo>
                  <a:pt x="251" y="71"/>
                </a:lnTo>
                <a:lnTo>
                  <a:pt x="255" y="78"/>
                </a:lnTo>
                <a:lnTo>
                  <a:pt x="259" y="84"/>
                </a:lnTo>
                <a:lnTo>
                  <a:pt x="262" y="91"/>
                </a:lnTo>
                <a:lnTo>
                  <a:pt x="264" y="97"/>
                </a:lnTo>
                <a:lnTo>
                  <a:pt x="267" y="104"/>
                </a:lnTo>
                <a:lnTo>
                  <a:pt x="269" y="111"/>
                </a:lnTo>
                <a:lnTo>
                  <a:pt x="271" y="118"/>
                </a:lnTo>
                <a:lnTo>
                  <a:pt x="272" y="125"/>
                </a:lnTo>
                <a:lnTo>
                  <a:pt x="270" y="126"/>
                </a:lnTo>
                <a:lnTo>
                  <a:pt x="269" y="119"/>
                </a:lnTo>
                <a:lnTo>
                  <a:pt x="269" y="119"/>
                </a:lnTo>
                <a:lnTo>
                  <a:pt x="267" y="112"/>
                </a:lnTo>
                <a:lnTo>
                  <a:pt x="267" y="112"/>
                </a:lnTo>
                <a:lnTo>
                  <a:pt x="264" y="105"/>
                </a:lnTo>
                <a:lnTo>
                  <a:pt x="265" y="105"/>
                </a:lnTo>
                <a:lnTo>
                  <a:pt x="262" y="98"/>
                </a:lnTo>
                <a:lnTo>
                  <a:pt x="262" y="98"/>
                </a:lnTo>
                <a:lnTo>
                  <a:pt x="259" y="92"/>
                </a:lnTo>
                <a:lnTo>
                  <a:pt x="259" y="92"/>
                </a:lnTo>
                <a:lnTo>
                  <a:pt x="256" y="85"/>
                </a:lnTo>
                <a:lnTo>
                  <a:pt x="256" y="85"/>
                </a:lnTo>
                <a:lnTo>
                  <a:pt x="253" y="79"/>
                </a:lnTo>
                <a:lnTo>
                  <a:pt x="253" y="79"/>
                </a:lnTo>
                <a:lnTo>
                  <a:pt x="249" y="73"/>
                </a:lnTo>
                <a:lnTo>
                  <a:pt x="249" y="73"/>
                </a:lnTo>
                <a:lnTo>
                  <a:pt x="241" y="61"/>
                </a:lnTo>
                <a:lnTo>
                  <a:pt x="241" y="61"/>
                </a:lnTo>
                <a:lnTo>
                  <a:pt x="233" y="50"/>
                </a:lnTo>
                <a:lnTo>
                  <a:pt x="233" y="50"/>
                </a:lnTo>
                <a:lnTo>
                  <a:pt x="223" y="39"/>
                </a:lnTo>
                <a:lnTo>
                  <a:pt x="223" y="40"/>
                </a:lnTo>
                <a:lnTo>
                  <a:pt x="218" y="35"/>
                </a:lnTo>
                <a:lnTo>
                  <a:pt x="218" y="35"/>
                </a:lnTo>
                <a:lnTo>
                  <a:pt x="213" y="30"/>
                </a:lnTo>
                <a:lnTo>
                  <a:pt x="213" y="30"/>
                </a:lnTo>
                <a:lnTo>
                  <a:pt x="208" y="26"/>
                </a:lnTo>
                <a:lnTo>
                  <a:pt x="208" y="26"/>
                </a:lnTo>
                <a:lnTo>
                  <a:pt x="202" y="22"/>
                </a:lnTo>
                <a:lnTo>
                  <a:pt x="202" y="22"/>
                </a:lnTo>
                <a:lnTo>
                  <a:pt x="197" y="19"/>
                </a:lnTo>
                <a:lnTo>
                  <a:pt x="197" y="19"/>
                </a:lnTo>
                <a:lnTo>
                  <a:pt x="191" y="15"/>
                </a:lnTo>
                <a:lnTo>
                  <a:pt x="191" y="15"/>
                </a:lnTo>
                <a:lnTo>
                  <a:pt x="185" y="12"/>
                </a:lnTo>
                <a:lnTo>
                  <a:pt x="185" y="12"/>
                </a:lnTo>
                <a:lnTo>
                  <a:pt x="180" y="10"/>
                </a:lnTo>
                <a:lnTo>
                  <a:pt x="180" y="10"/>
                </a:lnTo>
                <a:lnTo>
                  <a:pt x="174" y="8"/>
                </a:lnTo>
                <a:lnTo>
                  <a:pt x="174" y="8"/>
                </a:lnTo>
                <a:lnTo>
                  <a:pt x="168" y="6"/>
                </a:lnTo>
                <a:lnTo>
                  <a:pt x="168" y="6"/>
                </a:lnTo>
                <a:lnTo>
                  <a:pt x="162" y="4"/>
                </a:lnTo>
                <a:lnTo>
                  <a:pt x="162" y="4"/>
                </a:lnTo>
                <a:lnTo>
                  <a:pt x="156" y="3"/>
                </a:lnTo>
                <a:lnTo>
                  <a:pt x="156" y="3"/>
                </a:lnTo>
                <a:lnTo>
                  <a:pt x="150" y="3"/>
                </a:lnTo>
                <a:lnTo>
                  <a:pt x="150" y="3"/>
                </a:lnTo>
                <a:lnTo>
                  <a:pt x="144" y="2"/>
                </a:lnTo>
                <a:lnTo>
                  <a:pt x="144" y="2"/>
                </a:lnTo>
                <a:lnTo>
                  <a:pt x="138" y="3"/>
                </a:lnTo>
                <a:lnTo>
                  <a:pt x="138" y="3"/>
                </a:lnTo>
                <a:lnTo>
                  <a:pt x="132" y="3"/>
                </a:lnTo>
                <a:lnTo>
                  <a:pt x="132" y="3"/>
                </a:lnTo>
                <a:lnTo>
                  <a:pt x="126" y="4"/>
                </a:lnTo>
                <a:lnTo>
                  <a:pt x="126" y="4"/>
                </a:lnTo>
                <a:lnTo>
                  <a:pt x="120" y="6"/>
                </a:lnTo>
                <a:lnTo>
                  <a:pt x="120" y="6"/>
                </a:lnTo>
                <a:lnTo>
                  <a:pt x="114" y="8"/>
                </a:lnTo>
                <a:lnTo>
                  <a:pt x="114" y="8"/>
                </a:lnTo>
                <a:lnTo>
                  <a:pt x="108" y="10"/>
                </a:lnTo>
                <a:lnTo>
                  <a:pt x="108" y="10"/>
                </a:lnTo>
                <a:lnTo>
                  <a:pt x="102" y="13"/>
                </a:lnTo>
                <a:lnTo>
                  <a:pt x="102" y="13"/>
                </a:lnTo>
                <a:lnTo>
                  <a:pt x="96" y="16"/>
                </a:lnTo>
                <a:lnTo>
                  <a:pt x="97" y="16"/>
                </a:lnTo>
                <a:lnTo>
                  <a:pt x="91" y="19"/>
                </a:lnTo>
                <a:lnTo>
                  <a:pt x="91" y="19"/>
                </a:lnTo>
                <a:lnTo>
                  <a:pt x="85" y="23"/>
                </a:lnTo>
                <a:lnTo>
                  <a:pt x="85" y="23"/>
                </a:lnTo>
                <a:lnTo>
                  <a:pt x="80" y="27"/>
                </a:lnTo>
                <a:lnTo>
                  <a:pt x="80" y="27"/>
                </a:lnTo>
                <a:lnTo>
                  <a:pt x="75" y="31"/>
                </a:lnTo>
                <a:lnTo>
                  <a:pt x="75" y="31"/>
                </a:lnTo>
                <a:lnTo>
                  <a:pt x="70" y="36"/>
                </a:lnTo>
                <a:lnTo>
                  <a:pt x="70" y="36"/>
                </a:lnTo>
                <a:lnTo>
                  <a:pt x="65" y="41"/>
                </a:lnTo>
                <a:lnTo>
                  <a:pt x="65" y="41"/>
                </a:lnTo>
                <a:lnTo>
                  <a:pt x="60" y="46"/>
                </a:lnTo>
                <a:lnTo>
                  <a:pt x="60" y="46"/>
                </a:lnTo>
                <a:lnTo>
                  <a:pt x="55" y="52"/>
                </a:lnTo>
                <a:lnTo>
                  <a:pt x="55" y="52"/>
                </a:lnTo>
                <a:lnTo>
                  <a:pt x="46" y="63"/>
                </a:lnTo>
                <a:lnTo>
                  <a:pt x="46" y="63"/>
                </a:lnTo>
                <a:lnTo>
                  <a:pt x="38" y="75"/>
                </a:lnTo>
                <a:lnTo>
                  <a:pt x="39" y="75"/>
                </a:lnTo>
                <a:lnTo>
                  <a:pt x="35" y="82"/>
                </a:lnTo>
                <a:lnTo>
                  <a:pt x="35" y="82"/>
                </a:lnTo>
                <a:lnTo>
                  <a:pt x="32" y="88"/>
                </a:lnTo>
                <a:lnTo>
                  <a:pt x="32" y="88"/>
                </a:lnTo>
                <a:lnTo>
                  <a:pt x="29" y="95"/>
                </a:lnTo>
                <a:lnTo>
                  <a:pt x="29" y="95"/>
                </a:lnTo>
                <a:lnTo>
                  <a:pt x="26" y="102"/>
                </a:lnTo>
                <a:lnTo>
                  <a:pt x="26" y="102"/>
                </a:lnTo>
                <a:lnTo>
                  <a:pt x="23" y="109"/>
                </a:lnTo>
                <a:lnTo>
                  <a:pt x="23" y="109"/>
                </a:lnTo>
                <a:lnTo>
                  <a:pt x="21" y="116"/>
                </a:lnTo>
                <a:lnTo>
                  <a:pt x="21" y="116"/>
                </a:lnTo>
                <a:lnTo>
                  <a:pt x="19" y="123"/>
                </a:lnTo>
                <a:lnTo>
                  <a:pt x="19" y="123"/>
                </a:lnTo>
                <a:lnTo>
                  <a:pt x="18" y="132"/>
                </a:lnTo>
                <a:lnTo>
                  <a:pt x="15" y="131"/>
                </a:lnTo>
                <a:close/>
                <a:moveTo>
                  <a:pt x="34" y="128"/>
                </a:moveTo>
                <a:lnTo>
                  <a:pt x="13" y="160"/>
                </a:lnTo>
                <a:lnTo>
                  <a:pt x="0" y="124"/>
                </a:lnTo>
                <a:lnTo>
                  <a:pt x="34" y="128"/>
                </a:lnTo>
                <a:close/>
                <a:moveTo>
                  <a:pt x="287" y="118"/>
                </a:moveTo>
                <a:lnTo>
                  <a:pt x="274" y="154"/>
                </a:lnTo>
                <a:lnTo>
                  <a:pt x="254" y="122"/>
                </a:lnTo>
                <a:lnTo>
                  <a:pt x="287"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1" name="Freeform 46">
            <a:extLst>
              <a:ext uri="{FF2B5EF4-FFF2-40B4-BE49-F238E27FC236}">
                <a16:creationId xmlns:a16="http://schemas.microsoft.com/office/drawing/2014/main" id="{26FD9B40-0AC1-48F1-A6FD-1B887F00F64E}"/>
              </a:ext>
            </a:extLst>
          </p:cNvPr>
          <p:cNvSpPr>
            <a:spLocks noEditPoints="1"/>
          </p:cNvSpPr>
          <p:nvPr/>
        </p:nvSpPr>
        <p:spPr bwMode="auto">
          <a:xfrm>
            <a:off x="7785101" y="2714626"/>
            <a:ext cx="454025" cy="254000"/>
          </a:xfrm>
          <a:custGeom>
            <a:avLst/>
            <a:gdLst>
              <a:gd name="T0" fmla="*/ 17 w 286"/>
              <a:gd name="T1" fmla="*/ 115 h 160"/>
              <a:gd name="T2" fmla="*/ 25 w 286"/>
              <a:gd name="T3" fmla="*/ 94 h 160"/>
              <a:gd name="T4" fmla="*/ 35 w 286"/>
              <a:gd name="T5" fmla="*/ 74 h 160"/>
              <a:gd name="T6" fmla="*/ 57 w 286"/>
              <a:gd name="T7" fmla="*/ 44 h 160"/>
              <a:gd name="T8" fmla="*/ 72 w 286"/>
              <a:gd name="T9" fmla="*/ 29 h 160"/>
              <a:gd name="T10" fmla="*/ 88 w 286"/>
              <a:gd name="T11" fmla="*/ 17 h 160"/>
              <a:gd name="T12" fmla="*/ 106 w 286"/>
              <a:gd name="T13" fmla="*/ 8 h 160"/>
              <a:gd name="T14" fmla="*/ 124 w 286"/>
              <a:gd name="T15" fmla="*/ 2 h 160"/>
              <a:gd name="T16" fmla="*/ 143 w 286"/>
              <a:gd name="T17" fmla="*/ 0 h 160"/>
              <a:gd name="T18" fmla="*/ 161 w 286"/>
              <a:gd name="T19" fmla="*/ 2 h 160"/>
              <a:gd name="T20" fmla="*/ 180 w 286"/>
              <a:gd name="T21" fmla="*/ 7 h 160"/>
              <a:gd name="T22" fmla="*/ 197 w 286"/>
              <a:gd name="T23" fmla="*/ 16 h 160"/>
              <a:gd name="T24" fmla="*/ 214 w 286"/>
              <a:gd name="T25" fmla="*/ 28 h 160"/>
              <a:gd name="T26" fmla="*/ 234 w 286"/>
              <a:gd name="T27" fmla="*/ 48 h 160"/>
              <a:gd name="T28" fmla="*/ 254 w 286"/>
              <a:gd name="T29" fmla="*/ 78 h 160"/>
              <a:gd name="T30" fmla="*/ 263 w 286"/>
              <a:gd name="T31" fmla="*/ 97 h 160"/>
              <a:gd name="T32" fmla="*/ 270 w 286"/>
              <a:gd name="T33" fmla="*/ 118 h 160"/>
              <a:gd name="T34" fmla="*/ 268 w 286"/>
              <a:gd name="T35" fmla="*/ 119 h 160"/>
              <a:gd name="T36" fmla="*/ 266 w 286"/>
              <a:gd name="T37" fmla="*/ 112 h 160"/>
              <a:gd name="T38" fmla="*/ 261 w 286"/>
              <a:gd name="T39" fmla="*/ 98 h 160"/>
              <a:gd name="T40" fmla="*/ 258 w 286"/>
              <a:gd name="T41" fmla="*/ 92 h 160"/>
              <a:gd name="T42" fmla="*/ 252 w 286"/>
              <a:gd name="T43" fmla="*/ 79 h 160"/>
              <a:gd name="T44" fmla="*/ 248 w 286"/>
              <a:gd name="T45" fmla="*/ 73 h 160"/>
              <a:gd name="T46" fmla="*/ 232 w 286"/>
              <a:gd name="T47" fmla="*/ 50 h 160"/>
              <a:gd name="T48" fmla="*/ 222 w 286"/>
              <a:gd name="T49" fmla="*/ 40 h 160"/>
              <a:gd name="T50" fmla="*/ 212 w 286"/>
              <a:gd name="T51" fmla="*/ 30 h 160"/>
              <a:gd name="T52" fmla="*/ 207 w 286"/>
              <a:gd name="T53" fmla="*/ 26 h 160"/>
              <a:gd name="T54" fmla="*/ 196 w 286"/>
              <a:gd name="T55" fmla="*/ 19 h 160"/>
              <a:gd name="T56" fmla="*/ 190 w 286"/>
              <a:gd name="T57" fmla="*/ 15 h 160"/>
              <a:gd name="T58" fmla="*/ 179 w 286"/>
              <a:gd name="T59" fmla="*/ 10 h 160"/>
              <a:gd name="T60" fmla="*/ 173 w 286"/>
              <a:gd name="T61" fmla="*/ 8 h 160"/>
              <a:gd name="T62" fmla="*/ 161 w 286"/>
              <a:gd name="T63" fmla="*/ 4 h 160"/>
              <a:gd name="T64" fmla="*/ 155 w 286"/>
              <a:gd name="T65" fmla="*/ 3 h 160"/>
              <a:gd name="T66" fmla="*/ 143 w 286"/>
              <a:gd name="T67" fmla="*/ 2 h 160"/>
              <a:gd name="T68" fmla="*/ 137 w 286"/>
              <a:gd name="T69" fmla="*/ 3 h 160"/>
              <a:gd name="T70" fmla="*/ 125 w 286"/>
              <a:gd name="T71" fmla="*/ 4 h 160"/>
              <a:gd name="T72" fmla="*/ 119 w 286"/>
              <a:gd name="T73" fmla="*/ 6 h 160"/>
              <a:gd name="T74" fmla="*/ 107 w 286"/>
              <a:gd name="T75" fmla="*/ 10 h 160"/>
              <a:gd name="T76" fmla="*/ 101 w 286"/>
              <a:gd name="T77" fmla="*/ 13 h 160"/>
              <a:gd name="T78" fmla="*/ 90 w 286"/>
              <a:gd name="T79" fmla="*/ 19 h 160"/>
              <a:gd name="T80" fmla="*/ 84 w 286"/>
              <a:gd name="T81" fmla="*/ 23 h 160"/>
              <a:gd name="T82" fmla="*/ 74 w 286"/>
              <a:gd name="T83" fmla="*/ 31 h 160"/>
              <a:gd name="T84" fmla="*/ 69 w 286"/>
              <a:gd name="T85" fmla="*/ 36 h 160"/>
              <a:gd name="T86" fmla="*/ 59 w 286"/>
              <a:gd name="T87" fmla="*/ 46 h 160"/>
              <a:gd name="T88" fmla="*/ 54 w 286"/>
              <a:gd name="T89" fmla="*/ 52 h 160"/>
              <a:gd name="T90" fmla="*/ 37 w 286"/>
              <a:gd name="T91" fmla="*/ 75 h 160"/>
              <a:gd name="T92" fmla="*/ 34 w 286"/>
              <a:gd name="T93" fmla="*/ 82 h 160"/>
              <a:gd name="T94" fmla="*/ 28 w 286"/>
              <a:gd name="T95" fmla="*/ 95 h 160"/>
              <a:gd name="T96" fmla="*/ 25 w 286"/>
              <a:gd name="T97" fmla="*/ 102 h 160"/>
              <a:gd name="T98" fmla="*/ 20 w 286"/>
              <a:gd name="T99" fmla="*/ 116 h 160"/>
              <a:gd name="T100" fmla="*/ 18 w 286"/>
              <a:gd name="T101" fmla="*/ 123 h 160"/>
              <a:gd name="T102" fmla="*/ 33 w 286"/>
              <a:gd name="T103" fmla="*/ 128 h 160"/>
              <a:gd name="T104" fmla="*/ 33 w 286"/>
              <a:gd name="T105" fmla="*/ 128 h 160"/>
              <a:gd name="T106" fmla="*/ 253 w 286"/>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160">
                <a:moveTo>
                  <a:pt x="14" y="131"/>
                </a:moveTo>
                <a:lnTo>
                  <a:pt x="16" y="123"/>
                </a:lnTo>
                <a:lnTo>
                  <a:pt x="17" y="115"/>
                </a:lnTo>
                <a:lnTo>
                  <a:pt x="20" y="108"/>
                </a:lnTo>
                <a:lnTo>
                  <a:pt x="22" y="101"/>
                </a:lnTo>
                <a:lnTo>
                  <a:pt x="25" y="94"/>
                </a:lnTo>
                <a:lnTo>
                  <a:pt x="28" y="87"/>
                </a:lnTo>
                <a:lnTo>
                  <a:pt x="32" y="80"/>
                </a:lnTo>
                <a:lnTo>
                  <a:pt x="35" y="74"/>
                </a:lnTo>
                <a:lnTo>
                  <a:pt x="43" y="61"/>
                </a:lnTo>
                <a:lnTo>
                  <a:pt x="52" y="50"/>
                </a:lnTo>
                <a:lnTo>
                  <a:pt x="57" y="44"/>
                </a:lnTo>
                <a:lnTo>
                  <a:pt x="62" y="39"/>
                </a:lnTo>
                <a:lnTo>
                  <a:pt x="67" y="34"/>
                </a:lnTo>
                <a:lnTo>
                  <a:pt x="72" y="29"/>
                </a:lnTo>
                <a:lnTo>
                  <a:pt x="77" y="25"/>
                </a:lnTo>
                <a:lnTo>
                  <a:pt x="83" y="21"/>
                </a:lnTo>
                <a:lnTo>
                  <a:pt x="88" y="17"/>
                </a:lnTo>
                <a:lnTo>
                  <a:pt x="94" y="14"/>
                </a:lnTo>
                <a:lnTo>
                  <a:pt x="100" y="10"/>
                </a:lnTo>
                <a:lnTo>
                  <a:pt x="106" y="8"/>
                </a:lnTo>
                <a:lnTo>
                  <a:pt x="112" y="5"/>
                </a:lnTo>
                <a:lnTo>
                  <a:pt x="118" y="3"/>
                </a:lnTo>
                <a:lnTo>
                  <a:pt x="124" y="2"/>
                </a:lnTo>
                <a:lnTo>
                  <a:pt x="130" y="0"/>
                </a:lnTo>
                <a:lnTo>
                  <a:pt x="137" y="0"/>
                </a:lnTo>
                <a:lnTo>
                  <a:pt x="143" y="0"/>
                </a:lnTo>
                <a:lnTo>
                  <a:pt x="149" y="0"/>
                </a:lnTo>
                <a:lnTo>
                  <a:pt x="155" y="0"/>
                </a:lnTo>
                <a:lnTo>
                  <a:pt x="161" y="2"/>
                </a:lnTo>
                <a:lnTo>
                  <a:pt x="168" y="3"/>
                </a:lnTo>
                <a:lnTo>
                  <a:pt x="174" y="5"/>
                </a:lnTo>
                <a:lnTo>
                  <a:pt x="180" y="7"/>
                </a:lnTo>
                <a:lnTo>
                  <a:pt x="186" y="10"/>
                </a:lnTo>
                <a:lnTo>
                  <a:pt x="192" y="13"/>
                </a:lnTo>
                <a:lnTo>
                  <a:pt x="197" y="16"/>
                </a:lnTo>
                <a:lnTo>
                  <a:pt x="203" y="20"/>
                </a:lnTo>
                <a:lnTo>
                  <a:pt x="208" y="24"/>
                </a:lnTo>
                <a:lnTo>
                  <a:pt x="214" y="28"/>
                </a:lnTo>
                <a:lnTo>
                  <a:pt x="219" y="33"/>
                </a:lnTo>
                <a:lnTo>
                  <a:pt x="224" y="37"/>
                </a:lnTo>
                <a:lnTo>
                  <a:pt x="234" y="48"/>
                </a:lnTo>
                <a:lnTo>
                  <a:pt x="243" y="59"/>
                </a:lnTo>
                <a:lnTo>
                  <a:pt x="250" y="71"/>
                </a:lnTo>
                <a:lnTo>
                  <a:pt x="254" y="78"/>
                </a:lnTo>
                <a:lnTo>
                  <a:pt x="258" y="84"/>
                </a:lnTo>
                <a:lnTo>
                  <a:pt x="261" y="91"/>
                </a:lnTo>
                <a:lnTo>
                  <a:pt x="263" y="97"/>
                </a:lnTo>
                <a:lnTo>
                  <a:pt x="266" y="104"/>
                </a:lnTo>
                <a:lnTo>
                  <a:pt x="268" y="111"/>
                </a:lnTo>
                <a:lnTo>
                  <a:pt x="270" y="118"/>
                </a:lnTo>
                <a:lnTo>
                  <a:pt x="271" y="125"/>
                </a:lnTo>
                <a:lnTo>
                  <a:pt x="269" y="126"/>
                </a:lnTo>
                <a:lnTo>
                  <a:pt x="268" y="119"/>
                </a:lnTo>
                <a:lnTo>
                  <a:pt x="268" y="119"/>
                </a:lnTo>
                <a:lnTo>
                  <a:pt x="266" y="112"/>
                </a:lnTo>
                <a:lnTo>
                  <a:pt x="266" y="112"/>
                </a:lnTo>
                <a:lnTo>
                  <a:pt x="263" y="105"/>
                </a:lnTo>
                <a:lnTo>
                  <a:pt x="264" y="105"/>
                </a:lnTo>
                <a:lnTo>
                  <a:pt x="261" y="98"/>
                </a:lnTo>
                <a:lnTo>
                  <a:pt x="261" y="98"/>
                </a:lnTo>
                <a:lnTo>
                  <a:pt x="258" y="92"/>
                </a:lnTo>
                <a:lnTo>
                  <a:pt x="258" y="92"/>
                </a:lnTo>
                <a:lnTo>
                  <a:pt x="255" y="85"/>
                </a:lnTo>
                <a:lnTo>
                  <a:pt x="255" y="85"/>
                </a:lnTo>
                <a:lnTo>
                  <a:pt x="252" y="79"/>
                </a:lnTo>
                <a:lnTo>
                  <a:pt x="252" y="79"/>
                </a:lnTo>
                <a:lnTo>
                  <a:pt x="248" y="73"/>
                </a:lnTo>
                <a:lnTo>
                  <a:pt x="248" y="73"/>
                </a:lnTo>
                <a:lnTo>
                  <a:pt x="240" y="61"/>
                </a:lnTo>
                <a:lnTo>
                  <a:pt x="240" y="61"/>
                </a:lnTo>
                <a:lnTo>
                  <a:pt x="232" y="50"/>
                </a:lnTo>
                <a:lnTo>
                  <a:pt x="232" y="50"/>
                </a:lnTo>
                <a:lnTo>
                  <a:pt x="222" y="39"/>
                </a:lnTo>
                <a:lnTo>
                  <a:pt x="222" y="40"/>
                </a:lnTo>
                <a:lnTo>
                  <a:pt x="217" y="35"/>
                </a:lnTo>
                <a:lnTo>
                  <a:pt x="217" y="35"/>
                </a:lnTo>
                <a:lnTo>
                  <a:pt x="212" y="30"/>
                </a:lnTo>
                <a:lnTo>
                  <a:pt x="212" y="30"/>
                </a:lnTo>
                <a:lnTo>
                  <a:pt x="207" y="26"/>
                </a:lnTo>
                <a:lnTo>
                  <a:pt x="207" y="26"/>
                </a:lnTo>
                <a:lnTo>
                  <a:pt x="201" y="22"/>
                </a:lnTo>
                <a:lnTo>
                  <a:pt x="201" y="22"/>
                </a:lnTo>
                <a:lnTo>
                  <a:pt x="196" y="19"/>
                </a:lnTo>
                <a:lnTo>
                  <a:pt x="196" y="19"/>
                </a:lnTo>
                <a:lnTo>
                  <a:pt x="190" y="15"/>
                </a:lnTo>
                <a:lnTo>
                  <a:pt x="190" y="15"/>
                </a:lnTo>
                <a:lnTo>
                  <a:pt x="185" y="12"/>
                </a:lnTo>
                <a:lnTo>
                  <a:pt x="185" y="12"/>
                </a:lnTo>
                <a:lnTo>
                  <a:pt x="179" y="10"/>
                </a:lnTo>
                <a:lnTo>
                  <a:pt x="179" y="10"/>
                </a:lnTo>
                <a:lnTo>
                  <a:pt x="173" y="8"/>
                </a:lnTo>
                <a:lnTo>
                  <a:pt x="173" y="8"/>
                </a:lnTo>
                <a:lnTo>
                  <a:pt x="167" y="6"/>
                </a:lnTo>
                <a:lnTo>
                  <a:pt x="167" y="6"/>
                </a:lnTo>
                <a:lnTo>
                  <a:pt x="161" y="4"/>
                </a:lnTo>
                <a:lnTo>
                  <a:pt x="161" y="4"/>
                </a:lnTo>
                <a:lnTo>
                  <a:pt x="155" y="3"/>
                </a:lnTo>
                <a:lnTo>
                  <a:pt x="155" y="3"/>
                </a:lnTo>
                <a:lnTo>
                  <a:pt x="149" y="3"/>
                </a:lnTo>
                <a:lnTo>
                  <a:pt x="149" y="3"/>
                </a:lnTo>
                <a:lnTo>
                  <a:pt x="143" y="2"/>
                </a:lnTo>
                <a:lnTo>
                  <a:pt x="143" y="2"/>
                </a:lnTo>
                <a:lnTo>
                  <a:pt x="137" y="3"/>
                </a:lnTo>
                <a:lnTo>
                  <a:pt x="137" y="3"/>
                </a:lnTo>
                <a:lnTo>
                  <a:pt x="131" y="3"/>
                </a:lnTo>
                <a:lnTo>
                  <a:pt x="131" y="3"/>
                </a:lnTo>
                <a:lnTo>
                  <a:pt x="125" y="4"/>
                </a:lnTo>
                <a:lnTo>
                  <a:pt x="125" y="4"/>
                </a:lnTo>
                <a:lnTo>
                  <a:pt x="119" y="6"/>
                </a:lnTo>
                <a:lnTo>
                  <a:pt x="119" y="6"/>
                </a:lnTo>
                <a:lnTo>
                  <a:pt x="113" y="8"/>
                </a:lnTo>
                <a:lnTo>
                  <a:pt x="113" y="8"/>
                </a:lnTo>
                <a:lnTo>
                  <a:pt x="107" y="10"/>
                </a:lnTo>
                <a:lnTo>
                  <a:pt x="107" y="10"/>
                </a:lnTo>
                <a:lnTo>
                  <a:pt x="101" y="13"/>
                </a:lnTo>
                <a:lnTo>
                  <a:pt x="101" y="13"/>
                </a:lnTo>
                <a:lnTo>
                  <a:pt x="96" y="16"/>
                </a:lnTo>
                <a:lnTo>
                  <a:pt x="96" y="16"/>
                </a:lnTo>
                <a:lnTo>
                  <a:pt x="90" y="19"/>
                </a:lnTo>
                <a:lnTo>
                  <a:pt x="90" y="19"/>
                </a:lnTo>
                <a:lnTo>
                  <a:pt x="84" y="23"/>
                </a:lnTo>
                <a:lnTo>
                  <a:pt x="84" y="23"/>
                </a:lnTo>
                <a:lnTo>
                  <a:pt x="79" y="27"/>
                </a:lnTo>
                <a:lnTo>
                  <a:pt x="79" y="27"/>
                </a:lnTo>
                <a:lnTo>
                  <a:pt x="74" y="31"/>
                </a:lnTo>
                <a:lnTo>
                  <a:pt x="74" y="31"/>
                </a:lnTo>
                <a:lnTo>
                  <a:pt x="69" y="36"/>
                </a:lnTo>
                <a:lnTo>
                  <a:pt x="69" y="36"/>
                </a:lnTo>
                <a:lnTo>
                  <a:pt x="64" y="41"/>
                </a:lnTo>
                <a:lnTo>
                  <a:pt x="64" y="41"/>
                </a:lnTo>
                <a:lnTo>
                  <a:pt x="59" y="46"/>
                </a:lnTo>
                <a:lnTo>
                  <a:pt x="59" y="46"/>
                </a:lnTo>
                <a:lnTo>
                  <a:pt x="54" y="52"/>
                </a:lnTo>
                <a:lnTo>
                  <a:pt x="54" y="52"/>
                </a:lnTo>
                <a:lnTo>
                  <a:pt x="45" y="63"/>
                </a:lnTo>
                <a:lnTo>
                  <a:pt x="46" y="63"/>
                </a:lnTo>
                <a:lnTo>
                  <a:pt x="37" y="75"/>
                </a:lnTo>
                <a:lnTo>
                  <a:pt x="38" y="75"/>
                </a:lnTo>
                <a:lnTo>
                  <a:pt x="34" y="82"/>
                </a:lnTo>
                <a:lnTo>
                  <a:pt x="34" y="82"/>
                </a:lnTo>
                <a:lnTo>
                  <a:pt x="31" y="88"/>
                </a:lnTo>
                <a:lnTo>
                  <a:pt x="31" y="88"/>
                </a:lnTo>
                <a:lnTo>
                  <a:pt x="28" y="95"/>
                </a:lnTo>
                <a:lnTo>
                  <a:pt x="28" y="95"/>
                </a:lnTo>
                <a:lnTo>
                  <a:pt x="25" y="102"/>
                </a:lnTo>
                <a:lnTo>
                  <a:pt x="25" y="102"/>
                </a:lnTo>
                <a:lnTo>
                  <a:pt x="22" y="109"/>
                </a:lnTo>
                <a:lnTo>
                  <a:pt x="22" y="109"/>
                </a:lnTo>
                <a:lnTo>
                  <a:pt x="20" y="116"/>
                </a:lnTo>
                <a:lnTo>
                  <a:pt x="20" y="116"/>
                </a:lnTo>
                <a:lnTo>
                  <a:pt x="18" y="123"/>
                </a:lnTo>
                <a:lnTo>
                  <a:pt x="18" y="123"/>
                </a:lnTo>
                <a:lnTo>
                  <a:pt x="17" y="132"/>
                </a:lnTo>
                <a:lnTo>
                  <a:pt x="14" y="131"/>
                </a:lnTo>
                <a:close/>
                <a:moveTo>
                  <a:pt x="33" y="128"/>
                </a:moveTo>
                <a:lnTo>
                  <a:pt x="12" y="160"/>
                </a:lnTo>
                <a:lnTo>
                  <a:pt x="0" y="124"/>
                </a:lnTo>
                <a:lnTo>
                  <a:pt x="33" y="128"/>
                </a:lnTo>
                <a:close/>
                <a:moveTo>
                  <a:pt x="286" y="118"/>
                </a:moveTo>
                <a:lnTo>
                  <a:pt x="273" y="154"/>
                </a:lnTo>
                <a:lnTo>
                  <a:pt x="253" y="122"/>
                </a:lnTo>
                <a:lnTo>
                  <a:pt x="286"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2" name="Freeform 47">
            <a:extLst>
              <a:ext uri="{FF2B5EF4-FFF2-40B4-BE49-F238E27FC236}">
                <a16:creationId xmlns:a16="http://schemas.microsoft.com/office/drawing/2014/main" id="{9FDEF0D5-8901-48D2-94CC-FE3B873D50DE}"/>
              </a:ext>
            </a:extLst>
          </p:cNvPr>
          <p:cNvSpPr>
            <a:spLocks noEditPoints="1"/>
          </p:cNvSpPr>
          <p:nvPr/>
        </p:nvSpPr>
        <p:spPr bwMode="auto">
          <a:xfrm>
            <a:off x="2859088" y="2289176"/>
            <a:ext cx="2905125" cy="679450"/>
          </a:xfrm>
          <a:custGeom>
            <a:avLst/>
            <a:gdLst>
              <a:gd name="T0" fmla="*/ 31 w 1830"/>
              <a:gd name="T1" fmla="*/ 348 h 428"/>
              <a:gd name="T2" fmla="*/ 89 w 1830"/>
              <a:gd name="T3" fmla="*/ 270 h 428"/>
              <a:gd name="T4" fmla="*/ 178 w 1830"/>
              <a:gd name="T5" fmla="*/ 198 h 428"/>
              <a:gd name="T6" fmla="*/ 294 w 1830"/>
              <a:gd name="T7" fmla="*/ 134 h 428"/>
              <a:gd name="T8" fmla="*/ 430 w 1830"/>
              <a:gd name="T9" fmla="*/ 79 h 428"/>
              <a:gd name="T10" fmla="*/ 583 w 1830"/>
              <a:gd name="T11" fmla="*/ 37 h 428"/>
              <a:gd name="T12" fmla="*/ 746 w 1830"/>
              <a:gd name="T13" fmla="*/ 10 h 428"/>
              <a:gd name="T14" fmla="*/ 915 w 1830"/>
              <a:gd name="T15" fmla="*/ 0 h 428"/>
              <a:gd name="T16" fmla="*/ 1083 w 1830"/>
              <a:gd name="T17" fmla="*/ 10 h 428"/>
              <a:gd name="T18" fmla="*/ 1246 w 1830"/>
              <a:gd name="T19" fmla="*/ 37 h 428"/>
              <a:gd name="T20" fmla="*/ 1399 w 1830"/>
              <a:gd name="T21" fmla="*/ 78 h 428"/>
              <a:gd name="T22" fmla="*/ 1536 w 1830"/>
              <a:gd name="T23" fmla="*/ 132 h 428"/>
              <a:gd name="T24" fmla="*/ 1651 w 1830"/>
              <a:gd name="T25" fmla="*/ 196 h 428"/>
              <a:gd name="T26" fmla="*/ 1740 w 1830"/>
              <a:gd name="T27" fmla="*/ 267 h 428"/>
              <a:gd name="T28" fmla="*/ 1798 w 1830"/>
              <a:gd name="T29" fmla="*/ 343 h 428"/>
              <a:gd name="T30" fmla="*/ 1812 w 1830"/>
              <a:gd name="T31" fmla="*/ 394 h 428"/>
              <a:gd name="T32" fmla="*/ 1804 w 1830"/>
              <a:gd name="T33" fmla="*/ 364 h 428"/>
              <a:gd name="T34" fmla="*/ 1785 w 1830"/>
              <a:gd name="T35" fmla="*/ 325 h 428"/>
              <a:gd name="T36" fmla="*/ 1756 w 1830"/>
              <a:gd name="T37" fmla="*/ 287 h 428"/>
              <a:gd name="T38" fmla="*/ 1719 w 1830"/>
              <a:gd name="T39" fmla="*/ 250 h 428"/>
              <a:gd name="T40" fmla="*/ 1675 w 1830"/>
              <a:gd name="T41" fmla="*/ 215 h 428"/>
              <a:gd name="T42" fmla="*/ 1623 w 1830"/>
              <a:gd name="T43" fmla="*/ 181 h 428"/>
              <a:gd name="T44" fmla="*/ 1566 w 1830"/>
              <a:gd name="T45" fmla="*/ 149 h 428"/>
              <a:gd name="T46" fmla="*/ 1502 w 1830"/>
              <a:gd name="T47" fmla="*/ 120 h 428"/>
              <a:gd name="T48" fmla="*/ 1434 w 1830"/>
              <a:gd name="T49" fmla="*/ 93 h 428"/>
              <a:gd name="T50" fmla="*/ 1361 w 1830"/>
              <a:gd name="T51" fmla="*/ 69 h 428"/>
              <a:gd name="T52" fmla="*/ 1285 w 1830"/>
              <a:gd name="T53" fmla="*/ 48 h 428"/>
              <a:gd name="T54" fmla="*/ 1206 w 1830"/>
              <a:gd name="T55" fmla="*/ 31 h 428"/>
              <a:gd name="T56" fmla="*/ 1124 w 1830"/>
              <a:gd name="T57" fmla="*/ 18 h 428"/>
              <a:gd name="T58" fmla="*/ 1041 w 1830"/>
              <a:gd name="T59" fmla="*/ 9 h 428"/>
              <a:gd name="T60" fmla="*/ 957 w 1830"/>
              <a:gd name="T61" fmla="*/ 4 h 428"/>
              <a:gd name="T62" fmla="*/ 872 w 1830"/>
              <a:gd name="T63" fmla="*/ 4 h 428"/>
              <a:gd name="T64" fmla="*/ 788 w 1830"/>
              <a:gd name="T65" fmla="*/ 9 h 428"/>
              <a:gd name="T66" fmla="*/ 705 w 1830"/>
              <a:gd name="T67" fmla="*/ 18 h 428"/>
              <a:gd name="T68" fmla="*/ 624 w 1830"/>
              <a:gd name="T69" fmla="*/ 32 h 428"/>
              <a:gd name="T70" fmla="*/ 544 w 1830"/>
              <a:gd name="T71" fmla="*/ 49 h 428"/>
              <a:gd name="T72" fmla="*/ 468 w 1830"/>
              <a:gd name="T73" fmla="*/ 70 h 428"/>
              <a:gd name="T74" fmla="*/ 395 w 1830"/>
              <a:gd name="T75" fmla="*/ 94 h 428"/>
              <a:gd name="T76" fmla="*/ 327 w 1830"/>
              <a:gd name="T77" fmla="*/ 122 h 428"/>
              <a:gd name="T78" fmla="*/ 264 w 1830"/>
              <a:gd name="T79" fmla="*/ 151 h 428"/>
              <a:gd name="T80" fmla="*/ 206 w 1830"/>
              <a:gd name="T81" fmla="*/ 184 h 428"/>
              <a:gd name="T82" fmla="*/ 155 w 1830"/>
              <a:gd name="T83" fmla="*/ 218 h 428"/>
              <a:gd name="T84" fmla="*/ 110 w 1830"/>
              <a:gd name="T85" fmla="*/ 254 h 428"/>
              <a:gd name="T86" fmla="*/ 73 w 1830"/>
              <a:gd name="T87" fmla="*/ 291 h 428"/>
              <a:gd name="T88" fmla="*/ 45 w 1830"/>
              <a:gd name="T89" fmla="*/ 329 h 428"/>
              <a:gd name="T90" fmla="*/ 25 w 1830"/>
              <a:gd name="T91" fmla="*/ 368 h 428"/>
              <a:gd name="T92" fmla="*/ 14 w 1830"/>
              <a:gd name="T93" fmla="*/ 399 h 428"/>
              <a:gd name="T94" fmla="*/ 33 w 1830"/>
              <a:gd name="T95" fmla="*/ 396 h 428"/>
              <a:gd name="T96" fmla="*/ 1830 w 1830"/>
              <a:gd name="T97" fmla="*/ 38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0" h="428">
                <a:moveTo>
                  <a:pt x="14" y="399"/>
                </a:moveTo>
                <a:lnTo>
                  <a:pt x="16" y="388"/>
                </a:lnTo>
                <a:lnTo>
                  <a:pt x="23" y="367"/>
                </a:lnTo>
                <a:lnTo>
                  <a:pt x="31" y="348"/>
                </a:lnTo>
                <a:lnTo>
                  <a:pt x="42" y="328"/>
                </a:lnTo>
                <a:lnTo>
                  <a:pt x="56" y="308"/>
                </a:lnTo>
                <a:lnTo>
                  <a:pt x="71" y="289"/>
                </a:lnTo>
                <a:lnTo>
                  <a:pt x="89" y="270"/>
                </a:lnTo>
                <a:lnTo>
                  <a:pt x="108" y="252"/>
                </a:lnTo>
                <a:lnTo>
                  <a:pt x="130" y="233"/>
                </a:lnTo>
                <a:lnTo>
                  <a:pt x="153" y="216"/>
                </a:lnTo>
                <a:lnTo>
                  <a:pt x="178" y="198"/>
                </a:lnTo>
                <a:lnTo>
                  <a:pt x="205" y="181"/>
                </a:lnTo>
                <a:lnTo>
                  <a:pt x="233" y="165"/>
                </a:lnTo>
                <a:lnTo>
                  <a:pt x="263" y="149"/>
                </a:lnTo>
                <a:lnTo>
                  <a:pt x="294" y="134"/>
                </a:lnTo>
                <a:lnTo>
                  <a:pt x="326" y="119"/>
                </a:lnTo>
                <a:lnTo>
                  <a:pt x="360" y="105"/>
                </a:lnTo>
                <a:lnTo>
                  <a:pt x="395" y="92"/>
                </a:lnTo>
                <a:lnTo>
                  <a:pt x="430" y="79"/>
                </a:lnTo>
                <a:lnTo>
                  <a:pt x="467" y="67"/>
                </a:lnTo>
                <a:lnTo>
                  <a:pt x="505" y="56"/>
                </a:lnTo>
                <a:lnTo>
                  <a:pt x="544" y="46"/>
                </a:lnTo>
                <a:lnTo>
                  <a:pt x="583" y="37"/>
                </a:lnTo>
                <a:lnTo>
                  <a:pt x="623" y="29"/>
                </a:lnTo>
                <a:lnTo>
                  <a:pt x="664" y="22"/>
                </a:lnTo>
                <a:lnTo>
                  <a:pt x="705" y="15"/>
                </a:lnTo>
                <a:lnTo>
                  <a:pt x="746" y="10"/>
                </a:lnTo>
                <a:lnTo>
                  <a:pt x="788" y="6"/>
                </a:lnTo>
                <a:lnTo>
                  <a:pt x="830" y="3"/>
                </a:lnTo>
                <a:lnTo>
                  <a:pt x="872" y="1"/>
                </a:lnTo>
                <a:lnTo>
                  <a:pt x="915" y="0"/>
                </a:lnTo>
                <a:lnTo>
                  <a:pt x="957" y="1"/>
                </a:lnTo>
                <a:lnTo>
                  <a:pt x="999" y="3"/>
                </a:lnTo>
                <a:lnTo>
                  <a:pt x="1041" y="6"/>
                </a:lnTo>
                <a:lnTo>
                  <a:pt x="1083" y="10"/>
                </a:lnTo>
                <a:lnTo>
                  <a:pt x="1125" y="15"/>
                </a:lnTo>
                <a:lnTo>
                  <a:pt x="1166" y="21"/>
                </a:lnTo>
                <a:lnTo>
                  <a:pt x="1206" y="28"/>
                </a:lnTo>
                <a:lnTo>
                  <a:pt x="1246" y="37"/>
                </a:lnTo>
                <a:lnTo>
                  <a:pt x="1286" y="46"/>
                </a:lnTo>
                <a:lnTo>
                  <a:pt x="1324" y="56"/>
                </a:lnTo>
                <a:lnTo>
                  <a:pt x="1362" y="66"/>
                </a:lnTo>
                <a:lnTo>
                  <a:pt x="1399" y="78"/>
                </a:lnTo>
                <a:lnTo>
                  <a:pt x="1435" y="91"/>
                </a:lnTo>
                <a:lnTo>
                  <a:pt x="1470" y="104"/>
                </a:lnTo>
                <a:lnTo>
                  <a:pt x="1503" y="117"/>
                </a:lnTo>
                <a:lnTo>
                  <a:pt x="1536" y="132"/>
                </a:lnTo>
                <a:lnTo>
                  <a:pt x="1567" y="147"/>
                </a:lnTo>
                <a:lnTo>
                  <a:pt x="1596" y="163"/>
                </a:lnTo>
                <a:lnTo>
                  <a:pt x="1625" y="179"/>
                </a:lnTo>
                <a:lnTo>
                  <a:pt x="1651" y="196"/>
                </a:lnTo>
                <a:lnTo>
                  <a:pt x="1676" y="213"/>
                </a:lnTo>
                <a:lnTo>
                  <a:pt x="1700" y="230"/>
                </a:lnTo>
                <a:lnTo>
                  <a:pt x="1721" y="248"/>
                </a:lnTo>
                <a:lnTo>
                  <a:pt x="1740" y="267"/>
                </a:lnTo>
                <a:lnTo>
                  <a:pt x="1758" y="285"/>
                </a:lnTo>
                <a:lnTo>
                  <a:pt x="1774" y="304"/>
                </a:lnTo>
                <a:lnTo>
                  <a:pt x="1787" y="324"/>
                </a:lnTo>
                <a:lnTo>
                  <a:pt x="1798" y="343"/>
                </a:lnTo>
                <a:lnTo>
                  <a:pt x="1807" y="363"/>
                </a:lnTo>
                <a:lnTo>
                  <a:pt x="1813" y="382"/>
                </a:lnTo>
                <a:lnTo>
                  <a:pt x="1815" y="393"/>
                </a:lnTo>
                <a:lnTo>
                  <a:pt x="1812" y="394"/>
                </a:lnTo>
                <a:lnTo>
                  <a:pt x="1811" y="383"/>
                </a:lnTo>
                <a:lnTo>
                  <a:pt x="1811" y="383"/>
                </a:lnTo>
                <a:lnTo>
                  <a:pt x="1804" y="364"/>
                </a:lnTo>
                <a:lnTo>
                  <a:pt x="1804" y="364"/>
                </a:lnTo>
                <a:lnTo>
                  <a:pt x="1796" y="344"/>
                </a:lnTo>
                <a:lnTo>
                  <a:pt x="1796" y="344"/>
                </a:lnTo>
                <a:lnTo>
                  <a:pt x="1785" y="325"/>
                </a:lnTo>
                <a:lnTo>
                  <a:pt x="1785" y="325"/>
                </a:lnTo>
                <a:lnTo>
                  <a:pt x="1771" y="306"/>
                </a:lnTo>
                <a:lnTo>
                  <a:pt x="1771" y="306"/>
                </a:lnTo>
                <a:lnTo>
                  <a:pt x="1756" y="287"/>
                </a:lnTo>
                <a:lnTo>
                  <a:pt x="1756" y="287"/>
                </a:lnTo>
                <a:lnTo>
                  <a:pt x="1739" y="269"/>
                </a:lnTo>
                <a:lnTo>
                  <a:pt x="1739" y="269"/>
                </a:lnTo>
                <a:lnTo>
                  <a:pt x="1719" y="250"/>
                </a:lnTo>
                <a:lnTo>
                  <a:pt x="1719" y="250"/>
                </a:lnTo>
                <a:lnTo>
                  <a:pt x="1698" y="232"/>
                </a:lnTo>
                <a:lnTo>
                  <a:pt x="1698" y="233"/>
                </a:lnTo>
                <a:lnTo>
                  <a:pt x="1675" y="215"/>
                </a:lnTo>
                <a:lnTo>
                  <a:pt x="1675" y="215"/>
                </a:lnTo>
                <a:lnTo>
                  <a:pt x="1650" y="198"/>
                </a:lnTo>
                <a:lnTo>
                  <a:pt x="1650" y="198"/>
                </a:lnTo>
                <a:lnTo>
                  <a:pt x="1623" y="181"/>
                </a:lnTo>
                <a:lnTo>
                  <a:pt x="1623" y="181"/>
                </a:lnTo>
                <a:lnTo>
                  <a:pt x="1595" y="165"/>
                </a:lnTo>
                <a:lnTo>
                  <a:pt x="1595" y="165"/>
                </a:lnTo>
                <a:lnTo>
                  <a:pt x="1566" y="149"/>
                </a:lnTo>
                <a:lnTo>
                  <a:pt x="1566" y="149"/>
                </a:lnTo>
                <a:lnTo>
                  <a:pt x="1535" y="134"/>
                </a:lnTo>
                <a:lnTo>
                  <a:pt x="1535" y="134"/>
                </a:lnTo>
                <a:lnTo>
                  <a:pt x="1502" y="120"/>
                </a:lnTo>
                <a:lnTo>
                  <a:pt x="1502" y="120"/>
                </a:lnTo>
                <a:lnTo>
                  <a:pt x="1469" y="106"/>
                </a:lnTo>
                <a:lnTo>
                  <a:pt x="1469" y="106"/>
                </a:lnTo>
                <a:lnTo>
                  <a:pt x="1434" y="93"/>
                </a:lnTo>
                <a:lnTo>
                  <a:pt x="1434" y="93"/>
                </a:lnTo>
                <a:lnTo>
                  <a:pt x="1398" y="81"/>
                </a:lnTo>
                <a:lnTo>
                  <a:pt x="1398" y="81"/>
                </a:lnTo>
                <a:lnTo>
                  <a:pt x="1361" y="69"/>
                </a:lnTo>
                <a:lnTo>
                  <a:pt x="1361" y="69"/>
                </a:lnTo>
                <a:lnTo>
                  <a:pt x="1324" y="58"/>
                </a:lnTo>
                <a:lnTo>
                  <a:pt x="1324" y="58"/>
                </a:lnTo>
                <a:lnTo>
                  <a:pt x="1285" y="48"/>
                </a:lnTo>
                <a:lnTo>
                  <a:pt x="1285" y="48"/>
                </a:lnTo>
                <a:lnTo>
                  <a:pt x="1246" y="39"/>
                </a:lnTo>
                <a:lnTo>
                  <a:pt x="1246" y="39"/>
                </a:lnTo>
                <a:lnTo>
                  <a:pt x="1206" y="31"/>
                </a:lnTo>
                <a:lnTo>
                  <a:pt x="1206" y="31"/>
                </a:lnTo>
                <a:lnTo>
                  <a:pt x="1165" y="24"/>
                </a:lnTo>
                <a:lnTo>
                  <a:pt x="1165" y="24"/>
                </a:lnTo>
                <a:lnTo>
                  <a:pt x="1124" y="18"/>
                </a:lnTo>
                <a:lnTo>
                  <a:pt x="1124" y="18"/>
                </a:lnTo>
                <a:lnTo>
                  <a:pt x="1083" y="13"/>
                </a:lnTo>
                <a:lnTo>
                  <a:pt x="1083" y="13"/>
                </a:lnTo>
                <a:lnTo>
                  <a:pt x="1041" y="9"/>
                </a:lnTo>
                <a:lnTo>
                  <a:pt x="1041" y="9"/>
                </a:lnTo>
                <a:lnTo>
                  <a:pt x="999" y="6"/>
                </a:lnTo>
                <a:lnTo>
                  <a:pt x="999" y="6"/>
                </a:lnTo>
                <a:lnTo>
                  <a:pt x="957" y="4"/>
                </a:lnTo>
                <a:lnTo>
                  <a:pt x="957" y="4"/>
                </a:lnTo>
                <a:lnTo>
                  <a:pt x="915" y="3"/>
                </a:lnTo>
                <a:lnTo>
                  <a:pt x="915" y="3"/>
                </a:lnTo>
                <a:lnTo>
                  <a:pt x="872" y="4"/>
                </a:lnTo>
                <a:lnTo>
                  <a:pt x="872" y="4"/>
                </a:lnTo>
                <a:lnTo>
                  <a:pt x="830" y="6"/>
                </a:lnTo>
                <a:lnTo>
                  <a:pt x="830" y="6"/>
                </a:lnTo>
                <a:lnTo>
                  <a:pt x="788" y="9"/>
                </a:lnTo>
                <a:lnTo>
                  <a:pt x="788" y="9"/>
                </a:lnTo>
                <a:lnTo>
                  <a:pt x="746" y="13"/>
                </a:lnTo>
                <a:lnTo>
                  <a:pt x="746" y="13"/>
                </a:lnTo>
                <a:lnTo>
                  <a:pt x="705" y="18"/>
                </a:lnTo>
                <a:lnTo>
                  <a:pt x="705" y="18"/>
                </a:lnTo>
                <a:lnTo>
                  <a:pt x="664" y="24"/>
                </a:lnTo>
                <a:lnTo>
                  <a:pt x="664" y="24"/>
                </a:lnTo>
                <a:lnTo>
                  <a:pt x="624" y="32"/>
                </a:lnTo>
                <a:lnTo>
                  <a:pt x="624" y="32"/>
                </a:lnTo>
                <a:lnTo>
                  <a:pt x="584" y="40"/>
                </a:lnTo>
                <a:lnTo>
                  <a:pt x="584" y="40"/>
                </a:lnTo>
                <a:lnTo>
                  <a:pt x="544" y="49"/>
                </a:lnTo>
                <a:lnTo>
                  <a:pt x="544" y="49"/>
                </a:lnTo>
                <a:lnTo>
                  <a:pt x="506" y="59"/>
                </a:lnTo>
                <a:lnTo>
                  <a:pt x="506" y="59"/>
                </a:lnTo>
                <a:lnTo>
                  <a:pt x="468" y="70"/>
                </a:lnTo>
                <a:lnTo>
                  <a:pt x="468" y="70"/>
                </a:lnTo>
                <a:lnTo>
                  <a:pt x="431" y="82"/>
                </a:lnTo>
                <a:lnTo>
                  <a:pt x="431" y="82"/>
                </a:lnTo>
                <a:lnTo>
                  <a:pt x="395" y="94"/>
                </a:lnTo>
                <a:lnTo>
                  <a:pt x="395" y="94"/>
                </a:lnTo>
                <a:lnTo>
                  <a:pt x="361" y="108"/>
                </a:lnTo>
                <a:lnTo>
                  <a:pt x="361" y="108"/>
                </a:lnTo>
                <a:lnTo>
                  <a:pt x="327" y="122"/>
                </a:lnTo>
                <a:lnTo>
                  <a:pt x="327" y="122"/>
                </a:lnTo>
                <a:lnTo>
                  <a:pt x="295" y="136"/>
                </a:lnTo>
                <a:lnTo>
                  <a:pt x="295" y="136"/>
                </a:lnTo>
                <a:lnTo>
                  <a:pt x="264" y="151"/>
                </a:lnTo>
                <a:lnTo>
                  <a:pt x="264" y="151"/>
                </a:lnTo>
                <a:lnTo>
                  <a:pt x="234" y="167"/>
                </a:lnTo>
                <a:lnTo>
                  <a:pt x="234" y="167"/>
                </a:lnTo>
                <a:lnTo>
                  <a:pt x="206" y="184"/>
                </a:lnTo>
                <a:lnTo>
                  <a:pt x="206" y="184"/>
                </a:lnTo>
                <a:lnTo>
                  <a:pt x="179" y="201"/>
                </a:lnTo>
                <a:lnTo>
                  <a:pt x="180" y="201"/>
                </a:lnTo>
                <a:lnTo>
                  <a:pt x="155" y="218"/>
                </a:lnTo>
                <a:lnTo>
                  <a:pt x="155" y="218"/>
                </a:lnTo>
                <a:lnTo>
                  <a:pt x="131" y="236"/>
                </a:lnTo>
                <a:lnTo>
                  <a:pt x="132" y="236"/>
                </a:lnTo>
                <a:lnTo>
                  <a:pt x="110" y="254"/>
                </a:lnTo>
                <a:lnTo>
                  <a:pt x="110" y="254"/>
                </a:lnTo>
                <a:lnTo>
                  <a:pt x="91" y="272"/>
                </a:lnTo>
                <a:lnTo>
                  <a:pt x="91" y="272"/>
                </a:lnTo>
                <a:lnTo>
                  <a:pt x="73" y="291"/>
                </a:lnTo>
                <a:lnTo>
                  <a:pt x="73" y="291"/>
                </a:lnTo>
                <a:lnTo>
                  <a:pt x="58" y="310"/>
                </a:lnTo>
                <a:lnTo>
                  <a:pt x="58" y="310"/>
                </a:lnTo>
                <a:lnTo>
                  <a:pt x="45" y="329"/>
                </a:lnTo>
                <a:lnTo>
                  <a:pt x="45" y="329"/>
                </a:lnTo>
                <a:lnTo>
                  <a:pt x="34" y="349"/>
                </a:lnTo>
                <a:lnTo>
                  <a:pt x="34" y="349"/>
                </a:lnTo>
                <a:lnTo>
                  <a:pt x="25" y="369"/>
                </a:lnTo>
                <a:lnTo>
                  <a:pt x="25" y="368"/>
                </a:lnTo>
                <a:lnTo>
                  <a:pt x="19" y="388"/>
                </a:lnTo>
                <a:lnTo>
                  <a:pt x="19" y="388"/>
                </a:lnTo>
                <a:lnTo>
                  <a:pt x="17" y="400"/>
                </a:lnTo>
                <a:lnTo>
                  <a:pt x="14" y="399"/>
                </a:lnTo>
                <a:close/>
                <a:moveTo>
                  <a:pt x="33" y="396"/>
                </a:moveTo>
                <a:lnTo>
                  <a:pt x="12" y="428"/>
                </a:lnTo>
                <a:lnTo>
                  <a:pt x="0" y="392"/>
                </a:lnTo>
                <a:lnTo>
                  <a:pt x="33" y="396"/>
                </a:lnTo>
                <a:close/>
                <a:moveTo>
                  <a:pt x="1830" y="386"/>
                </a:moveTo>
                <a:lnTo>
                  <a:pt x="1817" y="422"/>
                </a:lnTo>
                <a:lnTo>
                  <a:pt x="1796" y="390"/>
                </a:lnTo>
                <a:lnTo>
                  <a:pt x="1830" y="386"/>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3" name="Freeform 48">
            <a:extLst>
              <a:ext uri="{FF2B5EF4-FFF2-40B4-BE49-F238E27FC236}">
                <a16:creationId xmlns:a16="http://schemas.microsoft.com/office/drawing/2014/main" id="{3E31E9A3-D5A4-4717-95BF-FEA920EBE8CF}"/>
              </a:ext>
            </a:extLst>
          </p:cNvPr>
          <p:cNvSpPr>
            <a:spLocks noEditPoints="1"/>
          </p:cNvSpPr>
          <p:nvPr/>
        </p:nvSpPr>
        <p:spPr bwMode="auto">
          <a:xfrm>
            <a:off x="3857626" y="2335213"/>
            <a:ext cx="2903538" cy="633413"/>
          </a:xfrm>
          <a:custGeom>
            <a:avLst/>
            <a:gdLst>
              <a:gd name="T0" fmla="*/ 31 w 1829"/>
              <a:gd name="T1" fmla="*/ 324 h 399"/>
              <a:gd name="T2" fmla="*/ 89 w 1829"/>
              <a:gd name="T3" fmla="*/ 252 h 399"/>
              <a:gd name="T4" fmla="*/ 178 w 1829"/>
              <a:gd name="T5" fmla="*/ 185 h 399"/>
              <a:gd name="T6" fmla="*/ 294 w 1829"/>
              <a:gd name="T7" fmla="*/ 124 h 399"/>
              <a:gd name="T8" fmla="*/ 430 w 1829"/>
              <a:gd name="T9" fmla="*/ 74 h 399"/>
              <a:gd name="T10" fmla="*/ 583 w 1829"/>
              <a:gd name="T11" fmla="*/ 34 h 399"/>
              <a:gd name="T12" fmla="*/ 746 w 1829"/>
              <a:gd name="T13" fmla="*/ 9 h 399"/>
              <a:gd name="T14" fmla="*/ 915 w 1829"/>
              <a:gd name="T15" fmla="*/ 0 h 399"/>
              <a:gd name="T16" fmla="*/ 1083 w 1829"/>
              <a:gd name="T17" fmla="*/ 9 h 399"/>
              <a:gd name="T18" fmla="*/ 1246 w 1829"/>
              <a:gd name="T19" fmla="*/ 34 h 399"/>
              <a:gd name="T20" fmla="*/ 1399 w 1829"/>
              <a:gd name="T21" fmla="*/ 73 h 399"/>
              <a:gd name="T22" fmla="*/ 1536 w 1829"/>
              <a:gd name="T23" fmla="*/ 123 h 399"/>
              <a:gd name="T24" fmla="*/ 1651 w 1829"/>
              <a:gd name="T25" fmla="*/ 182 h 399"/>
              <a:gd name="T26" fmla="*/ 1740 w 1829"/>
              <a:gd name="T27" fmla="*/ 248 h 399"/>
              <a:gd name="T28" fmla="*/ 1798 w 1829"/>
              <a:gd name="T29" fmla="*/ 319 h 399"/>
              <a:gd name="T30" fmla="*/ 1812 w 1829"/>
              <a:gd name="T31" fmla="*/ 365 h 399"/>
              <a:gd name="T32" fmla="*/ 1804 w 1829"/>
              <a:gd name="T33" fmla="*/ 339 h 399"/>
              <a:gd name="T34" fmla="*/ 1785 w 1829"/>
              <a:gd name="T35" fmla="*/ 303 h 399"/>
              <a:gd name="T36" fmla="*/ 1756 w 1829"/>
              <a:gd name="T37" fmla="*/ 268 h 399"/>
              <a:gd name="T38" fmla="*/ 1719 w 1829"/>
              <a:gd name="T39" fmla="*/ 233 h 399"/>
              <a:gd name="T40" fmla="*/ 1675 w 1829"/>
              <a:gd name="T41" fmla="*/ 200 h 399"/>
              <a:gd name="T42" fmla="*/ 1623 w 1829"/>
              <a:gd name="T43" fmla="*/ 169 h 399"/>
              <a:gd name="T44" fmla="*/ 1566 w 1829"/>
              <a:gd name="T45" fmla="*/ 139 h 399"/>
              <a:gd name="T46" fmla="*/ 1502 w 1829"/>
              <a:gd name="T47" fmla="*/ 112 h 399"/>
              <a:gd name="T48" fmla="*/ 1434 w 1829"/>
              <a:gd name="T49" fmla="*/ 87 h 399"/>
              <a:gd name="T50" fmla="*/ 1361 w 1829"/>
              <a:gd name="T51" fmla="*/ 64 h 399"/>
              <a:gd name="T52" fmla="*/ 1285 w 1829"/>
              <a:gd name="T53" fmla="*/ 45 h 399"/>
              <a:gd name="T54" fmla="*/ 1206 w 1829"/>
              <a:gd name="T55" fmla="*/ 29 h 399"/>
              <a:gd name="T56" fmla="*/ 1124 w 1829"/>
              <a:gd name="T57" fmla="*/ 17 h 399"/>
              <a:gd name="T58" fmla="*/ 1041 w 1829"/>
              <a:gd name="T59" fmla="*/ 8 h 399"/>
              <a:gd name="T60" fmla="*/ 957 w 1829"/>
              <a:gd name="T61" fmla="*/ 4 h 399"/>
              <a:gd name="T62" fmla="*/ 872 w 1829"/>
              <a:gd name="T63" fmla="*/ 4 h 399"/>
              <a:gd name="T64" fmla="*/ 788 w 1829"/>
              <a:gd name="T65" fmla="*/ 8 h 399"/>
              <a:gd name="T66" fmla="*/ 705 w 1829"/>
              <a:gd name="T67" fmla="*/ 17 h 399"/>
              <a:gd name="T68" fmla="*/ 623 w 1829"/>
              <a:gd name="T69" fmla="*/ 29 h 399"/>
              <a:gd name="T70" fmla="*/ 544 w 1829"/>
              <a:gd name="T71" fmla="*/ 46 h 399"/>
              <a:gd name="T72" fmla="*/ 468 w 1829"/>
              <a:gd name="T73" fmla="*/ 65 h 399"/>
              <a:gd name="T74" fmla="*/ 395 w 1829"/>
              <a:gd name="T75" fmla="*/ 88 h 399"/>
              <a:gd name="T76" fmla="*/ 327 w 1829"/>
              <a:gd name="T77" fmla="*/ 113 h 399"/>
              <a:gd name="T78" fmla="*/ 264 w 1829"/>
              <a:gd name="T79" fmla="*/ 141 h 399"/>
              <a:gd name="T80" fmla="*/ 206 w 1829"/>
              <a:gd name="T81" fmla="*/ 171 h 399"/>
              <a:gd name="T82" fmla="*/ 155 w 1829"/>
              <a:gd name="T83" fmla="*/ 203 h 399"/>
              <a:gd name="T84" fmla="*/ 110 w 1829"/>
              <a:gd name="T85" fmla="*/ 237 h 399"/>
              <a:gd name="T86" fmla="*/ 73 w 1829"/>
              <a:gd name="T87" fmla="*/ 272 h 399"/>
              <a:gd name="T88" fmla="*/ 45 w 1829"/>
              <a:gd name="T89" fmla="*/ 307 h 399"/>
              <a:gd name="T90" fmla="*/ 25 w 1829"/>
              <a:gd name="T91" fmla="*/ 343 h 399"/>
              <a:gd name="T92" fmla="*/ 15 w 1829"/>
              <a:gd name="T93" fmla="*/ 370 h 399"/>
              <a:gd name="T94" fmla="*/ 33 w 1829"/>
              <a:gd name="T95" fmla="*/ 367 h 399"/>
              <a:gd name="T96" fmla="*/ 1829 w 1829"/>
              <a:gd name="T97" fmla="*/ 35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9" h="399">
                <a:moveTo>
                  <a:pt x="15" y="370"/>
                </a:moveTo>
                <a:lnTo>
                  <a:pt x="16" y="361"/>
                </a:lnTo>
                <a:lnTo>
                  <a:pt x="22" y="343"/>
                </a:lnTo>
                <a:lnTo>
                  <a:pt x="31" y="324"/>
                </a:lnTo>
                <a:lnTo>
                  <a:pt x="42" y="306"/>
                </a:lnTo>
                <a:lnTo>
                  <a:pt x="56" y="287"/>
                </a:lnTo>
                <a:lnTo>
                  <a:pt x="71" y="270"/>
                </a:lnTo>
                <a:lnTo>
                  <a:pt x="89" y="252"/>
                </a:lnTo>
                <a:lnTo>
                  <a:pt x="108" y="235"/>
                </a:lnTo>
                <a:lnTo>
                  <a:pt x="130" y="218"/>
                </a:lnTo>
                <a:lnTo>
                  <a:pt x="153" y="201"/>
                </a:lnTo>
                <a:lnTo>
                  <a:pt x="178" y="185"/>
                </a:lnTo>
                <a:lnTo>
                  <a:pt x="205" y="169"/>
                </a:lnTo>
                <a:lnTo>
                  <a:pt x="233" y="154"/>
                </a:lnTo>
                <a:lnTo>
                  <a:pt x="263" y="139"/>
                </a:lnTo>
                <a:lnTo>
                  <a:pt x="294" y="124"/>
                </a:lnTo>
                <a:lnTo>
                  <a:pt x="326" y="111"/>
                </a:lnTo>
                <a:lnTo>
                  <a:pt x="360" y="98"/>
                </a:lnTo>
                <a:lnTo>
                  <a:pt x="394" y="85"/>
                </a:lnTo>
                <a:lnTo>
                  <a:pt x="430" y="74"/>
                </a:lnTo>
                <a:lnTo>
                  <a:pt x="467" y="63"/>
                </a:lnTo>
                <a:lnTo>
                  <a:pt x="505" y="52"/>
                </a:lnTo>
                <a:lnTo>
                  <a:pt x="544" y="43"/>
                </a:lnTo>
                <a:lnTo>
                  <a:pt x="583" y="34"/>
                </a:lnTo>
                <a:lnTo>
                  <a:pt x="623" y="27"/>
                </a:lnTo>
                <a:lnTo>
                  <a:pt x="664" y="20"/>
                </a:lnTo>
                <a:lnTo>
                  <a:pt x="705" y="14"/>
                </a:lnTo>
                <a:lnTo>
                  <a:pt x="746" y="9"/>
                </a:lnTo>
                <a:lnTo>
                  <a:pt x="788" y="5"/>
                </a:lnTo>
                <a:lnTo>
                  <a:pt x="830" y="3"/>
                </a:lnTo>
                <a:lnTo>
                  <a:pt x="872" y="1"/>
                </a:lnTo>
                <a:lnTo>
                  <a:pt x="915" y="0"/>
                </a:lnTo>
                <a:lnTo>
                  <a:pt x="957" y="1"/>
                </a:lnTo>
                <a:lnTo>
                  <a:pt x="999" y="3"/>
                </a:lnTo>
                <a:lnTo>
                  <a:pt x="1041" y="5"/>
                </a:lnTo>
                <a:lnTo>
                  <a:pt x="1083" y="9"/>
                </a:lnTo>
                <a:lnTo>
                  <a:pt x="1125" y="14"/>
                </a:lnTo>
                <a:lnTo>
                  <a:pt x="1166" y="20"/>
                </a:lnTo>
                <a:lnTo>
                  <a:pt x="1206" y="26"/>
                </a:lnTo>
                <a:lnTo>
                  <a:pt x="1246" y="34"/>
                </a:lnTo>
                <a:lnTo>
                  <a:pt x="1286" y="42"/>
                </a:lnTo>
                <a:lnTo>
                  <a:pt x="1324" y="52"/>
                </a:lnTo>
                <a:lnTo>
                  <a:pt x="1362" y="62"/>
                </a:lnTo>
                <a:lnTo>
                  <a:pt x="1399" y="73"/>
                </a:lnTo>
                <a:lnTo>
                  <a:pt x="1435" y="84"/>
                </a:lnTo>
                <a:lnTo>
                  <a:pt x="1469" y="96"/>
                </a:lnTo>
                <a:lnTo>
                  <a:pt x="1503" y="109"/>
                </a:lnTo>
                <a:lnTo>
                  <a:pt x="1536" y="123"/>
                </a:lnTo>
                <a:lnTo>
                  <a:pt x="1567" y="137"/>
                </a:lnTo>
                <a:lnTo>
                  <a:pt x="1596" y="151"/>
                </a:lnTo>
                <a:lnTo>
                  <a:pt x="1624" y="166"/>
                </a:lnTo>
                <a:lnTo>
                  <a:pt x="1651" y="182"/>
                </a:lnTo>
                <a:lnTo>
                  <a:pt x="1676" y="198"/>
                </a:lnTo>
                <a:lnTo>
                  <a:pt x="1699" y="214"/>
                </a:lnTo>
                <a:lnTo>
                  <a:pt x="1721" y="231"/>
                </a:lnTo>
                <a:lnTo>
                  <a:pt x="1740" y="248"/>
                </a:lnTo>
                <a:lnTo>
                  <a:pt x="1758" y="266"/>
                </a:lnTo>
                <a:lnTo>
                  <a:pt x="1774" y="283"/>
                </a:lnTo>
                <a:lnTo>
                  <a:pt x="1787" y="301"/>
                </a:lnTo>
                <a:lnTo>
                  <a:pt x="1798" y="319"/>
                </a:lnTo>
                <a:lnTo>
                  <a:pt x="1807" y="338"/>
                </a:lnTo>
                <a:lnTo>
                  <a:pt x="1813" y="356"/>
                </a:lnTo>
                <a:lnTo>
                  <a:pt x="1814" y="364"/>
                </a:lnTo>
                <a:lnTo>
                  <a:pt x="1812" y="365"/>
                </a:lnTo>
                <a:lnTo>
                  <a:pt x="1810" y="357"/>
                </a:lnTo>
                <a:lnTo>
                  <a:pt x="1811" y="357"/>
                </a:lnTo>
                <a:lnTo>
                  <a:pt x="1804" y="339"/>
                </a:lnTo>
                <a:lnTo>
                  <a:pt x="1804" y="339"/>
                </a:lnTo>
                <a:lnTo>
                  <a:pt x="1796" y="321"/>
                </a:lnTo>
                <a:lnTo>
                  <a:pt x="1796" y="321"/>
                </a:lnTo>
                <a:lnTo>
                  <a:pt x="1785" y="303"/>
                </a:lnTo>
                <a:lnTo>
                  <a:pt x="1785" y="303"/>
                </a:lnTo>
                <a:lnTo>
                  <a:pt x="1771" y="285"/>
                </a:lnTo>
                <a:lnTo>
                  <a:pt x="1772" y="285"/>
                </a:lnTo>
                <a:lnTo>
                  <a:pt x="1756" y="268"/>
                </a:lnTo>
                <a:lnTo>
                  <a:pt x="1756" y="268"/>
                </a:lnTo>
                <a:lnTo>
                  <a:pt x="1739" y="250"/>
                </a:lnTo>
                <a:lnTo>
                  <a:pt x="1739" y="250"/>
                </a:lnTo>
                <a:lnTo>
                  <a:pt x="1719" y="233"/>
                </a:lnTo>
                <a:lnTo>
                  <a:pt x="1719" y="233"/>
                </a:lnTo>
                <a:lnTo>
                  <a:pt x="1698" y="217"/>
                </a:lnTo>
                <a:lnTo>
                  <a:pt x="1698" y="217"/>
                </a:lnTo>
                <a:lnTo>
                  <a:pt x="1675" y="200"/>
                </a:lnTo>
                <a:lnTo>
                  <a:pt x="1675" y="200"/>
                </a:lnTo>
                <a:lnTo>
                  <a:pt x="1650" y="184"/>
                </a:lnTo>
                <a:lnTo>
                  <a:pt x="1650" y="184"/>
                </a:lnTo>
                <a:lnTo>
                  <a:pt x="1623" y="169"/>
                </a:lnTo>
                <a:lnTo>
                  <a:pt x="1623" y="169"/>
                </a:lnTo>
                <a:lnTo>
                  <a:pt x="1595" y="154"/>
                </a:lnTo>
                <a:lnTo>
                  <a:pt x="1595" y="154"/>
                </a:lnTo>
                <a:lnTo>
                  <a:pt x="1566" y="139"/>
                </a:lnTo>
                <a:lnTo>
                  <a:pt x="1566" y="139"/>
                </a:lnTo>
                <a:lnTo>
                  <a:pt x="1535" y="125"/>
                </a:lnTo>
                <a:lnTo>
                  <a:pt x="1535" y="125"/>
                </a:lnTo>
                <a:lnTo>
                  <a:pt x="1502" y="112"/>
                </a:lnTo>
                <a:lnTo>
                  <a:pt x="1502" y="112"/>
                </a:lnTo>
                <a:lnTo>
                  <a:pt x="1469" y="99"/>
                </a:lnTo>
                <a:lnTo>
                  <a:pt x="1469" y="99"/>
                </a:lnTo>
                <a:lnTo>
                  <a:pt x="1434" y="87"/>
                </a:lnTo>
                <a:lnTo>
                  <a:pt x="1434" y="87"/>
                </a:lnTo>
                <a:lnTo>
                  <a:pt x="1398" y="75"/>
                </a:lnTo>
                <a:lnTo>
                  <a:pt x="1398" y="75"/>
                </a:lnTo>
                <a:lnTo>
                  <a:pt x="1361" y="64"/>
                </a:lnTo>
                <a:lnTo>
                  <a:pt x="1361" y="64"/>
                </a:lnTo>
                <a:lnTo>
                  <a:pt x="1324" y="54"/>
                </a:lnTo>
                <a:lnTo>
                  <a:pt x="1324" y="54"/>
                </a:lnTo>
                <a:lnTo>
                  <a:pt x="1285" y="45"/>
                </a:lnTo>
                <a:lnTo>
                  <a:pt x="1285" y="45"/>
                </a:lnTo>
                <a:lnTo>
                  <a:pt x="1246" y="37"/>
                </a:lnTo>
                <a:lnTo>
                  <a:pt x="1246" y="37"/>
                </a:lnTo>
                <a:lnTo>
                  <a:pt x="1206" y="29"/>
                </a:lnTo>
                <a:lnTo>
                  <a:pt x="1206" y="29"/>
                </a:lnTo>
                <a:lnTo>
                  <a:pt x="1165" y="22"/>
                </a:lnTo>
                <a:lnTo>
                  <a:pt x="1165" y="22"/>
                </a:lnTo>
                <a:lnTo>
                  <a:pt x="1124" y="17"/>
                </a:lnTo>
                <a:lnTo>
                  <a:pt x="1124" y="17"/>
                </a:lnTo>
                <a:lnTo>
                  <a:pt x="1083" y="12"/>
                </a:lnTo>
                <a:lnTo>
                  <a:pt x="1083" y="12"/>
                </a:lnTo>
                <a:lnTo>
                  <a:pt x="1041" y="8"/>
                </a:lnTo>
                <a:lnTo>
                  <a:pt x="1041" y="8"/>
                </a:lnTo>
                <a:lnTo>
                  <a:pt x="999" y="5"/>
                </a:lnTo>
                <a:lnTo>
                  <a:pt x="999" y="5"/>
                </a:lnTo>
                <a:lnTo>
                  <a:pt x="957" y="4"/>
                </a:lnTo>
                <a:lnTo>
                  <a:pt x="957" y="4"/>
                </a:lnTo>
                <a:lnTo>
                  <a:pt x="915" y="3"/>
                </a:lnTo>
                <a:lnTo>
                  <a:pt x="915" y="3"/>
                </a:lnTo>
                <a:lnTo>
                  <a:pt x="872" y="4"/>
                </a:lnTo>
                <a:lnTo>
                  <a:pt x="872" y="4"/>
                </a:lnTo>
                <a:lnTo>
                  <a:pt x="830" y="5"/>
                </a:lnTo>
                <a:lnTo>
                  <a:pt x="830" y="5"/>
                </a:lnTo>
                <a:lnTo>
                  <a:pt x="788" y="8"/>
                </a:lnTo>
                <a:lnTo>
                  <a:pt x="788" y="8"/>
                </a:lnTo>
                <a:lnTo>
                  <a:pt x="746" y="12"/>
                </a:lnTo>
                <a:lnTo>
                  <a:pt x="746" y="12"/>
                </a:lnTo>
                <a:lnTo>
                  <a:pt x="705" y="17"/>
                </a:lnTo>
                <a:lnTo>
                  <a:pt x="705" y="17"/>
                </a:lnTo>
                <a:lnTo>
                  <a:pt x="664" y="23"/>
                </a:lnTo>
                <a:lnTo>
                  <a:pt x="664" y="23"/>
                </a:lnTo>
                <a:lnTo>
                  <a:pt x="623" y="29"/>
                </a:lnTo>
                <a:lnTo>
                  <a:pt x="623" y="29"/>
                </a:lnTo>
                <a:lnTo>
                  <a:pt x="583" y="37"/>
                </a:lnTo>
                <a:lnTo>
                  <a:pt x="583" y="37"/>
                </a:lnTo>
                <a:lnTo>
                  <a:pt x="544" y="46"/>
                </a:lnTo>
                <a:lnTo>
                  <a:pt x="544" y="46"/>
                </a:lnTo>
                <a:lnTo>
                  <a:pt x="506" y="55"/>
                </a:lnTo>
                <a:lnTo>
                  <a:pt x="506" y="55"/>
                </a:lnTo>
                <a:lnTo>
                  <a:pt x="468" y="65"/>
                </a:lnTo>
                <a:lnTo>
                  <a:pt x="468" y="65"/>
                </a:lnTo>
                <a:lnTo>
                  <a:pt x="431" y="76"/>
                </a:lnTo>
                <a:lnTo>
                  <a:pt x="431" y="76"/>
                </a:lnTo>
                <a:lnTo>
                  <a:pt x="395" y="88"/>
                </a:lnTo>
                <a:lnTo>
                  <a:pt x="395" y="88"/>
                </a:lnTo>
                <a:lnTo>
                  <a:pt x="361" y="100"/>
                </a:lnTo>
                <a:lnTo>
                  <a:pt x="361" y="100"/>
                </a:lnTo>
                <a:lnTo>
                  <a:pt x="327" y="113"/>
                </a:lnTo>
                <a:lnTo>
                  <a:pt x="327" y="113"/>
                </a:lnTo>
                <a:lnTo>
                  <a:pt x="295" y="127"/>
                </a:lnTo>
                <a:lnTo>
                  <a:pt x="295" y="127"/>
                </a:lnTo>
                <a:lnTo>
                  <a:pt x="264" y="141"/>
                </a:lnTo>
                <a:lnTo>
                  <a:pt x="264" y="141"/>
                </a:lnTo>
                <a:lnTo>
                  <a:pt x="234" y="156"/>
                </a:lnTo>
                <a:lnTo>
                  <a:pt x="234" y="156"/>
                </a:lnTo>
                <a:lnTo>
                  <a:pt x="206" y="171"/>
                </a:lnTo>
                <a:lnTo>
                  <a:pt x="206" y="171"/>
                </a:lnTo>
                <a:lnTo>
                  <a:pt x="179" y="187"/>
                </a:lnTo>
                <a:lnTo>
                  <a:pt x="180" y="187"/>
                </a:lnTo>
                <a:lnTo>
                  <a:pt x="155" y="203"/>
                </a:lnTo>
                <a:lnTo>
                  <a:pt x="155" y="203"/>
                </a:lnTo>
                <a:lnTo>
                  <a:pt x="131" y="220"/>
                </a:lnTo>
                <a:lnTo>
                  <a:pt x="131" y="220"/>
                </a:lnTo>
                <a:lnTo>
                  <a:pt x="110" y="237"/>
                </a:lnTo>
                <a:lnTo>
                  <a:pt x="110" y="237"/>
                </a:lnTo>
                <a:lnTo>
                  <a:pt x="91" y="254"/>
                </a:lnTo>
                <a:lnTo>
                  <a:pt x="91" y="254"/>
                </a:lnTo>
                <a:lnTo>
                  <a:pt x="73" y="272"/>
                </a:lnTo>
                <a:lnTo>
                  <a:pt x="73" y="272"/>
                </a:lnTo>
                <a:lnTo>
                  <a:pt x="58" y="289"/>
                </a:lnTo>
                <a:lnTo>
                  <a:pt x="58" y="289"/>
                </a:lnTo>
                <a:lnTo>
                  <a:pt x="45" y="307"/>
                </a:lnTo>
                <a:lnTo>
                  <a:pt x="45" y="307"/>
                </a:lnTo>
                <a:lnTo>
                  <a:pt x="34" y="325"/>
                </a:lnTo>
                <a:lnTo>
                  <a:pt x="34" y="325"/>
                </a:lnTo>
                <a:lnTo>
                  <a:pt x="25" y="344"/>
                </a:lnTo>
                <a:lnTo>
                  <a:pt x="25" y="343"/>
                </a:lnTo>
                <a:lnTo>
                  <a:pt x="19" y="362"/>
                </a:lnTo>
                <a:lnTo>
                  <a:pt x="19" y="362"/>
                </a:lnTo>
                <a:lnTo>
                  <a:pt x="17" y="371"/>
                </a:lnTo>
                <a:lnTo>
                  <a:pt x="15" y="370"/>
                </a:lnTo>
                <a:close/>
                <a:moveTo>
                  <a:pt x="33" y="367"/>
                </a:moveTo>
                <a:lnTo>
                  <a:pt x="12" y="399"/>
                </a:lnTo>
                <a:lnTo>
                  <a:pt x="0" y="362"/>
                </a:lnTo>
                <a:lnTo>
                  <a:pt x="33" y="367"/>
                </a:lnTo>
                <a:close/>
                <a:moveTo>
                  <a:pt x="1829" y="357"/>
                </a:moveTo>
                <a:lnTo>
                  <a:pt x="1817" y="393"/>
                </a:lnTo>
                <a:lnTo>
                  <a:pt x="1796" y="361"/>
                </a:lnTo>
                <a:lnTo>
                  <a:pt x="1829" y="357"/>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4" name="Rectangle 49">
            <a:extLst>
              <a:ext uri="{FF2B5EF4-FFF2-40B4-BE49-F238E27FC236}">
                <a16:creationId xmlns:a16="http://schemas.microsoft.com/office/drawing/2014/main" id="{081434A8-95DD-4FC7-AABF-E568C7519AEB}"/>
              </a:ext>
            </a:extLst>
          </p:cNvPr>
          <p:cNvSpPr>
            <a:spLocks noChangeArrowheads="1"/>
          </p:cNvSpPr>
          <p:nvPr/>
        </p:nvSpPr>
        <p:spPr bwMode="auto">
          <a:xfrm>
            <a:off x="2557009" y="2388414"/>
            <a:ext cx="258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sz="1800">
                <a:solidFill>
                  <a:srgbClr val="000000"/>
                </a:solidFill>
                <a:latin typeface="Calibri" panose="020F0502020204030204" pitchFamily="34" charset="0"/>
              </a:rPr>
              <a:t>s</a:t>
            </a:r>
            <a:r>
              <a:rPr lang="en-US" altLang="LID4096" sz="1800" baseline="-25000">
                <a:solidFill>
                  <a:srgbClr val="000000"/>
                </a:solidFill>
                <a:latin typeface="Calibri" panose="020F0502020204030204" pitchFamily="34" charset="0"/>
              </a:rPr>
              <a:t>A</a:t>
            </a:r>
            <a:r>
              <a:rPr lang="en-US" altLang="LID4096" sz="1800" baseline="30000">
                <a:solidFill>
                  <a:srgbClr val="000000"/>
                </a:solidFill>
                <a:latin typeface="Calibri" panose="020F0502020204030204" pitchFamily="34" charset="0"/>
              </a:rPr>
              <a:t>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55" name="Rectangle 50">
            <a:extLst>
              <a:ext uri="{FF2B5EF4-FFF2-40B4-BE49-F238E27FC236}">
                <a16:creationId xmlns:a16="http://schemas.microsoft.com/office/drawing/2014/main" id="{C80F287F-AF12-47F6-829B-499BAC448D1E}"/>
              </a:ext>
            </a:extLst>
          </p:cNvPr>
          <p:cNvSpPr>
            <a:spLocks noChangeArrowheads="1"/>
          </p:cNvSpPr>
          <p:nvPr/>
        </p:nvSpPr>
        <p:spPr bwMode="auto">
          <a:xfrm>
            <a:off x="4670457" y="2434154"/>
            <a:ext cx="2436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E</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56" name="Rectangle 51">
            <a:extLst>
              <a:ext uri="{FF2B5EF4-FFF2-40B4-BE49-F238E27FC236}">
                <a16:creationId xmlns:a16="http://schemas.microsoft.com/office/drawing/2014/main" id="{9DEF2702-B7E5-4606-95A2-4048ECFF938D}"/>
              </a:ext>
            </a:extLst>
          </p:cNvPr>
          <p:cNvSpPr>
            <a:spLocks noChangeArrowheads="1"/>
          </p:cNvSpPr>
          <p:nvPr/>
        </p:nvSpPr>
        <p:spPr bwMode="auto">
          <a:xfrm>
            <a:off x="3584160" y="2410181"/>
            <a:ext cx="250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C</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57" name="Rectangle 52">
            <a:extLst>
              <a:ext uri="{FF2B5EF4-FFF2-40B4-BE49-F238E27FC236}">
                <a16:creationId xmlns:a16="http://schemas.microsoft.com/office/drawing/2014/main" id="{2F78EC27-E0B8-4483-A9C3-5C52CF88F620}"/>
              </a:ext>
            </a:extLst>
          </p:cNvPr>
          <p:cNvSpPr>
            <a:spLocks noChangeArrowheads="1"/>
          </p:cNvSpPr>
          <p:nvPr/>
        </p:nvSpPr>
        <p:spPr bwMode="auto">
          <a:xfrm>
            <a:off x="5852997" y="2460594"/>
            <a:ext cx="258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sz="1800">
                <a:solidFill>
                  <a:srgbClr val="000000"/>
                </a:solidFill>
                <a:latin typeface="Calibri" panose="020F0502020204030204" pitchFamily="34" charset="0"/>
              </a:rPr>
              <a:t>s</a:t>
            </a:r>
            <a:r>
              <a:rPr lang="en-US" altLang="LID4096" sz="1800" baseline="-25000">
                <a:solidFill>
                  <a:srgbClr val="000000"/>
                </a:solidFill>
                <a:latin typeface="Calibri" panose="020F0502020204030204" pitchFamily="34" charset="0"/>
              </a:rPr>
              <a:t>A</a:t>
            </a:r>
            <a:r>
              <a:rPr lang="en-US" altLang="LID4096" sz="1800" baseline="30000">
                <a:solidFill>
                  <a:srgbClr val="000000"/>
                </a:solidFill>
                <a:latin typeface="Calibri" panose="020F0502020204030204" pitchFamily="34" charset="0"/>
              </a:rPr>
              <a:t>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58" name="Rectangle 53">
            <a:extLst>
              <a:ext uri="{FF2B5EF4-FFF2-40B4-BE49-F238E27FC236}">
                <a16:creationId xmlns:a16="http://schemas.microsoft.com/office/drawing/2014/main" id="{189C0AD2-2434-49D3-B9B0-BDEF4B457225}"/>
              </a:ext>
            </a:extLst>
          </p:cNvPr>
          <p:cNvSpPr>
            <a:spLocks noChangeArrowheads="1"/>
          </p:cNvSpPr>
          <p:nvPr/>
        </p:nvSpPr>
        <p:spPr bwMode="auto">
          <a:xfrm>
            <a:off x="6899918" y="2482345"/>
            <a:ext cx="250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C</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59" name="Rectangle 54">
            <a:extLst>
              <a:ext uri="{FF2B5EF4-FFF2-40B4-BE49-F238E27FC236}">
                <a16:creationId xmlns:a16="http://schemas.microsoft.com/office/drawing/2014/main" id="{9BD4EB7D-384B-4478-882E-2C47458F4E31}"/>
              </a:ext>
            </a:extLst>
          </p:cNvPr>
          <p:cNvSpPr>
            <a:spLocks noChangeArrowheads="1"/>
          </p:cNvSpPr>
          <p:nvPr/>
        </p:nvSpPr>
        <p:spPr bwMode="auto">
          <a:xfrm>
            <a:off x="7942479" y="2459007"/>
            <a:ext cx="2436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E</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60" name="Rectangle 55">
            <a:extLst>
              <a:ext uri="{FF2B5EF4-FFF2-40B4-BE49-F238E27FC236}">
                <a16:creationId xmlns:a16="http://schemas.microsoft.com/office/drawing/2014/main" id="{B51B9F47-E830-44A9-8929-27107822DAA1}"/>
              </a:ext>
            </a:extLst>
          </p:cNvPr>
          <p:cNvSpPr>
            <a:spLocks noChangeArrowheads="1"/>
          </p:cNvSpPr>
          <p:nvPr/>
        </p:nvSpPr>
        <p:spPr bwMode="auto">
          <a:xfrm>
            <a:off x="5264794" y="2061176"/>
            <a:ext cx="250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C</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61" name="Rectangle 56">
            <a:extLst>
              <a:ext uri="{FF2B5EF4-FFF2-40B4-BE49-F238E27FC236}">
                <a16:creationId xmlns:a16="http://schemas.microsoft.com/office/drawing/2014/main" id="{3414D348-5F61-4624-B60A-52C1A9E8BF26}"/>
              </a:ext>
            </a:extLst>
          </p:cNvPr>
          <p:cNvSpPr>
            <a:spLocks noChangeArrowheads="1"/>
          </p:cNvSpPr>
          <p:nvPr/>
        </p:nvSpPr>
        <p:spPr bwMode="auto">
          <a:xfrm>
            <a:off x="3962247" y="2004417"/>
            <a:ext cx="615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2000" b="0" i="0" u="none" strike="noStrike" cap="none" normalizeH="0" baseline="0">
                <a:ln>
                  <a:noFill/>
                </a:ln>
                <a:solidFill>
                  <a:srgbClr val="FF0000"/>
                </a:solidFill>
                <a:effectLst/>
                <a:latin typeface="Calibri" panose="020F0502020204030204" pitchFamily="34" charset="0"/>
              </a:rPr>
              <a:t>.</a:t>
            </a:r>
            <a:r>
              <a:rPr kumimoji="0" lang="LID4096" altLang="LID4096" sz="2000" b="1" i="0" u="none" strike="noStrike" cap="none" normalizeH="0" baseline="0">
                <a:ln>
                  <a:noFill/>
                </a:ln>
                <a:solidFill>
                  <a:srgbClr val="FF0000"/>
                </a:solidFill>
                <a:effectLst/>
                <a:latin typeface="Calibri" panose="020F0502020204030204" pitchFamily="34" charset="0"/>
              </a:rPr>
              <a:t>5</a:t>
            </a:r>
            <a:r>
              <a:rPr kumimoji="0" lang="en-US" altLang="LID4096" sz="2000" b="1" i="0" u="none" strike="noStrike" cap="none" normalizeH="0" baseline="0">
                <a:ln>
                  <a:noFill/>
                </a:ln>
                <a:solidFill>
                  <a:srgbClr val="000000"/>
                </a:solidFill>
                <a:effectLst/>
                <a:latin typeface="Calibri" panose="020F0502020204030204" pitchFamily="34" charset="0"/>
              </a:rPr>
              <a:t>*</a:t>
            </a:r>
            <a:r>
              <a:rPr lang="en-US" altLang="LID4096" sz="2000" b="1">
                <a:solidFill>
                  <a:srgbClr val="000000"/>
                </a:solidFill>
                <a:latin typeface="Calibri" panose="020F0502020204030204" pitchFamily="34" charset="0"/>
              </a:rPr>
              <a:t>s</a:t>
            </a:r>
            <a:r>
              <a:rPr lang="en-US" altLang="LID4096" sz="2000" b="1" baseline="-25000">
                <a:solidFill>
                  <a:srgbClr val="000000"/>
                </a:solidFill>
                <a:latin typeface="Calibri" panose="020F0502020204030204" pitchFamily="34" charset="0"/>
              </a:rPr>
              <a:t>A</a:t>
            </a:r>
            <a:r>
              <a:rPr lang="en-US" altLang="LID4096" sz="2000" b="1" baseline="30000">
                <a:solidFill>
                  <a:srgbClr val="000000"/>
                </a:solidFill>
                <a:latin typeface="Calibri" panose="020F0502020204030204" pitchFamily="34" charset="0"/>
              </a:rPr>
              <a:t>2</a:t>
            </a:r>
            <a:endParaRPr kumimoji="0" lang="LID4096" altLang="LID4096" sz="3200" b="1" i="0" u="none" strike="noStrike" cap="none" normalizeH="0" baseline="30000">
              <a:ln>
                <a:noFill/>
              </a:ln>
              <a:solidFill>
                <a:schemeClr val="tx1"/>
              </a:solidFill>
              <a:effectLst/>
              <a:latin typeface="Arial" panose="020B0604020202020204" pitchFamily="34" charset="0"/>
            </a:endParaRPr>
          </a:p>
        </p:txBody>
      </p:sp>
      <p:cxnSp>
        <p:nvCxnSpPr>
          <p:cNvPr id="115712" name="Rechte verbindingslijn met pijl 115711">
            <a:extLst>
              <a:ext uri="{FF2B5EF4-FFF2-40B4-BE49-F238E27FC236}">
                <a16:creationId xmlns:a16="http://schemas.microsoft.com/office/drawing/2014/main" id="{DE71560D-0039-40C7-BDD0-6647D0A59DFA}"/>
              </a:ext>
            </a:extLst>
          </p:cNvPr>
          <p:cNvCxnSpPr>
            <a:cxnSpLocks/>
          </p:cNvCxnSpPr>
          <p:nvPr/>
        </p:nvCxnSpPr>
        <p:spPr>
          <a:xfrm>
            <a:off x="1376737" y="1489818"/>
            <a:ext cx="2455489" cy="67945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45820"/>
    </mc:Choice>
    <mc:Fallback xmlns="">
      <p:transition spd="slow" advTm="14582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grpSp>
        <p:nvGrpSpPr>
          <p:cNvPr id="2" name="Group 37"/>
          <p:cNvGrpSpPr/>
          <p:nvPr/>
        </p:nvGrpSpPr>
        <p:grpSpPr>
          <a:xfrm>
            <a:off x="1210975" y="979301"/>
            <a:ext cx="3429047" cy="5000046"/>
            <a:chOff x="2644617" y="1475404"/>
            <a:chExt cx="3429047" cy="5000046"/>
          </a:xfrm>
        </p:grpSpPr>
        <p:sp>
          <p:nvSpPr>
            <p:cNvPr id="3" name="Oval 2"/>
            <p:cNvSpPr/>
            <p:nvPr/>
          </p:nvSpPr>
          <p:spPr>
            <a:xfrm>
              <a:off x="3050666" y="1941423"/>
              <a:ext cx="1051299"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a:t>
              </a:r>
            </a:p>
          </p:txBody>
        </p:sp>
        <p:sp>
          <p:nvSpPr>
            <p:cNvPr id="4" name="Rectangle 3"/>
            <p:cNvSpPr/>
            <p:nvPr/>
          </p:nvSpPr>
          <p:spPr>
            <a:xfrm>
              <a:off x="2727296" y="3804836"/>
              <a:ext cx="1720235"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IQ</a:t>
              </a:r>
            </a:p>
          </p:txBody>
        </p:sp>
        <p:cxnSp>
          <p:nvCxnSpPr>
            <p:cNvPr id="5" name="Straight Arrow Connector 4"/>
            <p:cNvCxnSpPr>
              <a:stCxn id="3" idx="4"/>
              <a:endCxn id="4" idx="0"/>
            </p:cNvCxnSpPr>
            <p:nvPr/>
          </p:nvCxnSpPr>
          <p:spPr>
            <a:xfrm>
              <a:off x="3576316" y="2864091"/>
              <a:ext cx="11098" cy="940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hape 8"/>
            <p:cNvCxnSpPr>
              <a:stCxn id="3" idx="0"/>
              <a:endCxn id="3" idx="1"/>
            </p:cNvCxnSpPr>
            <p:nvPr/>
          </p:nvCxnSpPr>
          <p:spPr>
            <a:xfrm rot="16200000" flipH="1" flipV="1">
              <a:off x="3322910" y="1823138"/>
              <a:ext cx="135122" cy="371691"/>
            </a:xfrm>
            <a:prstGeom prst="curvedConnector3">
              <a:avLst>
                <a:gd name="adj1" fmla="val -1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44617" y="1475404"/>
              <a:ext cx="812098" cy="461665"/>
            </a:xfrm>
            <a:prstGeom prst="rect">
              <a:avLst/>
            </a:prstGeom>
          </p:spPr>
          <p:txBody>
            <a:bodyPr wrap="square">
              <a:spAutoFit/>
            </a:bodyPr>
            <a:lstStyle/>
            <a:p>
              <a:r>
                <a:rPr lang="en-US" sz="2400" b="1"/>
                <a:t>s</a:t>
              </a:r>
              <a:r>
                <a:rPr lang="en-US" sz="2400" b="1" baseline="30000"/>
                <a:t>2</a:t>
              </a:r>
              <a:r>
                <a:rPr lang="en-US" sz="2400" b="1" baseline="-25000"/>
                <a:t>A</a:t>
              </a:r>
              <a:endParaRPr lang="en-US" sz="2400" b="1"/>
            </a:p>
          </p:txBody>
        </p:sp>
        <p:sp>
          <p:nvSpPr>
            <p:cNvPr id="13" name="TextBox 12"/>
            <p:cNvSpPr txBox="1"/>
            <p:nvPr/>
          </p:nvSpPr>
          <p:spPr>
            <a:xfrm>
              <a:off x="3234583" y="3008049"/>
              <a:ext cx="416224" cy="400110"/>
            </a:xfrm>
            <a:prstGeom prst="rect">
              <a:avLst/>
            </a:prstGeom>
            <a:noFill/>
          </p:spPr>
          <p:txBody>
            <a:bodyPr wrap="square" rtlCol="0">
              <a:spAutoFit/>
            </a:bodyPr>
            <a:lstStyle/>
            <a:p>
              <a:r>
                <a:rPr lang="en-US" sz="2000"/>
                <a:t>1</a:t>
              </a:r>
            </a:p>
          </p:txBody>
        </p:sp>
        <p:sp>
          <p:nvSpPr>
            <p:cNvPr id="15" name="Oval 14"/>
            <p:cNvSpPr/>
            <p:nvPr/>
          </p:nvSpPr>
          <p:spPr>
            <a:xfrm>
              <a:off x="3138436" y="5034815"/>
              <a:ext cx="914096" cy="870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E</a:t>
              </a:r>
            </a:p>
          </p:txBody>
        </p:sp>
        <p:cxnSp>
          <p:nvCxnSpPr>
            <p:cNvPr id="16" name="Straight Arrow Connector 15"/>
            <p:cNvCxnSpPr>
              <a:stCxn id="15" idx="0"/>
              <a:endCxn id="4" idx="2"/>
            </p:cNvCxnSpPr>
            <p:nvPr/>
          </p:nvCxnSpPr>
          <p:spPr>
            <a:xfrm flipH="1" flipV="1">
              <a:off x="3587414" y="4522467"/>
              <a:ext cx="8070" cy="5123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942238" y="2457489"/>
              <a:ext cx="1068966"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p>
          </p:txBody>
        </p:sp>
        <p:cxnSp>
          <p:nvCxnSpPr>
            <p:cNvPr id="20" name="Straight Arrow Connector 19"/>
            <p:cNvCxnSpPr>
              <a:stCxn id="19" idx="2"/>
              <a:endCxn id="4" idx="0"/>
            </p:cNvCxnSpPr>
            <p:nvPr/>
          </p:nvCxnSpPr>
          <p:spPr>
            <a:xfrm flipH="1">
              <a:off x="3587414" y="2918823"/>
              <a:ext cx="1354824" cy="8860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hape 43"/>
            <p:cNvCxnSpPr>
              <a:stCxn id="19" idx="7"/>
              <a:endCxn id="19" idx="0"/>
            </p:cNvCxnSpPr>
            <p:nvPr/>
          </p:nvCxnSpPr>
          <p:spPr>
            <a:xfrm rot="16200000" flipV="1">
              <a:off x="5598129" y="2336081"/>
              <a:ext cx="135122" cy="377937"/>
            </a:xfrm>
            <a:prstGeom prst="curvedConnector3">
              <a:avLst>
                <a:gd name="adj1" fmla="val 2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78713" y="3249055"/>
              <a:ext cx="416224" cy="400110"/>
            </a:xfrm>
            <a:prstGeom prst="rect">
              <a:avLst/>
            </a:prstGeom>
            <a:noFill/>
          </p:spPr>
          <p:txBody>
            <a:bodyPr wrap="square" rtlCol="0">
              <a:spAutoFit/>
            </a:bodyPr>
            <a:lstStyle/>
            <a:p>
              <a:r>
                <a:rPr lang="en-US" sz="2000"/>
                <a:t>1</a:t>
              </a:r>
            </a:p>
          </p:txBody>
        </p:sp>
        <p:sp>
          <p:nvSpPr>
            <p:cNvPr id="25" name="Rectangle 24"/>
            <p:cNvSpPr/>
            <p:nvPr/>
          </p:nvSpPr>
          <p:spPr>
            <a:xfrm>
              <a:off x="5549893" y="1761033"/>
              <a:ext cx="523771" cy="461665"/>
            </a:xfrm>
            <a:prstGeom prst="rect">
              <a:avLst/>
            </a:prstGeom>
          </p:spPr>
          <p:txBody>
            <a:bodyPr wrap="square">
              <a:spAutoFit/>
            </a:bodyPr>
            <a:lstStyle/>
            <a:p>
              <a:r>
                <a:rPr lang="en-US" sz="2400" b="1"/>
                <a:t>s</a:t>
              </a:r>
              <a:r>
                <a:rPr lang="en-US" sz="2400" b="1" baseline="30000"/>
                <a:t>2</a:t>
              </a:r>
              <a:r>
                <a:rPr lang="en-US" sz="2400" b="1" baseline="-25000"/>
                <a:t>C</a:t>
              </a:r>
            </a:p>
          </p:txBody>
        </p:sp>
        <p:cxnSp>
          <p:nvCxnSpPr>
            <p:cNvPr id="27" name="Curved Connector 82"/>
            <p:cNvCxnSpPr>
              <a:stCxn id="15" idx="4"/>
              <a:endCxn id="15" idx="3"/>
            </p:cNvCxnSpPr>
            <p:nvPr/>
          </p:nvCxnSpPr>
          <p:spPr>
            <a:xfrm rot="5400000" flipH="1">
              <a:off x="3370149" y="5680021"/>
              <a:ext cx="127488" cy="323182"/>
            </a:xfrm>
            <a:prstGeom prst="curvedConnector3">
              <a:avLst>
                <a:gd name="adj1" fmla="val -17931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881974" y="5952230"/>
              <a:ext cx="703731" cy="523220"/>
            </a:xfrm>
            <a:prstGeom prst="rect">
              <a:avLst/>
            </a:prstGeom>
          </p:spPr>
          <p:txBody>
            <a:bodyPr wrap="square">
              <a:spAutoFit/>
            </a:bodyPr>
            <a:lstStyle/>
            <a:p>
              <a:r>
                <a:rPr lang="en-US" sz="2800" b="1"/>
                <a:t>s</a:t>
              </a:r>
              <a:r>
                <a:rPr lang="en-US" sz="2800" b="1" baseline="30000"/>
                <a:t>2</a:t>
              </a:r>
              <a:r>
                <a:rPr lang="en-US" sz="2800" b="1" baseline="-25000"/>
                <a:t>E</a:t>
              </a:r>
            </a:p>
          </p:txBody>
        </p:sp>
        <p:sp>
          <p:nvSpPr>
            <p:cNvPr id="32" name="TextBox 31"/>
            <p:cNvSpPr txBox="1"/>
            <p:nvPr/>
          </p:nvSpPr>
          <p:spPr>
            <a:xfrm>
              <a:off x="3536271" y="4593350"/>
              <a:ext cx="416224" cy="369332"/>
            </a:xfrm>
            <a:prstGeom prst="rect">
              <a:avLst/>
            </a:prstGeom>
            <a:noFill/>
          </p:spPr>
          <p:txBody>
            <a:bodyPr wrap="square" rtlCol="0">
              <a:spAutoFit/>
            </a:bodyPr>
            <a:lstStyle/>
            <a:p>
              <a:r>
                <a:rPr lang="en-US"/>
                <a:t>1</a:t>
              </a:r>
            </a:p>
          </p:txBody>
        </p:sp>
      </p:grpSp>
      <p:sp>
        <p:nvSpPr>
          <p:cNvPr id="7" name="TextBox 6"/>
          <p:cNvSpPr txBox="1"/>
          <p:nvPr/>
        </p:nvSpPr>
        <p:spPr>
          <a:xfrm>
            <a:off x="265242" y="239609"/>
            <a:ext cx="5515549" cy="523220"/>
          </a:xfrm>
          <a:prstGeom prst="rect">
            <a:avLst/>
          </a:prstGeom>
          <a:noFill/>
        </p:spPr>
        <p:txBody>
          <a:bodyPr wrap="none" rtlCol="0">
            <a:spAutoFit/>
          </a:bodyPr>
          <a:lstStyle/>
          <a:p>
            <a:r>
              <a:rPr lang="en-US" sz="2800" b="1"/>
              <a:t>no A-E (r</a:t>
            </a:r>
            <a:r>
              <a:rPr lang="en-US" sz="2800" b="1" baseline="-25000"/>
              <a:t>AE</a:t>
            </a:r>
            <a:r>
              <a:rPr lang="en-US" sz="2800" b="1"/>
              <a:t>) and A-C (r</a:t>
            </a:r>
            <a:r>
              <a:rPr lang="en-US" sz="2800" b="1" baseline="-25000"/>
              <a:t>AC</a:t>
            </a:r>
            <a:r>
              <a:rPr lang="en-US" sz="2800" b="1"/>
              <a:t>) correlation</a:t>
            </a:r>
            <a:endParaRPr lang="nl-NL" sz="2800" b="1"/>
          </a:p>
        </p:txBody>
      </p:sp>
      <p:cxnSp>
        <p:nvCxnSpPr>
          <p:cNvPr id="28" name="Curved Connector 27"/>
          <p:cNvCxnSpPr>
            <a:stCxn id="3" idx="7"/>
            <a:endCxn id="19" idx="1"/>
          </p:cNvCxnSpPr>
          <p:nvPr/>
        </p:nvCxnSpPr>
        <p:spPr>
          <a:xfrm rot="16200000" flipH="1">
            <a:off x="2831720" y="1263086"/>
            <a:ext cx="516066" cy="1150778"/>
          </a:xfrm>
          <a:prstGeom prst="curvedConnector3">
            <a:avLst>
              <a:gd name="adj1" fmla="val -70480"/>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3" idx="2"/>
            <a:endCxn id="15" idx="2"/>
          </p:cNvCxnSpPr>
          <p:nvPr/>
        </p:nvCxnSpPr>
        <p:spPr>
          <a:xfrm rot="10800000" flipH="1" flipV="1">
            <a:off x="1617024" y="1906653"/>
            <a:ext cx="87770" cy="3067329"/>
          </a:xfrm>
          <a:prstGeom prst="curvedConnector3">
            <a:avLst>
              <a:gd name="adj1" fmla="val -897117"/>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45759" y="768245"/>
            <a:ext cx="367408" cy="523220"/>
          </a:xfrm>
          <a:prstGeom prst="rect">
            <a:avLst/>
          </a:prstGeom>
          <a:noFill/>
        </p:spPr>
        <p:txBody>
          <a:bodyPr wrap="none" rtlCol="0">
            <a:spAutoFit/>
          </a:bodyPr>
          <a:lstStyle/>
          <a:p>
            <a:r>
              <a:rPr lang="en-US" sz="2800"/>
              <a:t>0</a:t>
            </a:r>
            <a:endParaRPr lang="nl-NL" sz="2800"/>
          </a:p>
        </p:txBody>
      </p:sp>
      <p:sp>
        <p:nvSpPr>
          <p:cNvPr id="58" name="TextBox 57"/>
          <p:cNvSpPr txBox="1"/>
          <p:nvPr/>
        </p:nvSpPr>
        <p:spPr>
          <a:xfrm>
            <a:off x="542020" y="3139323"/>
            <a:ext cx="367408" cy="523220"/>
          </a:xfrm>
          <a:prstGeom prst="rect">
            <a:avLst/>
          </a:prstGeom>
          <a:noFill/>
        </p:spPr>
        <p:txBody>
          <a:bodyPr wrap="none" rtlCol="0">
            <a:spAutoFit/>
          </a:bodyPr>
          <a:lstStyle/>
          <a:p>
            <a:r>
              <a:rPr lang="en-US" sz="2800"/>
              <a:t>0</a:t>
            </a:r>
            <a:endParaRPr lang="nl-NL" sz="2800"/>
          </a:p>
        </p:txBody>
      </p:sp>
      <p:grpSp>
        <p:nvGrpSpPr>
          <p:cNvPr id="35" name="Group 34"/>
          <p:cNvGrpSpPr/>
          <p:nvPr/>
        </p:nvGrpSpPr>
        <p:grpSpPr>
          <a:xfrm>
            <a:off x="6289139" y="912301"/>
            <a:ext cx="4416750" cy="5237637"/>
            <a:chOff x="5842158" y="718686"/>
            <a:chExt cx="4416750" cy="5237637"/>
          </a:xfrm>
        </p:grpSpPr>
        <p:grpSp>
          <p:nvGrpSpPr>
            <p:cNvPr id="59" name="Group 37"/>
            <p:cNvGrpSpPr/>
            <p:nvPr/>
          </p:nvGrpSpPr>
          <p:grpSpPr>
            <a:xfrm>
              <a:off x="6829861" y="956277"/>
              <a:ext cx="3429047" cy="5000046"/>
              <a:chOff x="2644617" y="1475404"/>
              <a:chExt cx="3429047" cy="5000046"/>
            </a:xfrm>
          </p:grpSpPr>
          <p:sp>
            <p:nvSpPr>
              <p:cNvPr id="60" name="Oval 59"/>
              <p:cNvSpPr/>
              <p:nvPr/>
            </p:nvSpPr>
            <p:spPr>
              <a:xfrm>
                <a:off x="3050666" y="1941423"/>
                <a:ext cx="1051299"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a:t>
                </a:r>
              </a:p>
            </p:txBody>
          </p:sp>
          <p:sp>
            <p:nvSpPr>
              <p:cNvPr id="61" name="Rectangle 60"/>
              <p:cNvSpPr/>
              <p:nvPr/>
            </p:nvSpPr>
            <p:spPr>
              <a:xfrm>
                <a:off x="2727296" y="3804836"/>
                <a:ext cx="1720235"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IQ</a:t>
                </a:r>
              </a:p>
            </p:txBody>
          </p:sp>
          <p:cxnSp>
            <p:nvCxnSpPr>
              <p:cNvPr id="62" name="Straight Arrow Connector 61"/>
              <p:cNvCxnSpPr>
                <a:stCxn id="60" idx="4"/>
                <a:endCxn id="61" idx="0"/>
              </p:cNvCxnSpPr>
              <p:nvPr/>
            </p:nvCxnSpPr>
            <p:spPr>
              <a:xfrm>
                <a:off x="3576316" y="2864091"/>
                <a:ext cx="11098" cy="940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hape 8"/>
              <p:cNvCxnSpPr>
                <a:stCxn id="60" idx="0"/>
                <a:endCxn id="60" idx="1"/>
              </p:cNvCxnSpPr>
              <p:nvPr/>
            </p:nvCxnSpPr>
            <p:spPr>
              <a:xfrm rot="16200000" flipH="1" flipV="1">
                <a:off x="3322910" y="1823138"/>
                <a:ext cx="135122" cy="371691"/>
              </a:xfrm>
              <a:prstGeom prst="curvedConnector3">
                <a:avLst>
                  <a:gd name="adj1" fmla="val -1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644617" y="1475404"/>
                <a:ext cx="812098" cy="461665"/>
              </a:xfrm>
              <a:prstGeom prst="rect">
                <a:avLst/>
              </a:prstGeom>
            </p:spPr>
            <p:txBody>
              <a:bodyPr wrap="square">
                <a:spAutoFit/>
              </a:bodyPr>
              <a:lstStyle/>
              <a:p>
                <a:r>
                  <a:rPr lang="en-US" sz="2400" b="1"/>
                  <a:t>s</a:t>
                </a:r>
                <a:r>
                  <a:rPr lang="en-US" sz="2400" b="1" baseline="30000"/>
                  <a:t>2</a:t>
                </a:r>
                <a:r>
                  <a:rPr lang="en-US" sz="2400" b="1" baseline="-25000"/>
                  <a:t>A</a:t>
                </a:r>
                <a:endParaRPr lang="en-US" sz="2400" b="1"/>
              </a:p>
            </p:txBody>
          </p:sp>
          <p:sp>
            <p:nvSpPr>
              <p:cNvPr id="65" name="TextBox 64"/>
              <p:cNvSpPr txBox="1"/>
              <p:nvPr/>
            </p:nvSpPr>
            <p:spPr>
              <a:xfrm>
                <a:off x="3234583" y="3008049"/>
                <a:ext cx="416224" cy="400110"/>
              </a:xfrm>
              <a:prstGeom prst="rect">
                <a:avLst/>
              </a:prstGeom>
              <a:noFill/>
            </p:spPr>
            <p:txBody>
              <a:bodyPr wrap="square" rtlCol="0">
                <a:spAutoFit/>
              </a:bodyPr>
              <a:lstStyle/>
              <a:p>
                <a:r>
                  <a:rPr lang="en-US" sz="2000"/>
                  <a:t>1</a:t>
                </a:r>
              </a:p>
            </p:txBody>
          </p:sp>
          <p:sp>
            <p:nvSpPr>
              <p:cNvPr id="66" name="Oval 65"/>
              <p:cNvSpPr/>
              <p:nvPr/>
            </p:nvSpPr>
            <p:spPr>
              <a:xfrm>
                <a:off x="3138436" y="5034815"/>
                <a:ext cx="914096" cy="870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E</a:t>
                </a:r>
              </a:p>
            </p:txBody>
          </p:sp>
          <p:cxnSp>
            <p:nvCxnSpPr>
              <p:cNvPr id="67" name="Straight Arrow Connector 66"/>
              <p:cNvCxnSpPr>
                <a:stCxn id="66" idx="0"/>
                <a:endCxn id="61" idx="2"/>
              </p:cNvCxnSpPr>
              <p:nvPr/>
            </p:nvCxnSpPr>
            <p:spPr>
              <a:xfrm flipH="1" flipV="1">
                <a:off x="3587414" y="4522467"/>
                <a:ext cx="8070" cy="5123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942238" y="2457489"/>
                <a:ext cx="1068966"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p>
            </p:txBody>
          </p:sp>
          <p:cxnSp>
            <p:nvCxnSpPr>
              <p:cNvPr id="69" name="Straight Arrow Connector 68"/>
              <p:cNvCxnSpPr>
                <a:stCxn id="68" idx="2"/>
                <a:endCxn id="61" idx="0"/>
              </p:cNvCxnSpPr>
              <p:nvPr/>
            </p:nvCxnSpPr>
            <p:spPr>
              <a:xfrm flipH="1">
                <a:off x="3587414" y="2918823"/>
                <a:ext cx="1354824" cy="8860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hape 43"/>
              <p:cNvCxnSpPr>
                <a:stCxn id="68" idx="7"/>
                <a:endCxn id="68" idx="0"/>
              </p:cNvCxnSpPr>
              <p:nvPr/>
            </p:nvCxnSpPr>
            <p:spPr>
              <a:xfrm rot="16200000" flipV="1">
                <a:off x="5598129" y="2336081"/>
                <a:ext cx="135122" cy="377937"/>
              </a:xfrm>
              <a:prstGeom prst="curvedConnector3">
                <a:avLst>
                  <a:gd name="adj1" fmla="val 2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478713" y="3249055"/>
                <a:ext cx="416224" cy="400110"/>
              </a:xfrm>
              <a:prstGeom prst="rect">
                <a:avLst/>
              </a:prstGeom>
              <a:noFill/>
            </p:spPr>
            <p:txBody>
              <a:bodyPr wrap="square" rtlCol="0">
                <a:spAutoFit/>
              </a:bodyPr>
              <a:lstStyle/>
              <a:p>
                <a:r>
                  <a:rPr lang="en-US" sz="2000"/>
                  <a:t>1</a:t>
                </a:r>
              </a:p>
            </p:txBody>
          </p:sp>
          <p:sp>
            <p:nvSpPr>
              <p:cNvPr id="72" name="Rectangle 71"/>
              <p:cNvSpPr/>
              <p:nvPr/>
            </p:nvSpPr>
            <p:spPr>
              <a:xfrm>
                <a:off x="5549893" y="1761033"/>
                <a:ext cx="523771" cy="461665"/>
              </a:xfrm>
              <a:prstGeom prst="rect">
                <a:avLst/>
              </a:prstGeom>
            </p:spPr>
            <p:txBody>
              <a:bodyPr wrap="square">
                <a:spAutoFit/>
              </a:bodyPr>
              <a:lstStyle/>
              <a:p>
                <a:r>
                  <a:rPr lang="en-US" sz="2400" b="1"/>
                  <a:t>s</a:t>
                </a:r>
                <a:r>
                  <a:rPr lang="en-US" sz="2400" b="1" baseline="30000"/>
                  <a:t>2</a:t>
                </a:r>
                <a:r>
                  <a:rPr lang="en-US" sz="2400" b="1" baseline="-25000"/>
                  <a:t>C</a:t>
                </a:r>
              </a:p>
            </p:txBody>
          </p:sp>
          <p:cxnSp>
            <p:nvCxnSpPr>
              <p:cNvPr id="73" name="Curved Connector 82"/>
              <p:cNvCxnSpPr>
                <a:stCxn id="66" idx="4"/>
                <a:endCxn id="66" idx="3"/>
              </p:cNvCxnSpPr>
              <p:nvPr/>
            </p:nvCxnSpPr>
            <p:spPr>
              <a:xfrm rot="5400000" flipH="1">
                <a:off x="3370149" y="5680021"/>
                <a:ext cx="127488" cy="323182"/>
              </a:xfrm>
              <a:prstGeom prst="curvedConnector3">
                <a:avLst>
                  <a:gd name="adj1" fmla="val -17931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881974" y="5952230"/>
                <a:ext cx="703731" cy="523220"/>
              </a:xfrm>
              <a:prstGeom prst="rect">
                <a:avLst/>
              </a:prstGeom>
            </p:spPr>
            <p:txBody>
              <a:bodyPr wrap="square">
                <a:spAutoFit/>
              </a:bodyPr>
              <a:lstStyle/>
              <a:p>
                <a:r>
                  <a:rPr lang="en-US" sz="2800" b="1"/>
                  <a:t>s</a:t>
                </a:r>
                <a:r>
                  <a:rPr lang="en-US" sz="2800" b="1" baseline="30000"/>
                  <a:t>2</a:t>
                </a:r>
                <a:r>
                  <a:rPr lang="en-US" sz="2800" b="1" baseline="-25000"/>
                  <a:t>E</a:t>
                </a:r>
              </a:p>
            </p:txBody>
          </p:sp>
          <p:sp>
            <p:nvSpPr>
              <p:cNvPr id="75" name="TextBox 74"/>
              <p:cNvSpPr txBox="1"/>
              <p:nvPr/>
            </p:nvSpPr>
            <p:spPr>
              <a:xfrm>
                <a:off x="3536271" y="4593350"/>
                <a:ext cx="416224" cy="369332"/>
              </a:xfrm>
              <a:prstGeom prst="rect">
                <a:avLst/>
              </a:prstGeom>
              <a:noFill/>
            </p:spPr>
            <p:txBody>
              <a:bodyPr wrap="square" rtlCol="0">
                <a:spAutoFit/>
              </a:bodyPr>
              <a:lstStyle/>
              <a:p>
                <a:r>
                  <a:rPr lang="en-US"/>
                  <a:t>1</a:t>
                </a:r>
              </a:p>
            </p:txBody>
          </p:sp>
        </p:grpSp>
        <p:cxnSp>
          <p:nvCxnSpPr>
            <p:cNvPr id="76" name="Curved Connector 75"/>
            <p:cNvCxnSpPr>
              <a:stCxn id="60" idx="7"/>
              <a:endCxn id="68" idx="1"/>
            </p:cNvCxnSpPr>
            <p:nvPr/>
          </p:nvCxnSpPr>
          <p:spPr>
            <a:xfrm rot="16200000" flipH="1">
              <a:off x="8450606" y="1240062"/>
              <a:ext cx="516066" cy="1150778"/>
            </a:xfrm>
            <a:prstGeom prst="curvedConnector3">
              <a:avLst>
                <a:gd name="adj1" fmla="val -70480"/>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60" idx="2"/>
              <a:endCxn id="66" idx="2"/>
            </p:cNvCxnSpPr>
            <p:nvPr/>
          </p:nvCxnSpPr>
          <p:spPr>
            <a:xfrm rot="10800000" flipH="1" flipV="1">
              <a:off x="7235910" y="1883629"/>
              <a:ext cx="87770" cy="3067329"/>
            </a:xfrm>
            <a:prstGeom prst="curvedConnector3">
              <a:avLst>
                <a:gd name="adj1" fmla="val -897117"/>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688548" y="718686"/>
              <a:ext cx="590098" cy="523220"/>
            </a:xfrm>
            <a:prstGeom prst="rect">
              <a:avLst/>
            </a:prstGeom>
            <a:noFill/>
          </p:spPr>
          <p:txBody>
            <a:bodyPr wrap="none" rtlCol="0">
              <a:spAutoFit/>
            </a:bodyPr>
            <a:lstStyle/>
            <a:p>
              <a:r>
                <a:rPr lang="en-US" sz="2800" b="1"/>
                <a:t>s</a:t>
              </a:r>
              <a:r>
                <a:rPr lang="en-US" sz="2800" b="1" baseline="-25000"/>
                <a:t>AC</a:t>
              </a:r>
              <a:endParaRPr lang="nl-NL" sz="2800" b="1" baseline="-25000"/>
            </a:p>
          </p:txBody>
        </p:sp>
        <p:sp>
          <p:nvSpPr>
            <p:cNvPr id="79" name="TextBox 78"/>
            <p:cNvSpPr txBox="1"/>
            <p:nvPr/>
          </p:nvSpPr>
          <p:spPr>
            <a:xfrm>
              <a:off x="5842158" y="3103771"/>
              <a:ext cx="588623" cy="523220"/>
            </a:xfrm>
            <a:prstGeom prst="rect">
              <a:avLst/>
            </a:prstGeom>
            <a:noFill/>
          </p:spPr>
          <p:txBody>
            <a:bodyPr wrap="none" rtlCol="0">
              <a:spAutoFit/>
            </a:bodyPr>
            <a:lstStyle/>
            <a:p>
              <a:r>
                <a:rPr lang="en-US" sz="2800" b="1"/>
                <a:t>s</a:t>
              </a:r>
              <a:r>
                <a:rPr lang="en-US" sz="2800" b="1" baseline="-25000"/>
                <a:t>AE</a:t>
              </a:r>
              <a:endParaRPr lang="nl-NL" sz="2800" b="1" baseline="-25000"/>
            </a:p>
          </p:txBody>
        </p:sp>
      </p:grpSp>
      <p:sp>
        <p:nvSpPr>
          <p:cNvPr id="47" name="TextBox 46"/>
          <p:cNvSpPr txBox="1"/>
          <p:nvPr/>
        </p:nvSpPr>
        <p:spPr>
          <a:xfrm>
            <a:off x="6154724" y="172305"/>
            <a:ext cx="5850063" cy="523220"/>
          </a:xfrm>
          <a:prstGeom prst="rect">
            <a:avLst/>
          </a:prstGeom>
          <a:noFill/>
        </p:spPr>
        <p:txBody>
          <a:bodyPr wrap="none" rtlCol="0">
            <a:spAutoFit/>
          </a:bodyPr>
          <a:lstStyle/>
          <a:p>
            <a:r>
              <a:rPr lang="en-US" sz="2800" b="1"/>
              <a:t>A-E (s</a:t>
            </a:r>
            <a:r>
              <a:rPr lang="en-US" sz="2800" b="1" baseline="-25000"/>
              <a:t>AE</a:t>
            </a:r>
            <a:r>
              <a:rPr lang="en-US" sz="2800" b="1">
                <a:latin typeface="Calibri" panose="020F0502020204030204" pitchFamily="34" charset="0"/>
                <a:cs typeface="Calibri" panose="020F0502020204030204" pitchFamily="34" charset="0"/>
              </a:rPr>
              <a:t>≠0</a:t>
            </a:r>
            <a:r>
              <a:rPr lang="en-US" sz="2800" b="1"/>
              <a:t>) and A-C (s</a:t>
            </a:r>
            <a:r>
              <a:rPr lang="en-US" sz="2800" b="1" baseline="-25000"/>
              <a:t>AC</a:t>
            </a:r>
            <a:r>
              <a:rPr lang="en-US" sz="2800" b="1">
                <a:latin typeface="Calibri" panose="020F0502020204030204" pitchFamily="34" charset="0"/>
                <a:cs typeface="Calibri" panose="020F0502020204030204" pitchFamily="34" charset="0"/>
              </a:rPr>
              <a:t> ≠0</a:t>
            </a:r>
            <a:r>
              <a:rPr lang="en-US" sz="2800" b="1"/>
              <a:t>) covariance</a:t>
            </a:r>
            <a:endParaRPr lang="nl-NL" sz="2800" b="1"/>
          </a:p>
        </p:txBody>
      </p:sp>
      <p:sp>
        <p:nvSpPr>
          <p:cNvPr id="48" name="Slide Number Placeholder 47"/>
          <p:cNvSpPr>
            <a:spLocks noGrp="1"/>
          </p:cNvSpPr>
          <p:nvPr>
            <p:ph type="sldNum" sz="quarter" idx="12"/>
          </p:nvPr>
        </p:nvSpPr>
        <p:spPr/>
        <p:txBody>
          <a:bodyPr/>
          <a:lstStyle/>
          <a:p>
            <a:fld id="{3860FD65-CA84-4F92-B95F-9F5029CCCC77}" type="slidenum">
              <a:rPr lang="nl-NL" smtClean="0"/>
              <a:pPr/>
              <a:t>45</a:t>
            </a:fld>
            <a:endParaRPr lang="nl-NL"/>
          </a:p>
        </p:txBody>
      </p:sp>
      <p:sp>
        <p:nvSpPr>
          <p:cNvPr id="6" name="Tekstvak 5">
            <a:extLst>
              <a:ext uri="{FF2B5EF4-FFF2-40B4-BE49-F238E27FC236}">
                <a16:creationId xmlns:a16="http://schemas.microsoft.com/office/drawing/2014/main" id="{5508C98C-B781-4223-AE99-C9442F374ACD}"/>
              </a:ext>
            </a:extLst>
          </p:cNvPr>
          <p:cNvSpPr txBox="1"/>
          <p:nvPr/>
        </p:nvSpPr>
        <p:spPr>
          <a:xfrm>
            <a:off x="2230986" y="6122634"/>
            <a:ext cx="5673541" cy="461665"/>
          </a:xfrm>
          <a:prstGeom prst="rect">
            <a:avLst/>
          </a:prstGeom>
          <a:noFill/>
        </p:spPr>
        <p:txBody>
          <a:bodyPr wrap="none" rtlCol="0">
            <a:spAutoFit/>
          </a:bodyPr>
          <a:lstStyle/>
          <a:p>
            <a:r>
              <a:rPr lang="nl-NL" sz="2400"/>
              <a:t>Crucial: What process gives rise to </a:t>
            </a:r>
            <a:r>
              <a:rPr lang="nl-NL" sz="2400">
                <a:solidFill>
                  <a:srgbClr val="FF0000"/>
                </a:solidFill>
              </a:rPr>
              <a:t>rAC, rAE</a:t>
            </a:r>
            <a:r>
              <a:rPr lang="nl-NL" sz="2400"/>
              <a:t>?</a:t>
            </a:r>
            <a:endParaRPr lang="LID4096" sz="2400"/>
          </a:p>
        </p:txBody>
      </p:sp>
    </p:spTree>
    <p:extLst>
      <p:ext uri="{BB962C8B-B14F-4D97-AF65-F5344CB8AC3E}">
        <p14:creationId xmlns:p14="http://schemas.microsoft.com/office/powerpoint/2010/main" val="1259504917"/>
      </p:ext>
    </p:extLst>
  </p:cSld>
  <p:clrMapOvr>
    <a:masterClrMapping/>
  </p:clrMapOvr>
  <mc:AlternateContent xmlns:mc="http://schemas.openxmlformats.org/markup-compatibility/2006" xmlns:p14="http://schemas.microsoft.com/office/powerpoint/2010/main">
    <mc:Choice Requires="p14">
      <p:transition spd="slow" p14:dur="2000" advTm="95493"/>
    </mc:Choice>
    <mc:Fallback xmlns="">
      <p:transition spd="slow" advTm="9549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grpSp>
        <p:nvGrpSpPr>
          <p:cNvPr id="6" name="Group 5"/>
          <p:cNvGrpSpPr/>
          <p:nvPr/>
        </p:nvGrpSpPr>
        <p:grpSpPr>
          <a:xfrm>
            <a:off x="479948" y="1514302"/>
            <a:ext cx="5254238" cy="3675397"/>
            <a:chOff x="796188" y="1537331"/>
            <a:chExt cx="4978400" cy="3081873"/>
          </a:xfrm>
        </p:grpSpPr>
        <p:sp>
          <p:nvSpPr>
            <p:cNvPr id="3" name="Rectangle 2"/>
            <p:cNvSpPr/>
            <p:nvPr/>
          </p:nvSpPr>
          <p:spPr>
            <a:xfrm>
              <a:off x="2387921" y="1537331"/>
              <a:ext cx="956734"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IQ_p</a:t>
              </a:r>
              <a:endParaRPr lang="nl-NL"/>
            </a:p>
          </p:txBody>
        </p:sp>
        <p:sp>
          <p:nvSpPr>
            <p:cNvPr id="4" name="Rectangle 3"/>
            <p:cNvSpPr/>
            <p:nvPr/>
          </p:nvSpPr>
          <p:spPr>
            <a:xfrm>
              <a:off x="2387921" y="2367069"/>
              <a:ext cx="956734"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EA_p</a:t>
              </a:r>
              <a:endParaRPr lang="nl-NL"/>
            </a:p>
          </p:txBody>
        </p:sp>
        <p:sp>
          <p:nvSpPr>
            <p:cNvPr id="5" name="Oval 4"/>
            <p:cNvSpPr/>
            <p:nvPr/>
          </p:nvSpPr>
          <p:spPr>
            <a:xfrm>
              <a:off x="796188" y="1892933"/>
              <a:ext cx="922867" cy="702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A_p</a:t>
              </a:r>
              <a:endParaRPr lang="nl-NL"/>
            </a:p>
          </p:txBody>
        </p:sp>
        <p:cxnSp>
          <p:nvCxnSpPr>
            <p:cNvPr id="7" name="Straight Arrow Connector 6"/>
            <p:cNvCxnSpPr>
              <a:stCxn id="5" idx="6"/>
              <a:endCxn id="3" idx="1"/>
            </p:cNvCxnSpPr>
            <p:nvPr/>
          </p:nvCxnSpPr>
          <p:spPr>
            <a:xfrm flipV="1">
              <a:off x="1719055" y="1825198"/>
              <a:ext cx="668866" cy="419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6"/>
              <a:endCxn id="4" idx="1"/>
            </p:cNvCxnSpPr>
            <p:nvPr/>
          </p:nvCxnSpPr>
          <p:spPr>
            <a:xfrm>
              <a:off x="1719055" y="2244300"/>
              <a:ext cx="668866" cy="4106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4" idx="0"/>
            </p:cNvCxnSpPr>
            <p:nvPr/>
          </p:nvCxnSpPr>
          <p:spPr>
            <a:xfrm>
              <a:off x="2866288" y="2113064"/>
              <a:ext cx="0" cy="2540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87921" y="3560869"/>
              <a:ext cx="956734"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IQ_c</a:t>
              </a:r>
              <a:endParaRPr lang="nl-NL"/>
            </a:p>
          </p:txBody>
        </p:sp>
        <p:sp>
          <p:nvSpPr>
            <p:cNvPr id="14" name="Oval 13"/>
            <p:cNvSpPr/>
            <p:nvPr/>
          </p:nvSpPr>
          <p:spPr>
            <a:xfrm>
              <a:off x="796188" y="3916471"/>
              <a:ext cx="922867" cy="702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A_c</a:t>
              </a:r>
              <a:endParaRPr lang="nl-NL"/>
            </a:p>
          </p:txBody>
        </p:sp>
        <p:cxnSp>
          <p:nvCxnSpPr>
            <p:cNvPr id="15" name="Straight Arrow Connector 14"/>
            <p:cNvCxnSpPr>
              <a:stCxn id="14" idx="6"/>
              <a:endCxn id="12" idx="1"/>
            </p:cNvCxnSpPr>
            <p:nvPr/>
          </p:nvCxnSpPr>
          <p:spPr>
            <a:xfrm flipV="1">
              <a:off x="1719055" y="3848736"/>
              <a:ext cx="668866" cy="419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4"/>
              <a:endCxn id="14" idx="0"/>
            </p:cNvCxnSpPr>
            <p:nvPr/>
          </p:nvCxnSpPr>
          <p:spPr>
            <a:xfrm>
              <a:off x="1257622" y="2595666"/>
              <a:ext cx="0" cy="13208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818778" y="3916471"/>
              <a:ext cx="1955810" cy="702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environment</a:t>
              </a:r>
            </a:p>
            <a:p>
              <a:pPr algn="ctr"/>
              <a:r>
                <a:rPr lang="en-US"/>
                <a:t>(C)</a:t>
              </a:r>
            </a:p>
          </p:txBody>
        </p:sp>
        <p:sp>
          <p:nvSpPr>
            <p:cNvPr id="21" name="Rectangle 20"/>
            <p:cNvSpPr/>
            <p:nvPr/>
          </p:nvSpPr>
          <p:spPr>
            <a:xfrm>
              <a:off x="4157445" y="1892933"/>
              <a:ext cx="1253067" cy="64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SES_p</a:t>
              </a:r>
              <a:endParaRPr lang="nl-NL"/>
            </a:p>
          </p:txBody>
        </p:sp>
        <p:cxnSp>
          <p:nvCxnSpPr>
            <p:cNvPr id="23" name="Straight Arrow Connector 22"/>
            <p:cNvCxnSpPr>
              <a:stCxn id="3" idx="3"/>
              <a:endCxn id="21" idx="1"/>
            </p:cNvCxnSpPr>
            <p:nvPr/>
          </p:nvCxnSpPr>
          <p:spPr>
            <a:xfrm>
              <a:off x="3344655" y="1825198"/>
              <a:ext cx="812790" cy="389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3"/>
              <a:endCxn id="21" idx="1"/>
            </p:cNvCxnSpPr>
            <p:nvPr/>
          </p:nvCxnSpPr>
          <p:spPr>
            <a:xfrm flipV="1">
              <a:off x="3344655" y="2214668"/>
              <a:ext cx="812790" cy="4402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a:endCxn id="12" idx="3"/>
            </p:cNvCxnSpPr>
            <p:nvPr/>
          </p:nvCxnSpPr>
          <p:spPr>
            <a:xfrm flipH="1" flipV="1">
              <a:off x="3344655" y="3848736"/>
              <a:ext cx="474123" cy="419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2"/>
              <a:endCxn id="20" idx="0"/>
            </p:cNvCxnSpPr>
            <p:nvPr/>
          </p:nvCxnSpPr>
          <p:spPr>
            <a:xfrm>
              <a:off x="4783979" y="2536402"/>
              <a:ext cx="12704" cy="13800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475532" y="435508"/>
            <a:ext cx="1765740" cy="523220"/>
          </a:xfrm>
          <a:prstGeom prst="rect">
            <a:avLst/>
          </a:prstGeom>
          <a:noFill/>
        </p:spPr>
        <p:txBody>
          <a:bodyPr wrap="none" rtlCol="0">
            <a:spAutoFit/>
          </a:bodyPr>
          <a:lstStyle/>
          <a:p>
            <a:r>
              <a:rPr lang="en-US" sz="2800"/>
              <a:t>r</a:t>
            </a:r>
            <a:r>
              <a:rPr lang="en-US" sz="2800" baseline="-25000"/>
              <a:t>AC</a:t>
            </a:r>
            <a:r>
              <a:rPr lang="en-US" sz="2800"/>
              <a:t> process</a:t>
            </a:r>
          </a:p>
        </p:txBody>
      </p:sp>
      <p:sp>
        <p:nvSpPr>
          <p:cNvPr id="62" name="TextBox 61"/>
          <p:cNvSpPr txBox="1"/>
          <p:nvPr/>
        </p:nvSpPr>
        <p:spPr>
          <a:xfrm>
            <a:off x="7036701" y="350917"/>
            <a:ext cx="2578078" cy="523220"/>
          </a:xfrm>
          <a:prstGeom prst="rect">
            <a:avLst/>
          </a:prstGeom>
          <a:noFill/>
        </p:spPr>
        <p:txBody>
          <a:bodyPr wrap="none" rtlCol="0">
            <a:spAutoFit/>
          </a:bodyPr>
          <a:lstStyle/>
          <a:p>
            <a:r>
              <a:rPr lang="en-US" sz="2800"/>
              <a:t>r</a:t>
            </a:r>
            <a:r>
              <a:rPr lang="en-US" sz="2800" baseline="-25000"/>
              <a:t>AC</a:t>
            </a:r>
            <a:r>
              <a:rPr lang="en-US" sz="2800"/>
              <a:t> consequence</a:t>
            </a:r>
            <a:endParaRPr lang="nl-NL" sz="2800"/>
          </a:p>
        </p:txBody>
      </p:sp>
      <p:grpSp>
        <p:nvGrpSpPr>
          <p:cNvPr id="63" name="Group 62"/>
          <p:cNvGrpSpPr/>
          <p:nvPr/>
        </p:nvGrpSpPr>
        <p:grpSpPr>
          <a:xfrm>
            <a:off x="6289139" y="912301"/>
            <a:ext cx="4416750" cy="5237637"/>
            <a:chOff x="5842158" y="718686"/>
            <a:chExt cx="4416750" cy="5237637"/>
          </a:xfrm>
        </p:grpSpPr>
        <p:grpSp>
          <p:nvGrpSpPr>
            <p:cNvPr id="64" name="Group 37"/>
            <p:cNvGrpSpPr/>
            <p:nvPr/>
          </p:nvGrpSpPr>
          <p:grpSpPr>
            <a:xfrm>
              <a:off x="6829861" y="956277"/>
              <a:ext cx="3429047" cy="5000046"/>
              <a:chOff x="2644617" y="1475404"/>
              <a:chExt cx="3429047" cy="5000046"/>
            </a:xfrm>
          </p:grpSpPr>
          <p:sp>
            <p:nvSpPr>
              <p:cNvPr id="69" name="Oval 68"/>
              <p:cNvSpPr/>
              <p:nvPr/>
            </p:nvSpPr>
            <p:spPr>
              <a:xfrm>
                <a:off x="3050666" y="1941423"/>
                <a:ext cx="1051299"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a:t>
                </a:r>
              </a:p>
            </p:txBody>
          </p:sp>
          <p:sp>
            <p:nvSpPr>
              <p:cNvPr id="70" name="Rectangle 69"/>
              <p:cNvSpPr/>
              <p:nvPr/>
            </p:nvSpPr>
            <p:spPr>
              <a:xfrm>
                <a:off x="2727296" y="3804836"/>
                <a:ext cx="1720235"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IQ_c</a:t>
                </a:r>
              </a:p>
            </p:txBody>
          </p:sp>
          <p:cxnSp>
            <p:nvCxnSpPr>
              <p:cNvPr id="71" name="Straight Arrow Connector 70"/>
              <p:cNvCxnSpPr>
                <a:stCxn id="69" idx="4"/>
                <a:endCxn id="70" idx="0"/>
              </p:cNvCxnSpPr>
              <p:nvPr/>
            </p:nvCxnSpPr>
            <p:spPr>
              <a:xfrm>
                <a:off x="3576316" y="2864091"/>
                <a:ext cx="11098" cy="940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hape 8"/>
              <p:cNvCxnSpPr>
                <a:stCxn id="69" idx="0"/>
                <a:endCxn id="69" idx="1"/>
              </p:cNvCxnSpPr>
              <p:nvPr/>
            </p:nvCxnSpPr>
            <p:spPr>
              <a:xfrm rot="16200000" flipH="1" flipV="1">
                <a:off x="3322910" y="1823138"/>
                <a:ext cx="135122" cy="371691"/>
              </a:xfrm>
              <a:prstGeom prst="curvedConnector3">
                <a:avLst>
                  <a:gd name="adj1" fmla="val -1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644617" y="1475404"/>
                <a:ext cx="812098" cy="461665"/>
              </a:xfrm>
              <a:prstGeom prst="rect">
                <a:avLst/>
              </a:prstGeom>
            </p:spPr>
            <p:txBody>
              <a:bodyPr wrap="square">
                <a:spAutoFit/>
              </a:bodyPr>
              <a:lstStyle/>
              <a:p>
                <a:r>
                  <a:rPr lang="en-US" sz="2400" b="1"/>
                  <a:t>s</a:t>
                </a:r>
                <a:r>
                  <a:rPr lang="en-US" sz="2400" b="1" baseline="30000"/>
                  <a:t>2</a:t>
                </a:r>
                <a:r>
                  <a:rPr lang="en-US" sz="2400" b="1" baseline="-25000"/>
                  <a:t>A</a:t>
                </a:r>
                <a:endParaRPr lang="en-US" sz="2400" b="1"/>
              </a:p>
            </p:txBody>
          </p:sp>
          <p:sp>
            <p:nvSpPr>
              <p:cNvPr id="74" name="TextBox 73"/>
              <p:cNvSpPr txBox="1"/>
              <p:nvPr/>
            </p:nvSpPr>
            <p:spPr>
              <a:xfrm>
                <a:off x="3234583" y="3008049"/>
                <a:ext cx="416224" cy="400110"/>
              </a:xfrm>
              <a:prstGeom prst="rect">
                <a:avLst/>
              </a:prstGeom>
              <a:noFill/>
            </p:spPr>
            <p:txBody>
              <a:bodyPr wrap="square" rtlCol="0">
                <a:spAutoFit/>
              </a:bodyPr>
              <a:lstStyle/>
              <a:p>
                <a:r>
                  <a:rPr lang="en-US" sz="2000"/>
                  <a:t>1</a:t>
                </a:r>
              </a:p>
            </p:txBody>
          </p:sp>
          <p:sp>
            <p:nvSpPr>
              <p:cNvPr id="75" name="Oval 74"/>
              <p:cNvSpPr/>
              <p:nvPr/>
            </p:nvSpPr>
            <p:spPr>
              <a:xfrm>
                <a:off x="3138436" y="5034815"/>
                <a:ext cx="914096" cy="870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E</a:t>
                </a:r>
              </a:p>
            </p:txBody>
          </p:sp>
          <p:cxnSp>
            <p:nvCxnSpPr>
              <p:cNvPr id="76" name="Straight Arrow Connector 75"/>
              <p:cNvCxnSpPr>
                <a:stCxn id="75" idx="0"/>
                <a:endCxn id="70" idx="2"/>
              </p:cNvCxnSpPr>
              <p:nvPr/>
            </p:nvCxnSpPr>
            <p:spPr>
              <a:xfrm flipH="1" flipV="1">
                <a:off x="3587414" y="4522467"/>
                <a:ext cx="8070" cy="5123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942238" y="2457489"/>
                <a:ext cx="1068966"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p>
            </p:txBody>
          </p:sp>
          <p:cxnSp>
            <p:nvCxnSpPr>
              <p:cNvPr id="78" name="Straight Arrow Connector 77"/>
              <p:cNvCxnSpPr>
                <a:stCxn id="77" idx="2"/>
                <a:endCxn id="70" idx="0"/>
              </p:cNvCxnSpPr>
              <p:nvPr/>
            </p:nvCxnSpPr>
            <p:spPr>
              <a:xfrm flipH="1">
                <a:off x="3587414" y="2918823"/>
                <a:ext cx="1354824" cy="8860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Shape 43"/>
              <p:cNvCxnSpPr>
                <a:stCxn id="77" idx="7"/>
                <a:endCxn id="77" idx="0"/>
              </p:cNvCxnSpPr>
              <p:nvPr/>
            </p:nvCxnSpPr>
            <p:spPr>
              <a:xfrm rot="16200000" flipV="1">
                <a:off x="5598129" y="2336081"/>
                <a:ext cx="135122" cy="377937"/>
              </a:xfrm>
              <a:prstGeom prst="curvedConnector3">
                <a:avLst>
                  <a:gd name="adj1" fmla="val 2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478713" y="3249055"/>
                <a:ext cx="416224" cy="400110"/>
              </a:xfrm>
              <a:prstGeom prst="rect">
                <a:avLst/>
              </a:prstGeom>
              <a:noFill/>
            </p:spPr>
            <p:txBody>
              <a:bodyPr wrap="square" rtlCol="0">
                <a:spAutoFit/>
              </a:bodyPr>
              <a:lstStyle/>
              <a:p>
                <a:r>
                  <a:rPr lang="en-US" sz="2000"/>
                  <a:t>1</a:t>
                </a:r>
              </a:p>
            </p:txBody>
          </p:sp>
          <p:sp>
            <p:nvSpPr>
              <p:cNvPr id="81" name="Rectangle 80"/>
              <p:cNvSpPr/>
              <p:nvPr/>
            </p:nvSpPr>
            <p:spPr>
              <a:xfrm>
                <a:off x="5549893" y="1761033"/>
                <a:ext cx="523771" cy="461665"/>
              </a:xfrm>
              <a:prstGeom prst="rect">
                <a:avLst/>
              </a:prstGeom>
            </p:spPr>
            <p:txBody>
              <a:bodyPr wrap="square">
                <a:spAutoFit/>
              </a:bodyPr>
              <a:lstStyle/>
              <a:p>
                <a:r>
                  <a:rPr lang="en-US" sz="2400"/>
                  <a:t>s</a:t>
                </a:r>
                <a:r>
                  <a:rPr lang="en-US" sz="2400" baseline="30000"/>
                  <a:t>2</a:t>
                </a:r>
                <a:r>
                  <a:rPr lang="en-US" sz="2400" baseline="-25000"/>
                  <a:t>C</a:t>
                </a:r>
              </a:p>
            </p:txBody>
          </p:sp>
          <p:cxnSp>
            <p:nvCxnSpPr>
              <p:cNvPr id="82" name="Curved Connector 82"/>
              <p:cNvCxnSpPr>
                <a:stCxn id="75" idx="4"/>
                <a:endCxn id="75" idx="3"/>
              </p:cNvCxnSpPr>
              <p:nvPr/>
            </p:nvCxnSpPr>
            <p:spPr>
              <a:xfrm rot="5400000" flipH="1">
                <a:off x="3370149" y="5680021"/>
                <a:ext cx="127488" cy="323182"/>
              </a:xfrm>
              <a:prstGeom prst="curvedConnector3">
                <a:avLst>
                  <a:gd name="adj1" fmla="val -17931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881974" y="5952230"/>
                <a:ext cx="703731" cy="523220"/>
              </a:xfrm>
              <a:prstGeom prst="rect">
                <a:avLst/>
              </a:prstGeom>
            </p:spPr>
            <p:txBody>
              <a:bodyPr wrap="square">
                <a:spAutoFit/>
              </a:bodyPr>
              <a:lstStyle/>
              <a:p>
                <a:r>
                  <a:rPr lang="en-US" sz="2800"/>
                  <a:t>s</a:t>
                </a:r>
                <a:r>
                  <a:rPr lang="en-US" sz="2800" baseline="30000"/>
                  <a:t>2</a:t>
                </a:r>
                <a:r>
                  <a:rPr lang="en-US" sz="2800" baseline="-25000"/>
                  <a:t>E</a:t>
                </a:r>
              </a:p>
            </p:txBody>
          </p:sp>
          <p:sp>
            <p:nvSpPr>
              <p:cNvPr id="84" name="TextBox 83"/>
              <p:cNvSpPr txBox="1"/>
              <p:nvPr/>
            </p:nvSpPr>
            <p:spPr>
              <a:xfrm>
                <a:off x="3536271" y="4593350"/>
                <a:ext cx="416224" cy="369332"/>
              </a:xfrm>
              <a:prstGeom prst="rect">
                <a:avLst/>
              </a:prstGeom>
              <a:noFill/>
            </p:spPr>
            <p:txBody>
              <a:bodyPr wrap="square" rtlCol="0">
                <a:spAutoFit/>
              </a:bodyPr>
              <a:lstStyle/>
              <a:p>
                <a:r>
                  <a:rPr lang="en-US"/>
                  <a:t>1</a:t>
                </a:r>
              </a:p>
            </p:txBody>
          </p:sp>
        </p:grpSp>
        <p:cxnSp>
          <p:nvCxnSpPr>
            <p:cNvPr id="65" name="Curved Connector 64"/>
            <p:cNvCxnSpPr>
              <a:stCxn id="69" idx="7"/>
              <a:endCxn id="77" idx="1"/>
            </p:cNvCxnSpPr>
            <p:nvPr/>
          </p:nvCxnSpPr>
          <p:spPr>
            <a:xfrm rot="16200000" flipH="1">
              <a:off x="8450606" y="1240062"/>
              <a:ext cx="516066" cy="1150778"/>
            </a:xfrm>
            <a:prstGeom prst="curvedConnector3">
              <a:avLst>
                <a:gd name="adj1" fmla="val -70480"/>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69" idx="2"/>
              <a:endCxn id="75" idx="2"/>
            </p:cNvCxnSpPr>
            <p:nvPr/>
          </p:nvCxnSpPr>
          <p:spPr>
            <a:xfrm rot="10800000" flipH="1" flipV="1">
              <a:off x="7235910" y="1883629"/>
              <a:ext cx="87770" cy="3067329"/>
            </a:xfrm>
            <a:prstGeom prst="curvedConnector3">
              <a:avLst>
                <a:gd name="adj1" fmla="val -897117"/>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688548" y="718686"/>
              <a:ext cx="1034129" cy="523220"/>
            </a:xfrm>
            <a:prstGeom prst="rect">
              <a:avLst/>
            </a:prstGeom>
            <a:noFill/>
          </p:spPr>
          <p:txBody>
            <a:bodyPr wrap="none" rtlCol="0">
              <a:spAutoFit/>
            </a:bodyPr>
            <a:lstStyle/>
            <a:p>
              <a:r>
                <a:rPr lang="en-US" sz="2800">
                  <a:solidFill>
                    <a:srgbClr val="FF0000"/>
                  </a:solidFill>
                </a:rPr>
                <a:t>s</a:t>
              </a:r>
              <a:r>
                <a:rPr lang="en-US" sz="2800" baseline="-25000">
                  <a:solidFill>
                    <a:srgbClr val="FF0000"/>
                  </a:solidFill>
                </a:rPr>
                <a:t>AC</a:t>
              </a:r>
              <a:r>
                <a:rPr lang="en-US" sz="2800" b="1">
                  <a:latin typeface="Calibri" panose="020F0502020204030204" pitchFamily="34" charset="0"/>
                  <a:cs typeface="Calibri" panose="020F0502020204030204" pitchFamily="34" charset="0"/>
                </a:rPr>
                <a:t> ≠0</a:t>
              </a:r>
              <a:endParaRPr lang="nl-NL" sz="2800" baseline="-25000">
                <a:solidFill>
                  <a:srgbClr val="FF0000"/>
                </a:solidFill>
              </a:endParaRPr>
            </a:p>
          </p:txBody>
        </p:sp>
        <p:sp>
          <p:nvSpPr>
            <p:cNvPr id="68" name="TextBox 67"/>
            <p:cNvSpPr txBox="1"/>
            <p:nvPr/>
          </p:nvSpPr>
          <p:spPr>
            <a:xfrm>
              <a:off x="5842158" y="3103771"/>
              <a:ext cx="580608" cy="523220"/>
            </a:xfrm>
            <a:prstGeom prst="rect">
              <a:avLst/>
            </a:prstGeom>
            <a:noFill/>
          </p:spPr>
          <p:txBody>
            <a:bodyPr wrap="none" rtlCol="0">
              <a:spAutoFit/>
            </a:bodyPr>
            <a:lstStyle/>
            <a:p>
              <a:r>
                <a:rPr lang="en-US" sz="2800"/>
                <a:t>s</a:t>
              </a:r>
              <a:r>
                <a:rPr lang="en-US" sz="2800" baseline="-25000"/>
                <a:t>AE</a:t>
              </a:r>
              <a:endParaRPr lang="nl-NL" sz="2800" baseline="-25000"/>
            </a:p>
          </p:txBody>
        </p:sp>
      </p:grpSp>
      <p:sp>
        <p:nvSpPr>
          <p:cNvPr id="89" name="Notched Right Arrow 88"/>
          <p:cNvSpPr/>
          <p:nvPr/>
        </p:nvSpPr>
        <p:spPr>
          <a:xfrm>
            <a:off x="5006689" y="537301"/>
            <a:ext cx="1564739" cy="31963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extBox 48"/>
          <p:cNvSpPr txBox="1"/>
          <p:nvPr/>
        </p:nvSpPr>
        <p:spPr>
          <a:xfrm>
            <a:off x="787179" y="5931674"/>
            <a:ext cx="4760278" cy="369332"/>
          </a:xfrm>
          <a:prstGeom prst="rect">
            <a:avLst/>
          </a:prstGeom>
          <a:noFill/>
        </p:spPr>
        <p:txBody>
          <a:bodyPr wrap="none" rtlCol="0">
            <a:spAutoFit/>
          </a:bodyPr>
          <a:lstStyle/>
          <a:p>
            <a:r>
              <a:rPr lang="en-US"/>
              <a:t>Intelligence (IQ) and Educational attainment (EA)</a:t>
            </a:r>
          </a:p>
        </p:txBody>
      </p:sp>
      <p:sp>
        <p:nvSpPr>
          <p:cNvPr id="46" name="Slide Number Placeholder 45"/>
          <p:cNvSpPr>
            <a:spLocks noGrp="1"/>
          </p:cNvSpPr>
          <p:nvPr>
            <p:ph type="sldNum" sz="quarter" idx="12"/>
          </p:nvPr>
        </p:nvSpPr>
        <p:spPr/>
        <p:txBody>
          <a:bodyPr/>
          <a:lstStyle/>
          <a:p>
            <a:fld id="{3860FD65-CA84-4F92-B95F-9F5029CCCC77}" type="slidenum">
              <a:rPr lang="nl-NL" smtClean="0"/>
              <a:pPr/>
              <a:t>46</a:t>
            </a:fld>
            <a:endParaRPr lang="nl-NL"/>
          </a:p>
        </p:txBody>
      </p:sp>
      <p:sp>
        <p:nvSpPr>
          <p:cNvPr id="48" name="TextBox 66">
            <a:extLst>
              <a:ext uri="{FF2B5EF4-FFF2-40B4-BE49-F238E27FC236}">
                <a16:creationId xmlns:a16="http://schemas.microsoft.com/office/drawing/2014/main" id="{859FC6F4-8637-4BC7-B876-A3C974ACBFA2}"/>
              </a:ext>
            </a:extLst>
          </p:cNvPr>
          <p:cNvSpPr txBox="1"/>
          <p:nvPr/>
        </p:nvSpPr>
        <p:spPr>
          <a:xfrm>
            <a:off x="4667966" y="2830414"/>
            <a:ext cx="1235788" cy="1384995"/>
          </a:xfrm>
          <a:prstGeom prst="rect">
            <a:avLst/>
          </a:prstGeom>
          <a:noFill/>
        </p:spPr>
        <p:txBody>
          <a:bodyPr wrap="none" rtlCol="0">
            <a:spAutoFit/>
          </a:bodyPr>
          <a:lstStyle/>
          <a:p>
            <a:r>
              <a:rPr lang="en-US" sz="2800">
                <a:solidFill>
                  <a:srgbClr val="FF0000"/>
                </a:solidFill>
              </a:rPr>
              <a:t>source </a:t>
            </a:r>
          </a:p>
          <a:p>
            <a:r>
              <a:rPr lang="en-US" sz="2800">
                <a:solidFill>
                  <a:srgbClr val="FF0000"/>
                </a:solidFill>
              </a:rPr>
              <a:t>of </a:t>
            </a:r>
          </a:p>
          <a:p>
            <a:r>
              <a:rPr lang="en-US" sz="2800">
                <a:solidFill>
                  <a:srgbClr val="FF0000"/>
                </a:solidFill>
              </a:rPr>
              <a:t>s</a:t>
            </a:r>
            <a:r>
              <a:rPr lang="en-US" sz="2800" baseline="-25000">
                <a:solidFill>
                  <a:srgbClr val="FF0000"/>
                </a:solidFill>
              </a:rPr>
              <a:t>AC</a:t>
            </a:r>
            <a:endParaRPr lang="nl-NL" sz="2800" baseline="-25000">
              <a:solidFill>
                <a:srgbClr val="FF0000"/>
              </a:solidFill>
            </a:endParaRPr>
          </a:p>
        </p:txBody>
      </p:sp>
      <p:sp>
        <p:nvSpPr>
          <p:cNvPr id="2" name="Tekstvak 1">
            <a:extLst>
              <a:ext uri="{FF2B5EF4-FFF2-40B4-BE49-F238E27FC236}">
                <a16:creationId xmlns:a16="http://schemas.microsoft.com/office/drawing/2014/main" id="{F7E74D19-2E38-4F7C-AF43-2E79FA9C0A91}"/>
              </a:ext>
            </a:extLst>
          </p:cNvPr>
          <p:cNvSpPr txBox="1"/>
          <p:nvPr/>
        </p:nvSpPr>
        <p:spPr>
          <a:xfrm rot="16200000">
            <a:off x="-798158" y="3449478"/>
            <a:ext cx="2260619" cy="369332"/>
          </a:xfrm>
          <a:prstGeom prst="rect">
            <a:avLst/>
          </a:prstGeom>
          <a:noFill/>
        </p:spPr>
        <p:txBody>
          <a:bodyPr wrap="none" rtlCol="0">
            <a:spAutoFit/>
          </a:bodyPr>
          <a:lstStyle/>
          <a:p>
            <a:r>
              <a:rPr lang="en-US"/>
              <a:t>transmission of alleles</a:t>
            </a:r>
            <a:endParaRPr lang="LID4096"/>
          </a:p>
        </p:txBody>
      </p:sp>
    </p:spTree>
    <p:extLst>
      <p:ext uri="{BB962C8B-B14F-4D97-AF65-F5344CB8AC3E}">
        <p14:creationId xmlns:p14="http://schemas.microsoft.com/office/powerpoint/2010/main" val="2693145803"/>
      </p:ext>
    </p:extLst>
  </p:cSld>
  <p:clrMapOvr>
    <a:masterClrMapping/>
  </p:clrMapOvr>
  <mc:AlternateContent xmlns:mc="http://schemas.openxmlformats.org/markup-compatibility/2006" xmlns:p14="http://schemas.microsoft.com/office/powerpoint/2010/main">
    <mc:Choice Requires="p14">
      <p:transition spd="slow" p14:dur="2000" advTm="163103"/>
    </mc:Choice>
    <mc:Fallback xmlns="">
      <p:transition spd="slow" advTm="16310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149181" y="200314"/>
            <a:ext cx="7772400" cy="459433"/>
          </a:xfrm>
        </p:spPr>
        <p:txBody>
          <a:bodyPr>
            <a:normAutofit fontScale="90000"/>
          </a:bodyPr>
          <a:lstStyle/>
          <a:p>
            <a:r>
              <a:rPr lang="en-US" sz="2800" b="1"/>
              <a:t>Moderation / interaction</a:t>
            </a:r>
          </a:p>
        </p:txBody>
      </p:sp>
      <p:sp>
        <p:nvSpPr>
          <p:cNvPr id="289795" name="Rectangle 3"/>
          <p:cNvSpPr>
            <a:spLocks noChangeArrowheads="1"/>
          </p:cNvSpPr>
          <p:nvPr/>
        </p:nvSpPr>
        <p:spPr bwMode="auto">
          <a:xfrm>
            <a:off x="2147293" y="4345879"/>
            <a:ext cx="872455" cy="789062"/>
          </a:xfrm>
          <a:prstGeom prst="rect">
            <a:avLst/>
          </a:prstGeom>
          <a:solidFill>
            <a:schemeClr val="bg1"/>
          </a:solidFill>
          <a:ln w="31750">
            <a:solidFill>
              <a:schemeClr val="tx1"/>
            </a:solidFill>
            <a:miter lim="800000"/>
            <a:headEnd/>
            <a:tailEnd/>
          </a:ln>
          <a:effectLst/>
        </p:spPr>
        <p:txBody>
          <a:bodyPr wrap="none" anchor="ctr"/>
          <a:lstStyle/>
          <a:p>
            <a:pPr algn="ctr" eaLnBrk="0" hangingPunct="0"/>
            <a:r>
              <a:rPr lang="en-US" sz="2400"/>
              <a:t>pheno</a:t>
            </a:r>
            <a:endParaRPr lang="en-US" sz="2400" dirty="0"/>
          </a:p>
        </p:txBody>
      </p:sp>
      <p:sp>
        <p:nvSpPr>
          <p:cNvPr id="289796" name="Oval 4"/>
          <p:cNvSpPr>
            <a:spLocks noChangeArrowheads="1"/>
          </p:cNvSpPr>
          <p:nvPr/>
        </p:nvSpPr>
        <p:spPr bwMode="auto">
          <a:xfrm>
            <a:off x="1497341" y="2506436"/>
            <a:ext cx="939567" cy="1004260"/>
          </a:xfrm>
          <a:prstGeom prst="ellipse">
            <a:avLst/>
          </a:prstGeom>
          <a:solidFill>
            <a:schemeClr val="bg1"/>
          </a:solidFill>
          <a:ln w="25400">
            <a:solidFill>
              <a:schemeClr val="tx1"/>
            </a:solidFill>
            <a:round/>
            <a:headEnd/>
            <a:tailEnd/>
          </a:ln>
          <a:effectLst/>
        </p:spPr>
        <p:txBody>
          <a:bodyPr wrap="none" anchor="ctr"/>
          <a:lstStyle/>
          <a:p>
            <a:pPr algn="ctr" eaLnBrk="0" hangingPunct="0"/>
            <a:r>
              <a:rPr lang="en-US" sz="2400"/>
              <a:t>A</a:t>
            </a:r>
          </a:p>
        </p:txBody>
      </p:sp>
      <p:sp>
        <p:nvSpPr>
          <p:cNvPr id="289798" name="Oval 6"/>
          <p:cNvSpPr>
            <a:spLocks noChangeArrowheads="1"/>
          </p:cNvSpPr>
          <p:nvPr/>
        </p:nvSpPr>
        <p:spPr bwMode="auto">
          <a:xfrm>
            <a:off x="2655554" y="2501446"/>
            <a:ext cx="939567" cy="1004260"/>
          </a:xfrm>
          <a:prstGeom prst="ellipse">
            <a:avLst/>
          </a:prstGeom>
          <a:solidFill>
            <a:schemeClr val="bg1"/>
          </a:solidFill>
          <a:ln w="25400">
            <a:solidFill>
              <a:schemeClr val="tx1"/>
            </a:solidFill>
            <a:round/>
            <a:headEnd/>
            <a:tailEnd/>
          </a:ln>
          <a:effectLst/>
        </p:spPr>
        <p:txBody>
          <a:bodyPr wrap="none" anchor="ctr"/>
          <a:lstStyle/>
          <a:p>
            <a:pPr algn="ctr" eaLnBrk="0" hangingPunct="0"/>
            <a:r>
              <a:rPr lang="en-US" sz="2400"/>
              <a:t>E</a:t>
            </a:r>
          </a:p>
        </p:txBody>
      </p:sp>
      <p:cxnSp>
        <p:nvCxnSpPr>
          <p:cNvPr id="289799" name="AutoShape 7"/>
          <p:cNvCxnSpPr>
            <a:cxnSpLocks noChangeShapeType="1"/>
            <a:stCxn id="289796" idx="4"/>
            <a:endCxn id="289795" idx="0"/>
          </p:cNvCxnSpPr>
          <p:nvPr/>
        </p:nvCxnSpPr>
        <p:spPr bwMode="auto">
          <a:xfrm>
            <a:off x="1967125" y="3510696"/>
            <a:ext cx="616396" cy="835183"/>
          </a:xfrm>
          <a:prstGeom prst="straightConnector1">
            <a:avLst/>
          </a:prstGeom>
          <a:noFill/>
          <a:ln w="25400">
            <a:solidFill>
              <a:schemeClr val="tx1"/>
            </a:solidFill>
            <a:round/>
            <a:headEnd/>
            <a:tailEnd type="triangle" w="med" len="med"/>
          </a:ln>
          <a:effectLst/>
        </p:spPr>
      </p:cxnSp>
      <p:cxnSp>
        <p:nvCxnSpPr>
          <p:cNvPr id="289801" name="AutoShape 9"/>
          <p:cNvCxnSpPr>
            <a:cxnSpLocks noChangeShapeType="1"/>
            <a:stCxn id="289798" idx="4"/>
            <a:endCxn id="289795" idx="0"/>
          </p:cNvCxnSpPr>
          <p:nvPr/>
        </p:nvCxnSpPr>
        <p:spPr bwMode="auto">
          <a:xfrm flipH="1">
            <a:off x="2583521" y="3505706"/>
            <a:ext cx="541817" cy="840173"/>
          </a:xfrm>
          <a:prstGeom prst="straightConnector1">
            <a:avLst/>
          </a:prstGeom>
          <a:noFill/>
          <a:ln w="25400">
            <a:solidFill>
              <a:schemeClr val="tx1"/>
            </a:solidFill>
            <a:round/>
            <a:headEnd/>
            <a:tailEnd type="triangle" w="med" len="med"/>
          </a:ln>
          <a:effectLst/>
        </p:spPr>
      </p:cxnSp>
      <p:sp>
        <p:nvSpPr>
          <p:cNvPr id="289811" name="Text Box 19"/>
          <p:cNvSpPr txBox="1">
            <a:spLocks noChangeArrowheads="1"/>
          </p:cNvSpPr>
          <p:nvPr/>
        </p:nvSpPr>
        <p:spPr bwMode="auto">
          <a:xfrm>
            <a:off x="1611157" y="3741529"/>
            <a:ext cx="984308" cy="461665"/>
          </a:xfrm>
          <a:prstGeom prst="rect">
            <a:avLst/>
          </a:prstGeom>
          <a:noFill/>
          <a:ln w="9525">
            <a:noFill/>
            <a:miter lim="800000"/>
            <a:headEnd/>
            <a:tailEnd/>
          </a:ln>
          <a:effectLst/>
        </p:spPr>
        <p:txBody>
          <a:bodyPr anchor="ctr">
            <a:spAutoFit/>
          </a:bodyPr>
          <a:lstStyle/>
          <a:p>
            <a:pPr algn="ctr" eaLnBrk="0" hangingPunct="0"/>
            <a:r>
              <a:rPr lang="en-US" sz="2400" b="1"/>
              <a:t>1</a:t>
            </a:r>
            <a:endParaRPr lang="en-US" sz="2400" b="1" dirty="0"/>
          </a:p>
        </p:txBody>
      </p:sp>
      <p:sp>
        <p:nvSpPr>
          <p:cNvPr id="289813" name="Text Box 21"/>
          <p:cNvSpPr txBox="1">
            <a:spLocks noChangeArrowheads="1"/>
          </p:cNvSpPr>
          <p:nvPr/>
        </p:nvSpPr>
        <p:spPr bwMode="auto">
          <a:xfrm>
            <a:off x="2804097" y="3719762"/>
            <a:ext cx="340158" cy="461665"/>
          </a:xfrm>
          <a:prstGeom prst="rect">
            <a:avLst/>
          </a:prstGeom>
          <a:noFill/>
          <a:ln w="9525">
            <a:noFill/>
            <a:miter lim="800000"/>
            <a:headEnd/>
            <a:tailEnd/>
          </a:ln>
          <a:effectLst/>
        </p:spPr>
        <p:txBody>
          <a:bodyPr wrap="none" anchor="ctr">
            <a:spAutoFit/>
          </a:bodyPr>
          <a:lstStyle/>
          <a:p>
            <a:pPr algn="ctr" eaLnBrk="0" hangingPunct="0"/>
            <a:r>
              <a:rPr lang="en-US" sz="2400" b="1"/>
              <a:t>1</a:t>
            </a:r>
            <a:endParaRPr lang="en-US" sz="2400" b="1" dirty="0"/>
          </a:p>
        </p:txBody>
      </p:sp>
      <p:sp>
        <p:nvSpPr>
          <p:cNvPr id="29" name="Slide Number Placeholder 28"/>
          <p:cNvSpPr>
            <a:spLocks noGrp="1"/>
          </p:cNvSpPr>
          <p:nvPr>
            <p:ph type="sldNum" sz="quarter" idx="12"/>
          </p:nvPr>
        </p:nvSpPr>
        <p:spPr/>
        <p:txBody>
          <a:bodyPr/>
          <a:lstStyle/>
          <a:p>
            <a:fld id="{3860FD65-CA84-4F92-B95F-9F5029CCCC77}" type="slidenum">
              <a:rPr lang="nl-NL" smtClean="0"/>
              <a:pPr/>
              <a:t>47</a:t>
            </a:fld>
            <a:endParaRPr lang="nl-NL"/>
          </a:p>
        </p:txBody>
      </p:sp>
      <p:cxnSp>
        <p:nvCxnSpPr>
          <p:cNvPr id="3" name="Verbindingslijn: gekromd 2">
            <a:extLst>
              <a:ext uri="{FF2B5EF4-FFF2-40B4-BE49-F238E27FC236}">
                <a16:creationId xmlns:a16="http://schemas.microsoft.com/office/drawing/2014/main" id="{ADA8B38E-30B9-4001-A98D-0494735D23A1}"/>
              </a:ext>
            </a:extLst>
          </p:cNvPr>
          <p:cNvCxnSpPr>
            <a:stCxn id="289796" idx="1"/>
            <a:endCxn id="289796" idx="2"/>
          </p:cNvCxnSpPr>
          <p:nvPr/>
        </p:nvCxnSpPr>
        <p:spPr>
          <a:xfrm rot="16200000" flipH="1" flipV="1">
            <a:off x="1388609" y="2762238"/>
            <a:ext cx="355060" cy="137596"/>
          </a:xfrm>
          <a:prstGeom prst="curvedConnector4">
            <a:avLst>
              <a:gd name="adj1" fmla="val -105805"/>
              <a:gd name="adj2" fmla="val 26613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D3D853DF-8271-4027-AB23-904243C509F5}"/>
              </a:ext>
            </a:extLst>
          </p:cNvPr>
          <p:cNvSpPr txBox="1"/>
          <p:nvPr/>
        </p:nvSpPr>
        <p:spPr>
          <a:xfrm>
            <a:off x="860309" y="2096490"/>
            <a:ext cx="527709" cy="461665"/>
          </a:xfrm>
          <a:prstGeom prst="rect">
            <a:avLst/>
          </a:prstGeom>
          <a:noFill/>
        </p:spPr>
        <p:txBody>
          <a:bodyPr wrap="none" rtlCol="0">
            <a:spAutoFit/>
          </a:bodyPr>
          <a:lstStyle/>
          <a:p>
            <a:r>
              <a:rPr lang="en-US" sz="2400"/>
              <a:t>s</a:t>
            </a:r>
            <a:r>
              <a:rPr lang="en-US" sz="2400" baseline="-25000"/>
              <a:t>A</a:t>
            </a:r>
            <a:r>
              <a:rPr lang="en-US" sz="2400" baseline="30000"/>
              <a:t>2</a:t>
            </a:r>
            <a:endParaRPr lang="LID4096" sz="2400" baseline="30000"/>
          </a:p>
        </p:txBody>
      </p:sp>
      <p:cxnSp>
        <p:nvCxnSpPr>
          <p:cNvPr id="6" name="Verbindingslijn: gekromd 5">
            <a:extLst>
              <a:ext uri="{FF2B5EF4-FFF2-40B4-BE49-F238E27FC236}">
                <a16:creationId xmlns:a16="http://schemas.microsoft.com/office/drawing/2014/main" id="{C01083B0-813C-4205-A269-BACA3F2C8F70}"/>
              </a:ext>
            </a:extLst>
          </p:cNvPr>
          <p:cNvCxnSpPr>
            <a:stCxn id="289798" idx="7"/>
            <a:endCxn id="289798" idx="6"/>
          </p:cNvCxnSpPr>
          <p:nvPr/>
        </p:nvCxnSpPr>
        <p:spPr>
          <a:xfrm rot="16200000" flipH="1">
            <a:off x="3348793" y="2757248"/>
            <a:ext cx="355060" cy="137596"/>
          </a:xfrm>
          <a:prstGeom prst="curvedConnector4">
            <a:avLst>
              <a:gd name="adj1" fmla="val -105805"/>
              <a:gd name="adj2" fmla="val 26613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kstvak 34">
            <a:extLst>
              <a:ext uri="{FF2B5EF4-FFF2-40B4-BE49-F238E27FC236}">
                <a16:creationId xmlns:a16="http://schemas.microsoft.com/office/drawing/2014/main" id="{5E283E4B-0A31-44BA-A7FF-0541A79816A4}"/>
              </a:ext>
            </a:extLst>
          </p:cNvPr>
          <p:cNvSpPr txBox="1"/>
          <p:nvPr/>
        </p:nvSpPr>
        <p:spPr>
          <a:xfrm>
            <a:off x="3779023" y="2098707"/>
            <a:ext cx="527709" cy="461665"/>
          </a:xfrm>
          <a:prstGeom prst="rect">
            <a:avLst/>
          </a:prstGeom>
          <a:noFill/>
        </p:spPr>
        <p:txBody>
          <a:bodyPr wrap="none" rtlCol="0">
            <a:spAutoFit/>
          </a:bodyPr>
          <a:lstStyle/>
          <a:p>
            <a:r>
              <a:rPr lang="en-US" sz="2400"/>
              <a:t>s</a:t>
            </a:r>
            <a:r>
              <a:rPr lang="en-US" sz="2400" baseline="-25000"/>
              <a:t>E</a:t>
            </a:r>
            <a:r>
              <a:rPr lang="en-US" sz="2400" baseline="30000"/>
              <a:t>2</a:t>
            </a:r>
            <a:endParaRPr lang="LID4096" sz="2400" baseline="30000"/>
          </a:p>
        </p:txBody>
      </p:sp>
      <p:sp>
        <p:nvSpPr>
          <p:cNvPr id="10" name="Tekstvak 9">
            <a:extLst>
              <a:ext uri="{FF2B5EF4-FFF2-40B4-BE49-F238E27FC236}">
                <a16:creationId xmlns:a16="http://schemas.microsoft.com/office/drawing/2014/main" id="{89E4A9B7-C401-49E2-A604-B59F60224407}"/>
              </a:ext>
            </a:extLst>
          </p:cNvPr>
          <p:cNvSpPr txBox="1"/>
          <p:nvPr/>
        </p:nvSpPr>
        <p:spPr>
          <a:xfrm>
            <a:off x="351630" y="1030475"/>
            <a:ext cx="5744370" cy="923330"/>
          </a:xfrm>
          <a:prstGeom prst="rect">
            <a:avLst/>
          </a:prstGeom>
          <a:noFill/>
        </p:spPr>
        <p:txBody>
          <a:bodyPr wrap="square" rtlCol="0">
            <a:spAutoFit/>
          </a:bodyPr>
          <a:lstStyle/>
          <a:p>
            <a:r>
              <a:rPr lang="en-US"/>
              <a:t>The effect of A is expressed as </a:t>
            </a:r>
            <a:r>
              <a:rPr lang="en-US" sz="1800"/>
              <a:t>s</a:t>
            </a:r>
            <a:r>
              <a:rPr lang="en-US" sz="1800" baseline="-25000"/>
              <a:t>A</a:t>
            </a:r>
            <a:r>
              <a:rPr lang="en-US" sz="1800" baseline="30000"/>
              <a:t>2 </a:t>
            </a:r>
            <a:r>
              <a:rPr lang="en-US"/>
              <a:t>and quantified as </a:t>
            </a:r>
            <a:r>
              <a:rPr lang="en-US" sz="1800"/>
              <a:t>s</a:t>
            </a:r>
            <a:r>
              <a:rPr lang="en-US" sz="1800" baseline="-25000"/>
              <a:t>A</a:t>
            </a:r>
            <a:r>
              <a:rPr lang="en-US" sz="1800" baseline="30000"/>
              <a:t>2 </a:t>
            </a:r>
            <a:r>
              <a:rPr lang="en-US"/>
              <a:t>/(</a:t>
            </a:r>
            <a:r>
              <a:rPr lang="en-US" sz="1800"/>
              <a:t>s</a:t>
            </a:r>
            <a:r>
              <a:rPr lang="en-US" sz="1800" baseline="-25000"/>
              <a:t>A</a:t>
            </a:r>
            <a:r>
              <a:rPr lang="en-US" sz="1800" baseline="30000"/>
              <a:t>2 </a:t>
            </a:r>
            <a:r>
              <a:rPr lang="en-US"/>
              <a:t>+ </a:t>
            </a:r>
            <a:r>
              <a:rPr lang="en-US" sz="1800"/>
              <a:t>s</a:t>
            </a:r>
            <a:r>
              <a:rPr lang="en-US" sz="1800" baseline="-25000"/>
              <a:t>E</a:t>
            </a:r>
            <a:r>
              <a:rPr lang="en-US" sz="1800" baseline="30000"/>
              <a:t>2</a:t>
            </a:r>
            <a:r>
              <a:rPr lang="en-US"/>
              <a:t>). The effect of A does not depend on E: E does not moderate the effect of A. There is </a:t>
            </a:r>
            <a:r>
              <a:rPr lang="en-US" u="sng"/>
              <a:t>no AxE interaction</a:t>
            </a:r>
            <a:r>
              <a:rPr lang="en-US"/>
              <a:t>. </a:t>
            </a:r>
            <a:endParaRPr lang="LID4096"/>
          </a:p>
        </p:txBody>
      </p:sp>
      <p:sp>
        <p:nvSpPr>
          <p:cNvPr id="52" name="Rectangle 3">
            <a:extLst>
              <a:ext uri="{FF2B5EF4-FFF2-40B4-BE49-F238E27FC236}">
                <a16:creationId xmlns:a16="http://schemas.microsoft.com/office/drawing/2014/main" id="{659CA929-E072-4D94-BD18-C553AD9BA0D7}"/>
              </a:ext>
            </a:extLst>
          </p:cNvPr>
          <p:cNvSpPr>
            <a:spLocks noChangeArrowheads="1"/>
          </p:cNvSpPr>
          <p:nvPr/>
        </p:nvSpPr>
        <p:spPr bwMode="auto">
          <a:xfrm>
            <a:off x="8289484" y="4333467"/>
            <a:ext cx="872455" cy="789062"/>
          </a:xfrm>
          <a:prstGeom prst="rect">
            <a:avLst/>
          </a:prstGeom>
          <a:solidFill>
            <a:schemeClr val="bg1"/>
          </a:solidFill>
          <a:ln w="31750">
            <a:solidFill>
              <a:schemeClr val="tx1"/>
            </a:solidFill>
            <a:miter lim="800000"/>
            <a:headEnd/>
            <a:tailEnd/>
          </a:ln>
          <a:effectLst/>
        </p:spPr>
        <p:txBody>
          <a:bodyPr wrap="none" anchor="ctr"/>
          <a:lstStyle/>
          <a:p>
            <a:pPr algn="ctr" eaLnBrk="0" hangingPunct="0"/>
            <a:r>
              <a:rPr lang="en-US" sz="2400"/>
              <a:t>pheno</a:t>
            </a:r>
            <a:endParaRPr lang="en-US" sz="2400" dirty="0"/>
          </a:p>
        </p:txBody>
      </p:sp>
      <p:sp>
        <p:nvSpPr>
          <p:cNvPr id="53" name="Oval 4">
            <a:extLst>
              <a:ext uri="{FF2B5EF4-FFF2-40B4-BE49-F238E27FC236}">
                <a16:creationId xmlns:a16="http://schemas.microsoft.com/office/drawing/2014/main" id="{3DB60BA2-D558-4F7A-B935-3960C449D707}"/>
              </a:ext>
            </a:extLst>
          </p:cNvPr>
          <p:cNvSpPr>
            <a:spLocks noChangeArrowheads="1"/>
          </p:cNvSpPr>
          <p:nvPr/>
        </p:nvSpPr>
        <p:spPr bwMode="auto">
          <a:xfrm>
            <a:off x="7639532" y="2494024"/>
            <a:ext cx="939567" cy="1004260"/>
          </a:xfrm>
          <a:prstGeom prst="ellipse">
            <a:avLst/>
          </a:prstGeom>
          <a:solidFill>
            <a:schemeClr val="bg1"/>
          </a:solidFill>
          <a:ln w="25400">
            <a:solidFill>
              <a:schemeClr val="tx1"/>
            </a:solidFill>
            <a:round/>
            <a:headEnd/>
            <a:tailEnd/>
          </a:ln>
          <a:effectLst/>
        </p:spPr>
        <p:txBody>
          <a:bodyPr wrap="none" anchor="ctr"/>
          <a:lstStyle/>
          <a:p>
            <a:pPr algn="ctr" eaLnBrk="0" hangingPunct="0"/>
            <a:r>
              <a:rPr lang="en-US" sz="2400"/>
              <a:t>A</a:t>
            </a:r>
          </a:p>
        </p:txBody>
      </p:sp>
      <p:sp>
        <p:nvSpPr>
          <p:cNvPr id="54" name="Oval 6">
            <a:extLst>
              <a:ext uri="{FF2B5EF4-FFF2-40B4-BE49-F238E27FC236}">
                <a16:creationId xmlns:a16="http://schemas.microsoft.com/office/drawing/2014/main" id="{DF775FC8-05C6-4419-B4F9-EBC84E3A79A0}"/>
              </a:ext>
            </a:extLst>
          </p:cNvPr>
          <p:cNvSpPr>
            <a:spLocks noChangeArrowheads="1"/>
          </p:cNvSpPr>
          <p:nvPr/>
        </p:nvSpPr>
        <p:spPr bwMode="auto">
          <a:xfrm>
            <a:off x="8797745" y="2489034"/>
            <a:ext cx="939567" cy="1004260"/>
          </a:xfrm>
          <a:prstGeom prst="ellipse">
            <a:avLst/>
          </a:prstGeom>
          <a:solidFill>
            <a:schemeClr val="bg1"/>
          </a:solidFill>
          <a:ln w="25400">
            <a:solidFill>
              <a:schemeClr val="tx1"/>
            </a:solidFill>
            <a:round/>
            <a:headEnd/>
            <a:tailEnd/>
          </a:ln>
          <a:effectLst/>
        </p:spPr>
        <p:txBody>
          <a:bodyPr wrap="none" anchor="ctr"/>
          <a:lstStyle/>
          <a:p>
            <a:pPr algn="ctr" eaLnBrk="0" hangingPunct="0"/>
            <a:r>
              <a:rPr lang="en-US" sz="2400"/>
              <a:t>E</a:t>
            </a:r>
          </a:p>
        </p:txBody>
      </p:sp>
      <p:cxnSp>
        <p:nvCxnSpPr>
          <p:cNvPr id="55" name="AutoShape 7">
            <a:extLst>
              <a:ext uri="{FF2B5EF4-FFF2-40B4-BE49-F238E27FC236}">
                <a16:creationId xmlns:a16="http://schemas.microsoft.com/office/drawing/2014/main" id="{88608F82-FA48-477A-9CC3-4D6F8FEE4C40}"/>
              </a:ext>
            </a:extLst>
          </p:cNvPr>
          <p:cNvCxnSpPr>
            <a:cxnSpLocks noChangeShapeType="1"/>
            <a:stCxn id="53" idx="4"/>
            <a:endCxn id="52" idx="0"/>
          </p:cNvCxnSpPr>
          <p:nvPr/>
        </p:nvCxnSpPr>
        <p:spPr bwMode="auto">
          <a:xfrm>
            <a:off x="8109316" y="3498284"/>
            <a:ext cx="616396" cy="835183"/>
          </a:xfrm>
          <a:prstGeom prst="straightConnector1">
            <a:avLst/>
          </a:prstGeom>
          <a:noFill/>
          <a:ln w="25400">
            <a:solidFill>
              <a:schemeClr val="tx1"/>
            </a:solidFill>
            <a:round/>
            <a:headEnd/>
            <a:tailEnd type="triangle" w="med" len="med"/>
          </a:ln>
          <a:effectLst/>
        </p:spPr>
      </p:cxnSp>
      <p:cxnSp>
        <p:nvCxnSpPr>
          <p:cNvPr id="56" name="AutoShape 9">
            <a:extLst>
              <a:ext uri="{FF2B5EF4-FFF2-40B4-BE49-F238E27FC236}">
                <a16:creationId xmlns:a16="http://schemas.microsoft.com/office/drawing/2014/main" id="{22597659-E7A7-4DF6-BF86-CB55B5E4B07B}"/>
              </a:ext>
            </a:extLst>
          </p:cNvPr>
          <p:cNvCxnSpPr>
            <a:cxnSpLocks noChangeShapeType="1"/>
            <a:stCxn id="54" idx="4"/>
            <a:endCxn id="52" idx="0"/>
          </p:cNvCxnSpPr>
          <p:nvPr/>
        </p:nvCxnSpPr>
        <p:spPr bwMode="auto">
          <a:xfrm flipH="1">
            <a:off x="8725712" y="3493294"/>
            <a:ext cx="541817" cy="840173"/>
          </a:xfrm>
          <a:prstGeom prst="straightConnector1">
            <a:avLst/>
          </a:prstGeom>
          <a:noFill/>
          <a:ln w="25400">
            <a:solidFill>
              <a:schemeClr val="tx1"/>
            </a:solidFill>
            <a:round/>
            <a:headEnd/>
            <a:tailEnd type="triangle" w="med" len="med"/>
          </a:ln>
          <a:effectLst/>
        </p:spPr>
      </p:cxnSp>
      <p:sp>
        <p:nvSpPr>
          <p:cNvPr id="57" name="Text Box 19">
            <a:extLst>
              <a:ext uri="{FF2B5EF4-FFF2-40B4-BE49-F238E27FC236}">
                <a16:creationId xmlns:a16="http://schemas.microsoft.com/office/drawing/2014/main" id="{5E7AA88D-A432-4FD3-8AC5-0DF94E3D8233}"/>
              </a:ext>
            </a:extLst>
          </p:cNvPr>
          <p:cNvSpPr txBox="1">
            <a:spLocks noChangeArrowheads="1"/>
          </p:cNvSpPr>
          <p:nvPr/>
        </p:nvSpPr>
        <p:spPr bwMode="auto">
          <a:xfrm>
            <a:off x="7753348" y="3729117"/>
            <a:ext cx="984308" cy="461665"/>
          </a:xfrm>
          <a:prstGeom prst="rect">
            <a:avLst/>
          </a:prstGeom>
          <a:noFill/>
          <a:ln w="9525">
            <a:noFill/>
            <a:miter lim="800000"/>
            <a:headEnd/>
            <a:tailEnd/>
          </a:ln>
          <a:effectLst/>
        </p:spPr>
        <p:txBody>
          <a:bodyPr anchor="ctr">
            <a:spAutoFit/>
          </a:bodyPr>
          <a:lstStyle/>
          <a:p>
            <a:pPr algn="ctr" eaLnBrk="0" hangingPunct="0"/>
            <a:r>
              <a:rPr lang="en-US" sz="2400" b="1"/>
              <a:t>1</a:t>
            </a:r>
            <a:endParaRPr lang="en-US" sz="2400" b="1" dirty="0"/>
          </a:p>
        </p:txBody>
      </p:sp>
      <p:sp>
        <p:nvSpPr>
          <p:cNvPr id="58" name="Text Box 21">
            <a:extLst>
              <a:ext uri="{FF2B5EF4-FFF2-40B4-BE49-F238E27FC236}">
                <a16:creationId xmlns:a16="http://schemas.microsoft.com/office/drawing/2014/main" id="{66AD3211-29E2-4C36-A9D4-3C539A6FC3A5}"/>
              </a:ext>
            </a:extLst>
          </p:cNvPr>
          <p:cNvSpPr txBox="1">
            <a:spLocks noChangeArrowheads="1"/>
          </p:cNvSpPr>
          <p:nvPr/>
        </p:nvSpPr>
        <p:spPr bwMode="auto">
          <a:xfrm>
            <a:off x="8946288" y="3707350"/>
            <a:ext cx="340158" cy="461665"/>
          </a:xfrm>
          <a:prstGeom prst="rect">
            <a:avLst/>
          </a:prstGeom>
          <a:noFill/>
          <a:ln w="9525">
            <a:noFill/>
            <a:miter lim="800000"/>
            <a:headEnd/>
            <a:tailEnd/>
          </a:ln>
          <a:effectLst/>
        </p:spPr>
        <p:txBody>
          <a:bodyPr wrap="none" anchor="ctr">
            <a:spAutoFit/>
          </a:bodyPr>
          <a:lstStyle/>
          <a:p>
            <a:pPr algn="ctr" eaLnBrk="0" hangingPunct="0"/>
            <a:r>
              <a:rPr lang="en-US" sz="2400" b="1"/>
              <a:t>1</a:t>
            </a:r>
            <a:endParaRPr lang="en-US" sz="2400" b="1" dirty="0"/>
          </a:p>
        </p:txBody>
      </p:sp>
      <p:cxnSp>
        <p:nvCxnSpPr>
          <p:cNvPr id="59" name="Verbindingslijn: gekromd 58">
            <a:extLst>
              <a:ext uri="{FF2B5EF4-FFF2-40B4-BE49-F238E27FC236}">
                <a16:creationId xmlns:a16="http://schemas.microsoft.com/office/drawing/2014/main" id="{17A288D8-00EB-4301-BFA6-1AFCF0E01D5B}"/>
              </a:ext>
            </a:extLst>
          </p:cNvPr>
          <p:cNvCxnSpPr>
            <a:stCxn id="53" idx="1"/>
            <a:endCxn id="53" idx="2"/>
          </p:cNvCxnSpPr>
          <p:nvPr/>
        </p:nvCxnSpPr>
        <p:spPr>
          <a:xfrm rot="16200000" flipH="1" flipV="1">
            <a:off x="7530800" y="2749826"/>
            <a:ext cx="355060" cy="137596"/>
          </a:xfrm>
          <a:prstGeom prst="curvedConnector4">
            <a:avLst>
              <a:gd name="adj1" fmla="val -105805"/>
              <a:gd name="adj2" fmla="val 26613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Tekstvak 59">
            <a:extLst>
              <a:ext uri="{FF2B5EF4-FFF2-40B4-BE49-F238E27FC236}">
                <a16:creationId xmlns:a16="http://schemas.microsoft.com/office/drawing/2014/main" id="{FCCECA24-1EFD-4435-95BE-58037C8215CA}"/>
              </a:ext>
            </a:extLst>
          </p:cNvPr>
          <p:cNvSpPr txBox="1"/>
          <p:nvPr/>
        </p:nvSpPr>
        <p:spPr>
          <a:xfrm>
            <a:off x="7002500" y="2084078"/>
            <a:ext cx="527709" cy="461665"/>
          </a:xfrm>
          <a:prstGeom prst="rect">
            <a:avLst/>
          </a:prstGeom>
          <a:noFill/>
        </p:spPr>
        <p:txBody>
          <a:bodyPr wrap="none" rtlCol="0">
            <a:spAutoFit/>
          </a:bodyPr>
          <a:lstStyle/>
          <a:p>
            <a:r>
              <a:rPr lang="en-US" sz="2400"/>
              <a:t>s</a:t>
            </a:r>
            <a:r>
              <a:rPr lang="en-US" sz="2400" baseline="-25000"/>
              <a:t>A</a:t>
            </a:r>
            <a:r>
              <a:rPr lang="en-US" sz="2400" baseline="30000"/>
              <a:t>2</a:t>
            </a:r>
            <a:endParaRPr lang="LID4096" sz="2400" baseline="30000"/>
          </a:p>
        </p:txBody>
      </p:sp>
      <p:cxnSp>
        <p:nvCxnSpPr>
          <p:cNvPr id="61" name="Verbindingslijn: gekromd 60">
            <a:extLst>
              <a:ext uri="{FF2B5EF4-FFF2-40B4-BE49-F238E27FC236}">
                <a16:creationId xmlns:a16="http://schemas.microsoft.com/office/drawing/2014/main" id="{407F5087-7D83-4CF9-9670-416A7082087F}"/>
              </a:ext>
            </a:extLst>
          </p:cNvPr>
          <p:cNvCxnSpPr>
            <a:stCxn id="54" idx="7"/>
            <a:endCxn id="54" idx="6"/>
          </p:cNvCxnSpPr>
          <p:nvPr/>
        </p:nvCxnSpPr>
        <p:spPr>
          <a:xfrm rot="16200000" flipH="1">
            <a:off x="9490984" y="2744836"/>
            <a:ext cx="355060" cy="137596"/>
          </a:xfrm>
          <a:prstGeom prst="curvedConnector4">
            <a:avLst>
              <a:gd name="adj1" fmla="val -105805"/>
              <a:gd name="adj2" fmla="val 26613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kstvak 61">
            <a:extLst>
              <a:ext uri="{FF2B5EF4-FFF2-40B4-BE49-F238E27FC236}">
                <a16:creationId xmlns:a16="http://schemas.microsoft.com/office/drawing/2014/main" id="{B109968A-1A57-4251-B715-954EDC394EE7}"/>
              </a:ext>
            </a:extLst>
          </p:cNvPr>
          <p:cNvSpPr txBox="1"/>
          <p:nvPr/>
        </p:nvSpPr>
        <p:spPr>
          <a:xfrm>
            <a:off x="9921214" y="2086295"/>
            <a:ext cx="527709" cy="461665"/>
          </a:xfrm>
          <a:prstGeom prst="rect">
            <a:avLst/>
          </a:prstGeom>
          <a:noFill/>
        </p:spPr>
        <p:txBody>
          <a:bodyPr wrap="none" rtlCol="0">
            <a:spAutoFit/>
          </a:bodyPr>
          <a:lstStyle/>
          <a:p>
            <a:r>
              <a:rPr lang="en-US" sz="2400"/>
              <a:t>s</a:t>
            </a:r>
            <a:r>
              <a:rPr lang="en-US" sz="2400" baseline="-25000"/>
              <a:t>E</a:t>
            </a:r>
            <a:r>
              <a:rPr lang="en-US" sz="2400" baseline="30000"/>
              <a:t>2</a:t>
            </a:r>
            <a:endParaRPr lang="LID4096" sz="2400" baseline="30000"/>
          </a:p>
        </p:txBody>
      </p:sp>
      <p:sp>
        <p:nvSpPr>
          <p:cNvPr id="63" name="Tekstvak 62">
            <a:extLst>
              <a:ext uri="{FF2B5EF4-FFF2-40B4-BE49-F238E27FC236}">
                <a16:creationId xmlns:a16="http://schemas.microsoft.com/office/drawing/2014/main" id="{E358FE0B-FE77-4004-9334-E51E8F8EF21A}"/>
              </a:ext>
            </a:extLst>
          </p:cNvPr>
          <p:cNvSpPr txBox="1"/>
          <p:nvPr/>
        </p:nvSpPr>
        <p:spPr>
          <a:xfrm>
            <a:off x="6244182" y="1027315"/>
            <a:ext cx="5744370" cy="923330"/>
          </a:xfrm>
          <a:prstGeom prst="rect">
            <a:avLst/>
          </a:prstGeom>
          <a:noFill/>
        </p:spPr>
        <p:txBody>
          <a:bodyPr wrap="square" rtlCol="0">
            <a:spAutoFit/>
          </a:bodyPr>
          <a:lstStyle/>
          <a:p>
            <a:r>
              <a:rPr lang="en-US"/>
              <a:t>The effect of E is expressed as </a:t>
            </a:r>
            <a:r>
              <a:rPr lang="en-US" sz="1800"/>
              <a:t>s</a:t>
            </a:r>
            <a:r>
              <a:rPr lang="en-US" sz="1800" baseline="-25000"/>
              <a:t>E</a:t>
            </a:r>
            <a:r>
              <a:rPr lang="en-US" sz="1800" baseline="30000"/>
              <a:t>2 </a:t>
            </a:r>
            <a:r>
              <a:rPr lang="en-US"/>
              <a:t>and quantified as </a:t>
            </a:r>
            <a:r>
              <a:rPr lang="en-US" sz="1800"/>
              <a:t>s</a:t>
            </a:r>
            <a:r>
              <a:rPr lang="en-US" sz="1800" baseline="-25000"/>
              <a:t>E</a:t>
            </a:r>
            <a:r>
              <a:rPr lang="en-US" sz="1800" baseline="30000"/>
              <a:t>2 </a:t>
            </a:r>
            <a:r>
              <a:rPr lang="en-US"/>
              <a:t>/(</a:t>
            </a:r>
            <a:r>
              <a:rPr lang="en-US" sz="1800"/>
              <a:t>s</a:t>
            </a:r>
            <a:r>
              <a:rPr lang="en-US" sz="1800" baseline="-25000"/>
              <a:t>A</a:t>
            </a:r>
            <a:r>
              <a:rPr lang="en-US" sz="1800" baseline="30000"/>
              <a:t>2 </a:t>
            </a:r>
            <a:r>
              <a:rPr lang="en-US"/>
              <a:t>+ </a:t>
            </a:r>
            <a:r>
              <a:rPr lang="en-US" sz="1800"/>
              <a:t>s</a:t>
            </a:r>
            <a:r>
              <a:rPr lang="en-US" sz="1800" baseline="-25000"/>
              <a:t>E</a:t>
            </a:r>
            <a:r>
              <a:rPr lang="en-US" sz="1800" baseline="30000"/>
              <a:t>2</a:t>
            </a:r>
            <a:r>
              <a:rPr lang="en-US"/>
              <a:t>). The effect of E does not depend on A: A does not moderate the effect of E. There is </a:t>
            </a:r>
            <a:r>
              <a:rPr lang="en-US" u="sng"/>
              <a:t>no AxE interaction</a:t>
            </a:r>
            <a:r>
              <a:rPr lang="en-US"/>
              <a:t>. </a:t>
            </a:r>
            <a:endParaRPr lang="LID4096"/>
          </a:p>
        </p:txBody>
      </p:sp>
    </p:spTree>
    <p:extLst>
      <p:ext uri="{BB962C8B-B14F-4D97-AF65-F5344CB8AC3E}">
        <p14:creationId xmlns:p14="http://schemas.microsoft.com/office/powerpoint/2010/main" val="41458419"/>
      </p:ext>
    </p:extLst>
  </p:cSld>
  <p:clrMapOvr>
    <a:masterClrMapping/>
  </p:clrMapOvr>
  <mc:AlternateContent xmlns:mc="http://schemas.openxmlformats.org/markup-compatibility/2006" xmlns:p14="http://schemas.microsoft.com/office/powerpoint/2010/main">
    <mc:Choice Requires="p14">
      <p:transition spd="slow" p14:dur="2000" advTm="87292"/>
    </mc:Choice>
    <mc:Fallback xmlns="">
      <p:transition spd="slow" advTm="8729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3673367" y="78432"/>
            <a:ext cx="4504598" cy="4495800"/>
          </a:xfrm>
          <a:prstGeom prst="rect">
            <a:avLst/>
          </a:prstGeom>
        </p:spPr>
      </p:pic>
      <p:sp>
        <p:nvSpPr>
          <p:cNvPr id="4" name="Tekstvak 4"/>
          <p:cNvSpPr txBox="1"/>
          <p:nvPr/>
        </p:nvSpPr>
        <p:spPr>
          <a:xfrm>
            <a:off x="2201779" y="2168095"/>
            <a:ext cx="1654620" cy="830997"/>
          </a:xfrm>
          <a:prstGeom prst="rect">
            <a:avLst/>
          </a:prstGeom>
          <a:noFill/>
        </p:spPr>
        <p:txBody>
          <a:bodyPr wrap="none" rtlCol="0">
            <a:spAutoFit/>
          </a:bodyPr>
          <a:lstStyle/>
          <a:p>
            <a:r>
              <a:rPr lang="en-US" sz="2400" b="1"/>
              <a:t>Phenotypic</a:t>
            </a:r>
          </a:p>
          <a:p>
            <a:r>
              <a:rPr lang="en-US" sz="2400" b="1"/>
              <a:t>scores</a:t>
            </a:r>
            <a:endParaRPr lang="nl-NL" sz="2400" b="1"/>
          </a:p>
        </p:txBody>
      </p:sp>
      <p:sp>
        <p:nvSpPr>
          <p:cNvPr id="5" name="Tekstvak 5"/>
          <p:cNvSpPr txBox="1"/>
          <p:nvPr/>
        </p:nvSpPr>
        <p:spPr>
          <a:xfrm>
            <a:off x="3249287" y="4041500"/>
            <a:ext cx="6367833" cy="461665"/>
          </a:xfrm>
          <a:prstGeom prst="rect">
            <a:avLst/>
          </a:prstGeom>
          <a:noFill/>
        </p:spPr>
        <p:txBody>
          <a:bodyPr wrap="none" rtlCol="0">
            <a:spAutoFit/>
          </a:bodyPr>
          <a:lstStyle/>
          <a:p>
            <a:r>
              <a:rPr lang="en-US" sz="2400" b="1" dirty="0"/>
              <a:t>Genetic level (score </a:t>
            </a:r>
            <a:r>
              <a:rPr lang="en-US" sz="2400" b="1"/>
              <a:t>on A only 9 levels for clarity)</a:t>
            </a:r>
            <a:endParaRPr lang="nl-NL" sz="2400" b="1" dirty="0"/>
          </a:p>
        </p:txBody>
      </p:sp>
      <p:grpSp>
        <p:nvGrpSpPr>
          <p:cNvPr id="6" name="Groep 1"/>
          <p:cNvGrpSpPr/>
          <p:nvPr/>
        </p:nvGrpSpPr>
        <p:grpSpPr>
          <a:xfrm>
            <a:off x="8030630" y="318933"/>
            <a:ext cx="3229262" cy="3785652"/>
            <a:chOff x="6781800" y="750963"/>
            <a:chExt cx="3424402" cy="4318766"/>
          </a:xfrm>
        </p:grpSpPr>
        <p:sp>
          <p:nvSpPr>
            <p:cNvPr id="18" name="Rechteraccolade 17"/>
            <p:cNvSpPr/>
            <p:nvPr/>
          </p:nvSpPr>
          <p:spPr>
            <a:xfrm>
              <a:off x="6781800" y="914400"/>
              <a:ext cx="304800" cy="1943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9" name="Tekstvak 18"/>
            <p:cNvSpPr txBox="1"/>
            <p:nvPr/>
          </p:nvSpPr>
          <p:spPr>
            <a:xfrm>
              <a:off x="7086600" y="750963"/>
              <a:ext cx="3119602" cy="4318766"/>
            </a:xfrm>
            <a:prstGeom prst="rect">
              <a:avLst/>
            </a:prstGeom>
            <a:noFill/>
          </p:spPr>
          <p:txBody>
            <a:bodyPr wrap="none" rtlCol="0">
              <a:spAutoFit/>
            </a:bodyPr>
            <a:lstStyle/>
            <a:p>
              <a:r>
                <a:rPr lang="en-US" sz="2400" dirty="0"/>
                <a:t>Environmental</a:t>
              </a:r>
            </a:p>
            <a:p>
              <a:r>
                <a:rPr lang="en-US" sz="2400"/>
                <a:t>Dispersion / variance</a:t>
              </a:r>
              <a:endParaRPr lang="en-US" sz="2400" dirty="0"/>
            </a:p>
            <a:p>
              <a:endParaRPr lang="en-US" sz="2400" dirty="0"/>
            </a:p>
            <a:p>
              <a:r>
                <a:rPr lang="en-US" sz="2400" dirty="0"/>
                <a:t>Variance of</a:t>
              </a:r>
            </a:p>
            <a:p>
              <a:r>
                <a:rPr lang="en-US" sz="2400" dirty="0"/>
                <a:t>E </a:t>
              </a:r>
              <a:r>
                <a:rPr lang="en-US" sz="2400"/>
                <a:t>given A score ...</a:t>
              </a:r>
            </a:p>
            <a:p>
              <a:r>
                <a:rPr lang="en-US" sz="2400"/>
                <a:t>does not depend on A</a:t>
              </a:r>
            </a:p>
            <a:p>
              <a:endParaRPr lang="en-US" sz="2400"/>
            </a:p>
            <a:p>
              <a:r>
                <a:rPr lang="en-US" sz="2400"/>
                <a:t>a.k.a. </a:t>
              </a:r>
            </a:p>
            <a:p>
              <a:r>
                <a:rPr lang="en-US" sz="2400"/>
                <a:t>homoskedasticity</a:t>
              </a:r>
              <a:endParaRPr lang="nl-NL" sz="2400"/>
            </a:p>
            <a:p>
              <a:endParaRPr lang="nl-NL" sz="2400" dirty="0"/>
            </a:p>
          </p:txBody>
        </p:sp>
      </p:grpSp>
      <p:cxnSp>
        <p:nvCxnSpPr>
          <p:cNvPr id="20" name="Rechte verbindingslijn 9"/>
          <p:cNvCxnSpPr/>
          <p:nvPr/>
        </p:nvCxnSpPr>
        <p:spPr>
          <a:xfrm flipV="1">
            <a:off x="4343400" y="1066800"/>
            <a:ext cx="3505200" cy="243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echte verbindingslijn 11"/>
          <p:cNvCxnSpPr/>
          <p:nvPr/>
        </p:nvCxnSpPr>
        <p:spPr>
          <a:xfrm flipV="1">
            <a:off x="4525430" y="835968"/>
            <a:ext cx="2561170" cy="1691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chte verbindingslijn 11"/>
          <p:cNvCxnSpPr/>
          <p:nvPr/>
        </p:nvCxnSpPr>
        <p:spPr>
          <a:xfrm flipV="1">
            <a:off x="5170210" y="1905001"/>
            <a:ext cx="2525991" cy="173658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4724" y="5148734"/>
            <a:ext cx="10089409" cy="954107"/>
          </a:xfrm>
          <a:prstGeom prst="rect">
            <a:avLst/>
          </a:prstGeom>
          <a:noFill/>
        </p:spPr>
        <p:txBody>
          <a:bodyPr wrap="square" rtlCol="0">
            <a:spAutoFit/>
          </a:bodyPr>
          <a:lstStyle/>
          <a:p>
            <a:r>
              <a:rPr lang="en-US" sz="2800"/>
              <a:t>s</a:t>
            </a:r>
            <a:r>
              <a:rPr lang="en-US" sz="2800" baseline="-25000"/>
              <a:t>E</a:t>
            </a:r>
            <a:r>
              <a:rPr lang="en-US" sz="2800" baseline="30000"/>
              <a:t>2</a:t>
            </a:r>
            <a:r>
              <a:rPr lang="nl-NL" sz="2800"/>
              <a:t> is </a:t>
            </a:r>
            <a:r>
              <a:rPr lang="nl-NL" sz="2800" b="1"/>
              <a:t>constant</a:t>
            </a:r>
            <a:r>
              <a:rPr lang="nl-NL" sz="2800"/>
              <a:t> over levels of A: </a:t>
            </a:r>
          </a:p>
          <a:p>
            <a:r>
              <a:rPr lang="nl-NL" sz="2800"/>
              <a:t>environmental effects (</a:t>
            </a:r>
            <a:r>
              <a:rPr lang="en-US" sz="2800"/>
              <a:t>s</a:t>
            </a:r>
            <a:r>
              <a:rPr lang="en-US" sz="2800" baseline="-25000"/>
              <a:t>E</a:t>
            </a:r>
            <a:r>
              <a:rPr lang="en-US" sz="2800" baseline="30000"/>
              <a:t>2</a:t>
            </a:r>
            <a:r>
              <a:rPr lang="nl-NL" sz="2800"/>
              <a:t>) are the same given any value of A</a:t>
            </a:r>
          </a:p>
        </p:txBody>
      </p:sp>
      <p:sp>
        <p:nvSpPr>
          <p:cNvPr id="14" name="TextBox 13"/>
          <p:cNvSpPr txBox="1"/>
          <p:nvPr/>
        </p:nvSpPr>
        <p:spPr>
          <a:xfrm>
            <a:off x="354724" y="425668"/>
            <a:ext cx="2940100" cy="523220"/>
          </a:xfrm>
          <a:prstGeom prst="rect">
            <a:avLst/>
          </a:prstGeom>
          <a:noFill/>
        </p:spPr>
        <p:txBody>
          <a:bodyPr wrap="none" rtlCol="0">
            <a:spAutoFit/>
          </a:bodyPr>
          <a:lstStyle/>
          <a:p>
            <a:r>
              <a:rPr lang="en-US" sz="2800"/>
              <a:t>NO AxE interaction</a:t>
            </a:r>
          </a:p>
        </p:txBody>
      </p:sp>
      <p:sp>
        <p:nvSpPr>
          <p:cNvPr id="16" name="Slide Number Placeholder 15"/>
          <p:cNvSpPr>
            <a:spLocks noGrp="1"/>
          </p:cNvSpPr>
          <p:nvPr>
            <p:ph type="sldNum" sz="quarter" idx="12"/>
          </p:nvPr>
        </p:nvSpPr>
        <p:spPr/>
        <p:txBody>
          <a:bodyPr/>
          <a:lstStyle/>
          <a:p>
            <a:fld id="{3860FD65-CA84-4F92-B95F-9F5029CCCC77}" type="slidenum">
              <a:rPr lang="nl-NL" smtClean="0"/>
              <a:pPr/>
              <a:t>48</a:t>
            </a:fld>
            <a:endParaRPr lang="nl-NL"/>
          </a:p>
        </p:txBody>
      </p:sp>
    </p:spTree>
    <p:extLst>
      <p:ext uri="{BB962C8B-B14F-4D97-AF65-F5344CB8AC3E}">
        <p14:creationId xmlns:p14="http://schemas.microsoft.com/office/powerpoint/2010/main" val="1253714488"/>
      </p:ext>
    </p:extLst>
  </p:cSld>
  <p:clrMapOvr>
    <a:masterClrMapping/>
  </p:clrMapOvr>
  <mc:AlternateContent xmlns:mc="http://schemas.openxmlformats.org/markup-compatibility/2006" xmlns:p14="http://schemas.microsoft.com/office/powerpoint/2010/main">
    <mc:Choice Requires="p14">
      <p:transition spd="slow" p14:dur="2000" advTm="109774"/>
    </mc:Choice>
    <mc:Fallback xmlns="">
      <p:transition spd="slow" advTm="109774"/>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grpSp>
        <p:nvGrpSpPr>
          <p:cNvPr id="2" name="Groep 2"/>
          <p:cNvGrpSpPr/>
          <p:nvPr/>
        </p:nvGrpSpPr>
        <p:grpSpPr>
          <a:xfrm>
            <a:off x="2201780" y="223074"/>
            <a:ext cx="8608523" cy="4020424"/>
            <a:chOff x="677779" y="223072"/>
            <a:chExt cx="9128723" cy="4586602"/>
          </a:xfrm>
        </p:grpSpPr>
        <p:grpSp>
          <p:nvGrpSpPr>
            <p:cNvPr id="3" name="Groep 16"/>
            <p:cNvGrpSpPr/>
            <p:nvPr/>
          </p:nvGrpSpPr>
          <p:grpSpPr>
            <a:xfrm>
              <a:off x="677779" y="223072"/>
              <a:ext cx="6104021" cy="4586602"/>
              <a:chOff x="609600" y="-381000"/>
              <a:chExt cx="6248400" cy="476423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81000"/>
                <a:ext cx="4648200" cy="464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ep 15"/>
              <p:cNvGrpSpPr/>
              <p:nvPr/>
            </p:nvGrpSpPr>
            <p:grpSpPr>
              <a:xfrm>
                <a:off x="609600" y="457200"/>
                <a:ext cx="5867400" cy="3926030"/>
                <a:chOff x="609600" y="457200"/>
                <a:chExt cx="5867400" cy="3926030"/>
              </a:xfrm>
            </p:grpSpPr>
            <p:sp>
              <p:nvSpPr>
                <p:cNvPr id="5" name="Tekstvak 4"/>
                <p:cNvSpPr txBox="1"/>
                <p:nvPr/>
              </p:nvSpPr>
              <p:spPr>
                <a:xfrm>
                  <a:off x="609600" y="1524000"/>
                  <a:ext cx="1723025" cy="984737"/>
                </a:xfrm>
                <a:prstGeom prst="rect">
                  <a:avLst/>
                </a:prstGeom>
                <a:noFill/>
              </p:spPr>
              <p:txBody>
                <a:bodyPr wrap="none" rtlCol="0">
                  <a:spAutoFit/>
                </a:bodyPr>
                <a:lstStyle/>
                <a:p>
                  <a:r>
                    <a:rPr lang="en-US" sz="2400"/>
                    <a:t>Phenotypic</a:t>
                  </a:r>
                </a:p>
                <a:p>
                  <a:r>
                    <a:rPr lang="en-US" sz="2400"/>
                    <a:t>scores</a:t>
                  </a:r>
                  <a:endParaRPr lang="nl-NL" sz="2400"/>
                </a:p>
              </p:txBody>
            </p:sp>
            <p:sp>
              <p:nvSpPr>
                <p:cNvPr id="6" name="Tekstvak 5"/>
                <p:cNvSpPr txBox="1"/>
                <p:nvPr/>
              </p:nvSpPr>
              <p:spPr>
                <a:xfrm>
                  <a:off x="2603488" y="3836154"/>
                  <a:ext cx="3722165" cy="547076"/>
                </a:xfrm>
                <a:prstGeom prst="rect">
                  <a:avLst/>
                </a:prstGeom>
                <a:noFill/>
              </p:spPr>
              <p:txBody>
                <a:bodyPr wrap="none" rtlCol="0">
                  <a:spAutoFit/>
                </a:bodyPr>
                <a:lstStyle/>
                <a:p>
                  <a:r>
                    <a:rPr lang="en-US" sz="2400" b="1"/>
                    <a:t>Genetic </a:t>
                  </a:r>
                  <a:r>
                    <a:rPr lang="en-US" sz="2400" b="1" dirty="0"/>
                    <a:t>level (score </a:t>
                  </a:r>
                  <a:r>
                    <a:rPr lang="en-US" sz="2400" b="1"/>
                    <a:t>on A)</a:t>
                  </a:r>
                  <a:endParaRPr lang="nl-NL" sz="2400" b="1" dirty="0"/>
                </a:p>
              </p:txBody>
            </p:sp>
            <p:cxnSp>
              <p:nvCxnSpPr>
                <p:cNvPr id="10" name="Rechte verbindingslijn 9"/>
                <p:cNvCxnSpPr/>
                <p:nvPr/>
              </p:nvCxnSpPr>
              <p:spPr>
                <a:xfrm flipV="1">
                  <a:off x="3048000" y="1371600"/>
                  <a:ext cx="34290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flipV="1">
                  <a:off x="3048000" y="457200"/>
                  <a:ext cx="31242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3048000" y="2400300"/>
                  <a:ext cx="3429000" cy="102870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Groep 1"/>
            <p:cNvGrpSpPr/>
            <p:nvPr/>
          </p:nvGrpSpPr>
          <p:grpSpPr>
            <a:xfrm>
              <a:off x="6781800" y="914400"/>
              <a:ext cx="3024702" cy="2822177"/>
              <a:chOff x="6781800" y="914400"/>
              <a:chExt cx="3024702" cy="2822177"/>
            </a:xfrm>
          </p:grpSpPr>
          <p:sp>
            <p:nvSpPr>
              <p:cNvPr id="18" name="Rechteraccolade 17"/>
              <p:cNvSpPr/>
              <p:nvPr/>
            </p:nvSpPr>
            <p:spPr>
              <a:xfrm>
                <a:off x="6781800" y="914400"/>
                <a:ext cx="304800" cy="1943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9" name="Tekstvak 18"/>
              <p:cNvSpPr txBox="1"/>
              <p:nvPr/>
            </p:nvSpPr>
            <p:spPr>
              <a:xfrm>
                <a:off x="7196113" y="1103182"/>
                <a:ext cx="2610389" cy="2633395"/>
              </a:xfrm>
              <a:prstGeom prst="rect">
                <a:avLst/>
              </a:prstGeom>
              <a:noFill/>
            </p:spPr>
            <p:txBody>
              <a:bodyPr wrap="none" rtlCol="0">
                <a:spAutoFit/>
              </a:bodyPr>
              <a:lstStyle/>
              <a:p>
                <a:r>
                  <a:rPr lang="en-US" sz="2400"/>
                  <a:t>Conditional</a:t>
                </a:r>
                <a:endParaRPr lang="en-US" sz="2400" dirty="0"/>
              </a:p>
              <a:p>
                <a:r>
                  <a:rPr lang="en-US" sz="2400"/>
                  <a:t>variance of E </a:t>
                </a:r>
              </a:p>
              <a:p>
                <a:r>
                  <a:rPr lang="en-US" sz="2400"/>
                  <a:t>given A</a:t>
                </a:r>
              </a:p>
              <a:p>
                <a:endParaRPr lang="en-US" sz="2400"/>
              </a:p>
              <a:p>
                <a:r>
                  <a:rPr lang="en-US" sz="2400"/>
                  <a:t>a.k.a. </a:t>
                </a:r>
              </a:p>
              <a:p>
                <a:r>
                  <a:rPr lang="en-US" sz="2400"/>
                  <a:t>heteroskedasticity</a:t>
                </a:r>
                <a:endParaRPr lang="nl-NL" sz="2400" dirty="0"/>
              </a:p>
            </p:txBody>
          </p:sp>
        </p:grpSp>
      </p:grpSp>
      <p:sp>
        <p:nvSpPr>
          <p:cNvPr id="7" name="Rectangle 6"/>
          <p:cNvSpPr/>
          <p:nvPr/>
        </p:nvSpPr>
        <p:spPr>
          <a:xfrm>
            <a:off x="1752600" y="4662158"/>
            <a:ext cx="7924800" cy="954107"/>
          </a:xfrm>
          <a:prstGeom prst="rect">
            <a:avLst/>
          </a:prstGeom>
        </p:spPr>
        <p:txBody>
          <a:bodyPr wrap="square">
            <a:spAutoFit/>
          </a:bodyPr>
          <a:lstStyle/>
          <a:p>
            <a:r>
              <a:rPr lang="nl-NL" sz="2800" dirty="0"/>
              <a:t>G x E  </a:t>
            </a:r>
            <a:r>
              <a:rPr lang="nl-NL" sz="2800"/>
              <a:t>as “genetic control” of E effects: The effect of </a:t>
            </a:r>
            <a:r>
              <a:rPr lang="nl-NL" sz="2800">
                <a:solidFill>
                  <a:srgbClr val="FF0000"/>
                </a:solidFill>
              </a:rPr>
              <a:t>E, expressed as </a:t>
            </a:r>
            <a:r>
              <a:rPr lang="en-US" sz="2800"/>
              <a:t>s</a:t>
            </a:r>
            <a:r>
              <a:rPr lang="en-US" sz="2800" baseline="-25000"/>
              <a:t>E</a:t>
            </a:r>
            <a:r>
              <a:rPr lang="en-US" sz="2800" baseline="30000"/>
              <a:t>2</a:t>
            </a:r>
            <a:r>
              <a:rPr lang="nl-NL" sz="2800"/>
              <a:t> is a function of A: </a:t>
            </a:r>
            <a:r>
              <a:rPr lang="en-US" sz="2800"/>
              <a:t>s</a:t>
            </a:r>
            <a:r>
              <a:rPr lang="en-US" sz="2800" baseline="-25000"/>
              <a:t>E</a:t>
            </a:r>
            <a:r>
              <a:rPr lang="en-US" sz="2800" baseline="30000"/>
              <a:t>2 </a:t>
            </a:r>
            <a:r>
              <a:rPr lang="nl-NL" sz="2800"/>
              <a:t>=f(A) </a:t>
            </a:r>
            <a:endParaRPr lang="nl-NL" sz="2800" dirty="0"/>
          </a:p>
        </p:txBody>
      </p:sp>
      <p:sp>
        <p:nvSpPr>
          <p:cNvPr id="16" name="TextBox 15"/>
          <p:cNvSpPr txBox="1"/>
          <p:nvPr/>
        </p:nvSpPr>
        <p:spPr>
          <a:xfrm>
            <a:off x="558266" y="301307"/>
            <a:ext cx="2388667" cy="523220"/>
          </a:xfrm>
          <a:prstGeom prst="rect">
            <a:avLst/>
          </a:prstGeom>
          <a:noFill/>
        </p:spPr>
        <p:txBody>
          <a:bodyPr wrap="none" rtlCol="0">
            <a:spAutoFit/>
          </a:bodyPr>
          <a:lstStyle/>
          <a:p>
            <a:r>
              <a:rPr lang="en-US" sz="2800"/>
              <a:t>AxE interaction</a:t>
            </a:r>
          </a:p>
        </p:txBody>
      </p:sp>
      <p:sp>
        <p:nvSpPr>
          <p:cNvPr id="20" name="Slide Number Placeholder 19"/>
          <p:cNvSpPr>
            <a:spLocks noGrp="1"/>
          </p:cNvSpPr>
          <p:nvPr>
            <p:ph type="sldNum" sz="quarter" idx="12"/>
          </p:nvPr>
        </p:nvSpPr>
        <p:spPr/>
        <p:txBody>
          <a:bodyPr/>
          <a:lstStyle/>
          <a:p>
            <a:fld id="{3860FD65-CA84-4F92-B95F-9F5029CCCC77}" type="slidenum">
              <a:rPr lang="nl-NL" smtClean="0"/>
              <a:pPr/>
              <a:t>49</a:t>
            </a:fld>
            <a:endParaRPr lang="nl-NL"/>
          </a:p>
        </p:txBody>
      </p:sp>
      <p:sp>
        <p:nvSpPr>
          <p:cNvPr id="21" name="Footer Placeholder 20"/>
          <p:cNvSpPr>
            <a:spLocks noGrp="1"/>
          </p:cNvSpPr>
          <p:nvPr>
            <p:ph type="ftr" sz="quarter" idx="11"/>
          </p:nvPr>
        </p:nvSpPr>
        <p:spPr/>
        <p:txBody>
          <a:bodyPr/>
          <a:lstStyle/>
          <a:p>
            <a:r>
              <a:rPr lang="de-DE"/>
              <a:t>GHB 2020 – lecture 7</a:t>
            </a:r>
            <a:endParaRPr lang="nl-NL"/>
          </a:p>
        </p:txBody>
      </p:sp>
    </p:spTree>
    <p:extLst>
      <p:ext uri="{BB962C8B-B14F-4D97-AF65-F5344CB8AC3E}">
        <p14:creationId xmlns:p14="http://schemas.microsoft.com/office/powerpoint/2010/main" val="4170837476"/>
      </p:ext>
    </p:extLst>
  </p:cSld>
  <p:clrMapOvr>
    <a:masterClrMapping/>
  </p:clrMapOvr>
  <mc:AlternateContent xmlns:mc="http://schemas.openxmlformats.org/markup-compatibility/2006" xmlns:p14="http://schemas.microsoft.com/office/powerpoint/2010/main">
    <mc:Choice Requires="p14">
      <p:transition spd="slow" p14:dur="2000" advTm="79733"/>
    </mc:Choice>
    <mc:Fallback xmlns="">
      <p:transition spd="slow" advTm="797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C45447-00B1-4ACC-BE24-D351BAF77B0B}"/>
              </a:ext>
            </a:extLst>
          </p:cNvPr>
          <p:cNvSpPr txBox="1"/>
          <p:nvPr/>
        </p:nvSpPr>
        <p:spPr>
          <a:xfrm>
            <a:off x="6096000" y="554024"/>
            <a:ext cx="7002685" cy="5262979"/>
          </a:xfrm>
          <a:prstGeom prst="rect">
            <a:avLst/>
          </a:prstGeom>
          <a:noFill/>
        </p:spPr>
        <p:txBody>
          <a:bodyPr wrap="square">
            <a:spAutoFit/>
          </a:bodyPr>
          <a:lstStyle/>
          <a:p>
            <a:r>
              <a:rPr lang="nl-NL" sz="2800" b="1"/>
              <a:t>Descriptives</a:t>
            </a:r>
          </a:p>
          <a:p>
            <a:r>
              <a:rPr lang="nl-NL" sz="2800" b="1"/>
              <a:t>height</a:t>
            </a:r>
            <a:r>
              <a:rPr lang="nl-NL" sz="2800"/>
              <a:t>: mean = 180.03 var= 64.01</a:t>
            </a:r>
          </a:p>
          <a:p>
            <a:r>
              <a:rPr lang="nl-NL" sz="2800" b="1"/>
              <a:t>SNP</a:t>
            </a:r>
            <a:r>
              <a:rPr lang="nl-NL" sz="2800"/>
              <a:t>: mean = 0.80 var = 0.48</a:t>
            </a:r>
          </a:p>
          <a:p>
            <a:endParaRPr lang="nl-NL" sz="2800"/>
          </a:p>
          <a:p>
            <a:r>
              <a:rPr lang="nl-NL" sz="2800" b="1"/>
              <a:t>Covariance matrix</a:t>
            </a:r>
          </a:p>
          <a:p>
            <a:r>
              <a:rPr lang="nl-NL" sz="2800"/>
              <a:t>		height   	SNP</a:t>
            </a:r>
          </a:p>
          <a:p>
            <a:r>
              <a:rPr lang="en-US" sz="2800"/>
              <a:t>height 	</a:t>
            </a:r>
            <a:r>
              <a:rPr lang="en-US" sz="2800">
                <a:solidFill>
                  <a:srgbClr val="FF0000"/>
                </a:solidFill>
              </a:rPr>
              <a:t>64.01</a:t>
            </a:r>
            <a:r>
              <a:rPr lang="en-US" sz="2800"/>
              <a:t> 		</a:t>
            </a:r>
            <a:r>
              <a:rPr lang="en-US" sz="2800">
                <a:solidFill>
                  <a:srgbClr val="00B050"/>
                </a:solidFill>
              </a:rPr>
              <a:t>0.212</a:t>
            </a:r>
          </a:p>
          <a:p>
            <a:r>
              <a:rPr lang="en-US" sz="2800"/>
              <a:t>SNP     	</a:t>
            </a:r>
            <a:r>
              <a:rPr lang="en-US" sz="2800">
                <a:solidFill>
                  <a:srgbClr val="00B050"/>
                </a:solidFill>
              </a:rPr>
              <a:t>0.212</a:t>
            </a:r>
            <a:r>
              <a:rPr lang="en-US" sz="2800"/>
              <a:t> 		</a:t>
            </a:r>
            <a:r>
              <a:rPr lang="en-US" sz="2800">
                <a:solidFill>
                  <a:srgbClr val="FF0000"/>
                </a:solidFill>
              </a:rPr>
              <a:t>0.480</a:t>
            </a:r>
          </a:p>
          <a:p>
            <a:r>
              <a:rPr lang="nl-NL" sz="2800" b="1"/>
              <a:t>Correlation matrix</a:t>
            </a:r>
          </a:p>
          <a:p>
            <a:r>
              <a:rPr lang="nl-NL" sz="2800"/>
              <a:t>       		height		SNP</a:t>
            </a:r>
          </a:p>
          <a:p>
            <a:r>
              <a:rPr lang="nl-NL" sz="2800"/>
              <a:t>height  	1.000 		</a:t>
            </a:r>
            <a:r>
              <a:rPr lang="nl-NL" sz="2800">
                <a:solidFill>
                  <a:srgbClr val="00B0F0"/>
                </a:solidFill>
              </a:rPr>
              <a:t>0.038</a:t>
            </a:r>
          </a:p>
          <a:p>
            <a:r>
              <a:rPr lang="nl-NL" sz="2800"/>
              <a:t>SNP 		</a:t>
            </a:r>
            <a:r>
              <a:rPr lang="nl-NL" sz="2800">
                <a:solidFill>
                  <a:srgbClr val="0070C0"/>
                </a:solidFill>
              </a:rPr>
              <a:t>0.038</a:t>
            </a:r>
            <a:r>
              <a:rPr lang="nl-NL" sz="2800"/>
              <a:t> 		1.000</a:t>
            </a:r>
          </a:p>
        </p:txBody>
      </p:sp>
      <p:pic>
        <p:nvPicPr>
          <p:cNvPr id="5" name="Picture 4">
            <a:extLst>
              <a:ext uri="{FF2B5EF4-FFF2-40B4-BE49-F238E27FC236}">
                <a16:creationId xmlns:a16="http://schemas.microsoft.com/office/drawing/2014/main" id="{54C10C71-A6D7-437A-849B-E59D7E47E228}"/>
              </a:ext>
            </a:extLst>
          </p:cNvPr>
          <p:cNvPicPr>
            <a:picLocks noChangeAspect="1"/>
          </p:cNvPicPr>
          <p:nvPr/>
        </p:nvPicPr>
        <p:blipFill>
          <a:blip r:embed="rId3"/>
          <a:stretch>
            <a:fillRect/>
          </a:stretch>
        </p:blipFill>
        <p:spPr>
          <a:xfrm>
            <a:off x="104172" y="65050"/>
            <a:ext cx="5584248" cy="5573341"/>
          </a:xfrm>
          <a:prstGeom prst="rect">
            <a:avLst/>
          </a:prstGeom>
        </p:spPr>
      </p:pic>
      <p:sp>
        <p:nvSpPr>
          <p:cNvPr id="6" name="TextBox 5">
            <a:extLst>
              <a:ext uri="{FF2B5EF4-FFF2-40B4-BE49-F238E27FC236}">
                <a16:creationId xmlns:a16="http://schemas.microsoft.com/office/drawing/2014/main" id="{0D9D31ED-36D7-43FD-88DE-CD3020A5C98E}"/>
              </a:ext>
            </a:extLst>
          </p:cNvPr>
          <p:cNvSpPr txBox="1"/>
          <p:nvPr/>
        </p:nvSpPr>
        <p:spPr>
          <a:xfrm>
            <a:off x="104172" y="5894685"/>
            <a:ext cx="11423432" cy="461665"/>
          </a:xfrm>
          <a:prstGeom prst="rect">
            <a:avLst/>
          </a:prstGeom>
          <a:noFill/>
        </p:spPr>
        <p:txBody>
          <a:bodyPr wrap="square">
            <a:spAutoFit/>
          </a:bodyPr>
          <a:lstStyle/>
          <a:p>
            <a:r>
              <a:rPr lang="nl-NL" sz="2400"/>
              <a:t>Alleles A-a, genotypes aa, Aa/aA and AA, coded 0, 1, 2 (Note this is </a:t>
            </a:r>
            <a:r>
              <a:rPr lang="nl-NL" sz="2400" u="sng"/>
              <a:t>additive coding</a:t>
            </a:r>
            <a:r>
              <a:rPr lang="nl-NL" sz="2400"/>
              <a:t>)</a:t>
            </a:r>
          </a:p>
        </p:txBody>
      </p:sp>
      <p:sp>
        <p:nvSpPr>
          <p:cNvPr id="2" name="Tijdelijke aanduiding voor dianummer 1">
            <a:extLst>
              <a:ext uri="{FF2B5EF4-FFF2-40B4-BE49-F238E27FC236}">
                <a16:creationId xmlns:a16="http://schemas.microsoft.com/office/drawing/2014/main" id="{D3CC66FC-A062-4886-A78D-F04CCB3A555C}"/>
              </a:ext>
            </a:extLst>
          </p:cNvPr>
          <p:cNvSpPr>
            <a:spLocks noGrp="1"/>
          </p:cNvSpPr>
          <p:nvPr>
            <p:ph type="sldNum" sz="quarter" idx="12"/>
          </p:nvPr>
        </p:nvSpPr>
        <p:spPr/>
        <p:txBody>
          <a:bodyPr/>
          <a:lstStyle/>
          <a:p>
            <a:fld id="{7D7567CE-CB09-49BC-B895-12636B2CA790}" type="slidenum">
              <a:rPr lang="LID4096" smtClean="0"/>
              <a:t>5</a:t>
            </a:fld>
            <a:endParaRPr lang="LID4096"/>
          </a:p>
        </p:txBody>
      </p:sp>
      <p:sp>
        <p:nvSpPr>
          <p:cNvPr id="4" name="Tekstvak 3">
            <a:extLst>
              <a:ext uri="{FF2B5EF4-FFF2-40B4-BE49-F238E27FC236}">
                <a16:creationId xmlns:a16="http://schemas.microsoft.com/office/drawing/2014/main" id="{A2BB36BA-A85E-4DED-BDA6-56656E8A4DF1}"/>
              </a:ext>
            </a:extLst>
          </p:cNvPr>
          <p:cNvSpPr txBox="1"/>
          <p:nvPr/>
        </p:nvSpPr>
        <p:spPr>
          <a:xfrm>
            <a:off x="6096000" y="136525"/>
            <a:ext cx="1452642" cy="461665"/>
          </a:xfrm>
          <a:prstGeom prst="rect">
            <a:avLst/>
          </a:prstGeom>
          <a:noFill/>
        </p:spPr>
        <p:txBody>
          <a:bodyPr wrap="none" rtlCol="0">
            <a:spAutoFit/>
          </a:bodyPr>
          <a:lstStyle/>
          <a:p>
            <a:r>
              <a:rPr lang="en-US" sz="2400"/>
              <a:t>N = 20000</a:t>
            </a:r>
            <a:endParaRPr lang="LID4096" sz="2400"/>
          </a:p>
        </p:txBody>
      </p:sp>
    </p:spTree>
    <p:extLst>
      <p:ext uri="{BB962C8B-B14F-4D97-AF65-F5344CB8AC3E}">
        <p14:creationId xmlns:p14="http://schemas.microsoft.com/office/powerpoint/2010/main" val="505503441"/>
      </p:ext>
    </p:extLst>
  </p:cSld>
  <p:clrMapOvr>
    <a:masterClrMapping/>
  </p:clrMapOvr>
  <mc:AlternateContent xmlns:mc="http://schemas.openxmlformats.org/markup-compatibility/2006" xmlns:p14="http://schemas.microsoft.com/office/powerpoint/2010/main">
    <mc:Choice Requires="p14">
      <p:transition spd="slow" p14:dur="2000" advTm="151798"/>
    </mc:Choice>
    <mc:Fallback xmlns="">
      <p:transition spd="slow" advTm="151798"/>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grpSp>
        <p:nvGrpSpPr>
          <p:cNvPr id="17" name="Groep 16"/>
          <p:cNvGrpSpPr/>
          <p:nvPr/>
        </p:nvGrpSpPr>
        <p:grpSpPr>
          <a:xfrm>
            <a:off x="684880" y="327919"/>
            <a:ext cx="4618642" cy="4260086"/>
            <a:chOff x="2209800" y="-381000"/>
            <a:chExt cx="4648199" cy="4713078"/>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81000"/>
              <a:ext cx="4648199" cy="464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ep 15"/>
            <p:cNvGrpSpPr/>
            <p:nvPr/>
          </p:nvGrpSpPr>
          <p:grpSpPr>
            <a:xfrm>
              <a:off x="3048000" y="457200"/>
              <a:ext cx="3429000" cy="3874878"/>
              <a:chOff x="3048000" y="457200"/>
              <a:chExt cx="3429000" cy="3874878"/>
            </a:xfrm>
          </p:grpSpPr>
          <p:sp>
            <p:nvSpPr>
              <p:cNvPr id="6" name="Tekstvak 5"/>
              <p:cNvSpPr txBox="1"/>
              <p:nvPr/>
            </p:nvSpPr>
            <p:spPr>
              <a:xfrm>
                <a:off x="3491992" y="3821322"/>
                <a:ext cx="2236214" cy="510756"/>
              </a:xfrm>
              <a:prstGeom prst="rect">
                <a:avLst/>
              </a:prstGeom>
              <a:noFill/>
            </p:spPr>
            <p:txBody>
              <a:bodyPr wrap="none" rtlCol="0">
                <a:spAutoFit/>
              </a:bodyPr>
              <a:lstStyle/>
              <a:p>
                <a:r>
                  <a:rPr lang="en-US" sz="2400" b="1" dirty="0"/>
                  <a:t>Genetic level (A)</a:t>
                </a:r>
                <a:endParaRPr lang="nl-NL" sz="2400" b="1" dirty="0"/>
              </a:p>
            </p:txBody>
          </p:sp>
          <p:cxnSp>
            <p:nvCxnSpPr>
              <p:cNvPr id="10" name="Rechte verbindingslijn 9"/>
              <p:cNvCxnSpPr/>
              <p:nvPr/>
            </p:nvCxnSpPr>
            <p:spPr>
              <a:xfrm flipV="1">
                <a:off x="3048000" y="1371600"/>
                <a:ext cx="34290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flipV="1">
                <a:off x="3048000" y="457200"/>
                <a:ext cx="31242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3048000" y="2400300"/>
                <a:ext cx="3429000" cy="102870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5894132" y="256003"/>
            <a:ext cx="4809837" cy="4276903"/>
            <a:chOff x="6416993" y="-111760"/>
            <a:chExt cx="5078585" cy="5350472"/>
          </a:xfrm>
        </p:grpSpPr>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993" y="-111760"/>
              <a:ext cx="5078585" cy="535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ep 15"/>
            <p:cNvGrpSpPr/>
            <p:nvPr/>
          </p:nvGrpSpPr>
          <p:grpSpPr>
            <a:xfrm>
              <a:off x="7332804" y="852720"/>
              <a:ext cx="3746497" cy="3419520"/>
              <a:chOff x="3048000" y="457200"/>
              <a:chExt cx="3429000" cy="2971800"/>
            </a:xfrm>
          </p:grpSpPr>
          <p:cxnSp>
            <p:nvCxnSpPr>
              <p:cNvPr id="24" name="Rechte verbindingslijn 9"/>
              <p:cNvCxnSpPr/>
              <p:nvPr/>
            </p:nvCxnSpPr>
            <p:spPr>
              <a:xfrm flipV="1">
                <a:off x="3048000" y="1371600"/>
                <a:ext cx="34290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Rechte verbindingslijn 11"/>
              <p:cNvCxnSpPr/>
              <p:nvPr/>
            </p:nvCxnSpPr>
            <p:spPr>
              <a:xfrm flipV="1">
                <a:off x="3048000" y="457200"/>
                <a:ext cx="31242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13"/>
              <p:cNvCxnSpPr/>
              <p:nvPr/>
            </p:nvCxnSpPr>
            <p:spPr>
              <a:xfrm flipV="1">
                <a:off x="3048000" y="2400300"/>
                <a:ext cx="3429000" cy="10287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7" name="Tekstvak 5"/>
          <p:cNvSpPr txBox="1"/>
          <p:nvPr/>
        </p:nvSpPr>
        <p:spPr>
          <a:xfrm>
            <a:off x="7074869" y="4071241"/>
            <a:ext cx="2772554" cy="461665"/>
          </a:xfrm>
          <a:prstGeom prst="rect">
            <a:avLst/>
          </a:prstGeom>
          <a:noFill/>
        </p:spPr>
        <p:txBody>
          <a:bodyPr wrap="none" rtlCol="0">
            <a:spAutoFit/>
          </a:bodyPr>
          <a:lstStyle/>
          <a:p>
            <a:r>
              <a:rPr lang="en-US" sz="2400" b="1" dirty="0"/>
              <a:t>Moderator level (M)</a:t>
            </a:r>
            <a:endParaRPr lang="nl-NL" sz="2400" b="1" dirty="0"/>
          </a:p>
        </p:txBody>
      </p:sp>
      <p:sp>
        <p:nvSpPr>
          <p:cNvPr id="9" name="TextBox 8"/>
          <p:cNvSpPr txBox="1"/>
          <p:nvPr/>
        </p:nvSpPr>
        <p:spPr>
          <a:xfrm>
            <a:off x="409457" y="4578345"/>
            <a:ext cx="4445371" cy="707886"/>
          </a:xfrm>
          <a:prstGeom prst="rect">
            <a:avLst/>
          </a:prstGeom>
          <a:noFill/>
        </p:spPr>
        <p:txBody>
          <a:bodyPr wrap="square" rtlCol="0">
            <a:spAutoFit/>
          </a:bodyPr>
          <a:lstStyle/>
          <a:p>
            <a:r>
              <a:rPr lang="nl-NL" sz="2000" dirty="0"/>
              <a:t>Environmental effects (variance) </a:t>
            </a:r>
          </a:p>
          <a:p>
            <a:r>
              <a:rPr lang="nl-NL" sz="2000" dirty="0"/>
              <a:t>depend </a:t>
            </a:r>
            <a:r>
              <a:rPr lang="nl-NL" sz="2000"/>
              <a:t>on A-level</a:t>
            </a:r>
          </a:p>
        </p:txBody>
      </p:sp>
      <p:sp>
        <p:nvSpPr>
          <p:cNvPr id="28" name="TextBox 27"/>
          <p:cNvSpPr txBox="1"/>
          <p:nvPr/>
        </p:nvSpPr>
        <p:spPr>
          <a:xfrm>
            <a:off x="5708253" y="4578345"/>
            <a:ext cx="6519332" cy="707886"/>
          </a:xfrm>
          <a:prstGeom prst="rect">
            <a:avLst/>
          </a:prstGeom>
          <a:noFill/>
        </p:spPr>
        <p:txBody>
          <a:bodyPr wrap="square" rtlCol="0">
            <a:spAutoFit/>
          </a:bodyPr>
          <a:lstStyle/>
          <a:p>
            <a:r>
              <a:rPr lang="nl-NL" sz="2000"/>
              <a:t>Environmental effects and /or genetic effects (variances)  depend on M-level (linear increase)</a:t>
            </a:r>
          </a:p>
        </p:txBody>
      </p:sp>
      <p:sp>
        <p:nvSpPr>
          <p:cNvPr id="11" name="TextBox 10"/>
          <p:cNvSpPr txBox="1"/>
          <p:nvPr/>
        </p:nvSpPr>
        <p:spPr>
          <a:xfrm>
            <a:off x="2023007" y="278032"/>
            <a:ext cx="2396682" cy="523220"/>
          </a:xfrm>
          <a:prstGeom prst="rect">
            <a:avLst/>
          </a:prstGeom>
          <a:noFill/>
        </p:spPr>
        <p:txBody>
          <a:bodyPr wrap="none" rtlCol="0">
            <a:spAutoFit/>
          </a:bodyPr>
          <a:lstStyle/>
          <a:p>
            <a:r>
              <a:rPr lang="nl-NL" sz="2800"/>
              <a:t>Interaction AxE</a:t>
            </a:r>
          </a:p>
        </p:txBody>
      </p:sp>
      <p:sp>
        <p:nvSpPr>
          <p:cNvPr id="22" name="TextBox 21"/>
          <p:cNvSpPr txBox="1"/>
          <p:nvPr/>
        </p:nvSpPr>
        <p:spPr>
          <a:xfrm>
            <a:off x="7707808" y="287264"/>
            <a:ext cx="1914820" cy="523220"/>
          </a:xfrm>
          <a:prstGeom prst="rect">
            <a:avLst/>
          </a:prstGeom>
          <a:noFill/>
        </p:spPr>
        <p:txBody>
          <a:bodyPr wrap="none" rtlCol="0">
            <a:spAutoFit/>
          </a:bodyPr>
          <a:lstStyle/>
          <a:p>
            <a:r>
              <a:rPr lang="nl-NL" sz="2800"/>
              <a:t>Moderation</a:t>
            </a:r>
          </a:p>
        </p:txBody>
      </p:sp>
      <p:sp>
        <p:nvSpPr>
          <p:cNvPr id="23" name="TextBox 22"/>
          <p:cNvSpPr txBox="1"/>
          <p:nvPr/>
        </p:nvSpPr>
        <p:spPr>
          <a:xfrm rot="16200000">
            <a:off x="-806989" y="2059211"/>
            <a:ext cx="2949872" cy="523220"/>
          </a:xfrm>
          <a:prstGeom prst="rect">
            <a:avLst/>
          </a:prstGeom>
          <a:noFill/>
        </p:spPr>
        <p:txBody>
          <a:bodyPr wrap="square" rtlCol="0">
            <a:spAutoFit/>
          </a:bodyPr>
          <a:lstStyle/>
          <a:p>
            <a:r>
              <a:rPr lang="nl-NL" sz="2800"/>
              <a:t>phenotypic score</a:t>
            </a:r>
          </a:p>
        </p:txBody>
      </p:sp>
      <p:sp>
        <p:nvSpPr>
          <p:cNvPr id="2" name="Right Brace 1"/>
          <p:cNvSpPr/>
          <p:nvPr/>
        </p:nvSpPr>
        <p:spPr>
          <a:xfrm>
            <a:off x="4343488" y="1257385"/>
            <a:ext cx="431690" cy="1913472"/>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nl-NL"/>
          </a:p>
        </p:txBody>
      </p:sp>
      <p:sp>
        <p:nvSpPr>
          <p:cNvPr id="5" name="Rectangle 4"/>
          <p:cNvSpPr/>
          <p:nvPr/>
        </p:nvSpPr>
        <p:spPr>
          <a:xfrm>
            <a:off x="5118712" y="1952511"/>
            <a:ext cx="673582" cy="523220"/>
          </a:xfrm>
          <a:prstGeom prst="rect">
            <a:avLst/>
          </a:prstGeom>
        </p:spPr>
        <p:txBody>
          <a:bodyPr wrap="none">
            <a:spAutoFit/>
          </a:bodyPr>
          <a:lstStyle/>
          <a:p>
            <a:r>
              <a:rPr lang="en-US" sz="2800"/>
              <a:t>s</a:t>
            </a:r>
            <a:r>
              <a:rPr lang="en-US" sz="2800" baseline="30000"/>
              <a:t>2</a:t>
            </a:r>
            <a:r>
              <a:rPr lang="en-US" sz="2800" baseline="-25000"/>
              <a:t>E</a:t>
            </a:r>
            <a:r>
              <a:rPr lang="nl-NL" sz="2800" baseline="-25000"/>
              <a:t>i</a:t>
            </a:r>
            <a:r>
              <a:rPr lang="en-US" sz="2800" baseline="-25000"/>
              <a:t> </a:t>
            </a:r>
            <a:endParaRPr lang="nl-NL" sz="2800"/>
          </a:p>
        </p:txBody>
      </p:sp>
      <p:sp>
        <p:nvSpPr>
          <p:cNvPr id="31" name="Right Brace 30"/>
          <p:cNvSpPr/>
          <p:nvPr/>
        </p:nvSpPr>
        <p:spPr>
          <a:xfrm>
            <a:off x="9840380" y="1095456"/>
            <a:ext cx="431690" cy="1913472"/>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nl-NL"/>
          </a:p>
        </p:txBody>
      </p:sp>
      <p:sp>
        <p:nvSpPr>
          <p:cNvPr id="7" name="Rectangle 6"/>
          <p:cNvSpPr/>
          <p:nvPr/>
        </p:nvSpPr>
        <p:spPr>
          <a:xfrm>
            <a:off x="10491148" y="136525"/>
            <a:ext cx="1354923" cy="2677656"/>
          </a:xfrm>
          <a:prstGeom prst="rect">
            <a:avLst/>
          </a:prstGeom>
        </p:spPr>
        <p:txBody>
          <a:bodyPr wrap="none">
            <a:spAutoFit/>
          </a:bodyPr>
          <a:lstStyle/>
          <a:p>
            <a:r>
              <a:rPr lang="en-US" sz="2800" dirty="0"/>
              <a:t>any one</a:t>
            </a:r>
          </a:p>
          <a:p>
            <a:r>
              <a:rPr lang="en-US" sz="2800" dirty="0"/>
              <a:t>or more</a:t>
            </a:r>
          </a:p>
          <a:p>
            <a:endParaRPr lang="en-US" sz="2800" dirty="0"/>
          </a:p>
          <a:p>
            <a:r>
              <a:rPr lang="en-US" sz="2800" dirty="0" err="1"/>
              <a:t>s</a:t>
            </a:r>
            <a:r>
              <a:rPr lang="en-US" sz="2800" baseline="30000" dirty="0" err="1"/>
              <a:t>2</a:t>
            </a:r>
            <a:r>
              <a:rPr lang="en-US" sz="2800" baseline="-25000" dirty="0" err="1"/>
              <a:t>A</a:t>
            </a:r>
            <a:r>
              <a:rPr lang="nl-NL" sz="2800" baseline="-25000" dirty="0"/>
              <a:t>i</a:t>
            </a:r>
            <a:r>
              <a:rPr lang="en-US" sz="2800" baseline="-25000" dirty="0"/>
              <a:t> </a:t>
            </a:r>
          </a:p>
          <a:p>
            <a:r>
              <a:rPr lang="en-US" sz="2800" dirty="0" err="1"/>
              <a:t>s</a:t>
            </a:r>
            <a:r>
              <a:rPr lang="en-US" sz="2800" baseline="30000" dirty="0" err="1"/>
              <a:t>2</a:t>
            </a:r>
            <a:r>
              <a:rPr lang="en-US" sz="2800" baseline="-25000" dirty="0" err="1"/>
              <a:t>C</a:t>
            </a:r>
            <a:r>
              <a:rPr lang="nl-NL" sz="2800" baseline="-25000" dirty="0"/>
              <a:t>i</a:t>
            </a:r>
            <a:r>
              <a:rPr lang="en-US" sz="2800" baseline="-25000" dirty="0"/>
              <a:t> </a:t>
            </a:r>
            <a:endParaRPr lang="nl-NL" sz="2800" dirty="0"/>
          </a:p>
          <a:p>
            <a:r>
              <a:rPr lang="en-US" sz="2800" dirty="0" err="1"/>
              <a:t>s</a:t>
            </a:r>
            <a:r>
              <a:rPr lang="en-US" sz="2800" baseline="30000" dirty="0" err="1"/>
              <a:t>2</a:t>
            </a:r>
            <a:r>
              <a:rPr lang="en-US" sz="2800" baseline="-25000" dirty="0" err="1"/>
              <a:t>E</a:t>
            </a:r>
            <a:r>
              <a:rPr lang="nl-NL" sz="2800" baseline="-25000" dirty="0"/>
              <a:t>i</a:t>
            </a:r>
            <a:r>
              <a:rPr lang="en-US" sz="2800" baseline="-25000" dirty="0"/>
              <a:t> </a:t>
            </a:r>
            <a:endParaRPr lang="nl-NL" sz="2800" dirty="0"/>
          </a:p>
        </p:txBody>
      </p:sp>
      <p:sp>
        <p:nvSpPr>
          <p:cNvPr id="32" name="Rectangle 31"/>
          <p:cNvSpPr/>
          <p:nvPr/>
        </p:nvSpPr>
        <p:spPr>
          <a:xfrm>
            <a:off x="6538684" y="5245217"/>
            <a:ext cx="1040670" cy="369332"/>
          </a:xfrm>
          <a:prstGeom prst="rect">
            <a:avLst/>
          </a:prstGeom>
        </p:spPr>
        <p:txBody>
          <a:bodyPr wrap="none">
            <a:spAutoFit/>
          </a:bodyPr>
          <a:lstStyle/>
          <a:p>
            <a:r>
              <a:rPr lang="en-US"/>
              <a:t>s</a:t>
            </a:r>
            <a:r>
              <a:rPr lang="en-US" baseline="30000"/>
              <a:t>2</a:t>
            </a:r>
            <a:r>
              <a:rPr lang="en-US" baseline="-25000"/>
              <a:t>E </a:t>
            </a:r>
            <a:r>
              <a:rPr lang="en-US"/>
              <a:t>=</a:t>
            </a:r>
            <a:r>
              <a:rPr lang="nl-NL"/>
              <a:t> </a:t>
            </a:r>
            <a:r>
              <a:rPr lang="en-US"/>
              <a:t>f(M)</a:t>
            </a:r>
            <a:endParaRPr lang="en-US" baseline="-25000"/>
          </a:p>
        </p:txBody>
      </p:sp>
      <p:sp>
        <p:nvSpPr>
          <p:cNvPr id="34" name="Right Brace 33"/>
          <p:cNvSpPr/>
          <p:nvPr/>
        </p:nvSpPr>
        <p:spPr>
          <a:xfrm>
            <a:off x="2456953" y="2686457"/>
            <a:ext cx="151075" cy="1009815"/>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5" name="Right Brace 34"/>
          <p:cNvSpPr/>
          <p:nvPr/>
        </p:nvSpPr>
        <p:spPr>
          <a:xfrm>
            <a:off x="7760350" y="2648128"/>
            <a:ext cx="151075" cy="1009815"/>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3" name="Slide Number Placeholder 32"/>
          <p:cNvSpPr>
            <a:spLocks noGrp="1"/>
          </p:cNvSpPr>
          <p:nvPr>
            <p:ph type="sldNum" sz="quarter" idx="12"/>
          </p:nvPr>
        </p:nvSpPr>
        <p:spPr/>
        <p:txBody>
          <a:bodyPr/>
          <a:lstStyle/>
          <a:p>
            <a:fld id="{3860FD65-CA84-4F92-B95F-9F5029CCCC77}" type="slidenum">
              <a:rPr lang="nl-NL" smtClean="0"/>
              <a:pPr/>
              <a:t>50</a:t>
            </a:fld>
            <a:endParaRPr lang="nl-NL"/>
          </a:p>
        </p:txBody>
      </p:sp>
      <p:sp>
        <p:nvSpPr>
          <p:cNvPr id="37" name="Rectangle 31">
            <a:extLst>
              <a:ext uri="{FF2B5EF4-FFF2-40B4-BE49-F238E27FC236}">
                <a16:creationId xmlns:a16="http://schemas.microsoft.com/office/drawing/2014/main" id="{9E52E563-04D1-4D58-BB22-C99602759F46}"/>
              </a:ext>
            </a:extLst>
          </p:cNvPr>
          <p:cNvSpPr/>
          <p:nvPr/>
        </p:nvSpPr>
        <p:spPr>
          <a:xfrm>
            <a:off x="8071840" y="5206248"/>
            <a:ext cx="1055097" cy="369332"/>
          </a:xfrm>
          <a:prstGeom prst="rect">
            <a:avLst/>
          </a:prstGeom>
        </p:spPr>
        <p:txBody>
          <a:bodyPr wrap="none">
            <a:spAutoFit/>
          </a:bodyPr>
          <a:lstStyle/>
          <a:p>
            <a:r>
              <a:rPr lang="en-US"/>
              <a:t>s</a:t>
            </a:r>
            <a:r>
              <a:rPr lang="en-US" baseline="30000"/>
              <a:t>2</a:t>
            </a:r>
            <a:r>
              <a:rPr lang="en-US" baseline="-25000"/>
              <a:t>A </a:t>
            </a:r>
            <a:r>
              <a:rPr lang="en-US"/>
              <a:t>=</a:t>
            </a:r>
            <a:r>
              <a:rPr lang="nl-NL"/>
              <a:t> </a:t>
            </a:r>
            <a:r>
              <a:rPr lang="en-US"/>
              <a:t>f(M)</a:t>
            </a:r>
            <a:endParaRPr lang="en-US" baseline="-25000"/>
          </a:p>
        </p:txBody>
      </p:sp>
      <p:sp>
        <p:nvSpPr>
          <p:cNvPr id="38" name="Rectangle 31">
            <a:extLst>
              <a:ext uri="{FF2B5EF4-FFF2-40B4-BE49-F238E27FC236}">
                <a16:creationId xmlns:a16="http://schemas.microsoft.com/office/drawing/2014/main" id="{BB83B07A-0A08-46F1-B853-0E0903C717EB}"/>
              </a:ext>
            </a:extLst>
          </p:cNvPr>
          <p:cNvSpPr/>
          <p:nvPr/>
        </p:nvSpPr>
        <p:spPr>
          <a:xfrm>
            <a:off x="9622628" y="5223482"/>
            <a:ext cx="1047082" cy="369332"/>
          </a:xfrm>
          <a:prstGeom prst="rect">
            <a:avLst/>
          </a:prstGeom>
        </p:spPr>
        <p:txBody>
          <a:bodyPr wrap="none">
            <a:spAutoFit/>
          </a:bodyPr>
          <a:lstStyle/>
          <a:p>
            <a:r>
              <a:rPr lang="en-US"/>
              <a:t>s</a:t>
            </a:r>
            <a:r>
              <a:rPr lang="en-US" baseline="30000"/>
              <a:t>2</a:t>
            </a:r>
            <a:r>
              <a:rPr lang="en-US" baseline="-25000"/>
              <a:t>C </a:t>
            </a:r>
            <a:r>
              <a:rPr lang="en-US"/>
              <a:t>=</a:t>
            </a:r>
            <a:r>
              <a:rPr lang="nl-NL"/>
              <a:t> </a:t>
            </a:r>
            <a:r>
              <a:rPr lang="en-US"/>
              <a:t>f(M)</a:t>
            </a:r>
            <a:endParaRPr lang="en-US" baseline="-25000"/>
          </a:p>
        </p:txBody>
      </p:sp>
      <p:sp>
        <p:nvSpPr>
          <p:cNvPr id="36" name="Tekstvak 35">
            <a:extLst>
              <a:ext uri="{FF2B5EF4-FFF2-40B4-BE49-F238E27FC236}">
                <a16:creationId xmlns:a16="http://schemas.microsoft.com/office/drawing/2014/main" id="{317E6A4D-3D84-4DFB-B1EF-D41DC50D4911}"/>
              </a:ext>
            </a:extLst>
          </p:cNvPr>
          <p:cNvSpPr txBox="1"/>
          <p:nvPr/>
        </p:nvSpPr>
        <p:spPr>
          <a:xfrm>
            <a:off x="5201480" y="5850541"/>
            <a:ext cx="6519332" cy="830997"/>
          </a:xfrm>
          <a:prstGeom prst="rect">
            <a:avLst/>
          </a:prstGeom>
          <a:noFill/>
        </p:spPr>
        <p:txBody>
          <a:bodyPr wrap="square">
            <a:spAutoFit/>
          </a:bodyPr>
          <a:lstStyle/>
          <a:p>
            <a:r>
              <a:rPr lang="en-US" sz="1600" b="1"/>
              <a:t>S. Purcell (2002). Variance Components Models for Gene–Environment Interaction in Twin Analysis Twin Research Volume 5 Number 6 pp. 554-571</a:t>
            </a:r>
            <a:endParaRPr lang="LID4096" sz="1600" b="1"/>
          </a:p>
        </p:txBody>
      </p:sp>
    </p:spTree>
    <p:extLst>
      <p:ext uri="{BB962C8B-B14F-4D97-AF65-F5344CB8AC3E}">
        <p14:creationId xmlns:p14="http://schemas.microsoft.com/office/powerpoint/2010/main" val="3610441166"/>
      </p:ext>
    </p:extLst>
  </p:cSld>
  <p:clrMapOvr>
    <a:masterClrMapping/>
  </p:clrMapOvr>
  <mc:AlternateContent xmlns:mc="http://schemas.openxmlformats.org/markup-compatibility/2006" xmlns:p14="http://schemas.microsoft.com/office/powerpoint/2010/main">
    <mc:Choice Requires="p14">
      <p:transition spd="slow" p14:dur="2000" advTm="157927"/>
    </mc:Choice>
    <mc:Fallback xmlns="">
      <p:transition spd="slow" advTm="157927"/>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3" name="Object 2"/>
          <p:cNvGraphicFramePr>
            <a:graphicFrameLocks noChangeAspect="1"/>
          </p:cNvGraphicFramePr>
          <p:nvPr>
            <p:extLst>
              <p:ext uri="{D42A27DB-BD31-4B8C-83A1-F6EECF244321}">
                <p14:modId xmlns:p14="http://schemas.microsoft.com/office/powerpoint/2010/main" val="3286719243"/>
              </p:ext>
            </p:extLst>
          </p:nvPr>
        </p:nvGraphicFramePr>
        <p:xfrm>
          <a:off x="555249" y="215758"/>
          <a:ext cx="5540751" cy="4337693"/>
        </p:xfrm>
        <a:graphic>
          <a:graphicData uri="http://schemas.openxmlformats.org/presentationml/2006/ole">
            <mc:AlternateContent xmlns:mc="http://schemas.openxmlformats.org/markup-compatibility/2006">
              <mc:Choice xmlns:v="urn:schemas-microsoft-com:vml" Requires="v">
                <p:oleObj r:id="rId3" imgW="5443200" imgH="4264560" progId="">
                  <p:embed/>
                </p:oleObj>
              </mc:Choice>
              <mc:Fallback>
                <p:oleObj r:id="rId3" imgW="5443200" imgH="4264560" progId="">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9" y="215758"/>
                        <a:ext cx="5540751" cy="4337693"/>
                      </a:xfrm>
                      <a:prstGeom prst="rect">
                        <a:avLst/>
                      </a:prstGeom>
                      <a:noFill/>
                    </p:spPr>
                  </p:pic>
                </p:oleObj>
              </mc:Fallback>
            </mc:AlternateContent>
          </a:graphicData>
        </a:graphic>
      </p:graphicFrame>
      <p:sp>
        <p:nvSpPr>
          <p:cNvPr id="4" name="TextBox 3"/>
          <p:cNvSpPr txBox="1"/>
          <p:nvPr/>
        </p:nvSpPr>
        <p:spPr>
          <a:xfrm>
            <a:off x="1095908" y="4931523"/>
            <a:ext cx="10524163" cy="830997"/>
          </a:xfrm>
          <a:prstGeom prst="rect">
            <a:avLst/>
          </a:prstGeom>
          <a:noFill/>
        </p:spPr>
        <p:txBody>
          <a:bodyPr wrap="square" rtlCol="0">
            <a:spAutoFit/>
          </a:bodyPr>
          <a:lstStyle/>
          <a:p>
            <a:r>
              <a:rPr lang="nl-NL" sz="2400"/>
              <a:t>Tucker-Drob &amp; Bates (2015): Variance components. Moderation model with measured moderator (age) .... </a:t>
            </a:r>
            <a:r>
              <a:rPr lang="nl-NL" sz="2400" i="1"/>
              <a:t>A increase and C decreases with age</a:t>
            </a:r>
          </a:p>
        </p:txBody>
      </p:sp>
      <p:pic>
        <p:nvPicPr>
          <p:cNvPr id="5" name="Picture 4"/>
          <p:cNvPicPr>
            <a:picLocks noChangeAspect="1"/>
          </p:cNvPicPr>
          <p:nvPr/>
        </p:nvPicPr>
        <p:blipFill>
          <a:blip r:embed="rId5" cstate="print"/>
          <a:stretch>
            <a:fillRect/>
          </a:stretch>
        </p:blipFill>
        <p:spPr>
          <a:xfrm>
            <a:off x="6512150" y="215758"/>
            <a:ext cx="4981208" cy="2067878"/>
          </a:xfrm>
          <a:prstGeom prst="rect">
            <a:avLst/>
          </a:prstGeom>
        </p:spPr>
      </p:pic>
      <p:sp>
        <p:nvSpPr>
          <p:cNvPr id="7" name="TextBox 6"/>
          <p:cNvSpPr txBox="1"/>
          <p:nvPr/>
        </p:nvSpPr>
        <p:spPr>
          <a:xfrm>
            <a:off x="7210792" y="3198167"/>
            <a:ext cx="4758931" cy="1200329"/>
          </a:xfrm>
          <a:prstGeom prst="rect">
            <a:avLst/>
          </a:prstGeom>
          <a:noFill/>
        </p:spPr>
        <p:txBody>
          <a:bodyPr wrap="none" rtlCol="0">
            <a:spAutoFit/>
          </a:bodyPr>
          <a:lstStyle/>
          <a:p>
            <a:r>
              <a:rPr lang="en-US" sz="2400"/>
              <a:t>Age a continuous moderator</a:t>
            </a:r>
          </a:p>
          <a:p>
            <a:r>
              <a:rPr lang="en-US" sz="2400"/>
              <a:t>of genetic and environmental effects</a:t>
            </a:r>
            <a:endParaRPr lang="nl-NL" sz="2400"/>
          </a:p>
          <a:p>
            <a:r>
              <a:rPr lang="nl-NL" sz="2400"/>
              <a:t>on IQ</a:t>
            </a:r>
            <a:endParaRPr lang="en-US" sz="2400"/>
          </a:p>
        </p:txBody>
      </p:sp>
      <p:sp>
        <p:nvSpPr>
          <p:cNvPr id="10" name="Slide Number Placeholder 9"/>
          <p:cNvSpPr>
            <a:spLocks noGrp="1"/>
          </p:cNvSpPr>
          <p:nvPr>
            <p:ph type="sldNum" sz="quarter" idx="12"/>
          </p:nvPr>
        </p:nvSpPr>
        <p:spPr/>
        <p:txBody>
          <a:bodyPr/>
          <a:lstStyle/>
          <a:p>
            <a:fld id="{3860FD65-CA84-4F92-B95F-9F5029CCCC77}" type="slidenum">
              <a:rPr lang="nl-NL" smtClean="0"/>
              <a:pPr/>
              <a:t>51</a:t>
            </a:fld>
            <a:endParaRPr lang="nl-NL"/>
          </a:p>
        </p:txBody>
      </p:sp>
      <p:sp>
        <p:nvSpPr>
          <p:cNvPr id="11" name="Footer Placeholder 10"/>
          <p:cNvSpPr>
            <a:spLocks noGrp="1"/>
          </p:cNvSpPr>
          <p:nvPr>
            <p:ph type="ftr" sz="quarter" idx="11"/>
          </p:nvPr>
        </p:nvSpPr>
        <p:spPr/>
        <p:txBody>
          <a:bodyPr/>
          <a:lstStyle/>
          <a:p>
            <a:r>
              <a:rPr lang="de-DE"/>
              <a:t>GHB 2020 – lecture 7</a:t>
            </a:r>
            <a:endParaRPr lang="nl-NL"/>
          </a:p>
        </p:txBody>
      </p:sp>
    </p:spTree>
    <p:extLst>
      <p:ext uri="{BB962C8B-B14F-4D97-AF65-F5344CB8AC3E}">
        <p14:creationId xmlns:p14="http://schemas.microsoft.com/office/powerpoint/2010/main" val="1243650297"/>
      </p:ext>
    </p:extLst>
  </p:cSld>
  <p:clrMapOvr>
    <a:masterClrMapping/>
  </p:clrMapOvr>
  <mc:AlternateContent xmlns:mc="http://schemas.openxmlformats.org/markup-compatibility/2006" xmlns:p14="http://schemas.microsoft.com/office/powerpoint/2010/main">
    <mc:Choice Requires="p14">
      <p:transition spd="slow" p14:dur="2000" advTm="97951"/>
    </mc:Choice>
    <mc:Fallback xmlns="">
      <p:transition spd="slow" advTm="9795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AE4BADB-F33F-47E8-B5F9-27248987D01C}"/>
              </a:ext>
            </a:extLst>
          </p:cNvPr>
          <p:cNvSpPr>
            <a:spLocks noGrp="1"/>
          </p:cNvSpPr>
          <p:nvPr>
            <p:ph type="ftr" sz="quarter" idx="11"/>
          </p:nvPr>
        </p:nvSpPr>
        <p:spPr/>
        <p:txBody>
          <a:bodyPr/>
          <a:lstStyle/>
          <a:p>
            <a:r>
              <a:rPr lang="en-US"/>
              <a:t>GHB 2020 – lecture 7</a:t>
            </a:r>
            <a:endParaRPr lang="nl-NL"/>
          </a:p>
        </p:txBody>
      </p:sp>
      <p:sp>
        <p:nvSpPr>
          <p:cNvPr id="3" name="Tijdelijke aanduiding voor dianummer 2">
            <a:extLst>
              <a:ext uri="{FF2B5EF4-FFF2-40B4-BE49-F238E27FC236}">
                <a16:creationId xmlns:a16="http://schemas.microsoft.com/office/drawing/2014/main" id="{CB278FFE-82F5-4613-9D93-E6CEB48D6357}"/>
              </a:ext>
            </a:extLst>
          </p:cNvPr>
          <p:cNvSpPr>
            <a:spLocks noGrp="1"/>
          </p:cNvSpPr>
          <p:nvPr>
            <p:ph type="sldNum" sz="quarter" idx="12"/>
          </p:nvPr>
        </p:nvSpPr>
        <p:spPr/>
        <p:txBody>
          <a:bodyPr/>
          <a:lstStyle/>
          <a:p>
            <a:fld id="{0B3F7D7F-155E-4A13-A4A3-9E35987572C2}" type="slidenum">
              <a:rPr lang="nl-NL" smtClean="0"/>
              <a:pPr/>
              <a:t>52</a:t>
            </a:fld>
            <a:endParaRPr lang="nl-NL"/>
          </a:p>
        </p:txBody>
      </p:sp>
      <p:graphicFrame>
        <p:nvGraphicFramePr>
          <p:cNvPr id="4" name="Table 1">
            <a:extLst>
              <a:ext uri="{FF2B5EF4-FFF2-40B4-BE49-F238E27FC236}">
                <a16:creationId xmlns:a16="http://schemas.microsoft.com/office/drawing/2014/main" id="{92B6B7D7-A84D-447F-ACD9-02CFBB41D72D}"/>
              </a:ext>
            </a:extLst>
          </p:cNvPr>
          <p:cNvGraphicFramePr>
            <a:graphicFrameLocks noGrp="1"/>
          </p:cNvGraphicFramePr>
          <p:nvPr>
            <p:extLst>
              <p:ext uri="{D42A27DB-BD31-4B8C-83A1-F6EECF244321}">
                <p14:modId xmlns:p14="http://schemas.microsoft.com/office/powerpoint/2010/main" val="571427169"/>
              </p:ext>
            </p:extLst>
          </p:nvPr>
        </p:nvGraphicFramePr>
        <p:xfrm>
          <a:off x="1205895" y="1245817"/>
          <a:ext cx="9304567" cy="4080669"/>
        </p:xfrm>
        <a:graphic>
          <a:graphicData uri="http://schemas.openxmlformats.org/drawingml/2006/table">
            <a:tbl>
              <a:tblPr firstRow="1" bandRow="1">
                <a:tableStyleId>{5C22544A-7EE6-4342-B048-85BDC9FD1C3A}</a:tableStyleId>
              </a:tblPr>
              <a:tblGrid>
                <a:gridCol w="2934607">
                  <a:extLst>
                    <a:ext uri="{9D8B030D-6E8A-4147-A177-3AD203B41FA5}">
                      <a16:colId xmlns:a16="http://schemas.microsoft.com/office/drawing/2014/main" val="20000"/>
                    </a:ext>
                  </a:extLst>
                </a:gridCol>
                <a:gridCol w="3184980">
                  <a:extLst>
                    <a:ext uri="{9D8B030D-6E8A-4147-A177-3AD203B41FA5}">
                      <a16:colId xmlns:a16="http://schemas.microsoft.com/office/drawing/2014/main" val="20001"/>
                    </a:ext>
                  </a:extLst>
                </a:gridCol>
                <a:gridCol w="3184980">
                  <a:extLst>
                    <a:ext uri="{9D8B030D-6E8A-4147-A177-3AD203B41FA5}">
                      <a16:colId xmlns:a16="http://schemas.microsoft.com/office/drawing/2014/main" val="20002"/>
                    </a:ext>
                  </a:extLst>
                </a:gridCol>
              </a:tblGrid>
              <a:tr h="537263">
                <a:tc>
                  <a:txBody>
                    <a:bodyPr/>
                    <a:lstStyle/>
                    <a:p>
                      <a:endParaRPr lang="en-US" sz="1800" dirty="0"/>
                    </a:p>
                  </a:txBody>
                  <a:tcPr/>
                </a:tc>
                <a:tc>
                  <a:txBody>
                    <a:bodyPr/>
                    <a:lstStyle/>
                    <a:p>
                      <a:endParaRPr lang="en-US" sz="1800" dirty="0"/>
                    </a:p>
                  </a:txBody>
                  <a:tcPr/>
                </a:tc>
                <a:tc>
                  <a:txBody>
                    <a:bodyPr/>
                    <a:lstStyle/>
                    <a:p>
                      <a:r>
                        <a:rPr lang="en-US" sz="1800"/>
                        <a:t>consequence in the CTD </a:t>
                      </a:r>
                      <a:endParaRPr lang="en-US" sz="1800" dirty="0"/>
                    </a:p>
                  </a:txBody>
                  <a:tcPr/>
                </a:tc>
                <a:extLst>
                  <a:ext uri="{0D108BD9-81ED-4DB2-BD59-A6C34878D82A}">
                    <a16:rowId xmlns:a16="http://schemas.microsoft.com/office/drawing/2014/main" val="10000"/>
                  </a:ext>
                </a:extLst>
              </a:tr>
              <a:tr h="537263">
                <a:tc>
                  <a:txBody>
                    <a:bodyPr/>
                    <a:lstStyle/>
                    <a:p>
                      <a:r>
                        <a:rPr lang="en-US" sz="2400" dirty="0"/>
                        <a:t>Assumption</a:t>
                      </a:r>
                    </a:p>
                  </a:txBody>
                  <a:tcPr/>
                </a:tc>
                <a:tc>
                  <a:txBody>
                    <a:bodyPr/>
                    <a:lstStyle/>
                    <a:p>
                      <a:r>
                        <a:rPr lang="en-US" sz="2400"/>
                        <a:t>violation</a:t>
                      </a:r>
                      <a:endParaRPr lang="en-US" sz="2400" dirty="0"/>
                    </a:p>
                  </a:txBody>
                  <a:tcPr/>
                </a:tc>
                <a:tc>
                  <a:txBody>
                    <a:bodyPr/>
                    <a:lstStyle/>
                    <a:p>
                      <a:r>
                        <a:rPr lang="en-US" sz="2400"/>
                        <a:t>Bias</a:t>
                      </a:r>
                      <a:endParaRPr lang="en-US" sz="2400" dirty="0"/>
                    </a:p>
                  </a:txBody>
                  <a:tcPr/>
                </a:tc>
                <a:extLst>
                  <a:ext uri="{0D108BD9-81ED-4DB2-BD59-A6C34878D82A}">
                    <a16:rowId xmlns:a16="http://schemas.microsoft.com/office/drawing/2014/main" val="10001"/>
                  </a:ext>
                </a:extLst>
              </a:tr>
              <a:tr h="537263">
                <a:tc>
                  <a:txBody>
                    <a:bodyPr/>
                    <a:lstStyle/>
                    <a:p>
                      <a:r>
                        <a:rPr lang="en-US" sz="2400" dirty="0" err="1"/>
                        <a:t>AxE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AxE&gt;0 mimics</a:t>
                      </a:r>
                      <a:r>
                        <a:rPr lang="en-US" sz="2400" baseline="0"/>
                        <a:t> </a:t>
                      </a:r>
                      <a:r>
                        <a:rPr lang="en-US" sz="2400"/>
                        <a:t>E</a:t>
                      </a:r>
                    </a:p>
                    <a:p>
                      <a:endParaRPr lang="en-US" sz="2400" dirty="0"/>
                    </a:p>
                  </a:txBody>
                  <a:tcPr/>
                </a:tc>
                <a:tc>
                  <a:txBody>
                    <a:bodyPr/>
                    <a:lstStyle/>
                    <a:p>
                      <a:r>
                        <a:rPr lang="en-US" sz="2400"/>
                        <a:t>E overestimated</a:t>
                      </a:r>
                      <a:endParaRPr lang="en-US" sz="2400" dirty="0"/>
                    </a:p>
                  </a:txBody>
                  <a:tcPr/>
                </a:tc>
                <a:extLst>
                  <a:ext uri="{0D108BD9-81ED-4DB2-BD59-A6C34878D82A}">
                    <a16:rowId xmlns:a16="http://schemas.microsoft.com/office/drawing/2014/main" val="10006"/>
                  </a:ext>
                </a:extLst>
              </a:tr>
              <a:tr h="537263">
                <a:tc>
                  <a:txBody>
                    <a:bodyPr/>
                    <a:lstStyle/>
                    <a:p>
                      <a:r>
                        <a:rPr lang="en-US" sz="2400" dirty="0" err="1"/>
                        <a:t>AxC</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AxC&gt;0 mimics</a:t>
                      </a:r>
                      <a:r>
                        <a:rPr lang="en-US" sz="2400" baseline="0"/>
                        <a:t> </a:t>
                      </a:r>
                      <a:r>
                        <a:rPr lang="en-US" sz="2400"/>
                        <a:t>A</a:t>
                      </a:r>
                    </a:p>
                    <a:p>
                      <a:endParaRPr lang="en-US" sz="2400" dirty="0"/>
                    </a:p>
                  </a:txBody>
                  <a:tcPr/>
                </a:tc>
                <a:tc>
                  <a:txBody>
                    <a:bodyPr/>
                    <a:lstStyle/>
                    <a:p>
                      <a:r>
                        <a:rPr lang="en-US" sz="2400"/>
                        <a:t>A overestimated</a:t>
                      </a:r>
                      <a:endParaRPr lang="en-US" sz="2400" dirty="0"/>
                    </a:p>
                  </a:txBody>
                  <a:tcPr/>
                </a:tc>
                <a:extLst>
                  <a:ext uri="{0D108BD9-81ED-4DB2-BD59-A6C34878D82A}">
                    <a16:rowId xmlns:a16="http://schemas.microsoft.com/office/drawing/2014/main" val="10007"/>
                  </a:ext>
                </a:extLst>
              </a:tr>
              <a:tr h="53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cov(A,C)</a:t>
                      </a: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cov(A,C) &gt;0 mimics</a:t>
                      </a:r>
                      <a:r>
                        <a:rPr lang="en-US" sz="2400" baseline="0"/>
                        <a:t> </a:t>
                      </a:r>
                      <a:r>
                        <a:rPr lang="en-US" sz="2400"/>
                        <a:t>C</a:t>
                      </a: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 overestimated</a:t>
                      </a:r>
                      <a:r>
                        <a:rPr lang="en-US" sz="2400" baseline="0"/>
                        <a:t> </a:t>
                      </a:r>
                      <a:endParaRPr lang="en-US" sz="2400"/>
                    </a:p>
                    <a:p>
                      <a:endParaRPr lang="en-US" sz="2400" dirty="0"/>
                    </a:p>
                  </a:txBody>
                  <a:tcPr/>
                </a:tc>
                <a:extLst>
                  <a:ext uri="{0D108BD9-81ED-4DB2-BD59-A6C34878D82A}">
                    <a16:rowId xmlns:a16="http://schemas.microsoft.com/office/drawing/2014/main" val="2916510229"/>
                  </a:ext>
                </a:extLst>
              </a:tr>
              <a:tr h="53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cov(A,E)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cov(A,E) &gt;0 mimics</a:t>
                      </a:r>
                      <a:r>
                        <a:rPr lang="en-US" sz="2400" baseline="0"/>
                        <a:t> </a:t>
                      </a:r>
                      <a:r>
                        <a:rPr lang="en-US" sz="240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 overestimated</a:t>
                      </a:r>
                      <a:r>
                        <a:rPr lang="en-US" sz="2400" baseline="0"/>
                        <a:t> </a:t>
                      </a:r>
                      <a:endParaRPr lang="en-US" sz="2400"/>
                    </a:p>
                  </a:txBody>
                  <a:tcPr/>
                </a:tc>
                <a:extLst>
                  <a:ext uri="{0D108BD9-81ED-4DB2-BD59-A6C34878D82A}">
                    <a16:rowId xmlns:a16="http://schemas.microsoft.com/office/drawing/2014/main" val="2047142121"/>
                  </a:ext>
                </a:extLst>
              </a:tr>
            </a:tbl>
          </a:graphicData>
        </a:graphic>
      </p:graphicFrame>
      <p:sp>
        <p:nvSpPr>
          <p:cNvPr id="5" name="Tekstvak 4">
            <a:extLst>
              <a:ext uri="{FF2B5EF4-FFF2-40B4-BE49-F238E27FC236}">
                <a16:creationId xmlns:a16="http://schemas.microsoft.com/office/drawing/2014/main" id="{B74FED64-A837-4E35-84D5-68D2CB528F27}"/>
              </a:ext>
            </a:extLst>
          </p:cNvPr>
          <p:cNvSpPr txBox="1"/>
          <p:nvPr/>
        </p:nvSpPr>
        <p:spPr>
          <a:xfrm>
            <a:off x="455880" y="215953"/>
            <a:ext cx="10409324" cy="707886"/>
          </a:xfrm>
          <a:prstGeom prst="rect">
            <a:avLst/>
          </a:prstGeom>
          <a:noFill/>
        </p:spPr>
        <p:txBody>
          <a:bodyPr wrap="none" rtlCol="0">
            <a:spAutoFit/>
          </a:bodyPr>
          <a:lstStyle/>
          <a:p>
            <a:r>
              <a:rPr lang="en-US" sz="2000"/>
              <a:t>Suppose that there is GxE interaction or G-E covariance, but you fit the standard ACE twin model...</a:t>
            </a:r>
          </a:p>
          <a:p>
            <a:r>
              <a:rPr lang="en-US" sz="2000"/>
              <a:t>how are the variance components biased?</a:t>
            </a:r>
            <a:endParaRPr lang="LID4096" sz="2000"/>
          </a:p>
        </p:txBody>
      </p:sp>
    </p:spTree>
    <p:extLst>
      <p:ext uri="{BB962C8B-B14F-4D97-AF65-F5344CB8AC3E}">
        <p14:creationId xmlns:p14="http://schemas.microsoft.com/office/powerpoint/2010/main" val="991219"/>
      </p:ext>
    </p:extLst>
  </p:cSld>
  <p:clrMapOvr>
    <a:masterClrMapping/>
  </p:clrMapOvr>
  <mc:AlternateContent xmlns:mc="http://schemas.openxmlformats.org/markup-compatibility/2006" xmlns:p14="http://schemas.microsoft.com/office/powerpoint/2010/main">
    <mc:Choice Requires="p14">
      <p:transition spd="slow" p14:dur="2000" advTm="136966"/>
    </mc:Choice>
    <mc:Fallback xmlns="">
      <p:transition spd="slow" advTm="136966"/>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5A32E58-E297-4F04-926D-61EAB23375AB}"/>
              </a:ext>
            </a:extLst>
          </p:cNvPr>
          <p:cNvSpPr>
            <a:spLocks noGrp="1"/>
          </p:cNvSpPr>
          <p:nvPr>
            <p:ph type="sldNum" sz="quarter" idx="12"/>
          </p:nvPr>
        </p:nvSpPr>
        <p:spPr/>
        <p:txBody>
          <a:bodyPr/>
          <a:lstStyle/>
          <a:p>
            <a:fld id="{7D7567CE-CB09-49BC-B895-12636B2CA790}" type="slidenum">
              <a:rPr lang="LID4096" smtClean="0"/>
              <a:t>53</a:t>
            </a:fld>
            <a:endParaRPr lang="LID4096"/>
          </a:p>
        </p:txBody>
      </p:sp>
      <p:graphicFrame>
        <p:nvGraphicFramePr>
          <p:cNvPr id="3" name="Object 2">
            <a:extLst>
              <a:ext uri="{FF2B5EF4-FFF2-40B4-BE49-F238E27FC236}">
                <a16:creationId xmlns:a16="http://schemas.microsoft.com/office/drawing/2014/main" id="{71D69298-7730-4DA4-9492-0AB37E9AC475}"/>
              </a:ext>
            </a:extLst>
          </p:cNvPr>
          <p:cNvGraphicFramePr>
            <a:graphicFrameLocks noChangeAspect="1"/>
          </p:cNvGraphicFramePr>
          <p:nvPr>
            <p:extLst>
              <p:ext uri="{D42A27DB-BD31-4B8C-83A1-F6EECF244321}">
                <p14:modId xmlns:p14="http://schemas.microsoft.com/office/powerpoint/2010/main" val="1228086213"/>
              </p:ext>
            </p:extLst>
          </p:nvPr>
        </p:nvGraphicFramePr>
        <p:xfrm>
          <a:off x="371317" y="-1"/>
          <a:ext cx="5032889" cy="3940103"/>
        </p:xfrm>
        <a:graphic>
          <a:graphicData uri="http://schemas.openxmlformats.org/presentationml/2006/ole">
            <mc:AlternateContent xmlns:mc="http://schemas.openxmlformats.org/markup-compatibility/2006">
              <mc:Choice xmlns:v="urn:schemas-microsoft-com:vml" Requires="v">
                <p:oleObj r:id="rId2" imgW="5443200" imgH="4264560" progId="">
                  <p:embed/>
                </p:oleObj>
              </mc:Choice>
              <mc:Fallback>
                <p:oleObj r:id="rId2" imgW="5443200" imgH="4264560" progId="">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17" y="-1"/>
                        <a:ext cx="5032889" cy="3940103"/>
                      </a:xfrm>
                      <a:prstGeom prst="rect">
                        <a:avLst/>
                      </a:prstGeom>
                      <a:noFill/>
                    </p:spPr>
                  </p:pic>
                </p:oleObj>
              </mc:Fallback>
            </mc:AlternateContent>
          </a:graphicData>
        </a:graphic>
      </p:graphicFrame>
      <p:sp>
        <p:nvSpPr>
          <p:cNvPr id="5" name="Tekstvak 4">
            <a:extLst>
              <a:ext uri="{FF2B5EF4-FFF2-40B4-BE49-F238E27FC236}">
                <a16:creationId xmlns:a16="http://schemas.microsoft.com/office/drawing/2014/main" id="{17E6D304-8C74-4DD1-A570-86221F80A97B}"/>
              </a:ext>
            </a:extLst>
          </p:cNvPr>
          <p:cNvSpPr txBox="1"/>
          <p:nvPr/>
        </p:nvSpPr>
        <p:spPr>
          <a:xfrm>
            <a:off x="626723" y="3940102"/>
            <a:ext cx="11229654" cy="2308324"/>
          </a:xfrm>
          <a:prstGeom prst="rect">
            <a:avLst/>
          </a:prstGeom>
          <a:noFill/>
        </p:spPr>
        <p:txBody>
          <a:bodyPr wrap="square" rtlCol="0">
            <a:spAutoFit/>
          </a:bodyPr>
          <a:lstStyle/>
          <a:p>
            <a:r>
              <a:rPr lang="en-US"/>
              <a:t>C variance declines with age .... Effect of C declines with age .... </a:t>
            </a:r>
          </a:p>
          <a:p>
            <a:r>
              <a:rPr lang="en-US"/>
              <a:t>However, cov(AC) results in C overestimation in the twin model.... </a:t>
            </a:r>
          </a:p>
          <a:p>
            <a:r>
              <a:rPr lang="en-US"/>
              <a:t>So the large C variance in early years could be due in part to cov(AC).</a:t>
            </a:r>
          </a:p>
          <a:p>
            <a:endParaRPr lang="en-US"/>
          </a:p>
          <a:p>
            <a:r>
              <a:rPr lang="en-US"/>
              <a:t>So the apparent C variance may - in part - be cov(AC) and the decline in C effects, may be due - in part - to a change  in process that gives rise to the cov(AC) </a:t>
            </a:r>
          </a:p>
          <a:p>
            <a:endParaRPr lang="en-US" i="1"/>
          </a:p>
          <a:p>
            <a:r>
              <a:rPr lang="en-US" i="1"/>
              <a:t>.... just sayin' interpret your variance components carefully .... bearing in mind possible violations of model assumptions</a:t>
            </a:r>
            <a:endParaRPr lang="LID4096" i="1"/>
          </a:p>
        </p:txBody>
      </p:sp>
      <p:graphicFrame>
        <p:nvGraphicFramePr>
          <p:cNvPr id="6" name="Tabel 5">
            <a:extLst>
              <a:ext uri="{FF2B5EF4-FFF2-40B4-BE49-F238E27FC236}">
                <a16:creationId xmlns:a16="http://schemas.microsoft.com/office/drawing/2014/main" id="{4E758196-7EF1-41D3-A94C-A64B32004CCE}"/>
              </a:ext>
            </a:extLst>
          </p:cNvPr>
          <p:cNvGraphicFramePr>
            <a:graphicFrameLocks noGrp="1"/>
          </p:cNvGraphicFramePr>
          <p:nvPr>
            <p:extLst>
              <p:ext uri="{D42A27DB-BD31-4B8C-83A1-F6EECF244321}">
                <p14:modId xmlns:p14="http://schemas.microsoft.com/office/powerpoint/2010/main" val="689866196"/>
              </p:ext>
            </p:extLst>
          </p:nvPr>
        </p:nvGraphicFramePr>
        <p:xfrm>
          <a:off x="5613542" y="500259"/>
          <a:ext cx="6355851" cy="2361213"/>
        </p:xfrm>
        <a:graphic>
          <a:graphicData uri="http://schemas.openxmlformats.org/drawingml/2006/table">
            <a:tbl>
              <a:tblPr firstRow="1" bandRow="1">
                <a:tableStyleId>{5C22544A-7EE6-4342-B048-85BDC9FD1C3A}</a:tableStyleId>
              </a:tblPr>
              <a:tblGrid>
                <a:gridCol w="2004599">
                  <a:extLst>
                    <a:ext uri="{9D8B030D-6E8A-4147-A177-3AD203B41FA5}">
                      <a16:colId xmlns:a16="http://schemas.microsoft.com/office/drawing/2014/main" val="1488035334"/>
                    </a:ext>
                  </a:extLst>
                </a:gridCol>
                <a:gridCol w="2175626">
                  <a:extLst>
                    <a:ext uri="{9D8B030D-6E8A-4147-A177-3AD203B41FA5}">
                      <a16:colId xmlns:a16="http://schemas.microsoft.com/office/drawing/2014/main" val="1691856396"/>
                    </a:ext>
                  </a:extLst>
                </a:gridCol>
                <a:gridCol w="2175626">
                  <a:extLst>
                    <a:ext uri="{9D8B030D-6E8A-4147-A177-3AD203B41FA5}">
                      <a16:colId xmlns:a16="http://schemas.microsoft.com/office/drawing/2014/main" val="3706735155"/>
                    </a:ext>
                  </a:extLst>
                </a:gridCol>
              </a:tblGrid>
              <a:tr h="558410">
                <a:tc>
                  <a:txBody>
                    <a:bodyPr/>
                    <a:lstStyle/>
                    <a:p>
                      <a:endParaRPr lang="en-US" sz="1600" dirty="0"/>
                    </a:p>
                  </a:txBody>
                  <a:tcPr/>
                </a:tc>
                <a:tc>
                  <a:txBody>
                    <a:bodyPr/>
                    <a:lstStyle/>
                    <a:p>
                      <a:endParaRPr lang="en-US" sz="1600" dirty="0"/>
                    </a:p>
                  </a:txBody>
                  <a:tcPr/>
                </a:tc>
                <a:tc>
                  <a:txBody>
                    <a:bodyPr/>
                    <a:lstStyle/>
                    <a:p>
                      <a:r>
                        <a:rPr lang="en-US" sz="1600"/>
                        <a:t>consequence in the CTD </a:t>
                      </a:r>
                      <a:endParaRPr lang="en-US" sz="1600" dirty="0"/>
                    </a:p>
                  </a:txBody>
                  <a:tcPr/>
                </a:tc>
                <a:extLst>
                  <a:ext uri="{0D108BD9-81ED-4DB2-BD59-A6C34878D82A}">
                    <a16:rowId xmlns:a16="http://schemas.microsoft.com/office/drawing/2014/main" val="172421071"/>
                  </a:ext>
                </a:extLst>
              </a:tr>
              <a:tr h="558410">
                <a:tc>
                  <a:txBody>
                    <a:bodyPr/>
                    <a:lstStyle/>
                    <a:p>
                      <a:r>
                        <a:rPr lang="en-US" sz="1800" dirty="0"/>
                        <a:t>Assumption</a:t>
                      </a:r>
                    </a:p>
                  </a:txBody>
                  <a:tcPr/>
                </a:tc>
                <a:tc>
                  <a:txBody>
                    <a:bodyPr/>
                    <a:lstStyle/>
                    <a:p>
                      <a:r>
                        <a:rPr lang="en-US" sz="1800"/>
                        <a:t>violation</a:t>
                      </a:r>
                      <a:endParaRPr lang="en-US" sz="1800" dirty="0"/>
                    </a:p>
                  </a:txBody>
                  <a:tcPr/>
                </a:tc>
                <a:tc>
                  <a:txBody>
                    <a:bodyPr/>
                    <a:lstStyle/>
                    <a:p>
                      <a:r>
                        <a:rPr lang="en-US" sz="1800"/>
                        <a:t>Bias</a:t>
                      </a:r>
                      <a:endParaRPr lang="en-US" sz="1800" dirty="0"/>
                    </a:p>
                  </a:txBody>
                  <a:tcPr/>
                </a:tc>
                <a:extLst>
                  <a:ext uri="{0D108BD9-81ED-4DB2-BD59-A6C34878D82A}">
                    <a16:rowId xmlns:a16="http://schemas.microsoft.com/office/drawing/2014/main" val="622338053"/>
                  </a:ext>
                </a:extLst>
              </a:tr>
              <a:tr h="665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cov(A,C)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cov(A,C) &gt;0 mimics</a:t>
                      </a:r>
                      <a:r>
                        <a:rPr lang="en-US" sz="1800" baseline="0"/>
                        <a:t> </a:t>
                      </a:r>
                      <a:r>
                        <a:rPr lang="en-US" sz="180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 overestimated</a:t>
                      </a:r>
                      <a:r>
                        <a:rPr lang="en-US" sz="1800" baseline="0"/>
                        <a:t> </a:t>
                      </a:r>
                      <a:endParaRPr lang="en-US" sz="1800"/>
                    </a:p>
                  </a:txBody>
                  <a:tcPr/>
                </a:tc>
                <a:extLst>
                  <a:ext uri="{0D108BD9-81ED-4DB2-BD59-A6C34878D82A}">
                    <a16:rowId xmlns:a16="http://schemas.microsoft.com/office/drawing/2014/main" val="514782873"/>
                  </a:ext>
                </a:extLst>
              </a:tr>
              <a:tr h="558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cov(A,E)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cov(A,E) &gt;0 mimics</a:t>
                      </a:r>
                      <a:r>
                        <a:rPr lang="en-US" sz="1800" baseline="0"/>
                        <a:t> </a:t>
                      </a:r>
                      <a:r>
                        <a:rPr lang="en-US" sz="180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A overestimated</a:t>
                      </a:r>
                      <a:r>
                        <a:rPr lang="en-US" sz="1800" baseline="0"/>
                        <a:t> </a:t>
                      </a:r>
                      <a:endParaRPr lang="en-US" sz="1800"/>
                    </a:p>
                  </a:txBody>
                  <a:tcPr/>
                </a:tc>
                <a:extLst>
                  <a:ext uri="{0D108BD9-81ED-4DB2-BD59-A6C34878D82A}">
                    <a16:rowId xmlns:a16="http://schemas.microsoft.com/office/drawing/2014/main" val="1834643329"/>
                  </a:ext>
                </a:extLst>
              </a:tr>
            </a:tbl>
          </a:graphicData>
        </a:graphic>
      </p:graphicFrame>
    </p:spTree>
    <p:extLst>
      <p:ext uri="{BB962C8B-B14F-4D97-AF65-F5344CB8AC3E}">
        <p14:creationId xmlns:p14="http://schemas.microsoft.com/office/powerpoint/2010/main" val="396483179"/>
      </p:ext>
    </p:extLst>
  </p:cSld>
  <p:clrMapOvr>
    <a:masterClrMapping/>
  </p:clrMapOvr>
  <mc:AlternateContent xmlns:mc="http://schemas.openxmlformats.org/markup-compatibility/2006" xmlns:p14="http://schemas.microsoft.com/office/powerpoint/2010/main">
    <mc:Choice Requires="p14">
      <p:transition spd="slow" p14:dur="2000" advTm="108024"/>
    </mc:Choice>
    <mc:Fallback xmlns="">
      <p:transition spd="slow" advTm="108024"/>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F85927E-1D2E-4715-8BAA-BB76E47BBCCB}"/>
              </a:ext>
            </a:extLst>
          </p:cNvPr>
          <p:cNvSpPr>
            <a:spLocks noGrp="1"/>
          </p:cNvSpPr>
          <p:nvPr>
            <p:ph type="sldNum" sz="quarter" idx="12"/>
          </p:nvPr>
        </p:nvSpPr>
        <p:spPr/>
        <p:txBody>
          <a:bodyPr/>
          <a:lstStyle/>
          <a:p>
            <a:fld id="{7D7567CE-CB09-49BC-B895-12636B2CA790}" type="slidenum">
              <a:rPr lang="LID4096" smtClean="0"/>
              <a:t>54</a:t>
            </a:fld>
            <a:endParaRPr lang="LID4096"/>
          </a:p>
        </p:txBody>
      </p:sp>
      <p:grpSp>
        <p:nvGrpSpPr>
          <p:cNvPr id="3" name="Groep 2">
            <a:extLst>
              <a:ext uri="{FF2B5EF4-FFF2-40B4-BE49-F238E27FC236}">
                <a16:creationId xmlns:a16="http://schemas.microsoft.com/office/drawing/2014/main" id="{DA9E5006-D0E6-40C0-91C7-3B30E57E651E}"/>
              </a:ext>
            </a:extLst>
          </p:cNvPr>
          <p:cNvGrpSpPr/>
          <p:nvPr/>
        </p:nvGrpSpPr>
        <p:grpSpPr>
          <a:xfrm>
            <a:off x="2301411" y="1288274"/>
            <a:ext cx="7315199" cy="1948590"/>
            <a:chOff x="599165" y="357080"/>
            <a:chExt cx="6657975" cy="1711930"/>
          </a:xfrm>
        </p:grpSpPr>
        <p:pic>
          <p:nvPicPr>
            <p:cNvPr id="5" name="Afbeelding 4">
              <a:extLst>
                <a:ext uri="{FF2B5EF4-FFF2-40B4-BE49-F238E27FC236}">
                  <a16:creationId xmlns:a16="http://schemas.microsoft.com/office/drawing/2014/main" id="{D1D48302-D7CA-4F0C-AF93-12F081D08200}"/>
                </a:ext>
              </a:extLst>
            </p:cNvPr>
            <p:cNvPicPr>
              <a:picLocks noChangeAspect="1"/>
            </p:cNvPicPr>
            <p:nvPr/>
          </p:nvPicPr>
          <p:blipFill>
            <a:blip r:embed="rId2"/>
            <a:stretch>
              <a:fillRect/>
            </a:stretch>
          </p:blipFill>
          <p:spPr>
            <a:xfrm>
              <a:off x="599165" y="357080"/>
              <a:ext cx="6657975" cy="1438275"/>
            </a:xfrm>
            <a:prstGeom prst="rect">
              <a:avLst/>
            </a:prstGeom>
          </p:spPr>
        </p:pic>
        <p:pic>
          <p:nvPicPr>
            <p:cNvPr id="7" name="Afbeelding 6">
              <a:extLst>
                <a:ext uri="{FF2B5EF4-FFF2-40B4-BE49-F238E27FC236}">
                  <a16:creationId xmlns:a16="http://schemas.microsoft.com/office/drawing/2014/main" id="{07C1B0DB-DAAB-4936-989A-8B0D91472CF9}"/>
                </a:ext>
              </a:extLst>
            </p:cNvPr>
            <p:cNvPicPr>
              <a:picLocks noChangeAspect="1"/>
            </p:cNvPicPr>
            <p:nvPr/>
          </p:nvPicPr>
          <p:blipFill>
            <a:blip r:embed="rId3"/>
            <a:stretch>
              <a:fillRect/>
            </a:stretch>
          </p:blipFill>
          <p:spPr>
            <a:xfrm>
              <a:off x="599165" y="1754685"/>
              <a:ext cx="2828925" cy="314325"/>
            </a:xfrm>
            <a:prstGeom prst="rect">
              <a:avLst/>
            </a:prstGeom>
          </p:spPr>
        </p:pic>
      </p:grpSp>
      <p:sp>
        <p:nvSpPr>
          <p:cNvPr id="4" name="Tekstvak 3">
            <a:extLst>
              <a:ext uri="{FF2B5EF4-FFF2-40B4-BE49-F238E27FC236}">
                <a16:creationId xmlns:a16="http://schemas.microsoft.com/office/drawing/2014/main" id="{A4F8DBD7-ABC5-4130-ABB9-D86328D0823E}"/>
              </a:ext>
            </a:extLst>
          </p:cNvPr>
          <p:cNvSpPr txBox="1"/>
          <p:nvPr/>
        </p:nvSpPr>
        <p:spPr>
          <a:xfrm>
            <a:off x="534257" y="339047"/>
            <a:ext cx="11502508" cy="830997"/>
          </a:xfrm>
          <a:prstGeom prst="rect">
            <a:avLst/>
          </a:prstGeom>
          <a:noFill/>
        </p:spPr>
        <p:txBody>
          <a:bodyPr wrap="none" rtlCol="0">
            <a:spAutoFit/>
          </a:bodyPr>
          <a:lstStyle/>
          <a:p>
            <a:r>
              <a:rPr lang="en-US" sz="2400"/>
              <a:t>CTD is ONE genetically informative design (GID) that has proven to be highly productive and</a:t>
            </a:r>
          </a:p>
          <a:p>
            <a:r>
              <a:rPr lang="en-US" sz="2400"/>
              <a:t>very influential... (changed the view of genetics in psychology!)</a:t>
            </a:r>
            <a:endParaRPr lang="LID4096" sz="2400"/>
          </a:p>
        </p:txBody>
      </p:sp>
      <p:sp>
        <p:nvSpPr>
          <p:cNvPr id="6" name="Tekstvak 5">
            <a:extLst>
              <a:ext uri="{FF2B5EF4-FFF2-40B4-BE49-F238E27FC236}">
                <a16:creationId xmlns:a16="http://schemas.microsoft.com/office/drawing/2014/main" id="{682C6DF6-50B4-4B72-8CF3-B8C8B33C3688}"/>
              </a:ext>
            </a:extLst>
          </p:cNvPr>
          <p:cNvSpPr txBox="1"/>
          <p:nvPr/>
        </p:nvSpPr>
        <p:spPr>
          <a:xfrm>
            <a:off x="534257" y="3550403"/>
            <a:ext cx="10461967" cy="2554545"/>
          </a:xfrm>
          <a:prstGeom prst="rect">
            <a:avLst/>
          </a:prstGeom>
          <a:noFill/>
        </p:spPr>
        <p:txBody>
          <a:bodyPr wrap="none" rtlCol="0">
            <a:spAutoFit/>
          </a:bodyPr>
          <a:lstStyle/>
          <a:p>
            <a:r>
              <a:rPr lang="en-US" sz="2000"/>
              <a:t>It is generally recognized to be a useful design that includes strong assumptions.</a:t>
            </a:r>
          </a:p>
          <a:p>
            <a:endParaRPr lang="en-US" sz="2000"/>
          </a:p>
          <a:p>
            <a:r>
              <a:rPr lang="en-US" sz="2000"/>
              <a:t>However the CTD is not the only GID ... more extended designs are less dependent on assumptions</a:t>
            </a:r>
          </a:p>
          <a:p>
            <a:r>
              <a:rPr lang="en-US" sz="2000"/>
              <a:t>or allow one to test assumptions. Examples of extended GIDs:</a:t>
            </a:r>
          </a:p>
          <a:p>
            <a:r>
              <a:rPr lang="en-US" sz="2000"/>
              <a:t> </a:t>
            </a:r>
          </a:p>
          <a:p>
            <a:r>
              <a:rPr lang="en-US" sz="2000"/>
              <a:t>Nuclear Twin Family Design (e.g., Keller et al 2009 Twin Research and Human Genetics)</a:t>
            </a:r>
          </a:p>
          <a:p>
            <a:r>
              <a:rPr lang="en-US" sz="2000"/>
              <a:t>Children of Twin Designs (e.g., McAdams et al 2018 </a:t>
            </a:r>
            <a:r>
              <a:rPr lang="en-US" sz="2000">
                <a:effectLst/>
                <a:latin typeface="Arial" panose="020B0604020202020204" pitchFamily="34" charset="0"/>
              </a:rPr>
              <a:t>Behavior Genetics</a:t>
            </a:r>
            <a:r>
              <a:rPr lang="en-US" sz="2000"/>
              <a:t>)</a:t>
            </a:r>
          </a:p>
          <a:p>
            <a:r>
              <a:rPr lang="en-US" sz="2000"/>
              <a:t>Twins and spouses Designs (e.g. Reynolds et al 2006 Behavior Genetics) </a:t>
            </a:r>
          </a:p>
        </p:txBody>
      </p:sp>
    </p:spTree>
    <p:extLst>
      <p:ext uri="{BB962C8B-B14F-4D97-AF65-F5344CB8AC3E}">
        <p14:creationId xmlns:p14="http://schemas.microsoft.com/office/powerpoint/2010/main" val="158607953"/>
      </p:ext>
    </p:extLst>
  </p:cSld>
  <p:clrMapOvr>
    <a:masterClrMapping/>
  </p:clrMapOvr>
  <mc:AlternateContent xmlns:mc="http://schemas.openxmlformats.org/markup-compatibility/2006" xmlns:p14="http://schemas.microsoft.com/office/powerpoint/2010/main">
    <mc:Choice Requires="p14">
      <p:transition spd="slow" p14:dur="2000" advTm="99697"/>
    </mc:Choice>
    <mc:Fallback xmlns="">
      <p:transition spd="slow" advTm="99697"/>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5A28BE0-D27A-4B3A-ABDB-197A0726E068}"/>
              </a:ext>
            </a:extLst>
          </p:cNvPr>
          <p:cNvSpPr>
            <a:spLocks noGrp="1"/>
          </p:cNvSpPr>
          <p:nvPr>
            <p:ph type="sldNum" sz="quarter" idx="12"/>
          </p:nvPr>
        </p:nvSpPr>
        <p:spPr>
          <a:xfrm>
            <a:off x="8682519" y="6492875"/>
            <a:ext cx="2743200" cy="365125"/>
          </a:xfrm>
        </p:spPr>
        <p:txBody>
          <a:bodyPr/>
          <a:lstStyle/>
          <a:p>
            <a:fld id="{7D7567CE-CB09-49BC-B895-12636B2CA790}" type="slidenum">
              <a:rPr lang="LID4096" sz="1600" smtClean="0"/>
              <a:t>55</a:t>
            </a:fld>
            <a:endParaRPr lang="LID4096" sz="1600"/>
          </a:p>
        </p:txBody>
      </p:sp>
      <p:pic>
        <p:nvPicPr>
          <p:cNvPr id="3" name="Afbeelding 2">
            <a:extLst>
              <a:ext uri="{FF2B5EF4-FFF2-40B4-BE49-F238E27FC236}">
                <a16:creationId xmlns:a16="http://schemas.microsoft.com/office/drawing/2014/main" id="{2684E667-32AF-4324-B832-8EB5CB95E712}"/>
              </a:ext>
            </a:extLst>
          </p:cNvPr>
          <p:cNvPicPr>
            <a:picLocks noChangeAspect="1"/>
          </p:cNvPicPr>
          <p:nvPr/>
        </p:nvPicPr>
        <p:blipFill>
          <a:blip r:embed="rId3"/>
          <a:stretch>
            <a:fillRect/>
          </a:stretch>
        </p:blipFill>
        <p:spPr>
          <a:xfrm>
            <a:off x="2186723" y="182119"/>
            <a:ext cx="7357341" cy="5204862"/>
          </a:xfrm>
          <a:prstGeom prst="rect">
            <a:avLst/>
          </a:prstGeom>
        </p:spPr>
      </p:pic>
      <p:sp>
        <p:nvSpPr>
          <p:cNvPr id="4" name="Tekstvak 3">
            <a:extLst>
              <a:ext uri="{FF2B5EF4-FFF2-40B4-BE49-F238E27FC236}">
                <a16:creationId xmlns:a16="http://schemas.microsoft.com/office/drawing/2014/main" id="{D3D86A7C-FF2D-4334-995E-4C56EF109E08}"/>
              </a:ext>
            </a:extLst>
          </p:cNvPr>
          <p:cNvSpPr txBox="1"/>
          <p:nvPr/>
        </p:nvSpPr>
        <p:spPr>
          <a:xfrm>
            <a:off x="211904" y="5477212"/>
            <a:ext cx="11673132" cy="461665"/>
          </a:xfrm>
          <a:prstGeom prst="rect">
            <a:avLst/>
          </a:prstGeom>
          <a:noFill/>
        </p:spPr>
        <p:txBody>
          <a:bodyPr wrap="none" rtlCol="0">
            <a:spAutoFit/>
          </a:bodyPr>
          <a:lstStyle/>
          <a:p>
            <a:r>
              <a:rPr lang="en-US" sz="2400"/>
              <a:t>Includes assortative mating (</a:t>
            </a:r>
            <a:r>
              <a:rPr lang="en-US" sz="2400">
                <a:latin typeface="Symbol" panose="05050102010706020507" pitchFamily="18" charset="2"/>
              </a:rPr>
              <a:t>m</a:t>
            </a:r>
            <a:r>
              <a:rPr lang="en-US" sz="2400"/>
              <a:t>), s</a:t>
            </a:r>
            <a:r>
              <a:rPr lang="en-US" sz="2400" baseline="-25000"/>
              <a:t>AC</a:t>
            </a:r>
            <a:r>
              <a:rPr lang="en-US" sz="2400"/>
              <a:t> (A-C covariance) stemming from cultural transmission (m)</a:t>
            </a:r>
            <a:endParaRPr lang="LID4096" sz="2400"/>
          </a:p>
        </p:txBody>
      </p:sp>
      <p:sp>
        <p:nvSpPr>
          <p:cNvPr id="6" name="Tekstvak 5">
            <a:extLst>
              <a:ext uri="{FF2B5EF4-FFF2-40B4-BE49-F238E27FC236}">
                <a16:creationId xmlns:a16="http://schemas.microsoft.com/office/drawing/2014/main" id="{95148460-2F5C-487D-8602-6C9C75884827}"/>
              </a:ext>
            </a:extLst>
          </p:cNvPr>
          <p:cNvSpPr txBox="1"/>
          <p:nvPr/>
        </p:nvSpPr>
        <p:spPr>
          <a:xfrm>
            <a:off x="211904" y="6123543"/>
            <a:ext cx="11768191" cy="369332"/>
          </a:xfrm>
          <a:prstGeom prst="rect">
            <a:avLst/>
          </a:prstGeom>
          <a:noFill/>
        </p:spPr>
        <p:txBody>
          <a:bodyPr wrap="square">
            <a:spAutoFit/>
          </a:bodyPr>
          <a:lstStyle/>
          <a:p>
            <a:r>
              <a:rPr lang="nl-NL"/>
              <a:t>Keller et al (2009) Twin Res Hum Genet. 2009 Feb;12(1):8-18. doi: 10.1375/twin.12.1.8.</a:t>
            </a:r>
            <a:endParaRPr lang="LID4096"/>
          </a:p>
        </p:txBody>
      </p:sp>
    </p:spTree>
    <p:extLst>
      <p:ext uri="{BB962C8B-B14F-4D97-AF65-F5344CB8AC3E}">
        <p14:creationId xmlns:p14="http://schemas.microsoft.com/office/powerpoint/2010/main" val="3197145374"/>
      </p:ext>
    </p:extLst>
  </p:cSld>
  <p:clrMapOvr>
    <a:masterClrMapping/>
  </p:clrMapOvr>
  <mc:AlternateContent xmlns:mc="http://schemas.openxmlformats.org/markup-compatibility/2006" xmlns:p14="http://schemas.microsoft.com/office/powerpoint/2010/main">
    <mc:Choice Requires="p14">
      <p:transition spd="slow" p14:dur="2000" advTm="78302"/>
    </mc:Choice>
    <mc:Fallback xmlns="">
      <p:transition spd="slow" advTm="7830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D7CC0A3-6773-4816-831B-6F1E772AA816}"/>
              </a:ext>
            </a:extLst>
          </p:cNvPr>
          <p:cNvSpPr>
            <a:spLocks noGrp="1"/>
          </p:cNvSpPr>
          <p:nvPr>
            <p:ph type="sldNum" sz="quarter" idx="12"/>
          </p:nvPr>
        </p:nvSpPr>
        <p:spPr/>
        <p:txBody>
          <a:bodyPr/>
          <a:lstStyle/>
          <a:p>
            <a:fld id="{7D7567CE-CB09-49BC-B895-12636B2CA790}" type="slidenum">
              <a:rPr lang="LID4096" smtClean="0"/>
              <a:t>56</a:t>
            </a:fld>
            <a:endParaRPr lang="LID4096"/>
          </a:p>
        </p:txBody>
      </p:sp>
      <p:pic>
        <p:nvPicPr>
          <p:cNvPr id="3" name="Afbeelding 2">
            <a:extLst>
              <a:ext uri="{FF2B5EF4-FFF2-40B4-BE49-F238E27FC236}">
                <a16:creationId xmlns:a16="http://schemas.microsoft.com/office/drawing/2014/main" id="{D9C3C769-8101-4323-AD80-3D3DC848A6E7}"/>
              </a:ext>
            </a:extLst>
          </p:cNvPr>
          <p:cNvPicPr>
            <a:picLocks noChangeAspect="1"/>
          </p:cNvPicPr>
          <p:nvPr/>
        </p:nvPicPr>
        <p:blipFill>
          <a:blip r:embed="rId2"/>
          <a:stretch>
            <a:fillRect/>
          </a:stretch>
        </p:blipFill>
        <p:spPr>
          <a:xfrm>
            <a:off x="152400" y="66675"/>
            <a:ext cx="4512039" cy="4505325"/>
          </a:xfrm>
          <a:prstGeom prst="rect">
            <a:avLst/>
          </a:prstGeom>
        </p:spPr>
      </p:pic>
      <p:pic>
        <p:nvPicPr>
          <p:cNvPr id="4" name="Afbeelding 3">
            <a:extLst>
              <a:ext uri="{FF2B5EF4-FFF2-40B4-BE49-F238E27FC236}">
                <a16:creationId xmlns:a16="http://schemas.microsoft.com/office/drawing/2014/main" id="{050F9E65-1E6E-484B-B8B1-85FC2AD2F995}"/>
              </a:ext>
            </a:extLst>
          </p:cNvPr>
          <p:cNvPicPr>
            <a:picLocks noChangeAspect="1"/>
          </p:cNvPicPr>
          <p:nvPr/>
        </p:nvPicPr>
        <p:blipFill>
          <a:blip r:embed="rId3"/>
          <a:stretch>
            <a:fillRect/>
          </a:stretch>
        </p:blipFill>
        <p:spPr>
          <a:xfrm>
            <a:off x="5056597" y="79347"/>
            <a:ext cx="4512039" cy="4505324"/>
          </a:xfrm>
          <a:prstGeom prst="rect">
            <a:avLst/>
          </a:prstGeom>
        </p:spPr>
      </p:pic>
      <p:sp>
        <p:nvSpPr>
          <p:cNvPr id="5" name="Tekstvak 4">
            <a:extLst>
              <a:ext uri="{FF2B5EF4-FFF2-40B4-BE49-F238E27FC236}">
                <a16:creationId xmlns:a16="http://schemas.microsoft.com/office/drawing/2014/main" id="{DAABAC3F-A200-4465-91D4-C700B354C4F4}"/>
              </a:ext>
            </a:extLst>
          </p:cNvPr>
          <p:cNvSpPr txBox="1"/>
          <p:nvPr/>
        </p:nvSpPr>
        <p:spPr>
          <a:xfrm>
            <a:off x="620383" y="4787757"/>
            <a:ext cx="4044056" cy="1477328"/>
          </a:xfrm>
          <a:prstGeom prst="rect">
            <a:avLst/>
          </a:prstGeom>
          <a:noFill/>
        </p:spPr>
        <p:txBody>
          <a:bodyPr wrap="none" rtlCol="0">
            <a:spAutoFit/>
          </a:bodyPr>
          <a:lstStyle/>
          <a:p>
            <a:r>
              <a:rPr lang="nl-NL"/>
              <a:t>blue dots are the conditional mean</a:t>
            </a:r>
          </a:p>
          <a:p>
            <a:r>
              <a:rPr lang="nl-NL"/>
              <a:t>read line is the linear regression line</a:t>
            </a:r>
          </a:p>
          <a:p>
            <a:endParaRPr lang="nl-NL"/>
          </a:p>
          <a:p>
            <a:r>
              <a:rPr lang="nl-NL"/>
              <a:t>data are consistent with linear regression</a:t>
            </a:r>
          </a:p>
          <a:p>
            <a:endParaRPr lang="LID4096"/>
          </a:p>
        </p:txBody>
      </p:sp>
      <p:sp>
        <p:nvSpPr>
          <p:cNvPr id="6" name="Tekstvak 5">
            <a:extLst>
              <a:ext uri="{FF2B5EF4-FFF2-40B4-BE49-F238E27FC236}">
                <a16:creationId xmlns:a16="http://schemas.microsoft.com/office/drawing/2014/main" id="{1330CB2F-8909-4999-8799-21875DC1C6FD}"/>
              </a:ext>
            </a:extLst>
          </p:cNvPr>
          <p:cNvSpPr txBox="1"/>
          <p:nvPr/>
        </p:nvSpPr>
        <p:spPr>
          <a:xfrm>
            <a:off x="5694104" y="4731846"/>
            <a:ext cx="5966890" cy="2031325"/>
          </a:xfrm>
          <a:prstGeom prst="rect">
            <a:avLst/>
          </a:prstGeom>
          <a:noFill/>
        </p:spPr>
        <p:txBody>
          <a:bodyPr wrap="none" rtlCol="0">
            <a:spAutoFit/>
          </a:bodyPr>
          <a:lstStyle/>
          <a:p>
            <a:r>
              <a:rPr lang="nl-NL"/>
              <a:t>blue dots are the conditional mean</a:t>
            </a:r>
          </a:p>
          <a:p>
            <a:r>
              <a:rPr lang="nl-NL"/>
              <a:t>read line is the linear regression line</a:t>
            </a:r>
          </a:p>
          <a:p>
            <a:endParaRPr lang="nl-NL"/>
          </a:p>
          <a:p>
            <a:r>
              <a:rPr lang="nl-NL"/>
              <a:t>data are not consistent with linear regression</a:t>
            </a:r>
          </a:p>
          <a:p>
            <a:r>
              <a:rPr lang="nl-NL"/>
              <a:t>see difference between conditional means and the regression</a:t>
            </a:r>
          </a:p>
          <a:p>
            <a:r>
              <a:rPr lang="nl-NL"/>
              <a:t>.... that is dominance</a:t>
            </a:r>
          </a:p>
          <a:p>
            <a:endParaRPr lang="LID4096"/>
          </a:p>
        </p:txBody>
      </p:sp>
    </p:spTree>
    <p:extLst>
      <p:ext uri="{BB962C8B-B14F-4D97-AF65-F5344CB8AC3E}">
        <p14:creationId xmlns:p14="http://schemas.microsoft.com/office/powerpoint/2010/main" val="228556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62BBD8-F272-409C-B9ED-FCD3C8F206C7}"/>
              </a:ext>
            </a:extLst>
          </p:cNvPr>
          <p:cNvSpPr txBox="1"/>
          <p:nvPr/>
        </p:nvSpPr>
        <p:spPr>
          <a:xfrm>
            <a:off x="639500" y="627180"/>
            <a:ext cx="11270849" cy="6370975"/>
          </a:xfrm>
          <a:prstGeom prst="rect">
            <a:avLst/>
          </a:prstGeom>
          <a:noFill/>
        </p:spPr>
        <p:txBody>
          <a:bodyPr wrap="square">
            <a:spAutoFit/>
          </a:bodyPr>
          <a:lstStyle/>
          <a:p>
            <a:r>
              <a:rPr lang="nl-NL" sz="2400">
                <a:cs typeface="Courier New" panose="02070309020205020404" pitchFamily="49" charset="0"/>
              </a:rPr>
              <a:t>Results of linear regression analysis (in R).</a:t>
            </a:r>
          </a:p>
          <a:p>
            <a:endParaRPr lang="nl-NL" sz="2400">
              <a:cs typeface="Courier New" panose="02070309020205020404" pitchFamily="49" charset="0"/>
            </a:endParaRPr>
          </a:p>
          <a:p>
            <a:r>
              <a:rPr lang="nl-NL" sz="2400">
                <a:latin typeface="Courier New" panose="02070309020205020404" pitchFamily="49" charset="0"/>
                <a:cs typeface="Courier New" panose="02070309020205020404" pitchFamily="49" charset="0"/>
              </a:rPr>
              <a:t>           	   </a:t>
            </a:r>
            <a:r>
              <a:rPr lang="nl-NL" sz="2400" b="1">
                <a:latin typeface="Courier New" panose="02070309020205020404" pitchFamily="49" charset="0"/>
                <a:cs typeface="Courier New" panose="02070309020205020404" pitchFamily="49" charset="0"/>
              </a:rPr>
              <a:t>Estimate    Std. Error t value Pr(&gt;|t|)    </a:t>
            </a:r>
          </a:p>
          <a:p>
            <a:r>
              <a:rPr lang="nl-NL" sz="2400" b="1">
                <a:latin typeface="Courier New" panose="02070309020205020404" pitchFamily="49" charset="0"/>
                <a:cs typeface="Courier New" panose="02070309020205020404" pitchFamily="49" charset="0"/>
              </a:rPr>
              <a:t>b</a:t>
            </a:r>
            <a:r>
              <a:rPr lang="nl-NL" sz="2400" b="1" baseline="-25000">
                <a:latin typeface="Courier New" panose="02070309020205020404" pitchFamily="49" charset="0"/>
                <a:cs typeface="Courier New" panose="02070309020205020404" pitchFamily="49" charset="0"/>
              </a:rPr>
              <a:t>0</a:t>
            </a:r>
            <a:r>
              <a:rPr lang="nl-NL" sz="2400" b="1">
                <a:latin typeface="Courier New" panose="02070309020205020404" pitchFamily="49" charset="0"/>
                <a:cs typeface="Courier New" panose="02070309020205020404" pitchFamily="49" charset="0"/>
              </a:rPr>
              <a:t>	(Intercept) 179.67245    0.08635 2080.67  &lt; 2e-16 ***</a:t>
            </a:r>
          </a:p>
          <a:p>
            <a:r>
              <a:rPr lang="nl-NL" sz="2400" b="1">
                <a:latin typeface="Courier New" panose="02070309020205020404" pitchFamily="49" charset="0"/>
                <a:cs typeface="Courier New" panose="02070309020205020404" pitchFamily="49" charset="0"/>
              </a:rPr>
              <a:t>b</a:t>
            </a:r>
            <a:r>
              <a:rPr lang="nl-NL" sz="2400" b="1" baseline="-25000">
                <a:latin typeface="Courier New" panose="02070309020205020404" pitchFamily="49" charset="0"/>
                <a:cs typeface="Courier New" panose="02070309020205020404" pitchFamily="49" charset="0"/>
              </a:rPr>
              <a:t>1</a:t>
            </a:r>
            <a:r>
              <a:rPr lang="nl-NL" sz="2400" b="1">
                <a:latin typeface="Courier New" panose="02070309020205020404" pitchFamily="49" charset="0"/>
                <a:cs typeface="Courier New" panose="02070309020205020404" pitchFamily="49" charset="0"/>
              </a:rPr>
              <a:t>	SNP           0.44226    0.08160    5.42 6.02e-08 ***</a:t>
            </a:r>
          </a:p>
          <a:p>
            <a:endParaRPr lang="nl-NL" sz="2400" b="1">
              <a:latin typeface="Courier New" panose="02070309020205020404" pitchFamily="49" charset="0"/>
              <a:cs typeface="Courier New" panose="02070309020205020404" pitchFamily="49" charset="0"/>
            </a:endParaRPr>
          </a:p>
          <a:p>
            <a:r>
              <a:rPr lang="nl-NL" sz="2400">
                <a:cs typeface="Courier New" panose="02070309020205020404" pitchFamily="49" charset="0"/>
              </a:rPr>
              <a:t>Linear association? H-null b1=0, H-alt b1≠0, </a:t>
            </a:r>
            <a:r>
              <a:rPr lang="nl-NL" sz="2400">
                <a:latin typeface="Symbol" panose="05050102010706020507" pitchFamily="18" charset="2"/>
                <a:cs typeface="Courier New" panose="02070309020205020404" pitchFamily="49" charset="0"/>
              </a:rPr>
              <a:t>a</a:t>
            </a:r>
            <a:r>
              <a:rPr lang="nl-NL" sz="2400">
                <a:cs typeface="Courier New" panose="02070309020205020404" pitchFamily="49" charset="0"/>
              </a:rPr>
              <a:t>=0.01</a:t>
            </a:r>
          </a:p>
          <a:p>
            <a:r>
              <a:rPr lang="nl-NL" sz="2400">
                <a:cs typeface="Courier New" panose="02070309020205020404" pitchFamily="49" charset="0"/>
              </a:rPr>
              <a:t>Conclusion: p&lt;</a:t>
            </a:r>
            <a:r>
              <a:rPr lang="nl-NL" sz="2400">
                <a:latin typeface="Symbol" panose="05050102010706020507" pitchFamily="18" charset="2"/>
                <a:cs typeface="Courier New" panose="02070309020205020404" pitchFamily="49" charset="0"/>
              </a:rPr>
              <a:t> a</a:t>
            </a:r>
            <a:r>
              <a:rPr lang="nl-NL" sz="2400">
                <a:cs typeface="Courier New" panose="02070309020205020404" pitchFamily="49" charset="0"/>
              </a:rPr>
              <a:t>(p= 6.02e-08) so we reject H-null</a:t>
            </a:r>
          </a:p>
          <a:p>
            <a:endParaRPr lang="nl-NL" sz="2400">
              <a:cs typeface="Courier New" panose="02070309020205020404" pitchFamily="49" charset="0"/>
            </a:endParaRPr>
          </a:p>
          <a:p>
            <a:r>
              <a:rPr lang="nl-NL" sz="2400">
                <a:cs typeface="Courier New" panose="02070309020205020404" pitchFamily="49" charset="0"/>
              </a:rPr>
              <a:t>Conclusion: </a:t>
            </a:r>
            <a:r>
              <a:rPr lang="nl-NL" sz="2400" b="1">
                <a:cs typeface="Courier New" panose="02070309020205020404" pitchFamily="49" charset="0"/>
              </a:rPr>
              <a:t>individual differences in height</a:t>
            </a:r>
            <a:r>
              <a:rPr lang="nl-NL" sz="2400">
                <a:cs typeface="Courier New" panose="02070309020205020404" pitchFamily="49" charset="0"/>
              </a:rPr>
              <a:t> are linearly related to Individual differences in SNP; or </a:t>
            </a:r>
            <a:r>
              <a:rPr lang="nl-NL" sz="2400" b="1">
                <a:cs typeface="Courier New" panose="02070309020205020404" pitchFamily="49" charset="0"/>
              </a:rPr>
              <a:t>SNP explains variance of height </a:t>
            </a:r>
            <a:r>
              <a:rPr lang="nl-NL" sz="2400">
                <a:cs typeface="Courier New" panose="02070309020205020404" pitchFamily="49" charset="0"/>
              </a:rPr>
              <a:t>or </a:t>
            </a:r>
            <a:r>
              <a:rPr lang="nl-NL" sz="2400" b="1">
                <a:cs typeface="Courier New" panose="02070309020205020404" pitchFamily="49" charset="0"/>
              </a:rPr>
              <a:t>the SNP is associated with height. </a:t>
            </a:r>
          </a:p>
          <a:p>
            <a:endParaRPr lang="nl-NL" sz="2400" b="1">
              <a:cs typeface="Courier New" panose="02070309020205020404" pitchFamily="49" charset="0"/>
            </a:endParaRPr>
          </a:p>
          <a:p>
            <a:r>
              <a:rPr lang="nl-NL" sz="2400" b="1">
                <a:cs typeface="Courier New" panose="02070309020205020404" pitchFamily="49" charset="0"/>
              </a:rPr>
              <a:t>Linear additive model</a:t>
            </a:r>
            <a:r>
              <a:rPr lang="nl-NL" sz="2400">
                <a:cs typeface="Courier New" panose="02070309020205020404" pitchFamily="49" charset="0"/>
              </a:rPr>
              <a:t>: the effect of alleles A on height is additive</a:t>
            </a:r>
          </a:p>
          <a:p>
            <a:r>
              <a:rPr lang="nl-NL" sz="2400">
                <a:cs typeface="Courier New" panose="02070309020205020404" pitchFamily="49" charset="0"/>
              </a:rPr>
              <a:t>go from aa (0) to Aa (1) is associated with difference .44226 (b</a:t>
            </a:r>
            <a:r>
              <a:rPr lang="nl-NL" sz="2400" baseline="-25000">
                <a:cs typeface="Courier New" panose="02070309020205020404" pitchFamily="49" charset="0"/>
              </a:rPr>
              <a:t>1</a:t>
            </a:r>
            <a:r>
              <a:rPr lang="nl-NL" sz="2400">
                <a:cs typeface="Courier New" panose="02070309020205020404" pitchFamily="49" charset="0"/>
              </a:rPr>
              <a:t>)</a:t>
            </a:r>
          </a:p>
          <a:p>
            <a:r>
              <a:rPr lang="nl-NL" sz="2400">
                <a:cs typeface="Courier New" panose="02070309020205020404" pitchFamily="49" charset="0"/>
              </a:rPr>
              <a:t>go from aa (0) to AA (2) is associated with difference .44226 + .44226 (additive: b</a:t>
            </a:r>
            <a:r>
              <a:rPr lang="nl-NL" sz="2400" baseline="-25000">
                <a:cs typeface="Courier New" panose="02070309020205020404" pitchFamily="49" charset="0"/>
              </a:rPr>
              <a:t>1</a:t>
            </a:r>
            <a:r>
              <a:rPr lang="nl-NL" sz="2400">
                <a:cs typeface="Courier New" panose="02070309020205020404" pitchFamily="49" charset="0"/>
              </a:rPr>
              <a:t>+ b</a:t>
            </a:r>
            <a:r>
              <a:rPr lang="nl-NL" sz="2400" baseline="-25000">
                <a:cs typeface="Courier New" panose="02070309020205020404" pitchFamily="49" charset="0"/>
              </a:rPr>
              <a:t>1</a:t>
            </a:r>
            <a:r>
              <a:rPr lang="nl-NL" sz="2400">
                <a:cs typeface="Courier New" panose="02070309020205020404" pitchFamily="49" charset="0"/>
              </a:rPr>
              <a:t>)  </a:t>
            </a:r>
          </a:p>
          <a:p>
            <a:endParaRPr lang="nl-NL" sz="2400">
              <a:cs typeface="Courier New" panose="02070309020205020404" pitchFamily="49" charset="0"/>
            </a:endParaRPr>
          </a:p>
          <a:p>
            <a:endParaRPr lang="nl-NL" sz="2400" b="1">
              <a:latin typeface="Courier New" panose="02070309020205020404" pitchFamily="49" charset="0"/>
              <a:cs typeface="Courier New" panose="02070309020205020404" pitchFamily="49" charset="0"/>
            </a:endParaRPr>
          </a:p>
        </p:txBody>
      </p:sp>
      <p:sp>
        <p:nvSpPr>
          <p:cNvPr id="2" name="Tijdelijke aanduiding voor dianummer 1">
            <a:extLst>
              <a:ext uri="{FF2B5EF4-FFF2-40B4-BE49-F238E27FC236}">
                <a16:creationId xmlns:a16="http://schemas.microsoft.com/office/drawing/2014/main" id="{7A69A6BE-BF16-437D-9583-B6284176DEDB}"/>
              </a:ext>
            </a:extLst>
          </p:cNvPr>
          <p:cNvSpPr>
            <a:spLocks noGrp="1"/>
          </p:cNvSpPr>
          <p:nvPr>
            <p:ph type="sldNum" sz="quarter" idx="12"/>
          </p:nvPr>
        </p:nvSpPr>
        <p:spPr/>
        <p:txBody>
          <a:bodyPr/>
          <a:lstStyle/>
          <a:p>
            <a:fld id="{7D7567CE-CB09-49BC-B895-12636B2CA790}" type="slidenum">
              <a:rPr lang="LID4096" smtClean="0"/>
              <a:t>6</a:t>
            </a:fld>
            <a:endParaRPr lang="LID4096"/>
          </a:p>
        </p:txBody>
      </p:sp>
    </p:spTree>
    <p:extLst>
      <p:ext uri="{BB962C8B-B14F-4D97-AF65-F5344CB8AC3E}">
        <p14:creationId xmlns:p14="http://schemas.microsoft.com/office/powerpoint/2010/main" val="3827319868"/>
      </p:ext>
    </p:extLst>
  </p:cSld>
  <p:clrMapOvr>
    <a:masterClrMapping/>
  </p:clrMapOvr>
  <mc:AlternateContent xmlns:mc="http://schemas.openxmlformats.org/markup-compatibility/2006" xmlns:p14="http://schemas.microsoft.com/office/powerpoint/2010/main">
    <mc:Choice Requires="p14">
      <p:transition spd="slow" p14:dur="2000" advTm="114531"/>
    </mc:Choice>
    <mc:Fallback xmlns="">
      <p:transition spd="slow" advTm="1145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7BECEB-FC5E-4C9D-8768-434F37236557}"/>
              </a:ext>
            </a:extLst>
          </p:cNvPr>
          <p:cNvSpPr txBox="1"/>
          <p:nvPr/>
        </p:nvSpPr>
        <p:spPr>
          <a:xfrm>
            <a:off x="353994" y="402527"/>
            <a:ext cx="8892748" cy="523220"/>
          </a:xfrm>
          <a:prstGeom prst="rect">
            <a:avLst/>
          </a:prstGeom>
          <a:noFill/>
        </p:spPr>
        <p:txBody>
          <a:bodyPr wrap="square">
            <a:spAutoFit/>
          </a:bodyPr>
          <a:lstStyle/>
          <a:p>
            <a:r>
              <a:rPr lang="en-US" sz="2800"/>
              <a:t>Height</a:t>
            </a:r>
            <a:r>
              <a:rPr lang="en-US" sz="2800" baseline="-25000"/>
              <a:t>i</a:t>
            </a:r>
            <a:r>
              <a:rPr lang="en-US" sz="2800"/>
              <a:t> = b</a:t>
            </a:r>
            <a:r>
              <a:rPr lang="en-US" sz="2800" baseline="-25000"/>
              <a:t>0</a:t>
            </a:r>
            <a:r>
              <a:rPr lang="en-US" sz="2800"/>
              <a:t> + b</a:t>
            </a:r>
            <a:r>
              <a:rPr lang="en-US" sz="2800" baseline="-25000"/>
              <a:t>1</a:t>
            </a:r>
            <a:r>
              <a:rPr lang="en-US" sz="2800"/>
              <a:t>*SNP</a:t>
            </a:r>
            <a:r>
              <a:rPr lang="en-US" sz="2800" baseline="-25000"/>
              <a:t>i</a:t>
            </a:r>
            <a:r>
              <a:rPr lang="en-US" sz="2800"/>
              <a:t> + e</a:t>
            </a:r>
            <a:r>
              <a:rPr lang="en-US" sz="2800" baseline="-25000"/>
              <a:t>i </a:t>
            </a:r>
            <a:r>
              <a:rPr lang="en-US" sz="2800"/>
              <a:t>= 197.67 + .442*SNP</a:t>
            </a:r>
            <a:r>
              <a:rPr lang="en-US" sz="2800" baseline="-25000"/>
              <a:t>i</a:t>
            </a:r>
            <a:r>
              <a:rPr lang="en-US" sz="2800"/>
              <a:t> + e</a:t>
            </a:r>
            <a:r>
              <a:rPr lang="en-US" sz="2800" baseline="-25000"/>
              <a:t>i </a:t>
            </a:r>
            <a:endParaRPr lang="en-US" sz="2800"/>
          </a:p>
        </p:txBody>
      </p:sp>
      <p:sp>
        <p:nvSpPr>
          <p:cNvPr id="2" name="TextBox 1">
            <a:extLst>
              <a:ext uri="{FF2B5EF4-FFF2-40B4-BE49-F238E27FC236}">
                <a16:creationId xmlns:a16="http://schemas.microsoft.com/office/drawing/2014/main" id="{F7C03722-0CF1-4632-809F-2C993DB66ED0}"/>
              </a:ext>
            </a:extLst>
          </p:cNvPr>
          <p:cNvSpPr txBox="1"/>
          <p:nvPr/>
        </p:nvSpPr>
        <p:spPr>
          <a:xfrm>
            <a:off x="353994" y="1353538"/>
            <a:ext cx="12029954" cy="4893647"/>
          </a:xfrm>
          <a:prstGeom prst="rect">
            <a:avLst/>
          </a:prstGeom>
          <a:noFill/>
        </p:spPr>
        <p:txBody>
          <a:bodyPr wrap="square" rtlCol="0">
            <a:spAutoFit/>
          </a:bodyPr>
          <a:lstStyle/>
          <a:p>
            <a:r>
              <a:rPr lang="nl-NL" sz="2400"/>
              <a:t>Increase in the number of A alleles (from aa to Aa and from Aa to AA) is associated </a:t>
            </a:r>
          </a:p>
          <a:p>
            <a:r>
              <a:rPr lang="nl-NL" sz="2400"/>
              <a:t>with increase in height of b</a:t>
            </a:r>
            <a:r>
              <a:rPr lang="nl-NL" sz="2400" baseline="-25000"/>
              <a:t>1</a:t>
            </a:r>
            <a:r>
              <a:rPr lang="nl-NL" sz="2400"/>
              <a:t> = </a:t>
            </a:r>
            <a:r>
              <a:rPr lang="nl-NL" sz="2400">
                <a:cs typeface="Courier New" panose="02070309020205020404" pitchFamily="49" charset="0"/>
              </a:rPr>
              <a:t>0.442 cm.  Because the SNP is coded 0 (aa) / 1 (Aa, aA) / 2 (AA) and the model is linear, the explained variance is called </a:t>
            </a:r>
            <a:r>
              <a:rPr lang="nl-NL" sz="2400" u="sng">
                <a:cs typeface="Courier New" panose="02070309020205020404" pitchFamily="49" charset="0"/>
              </a:rPr>
              <a:t>additive genetic variance</a:t>
            </a:r>
            <a:r>
              <a:rPr lang="nl-NL" sz="2400">
                <a:cs typeface="Courier New" panose="02070309020205020404" pitchFamily="49" charset="0"/>
              </a:rPr>
              <a:t>. </a:t>
            </a:r>
          </a:p>
          <a:p>
            <a:endParaRPr lang="nl-NL" sz="2400"/>
          </a:p>
          <a:p>
            <a:r>
              <a:rPr lang="nl-NL" sz="2400">
                <a:cs typeface="Courier New" panose="02070309020205020404" pitchFamily="49" charset="0"/>
              </a:rPr>
              <a:t>R</a:t>
            </a:r>
            <a:r>
              <a:rPr lang="nl-NL" sz="2400" baseline="30000">
                <a:cs typeface="Courier New" panose="02070309020205020404" pitchFamily="49" charset="0"/>
              </a:rPr>
              <a:t>2</a:t>
            </a:r>
            <a:r>
              <a:rPr lang="nl-NL" sz="2400">
                <a:cs typeface="Courier New" panose="02070309020205020404" pitchFamily="49" charset="0"/>
              </a:rPr>
              <a:t>:  0.001467 proportion of variance explained or 0.1467%</a:t>
            </a:r>
          </a:p>
          <a:p>
            <a:endParaRPr lang="nl-NL" sz="2400"/>
          </a:p>
          <a:p>
            <a:r>
              <a:rPr lang="nl-NL" sz="2400" b="1"/>
              <a:t>Covariance structure model:</a:t>
            </a:r>
          </a:p>
          <a:p>
            <a:endParaRPr lang="nl-NL" sz="2400"/>
          </a:p>
          <a:p>
            <a:r>
              <a:rPr lang="nl-NL" sz="2400"/>
              <a:t>The linear regression model</a:t>
            </a:r>
          </a:p>
          <a:p>
            <a:pPr marL="342900" indent="-342900">
              <a:buAutoNum type="arabicParenR"/>
            </a:pPr>
            <a:r>
              <a:rPr lang="nl-NL" sz="2400"/>
              <a:t>provides an account of the </a:t>
            </a:r>
            <a:r>
              <a:rPr lang="nl-NL" sz="2400" b="1"/>
              <a:t>covariance</a:t>
            </a:r>
            <a:r>
              <a:rPr lang="nl-NL" sz="2400"/>
              <a:t> (</a:t>
            </a:r>
            <a:r>
              <a:rPr lang="nl-NL" sz="2400" b="1"/>
              <a:t>correlation</a:t>
            </a:r>
            <a:r>
              <a:rPr lang="nl-NL" sz="2400"/>
              <a:t>) of Height and SNP </a:t>
            </a:r>
          </a:p>
          <a:p>
            <a:pPr lvl="1"/>
            <a:r>
              <a:rPr lang="nl-NL" sz="2400"/>
              <a:t>(remember correlation expression linear association)</a:t>
            </a:r>
          </a:p>
          <a:p>
            <a:pPr marL="342900" indent="-342900">
              <a:buAutoNum type="arabicParenR"/>
            </a:pPr>
            <a:r>
              <a:rPr lang="nl-NL" sz="2400"/>
              <a:t>provide a decomposition of </a:t>
            </a:r>
            <a:r>
              <a:rPr lang="nl-NL" sz="2400" b="1"/>
              <a:t>variance</a:t>
            </a:r>
            <a:r>
              <a:rPr lang="nl-NL" sz="2400"/>
              <a:t> of Height</a:t>
            </a:r>
          </a:p>
          <a:p>
            <a:pPr lvl="1"/>
            <a:r>
              <a:rPr lang="nl-NL" sz="2400"/>
              <a:t>(remember: variance is a measure of the magnitude of individual differences)</a:t>
            </a:r>
          </a:p>
        </p:txBody>
      </p:sp>
      <p:sp>
        <p:nvSpPr>
          <p:cNvPr id="3" name="Tijdelijke aanduiding voor dianummer 2">
            <a:extLst>
              <a:ext uri="{FF2B5EF4-FFF2-40B4-BE49-F238E27FC236}">
                <a16:creationId xmlns:a16="http://schemas.microsoft.com/office/drawing/2014/main" id="{23A3ABAE-BED8-495D-8973-E4680D841D48}"/>
              </a:ext>
            </a:extLst>
          </p:cNvPr>
          <p:cNvSpPr>
            <a:spLocks noGrp="1"/>
          </p:cNvSpPr>
          <p:nvPr>
            <p:ph type="sldNum" sz="quarter" idx="12"/>
          </p:nvPr>
        </p:nvSpPr>
        <p:spPr/>
        <p:txBody>
          <a:bodyPr/>
          <a:lstStyle/>
          <a:p>
            <a:fld id="{7D7567CE-CB09-49BC-B895-12636B2CA790}" type="slidenum">
              <a:rPr lang="LID4096" smtClean="0"/>
              <a:t>7</a:t>
            </a:fld>
            <a:endParaRPr lang="LID4096"/>
          </a:p>
        </p:txBody>
      </p:sp>
    </p:spTree>
    <p:extLst>
      <p:ext uri="{BB962C8B-B14F-4D97-AF65-F5344CB8AC3E}">
        <p14:creationId xmlns:p14="http://schemas.microsoft.com/office/powerpoint/2010/main" val="4169556588"/>
      </p:ext>
    </p:extLst>
  </p:cSld>
  <p:clrMapOvr>
    <a:masterClrMapping/>
  </p:clrMapOvr>
  <mc:AlternateContent xmlns:mc="http://schemas.openxmlformats.org/markup-compatibility/2006" xmlns:p14="http://schemas.microsoft.com/office/powerpoint/2010/main">
    <mc:Choice Requires="p14">
      <p:transition spd="slow" p14:dur="2000" advTm="93739"/>
    </mc:Choice>
    <mc:Fallback xmlns="">
      <p:transition spd="slow" advTm="937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4A8E1D56-72C3-40F7-AC20-EE10C463122E}"/>
              </a:ext>
            </a:extLst>
          </p:cNvPr>
          <p:cNvGraphicFramePr>
            <a:graphicFrameLocks noGrp="1"/>
          </p:cNvGraphicFramePr>
          <p:nvPr>
            <p:extLst>
              <p:ext uri="{D42A27DB-BD31-4B8C-83A1-F6EECF244321}">
                <p14:modId xmlns:p14="http://schemas.microsoft.com/office/powerpoint/2010/main" val="4093209744"/>
              </p:ext>
            </p:extLst>
          </p:nvPr>
        </p:nvGraphicFramePr>
        <p:xfrm>
          <a:off x="358815" y="953500"/>
          <a:ext cx="4178460" cy="1828800"/>
        </p:xfrm>
        <a:graphic>
          <a:graphicData uri="http://schemas.openxmlformats.org/drawingml/2006/table">
            <a:tbl>
              <a:tblPr firstRow="1" bandRow="1">
                <a:tableStyleId>{5940675A-B579-460E-94D1-54222C63F5DA}</a:tableStyleId>
              </a:tblPr>
              <a:tblGrid>
                <a:gridCol w="1392820">
                  <a:extLst>
                    <a:ext uri="{9D8B030D-6E8A-4147-A177-3AD203B41FA5}">
                      <a16:colId xmlns:a16="http://schemas.microsoft.com/office/drawing/2014/main" val="1352700925"/>
                    </a:ext>
                  </a:extLst>
                </a:gridCol>
                <a:gridCol w="1392820">
                  <a:extLst>
                    <a:ext uri="{9D8B030D-6E8A-4147-A177-3AD203B41FA5}">
                      <a16:colId xmlns:a16="http://schemas.microsoft.com/office/drawing/2014/main" val="1597098774"/>
                    </a:ext>
                  </a:extLst>
                </a:gridCol>
                <a:gridCol w="1392820">
                  <a:extLst>
                    <a:ext uri="{9D8B030D-6E8A-4147-A177-3AD203B41FA5}">
                      <a16:colId xmlns:a16="http://schemas.microsoft.com/office/drawing/2014/main" val="2805911915"/>
                    </a:ext>
                  </a:extLst>
                </a:gridCol>
              </a:tblGrid>
              <a:tr h="430107">
                <a:tc gridSpan="3">
                  <a:txBody>
                    <a:bodyPr/>
                    <a:lstStyle/>
                    <a:p>
                      <a:pPr algn="ctr"/>
                      <a:r>
                        <a:rPr lang="en-GB" sz="2400" b="1"/>
                        <a:t>observed numerical cov S</a:t>
                      </a:r>
                      <a:endParaRPr lang="nl-NL" sz="2400" b="1"/>
                    </a:p>
                  </a:txBody>
                  <a:tcPr/>
                </a:tc>
                <a:tc hMerge="1">
                  <a:txBody>
                    <a:bodyPr/>
                    <a:lstStyle/>
                    <a:p>
                      <a:pPr algn="ctr"/>
                      <a:endParaRPr lang="nl-NL" sz="2400"/>
                    </a:p>
                  </a:txBody>
                  <a:tcPr/>
                </a:tc>
                <a:tc hMerge="1">
                  <a:txBody>
                    <a:bodyPr/>
                    <a:lstStyle/>
                    <a:p>
                      <a:pPr algn="ctr"/>
                      <a:endParaRPr lang="nl-NL" sz="2400"/>
                    </a:p>
                  </a:txBody>
                  <a:tcPr/>
                </a:tc>
                <a:extLst>
                  <a:ext uri="{0D108BD9-81ED-4DB2-BD59-A6C34878D82A}">
                    <a16:rowId xmlns:a16="http://schemas.microsoft.com/office/drawing/2014/main" val="2976413496"/>
                  </a:ext>
                </a:extLst>
              </a:tr>
              <a:tr h="430107">
                <a:tc>
                  <a:txBody>
                    <a:bodyPr/>
                    <a:lstStyle/>
                    <a:p>
                      <a:pPr algn="ctr"/>
                      <a:endParaRPr lang="nl-NL" sz="2400"/>
                    </a:p>
                  </a:txBody>
                  <a:tcPr/>
                </a:tc>
                <a:tc>
                  <a:txBody>
                    <a:bodyPr/>
                    <a:lstStyle/>
                    <a:p>
                      <a:pPr algn="ctr"/>
                      <a:r>
                        <a:rPr lang="en-GB" sz="2400"/>
                        <a:t>Height</a:t>
                      </a:r>
                      <a:endParaRPr lang="nl-NL" sz="2400"/>
                    </a:p>
                  </a:txBody>
                  <a:tcPr/>
                </a:tc>
                <a:tc>
                  <a:txBody>
                    <a:bodyPr/>
                    <a:lstStyle/>
                    <a:p>
                      <a:pPr algn="ctr"/>
                      <a:r>
                        <a:rPr lang="en-GB" sz="2400"/>
                        <a:t>SNP</a:t>
                      </a:r>
                      <a:endParaRPr lang="nl-NL" sz="2400"/>
                    </a:p>
                  </a:txBody>
                  <a:tcPr/>
                </a:tc>
                <a:extLst>
                  <a:ext uri="{0D108BD9-81ED-4DB2-BD59-A6C34878D82A}">
                    <a16:rowId xmlns:a16="http://schemas.microsoft.com/office/drawing/2014/main" val="1041466626"/>
                  </a:ext>
                </a:extLst>
              </a:tr>
              <a:tr h="430107">
                <a:tc>
                  <a:txBody>
                    <a:bodyPr/>
                    <a:lstStyle/>
                    <a:p>
                      <a:pPr algn="ctr"/>
                      <a:r>
                        <a:rPr lang="en-GB" sz="2400"/>
                        <a:t>Height</a:t>
                      </a:r>
                      <a:endParaRPr lang="nl-NL" sz="2400"/>
                    </a:p>
                  </a:txBody>
                  <a:tcPr/>
                </a:tc>
                <a:tc>
                  <a:txBody>
                    <a:bodyPr/>
                    <a:lstStyle/>
                    <a:p>
                      <a:pPr algn="ctr"/>
                      <a:r>
                        <a:rPr lang="en-US" sz="2400"/>
                        <a:t>64.01</a:t>
                      </a:r>
                      <a:endParaRPr lang="nl-NL" sz="2400"/>
                    </a:p>
                  </a:txBody>
                  <a:tcPr/>
                </a:tc>
                <a:tc>
                  <a:txBody>
                    <a:bodyPr/>
                    <a:lstStyle/>
                    <a:p>
                      <a:pPr algn="ctr"/>
                      <a:r>
                        <a:rPr lang="en-GB" sz="2400"/>
                        <a:t>0.212</a:t>
                      </a:r>
                      <a:endParaRPr lang="nl-NL" sz="2400"/>
                    </a:p>
                  </a:txBody>
                  <a:tcPr/>
                </a:tc>
                <a:extLst>
                  <a:ext uri="{0D108BD9-81ED-4DB2-BD59-A6C34878D82A}">
                    <a16:rowId xmlns:a16="http://schemas.microsoft.com/office/drawing/2014/main" val="2087204921"/>
                  </a:ext>
                </a:extLst>
              </a:tr>
              <a:tr h="430107">
                <a:tc>
                  <a:txBody>
                    <a:bodyPr/>
                    <a:lstStyle/>
                    <a:p>
                      <a:pPr algn="ctr"/>
                      <a:r>
                        <a:rPr lang="en-GB" sz="2400"/>
                        <a:t>SNP</a:t>
                      </a:r>
                      <a:endParaRPr lang="nl-NL" sz="2400"/>
                    </a:p>
                  </a:txBody>
                  <a:tcPr/>
                </a:tc>
                <a:tc>
                  <a:txBody>
                    <a:bodyPr/>
                    <a:lstStyle/>
                    <a:p>
                      <a:pPr algn="ctr"/>
                      <a:r>
                        <a:rPr lang="en-GB" sz="2400"/>
                        <a:t>0.212</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0.480</a:t>
                      </a:r>
                    </a:p>
                  </a:txBody>
                  <a:tcPr/>
                </a:tc>
                <a:extLst>
                  <a:ext uri="{0D108BD9-81ED-4DB2-BD59-A6C34878D82A}">
                    <a16:rowId xmlns:a16="http://schemas.microsoft.com/office/drawing/2014/main" val="796761795"/>
                  </a:ext>
                </a:extLst>
              </a:tr>
            </a:tbl>
          </a:graphicData>
        </a:graphic>
      </p:graphicFrame>
      <p:graphicFrame>
        <p:nvGraphicFramePr>
          <p:cNvPr id="3" name="Table 2">
            <a:extLst>
              <a:ext uri="{FF2B5EF4-FFF2-40B4-BE49-F238E27FC236}">
                <a16:creationId xmlns:a16="http://schemas.microsoft.com/office/drawing/2014/main" id="{13F68169-2ABB-4444-BA38-3F0D457DC55C}"/>
              </a:ext>
            </a:extLst>
          </p:cNvPr>
          <p:cNvGraphicFramePr>
            <a:graphicFrameLocks noGrp="1"/>
          </p:cNvGraphicFramePr>
          <p:nvPr>
            <p:extLst>
              <p:ext uri="{D42A27DB-BD31-4B8C-83A1-F6EECF244321}">
                <p14:modId xmlns:p14="http://schemas.microsoft.com/office/powerpoint/2010/main" val="511494921"/>
              </p:ext>
            </p:extLst>
          </p:nvPr>
        </p:nvGraphicFramePr>
        <p:xfrm>
          <a:off x="358815" y="3065012"/>
          <a:ext cx="6024039" cy="1828800"/>
        </p:xfrm>
        <a:graphic>
          <a:graphicData uri="http://schemas.openxmlformats.org/drawingml/2006/table">
            <a:tbl>
              <a:tblPr firstRow="1" bandRow="1">
                <a:tableStyleId>{5940675A-B579-460E-94D1-54222C63F5DA}</a:tableStyleId>
              </a:tblPr>
              <a:tblGrid>
                <a:gridCol w="2008013">
                  <a:extLst>
                    <a:ext uri="{9D8B030D-6E8A-4147-A177-3AD203B41FA5}">
                      <a16:colId xmlns:a16="http://schemas.microsoft.com/office/drawing/2014/main" val="1352700925"/>
                    </a:ext>
                  </a:extLst>
                </a:gridCol>
                <a:gridCol w="2008013">
                  <a:extLst>
                    <a:ext uri="{9D8B030D-6E8A-4147-A177-3AD203B41FA5}">
                      <a16:colId xmlns:a16="http://schemas.microsoft.com/office/drawing/2014/main" val="1597098774"/>
                    </a:ext>
                  </a:extLst>
                </a:gridCol>
                <a:gridCol w="2008013">
                  <a:extLst>
                    <a:ext uri="{9D8B030D-6E8A-4147-A177-3AD203B41FA5}">
                      <a16:colId xmlns:a16="http://schemas.microsoft.com/office/drawing/2014/main" val="2805911915"/>
                    </a:ext>
                  </a:extLst>
                </a:gridCol>
              </a:tblGrid>
              <a:tr h="370840">
                <a:tc gridSpan="3">
                  <a:txBody>
                    <a:bodyPr/>
                    <a:lstStyle/>
                    <a:p>
                      <a:pPr algn="ctr"/>
                      <a:r>
                        <a:rPr lang="en-GB" sz="2400"/>
                        <a:t>based on linear regression model</a:t>
                      </a:r>
                      <a:endParaRPr lang="nl-NL" sz="2400"/>
                    </a:p>
                  </a:txBody>
                  <a:tcPr/>
                </a:tc>
                <a:tc hMerge="1">
                  <a:txBody>
                    <a:bodyPr/>
                    <a:lstStyle/>
                    <a:p>
                      <a:pPr algn="ctr"/>
                      <a:endParaRPr lang="nl-NL" sz="2400"/>
                    </a:p>
                  </a:txBody>
                  <a:tcPr/>
                </a:tc>
                <a:tc hMerge="1">
                  <a:txBody>
                    <a:bodyPr/>
                    <a:lstStyle/>
                    <a:p>
                      <a:pPr algn="ctr"/>
                      <a:endParaRPr lang="nl-NL" sz="2400"/>
                    </a:p>
                  </a:txBody>
                  <a:tcPr/>
                </a:tc>
                <a:extLst>
                  <a:ext uri="{0D108BD9-81ED-4DB2-BD59-A6C34878D82A}">
                    <a16:rowId xmlns:a16="http://schemas.microsoft.com/office/drawing/2014/main" val="2714939996"/>
                  </a:ext>
                </a:extLst>
              </a:tr>
              <a:tr h="370840">
                <a:tc>
                  <a:txBody>
                    <a:bodyPr/>
                    <a:lstStyle/>
                    <a:p>
                      <a:pPr algn="ctr"/>
                      <a:endParaRPr lang="nl-NL" sz="2400"/>
                    </a:p>
                  </a:txBody>
                  <a:tcPr/>
                </a:tc>
                <a:tc>
                  <a:txBody>
                    <a:bodyPr/>
                    <a:lstStyle/>
                    <a:p>
                      <a:pPr algn="ctr"/>
                      <a:r>
                        <a:rPr lang="en-GB" sz="2400"/>
                        <a:t>Height</a:t>
                      </a:r>
                      <a:endParaRPr lang="nl-NL" sz="2400"/>
                    </a:p>
                  </a:txBody>
                  <a:tcPr/>
                </a:tc>
                <a:tc>
                  <a:txBody>
                    <a:bodyPr/>
                    <a:lstStyle/>
                    <a:p>
                      <a:pPr algn="ctr"/>
                      <a:r>
                        <a:rPr lang="en-GB" sz="2400"/>
                        <a:t>SNP</a:t>
                      </a:r>
                      <a:endParaRPr lang="nl-NL" sz="2400"/>
                    </a:p>
                  </a:txBody>
                  <a:tcPr/>
                </a:tc>
                <a:extLst>
                  <a:ext uri="{0D108BD9-81ED-4DB2-BD59-A6C34878D82A}">
                    <a16:rowId xmlns:a16="http://schemas.microsoft.com/office/drawing/2014/main" val="1041466626"/>
                  </a:ext>
                </a:extLst>
              </a:tr>
              <a:tr h="370840">
                <a:tc>
                  <a:txBody>
                    <a:bodyPr/>
                    <a:lstStyle/>
                    <a:p>
                      <a:pPr algn="ctr"/>
                      <a:r>
                        <a:rPr lang="en-GB" sz="2400"/>
                        <a:t>Height</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b</a:t>
                      </a:r>
                      <a:r>
                        <a:rPr lang="en-US" sz="2400" baseline="-25000"/>
                        <a:t>1</a:t>
                      </a:r>
                      <a:r>
                        <a:rPr lang="en-US" sz="2400" baseline="30000"/>
                        <a:t>2</a:t>
                      </a:r>
                      <a:r>
                        <a:rPr lang="en-US" sz="2400"/>
                        <a:t>*s</a:t>
                      </a:r>
                      <a:r>
                        <a:rPr lang="en-US" sz="2400" baseline="30000"/>
                        <a:t>2</a:t>
                      </a:r>
                      <a:r>
                        <a:rPr lang="en-US" sz="2400" baseline="-25000"/>
                        <a:t>SNP</a:t>
                      </a:r>
                      <a:r>
                        <a:rPr lang="en-US" sz="2400" baseline="0"/>
                        <a:t>+</a:t>
                      </a:r>
                      <a:r>
                        <a:rPr lang="en-US" sz="2400" baseline="-25000"/>
                        <a:t> </a:t>
                      </a:r>
                      <a:r>
                        <a:rPr lang="en-US" sz="2400" baseline="0"/>
                        <a:t>s</a:t>
                      </a:r>
                      <a:r>
                        <a:rPr lang="en-US" sz="2400" baseline="30000"/>
                        <a:t>2</a:t>
                      </a:r>
                      <a:r>
                        <a:rPr lang="en-US" sz="2400" baseline="-25000"/>
                        <a:t>e</a:t>
                      </a:r>
                      <a:endParaRPr lang="nl-NL" sz="2400" baseline="-25000"/>
                    </a:p>
                  </a:txBody>
                  <a:tcPr/>
                </a:tc>
                <a:tc>
                  <a:txBody>
                    <a:bodyPr/>
                    <a:lstStyle/>
                    <a:p>
                      <a:pPr algn="ctr"/>
                      <a:r>
                        <a:rPr lang="en-US" sz="2400"/>
                        <a:t>b</a:t>
                      </a:r>
                      <a:r>
                        <a:rPr lang="en-US" sz="2400" baseline="-25000"/>
                        <a:t>1</a:t>
                      </a:r>
                      <a:r>
                        <a:rPr lang="en-US" sz="2400"/>
                        <a:t>*s</a:t>
                      </a:r>
                      <a:r>
                        <a:rPr lang="en-US" sz="2400" baseline="30000"/>
                        <a:t>2</a:t>
                      </a:r>
                      <a:r>
                        <a:rPr lang="en-US" sz="2400" baseline="-25000"/>
                        <a:t>SNP</a:t>
                      </a:r>
                      <a:endParaRPr lang="nl-NL" sz="2400" baseline="-25000"/>
                    </a:p>
                  </a:txBody>
                  <a:tcPr/>
                </a:tc>
                <a:extLst>
                  <a:ext uri="{0D108BD9-81ED-4DB2-BD59-A6C34878D82A}">
                    <a16:rowId xmlns:a16="http://schemas.microsoft.com/office/drawing/2014/main" val="2087204921"/>
                  </a:ext>
                </a:extLst>
              </a:tr>
              <a:tr h="370840">
                <a:tc>
                  <a:txBody>
                    <a:bodyPr/>
                    <a:lstStyle/>
                    <a:p>
                      <a:pPr algn="ctr"/>
                      <a:r>
                        <a:rPr lang="en-GB" sz="2400"/>
                        <a:t>SNP</a:t>
                      </a:r>
                      <a:endParaRPr lang="nl-NL" sz="2400"/>
                    </a:p>
                  </a:txBody>
                  <a:tcPr/>
                </a:tc>
                <a:tc>
                  <a:txBody>
                    <a:bodyPr/>
                    <a:lstStyle/>
                    <a:p>
                      <a:pPr algn="ctr"/>
                      <a:r>
                        <a:rPr lang="en-US" sz="2400"/>
                        <a:t>b</a:t>
                      </a:r>
                      <a:r>
                        <a:rPr lang="en-US" sz="2400" baseline="-25000"/>
                        <a:t>1</a:t>
                      </a:r>
                      <a:r>
                        <a:rPr lang="en-US" sz="2400"/>
                        <a:t>*s</a:t>
                      </a:r>
                      <a:r>
                        <a:rPr lang="en-US" sz="2400" baseline="30000"/>
                        <a:t>2</a:t>
                      </a:r>
                      <a:r>
                        <a:rPr lang="en-US" sz="2400" baseline="-25000"/>
                        <a:t>SNP</a:t>
                      </a:r>
                      <a:endParaRPr lang="nl-NL" sz="2400" baseline="-25000"/>
                    </a:p>
                  </a:txBody>
                  <a:tcPr/>
                </a:tc>
                <a:tc>
                  <a:txBody>
                    <a:bodyPr/>
                    <a:lstStyle/>
                    <a:p>
                      <a:pPr algn="ctr"/>
                      <a:r>
                        <a:rPr lang="en-US" sz="2400"/>
                        <a:t>s</a:t>
                      </a:r>
                      <a:r>
                        <a:rPr lang="en-US" sz="2400" baseline="30000"/>
                        <a:t>2</a:t>
                      </a:r>
                      <a:r>
                        <a:rPr lang="en-US" sz="2400" baseline="-25000"/>
                        <a:t>SNP</a:t>
                      </a:r>
                      <a:endParaRPr lang="nl-NL" sz="2400" baseline="-25000"/>
                    </a:p>
                  </a:txBody>
                  <a:tcPr/>
                </a:tc>
                <a:extLst>
                  <a:ext uri="{0D108BD9-81ED-4DB2-BD59-A6C34878D82A}">
                    <a16:rowId xmlns:a16="http://schemas.microsoft.com/office/drawing/2014/main" val="796761795"/>
                  </a:ext>
                </a:extLst>
              </a:tr>
            </a:tbl>
          </a:graphicData>
        </a:graphic>
      </p:graphicFrame>
      <p:sp>
        <p:nvSpPr>
          <p:cNvPr id="5" name="TextBox 4">
            <a:extLst>
              <a:ext uri="{FF2B5EF4-FFF2-40B4-BE49-F238E27FC236}">
                <a16:creationId xmlns:a16="http://schemas.microsoft.com/office/drawing/2014/main" id="{8727801C-51B1-492A-AE01-C14EE4E3396C}"/>
              </a:ext>
            </a:extLst>
          </p:cNvPr>
          <p:cNvSpPr txBox="1"/>
          <p:nvPr/>
        </p:nvSpPr>
        <p:spPr>
          <a:xfrm>
            <a:off x="286895" y="5100850"/>
            <a:ext cx="10500969" cy="523220"/>
          </a:xfrm>
          <a:prstGeom prst="rect">
            <a:avLst/>
          </a:prstGeom>
          <a:noFill/>
        </p:spPr>
        <p:txBody>
          <a:bodyPr wrap="square">
            <a:spAutoFit/>
          </a:bodyPr>
          <a:lstStyle/>
          <a:p>
            <a:r>
              <a:rPr lang="en-US" sz="2800"/>
              <a:t>Height</a:t>
            </a:r>
            <a:r>
              <a:rPr lang="en-US" sz="2800" baseline="-25000"/>
              <a:t>i</a:t>
            </a:r>
            <a:r>
              <a:rPr lang="en-US" sz="2800"/>
              <a:t> = b</a:t>
            </a:r>
            <a:r>
              <a:rPr lang="en-US" sz="2800" baseline="-25000"/>
              <a:t>0</a:t>
            </a:r>
            <a:r>
              <a:rPr lang="en-US" sz="2800"/>
              <a:t> + b</a:t>
            </a:r>
            <a:r>
              <a:rPr lang="en-US" sz="2800" baseline="-25000"/>
              <a:t>1</a:t>
            </a:r>
            <a:r>
              <a:rPr lang="en-US" sz="2800"/>
              <a:t>*SNP</a:t>
            </a:r>
            <a:r>
              <a:rPr lang="en-US" sz="2800" baseline="-25000"/>
              <a:t>i</a:t>
            </a:r>
            <a:r>
              <a:rPr lang="en-US" sz="2800"/>
              <a:t> + e</a:t>
            </a:r>
            <a:r>
              <a:rPr lang="en-US" sz="2800" baseline="-25000"/>
              <a:t>i  </a:t>
            </a:r>
            <a:r>
              <a:rPr lang="en-US" sz="2800"/>
              <a:t>.... Height</a:t>
            </a:r>
            <a:r>
              <a:rPr lang="en-US" sz="2800" baseline="-25000"/>
              <a:t>i</a:t>
            </a:r>
            <a:r>
              <a:rPr lang="en-US" sz="2800"/>
              <a:t> = 197.67 + .442*SNP</a:t>
            </a:r>
            <a:r>
              <a:rPr lang="en-US" sz="2800" baseline="-25000"/>
              <a:t>i</a:t>
            </a:r>
            <a:r>
              <a:rPr lang="en-US" sz="2800"/>
              <a:t> + e</a:t>
            </a:r>
            <a:r>
              <a:rPr lang="en-US" sz="2800" baseline="-25000"/>
              <a:t>i </a:t>
            </a:r>
            <a:endParaRPr lang="en-US" sz="2800"/>
          </a:p>
        </p:txBody>
      </p:sp>
      <p:graphicFrame>
        <p:nvGraphicFramePr>
          <p:cNvPr id="6" name="Table 5">
            <a:extLst>
              <a:ext uri="{FF2B5EF4-FFF2-40B4-BE49-F238E27FC236}">
                <a16:creationId xmlns:a16="http://schemas.microsoft.com/office/drawing/2014/main" id="{2162993B-7471-4422-973E-F5AEDA541F5D}"/>
              </a:ext>
            </a:extLst>
          </p:cNvPr>
          <p:cNvGraphicFramePr>
            <a:graphicFrameLocks noGrp="1"/>
          </p:cNvGraphicFramePr>
          <p:nvPr>
            <p:extLst>
              <p:ext uri="{D42A27DB-BD31-4B8C-83A1-F6EECF244321}">
                <p14:modId xmlns:p14="http://schemas.microsoft.com/office/powerpoint/2010/main" val="2726609130"/>
              </p:ext>
            </p:extLst>
          </p:nvPr>
        </p:nvGraphicFramePr>
        <p:xfrm>
          <a:off x="5136253" y="953500"/>
          <a:ext cx="4460112" cy="1828800"/>
        </p:xfrm>
        <a:graphic>
          <a:graphicData uri="http://schemas.openxmlformats.org/drawingml/2006/table">
            <a:tbl>
              <a:tblPr firstRow="1" bandRow="1">
                <a:tableStyleId>{5940675A-B579-460E-94D1-54222C63F5DA}</a:tableStyleId>
              </a:tblPr>
              <a:tblGrid>
                <a:gridCol w="1486704">
                  <a:extLst>
                    <a:ext uri="{9D8B030D-6E8A-4147-A177-3AD203B41FA5}">
                      <a16:colId xmlns:a16="http://schemas.microsoft.com/office/drawing/2014/main" val="1352700925"/>
                    </a:ext>
                  </a:extLst>
                </a:gridCol>
                <a:gridCol w="1486704">
                  <a:extLst>
                    <a:ext uri="{9D8B030D-6E8A-4147-A177-3AD203B41FA5}">
                      <a16:colId xmlns:a16="http://schemas.microsoft.com/office/drawing/2014/main" val="1597098774"/>
                    </a:ext>
                  </a:extLst>
                </a:gridCol>
                <a:gridCol w="1486704">
                  <a:extLst>
                    <a:ext uri="{9D8B030D-6E8A-4147-A177-3AD203B41FA5}">
                      <a16:colId xmlns:a16="http://schemas.microsoft.com/office/drawing/2014/main" val="2805911915"/>
                    </a:ext>
                  </a:extLst>
                </a:gridCol>
              </a:tblGrid>
              <a:tr h="4572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t>in symbols</a:t>
                      </a:r>
                      <a:endParaRPr lang="nl-NL" sz="2400" b="1"/>
                    </a:p>
                  </a:txBody>
                  <a:tcPr/>
                </a:tc>
                <a:tc hMerge="1">
                  <a:txBody>
                    <a:bodyPr/>
                    <a:lstStyle/>
                    <a:p>
                      <a:pPr algn="ctr"/>
                      <a:endParaRPr lang="nl-NL" sz="2400"/>
                    </a:p>
                  </a:txBody>
                  <a:tcPr/>
                </a:tc>
                <a:tc hMerge="1">
                  <a:txBody>
                    <a:bodyPr/>
                    <a:lstStyle/>
                    <a:p>
                      <a:pPr algn="ctr"/>
                      <a:endParaRPr lang="nl-NL" sz="2400"/>
                    </a:p>
                  </a:txBody>
                  <a:tcPr/>
                </a:tc>
                <a:extLst>
                  <a:ext uri="{0D108BD9-81ED-4DB2-BD59-A6C34878D82A}">
                    <a16:rowId xmlns:a16="http://schemas.microsoft.com/office/drawing/2014/main" val="1216426273"/>
                  </a:ext>
                </a:extLst>
              </a:tr>
              <a:tr h="457200">
                <a:tc>
                  <a:txBody>
                    <a:bodyPr/>
                    <a:lstStyle/>
                    <a:p>
                      <a:pPr algn="ctr"/>
                      <a:endParaRPr lang="nl-NL" sz="2400"/>
                    </a:p>
                  </a:txBody>
                  <a:tcPr/>
                </a:tc>
                <a:tc>
                  <a:txBody>
                    <a:bodyPr/>
                    <a:lstStyle/>
                    <a:p>
                      <a:pPr algn="ctr"/>
                      <a:r>
                        <a:rPr lang="en-GB" sz="2400"/>
                        <a:t>Height</a:t>
                      </a:r>
                      <a:endParaRPr lang="nl-NL" sz="2400"/>
                    </a:p>
                  </a:txBody>
                  <a:tcPr/>
                </a:tc>
                <a:tc>
                  <a:txBody>
                    <a:bodyPr/>
                    <a:lstStyle/>
                    <a:p>
                      <a:pPr algn="ctr"/>
                      <a:r>
                        <a:rPr lang="en-GB" sz="2400"/>
                        <a:t>SNP</a:t>
                      </a:r>
                      <a:endParaRPr lang="nl-NL" sz="2400"/>
                    </a:p>
                  </a:txBody>
                  <a:tcPr/>
                </a:tc>
                <a:extLst>
                  <a:ext uri="{0D108BD9-81ED-4DB2-BD59-A6C34878D82A}">
                    <a16:rowId xmlns:a16="http://schemas.microsoft.com/office/drawing/2014/main" val="1041466626"/>
                  </a:ext>
                </a:extLst>
              </a:tr>
              <a:tr h="457200">
                <a:tc>
                  <a:txBody>
                    <a:bodyPr/>
                    <a:lstStyle/>
                    <a:p>
                      <a:pPr algn="ctr"/>
                      <a:r>
                        <a:rPr lang="en-GB" sz="2400"/>
                        <a:t>Height</a:t>
                      </a:r>
                      <a:endParaRPr lang="nl-NL" sz="2400"/>
                    </a:p>
                  </a:txBody>
                  <a:tcPr/>
                </a:tc>
                <a:tc>
                  <a:txBody>
                    <a:bodyPr/>
                    <a:lstStyle/>
                    <a:p>
                      <a:pPr algn="ctr"/>
                      <a:r>
                        <a:rPr lang="en-US" sz="2400"/>
                        <a:t>s</a:t>
                      </a:r>
                      <a:r>
                        <a:rPr lang="en-US" sz="2400" baseline="30000"/>
                        <a:t>2</a:t>
                      </a:r>
                      <a:r>
                        <a:rPr lang="en-US" sz="2400" baseline="-25000"/>
                        <a:t>H</a:t>
                      </a:r>
                      <a:endParaRPr lang="nl-NL" sz="2400" baseline="-25000"/>
                    </a:p>
                  </a:txBody>
                  <a:tcPr/>
                </a:tc>
                <a:tc>
                  <a:txBody>
                    <a:bodyPr/>
                    <a:lstStyle/>
                    <a:p>
                      <a:pPr algn="ctr"/>
                      <a:r>
                        <a:rPr lang="en-GB" sz="2400"/>
                        <a:t>s</a:t>
                      </a:r>
                      <a:r>
                        <a:rPr lang="en-GB" sz="2400" baseline="-25000"/>
                        <a:t>H,SNP</a:t>
                      </a:r>
                      <a:endParaRPr lang="nl-NL" sz="2400" baseline="-25000"/>
                    </a:p>
                  </a:txBody>
                  <a:tcPr/>
                </a:tc>
                <a:extLst>
                  <a:ext uri="{0D108BD9-81ED-4DB2-BD59-A6C34878D82A}">
                    <a16:rowId xmlns:a16="http://schemas.microsoft.com/office/drawing/2014/main" val="2087204921"/>
                  </a:ext>
                </a:extLst>
              </a:tr>
              <a:tr h="457200">
                <a:tc>
                  <a:txBody>
                    <a:bodyPr/>
                    <a:lstStyle/>
                    <a:p>
                      <a:pPr algn="ctr"/>
                      <a:r>
                        <a:rPr lang="en-GB" sz="2400"/>
                        <a:t>SNP</a:t>
                      </a:r>
                      <a:endParaRPr lang="nl-NL" sz="2400"/>
                    </a:p>
                  </a:txBody>
                  <a:tcPr/>
                </a:tc>
                <a:tc>
                  <a:txBody>
                    <a:bodyPr/>
                    <a:lstStyle/>
                    <a:p>
                      <a:pPr algn="ctr"/>
                      <a:r>
                        <a:rPr lang="en-GB" sz="2400"/>
                        <a:t>s</a:t>
                      </a:r>
                      <a:r>
                        <a:rPr lang="en-GB" sz="2400" baseline="-25000"/>
                        <a:t>H,SNP</a:t>
                      </a:r>
                      <a:endParaRPr lang="nl-NL" sz="2400" baseline="-25000"/>
                    </a:p>
                  </a:txBody>
                  <a:tcPr/>
                </a:tc>
                <a:tc>
                  <a:txBody>
                    <a:bodyPr/>
                    <a:lstStyle/>
                    <a:p>
                      <a:pPr algn="ctr"/>
                      <a:r>
                        <a:rPr lang="en-US" sz="2400"/>
                        <a:t>s</a:t>
                      </a:r>
                      <a:r>
                        <a:rPr lang="en-US" sz="2400" baseline="30000"/>
                        <a:t>2</a:t>
                      </a:r>
                      <a:r>
                        <a:rPr lang="en-US" sz="2400" baseline="-25000"/>
                        <a:t>SNP</a:t>
                      </a:r>
                      <a:endParaRPr lang="nl-NL" sz="2400" baseline="-25000"/>
                    </a:p>
                  </a:txBody>
                  <a:tcPr/>
                </a:tc>
                <a:extLst>
                  <a:ext uri="{0D108BD9-81ED-4DB2-BD59-A6C34878D82A}">
                    <a16:rowId xmlns:a16="http://schemas.microsoft.com/office/drawing/2014/main" val="796761795"/>
                  </a:ext>
                </a:extLst>
              </a:tr>
            </a:tbl>
          </a:graphicData>
        </a:graphic>
      </p:graphicFrame>
      <p:sp>
        <p:nvSpPr>
          <p:cNvPr id="8" name="TextBox 7">
            <a:extLst>
              <a:ext uri="{FF2B5EF4-FFF2-40B4-BE49-F238E27FC236}">
                <a16:creationId xmlns:a16="http://schemas.microsoft.com/office/drawing/2014/main" id="{18941EFD-567D-4305-B0E6-13C7178EB6BF}"/>
              </a:ext>
            </a:extLst>
          </p:cNvPr>
          <p:cNvSpPr txBox="1"/>
          <p:nvPr/>
        </p:nvSpPr>
        <p:spPr>
          <a:xfrm>
            <a:off x="520861" y="1157468"/>
            <a:ext cx="1107996" cy="369332"/>
          </a:xfrm>
          <a:prstGeom prst="rect">
            <a:avLst/>
          </a:prstGeom>
          <a:noFill/>
        </p:spPr>
        <p:txBody>
          <a:bodyPr wrap="none" rtlCol="0">
            <a:spAutoFit/>
          </a:bodyPr>
          <a:lstStyle/>
          <a:p>
            <a:r>
              <a:rPr lang="en-GB"/>
              <a:t>	</a:t>
            </a:r>
            <a:endParaRPr lang="nl-NL"/>
          </a:p>
        </p:txBody>
      </p:sp>
      <p:sp>
        <p:nvSpPr>
          <p:cNvPr id="4" name="Tijdelijke aanduiding voor dianummer 3">
            <a:extLst>
              <a:ext uri="{FF2B5EF4-FFF2-40B4-BE49-F238E27FC236}">
                <a16:creationId xmlns:a16="http://schemas.microsoft.com/office/drawing/2014/main" id="{4D302FCA-3CE7-451C-AEFE-6877D39B3EAF}"/>
              </a:ext>
            </a:extLst>
          </p:cNvPr>
          <p:cNvSpPr>
            <a:spLocks noGrp="1"/>
          </p:cNvSpPr>
          <p:nvPr>
            <p:ph type="sldNum" sz="quarter" idx="12"/>
          </p:nvPr>
        </p:nvSpPr>
        <p:spPr/>
        <p:txBody>
          <a:bodyPr/>
          <a:lstStyle/>
          <a:p>
            <a:fld id="{7D7567CE-CB09-49BC-B895-12636B2CA790}" type="slidenum">
              <a:rPr lang="LID4096" smtClean="0"/>
              <a:t>8</a:t>
            </a:fld>
            <a:endParaRPr lang="LID4096"/>
          </a:p>
        </p:txBody>
      </p:sp>
      <p:sp>
        <p:nvSpPr>
          <p:cNvPr id="9" name="Tekstvak 8">
            <a:extLst>
              <a:ext uri="{FF2B5EF4-FFF2-40B4-BE49-F238E27FC236}">
                <a16:creationId xmlns:a16="http://schemas.microsoft.com/office/drawing/2014/main" id="{797C466A-6BA0-4DCE-8781-11FB1D2BA5F6}"/>
              </a:ext>
            </a:extLst>
          </p:cNvPr>
          <p:cNvSpPr txBox="1"/>
          <p:nvPr/>
        </p:nvSpPr>
        <p:spPr>
          <a:xfrm>
            <a:off x="358815" y="139520"/>
            <a:ext cx="6097712" cy="523220"/>
          </a:xfrm>
          <a:prstGeom prst="rect">
            <a:avLst/>
          </a:prstGeom>
          <a:noFill/>
        </p:spPr>
        <p:txBody>
          <a:bodyPr wrap="square">
            <a:spAutoFit/>
          </a:bodyPr>
          <a:lstStyle/>
          <a:p>
            <a:r>
              <a:rPr lang="en-GB" sz="2800"/>
              <a:t>covariance matrix </a:t>
            </a:r>
          </a:p>
        </p:txBody>
      </p:sp>
    </p:spTree>
    <p:extLst>
      <p:ext uri="{BB962C8B-B14F-4D97-AF65-F5344CB8AC3E}">
        <p14:creationId xmlns:p14="http://schemas.microsoft.com/office/powerpoint/2010/main" val="4196694408"/>
      </p:ext>
    </p:extLst>
  </p:cSld>
  <p:clrMapOvr>
    <a:masterClrMapping/>
  </p:clrMapOvr>
  <mc:AlternateContent xmlns:mc="http://schemas.openxmlformats.org/markup-compatibility/2006" xmlns:p14="http://schemas.microsoft.com/office/powerpoint/2010/main">
    <mc:Choice Requires="p14">
      <p:transition spd="slow" p14:dur="2000" advTm="93828"/>
    </mc:Choice>
    <mc:Fallback xmlns="">
      <p:transition spd="slow" advTm="938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285ED69-ED4D-4971-A63A-7333AE3B1D45}"/>
              </a:ext>
            </a:extLst>
          </p:cNvPr>
          <p:cNvGraphicFramePr>
            <a:graphicFrameLocks noGrp="1"/>
          </p:cNvGraphicFramePr>
          <p:nvPr>
            <p:extLst>
              <p:ext uri="{D42A27DB-BD31-4B8C-83A1-F6EECF244321}">
                <p14:modId xmlns:p14="http://schemas.microsoft.com/office/powerpoint/2010/main" val="3465391736"/>
              </p:ext>
            </p:extLst>
          </p:nvPr>
        </p:nvGraphicFramePr>
        <p:xfrm>
          <a:off x="4731611" y="312903"/>
          <a:ext cx="6652548" cy="2072640"/>
        </p:xfrm>
        <a:graphic>
          <a:graphicData uri="http://schemas.openxmlformats.org/drawingml/2006/table">
            <a:tbl>
              <a:tblPr firstRow="1" bandRow="1">
                <a:tableStyleId>{5940675A-B579-460E-94D1-54222C63F5DA}</a:tableStyleId>
              </a:tblPr>
              <a:tblGrid>
                <a:gridCol w="2217516">
                  <a:extLst>
                    <a:ext uri="{9D8B030D-6E8A-4147-A177-3AD203B41FA5}">
                      <a16:colId xmlns:a16="http://schemas.microsoft.com/office/drawing/2014/main" val="1352700925"/>
                    </a:ext>
                  </a:extLst>
                </a:gridCol>
                <a:gridCol w="2217516">
                  <a:extLst>
                    <a:ext uri="{9D8B030D-6E8A-4147-A177-3AD203B41FA5}">
                      <a16:colId xmlns:a16="http://schemas.microsoft.com/office/drawing/2014/main" val="1597098774"/>
                    </a:ext>
                  </a:extLst>
                </a:gridCol>
                <a:gridCol w="2217516">
                  <a:extLst>
                    <a:ext uri="{9D8B030D-6E8A-4147-A177-3AD203B41FA5}">
                      <a16:colId xmlns:a16="http://schemas.microsoft.com/office/drawing/2014/main" val="2805911915"/>
                    </a:ext>
                  </a:extLst>
                </a:gridCol>
              </a:tblGrid>
              <a:tr h="370840">
                <a:tc gridSpan="3">
                  <a:txBody>
                    <a:bodyPr/>
                    <a:lstStyle/>
                    <a:p>
                      <a:pPr algn="ctr"/>
                      <a:r>
                        <a:rPr lang="en-GB" sz="2800"/>
                        <a:t>linear regression model</a:t>
                      </a:r>
                      <a:endParaRPr lang="nl-NL" sz="2800"/>
                    </a:p>
                  </a:txBody>
                  <a:tcPr/>
                </a:tc>
                <a:tc hMerge="1">
                  <a:txBody>
                    <a:bodyPr/>
                    <a:lstStyle/>
                    <a:p>
                      <a:pPr algn="ctr"/>
                      <a:endParaRPr lang="nl-NL" sz="2800"/>
                    </a:p>
                  </a:txBody>
                  <a:tcPr/>
                </a:tc>
                <a:tc hMerge="1">
                  <a:txBody>
                    <a:bodyPr/>
                    <a:lstStyle/>
                    <a:p>
                      <a:pPr algn="ctr"/>
                      <a:endParaRPr lang="nl-NL" sz="2800"/>
                    </a:p>
                  </a:txBody>
                  <a:tcPr/>
                </a:tc>
                <a:extLst>
                  <a:ext uri="{0D108BD9-81ED-4DB2-BD59-A6C34878D82A}">
                    <a16:rowId xmlns:a16="http://schemas.microsoft.com/office/drawing/2014/main" val="4004030771"/>
                  </a:ext>
                </a:extLst>
              </a:tr>
              <a:tr h="370840">
                <a:tc>
                  <a:txBody>
                    <a:bodyPr/>
                    <a:lstStyle/>
                    <a:p>
                      <a:pPr algn="ctr"/>
                      <a:endParaRPr lang="nl-NL" sz="2800"/>
                    </a:p>
                  </a:txBody>
                  <a:tcPr/>
                </a:tc>
                <a:tc>
                  <a:txBody>
                    <a:bodyPr/>
                    <a:lstStyle/>
                    <a:p>
                      <a:pPr algn="ctr"/>
                      <a:r>
                        <a:rPr lang="en-GB" sz="2800"/>
                        <a:t>Height</a:t>
                      </a:r>
                      <a:endParaRPr lang="nl-NL" sz="2800"/>
                    </a:p>
                  </a:txBody>
                  <a:tcPr/>
                </a:tc>
                <a:tc>
                  <a:txBody>
                    <a:bodyPr/>
                    <a:lstStyle/>
                    <a:p>
                      <a:pPr algn="ctr"/>
                      <a:r>
                        <a:rPr lang="en-GB" sz="2800"/>
                        <a:t>SNP</a:t>
                      </a:r>
                      <a:endParaRPr lang="nl-NL" sz="2800"/>
                    </a:p>
                  </a:txBody>
                  <a:tcPr/>
                </a:tc>
                <a:extLst>
                  <a:ext uri="{0D108BD9-81ED-4DB2-BD59-A6C34878D82A}">
                    <a16:rowId xmlns:a16="http://schemas.microsoft.com/office/drawing/2014/main" val="1041466626"/>
                  </a:ext>
                </a:extLst>
              </a:tr>
              <a:tr h="370840">
                <a:tc>
                  <a:txBody>
                    <a:bodyPr/>
                    <a:lstStyle/>
                    <a:p>
                      <a:pPr algn="ctr"/>
                      <a:r>
                        <a:rPr lang="en-GB" sz="2800"/>
                        <a:t>Height</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0070C0"/>
                          </a:solidFill>
                        </a:rPr>
                        <a:t>b</a:t>
                      </a:r>
                      <a:r>
                        <a:rPr lang="en-US" sz="2800" baseline="-25000">
                          <a:solidFill>
                            <a:srgbClr val="0070C0"/>
                          </a:solidFill>
                        </a:rPr>
                        <a:t>1</a:t>
                      </a:r>
                      <a:r>
                        <a:rPr lang="en-US" sz="2800" baseline="30000">
                          <a:solidFill>
                            <a:srgbClr val="0070C0"/>
                          </a:solidFill>
                        </a:rPr>
                        <a:t>2</a:t>
                      </a:r>
                      <a:r>
                        <a:rPr lang="en-US" sz="2800">
                          <a:solidFill>
                            <a:srgbClr val="0070C0"/>
                          </a:solidFill>
                        </a:rPr>
                        <a:t>*s</a:t>
                      </a:r>
                      <a:r>
                        <a:rPr lang="en-US" sz="2800" baseline="30000">
                          <a:solidFill>
                            <a:srgbClr val="0070C0"/>
                          </a:solidFill>
                        </a:rPr>
                        <a:t>2</a:t>
                      </a:r>
                      <a:r>
                        <a:rPr lang="en-US" sz="2800" baseline="-25000">
                          <a:solidFill>
                            <a:srgbClr val="0070C0"/>
                          </a:solidFill>
                        </a:rPr>
                        <a:t>SNP </a:t>
                      </a:r>
                      <a:r>
                        <a:rPr lang="en-US" sz="2800" baseline="0">
                          <a:solidFill>
                            <a:schemeClr val="tx1"/>
                          </a:solidFill>
                        </a:rPr>
                        <a:t>+</a:t>
                      </a:r>
                      <a:r>
                        <a:rPr lang="en-US" sz="2800" baseline="-25000">
                          <a:solidFill>
                            <a:srgbClr val="FF0000"/>
                          </a:solidFill>
                        </a:rPr>
                        <a:t> </a:t>
                      </a:r>
                      <a:r>
                        <a:rPr lang="en-US" sz="2800" baseline="0">
                          <a:solidFill>
                            <a:srgbClr val="FF0000"/>
                          </a:solidFill>
                        </a:rPr>
                        <a:t>s</a:t>
                      </a:r>
                      <a:r>
                        <a:rPr lang="en-US" sz="2800" baseline="30000">
                          <a:solidFill>
                            <a:srgbClr val="FF0000"/>
                          </a:solidFill>
                        </a:rPr>
                        <a:t>2</a:t>
                      </a:r>
                      <a:r>
                        <a:rPr lang="en-US" sz="2800" baseline="-25000">
                          <a:solidFill>
                            <a:srgbClr val="FF0000"/>
                          </a:solidFill>
                        </a:rPr>
                        <a:t>e</a:t>
                      </a:r>
                      <a:endParaRPr lang="nl-NL" sz="2800" baseline="-25000">
                        <a:solidFill>
                          <a:srgbClr val="FF0000"/>
                        </a:solidFill>
                      </a:endParaRPr>
                    </a:p>
                  </a:txBody>
                  <a:tcPr/>
                </a:tc>
                <a:tc>
                  <a:txBody>
                    <a:bodyPr/>
                    <a:lstStyle/>
                    <a:p>
                      <a:pPr algn="ctr"/>
                      <a:r>
                        <a:rPr lang="en-US" sz="2800">
                          <a:solidFill>
                            <a:srgbClr val="00B050"/>
                          </a:solidFill>
                        </a:rPr>
                        <a:t>b</a:t>
                      </a:r>
                      <a:r>
                        <a:rPr lang="en-US" sz="2800" baseline="-25000">
                          <a:solidFill>
                            <a:srgbClr val="00B050"/>
                          </a:solidFill>
                        </a:rPr>
                        <a:t>1</a:t>
                      </a:r>
                      <a:r>
                        <a:rPr lang="en-US" sz="2800">
                          <a:solidFill>
                            <a:srgbClr val="00B050"/>
                          </a:solidFill>
                        </a:rPr>
                        <a:t>*s</a:t>
                      </a:r>
                      <a:r>
                        <a:rPr lang="en-US" sz="2800" baseline="30000">
                          <a:solidFill>
                            <a:srgbClr val="00B050"/>
                          </a:solidFill>
                        </a:rPr>
                        <a:t>2</a:t>
                      </a:r>
                      <a:r>
                        <a:rPr lang="en-US" sz="2800" baseline="-25000">
                          <a:solidFill>
                            <a:srgbClr val="00B050"/>
                          </a:solidFill>
                        </a:rPr>
                        <a:t>SNP</a:t>
                      </a:r>
                      <a:endParaRPr lang="nl-NL" sz="2800" baseline="-25000">
                        <a:solidFill>
                          <a:srgbClr val="00B050"/>
                        </a:solidFill>
                      </a:endParaRPr>
                    </a:p>
                  </a:txBody>
                  <a:tcPr/>
                </a:tc>
                <a:extLst>
                  <a:ext uri="{0D108BD9-81ED-4DB2-BD59-A6C34878D82A}">
                    <a16:rowId xmlns:a16="http://schemas.microsoft.com/office/drawing/2014/main" val="2087204921"/>
                  </a:ext>
                </a:extLst>
              </a:tr>
              <a:tr h="370840">
                <a:tc>
                  <a:txBody>
                    <a:bodyPr/>
                    <a:lstStyle/>
                    <a:p>
                      <a:pPr algn="ctr"/>
                      <a:r>
                        <a:rPr lang="en-GB" sz="2800"/>
                        <a:t>SNP</a:t>
                      </a:r>
                      <a:endParaRPr lang="nl-NL" sz="2800"/>
                    </a:p>
                  </a:txBody>
                  <a:tcPr/>
                </a:tc>
                <a:tc>
                  <a:txBody>
                    <a:bodyPr/>
                    <a:lstStyle/>
                    <a:p>
                      <a:pPr algn="ctr"/>
                      <a:r>
                        <a:rPr lang="en-US" sz="2800">
                          <a:solidFill>
                            <a:srgbClr val="00B050"/>
                          </a:solidFill>
                        </a:rPr>
                        <a:t>b</a:t>
                      </a:r>
                      <a:r>
                        <a:rPr lang="en-US" sz="2800" baseline="-25000">
                          <a:solidFill>
                            <a:srgbClr val="00B050"/>
                          </a:solidFill>
                        </a:rPr>
                        <a:t>1</a:t>
                      </a:r>
                      <a:r>
                        <a:rPr lang="en-US" sz="2800">
                          <a:solidFill>
                            <a:srgbClr val="00B050"/>
                          </a:solidFill>
                        </a:rPr>
                        <a:t>*s</a:t>
                      </a:r>
                      <a:r>
                        <a:rPr lang="en-US" sz="2800" baseline="30000">
                          <a:solidFill>
                            <a:srgbClr val="00B050"/>
                          </a:solidFill>
                        </a:rPr>
                        <a:t>2</a:t>
                      </a:r>
                      <a:r>
                        <a:rPr lang="en-US" sz="2800" baseline="-25000">
                          <a:solidFill>
                            <a:srgbClr val="00B050"/>
                          </a:solidFill>
                        </a:rPr>
                        <a:t>SNP</a:t>
                      </a:r>
                      <a:endParaRPr lang="nl-NL" sz="2800" baseline="-25000">
                        <a:solidFill>
                          <a:srgbClr val="00B050"/>
                        </a:solidFill>
                      </a:endParaRPr>
                    </a:p>
                  </a:txBody>
                  <a:tcPr/>
                </a:tc>
                <a:tc>
                  <a:txBody>
                    <a:bodyPr/>
                    <a:lstStyle/>
                    <a:p>
                      <a:pPr algn="ctr"/>
                      <a:r>
                        <a:rPr lang="en-US" sz="2800"/>
                        <a:t>s</a:t>
                      </a:r>
                      <a:r>
                        <a:rPr lang="en-US" sz="2800" baseline="30000"/>
                        <a:t>2</a:t>
                      </a:r>
                      <a:r>
                        <a:rPr lang="en-US" sz="2800" baseline="-25000"/>
                        <a:t>SNP</a:t>
                      </a:r>
                      <a:endParaRPr lang="nl-NL" sz="2800" baseline="-25000"/>
                    </a:p>
                  </a:txBody>
                  <a:tcPr/>
                </a:tc>
                <a:extLst>
                  <a:ext uri="{0D108BD9-81ED-4DB2-BD59-A6C34878D82A}">
                    <a16:rowId xmlns:a16="http://schemas.microsoft.com/office/drawing/2014/main" val="796761795"/>
                  </a:ext>
                </a:extLst>
              </a:tr>
            </a:tbl>
          </a:graphicData>
        </a:graphic>
      </p:graphicFrame>
      <p:sp>
        <p:nvSpPr>
          <p:cNvPr id="6" name="TextBox 5">
            <a:extLst>
              <a:ext uri="{FF2B5EF4-FFF2-40B4-BE49-F238E27FC236}">
                <a16:creationId xmlns:a16="http://schemas.microsoft.com/office/drawing/2014/main" id="{5023DF6C-791F-4BB7-A1AA-2EA6E7EFE9AC}"/>
              </a:ext>
            </a:extLst>
          </p:cNvPr>
          <p:cNvSpPr txBox="1"/>
          <p:nvPr/>
        </p:nvSpPr>
        <p:spPr>
          <a:xfrm>
            <a:off x="246422" y="2675312"/>
            <a:ext cx="11945578" cy="3108543"/>
          </a:xfrm>
          <a:prstGeom prst="rect">
            <a:avLst/>
          </a:prstGeom>
          <a:noFill/>
        </p:spPr>
        <p:txBody>
          <a:bodyPr wrap="square">
            <a:spAutoFit/>
          </a:bodyPr>
          <a:lstStyle/>
          <a:p>
            <a:pPr>
              <a:defRPr/>
            </a:pPr>
            <a:r>
              <a:rPr lang="en-US" sz="2800"/>
              <a:t>Decomposition:	s</a:t>
            </a:r>
            <a:r>
              <a:rPr lang="en-US" sz="2800" baseline="30000"/>
              <a:t>2</a:t>
            </a:r>
            <a:r>
              <a:rPr lang="en-US" sz="2800" baseline="-25000"/>
              <a:t>H</a:t>
            </a:r>
            <a:r>
              <a:rPr lang="nl-NL" sz="2800" baseline="-25000"/>
              <a:t>  </a:t>
            </a:r>
            <a:r>
              <a:rPr lang="en-US" sz="2800"/>
              <a:t> = </a:t>
            </a:r>
            <a:r>
              <a:rPr lang="en-US" sz="2800">
                <a:solidFill>
                  <a:srgbClr val="0070C0"/>
                </a:solidFill>
              </a:rPr>
              <a:t>b</a:t>
            </a:r>
            <a:r>
              <a:rPr lang="en-US" sz="2800" baseline="-25000">
                <a:solidFill>
                  <a:srgbClr val="0070C0"/>
                </a:solidFill>
              </a:rPr>
              <a:t>1</a:t>
            </a:r>
            <a:r>
              <a:rPr lang="en-US" sz="2800" baseline="30000">
                <a:solidFill>
                  <a:srgbClr val="0070C0"/>
                </a:solidFill>
              </a:rPr>
              <a:t>2</a:t>
            </a:r>
            <a:r>
              <a:rPr lang="en-US" sz="2800">
                <a:solidFill>
                  <a:srgbClr val="0070C0"/>
                </a:solidFill>
              </a:rPr>
              <a:t>*s</a:t>
            </a:r>
            <a:r>
              <a:rPr lang="en-US" sz="2800" baseline="30000">
                <a:solidFill>
                  <a:srgbClr val="0070C0"/>
                </a:solidFill>
              </a:rPr>
              <a:t>2</a:t>
            </a:r>
            <a:r>
              <a:rPr lang="en-US" sz="2800" baseline="-25000">
                <a:solidFill>
                  <a:srgbClr val="0070C0"/>
                </a:solidFill>
              </a:rPr>
              <a:t>SNP </a:t>
            </a:r>
            <a:r>
              <a:rPr lang="en-US" sz="2800" baseline="0"/>
              <a:t>+</a:t>
            </a:r>
            <a:r>
              <a:rPr lang="en-US" sz="2800" baseline="-25000">
                <a:solidFill>
                  <a:srgbClr val="FF0000"/>
                </a:solidFill>
              </a:rPr>
              <a:t> </a:t>
            </a:r>
            <a:r>
              <a:rPr lang="en-US" sz="2800" baseline="0">
                <a:solidFill>
                  <a:srgbClr val="FF0000"/>
                </a:solidFill>
              </a:rPr>
              <a:t>s</a:t>
            </a:r>
            <a:r>
              <a:rPr lang="en-US" sz="2800" baseline="30000">
                <a:solidFill>
                  <a:srgbClr val="FF0000"/>
                </a:solidFill>
              </a:rPr>
              <a:t>2</a:t>
            </a:r>
            <a:r>
              <a:rPr lang="en-US" sz="2800" baseline="-25000">
                <a:solidFill>
                  <a:srgbClr val="FF0000"/>
                </a:solidFill>
              </a:rPr>
              <a:t>e </a:t>
            </a:r>
            <a:r>
              <a:rPr lang="en-US" sz="2800"/>
              <a:t>= </a:t>
            </a:r>
          </a:p>
          <a:p>
            <a:pPr>
              <a:defRPr/>
            </a:pPr>
            <a:r>
              <a:rPr lang="en-US" sz="2800"/>
              <a:t>			</a:t>
            </a:r>
            <a:r>
              <a:rPr lang="en-US" sz="2800">
                <a:solidFill>
                  <a:srgbClr val="0070C0"/>
                </a:solidFill>
              </a:rPr>
              <a:t>.442</a:t>
            </a:r>
            <a:r>
              <a:rPr lang="en-US" sz="2800" baseline="30000">
                <a:solidFill>
                  <a:srgbClr val="0070C0"/>
                </a:solidFill>
              </a:rPr>
              <a:t>2</a:t>
            </a:r>
            <a:r>
              <a:rPr lang="en-US" sz="2800">
                <a:solidFill>
                  <a:srgbClr val="0070C0"/>
                </a:solidFill>
              </a:rPr>
              <a:t>*0.480</a:t>
            </a:r>
            <a:r>
              <a:rPr lang="en-US" sz="2800" baseline="-25000">
                <a:solidFill>
                  <a:srgbClr val="0070C0"/>
                </a:solidFill>
              </a:rPr>
              <a:t> </a:t>
            </a:r>
            <a:r>
              <a:rPr lang="en-US" sz="2800" baseline="0">
                <a:solidFill>
                  <a:srgbClr val="0070C0"/>
                </a:solidFill>
              </a:rPr>
              <a:t> </a:t>
            </a:r>
            <a:r>
              <a:rPr lang="en-US" sz="2800"/>
              <a:t>= 0.0938 (</a:t>
            </a:r>
            <a:r>
              <a:rPr lang="en-US" sz="2400"/>
              <a:t>i.e. explained additive genetic variance</a:t>
            </a:r>
            <a:r>
              <a:rPr lang="en-US" sz="2800"/>
              <a:t>)</a:t>
            </a:r>
          </a:p>
          <a:p>
            <a:pPr>
              <a:defRPr/>
            </a:pPr>
            <a:endParaRPr lang="en-US" sz="2800"/>
          </a:p>
          <a:p>
            <a:pPr>
              <a:defRPr/>
            </a:pPr>
            <a:r>
              <a:rPr lang="en-US" sz="2800"/>
              <a:t>Covariance:	</a:t>
            </a:r>
            <a:r>
              <a:rPr lang="en-US" sz="2800">
                <a:solidFill>
                  <a:srgbClr val="00B050"/>
                </a:solidFill>
              </a:rPr>
              <a:t> 	b</a:t>
            </a:r>
            <a:r>
              <a:rPr lang="en-US" sz="2800" baseline="-25000">
                <a:solidFill>
                  <a:srgbClr val="00B050"/>
                </a:solidFill>
              </a:rPr>
              <a:t>1</a:t>
            </a:r>
            <a:r>
              <a:rPr lang="en-US" sz="2800">
                <a:solidFill>
                  <a:srgbClr val="00B050"/>
                </a:solidFill>
              </a:rPr>
              <a:t>*s</a:t>
            </a:r>
            <a:r>
              <a:rPr lang="en-US" sz="2800" baseline="30000">
                <a:solidFill>
                  <a:srgbClr val="00B050"/>
                </a:solidFill>
              </a:rPr>
              <a:t>2</a:t>
            </a:r>
            <a:r>
              <a:rPr lang="en-US" sz="2800" baseline="-25000">
                <a:solidFill>
                  <a:srgbClr val="00B050"/>
                </a:solidFill>
              </a:rPr>
              <a:t>SNP</a:t>
            </a:r>
            <a:r>
              <a:rPr lang="en-US" sz="2800"/>
              <a:t> = .442*0.480 = .212</a:t>
            </a:r>
          </a:p>
          <a:p>
            <a:pPr>
              <a:defRPr/>
            </a:pPr>
            <a:endParaRPr lang="en-US" sz="2800"/>
          </a:p>
          <a:p>
            <a:pPr>
              <a:defRPr/>
            </a:pPr>
            <a:r>
              <a:rPr lang="en-US" sz="2800"/>
              <a:t>Effect size R</a:t>
            </a:r>
            <a:r>
              <a:rPr lang="en-US" sz="2800" baseline="30000"/>
              <a:t>2</a:t>
            </a:r>
            <a:r>
              <a:rPr lang="en-US" sz="2800"/>
              <a:t>:	{b</a:t>
            </a:r>
            <a:r>
              <a:rPr lang="en-US" sz="2800" baseline="-25000"/>
              <a:t>1</a:t>
            </a:r>
            <a:r>
              <a:rPr lang="en-US" sz="2800" baseline="30000"/>
              <a:t>2</a:t>
            </a:r>
            <a:r>
              <a:rPr lang="en-US" sz="2800"/>
              <a:t>*s</a:t>
            </a:r>
            <a:r>
              <a:rPr lang="en-US" sz="2800" baseline="30000"/>
              <a:t>2</a:t>
            </a:r>
            <a:r>
              <a:rPr lang="en-US" sz="2800" baseline="-25000"/>
              <a:t>SNP</a:t>
            </a:r>
            <a:r>
              <a:rPr lang="en-US" sz="2800"/>
              <a:t> }</a:t>
            </a:r>
            <a:r>
              <a:rPr lang="nl-NL" sz="2800" baseline="-25000"/>
              <a:t> </a:t>
            </a:r>
            <a:r>
              <a:rPr lang="en-US" sz="2800"/>
              <a:t> / { b</a:t>
            </a:r>
            <a:r>
              <a:rPr lang="en-US" sz="2800" baseline="-25000"/>
              <a:t>1</a:t>
            </a:r>
            <a:r>
              <a:rPr lang="en-US" sz="2800" baseline="30000"/>
              <a:t>2</a:t>
            </a:r>
            <a:r>
              <a:rPr lang="en-US" sz="2800"/>
              <a:t>*s</a:t>
            </a:r>
            <a:r>
              <a:rPr lang="en-US" sz="2800" baseline="30000"/>
              <a:t>2</a:t>
            </a:r>
            <a:r>
              <a:rPr lang="en-US" sz="2800" baseline="-25000"/>
              <a:t>SNP </a:t>
            </a:r>
            <a:r>
              <a:rPr lang="en-US" sz="2800" baseline="0"/>
              <a:t>+</a:t>
            </a:r>
            <a:r>
              <a:rPr lang="en-US" sz="2800" baseline="-25000"/>
              <a:t> </a:t>
            </a:r>
            <a:r>
              <a:rPr lang="en-US" sz="2800" baseline="0"/>
              <a:t>s</a:t>
            </a:r>
            <a:r>
              <a:rPr lang="en-US" sz="2800" baseline="30000"/>
              <a:t>2</a:t>
            </a:r>
            <a:r>
              <a:rPr lang="en-US" sz="2800" baseline="-25000"/>
              <a:t>e</a:t>
            </a:r>
            <a:r>
              <a:rPr lang="en-US" sz="2800"/>
              <a:t> } = </a:t>
            </a:r>
          </a:p>
          <a:p>
            <a:pPr>
              <a:defRPr/>
            </a:pPr>
            <a:r>
              <a:rPr lang="en-US" sz="2800"/>
              <a:t>			0.0938 / 64.01  = .00146, or .146%</a:t>
            </a:r>
          </a:p>
        </p:txBody>
      </p:sp>
      <p:graphicFrame>
        <p:nvGraphicFramePr>
          <p:cNvPr id="5" name="Table 3">
            <a:extLst>
              <a:ext uri="{FF2B5EF4-FFF2-40B4-BE49-F238E27FC236}">
                <a16:creationId xmlns:a16="http://schemas.microsoft.com/office/drawing/2014/main" id="{FC6C3C93-91D6-42B0-9BCB-BD5582F23E78}"/>
              </a:ext>
            </a:extLst>
          </p:cNvPr>
          <p:cNvGraphicFramePr>
            <a:graphicFrameLocks noGrp="1"/>
          </p:cNvGraphicFramePr>
          <p:nvPr>
            <p:extLst>
              <p:ext uri="{D42A27DB-BD31-4B8C-83A1-F6EECF244321}">
                <p14:modId xmlns:p14="http://schemas.microsoft.com/office/powerpoint/2010/main" val="154524702"/>
              </p:ext>
            </p:extLst>
          </p:nvPr>
        </p:nvGraphicFramePr>
        <p:xfrm>
          <a:off x="246422" y="345505"/>
          <a:ext cx="4178460" cy="2072640"/>
        </p:xfrm>
        <a:graphic>
          <a:graphicData uri="http://schemas.openxmlformats.org/drawingml/2006/table">
            <a:tbl>
              <a:tblPr firstRow="1" bandRow="1">
                <a:tableStyleId>{5940675A-B579-460E-94D1-54222C63F5DA}</a:tableStyleId>
              </a:tblPr>
              <a:tblGrid>
                <a:gridCol w="1392820">
                  <a:extLst>
                    <a:ext uri="{9D8B030D-6E8A-4147-A177-3AD203B41FA5}">
                      <a16:colId xmlns:a16="http://schemas.microsoft.com/office/drawing/2014/main" val="1352700925"/>
                    </a:ext>
                  </a:extLst>
                </a:gridCol>
                <a:gridCol w="1392820">
                  <a:extLst>
                    <a:ext uri="{9D8B030D-6E8A-4147-A177-3AD203B41FA5}">
                      <a16:colId xmlns:a16="http://schemas.microsoft.com/office/drawing/2014/main" val="1597098774"/>
                    </a:ext>
                  </a:extLst>
                </a:gridCol>
                <a:gridCol w="1392820">
                  <a:extLst>
                    <a:ext uri="{9D8B030D-6E8A-4147-A177-3AD203B41FA5}">
                      <a16:colId xmlns:a16="http://schemas.microsoft.com/office/drawing/2014/main" val="2805911915"/>
                    </a:ext>
                  </a:extLst>
                </a:gridCol>
              </a:tblGrid>
              <a:tr h="430107">
                <a:tc gridSpan="3">
                  <a:txBody>
                    <a:bodyPr/>
                    <a:lstStyle/>
                    <a:p>
                      <a:pPr algn="ctr"/>
                      <a:r>
                        <a:rPr lang="en-GB" sz="2800" b="0"/>
                        <a:t>Observed numerical</a:t>
                      </a:r>
                      <a:endParaRPr lang="nl-NL" sz="2800" b="0"/>
                    </a:p>
                  </a:txBody>
                  <a:tcPr/>
                </a:tc>
                <a:tc hMerge="1">
                  <a:txBody>
                    <a:bodyPr/>
                    <a:lstStyle/>
                    <a:p>
                      <a:pPr algn="ctr"/>
                      <a:endParaRPr lang="nl-NL" sz="2400"/>
                    </a:p>
                  </a:txBody>
                  <a:tcPr/>
                </a:tc>
                <a:tc hMerge="1">
                  <a:txBody>
                    <a:bodyPr/>
                    <a:lstStyle/>
                    <a:p>
                      <a:pPr algn="ctr"/>
                      <a:endParaRPr lang="nl-NL" sz="2400"/>
                    </a:p>
                  </a:txBody>
                  <a:tcPr/>
                </a:tc>
                <a:extLst>
                  <a:ext uri="{0D108BD9-81ED-4DB2-BD59-A6C34878D82A}">
                    <a16:rowId xmlns:a16="http://schemas.microsoft.com/office/drawing/2014/main" val="2976413496"/>
                  </a:ext>
                </a:extLst>
              </a:tr>
              <a:tr h="430107">
                <a:tc>
                  <a:txBody>
                    <a:bodyPr/>
                    <a:lstStyle/>
                    <a:p>
                      <a:pPr algn="ctr"/>
                      <a:endParaRPr lang="nl-NL" sz="2800"/>
                    </a:p>
                  </a:txBody>
                  <a:tcPr/>
                </a:tc>
                <a:tc>
                  <a:txBody>
                    <a:bodyPr/>
                    <a:lstStyle/>
                    <a:p>
                      <a:pPr algn="ctr"/>
                      <a:r>
                        <a:rPr lang="en-GB" sz="2800"/>
                        <a:t>Height</a:t>
                      </a:r>
                      <a:endParaRPr lang="nl-NL" sz="2800"/>
                    </a:p>
                  </a:txBody>
                  <a:tcPr/>
                </a:tc>
                <a:tc>
                  <a:txBody>
                    <a:bodyPr/>
                    <a:lstStyle/>
                    <a:p>
                      <a:pPr algn="ctr"/>
                      <a:r>
                        <a:rPr lang="en-GB" sz="2800"/>
                        <a:t>SNP</a:t>
                      </a:r>
                      <a:endParaRPr lang="nl-NL" sz="2800"/>
                    </a:p>
                  </a:txBody>
                  <a:tcPr/>
                </a:tc>
                <a:extLst>
                  <a:ext uri="{0D108BD9-81ED-4DB2-BD59-A6C34878D82A}">
                    <a16:rowId xmlns:a16="http://schemas.microsoft.com/office/drawing/2014/main" val="1041466626"/>
                  </a:ext>
                </a:extLst>
              </a:tr>
              <a:tr h="430107">
                <a:tc>
                  <a:txBody>
                    <a:bodyPr/>
                    <a:lstStyle/>
                    <a:p>
                      <a:pPr algn="ctr"/>
                      <a:r>
                        <a:rPr lang="en-GB" sz="2800"/>
                        <a:t>Height</a:t>
                      </a:r>
                      <a:endParaRPr lang="nl-NL" sz="2800"/>
                    </a:p>
                  </a:txBody>
                  <a:tcPr/>
                </a:tc>
                <a:tc>
                  <a:txBody>
                    <a:bodyPr/>
                    <a:lstStyle/>
                    <a:p>
                      <a:pPr algn="ctr"/>
                      <a:r>
                        <a:rPr lang="en-US" sz="2800"/>
                        <a:t>64.01</a:t>
                      </a:r>
                      <a:endParaRPr lang="nl-NL" sz="2800"/>
                    </a:p>
                  </a:txBody>
                  <a:tcPr/>
                </a:tc>
                <a:tc>
                  <a:txBody>
                    <a:bodyPr/>
                    <a:lstStyle/>
                    <a:p>
                      <a:pPr algn="ctr"/>
                      <a:r>
                        <a:rPr lang="en-GB" sz="2800"/>
                        <a:t>0.212</a:t>
                      </a:r>
                      <a:endParaRPr lang="nl-NL" sz="2800"/>
                    </a:p>
                  </a:txBody>
                  <a:tcPr/>
                </a:tc>
                <a:extLst>
                  <a:ext uri="{0D108BD9-81ED-4DB2-BD59-A6C34878D82A}">
                    <a16:rowId xmlns:a16="http://schemas.microsoft.com/office/drawing/2014/main" val="2087204921"/>
                  </a:ext>
                </a:extLst>
              </a:tr>
              <a:tr h="430107">
                <a:tc>
                  <a:txBody>
                    <a:bodyPr/>
                    <a:lstStyle/>
                    <a:p>
                      <a:pPr algn="ctr"/>
                      <a:r>
                        <a:rPr lang="en-GB" sz="2800"/>
                        <a:t>SNP</a:t>
                      </a:r>
                      <a:endParaRPr lang="nl-NL" sz="2800"/>
                    </a:p>
                  </a:txBody>
                  <a:tcPr/>
                </a:tc>
                <a:tc>
                  <a:txBody>
                    <a:bodyPr/>
                    <a:lstStyle/>
                    <a:p>
                      <a:pPr algn="ctr"/>
                      <a:r>
                        <a:rPr lang="en-GB" sz="2800"/>
                        <a:t>0.212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0.480</a:t>
                      </a:r>
                    </a:p>
                  </a:txBody>
                  <a:tcPr/>
                </a:tc>
                <a:extLst>
                  <a:ext uri="{0D108BD9-81ED-4DB2-BD59-A6C34878D82A}">
                    <a16:rowId xmlns:a16="http://schemas.microsoft.com/office/drawing/2014/main" val="796761795"/>
                  </a:ext>
                </a:extLst>
              </a:tr>
            </a:tbl>
          </a:graphicData>
        </a:graphic>
      </p:graphicFrame>
      <p:sp>
        <p:nvSpPr>
          <p:cNvPr id="2" name="Tijdelijke aanduiding voor dianummer 1">
            <a:extLst>
              <a:ext uri="{FF2B5EF4-FFF2-40B4-BE49-F238E27FC236}">
                <a16:creationId xmlns:a16="http://schemas.microsoft.com/office/drawing/2014/main" id="{B2420226-0B4C-462D-96A0-680A99C0C410}"/>
              </a:ext>
            </a:extLst>
          </p:cNvPr>
          <p:cNvSpPr>
            <a:spLocks noGrp="1"/>
          </p:cNvSpPr>
          <p:nvPr>
            <p:ph type="sldNum" sz="quarter" idx="12"/>
          </p:nvPr>
        </p:nvSpPr>
        <p:spPr/>
        <p:txBody>
          <a:bodyPr/>
          <a:lstStyle/>
          <a:p>
            <a:fld id="{7D7567CE-CB09-49BC-B895-12636B2CA790}" type="slidenum">
              <a:rPr lang="LID4096" smtClean="0"/>
              <a:t>9</a:t>
            </a:fld>
            <a:endParaRPr lang="LID4096"/>
          </a:p>
        </p:txBody>
      </p:sp>
    </p:spTree>
    <p:extLst>
      <p:ext uri="{BB962C8B-B14F-4D97-AF65-F5344CB8AC3E}">
        <p14:creationId xmlns:p14="http://schemas.microsoft.com/office/powerpoint/2010/main" val="2369341115"/>
      </p:ext>
    </p:extLst>
  </p:cSld>
  <p:clrMapOvr>
    <a:masterClrMapping/>
  </p:clrMapOvr>
  <mc:AlternateContent xmlns:mc="http://schemas.openxmlformats.org/markup-compatibility/2006" xmlns:p14="http://schemas.microsoft.com/office/powerpoint/2010/main">
    <mc:Choice Requires="p14">
      <p:transition spd="slow" p14:dur="2000" advTm="105859"/>
    </mc:Choice>
    <mc:Fallback xmlns="">
      <p:transition spd="slow" advTm="105859"/>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6730</TotalTime>
  <Words>13346</Words>
  <Application>Microsoft Office PowerPoint</Application>
  <PresentationFormat>Breedbeeld</PresentationFormat>
  <Paragraphs>2071</Paragraphs>
  <Slides>56</Slides>
  <Notes>41</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0</vt:i4>
      </vt:variant>
      <vt:variant>
        <vt:lpstr>Diatitels</vt:lpstr>
      </vt:variant>
      <vt:variant>
        <vt:i4>56</vt:i4>
      </vt:variant>
    </vt:vector>
  </HeadingPairs>
  <TitlesOfParts>
    <vt:vector size="63" baseType="lpstr">
      <vt:lpstr>Arial</vt:lpstr>
      <vt:lpstr>Calibri</vt:lpstr>
      <vt:lpstr>Calibri Light</vt:lpstr>
      <vt:lpstr>Courier New</vt:lpstr>
      <vt:lpstr>Symbol</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Moderation / interaction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conor dolan</dc:creator>
  <cp:lastModifiedBy>conor dolan</cp:lastModifiedBy>
  <cp:revision>294</cp:revision>
  <dcterms:created xsi:type="dcterms:W3CDTF">2021-05-04T10:40:49Z</dcterms:created>
  <dcterms:modified xsi:type="dcterms:W3CDTF">2021-05-25T11:59:52Z</dcterms:modified>
</cp:coreProperties>
</file>