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675" r:id="rId3"/>
    <p:sldId id="678" r:id="rId4"/>
    <p:sldId id="676" r:id="rId5"/>
    <p:sldId id="677" r:id="rId6"/>
    <p:sldId id="267" r:id="rId7"/>
    <p:sldId id="268" r:id="rId8"/>
    <p:sldId id="264" r:id="rId9"/>
    <p:sldId id="257" r:id="rId10"/>
    <p:sldId id="258" r:id="rId11"/>
    <p:sldId id="259" r:id="rId12"/>
    <p:sldId id="260" r:id="rId13"/>
    <p:sldId id="261" r:id="rId14"/>
    <p:sldId id="673" r:id="rId15"/>
    <p:sldId id="297" r:id="rId16"/>
    <p:sldId id="298" r:id="rId17"/>
    <p:sldId id="284" r:id="rId18"/>
    <p:sldId id="283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315" r:id="rId27"/>
    <p:sldId id="679" r:id="rId28"/>
    <p:sldId id="296" r:id="rId29"/>
    <p:sldId id="270" r:id="rId30"/>
    <p:sldId id="272" r:id="rId31"/>
    <p:sldId id="1166" r:id="rId32"/>
    <p:sldId id="339" r:id="rId33"/>
    <p:sldId id="274" r:id="rId34"/>
    <p:sldId id="1167" r:id="rId35"/>
    <p:sldId id="265" r:id="rId36"/>
    <p:sldId id="266" r:id="rId37"/>
    <p:sldId id="27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088"/>
    <p:restoredTop sz="94663"/>
  </p:normalViewPr>
  <p:slideViewPr>
    <p:cSldViewPr snapToGrid="0" snapToObjects="1">
      <p:cViewPr varScale="1">
        <p:scale>
          <a:sx n="103" d="100"/>
          <a:sy n="103" d="100"/>
        </p:scale>
        <p:origin x="8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3B917-834A-6941-A2DF-4D6E15F48CE8}" type="datetimeFigureOut">
              <a:rPr lang="en-US" smtClean="0"/>
              <a:t>6/7/21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66968-EB74-F943-B575-B5AADDD72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26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4F02BD-58C7-4A9A-94B8-33A3094CF27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47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B2C1CA4-53C4-284A-93FD-B838820C404E}" type="slidenum">
              <a:rPr lang="en-US" sz="1200">
                <a:latin typeface="Arial" charset="0"/>
              </a:rPr>
              <a:pPr eaLnBrk="1" hangingPunct="1"/>
              <a:t>35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594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5F83526-3DE7-0A4B-AC46-05CA6B9C5F73}" type="slidenum">
              <a:rPr lang="en-US" sz="1200">
                <a:latin typeface="Arial" charset="0"/>
              </a:rPr>
              <a:pPr eaLnBrk="1" hangingPunct="1"/>
              <a:t>36</a:t>
            </a:fld>
            <a:endParaRPr lang="en-US" sz="1200">
              <a:latin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728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2A27C70-F204-4444-8F52-D2059DD5D09F}" type="slidenum">
              <a:rPr lang="en-US" sz="1200">
                <a:latin typeface="Arial" charset="0"/>
              </a:rPr>
              <a:pPr eaLnBrk="1" hangingPunct="1"/>
              <a:t>37</a:t>
            </a:fld>
            <a:endParaRPr lang="en-US" sz="1200">
              <a:latin typeface="Arial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941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B74AF5-563F-44E4-8738-FD3C29798C5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50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4DD210-0F9A-4814-AE54-110537A962C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71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858240-7DF4-4DF5-9FB8-F95DC9584B4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4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692EAD-356D-4C8B-9AB4-EAFEEDACEDD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00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W &amp; C were the first to propose the correct structure of DNA</a:t>
            </a:r>
            <a:r>
              <a:rPr lang="en-AU" baseline="0" dirty="0"/>
              <a:t> in a short paper in 1953. </a:t>
            </a:r>
          </a:p>
          <a:p>
            <a:endParaRPr lang="en-AU" baseline="0" dirty="0"/>
          </a:p>
          <a:p>
            <a:r>
              <a:rPr lang="en-AU" baseline="0" dirty="0"/>
              <a:t>A DNA molecule contains two helical chains, held together side-by-side through hydrogen bonds.</a:t>
            </a:r>
          </a:p>
          <a:p>
            <a:endParaRPr lang="en-AU" baseline="0" dirty="0"/>
          </a:p>
          <a:p>
            <a:r>
              <a:rPr lang="en-AU" dirty="0"/>
              <a:t>The</a:t>
            </a:r>
            <a:r>
              <a:rPr lang="en-AU" baseline="0" dirty="0"/>
              <a:t> building block of each chain is a nucleotide, which contains a sugar residue, a phosphate group and a nitrogen-containing base.</a:t>
            </a:r>
          </a:p>
          <a:p>
            <a:endParaRPr lang="en-AU" baseline="0" dirty="0"/>
          </a:p>
          <a:p>
            <a:r>
              <a:rPr lang="en-AU" baseline="0" dirty="0"/>
              <a:t>The first two elements do not change between nucleotides. However, nucleotides can differ with respect to the base that they carry: Adenosine, cytosine, guanine and thymine. </a:t>
            </a:r>
          </a:p>
          <a:p>
            <a:endParaRPr lang="en-AU" baseline="0" dirty="0"/>
          </a:p>
          <a:p>
            <a:r>
              <a:rPr lang="en-AU" baseline="0" dirty="0"/>
              <a:t>It is the sequence of these 4 letters throughout our DNA that encodes all the necessary information to make all the proteins in our body.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417F6-4DA4-4908-BF13-BF43B1A2A31A}" type="slidenum">
              <a:rPr lang="en-AU" smtClean="0"/>
              <a:pPr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2767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417F6-4DA4-4908-BF13-BF43B1A2A31A}" type="slidenum">
              <a:rPr lang="en-AU" smtClean="0"/>
              <a:pPr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0635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2B56D-C977-4545-A7D5-30D55705B0B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748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417F6-4DA4-4908-BF13-BF43B1A2A31A}" type="slidenum">
              <a:rPr lang="en-AU" smtClean="0"/>
              <a:pPr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7306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77610-26F1-0A4F-811C-09F9CCB1A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5C568F-F065-D541-8E7F-C039F78DE1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0B7C2-D7C4-2544-A117-68D1715A0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E175-CD04-C540-8838-9331A69A9EEF}" type="datetimeFigureOut">
              <a:rPr lang="en-US" smtClean="0"/>
              <a:t>6/7/21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45473-B2DA-9D4C-8563-0504BC5C2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8FA63-32D8-4C4F-B550-8D3EF11C2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7BF2-FDD6-AA48-B9A0-00C4E9E2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54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0FA18-B680-8F45-8915-144027C58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2F7054-30DC-934D-BDD0-634723344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A0FD0-F7C0-0144-B1DD-817EA425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E175-CD04-C540-8838-9331A69A9EEF}" type="datetimeFigureOut">
              <a:rPr lang="en-US" smtClean="0"/>
              <a:t>6/7/21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48E81-64DC-BF4F-B770-25DEE169B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BCD32-3109-AB44-B795-C7DFC954D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7BF2-FDD6-AA48-B9A0-00C4E9E2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59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C843F5-BE12-B242-ACFA-BF0F6274EE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D00DE6-1289-994D-9791-33702EF80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125E7-C79E-074E-9AB8-2A1EEEF09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E175-CD04-C540-8838-9331A69A9EEF}" type="datetimeFigureOut">
              <a:rPr lang="en-US" smtClean="0"/>
              <a:t>6/7/21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66421-4057-B947-8B45-F3540EDA4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5E9C2-A08A-7446-94D5-C3192D12F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7BF2-FDD6-AA48-B9A0-00C4E9E2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31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6636" y="558107"/>
            <a:ext cx="9478635" cy="6280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70857" y="5857876"/>
            <a:ext cx="2419048" cy="428625"/>
          </a:xfrm>
          <a:prstGeom prst="rect">
            <a:avLst/>
          </a:prstGeom>
          <a:ln/>
        </p:spPr>
        <p:txBody>
          <a:bodyPr lIns="86493" tIns="43247" rIns="86493" bIns="43247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F6775-CBF3-7A42-8923-41E01E07A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71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EB9D6-FC1F-3746-A614-473F3085F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2B510-6204-5A43-A5D3-67941D70D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C27BE-D1ED-4046-AFD2-728098E5D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E175-CD04-C540-8838-9331A69A9EEF}" type="datetimeFigureOut">
              <a:rPr lang="en-US" smtClean="0"/>
              <a:t>6/7/21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0C70A-C955-0044-A74C-C8537CF07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21ADB-FFD5-AF43-A23D-911AA868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7BF2-FDD6-AA48-B9A0-00C4E9E2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89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84F5F-9708-AC40-882A-8774096BF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56776-2EF8-7944-86DB-527F736D1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3ADD1-8E0E-6D4B-8E50-4F5A74AD3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E175-CD04-C540-8838-9331A69A9EEF}" type="datetimeFigureOut">
              <a:rPr lang="en-US" smtClean="0"/>
              <a:t>6/7/21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A657B-A769-DB4C-8561-CD3E7C455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DE0CA-5E51-A946-B802-6438A6C1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7BF2-FDD6-AA48-B9A0-00C4E9E2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7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5D3D5-C795-4540-AF2C-94CFBF22C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6BC01-C503-8F4F-8AF2-4E957C25B7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855A42-00B7-9D47-B96E-A3F7A3FC5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AFF128-D07F-9843-81E5-B482EB3A4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E175-CD04-C540-8838-9331A69A9EEF}" type="datetimeFigureOut">
              <a:rPr lang="en-US" smtClean="0"/>
              <a:t>6/7/21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81B90B-F24D-F84D-B8A3-89C1A9117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91D81B-7E43-234E-8098-97A793964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7BF2-FDD6-AA48-B9A0-00C4E9E2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45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E7D84-AEDE-C149-91C2-0D7A4A72C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86086-BF49-C646-91FC-01A377097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089E0-3C23-6A47-A93D-F1A791135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D2F945-491A-A140-9E31-24EEAAA469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6BBD6E-71C7-144F-80BE-F394A9DFF4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B7DAF3-CC0E-A34F-817F-0421090D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E175-CD04-C540-8838-9331A69A9EEF}" type="datetimeFigureOut">
              <a:rPr lang="en-US" smtClean="0"/>
              <a:t>6/7/21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0C86E8-DBA0-F74B-8C7A-FF3F03AC5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074E49-E274-B442-AAB3-DC8D54ADA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7BF2-FDD6-AA48-B9A0-00C4E9E2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73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4CE36-B232-2048-AD21-41C96BA4F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EEE584-F1D7-5944-89D9-0323DC41D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E175-CD04-C540-8838-9331A69A9EEF}" type="datetimeFigureOut">
              <a:rPr lang="en-US" smtClean="0"/>
              <a:t>6/7/21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8CDEC-87D7-564F-B22B-F0290E726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66A576-D039-7142-B5EF-9CF3E9D9A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7BF2-FDD6-AA48-B9A0-00C4E9E2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89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112802-8AF5-124B-864C-64C87DB1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E175-CD04-C540-8838-9331A69A9EEF}" type="datetimeFigureOut">
              <a:rPr lang="en-US" smtClean="0"/>
              <a:t>6/7/21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8616D9-D90E-A947-A578-51D61019B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FF0AF-1C72-8849-B0BF-AB581AC34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7BF2-FDD6-AA48-B9A0-00C4E9E2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8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16A4D-38B1-CC4E-9B78-F6099ABD7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65AC2-0155-E447-A624-D0925002C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AF93CA-D016-9448-B4F8-A31AC046C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DC79E-65BC-4048-BD8C-2AA110170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E175-CD04-C540-8838-9331A69A9EEF}" type="datetimeFigureOut">
              <a:rPr lang="en-US" smtClean="0"/>
              <a:t>6/7/21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EAA14F-D8AE-8744-A400-D8D6C6BB2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B1B14-D308-044E-9E1F-E416B8FBC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7BF2-FDD6-AA48-B9A0-00C4E9E2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40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B4DC1-B2F8-AC43-B53F-B167091DF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3E4086-FFCD-DA42-BB4B-68DDD0A184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76E70-F710-B84C-A698-FA88F8A4B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C882A3-5D64-B74C-A4D1-6A6C57CD9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E175-CD04-C540-8838-9331A69A9EEF}" type="datetimeFigureOut">
              <a:rPr lang="en-US" smtClean="0"/>
              <a:t>6/7/21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8BBE5-030A-4241-A5E4-FE465BDED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454FD9-33DA-9844-B3F9-85C6F3549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7BF2-FDD6-AA48-B9A0-00C4E9E2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6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998B47-79FD-7A49-8991-8B335CCD9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60110-EF85-E542-ABC4-F4EC6EB34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55E4F-A891-4A4A-B61F-D7FFD6C50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CE175-CD04-C540-8838-9331A69A9EEF}" type="datetimeFigureOut">
              <a:rPr lang="en-US" smtClean="0"/>
              <a:t>6/7/21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E559D-03BE-CE4A-A22C-3EABE9883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D68E5-95D6-6E45-8465-C8732636E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C7BF2-FDD6-AA48-B9A0-00C4E9E2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1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hyperlink" Target="https://royalsocietypublishing.org/doi/pdf/10.1098/rsta.1900.002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emf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emf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3243B-18DF-534C-A86E-011C1B079C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	International Statistical Genetics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A3E1E3-9551-1749-B5E6-13CC1AD414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Benjamin Neale, PhD</a:t>
            </a:r>
          </a:p>
          <a:p>
            <a:r>
              <a:rPr lang="en-US" dirty="0"/>
              <a:t>June 2021</a:t>
            </a:r>
          </a:p>
          <a:p>
            <a:r>
              <a:rPr lang="en-US" dirty="0"/>
              <a:t>Content warning: eugenics</a:t>
            </a:r>
          </a:p>
        </p:txBody>
      </p:sp>
    </p:spTree>
    <p:extLst>
      <p:ext uri="{BB962C8B-B14F-4D97-AF65-F5344CB8AC3E}">
        <p14:creationId xmlns:p14="http://schemas.microsoft.com/office/powerpoint/2010/main" val="2237193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F497D"/>
                </a:solidFill>
              </a:rPr>
              <a:t>Neo-Darwinist Reconciliation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1" y="2287588"/>
            <a:ext cx="5229225" cy="365601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303933" y="6123543"/>
            <a:ext cx="33610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Gill Sans" charset="0"/>
              </a:rPr>
              <a:t>Ronald Fisher  picture from 1913</a:t>
            </a:r>
          </a:p>
        </p:txBody>
      </p:sp>
      <p:pic>
        <p:nvPicPr>
          <p:cNvPr id="7170" name="Picture 2" descr="The Design of Experiments: Fisher, ronald A.: Amazon.com: Books">
            <a:extLst>
              <a:ext uri="{FF2B5EF4-FFF2-40B4-BE49-F238E27FC236}">
                <a16:creationId xmlns:a16="http://schemas.microsoft.com/office/drawing/2014/main" id="{0F6377B9-18C3-864A-93A8-EAC23B027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088" y="5195312"/>
            <a:ext cx="974724" cy="149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1C770EC6-DE93-C343-98AC-3667D4D71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744" y="2287588"/>
            <a:ext cx="2611437" cy="365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090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97465" y="555130"/>
            <a:ext cx="7104440" cy="523875"/>
          </a:xfrm>
        </p:spPr>
        <p:txBody>
          <a:bodyPr vert="horz" lIns="0" tIns="45720" rIns="0" bIns="45720" rtlCol="0" anchor="t">
            <a:normAutofit fontScale="90000"/>
          </a:bodyPr>
          <a:lstStyle/>
          <a:p>
            <a:pPr algn="l"/>
            <a:r>
              <a:rPr lang="en-US" sz="3400" dirty="0">
                <a:solidFill>
                  <a:schemeClr val="tx2"/>
                </a:solidFill>
                <a:latin typeface="Arial" pitchFamily="33" charset="0"/>
              </a:rPr>
              <a:t>One Coin toss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297466" y="1248668"/>
            <a:ext cx="6936619" cy="34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300" dirty="0">
                <a:solidFill>
                  <a:schemeClr val="tx2"/>
                </a:solidFill>
              </a:rPr>
              <a:t>2 outcomes</a:t>
            </a:r>
          </a:p>
        </p:txBody>
      </p:sp>
      <p:sp>
        <p:nvSpPr>
          <p:cNvPr id="51204" name="Freeform 4"/>
          <p:cNvSpPr>
            <a:spLocks/>
          </p:cNvSpPr>
          <p:nvPr/>
        </p:nvSpPr>
        <p:spPr bwMode="auto">
          <a:xfrm>
            <a:off x="3116036" y="2399111"/>
            <a:ext cx="6640286" cy="2701231"/>
          </a:xfrm>
          <a:custGeom>
            <a:avLst/>
            <a:gdLst>
              <a:gd name="T0" fmla="*/ 0 w 4392"/>
              <a:gd name="T1" fmla="*/ 1815 h 1815"/>
              <a:gd name="T2" fmla="*/ 4392 w 4392"/>
              <a:gd name="T3" fmla="*/ 1815 h 1815"/>
              <a:gd name="T4" fmla="*/ 4392 w 4392"/>
              <a:gd name="T5" fmla="*/ 0 h 1815"/>
              <a:gd name="T6" fmla="*/ 0 w 4392"/>
              <a:gd name="T7" fmla="*/ 0 h 1815"/>
              <a:gd name="T8" fmla="*/ 0 60000 65536"/>
              <a:gd name="T9" fmla="*/ 0 60000 65536"/>
              <a:gd name="T10" fmla="*/ 0 60000 65536"/>
              <a:gd name="T11" fmla="*/ 0 60000 65536"/>
              <a:gd name="T12" fmla="*/ 0 w 4392"/>
              <a:gd name="T13" fmla="*/ 0 h 1815"/>
              <a:gd name="T14" fmla="*/ 4392 w 4392"/>
              <a:gd name="T15" fmla="*/ 1815 h 18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92" h="1815">
                <a:moveTo>
                  <a:pt x="0" y="1815"/>
                </a:moveTo>
                <a:lnTo>
                  <a:pt x="4392" y="1815"/>
                </a:lnTo>
                <a:lnTo>
                  <a:pt x="4392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51205" name="Freeform 5"/>
          <p:cNvSpPr>
            <a:spLocks/>
          </p:cNvSpPr>
          <p:nvPr/>
        </p:nvSpPr>
        <p:spPr bwMode="auto">
          <a:xfrm>
            <a:off x="3116036" y="2399111"/>
            <a:ext cx="0" cy="2701231"/>
          </a:xfrm>
          <a:custGeom>
            <a:avLst/>
            <a:gdLst>
              <a:gd name="T0" fmla="*/ 1815 h 1815"/>
              <a:gd name="T1" fmla="*/ 1815 h 1815"/>
              <a:gd name="T2" fmla="*/ 0 h 1815"/>
              <a:gd name="T3" fmla="*/ 0 h 1815"/>
              <a:gd name="T4" fmla="*/ 0 60000 65536"/>
              <a:gd name="T5" fmla="*/ 0 60000 65536"/>
              <a:gd name="T6" fmla="*/ 0 60000 65536"/>
              <a:gd name="T7" fmla="*/ 0 60000 65536"/>
              <a:gd name="T8" fmla="*/ 0 h 1815"/>
              <a:gd name="T9" fmla="*/ 1815 h 1815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1815">
                <a:moveTo>
                  <a:pt x="0" y="1815"/>
                </a:moveTo>
                <a:lnTo>
                  <a:pt x="0" y="18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51206" name="Freeform 6"/>
          <p:cNvSpPr>
            <a:spLocks/>
          </p:cNvSpPr>
          <p:nvPr/>
        </p:nvSpPr>
        <p:spPr bwMode="auto">
          <a:xfrm>
            <a:off x="3116036" y="5100340"/>
            <a:ext cx="6640286" cy="0"/>
          </a:xfrm>
          <a:custGeom>
            <a:avLst/>
            <a:gdLst>
              <a:gd name="T0" fmla="*/ 0 w 4392"/>
              <a:gd name="T1" fmla="*/ 4392 w 4392"/>
              <a:gd name="T2" fmla="*/ 4392 w 4392"/>
              <a:gd name="T3" fmla="*/ 0 w 4392"/>
              <a:gd name="T4" fmla="*/ 0 60000 65536"/>
              <a:gd name="T5" fmla="*/ 0 60000 65536"/>
              <a:gd name="T6" fmla="*/ 0 60000 65536"/>
              <a:gd name="T7" fmla="*/ 0 60000 65536"/>
              <a:gd name="T8" fmla="*/ 0 w 4392"/>
              <a:gd name="T9" fmla="*/ 4392 w 4392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4392">
                <a:moveTo>
                  <a:pt x="0" y="0"/>
                </a:moveTo>
                <a:lnTo>
                  <a:pt x="43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>
            <a:off x="3116036" y="5100340"/>
            <a:ext cx="6640286" cy="0"/>
          </a:xfrm>
          <a:prstGeom prst="line">
            <a:avLst/>
          </a:prstGeom>
          <a:noFill/>
          <a:ln w="0">
            <a:solidFill>
              <a:srgbClr val="DFDFDF"/>
            </a:solidFill>
            <a:prstDash val="dash"/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3116036" y="4649391"/>
            <a:ext cx="6640286" cy="0"/>
          </a:xfrm>
          <a:prstGeom prst="line">
            <a:avLst/>
          </a:prstGeom>
          <a:noFill/>
          <a:ln w="0">
            <a:solidFill>
              <a:srgbClr val="DFDFDF"/>
            </a:solidFill>
            <a:prstDash val="dash"/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>
            <a:off x="3116036" y="4199930"/>
            <a:ext cx="6640286" cy="0"/>
          </a:xfrm>
          <a:prstGeom prst="line">
            <a:avLst/>
          </a:prstGeom>
          <a:noFill/>
          <a:ln w="0">
            <a:solidFill>
              <a:srgbClr val="DFDFDF"/>
            </a:solidFill>
            <a:prstDash val="dash"/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3116036" y="3748981"/>
            <a:ext cx="6640286" cy="0"/>
          </a:xfrm>
          <a:prstGeom prst="line">
            <a:avLst/>
          </a:prstGeom>
          <a:noFill/>
          <a:ln w="0">
            <a:solidFill>
              <a:srgbClr val="DFDFDF"/>
            </a:solidFill>
            <a:prstDash val="dash"/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3116036" y="3299520"/>
            <a:ext cx="6640286" cy="0"/>
          </a:xfrm>
          <a:prstGeom prst="line">
            <a:avLst/>
          </a:prstGeom>
          <a:noFill/>
          <a:ln w="0">
            <a:solidFill>
              <a:srgbClr val="DFDFDF"/>
            </a:solidFill>
            <a:prstDash val="dash"/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3116036" y="2850059"/>
            <a:ext cx="6640286" cy="0"/>
          </a:xfrm>
          <a:prstGeom prst="line">
            <a:avLst/>
          </a:prstGeom>
          <a:noFill/>
          <a:ln w="0">
            <a:solidFill>
              <a:srgbClr val="DFDFDF"/>
            </a:solidFill>
            <a:prstDash val="dash"/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>
            <a:off x="3116036" y="2399109"/>
            <a:ext cx="6640286" cy="0"/>
          </a:xfrm>
          <a:prstGeom prst="line">
            <a:avLst/>
          </a:prstGeom>
          <a:noFill/>
          <a:ln w="0">
            <a:solidFill>
              <a:srgbClr val="DFDFDF"/>
            </a:solidFill>
            <a:prstDash val="dash"/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51214" name="Freeform 14"/>
          <p:cNvSpPr>
            <a:spLocks/>
          </p:cNvSpPr>
          <p:nvPr/>
        </p:nvSpPr>
        <p:spPr bwMode="auto">
          <a:xfrm>
            <a:off x="3365501" y="2850060"/>
            <a:ext cx="2821214" cy="2250281"/>
          </a:xfrm>
          <a:custGeom>
            <a:avLst/>
            <a:gdLst>
              <a:gd name="T0" fmla="*/ 0 w 1866"/>
              <a:gd name="T1" fmla="*/ 1512 h 1512"/>
              <a:gd name="T2" fmla="*/ 1866 w 1866"/>
              <a:gd name="T3" fmla="*/ 1512 h 1512"/>
              <a:gd name="T4" fmla="*/ 1866 w 1866"/>
              <a:gd name="T5" fmla="*/ 0 h 1512"/>
              <a:gd name="T6" fmla="*/ 0 w 1866"/>
              <a:gd name="T7" fmla="*/ 0 h 1512"/>
              <a:gd name="T8" fmla="*/ 0 60000 65536"/>
              <a:gd name="T9" fmla="*/ 0 60000 65536"/>
              <a:gd name="T10" fmla="*/ 0 60000 65536"/>
              <a:gd name="T11" fmla="*/ 0 60000 65536"/>
              <a:gd name="T12" fmla="*/ 0 w 1866"/>
              <a:gd name="T13" fmla="*/ 0 h 1512"/>
              <a:gd name="T14" fmla="*/ 1866 w 1866"/>
              <a:gd name="T15" fmla="*/ 1512 h 15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66" h="1512">
                <a:moveTo>
                  <a:pt x="0" y="1512"/>
                </a:moveTo>
                <a:lnTo>
                  <a:pt x="1866" y="1512"/>
                </a:lnTo>
                <a:lnTo>
                  <a:pt x="1866" y="0"/>
                </a:lnTo>
                <a:lnTo>
                  <a:pt x="0" y="0"/>
                </a:lnTo>
                <a:close/>
              </a:path>
            </a:pathLst>
          </a:custGeom>
          <a:solidFill>
            <a:srgbClr val="D2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51215" name="Freeform 15"/>
          <p:cNvSpPr>
            <a:spLocks/>
          </p:cNvSpPr>
          <p:nvPr/>
        </p:nvSpPr>
        <p:spPr bwMode="auto">
          <a:xfrm>
            <a:off x="3365501" y="2850059"/>
            <a:ext cx="2821214" cy="0"/>
          </a:xfrm>
          <a:custGeom>
            <a:avLst/>
            <a:gdLst>
              <a:gd name="T0" fmla="*/ 0 w 1866"/>
              <a:gd name="T1" fmla="*/ 0 w 1866"/>
              <a:gd name="T2" fmla="*/ 1866 w 1866"/>
              <a:gd name="T3" fmla="*/ 1866 w 1866"/>
              <a:gd name="T4" fmla="*/ 0 60000 65536"/>
              <a:gd name="T5" fmla="*/ 0 60000 65536"/>
              <a:gd name="T6" fmla="*/ 0 60000 65536"/>
              <a:gd name="T7" fmla="*/ 0 60000 65536"/>
              <a:gd name="T8" fmla="*/ 0 w 1866"/>
              <a:gd name="T9" fmla="*/ 1866 w 1866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866">
                <a:moveTo>
                  <a:pt x="0" y="0"/>
                </a:moveTo>
                <a:lnTo>
                  <a:pt x="0" y="0"/>
                </a:lnTo>
                <a:lnTo>
                  <a:pt x="1866" y="0"/>
                </a:lnTo>
                <a:close/>
              </a:path>
            </a:pathLst>
          </a:custGeom>
          <a:solidFill>
            <a:srgbClr val="69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51216" name="Freeform 16"/>
          <p:cNvSpPr>
            <a:spLocks/>
          </p:cNvSpPr>
          <p:nvPr/>
        </p:nvSpPr>
        <p:spPr bwMode="auto">
          <a:xfrm>
            <a:off x="6186714" y="2850060"/>
            <a:ext cx="0" cy="2250281"/>
          </a:xfrm>
          <a:custGeom>
            <a:avLst/>
            <a:gdLst>
              <a:gd name="T0" fmla="*/ 1512 h 1512"/>
              <a:gd name="T1" fmla="*/ 0 h 1512"/>
              <a:gd name="T2" fmla="*/ 0 h 1512"/>
              <a:gd name="T3" fmla="*/ 1512 h 1512"/>
              <a:gd name="T4" fmla="*/ 0 60000 65536"/>
              <a:gd name="T5" fmla="*/ 0 60000 65536"/>
              <a:gd name="T6" fmla="*/ 0 60000 65536"/>
              <a:gd name="T7" fmla="*/ 0 60000 65536"/>
              <a:gd name="T8" fmla="*/ 0 h 1512"/>
              <a:gd name="T9" fmla="*/ 1512 h 1512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1512">
                <a:moveTo>
                  <a:pt x="0" y="1512"/>
                </a:moveTo>
                <a:lnTo>
                  <a:pt x="0" y="0"/>
                </a:lnTo>
                <a:lnTo>
                  <a:pt x="0" y="1512"/>
                </a:lnTo>
                <a:close/>
              </a:path>
            </a:pathLst>
          </a:custGeom>
          <a:solidFill>
            <a:srgbClr val="9D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51217" name="Freeform 17"/>
          <p:cNvSpPr>
            <a:spLocks/>
          </p:cNvSpPr>
          <p:nvPr/>
        </p:nvSpPr>
        <p:spPr bwMode="auto">
          <a:xfrm>
            <a:off x="6684131" y="2850060"/>
            <a:ext cx="2822726" cy="2250281"/>
          </a:xfrm>
          <a:custGeom>
            <a:avLst/>
            <a:gdLst>
              <a:gd name="T0" fmla="*/ 0 w 1867"/>
              <a:gd name="T1" fmla="*/ 1512 h 1512"/>
              <a:gd name="T2" fmla="*/ 1867 w 1867"/>
              <a:gd name="T3" fmla="*/ 1512 h 1512"/>
              <a:gd name="T4" fmla="*/ 1867 w 1867"/>
              <a:gd name="T5" fmla="*/ 0 h 1512"/>
              <a:gd name="T6" fmla="*/ 0 w 1867"/>
              <a:gd name="T7" fmla="*/ 0 h 1512"/>
              <a:gd name="T8" fmla="*/ 0 60000 65536"/>
              <a:gd name="T9" fmla="*/ 0 60000 65536"/>
              <a:gd name="T10" fmla="*/ 0 60000 65536"/>
              <a:gd name="T11" fmla="*/ 0 60000 65536"/>
              <a:gd name="T12" fmla="*/ 0 w 1867"/>
              <a:gd name="T13" fmla="*/ 0 h 1512"/>
              <a:gd name="T14" fmla="*/ 1867 w 1867"/>
              <a:gd name="T15" fmla="*/ 1512 h 15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67" h="1512">
                <a:moveTo>
                  <a:pt x="0" y="1512"/>
                </a:moveTo>
                <a:lnTo>
                  <a:pt x="1867" y="1512"/>
                </a:lnTo>
                <a:lnTo>
                  <a:pt x="1867" y="0"/>
                </a:lnTo>
                <a:lnTo>
                  <a:pt x="0" y="0"/>
                </a:lnTo>
                <a:close/>
              </a:path>
            </a:pathLst>
          </a:custGeom>
          <a:solidFill>
            <a:srgbClr val="D2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51218" name="Freeform 18"/>
          <p:cNvSpPr>
            <a:spLocks/>
          </p:cNvSpPr>
          <p:nvPr/>
        </p:nvSpPr>
        <p:spPr bwMode="auto">
          <a:xfrm>
            <a:off x="6684131" y="2850059"/>
            <a:ext cx="2822726" cy="0"/>
          </a:xfrm>
          <a:custGeom>
            <a:avLst/>
            <a:gdLst>
              <a:gd name="T0" fmla="*/ 0 w 1867"/>
              <a:gd name="T1" fmla="*/ 0 w 1867"/>
              <a:gd name="T2" fmla="*/ 1867 w 1867"/>
              <a:gd name="T3" fmla="*/ 1867 w 1867"/>
              <a:gd name="T4" fmla="*/ 0 60000 65536"/>
              <a:gd name="T5" fmla="*/ 0 60000 65536"/>
              <a:gd name="T6" fmla="*/ 0 60000 65536"/>
              <a:gd name="T7" fmla="*/ 0 60000 65536"/>
              <a:gd name="T8" fmla="*/ 0 w 1867"/>
              <a:gd name="T9" fmla="*/ 1867 w 1867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867">
                <a:moveTo>
                  <a:pt x="0" y="0"/>
                </a:moveTo>
                <a:lnTo>
                  <a:pt x="0" y="0"/>
                </a:lnTo>
                <a:lnTo>
                  <a:pt x="1867" y="0"/>
                </a:lnTo>
                <a:close/>
              </a:path>
            </a:pathLst>
          </a:custGeom>
          <a:solidFill>
            <a:srgbClr val="69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51219" name="Freeform 19"/>
          <p:cNvSpPr>
            <a:spLocks/>
          </p:cNvSpPr>
          <p:nvPr/>
        </p:nvSpPr>
        <p:spPr bwMode="auto">
          <a:xfrm>
            <a:off x="9506857" y="2850060"/>
            <a:ext cx="0" cy="2250281"/>
          </a:xfrm>
          <a:custGeom>
            <a:avLst/>
            <a:gdLst>
              <a:gd name="T0" fmla="*/ 1512 h 1512"/>
              <a:gd name="T1" fmla="*/ 0 h 1512"/>
              <a:gd name="T2" fmla="*/ 0 h 1512"/>
              <a:gd name="T3" fmla="*/ 1512 h 1512"/>
              <a:gd name="T4" fmla="*/ 0 60000 65536"/>
              <a:gd name="T5" fmla="*/ 0 60000 65536"/>
              <a:gd name="T6" fmla="*/ 0 60000 65536"/>
              <a:gd name="T7" fmla="*/ 0 60000 65536"/>
              <a:gd name="T8" fmla="*/ 0 h 1512"/>
              <a:gd name="T9" fmla="*/ 1512 h 1512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1512">
                <a:moveTo>
                  <a:pt x="0" y="1512"/>
                </a:moveTo>
                <a:lnTo>
                  <a:pt x="0" y="0"/>
                </a:lnTo>
                <a:lnTo>
                  <a:pt x="0" y="1512"/>
                </a:lnTo>
                <a:close/>
              </a:path>
            </a:pathLst>
          </a:custGeom>
          <a:solidFill>
            <a:srgbClr val="9D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4272644" y="5198568"/>
            <a:ext cx="1006929" cy="38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100" dirty="0">
                <a:solidFill>
                  <a:schemeClr val="tx2"/>
                </a:solidFill>
                <a:latin typeface="Swiss 721" pitchFamily="1" charset="0"/>
              </a:rPr>
              <a:t>Heads</a:t>
            </a: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7727347" y="5198568"/>
            <a:ext cx="736297" cy="38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100" dirty="0">
                <a:solidFill>
                  <a:schemeClr val="tx2"/>
                </a:solidFill>
                <a:latin typeface="Swiss 721" pitchFamily="1" charset="0"/>
              </a:rPr>
              <a:t>Tails</a:t>
            </a: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5878287" y="5618262"/>
            <a:ext cx="1164167" cy="32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100" dirty="0">
                <a:solidFill>
                  <a:schemeClr val="tx2"/>
                </a:solidFill>
                <a:latin typeface="Swiss 721" pitchFamily="1" charset="0"/>
              </a:rPr>
              <a:t>Outcome</a:t>
            </a:r>
          </a:p>
        </p:txBody>
      </p:sp>
      <p:sp>
        <p:nvSpPr>
          <p:cNvPr id="51223" name="Text Box 23"/>
          <p:cNvSpPr txBox="1">
            <a:spLocks noChangeArrowheads="1"/>
          </p:cNvSpPr>
          <p:nvPr/>
        </p:nvSpPr>
        <p:spPr bwMode="auto">
          <a:xfrm>
            <a:off x="2774347" y="4905375"/>
            <a:ext cx="192011" cy="38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100" dirty="0">
                <a:solidFill>
                  <a:schemeClr val="tx2"/>
                </a:solidFill>
                <a:latin typeface="Swiss 721" pitchFamily="1" charset="0"/>
              </a:rPr>
              <a:t>0</a:t>
            </a:r>
          </a:p>
        </p:txBody>
      </p:sp>
      <p:sp>
        <p:nvSpPr>
          <p:cNvPr id="51224" name="Text Box 24"/>
          <p:cNvSpPr txBox="1">
            <a:spLocks noChangeArrowheads="1"/>
          </p:cNvSpPr>
          <p:nvPr/>
        </p:nvSpPr>
        <p:spPr bwMode="auto">
          <a:xfrm>
            <a:off x="2482547" y="4455914"/>
            <a:ext cx="483810" cy="38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100" dirty="0">
                <a:solidFill>
                  <a:schemeClr val="tx2"/>
                </a:solidFill>
                <a:latin typeface="Swiss 721" pitchFamily="1" charset="0"/>
              </a:rPr>
              <a:t>0.1</a:t>
            </a:r>
          </a:p>
        </p:txBody>
      </p:sp>
      <p:sp>
        <p:nvSpPr>
          <p:cNvPr id="51225" name="Text Box 25"/>
          <p:cNvSpPr txBox="1">
            <a:spLocks noChangeArrowheads="1"/>
          </p:cNvSpPr>
          <p:nvPr/>
        </p:nvSpPr>
        <p:spPr bwMode="auto">
          <a:xfrm>
            <a:off x="2482547" y="4004967"/>
            <a:ext cx="483810" cy="38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100" dirty="0">
                <a:solidFill>
                  <a:schemeClr val="tx2"/>
                </a:solidFill>
                <a:latin typeface="Swiss 721" pitchFamily="1" charset="0"/>
              </a:rPr>
              <a:t>0.2</a:t>
            </a:r>
          </a:p>
        </p:txBody>
      </p:sp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2482547" y="3555506"/>
            <a:ext cx="483810" cy="38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100" dirty="0">
                <a:solidFill>
                  <a:schemeClr val="tx2"/>
                </a:solidFill>
                <a:latin typeface="Swiss 721" pitchFamily="1" charset="0"/>
              </a:rPr>
              <a:t>0.3</a:t>
            </a:r>
          </a:p>
        </p:txBody>
      </p:sp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2482547" y="3106045"/>
            <a:ext cx="483810" cy="38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100" dirty="0">
                <a:solidFill>
                  <a:schemeClr val="tx2"/>
                </a:solidFill>
                <a:latin typeface="Swiss 721" pitchFamily="1" charset="0"/>
              </a:rPr>
              <a:t>0.4</a:t>
            </a:r>
          </a:p>
        </p:txBody>
      </p:sp>
      <p:sp>
        <p:nvSpPr>
          <p:cNvPr id="51228" name="Text Box 28"/>
          <p:cNvSpPr txBox="1">
            <a:spLocks noChangeArrowheads="1"/>
          </p:cNvSpPr>
          <p:nvPr/>
        </p:nvSpPr>
        <p:spPr bwMode="auto">
          <a:xfrm>
            <a:off x="2482547" y="2655094"/>
            <a:ext cx="483810" cy="38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100" dirty="0">
                <a:solidFill>
                  <a:schemeClr val="tx2"/>
                </a:solidFill>
                <a:latin typeface="Swiss 721" pitchFamily="1" charset="0"/>
              </a:rPr>
              <a:t>0.5</a:t>
            </a:r>
          </a:p>
        </p:txBody>
      </p:sp>
      <p:sp>
        <p:nvSpPr>
          <p:cNvPr id="51229" name="Text Box 29"/>
          <p:cNvSpPr txBox="1">
            <a:spLocks noChangeArrowheads="1"/>
          </p:cNvSpPr>
          <p:nvPr/>
        </p:nvSpPr>
        <p:spPr bwMode="auto">
          <a:xfrm>
            <a:off x="2482547" y="2204146"/>
            <a:ext cx="483810" cy="38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100" dirty="0">
                <a:solidFill>
                  <a:schemeClr val="tx2"/>
                </a:solidFill>
                <a:latin typeface="Swiss 721" pitchFamily="1" charset="0"/>
              </a:rPr>
              <a:t>0.6</a:t>
            </a:r>
          </a:p>
        </p:txBody>
      </p:sp>
      <p:sp>
        <p:nvSpPr>
          <p:cNvPr id="51230" name="Text Box 30"/>
          <p:cNvSpPr txBox="1">
            <a:spLocks noChangeArrowheads="1"/>
          </p:cNvSpPr>
          <p:nvPr/>
        </p:nvSpPr>
        <p:spPr bwMode="auto">
          <a:xfrm>
            <a:off x="3114525" y="2024062"/>
            <a:ext cx="1312333" cy="32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100" dirty="0">
                <a:solidFill>
                  <a:schemeClr val="tx2"/>
                </a:solidFill>
                <a:latin typeface="Swiss 721" pitchFamily="1" charset="0"/>
              </a:rPr>
              <a:t>Probability</a:t>
            </a:r>
          </a:p>
        </p:txBody>
      </p:sp>
    </p:spTree>
    <p:extLst>
      <p:ext uri="{BB962C8B-B14F-4D97-AF65-F5344CB8AC3E}">
        <p14:creationId xmlns:p14="http://schemas.microsoft.com/office/powerpoint/2010/main" val="3978767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7465" y="555130"/>
            <a:ext cx="7104440" cy="523875"/>
          </a:xfrm>
        </p:spPr>
        <p:txBody>
          <a:bodyPr vert="horz" lIns="0" tIns="45720" rIns="0" bIns="45720" rtlCol="0" anchor="t">
            <a:normAutofit fontScale="90000"/>
          </a:bodyPr>
          <a:lstStyle/>
          <a:p>
            <a:pPr algn="l"/>
            <a:r>
              <a:rPr lang="en-US" sz="3400" dirty="0">
                <a:solidFill>
                  <a:srgbClr val="1F497D"/>
                </a:solidFill>
                <a:latin typeface="Arial" pitchFamily="33" charset="0"/>
              </a:rPr>
              <a:t>Two Coin toss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297466" y="1248668"/>
            <a:ext cx="6936619" cy="34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300" dirty="0">
                <a:solidFill>
                  <a:srgbClr val="1F497D"/>
                </a:solidFill>
              </a:rPr>
              <a:t>3 outcomes</a:t>
            </a:r>
          </a:p>
        </p:txBody>
      </p:sp>
      <p:sp>
        <p:nvSpPr>
          <p:cNvPr id="52228" name="Freeform 4"/>
          <p:cNvSpPr>
            <a:spLocks/>
          </p:cNvSpPr>
          <p:nvPr/>
        </p:nvSpPr>
        <p:spPr bwMode="auto">
          <a:xfrm>
            <a:off x="3116036" y="2399111"/>
            <a:ext cx="6640286" cy="2701231"/>
          </a:xfrm>
          <a:custGeom>
            <a:avLst/>
            <a:gdLst>
              <a:gd name="T0" fmla="*/ 0 w 4392"/>
              <a:gd name="T1" fmla="*/ 1815 h 1815"/>
              <a:gd name="T2" fmla="*/ 4392 w 4392"/>
              <a:gd name="T3" fmla="*/ 1815 h 1815"/>
              <a:gd name="T4" fmla="*/ 4392 w 4392"/>
              <a:gd name="T5" fmla="*/ 0 h 1815"/>
              <a:gd name="T6" fmla="*/ 0 w 4392"/>
              <a:gd name="T7" fmla="*/ 0 h 1815"/>
              <a:gd name="T8" fmla="*/ 0 60000 65536"/>
              <a:gd name="T9" fmla="*/ 0 60000 65536"/>
              <a:gd name="T10" fmla="*/ 0 60000 65536"/>
              <a:gd name="T11" fmla="*/ 0 60000 65536"/>
              <a:gd name="T12" fmla="*/ 0 w 4392"/>
              <a:gd name="T13" fmla="*/ 0 h 1815"/>
              <a:gd name="T14" fmla="*/ 4392 w 4392"/>
              <a:gd name="T15" fmla="*/ 1815 h 18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92" h="1815">
                <a:moveTo>
                  <a:pt x="0" y="1815"/>
                </a:moveTo>
                <a:lnTo>
                  <a:pt x="4392" y="1815"/>
                </a:lnTo>
                <a:lnTo>
                  <a:pt x="4392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2229" name="Freeform 5"/>
          <p:cNvSpPr>
            <a:spLocks/>
          </p:cNvSpPr>
          <p:nvPr/>
        </p:nvSpPr>
        <p:spPr bwMode="auto">
          <a:xfrm>
            <a:off x="3116036" y="2399111"/>
            <a:ext cx="0" cy="2701231"/>
          </a:xfrm>
          <a:custGeom>
            <a:avLst/>
            <a:gdLst>
              <a:gd name="T0" fmla="*/ 1815 h 1815"/>
              <a:gd name="T1" fmla="*/ 1815 h 1815"/>
              <a:gd name="T2" fmla="*/ 0 h 1815"/>
              <a:gd name="T3" fmla="*/ 0 h 1815"/>
              <a:gd name="T4" fmla="*/ 0 60000 65536"/>
              <a:gd name="T5" fmla="*/ 0 60000 65536"/>
              <a:gd name="T6" fmla="*/ 0 60000 65536"/>
              <a:gd name="T7" fmla="*/ 0 60000 65536"/>
              <a:gd name="T8" fmla="*/ 0 h 1815"/>
              <a:gd name="T9" fmla="*/ 1815 h 1815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1815">
                <a:moveTo>
                  <a:pt x="0" y="1815"/>
                </a:moveTo>
                <a:lnTo>
                  <a:pt x="0" y="18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2230" name="Freeform 6"/>
          <p:cNvSpPr>
            <a:spLocks/>
          </p:cNvSpPr>
          <p:nvPr/>
        </p:nvSpPr>
        <p:spPr bwMode="auto">
          <a:xfrm>
            <a:off x="3116036" y="5100340"/>
            <a:ext cx="6640286" cy="0"/>
          </a:xfrm>
          <a:custGeom>
            <a:avLst/>
            <a:gdLst>
              <a:gd name="T0" fmla="*/ 0 w 4392"/>
              <a:gd name="T1" fmla="*/ 4392 w 4392"/>
              <a:gd name="T2" fmla="*/ 4392 w 4392"/>
              <a:gd name="T3" fmla="*/ 0 w 4392"/>
              <a:gd name="T4" fmla="*/ 0 60000 65536"/>
              <a:gd name="T5" fmla="*/ 0 60000 65536"/>
              <a:gd name="T6" fmla="*/ 0 60000 65536"/>
              <a:gd name="T7" fmla="*/ 0 60000 65536"/>
              <a:gd name="T8" fmla="*/ 0 w 4392"/>
              <a:gd name="T9" fmla="*/ 4392 w 4392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4392">
                <a:moveTo>
                  <a:pt x="0" y="0"/>
                </a:moveTo>
                <a:lnTo>
                  <a:pt x="43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>
            <a:off x="3116036" y="5100340"/>
            <a:ext cx="6640286" cy="0"/>
          </a:xfrm>
          <a:prstGeom prst="line">
            <a:avLst/>
          </a:prstGeom>
          <a:noFill/>
          <a:ln w="0">
            <a:solidFill>
              <a:srgbClr val="DFDFDF"/>
            </a:solidFill>
            <a:prstDash val="dash"/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>
            <a:off x="3116036" y="4649391"/>
            <a:ext cx="6640286" cy="0"/>
          </a:xfrm>
          <a:prstGeom prst="line">
            <a:avLst/>
          </a:prstGeom>
          <a:noFill/>
          <a:ln w="0">
            <a:solidFill>
              <a:srgbClr val="DFDFDF"/>
            </a:solidFill>
            <a:prstDash val="dash"/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>
            <a:off x="3116036" y="4199930"/>
            <a:ext cx="6640286" cy="0"/>
          </a:xfrm>
          <a:prstGeom prst="line">
            <a:avLst/>
          </a:prstGeom>
          <a:noFill/>
          <a:ln w="0">
            <a:solidFill>
              <a:srgbClr val="DFDFDF"/>
            </a:solidFill>
            <a:prstDash val="dash"/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>
            <a:off x="3116036" y="3748981"/>
            <a:ext cx="6640286" cy="0"/>
          </a:xfrm>
          <a:prstGeom prst="line">
            <a:avLst/>
          </a:prstGeom>
          <a:noFill/>
          <a:ln w="0">
            <a:solidFill>
              <a:srgbClr val="DFDFDF"/>
            </a:solidFill>
            <a:prstDash val="dash"/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>
            <a:off x="3116036" y="3299520"/>
            <a:ext cx="6640286" cy="0"/>
          </a:xfrm>
          <a:prstGeom prst="line">
            <a:avLst/>
          </a:prstGeom>
          <a:noFill/>
          <a:ln w="0">
            <a:solidFill>
              <a:srgbClr val="DFDFDF"/>
            </a:solidFill>
            <a:prstDash val="dash"/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>
            <a:off x="3116036" y="2850059"/>
            <a:ext cx="6640286" cy="0"/>
          </a:xfrm>
          <a:prstGeom prst="line">
            <a:avLst/>
          </a:prstGeom>
          <a:noFill/>
          <a:ln w="0">
            <a:solidFill>
              <a:srgbClr val="DFDFDF"/>
            </a:solidFill>
            <a:prstDash val="dash"/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2237" name="Line 13"/>
          <p:cNvSpPr>
            <a:spLocks noChangeShapeType="1"/>
          </p:cNvSpPr>
          <p:nvPr/>
        </p:nvSpPr>
        <p:spPr bwMode="auto">
          <a:xfrm>
            <a:off x="3116036" y="2399109"/>
            <a:ext cx="6640286" cy="0"/>
          </a:xfrm>
          <a:prstGeom prst="line">
            <a:avLst/>
          </a:prstGeom>
          <a:noFill/>
          <a:ln w="0">
            <a:solidFill>
              <a:srgbClr val="DFDFDF"/>
            </a:solidFill>
            <a:prstDash val="dash"/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2238" name="Freeform 14"/>
          <p:cNvSpPr>
            <a:spLocks/>
          </p:cNvSpPr>
          <p:nvPr/>
        </p:nvSpPr>
        <p:spPr bwMode="auto">
          <a:xfrm>
            <a:off x="3282345" y="3975201"/>
            <a:ext cx="1880810" cy="1125141"/>
          </a:xfrm>
          <a:custGeom>
            <a:avLst/>
            <a:gdLst>
              <a:gd name="T0" fmla="*/ 0 w 1244"/>
              <a:gd name="T1" fmla="*/ 756 h 756"/>
              <a:gd name="T2" fmla="*/ 1244 w 1244"/>
              <a:gd name="T3" fmla="*/ 756 h 756"/>
              <a:gd name="T4" fmla="*/ 1244 w 1244"/>
              <a:gd name="T5" fmla="*/ 0 h 756"/>
              <a:gd name="T6" fmla="*/ 0 w 1244"/>
              <a:gd name="T7" fmla="*/ 0 h 756"/>
              <a:gd name="T8" fmla="*/ 0 60000 65536"/>
              <a:gd name="T9" fmla="*/ 0 60000 65536"/>
              <a:gd name="T10" fmla="*/ 0 60000 65536"/>
              <a:gd name="T11" fmla="*/ 0 60000 65536"/>
              <a:gd name="T12" fmla="*/ 0 w 1244"/>
              <a:gd name="T13" fmla="*/ 0 h 756"/>
              <a:gd name="T14" fmla="*/ 1244 w 1244"/>
              <a:gd name="T15" fmla="*/ 756 h 7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4" h="756">
                <a:moveTo>
                  <a:pt x="0" y="756"/>
                </a:moveTo>
                <a:lnTo>
                  <a:pt x="1244" y="756"/>
                </a:lnTo>
                <a:lnTo>
                  <a:pt x="1244" y="0"/>
                </a:lnTo>
                <a:lnTo>
                  <a:pt x="0" y="0"/>
                </a:lnTo>
                <a:close/>
              </a:path>
            </a:pathLst>
          </a:custGeom>
          <a:solidFill>
            <a:srgbClr val="D2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2239" name="Freeform 15"/>
          <p:cNvSpPr>
            <a:spLocks/>
          </p:cNvSpPr>
          <p:nvPr/>
        </p:nvSpPr>
        <p:spPr bwMode="auto">
          <a:xfrm>
            <a:off x="3282345" y="3975200"/>
            <a:ext cx="1880810" cy="0"/>
          </a:xfrm>
          <a:custGeom>
            <a:avLst/>
            <a:gdLst>
              <a:gd name="T0" fmla="*/ 0 w 1244"/>
              <a:gd name="T1" fmla="*/ 0 w 1244"/>
              <a:gd name="T2" fmla="*/ 1244 w 1244"/>
              <a:gd name="T3" fmla="*/ 1244 w 1244"/>
              <a:gd name="T4" fmla="*/ 0 60000 65536"/>
              <a:gd name="T5" fmla="*/ 0 60000 65536"/>
              <a:gd name="T6" fmla="*/ 0 60000 65536"/>
              <a:gd name="T7" fmla="*/ 0 60000 65536"/>
              <a:gd name="T8" fmla="*/ 0 w 1244"/>
              <a:gd name="T9" fmla="*/ 1244 w 1244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244">
                <a:moveTo>
                  <a:pt x="0" y="0"/>
                </a:moveTo>
                <a:lnTo>
                  <a:pt x="0" y="0"/>
                </a:lnTo>
                <a:lnTo>
                  <a:pt x="1244" y="0"/>
                </a:lnTo>
                <a:close/>
              </a:path>
            </a:pathLst>
          </a:custGeom>
          <a:solidFill>
            <a:srgbClr val="69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2240" name="Freeform 16"/>
          <p:cNvSpPr>
            <a:spLocks/>
          </p:cNvSpPr>
          <p:nvPr/>
        </p:nvSpPr>
        <p:spPr bwMode="auto">
          <a:xfrm>
            <a:off x="5163155" y="3975201"/>
            <a:ext cx="0" cy="1125141"/>
          </a:xfrm>
          <a:custGeom>
            <a:avLst/>
            <a:gdLst>
              <a:gd name="T0" fmla="*/ 756 h 756"/>
              <a:gd name="T1" fmla="*/ 0 h 756"/>
              <a:gd name="T2" fmla="*/ 0 h 756"/>
              <a:gd name="T3" fmla="*/ 756 h 756"/>
              <a:gd name="T4" fmla="*/ 0 60000 65536"/>
              <a:gd name="T5" fmla="*/ 0 60000 65536"/>
              <a:gd name="T6" fmla="*/ 0 60000 65536"/>
              <a:gd name="T7" fmla="*/ 0 60000 65536"/>
              <a:gd name="T8" fmla="*/ 0 h 756"/>
              <a:gd name="T9" fmla="*/ 756 h 756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756">
                <a:moveTo>
                  <a:pt x="0" y="756"/>
                </a:moveTo>
                <a:lnTo>
                  <a:pt x="0" y="0"/>
                </a:lnTo>
                <a:lnTo>
                  <a:pt x="0" y="756"/>
                </a:lnTo>
                <a:close/>
              </a:path>
            </a:pathLst>
          </a:custGeom>
          <a:solidFill>
            <a:srgbClr val="9D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2241" name="Freeform 17"/>
          <p:cNvSpPr>
            <a:spLocks/>
          </p:cNvSpPr>
          <p:nvPr/>
        </p:nvSpPr>
        <p:spPr bwMode="auto">
          <a:xfrm>
            <a:off x="5495774" y="2850060"/>
            <a:ext cx="1880810" cy="2250281"/>
          </a:xfrm>
          <a:custGeom>
            <a:avLst/>
            <a:gdLst>
              <a:gd name="T0" fmla="*/ 0 w 1244"/>
              <a:gd name="T1" fmla="*/ 1512 h 1512"/>
              <a:gd name="T2" fmla="*/ 1244 w 1244"/>
              <a:gd name="T3" fmla="*/ 1512 h 1512"/>
              <a:gd name="T4" fmla="*/ 1244 w 1244"/>
              <a:gd name="T5" fmla="*/ 0 h 1512"/>
              <a:gd name="T6" fmla="*/ 0 w 1244"/>
              <a:gd name="T7" fmla="*/ 0 h 1512"/>
              <a:gd name="T8" fmla="*/ 0 60000 65536"/>
              <a:gd name="T9" fmla="*/ 0 60000 65536"/>
              <a:gd name="T10" fmla="*/ 0 60000 65536"/>
              <a:gd name="T11" fmla="*/ 0 60000 65536"/>
              <a:gd name="T12" fmla="*/ 0 w 1244"/>
              <a:gd name="T13" fmla="*/ 0 h 1512"/>
              <a:gd name="T14" fmla="*/ 1244 w 1244"/>
              <a:gd name="T15" fmla="*/ 1512 h 15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4" h="1512">
                <a:moveTo>
                  <a:pt x="0" y="1512"/>
                </a:moveTo>
                <a:lnTo>
                  <a:pt x="1244" y="1512"/>
                </a:lnTo>
                <a:lnTo>
                  <a:pt x="1244" y="0"/>
                </a:lnTo>
                <a:lnTo>
                  <a:pt x="0" y="0"/>
                </a:lnTo>
                <a:close/>
              </a:path>
            </a:pathLst>
          </a:custGeom>
          <a:solidFill>
            <a:srgbClr val="D2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2242" name="Freeform 18"/>
          <p:cNvSpPr>
            <a:spLocks/>
          </p:cNvSpPr>
          <p:nvPr/>
        </p:nvSpPr>
        <p:spPr bwMode="auto">
          <a:xfrm>
            <a:off x="5495774" y="2850059"/>
            <a:ext cx="1880810" cy="0"/>
          </a:xfrm>
          <a:custGeom>
            <a:avLst/>
            <a:gdLst>
              <a:gd name="T0" fmla="*/ 0 w 1244"/>
              <a:gd name="T1" fmla="*/ 0 w 1244"/>
              <a:gd name="T2" fmla="*/ 1244 w 1244"/>
              <a:gd name="T3" fmla="*/ 1244 w 1244"/>
              <a:gd name="T4" fmla="*/ 0 60000 65536"/>
              <a:gd name="T5" fmla="*/ 0 60000 65536"/>
              <a:gd name="T6" fmla="*/ 0 60000 65536"/>
              <a:gd name="T7" fmla="*/ 0 60000 65536"/>
              <a:gd name="T8" fmla="*/ 0 w 1244"/>
              <a:gd name="T9" fmla="*/ 1244 w 1244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244">
                <a:moveTo>
                  <a:pt x="0" y="0"/>
                </a:moveTo>
                <a:lnTo>
                  <a:pt x="0" y="0"/>
                </a:lnTo>
                <a:lnTo>
                  <a:pt x="1244" y="0"/>
                </a:lnTo>
                <a:close/>
              </a:path>
            </a:pathLst>
          </a:custGeom>
          <a:solidFill>
            <a:srgbClr val="69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2243" name="Freeform 19"/>
          <p:cNvSpPr>
            <a:spLocks/>
          </p:cNvSpPr>
          <p:nvPr/>
        </p:nvSpPr>
        <p:spPr bwMode="auto">
          <a:xfrm>
            <a:off x="7376584" y="2850060"/>
            <a:ext cx="0" cy="2250281"/>
          </a:xfrm>
          <a:custGeom>
            <a:avLst/>
            <a:gdLst>
              <a:gd name="T0" fmla="*/ 1512 h 1512"/>
              <a:gd name="T1" fmla="*/ 0 h 1512"/>
              <a:gd name="T2" fmla="*/ 0 h 1512"/>
              <a:gd name="T3" fmla="*/ 1512 h 1512"/>
              <a:gd name="T4" fmla="*/ 0 60000 65536"/>
              <a:gd name="T5" fmla="*/ 0 60000 65536"/>
              <a:gd name="T6" fmla="*/ 0 60000 65536"/>
              <a:gd name="T7" fmla="*/ 0 60000 65536"/>
              <a:gd name="T8" fmla="*/ 0 h 1512"/>
              <a:gd name="T9" fmla="*/ 1512 h 1512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1512">
                <a:moveTo>
                  <a:pt x="0" y="1512"/>
                </a:moveTo>
                <a:lnTo>
                  <a:pt x="0" y="0"/>
                </a:lnTo>
                <a:lnTo>
                  <a:pt x="0" y="1512"/>
                </a:lnTo>
                <a:close/>
              </a:path>
            </a:pathLst>
          </a:custGeom>
          <a:solidFill>
            <a:srgbClr val="9D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2244" name="Freeform 20"/>
          <p:cNvSpPr>
            <a:spLocks/>
          </p:cNvSpPr>
          <p:nvPr/>
        </p:nvSpPr>
        <p:spPr bwMode="auto">
          <a:xfrm>
            <a:off x="7707690" y="3975201"/>
            <a:ext cx="1882322" cy="1125141"/>
          </a:xfrm>
          <a:custGeom>
            <a:avLst/>
            <a:gdLst>
              <a:gd name="T0" fmla="*/ 0 w 1245"/>
              <a:gd name="T1" fmla="*/ 756 h 756"/>
              <a:gd name="T2" fmla="*/ 1245 w 1245"/>
              <a:gd name="T3" fmla="*/ 756 h 756"/>
              <a:gd name="T4" fmla="*/ 1245 w 1245"/>
              <a:gd name="T5" fmla="*/ 0 h 756"/>
              <a:gd name="T6" fmla="*/ 0 w 1245"/>
              <a:gd name="T7" fmla="*/ 0 h 756"/>
              <a:gd name="T8" fmla="*/ 0 60000 65536"/>
              <a:gd name="T9" fmla="*/ 0 60000 65536"/>
              <a:gd name="T10" fmla="*/ 0 60000 65536"/>
              <a:gd name="T11" fmla="*/ 0 60000 65536"/>
              <a:gd name="T12" fmla="*/ 0 w 1245"/>
              <a:gd name="T13" fmla="*/ 0 h 756"/>
              <a:gd name="T14" fmla="*/ 1245 w 1245"/>
              <a:gd name="T15" fmla="*/ 756 h 7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5" h="756">
                <a:moveTo>
                  <a:pt x="0" y="756"/>
                </a:moveTo>
                <a:lnTo>
                  <a:pt x="1245" y="756"/>
                </a:lnTo>
                <a:lnTo>
                  <a:pt x="1245" y="0"/>
                </a:lnTo>
                <a:lnTo>
                  <a:pt x="0" y="0"/>
                </a:lnTo>
                <a:close/>
              </a:path>
            </a:pathLst>
          </a:custGeom>
          <a:solidFill>
            <a:srgbClr val="D2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2245" name="Freeform 21"/>
          <p:cNvSpPr>
            <a:spLocks/>
          </p:cNvSpPr>
          <p:nvPr/>
        </p:nvSpPr>
        <p:spPr bwMode="auto">
          <a:xfrm>
            <a:off x="7707690" y="3975200"/>
            <a:ext cx="1882322" cy="0"/>
          </a:xfrm>
          <a:custGeom>
            <a:avLst/>
            <a:gdLst>
              <a:gd name="T0" fmla="*/ 0 w 1245"/>
              <a:gd name="T1" fmla="*/ 0 w 1245"/>
              <a:gd name="T2" fmla="*/ 1245 w 1245"/>
              <a:gd name="T3" fmla="*/ 1245 w 1245"/>
              <a:gd name="T4" fmla="*/ 0 60000 65536"/>
              <a:gd name="T5" fmla="*/ 0 60000 65536"/>
              <a:gd name="T6" fmla="*/ 0 60000 65536"/>
              <a:gd name="T7" fmla="*/ 0 60000 65536"/>
              <a:gd name="T8" fmla="*/ 0 w 1245"/>
              <a:gd name="T9" fmla="*/ 1245 w 1245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245">
                <a:moveTo>
                  <a:pt x="0" y="0"/>
                </a:moveTo>
                <a:lnTo>
                  <a:pt x="0" y="0"/>
                </a:lnTo>
                <a:lnTo>
                  <a:pt x="1245" y="0"/>
                </a:lnTo>
                <a:close/>
              </a:path>
            </a:pathLst>
          </a:custGeom>
          <a:solidFill>
            <a:srgbClr val="69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2246" name="Freeform 22"/>
          <p:cNvSpPr>
            <a:spLocks/>
          </p:cNvSpPr>
          <p:nvPr/>
        </p:nvSpPr>
        <p:spPr bwMode="auto">
          <a:xfrm>
            <a:off x="9590012" y="3975201"/>
            <a:ext cx="0" cy="1125141"/>
          </a:xfrm>
          <a:custGeom>
            <a:avLst/>
            <a:gdLst>
              <a:gd name="T0" fmla="*/ 756 h 756"/>
              <a:gd name="T1" fmla="*/ 0 h 756"/>
              <a:gd name="T2" fmla="*/ 0 h 756"/>
              <a:gd name="T3" fmla="*/ 756 h 756"/>
              <a:gd name="T4" fmla="*/ 0 60000 65536"/>
              <a:gd name="T5" fmla="*/ 0 60000 65536"/>
              <a:gd name="T6" fmla="*/ 0 60000 65536"/>
              <a:gd name="T7" fmla="*/ 0 60000 65536"/>
              <a:gd name="T8" fmla="*/ 0 h 756"/>
              <a:gd name="T9" fmla="*/ 756 h 756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756">
                <a:moveTo>
                  <a:pt x="0" y="756"/>
                </a:moveTo>
                <a:lnTo>
                  <a:pt x="0" y="0"/>
                </a:lnTo>
                <a:lnTo>
                  <a:pt x="0" y="756"/>
                </a:lnTo>
                <a:close/>
              </a:path>
            </a:pathLst>
          </a:custGeom>
          <a:solidFill>
            <a:srgbClr val="9D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2247" name="Text Box 23"/>
          <p:cNvSpPr txBox="1">
            <a:spLocks noChangeArrowheads="1"/>
          </p:cNvSpPr>
          <p:nvPr/>
        </p:nvSpPr>
        <p:spPr bwMode="auto">
          <a:xfrm>
            <a:off x="3971774" y="5198568"/>
            <a:ext cx="501952" cy="38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100" dirty="0">
                <a:solidFill>
                  <a:srgbClr val="1F497D"/>
                </a:solidFill>
                <a:latin typeface="Swiss 721" pitchFamily="1" charset="0"/>
              </a:rPr>
              <a:t>HH</a:t>
            </a:r>
          </a:p>
        </p:txBody>
      </p:sp>
      <p:sp>
        <p:nvSpPr>
          <p:cNvPr id="52248" name="Text Box 24"/>
          <p:cNvSpPr txBox="1">
            <a:spLocks noChangeArrowheads="1"/>
          </p:cNvSpPr>
          <p:nvPr/>
        </p:nvSpPr>
        <p:spPr bwMode="auto">
          <a:xfrm>
            <a:off x="5922132" y="5198568"/>
            <a:ext cx="1026583" cy="38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100" dirty="0">
                <a:solidFill>
                  <a:srgbClr val="1F497D"/>
                </a:solidFill>
                <a:latin typeface="Swiss 721" pitchFamily="1" charset="0"/>
              </a:rPr>
              <a:t>HT/TH</a:t>
            </a:r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8436428" y="5198568"/>
            <a:ext cx="424846" cy="38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100" dirty="0">
                <a:solidFill>
                  <a:srgbClr val="1F497D"/>
                </a:solidFill>
                <a:latin typeface="Swiss 721" pitchFamily="1" charset="0"/>
              </a:rPr>
              <a:t>TT</a:t>
            </a:r>
          </a:p>
        </p:txBody>
      </p:sp>
      <p:sp>
        <p:nvSpPr>
          <p:cNvPr id="52250" name="Text Box 26"/>
          <p:cNvSpPr txBox="1">
            <a:spLocks noChangeArrowheads="1"/>
          </p:cNvSpPr>
          <p:nvPr/>
        </p:nvSpPr>
        <p:spPr bwMode="auto">
          <a:xfrm>
            <a:off x="5805714" y="5618262"/>
            <a:ext cx="1306286" cy="32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100" dirty="0">
                <a:solidFill>
                  <a:srgbClr val="1F497D"/>
                </a:solidFill>
                <a:latin typeface="Swiss 721" pitchFamily="1" charset="0"/>
              </a:rPr>
              <a:t>Outcome</a:t>
            </a:r>
          </a:p>
        </p:txBody>
      </p:sp>
      <p:sp>
        <p:nvSpPr>
          <p:cNvPr id="52251" name="Text Box 27"/>
          <p:cNvSpPr txBox="1">
            <a:spLocks noChangeArrowheads="1"/>
          </p:cNvSpPr>
          <p:nvPr/>
        </p:nvSpPr>
        <p:spPr bwMode="auto">
          <a:xfrm>
            <a:off x="2774347" y="4905375"/>
            <a:ext cx="192011" cy="38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100" dirty="0">
                <a:solidFill>
                  <a:srgbClr val="1F497D"/>
                </a:solidFill>
                <a:latin typeface="Swiss 721" pitchFamily="1" charset="0"/>
              </a:rPr>
              <a:t>0</a:t>
            </a:r>
          </a:p>
        </p:txBody>
      </p:sp>
      <p:sp>
        <p:nvSpPr>
          <p:cNvPr id="52252" name="Text Box 28"/>
          <p:cNvSpPr txBox="1">
            <a:spLocks noChangeArrowheads="1"/>
          </p:cNvSpPr>
          <p:nvPr/>
        </p:nvSpPr>
        <p:spPr bwMode="auto">
          <a:xfrm>
            <a:off x="2482547" y="4455914"/>
            <a:ext cx="483810" cy="38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100" dirty="0">
                <a:solidFill>
                  <a:srgbClr val="1F497D"/>
                </a:solidFill>
                <a:latin typeface="Swiss 721" pitchFamily="1" charset="0"/>
              </a:rPr>
              <a:t>0.1</a:t>
            </a:r>
          </a:p>
        </p:txBody>
      </p:sp>
      <p:sp>
        <p:nvSpPr>
          <p:cNvPr id="52253" name="Text Box 29"/>
          <p:cNvSpPr txBox="1">
            <a:spLocks noChangeArrowheads="1"/>
          </p:cNvSpPr>
          <p:nvPr/>
        </p:nvSpPr>
        <p:spPr bwMode="auto">
          <a:xfrm>
            <a:off x="2482547" y="4004967"/>
            <a:ext cx="483810" cy="38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100" dirty="0">
                <a:solidFill>
                  <a:srgbClr val="1F497D"/>
                </a:solidFill>
                <a:latin typeface="Swiss 721" pitchFamily="1" charset="0"/>
              </a:rPr>
              <a:t>0.2</a:t>
            </a:r>
          </a:p>
        </p:txBody>
      </p:sp>
      <p:sp>
        <p:nvSpPr>
          <p:cNvPr id="52254" name="Text Box 30"/>
          <p:cNvSpPr txBox="1">
            <a:spLocks noChangeArrowheads="1"/>
          </p:cNvSpPr>
          <p:nvPr/>
        </p:nvSpPr>
        <p:spPr bwMode="auto">
          <a:xfrm>
            <a:off x="2482547" y="3555506"/>
            <a:ext cx="483810" cy="38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100" dirty="0">
                <a:solidFill>
                  <a:srgbClr val="1F497D"/>
                </a:solidFill>
                <a:latin typeface="Swiss 721" pitchFamily="1" charset="0"/>
              </a:rPr>
              <a:t>0.3</a:t>
            </a:r>
          </a:p>
        </p:txBody>
      </p:sp>
      <p:sp>
        <p:nvSpPr>
          <p:cNvPr id="52255" name="Text Box 31"/>
          <p:cNvSpPr txBox="1">
            <a:spLocks noChangeArrowheads="1"/>
          </p:cNvSpPr>
          <p:nvPr/>
        </p:nvSpPr>
        <p:spPr bwMode="auto">
          <a:xfrm>
            <a:off x="2482547" y="3106045"/>
            <a:ext cx="483810" cy="38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100" dirty="0">
                <a:solidFill>
                  <a:srgbClr val="1F497D"/>
                </a:solidFill>
                <a:latin typeface="Swiss 721" pitchFamily="1" charset="0"/>
              </a:rPr>
              <a:t>0.4</a:t>
            </a:r>
          </a:p>
        </p:txBody>
      </p:sp>
      <p:sp>
        <p:nvSpPr>
          <p:cNvPr id="52256" name="Text Box 32"/>
          <p:cNvSpPr txBox="1">
            <a:spLocks noChangeArrowheads="1"/>
          </p:cNvSpPr>
          <p:nvPr/>
        </p:nvSpPr>
        <p:spPr bwMode="auto">
          <a:xfrm>
            <a:off x="2482547" y="2655094"/>
            <a:ext cx="483810" cy="38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100" dirty="0">
                <a:solidFill>
                  <a:srgbClr val="1F497D"/>
                </a:solidFill>
                <a:latin typeface="Swiss 721" pitchFamily="1" charset="0"/>
              </a:rPr>
              <a:t>0.5</a:t>
            </a:r>
          </a:p>
        </p:txBody>
      </p:sp>
      <p:sp>
        <p:nvSpPr>
          <p:cNvPr id="52257" name="Text Box 33"/>
          <p:cNvSpPr txBox="1">
            <a:spLocks noChangeArrowheads="1"/>
          </p:cNvSpPr>
          <p:nvPr/>
        </p:nvSpPr>
        <p:spPr bwMode="auto">
          <a:xfrm>
            <a:off x="2482547" y="2204146"/>
            <a:ext cx="483810" cy="38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100" dirty="0">
                <a:solidFill>
                  <a:srgbClr val="1F497D"/>
                </a:solidFill>
                <a:latin typeface="Swiss 721" pitchFamily="1" charset="0"/>
              </a:rPr>
              <a:t>0.6</a:t>
            </a:r>
          </a:p>
        </p:txBody>
      </p:sp>
      <p:sp>
        <p:nvSpPr>
          <p:cNvPr id="52258" name="Text Box 34"/>
          <p:cNvSpPr txBox="1">
            <a:spLocks noChangeArrowheads="1"/>
          </p:cNvSpPr>
          <p:nvPr/>
        </p:nvSpPr>
        <p:spPr bwMode="auto">
          <a:xfrm>
            <a:off x="3114524" y="2024062"/>
            <a:ext cx="1530048" cy="32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100" dirty="0">
                <a:solidFill>
                  <a:srgbClr val="1F497D"/>
                </a:solidFill>
                <a:latin typeface="Swiss 721" pitchFamily="1" charset="0"/>
              </a:rPr>
              <a:t>Probability</a:t>
            </a:r>
          </a:p>
        </p:txBody>
      </p:sp>
    </p:spTree>
    <p:extLst>
      <p:ext uri="{BB962C8B-B14F-4D97-AF65-F5344CB8AC3E}">
        <p14:creationId xmlns:p14="http://schemas.microsoft.com/office/powerpoint/2010/main" val="4051396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97465" y="555130"/>
            <a:ext cx="7104440" cy="523875"/>
          </a:xfrm>
        </p:spPr>
        <p:txBody>
          <a:bodyPr vert="horz" lIns="0" tIns="45720" rIns="0" bIns="45720" rtlCol="0" anchor="t">
            <a:normAutofit fontScale="90000"/>
          </a:bodyPr>
          <a:lstStyle/>
          <a:p>
            <a:pPr algn="l"/>
            <a:r>
              <a:rPr lang="en-US" sz="3400" dirty="0">
                <a:solidFill>
                  <a:srgbClr val="1F497D"/>
                </a:solidFill>
                <a:latin typeface="Arial" pitchFamily="33" charset="0"/>
              </a:rPr>
              <a:t>Four Coin toss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3297466" y="1248668"/>
            <a:ext cx="6936619" cy="34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300" dirty="0">
                <a:solidFill>
                  <a:srgbClr val="1F497D"/>
                </a:solidFill>
              </a:rPr>
              <a:t>5 outcomes</a:t>
            </a:r>
          </a:p>
        </p:txBody>
      </p:sp>
      <p:sp>
        <p:nvSpPr>
          <p:cNvPr id="53252" name="Freeform 4"/>
          <p:cNvSpPr>
            <a:spLocks/>
          </p:cNvSpPr>
          <p:nvPr/>
        </p:nvSpPr>
        <p:spPr bwMode="auto">
          <a:xfrm>
            <a:off x="3116036" y="2399111"/>
            <a:ext cx="6640286" cy="2701231"/>
          </a:xfrm>
          <a:custGeom>
            <a:avLst/>
            <a:gdLst>
              <a:gd name="T0" fmla="*/ 0 w 4392"/>
              <a:gd name="T1" fmla="*/ 1815 h 1815"/>
              <a:gd name="T2" fmla="*/ 4392 w 4392"/>
              <a:gd name="T3" fmla="*/ 1815 h 1815"/>
              <a:gd name="T4" fmla="*/ 4392 w 4392"/>
              <a:gd name="T5" fmla="*/ 0 h 1815"/>
              <a:gd name="T6" fmla="*/ 0 w 4392"/>
              <a:gd name="T7" fmla="*/ 0 h 1815"/>
              <a:gd name="T8" fmla="*/ 0 60000 65536"/>
              <a:gd name="T9" fmla="*/ 0 60000 65536"/>
              <a:gd name="T10" fmla="*/ 0 60000 65536"/>
              <a:gd name="T11" fmla="*/ 0 60000 65536"/>
              <a:gd name="T12" fmla="*/ 0 w 4392"/>
              <a:gd name="T13" fmla="*/ 0 h 1815"/>
              <a:gd name="T14" fmla="*/ 4392 w 4392"/>
              <a:gd name="T15" fmla="*/ 1815 h 18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92" h="1815">
                <a:moveTo>
                  <a:pt x="0" y="1815"/>
                </a:moveTo>
                <a:lnTo>
                  <a:pt x="4392" y="1815"/>
                </a:lnTo>
                <a:lnTo>
                  <a:pt x="4392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3253" name="Freeform 5"/>
          <p:cNvSpPr>
            <a:spLocks/>
          </p:cNvSpPr>
          <p:nvPr/>
        </p:nvSpPr>
        <p:spPr bwMode="auto">
          <a:xfrm>
            <a:off x="3116036" y="2399111"/>
            <a:ext cx="0" cy="2701231"/>
          </a:xfrm>
          <a:custGeom>
            <a:avLst/>
            <a:gdLst>
              <a:gd name="T0" fmla="*/ 1815 h 1815"/>
              <a:gd name="T1" fmla="*/ 1815 h 1815"/>
              <a:gd name="T2" fmla="*/ 0 h 1815"/>
              <a:gd name="T3" fmla="*/ 0 h 1815"/>
              <a:gd name="T4" fmla="*/ 0 60000 65536"/>
              <a:gd name="T5" fmla="*/ 0 60000 65536"/>
              <a:gd name="T6" fmla="*/ 0 60000 65536"/>
              <a:gd name="T7" fmla="*/ 0 60000 65536"/>
              <a:gd name="T8" fmla="*/ 0 h 1815"/>
              <a:gd name="T9" fmla="*/ 1815 h 1815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1815">
                <a:moveTo>
                  <a:pt x="0" y="1815"/>
                </a:moveTo>
                <a:lnTo>
                  <a:pt x="0" y="18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3254" name="Freeform 6"/>
          <p:cNvSpPr>
            <a:spLocks/>
          </p:cNvSpPr>
          <p:nvPr/>
        </p:nvSpPr>
        <p:spPr bwMode="auto">
          <a:xfrm>
            <a:off x="3116036" y="5100340"/>
            <a:ext cx="6640286" cy="0"/>
          </a:xfrm>
          <a:custGeom>
            <a:avLst/>
            <a:gdLst>
              <a:gd name="T0" fmla="*/ 0 w 4392"/>
              <a:gd name="T1" fmla="*/ 4392 w 4392"/>
              <a:gd name="T2" fmla="*/ 4392 w 4392"/>
              <a:gd name="T3" fmla="*/ 0 w 4392"/>
              <a:gd name="T4" fmla="*/ 0 60000 65536"/>
              <a:gd name="T5" fmla="*/ 0 60000 65536"/>
              <a:gd name="T6" fmla="*/ 0 60000 65536"/>
              <a:gd name="T7" fmla="*/ 0 60000 65536"/>
              <a:gd name="T8" fmla="*/ 0 w 4392"/>
              <a:gd name="T9" fmla="*/ 4392 w 4392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4392">
                <a:moveTo>
                  <a:pt x="0" y="0"/>
                </a:moveTo>
                <a:lnTo>
                  <a:pt x="43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>
            <a:off x="3116036" y="5100340"/>
            <a:ext cx="6640286" cy="0"/>
          </a:xfrm>
          <a:prstGeom prst="line">
            <a:avLst/>
          </a:prstGeom>
          <a:noFill/>
          <a:ln w="0">
            <a:solidFill>
              <a:srgbClr val="DFDFDF"/>
            </a:solidFill>
            <a:prstDash val="dash"/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>
            <a:off x="3116036" y="4424661"/>
            <a:ext cx="6640286" cy="0"/>
          </a:xfrm>
          <a:prstGeom prst="line">
            <a:avLst/>
          </a:prstGeom>
          <a:noFill/>
          <a:ln w="0">
            <a:solidFill>
              <a:srgbClr val="DFDFDF"/>
            </a:solidFill>
            <a:prstDash val="dash"/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>
            <a:off x="3116036" y="3748981"/>
            <a:ext cx="6640286" cy="0"/>
          </a:xfrm>
          <a:prstGeom prst="line">
            <a:avLst/>
          </a:prstGeom>
          <a:noFill/>
          <a:ln w="0">
            <a:solidFill>
              <a:srgbClr val="DFDFDF"/>
            </a:solidFill>
            <a:prstDash val="dash"/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>
            <a:off x="3116036" y="3074789"/>
            <a:ext cx="6640286" cy="0"/>
          </a:xfrm>
          <a:prstGeom prst="line">
            <a:avLst/>
          </a:prstGeom>
          <a:noFill/>
          <a:ln w="0">
            <a:solidFill>
              <a:srgbClr val="DFDFDF"/>
            </a:solidFill>
            <a:prstDash val="dash"/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>
            <a:off x="3116036" y="2399109"/>
            <a:ext cx="6640286" cy="0"/>
          </a:xfrm>
          <a:prstGeom prst="line">
            <a:avLst/>
          </a:prstGeom>
          <a:noFill/>
          <a:ln w="0">
            <a:solidFill>
              <a:srgbClr val="DFDFDF"/>
            </a:solidFill>
            <a:prstDash val="dash"/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3260" name="Freeform 12"/>
          <p:cNvSpPr>
            <a:spLocks/>
          </p:cNvSpPr>
          <p:nvPr/>
        </p:nvSpPr>
        <p:spPr bwMode="auto">
          <a:xfrm>
            <a:off x="3215823" y="4677668"/>
            <a:ext cx="1127881" cy="422672"/>
          </a:xfrm>
          <a:custGeom>
            <a:avLst/>
            <a:gdLst>
              <a:gd name="T0" fmla="*/ 0 w 746"/>
              <a:gd name="T1" fmla="*/ 284 h 284"/>
              <a:gd name="T2" fmla="*/ 746 w 746"/>
              <a:gd name="T3" fmla="*/ 284 h 284"/>
              <a:gd name="T4" fmla="*/ 746 w 746"/>
              <a:gd name="T5" fmla="*/ 0 h 284"/>
              <a:gd name="T6" fmla="*/ 0 w 746"/>
              <a:gd name="T7" fmla="*/ 0 h 284"/>
              <a:gd name="T8" fmla="*/ 0 60000 65536"/>
              <a:gd name="T9" fmla="*/ 0 60000 65536"/>
              <a:gd name="T10" fmla="*/ 0 60000 65536"/>
              <a:gd name="T11" fmla="*/ 0 60000 65536"/>
              <a:gd name="T12" fmla="*/ 0 w 746"/>
              <a:gd name="T13" fmla="*/ 0 h 284"/>
              <a:gd name="T14" fmla="*/ 746 w 746"/>
              <a:gd name="T15" fmla="*/ 284 h 2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6" h="284">
                <a:moveTo>
                  <a:pt x="0" y="284"/>
                </a:moveTo>
                <a:lnTo>
                  <a:pt x="746" y="284"/>
                </a:lnTo>
                <a:lnTo>
                  <a:pt x="746" y="0"/>
                </a:lnTo>
                <a:lnTo>
                  <a:pt x="0" y="0"/>
                </a:lnTo>
                <a:close/>
              </a:path>
            </a:pathLst>
          </a:custGeom>
          <a:solidFill>
            <a:srgbClr val="D2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3261" name="Freeform 13"/>
          <p:cNvSpPr>
            <a:spLocks/>
          </p:cNvSpPr>
          <p:nvPr/>
        </p:nvSpPr>
        <p:spPr bwMode="auto">
          <a:xfrm>
            <a:off x="3215823" y="4677668"/>
            <a:ext cx="1127881" cy="0"/>
          </a:xfrm>
          <a:custGeom>
            <a:avLst/>
            <a:gdLst>
              <a:gd name="T0" fmla="*/ 0 w 746"/>
              <a:gd name="T1" fmla="*/ 0 w 746"/>
              <a:gd name="T2" fmla="*/ 746 w 746"/>
              <a:gd name="T3" fmla="*/ 746 w 746"/>
              <a:gd name="T4" fmla="*/ 0 60000 65536"/>
              <a:gd name="T5" fmla="*/ 0 60000 65536"/>
              <a:gd name="T6" fmla="*/ 0 60000 65536"/>
              <a:gd name="T7" fmla="*/ 0 60000 65536"/>
              <a:gd name="T8" fmla="*/ 0 w 746"/>
              <a:gd name="T9" fmla="*/ 746 w 746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746">
                <a:moveTo>
                  <a:pt x="0" y="0"/>
                </a:moveTo>
                <a:lnTo>
                  <a:pt x="0" y="0"/>
                </a:lnTo>
                <a:lnTo>
                  <a:pt x="746" y="0"/>
                </a:lnTo>
                <a:close/>
              </a:path>
            </a:pathLst>
          </a:custGeom>
          <a:solidFill>
            <a:srgbClr val="69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3262" name="Freeform 14"/>
          <p:cNvSpPr>
            <a:spLocks/>
          </p:cNvSpPr>
          <p:nvPr/>
        </p:nvSpPr>
        <p:spPr bwMode="auto">
          <a:xfrm>
            <a:off x="4343703" y="4677668"/>
            <a:ext cx="0" cy="422672"/>
          </a:xfrm>
          <a:custGeom>
            <a:avLst/>
            <a:gdLst>
              <a:gd name="T0" fmla="*/ 284 h 284"/>
              <a:gd name="T1" fmla="*/ 0 h 284"/>
              <a:gd name="T2" fmla="*/ 0 h 284"/>
              <a:gd name="T3" fmla="*/ 284 h 284"/>
              <a:gd name="T4" fmla="*/ 0 60000 65536"/>
              <a:gd name="T5" fmla="*/ 0 60000 65536"/>
              <a:gd name="T6" fmla="*/ 0 60000 65536"/>
              <a:gd name="T7" fmla="*/ 0 60000 65536"/>
              <a:gd name="T8" fmla="*/ 0 h 284"/>
              <a:gd name="T9" fmla="*/ 284 h 284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284">
                <a:moveTo>
                  <a:pt x="0" y="284"/>
                </a:moveTo>
                <a:lnTo>
                  <a:pt x="0" y="0"/>
                </a:lnTo>
                <a:lnTo>
                  <a:pt x="0" y="284"/>
                </a:lnTo>
                <a:close/>
              </a:path>
            </a:pathLst>
          </a:custGeom>
          <a:solidFill>
            <a:srgbClr val="9D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3263" name="Freeform 15"/>
          <p:cNvSpPr>
            <a:spLocks/>
          </p:cNvSpPr>
          <p:nvPr/>
        </p:nvSpPr>
        <p:spPr bwMode="auto">
          <a:xfrm>
            <a:off x="4543274" y="3412631"/>
            <a:ext cx="1129392" cy="1687711"/>
          </a:xfrm>
          <a:custGeom>
            <a:avLst/>
            <a:gdLst>
              <a:gd name="T0" fmla="*/ 0 w 747"/>
              <a:gd name="T1" fmla="*/ 1134 h 1134"/>
              <a:gd name="T2" fmla="*/ 747 w 747"/>
              <a:gd name="T3" fmla="*/ 1134 h 1134"/>
              <a:gd name="T4" fmla="*/ 747 w 747"/>
              <a:gd name="T5" fmla="*/ 0 h 1134"/>
              <a:gd name="T6" fmla="*/ 0 w 747"/>
              <a:gd name="T7" fmla="*/ 0 h 1134"/>
              <a:gd name="T8" fmla="*/ 0 60000 65536"/>
              <a:gd name="T9" fmla="*/ 0 60000 65536"/>
              <a:gd name="T10" fmla="*/ 0 60000 65536"/>
              <a:gd name="T11" fmla="*/ 0 60000 65536"/>
              <a:gd name="T12" fmla="*/ 0 w 747"/>
              <a:gd name="T13" fmla="*/ 0 h 1134"/>
              <a:gd name="T14" fmla="*/ 747 w 747"/>
              <a:gd name="T15" fmla="*/ 1134 h 1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7" h="1134">
                <a:moveTo>
                  <a:pt x="0" y="1134"/>
                </a:moveTo>
                <a:lnTo>
                  <a:pt x="747" y="1134"/>
                </a:lnTo>
                <a:lnTo>
                  <a:pt x="747" y="0"/>
                </a:lnTo>
                <a:lnTo>
                  <a:pt x="0" y="0"/>
                </a:lnTo>
                <a:close/>
              </a:path>
            </a:pathLst>
          </a:custGeom>
          <a:solidFill>
            <a:srgbClr val="D2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3264" name="Freeform 16"/>
          <p:cNvSpPr>
            <a:spLocks/>
          </p:cNvSpPr>
          <p:nvPr/>
        </p:nvSpPr>
        <p:spPr bwMode="auto">
          <a:xfrm>
            <a:off x="4543274" y="3412629"/>
            <a:ext cx="1129392" cy="0"/>
          </a:xfrm>
          <a:custGeom>
            <a:avLst/>
            <a:gdLst>
              <a:gd name="T0" fmla="*/ 0 w 747"/>
              <a:gd name="T1" fmla="*/ 0 w 747"/>
              <a:gd name="T2" fmla="*/ 747 w 747"/>
              <a:gd name="T3" fmla="*/ 747 w 747"/>
              <a:gd name="T4" fmla="*/ 0 60000 65536"/>
              <a:gd name="T5" fmla="*/ 0 60000 65536"/>
              <a:gd name="T6" fmla="*/ 0 60000 65536"/>
              <a:gd name="T7" fmla="*/ 0 60000 65536"/>
              <a:gd name="T8" fmla="*/ 0 w 747"/>
              <a:gd name="T9" fmla="*/ 747 w 747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747">
                <a:moveTo>
                  <a:pt x="0" y="0"/>
                </a:moveTo>
                <a:lnTo>
                  <a:pt x="0" y="0"/>
                </a:lnTo>
                <a:lnTo>
                  <a:pt x="747" y="0"/>
                </a:lnTo>
                <a:close/>
              </a:path>
            </a:pathLst>
          </a:custGeom>
          <a:solidFill>
            <a:srgbClr val="69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3265" name="Freeform 17"/>
          <p:cNvSpPr>
            <a:spLocks/>
          </p:cNvSpPr>
          <p:nvPr/>
        </p:nvSpPr>
        <p:spPr bwMode="auto">
          <a:xfrm>
            <a:off x="5672667" y="3412631"/>
            <a:ext cx="0" cy="1687711"/>
          </a:xfrm>
          <a:custGeom>
            <a:avLst/>
            <a:gdLst>
              <a:gd name="T0" fmla="*/ 1134 h 1134"/>
              <a:gd name="T1" fmla="*/ 0 h 1134"/>
              <a:gd name="T2" fmla="*/ 0 h 1134"/>
              <a:gd name="T3" fmla="*/ 1134 h 1134"/>
              <a:gd name="T4" fmla="*/ 0 60000 65536"/>
              <a:gd name="T5" fmla="*/ 0 60000 65536"/>
              <a:gd name="T6" fmla="*/ 0 60000 65536"/>
              <a:gd name="T7" fmla="*/ 0 60000 65536"/>
              <a:gd name="T8" fmla="*/ 0 h 1134"/>
              <a:gd name="T9" fmla="*/ 1134 h 1134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1134">
                <a:moveTo>
                  <a:pt x="0" y="1134"/>
                </a:moveTo>
                <a:lnTo>
                  <a:pt x="0" y="0"/>
                </a:lnTo>
                <a:lnTo>
                  <a:pt x="0" y="1134"/>
                </a:lnTo>
                <a:close/>
              </a:path>
            </a:pathLst>
          </a:custGeom>
          <a:solidFill>
            <a:srgbClr val="9D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3266" name="Freeform 18"/>
          <p:cNvSpPr>
            <a:spLocks/>
          </p:cNvSpPr>
          <p:nvPr/>
        </p:nvSpPr>
        <p:spPr bwMode="auto">
          <a:xfrm>
            <a:off x="5870727" y="2567287"/>
            <a:ext cx="1129392" cy="2533055"/>
          </a:xfrm>
          <a:custGeom>
            <a:avLst/>
            <a:gdLst>
              <a:gd name="T0" fmla="*/ 0 w 747"/>
              <a:gd name="T1" fmla="*/ 1702 h 1702"/>
              <a:gd name="T2" fmla="*/ 747 w 747"/>
              <a:gd name="T3" fmla="*/ 1702 h 1702"/>
              <a:gd name="T4" fmla="*/ 747 w 747"/>
              <a:gd name="T5" fmla="*/ 0 h 1702"/>
              <a:gd name="T6" fmla="*/ 0 w 747"/>
              <a:gd name="T7" fmla="*/ 0 h 1702"/>
              <a:gd name="T8" fmla="*/ 0 60000 65536"/>
              <a:gd name="T9" fmla="*/ 0 60000 65536"/>
              <a:gd name="T10" fmla="*/ 0 60000 65536"/>
              <a:gd name="T11" fmla="*/ 0 60000 65536"/>
              <a:gd name="T12" fmla="*/ 0 w 747"/>
              <a:gd name="T13" fmla="*/ 0 h 1702"/>
              <a:gd name="T14" fmla="*/ 747 w 747"/>
              <a:gd name="T15" fmla="*/ 1702 h 17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7" h="1702">
                <a:moveTo>
                  <a:pt x="0" y="1702"/>
                </a:moveTo>
                <a:lnTo>
                  <a:pt x="747" y="1702"/>
                </a:lnTo>
                <a:lnTo>
                  <a:pt x="747" y="0"/>
                </a:lnTo>
                <a:lnTo>
                  <a:pt x="0" y="0"/>
                </a:lnTo>
                <a:close/>
              </a:path>
            </a:pathLst>
          </a:custGeom>
          <a:solidFill>
            <a:srgbClr val="D2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3267" name="Freeform 19"/>
          <p:cNvSpPr>
            <a:spLocks/>
          </p:cNvSpPr>
          <p:nvPr/>
        </p:nvSpPr>
        <p:spPr bwMode="auto">
          <a:xfrm>
            <a:off x="5870727" y="2567286"/>
            <a:ext cx="1129392" cy="0"/>
          </a:xfrm>
          <a:custGeom>
            <a:avLst/>
            <a:gdLst>
              <a:gd name="T0" fmla="*/ 0 w 747"/>
              <a:gd name="T1" fmla="*/ 0 w 747"/>
              <a:gd name="T2" fmla="*/ 747 w 747"/>
              <a:gd name="T3" fmla="*/ 747 w 747"/>
              <a:gd name="T4" fmla="*/ 0 60000 65536"/>
              <a:gd name="T5" fmla="*/ 0 60000 65536"/>
              <a:gd name="T6" fmla="*/ 0 60000 65536"/>
              <a:gd name="T7" fmla="*/ 0 60000 65536"/>
              <a:gd name="T8" fmla="*/ 0 w 747"/>
              <a:gd name="T9" fmla="*/ 747 w 747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747">
                <a:moveTo>
                  <a:pt x="0" y="0"/>
                </a:moveTo>
                <a:lnTo>
                  <a:pt x="0" y="0"/>
                </a:lnTo>
                <a:lnTo>
                  <a:pt x="747" y="0"/>
                </a:lnTo>
                <a:close/>
              </a:path>
            </a:pathLst>
          </a:custGeom>
          <a:solidFill>
            <a:srgbClr val="69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3268" name="Freeform 20"/>
          <p:cNvSpPr>
            <a:spLocks/>
          </p:cNvSpPr>
          <p:nvPr/>
        </p:nvSpPr>
        <p:spPr bwMode="auto">
          <a:xfrm>
            <a:off x="7000119" y="2567287"/>
            <a:ext cx="0" cy="2533055"/>
          </a:xfrm>
          <a:custGeom>
            <a:avLst/>
            <a:gdLst>
              <a:gd name="T0" fmla="*/ 1702 h 1702"/>
              <a:gd name="T1" fmla="*/ 0 h 1702"/>
              <a:gd name="T2" fmla="*/ 0 h 1702"/>
              <a:gd name="T3" fmla="*/ 1702 h 1702"/>
              <a:gd name="T4" fmla="*/ 0 60000 65536"/>
              <a:gd name="T5" fmla="*/ 0 60000 65536"/>
              <a:gd name="T6" fmla="*/ 0 60000 65536"/>
              <a:gd name="T7" fmla="*/ 0 60000 65536"/>
              <a:gd name="T8" fmla="*/ 0 h 1702"/>
              <a:gd name="T9" fmla="*/ 1702 h 1702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1702">
                <a:moveTo>
                  <a:pt x="0" y="1702"/>
                </a:moveTo>
                <a:lnTo>
                  <a:pt x="0" y="0"/>
                </a:lnTo>
                <a:lnTo>
                  <a:pt x="0" y="1702"/>
                </a:lnTo>
                <a:close/>
              </a:path>
            </a:pathLst>
          </a:custGeom>
          <a:solidFill>
            <a:srgbClr val="9D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3269" name="Freeform 21"/>
          <p:cNvSpPr>
            <a:spLocks/>
          </p:cNvSpPr>
          <p:nvPr/>
        </p:nvSpPr>
        <p:spPr bwMode="auto">
          <a:xfrm>
            <a:off x="7199692" y="3412631"/>
            <a:ext cx="1127881" cy="1687711"/>
          </a:xfrm>
          <a:custGeom>
            <a:avLst/>
            <a:gdLst>
              <a:gd name="T0" fmla="*/ 0 w 746"/>
              <a:gd name="T1" fmla="*/ 1134 h 1134"/>
              <a:gd name="T2" fmla="*/ 746 w 746"/>
              <a:gd name="T3" fmla="*/ 1134 h 1134"/>
              <a:gd name="T4" fmla="*/ 746 w 746"/>
              <a:gd name="T5" fmla="*/ 0 h 1134"/>
              <a:gd name="T6" fmla="*/ 0 w 746"/>
              <a:gd name="T7" fmla="*/ 0 h 1134"/>
              <a:gd name="T8" fmla="*/ 0 60000 65536"/>
              <a:gd name="T9" fmla="*/ 0 60000 65536"/>
              <a:gd name="T10" fmla="*/ 0 60000 65536"/>
              <a:gd name="T11" fmla="*/ 0 60000 65536"/>
              <a:gd name="T12" fmla="*/ 0 w 746"/>
              <a:gd name="T13" fmla="*/ 0 h 1134"/>
              <a:gd name="T14" fmla="*/ 746 w 746"/>
              <a:gd name="T15" fmla="*/ 1134 h 1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6" h="1134">
                <a:moveTo>
                  <a:pt x="0" y="1134"/>
                </a:moveTo>
                <a:lnTo>
                  <a:pt x="746" y="1134"/>
                </a:lnTo>
                <a:lnTo>
                  <a:pt x="746" y="0"/>
                </a:lnTo>
                <a:lnTo>
                  <a:pt x="0" y="0"/>
                </a:lnTo>
                <a:close/>
              </a:path>
            </a:pathLst>
          </a:custGeom>
          <a:solidFill>
            <a:srgbClr val="D2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3270" name="Freeform 22"/>
          <p:cNvSpPr>
            <a:spLocks/>
          </p:cNvSpPr>
          <p:nvPr/>
        </p:nvSpPr>
        <p:spPr bwMode="auto">
          <a:xfrm>
            <a:off x="7199692" y="3412629"/>
            <a:ext cx="1127881" cy="0"/>
          </a:xfrm>
          <a:custGeom>
            <a:avLst/>
            <a:gdLst>
              <a:gd name="T0" fmla="*/ 0 w 746"/>
              <a:gd name="T1" fmla="*/ 0 w 746"/>
              <a:gd name="T2" fmla="*/ 746 w 746"/>
              <a:gd name="T3" fmla="*/ 746 w 746"/>
              <a:gd name="T4" fmla="*/ 0 60000 65536"/>
              <a:gd name="T5" fmla="*/ 0 60000 65536"/>
              <a:gd name="T6" fmla="*/ 0 60000 65536"/>
              <a:gd name="T7" fmla="*/ 0 60000 65536"/>
              <a:gd name="T8" fmla="*/ 0 w 746"/>
              <a:gd name="T9" fmla="*/ 746 w 746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746">
                <a:moveTo>
                  <a:pt x="0" y="0"/>
                </a:moveTo>
                <a:lnTo>
                  <a:pt x="0" y="0"/>
                </a:lnTo>
                <a:lnTo>
                  <a:pt x="746" y="0"/>
                </a:lnTo>
                <a:close/>
              </a:path>
            </a:pathLst>
          </a:custGeom>
          <a:solidFill>
            <a:srgbClr val="69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3271" name="Freeform 23"/>
          <p:cNvSpPr>
            <a:spLocks/>
          </p:cNvSpPr>
          <p:nvPr/>
        </p:nvSpPr>
        <p:spPr bwMode="auto">
          <a:xfrm>
            <a:off x="8327571" y="3412631"/>
            <a:ext cx="0" cy="1687711"/>
          </a:xfrm>
          <a:custGeom>
            <a:avLst/>
            <a:gdLst>
              <a:gd name="T0" fmla="*/ 1134 h 1134"/>
              <a:gd name="T1" fmla="*/ 0 h 1134"/>
              <a:gd name="T2" fmla="*/ 0 h 1134"/>
              <a:gd name="T3" fmla="*/ 1134 h 1134"/>
              <a:gd name="T4" fmla="*/ 0 60000 65536"/>
              <a:gd name="T5" fmla="*/ 0 60000 65536"/>
              <a:gd name="T6" fmla="*/ 0 60000 65536"/>
              <a:gd name="T7" fmla="*/ 0 60000 65536"/>
              <a:gd name="T8" fmla="*/ 0 h 1134"/>
              <a:gd name="T9" fmla="*/ 1134 h 1134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1134">
                <a:moveTo>
                  <a:pt x="0" y="1134"/>
                </a:moveTo>
                <a:lnTo>
                  <a:pt x="0" y="0"/>
                </a:lnTo>
                <a:lnTo>
                  <a:pt x="0" y="1134"/>
                </a:lnTo>
                <a:close/>
              </a:path>
            </a:pathLst>
          </a:custGeom>
          <a:solidFill>
            <a:srgbClr val="9D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3272" name="Freeform 24"/>
          <p:cNvSpPr>
            <a:spLocks/>
          </p:cNvSpPr>
          <p:nvPr/>
        </p:nvSpPr>
        <p:spPr bwMode="auto">
          <a:xfrm>
            <a:off x="8527145" y="4677668"/>
            <a:ext cx="1129393" cy="422672"/>
          </a:xfrm>
          <a:custGeom>
            <a:avLst/>
            <a:gdLst>
              <a:gd name="T0" fmla="*/ 0 w 747"/>
              <a:gd name="T1" fmla="*/ 284 h 284"/>
              <a:gd name="T2" fmla="*/ 747 w 747"/>
              <a:gd name="T3" fmla="*/ 284 h 284"/>
              <a:gd name="T4" fmla="*/ 747 w 747"/>
              <a:gd name="T5" fmla="*/ 0 h 284"/>
              <a:gd name="T6" fmla="*/ 0 w 747"/>
              <a:gd name="T7" fmla="*/ 0 h 284"/>
              <a:gd name="T8" fmla="*/ 0 60000 65536"/>
              <a:gd name="T9" fmla="*/ 0 60000 65536"/>
              <a:gd name="T10" fmla="*/ 0 60000 65536"/>
              <a:gd name="T11" fmla="*/ 0 60000 65536"/>
              <a:gd name="T12" fmla="*/ 0 w 747"/>
              <a:gd name="T13" fmla="*/ 0 h 284"/>
              <a:gd name="T14" fmla="*/ 747 w 747"/>
              <a:gd name="T15" fmla="*/ 284 h 2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7" h="284">
                <a:moveTo>
                  <a:pt x="0" y="284"/>
                </a:moveTo>
                <a:lnTo>
                  <a:pt x="747" y="284"/>
                </a:lnTo>
                <a:lnTo>
                  <a:pt x="747" y="0"/>
                </a:lnTo>
                <a:lnTo>
                  <a:pt x="0" y="0"/>
                </a:lnTo>
                <a:close/>
              </a:path>
            </a:pathLst>
          </a:custGeom>
          <a:solidFill>
            <a:srgbClr val="D2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3273" name="Freeform 25"/>
          <p:cNvSpPr>
            <a:spLocks/>
          </p:cNvSpPr>
          <p:nvPr/>
        </p:nvSpPr>
        <p:spPr bwMode="auto">
          <a:xfrm>
            <a:off x="8527145" y="4677668"/>
            <a:ext cx="1129393" cy="0"/>
          </a:xfrm>
          <a:custGeom>
            <a:avLst/>
            <a:gdLst>
              <a:gd name="T0" fmla="*/ 0 w 747"/>
              <a:gd name="T1" fmla="*/ 0 w 747"/>
              <a:gd name="T2" fmla="*/ 747 w 747"/>
              <a:gd name="T3" fmla="*/ 747 w 747"/>
              <a:gd name="T4" fmla="*/ 0 60000 65536"/>
              <a:gd name="T5" fmla="*/ 0 60000 65536"/>
              <a:gd name="T6" fmla="*/ 0 60000 65536"/>
              <a:gd name="T7" fmla="*/ 0 60000 65536"/>
              <a:gd name="T8" fmla="*/ 0 w 747"/>
              <a:gd name="T9" fmla="*/ 747 w 747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747">
                <a:moveTo>
                  <a:pt x="0" y="0"/>
                </a:moveTo>
                <a:lnTo>
                  <a:pt x="0" y="0"/>
                </a:lnTo>
                <a:lnTo>
                  <a:pt x="747" y="0"/>
                </a:lnTo>
                <a:close/>
              </a:path>
            </a:pathLst>
          </a:custGeom>
          <a:solidFill>
            <a:srgbClr val="69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3274" name="Freeform 26"/>
          <p:cNvSpPr>
            <a:spLocks/>
          </p:cNvSpPr>
          <p:nvPr/>
        </p:nvSpPr>
        <p:spPr bwMode="auto">
          <a:xfrm>
            <a:off x="9656536" y="4677668"/>
            <a:ext cx="0" cy="422672"/>
          </a:xfrm>
          <a:custGeom>
            <a:avLst/>
            <a:gdLst>
              <a:gd name="T0" fmla="*/ 284 h 284"/>
              <a:gd name="T1" fmla="*/ 0 h 284"/>
              <a:gd name="T2" fmla="*/ 0 h 284"/>
              <a:gd name="T3" fmla="*/ 284 h 284"/>
              <a:gd name="T4" fmla="*/ 0 60000 65536"/>
              <a:gd name="T5" fmla="*/ 0 60000 65536"/>
              <a:gd name="T6" fmla="*/ 0 60000 65536"/>
              <a:gd name="T7" fmla="*/ 0 60000 65536"/>
              <a:gd name="T8" fmla="*/ 0 h 284"/>
              <a:gd name="T9" fmla="*/ 284 h 284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284">
                <a:moveTo>
                  <a:pt x="0" y="284"/>
                </a:moveTo>
                <a:lnTo>
                  <a:pt x="0" y="0"/>
                </a:lnTo>
                <a:lnTo>
                  <a:pt x="0" y="284"/>
                </a:lnTo>
                <a:close/>
              </a:path>
            </a:pathLst>
          </a:custGeom>
          <a:solidFill>
            <a:srgbClr val="9D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3275" name="Text Box 27"/>
          <p:cNvSpPr txBox="1">
            <a:spLocks noChangeArrowheads="1"/>
          </p:cNvSpPr>
          <p:nvPr/>
        </p:nvSpPr>
        <p:spPr bwMode="auto">
          <a:xfrm>
            <a:off x="3276299" y="5198568"/>
            <a:ext cx="1006929" cy="38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100" dirty="0">
                <a:solidFill>
                  <a:srgbClr val="1F497D"/>
                </a:solidFill>
                <a:latin typeface="Swiss 721" pitchFamily="1" charset="0"/>
              </a:rPr>
              <a:t>HHHH</a:t>
            </a:r>
          </a:p>
        </p:txBody>
      </p:sp>
      <p:sp>
        <p:nvSpPr>
          <p:cNvPr id="53276" name="Text Box 28"/>
          <p:cNvSpPr txBox="1">
            <a:spLocks noChangeArrowheads="1"/>
          </p:cNvSpPr>
          <p:nvPr/>
        </p:nvSpPr>
        <p:spPr bwMode="auto">
          <a:xfrm>
            <a:off x="4624918" y="5198568"/>
            <a:ext cx="967619" cy="38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100" dirty="0">
                <a:solidFill>
                  <a:srgbClr val="1F497D"/>
                </a:solidFill>
                <a:latin typeface="Swiss 721" pitchFamily="1" charset="0"/>
              </a:rPr>
              <a:t>HHHT</a:t>
            </a:r>
          </a:p>
        </p:txBody>
      </p:sp>
      <p:sp>
        <p:nvSpPr>
          <p:cNvPr id="53277" name="Text Box 29"/>
          <p:cNvSpPr txBox="1">
            <a:spLocks noChangeArrowheads="1"/>
          </p:cNvSpPr>
          <p:nvPr/>
        </p:nvSpPr>
        <p:spPr bwMode="auto">
          <a:xfrm>
            <a:off x="5972024" y="5198568"/>
            <a:ext cx="928310" cy="38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100" dirty="0">
                <a:solidFill>
                  <a:srgbClr val="1F497D"/>
                </a:solidFill>
                <a:latin typeface="Swiss 721" pitchFamily="1" charset="0"/>
              </a:rPr>
              <a:t>HHTT</a:t>
            </a:r>
          </a:p>
        </p:txBody>
      </p:sp>
      <p:sp>
        <p:nvSpPr>
          <p:cNvPr id="53278" name="Text Box 30"/>
          <p:cNvSpPr txBox="1">
            <a:spLocks noChangeArrowheads="1"/>
          </p:cNvSpPr>
          <p:nvPr/>
        </p:nvSpPr>
        <p:spPr bwMode="auto">
          <a:xfrm>
            <a:off x="7319131" y="5198568"/>
            <a:ext cx="889000" cy="38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100" dirty="0">
                <a:solidFill>
                  <a:srgbClr val="1F497D"/>
                </a:solidFill>
                <a:latin typeface="Swiss 721" pitchFamily="1" charset="0"/>
              </a:rPr>
              <a:t>HTTT</a:t>
            </a:r>
          </a:p>
        </p:txBody>
      </p:sp>
      <p:sp>
        <p:nvSpPr>
          <p:cNvPr id="53279" name="Text Box 31"/>
          <p:cNvSpPr txBox="1">
            <a:spLocks noChangeArrowheads="1"/>
          </p:cNvSpPr>
          <p:nvPr/>
        </p:nvSpPr>
        <p:spPr bwMode="auto">
          <a:xfrm>
            <a:off x="8666240" y="5198568"/>
            <a:ext cx="851203" cy="38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100" dirty="0">
                <a:solidFill>
                  <a:srgbClr val="1F497D"/>
                </a:solidFill>
                <a:latin typeface="Swiss 721" pitchFamily="1" charset="0"/>
              </a:rPr>
              <a:t>TTTT</a:t>
            </a:r>
          </a:p>
        </p:txBody>
      </p:sp>
      <p:sp>
        <p:nvSpPr>
          <p:cNvPr id="53280" name="Text Box 32"/>
          <p:cNvSpPr txBox="1">
            <a:spLocks noChangeArrowheads="1"/>
          </p:cNvSpPr>
          <p:nvPr/>
        </p:nvSpPr>
        <p:spPr bwMode="auto">
          <a:xfrm>
            <a:off x="5878287" y="5618262"/>
            <a:ext cx="1191381" cy="32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100" dirty="0">
                <a:solidFill>
                  <a:srgbClr val="1F497D"/>
                </a:solidFill>
                <a:latin typeface="Swiss 721" pitchFamily="1" charset="0"/>
              </a:rPr>
              <a:t>Outcome</a:t>
            </a:r>
          </a:p>
        </p:txBody>
      </p:sp>
      <p:sp>
        <p:nvSpPr>
          <p:cNvPr id="53281" name="Text Box 33"/>
          <p:cNvSpPr txBox="1">
            <a:spLocks noChangeArrowheads="1"/>
          </p:cNvSpPr>
          <p:nvPr/>
        </p:nvSpPr>
        <p:spPr bwMode="auto">
          <a:xfrm>
            <a:off x="2774347" y="4905375"/>
            <a:ext cx="192011" cy="38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100" dirty="0">
                <a:solidFill>
                  <a:srgbClr val="1F497D"/>
                </a:solidFill>
                <a:latin typeface="Swiss 721" pitchFamily="1" charset="0"/>
              </a:rPr>
              <a:t>0</a:t>
            </a:r>
          </a:p>
        </p:txBody>
      </p:sp>
      <p:sp>
        <p:nvSpPr>
          <p:cNvPr id="53282" name="Text Box 34"/>
          <p:cNvSpPr txBox="1">
            <a:spLocks noChangeArrowheads="1"/>
          </p:cNvSpPr>
          <p:nvPr/>
        </p:nvSpPr>
        <p:spPr bwMode="auto">
          <a:xfrm>
            <a:off x="2482547" y="4229695"/>
            <a:ext cx="483810" cy="38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100" dirty="0">
                <a:solidFill>
                  <a:srgbClr val="1F497D"/>
                </a:solidFill>
                <a:latin typeface="Swiss 721" pitchFamily="1" charset="0"/>
              </a:rPr>
              <a:t>0.1</a:t>
            </a:r>
          </a:p>
        </p:txBody>
      </p:sp>
      <p:sp>
        <p:nvSpPr>
          <p:cNvPr id="53283" name="Text Box 35"/>
          <p:cNvSpPr txBox="1">
            <a:spLocks noChangeArrowheads="1"/>
          </p:cNvSpPr>
          <p:nvPr/>
        </p:nvSpPr>
        <p:spPr bwMode="auto">
          <a:xfrm>
            <a:off x="2482547" y="3555506"/>
            <a:ext cx="483810" cy="38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100" dirty="0">
                <a:solidFill>
                  <a:srgbClr val="1F497D"/>
                </a:solidFill>
                <a:latin typeface="Swiss 721" pitchFamily="1" charset="0"/>
              </a:rPr>
              <a:t>0.2</a:t>
            </a:r>
          </a:p>
        </p:txBody>
      </p:sp>
      <p:sp>
        <p:nvSpPr>
          <p:cNvPr id="53284" name="Text Box 36"/>
          <p:cNvSpPr txBox="1">
            <a:spLocks noChangeArrowheads="1"/>
          </p:cNvSpPr>
          <p:nvPr/>
        </p:nvSpPr>
        <p:spPr bwMode="auto">
          <a:xfrm>
            <a:off x="2482547" y="2879826"/>
            <a:ext cx="483810" cy="38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100" dirty="0">
                <a:solidFill>
                  <a:srgbClr val="1F497D"/>
                </a:solidFill>
                <a:latin typeface="Swiss 721" pitchFamily="1" charset="0"/>
              </a:rPr>
              <a:t>0.3</a:t>
            </a:r>
          </a:p>
        </p:txBody>
      </p:sp>
      <p:sp>
        <p:nvSpPr>
          <p:cNvPr id="53285" name="Text Box 37"/>
          <p:cNvSpPr txBox="1">
            <a:spLocks noChangeArrowheads="1"/>
          </p:cNvSpPr>
          <p:nvPr/>
        </p:nvSpPr>
        <p:spPr bwMode="auto">
          <a:xfrm>
            <a:off x="2482547" y="2204146"/>
            <a:ext cx="483810" cy="38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100" dirty="0">
                <a:solidFill>
                  <a:srgbClr val="1F497D"/>
                </a:solidFill>
                <a:latin typeface="Swiss 721" pitchFamily="1" charset="0"/>
              </a:rPr>
              <a:t>0.4</a:t>
            </a:r>
          </a:p>
        </p:txBody>
      </p:sp>
      <p:sp>
        <p:nvSpPr>
          <p:cNvPr id="53286" name="Text Box 38"/>
          <p:cNvSpPr txBox="1">
            <a:spLocks noChangeArrowheads="1"/>
          </p:cNvSpPr>
          <p:nvPr/>
        </p:nvSpPr>
        <p:spPr bwMode="auto">
          <a:xfrm>
            <a:off x="3114525" y="2024062"/>
            <a:ext cx="1602619" cy="32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100" dirty="0">
                <a:solidFill>
                  <a:srgbClr val="1F497D"/>
                </a:solidFill>
                <a:latin typeface="Swiss 721" pitchFamily="1" charset="0"/>
              </a:rPr>
              <a:t>Probability</a:t>
            </a:r>
          </a:p>
        </p:txBody>
      </p:sp>
    </p:spTree>
    <p:extLst>
      <p:ext uri="{BB962C8B-B14F-4D97-AF65-F5344CB8AC3E}">
        <p14:creationId xmlns:p14="http://schemas.microsoft.com/office/powerpoint/2010/main" val="3551595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97465" y="555130"/>
            <a:ext cx="7104440" cy="523875"/>
          </a:xfrm>
        </p:spPr>
        <p:txBody>
          <a:bodyPr vert="horz" lIns="0" tIns="45720" rIns="0" bIns="45720" rtlCol="0" anchor="t">
            <a:normAutofit fontScale="90000"/>
          </a:bodyPr>
          <a:lstStyle/>
          <a:p>
            <a:pPr algn="l"/>
            <a:r>
              <a:rPr lang="en-US" sz="3400" dirty="0">
                <a:solidFill>
                  <a:srgbClr val="1F497D"/>
                </a:solidFill>
                <a:latin typeface="Arial" pitchFamily="33" charset="0"/>
              </a:rPr>
              <a:t>Ten Coin toss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3297466" y="1248668"/>
            <a:ext cx="6936619" cy="34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300" dirty="0">
                <a:solidFill>
                  <a:srgbClr val="1F497D"/>
                </a:solidFill>
              </a:rPr>
              <a:t>11 outcomes</a:t>
            </a:r>
          </a:p>
        </p:txBody>
      </p:sp>
      <p:sp>
        <p:nvSpPr>
          <p:cNvPr id="54276" name="Freeform 5"/>
          <p:cNvSpPr>
            <a:spLocks/>
          </p:cNvSpPr>
          <p:nvPr/>
        </p:nvSpPr>
        <p:spPr bwMode="auto">
          <a:xfrm>
            <a:off x="3138952" y="2397623"/>
            <a:ext cx="0" cy="2704207"/>
          </a:xfrm>
          <a:custGeom>
            <a:avLst/>
            <a:gdLst>
              <a:gd name="T0" fmla="*/ 1817 h 1817"/>
              <a:gd name="T1" fmla="*/ 1817 h 1817"/>
              <a:gd name="T2" fmla="*/ 0 h 1817"/>
              <a:gd name="T3" fmla="*/ 0 h 1817"/>
              <a:gd name="T4" fmla="*/ 0 60000 65536"/>
              <a:gd name="T5" fmla="*/ 0 60000 65536"/>
              <a:gd name="T6" fmla="*/ 0 60000 65536"/>
              <a:gd name="T7" fmla="*/ 0 60000 65536"/>
              <a:gd name="T8" fmla="*/ 0 h 1817"/>
              <a:gd name="T9" fmla="*/ 1817 h 1817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1817">
                <a:moveTo>
                  <a:pt x="0" y="1817"/>
                </a:moveTo>
                <a:lnTo>
                  <a:pt x="0" y="18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4277" name="Freeform 4"/>
          <p:cNvSpPr>
            <a:spLocks/>
          </p:cNvSpPr>
          <p:nvPr/>
        </p:nvSpPr>
        <p:spPr bwMode="auto">
          <a:xfrm>
            <a:off x="3138954" y="2397623"/>
            <a:ext cx="6535965" cy="2704207"/>
          </a:xfrm>
          <a:custGeom>
            <a:avLst/>
            <a:gdLst>
              <a:gd name="T0" fmla="*/ 0 w 4323"/>
              <a:gd name="T1" fmla="*/ 1817 h 1817"/>
              <a:gd name="T2" fmla="*/ 4323 w 4323"/>
              <a:gd name="T3" fmla="*/ 1817 h 1817"/>
              <a:gd name="T4" fmla="*/ 4323 w 4323"/>
              <a:gd name="T5" fmla="*/ 0 h 1817"/>
              <a:gd name="T6" fmla="*/ 0 w 4323"/>
              <a:gd name="T7" fmla="*/ 0 h 1817"/>
              <a:gd name="T8" fmla="*/ 0 60000 65536"/>
              <a:gd name="T9" fmla="*/ 0 60000 65536"/>
              <a:gd name="T10" fmla="*/ 0 60000 65536"/>
              <a:gd name="T11" fmla="*/ 0 60000 65536"/>
              <a:gd name="T12" fmla="*/ 0 w 4323"/>
              <a:gd name="T13" fmla="*/ 0 h 1817"/>
              <a:gd name="T14" fmla="*/ 4323 w 4323"/>
              <a:gd name="T15" fmla="*/ 1817 h 18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3" h="1817">
                <a:moveTo>
                  <a:pt x="0" y="1817"/>
                </a:moveTo>
                <a:lnTo>
                  <a:pt x="4323" y="1817"/>
                </a:lnTo>
                <a:lnTo>
                  <a:pt x="4323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4278" name="Freeform 6"/>
          <p:cNvSpPr>
            <a:spLocks/>
          </p:cNvSpPr>
          <p:nvPr/>
        </p:nvSpPr>
        <p:spPr bwMode="auto">
          <a:xfrm>
            <a:off x="3138954" y="5101828"/>
            <a:ext cx="6535965" cy="0"/>
          </a:xfrm>
          <a:custGeom>
            <a:avLst/>
            <a:gdLst>
              <a:gd name="T0" fmla="*/ 0 w 4323"/>
              <a:gd name="T1" fmla="*/ 4323 w 4323"/>
              <a:gd name="T2" fmla="*/ 4323 w 4323"/>
              <a:gd name="T3" fmla="*/ 0 w 4323"/>
              <a:gd name="T4" fmla="*/ 0 60000 65536"/>
              <a:gd name="T5" fmla="*/ 0 60000 65536"/>
              <a:gd name="T6" fmla="*/ 0 60000 65536"/>
              <a:gd name="T7" fmla="*/ 0 60000 65536"/>
              <a:gd name="T8" fmla="*/ 0 w 4323"/>
              <a:gd name="T9" fmla="*/ 4323 w 4323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4323">
                <a:moveTo>
                  <a:pt x="0" y="0"/>
                </a:moveTo>
                <a:lnTo>
                  <a:pt x="4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>
            <a:off x="3138954" y="5101828"/>
            <a:ext cx="6535965" cy="0"/>
          </a:xfrm>
          <a:prstGeom prst="line">
            <a:avLst/>
          </a:prstGeom>
          <a:noFill/>
          <a:ln w="0">
            <a:solidFill>
              <a:srgbClr val="DFDFDF"/>
            </a:solidFill>
            <a:prstDash val="dash"/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3138954" y="4652367"/>
            <a:ext cx="6535965" cy="0"/>
          </a:xfrm>
          <a:prstGeom prst="line">
            <a:avLst/>
          </a:prstGeom>
          <a:noFill/>
          <a:ln w="0">
            <a:solidFill>
              <a:srgbClr val="DFDFDF"/>
            </a:solidFill>
            <a:prstDash val="dash"/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>
            <a:off x="3138954" y="4201418"/>
            <a:ext cx="6535965" cy="0"/>
          </a:xfrm>
          <a:prstGeom prst="line">
            <a:avLst/>
          </a:prstGeom>
          <a:noFill/>
          <a:ln w="0">
            <a:solidFill>
              <a:srgbClr val="DFDFDF"/>
            </a:solidFill>
            <a:prstDash val="dash"/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>
            <a:off x="3138954" y="3750469"/>
            <a:ext cx="6535965" cy="0"/>
          </a:xfrm>
          <a:prstGeom prst="line">
            <a:avLst/>
          </a:prstGeom>
          <a:noFill/>
          <a:ln w="0">
            <a:solidFill>
              <a:srgbClr val="DFDFDF"/>
            </a:solidFill>
            <a:prstDash val="dash"/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>
            <a:off x="3138954" y="3299520"/>
            <a:ext cx="6535965" cy="0"/>
          </a:xfrm>
          <a:prstGeom prst="line">
            <a:avLst/>
          </a:prstGeom>
          <a:noFill/>
          <a:ln w="0">
            <a:solidFill>
              <a:srgbClr val="DFDFDF"/>
            </a:solidFill>
            <a:prstDash val="dash"/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>
            <a:off x="3138954" y="2848570"/>
            <a:ext cx="6535965" cy="0"/>
          </a:xfrm>
          <a:prstGeom prst="line">
            <a:avLst/>
          </a:prstGeom>
          <a:noFill/>
          <a:ln w="0">
            <a:solidFill>
              <a:srgbClr val="DFDFDF"/>
            </a:solidFill>
            <a:prstDash val="dash"/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>
            <a:off x="3138954" y="2397622"/>
            <a:ext cx="6535965" cy="0"/>
          </a:xfrm>
          <a:prstGeom prst="line">
            <a:avLst/>
          </a:prstGeom>
          <a:noFill/>
          <a:ln w="0">
            <a:solidFill>
              <a:srgbClr val="DFDFDF"/>
            </a:solidFill>
            <a:prstDash val="dash"/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4286" name="Freeform 14"/>
          <p:cNvSpPr>
            <a:spLocks/>
          </p:cNvSpPr>
          <p:nvPr/>
        </p:nvSpPr>
        <p:spPr bwMode="auto">
          <a:xfrm>
            <a:off x="3182798" y="5094389"/>
            <a:ext cx="504976" cy="7441"/>
          </a:xfrm>
          <a:custGeom>
            <a:avLst/>
            <a:gdLst>
              <a:gd name="T0" fmla="*/ 0 w 334"/>
              <a:gd name="T1" fmla="*/ 5 h 5"/>
              <a:gd name="T2" fmla="*/ 334 w 334"/>
              <a:gd name="T3" fmla="*/ 5 h 5"/>
              <a:gd name="T4" fmla="*/ 334 w 334"/>
              <a:gd name="T5" fmla="*/ 0 h 5"/>
              <a:gd name="T6" fmla="*/ 0 w 334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334"/>
              <a:gd name="T13" fmla="*/ 0 h 5"/>
              <a:gd name="T14" fmla="*/ 334 w 334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4" h="5">
                <a:moveTo>
                  <a:pt x="0" y="5"/>
                </a:moveTo>
                <a:lnTo>
                  <a:pt x="334" y="5"/>
                </a:lnTo>
                <a:lnTo>
                  <a:pt x="334" y="0"/>
                </a:lnTo>
                <a:lnTo>
                  <a:pt x="0" y="0"/>
                </a:lnTo>
                <a:close/>
              </a:path>
            </a:pathLst>
          </a:custGeom>
          <a:solidFill>
            <a:srgbClr val="D2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4287" name="Freeform 15"/>
          <p:cNvSpPr>
            <a:spLocks/>
          </p:cNvSpPr>
          <p:nvPr/>
        </p:nvSpPr>
        <p:spPr bwMode="auto">
          <a:xfrm>
            <a:off x="3182798" y="5094387"/>
            <a:ext cx="504976" cy="0"/>
          </a:xfrm>
          <a:custGeom>
            <a:avLst/>
            <a:gdLst>
              <a:gd name="T0" fmla="*/ 0 w 334"/>
              <a:gd name="T1" fmla="*/ 0 w 334"/>
              <a:gd name="T2" fmla="*/ 334 w 334"/>
              <a:gd name="T3" fmla="*/ 334 w 334"/>
              <a:gd name="T4" fmla="*/ 0 60000 65536"/>
              <a:gd name="T5" fmla="*/ 0 60000 65536"/>
              <a:gd name="T6" fmla="*/ 0 60000 65536"/>
              <a:gd name="T7" fmla="*/ 0 60000 65536"/>
              <a:gd name="T8" fmla="*/ 0 w 334"/>
              <a:gd name="T9" fmla="*/ 334 w 334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334">
                <a:moveTo>
                  <a:pt x="0" y="0"/>
                </a:moveTo>
                <a:lnTo>
                  <a:pt x="0" y="0"/>
                </a:lnTo>
                <a:lnTo>
                  <a:pt x="334" y="0"/>
                </a:lnTo>
                <a:close/>
              </a:path>
            </a:pathLst>
          </a:custGeom>
          <a:solidFill>
            <a:srgbClr val="69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4288" name="Freeform 16"/>
          <p:cNvSpPr>
            <a:spLocks/>
          </p:cNvSpPr>
          <p:nvPr/>
        </p:nvSpPr>
        <p:spPr bwMode="auto">
          <a:xfrm>
            <a:off x="3687774" y="5094389"/>
            <a:ext cx="0" cy="7441"/>
          </a:xfrm>
          <a:custGeom>
            <a:avLst/>
            <a:gdLst>
              <a:gd name="T0" fmla="*/ 5 h 5"/>
              <a:gd name="T1" fmla="*/ 0 h 5"/>
              <a:gd name="T2" fmla="*/ 0 h 5"/>
              <a:gd name="T3" fmla="*/ 5 h 5"/>
              <a:gd name="T4" fmla="*/ 0 60000 65536"/>
              <a:gd name="T5" fmla="*/ 0 60000 65536"/>
              <a:gd name="T6" fmla="*/ 0 60000 65536"/>
              <a:gd name="T7" fmla="*/ 0 60000 65536"/>
              <a:gd name="T8" fmla="*/ 0 h 5"/>
              <a:gd name="T9" fmla="*/ 5 h 5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5">
                <a:moveTo>
                  <a:pt x="0" y="5"/>
                </a:moveTo>
                <a:lnTo>
                  <a:pt x="0" y="0"/>
                </a:lnTo>
                <a:lnTo>
                  <a:pt x="0" y="5"/>
                </a:lnTo>
                <a:close/>
              </a:path>
            </a:pathLst>
          </a:custGeom>
          <a:solidFill>
            <a:srgbClr val="9D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4289" name="Freeform 17"/>
          <p:cNvSpPr>
            <a:spLocks/>
          </p:cNvSpPr>
          <p:nvPr/>
        </p:nvSpPr>
        <p:spPr bwMode="auto">
          <a:xfrm>
            <a:off x="3776977" y="5015508"/>
            <a:ext cx="504976" cy="86320"/>
          </a:xfrm>
          <a:custGeom>
            <a:avLst/>
            <a:gdLst>
              <a:gd name="T0" fmla="*/ 0 w 334"/>
              <a:gd name="T1" fmla="*/ 58 h 58"/>
              <a:gd name="T2" fmla="*/ 334 w 334"/>
              <a:gd name="T3" fmla="*/ 58 h 58"/>
              <a:gd name="T4" fmla="*/ 334 w 334"/>
              <a:gd name="T5" fmla="*/ 0 h 58"/>
              <a:gd name="T6" fmla="*/ 0 w 334"/>
              <a:gd name="T7" fmla="*/ 0 h 58"/>
              <a:gd name="T8" fmla="*/ 0 60000 65536"/>
              <a:gd name="T9" fmla="*/ 0 60000 65536"/>
              <a:gd name="T10" fmla="*/ 0 60000 65536"/>
              <a:gd name="T11" fmla="*/ 0 60000 65536"/>
              <a:gd name="T12" fmla="*/ 0 w 334"/>
              <a:gd name="T13" fmla="*/ 0 h 58"/>
              <a:gd name="T14" fmla="*/ 334 w 334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4" h="58">
                <a:moveTo>
                  <a:pt x="0" y="58"/>
                </a:moveTo>
                <a:lnTo>
                  <a:pt x="334" y="58"/>
                </a:lnTo>
                <a:lnTo>
                  <a:pt x="334" y="0"/>
                </a:lnTo>
                <a:lnTo>
                  <a:pt x="0" y="0"/>
                </a:lnTo>
                <a:close/>
              </a:path>
            </a:pathLst>
          </a:custGeom>
          <a:solidFill>
            <a:srgbClr val="D2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4290" name="Freeform 18"/>
          <p:cNvSpPr>
            <a:spLocks/>
          </p:cNvSpPr>
          <p:nvPr/>
        </p:nvSpPr>
        <p:spPr bwMode="auto">
          <a:xfrm>
            <a:off x="3776977" y="5014020"/>
            <a:ext cx="504976" cy="0"/>
          </a:xfrm>
          <a:custGeom>
            <a:avLst/>
            <a:gdLst>
              <a:gd name="T0" fmla="*/ 0 w 334"/>
              <a:gd name="T1" fmla="*/ 0 w 334"/>
              <a:gd name="T2" fmla="*/ 334 w 334"/>
              <a:gd name="T3" fmla="*/ 334 w 334"/>
              <a:gd name="T4" fmla="*/ 0 60000 65536"/>
              <a:gd name="T5" fmla="*/ 0 60000 65536"/>
              <a:gd name="T6" fmla="*/ 0 60000 65536"/>
              <a:gd name="T7" fmla="*/ 0 60000 65536"/>
              <a:gd name="T8" fmla="*/ 0 w 334"/>
              <a:gd name="T9" fmla="*/ 334 w 334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334">
                <a:moveTo>
                  <a:pt x="0" y="0"/>
                </a:moveTo>
                <a:lnTo>
                  <a:pt x="0" y="0"/>
                </a:lnTo>
                <a:lnTo>
                  <a:pt x="334" y="0"/>
                </a:lnTo>
                <a:close/>
              </a:path>
            </a:pathLst>
          </a:custGeom>
          <a:solidFill>
            <a:srgbClr val="69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4291" name="Freeform 19"/>
          <p:cNvSpPr>
            <a:spLocks/>
          </p:cNvSpPr>
          <p:nvPr/>
        </p:nvSpPr>
        <p:spPr bwMode="auto">
          <a:xfrm>
            <a:off x="4281952" y="5015508"/>
            <a:ext cx="0" cy="86320"/>
          </a:xfrm>
          <a:custGeom>
            <a:avLst/>
            <a:gdLst>
              <a:gd name="T0" fmla="*/ 58 h 58"/>
              <a:gd name="T1" fmla="*/ 0 h 58"/>
              <a:gd name="T2" fmla="*/ 0 h 58"/>
              <a:gd name="T3" fmla="*/ 58 h 58"/>
              <a:gd name="T4" fmla="*/ 0 60000 65536"/>
              <a:gd name="T5" fmla="*/ 0 60000 65536"/>
              <a:gd name="T6" fmla="*/ 0 60000 65536"/>
              <a:gd name="T7" fmla="*/ 0 60000 65536"/>
              <a:gd name="T8" fmla="*/ 0 h 58"/>
              <a:gd name="T9" fmla="*/ 58 h 58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58">
                <a:moveTo>
                  <a:pt x="0" y="58"/>
                </a:moveTo>
                <a:lnTo>
                  <a:pt x="0" y="0"/>
                </a:lnTo>
                <a:lnTo>
                  <a:pt x="0" y="58"/>
                </a:lnTo>
                <a:close/>
              </a:path>
            </a:pathLst>
          </a:custGeom>
          <a:solidFill>
            <a:srgbClr val="9D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4292" name="Freeform 20"/>
          <p:cNvSpPr>
            <a:spLocks/>
          </p:cNvSpPr>
          <p:nvPr/>
        </p:nvSpPr>
        <p:spPr bwMode="auto">
          <a:xfrm>
            <a:off x="4371156" y="4697016"/>
            <a:ext cx="504976" cy="404813"/>
          </a:xfrm>
          <a:custGeom>
            <a:avLst/>
            <a:gdLst>
              <a:gd name="T0" fmla="*/ 0 w 334"/>
              <a:gd name="T1" fmla="*/ 272 h 272"/>
              <a:gd name="T2" fmla="*/ 334 w 334"/>
              <a:gd name="T3" fmla="*/ 272 h 272"/>
              <a:gd name="T4" fmla="*/ 334 w 334"/>
              <a:gd name="T5" fmla="*/ 0 h 272"/>
              <a:gd name="T6" fmla="*/ 0 w 334"/>
              <a:gd name="T7" fmla="*/ 0 h 272"/>
              <a:gd name="T8" fmla="*/ 0 60000 65536"/>
              <a:gd name="T9" fmla="*/ 0 60000 65536"/>
              <a:gd name="T10" fmla="*/ 0 60000 65536"/>
              <a:gd name="T11" fmla="*/ 0 60000 65536"/>
              <a:gd name="T12" fmla="*/ 0 w 334"/>
              <a:gd name="T13" fmla="*/ 0 h 272"/>
              <a:gd name="T14" fmla="*/ 334 w 334"/>
              <a:gd name="T15" fmla="*/ 272 h 2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4" h="272">
                <a:moveTo>
                  <a:pt x="0" y="272"/>
                </a:moveTo>
                <a:lnTo>
                  <a:pt x="334" y="272"/>
                </a:lnTo>
                <a:lnTo>
                  <a:pt x="334" y="0"/>
                </a:lnTo>
                <a:lnTo>
                  <a:pt x="0" y="0"/>
                </a:lnTo>
                <a:close/>
              </a:path>
            </a:pathLst>
          </a:custGeom>
          <a:solidFill>
            <a:srgbClr val="D2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4293" name="Freeform 21"/>
          <p:cNvSpPr>
            <a:spLocks/>
          </p:cNvSpPr>
          <p:nvPr/>
        </p:nvSpPr>
        <p:spPr bwMode="auto">
          <a:xfrm>
            <a:off x="4371156" y="4697016"/>
            <a:ext cx="504976" cy="0"/>
          </a:xfrm>
          <a:custGeom>
            <a:avLst/>
            <a:gdLst>
              <a:gd name="T0" fmla="*/ 0 w 334"/>
              <a:gd name="T1" fmla="*/ 0 w 334"/>
              <a:gd name="T2" fmla="*/ 334 w 334"/>
              <a:gd name="T3" fmla="*/ 334 w 334"/>
              <a:gd name="T4" fmla="*/ 0 60000 65536"/>
              <a:gd name="T5" fmla="*/ 0 60000 65536"/>
              <a:gd name="T6" fmla="*/ 0 60000 65536"/>
              <a:gd name="T7" fmla="*/ 0 60000 65536"/>
              <a:gd name="T8" fmla="*/ 0 w 334"/>
              <a:gd name="T9" fmla="*/ 334 w 334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334">
                <a:moveTo>
                  <a:pt x="0" y="0"/>
                </a:moveTo>
                <a:lnTo>
                  <a:pt x="0" y="0"/>
                </a:lnTo>
                <a:lnTo>
                  <a:pt x="334" y="0"/>
                </a:lnTo>
                <a:close/>
              </a:path>
            </a:pathLst>
          </a:custGeom>
          <a:solidFill>
            <a:srgbClr val="69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4294" name="Freeform 22"/>
          <p:cNvSpPr>
            <a:spLocks/>
          </p:cNvSpPr>
          <p:nvPr/>
        </p:nvSpPr>
        <p:spPr bwMode="auto">
          <a:xfrm>
            <a:off x="4876131" y="4697016"/>
            <a:ext cx="0" cy="404813"/>
          </a:xfrm>
          <a:custGeom>
            <a:avLst/>
            <a:gdLst>
              <a:gd name="T0" fmla="*/ 272 h 272"/>
              <a:gd name="T1" fmla="*/ 0 h 272"/>
              <a:gd name="T2" fmla="*/ 0 h 272"/>
              <a:gd name="T3" fmla="*/ 272 h 272"/>
              <a:gd name="T4" fmla="*/ 0 60000 65536"/>
              <a:gd name="T5" fmla="*/ 0 60000 65536"/>
              <a:gd name="T6" fmla="*/ 0 60000 65536"/>
              <a:gd name="T7" fmla="*/ 0 60000 65536"/>
              <a:gd name="T8" fmla="*/ 0 h 272"/>
              <a:gd name="T9" fmla="*/ 272 h 272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272">
                <a:moveTo>
                  <a:pt x="0" y="272"/>
                </a:moveTo>
                <a:lnTo>
                  <a:pt x="0" y="0"/>
                </a:lnTo>
                <a:lnTo>
                  <a:pt x="0" y="272"/>
                </a:lnTo>
                <a:close/>
              </a:path>
            </a:pathLst>
          </a:custGeom>
          <a:solidFill>
            <a:srgbClr val="9D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4295" name="Freeform 23"/>
          <p:cNvSpPr>
            <a:spLocks/>
          </p:cNvSpPr>
          <p:nvPr/>
        </p:nvSpPr>
        <p:spPr bwMode="auto">
          <a:xfrm>
            <a:off x="4965334" y="4036220"/>
            <a:ext cx="504976" cy="1065609"/>
          </a:xfrm>
          <a:custGeom>
            <a:avLst/>
            <a:gdLst>
              <a:gd name="T0" fmla="*/ 0 w 334"/>
              <a:gd name="T1" fmla="*/ 716 h 716"/>
              <a:gd name="T2" fmla="*/ 334 w 334"/>
              <a:gd name="T3" fmla="*/ 716 h 716"/>
              <a:gd name="T4" fmla="*/ 334 w 334"/>
              <a:gd name="T5" fmla="*/ 0 h 716"/>
              <a:gd name="T6" fmla="*/ 0 w 334"/>
              <a:gd name="T7" fmla="*/ 0 h 716"/>
              <a:gd name="T8" fmla="*/ 0 60000 65536"/>
              <a:gd name="T9" fmla="*/ 0 60000 65536"/>
              <a:gd name="T10" fmla="*/ 0 60000 65536"/>
              <a:gd name="T11" fmla="*/ 0 60000 65536"/>
              <a:gd name="T12" fmla="*/ 0 w 334"/>
              <a:gd name="T13" fmla="*/ 0 h 716"/>
              <a:gd name="T14" fmla="*/ 334 w 334"/>
              <a:gd name="T15" fmla="*/ 716 h 7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4" h="716">
                <a:moveTo>
                  <a:pt x="0" y="716"/>
                </a:moveTo>
                <a:lnTo>
                  <a:pt x="334" y="716"/>
                </a:lnTo>
                <a:lnTo>
                  <a:pt x="334" y="0"/>
                </a:lnTo>
                <a:lnTo>
                  <a:pt x="0" y="0"/>
                </a:lnTo>
                <a:close/>
              </a:path>
            </a:pathLst>
          </a:custGeom>
          <a:solidFill>
            <a:srgbClr val="D2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4296" name="Freeform 24"/>
          <p:cNvSpPr>
            <a:spLocks/>
          </p:cNvSpPr>
          <p:nvPr/>
        </p:nvSpPr>
        <p:spPr bwMode="auto">
          <a:xfrm>
            <a:off x="4965334" y="4036219"/>
            <a:ext cx="504976" cy="0"/>
          </a:xfrm>
          <a:custGeom>
            <a:avLst/>
            <a:gdLst>
              <a:gd name="T0" fmla="*/ 0 w 334"/>
              <a:gd name="T1" fmla="*/ 0 w 334"/>
              <a:gd name="T2" fmla="*/ 334 w 334"/>
              <a:gd name="T3" fmla="*/ 334 w 334"/>
              <a:gd name="T4" fmla="*/ 0 60000 65536"/>
              <a:gd name="T5" fmla="*/ 0 60000 65536"/>
              <a:gd name="T6" fmla="*/ 0 60000 65536"/>
              <a:gd name="T7" fmla="*/ 0 60000 65536"/>
              <a:gd name="T8" fmla="*/ 0 w 334"/>
              <a:gd name="T9" fmla="*/ 334 w 334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334">
                <a:moveTo>
                  <a:pt x="0" y="0"/>
                </a:moveTo>
                <a:lnTo>
                  <a:pt x="0" y="0"/>
                </a:lnTo>
                <a:lnTo>
                  <a:pt x="334" y="0"/>
                </a:lnTo>
                <a:close/>
              </a:path>
            </a:pathLst>
          </a:custGeom>
          <a:solidFill>
            <a:srgbClr val="69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4297" name="Freeform 25"/>
          <p:cNvSpPr>
            <a:spLocks/>
          </p:cNvSpPr>
          <p:nvPr/>
        </p:nvSpPr>
        <p:spPr bwMode="auto">
          <a:xfrm>
            <a:off x="5470309" y="4036220"/>
            <a:ext cx="0" cy="1065609"/>
          </a:xfrm>
          <a:custGeom>
            <a:avLst/>
            <a:gdLst>
              <a:gd name="T0" fmla="*/ 716 h 716"/>
              <a:gd name="T1" fmla="*/ 0 h 716"/>
              <a:gd name="T2" fmla="*/ 0 h 716"/>
              <a:gd name="T3" fmla="*/ 716 h 716"/>
              <a:gd name="T4" fmla="*/ 0 60000 65536"/>
              <a:gd name="T5" fmla="*/ 0 60000 65536"/>
              <a:gd name="T6" fmla="*/ 0 60000 65536"/>
              <a:gd name="T7" fmla="*/ 0 60000 65536"/>
              <a:gd name="T8" fmla="*/ 0 h 716"/>
              <a:gd name="T9" fmla="*/ 716 h 716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716">
                <a:moveTo>
                  <a:pt x="0" y="716"/>
                </a:moveTo>
                <a:lnTo>
                  <a:pt x="0" y="0"/>
                </a:lnTo>
                <a:lnTo>
                  <a:pt x="0" y="716"/>
                </a:lnTo>
                <a:close/>
              </a:path>
            </a:pathLst>
          </a:custGeom>
          <a:solidFill>
            <a:srgbClr val="9D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4298" name="Freeform 26"/>
          <p:cNvSpPr>
            <a:spLocks/>
          </p:cNvSpPr>
          <p:nvPr/>
        </p:nvSpPr>
        <p:spPr bwMode="auto">
          <a:xfrm>
            <a:off x="5559513" y="3253384"/>
            <a:ext cx="504976" cy="1848445"/>
          </a:xfrm>
          <a:custGeom>
            <a:avLst/>
            <a:gdLst>
              <a:gd name="T0" fmla="*/ 0 w 334"/>
              <a:gd name="T1" fmla="*/ 1242 h 1242"/>
              <a:gd name="T2" fmla="*/ 334 w 334"/>
              <a:gd name="T3" fmla="*/ 1242 h 1242"/>
              <a:gd name="T4" fmla="*/ 334 w 334"/>
              <a:gd name="T5" fmla="*/ 0 h 1242"/>
              <a:gd name="T6" fmla="*/ 0 w 334"/>
              <a:gd name="T7" fmla="*/ 0 h 1242"/>
              <a:gd name="T8" fmla="*/ 0 60000 65536"/>
              <a:gd name="T9" fmla="*/ 0 60000 65536"/>
              <a:gd name="T10" fmla="*/ 0 60000 65536"/>
              <a:gd name="T11" fmla="*/ 0 60000 65536"/>
              <a:gd name="T12" fmla="*/ 0 w 334"/>
              <a:gd name="T13" fmla="*/ 0 h 1242"/>
              <a:gd name="T14" fmla="*/ 334 w 334"/>
              <a:gd name="T15" fmla="*/ 1242 h 12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4" h="1242">
                <a:moveTo>
                  <a:pt x="0" y="1242"/>
                </a:moveTo>
                <a:lnTo>
                  <a:pt x="334" y="1242"/>
                </a:lnTo>
                <a:lnTo>
                  <a:pt x="334" y="0"/>
                </a:lnTo>
                <a:lnTo>
                  <a:pt x="0" y="0"/>
                </a:lnTo>
                <a:close/>
              </a:path>
            </a:pathLst>
          </a:custGeom>
          <a:solidFill>
            <a:srgbClr val="D2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4299" name="Freeform 27"/>
          <p:cNvSpPr>
            <a:spLocks/>
          </p:cNvSpPr>
          <p:nvPr/>
        </p:nvSpPr>
        <p:spPr bwMode="auto">
          <a:xfrm>
            <a:off x="5559513" y="3253383"/>
            <a:ext cx="504976" cy="0"/>
          </a:xfrm>
          <a:custGeom>
            <a:avLst/>
            <a:gdLst>
              <a:gd name="T0" fmla="*/ 0 w 334"/>
              <a:gd name="T1" fmla="*/ 0 w 334"/>
              <a:gd name="T2" fmla="*/ 334 w 334"/>
              <a:gd name="T3" fmla="*/ 334 w 334"/>
              <a:gd name="T4" fmla="*/ 0 60000 65536"/>
              <a:gd name="T5" fmla="*/ 0 60000 65536"/>
              <a:gd name="T6" fmla="*/ 0 60000 65536"/>
              <a:gd name="T7" fmla="*/ 0 60000 65536"/>
              <a:gd name="T8" fmla="*/ 0 w 334"/>
              <a:gd name="T9" fmla="*/ 334 w 334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334">
                <a:moveTo>
                  <a:pt x="0" y="0"/>
                </a:moveTo>
                <a:lnTo>
                  <a:pt x="0" y="0"/>
                </a:lnTo>
                <a:lnTo>
                  <a:pt x="334" y="0"/>
                </a:lnTo>
                <a:close/>
              </a:path>
            </a:pathLst>
          </a:custGeom>
          <a:solidFill>
            <a:srgbClr val="69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4300" name="Freeform 28"/>
          <p:cNvSpPr>
            <a:spLocks/>
          </p:cNvSpPr>
          <p:nvPr/>
        </p:nvSpPr>
        <p:spPr bwMode="auto">
          <a:xfrm>
            <a:off x="6064488" y="3253384"/>
            <a:ext cx="0" cy="1848445"/>
          </a:xfrm>
          <a:custGeom>
            <a:avLst/>
            <a:gdLst>
              <a:gd name="T0" fmla="*/ 1242 h 1242"/>
              <a:gd name="T1" fmla="*/ 0 h 1242"/>
              <a:gd name="T2" fmla="*/ 0 h 1242"/>
              <a:gd name="T3" fmla="*/ 1242 h 1242"/>
              <a:gd name="T4" fmla="*/ 0 60000 65536"/>
              <a:gd name="T5" fmla="*/ 0 60000 65536"/>
              <a:gd name="T6" fmla="*/ 0 60000 65536"/>
              <a:gd name="T7" fmla="*/ 0 60000 65536"/>
              <a:gd name="T8" fmla="*/ 0 h 1242"/>
              <a:gd name="T9" fmla="*/ 1242 h 1242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1242">
                <a:moveTo>
                  <a:pt x="0" y="1242"/>
                </a:moveTo>
                <a:lnTo>
                  <a:pt x="0" y="0"/>
                </a:lnTo>
                <a:lnTo>
                  <a:pt x="0" y="1242"/>
                </a:lnTo>
                <a:close/>
              </a:path>
            </a:pathLst>
          </a:custGeom>
          <a:solidFill>
            <a:srgbClr val="9D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4301" name="Freeform 29"/>
          <p:cNvSpPr>
            <a:spLocks/>
          </p:cNvSpPr>
          <p:nvPr/>
        </p:nvSpPr>
        <p:spPr bwMode="auto">
          <a:xfrm>
            <a:off x="6153691" y="2884291"/>
            <a:ext cx="504976" cy="2217539"/>
          </a:xfrm>
          <a:custGeom>
            <a:avLst/>
            <a:gdLst>
              <a:gd name="T0" fmla="*/ 0 w 334"/>
              <a:gd name="T1" fmla="*/ 1490 h 1490"/>
              <a:gd name="T2" fmla="*/ 334 w 334"/>
              <a:gd name="T3" fmla="*/ 1490 h 1490"/>
              <a:gd name="T4" fmla="*/ 334 w 334"/>
              <a:gd name="T5" fmla="*/ 0 h 1490"/>
              <a:gd name="T6" fmla="*/ 0 w 334"/>
              <a:gd name="T7" fmla="*/ 0 h 1490"/>
              <a:gd name="T8" fmla="*/ 0 60000 65536"/>
              <a:gd name="T9" fmla="*/ 0 60000 65536"/>
              <a:gd name="T10" fmla="*/ 0 60000 65536"/>
              <a:gd name="T11" fmla="*/ 0 60000 65536"/>
              <a:gd name="T12" fmla="*/ 0 w 334"/>
              <a:gd name="T13" fmla="*/ 0 h 1490"/>
              <a:gd name="T14" fmla="*/ 334 w 334"/>
              <a:gd name="T15" fmla="*/ 1490 h 14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4" h="1490">
                <a:moveTo>
                  <a:pt x="0" y="1490"/>
                </a:moveTo>
                <a:lnTo>
                  <a:pt x="334" y="1490"/>
                </a:lnTo>
                <a:lnTo>
                  <a:pt x="334" y="0"/>
                </a:lnTo>
                <a:lnTo>
                  <a:pt x="0" y="0"/>
                </a:lnTo>
                <a:close/>
              </a:path>
            </a:pathLst>
          </a:custGeom>
          <a:solidFill>
            <a:srgbClr val="D2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4302" name="Freeform 30"/>
          <p:cNvSpPr>
            <a:spLocks/>
          </p:cNvSpPr>
          <p:nvPr/>
        </p:nvSpPr>
        <p:spPr bwMode="auto">
          <a:xfrm>
            <a:off x="6153691" y="2884289"/>
            <a:ext cx="504976" cy="0"/>
          </a:xfrm>
          <a:custGeom>
            <a:avLst/>
            <a:gdLst>
              <a:gd name="T0" fmla="*/ 0 w 334"/>
              <a:gd name="T1" fmla="*/ 0 w 334"/>
              <a:gd name="T2" fmla="*/ 334 w 334"/>
              <a:gd name="T3" fmla="*/ 334 w 334"/>
              <a:gd name="T4" fmla="*/ 0 60000 65536"/>
              <a:gd name="T5" fmla="*/ 0 60000 65536"/>
              <a:gd name="T6" fmla="*/ 0 60000 65536"/>
              <a:gd name="T7" fmla="*/ 0 60000 65536"/>
              <a:gd name="T8" fmla="*/ 0 w 334"/>
              <a:gd name="T9" fmla="*/ 334 w 334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334">
                <a:moveTo>
                  <a:pt x="0" y="0"/>
                </a:moveTo>
                <a:lnTo>
                  <a:pt x="0" y="0"/>
                </a:lnTo>
                <a:lnTo>
                  <a:pt x="334" y="0"/>
                </a:lnTo>
                <a:close/>
              </a:path>
            </a:pathLst>
          </a:custGeom>
          <a:solidFill>
            <a:srgbClr val="69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4303" name="Freeform 31"/>
          <p:cNvSpPr>
            <a:spLocks/>
          </p:cNvSpPr>
          <p:nvPr/>
        </p:nvSpPr>
        <p:spPr bwMode="auto">
          <a:xfrm>
            <a:off x="6658666" y="2884291"/>
            <a:ext cx="0" cy="2217539"/>
          </a:xfrm>
          <a:custGeom>
            <a:avLst/>
            <a:gdLst>
              <a:gd name="T0" fmla="*/ 1490 h 1490"/>
              <a:gd name="T1" fmla="*/ 0 h 1490"/>
              <a:gd name="T2" fmla="*/ 0 h 1490"/>
              <a:gd name="T3" fmla="*/ 1490 h 1490"/>
              <a:gd name="T4" fmla="*/ 0 60000 65536"/>
              <a:gd name="T5" fmla="*/ 0 60000 65536"/>
              <a:gd name="T6" fmla="*/ 0 60000 65536"/>
              <a:gd name="T7" fmla="*/ 0 60000 65536"/>
              <a:gd name="T8" fmla="*/ 0 h 1490"/>
              <a:gd name="T9" fmla="*/ 1490 h 1490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1490">
                <a:moveTo>
                  <a:pt x="0" y="1490"/>
                </a:moveTo>
                <a:lnTo>
                  <a:pt x="0" y="0"/>
                </a:lnTo>
                <a:lnTo>
                  <a:pt x="0" y="1490"/>
                </a:lnTo>
                <a:close/>
              </a:path>
            </a:pathLst>
          </a:custGeom>
          <a:solidFill>
            <a:srgbClr val="9D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4304" name="Freeform 32"/>
          <p:cNvSpPr>
            <a:spLocks/>
          </p:cNvSpPr>
          <p:nvPr/>
        </p:nvSpPr>
        <p:spPr bwMode="auto">
          <a:xfrm>
            <a:off x="6747870" y="3253384"/>
            <a:ext cx="504976" cy="1848445"/>
          </a:xfrm>
          <a:custGeom>
            <a:avLst/>
            <a:gdLst>
              <a:gd name="T0" fmla="*/ 0 w 334"/>
              <a:gd name="T1" fmla="*/ 1242 h 1242"/>
              <a:gd name="T2" fmla="*/ 334 w 334"/>
              <a:gd name="T3" fmla="*/ 1242 h 1242"/>
              <a:gd name="T4" fmla="*/ 334 w 334"/>
              <a:gd name="T5" fmla="*/ 0 h 1242"/>
              <a:gd name="T6" fmla="*/ 0 w 334"/>
              <a:gd name="T7" fmla="*/ 0 h 1242"/>
              <a:gd name="T8" fmla="*/ 0 60000 65536"/>
              <a:gd name="T9" fmla="*/ 0 60000 65536"/>
              <a:gd name="T10" fmla="*/ 0 60000 65536"/>
              <a:gd name="T11" fmla="*/ 0 60000 65536"/>
              <a:gd name="T12" fmla="*/ 0 w 334"/>
              <a:gd name="T13" fmla="*/ 0 h 1242"/>
              <a:gd name="T14" fmla="*/ 334 w 334"/>
              <a:gd name="T15" fmla="*/ 1242 h 12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4" h="1242">
                <a:moveTo>
                  <a:pt x="0" y="1242"/>
                </a:moveTo>
                <a:lnTo>
                  <a:pt x="334" y="1242"/>
                </a:lnTo>
                <a:lnTo>
                  <a:pt x="334" y="0"/>
                </a:lnTo>
                <a:lnTo>
                  <a:pt x="0" y="0"/>
                </a:lnTo>
                <a:close/>
              </a:path>
            </a:pathLst>
          </a:custGeom>
          <a:solidFill>
            <a:srgbClr val="D2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4305" name="Freeform 33"/>
          <p:cNvSpPr>
            <a:spLocks/>
          </p:cNvSpPr>
          <p:nvPr/>
        </p:nvSpPr>
        <p:spPr bwMode="auto">
          <a:xfrm>
            <a:off x="6747870" y="3253383"/>
            <a:ext cx="504976" cy="0"/>
          </a:xfrm>
          <a:custGeom>
            <a:avLst/>
            <a:gdLst>
              <a:gd name="T0" fmla="*/ 0 w 334"/>
              <a:gd name="T1" fmla="*/ 0 w 334"/>
              <a:gd name="T2" fmla="*/ 334 w 334"/>
              <a:gd name="T3" fmla="*/ 334 w 334"/>
              <a:gd name="T4" fmla="*/ 0 60000 65536"/>
              <a:gd name="T5" fmla="*/ 0 60000 65536"/>
              <a:gd name="T6" fmla="*/ 0 60000 65536"/>
              <a:gd name="T7" fmla="*/ 0 60000 65536"/>
              <a:gd name="T8" fmla="*/ 0 w 334"/>
              <a:gd name="T9" fmla="*/ 334 w 334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334">
                <a:moveTo>
                  <a:pt x="0" y="0"/>
                </a:moveTo>
                <a:lnTo>
                  <a:pt x="0" y="0"/>
                </a:lnTo>
                <a:lnTo>
                  <a:pt x="334" y="0"/>
                </a:lnTo>
                <a:close/>
              </a:path>
            </a:pathLst>
          </a:custGeom>
          <a:solidFill>
            <a:srgbClr val="69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4306" name="Freeform 34"/>
          <p:cNvSpPr>
            <a:spLocks/>
          </p:cNvSpPr>
          <p:nvPr/>
        </p:nvSpPr>
        <p:spPr bwMode="auto">
          <a:xfrm>
            <a:off x="7252845" y="3253384"/>
            <a:ext cx="0" cy="1848445"/>
          </a:xfrm>
          <a:custGeom>
            <a:avLst/>
            <a:gdLst>
              <a:gd name="T0" fmla="*/ 1242 h 1242"/>
              <a:gd name="T1" fmla="*/ 0 h 1242"/>
              <a:gd name="T2" fmla="*/ 0 h 1242"/>
              <a:gd name="T3" fmla="*/ 1242 h 1242"/>
              <a:gd name="T4" fmla="*/ 0 60000 65536"/>
              <a:gd name="T5" fmla="*/ 0 60000 65536"/>
              <a:gd name="T6" fmla="*/ 0 60000 65536"/>
              <a:gd name="T7" fmla="*/ 0 60000 65536"/>
              <a:gd name="T8" fmla="*/ 0 h 1242"/>
              <a:gd name="T9" fmla="*/ 1242 h 1242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1242">
                <a:moveTo>
                  <a:pt x="0" y="1242"/>
                </a:moveTo>
                <a:lnTo>
                  <a:pt x="0" y="0"/>
                </a:lnTo>
                <a:lnTo>
                  <a:pt x="0" y="1242"/>
                </a:lnTo>
                <a:close/>
              </a:path>
            </a:pathLst>
          </a:custGeom>
          <a:solidFill>
            <a:srgbClr val="9D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4307" name="Freeform 35"/>
          <p:cNvSpPr>
            <a:spLocks/>
          </p:cNvSpPr>
          <p:nvPr/>
        </p:nvSpPr>
        <p:spPr bwMode="auto">
          <a:xfrm>
            <a:off x="7342048" y="4036220"/>
            <a:ext cx="504976" cy="1065609"/>
          </a:xfrm>
          <a:custGeom>
            <a:avLst/>
            <a:gdLst>
              <a:gd name="T0" fmla="*/ 0 w 334"/>
              <a:gd name="T1" fmla="*/ 716 h 716"/>
              <a:gd name="T2" fmla="*/ 334 w 334"/>
              <a:gd name="T3" fmla="*/ 716 h 716"/>
              <a:gd name="T4" fmla="*/ 334 w 334"/>
              <a:gd name="T5" fmla="*/ 0 h 716"/>
              <a:gd name="T6" fmla="*/ 0 w 334"/>
              <a:gd name="T7" fmla="*/ 0 h 716"/>
              <a:gd name="T8" fmla="*/ 0 60000 65536"/>
              <a:gd name="T9" fmla="*/ 0 60000 65536"/>
              <a:gd name="T10" fmla="*/ 0 60000 65536"/>
              <a:gd name="T11" fmla="*/ 0 60000 65536"/>
              <a:gd name="T12" fmla="*/ 0 w 334"/>
              <a:gd name="T13" fmla="*/ 0 h 716"/>
              <a:gd name="T14" fmla="*/ 334 w 334"/>
              <a:gd name="T15" fmla="*/ 716 h 7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4" h="716">
                <a:moveTo>
                  <a:pt x="0" y="716"/>
                </a:moveTo>
                <a:lnTo>
                  <a:pt x="334" y="716"/>
                </a:lnTo>
                <a:lnTo>
                  <a:pt x="334" y="0"/>
                </a:lnTo>
                <a:lnTo>
                  <a:pt x="0" y="0"/>
                </a:lnTo>
                <a:close/>
              </a:path>
            </a:pathLst>
          </a:custGeom>
          <a:solidFill>
            <a:srgbClr val="D2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4308" name="Freeform 36"/>
          <p:cNvSpPr>
            <a:spLocks/>
          </p:cNvSpPr>
          <p:nvPr/>
        </p:nvSpPr>
        <p:spPr bwMode="auto">
          <a:xfrm>
            <a:off x="7342048" y="4036219"/>
            <a:ext cx="504976" cy="0"/>
          </a:xfrm>
          <a:custGeom>
            <a:avLst/>
            <a:gdLst>
              <a:gd name="T0" fmla="*/ 0 w 334"/>
              <a:gd name="T1" fmla="*/ 0 w 334"/>
              <a:gd name="T2" fmla="*/ 334 w 334"/>
              <a:gd name="T3" fmla="*/ 334 w 334"/>
              <a:gd name="T4" fmla="*/ 0 60000 65536"/>
              <a:gd name="T5" fmla="*/ 0 60000 65536"/>
              <a:gd name="T6" fmla="*/ 0 60000 65536"/>
              <a:gd name="T7" fmla="*/ 0 60000 65536"/>
              <a:gd name="T8" fmla="*/ 0 w 334"/>
              <a:gd name="T9" fmla="*/ 334 w 334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334">
                <a:moveTo>
                  <a:pt x="0" y="0"/>
                </a:moveTo>
                <a:lnTo>
                  <a:pt x="0" y="0"/>
                </a:lnTo>
                <a:lnTo>
                  <a:pt x="334" y="0"/>
                </a:lnTo>
                <a:close/>
              </a:path>
            </a:pathLst>
          </a:custGeom>
          <a:solidFill>
            <a:srgbClr val="69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4309" name="Freeform 37"/>
          <p:cNvSpPr>
            <a:spLocks/>
          </p:cNvSpPr>
          <p:nvPr/>
        </p:nvSpPr>
        <p:spPr bwMode="auto">
          <a:xfrm>
            <a:off x="7847024" y="4036220"/>
            <a:ext cx="0" cy="1065609"/>
          </a:xfrm>
          <a:custGeom>
            <a:avLst/>
            <a:gdLst>
              <a:gd name="T0" fmla="*/ 716 h 716"/>
              <a:gd name="T1" fmla="*/ 0 h 716"/>
              <a:gd name="T2" fmla="*/ 0 h 716"/>
              <a:gd name="T3" fmla="*/ 716 h 716"/>
              <a:gd name="T4" fmla="*/ 0 60000 65536"/>
              <a:gd name="T5" fmla="*/ 0 60000 65536"/>
              <a:gd name="T6" fmla="*/ 0 60000 65536"/>
              <a:gd name="T7" fmla="*/ 0 60000 65536"/>
              <a:gd name="T8" fmla="*/ 0 h 716"/>
              <a:gd name="T9" fmla="*/ 716 h 716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716">
                <a:moveTo>
                  <a:pt x="0" y="716"/>
                </a:moveTo>
                <a:lnTo>
                  <a:pt x="0" y="0"/>
                </a:lnTo>
                <a:lnTo>
                  <a:pt x="0" y="716"/>
                </a:lnTo>
                <a:close/>
              </a:path>
            </a:pathLst>
          </a:custGeom>
          <a:solidFill>
            <a:srgbClr val="9D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4310" name="Freeform 38"/>
          <p:cNvSpPr>
            <a:spLocks/>
          </p:cNvSpPr>
          <p:nvPr/>
        </p:nvSpPr>
        <p:spPr bwMode="auto">
          <a:xfrm>
            <a:off x="7936227" y="4697016"/>
            <a:ext cx="504976" cy="404813"/>
          </a:xfrm>
          <a:custGeom>
            <a:avLst/>
            <a:gdLst>
              <a:gd name="T0" fmla="*/ 0 w 334"/>
              <a:gd name="T1" fmla="*/ 272 h 272"/>
              <a:gd name="T2" fmla="*/ 334 w 334"/>
              <a:gd name="T3" fmla="*/ 272 h 272"/>
              <a:gd name="T4" fmla="*/ 334 w 334"/>
              <a:gd name="T5" fmla="*/ 0 h 272"/>
              <a:gd name="T6" fmla="*/ 0 w 334"/>
              <a:gd name="T7" fmla="*/ 0 h 272"/>
              <a:gd name="T8" fmla="*/ 0 60000 65536"/>
              <a:gd name="T9" fmla="*/ 0 60000 65536"/>
              <a:gd name="T10" fmla="*/ 0 60000 65536"/>
              <a:gd name="T11" fmla="*/ 0 60000 65536"/>
              <a:gd name="T12" fmla="*/ 0 w 334"/>
              <a:gd name="T13" fmla="*/ 0 h 272"/>
              <a:gd name="T14" fmla="*/ 334 w 334"/>
              <a:gd name="T15" fmla="*/ 272 h 2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4" h="272">
                <a:moveTo>
                  <a:pt x="0" y="272"/>
                </a:moveTo>
                <a:lnTo>
                  <a:pt x="334" y="272"/>
                </a:lnTo>
                <a:lnTo>
                  <a:pt x="334" y="0"/>
                </a:lnTo>
                <a:lnTo>
                  <a:pt x="0" y="0"/>
                </a:lnTo>
                <a:close/>
              </a:path>
            </a:pathLst>
          </a:custGeom>
          <a:solidFill>
            <a:srgbClr val="D2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4311" name="Freeform 39"/>
          <p:cNvSpPr>
            <a:spLocks/>
          </p:cNvSpPr>
          <p:nvPr/>
        </p:nvSpPr>
        <p:spPr bwMode="auto">
          <a:xfrm>
            <a:off x="7936227" y="4697016"/>
            <a:ext cx="504976" cy="0"/>
          </a:xfrm>
          <a:custGeom>
            <a:avLst/>
            <a:gdLst>
              <a:gd name="T0" fmla="*/ 0 w 334"/>
              <a:gd name="T1" fmla="*/ 0 w 334"/>
              <a:gd name="T2" fmla="*/ 334 w 334"/>
              <a:gd name="T3" fmla="*/ 334 w 334"/>
              <a:gd name="T4" fmla="*/ 0 60000 65536"/>
              <a:gd name="T5" fmla="*/ 0 60000 65536"/>
              <a:gd name="T6" fmla="*/ 0 60000 65536"/>
              <a:gd name="T7" fmla="*/ 0 60000 65536"/>
              <a:gd name="T8" fmla="*/ 0 w 334"/>
              <a:gd name="T9" fmla="*/ 334 w 334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334">
                <a:moveTo>
                  <a:pt x="0" y="0"/>
                </a:moveTo>
                <a:lnTo>
                  <a:pt x="0" y="0"/>
                </a:lnTo>
                <a:lnTo>
                  <a:pt x="334" y="0"/>
                </a:lnTo>
                <a:close/>
              </a:path>
            </a:pathLst>
          </a:custGeom>
          <a:solidFill>
            <a:srgbClr val="69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4312" name="Freeform 40"/>
          <p:cNvSpPr>
            <a:spLocks/>
          </p:cNvSpPr>
          <p:nvPr/>
        </p:nvSpPr>
        <p:spPr bwMode="auto">
          <a:xfrm>
            <a:off x="8441203" y="4697016"/>
            <a:ext cx="0" cy="404813"/>
          </a:xfrm>
          <a:custGeom>
            <a:avLst/>
            <a:gdLst>
              <a:gd name="T0" fmla="*/ 272 h 272"/>
              <a:gd name="T1" fmla="*/ 0 h 272"/>
              <a:gd name="T2" fmla="*/ 0 h 272"/>
              <a:gd name="T3" fmla="*/ 272 h 272"/>
              <a:gd name="T4" fmla="*/ 0 60000 65536"/>
              <a:gd name="T5" fmla="*/ 0 60000 65536"/>
              <a:gd name="T6" fmla="*/ 0 60000 65536"/>
              <a:gd name="T7" fmla="*/ 0 60000 65536"/>
              <a:gd name="T8" fmla="*/ 0 h 272"/>
              <a:gd name="T9" fmla="*/ 272 h 272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272">
                <a:moveTo>
                  <a:pt x="0" y="272"/>
                </a:moveTo>
                <a:lnTo>
                  <a:pt x="0" y="0"/>
                </a:lnTo>
                <a:lnTo>
                  <a:pt x="0" y="272"/>
                </a:lnTo>
                <a:close/>
              </a:path>
            </a:pathLst>
          </a:custGeom>
          <a:solidFill>
            <a:srgbClr val="9D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4313" name="Freeform 41"/>
          <p:cNvSpPr>
            <a:spLocks/>
          </p:cNvSpPr>
          <p:nvPr/>
        </p:nvSpPr>
        <p:spPr bwMode="auto">
          <a:xfrm>
            <a:off x="8530405" y="5015508"/>
            <a:ext cx="504976" cy="86320"/>
          </a:xfrm>
          <a:custGeom>
            <a:avLst/>
            <a:gdLst>
              <a:gd name="T0" fmla="*/ 0 w 334"/>
              <a:gd name="T1" fmla="*/ 58 h 58"/>
              <a:gd name="T2" fmla="*/ 334 w 334"/>
              <a:gd name="T3" fmla="*/ 58 h 58"/>
              <a:gd name="T4" fmla="*/ 334 w 334"/>
              <a:gd name="T5" fmla="*/ 0 h 58"/>
              <a:gd name="T6" fmla="*/ 0 w 334"/>
              <a:gd name="T7" fmla="*/ 0 h 58"/>
              <a:gd name="T8" fmla="*/ 0 60000 65536"/>
              <a:gd name="T9" fmla="*/ 0 60000 65536"/>
              <a:gd name="T10" fmla="*/ 0 60000 65536"/>
              <a:gd name="T11" fmla="*/ 0 60000 65536"/>
              <a:gd name="T12" fmla="*/ 0 w 334"/>
              <a:gd name="T13" fmla="*/ 0 h 58"/>
              <a:gd name="T14" fmla="*/ 334 w 334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4" h="58">
                <a:moveTo>
                  <a:pt x="0" y="58"/>
                </a:moveTo>
                <a:lnTo>
                  <a:pt x="334" y="58"/>
                </a:lnTo>
                <a:lnTo>
                  <a:pt x="334" y="0"/>
                </a:lnTo>
                <a:lnTo>
                  <a:pt x="0" y="0"/>
                </a:lnTo>
                <a:close/>
              </a:path>
            </a:pathLst>
          </a:custGeom>
          <a:solidFill>
            <a:srgbClr val="D2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4314" name="Freeform 42"/>
          <p:cNvSpPr>
            <a:spLocks/>
          </p:cNvSpPr>
          <p:nvPr/>
        </p:nvSpPr>
        <p:spPr bwMode="auto">
          <a:xfrm>
            <a:off x="8530405" y="5014020"/>
            <a:ext cx="504976" cy="0"/>
          </a:xfrm>
          <a:custGeom>
            <a:avLst/>
            <a:gdLst>
              <a:gd name="T0" fmla="*/ 0 w 334"/>
              <a:gd name="T1" fmla="*/ 0 w 334"/>
              <a:gd name="T2" fmla="*/ 334 w 334"/>
              <a:gd name="T3" fmla="*/ 334 w 334"/>
              <a:gd name="T4" fmla="*/ 0 60000 65536"/>
              <a:gd name="T5" fmla="*/ 0 60000 65536"/>
              <a:gd name="T6" fmla="*/ 0 60000 65536"/>
              <a:gd name="T7" fmla="*/ 0 60000 65536"/>
              <a:gd name="T8" fmla="*/ 0 w 334"/>
              <a:gd name="T9" fmla="*/ 334 w 334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334">
                <a:moveTo>
                  <a:pt x="0" y="0"/>
                </a:moveTo>
                <a:lnTo>
                  <a:pt x="0" y="0"/>
                </a:lnTo>
                <a:lnTo>
                  <a:pt x="334" y="0"/>
                </a:lnTo>
                <a:close/>
              </a:path>
            </a:pathLst>
          </a:custGeom>
          <a:solidFill>
            <a:srgbClr val="69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4315" name="Freeform 43"/>
          <p:cNvSpPr>
            <a:spLocks/>
          </p:cNvSpPr>
          <p:nvPr/>
        </p:nvSpPr>
        <p:spPr bwMode="auto">
          <a:xfrm>
            <a:off x="9035381" y="5015508"/>
            <a:ext cx="0" cy="86320"/>
          </a:xfrm>
          <a:custGeom>
            <a:avLst/>
            <a:gdLst>
              <a:gd name="T0" fmla="*/ 58 h 58"/>
              <a:gd name="T1" fmla="*/ 0 h 58"/>
              <a:gd name="T2" fmla="*/ 0 h 58"/>
              <a:gd name="T3" fmla="*/ 58 h 58"/>
              <a:gd name="T4" fmla="*/ 0 60000 65536"/>
              <a:gd name="T5" fmla="*/ 0 60000 65536"/>
              <a:gd name="T6" fmla="*/ 0 60000 65536"/>
              <a:gd name="T7" fmla="*/ 0 60000 65536"/>
              <a:gd name="T8" fmla="*/ 0 h 58"/>
              <a:gd name="T9" fmla="*/ 58 h 58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58">
                <a:moveTo>
                  <a:pt x="0" y="58"/>
                </a:moveTo>
                <a:lnTo>
                  <a:pt x="0" y="0"/>
                </a:lnTo>
                <a:lnTo>
                  <a:pt x="0" y="58"/>
                </a:lnTo>
                <a:close/>
              </a:path>
            </a:pathLst>
          </a:custGeom>
          <a:solidFill>
            <a:srgbClr val="9D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4316" name="Freeform 44"/>
          <p:cNvSpPr>
            <a:spLocks/>
          </p:cNvSpPr>
          <p:nvPr/>
        </p:nvSpPr>
        <p:spPr bwMode="auto">
          <a:xfrm>
            <a:off x="9124584" y="5094389"/>
            <a:ext cx="504976" cy="7441"/>
          </a:xfrm>
          <a:custGeom>
            <a:avLst/>
            <a:gdLst>
              <a:gd name="T0" fmla="*/ 0 w 334"/>
              <a:gd name="T1" fmla="*/ 5 h 5"/>
              <a:gd name="T2" fmla="*/ 334 w 334"/>
              <a:gd name="T3" fmla="*/ 5 h 5"/>
              <a:gd name="T4" fmla="*/ 334 w 334"/>
              <a:gd name="T5" fmla="*/ 0 h 5"/>
              <a:gd name="T6" fmla="*/ 0 w 334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334"/>
              <a:gd name="T13" fmla="*/ 0 h 5"/>
              <a:gd name="T14" fmla="*/ 334 w 334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4" h="5">
                <a:moveTo>
                  <a:pt x="0" y="5"/>
                </a:moveTo>
                <a:lnTo>
                  <a:pt x="334" y="5"/>
                </a:lnTo>
                <a:lnTo>
                  <a:pt x="334" y="0"/>
                </a:lnTo>
                <a:lnTo>
                  <a:pt x="0" y="0"/>
                </a:lnTo>
                <a:close/>
              </a:path>
            </a:pathLst>
          </a:custGeom>
          <a:solidFill>
            <a:srgbClr val="D2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4317" name="Freeform 45"/>
          <p:cNvSpPr>
            <a:spLocks/>
          </p:cNvSpPr>
          <p:nvPr/>
        </p:nvSpPr>
        <p:spPr bwMode="auto">
          <a:xfrm>
            <a:off x="9124584" y="5094387"/>
            <a:ext cx="504976" cy="0"/>
          </a:xfrm>
          <a:custGeom>
            <a:avLst/>
            <a:gdLst>
              <a:gd name="T0" fmla="*/ 0 w 334"/>
              <a:gd name="T1" fmla="*/ 0 w 334"/>
              <a:gd name="T2" fmla="*/ 334 w 334"/>
              <a:gd name="T3" fmla="*/ 334 w 334"/>
              <a:gd name="T4" fmla="*/ 0 60000 65536"/>
              <a:gd name="T5" fmla="*/ 0 60000 65536"/>
              <a:gd name="T6" fmla="*/ 0 60000 65536"/>
              <a:gd name="T7" fmla="*/ 0 60000 65536"/>
              <a:gd name="T8" fmla="*/ 0 w 334"/>
              <a:gd name="T9" fmla="*/ 334 w 334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334">
                <a:moveTo>
                  <a:pt x="0" y="0"/>
                </a:moveTo>
                <a:lnTo>
                  <a:pt x="0" y="0"/>
                </a:lnTo>
                <a:lnTo>
                  <a:pt x="334" y="0"/>
                </a:lnTo>
                <a:close/>
              </a:path>
            </a:pathLst>
          </a:custGeom>
          <a:solidFill>
            <a:srgbClr val="69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4318" name="Freeform 46"/>
          <p:cNvSpPr>
            <a:spLocks/>
          </p:cNvSpPr>
          <p:nvPr/>
        </p:nvSpPr>
        <p:spPr bwMode="auto">
          <a:xfrm>
            <a:off x="9629560" y="5094389"/>
            <a:ext cx="0" cy="7441"/>
          </a:xfrm>
          <a:custGeom>
            <a:avLst/>
            <a:gdLst>
              <a:gd name="T0" fmla="*/ 5 h 5"/>
              <a:gd name="T1" fmla="*/ 0 h 5"/>
              <a:gd name="T2" fmla="*/ 0 h 5"/>
              <a:gd name="T3" fmla="*/ 5 h 5"/>
              <a:gd name="T4" fmla="*/ 0 60000 65536"/>
              <a:gd name="T5" fmla="*/ 0 60000 65536"/>
              <a:gd name="T6" fmla="*/ 0 60000 65536"/>
              <a:gd name="T7" fmla="*/ 0 60000 65536"/>
              <a:gd name="T8" fmla="*/ 0 h 5"/>
              <a:gd name="T9" fmla="*/ 5 h 5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5">
                <a:moveTo>
                  <a:pt x="0" y="5"/>
                </a:moveTo>
                <a:lnTo>
                  <a:pt x="0" y="0"/>
                </a:lnTo>
                <a:lnTo>
                  <a:pt x="0" y="5"/>
                </a:lnTo>
                <a:close/>
              </a:path>
            </a:pathLst>
          </a:custGeom>
          <a:solidFill>
            <a:srgbClr val="9D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4319" name="Text Box 47"/>
          <p:cNvSpPr txBox="1">
            <a:spLocks noChangeArrowheads="1"/>
          </p:cNvSpPr>
          <p:nvPr/>
        </p:nvSpPr>
        <p:spPr bwMode="auto">
          <a:xfrm>
            <a:off x="3435747" y="5200055"/>
            <a:ext cx="96762" cy="38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100" dirty="0">
                <a:solidFill>
                  <a:srgbClr val="1F497D"/>
                </a:solidFill>
                <a:latin typeface="Swiss 721" pitchFamily="1" charset="0"/>
              </a:rPr>
              <a:t> </a:t>
            </a:r>
          </a:p>
        </p:txBody>
      </p:sp>
      <p:sp>
        <p:nvSpPr>
          <p:cNvPr id="54320" name="Text Box 48"/>
          <p:cNvSpPr txBox="1">
            <a:spLocks noChangeArrowheads="1"/>
          </p:cNvSpPr>
          <p:nvPr/>
        </p:nvSpPr>
        <p:spPr bwMode="auto">
          <a:xfrm>
            <a:off x="4029927" y="5200055"/>
            <a:ext cx="96762" cy="38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100" dirty="0">
                <a:solidFill>
                  <a:srgbClr val="1F497D"/>
                </a:solidFill>
                <a:latin typeface="Swiss 721" pitchFamily="1" charset="0"/>
              </a:rPr>
              <a:t> </a:t>
            </a:r>
          </a:p>
        </p:txBody>
      </p:sp>
      <p:sp>
        <p:nvSpPr>
          <p:cNvPr id="54321" name="Text Box 49"/>
          <p:cNvSpPr txBox="1">
            <a:spLocks noChangeArrowheads="1"/>
          </p:cNvSpPr>
          <p:nvPr/>
        </p:nvSpPr>
        <p:spPr bwMode="auto">
          <a:xfrm>
            <a:off x="4624105" y="5200055"/>
            <a:ext cx="96762" cy="38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100" dirty="0">
                <a:solidFill>
                  <a:srgbClr val="1F497D"/>
                </a:solidFill>
                <a:latin typeface="Swiss 721" pitchFamily="1" charset="0"/>
              </a:rPr>
              <a:t> </a:t>
            </a:r>
          </a:p>
        </p:txBody>
      </p:sp>
      <p:sp>
        <p:nvSpPr>
          <p:cNvPr id="54322" name="Text Box 50"/>
          <p:cNvSpPr txBox="1">
            <a:spLocks noChangeArrowheads="1"/>
          </p:cNvSpPr>
          <p:nvPr/>
        </p:nvSpPr>
        <p:spPr bwMode="auto">
          <a:xfrm>
            <a:off x="5218284" y="5200055"/>
            <a:ext cx="96762" cy="38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100" dirty="0">
                <a:solidFill>
                  <a:srgbClr val="1F497D"/>
                </a:solidFill>
                <a:latin typeface="Swiss 721" pitchFamily="1" charset="0"/>
              </a:rPr>
              <a:t> </a:t>
            </a:r>
          </a:p>
        </p:txBody>
      </p:sp>
      <p:sp>
        <p:nvSpPr>
          <p:cNvPr id="54323" name="Text Box 51"/>
          <p:cNvSpPr txBox="1">
            <a:spLocks noChangeArrowheads="1"/>
          </p:cNvSpPr>
          <p:nvPr/>
        </p:nvSpPr>
        <p:spPr bwMode="auto">
          <a:xfrm>
            <a:off x="5812462" y="5200055"/>
            <a:ext cx="96762" cy="38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100" dirty="0">
                <a:solidFill>
                  <a:srgbClr val="1F497D"/>
                </a:solidFill>
                <a:latin typeface="Swiss 721" pitchFamily="1" charset="0"/>
              </a:rPr>
              <a:t> </a:t>
            </a:r>
          </a:p>
        </p:txBody>
      </p:sp>
      <p:sp>
        <p:nvSpPr>
          <p:cNvPr id="54324" name="Text Box 52"/>
          <p:cNvSpPr txBox="1">
            <a:spLocks noChangeArrowheads="1"/>
          </p:cNvSpPr>
          <p:nvPr/>
        </p:nvSpPr>
        <p:spPr bwMode="auto">
          <a:xfrm>
            <a:off x="5942025" y="5429250"/>
            <a:ext cx="1161143" cy="32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100" dirty="0">
                <a:solidFill>
                  <a:srgbClr val="1F497D"/>
                </a:solidFill>
                <a:latin typeface="Swiss 721" pitchFamily="1" charset="0"/>
              </a:rPr>
              <a:t>Outcome</a:t>
            </a:r>
          </a:p>
        </p:txBody>
      </p:sp>
      <p:sp>
        <p:nvSpPr>
          <p:cNvPr id="54325" name="Text Box 53"/>
          <p:cNvSpPr txBox="1">
            <a:spLocks noChangeArrowheads="1"/>
          </p:cNvSpPr>
          <p:nvPr/>
        </p:nvSpPr>
        <p:spPr bwMode="auto">
          <a:xfrm>
            <a:off x="2798775" y="4908352"/>
            <a:ext cx="192011" cy="38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100" dirty="0">
                <a:solidFill>
                  <a:srgbClr val="1F497D"/>
                </a:solidFill>
                <a:latin typeface="Swiss 721" pitchFamily="1" charset="0"/>
              </a:rPr>
              <a:t>0</a:t>
            </a:r>
          </a:p>
        </p:txBody>
      </p:sp>
      <p:sp>
        <p:nvSpPr>
          <p:cNvPr id="54326" name="Text Box 54"/>
          <p:cNvSpPr txBox="1">
            <a:spLocks noChangeArrowheads="1"/>
          </p:cNvSpPr>
          <p:nvPr/>
        </p:nvSpPr>
        <p:spPr bwMode="auto">
          <a:xfrm>
            <a:off x="2313453" y="4457404"/>
            <a:ext cx="677333" cy="38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100" dirty="0">
                <a:solidFill>
                  <a:srgbClr val="1F497D"/>
                </a:solidFill>
                <a:latin typeface="Swiss 721" pitchFamily="1" charset="0"/>
              </a:rPr>
              <a:t>0.05</a:t>
            </a:r>
          </a:p>
        </p:txBody>
      </p:sp>
      <p:sp>
        <p:nvSpPr>
          <p:cNvPr id="54327" name="Text Box 55"/>
          <p:cNvSpPr txBox="1">
            <a:spLocks noChangeArrowheads="1"/>
          </p:cNvSpPr>
          <p:nvPr/>
        </p:nvSpPr>
        <p:spPr bwMode="auto">
          <a:xfrm>
            <a:off x="2506976" y="4006453"/>
            <a:ext cx="485322" cy="38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100" dirty="0">
                <a:solidFill>
                  <a:srgbClr val="1F497D"/>
                </a:solidFill>
                <a:latin typeface="Swiss 721" pitchFamily="1" charset="0"/>
              </a:rPr>
              <a:t>0.1</a:t>
            </a:r>
          </a:p>
        </p:txBody>
      </p:sp>
      <p:sp>
        <p:nvSpPr>
          <p:cNvPr id="54328" name="Text Box 56"/>
          <p:cNvSpPr txBox="1">
            <a:spLocks noChangeArrowheads="1"/>
          </p:cNvSpPr>
          <p:nvPr/>
        </p:nvSpPr>
        <p:spPr bwMode="auto">
          <a:xfrm>
            <a:off x="2313453" y="3555506"/>
            <a:ext cx="677333" cy="38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100" dirty="0">
                <a:solidFill>
                  <a:srgbClr val="1F497D"/>
                </a:solidFill>
                <a:latin typeface="Swiss 721" pitchFamily="1" charset="0"/>
              </a:rPr>
              <a:t>0.15</a:t>
            </a:r>
          </a:p>
        </p:txBody>
      </p:sp>
      <p:sp>
        <p:nvSpPr>
          <p:cNvPr id="54329" name="Text Box 57"/>
          <p:cNvSpPr txBox="1">
            <a:spLocks noChangeArrowheads="1"/>
          </p:cNvSpPr>
          <p:nvPr/>
        </p:nvSpPr>
        <p:spPr bwMode="auto">
          <a:xfrm>
            <a:off x="2506976" y="3106045"/>
            <a:ext cx="485322" cy="38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100" dirty="0">
                <a:solidFill>
                  <a:srgbClr val="1F497D"/>
                </a:solidFill>
                <a:latin typeface="Swiss 721" pitchFamily="1" charset="0"/>
              </a:rPr>
              <a:t>0.2</a:t>
            </a:r>
          </a:p>
        </p:txBody>
      </p:sp>
      <p:sp>
        <p:nvSpPr>
          <p:cNvPr id="54330" name="Text Box 58"/>
          <p:cNvSpPr txBox="1">
            <a:spLocks noChangeArrowheads="1"/>
          </p:cNvSpPr>
          <p:nvPr/>
        </p:nvSpPr>
        <p:spPr bwMode="auto">
          <a:xfrm>
            <a:off x="2313453" y="2655094"/>
            <a:ext cx="677333" cy="38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100" dirty="0">
                <a:solidFill>
                  <a:srgbClr val="1F497D"/>
                </a:solidFill>
                <a:latin typeface="Swiss 721" pitchFamily="1" charset="0"/>
              </a:rPr>
              <a:t>0.25</a:t>
            </a:r>
          </a:p>
        </p:txBody>
      </p:sp>
      <p:sp>
        <p:nvSpPr>
          <p:cNvPr id="54331" name="Text Box 59"/>
          <p:cNvSpPr txBox="1">
            <a:spLocks noChangeArrowheads="1"/>
          </p:cNvSpPr>
          <p:nvPr/>
        </p:nvSpPr>
        <p:spPr bwMode="auto">
          <a:xfrm>
            <a:off x="2506976" y="2204146"/>
            <a:ext cx="485322" cy="38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100" dirty="0">
                <a:solidFill>
                  <a:srgbClr val="1F497D"/>
                </a:solidFill>
                <a:latin typeface="Swiss 721" pitchFamily="1" charset="0"/>
              </a:rPr>
              <a:t>0.3</a:t>
            </a:r>
          </a:p>
        </p:txBody>
      </p:sp>
      <p:sp>
        <p:nvSpPr>
          <p:cNvPr id="54332" name="Text Box 60"/>
          <p:cNvSpPr txBox="1">
            <a:spLocks noChangeArrowheads="1"/>
          </p:cNvSpPr>
          <p:nvPr/>
        </p:nvSpPr>
        <p:spPr bwMode="auto">
          <a:xfrm>
            <a:off x="3135929" y="2024062"/>
            <a:ext cx="1354667" cy="32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100" dirty="0">
                <a:solidFill>
                  <a:srgbClr val="1F497D"/>
                </a:solidFill>
                <a:latin typeface="Swiss 721" pitchFamily="1" charset="0"/>
              </a:rPr>
              <a:t>Probability</a:t>
            </a:r>
          </a:p>
        </p:txBody>
      </p:sp>
      <p:sp>
        <p:nvSpPr>
          <p:cNvPr id="54333" name="Freeform 6"/>
          <p:cNvSpPr>
            <a:spLocks/>
          </p:cNvSpPr>
          <p:nvPr/>
        </p:nvSpPr>
        <p:spPr bwMode="auto">
          <a:xfrm>
            <a:off x="9124584" y="5083970"/>
            <a:ext cx="504976" cy="26789"/>
          </a:xfrm>
          <a:custGeom>
            <a:avLst/>
            <a:gdLst>
              <a:gd name="T0" fmla="*/ 0 w 334"/>
              <a:gd name="T1" fmla="*/ 58 h 58"/>
              <a:gd name="T2" fmla="*/ 334 w 334"/>
              <a:gd name="T3" fmla="*/ 58 h 58"/>
              <a:gd name="T4" fmla="*/ 334 w 334"/>
              <a:gd name="T5" fmla="*/ 0 h 58"/>
              <a:gd name="T6" fmla="*/ 0 w 334"/>
              <a:gd name="T7" fmla="*/ 0 h 58"/>
              <a:gd name="T8" fmla="*/ 0 60000 65536"/>
              <a:gd name="T9" fmla="*/ 0 60000 65536"/>
              <a:gd name="T10" fmla="*/ 0 60000 65536"/>
              <a:gd name="T11" fmla="*/ 0 60000 65536"/>
              <a:gd name="T12" fmla="*/ 0 w 334"/>
              <a:gd name="T13" fmla="*/ 0 h 58"/>
              <a:gd name="T14" fmla="*/ 334 w 334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4" h="58">
                <a:moveTo>
                  <a:pt x="0" y="58"/>
                </a:moveTo>
                <a:lnTo>
                  <a:pt x="334" y="58"/>
                </a:lnTo>
                <a:lnTo>
                  <a:pt x="334" y="0"/>
                </a:lnTo>
                <a:lnTo>
                  <a:pt x="0" y="0"/>
                </a:lnTo>
                <a:close/>
              </a:path>
            </a:pathLst>
          </a:custGeom>
          <a:solidFill>
            <a:srgbClr val="D2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4334" name="Freeform 7"/>
          <p:cNvSpPr>
            <a:spLocks/>
          </p:cNvSpPr>
          <p:nvPr/>
        </p:nvSpPr>
        <p:spPr bwMode="auto">
          <a:xfrm>
            <a:off x="3196405" y="5078017"/>
            <a:ext cx="504976" cy="26789"/>
          </a:xfrm>
          <a:custGeom>
            <a:avLst/>
            <a:gdLst>
              <a:gd name="T0" fmla="*/ 0 w 334"/>
              <a:gd name="T1" fmla="*/ 58 h 58"/>
              <a:gd name="T2" fmla="*/ 334 w 334"/>
              <a:gd name="T3" fmla="*/ 58 h 58"/>
              <a:gd name="T4" fmla="*/ 334 w 334"/>
              <a:gd name="T5" fmla="*/ 0 h 58"/>
              <a:gd name="T6" fmla="*/ 0 w 334"/>
              <a:gd name="T7" fmla="*/ 0 h 58"/>
              <a:gd name="T8" fmla="*/ 0 60000 65536"/>
              <a:gd name="T9" fmla="*/ 0 60000 65536"/>
              <a:gd name="T10" fmla="*/ 0 60000 65536"/>
              <a:gd name="T11" fmla="*/ 0 60000 65536"/>
              <a:gd name="T12" fmla="*/ 0 w 334"/>
              <a:gd name="T13" fmla="*/ 0 h 58"/>
              <a:gd name="T14" fmla="*/ 334 w 334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4" h="58">
                <a:moveTo>
                  <a:pt x="0" y="58"/>
                </a:moveTo>
                <a:lnTo>
                  <a:pt x="334" y="58"/>
                </a:lnTo>
                <a:lnTo>
                  <a:pt x="334" y="0"/>
                </a:lnTo>
                <a:lnTo>
                  <a:pt x="0" y="0"/>
                </a:lnTo>
                <a:close/>
              </a:path>
            </a:pathLst>
          </a:custGeom>
          <a:solidFill>
            <a:srgbClr val="D2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431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703" y="428627"/>
            <a:ext cx="7211786" cy="629543"/>
          </a:xfrm>
        </p:spPr>
        <p:txBody>
          <a:bodyPr vert="horz" lIns="0" tIns="45720" rIns="0" bIns="45720" rtlCol="0" anchor="t">
            <a:normAutofit fontScale="90000"/>
          </a:bodyPr>
          <a:lstStyle/>
          <a:p>
            <a:pPr algn="l"/>
            <a:r>
              <a:rPr lang="en-US" sz="4100" dirty="0">
                <a:solidFill>
                  <a:srgbClr val="1F497D"/>
                </a:solidFill>
                <a:latin typeface="Swiss 721" pitchFamily="1" charset="0"/>
              </a:rPr>
              <a:t>Infinite Outcomes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197680" y="1079005"/>
            <a:ext cx="7186083" cy="42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1F497D"/>
                </a:solidFill>
                <a:latin typeface="Swiss 721" pitchFamily="1" charset="0"/>
              </a:rPr>
              <a:t> </a:t>
            </a:r>
          </a:p>
        </p:txBody>
      </p:sp>
      <p:sp>
        <p:nvSpPr>
          <p:cNvPr id="55327" name="Text Box 4"/>
          <p:cNvSpPr txBox="1">
            <a:spLocks noChangeArrowheads="1"/>
          </p:cNvSpPr>
          <p:nvPr/>
        </p:nvSpPr>
        <p:spPr bwMode="auto">
          <a:xfrm>
            <a:off x="1668475" y="6436720"/>
            <a:ext cx="711804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700" dirty="0">
                <a:solidFill>
                  <a:srgbClr val="1F497D"/>
                </a:solidFill>
              </a:rPr>
              <a:t>Gauss 1827; de </a:t>
            </a:r>
            <a:r>
              <a:rPr lang="en-US" sz="1700" dirty="0" err="1">
                <a:solidFill>
                  <a:srgbClr val="1F497D"/>
                </a:solidFill>
              </a:rPr>
              <a:t>Moivre</a:t>
            </a:r>
            <a:r>
              <a:rPr lang="en-US" sz="1700" dirty="0">
                <a:solidFill>
                  <a:srgbClr val="1F497D"/>
                </a:solidFill>
              </a:rPr>
              <a:t> 1738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358" y="872668"/>
            <a:ext cx="8039046" cy="606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94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8263A24-0C1F-4677-B43C-4AE14E276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8679" y="405575"/>
            <a:ext cx="10277115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Liability threshold model.          </a:t>
            </a:r>
            <a:r>
              <a:rPr lang="en-US" sz="3600" dirty="0">
                <a:hlinkClick r:id="rId2"/>
              </a:rPr>
              <a:t>Pearson and Lee (1900)</a:t>
            </a:r>
            <a:r>
              <a:rPr lang="en-US" sz="3600" dirty="0"/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6984" y="1071836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 rotWithShape="1">
          <a:blip r:embed="rId3"/>
          <a:srcRect l="-1119" r="-1033"/>
          <a:stretch/>
        </p:blipFill>
        <p:spPr>
          <a:xfrm>
            <a:off x="549058" y="2189058"/>
            <a:ext cx="5431536" cy="40103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F77C98-7337-9042-A6B6-1DD50C1A7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408" y="2756633"/>
            <a:ext cx="5431536" cy="286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152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1F497D"/>
                </a:solidFill>
              </a:rPr>
              <a:t>Genotype with an additive effect</a:t>
            </a: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3949700" y="3652838"/>
            <a:ext cx="3365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5637213" y="345916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181600" y="3733800"/>
            <a:ext cx="7056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/>
              <a:t>m = 0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5438419" y="1895475"/>
            <a:ext cx="3690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i="1">
                <a:solidFill>
                  <a:srgbClr val="0000FF"/>
                </a:solidFill>
              </a:rPr>
              <a:t>d</a:t>
            </a:r>
            <a:endParaRPr lang="en-US" i="1">
              <a:solidFill>
                <a:srgbClr val="0000FF"/>
              </a:solidFill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6927850" y="1895475"/>
            <a:ext cx="5485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i="1">
                <a:solidFill>
                  <a:srgbClr val="0000FF"/>
                </a:solidFill>
              </a:rPr>
              <a:t>+a</a:t>
            </a:r>
            <a:endParaRPr lang="en-US" i="1">
              <a:solidFill>
                <a:srgbClr val="0000FF"/>
              </a:solidFill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3695701" y="1954213"/>
            <a:ext cx="5245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0000FF"/>
                </a:solidFill>
              </a:rPr>
              <a:t>– a</a:t>
            </a:r>
            <a:r>
              <a:rPr lang="en-US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6681789" y="4306889"/>
            <a:ext cx="11906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nl-NL" b="1" i="1">
                <a:latin typeface="Tahoma" pitchFamily="34" charset="0"/>
              </a:rPr>
              <a:t>A</a:t>
            </a:r>
            <a:r>
              <a:rPr lang="nl-NL" b="1" i="1">
                <a:solidFill>
                  <a:srgbClr val="969696"/>
                </a:solidFill>
                <a:latin typeface="Tahoma" pitchFamily="34" charset="0"/>
              </a:rPr>
              <a:t>A</a:t>
            </a:r>
            <a:endParaRPr lang="en-US" b="1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3594100" y="4303714"/>
            <a:ext cx="762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nl-NL" b="1" i="1" dirty="0" err="1">
                <a:latin typeface="Tahoma" pitchFamily="34" charset="0"/>
              </a:rPr>
              <a:t>a</a:t>
            </a:r>
            <a:r>
              <a:rPr lang="nl-NL" b="1" i="1" dirty="0" err="1">
                <a:solidFill>
                  <a:srgbClr val="969696"/>
                </a:solidFill>
                <a:latin typeface="Tahoma" pitchFamily="34" charset="0"/>
              </a:rPr>
              <a:t>a</a:t>
            </a:r>
            <a:endParaRPr lang="en-US" b="1" dirty="0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5167313" y="4303714"/>
            <a:ext cx="9255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nl-NL" b="1" i="1">
                <a:latin typeface="Tahoma" pitchFamily="34" charset="0"/>
              </a:rPr>
              <a:t>A</a:t>
            </a:r>
            <a:r>
              <a:rPr lang="nl-NL" b="1" i="1">
                <a:solidFill>
                  <a:srgbClr val="969696"/>
                </a:solidFill>
                <a:latin typeface="Tahoma" pitchFamily="34" charset="0"/>
              </a:rPr>
              <a:t>a</a:t>
            </a:r>
            <a:endParaRPr lang="en-US" b="1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2057401" y="1295401"/>
            <a:ext cx="2644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i="1" dirty="0">
                <a:solidFill>
                  <a:srgbClr val="FF6600"/>
                </a:solidFill>
              </a:rPr>
              <a:t>d = 0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 (no dominance)</a:t>
            </a: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3792538" y="4705350"/>
            <a:ext cx="201612" cy="1588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6" name="Line 27"/>
          <p:cNvSpPr>
            <a:spLocks noChangeShapeType="1"/>
          </p:cNvSpPr>
          <p:nvPr/>
        </p:nvSpPr>
        <p:spPr bwMode="auto">
          <a:xfrm>
            <a:off x="5451476" y="4705350"/>
            <a:ext cx="201613" cy="1588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7" name="Line 28"/>
          <p:cNvSpPr>
            <a:spLocks noChangeShapeType="1"/>
          </p:cNvSpPr>
          <p:nvPr/>
        </p:nvSpPr>
        <p:spPr bwMode="auto">
          <a:xfrm>
            <a:off x="5680076" y="4708525"/>
            <a:ext cx="201613" cy="1588"/>
          </a:xfrm>
          <a:prstGeom prst="line">
            <a:avLst/>
          </a:prstGeom>
          <a:noFill/>
          <a:ln w="76200">
            <a:solidFill>
              <a:srgbClr val="F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8" name="Line 29"/>
          <p:cNvSpPr>
            <a:spLocks noChangeShapeType="1"/>
          </p:cNvSpPr>
          <p:nvPr/>
        </p:nvSpPr>
        <p:spPr bwMode="auto">
          <a:xfrm>
            <a:off x="7304089" y="4708525"/>
            <a:ext cx="200025" cy="1588"/>
          </a:xfrm>
          <a:prstGeom prst="line">
            <a:avLst/>
          </a:prstGeom>
          <a:noFill/>
          <a:ln w="76200">
            <a:solidFill>
              <a:srgbClr val="F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9" name="Line 37"/>
          <p:cNvSpPr>
            <a:spLocks noChangeShapeType="1"/>
          </p:cNvSpPr>
          <p:nvPr/>
        </p:nvSpPr>
        <p:spPr bwMode="auto">
          <a:xfrm>
            <a:off x="4013200" y="2514601"/>
            <a:ext cx="0" cy="1160463"/>
          </a:xfrm>
          <a:prstGeom prst="line">
            <a:avLst/>
          </a:prstGeom>
          <a:noFill/>
          <a:ln w="38100">
            <a:solidFill>
              <a:srgbClr val="969696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0" name="Line 38"/>
          <p:cNvSpPr>
            <a:spLocks noChangeShapeType="1"/>
          </p:cNvSpPr>
          <p:nvPr/>
        </p:nvSpPr>
        <p:spPr bwMode="auto">
          <a:xfrm>
            <a:off x="5630863" y="2505076"/>
            <a:ext cx="0" cy="1158875"/>
          </a:xfrm>
          <a:prstGeom prst="line">
            <a:avLst/>
          </a:prstGeom>
          <a:noFill/>
          <a:ln w="38100">
            <a:solidFill>
              <a:srgbClr val="969696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1" name="Line 39"/>
          <p:cNvSpPr>
            <a:spLocks noChangeShapeType="1"/>
          </p:cNvSpPr>
          <p:nvPr/>
        </p:nvSpPr>
        <p:spPr bwMode="auto">
          <a:xfrm>
            <a:off x="7269163" y="2514601"/>
            <a:ext cx="0" cy="1158875"/>
          </a:xfrm>
          <a:prstGeom prst="line">
            <a:avLst/>
          </a:prstGeom>
          <a:noFill/>
          <a:ln w="38100">
            <a:solidFill>
              <a:srgbClr val="969696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2" name="Rectangle 40"/>
          <p:cNvSpPr>
            <a:spLocks noChangeArrowheads="1"/>
          </p:cNvSpPr>
          <p:nvPr/>
        </p:nvSpPr>
        <p:spPr bwMode="auto">
          <a:xfrm>
            <a:off x="4073525" y="2532063"/>
            <a:ext cx="1360488" cy="74612"/>
          </a:xfrm>
          <a:prstGeom prst="rect">
            <a:avLst/>
          </a:prstGeom>
          <a:solidFill>
            <a:srgbClr val="0099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23" name="Text Box 42"/>
          <p:cNvSpPr txBox="1">
            <a:spLocks noChangeArrowheads="1"/>
          </p:cNvSpPr>
          <p:nvPr/>
        </p:nvSpPr>
        <p:spPr bwMode="auto">
          <a:xfrm>
            <a:off x="4533901" y="224155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Futura Bk BT"/>
              </a:rPr>
              <a:t>+</a:t>
            </a:r>
            <a:r>
              <a:rPr lang="en-US" sz="1400" i="1">
                <a:latin typeface="Futura Bk BT"/>
              </a:rPr>
              <a:t>a</a:t>
            </a:r>
          </a:p>
        </p:txBody>
      </p:sp>
      <p:sp>
        <p:nvSpPr>
          <p:cNvPr id="24" name="Oval 11"/>
          <p:cNvSpPr>
            <a:spLocks noChangeArrowheads="1"/>
          </p:cNvSpPr>
          <p:nvPr/>
        </p:nvSpPr>
        <p:spPr bwMode="auto">
          <a:xfrm>
            <a:off x="3860800" y="3500438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5484813" y="3500438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26" name="Oval 12"/>
          <p:cNvSpPr>
            <a:spLocks noChangeArrowheads="1"/>
          </p:cNvSpPr>
          <p:nvPr/>
        </p:nvSpPr>
        <p:spPr bwMode="auto">
          <a:xfrm>
            <a:off x="7115175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27" name="AutoShape 44"/>
          <p:cNvSpPr>
            <a:spLocks noChangeArrowheads="1"/>
          </p:cNvSpPr>
          <p:nvPr/>
        </p:nvSpPr>
        <p:spPr bwMode="auto">
          <a:xfrm rot="5400000">
            <a:off x="5441950" y="2493963"/>
            <a:ext cx="139700" cy="152400"/>
          </a:xfrm>
          <a:prstGeom prst="triangle">
            <a:avLst>
              <a:gd name="adj" fmla="val 50000"/>
            </a:avLst>
          </a:prstGeom>
          <a:solidFill>
            <a:srgbClr val="0099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28" name="Rectangle 45"/>
          <p:cNvSpPr>
            <a:spLocks noChangeArrowheads="1"/>
          </p:cNvSpPr>
          <p:nvPr/>
        </p:nvSpPr>
        <p:spPr bwMode="auto">
          <a:xfrm>
            <a:off x="5686425" y="2532063"/>
            <a:ext cx="1360488" cy="74612"/>
          </a:xfrm>
          <a:prstGeom prst="rect">
            <a:avLst/>
          </a:prstGeom>
          <a:solidFill>
            <a:srgbClr val="F000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29" name="Text Box 46"/>
          <p:cNvSpPr txBox="1">
            <a:spLocks noChangeArrowheads="1"/>
          </p:cNvSpPr>
          <p:nvPr/>
        </p:nvSpPr>
        <p:spPr bwMode="auto">
          <a:xfrm>
            <a:off x="6146801" y="224155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Futura Bk BT"/>
              </a:rPr>
              <a:t>+</a:t>
            </a:r>
            <a:r>
              <a:rPr lang="en-US" sz="1400" i="1">
                <a:latin typeface="Futura Bk BT"/>
              </a:rPr>
              <a:t>a</a:t>
            </a:r>
          </a:p>
        </p:txBody>
      </p:sp>
      <p:sp>
        <p:nvSpPr>
          <p:cNvPr id="30" name="AutoShape 47"/>
          <p:cNvSpPr>
            <a:spLocks noChangeArrowheads="1"/>
          </p:cNvSpPr>
          <p:nvPr/>
        </p:nvSpPr>
        <p:spPr bwMode="auto">
          <a:xfrm rot="5400000">
            <a:off x="7054850" y="2493963"/>
            <a:ext cx="139700" cy="152400"/>
          </a:xfrm>
          <a:prstGeom prst="triangle">
            <a:avLst>
              <a:gd name="adj" fmla="val 50000"/>
            </a:avLst>
          </a:prstGeom>
          <a:solidFill>
            <a:srgbClr val="F000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1" name="Text Box 48"/>
          <p:cNvSpPr txBox="1">
            <a:spLocks noChangeArrowheads="1"/>
          </p:cNvSpPr>
          <p:nvPr/>
        </p:nvSpPr>
        <p:spPr bwMode="auto">
          <a:xfrm>
            <a:off x="7620000" y="5334000"/>
            <a:ext cx="243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rgbClr val="0000FF"/>
                </a:solidFill>
                <a:latin typeface="Futura Bk BT"/>
              </a:rPr>
              <a:t>Additive model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24001" y="6502445"/>
            <a:ext cx="169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Manuel Ferreira</a:t>
            </a:r>
          </a:p>
        </p:txBody>
      </p:sp>
    </p:spTree>
    <p:extLst>
      <p:ext uri="{BB962C8B-B14F-4D97-AF65-F5344CB8AC3E}">
        <p14:creationId xmlns:p14="http://schemas.microsoft.com/office/powerpoint/2010/main" val="776613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88444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Source of variance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567646"/>
            <a:ext cx="6400800" cy="6400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99121" y="3378982"/>
            <a:ext cx="405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9177" y="1943722"/>
            <a:ext cx="428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Aa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12494" y="4433947"/>
            <a:ext cx="451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EB00"/>
                </a:solidFill>
              </a:rPr>
              <a:t>AA</a:t>
            </a:r>
          </a:p>
        </p:txBody>
      </p:sp>
    </p:spTree>
    <p:extLst>
      <p:ext uri="{BB962C8B-B14F-4D97-AF65-F5344CB8AC3E}">
        <p14:creationId xmlns:p14="http://schemas.microsoft.com/office/powerpoint/2010/main" val="1356933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1F497D"/>
                </a:solidFill>
              </a:rPr>
              <a:t>Genotype with an additive and dominance effects</a:t>
            </a:r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>
            <a:off x="3949700" y="3652838"/>
            <a:ext cx="3365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5637213" y="345916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5181600" y="3733800"/>
            <a:ext cx="7056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/>
              <a:t>m = 0</a:t>
            </a: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6317894" y="1895475"/>
            <a:ext cx="3690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i="1">
                <a:solidFill>
                  <a:srgbClr val="0000FF"/>
                </a:solidFill>
              </a:rPr>
              <a:t>d</a:t>
            </a:r>
            <a:endParaRPr lang="en-US" i="1">
              <a:solidFill>
                <a:srgbClr val="0000FF"/>
              </a:solidFill>
            </a:endParaRP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6927850" y="1895475"/>
            <a:ext cx="5485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i="1">
                <a:solidFill>
                  <a:srgbClr val="0000FF"/>
                </a:solidFill>
              </a:rPr>
              <a:t>+a</a:t>
            </a:r>
            <a:endParaRPr lang="en-US" i="1">
              <a:solidFill>
                <a:srgbClr val="0000FF"/>
              </a:solidFill>
            </a:endParaRP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3695701" y="1954213"/>
            <a:ext cx="5245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0000FF"/>
                </a:solidFill>
              </a:rPr>
              <a:t>– a</a:t>
            </a:r>
            <a:r>
              <a:rPr lang="en-US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6681789" y="4306889"/>
            <a:ext cx="11906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nl-NL" b="1" i="1">
                <a:latin typeface="Tahoma" pitchFamily="34" charset="0"/>
              </a:rPr>
              <a:t>A</a:t>
            </a:r>
            <a:r>
              <a:rPr lang="nl-NL" b="1" i="1">
                <a:solidFill>
                  <a:srgbClr val="969696"/>
                </a:solidFill>
                <a:latin typeface="Tahoma" pitchFamily="34" charset="0"/>
              </a:rPr>
              <a:t>A</a:t>
            </a:r>
            <a:endParaRPr lang="en-US" b="1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3594100" y="4303714"/>
            <a:ext cx="762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nl-NL" b="1" i="1">
                <a:latin typeface="Tahoma" pitchFamily="34" charset="0"/>
              </a:rPr>
              <a:t>a</a:t>
            </a:r>
            <a:r>
              <a:rPr lang="nl-NL" b="1" i="1">
                <a:solidFill>
                  <a:srgbClr val="969696"/>
                </a:solidFill>
                <a:latin typeface="Tahoma" pitchFamily="34" charset="0"/>
              </a:rPr>
              <a:t>a</a:t>
            </a:r>
            <a:endParaRPr lang="en-US" b="1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6046788" y="4303714"/>
            <a:ext cx="9255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nl-NL" b="1" i="1">
                <a:latin typeface="Tahoma" pitchFamily="34" charset="0"/>
              </a:rPr>
              <a:t>A</a:t>
            </a:r>
            <a:r>
              <a:rPr lang="nl-NL" b="1" i="1">
                <a:solidFill>
                  <a:srgbClr val="969696"/>
                </a:solidFill>
                <a:latin typeface="Tahoma" pitchFamily="34" charset="0"/>
              </a:rPr>
              <a:t>a</a:t>
            </a:r>
            <a:endParaRPr lang="en-US" b="1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2774156" y="1060450"/>
            <a:ext cx="2351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i="1" dirty="0">
                <a:solidFill>
                  <a:srgbClr val="FF6600"/>
                </a:solidFill>
              </a:rPr>
              <a:t>d &gt; 0 </a:t>
            </a:r>
            <a:r>
              <a:rPr lang="en-US" sz="2000" i="1" dirty="0">
                <a:solidFill>
                  <a:srgbClr val="A6A6A6"/>
                </a:solidFill>
              </a:rPr>
              <a:t>(dominance)</a:t>
            </a:r>
            <a:endParaRPr lang="en-US" i="1" dirty="0">
              <a:solidFill>
                <a:srgbClr val="A6A6A6"/>
              </a:solidFill>
            </a:endParaRPr>
          </a:p>
        </p:txBody>
      </p:sp>
      <p:sp>
        <p:nvSpPr>
          <p:cNvPr id="42" name="Line 14"/>
          <p:cNvSpPr>
            <a:spLocks noChangeShapeType="1"/>
          </p:cNvSpPr>
          <p:nvPr/>
        </p:nvSpPr>
        <p:spPr bwMode="auto">
          <a:xfrm>
            <a:off x="3792538" y="4705350"/>
            <a:ext cx="201612" cy="1588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>
            <a:off x="6330951" y="4705350"/>
            <a:ext cx="201613" cy="1588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>
            <a:off x="6559551" y="4708525"/>
            <a:ext cx="201613" cy="1588"/>
          </a:xfrm>
          <a:prstGeom prst="line">
            <a:avLst/>
          </a:prstGeom>
          <a:noFill/>
          <a:ln w="76200">
            <a:solidFill>
              <a:srgbClr val="F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5" name="Line 17"/>
          <p:cNvSpPr>
            <a:spLocks noChangeShapeType="1"/>
          </p:cNvSpPr>
          <p:nvPr/>
        </p:nvSpPr>
        <p:spPr bwMode="auto">
          <a:xfrm>
            <a:off x="7304089" y="4708525"/>
            <a:ext cx="200025" cy="1588"/>
          </a:xfrm>
          <a:prstGeom prst="line">
            <a:avLst/>
          </a:prstGeom>
          <a:noFill/>
          <a:ln w="76200">
            <a:solidFill>
              <a:srgbClr val="F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6" name="Line 18"/>
          <p:cNvSpPr>
            <a:spLocks noChangeShapeType="1"/>
          </p:cNvSpPr>
          <p:nvPr/>
        </p:nvSpPr>
        <p:spPr bwMode="auto">
          <a:xfrm>
            <a:off x="4013200" y="2514601"/>
            <a:ext cx="0" cy="1160463"/>
          </a:xfrm>
          <a:prstGeom prst="line">
            <a:avLst/>
          </a:prstGeom>
          <a:noFill/>
          <a:ln w="38100">
            <a:solidFill>
              <a:srgbClr val="969696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7" name="Line 19"/>
          <p:cNvSpPr>
            <a:spLocks noChangeShapeType="1"/>
          </p:cNvSpPr>
          <p:nvPr/>
        </p:nvSpPr>
        <p:spPr bwMode="auto">
          <a:xfrm>
            <a:off x="6510338" y="2505076"/>
            <a:ext cx="0" cy="1158875"/>
          </a:xfrm>
          <a:prstGeom prst="line">
            <a:avLst/>
          </a:prstGeom>
          <a:noFill/>
          <a:ln w="38100">
            <a:solidFill>
              <a:srgbClr val="969696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8" name="Line 20"/>
          <p:cNvSpPr>
            <a:spLocks noChangeShapeType="1"/>
          </p:cNvSpPr>
          <p:nvPr/>
        </p:nvSpPr>
        <p:spPr bwMode="auto">
          <a:xfrm>
            <a:off x="7269163" y="2514601"/>
            <a:ext cx="0" cy="1158875"/>
          </a:xfrm>
          <a:prstGeom prst="line">
            <a:avLst/>
          </a:prstGeom>
          <a:noFill/>
          <a:ln w="38100">
            <a:solidFill>
              <a:srgbClr val="969696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9" name="Rectangle 21"/>
          <p:cNvSpPr>
            <a:spLocks noChangeArrowheads="1"/>
          </p:cNvSpPr>
          <p:nvPr/>
        </p:nvSpPr>
        <p:spPr bwMode="auto">
          <a:xfrm>
            <a:off x="4073526" y="2532063"/>
            <a:ext cx="2220913" cy="74612"/>
          </a:xfrm>
          <a:prstGeom prst="rect">
            <a:avLst/>
          </a:prstGeom>
          <a:solidFill>
            <a:srgbClr val="0099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4852988" y="2241550"/>
            <a:ext cx="723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Futura Bk BT"/>
              </a:rPr>
              <a:t>+</a:t>
            </a:r>
            <a:r>
              <a:rPr lang="en-US" sz="1400" i="1">
                <a:latin typeface="Futura Bk BT"/>
              </a:rPr>
              <a:t>a+d </a:t>
            </a:r>
          </a:p>
        </p:txBody>
      </p:sp>
      <p:sp>
        <p:nvSpPr>
          <p:cNvPr id="51" name="Oval 23"/>
          <p:cNvSpPr>
            <a:spLocks noChangeArrowheads="1"/>
          </p:cNvSpPr>
          <p:nvPr/>
        </p:nvSpPr>
        <p:spPr bwMode="auto">
          <a:xfrm>
            <a:off x="3860800" y="3500438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52" name="Oval 24"/>
          <p:cNvSpPr>
            <a:spLocks noChangeArrowheads="1"/>
          </p:cNvSpPr>
          <p:nvPr/>
        </p:nvSpPr>
        <p:spPr bwMode="auto">
          <a:xfrm>
            <a:off x="6364288" y="3500438"/>
            <a:ext cx="304800" cy="304800"/>
          </a:xfrm>
          <a:prstGeom prst="ellipse">
            <a:avLst/>
          </a:prstGeom>
          <a:solidFill>
            <a:srgbClr val="FF99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53" name="Oval 25"/>
          <p:cNvSpPr>
            <a:spLocks noChangeArrowheads="1"/>
          </p:cNvSpPr>
          <p:nvPr/>
        </p:nvSpPr>
        <p:spPr bwMode="auto">
          <a:xfrm>
            <a:off x="7115175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54" name="AutoShape 26"/>
          <p:cNvSpPr>
            <a:spLocks noChangeArrowheads="1"/>
          </p:cNvSpPr>
          <p:nvPr/>
        </p:nvSpPr>
        <p:spPr bwMode="auto">
          <a:xfrm rot="5400000">
            <a:off x="6297613" y="2493963"/>
            <a:ext cx="139700" cy="152400"/>
          </a:xfrm>
          <a:prstGeom prst="triangle">
            <a:avLst>
              <a:gd name="adj" fmla="val 50000"/>
            </a:avLst>
          </a:prstGeom>
          <a:solidFill>
            <a:srgbClr val="0099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55" name="Rectangle 27"/>
          <p:cNvSpPr>
            <a:spLocks noChangeArrowheads="1"/>
          </p:cNvSpPr>
          <p:nvPr/>
        </p:nvSpPr>
        <p:spPr bwMode="auto">
          <a:xfrm>
            <a:off x="6573839" y="2532063"/>
            <a:ext cx="473075" cy="74612"/>
          </a:xfrm>
          <a:prstGeom prst="rect">
            <a:avLst/>
          </a:prstGeom>
          <a:solidFill>
            <a:srgbClr val="F000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6491288" y="2241550"/>
            <a:ext cx="671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Futura Bk BT"/>
              </a:rPr>
              <a:t>+</a:t>
            </a:r>
            <a:r>
              <a:rPr lang="en-US" sz="1400" i="1">
                <a:latin typeface="Futura Bk BT"/>
              </a:rPr>
              <a:t>a-d</a:t>
            </a:r>
          </a:p>
        </p:txBody>
      </p:sp>
      <p:sp>
        <p:nvSpPr>
          <p:cNvPr id="57" name="AutoShape 29"/>
          <p:cNvSpPr>
            <a:spLocks noChangeArrowheads="1"/>
          </p:cNvSpPr>
          <p:nvPr/>
        </p:nvSpPr>
        <p:spPr bwMode="auto">
          <a:xfrm rot="5400000">
            <a:off x="7054850" y="2493963"/>
            <a:ext cx="139700" cy="152400"/>
          </a:xfrm>
          <a:prstGeom prst="triangle">
            <a:avLst>
              <a:gd name="adj" fmla="val 50000"/>
            </a:avLst>
          </a:prstGeom>
          <a:solidFill>
            <a:srgbClr val="F000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58" name="Text Box 33"/>
          <p:cNvSpPr txBox="1">
            <a:spLocks noChangeArrowheads="1"/>
          </p:cNvSpPr>
          <p:nvPr/>
        </p:nvSpPr>
        <p:spPr bwMode="auto">
          <a:xfrm>
            <a:off x="7848600" y="5334000"/>
            <a:ext cx="2362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rgbClr val="0000FF"/>
                </a:solidFill>
                <a:latin typeface="Futura Bk BT"/>
              </a:rPr>
              <a:t>Dominant model</a:t>
            </a:r>
          </a:p>
        </p:txBody>
      </p:sp>
    </p:spTree>
    <p:extLst>
      <p:ext uri="{BB962C8B-B14F-4D97-AF65-F5344CB8AC3E}">
        <p14:creationId xmlns:p14="http://schemas.microsoft.com/office/powerpoint/2010/main" val="3199158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B6E19-D9FA-6041-8292-73CF62E05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Virtual format!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15CF13-692F-0748-BA3F-29D6C1A20E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19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97"/>
          <p:cNvGraphicFramePr>
            <a:graphicFrameLocks noChangeAspect="1"/>
          </p:cNvGraphicFramePr>
          <p:nvPr/>
        </p:nvGraphicFramePr>
        <p:xfrm>
          <a:off x="2327276" y="2590801"/>
          <a:ext cx="2030413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4" imgW="850680" imgH="520560" progId="Equation.3">
                  <p:embed/>
                </p:oleObj>
              </mc:Choice>
              <mc:Fallback>
                <p:oleObj name="Equation" r:id="rId4" imgW="850680" imgH="520560" progId="Equation.3">
                  <p:embed/>
                  <p:pic>
                    <p:nvPicPr>
                      <p:cNvPr id="1026" name="Object 2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7276" y="2590801"/>
                        <a:ext cx="2030413" cy="1236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302"/>
          <p:cNvSpPr>
            <a:spLocks noChangeArrowheads="1"/>
          </p:cNvSpPr>
          <p:nvPr/>
        </p:nvSpPr>
        <p:spPr bwMode="auto">
          <a:xfrm>
            <a:off x="2330951" y="1689100"/>
            <a:ext cx="16626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AU" b="1">
                <a:solidFill>
                  <a:srgbClr val="0000FF"/>
                </a:solidFill>
                <a:latin typeface="Futura Bk BT"/>
              </a:rPr>
              <a:t>1. Mean </a:t>
            </a:r>
            <a:r>
              <a:rPr lang="en-AU">
                <a:latin typeface="Futura Bk BT"/>
              </a:rPr>
              <a:t>(</a:t>
            </a:r>
            <a:r>
              <a:rPr lang="en-AU" i="1">
                <a:latin typeface="Futura Bk BT"/>
              </a:rPr>
              <a:t>X</a:t>
            </a:r>
            <a:r>
              <a:rPr lang="en-AU">
                <a:latin typeface="Futura Bk BT"/>
              </a:rPr>
              <a:t>)</a:t>
            </a:r>
            <a:r>
              <a:rPr lang="en-AU" b="1">
                <a:latin typeface="Futura Bk BT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F497D"/>
                </a:solidFill>
              </a:rPr>
              <a:t>Means, variances, </a:t>
            </a:r>
            <a:r>
              <a:rPr lang="en-US" dirty="0" err="1">
                <a:solidFill>
                  <a:srgbClr val="1F497D"/>
                </a:solidFill>
              </a:rPr>
              <a:t>covariances</a:t>
            </a:r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7426" y="1521428"/>
            <a:ext cx="4912111" cy="491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382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2377568" y="1689100"/>
            <a:ext cx="20615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AU" b="1">
                <a:solidFill>
                  <a:srgbClr val="0000FF"/>
                </a:solidFill>
                <a:latin typeface="Futura Bk BT"/>
              </a:rPr>
              <a:t>2. Variance </a:t>
            </a:r>
            <a:r>
              <a:rPr lang="en-AU">
                <a:latin typeface="Futura Bk BT"/>
              </a:rPr>
              <a:t>(</a:t>
            </a:r>
            <a:r>
              <a:rPr lang="en-AU" i="1">
                <a:latin typeface="Futura Bk BT"/>
              </a:rPr>
              <a:t>X</a:t>
            </a:r>
            <a:r>
              <a:rPr lang="en-AU">
                <a:latin typeface="Futura Bk BT"/>
              </a:rPr>
              <a:t>)</a:t>
            </a:r>
            <a:r>
              <a:rPr lang="en-AU" b="1">
                <a:latin typeface="Futura Bk BT"/>
              </a:rPr>
              <a:t> </a:t>
            </a: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1665344" y="2924731"/>
          <a:ext cx="3187700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4" imgW="1384200" imgH="533160" progId="Equation.3">
                  <p:embed/>
                </p:oleObj>
              </mc:Choice>
              <mc:Fallback>
                <p:oleObj name="Equation" r:id="rId4" imgW="1384200" imgH="533160" progId="Equation.3">
                  <p:embed/>
                  <p:pic>
                    <p:nvPicPr>
                      <p:cNvPr id="20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344" y="2924731"/>
                        <a:ext cx="3187700" cy="1230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1F497D"/>
                </a:solidFill>
              </a:rPr>
              <a:t>Means, variances, covariances</a:t>
            </a:r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2466" y="1517111"/>
            <a:ext cx="4940299" cy="494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5474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448541" y="1689100"/>
            <a:ext cx="2551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AU" b="1">
                <a:solidFill>
                  <a:srgbClr val="0000FF"/>
                </a:solidFill>
                <a:latin typeface="Futura Bk BT"/>
              </a:rPr>
              <a:t>3. Covariance </a:t>
            </a:r>
            <a:r>
              <a:rPr lang="en-AU">
                <a:latin typeface="Futura Bk BT"/>
              </a:rPr>
              <a:t>(</a:t>
            </a:r>
            <a:r>
              <a:rPr lang="en-AU" i="1">
                <a:latin typeface="Futura Bk BT"/>
              </a:rPr>
              <a:t>X,Y</a:t>
            </a:r>
            <a:r>
              <a:rPr lang="en-AU">
                <a:latin typeface="Futura Bk BT"/>
              </a:rPr>
              <a:t>)</a:t>
            </a:r>
            <a:r>
              <a:rPr lang="en-AU" b="1">
                <a:latin typeface="Futura Bk BT"/>
              </a:rPr>
              <a:t> </a:t>
            </a:r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1871664" y="2514600"/>
          <a:ext cx="4733925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4" imgW="2095200" imgH="520560" progId="Equation.3">
                  <p:embed/>
                </p:oleObj>
              </mc:Choice>
              <mc:Fallback>
                <p:oleObj name="Equation" r:id="rId4" imgW="2095200" imgH="520560" progId="Equation.3">
                  <p:embed/>
                  <p:pic>
                    <p:nvPicPr>
                      <p:cNvPr id="30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4" y="2514600"/>
                        <a:ext cx="4733925" cy="1200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1F497D"/>
                </a:solidFill>
              </a:rPr>
              <a:t>Means, variances, covariances</a:t>
            </a:r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9858" y="1040518"/>
            <a:ext cx="3507661" cy="350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8940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32"/>
          <p:cNvSpPr>
            <a:spLocks noChangeArrowheads="1"/>
          </p:cNvSpPr>
          <p:nvPr/>
        </p:nvSpPr>
        <p:spPr bwMode="auto">
          <a:xfrm>
            <a:off x="1806575" y="1371600"/>
            <a:ext cx="58880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000" b="1" u="sng">
                <a:solidFill>
                  <a:srgbClr val="0000FF"/>
                </a:solidFill>
                <a:latin typeface="Futura Bk BT"/>
              </a:rPr>
              <a:t>1. Contribution of the QTL to the Mean </a:t>
            </a:r>
            <a:r>
              <a:rPr lang="en-AU" sz="2000" u="sng">
                <a:solidFill>
                  <a:srgbClr val="0000FF"/>
                </a:solidFill>
                <a:latin typeface="Futura Bk BT"/>
              </a:rPr>
              <a:t>(</a:t>
            </a:r>
            <a:r>
              <a:rPr lang="en-AU" sz="2000" i="1" u="sng">
                <a:solidFill>
                  <a:srgbClr val="0000FF"/>
                </a:solidFill>
                <a:latin typeface="Futura Bk BT"/>
              </a:rPr>
              <a:t>X</a:t>
            </a:r>
            <a:r>
              <a:rPr lang="en-AU" sz="2000" u="sng">
                <a:solidFill>
                  <a:srgbClr val="0000FF"/>
                </a:solidFill>
                <a:latin typeface="Futura Bk BT"/>
              </a:rPr>
              <a:t>)</a:t>
            </a:r>
            <a:endParaRPr lang="en-AU" sz="2000" b="1" u="sng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208929" name="Text Box 33"/>
          <p:cNvSpPr txBox="1">
            <a:spLocks noChangeArrowheads="1"/>
          </p:cNvSpPr>
          <p:nvPr/>
        </p:nvSpPr>
        <p:spPr bwMode="auto">
          <a:xfrm>
            <a:off x="7591426" y="2289176"/>
            <a:ext cx="7143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nl-NL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 b="1" i="1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208930" name="Text Box 34"/>
          <p:cNvSpPr txBox="1">
            <a:spLocks noChangeArrowheads="1"/>
          </p:cNvSpPr>
          <p:nvPr/>
        </p:nvSpPr>
        <p:spPr bwMode="auto">
          <a:xfrm>
            <a:off x="6059489" y="2286001"/>
            <a:ext cx="5556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nl-NL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 b="1" i="1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208931" name="Text Box 35"/>
          <p:cNvSpPr txBox="1">
            <a:spLocks noChangeArrowheads="1"/>
          </p:cNvSpPr>
          <p:nvPr/>
        </p:nvSpPr>
        <p:spPr bwMode="auto">
          <a:xfrm>
            <a:off x="4662488" y="2300289"/>
            <a:ext cx="685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nl-NL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 b="1" i="1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208932" name="Rectangle 36"/>
          <p:cNvSpPr>
            <a:spLocks noChangeArrowheads="1"/>
          </p:cNvSpPr>
          <p:nvPr/>
        </p:nvSpPr>
        <p:spPr bwMode="auto">
          <a:xfrm>
            <a:off x="2286000" y="2286001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Futura Bk BT"/>
              </a:rPr>
              <a:t>Genotypes</a:t>
            </a:r>
          </a:p>
        </p:txBody>
      </p:sp>
      <p:sp>
        <p:nvSpPr>
          <p:cNvPr id="208933" name="Rectangle 37"/>
          <p:cNvSpPr>
            <a:spLocks noChangeArrowheads="1"/>
          </p:cNvSpPr>
          <p:nvPr/>
        </p:nvSpPr>
        <p:spPr bwMode="auto">
          <a:xfrm>
            <a:off x="2286000" y="3309939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Futura Bk BT"/>
              </a:rPr>
              <a:t>Frequencies, </a:t>
            </a:r>
            <a:r>
              <a:rPr lang="en-US" sz="2000" i="1">
                <a:solidFill>
                  <a:srgbClr val="000000"/>
                </a:solidFill>
                <a:latin typeface="Futura Bk BT"/>
              </a:rPr>
              <a:t>f</a:t>
            </a:r>
            <a:r>
              <a:rPr lang="en-US" sz="2000">
                <a:solidFill>
                  <a:srgbClr val="000000"/>
                </a:solidFill>
                <a:latin typeface="Futura Bk BT"/>
              </a:rPr>
              <a:t>(</a:t>
            </a:r>
            <a:r>
              <a:rPr lang="en-US" sz="2000" i="1">
                <a:solidFill>
                  <a:srgbClr val="000000"/>
                </a:solidFill>
                <a:latin typeface="Futura Bk BT"/>
              </a:rPr>
              <a:t>x</a:t>
            </a:r>
            <a:r>
              <a:rPr lang="en-US" sz="2000">
                <a:solidFill>
                  <a:srgbClr val="000000"/>
                </a:solidFill>
                <a:latin typeface="Futura Bk BT"/>
              </a:rPr>
              <a:t>)</a:t>
            </a:r>
          </a:p>
        </p:txBody>
      </p:sp>
      <p:sp>
        <p:nvSpPr>
          <p:cNvPr id="208934" name="Rectangle 38"/>
          <p:cNvSpPr>
            <a:spLocks noChangeArrowheads="1"/>
          </p:cNvSpPr>
          <p:nvPr/>
        </p:nvSpPr>
        <p:spPr bwMode="auto">
          <a:xfrm>
            <a:off x="2286000" y="2776539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Futura Bk BT"/>
              </a:rPr>
              <a:t>Effect, </a:t>
            </a:r>
            <a:r>
              <a:rPr lang="en-US" sz="2000" i="1">
                <a:solidFill>
                  <a:srgbClr val="000000"/>
                </a:solidFill>
                <a:latin typeface="Futura Bk BT"/>
              </a:rPr>
              <a:t>x</a:t>
            </a:r>
            <a:endParaRPr lang="en-US" sz="2000">
              <a:solidFill>
                <a:srgbClr val="000000"/>
              </a:solidFill>
              <a:latin typeface="Futura Bk BT"/>
            </a:endParaRPr>
          </a:p>
        </p:txBody>
      </p:sp>
      <p:sp>
        <p:nvSpPr>
          <p:cNvPr id="208935" name="Rectangle 39"/>
          <p:cNvSpPr>
            <a:spLocks noChangeArrowheads="1"/>
          </p:cNvSpPr>
          <p:nvPr/>
        </p:nvSpPr>
        <p:spPr bwMode="auto">
          <a:xfrm>
            <a:off x="4761896" y="3233738"/>
            <a:ext cx="4203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fr-FR" b="1" i="1" baseline="30000">
                <a:solidFill>
                  <a:srgbClr val="00CC00"/>
                </a:solidFill>
                <a:latin typeface="Futura Bk BT"/>
              </a:rPr>
              <a:t>2</a:t>
            </a:r>
            <a:endParaRPr lang="en-US" b="1" i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208936" name="Rectangle 40"/>
          <p:cNvSpPr>
            <a:spLocks noChangeArrowheads="1"/>
          </p:cNvSpPr>
          <p:nvPr/>
        </p:nvSpPr>
        <p:spPr bwMode="auto">
          <a:xfrm>
            <a:off x="6029387" y="3248025"/>
            <a:ext cx="6110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b="1" i="1">
                <a:solidFill>
                  <a:srgbClr val="00CC00"/>
                </a:solidFill>
                <a:latin typeface="Futura Bk BT"/>
              </a:rPr>
              <a:t>2pq</a:t>
            </a:r>
            <a:endParaRPr lang="en-US" b="1" i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208937" name="Rectangle 41"/>
          <p:cNvSpPr>
            <a:spLocks noChangeArrowheads="1"/>
          </p:cNvSpPr>
          <p:nvPr/>
        </p:nvSpPr>
        <p:spPr bwMode="auto">
          <a:xfrm>
            <a:off x="7607483" y="3248025"/>
            <a:ext cx="421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fr-FR" b="1" i="1" baseline="30000">
                <a:solidFill>
                  <a:srgbClr val="00CC00"/>
                </a:solidFill>
                <a:latin typeface="Futura Bk BT"/>
              </a:rPr>
              <a:t>2</a:t>
            </a:r>
            <a:endParaRPr lang="en-US" b="1" i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208938" name="Rectangle 42"/>
          <p:cNvSpPr>
            <a:spLocks noChangeArrowheads="1"/>
          </p:cNvSpPr>
          <p:nvPr/>
        </p:nvSpPr>
        <p:spPr bwMode="auto">
          <a:xfrm>
            <a:off x="4767917" y="2714625"/>
            <a:ext cx="324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b="1" i="1">
                <a:solidFill>
                  <a:srgbClr val="FF6600"/>
                </a:solidFill>
                <a:latin typeface="Futura Bk BT"/>
              </a:rPr>
              <a:t>a</a:t>
            </a:r>
            <a:endParaRPr lang="en-US" b="1" i="1" baseline="30000">
              <a:solidFill>
                <a:srgbClr val="FF6600"/>
              </a:solidFill>
              <a:latin typeface="Futura Bk BT"/>
            </a:endParaRPr>
          </a:p>
        </p:txBody>
      </p:sp>
      <p:sp>
        <p:nvSpPr>
          <p:cNvPr id="208939" name="Rectangle 43"/>
          <p:cNvSpPr>
            <a:spLocks noChangeArrowheads="1"/>
          </p:cNvSpPr>
          <p:nvPr/>
        </p:nvSpPr>
        <p:spPr bwMode="auto">
          <a:xfrm>
            <a:off x="6127588" y="2728913"/>
            <a:ext cx="328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b="1" i="1">
                <a:solidFill>
                  <a:srgbClr val="FF6600"/>
                </a:solidFill>
                <a:latin typeface="Futura Bk BT"/>
              </a:rPr>
              <a:t>d</a:t>
            </a:r>
            <a:endParaRPr lang="en-US" b="1" i="1" baseline="30000">
              <a:solidFill>
                <a:srgbClr val="FF6600"/>
              </a:solidFill>
              <a:latin typeface="Futura Bk BT"/>
            </a:endParaRPr>
          </a:p>
        </p:txBody>
      </p:sp>
      <p:sp>
        <p:nvSpPr>
          <p:cNvPr id="208940" name="Rectangle 44"/>
          <p:cNvSpPr>
            <a:spLocks noChangeArrowheads="1"/>
          </p:cNvSpPr>
          <p:nvPr/>
        </p:nvSpPr>
        <p:spPr bwMode="auto">
          <a:xfrm>
            <a:off x="7590261" y="2728913"/>
            <a:ext cx="3722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b="1" i="1">
                <a:solidFill>
                  <a:srgbClr val="FF6600"/>
                </a:solidFill>
                <a:latin typeface="Futura Bk BT"/>
              </a:rPr>
              <a:t>-a</a:t>
            </a:r>
            <a:endParaRPr lang="en-US" b="1" i="1" baseline="30000">
              <a:solidFill>
                <a:srgbClr val="FF6600"/>
              </a:solidFill>
              <a:latin typeface="Futura Bk BT"/>
            </a:endParaRPr>
          </a:p>
        </p:txBody>
      </p:sp>
      <p:graphicFrame>
        <p:nvGraphicFramePr>
          <p:cNvPr id="4098" name="Object 45"/>
          <p:cNvGraphicFramePr>
            <a:graphicFrameLocks noChangeAspect="1"/>
          </p:cNvGraphicFramePr>
          <p:nvPr/>
        </p:nvGraphicFramePr>
        <p:xfrm>
          <a:off x="8610600" y="1371601"/>
          <a:ext cx="15240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4" imgW="914400" imgH="342720" progId="Equation.3">
                  <p:embed/>
                </p:oleObj>
              </mc:Choice>
              <mc:Fallback>
                <p:oleObj name="Equation" r:id="rId4" imgW="914400" imgH="342720" progId="Equation.3">
                  <p:embed/>
                  <p:pic>
                    <p:nvPicPr>
                      <p:cNvPr id="4098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1371601"/>
                        <a:ext cx="1524000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44" name="Rectangle 48"/>
          <p:cNvSpPr>
            <a:spLocks noChangeArrowheads="1"/>
          </p:cNvSpPr>
          <p:nvPr/>
        </p:nvSpPr>
        <p:spPr bwMode="auto">
          <a:xfrm>
            <a:off x="2762250" y="4800600"/>
            <a:ext cx="586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latin typeface="Futura Bk BT"/>
              </a:rPr>
              <a:t> =  </a:t>
            </a:r>
            <a:r>
              <a:rPr lang="en-US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i="1">
                <a:latin typeface="Futura Bk BT"/>
              </a:rPr>
              <a:t>(</a:t>
            </a:r>
            <a:r>
              <a:rPr lang="en-US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i="1" baseline="3000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 i="1">
                <a:latin typeface="Futura Bk BT"/>
              </a:rPr>
              <a:t>)</a:t>
            </a:r>
            <a:r>
              <a:rPr lang="en-US">
                <a:latin typeface="Futura Bk BT"/>
              </a:rPr>
              <a:t> + </a:t>
            </a:r>
            <a:r>
              <a:rPr lang="en-US" i="1">
                <a:solidFill>
                  <a:srgbClr val="FF6600"/>
                </a:solidFill>
                <a:latin typeface="Futura Bk BT"/>
              </a:rPr>
              <a:t>d</a:t>
            </a:r>
            <a:r>
              <a:rPr lang="en-US" i="1">
                <a:latin typeface="Futura Bk BT"/>
              </a:rPr>
              <a:t>(</a:t>
            </a:r>
            <a:r>
              <a:rPr lang="en-US" i="1">
                <a:solidFill>
                  <a:srgbClr val="00CC00"/>
                </a:solidFill>
                <a:latin typeface="Futura Bk BT"/>
              </a:rPr>
              <a:t>2pq</a:t>
            </a:r>
            <a:r>
              <a:rPr lang="en-US" i="1">
                <a:latin typeface="Futura Bk BT"/>
              </a:rPr>
              <a:t>)</a:t>
            </a:r>
            <a:r>
              <a:rPr lang="en-US">
                <a:latin typeface="Futura Bk BT"/>
              </a:rPr>
              <a:t> – </a:t>
            </a:r>
            <a:r>
              <a:rPr lang="en-US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i="1">
                <a:latin typeface="Futura Bk BT"/>
              </a:rPr>
              <a:t>(</a:t>
            </a:r>
            <a:r>
              <a:rPr lang="en-US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i="1" baseline="3000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>
                <a:latin typeface="Futura Bk BT"/>
              </a:rPr>
              <a:t>)</a:t>
            </a:r>
            <a:endParaRPr lang="en-US" i="1">
              <a:solidFill>
                <a:srgbClr val="FF6600"/>
              </a:solidFill>
              <a:latin typeface="Futura Bk BT"/>
            </a:endParaRPr>
          </a:p>
        </p:txBody>
      </p:sp>
      <p:sp>
        <p:nvSpPr>
          <p:cNvPr id="208945" name="Rectangle 49"/>
          <p:cNvSpPr>
            <a:spLocks noChangeArrowheads="1"/>
          </p:cNvSpPr>
          <p:nvPr/>
        </p:nvSpPr>
        <p:spPr bwMode="auto">
          <a:xfrm>
            <a:off x="2716667" y="4800600"/>
            <a:ext cx="11865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i="1">
                <a:latin typeface="Futura Bk BT"/>
              </a:rPr>
              <a:t>Mean</a:t>
            </a:r>
            <a:r>
              <a:rPr lang="en-US">
                <a:latin typeface="Futura Bk BT"/>
              </a:rPr>
              <a:t> (</a:t>
            </a:r>
            <a:r>
              <a:rPr lang="en-US" i="1">
                <a:latin typeface="Futura Bk BT"/>
              </a:rPr>
              <a:t>X</a:t>
            </a:r>
            <a:r>
              <a:rPr lang="en-US">
                <a:latin typeface="Futura Bk BT"/>
              </a:rPr>
              <a:t>)</a:t>
            </a:r>
          </a:p>
        </p:txBody>
      </p:sp>
      <p:sp>
        <p:nvSpPr>
          <p:cNvPr id="208946" name="Rectangle 50"/>
          <p:cNvSpPr>
            <a:spLocks noChangeArrowheads="1"/>
          </p:cNvSpPr>
          <p:nvPr/>
        </p:nvSpPr>
        <p:spPr bwMode="auto">
          <a:xfrm>
            <a:off x="7391400" y="4800600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Futura Bk BT"/>
              </a:rPr>
              <a:t>= </a:t>
            </a:r>
            <a:r>
              <a:rPr lang="en-US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>
                <a:latin typeface="Futura Bk BT"/>
              </a:rPr>
              <a:t>(</a:t>
            </a:r>
            <a:r>
              <a:rPr lang="en-US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i="1">
                <a:latin typeface="Futura Bk BT"/>
              </a:rPr>
              <a:t>-</a:t>
            </a:r>
            <a:r>
              <a:rPr lang="en-US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>
                <a:latin typeface="Futura Bk BT"/>
              </a:rPr>
              <a:t>) + </a:t>
            </a:r>
            <a:r>
              <a:rPr lang="en-US" i="1">
                <a:latin typeface="Futura Bk BT"/>
              </a:rPr>
              <a:t>2</a:t>
            </a:r>
            <a:r>
              <a:rPr lang="en-US" i="1">
                <a:solidFill>
                  <a:srgbClr val="00CC00"/>
                </a:solidFill>
                <a:latin typeface="Futura Bk BT"/>
              </a:rPr>
              <a:t>pq</a:t>
            </a:r>
            <a:r>
              <a:rPr lang="en-US" i="1">
                <a:solidFill>
                  <a:srgbClr val="FF6600"/>
                </a:solidFill>
                <a:latin typeface="Futura Bk BT"/>
              </a:rPr>
              <a:t>d</a:t>
            </a:r>
          </a:p>
        </p:txBody>
      </p:sp>
      <p:sp>
        <p:nvSpPr>
          <p:cNvPr id="208947" name="Rectangle 51"/>
          <p:cNvSpPr>
            <a:spLocks noChangeArrowheads="1"/>
          </p:cNvSpPr>
          <p:nvPr/>
        </p:nvSpPr>
        <p:spPr bwMode="auto">
          <a:xfrm>
            <a:off x="1847850" y="1728788"/>
            <a:ext cx="4400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i="1">
                <a:solidFill>
                  <a:srgbClr val="808080"/>
                </a:solidFill>
                <a:latin typeface="Futura Bk BT"/>
              </a:rPr>
              <a:t>e.g. cholesterol levels in the population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F497D"/>
                </a:solidFill>
              </a:rPr>
              <a:t>How much mean and variance?</a:t>
            </a:r>
          </a:p>
        </p:txBody>
      </p:sp>
    </p:spTree>
    <p:extLst>
      <p:ext uri="{BB962C8B-B14F-4D97-AF65-F5344CB8AC3E}">
        <p14:creationId xmlns:p14="http://schemas.microsoft.com/office/powerpoint/2010/main" val="2888312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29" grpId="0"/>
      <p:bldP spid="208930" grpId="0"/>
      <p:bldP spid="208931" grpId="0"/>
      <p:bldP spid="208932" grpId="0"/>
      <p:bldP spid="208933" grpId="0"/>
      <p:bldP spid="208934" grpId="0"/>
      <p:bldP spid="208935" grpId="0"/>
      <p:bldP spid="208936" grpId="0"/>
      <p:bldP spid="208937" grpId="0"/>
      <p:bldP spid="208938" grpId="0"/>
      <p:bldP spid="208939" grpId="0"/>
      <p:bldP spid="208940" grpId="0"/>
      <p:bldP spid="208944" grpId="0"/>
      <p:bldP spid="208945" grpId="0"/>
      <p:bldP spid="208946" grpId="0"/>
      <p:bldP spid="2089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839913" y="1371600"/>
            <a:ext cx="6328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000" b="1" u="sng">
                <a:solidFill>
                  <a:srgbClr val="0000FF"/>
                </a:solidFill>
                <a:latin typeface="Futura Bk BT"/>
              </a:rPr>
              <a:t>2. Contribution of the QTL to the Variance </a:t>
            </a:r>
            <a:r>
              <a:rPr lang="en-AU" sz="2000" u="sng">
                <a:solidFill>
                  <a:srgbClr val="0000FF"/>
                </a:solidFill>
                <a:latin typeface="Futura Bk BT"/>
              </a:rPr>
              <a:t>(</a:t>
            </a:r>
            <a:r>
              <a:rPr lang="en-AU" sz="2000" i="1" u="sng">
                <a:solidFill>
                  <a:srgbClr val="0000FF"/>
                </a:solidFill>
                <a:latin typeface="Futura Bk BT"/>
              </a:rPr>
              <a:t>X</a:t>
            </a:r>
            <a:r>
              <a:rPr lang="en-AU" sz="2000" u="sng">
                <a:solidFill>
                  <a:srgbClr val="0000FF"/>
                </a:solidFill>
                <a:latin typeface="Futura Bk BT"/>
              </a:rPr>
              <a:t>)</a:t>
            </a:r>
            <a:endParaRPr lang="en-AU" sz="2000" b="1" u="sng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7591426" y="2289176"/>
            <a:ext cx="7143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nl-NL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 b="1" i="1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6059489" y="2286001"/>
            <a:ext cx="5556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nl-NL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 b="1" i="1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4662488" y="2300289"/>
            <a:ext cx="685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nl-NL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 b="1" i="1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5129" name="Rectangle 8"/>
          <p:cNvSpPr>
            <a:spLocks noChangeArrowheads="1"/>
          </p:cNvSpPr>
          <p:nvPr/>
        </p:nvSpPr>
        <p:spPr bwMode="auto">
          <a:xfrm>
            <a:off x="2286000" y="2286001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Futura Bk BT"/>
              </a:rPr>
              <a:t>Genotypes</a:t>
            </a:r>
          </a:p>
        </p:txBody>
      </p:sp>
      <p:sp>
        <p:nvSpPr>
          <p:cNvPr id="5130" name="Rectangle 9"/>
          <p:cNvSpPr>
            <a:spLocks noChangeArrowheads="1"/>
          </p:cNvSpPr>
          <p:nvPr/>
        </p:nvSpPr>
        <p:spPr bwMode="auto">
          <a:xfrm>
            <a:off x="2286000" y="3309939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Futura Bk BT"/>
              </a:rPr>
              <a:t>Frequencies, </a:t>
            </a:r>
            <a:r>
              <a:rPr lang="en-US" sz="2000" i="1">
                <a:solidFill>
                  <a:srgbClr val="000000"/>
                </a:solidFill>
                <a:latin typeface="Futura Bk BT"/>
              </a:rPr>
              <a:t>f</a:t>
            </a:r>
            <a:r>
              <a:rPr lang="en-US" sz="2000">
                <a:solidFill>
                  <a:srgbClr val="000000"/>
                </a:solidFill>
                <a:latin typeface="Futura Bk BT"/>
              </a:rPr>
              <a:t>(</a:t>
            </a:r>
            <a:r>
              <a:rPr lang="en-US" sz="2000" i="1">
                <a:solidFill>
                  <a:srgbClr val="000000"/>
                </a:solidFill>
                <a:latin typeface="Futura Bk BT"/>
              </a:rPr>
              <a:t>x</a:t>
            </a:r>
            <a:r>
              <a:rPr lang="en-US" sz="2000">
                <a:solidFill>
                  <a:srgbClr val="000000"/>
                </a:solidFill>
                <a:latin typeface="Futura Bk BT"/>
              </a:rPr>
              <a:t>)</a:t>
            </a:r>
          </a:p>
        </p:txBody>
      </p:sp>
      <p:sp>
        <p:nvSpPr>
          <p:cNvPr id="5131" name="Rectangle 10"/>
          <p:cNvSpPr>
            <a:spLocks noChangeArrowheads="1"/>
          </p:cNvSpPr>
          <p:nvPr/>
        </p:nvSpPr>
        <p:spPr bwMode="auto">
          <a:xfrm>
            <a:off x="2286000" y="2776539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Futura Bk BT"/>
              </a:rPr>
              <a:t>Effect, </a:t>
            </a:r>
            <a:r>
              <a:rPr lang="en-US" sz="2000" i="1">
                <a:solidFill>
                  <a:srgbClr val="000000"/>
                </a:solidFill>
                <a:latin typeface="Futura Bk BT"/>
              </a:rPr>
              <a:t>x</a:t>
            </a:r>
            <a:endParaRPr lang="en-US" sz="2000">
              <a:solidFill>
                <a:srgbClr val="000000"/>
              </a:solidFill>
              <a:latin typeface="Futura Bk BT"/>
            </a:endParaRPr>
          </a:p>
        </p:txBody>
      </p:sp>
      <p:sp>
        <p:nvSpPr>
          <p:cNvPr id="5132" name="Rectangle 11"/>
          <p:cNvSpPr>
            <a:spLocks noChangeArrowheads="1"/>
          </p:cNvSpPr>
          <p:nvPr/>
        </p:nvSpPr>
        <p:spPr bwMode="auto">
          <a:xfrm>
            <a:off x="4761896" y="3233738"/>
            <a:ext cx="4203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fr-FR" b="1" i="1" baseline="30000">
                <a:solidFill>
                  <a:srgbClr val="00CC00"/>
                </a:solidFill>
                <a:latin typeface="Futura Bk BT"/>
              </a:rPr>
              <a:t>2</a:t>
            </a:r>
            <a:endParaRPr lang="en-US" b="1" i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5133" name="Rectangle 12"/>
          <p:cNvSpPr>
            <a:spLocks noChangeArrowheads="1"/>
          </p:cNvSpPr>
          <p:nvPr/>
        </p:nvSpPr>
        <p:spPr bwMode="auto">
          <a:xfrm>
            <a:off x="6022174" y="3248025"/>
            <a:ext cx="6254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b="1">
                <a:solidFill>
                  <a:srgbClr val="00CC00"/>
                </a:solidFill>
                <a:latin typeface="Futura Bk BT"/>
              </a:rPr>
              <a:t>2</a:t>
            </a:r>
            <a:r>
              <a:rPr lang="fr-FR" b="1" i="1">
                <a:solidFill>
                  <a:srgbClr val="00CC00"/>
                </a:solidFill>
                <a:latin typeface="Futura Bk BT"/>
              </a:rPr>
              <a:t>pq</a:t>
            </a:r>
            <a:endParaRPr lang="en-US" b="1" i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5134" name="Rectangle 13"/>
          <p:cNvSpPr>
            <a:spLocks noChangeArrowheads="1"/>
          </p:cNvSpPr>
          <p:nvPr/>
        </p:nvSpPr>
        <p:spPr bwMode="auto">
          <a:xfrm>
            <a:off x="7607483" y="3248025"/>
            <a:ext cx="421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fr-FR" b="1" i="1" baseline="30000">
                <a:solidFill>
                  <a:srgbClr val="00CC00"/>
                </a:solidFill>
                <a:latin typeface="Futura Bk BT"/>
              </a:rPr>
              <a:t>2</a:t>
            </a:r>
            <a:endParaRPr lang="en-US" b="1" i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5135" name="Rectangle 14"/>
          <p:cNvSpPr>
            <a:spLocks noChangeArrowheads="1"/>
          </p:cNvSpPr>
          <p:nvPr/>
        </p:nvSpPr>
        <p:spPr bwMode="auto">
          <a:xfrm>
            <a:off x="4767917" y="2714625"/>
            <a:ext cx="324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b="1" i="1">
                <a:solidFill>
                  <a:srgbClr val="FF6600"/>
                </a:solidFill>
                <a:latin typeface="Futura Bk BT"/>
              </a:rPr>
              <a:t>a</a:t>
            </a:r>
            <a:endParaRPr lang="en-US" b="1" i="1" baseline="30000">
              <a:solidFill>
                <a:srgbClr val="FF6600"/>
              </a:solidFill>
              <a:latin typeface="Futura Bk BT"/>
            </a:endParaRPr>
          </a:p>
        </p:txBody>
      </p:sp>
      <p:sp>
        <p:nvSpPr>
          <p:cNvPr id="5136" name="Rectangle 15"/>
          <p:cNvSpPr>
            <a:spLocks noChangeArrowheads="1"/>
          </p:cNvSpPr>
          <p:nvPr/>
        </p:nvSpPr>
        <p:spPr bwMode="auto">
          <a:xfrm>
            <a:off x="6127588" y="2728913"/>
            <a:ext cx="328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b="1" i="1">
                <a:solidFill>
                  <a:srgbClr val="FF6600"/>
                </a:solidFill>
                <a:latin typeface="Futura Bk BT"/>
              </a:rPr>
              <a:t>d</a:t>
            </a:r>
            <a:endParaRPr lang="en-US" b="1" i="1" baseline="30000">
              <a:solidFill>
                <a:srgbClr val="FF6600"/>
              </a:solidFill>
              <a:latin typeface="Futura Bk BT"/>
            </a:endParaRPr>
          </a:p>
        </p:txBody>
      </p:sp>
      <p:sp>
        <p:nvSpPr>
          <p:cNvPr id="5137" name="Rectangle 16"/>
          <p:cNvSpPr>
            <a:spLocks noChangeArrowheads="1"/>
          </p:cNvSpPr>
          <p:nvPr/>
        </p:nvSpPr>
        <p:spPr bwMode="auto">
          <a:xfrm>
            <a:off x="7590261" y="2728913"/>
            <a:ext cx="3722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b="1" i="1">
                <a:solidFill>
                  <a:srgbClr val="FF6600"/>
                </a:solidFill>
                <a:latin typeface="Futura Bk BT"/>
              </a:rPr>
              <a:t>-a</a:t>
            </a:r>
            <a:endParaRPr lang="en-US" b="1" i="1" baseline="30000">
              <a:solidFill>
                <a:srgbClr val="FF6600"/>
              </a:solidFill>
              <a:latin typeface="Futura Bk BT"/>
            </a:endParaRPr>
          </a:p>
        </p:txBody>
      </p:sp>
      <p:sp>
        <p:nvSpPr>
          <p:cNvPr id="209938" name="Rectangle 18"/>
          <p:cNvSpPr>
            <a:spLocks noChangeArrowheads="1"/>
          </p:cNvSpPr>
          <p:nvPr/>
        </p:nvSpPr>
        <p:spPr bwMode="auto">
          <a:xfrm>
            <a:off x="3646488" y="4281488"/>
            <a:ext cx="586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latin typeface="Futura Bk BT"/>
              </a:rPr>
              <a:t> =  </a:t>
            </a:r>
            <a:r>
              <a:rPr lang="en-US" i="1">
                <a:latin typeface="Futura Bk BT"/>
              </a:rPr>
              <a:t>(</a:t>
            </a:r>
            <a:r>
              <a:rPr lang="en-US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i="1">
                <a:latin typeface="Futura Bk BT"/>
              </a:rPr>
              <a:t>-</a:t>
            </a:r>
            <a:r>
              <a:rPr lang="en-US" i="1">
                <a:latin typeface="Futura Bk BT"/>
                <a:sym typeface="Symbol" pitchFamily="18" charset="2"/>
              </a:rPr>
              <a:t>m</a:t>
            </a:r>
            <a:r>
              <a:rPr lang="en-US" i="1">
                <a:latin typeface="Futura Bk BT"/>
              </a:rPr>
              <a:t>)</a:t>
            </a:r>
            <a:r>
              <a:rPr lang="en-US" i="1" baseline="30000">
                <a:latin typeface="Futura Bk BT"/>
              </a:rPr>
              <a:t>2</a:t>
            </a:r>
            <a:r>
              <a:rPr lang="en-US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i="1" baseline="3000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>
                <a:latin typeface="Futura Bk BT"/>
              </a:rPr>
              <a:t> + </a:t>
            </a:r>
            <a:r>
              <a:rPr lang="en-US" i="1">
                <a:latin typeface="Futura Bk BT"/>
              </a:rPr>
              <a:t>(</a:t>
            </a:r>
            <a:r>
              <a:rPr lang="en-US" i="1">
                <a:solidFill>
                  <a:srgbClr val="FF6600"/>
                </a:solidFill>
                <a:latin typeface="Futura Bk BT"/>
              </a:rPr>
              <a:t>d</a:t>
            </a:r>
            <a:r>
              <a:rPr lang="en-US" i="1">
                <a:latin typeface="Futura Bk BT"/>
              </a:rPr>
              <a:t>-</a:t>
            </a:r>
            <a:r>
              <a:rPr lang="en-US" i="1">
                <a:latin typeface="Futura Bk BT"/>
                <a:sym typeface="Symbol" pitchFamily="18" charset="2"/>
              </a:rPr>
              <a:t>m</a:t>
            </a:r>
            <a:r>
              <a:rPr lang="en-US" i="1">
                <a:latin typeface="Futura Bk BT"/>
              </a:rPr>
              <a:t>)</a:t>
            </a:r>
            <a:r>
              <a:rPr lang="en-US" i="1" baseline="30000">
                <a:latin typeface="Futura Bk BT"/>
              </a:rPr>
              <a:t>2</a:t>
            </a:r>
            <a:r>
              <a:rPr lang="en-US">
                <a:solidFill>
                  <a:srgbClr val="00CC00"/>
                </a:solidFill>
                <a:latin typeface="Futura Bk BT"/>
              </a:rPr>
              <a:t>2</a:t>
            </a:r>
            <a:r>
              <a:rPr lang="en-US" i="1">
                <a:solidFill>
                  <a:srgbClr val="00CC00"/>
                </a:solidFill>
                <a:latin typeface="Futura Bk BT"/>
              </a:rPr>
              <a:t>pq</a:t>
            </a:r>
            <a:r>
              <a:rPr lang="en-US">
                <a:latin typeface="Futura Bk BT"/>
              </a:rPr>
              <a:t> + </a:t>
            </a:r>
            <a:r>
              <a:rPr lang="en-US" i="1">
                <a:latin typeface="Futura Bk BT"/>
              </a:rPr>
              <a:t>(-</a:t>
            </a:r>
            <a:r>
              <a:rPr lang="en-US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i="1">
                <a:latin typeface="Futura Bk BT"/>
              </a:rPr>
              <a:t>-</a:t>
            </a:r>
            <a:r>
              <a:rPr lang="en-US" i="1">
                <a:latin typeface="Futura Bk BT"/>
                <a:sym typeface="Symbol" pitchFamily="18" charset="2"/>
              </a:rPr>
              <a:t>m</a:t>
            </a:r>
            <a:r>
              <a:rPr lang="en-US" i="1">
                <a:latin typeface="Futura Bk BT"/>
              </a:rPr>
              <a:t>)</a:t>
            </a:r>
            <a:r>
              <a:rPr lang="en-US" i="1" baseline="30000">
                <a:latin typeface="Futura Bk BT"/>
              </a:rPr>
              <a:t>2</a:t>
            </a:r>
            <a:r>
              <a:rPr lang="en-US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i="1" baseline="3000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 baseline="30000">
                <a:latin typeface="Futura Bk BT"/>
              </a:rPr>
              <a:t> </a:t>
            </a:r>
          </a:p>
        </p:txBody>
      </p:sp>
      <p:sp>
        <p:nvSpPr>
          <p:cNvPr id="209939" name="Rectangle 19"/>
          <p:cNvSpPr>
            <a:spLocks noChangeArrowheads="1"/>
          </p:cNvSpPr>
          <p:nvPr/>
        </p:nvSpPr>
        <p:spPr bwMode="auto">
          <a:xfrm>
            <a:off x="3082038" y="4281488"/>
            <a:ext cx="932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i="1">
                <a:latin typeface="Futura Bk BT"/>
              </a:rPr>
              <a:t>Var</a:t>
            </a:r>
            <a:r>
              <a:rPr lang="en-US">
                <a:latin typeface="Futura Bk BT"/>
              </a:rPr>
              <a:t> (</a:t>
            </a:r>
            <a:r>
              <a:rPr lang="en-US" i="1">
                <a:latin typeface="Futura Bk BT"/>
              </a:rPr>
              <a:t>X</a:t>
            </a:r>
            <a:r>
              <a:rPr lang="en-US">
                <a:latin typeface="Futura Bk BT"/>
              </a:rPr>
              <a:t>)</a:t>
            </a:r>
          </a:p>
        </p:txBody>
      </p:sp>
      <p:graphicFrame>
        <p:nvGraphicFramePr>
          <p:cNvPr id="5122" name="Object 20"/>
          <p:cNvGraphicFramePr>
            <a:graphicFrameLocks noChangeAspect="1"/>
          </p:cNvGraphicFramePr>
          <p:nvPr/>
        </p:nvGraphicFramePr>
        <p:xfrm>
          <a:off x="7985126" y="1371600"/>
          <a:ext cx="23780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4" imgW="1434960" imgH="355320" progId="Equation.3">
                  <p:embed/>
                </p:oleObj>
              </mc:Choice>
              <mc:Fallback>
                <p:oleObj name="Equation" r:id="rId4" imgW="1434960" imgH="355320" progId="Equation.3">
                  <p:embed/>
                  <p:pic>
                    <p:nvPicPr>
                      <p:cNvPr id="512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126" y="1371600"/>
                        <a:ext cx="2378075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941" name="Rectangle 21"/>
          <p:cNvSpPr>
            <a:spLocks noChangeArrowheads="1"/>
          </p:cNvSpPr>
          <p:nvPr/>
        </p:nvSpPr>
        <p:spPr bwMode="auto">
          <a:xfrm>
            <a:off x="4650267" y="4891088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Futura Bk BT"/>
              </a:rPr>
              <a:t> =  </a:t>
            </a:r>
            <a:r>
              <a:rPr lang="en-US" i="1">
                <a:latin typeface="Futura Bk BT"/>
              </a:rPr>
              <a:t>V</a:t>
            </a:r>
            <a:r>
              <a:rPr lang="en-US" i="1" baseline="-25000">
                <a:latin typeface="Futura Bk BT"/>
              </a:rPr>
              <a:t>QTL</a:t>
            </a:r>
            <a:r>
              <a:rPr lang="en-US" baseline="30000">
                <a:latin typeface="Futura Bk BT"/>
              </a:rPr>
              <a:t> </a:t>
            </a:r>
          </a:p>
        </p:txBody>
      </p:sp>
      <p:sp>
        <p:nvSpPr>
          <p:cNvPr id="209943" name="Rectangle 23"/>
          <p:cNvSpPr>
            <a:spLocks noChangeArrowheads="1"/>
          </p:cNvSpPr>
          <p:nvPr/>
        </p:nvSpPr>
        <p:spPr bwMode="auto">
          <a:xfrm>
            <a:off x="5292726" y="5699125"/>
            <a:ext cx="51167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000">
                <a:latin typeface="Futura Bk BT"/>
              </a:rPr>
              <a:t>Heritability of </a:t>
            </a:r>
            <a:r>
              <a:rPr lang="fr-FR" sz="2000" i="1">
                <a:latin typeface="Futura Bk BT"/>
              </a:rPr>
              <a:t>X </a:t>
            </a:r>
            <a:r>
              <a:rPr lang="fr-FR" sz="2000">
                <a:latin typeface="Futura Bk BT"/>
              </a:rPr>
              <a:t>at this locus = </a:t>
            </a:r>
            <a:r>
              <a:rPr lang="fr-FR" sz="2000" i="1">
                <a:latin typeface="Futura Bk BT"/>
              </a:rPr>
              <a:t>V</a:t>
            </a:r>
            <a:r>
              <a:rPr lang="fr-FR" sz="2000" i="1" baseline="-25000">
                <a:latin typeface="Futura Bk BT"/>
              </a:rPr>
              <a:t>QTL</a:t>
            </a:r>
            <a:r>
              <a:rPr lang="fr-FR" sz="2000" baseline="30000">
                <a:latin typeface="Futura Bk BT"/>
              </a:rPr>
              <a:t> </a:t>
            </a:r>
            <a:r>
              <a:rPr lang="fr-FR" sz="2000">
                <a:latin typeface="Futura Bk BT"/>
              </a:rPr>
              <a:t>/ </a:t>
            </a:r>
            <a:r>
              <a:rPr lang="fr-FR" sz="2000" i="1">
                <a:latin typeface="Futura Bk BT"/>
              </a:rPr>
              <a:t>V </a:t>
            </a:r>
            <a:r>
              <a:rPr lang="fr-FR" sz="2000" baseline="-25000">
                <a:latin typeface="Futura Bk BT"/>
              </a:rPr>
              <a:t>Total</a:t>
            </a:r>
            <a:endParaRPr lang="en-US" sz="2000">
              <a:latin typeface="Futura Bk BT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F497D"/>
                </a:solidFill>
              </a:rPr>
              <a:t>How much mean and variance?</a:t>
            </a:r>
          </a:p>
        </p:txBody>
      </p:sp>
    </p:spTree>
    <p:extLst>
      <p:ext uri="{BB962C8B-B14F-4D97-AF65-F5344CB8AC3E}">
        <p14:creationId xmlns:p14="http://schemas.microsoft.com/office/powerpoint/2010/main" val="2591159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38" grpId="0"/>
      <p:bldP spid="209939" grpId="0"/>
      <p:bldP spid="209941" grpId="0"/>
      <p:bldP spid="20994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3646488" y="1447800"/>
            <a:ext cx="586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latin typeface="Futura Bk BT"/>
              </a:rPr>
              <a:t> =  </a:t>
            </a:r>
            <a:r>
              <a:rPr lang="en-US" i="1">
                <a:latin typeface="Futura Bk BT"/>
              </a:rPr>
              <a:t>(</a:t>
            </a:r>
            <a:r>
              <a:rPr lang="en-US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i="1">
                <a:latin typeface="Futura Bk BT"/>
              </a:rPr>
              <a:t>-</a:t>
            </a:r>
            <a:r>
              <a:rPr lang="en-US" i="1">
                <a:latin typeface="Futura Bk BT"/>
                <a:sym typeface="Symbol" pitchFamily="18" charset="2"/>
              </a:rPr>
              <a:t>m</a:t>
            </a:r>
            <a:r>
              <a:rPr lang="en-US" i="1">
                <a:latin typeface="Futura Bk BT"/>
              </a:rPr>
              <a:t>)</a:t>
            </a:r>
            <a:r>
              <a:rPr lang="en-US" i="1" baseline="30000">
                <a:latin typeface="Futura Bk BT"/>
              </a:rPr>
              <a:t>2</a:t>
            </a:r>
            <a:r>
              <a:rPr lang="en-US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i="1" baseline="3000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>
                <a:latin typeface="Futura Bk BT"/>
              </a:rPr>
              <a:t> + </a:t>
            </a:r>
            <a:r>
              <a:rPr lang="en-US" i="1">
                <a:latin typeface="Futura Bk BT"/>
              </a:rPr>
              <a:t>(</a:t>
            </a:r>
            <a:r>
              <a:rPr lang="en-US" i="1">
                <a:solidFill>
                  <a:srgbClr val="FF6600"/>
                </a:solidFill>
                <a:latin typeface="Futura Bk BT"/>
              </a:rPr>
              <a:t>d</a:t>
            </a:r>
            <a:r>
              <a:rPr lang="en-US" i="1">
                <a:latin typeface="Futura Bk BT"/>
              </a:rPr>
              <a:t>-</a:t>
            </a:r>
            <a:r>
              <a:rPr lang="en-US" i="1">
                <a:latin typeface="Futura Bk BT"/>
                <a:sym typeface="Symbol" pitchFamily="18" charset="2"/>
              </a:rPr>
              <a:t>m</a:t>
            </a:r>
            <a:r>
              <a:rPr lang="en-US" i="1">
                <a:latin typeface="Futura Bk BT"/>
              </a:rPr>
              <a:t>)</a:t>
            </a:r>
            <a:r>
              <a:rPr lang="en-US" i="1" baseline="30000">
                <a:latin typeface="Futura Bk BT"/>
              </a:rPr>
              <a:t>2</a:t>
            </a:r>
            <a:r>
              <a:rPr lang="en-US">
                <a:solidFill>
                  <a:srgbClr val="00CC00"/>
                </a:solidFill>
                <a:latin typeface="Futura Bk BT"/>
              </a:rPr>
              <a:t>2</a:t>
            </a:r>
            <a:r>
              <a:rPr lang="en-US" i="1">
                <a:solidFill>
                  <a:srgbClr val="00CC00"/>
                </a:solidFill>
                <a:latin typeface="Futura Bk BT"/>
              </a:rPr>
              <a:t>pq</a:t>
            </a:r>
            <a:r>
              <a:rPr lang="en-US">
                <a:latin typeface="Futura Bk BT"/>
              </a:rPr>
              <a:t> + </a:t>
            </a:r>
            <a:r>
              <a:rPr lang="en-US" i="1">
                <a:latin typeface="Futura Bk BT"/>
              </a:rPr>
              <a:t>(-</a:t>
            </a:r>
            <a:r>
              <a:rPr lang="en-US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i="1">
                <a:latin typeface="Futura Bk BT"/>
              </a:rPr>
              <a:t>-</a:t>
            </a:r>
            <a:r>
              <a:rPr lang="en-US" i="1">
                <a:latin typeface="Futura Bk BT"/>
                <a:sym typeface="Symbol" pitchFamily="18" charset="2"/>
              </a:rPr>
              <a:t>m</a:t>
            </a:r>
            <a:r>
              <a:rPr lang="en-US" i="1">
                <a:latin typeface="Futura Bk BT"/>
              </a:rPr>
              <a:t>)</a:t>
            </a:r>
            <a:r>
              <a:rPr lang="en-US" i="1" baseline="30000">
                <a:latin typeface="Futura Bk BT"/>
              </a:rPr>
              <a:t>2</a:t>
            </a:r>
            <a:r>
              <a:rPr lang="en-US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i="1" baseline="3000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 baseline="30000">
                <a:latin typeface="Futura Bk BT"/>
              </a:rPr>
              <a:t> </a:t>
            </a: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3082038" y="1447800"/>
            <a:ext cx="932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i="1" dirty="0" err="1">
                <a:latin typeface="Futura Bk BT"/>
              </a:rPr>
              <a:t>Var</a:t>
            </a:r>
            <a:r>
              <a:rPr lang="en-US" dirty="0">
                <a:latin typeface="Futura Bk BT"/>
              </a:rPr>
              <a:t> (</a:t>
            </a:r>
            <a:r>
              <a:rPr lang="en-US" i="1" dirty="0">
                <a:latin typeface="Futura Bk BT"/>
              </a:rPr>
              <a:t>X</a:t>
            </a:r>
            <a:r>
              <a:rPr lang="en-US" dirty="0">
                <a:latin typeface="Futura Bk BT"/>
              </a:rPr>
              <a:t>)</a:t>
            </a: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3873987" y="2133600"/>
            <a:ext cx="55299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latin typeface="Futura Bk BT"/>
              </a:rPr>
              <a:t>=</a:t>
            </a:r>
            <a:r>
              <a:rPr lang="en-US" i="1" dirty="0">
                <a:latin typeface="Futura Bk BT"/>
              </a:rPr>
              <a:t>         </a:t>
            </a:r>
            <a:r>
              <a:rPr lang="en-US" dirty="0">
                <a:latin typeface="Futura Bk BT"/>
              </a:rPr>
              <a:t>2</a:t>
            </a:r>
            <a:r>
              <a:rPr lang="en-US" i="1" dirty="0">
                <a:solidFill>
                  <a:srgbClr val="00CC00"/>
                </a:solidFill>
                <a:latin typeface="Futura Bk BT"/>
              </a:rPr>
              <a:t>pq</a:t>
            </a:r>
            <a:r>
              <a:rPr lang="en-US" i="1" dirty="0">
                <a:latin typeface="Futura Bk BT"/>
              </a:rPr>
              <a:t>[</a:t>
            </a:r>
            <a:r>
              <a:rPr lang="en-US" i="1" dirty="0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i="1" dirty="0">
                <a:latin typeface="Futura Bk BT"/>
              </a:rPr>
              <a:t>+(</a:t>
            </a:r>
            <a:r>
              <a:rPr lang="en-US" i="1" dirty="0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i="1" dirty="0">
                <a:latin typeface="Futura Bk BT"/>
              </a:rPr>
              <a:t>-</a:t>
            </a:r>
            <a:r>
              <a:rPr lang="en-US" i="1" dirty="0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i="1" dirty="0">
                <a:latin typeface="Futura Bk BT"/>
              </a:rPr>
              <a:t>)</a:t>
            </a:r>
            <a:r>
              <a:rPr lang="en-US" i="1" dirty="0">
                <a:solidFill>
                  <a:srgbClr val="FF6600"/>
                </a:solidFill>
                <a:latin typeface="Futura Bk BT"/>
              </a:rPr>
              <a:t>d</a:t>
            </a:r>
            <a:r>
              <a:rPr lang="en-US" i="1" dirty="0">
                <a:latin typeface="Futura Bk BT"/>
              </a:rPr>
              <a:t>]</a:t>
            </a:r>
            <a:r>
              <a:rPr lang="en-US" i="1" baseline="30000" dirty="0">
                <a:latin typeface="Futura Bk BT"/>
              </a:rPr>
              <a:t>2</a:t>
            </a:r>
            <a:r>
              <a:rPr lang="en-US" dirty="0">
                <a:latin typeface="Futura Bk BT"/>
              </a:rPr>
              <a:t>      +    </a:t>
            </a:r>
            <a:r>
              <a:rPr lang="en-US" i="1" dirty="0">
                <a:latin typeface="Futura Bk BT"/>
              </a:rPr>
              <a:t>(</a:t>
            </a:r>
            <a:r>
              <a:rPr lang="en-US" dirty="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 i="1" dirty="0">
                <a:solidFill>
                  <a:srgbClr val="00CC00"/>
                </a:solidFill>
                <a:latin typeface="Futura Bk BT"/>
              </a:rPr>
              <a:t>pq</a:t>
            </a:r>
            <a:r>
              <a:rPr lang="en-US" i="1" dirty="0">
                <a:solidFill>
                  <a:srgbClr val="FF6600"/>
                </a:solidFill>
                <a:latin typeface="Futura Bk BT"/>
              </a:rPr>
              <a:t>d</a:t>
            </a:r>
            <a:r>
              <a:rPr lang="en-US" i="1" dirty="0">
                <a:latin typeface="Futura Bk BT"/>
              </a:rPr>
              <a:t>)</a:t>
            </a:r>
            <a:r>
              <a:rPr lang="en-US" i="1" baseline="30000" dirty="0">
                <a:latin typeface="Futura Bk BT"/>
              </a:rPr>
              <a:t>2</a:t>
            </a: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4622752" y="2790825"/>
            <a:ext cx="512919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>
                <a:latin typeface="Futura Bk BT"/>
              </a:rPr>
              <a:t> =           </a:t>
            </a:r>
            <a:r>
              <a:rPr lang="en-US" i="1" dirty="0">
                <a:latin typeface="Futura Bk BT"/>
              </a:rPr>
              <a:t>V</a:t>
            </a:r>
            <a:r>
              <a:rPr lang="en-US" i="1" baseline="-25000" dirty="0">
                <a:latin typeface="Futura Bk BT"/>
              </a:rPr>
              <a:t>A</a:t>
            </a:r>
            <a:r>
              <a:rPr lang="en-US" i="1" baseline="-50000" dirty="0">
                <a:latin typeface="Futura Bk BT"/>
              </a:rPr>
              <a:t>QTL                           </a:t>
            </a:r>
            <a:r>
              <a:rPr lang="en-US" baseline="30000" dirty="0">
                <a:latin typeface="Futura Bk BT"/>
              </a:rPr>
              <a:t> </a:t>
            </a:r>
            <a:r>
              <a:rPr lang="en-US" dirty="0">
                <a:latin typeface="Futura Bk BT"/>
              </a:rPr>
              <a:t>+      </a:t>
            </a:r>
            <a:r>
              <a:rPr lang="en-US" i="1" dirty="0">
                <a:latin typeface="Futura Bk BT"/>
              </a:rPr>
              <a:t>V</a:t>
            </a:r>
            <a:r>
              <a:rPr lang="en-US" i="1" baseline="-25000" dirty="0">
                <a:latin typeface="Futura Bk BT"/>
              </a:rPr>
              <a:t>D</a:t>
            </a:r>
            <a:r>
              <a:rPr lang="en-US" i="1" baseline="-50000" dirty="0">
                <a:latin typeface="Futura Bk BT"/>
              </a:rPr>
              <a:t>QTL</a:t>
            </a:r>
            <a:r>
              <a:rPr lang="en-US" baseline="30000" dirty="0">
                <a:latin typeface="Futura Bk BT"/>
              </a:rPr>
              <a:t> </a:t>
            </a:r>
          </a:p>
          <a:p>
            <a:pPr eaLnBrk="0" hangingPunct="0"/>
            <a:r>
              <a:rPr lang="en-US" baseline="30000" dirty="0">
                <a:latin typeface="Futura Bk BT"/>
              </a:rPr>
              <a:t> </a:t>
            </a:r>
          </a:p>
        </p:txBody>
      </p:sp>
      <p:sp>
        <p:nvSpPr>
          <p:cNvPr id="7" name="Line 25"/>
          <p:cNvSpPr>
            <a:spLocks noChangeShapeType="1"/>
          </p:cNvSpPr>
          <p:nvPr/>
        </p:nvSpPr>
        <p:spPr bwMode="auto">
          <a:xfrm>
            <a:off x="5252450" y="25908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8" name="Line 26"/>
          <p:cNvSpPr>
            <a:spLocks noChangeShapeType="1"/>
          </p:cNvSpPr>
          <p:nvPr/>
        </p:nvSpPr>
        <p:spPr bwMode="auto">
          <a:xfrm>
            <a:off x="7659622" y="2590800"/>
            <a:ext cx="1019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9" name="Rectangle 55"/>
          <p:cNvSpPr>
            <a:spLocks noChangeArrowheads="1"/>
          </p:cNvSpPr>
          <p:nvPr/>
        </p:nvSpPr>
        <p:spPr bwMode="auto">
          <a:xfrm>
            <a:off x="2962383" y="3886200"/>
            <a:ext cx="5663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u="sng">
                <a:latin typeface="Futura Bk BT"/>
              </a:rPr>
              <a:t>Additive</a:t>
            </a:r>
            <a:r>
              <a:rPr lang="en-US">
                <a:latin typeface="Futura Bk BT"/>
              </a:rPr>
              <a:t> effects: the main effects of individual alleles</a:t>
            </a:r>
          </a:p>
        </p:txBody>
      </p:sp>
      <p:sp>
        <p:nvSpPr>
          <p:cNvPr id="10" name="Rectangle 56"/>
          <p:cNvSpPr>
            <a:spLocks noChangeArrowheads="1"/>
          </p:cNvSpPr>
          <p:nvPr/>
        </p:nvSpPr>
        <p:spPr bwMode="auto">
          <a:xfrm>
            <a:off x="2803222" y="4510088"/>
            <a:ext cx="68332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u="sng" dirty="0">
                <a:latin typeface="Futura Bk BT"/>
              </a:rPr>
              <a:t>Dominance</a:t>
            </a:r>
            <a:r>
              <a:rPr lang="en-US" dirty="0">
                <a:latin typeface="Futura Bk BT"/>
              </a:rPr>
              <a:t> effects: represent the deviation from additive effects</a:t>
            </a:r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auto">
          <a:xfrm>
            <a:off x="1629824" y="2209800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 i="1" dirty="0">
                <a:latin typeface="Futura Bk BT"/>
              </a:rPr>
              <a:t>m</a:t>
            </a:r>
            <a:r>
              <a:rPr lang="en-US" sz="1400" dirty="0">
                <a:latin typeface="Futura Bk BT"/>
              </a:rPr>
              <a:t> = </a:t>
            </a:r>
            <a:r>
              <a:rPr lang="en-US" sz="1400" i="1" dirty="0">
                <a:latin typeface="Futura Bk BT"/>
              </a:rPr>
              <a:t>a</a:t>
            </a:r>
            <a:r>
              <a:rPr lang="en-US" sz="1400" dirty="0">
                <a:latin typeface="Futura Bk BT"/>
              </a:rPr>
              <a:t>(</a:t>
            </a:r>
            <a:r>
              <a:rPr lang="en-US" sz="1400" i="1" dirty="0">
                <a:latin typeface="Futura Bk BT"/>
              </a:rPr>
              <a:t>p-q</a:t>
            </a:r>
            <a:r>
              <a:rPr lang="en-US" sz="1400" dirty="0">
                <a:latin typeface="Futura Bk BT"/>
              </a:rPr>
              <a:t>) + </a:t>
            </a:r>
            <a:r>
              <a:rPr lang="en-US" sz="1400" i="1" dirty="0">
                <a:latin typeface="Futura Bk BT"/>
              </a:rPr>
              <a:t>2pqd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F497D"/>
                </a:solidFill>
              </a:rPr>
              <a:t>How much mean and variance?</a:t>
            </a:r>
          </a:p>
        </p:txBody>
      </p:sp>
    </p:spTree>
    <p:extLst>
      <p:ext uri="{BB962C8B-B14F-4D97-AF65-F5344CB8AC3E}">
        <p14:creationId xmlns:p14="http://schemas.microsoft.com/office/powerpoint/2010/main" val="62238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8" grpId="0" animBg="1"/>
      <p:bldP spid="9" grpId="0"/>
      <p:bldP spid="10" grpId="0"/>
      <p:bldP spid="11" grpId="0"/>
      <p:bldP spid="11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515102"/>
            <a:ext cx="9144000" cy="16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Polygenes!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270890" y="1811945"/>
            <a:ext cx="1922992" cy="2097996"/>
            <a:chOff x="1080230" y="1444473"/>
            <a:chExt cx="1922992" cy="2097996"/>
          </a:xfrm>
        </p:grpSpPr>
        <p:sp>
          <p:nvSpPr>
            <p:cNvPr id="6" name="TextBox 5"/>
            <p:cNvSpPr txBox="1"/>
            <p:nvPr/>
          </p:nvSpPr>
          <p:spPr>
            <a:xfrm>
              <a:off x="1920033" y="3142359"/>
              <a:ext cx="3321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β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0230" y="1444473"/>
              <a:ext cx="1922992" cy="192299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841871" y="1494672"/>
            <a:ext cx="272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Many small genetic effects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13982" y="1494672"/>
            <a:ext cx="313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we develop a little further?</a:t>
            </a:r>
          </a:p>
        </p:txBody>
      </p:sp>
      <p:cxnSp>
        <p:nvCxnSpPr>
          <p:cNvPr id="12" name="Straight Arrow Connector 11"/>
          <p:cNvCxnSpPr>
            <a:stCxn id="9" idx="3"/>
            <a:endCxn id="10" idx="1"/>
          </p:cNvCxnSpPr>
          <p:nvPr/>
        </p:nvCxnSpPr>
        <p:spPr>
          <a:xfrm>
            <a:off x="4570632" y="1679338"/>
            <a:ext cx="124335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57103" y="2589087"/>
            <a:ext cx="3575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assume a distribution of SNP effects and now generate estimates of heritability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578" y="5120376"/>
            <a:ext cx="6941610" cy="173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2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A7052-8A5D-8347-9157-3C1DB3FE7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many further considerations!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1097AF-026A-1048-BDB8-E915953495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1569" y="1285875"/>
            <a:ext cx="7684835" cy="53721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41829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about the genome?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68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NA-Molecu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594890"/>
            <a:ext cx="3717564" cy="43005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6536" y="5825362"/>
            <a:ext cx="396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00B050"/>
                </a:solidFill>
              </a:rPr>
              <a:t>1953 </a:t>
            </a:r>
            <a:r>
              <a:rPr lang="en-AU" sz="2400" dirty="0">
                <a:solidFill>
                  <a:srgbClr val="00B050"/>
                </a:solidFill>
              </a:rPr>
              <a:t>Watson &amp; Crick</a:t>
            </a:r>
            <a:endParaRPr lang="en-AU" sz="3600" dirty="0">
              <a:solidFill>
                <a:srgbClr val="00B05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7568" y="1594890"/>
            <a:ext cx="2956432" cy="425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429188" y="5971858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Bases:</a:t>
            </a:r>
            <a:r>
              <a:rPr lang="en-AU" sz="2000" b="1" dirty="0"/>
              <a:t> </a:t>
            </a:r>
            <a:r>
              <a:rPr lang="en-AU" sz="2000" b="1" dirty="0">
                <a:solidFill>
                  <a:srgbClr val="0033CC"/>
                </a:solidFill>
              </a:rPr>
              <a:t>A</a:t>
            </a:r>
            <a:r>
              <a:rPr lang="en-AU" sz="2000" b="1" dirty="0"/>
              <a:t>, </a:t>
            </a:r>
            <a:r>
              <a:rPr lang="en-AU" sz="2000" b="1" dirty="0">
                <a:solidFill>
                  <a:srgbClr val="009900"/>
                </a:solidFill>
              </a:rPr>
              <a:t>C</a:t>
            </a:r>
            <a:r>
              <a:rPr lang="en-AU" sz="2000" b="1" dirty="0"/>
              <a:t>, </a:t>
            </a:r>
            <a:r>
              <a:rPr lang="en-AU" sz="2000" b="1" dirty="0">
                <a:solidFill>
                  <a:srgbClr val="7030A0"/>
                </a:solidFill>
              </a:rPr>
              <a:t>G</a:t>
            </a:r>
            <a:r>
              <a:rPr lang="en-AU" sz="2000" b="1" dirty="0"/>
              <a:t>, </a:t>
            </a:r>
            <a:r>
              <a:rPr lang="en-AU" sz="2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E153D8-8E33-2248-8FCF-C4EB456D5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DNA</a:t>
            </a:r>
          </a:p>
        </p:txBody>
      </p:sp>
    </p:spTree>
    <p:extLst>
      <p:ext uri="{BB962C8B-B14F-4D97-AF65-F5344CB8AC3E}">
        <p14:creationId xmlns:p14="http://schemas.microsoft.com/office/powerpoint/2010/main" val="3641267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46979-89F6-3C43-B10A-7A6FDF6EF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Few words on the curriculum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FBB601-2E29-0144-95BE-4C11313FF5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97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150_2_014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7528" y="1738090"/>
            <a:ext cx="3678614" cy="4676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3808" y="876317"/>
            <a:ext cx="47628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buFont typeface="Arial" pitchFamily="34" charset="0"/>
              <a:buChar char="•"/>
            </a:pPr>
            <a:r>
              <a:rPr lang="en-AU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AU" b="1" u="sng" dirty="0">
                <a:solidFill>
                  <a:prstClr val="black"/>
                </a:solidFill>
                <a:latin typeface="+mj-lt"/>
              </a:rPr>
              <a:t>23 pairs of chromosomes</a:t>
            </a:r>
          </a:p>
          <a:p>
            <a:pPr>
              <a:lnSpc>
                <a:spcPts val="2000"/>
              </a:lnSpc>
            </a:pPr>
            <a:endParaRPr lang="en-AU" b="1" u="sng" dirty="0">
              <a:solidFill>
                <a:prstClr val="black"/>
              </a:solidFill>
              <a:latin typeface="+mj-lt"/>
            </a:endParaRPr>
          </a:p>
          <a:p>
            <a:pPr>
              <a:lnSpc>
                <a:spcPts val="2000"/>
              </a:lnSpc>
              <a:buFont typeface="Arial" pitchFamily="34" charset="0"/>
              <a:buChar char="•"/>
            </a:pPr>
            <a:r>
              <a:rPr lang="en-AU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AU" b="1" u="sng" dirty="0">
                <a:solidFill>
                  <a:prstClr val="black"/>
                </a:solidFill>
                <a:latin typeface="+mj-lt"/>
              </a:rPr>
              <a:t>“pairs”:</a:t>
            </a:r>
            <a:r>
              <a:rPr lang="en-AU" dirty="0">
                <a:solidFill>
                  <a:prstClr val="black"/>
                </a:solidFill>
                <a:latin typeface="+mj-lt"/>
              </a:rPr>
              <a:t> one copy from father, one mother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013718" y="1888567"/>
            <a:ext cx="476280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buFont typeface="Arial" pitchFamily="34" charset="0"/>
              <a:buChar char="•"/>
            </a:pPr>
            <a:r>
              <a:rPr lang="en-AU" b="1" i="1" dirty="0">
                <a:solidFill>
                  <a:prstClr val="black"/>
                </a:solidFill>
                <a:latin typeface="+mj-lt"/>
              </a:rPr>
              <a:t> ~</a:t>
            </a:r>
            <a:r>
              <a:rPr lang="en-AU" b="1" i="1" u="sng" dirty="0">
                <a:solidFill>
                  <a:prstClr val="black"/>
                </a:solidFill>
                <a:latin typeface="+mj-lt"/>
              </a:rPr>
              <a:t>20,000 genes</a:t>
            </a:r>
          </a:p>
        </p:txBody>
      </p:sp>
      <p:pic>
        <p:nvPicPr>
          <p:cNvPr id="72" name="Picture 71" descr="translation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35030" y="2204865"/>
            <a:ext cx="3981450" cy="452437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082189B-3E61-A944-AC1F-D21C95FF7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Genome</a:t>
            </a:r>
          </a:p>
        </p:txBody>
      </p:sp>
    </p:spTree>
    <p:extLst>
      <p:ext uri="{BB962C8B-B14F-4D97-AF65-F5344CB8AC3E}">
        <p14:creationId xmlns:p14="http://schemas.microsoft.com/office/powerpoint/2010/main" val="32281212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4147-ED99-2440-92AB-001E546F6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Twenty years of technological progress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0D5088-40F7-604B-AFB8-B65BDD8C2AF5}"/>
              </a:ext>
            </a:extLst>
          </p:cNvPr>
          <p:cNvGrpSpPr>
            <a:grpSpLocks noChangeAspect="1"/>
          </p:cNvGrpSpPr>
          <p:nvPr/>
        </p:nvGrpSpPr>
        <p:grpSpPr>
          <a:xfrm>
            <a:off x="642586" y="1718454"/>
            <a:ext cx="3147659" cy="4735871"/>
            <a:chOff x="1452915" y="1722002"/>
            <a:chExt cx="3147659" cy="4735871"/>
          </a:xfrm>
        </p:grpSpPr>
        <p:pic>
          <p:nvPicPr>
            <p:cNvPr id="4" name="Picture 3" descr="nature01403-f6.2.jpg">
              <a:extLst>
                <a:ext uri="{FF2B5EF4-FFF2-40B4-BE49-F238E27FC236}">
                  <a16:creationId xmlns:a16="http://schemas.microsoft.com/office/drawing/2014/main" id="{4BFA5E89-71E6-0345-A5D6-92935549A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2915" y="1722002"/>
              <a:ext cx="3039299" cy="390601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8218176-A2C6-524E-A49B-FBCF51E5ACE3}"/>
                </a:ext>
              </a:extLst>
            </p:cNvPr>
            <p:cNvSpPr txBox="1"/>
            <p:nvPr/>
          </p:nvSpPr>
          <p:spPr>
            <a:xfrm>
              <a:off x="1479207" y="5811542"/>
              <a:ext cx="31213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cs typeface="Cambria"/>
                </a:rPr>
                <a:t>Mapping the human genome</a:t>
              </a:r>
            </a:p>
            <a:p>
              <a:pPr algn="ctr"/>
              <a:r>
                <a:rPr lang="en-US" i="1" dirty="0">
                  <a:cs typeface="Cambria"/>
                </a:rPr>
                <a:t>2001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9311FF-036E-614D-9279-89A5EAE54DBB}"/>
              </a:ext>
            </a:extLst>
          </p:cNvPr>
          <p:cNvGrpSpPr>
            <a:grpSpLocks noChangeAspect="1"/>
          </p:cNvGrpSpPr>
          <p:nvPr/>
        </p:nvGrpSpPr>
        <p:grpSpPr>
          <a:xfrm>
            <a:off x="4135601" y="1718454"/>
            <a:ext cx="3725836" cy="1837978"/>
            <a:chOff x="5315043" y="1699655"/>
            <a:chExt cx="3725836" cy="183797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82079DA-AED7-784E-A64E-48E7BA782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89102" y="1699655"/>
              <a:ext cx="3651777" cy="117437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EE55CC4-D1DB-434E-AB7B-7578F3CF5317}"/>
                </a:ext>
              </a:extLst>
            </p:cNvPr>
            <p:cNvSpPr txBox="1"/>
            <p:nvPr/>
          </p:nvSpPr>
          <p:spPr>
            <a:xfrm>
              <a:off x="5315043" y="2891302"/>
              <a:ext cx="37258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cs typeface="Cambria"/>
                </a:rPr>
                <a:t>Characterizing common variation</a:t>
              </a:r>
            </a:p>
            <a:p>
              <a:pPr algn="ctr"/>
              <a:r>
                <a:rPr lang="en-US" i="1" dirty="0">
                  <a:cs typeface="Cambria"/>
                </a:rPr>
                <a:t>2003 - 2007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3C06C34-BFA7-3D4B-9AAC-984F1809FC17}"/>
              </a:ext>
            </a:extLst>
          </p:cNvPr>
          <p:cNvGrpSpPr>
            <a:grpSpLocks noChangeAspect="1"/>
          </p:cNvGrpSpPr>
          <p:nvPr/>
        </p:nvGrpSpPr>
        <p:grpSpPr>
          <a:xfrm>
            <a:off x="4120727" y="3637663"/>
            <a:ext cx="3820306" cy="2816662"/>
            <a:chOff x="5134707" y="3926165"/>
            <a:chExt cx="3820306" cy="288147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4413F62-84BC-2347-B578-6BCBF9C3F23A}"/>
                </a:ext>
              </a:extLst>
            </p:cNvPr>
            <p:cNvGrpSpPr/>
            <p:nvPr/>
          </p:nvGrpSpPr>
          <p:grpSpPr>
            <a:xfrm>
              <a:off x="5134707" y="3926165"/>
              <a:ext cx="3663475" cy="2121412"/>
              <a:chOff x="5134707" y="3926165"/>
              <a:chExt cx="3663475" cy="2121412"/>
            </a:xfrm>
          </p:grpSpPr>
          <p:pic>
            <p:nvPicPr>
              <p:cNvPr id="8" name="Picture 4" descr="AffyChip">
                <a:extLst>
                  <a:ext uri="{FF2B5EF4-FFF2-40B4-BE49-F238E27FC236}">
                    <a16:creationId xmlns:a16="http://schemas.microsoft.com/office/drawing/2014/main" id="{96FD65F3-E4BC-6744-B072-4D4039C16C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4707" y="4148548"/>
                <a:ext cx="1327371" cy="1676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2">
                <a:extLst>
                  <a:ext uri="{FF2B5EF4-FFF2-40B4-BE49-F238E27FC236}">
                    <a16:creationId xmlns:a16="http://schemas.microsoft.com/office/drawing/2014/main" id="{3D36EBDB-949B-A445-8DA8-D0DCF9977D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27928" y="3926165"/>
                <a:ext cx="2170254" cy="2121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1F7FBB0-2F37-254E-B6EC-4ED1925ECF97}"/>
                </a:ext>
              </a:extLst>
            </p:cNvPr>
            <p:cNvSpPr txBox="1"/>
            <p:nvPr/>
          </p:nvSpPr>
          <p:spPr>
            <a:xfrm>
              <a:off x="5201037" y="6161306"/>
              <a:ext cx="37539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cs typeface="Cambria"/>
                </a:rPr>
                <a:t>Genome-wide association (GWAS)</a:t>
              </a:r>
            </a:p>
            <a:p>
              <a:pPr algn="ctr"/>
              <a:r>
                <a:rPr lang="en-US" i="1" dirty="0">
                  <a:cs typeface="Cambria"/>
                </a:rPr>
                <a:t>2005 - present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8D48206-6FA6-7943-9658-93006EE30EB2}"/>
              </a:ext>
            </a:extLst>
          </p:cNvPr>
          <p:cNvGrpSpPr/>
          <p:nvPr/>
        </p:nvGrpSpPr>
        <p:grpSpPr>
          <a:xfrm>
            <a:off x="8569604" y="2612897"/>
            <a:ext cx="3057247" cy="2881082"/>
            <a:chOff x="9171898" y="2630421"/>
            <a:chExt cx="3057247" cy="288108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C79B6B5-0DF8-8244-B923-6ABB4C3BB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88655" y="2630421"/>
              <a:ext cx="2888825" cy="2234751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A9F6C72-E403-9F45-B55A-74466220C904}"/>
                </a:ext>
              </a:extLst>
            </p:cNvPr>
            <p:cNvSpPr txBox="1"/>
            <p:nvPr/>
          </p:nvSpPr>
          <p:spPr>
            <a:xfrm>
              <a:off x="9171898" y="4865172"/>
              <a:ext cx="30572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cs typeface="Cambria"/>
                </a:rPr>
                <a:t>Next generation sequencing</a:t>
              </a:r>
            </a:p>
            <a:p>
              <a:pPr algn="ctr"/>
              <a:r>
                <a:rPr lang="en-US" i="1" dirty="0">
                  <a:cs typeface="Cambria"/>
                </a:rPr>
                <a:t>2009 - present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4742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4"/>
            <a:ext cx="10464800" cy="615553"/>
          </a:xfrm>
        </p:spPr>
        <p:txBody>
          <a:bodyPr>
            <a:normAutofit fontScale="90000"/>
          </a:bodyPr>
          <a:lstStyle/>
          <a:p>
            <a:r>
              <a:rPr lang="en-US" dirty="0"/>
              <a:t>Technologies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63123" y="2135293"/>
            <a:ext cx="1171787" cy="1930400"/>
            <a:chOff x="6324600" y="2590800"/>
            <a:chExt cx="1283638" cy="2308452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2590800"/>
              <a:ext cx="674038" cy="1698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2743200"/>
              <a:ext cx="674038" cy="1698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2895600"/>
              <a:ext cx="674038" cy="1698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3048000"/>
              <a:ext cx="674038" cy="1698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200400"/>
              <a:ext cx="674038" cy="1698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826056" y="1193801"/>
            <a:ext cx="1767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Arrays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961" y="2033694"/>
            <a:ext cx="2888825" cy="22347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37760" y="1193801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Gill Sans" charset="0"/>
                <a:ea typeface="Gill Sans" charset="0"/>
                <a:cs typeface="Gill Sans" charset="0"/>
              </a:rPr>
              <a:t>Exomes</a:t>
            </a:r>
            <a:endParaRPr lang="en-US" sz="240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22453" y="1193801"/>
            <a:ext cx="1386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Genomes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2668" y="2033694"/>
            <a:ext cx="2888825" cy="223475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1600" y="4815841"/>
            <a:ext cx="11469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Upside        Hits + epidemiology        Gene identification		Comprehensive capture</a:t>
            </a:r>
          </a:p>
          <a:p>
            <a:r>
              <a:rPr lang="en-US" sz="2400" dirty="0"/>
              <a:t>Downside     Hit interpretation          Limited Scope		     	Cost (small N)</a:t>
            </a:r>
          </a:p>
        </p:txBody>
      </p:sp>
    </p:spTree>
    <p:extLst>
      <p:ext uri="{BB962C8B-B14F-4D97-AF65-F5344CB8AC3E}">
        <p14:creationId xmlns:p14="http://schemas.microsoft.com/office/powerpoint/2010/main" val="36532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8959428" y="142039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Futura Bk BT"/>
              </a:rPr>
              <a:t>Genotype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959428" y="235650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latin typeface="Courier New" pitchFamily="49" charset="0"/>
                <a:cs typeface="Courier New" pitchFamily="49" charset="0"/>
              </a:rPr>
              <a:t>A </a:t>
            </a:r>
            <a:r>
              <a:rPr lang="en-AU" sz="2000" b="1" dirty="0" err="1">
                <a:latin typeface="Courier New" pitchFamily="49" charset="0"/>
                <a:cs typeface="Courier New" pitchFamily="49" charset="0"/>
              </a:rPr>
              <a:t>A</a:t>
            </a:r>
            <a:endParaRPr lang="en-AU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38352" y="2174508"/>
            <a:ext cx="54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GTAACTTGGGATCT</a:t>
            </a:r>
            <a:r>
              <a:rPr lang="en-AU" sz="2400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AU" sz="24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GACCA</a:t>
            </a:r>
            <a:r>
              <a:rPr lang="en-AU" sz="2400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AU" sz="24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ATAGAT</a:t>
            </a:r>
          </a:p>
          <a:p>
            <a:r>
              <a:rPr lang="en-AU" sz="24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GTAACTTGGGATCT</a:t>
            </a:r>
            <a:r>
              <a:rPr lang="en-AU" sz="2400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AU" sz="24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GACCA</a:t>
            </a:r>
            <a:r>
              <a:rPr lang="en-AU" sz="2400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AU" sz="24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ATAGAT</a:t>
            </a:r>
          </a:p>
          <a:p>
            <a:r>
              <a:rPr lang="en-AU" sz="24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GTAACTTGGGATCT</a:t>
            </a:r>
            <a:r>
              <a:rPr lang="en-AU" sz="2400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AU" sz="24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GACCA</a:t>
            </a:r>
            <a:r>
              <a:rPr lang="en-AU" sz="2400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AU" sz="24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ATAGAT</a:t>
            </a:r>
          </a:p>
          <a:p>
            <a:r>
              <a:rPr lang="en-AU" sz="24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GTAACTTGGGATCT</a:t>
            </a:r>
            <a:r>
              <a:rPr lang="en-AU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AU" sz="24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GACCA</a:t>
            </a:r>
            <a:r>
              <a:rPr lang="en-AU" sz="2400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AU" sz="24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ATAGAT</a:t>
            </a:r>
          </a:p>
          <a:p>
            <a:r>
              <a:rPr lang="en-AU" sz="24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GTAACTTGGGATCT</a:t>
            </a:r>
            <a:r>
              <a:rPr lang="en-AU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AU" sz="24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GACCA</a:t>
            </a:r>
            <a:r>
              <a:rPr lang="en-AU" sz="2400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AU" sz="24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ATAGAT</a:t>
            </a:r>
          </a:p>
          <a:p>
            <a:r>
              <a:rPr lang="en-AU" sz="24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GTAACTTGGGATCT</a:t>
            </a:r>
            <a:r>
              <a:rPr lang="en-AU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AU" sz="24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GACCA</a:t>
            </a:r>
            <a:r>
              <a:rPr lang="en-AU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AU" sz="24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ATAGAT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752724" y="2952082"/>
            <a:ext cx="876967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3177581" y="2199438"/>
            <a:ext cx="6607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dirty="0">
                <a:solidFill>
                  <a:schemeClr val="bg1">
                    <a:lumMod val="50000"/>
                  </a:schemeClr>
                </a:solidFill>
                <a:latin typeface="Futura Bk BT"/>
                <a:ea typeface="Arial Unicode MS" pitchFamily="34" charset="-128"/>
                <a:cs typeface="Arial Unicode MS" pitchFamily="34" charset="-128"/>
              </a:rPr>
              <a:t>Mat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03048" y="1505655"/>
            <a:ext cx="195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Futura Bk BT"/>
              </a:rPr>
              <a:t>DNA sequence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81436" y="235584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Futura Bk BT"/>
              </a:rPr>
              <a:t>Person 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81436" y="31013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Futura Bk BT"/>
              </a:rPr>
              <a:t>Person 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81436" y="38214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Futura Bk BT"/>
              </a:rPr>
              <a:t>Person 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29508" y="16745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err="1">
                <a:latin typeface="Futura Bk BT"/>
              </a:rPr>
              <a:t>Chrom</a:t>
            </a:r>
            <a:r>
              <a:rPr lang="en-AU" b="1" dirty="0">
                <a:latin typeface="Futura Bk BT"/>
              </a:rPr>
              <a:t>.</a:t>
            </a: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3177581" y="2559164"/>
            <a:ext cx="57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dirty="0">
                <a:solidFill>
                  <a:schemeClr val="bg1">
                    <a:lumMod val="50000"/>
                  </a:schemeClr>
                </a:solidFill>
                <a:latin typeface="Futura Bk BT"/>
                <a:ea typeface="Arial Unicode MS" pitchFamily="34" charset="-128"/>
                <a:cs typeface="Arial Unicode MS" pitchFamily="34" charset="-128"/>
              </a:rPr>
              <a:t>Pat</a:t>
            </a: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3177581" y="2928497"/>
            <a:ext cx="6607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dirty="0">
                <a:solidFill>
                  <a:schemeClr val="bg1">
                    <a:lumMod val="50000"/>
                  </a:schemeClr>
                </a:solidFill>
                <a:latin typeface="Futura Bk BT"/>
                <a:ea typeface="Arial Unicode MS" pitchFamily="34" charset="-128"/>
                <a:cs typeface="Arial Unicode MS" pitchFamily="34" charset="-128"/>
              </a:rPr>
              <a:t>Mat</a:t>
            </a: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3177581" y="3288223"/>
            <a:ext cx="57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dirty="0">
                <a:solidFill>
                  <a:schemeClr val="bg1">
                    <a:lumMod val="50000"/>
                  </a:schemeClr>
                </a:solidFill>
                <a:latin typeface="Futura Bk BT"/>
                <a:ea typeface="Arial Unicode MS" pitchFamily="34" charset="-128"/>
                <a:cs typeface="Arial Unicode MS" pitchFamily="34" charset="-128"/>
              </a:rPr>
              <a:t>Pat</a:t>
            </a: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3105572" y="3671710"/>
            <a:ext cx="792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dirty="0">
                <a:solidFill>
                  <a:schemeClr val="bg1">
                    <a:lumMod val="50000"/>
                  </a:schemeClr>
                </a:solidFill>
                <a:latin typeface="Futura Bk BT"/>
                <a:ea typeface="Arial Unicode MS" pitchFamily="34" charset="-128"/>
                <a:cs typeface="Arial Unicode MS" pitchFamily="34" charset="-128"/>
              </a:rPr>
              <a:t>Mat</a:t>
            </a: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3177581" y="4028916"/>
            <a:ext cx="57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dirty="0">
                <a:solidFill>
                  <a:schemeClr val="bg1">
                    <a:lumMod val="50000"/>
                  </a:schemeClr>
                </a:solidFill>
                <a:latin typeface="Futura Bk BT"/>
                <a:ea typeface="Arial Unicode MS" pitchFamily="34" charset="-128"/>
                <a:cs typeface="Arial Unicode MS" pitchFamily="34" charset="-128"/>
              </a:rPr>
              <a:t>Pat</a:t>
            </a: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1775520" y="2081168"/>
            <a:ext cx="87468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1737420" y="4478640"/>
            <a:ext cx="87849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1765424" y="3669536"/>
            <a:ext cx="876967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8565480" y="176263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latin typeface="Futura Bk BT"/>
              </a:rPr>
              <a:t>SNP 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336360" y="1759228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latin typeface="Futura Bk BT"/>
              </a:rPr>
              <a:t>SNP 2</a:t>
            </a:r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9090744" y="1755036"/>
            <a:ext cx="13342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9717608" y="235650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latin typeface="Courier New" pitchFamily="49" charset="0"/>
                <a:cs typeface="Courier New" pitchFamily="49" charset="0"/>
              </a:rPr>
              <a:t>G </a:t>
            </a:r>
            <a:r>
              <a:rPr lang="en-AU" sz="2000" b="1" dirty="0" err="1">
                <a:latin typeface="Courier New" pitchFamily="49" charset="0"/>
                <a:cs typeface="Courier New" pitchFamily="49" charset="0"/>
              </a:rPr>
              <a:t>G</a:t>
            </a:r>
            <a:endParaRPr lang="en-AU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963620" y="311808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latin typeface="Courier New" pitchFamily="49" charset="0"/>
                <a:cs typeface="Courier New" pitchFamily="49" charset="0"/>
              </a:rPr>
              <a:t>A C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721800" y="311808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latin typeface="Courier New" pitchFamily="49" charset="0"/>
                <a:cs typeface="Courier New" pitchFamily="49" charset="0"/>
              </a:rPr>
              <a:t>G </a:t>
            </a:r>
            <a:r>
              <a:rPr lang="en-AU" sz="2000" b="1" dirty="0" err="1">
                <a:latin typeface="Courier New" pitchFamily="49" charset="0"/>
                <a:cs typeface="Courier New" pitchFamily="49" charset="0"/>
              </a:rPr>
              <a:t>G</a:t>
            </a:r>
            <a:endParaRPr lang="en-AU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963620" y="385086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latin typeface="Courier New" pitchFamily="49" charset="0"/>
                <a:cs typeface="Courier New" pitchFamily="49" charset="0"/>
              </a:rPr>
              <a:t>C </a:t>
            </a:r>
            <a:r>
              <a:rPr lang="en-AU" sz="2000" b="1" dirty="0" err="1">
                <a:latin typeface="Courier New" pitchFamily="49" charset="0"/>
                <a:cs typeface="Courier New" pitchFamily="49" charset="0"/>
              </a:rPr>
              <a:t>C</a:t>
            </a:r>
            <a:endParaRPr lang="en-AU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721800" y="385086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latin typeface="Courier New" pitchFamily="49" charset="0"/>
                <a:cs typeface="Courier New" pitchFamily="49" charset="0"/>
              </a:rPr>
              <a:t>G T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057900" y="463144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latin typeface="Futura Bk BT"/>
              </a:rPr>
              <a:t>SNP 1</a:t>
            </a:r>
          </a:p>
        </p:txBody>
      </p:sp>
      <p:cxnSp>
        <p:nvCxnSpPr>
          <p:cNvPr id="69" name="Straight Arrow Connector 68"/>
          <p:cNvCxnSpPr/>
          <p:nvPr/>
        </p:nvCxnSpPr>
        <p:spPr bwMode="auto">
          <a:xfrm rot="5400000" flipH="1" flipV="1">
            <a:off x="6398508" y="4523566"/>
            <a:ext cx="32689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7150720" y="463144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latin typeface="Futura Bk BT"/>
              </a:rPr>
              <a:t>SNP 2</a:t>
            </a:r>
          </a:p>
        </p:txBody>
      </p:sp>
      <p:sp>
        <p:nvSpPr>
          <p:cNvPr id="72" name="Rectangle 71"/>
          <p:cNvSpPr/>
          <p:nvPr/>
        </p:nvSpPr>
        <p:spPr>
          <a:xfrm>
            <a:off x="2006784" y="5042501"/>
            <a:ext cx="7617608" cy="145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AU" sz="2000" i="1" dirty="0">
                <a:solidFill>
                  <a:srgbClr val="002BB4"/>
                </a:solidFill>
                <a:latin typeface="Futura Bk BT"/>
              </a:rPr>
              <a:t> </a:t>
            </a:r>
            <a:r>
              <a:rPr lang="en-AU" sz="2000" dirty="0">
                <a:solidFill>
                  <a:srgbClr val="002BB4"/>
                </a:solidFill>
                <a:latin typeface="Futura Bk BT"/>
              </a:rPr>
              <a:t>Mutation that arose at some point in demographic history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AU" sz="2000" dirty="0">
                <a:solidFill>
                  <a:srgbClr val="0033CC"/>
                </a:solidFill>
                <a:latin typeface="Futura Bk BT"/>
              </a:rPr>
              <a:t> Typically, each SNP has two alleles (bases)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AU" sz="2000" dirty="0">
                <a:solidFill>
                  <a:srgbClr val="0033CC"/>
                </a:solidFill>
                <a:latin typeface="Futura Bk BT"/>
              </a:rPr>
              <a:t> Each SNP is eventually given an “</a:t>
            </a:r>
            <a:r>
              <a:rPr lang="en-AU" sz="2000" dirty="0" err="1">
                <a:solidFill>
                  <a:srgbClr val="0033CC"/>
                </a:solidFill>
                <a:latin typeface="Futura Bk BT"/>
              </a:rPr>
              <a:t>rs</a:t>
            </a:r>
            <a:r>
              <a:rPr lang="en-AU" sz="2000" dirty="0">
                <a:solidFill>
                  <a:srgbClr val="0033CC"/>
                </a:solidFill>
                <a:latin typeface="Futura Bk BT"/>
              </a:rPr>
              <a:t>” number rs214621</a:t>
            </a:r>
          </a:p>
        </p:txBody>
      </p:sp>
      <p:cxnSp>
        <p:nvCxnSpPr>
          <p:cNvPr id="75" name="Straight Arrow Connector 74"/>
          <p:cNvCxnSpPr/>
          <p:nvPr/>
        </p:nvCxnSpPr>
        <p:spPr bwMode="auto">
          <a:xfrm rot="5400000" flipH="1" flipV="1">
            <a:off x="7496884" y="4531950"/>
            <a:ext cx="32689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3" name="Title 3">
            <a:extLst>
              <a:ext uri="{FF2B5EF4-FFF2-40B4-BE49-F238E27FC236}">
                <a16:creationId xmlns:a16="http://schemas.microsoft.com/office/drawing/2014/main" id="{4DF029C3-D38C-4D4C-86F6-27697CEEB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Single Nucleotide Polymorphisms (SNPs)</a:t>
            </a:r>
          </a:p>
        </p:txBody>
      </p:sp>
    </p:spTree>
    <p:extLst>
      <p:ext uri="{BB962C8B-B14F-4D97-AF65-F5344CB8AC3E}">
        <p14:creationId xmlns:p14="http://schemas.microsoft.com/office/powerpoint/2010/main" val="240731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14" grpId="0"/>
      <p:bldP spid="20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56" grpId="0"/>
      <p:bldP spid="57" grpId="0"/>
      <p:bldP spid="62" grpId="0"/>
      <p:bldP spid="63" grpId="0"/>
      <p:bldP spid="64" grpId="0"/>
      <p:bldP spid="65" grpId="0"/>
      <p:bldP spid="66" grpId="0"/>
      <p:bldP spid="67" grpId="0"/>
      <p:bldP spid="70" grpId="0"/>
      <p:bldP spid="7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D6BD-44E7-A941-B7CE-CB0224F6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variation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795642-174D-CE4B-9A99-D0FED6C26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57"/>
            <a:ext cx="12192000" cy="4631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B989E8-23BE-6D49-86E2-EAC0A2FE3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507" y="3630588"/>
            <a:ext cx="3500438" cy="17140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384EE4-2E84-B442-AD59-C8DB649EA923}"/>
              </a:ext>
            </a:extLst>
          </p:cNvPr>
          <p:cNvSpPr txBox="1"/>
          <p:nvPr/>
        </p:nvSpPr>
        <p:spPr>
          <a:xfrm>
            <a:off x="9010651" y="2901926"/>
            <a:ext cx="2557462" cy="7286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3979C5-1873-AD49-8FE0-C98262D46DC6}"/>
              </a:ext>
            </a:extLst>
          </p:cNvPr>
          <p:cNvSpPr txBox="1"/>
          <p:nvPr/>
        </p:nvSpPr>
        <p:spPr>
          <a:xfrm>
            <a:off x="92765" y="6467061"/>
            <a:ext cx="11746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https://</a:t>
            </a:r>
            <a:r>
              <a:rPr lang="en-US" sz="1600" dirty="0" err="1"/>
              <a:t>www.ebi.ac.uk</a:t>
            </a:r>
            <a:r>
              <a:rPr lang="en-US" sz="1600" dirty="0"/>
              <a:t>/training/online/courses/human-genetic-variation-introduction/what-is-genetic-variation/types-of-genetic-variation/</a:t>
            </a:r>
          </a:p>
        </p:txBody>
      </p:sp>
    </p:spTree>
    <p:extLst>
      <p:ext uri="{BB962C8B-B14F-4D97-AF65-F5344CB8AC3E}">
        <p14:creationId xmlns:p14="http://schemas.microsoft.com/office/powerpoint/2010/main" val="21792267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dirty="0">
                <a:solidFill>
                  <a:srgbClr val="1F497D"/>
                </a:solidFill>
                <a:latin typeface="Calibri"/>
                <a:ea typeface="ＭＳ Ｐゴシック" charset="0"/>
                <a:cs typeface="Calibri"/>
              </a:rPr>
              <a:t>Definitions</a:t>
            </a:r>
            <a:endParaRPr lang="en-US" dirty="0">
              <a:solidFill>
                <a:srgbClr val="1F497D"/>
              </a:solidFill>
              <a:latin typeface="Calibri"/>
              <a:ea typeface="ＭＳ Ｐゴシック" charset="0"/>
              <a:cs typeface="Calibri"/>
            </a:endParaRPr>
          </a:p>
        </p:txBody>
      </p:sp>
      <p:grpSp>
        <p:nvGrpSpPr>
          <p:cNvPr id="19458" name="Group 3"/>
          <p:cNvGrpSpPr>
            <a:grpSpLocks/>
          </p:cNvGrpSpPr>
          <p:nvPr/>
        </p:nvGrpSpPr>
        <p:grpSpPr bwMode="auto">
          <a:xfrm>
            <a:off x="3657601" y="1752600"/>
            <a:ext cx="5262563" cy="1066800"/>
            <a:chOff x="1344" y="1104"/>
            <a:chExt cx="3315" cy="672"/>
          </a:xfrm>
        </p:grpSpPr>
        <p:sp>
          <p:nvSpPr>
            <p:cNvPr id="19513" name="Line 4"/>
            <p:cNvSpPr>
              <a:spLocks noChangeShapeType="1"/>
            </p:cNvSpPr>
            <p:nvPr/>
          </p:nvSpPr>
          <p:spPr bwMode="auto">
            <a:xfrm>
              <a:off x="1344" y="1152"/>
              <a:ext cx="26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Oval 5"/>
            <p:cNvSpPr>
              <a:spLocks noChangeArrowheads="1"/>
            </p:cNvSpPr>
            <p:nvPr/>
          </p:nvSpPr>
          <p:spPr bwMode="auto">
            <a:xfrm>
              <a:off x="1584" y="11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5" name="Oval 6"/>
            <p:cNvSpPr>
              <a:spLocks noChangeArrowheads="1"/>
            </p:cNvSpPr>
            <p:nvPr/>
          </p:nvSpPr>
          <p:spPr bwMode="auto">
            <a:xfrm>
              <a:off x="2016" y="11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6" name="Oval 7"/>
            <p:cNvSpPr>
              <a:spLocks noChangeArrowheads="1"/>
            </p:cNvSpPr>
            <p:nvPr/>
          </p:nvSpPr>
          <p:spPr bwMode="auto">
            <a:xfrm>
              <a:off x="3648" y="11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7" name="Oval 8"/>
            <p:cNvSpPr>
              <a:spLocks noChangeArrowheads="1"/>
            </p:cNvSpPr>
            <p:nvPr/>
          </p:nvSpPr>
          <p:spPr bwMode="auto">
            <a:xfrm>
              <a:off x="3072" y="110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8" name="Oval 9"/>
            <p:cNvSpPr>
              <a:spLocks noChangeArrowheads="1"/>
            </p:cNvSpPr>
            <p:nvPr/>
          </p:nvSpPr>
          <p:spPr bwMode="auto">
            <a:xfrm>
              <a:off x="2448" y="11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9" name="Text Box 10"/>
            <p:cNvSpPr txBox="1">
              <a:spLocks noChangeArrowheads="1"/>
            </p:cNvSpPr>
            <p:nvPr/>
          </p:nvSpPr>
          <p:spPr bwMode="auto">
            <a:xfrm>
              <a:off x="3552" y="1488"/>
              <a:ext cx="110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/>
                <a:t>chromosome</a:t>
              </a:r>
              <a:endParaRPr lang="en-US"/>
            </a:p>
          </p:txBody>
        </p:sp>
        <p:cxnSp>
          <p:nvCxnSpPr>
            <p:cNvPr id="19520" name="AutoShape 11"/>
            <p:cNvCxnSpPr>
              <a:cxnSpLocks noChangeShapeType="1"/>
            </p:cNvCxnSpPr>
            <p:nvPr/>
          </p:nvCxnSpPr>
          <p:spPr bwMode="auto">
            <a:xfrm rot="5400000" flipH="1">
              <a:off x="3877" y="1211"/>
              <a:ext cx="240" cy="21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9521" name="Line 12"/>
            <p:cNvSpPr>
              <a:spLocks noChangeShapeType="1"/>
            </p:cNvSpPr>
            <p:nvPr/>
          </p:nvSpPr>
          <p:spPr bwMode="auto">
            <a:xfrm flipH="1" flipV="1">
              <a:off x="1632" y="1248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2" name="Line 13"/>
            <p:cNvSpPr>
              <a:spLocks noChangeShapeType="1"/>
            </p:cNvSpPr>
            <p:nvPr/>
          </p:nvSpPr>
          <p:spPr bwMode="auto">
            <a:xfrm flipV="1">
              <a:off x="1824" y="1248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3" name="Text Box 14"/>
            <p:cNvSpPr txBox="1">
              <a:spLocks noChangeArrowheads="1"/>
            </p:cNvSpPr>
            <p:nvPr/>
          </p:nvSpPr>
          <p:spPr bwMode="auto">
            <a:xfrm>
              <a:off x="1536" y="1488"/>
              <a:ext cx="5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/>
                <a:t>SNPs</a:t>
              </a:r>
              <a:endParaRPr lang="en-US"/>
            </a:p>
          </p:txBody>
        </p:sp>
        <p:sp>
          <p:nvSpPr>
            <p:cNvPr id="19524" name="Line 15"/>
            <p:cNvSpPr>
              <a:spLocks noChangeShapeType="1"/>
            </p:cNvSpPr>
            <p:nvPr/>
          </p:nvSpPr>
          <p:spPr bwMode="auto">
            <a:xfrm flipV="1">
              <a:off x="2880" y="1248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5" name="Text Box 16"/>
            <p:cNvSpPr txBox="1">
              <a:spLocks noChangeArrowheads="1"/>
            </p:cNvSpPr>
            <p:nvPr/>
          </p:nvSpPr>
          <p:spPr bwMode="auto">
            <a:xfrm>
              <a:off x="2356" y="1488"/>
              <a:ext cx="10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/>
                <a:t>trait variant</a:t>
              </a:r>
              <a:endParaRPr lang="en-US"/>
            </a:p>
          </p:txBody>
        </p:sp>
      </p:grpSp>
      <p:sp>
        <p:nvSpPr>
          <p:cNvPr id="19459" name="Text Box 17"/>
          <p:cNvSpPr txBox="1">
            <a:spLocks noChangeArrowheads="1"/>
          </p:cNvSpPr>
          <p:nvPr/>
        </p:nvSpPr>
        <p:spPr bwMode="auto">
          <a:xfrm>
            <a:off x="4800600" y="3200400"/>
            <a:ext cx="2154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GB">
                <a:solidFill>
                  <a:schemeClr val="accent2"/>
                </a:solidFill>
              </a:rPr>
              <a:t>Population Data</a:t>
            </a:r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19460" name="Group 18"/>
          <p:cNvGrpSpPr>
            <a:grpSpLocks/>
          </p:cNvGrpSpPr>
          <p:nvPr/>
        </p:nvGrpSpPr>
        <p:grpSpPr bwMode="auto">
          <a:xfrm>
            <a:off x="6572250" y="3733801"/>
            <a:ext cx="3181350" cy="2682875"/>
            <a:chOff x="3180" y="2352"/>
            <a:chExt cx="2004" cy="1690"/>
          </a:xfrm>
        </p:grpSpPr>
        <p:sp>
          <p:nvSpPr>
            <p:cNvPr id="19511" name="Text Box 19"/>
            <p:cNvSpPr txBox="1">
              <a:spLocks noChangeArrowheads="1"/>
            </p:cNvSpPr>
            <p:nvPr/>
          </p:nvSpPr>
          <p:spPr bwMode="auto">
            <a:xfrm>
              <a:off x="3180" y="2352"/>
              <a:ext cx="18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2000"/>
                <a:t>Affection     Trait</a:t>
              </a:r>
              <a:r>
                <a:rPr lang="en-GB" sz="2000" baseline="-25000"/>
                <a:t>1</a:t>
              </a:r>
              <a:r>
                <a:rPr lang="en-GB" sz="2000"/>
                <a:t>…Trait</a:t>
              </a:r>
              <a:r>
                <a:rPr lang="en-GB" sz="2000" baseline="-25000"/>
                <a:t>n</a:t>
              </a:r>
              <a:endParaRPr lang="en-US" sz="2000" baseline="-25000"/>
            </a:p>
          </p:txBody>
        </p:sp>
        <p:sp>
          <p:nvSpPr>
            <p:cNvPr id="19512" name="Text Box 20"/>
            <p:cNvSpPr txBox="1">
              <a:spLocks noChangeArrowheads="1"/>
            </p:cNvSpPr>
            <p:nvPr/>
          </p:nvSpPr>
          <p:spPr bwMode="auto">
            <a:xfrm>
              <a:off x="3372" y="2640"/>
              <a:ext cx="1812" cy="1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2000"/>
                <a:t>A	  10.3       75.66</a:t>
              </a:r>
            </a:p>
            <a:p>
              <a:pPr eaLnBrk="1" hangingPunct="1"/>
              <a:endParaRPr lang="en-GB" sz="2000"/>
            </a:p>
            <a:p>
              <a:pPr eaLnBrk="1" hangingPunct="1"/>
              <a:endParaRPr lang="en-GB" sz="2000"/>
            </a:p>
            <a:p>
              <a:pPr eaLnBrk="1" hangingPunct="1"/>
              <a:r>
                <a:rPr lang="en-GB" sz="2000"/>
                <a:t>A	   9.9           -99</a:t>
              </a:r>
            </a:p>
            <a:p>
              <a:pPr eaLnBrk="1" hangingPunct="1"/>
              <a:endParaRPr lang="en-GB" sz="2000"/>
            </a:p>
            <a:p>
              <a:pPr eaLnBrk="1" hangingPunct="1"/>
              <a:endParaRPr lang="en-GB" sz="2000"/>
            </a:p>
            <a:p>
              <a:pPr eaLnBrk="1" hangingPunct="1"/>
              <a:r>
                <a:rPr lang="en-GB" sz="2000"/>
                <a:t>U	  15.8        101.22</a:t>
              </a:r>
              <a:endParaRPr lang="en-US" sz="2000"/>
            </a:p>
          </p:txBody>
        </p:sp>
      </p:grpSp>
      <p:grpSp>
        <p:nvGrpSpPr>
          <p:cNvPr id="19461" name="Group 21"/>
          <p:cNvGrpSpPr>
            <a:grpSpLocks/>
          </p:cNvGrpSpPr>
          <p:nvPr/>
        </p:nvGrpSpPr>
        <p:grpSpPr bwMode="auto">
          <a:xfrm>
            <a:off x="2438400" y="3886200"/>
            <a:ext cx="3295650" cy="762000"/>
            <a:chOff x="576" y="2448"/>
            <a:chExt cx="2076" cy="480"/>
          </a:xfrm>
        </p:grpSpPr>
        <p:sp>
          <p:nvSpPr>
            <p:cNvPr id="19496" name="Line 22"/>
            <p:cNvSpPr>
              <a:spLocks noChangeShapeType="1"/>
            </p:cNvSpPr>
            <p:nvPr/>
          </p:nvSpPr>
          <p:spPr bwMode="auto">
            <a:xfrm>
              <a:off x="1356" y="2736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7" name="Oval 23"/>
            <p:cNvSpPr>
              <a:spLocks noChangeArrowheads="1"/>
            </p:cNvSpPr>
            <p:nvPr/>
          </p:nvSpPr>
          <p:spPr bwMode="auto">
            <a:xfrm>
              <a:off x="1404" y="26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8" name="Oval 24"/>
            <p:cNvSpPr>
              <a:spLocks noChangeArrowheads="1"/>
            </p:cNvSpPr>
            <p:nvPr/>
          </p:nvSpPr>
          <p:spPr bwMode="auto">
            <a:xfrm>
              <a:off x="1644" y="26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9" name="Oval 25"/>
            <p:cNvSpPr>
              <a:spLocks noChangeArrowheads="1"/>
            </p:cNvSpPr>
            <p:nvPr/>
          </p:nvSpPr>
          <p:spPr bwMode="auto">
            <a:xfrm>
              <a:off x="2220" y="268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0" name="Oval 26"/>
            <p:cNvSpPr>
              <a:spLocks noChangeArrowheads="1"/>
            </p:cNvSpPr>
            <p:nvPr/>
          </p:nvSpPr>
          <p:spPr bwMode="auto">
            <a:xfrm>
              <a:off x="2412" y="2688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1" name="Oval 27"/>
            <p:cNvSpPr>
              <a:spLocks noChangeArrowheads="1"/>
            </p:cNvSpPr>
            <p:nvPr/>
          </p:nvSpPr>
          <p:spPr bwMode="auto">
            <a:xfrm>
              <a:off x="1932" y="2688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2" name="Line 28"/>
            <p:cNvSpPr>
              <a:spLocks noChangeShapeType="1"/>
            </p:cNvSpPr>
            <p:nvPr/>
          </p:nvSpPr>
          <p:spPr bwMode="auto">
            <a:xfrm>
              <a:off x="1356" y="2880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3" name="Oval 29"/>
            <p:cNvSpPr>
              <a:spLocks noChangeArrowheads="1"/>
            </p:cNvSpPr>
            <p:nvPr/>
          </p:nvSpPr>
          <p:spPr bwMode="auto">
            <a:xfrm>
              <a:off x="1404" y="2832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4" name="Oval 30"/>
            <p:cNvSpPr>
              <a:spLocks noChangeArrowheads="1"/>
            </p:cNvSpPr>
            <p:nvPr/>
          </p:nvSpPr>
          <p:spPr bwMode="auto">
            <a:xfrm>
              <a:off x="1644" y="283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5" name="Oval 31"/>
            <p:cNvSpPr>
              <a:spLocks noChangeArrowheads="1"/>
            </p:cNvSpPr>
            <p:nvPr/>
          </p:nvSpPr>
          <p:spPr bwMode="auto">
            <a:xfrm>
              <a:off x="2220" y="283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6" name="Oval 32"/>
            <p:cNvSpPr>
              <a:spLocks noChangeArrowheads="1"/>
            </p:cNvSpPr>
            <p:nvPr/>
          </p:nvSpPr>
          <p:spPr bwMode="auto">
            <a:xfrm>
              <a:off x="2412" y="283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7" name="Oval 33"/>
            <p:cNvSpPr>
              <a:spLocks noChangeArrowheads="1"/>
            </p:cNvSpPr>
            <p:nvPr/>
          </p:nvSpPr>
          <p:spPr bwMode="auto">
            <a:xfrm>
              <a:off x="1932" y="2832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8" name="Line 34"/>
            <p:cNvSpPr>
              <a:spLocks noChangeShapeType="1"/>
            </p:cNvSpPr>
            <p:nvPr/>
          </p:nvSpPr>
          <p:spPr bwMode="auto">
            <a:xfrm>
              <a:off x="1260" y="26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9" name="Line 35"/>
            <p:cNvSpPr>
              <a:spLocks noChangeShapeType="1"/>
            </p:cNvSpPr>
            <p:nvPr/>
          </p:nvSpPr>
          <p:spPr bwMode="auto">
            <a:xfrm>
              <a:off x="1068" y="2688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0" name="Text Box 36"/>
            <p:cNvSpPr txBox="1">
              <a:spLocks noChangeArrowheads="1"/>
            </p:cNvSpPr>
            <p:nvPr/>
          </p:nvSpPr>
          <p:spPr bwMode="auto">
            <a:xfrm>
              <a:off x="576" y="2448"/>
              <a:ext cx="6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600"/>
                <a:t>haplotypes</a:t>
              </a:r>
              <a:endParaRPr lang="en-US" sz="1600"/>
            </a:p>
          </p:txBody>
        </p:sp>
      </p:grpSp>
      <p:grpSp>
        <p:nvGrpSpPr>
          <p:cNvPr id="19462" name="Group 37"/>
          <p:cNvGrpSpPr>
            <a:grpSpLocks/>
          </p:cNvGrpSpPr>
          <p:nvPr/>
        </p:nvGrpSpPr>
        <p:grpSpPr bwMode="auto">
          <a:xfrm>
            <a:off x="2438400" y="4775200"/>
            <a:ext cx="3295650" cy="863600"/>
            <a:chOff x="576" y="3008"/>
            <a:chExt cx="2076" cy="544"/>
          </a:xfrm>
        </p:grpSpPr>
        <p:sp>
          <p:nvSpPr>
            <p:cNvPr id="19480" name="Line 38"/>
            <p:cNvSpPr>
              <a:spLocks noChangeShapeType="1"/>
            </p:cNvSpPr>
            <p:nvPr/>
          </p:nvSpPr>
          <p:spPr bwMode="auto">
            <a:xfrm>
              <a:off x="1356" y="3264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Oval 39"/>
            <p:cNvSpPr>
              <a:spLocks noChangeArrowheads="1"/>
            </p:cNvSpPr>
            <p:nvPr/>
          </p:nvSpPr>
          <p:spPr bwMode="auto">
            <a:xfrm>
              <a:off x="1404" y="321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2" name="Oval 40"/>
            <p:cNvSpPr>
              <a:spLocks noChangeArrowheads="1"/>
            </p:cNvSpPr>
            <p:nvPr/>
          </p:nvSpPr>
          <p:spPr bwMode="auto">
            <a:xfrm>
              <a:off x="1644" y="321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3" name="Oval 41"/>
            <p:cNvSpPr>
              <a:spLocks noChangeArrowheads="1"/>
            </p:cNvSpPr>
            <p:nvPr/>
          </p:nvSpPr>
          <p:spPr bwMode="auto">
            <a:xfrm>
              <a:off x="2220" y="321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4" name="Oval 42"/>
            <p:cNvSpPr>
              <a:spLocks noChangeArrowheads="1"/>
            </p:cNvSpPr>
            <p:nvPr/>
          </p:nvSpPr>
          <p:spPr bwMode="auto">
            <a:xfrm>
              <a:off x="2412" y="321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5" name="Oval 43"/>
            <p:cNvSpPr>
              <a:spLocks noChangeArrowheads="1"/>
            </p:cNvSpPr>
            <p:nvPr/>
          </p:nvSpPr>
          <p:spPr bwMode="auto">
            <a:xfrm>
              <a:off x="1932" y="321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6" name="Line 44"/>
            <p:cNvSpPr>
              <a:spLocks noChangeShapeType="1"/>
            </p:cNvSpPr>
            <p:nvPr/>
          </p:nvSpPr>
          <p:spPr bwMode="auto">
            <a:xfrm>
              <a:off x="1356" y="3408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Oval 45"/>
            <p:cNvSpPr>
              <a:spLocks noChangeArrowheads="1"/>
            </p:cNvSpPr>
            <p:nvPr/>
          </p:nvSpPr>
          <p:spPr bwMode="auto">
            <a:xfrm>
              <a:off x="1404" y="336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8" name="Oval 46"/>
            <p:cNvSpPr>
              <a:spLocks noChangeArrowheads="1"/>
            </p:cNvSpPr>
            <p:nvPr/>
          </p:nvSpPr>
          <p:spPr bwMode="auto">
            <a:xfrm>
              <a:off x="1644" y="336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9" name="Oval 47"/>
            <p:cNvSpPr>
              <a:spLocks noChangeArrowheads="1"/>
            </p:cNvSpPr>
            <p:nvPr/>
          </p:nvSpPr>
          <p:spPr bwMode="auto">
            <a:xfrm>
              <a:off x="2220" y="336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0" name="Oval 48"/>
            <p:cNvSpPr>
              <a:spLocks noChangeArrowheads="1"/>
            </p:cNvSpPr>
            <p:nvPr/>
          </p:nvSpPr>
          <p:spPr bwMode="auto">
            <a:xfrm>
              <a:off x="2412" y="336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1" name="Oval 49"/>
            <p:cNvSpPr>
              <a:spLocks noChangeArrowheads="1"/>
            </p:cNvSpPr>
            <p:nvPr/>
          </p:nvSpPr>
          <p:spPr bwMode="auto">
            <a:xfrm>
              <a:off x="1932" y="336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2" name="Rectangle 50"/>
            <p:cNvSpPr>
              <a:spLocks noChangeArrowheads="1"/>
            </p:cNvSpPr>
            <p:nvPr/>
          </p:nvSpPr>
          <p:spPr bwMode="auto">
            <a:xfrm>
              <a:off x="1308" y="3168"/>
              <a:ext cx="288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3" name="Rectangle 51"/>
            <p:cNvSpPr>
              <a:spLocks noChangeArrowheads="1"/>
            </p:cNvSpPr>
            <p:nvPr/>
          </p:nvSpPr>
          <p:spPr bwMode="auto">
            <a:xfrm>
              <a:off x="1836" y="3168"/>
              <a:ext cx="288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4" name="Text Box 52"/>
            <p:cNvSpPr txBox="1">
              <a:spLocks noChangeArrowheads="1"/>
            </p:cNvSpPr>
            <p:nvPr/>
          </p:nvSpPr>
          <p:spPr bwMode="auto">
            <a:xfrm>
              <a:off x="576" y="3008"/>
              <a:ext cx="6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600"/>
                <a:t>genotypes</a:t>
              </a:r>
              <a:endParaRPr lang="en-US" sz="1600"/>
            </a:p>
          </p:txBody>
        </p:sp>
        <p:sp>
          <p:nvSpPr>
            <p:cNvPr id="19495" name="Line 53"/>
            <p:cNvSpPr>
              <a:spLocks noChangeShapeType="1"/>
            </p:cNvSpPr>
            <p:nvPr/>
          </p:nvSpPr>
          <p:spPr bwMode="auto">
            <a:xfrm>
              <a:off x="1164" y="326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63" name="Group 54"/>
          <p:cNvGrpSpPr>
            <a:grpSpLocks/>
          </p:cNvGrpSpPr>
          <p:nvPr/>
        </p:nvGrpSpPr>
        <p:grpSpPr bwMode="auto">
          <a:xfrm>
            <a:off x="2514600" y="5765800"/>
            <a:ext cx="3219450" cy="558800"/>
            <a:chOff x="624" y="3632"/>
            <a:chExt cx="2028" cy="352"/>
          </a:xfrm>
        </p:grpSpPr>
        <p:sp>
          <p:nvSpPr>
            <p:cNvPr id="19465" name="Line 55"/>
            <p:cNvSpPr>
              <a:spLocks noChangeShapeType="1"/>
            </p:cNvSpPr>
            <p:nvPr/>
          </p:nvSpPr>
          <p:spPr bwMode="auto">
            <a:xfrm>
              <a:off x="1356" y="3792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Oval 56"/>
            <p:cNvSpPr>
              <a:spLocks noChangeArrowheads="1"/>
            </p:cNvSpPr>
            <p:nvPr/>
          </p:nvSpPr>
          <p:spPr bwMode="auto">
            <a:xfrm>
              <a:off x="1404" y="374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7" name="Oval 57"/>
            <p:cNvSpPr>
              <a:spLocks noChangeArrowheads="1"/>
            </p:cNvSpPr>
            <p:nvPr/>
          </p:nvSpPr>
          <p:spPr bwMode="auto">
            <a:xfrm>
              <a:off x="1644" y="374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8" name="Oval 58"/>
            <p:cNvSpPr>
              <a:spLocks noChangeArrowheads="1"/>
            </p:cNvSpPr>
            <p:nvPr/>
          </p:nvSpPr>
          <p:spPr bwMode="auto">
            <a:xfrm>
              <a:off x="2220" y="374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9" name="Oval 59"/>
            <p:cNvSpPr>
              <a:spLocks noChangeArrowheads="1"/>
            </p:cNvSpPr>
            <p:nvPr/>
          </p:nvSpPr>
          <p:spPr bwMode="auto">
            <a:xfrm>
              <a:off x="2412" y="374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0" name="Oval 60"/>
            <p:cNvSpPr>
              <a:spLocks noChangeArrowheads="1"/>
            </p:cNvSpPr>
            <p:nvPr/>
          </p:nvSpPr>
          <p:spPr bwMode="auto">
            <a:xfrm>
              <a:off x="1932" y="37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1" name="Line 61"/>
            <p:cNvSpPr>
              <a:spLocks noChangeShapeType="1"/>
            </p:cNvSpPr>
            <p:nvPr/>
          </p:nvSpPr>
          <p:spPr bwMode="auto">
            <a:xfrm>
              <a:off x="1356" y="3936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Oval 62"/>
            <p:cNvSpPr>
              <a:spLocks noChangeArrowheads="1"/>
            </p:cNvSpPr>
            <p:nvPr/>
          </p:nvSpPr>
          <p:spPr bwMode="auto">
            <a:xfrm>
              <a:off x="1404" y="3888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3" name="Oval 63"/>
            <p:cNvSpPr>
              <a:spLocks noChangeArrowheads="1"/>
            </p:cNvSpPr>
            <p:nvPr/>
          </p:nvSpPr>
          <p:spPr bwMode="auto">
            <a:xfrm>
              <a:off x="1644" y="38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4" name="Oval 64"/>
            <p:cNvSpPr>
              <a:spLocks noChangeArrowheads="1"/>
            </p:cNvSpPr>
            <p:nvPr/>
          </p:nvSpPr>
          <p:spPr bwMode="auto">
            <a:xfrm>
              <a:off x="2220" y="3888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5" name="Oval 65"/>
            <p:cNvSpPr>
              <a:spLocks noChangeArrowheads="1"/>
            </p:cNvSpPr>
            <p:nvPr/>
          </p:nvSpPr>
          <p:spPr bwMode="auto">
            <a:xfrm>
              <a:off x="2412" y="3888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6" name="Oval 66"/>
            <p:cNvSpPr>
              <a:spLocks noChangeArrowheads="1"/>
            </p:cNvSpPr>
            <p:nvPr/>
          </p:nvSpPr>
          <p:spPr bwMode="auto">
            <a:xfrm>
              <a:off x="1932" y="38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7" name="Line 67"/>
            <p:cNvSpPr>
              <a:spLocks noChangeShapeType="1"/>
            </p:cNvSpPr>
            <p:nvPr/>
          </p:nvSpPr>
          <p:spPr bwMode="auto">
            <a:xfrm>
              <a:off x="1068" y="3840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Text Box 68"/>
            <p:cNvSpPr txBox="1">
              <a:spLocks noChangeArrowheads="1"/>
            </p:cNvSpPr>
            <p:nvPr/>
          </p:nvSpPr>
          <p:spPr bwMode="auto">
            <a:xfrm>
              <a:off x="624" y="3632"/>
              <a:ext cx="44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600"/>
                <a:t>alleles</a:t>
              </a:r>
              <a:endParaRPr lang="en-US" sz="1600"/>
            </a:p>
          </p:txBody>
        </p:sp>
        <p:sp>
          <p:nvSpPr>
            <p:cNvPr id="19479" name="Line 69"/>
            <p:cNvSpPr>
              <a:spLocks noChangeShapeType="1"/>
            </p:cNvSpPr>
            <p:nvPr/>
          </p:nvSpPr>
          <p:spPr bwMode="auto">
            <a:xfrm>
              <a:off x="1116" y="3696"/>
              <a:ext cx="24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4" name="Text Box 71"/>
          <p:cNvSpPr txBox="1">
            <a:spLocks noChangeArrowheads="1"/>
          </p:cNvSpPr>
          <p:nvPr/>
        </p:nvSpPr>
        <p:spPr bwMode="auto">
          <a:xfrm>
            <a:off x="1524000" y="64770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Arial" charset="0"/>
              </a:rPr>
              <a:t>Lon Cardon</a:t>
            </a:r>
          </a:p>
        </p:txBody>
      </p:sp>
    </p:spTree>
    <p:extLst>
      <p:ext uri="{BB962C8B-B14F-4D97-AF65-F5344CB8AC3E}">
        <p14:creationId xmlns:p14="http://schemas.microsoft.com/office/powerpoint/2010/main" val="35208258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dirty="0">
                <a:solidFill>
                  <a:srgbClr val="1F497D"/>
                </a:solidFill>
                <a:latin typeface="Calibri"/>
                <a:ea typeface="ＭＳ Ｐゴシック" charset="0"/>
                <a:cs typeface="Calibri"/>
              </a:rPr>
              <a:t>Allelic Association</a:t>
            </a:r>
            <a:endParaRPr lang="en-US" dirty="0">
              <a:solidFill>
                <a:srgbClr val="1F497D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21506" name="Line 3"/>
          <p:cNvSpPr>
            <a:spLocks noChangeShapeType="1"/>
          </p:cNvSpPr>
          <p:nvPr/>
        </p:nvSpPr>
        <p:spPr bwMode="auto">
          <a:xfrm>
            <a:off x="3581400" y="2819400"/>
            <a:ext cx="419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7" name="Oval 4"/>
          <p:cNvSpPr>
            <a:spLocks noChangeArrowheads="1"/>
          </p:cNvSpPr>
          <p:nvPr/>
        </p:nvSpPr>
        <p:spPr bwMode="auto">
          <a:xfrm>
            <a:off x="39624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Oval 5"/>
          <p:cNvSpPr>
            <a:spLocks noChangeArrowheads="1"/>
          </p:cNvSpPr>
          <p:nvPr/>
        </p:nvSpPr>
        <p:spPr bwMode="auto">
          <a:xfrm>
            <a:off x="46482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Oval 6"/>
          <p:cNvSpPr>
            <a:spLocks noChangeArrowheads="1"/>
          </p:cNvSpPr>
          <p:nvPr/>
        </p:nvSpPr>
        <p:spPr bwMode="auto">
          <a:xfrm>
            <a:off x="7239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Oval 7"/>
          <p:cNvSpPr>
            <a:spLocks noChangeArrowheads="1"/>
          </p:cNvSpPr>
          <p:nvPr/>
        </p:nvSpPr>
        <p:spPr bwMode="auto">
          <a:xfrm>
            <a:off x="6324600" y="2743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Oval 8"/>
          <p:cNvSpPr>
            <a:spLocks noChangeArrowheads="1"/>
          </p:cNvSpPr>
          <p:nvPr/>
        </p:nvSpPr>
        <p:spPr bwMode="auto">
          <a:xfrm>
            <a:off x="5334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7010401" y="1752600"/>
            <a:ext cx="1757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GB"/>
              <a:t>chromosome</a:t>
            </a:r>
            <a:endParaRPr lang="en-US"/>
          </a:p>
        </p:txBody>
      </p:sp>
      <p:cxnSp>
        <p:nvCxnSpPr>
          <p:cNvPr id="21513" name="AutoShape 10"/>
          <p:cNvCxnSpPr>
            <a:cxnSpLocks noChangeShapeType="1"/>
            <a:stCxn id="21512" idx="2"/>
          </p:cNvCxnSpPr>
          <p:nvPr/>
        </p:nvCxnSpPr>
        <p:spPr bwMode="auto">
          <a:xfrm rot="5400000">
            <a:off x="7564438" y="2341563"/>
            <a:ext cx="457200" cy="19367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1514" name="Line 11"/>
          <p:cNvSpPr>
            <a:spLocks noChangeShapeType="1"/>
          </p:cNvSpPr>
          <p:nvPr/>
        </p:nvSpPr>
        <p:spPr bwMode="auto">
          <a:xfrm flipH="1">
            <a:off x="4114800" y="22860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2"/>
          <p:cNvSpPr>
            <a:spLocks noChangeShapeType="1"/>
          </p:cNvSpPr>
          <p:nvPr/>
        </p:nvSpPr>
        <p:spPr bwMode="auto">
          <a:xfrm>
            <a:off x="4419600" y="22860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Text Box 13"/>
          <p:cNvSpPr txBox="1">
            <a:spLocks noChangeArrowheads="1"/>
          </p:cNvSpPr>
          <p:nvPr/>
        </p:nvSpPr>
        <p:spPr bwMode="auto">
          <a:xfrm>
            <a:off x="3962400" y="1752600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GB"/>
              <a:t>SNPs</a:t>
            </a:r>
            <a:endParaRPr lang="en-US"/>
          </a:p>
        </p:txBody>
      </p:sp>
      <p:sp>
        <p:nvSpPr>
          <p:cNvPr id="21517" name="Line 14"/>
          <p:cNvSpPr>
            <a:spLocks noChangeShapeType="1"/>
          </p:cNvSpPr>
          <p:nvPr/>
        </p:nvSpPr>
        <p:spPr bwMode="auto">
          <a:xfrm>
            <a:off x="5867400" y="2286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Text Box 15"/>
          <p:cNvSpPr txBox="1">
            <a:spLocks noChangeArrowheads="1"/>
          </p:cNvSpPr>
          <p:nvPr/>
        </p:nvSpPr>
        <p:spPr bwMode="auto">
          <a:xfrm>
            <a:off x="5105400" y="1752600"/>
            <a:ext cx="159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GB"/>
              <a:t>trait variant</a:t>
            </a:r>
            <a:endParaRPr lang="en-US"/>
          </a:p>
        </p:txBody>
      </p:sp>
      <p:sp>
        <p:nvSpPr>
          <p:cNvPr id="21519" name="Text Box 16"/>
          <p:cNvSpPr txBox="1">
            <a:spLocks noChangeArrowheads="1"/>
          </p:cNvSpPr>
          <p:nvPr/>
        </p:nvSpPr>
        <p:spPr bwMode="auto">
          <a:xfrm>
            <a:off x="6781800" y="3124201"/>
            <a:ext cx="35301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GB"/>
              <a:t>Genetic variation  </a:t>
            </a:r>
          </a:p>
          <a:p>
            <a:pPr eaLnBrk="1" hangingPunct="1"/>
            <a:r>
              <a:rPr lang="en-GB"/>
              <a:t>yields phenotypic variation</a:t>
            </a:r>
            <a:endParaRPr lang="en-US"/>
          </a:p>
        </p:txBody>
      </p:sp>
      <p:sp>
        <p:nvSpPr>
          <p:cNvPr id="21520" name="Line 17"/>
          <p:cNvSpPr>
            <a:spLocks noChangeShapeType="1"/>
          </p:cNvSpPr>
          <p:nvPr/>
        </p:nvSpPr>
        <p:spPr bwMode="auto">
          <a:xfrm>
            <a:off x="6324600" y="31242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1" name="Oval 18"/>
          <p:cNvSpPr>
            <a:spLocks noChangeArrowheads="1"/>
          </p:cNvSpPr>
          <p:nvPr/>
        </p:nvSpPr>
        <p:spPr bwMode="auto">
          <a:xfrm>
            <a:off x="3689350" y="4876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Oval 19"/>
          <p:cNvSpPr>
            <a:spLocks noChangeArrowheads="1"/>
          </p:cNvSpPr>
          <p:nvPr/>
        </p:nvSpPr>
        <p:spPr bwMode="auto">
          <a:xfrm>
            <a:off x="3841750" y="5029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Oval 20"/>
          <p:cNvSpPr>
            <a:spLocks noChangeArrowheads="1"/>
          </p:cNvSpPr>
          <p:nvPr/>
        </p:nvSpPr>
        <p:spPr bwMode="auto">
          <a:xfrm>
            <a:off x="3689350" y="5181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Oval 21"/>
          <p:cNvSpPr>
            <a:spLocks noChangeArrowheads="1"/>
          </p:cNvSpPr>
          <p:nvPr/>
        </p:nvSpPr>
        <p:spPr bwMode="auto">
          <a:xfrm>
            <a:off x="3536950" y="5029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Text Box 22"/>
          <p:cNvSpPr txBox="1">
            <a:spLocks noChangeArrowheads="1"/>
          </p:cNvSpPr>
          <p:nvPr/>
        </p:nvSpPr>
        <p:spPr bwMode="auto">
          <a:xfrm>
            <a:off x="2774950" y="4419601"/>
            <a:ext cx="248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/>
              <a:t>More copies of ‘</a:t>
            </a:r>
            <a:r>
              <a:rPr lang="en-GB" altLang="ja-JP" sz="1800">
                <a:solidFill>
                  <a:srgbClr val="FF0000"/>
                </a:solidFill>
              </a:rPr>
              <a:t>B</a:t>
            </a:r>
            <a:r>
              <a:rPr lang="en-GB" sz="1800"/>
              <a:t>’</a:t>
            </a:r>
            <a:r>
              <a:rPr lang="en-GB" altLang="ja-JP" sz="1800"/>
              <a:t> allele</a:t>
            </a:r>
            <a:endParaRPr lang="en-US" sz="1800"/>
          </a:p>
        </p:txBody>
      </p:sp>
      <p:pic>
        <p:nvPicPr>
          <p:cNvPr id="21526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657600"/>
            <a:ext cx="5829300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7" name="Text Box 24"/>
          <p:cNvSpPr txBox="1">
            <a:spLocks noChangeArrowheads="1"/>
          </p:cNvSpPr>
          <p:nvPr/>
        </p:nvSpPr>
        <p:spPr bwMode="auto">
          <a:xfrm>
            <a:off x="7391400" y="4419601"/>
            <a:ext cx="2444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/>
              <a:t>More copies of ‘</a:t>
            </a:r>
            <a:r>
              <a:rPr lang="en-GB" altLang="ja-JP" sz="1800">
                <a:solidFill>
                  <a:srgbClr val="FF0000"/>
                </a:solidFill>
              </a:rPr>
              <a:t>b</a:t>
            </a:r>
            <a:r>
              <a:rPr lang="en-GB" sz="1800"/>
              <a:t>’</a:t>
            </a:r>
            <a:r>
              <a:rPr lang="en-GB" altLang="ja-JP" sz="1800"/>
              <a:t> allele</a:t>
            </a:r>
            <a:endParaRPr lang="en-US" sz="1800"/>
          </a:p>
        </p:txBody>
      </p:sp>
      <p:sp>
        <p:nvSpPr>
          <p:cNvPr id="21528" name="Oval 25"/>
          <p:cNvSpPr>
            <a:spLocks noChangeArrowheads="1"/>
          </p:cNvSpPr>
          <p:nvPr/>
        </p:nvSpPr>
        <p:spPr bwMode="auto">
          <a:xfrm>
            <a:off x="3308350" y="4876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Oval 26"/>
          <p:cNvSpPr>
            <a:spLocks noChangeArrowheads="1"/>
          </p:cNvSpPr>
          <p:nvPr/>
        </p:nvSpPr>
        <p:spPr bwMode="auto">
          <a:xfrm>
            <a:off x="3308350" y="5181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Oval 27"/>
          <p:cNvSpPr>
            <a:spLocks noChangeArrowheads="1"/>
          </p:cNvSpPr>
          <p:nvPr/>
        </p:nvSpPr>
        <p:spPr bwMode="auto">
          <a:xfrm>
            <a:off x="8839200" y="4800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Oval 28"/>
          <p:cNvSpPr>
            <a:spLocks noChangeArrowheads="1"/>
          </p:cNvSpPr>
          <p:nvPr/>
        </p:nvSpPr>
        <p:spPr bwMode="auto">
          <a:xfrm>
            <a:off x="8991600" y="4953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Oval 29"/>
          <p:cNvSpPr>
            <a:spLocks noChangeArrowheads="1"/>
          </p:cNvSpPr>
          <p:nvPr/>
        </p:nvSpPr>
        <p:spPr bwMode="auto">
          <a:xfrm>
            <a:off x="8839200" y="5105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3" name="Oval 30"/>
          <p:cNvSpPr>
            <a:spLocks noChangeArrowheads="1"/>
          </p:cNvSpPr>
          <p:nvPr/>
        </p:nvSpPr>
        <p:spPr bwMode="auto">
          <a:xfrm>
            <a:off x="8686800" y="4953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4" name="Oval 31"/>
          <p:cNvSpPr>
            <a:spLocks noChangeArrowheads="1"/>
          </p:cNvSpPr>
          <p:nvPr/>
        </p:nvSpPr>
        <p:spPr bwMode="auto">
          <a:xfrm>
            <a:off x="8458200" y="4800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5" name="Oval 32"/>
          <p:cNvSpPr>
            <a:spLocks noChangeArrowheads="1"/>
          </p:cNvSpPr>
          <p:nvPr/>
        </p:nvSpPr>
        <p:spPr bwMode="auto">
          <a:xfrm>
            <a:off x="8458200" y="5105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6" name="Text Box 34"/>
          <p:cNvSpPr txBox="1">
            <a:spLocks noChangeArrowheads="1"/>
          </p:cNvSpPr>
          <p:nvPr/>
        </p:nvSpPr>
        <p:spPr bwMode="auto">
          <a:xfrm>
            <a:off x="1524000" y="64770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Arial" charset="0"/>
              </a:rPr>
              <a:t>Lon Cardon</a:t>
            </a:r>
          </a:p>
        </p:txBody>
      </p:sp>
    </p:spTree>
    <p:extLst>
      <p:ext uri="{BB962C8B-B14F-4D97-AF65-F5344CB8AC3E}">
        <p14:creationId xmlns:p14="http://schemas.microsoft.com/office/powerpoint/2010/main" val="33486585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"/>
          <p:cNvSpPr txBox="1">
            <a:spLocks noChangeArrowheads="1"/>
          </p:cNvSpPr>
          <p:nvPr/>
        </p:nvSpPr>
        <p:spPr bwMode="auto">
          <a:xfrm>
            <a:off x="2057400" y="685800"/>
            <a:ext cx="800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3600">
                <a:solidFill>
                  <a:srgbClr val="1F497D"/>
                </a:solidFill>
                <a:latin typeface="Calibri"/>
                <a:cs typeface="Calibri"/>
              </a:rPr>
              <a:t>Simplest Regression Model of Association</a:t>
            </a:r>
          </a:p>
        </p:txBody>
      </p:sp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5181600" y="1752600"/>
            <a:ext cx="2236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GB"/>
              <a:t>Y</a:t>
            </a:r>
            <a:r>
              <a:rPr lang="en-GB" baseline="-25000"/>
              <a:t>i </a:t>
            </a:r>
            <a:r>
              <a:rPr lang="en-GB"/>
              <a:t>= </a:t>
            </a:r>
            <a:r>
              <a:rPr lang="en-GB">
                <a:latin typeface="Symbol" charset="0"/>
              </a:rPr>
              <a:t>a</a:t>
            </a:r>
            <a:r>
              <a:rPr lang="en-GB"/>
              <a:t> + </a:t>
            </a:r>
            <a:r>
              <a:rPr lang="en-GB">
                <a:latin typeface="Symbol" charset="0"/>
              </a:rPr>
              <a:t>b</a:t>
            </a:r>
            <a:r>
              <a:rPr lang="en-GB"/>
              <a:t>X</a:t>
            </a:r>
            <a:r>
              <a:rPr lang="en-GB" baseline="-25000"/>
              <a:t>i</a:t>
            </a:r>
            <a:r>
              <a:rPr lang="en-GB"/>
              <a:t> + e</a:t>
            </a:r>
            <a:r>
              <a:rPr lang="en-GB" baseline="-25000"/>
              <a:t>i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2590801" y="2133600"/>
            <a:ext cx="637341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GB"/>
              <a:t>where</a:t>
            </a:r>
          </a:p>
          <a:p>
            <a:pPr eaLnBrk="1" hangingPunct="1"/>
            <a:r>
              <a:rPr lang="en-GB"/>
              <a:t>	Y</a:t>
            </a:r>
            <a:r>
              <a:rPr lang="en-GB" baseline="-25000"/>
              <a:t>i</a:t>
            </a:r>
            <a:r>
              <a:rPr lang="en-GB"/>
              <a:t> = 	trait value for individual i</a:t>
            </a:r>
          </a:p>
          <a:p>
            <a:pPr eaLnBrk="1" hangingPunct="1"/>
            <a:r>
              <a:rPr lang="en-GB"/>
              <a:t>	X</a:t>
            </a:r>
            <a:r>
              <a:rPr lang="en-GB" baseline="-25000"/>
              <a:t>i </a:t>
            </a:r>
            <a:r>
              <a:rPr lang="en-GB"/>
              <a:t>=	1 if allele individual i has allele ‘A’</a:t>
            </a:r>
          </a:p>
          <a:p>
            <a:pPr eaLnBrk="1" hangingPunct="1"/>
            <a:r>
              <a:rPr lang="en-GB"/>
              <a:t>		0 otherwise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1981201" y="3733800"/>
            <a:ext cx="815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GB"/>
              <a:t>i.e., test of mean differences between ‘A’ and ‘not-A’ individuals</a:t>
            </a:r>
          </a:p>
        </p:txBody>
      </p:sp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419600"/>
            <a:ext cx="3124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9194800" y="81930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/>
              <a:t>1</a:t>
            </a:r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5613400" y="81930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/>
              <a:t>0</a:t>
            </a:r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1524000" y="64770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Arial" charset="0"/>
              </a:rPr>
              <a:t>Lon Cardon</a:t>
            </a:r>
          </a:p>
        </p:txBody>
      </p:sp>
    </p:spTree>
    <p:extLst>
      <p:ext uri="{BB962C8B-B14F-4D97-AF65-F5344CB8AC3E}">
        <p14:creationId xmlns:p14="http://schemas.microsoft.com/office/powerpoint/2010/main" val="3506594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3E44FF-C16F-4D4A-AB3F-1A2D5AFD3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400"/>
            <a:ext cx="6083300" cy="1371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7F2E2B-4EDC-9F44-81BB-CB0C2508F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704" y="685800"/>
            <a:ext cx="8755192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82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A6032-DA79-9245-9599-A39CB56E2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genetics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CA1CB-BCFE-B94B-BEB4-B232B8E841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08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1F497D"/>
                </a:solidFill>
              </a:rPr>
              <a:t>Mendelian</a:t>
            </a:r>
            <a:r>
              <a:rPr lang="en-US" dirty="0">
                <a:solidFill>
                  <a:srgbClr val="1F497D"/>
                </a:solidFill>
              </a:rPr>
              <a:t> Genetics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B60DDCE4-DB64-B340-B9D2-5F238353B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339" y="1240026"/>
            <a:ext cx="5075322" cy="525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48F035-EDD6-074C-8138-49F8DE81626B}"/>
              </a:ext>
            </a:extLst>
          </p:cNvPr>
          <p:cNvSpPr txBox="1"/>
          <p:nvPr/>
        </p:nvSpPr>
        <p:spPr>
          <a:xfrm>
            <a:off x="185738" y="6543675"/>
            <a:ext cx="10702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Mendelian_inheritance</a:t>
            </a:r>
            <a:r>
              <a:rPr lang="en-US" dirty="0"/>
              <a:t>#/media/File:Independent_assortment_&amp;_</a:t>
            </a:r>
            <a:r>
              <a:rPr lang="en-US" dirty="0" err="1"/>
              <a:t>segregation.svg</a:t>
            </a:r>
            <a:endParaRPr lang="en-US" dirty="0"/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6ED1810-D028-A64A-8071-CDBDCB622F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792" r="1531"/>
          <a:stretch/>
        </p:blipFill>
        <p:spPr>
          <a:xfrm>
            <a:off x="10649752" y="125054"/>
            <a:ext cx="1408096" cy="138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90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F497D"/>
                </a:solidFill>
              </a:rPr>
              <a:t>Co-dominance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8866" r="-28866"/>
          <a:stretch>
            <a:fillRect/>
          </a:stretch>
        </p:blipFill>
        <p:spPr>
          <a:xfrm>
            <a:off x="2714624" y="1690688"/>
            <a:ext cx="9082087" cy="4351338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/>
          <a:srcRect l="-4792" r="1531"/>
          <a:stretch/>
        </p:blipFill>
        <p:spPr>
          <a:xfrm>
            <a:off x="10649752" y="125054"/>
            <a:ext cx="1408096" cy="138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60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003" r="1926"/>
          <a:stretch/>
        </p:blipFill>
        <p:spPr>
          <a:xfrm>
            <a:off x="2988956" y="412216"/>
            <a:ext cx="7411575" cy="6311441"/>
          </a:xfrm>
          <a:scene3d>
            <a:camera prst="orthographicFront">
              <a:rot lat="0" lon="0" rev="21582000"/>
            </a:camera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642" y="412215"/>
            <a:ext cx="1200092" cy="163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236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1F497D"/>
                </a:solidFill>
              </a:rPr>
              <a:t>East 1916: Inheritance of Corolla Length in </a:t>
            </a:r>
            <a:r>
              <a:rPr lang="en-US" i="1" dirty="0">
                <a:solidFill>
                  <a:srgbClr val="1F497D"/>
                </a:solidFill>
              </a:rPr>
              <a:t>Nicotiana </a:t>
            </a:r>
            <a:r>
              <a:rPr lang="en-US" i="1" dirty="0" err="1">
                <a:solidFill>
                  <a:srgbClr val="1F497D"/>
                </a:solidFill>
              </a:rPr>
              <a:t>longiflora</a:t>
            </a:r>
            <a:endParaRPr lang="en-US" i="1" dirty="0">
              <a:solidFill>
                <a:srgbClr val="1F497D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38" y="1690688"/>
            <a:ext cx="5566833" cy="46418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ECEA39-3545-154A-B50F-F28938F736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13" r="4000"/>
          <a:stretch/>
        </p:blipFill>
        <p:spPr>
          <a:xfrm>
            <a:off x="6023312" y="2614613"/>
            <a:ext cx="6107721" cy="172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90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51574</TotalTime>
  <Words>973</Words>
  <Application>Microsoft Macintosh PowerPoint</Application>
  <PresentationFormat>Widescreen</PresentationFormat>
  <Paragraphs>275</Paragraphs>
  <Slides>37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Arial</vt:lpstr>
      <vt:lpstr>Calibri</vt:lpstr>
      <vt:lpstr>Calibri Light</vt:lpstr>
      <vt:lpstr>Courier New</vt:lpstr>
      <vt:lpstr>Futura Bk BT</vt:lpstr>
      <vt:lpstr>Gill Sans</vt:lpstr>
      <vt:lpstr>Swiss 721</vt:lpstr>
      <vt:lpstr>Symbol</vt:lpstr>
      <vt:lpstr>Tahoma</vt:lpstr>
      <vt:lpstr>Times New Roman</vt:lpstr>
      <vt:lpstr>Office Theme</vt:lpstr>
      <vt:lpstr>Equation</vt:lpstr>
      <vt:lpstr> International Statistical Genetics Workshop</vt:lpstr>
      <vt:lpstr>Virtual format! </vt:lpstr>
      <vt:lpstr>Few words on the curriculum</vt:lpstr>
      <vt:lpstr>PowerPoint Presentation</vt:lpstr>
      <vt:lpstr>Introduction to genetics</vt:lpstr>
      <vt:lpstr>Mendelian Genetics</vt:lpstr>
      <vt:lpstr>Co-dominance</vt:lpstr>
      <vt:lpstr>PowerPoint Presentation</vt:lpstr>
      <vt:lpstr>East 1916: Inheritance of Corolla Length in Nicotiana longiflora</vt:lpstr>
      <vt:lpstr>Neo-Darwinist Reconciliation</vt:lpstr>
      <vt:lpstr>One Coin toss</vt:lpstr>
      <vt:lpstr>Two Coin toss</vt:lpstr>
      <vt:lpstr>Four Coin toss</vt:lpstr>
      <vt:lpstr>Ten Coin toss</vt:lpstr>
      <vt:lpstr>Infinite Outcomes</vt:lpstr>
      <vt:lpstr>Liability threshold model.          Pearson and Lee (1900) </vt:lpstr>
      <vt:lpstr>Genotype with an additive effect</vt:lpstr>
      <vt:lpstr>Source of variance</vt:lpstr>
      <vt:lpstr>Genotype with an additive and dominance effects</vt:lpstr>
      <vt:lpstr>Means, variances, covariances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Polygenes!</vt:lpstr>
      <vt:lpstr>Many many further considerations!</vt:lpstr>
      <vt:lpstr>What about the genome?</vt:lpstr>
      <vt:lpstr>Structure of DNA</vt:lpstr>
      <vt:lpstr>Genome</vt:lpstr>
      <vt:lpstr>Twenty years of technological progress</vt:lpstr>
      <vt:lpstr>Technologies</vt:lpstr>
      <vt:lpstr>Single Nucleotide Polymorphisms (SNPs)</vt:lpstr>
      <vt:lpstr>Structural variation</vt:lpstr>
      <vt:lpstr>Definitions</vt:lpstr>
      <vt:lpstr>Allelic Association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Neale</dc:creator>
  <cp:lastModifiedBy>Benjamin Neale</cp:lastModifiedBy>
  <cp:revision>39</cp:revision>
  <dcterms:created xsi:type="dcterms:W3CDTF">2019-11-13T03:16:43Z</dcterms:created>
  <dcterms:modified xsi:type="dcterms:W3CDTF">2021-06-07T12:27:10Z</dcterms:modified>
</cp:coreProperties>
</file>