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63" r:id="rId2"/>
    <p:sldId id="324" r:id="rId3"/>
    <p:sldId id="297" r:id="rId4"/>
    <p:sldId id="307" r:id="rId5"/>
    <p:sldId id="310" r:id="rId6"/>
    <p:sldId id="311" r:id="rId7"/>
    <p:sldId id="312" r:id="rId8"/>
    <p:sldId id="313" r:id="rId9"/>
    <p:sldId id="317" r:id="rId10"/>
    <p:sldId id="316" r:id="rId11"/>
    <p:sldId id="318" r:id="rId12"/>
    <p:sldId id="319" r:id="rId13"/>
    <p:sldId id="321" r:id="rId14"/>
    <p:sldId id="325" r:id="rId15"/>
    <p:sldId id="322" r:id="rId16"/>
    <p:sldId id="323" r:id="rId17"/>
    <p:sldId id="298" r:id="rId18"/>
    <p:sldId id="262" r:id="rId19"/>
    <p:sldId id="296" r:id="rId20"/>
    <p:sldId id="260" r:id="rId21"/>
    <p:sldId id="259" r:id="rId22"/>
    <p:sldId id="304" r:id="rId23"/>
    <p:sldId id="305" r:id="rId24"/>
    <p:sldId id="299" r:id="rId25"/>
    <p:sldId id="306" r:id="rId26"/>
    <p:sldId id="309" r:id="rId27"/>
    <p:sldId id="326" r:id="rId28"/>
    <p:sldId id="308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/>
    <p:restoredTop sz="83048"/>
  </p:normalViewPr>
  <p:slideViewPr>
    <p:cSldViewPr snapToGrid="0" snapToObjects="1">
      <p:cViewPr varScale="1">
        <p:scale>
          <a:sx n="91" d="100"/>
          <a:sy n="91" d="100"/>
        </p:scale>
        <p:origin x="2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9B1B0-C7F0-3B4B-A5A9-C75243394800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E961E-74EE-B449-85C4-F665AD9E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zyme.expasy.org/EC/1.1.1.1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mim.org/entry/103730#6" TargetMode="External"/><Relationship Id="rId5" Type="http://schemas.openxmlformats.org/officeDocument/2006/relationships/hyperlink" Target="https://www.omim.org/entry/103720" TargetMode="External"/><Relationship Id="rId4" Type="http://schemas.openxmlformats.org/officeDocument/2006/relationships/hyperlink" Target="https://www.omim.org/entry/10370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961E-74EE-B449-85C4-F665AD9E2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8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961E-74EE-B449-85C4-F665AD9E2E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961E-74EE-B449-85C4-F665AD9E2E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7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 Adhesion Molecule</a:t>
            </a:r>
          </a:p>
          <a:p>
            <a:endParaRPr lang="en-US" dirty="0"/>
          </a:p>
          <a:p>
            <a:r>
              <a:rPr lang="en-US" dirty="0"/>
              <a:t>Risk Taking Behavior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Expression in the brain (particularly the cerebral cortex and the cerebellum)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gene encodes a member of the synaptic cell adhesion molecule 1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SynCAM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family which belongs to the immunoglobulin (Ig) superfamily. The encoded protein has three Ig-like domains and a cytosolic protein 4.1 binding site near the C-terminus. Proteins belonging to the protein 4.1 family crosslink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spectrin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interact with other cytoskeletal proteins. Multiple transcript variants encoding different isoforms have been found for this gene.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961E-74EE-B449-85C4-F665AD9E2E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Neural Cell Adhesion Molecule </a:t>
            </a:r>
          </a:p>
          <a:p>
            <a:endParaRPr lang="en-US" dirty="0"/>
          </a:p>
          <a:p>
            <a:r>
              <a:rPr lang="en-US" dirty="0"/>
              <a:t>Smoking Status: Ever / Never</a:t>
            </a:r>
          </a:p>
          <a:p>
            <a:endParaRPr lang="en-US" dirty="0"/>
          </a:p>
          <a:p>
            <a:r>
              <a:rPr lang="en-US" dirty="0"/>
              <a:t>Primary expression in the Brain</a:t>
            </a:r>
          </a:p>
          <a:p>
            <a:endParaRPr lang="en-US" dirty="0"/>
          </a:p>
          <a:p>
            <a:r>
              <a:rPr lang="en-US" dirty="0">
                <a:effectLst/>
              </a:rPr>
              <a:t>This gene encodes a cell adhesion protein which is a member of the immunoglobulin superfamily. The encoded protein is involved in cell-to-cell interactions as well as cell-matrix interactions during development and differentiation. The encoded protein has been shown to be involved in development of the nervous system, and for cells involved in the expansion of T cells and dendritic cells which play an important role in immune surveillance. Alternative splicing results in multiple transcript variants. [provided by </a:t>
            </a:r>
            <a:r>
              <a:rPr lang="en-US" dirty="0" err="1">
                <a:effectLst/>
              </a:rPr>
              <a:t>RefSeq</a:t>
            </a:r>
            <a:r>
              <a:rPr lang="en-US" dirty="0">
                <a:effectLst/>
              </a:rPr>
              <a:t>, Jun 2011]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961E-74EE-B449-85C4-F665AD9E2E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0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Alcohol Dehydrogenase 1C</a:t>
            </a:r>
          </a:p>
          <a:p>
            <a:endParaRPr lang="en-US" dirty="0"/>
          </a:p>
          <a:p>
            <a:r>
              <a:rPr lang="en-US" dirty="0"/>
              <a:t>Alcohol Consumption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ADH1C gene is active in intestine and kidney in fetal and early postnatal life, and persists in the stomach and liver in adult life.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ADH1C gene encodes the gamma subunit of class I alcohol dehydrogenase (ADH;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EC 1.1.1.1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 enzyme that catalyzes the rate-limiting step for ethanol metabolism: the oxidation of alcohol to acetaldehyde. Class 1 ADH is a homo- or heterodimeric molecule, formed by the association of 3 types of class I ADH subunits, alpha (ADH1A;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103700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beta (ADH1B;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103720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gamma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Edenberg, 2007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gene encodes class I alcohol dehydrogenase, gamma subunit, which is a member of the alcohol dehydrogenase family. Members of this enzyme family metabolize a wide variety of substrates, including ethanol, retinol, other aliphatic alcohols, hydroxysteroids, and lipid peroxidation products. Class I alcohol dehydrogenase, consisting of several homo- and heterodimers of alpha, beta, and gamma subunits, exhibits high activity for ethanol oxidation and plays a major role in ethanol catabolism. Three genes encoding alpha, beta and gamma subunits are tandemly organized in a genomic segment as a gene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961E-74EE-B449-85C4-F665AD9E2E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6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7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1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6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7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7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5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927CB-E133-E44D-9D81-70EF23014291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0C3D-6539-934A-8CBA-A2413552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7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.tif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651D-E863-6546-AB41-1890D0F8E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89408"/>
            <a:ext cx="9084625" cy="2387600"/>
          </a:xfrm>
        </p:spPr>
        <p:txBody>
          <a:bodyPr>
            <a:noAutofit/>
          </a:bodyPr>
          <a:lstStyle/>
          <a:p>
            <a:r>
              <a:rPr lang="en-US" sz="4800" dirty="0"/>
              <a:t>Using GW-SEM to analyze latent variables in a multivariate GWAS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A0B7D-0998-4B4B-8D9C-1AB471F71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311" y="4219957"/>
            <a:ext cx="6858000" cy="1235287"/>
          </a:xfrm>
        </p:spPr>
        <p:txBody>
          <a:bodyPr>
            <a:normAutofit/>
          </a:bodyPr>
          <a:lstStyle/>
          <a:p>
            <a:r>
              <a:rPr lang="en-US" sz="4000" dirty="0"/>
              <a:t>Brad Verhulst &amp; Joshua Pritikin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40E8D-6816-7249-830C-9DC4B9BC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2789845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720A56-7F6F-9A4D-9B82-635D6D6891E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2755734"/>
            <a:ext cx="4572000" cy="74066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85E9407-3DA8-154D-AADD-AB549138D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76248"/>
            <a:ext cx="2847150" cy="899100"/>
          </a:xfrm>
          <a:prstGeom prst="rect">
            <a:avLst/>
          </a:prstGeom>
        </p:spPr>
      </p:pic>
      <p:pic>
        <p:nvPicPr>
          <p:cNvPr id="8" name="Picture 7" descr="VIPBG Logo Colour.jpg">
            <a:extLst>
              <a:ext uri="{FF2B5EF4-FFF2-40B4-BE49-F238E27FC236}">
                <a16:creationId xmlns:a16="http://schemas.microsoft.com/office/drawing/2014/main" id="{628713AF-AD28-B74C-B156-B020EB8658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6938" y="5884384"/>
            <a:ext cx="1987062" cy="940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E5854-D265-8F46-AE01-3B8FC15C0527}"/>
              </a:ext>
            </a:extLst>
          </p:cNvPr>
          <p:cNvSpPr txBox="1"/>
          <p:nvPr/>
        </p:nvSpPr>
        <p:spPr>
          <a:xfrm>
            <a:off x="3559703" y="5270579"/>
            <a:ext cx="166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4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83525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835"/>
            <a:ext cx="7886700" cy="106101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Standard GWAS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5A27D8-BD0E-B346-8F18-C5E4B95E2F5E}"/>
              </a:ext>
            </a:extLst>
          </p:cNvPr>
          <p:cNvSpPr/>
          <p:nvPr/>
        </p:nvSpPr>
        <p:spPr>
          <a:xfrm>
            <a:off x="6471138" y="3822897"/>
            <a:ext cx="858130" cy="84757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4FC72-A4A6-AF48-A7E6-4E8D629D4350}"/>
              </a:ext>
            </a:extLst>
          </p:cNvPr>
          <p:cNvSpPr/>
          <p:nvPr/>
        </p:nvSpPr>
        <p:spPr>
          <a:xfrm>
            <a:off x="1235612" y="3820552"/>
            <a:ext cx="858130" cy="8475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SNP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55FFF71-4020-C54A-AACC-CA5B69388EC8}"/>
              </a:ext>
            </a:extLst>
          </p:cNvPr>
          <p:cNvSpPr/>
          <p:nvPr/>
        </p:nvSpPr>
        <p:spPr>
          <a:xfrm>
            <a:off x="2974144" y="3971193"/>
            <a:ext cx="2616591" cy="546296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835"/>
            <a:ext cx="7886700" cy="106101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Novel Hypothesis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E9665F-6369-5246-AD51-18FD0F55EE44}"/>
              </a:ext>
            </a:extLst>
          </p:cNvPr>
          <p:cNvSpPr/>
          <p:nvPr/>
        </p:nvSpPr>
        <p:spPr>
          <a:xfrm>
            <a:off x="5401995" y="3822897"/>
            <a:ext cx="858130" cy="84757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DV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01B9A3-C861-3D46-8C24-58AED453347D}"/>
              </a:ext>
            </a:extLst>
          </p:cNvPr>
          <p:cNvSpPr/>
          <p:nvPr/>
        </p:nvSpPr>
        <p:spPr>
          <a:xfrm>
            <a:off x="166469" y="3820552"/>
            <a:ext cx="858130" cy="8475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SNP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75FF42A-1D7B-6343-948D-1D29B2FB1169}"/>
              </a:ext>
            </a:extLst>
          </p:cNvPr>
          <p:cNvSpPr/>
          <p:nvPr/>
        </p:nvSpPr>
        <p:spPr>
          <a:xfrm>
            <a:off x="1905001" y="3971193"/>
            <a:ext cx="2616591" cy="546296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C929D3-8A28-CC43-9B3B-F1FF0BC8E6E0}"/>
              </a:ext>
            </a:extLst>
          </p:cNvPr>
          <p:cNvSpPr/>
          <p:nvPr/>
        </p:nvSpPr>
        <p:spPr>
          <a:xfrm>
            <a:off x="5401995" y="2505410"/>
            <a:ext cx="858130" cy="84757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DV</a:t>
            </a:r>
            <a:r>
              <a:rPr lang="en-US" sz="3200" baseline="-25000" dirty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F611DE-1924-FA4E-95C7-64863EEB62ED}"/>
              </a:ext>
            </a:extLst>
          </p:cNvPr>
          <p:cNvSpPr/>
          <p:nvPr/>
        </p:nvSpPr>
        <p:spPr>
          <a:xfrm>
            <a:off x="5401995" y="5140384"/>
            <a:ext cx="858130" cy="84757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DV</a:t>
            </a:r>
            <a:r>
              <a:rPr lang="en-US" sz="3200" baseline="-25000" dirty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237F2E99-A16E-464B-A7C4-23792EC6882C}"/>
              </a:ext>
            </a:extLst>
          </p:cNvPr>
          <p:cNvSpPr/>
          <p:nvPr/>
        </p:nvSpPr>
        <p:spPr>
          <a:xfrm rot="964065">
            <a:off x="1886828" y="4736125"/>
            <a:ext cx="2616591" cy="546296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ACFAF4B9-2FE9-F940-910F-BA3447272534}"/>
              </a:ext>
            </a:extLst>
          </p:cNvPr>
          <p:cNvSpPr/>
          <p:nvPr/>
        </p:nvSpPr>
        <p:spPr>
          <a:xfrm rot="20709506">
            <a:off x="1888585" y="3230530"/>
            <a:ext cx="2616591" cy="546296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8E8592BD-0572-3046-B1BC-6200A3E8B50A}"/>
              </a:ext>
            </a:extLst>
          </p:cNvPr>
          <p:cNvSpPr/>
          <p:nvPr/>
        </p:nvSpPr>
        <p:spPr>
          <a:xfrm rot="5400000">
            <a:off x="5539762" y="3641558"/>
            <a:ext cx="2988311" cy="1289973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53975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7857CD26-2127-B147-92A0-6BA313811C8E}"/>
              </a:ext>
            </a:extLst>
          </p:cNvPr>
          <p:cNvSpPr/>
          <p:nvPr/>
        </p:nvSpPr>
        <p:spPr>
          <a:xfrm rot="5400000">
            <a:off x="6166022" y="3292679"/>
            <a:ext cx="1068608" cy="566513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53975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54D9C98E-D09D-3543-8D30-1070A55879FE}"/>
              </a:ext>
            </a:extLst>
          </p:cNvPr>
          <p:cNvSpPr/>
          <p:nvPr/>
        </p:nvSpPr>
        <p:spPr>
          <a:xfrm rot="5400000">
            <a:off x="6166021" y="4768537"/>
            <a:ext cx="1068608" cy="566513"/>
          </a:xfrm>
          <a:custGeom>
            <a:avLst/>
            <a:gdLst>
              <a:gd name="connsiteX0" fmla="*/ 0 w 1999722"/>
              <a:gd name="connsiteY0" fmla="*/ 578729 h 578729"/>
              <a:gd name="connsiteX1" fmla="*/ 283744 w 1999722"/>
              <a:gd name="connsiteY1" fmla="*/ 92370 h 578729"/>
              <a:gd name="connsiteX2" fmla="*/ 1702466 w 1999722"/>
              <a:gd name="connsiteY2" fmla="*/ 38330 h 578729"/>
              <a:gd name="connsiteX3" fmla="*/ 1999722 w 1999722"/>
              <a:gd name="connsiteY3" fmla="*/ 524689 h 578729"/>
              <a:gd name="connsiteX0" fmla="*/ 0 w 1999722"/>
              <a:gd name="connsiteY0" fmla="*/ 592819 h 592819"/>
              <a:gd name="connsiteX1" fmla="*/ 283744 w 1999722"/>
              <a:gd name="connsiteY1" fmla="*/ 92950 h 592819"/>
              <a:gd name="connsiteX2" fmla="*/ 1702466 w 1999722"/>
              <a:gd name="connsiteY2" fmla="*/ 38910 h 592819"/>
              <a:gd name="connsiteX3" fmla="*/ 1999722 w 1999722"/>
              <a:gd name="connsiteY3" fmla="*/ 525269 h 592819"/>
              <a:gd name="connsiteX0" fmla="*/ 0 w 1999722"/>
              <a:gd name="connsiteY0" fmla="*/ 604538 h 604538"/>
              <a:gd name="connsiteX1" fmla="*/ 324279 w 1999722"/>
              <a:gd name="connsiteY1" fmla="*/ 77649 h 604538"/>
              <a:gd name="connsiteX2" fmla="*/ 1702466 w 1999722"/>
              <a:gd name="connsiteY2" fmla="*/ 50629 h 604538"/>
              <a:gd name="connsiteX3" fmla="*/ 1999722 w 1999722"/>
              <a:gd name="connsiteY3" fmla="*/ 536988 h 604538"/>
              <a:gd name="connsiteX0" fmla="*/ 0 w 1999722"/>
              <a:gd name="connsiteY0" fmla="*/ 581671 h 581671"/>
              <a:gd name="connsiteX1" fmla="*/ 324279 w 1999722"/>
              <a:gd name="connsiteY1" fmla="*/ 54782 h 581671"/>
              <a:gd name="connsiteX2" fmla="*/ 1702466 w 1999722"/>
              <a:gd name="connsiteY2" fmla="*/ 68292 h 581671"/>
              <a:gd name="connsiteX3" fmla="*/ 1999722 w 1999722"/>
              <a:gd name="connsiteY3" fmla="*/ 514121 h 581671"/>
              <a:gd name="connsiteX0" fmla="*/ 0 w 1999722"/>
              <a:gd name="connsiteY0" fmla="*/ 552937 h 552937"/>
              <a:gd name="connsiteX1" fmla="*/ 337790 w 1999722"/>
              <a:gd name="connsiteY1" fmla="*/ 80088 h 552937"/>
              <a:gd name="connsiteX2" fmla="*/ 1702466 w 1999722"/>
              <a:gd name="connsiteY2" fmla="*/ 39558 h 552937"/>
              <a:gd name="connsiteX3" fmla="*/ 1999722 w 1999722"/>
              <a:gd name="connsiteY3" fmla="*/ 485387 h 552937"/>
              <a:gd name="connsiteX0" fmla="*/ 0 w 1999722"/>
              <a:gd name="connsiteY0" fmla="*/ 546160 h 546160"/>
              <a:gd name="connsiteX1" fmla="*/ 337790 w 1999722"/>
              <a:gd name="connsiteY1" fmla="*/ 73311 h 546160"/>
              <a:gd name="connsiteX2" fmla="*/ 1702466 w 1999722"/>
              <a:gd name="connsiteY2" fmla="*/ 32781 h 546160"/>
              <a:gd name="connsiteX3" fmla="*/ 1999722 w 1999722"/>
              <a:gd name="connsiteY3" fmla="*/ 384040 h 546160"/>
              <a:gd name="connsiteX0" fmla="*/ 0 w 2013233"/>
              <a:gd name="connsiteY0" fmla="*/ 362774 h 376284"/>
              <a:gd name="connsiteX1" fmla="*/ 351301 w 2013233"/>
              <a:gd name="connsiteY1" fmla="*/ 65555 h 376284"/>
              <a:gd name="connsiteX2" fmla="*/ 1715977 w 2013233"/>
              <a:gd name="connsiteY2" fmla="*/ 25025 h 376284"/>
              <a:gd name="connsiteX3" fmla="*/ 2013233 w 2013233"/>
              <a:gd name="connsiteY3" fmla="*/ 376284 h 376284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88815 h 402325"/>
              <a:gd name="connsiteX1" fmla="*/ 364812 w 2013233"/>
              <a:gd name="connsiteY1" fmla="*/ 37556 h 402325"/>
              <a:gd name="connsiteX2" fmla="*/ 1715977 w 2013233"/>
              <a:gd name="connsiteY2" fmla="*/ 51066 h 402325"/>
              <a:gd name="connsiteX3" fmla="*/ 2013233 w 2013233"/>
              <a:gd name="connsiteY3" fmla="*/ 402325 h 402325"/>
              <a:gd name="connsiteX0" fmla="*/ 0 w 2013233"/>
              <a:gd name="connsiteY0" fmla="*/ 368540 h 382050"/>
              <a:gd name="connsiteX1" fmla="*/ 364812 w 2013233"/>
              <a:gd name="connsiteY1" fmla="*/ 17281 h 382050"/>
              <a:gd name="connsiteX2" fmla="*/ 1715977 w 2013233"/>
              <a:gd name="connsiteY2" fmla="*/ 30791 h 382050"/>
              <a:gd name="connsiteX3" fmla="*/ 2013233 w 2013233"/>
              <a:gd name="connsiteY3" fmla="*/ 382050 h 382050"/>
              <a:gd name="connsiteX0" fmla="*/ 0 w 2013233"/>
              <a:gd name="connsiteY0" fmla="*/ 351263 h 364773"/>
              <a:gd name="connsiteX1" fmla="*/ 364812 w 2013233"/>
              <a:gd name="connsiteY1" fmla="*/ 4 h 364773"/>
              <a:gd name="connsiteX2" fmla="*/ 1715977 w 2013233"/>
              <a:gd name="connsiteY2" fmla="*/ 13514 h 364773"/>
              <a:gd name="connsiteX3" fmla="*/ 2013233 w 2013233"/>
              <a:gd name="connsiteY3" fmla="*/ 364773 h 364773"/>
              <a:gd name="connsiteX0" fmla="*/ 0 w 2013233"/>
              <a:gd name="connsiteY0" fmla="*/ 359981 h 373491"/>
              <a:gd name="connsiteX1" fmla="*/ 357822 w 2013233"/>
              <a:gd name="connsiteY1" fmla="*/ 34122 h 373491"/>
              <a:gd name="connsiteX2" fmla="*/ 1715977 w 2013233"/>
              <a:gd name="connsiteY2" fmla="*/ 22232 h 373491"/>
              <a:gd name="connsiteX3" fmla="*/ 2013233 w 2013233"/>
              <a:gd name="connsiteY3" fmla="*/ 373491 h 373491"/>
              <a:gd name="connsiteX0" fmla="*/ 0 w 2013233"/>
              <a:gd name="connsiteY0" fmla="*/ 339913 h 353423"/>
              <a:gd name="connsiteX1" fmla="*/ 357822 w 2013233"/>
              <a:gd name="connsiteY1" fmla="*/ 14054 h 353423"/>
              <a:gd name="connsiteX2" fmla="*/ 1715977 w 2013233"/>
              <a:gd name="connsiteY2" fmla="*/ 2164 h 353423"/>
              <a:gd name="connsiteX3" fmla="*/ 2013233 w 2013233"/>
              <a:gd name="connsiteY3" fmla="*/ 353423 h 353423"/>
              <a:gd name="connsiteX0" fmla="*/ 0 w 2013233"/>
              <a:gd name="connsiteY0" fmla="*/ 350674 h 364184"/>
              <a:gd name="connsiteX1" fmla="*/ 357822 w 2013233"/>
              <a:gd name="connsiteY1" fmla="*/ 24815 h 364184"/>
              <a:gd name="connsiteX2" fmla="*/ 1715977 w 2013233"/>
              <a:gd name="connsiteY2" fmla="*/ 28800 h 364184"/>
              <a:gd name="connsiteX3" fmla="*/ 2013233 w 2013233"/>
              <a:gd name="connsiteY3" fmla="*/ 364184 h 364184"/>
              <a:gd name="connsiteX0" fmla="*/ 0 w 2013233"/>
              <a:gd name="connsiteY0" fmla="*/ 332392 h 345902"/>
              <a:gd name="connsiteX1" fmla="*/ 357822 w 2013233"/>
              <a:gd name="connsiteY1" fmla="*/ 6533 h 345902"/>
              <a:gd name="connsiteX2" fmla="*/ 1715977 w 2013233"/>
              <a:gd name="connsiteY2" fmla="*/ 10518 h 345902"/>
              <a:gd name="connsiteX3" fmla="*/ 2013233 w 2013233"/>
              <a:gd name="connsiteY3" fmla="*/ 345902 h 345902"/>
              <a:gd name="connsiteX0" fmla="*/ 0 w 2013233"/>
              <a:gd name="connsiteY0" fmla="*/ 356992 h 370502"/>
              <a:gd name="connsiteX1" fmla="*/ 357822 w 2013233"/>
              <a:gd name="connsiteY1" fmla="*/ 31133 h 370502"/>
              <a:gd name="connsiteX2" fmla="*/ 1715977 w 2013233"/>
              <a:gd name="connsiteY2" fmla="*/ 19243 h 370502"/>
              <a:gd name="connsiteX3" fmla="*/ 2013233 w 2013233"/>
              <a:gd name="connsiteY3" fmla="*/ 370502 h 370502"/>
              <a:gd name="connsiteX0" fmla="*/ 0 w 2013233"/>
              <a:gd name="connsiteY0" fmla="*/ 379517 h 393027"/>
              <a:gd name="connsiteX1" fmla="*/ 357822 w 2013233"/>
              <a:gd name="connsiteY1" fmla="*/ 44133 h 393027"/>
              <a:gd name="connsiteX2" fmla="*/ 1715977 w 2013233"/>
              <a:gd name="connsiteY2" fmla="*/ 41768 h 393027"/>
              <a:gd name="connsiteX3" fmla="*/ 2013233 w 2013233"/>
              <a:gd name="connsiteY3" fmla="*/ 393027 h 393027"/>
              <a:gd name="connsiteX0" fmla="*/ 0 w 2013233"/>
              <a:gd name="connsiteY0" fmla="*/ 389622 h 393607"/>
              <a:gd name="connsiteX1" fmla="*/ 357822 w 2013233"/>
              <a:gd name="connsiteY1" fmla="*/ 44713 h 393607"/>
              <a:gd name="connsiteX2" fmla="*/ 1715977 w 2013233"/>
              <a:gd name="connsiteY2" fmla="*/ 42348 h 393607"/>
              <a:gd name="connsiteX3" fmla="*/ 2013233 w 2013233"/>
              <a:gd name="connsiteY3" fmla="*/ 393607 h 393607"/>
              <a:gd name="connsiteX0" fmla="*/ 0 w 2013233"/>
              <a:gd name="connsiteY0" fmla="*/ 388615 h 388615"/>
              <a:gd name="connsiteX1" fmla="*/ 357822 w 2013233"/>
              <a:gd name="connsiteY1" fmla="*/ 43706 h 388615"/>
              <a:gd name="connsiteX2" fmla="*/ 1715977 w 2013233"/>
              <a:gd name="connsiteY2" fmla="*/ 41341 h 388615"/>
              <a:gd name="connsiteX3" fmla="*/ 2013233 w 2013233"/>
              <a:gd name="connsiteY3" fmla="*/ 376725 h 388615"/>
              <a:gd name="connsiteX0" fmla="*/ 0 w 1999252"/>
              <a:gd name="connsiteY0" fmla="*/ 408850 h 408850"/>
              <a:gd name="connsiteX1" fmla="*/ 343841 w 1999252"/>
              <a:gd name="connsiteY1" fmla="*/ 44891 h 408850"/>
              <a:gd name="connsiteX2" fmla="*/ 1701996 w 1999252"/>
              <a:gd name="connsiteY2" fmla="*/ 42526 h 408850"/>
              <a:gd name="connsiteX3" fmla="*/ 1999252 w 1999252"/>
              <a:gd name="connsiteY3" fmla="*/ 377910 h 408850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0446 h 410446"/>
              <a:gd name="connsiteX1" fmla="*/ 343841 w 1999252"/>
              <a:gd name="connsiteY1" fmla="*/ 46487 h 410446"/>
              <a:gd name="connsiteX2" fmla="*/ 1701996 w 1999252"/>
              <a:gd name="connsiteY2" fmla="*/ 44122 h 410446"/>
              <a:gd name="connsiteX3" fmla="*/ 1999252 w 1999252"/>
              <a:gd name="connsiteY3" fmla="*/ 404906 h 410446"/>
              <a:gd name="connsiteX0" fmla="*/ 0 w 1999252"/>
              <a:gd name="connsiteY0" fmla="*/ 418714 h 418714"/>
              <a:gd name="connsiteX1" fmla="*/ 343841 w 1999252"/>
              <a:gd name="connsiteY1" fmla="*/ 54755 h 418714"/>
              <a:gd name="connsiteX2" fmla="*/ 1701996 w 1999252"/>
              <a:gd name="connsiteY2" fmla="*/ 52390 h 418714"/>
              <a:gd name="connsiteX3" fmla="*/ 1999252 w 1999252"/>
              <a:gd name="connsiteY3" fmla="*/ 413174 h 418714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36417 h 436417"/>
              <a:gd name="connsiteX1" fmla="*/ 343841 w 1999252"/>
              <a:gd name="connsiteY1" fmla="*/ 72458 h 436417"/>
              <a:gd name="connsiteX2" fmla="*/ 1701996 w 1999252"/>
              <a:gd name="connsiteY2" fmla="*/ 70093 h 436417"/>
              <a:gd name="connsiteX3" fmla="*/ 1999252 w 1999252"/>
              <a:gd name="connsiteY3" fmla="*/ 430877 h 436417"/>
              <a:gd name="connsiteX0" fmla="*/ 0 w 1999252"/>
              <a:gd name="connsiteY0" fmla="*/ 443383 h 443383"/>
              <a:gd name="connsiteX1" fmla="*/ 343841 w 1999252"/>
              <a:gd name="connsiteY1" fmla="*/ 79424 h 443383"/>
              <a:gd name="connsiteX2" fmla="*/ 1701996 w 1999252"/>
              <a:gd name="connsiteY2" fmla="*/ 77059 h 443383"/>
              <a:gd name="connsiteX3" fmla="*/ 1999252 w 1999252"/>
              <a:gd name="connsiteY3" fmla="*/ 437843 h 443383"/>
              <a:gd name="connsiteX0" fmla="*/ 0 w 1999252"/>
              <a:gd name="connsiteY0" fmla="*/ 456129 h 456129"/>
              <a:gd name="connsiteX1" fmla="*/ 343841 w 1999252"/>
              <a:gd name="connsiteY1" fmla="*/ 92170 h 456129"/>
              <a:gd name="connsiteX2" fmla="*/ 1701996 w 1999252"/>
              <a:gd name="connsiteY2" fmla="*/ 89805 h 456129"/>
              <a:gd name="connsiteX3" fmla="*/ 1999252 w 1999252"/>
              <a:gd name="connsiteY3" fmla="*/ 450589 h 4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52" h="456129">
                <a:moveTo>
                  <a:pt x="0" y="456129"/>
                </a:moveTo>
                <a:cubicBezTo>
                  <a:pt x="32136" y="351970"/>
                  <a:pt x="25223" y="217722"/>
                  <a:pt x="343841" y="92170"/>
                </a:cubicBezTo>
                <a:cubicBezTo>
                  <a:pt x="662459" y="-33382"/>
                  <a:pt x="1447065" y="-27262"/>
                  <a:pt x="1701996" y="89805"/>
                </a:cubicBezTo>
                <a:cubicBezTo>
                  <a:pt x="1956927" y="206872"/>
                  <a:pt x="1999252" y="450589"/>
                  <a:pt x="1999252" y="450589"/>
                </a:cubicBezTo>
              </a:path>
            </a:pathLst>
          </a:custGeom>
          <a:ln w="53975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7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835"/>
            <a:ext cx="7886700" cy="106101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Novel Hypothesis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pic>
        <p:nvPicPr>
          <p:cNvPr id="10" name="Picture 9" descr="A close up of a clock&#10;&#10;Description automatically generated">
            <a:extLst>
              <a:ext uri="{FF2B5EF4-FFF2-40B4-BE49-F238E27FC236}">
                <a16:creationId xmlns:a16="http://schemas.microsoft.com/office/drawing/2014/main" id="{9097DACB-676B-BA44-8A8B-09974B3FE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185" y="2137996"/>
            <a:ext cx="6222880" cy="45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5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835"/>
            <a:ext cx="7886700" cy="106101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Novel Hypothesis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pic>
        <p:nvPicPr>
          <p:cNvPr id="6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DC7A34F9-E60C-0843-91D7-C946F32EA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8722" y="1874161"/>
            <a:ext cx="6726555" cy="4983839"/>
          </a:xfrm>
        </p:spPr>
      </p:pic>
    </p:spTree>
    <p:extLst>
      <p:ext uri="{BB962C8B-B14F-4D97-AF65-F5344CB8AC3E}">
        <p14:creationId xmlns:p14="http://schemas.microsoft.com/office/powerpoint/2010/main" val="136986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7029-16D7-2547-980D-0CF149CF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7833"/>
          </a:xfrm>
        </p:spPr>
        <p:txBody>
          <a:bodyPr/>
          <a:lstStyle/>
          <a:p>
            <a:pPr algn="ctr"/>
            <a:r>
              <a:rPr lang="en-US" dirty="0"/>
              <a:t>FTND 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FE4F5C-AC9F-D948-89DB-4DD2D622A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869" y="2009309"/>
            <a:ext cx="6686105" cy="401166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59877-1A7F-C146-8E5E-C5DED4FD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8F7971-56D7-FB4C-ADC0-871AE99A61D1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7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835"/>
            <a:ext cx="7886700" cy="106101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Novel Hypothesis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id="{CB899230-BE67-C24E-B714-7A885DBF1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217" y="2225704"/>
            <a:ext cx="6484815" cy="4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44594"/>
            <a:ext cx="7886700" cy="106101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Real Data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1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CDE7-5B4B-CA4C-97D2-CDE101F7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7833"/>
          </a:xfrm>
        </p:spPr>
        <p:txBody>
          <a:bodyPr/>
          <a:lstStyle/>
          <a:p>
            <a:pPr algn="ctr"/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D029-2E77-AE48-9640-24BCAF74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9216"/>
            <a:ext cx="7886700" cy="406774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Data were obtained from the UK Biobank </a:t>
            </a:r>
            <a:br>
              <a:rPr lang="en-US" dirty="0"/>
            </a:br>
            <a:r>
              <a:rPr lang="en-US" sz="2400" dirty="0"/>
              <a:t>(Application 40967)</a:t>
            </a:r>
          </a:p>
          <a:p>
            <a:pPr lvl="1"/>
            <a:r>
              <a:rPr lang="en-US" dirty="0"/>
              <a:t>Individuals included in the analysis if they were :</a:t>
            </a:r>
          </a:p>
          <a:p>
            <a:pPr lvl="2"/>
            <a:r>
              <a:rPr lang="en-US" dirty="0"/>
              <a:t>of European ancestry</a:t>
            </a:r>
          </a:p>
          <a:p>
            <a:pPr lvl="2"/>
            <a:r>
              <a:rPr lang="en-US" dirty="0"/>
              <a:t>unrelated to other individuals (one person selected from families)</a:t>
            </a:r>
          </a:p>
          <a:p>
            <a:pPr lvl="2"/>
            <a:r>
              <a:rPr lang="en-US" dirty="0"/>
              <a:t>had sufficient genotyping quality</a:t>
            </a:r>
          </a:p>
          <a:p>
            <a:endParaRPr lang="en-US" dirty="0"/>
          </a:p>
          <a:p>
            <a:r>
              <a:rPr lang="en-US" dirty="0"/>
              <a:t>Total Sample Size for the analysis was 379, 153</a:t>
            </a:r>
          </a:p>
          <a:p>
            <a:pPr lvl="1"/>
            <a:r>
              <a:rPr lang="en-US" dirty="0"/>
              <a:t>a subsample was asked about cannabis use (N=112, 109)</a:t>
            </a:r>
          </a:p>
          <a:p>
            <a:pPr lvl="1"/>
            <a:endParaRPr lang="en-US" dirty="0"/>
          </a:p>
          <a:p>
            <a:r>
              <a:rPr lang="en-US" dirty="0"/>
              <a:t>Fit a single factor confirmatory factor model to frequency of use for tobacco, cannabis and alcohol (not quantity)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SNP predicted the latent factor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SNP predicted the individual item residuals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B3E42-BA46-0E46-A7AB-32C6DED8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924650-FE7B-A945-9776-451A73DAF1DF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FE3D-21AE-3047-A816-E6EAEC07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225"/>
            <a:ext cx="9144000" cy="104558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Question Wording and Response Options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DD637-E974-B84B-9001-B6E44865ECB7}"/>
              </a:ext>
            </a:extLst>
          </p:cNvPr>
          <p:cNvSpPr/>
          <p:nvPr/>
        </p:nvSpPr>
        <p:spPr>
          <a:xfrm>
            <a:off x="231912" y="2640757"/>
            <a:ext cx="273657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the past, how often have you smoked tobacco?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</a:rPr>
              <a:t>Smoked on most or all days</a:t>
            </a:r>
          </a:p>
          <a:p>
            <a:r>
              <a:rPr lang="en-US" sz="1600" dirty="0">
                <a:solidFill>
                  <a:srgbClr val="7030A0"/>
                </a:solidFill>
              </a:rPr>
              <a:t>Smoked occasionally</a:t>
            </a:r>
          </a:p>
          <a:p>
            <a:r>
              <a:rPr lang="en-US" sz="1600" dirty="0">
                <a:solidFill>
                  <a:srgbClr val="7030A0"/>
                </a:solidFill>
              </a:rPr>
              <a:t>Just tried once or twice</a:t>
            </a:r>
          </a:p>
          <a:p>
            <a:r>
              <a:rPr lang="en-US" sz="1600" dirty="0">
                <a:solidFill>
                  <a:srgbClr val="7030A0"/>
                </a:solidFill>
              </a:rPr>
              <a:t>I have never smoked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7CAF3-B489-6B4D-A64A-C9F94387EA01}"/>
              </a:ext>
            </a:extLst>
          </p:cNvPr>
          <p:cNvSpPr/>
          <p:nvPr/>
        </p:nvSpPr>
        <p:spPr>
          <a:xfrm>
            <a:off x="3124200" y="2640757"/>
            <a:ext cx="273657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Have you taken CANNABIS (marijuana, grass, hash, ganja, blow, draw, skunk, weed, spliff, dope), even if it was a long time ago?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Yes, more than 100 times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Yes, 11-100 times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Yes, 3-10 times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Yes, 1-2 times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917D22-7B4F-F242-927D-863AA589A6D8}"/>
              </a:ext>
            </a:extLst>
          </p:cNvPr>
          <p:cNvSpPr/>
          <p:nvPr/>
        </p:nvSpPr>
        <p:spPr>
          <a:xfrm>
            <a:off x="6016488" y="2640757"/>
            <a:ext cx="273657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About how often do you drink alcohol?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Daily or almost daily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Three or four times a week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Once or twice a week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One to three times a month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Special occasions only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Never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C0016-D309-7742-822B-16D37A12B7B5}"/>
              </a:ext>
            </a:extLst>
          </p:cNvPr>
          <p:cNvSpPr/>
          <p:nvPr/>
        </p:nvSpPr>
        <p:spPr>
          <a:xfrm>
            <a:off x="231913" y="2123516"/>
            <a:ext cx="2736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Tobacco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42808E-D270-534F-ADF9-61616FEA9692}"/>
              </a:ext>
            </a:extLst>
          </p:cNvPr>
          <p:cNvSpPr/>
          <p:nvPr/>
        </p:nvSpPr>
        <p:spPr>
          <a:xfrm>
            <a:off x="3124200" y="2123516"/>
            <a:ext cx="2736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Cannabis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F3C99A-5144-934B-88FE-DE194BC50F27}"/>
              </a:ext>
            </a:extLst>
          </p:cNvPr>
          <p:cNvSpPr/>
          <p:nvPr/>
        </p:nvSpPr>
        <p:spPr>
          <a:xfrm>
            <a:off x="6016486" y="2123516"/>
            <a:ext cx="2736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Alcohol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373E5-E55D-D447-AC36-796EDE8BD437}"/>
              </a:ext>
            </a:extLst>
          </p:cNvPr>
          <p:cNvSpPr txBox="1"/>
          <p:nvPr/>
        </p:nvSpPr>
        <p:spPr>
          <a:xfrm>
            <a:off x="231912" y="6400800"/>
            <a:ext cx="242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 = 348, 032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FB990-8B4C-9240-ACBC-F2C85A62F641}"/>
              </a:ext>
            </a:extLst>
          </p:cNvPr>
          <p:cNvSpPr txBox="1"/>
          <p:nvPr/>
        </p:nvSpPr>
        <p:spPr>
          <a:xfrm>
            <a:off x="2968485" y="6416203"/>
            <a:ext cx="273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 = 112, 109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BE70D-3575-CA4F-89A1-34B5A973BE85}"/>
              </a:ext>
            </a:extLst>
          </p:cNvPr>
          <p:cNvSpPr txBox="1"/>
          <p:nvPr/>
        </p:nvSpPr>
        <p:spPr>
          <a:xfrm>
            <a:off x="6016486" y="6400800"/>
            <a:ext cx="273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 = 379, 153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431DAD-28F6-2748-8DB1-8974F2D5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23EB20-8D68-6349-8B10-E347ECA51E1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8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70530" y="2348379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SU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Freq</a:t>
            </a:r>
            <a:endParaRPr lang="en-US" sz="2400" baseline="-25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608836" y="4584799"/>
            <a:ext cx="685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Tob</a:t>
            </a:r>
            <a:endParaRPr lang="en-US" sz="1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779510" y="4580400"/>
            <a:ext cx="685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endParaRPr lang="en-US" sz="16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977173" y="4571599"/>
            <a:ext cx="685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Alc</a:t>
            </a:r>
            <a:endParaRPr lang="en-US" sz="1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>
            <a:stCxn id="6" idx="4"/>
            <a:endCxn id="8" idx="0"/>
          </p:cNvCxnSpPr>
          <p:nvPr/>
        </p:nvCxnSpPr>
        <p:spPr>
          <a:xfrm flipH="1">
            <a:off x="951736" y="3262779"/>
            <a:ext cx="1175994" cy="13220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  <a:endCxn id="9" idx="0"/>
          </p:cNvCxnSpPr>
          <p:nvPr/>
        </p:nvCxnSpPr>
        <p:spPr>
          <a:xfrm flipH="1">
            <a:off x="2122410" y="3262779"/>
            <a:ext cx="5320" cy="13176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4"/>
            <a:endCxn id="11" idx="0"/>
          </p:cNvCxnSpPr>
          <p:nvPr/>
        </p:nvCxnSpPr>
        <p:spPr>
          <a:xfrm>
            <a:off x="2127730" y="3262779"/>
            <a:ext cx="1192343" cy="13088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/>
          </p:cNvSpPr>
          <p:nvPr/>
        </p:nvSpPr>
        <p:spPr>
          <a:xfrm>
            <a:off x="148532" y="5841295"/>
            <a:ext cx="365760" cy="365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/>
          <p:cNvCxnSpPr>
            <a:cxnSpLocks/>
            <a:stCxn id="24" idx="0"/>
            <a:endCxn id="8" idx="2"/>
          </p:cNvCxnSpPr>
          <p:nvPr/>
        </p:nvCxnSpPr>
        <p:spPr>
          <a:xfrm flipV="1">
            <a:off x="331412" y="5270599"/>
            <a:ext cx="620324" cy="5706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44058" y="6128105"/>
            <a:ext cx="182876" cy="182876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chemeClr val="tx1"/>
            </a:solidFill>
            <a:headEnd type="triangle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0797" y="6344571"/>
            <a:ext cx="248786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 useBgFill="1">
        <p:nvSpPr>
          <p:cNvPr id="28" name="TextBox 27"/>
          <p:cNvSpPr txBox="1"/>
          <p:nvPr/>
        </p:nvSpPr>
        <p:spPr>
          <a:xfrm>
            <a:off x="383817" y="5422821"/>
            <a:ext cx="263838" cy="323165"/>
          </a:xfrm>
          <a:prstGeom prst="rect">
            <a:avLst/>
          </a:prstGeom>
          <a:ln>
            <a:noFill/>
          </a:ln>
        </p:spPr>
        <p:txBody>
          <a:bodyPr wrap="square" lIns="0" tIns="0" rIns="0" bIns="4572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319203" y="5852576"/>
            <a:ext cx="365760" cy="365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0" name="Straight Arrow Connector 29"/>
          <p:cNvCxnSpPr>
            <a:cxnSpLocks/>
            <a:stCxn id="29" idx="0"/>
            <a:endCxn id="9" idx="2"/>
          </p:cNvCxnSpPr>
          <p:nvPr/>
        </p:nvCxnSpPr>
        <p:spPr>
          <a:xfrm flipV="1">
            <a:off x="1502083" y="5266200"/>
            <a:ext cx="620327" cy="5863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1414729" y="6139386"/>
            <a:ext cx="182876" cy="182876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chemeClr val="tx1"/>
            </a:solidFill>
            <a:headEnd type="triangle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81468" y="6355852"/>
            <a:ext cx="248786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 useBgFill="1">
        <p:nvSpPr>
          <p:cNvPr id="33" name="TextBox 32"/>
          <p:cNvSpPr txBox="1"/>
          <p:nvPr/>
        </p:nvSpPr>
        <p:spPr>
          <a:xfrm>
            <a:off x="1554488" y="5434102"/>
            <a:ext cx="263838" cy="323165"/>
          </a:xfrm>
          <a:prstGeom prst="rect">
            <a:avLst/>
          </a:prstGeom>
          <a:ln>
            <a:noFill/>
          </a:ln>
        </p:spPr>
        <p:txBody>
          <a:bodyPr wrap="square" lIns="0" tIns="0" rIns="0" bIns="4572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509927" y="5821216"/>
            <a:ext cx="365760" cy="365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5" name="Straight Arrow Connector 34"/>
          <p:cNvCxnSpPr>
            <a:cxnSpLocks/>
            <a:stCxn id="34" idx="0"/>
            <a:endCxn id="11" idx="2"/>
          </p:cNvCxnSpPr>
          <p:nvPr/>
        </p:nvCxnSpPr>
        <p:spPr>
          <a:xfrm flipV="1">
            <a:off x="2692807" y="5257399"/>
            <a:ext cx="627266" cy="5638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2605453" y="6108026"/>
            <a:ext cx="182876" cy="182876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chemeClr val="tx1"/>
            </a:solidFill>
            <a:headEnd type="triangle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72192" y="6324492"/>
            <a:ext cx="248786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 useBgFill="1">
        <p:nvSpPr>
          <p:cNvPr id="38" name="TextBox 37"/>
          <p:cNvSpPr txBox="1"/>
          <p:nvPr/>
        </p:nvSpPr>
        <p:spPr>
          <a:xfrm>
            <a:off x="2745212" y="5429478"/>
            <a:ext cx="263838" cy="323165"/>
          </a:xfrm>
          <a:prstGeom prst="rect">
            <a:avLst/>
          </a:prstGeom>
          <a:ln>
            <a:noFill/>
          </a:ln>
        </p:spPr>
        <p:txBody>
          <a:bodyPr wrap="square" lIns="0" tIns="0" rIns="0" bIns="4572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5" name="Freeform 64"/>
          <p:cNvSpPr/>
          <p:nvPr/>
        </p:nvSpPr>
        <p:spPr>
          <a:xfrm rot="10800000">
            <a:off x="2055208" y="2240461"/>
            <a:ext cx="182876" cy="182876"/>
          </a:xfrm>
          <a:custGeom>
            <a:avLst/>
            <a:gdLst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69081 w 992187"/>
              <a:gd name="connsiteY0" fmla="*/ 912019 h 916781"/>
              <a:gd name="connsiteX1" fmla="*/ 38100 w 992187"/>
              <a:gd name="connsiteY1" fmla="*/ 459581 h 916781"/>
              <a:gd name="connsiteX2" fmla="*/ 497681 w 992187"/>
              <a:gd name="connsiteY2" fmla="*/ 0 h 916781"/>
              <a:gd name="connsiteX3" fmla="*/ 954881 w 992187"/>
              <a:gd name="connsiteY3" fmla="*/ 459581 h 916781"/>
              <a:gd name="connsiteX4" fmla="*/ 721519 w 992187"/>
              <a:gd name="connsiteY4" fmla="*/ 916781 h 916781"/>
              <a:gd name="connsiteX0" fmla="*/ 295275 w 1018381"/>
              <a:gd name="connsiteY0" fmla="*/ 912019 h 916781"/>
              <a:gd name="connsiteX1" fmla="*/ 64294 w 1018381"/>
              <a:gd name="connsiteY1" fmla="*/ 459581 h 916781"/>
              <a:gd name="connsiteX2" fmla="*/ 523875 w 1018381"/>
              <a:gd name="connsiteY2" fmla="*/ 0 h 916781"/>
              <a:gd name="connsiteX3" fmla="*/ 981075 w 1018381"/>
              <a:gd name="connsiteY3" fmla="*/ 459581 h 916781"/>
              <a:gd name="connsiteX4" fmla="*/ 747713 w 1018381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54087"/>
              <a:gd name="connsiteY0" fmla="*/ 912019 h 916781"/>
              <a:gd name="connsiteX1" fmla="*/ 0 w 954087"/>
              <a:gd name="connsiteY1" fmla="*/ 459581 h 916781"/>
              <a:gd name="connsiteX2" fmla="*/ 459581 w 954087"/>
              <a:gd name="connsiteY2" fmla="*/ 0 h 916781"/>
              <a:gd name="connsiteX3" fmla="*/ 916781 w 954087"/>
              <a:gd name="connsiteY3" fmla="*/ 459581 h 916781"/>
              <a:gd name="connsiteX4" fmla="*/ 683419 w 954087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92894 w 978694"/>
              <a:gd name="connsiteY0" fmla="*/ 912019 h 916781"/>
              <a:gd name="connsiteX1" fmla="*/ 140494 w 978694"/>
              <a:gd name="connsiteY1" fmla="*/ 764381 h 916781"/>
              <a:gd name="connsiteX2" fmla="*/ 61913 w 978694"/>
              <a:gd name="connsiteY2" fmla="*/ 459581 h 916781"/>
              <a:gd name="connsiteX3" fmla="*/ 521494 w 978694"/>
              <a:gd name="connsiteY3" fmla="*/ 0 h 916781"/>
              <a:gd name="connsiteX4" fmla="*/ 978694 w 978694"/>
              <a:gd name="connsiteY4" fmla="*/ 459581 h 916781"/>
              <a:gd name="connsiteX5" fmla="*/ 745332 w 978694"/>
              <a:gd name="connsiteY5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69081 w 954881"/>
              <a:gd name="connsiteY0" fmla="*/ 912019 h 916781"/>
              <a:gd name="connsiteX1" fmla="*/ 38100 w 954881"/>
              <a:gd name="connsiteY1" fmla="*/ 459581 h 916781"/>
              <a:gd name="connsiteX2" fmla="*/ 497681 w 954881"/>
              <a:gd name="connsiteY2" fmla="*/ 0 h 916781"/>
              <a:gd name="connsiteX3" fmla="*/ 954881 w 954881"/>
              <a:gd name="connsiteY3" fmla="*/ 459581 h 916781"/>
              <a:gd name="connsiteX4" fmla="*/ 721519 w 9548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  <a:gd name="connsiteX0" fmla="*/ 230981 w 916781"/>
              <a:gd name="connsiteY0" fmla="*/ 912019 h 916781"/>
              <a:gd name="connsiteX1" fmla="*/ 0 w 916781"/>
              <a:gd name="connsiteY1" fmla="*/ 459581 h 916781"/>
              <a:gd name="connsiteX2" fmla="*/ 459581 w 916781"/>
              <a:gd name="connsiteY2" fmla="*/ 0 h 916781"/>
              <a:gd name="connsiteX3" fmla="*/ 916781 w 916781"/>
              <a:gd name="connsiteY3" fmla="*/ 459581 h 916781"/>
              <a:gd name="connsiteX4" fmla="*/ 683419 w 916781"/>
              <a:gd name="connsiteY4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916781">
                <a:moveTo>
                  <a:pt x="230981" y="912019"/>
                </a:moveTo>
                <a:cubicBezTo>
                  <a:pt x="182860" y="817761"/>
                  <a:pt x="9525" y="671116"/>
                  <a:pt x="0" y="459581"/>
                </a:cubicBezTo>
                <a:cubicBezTo>
                  <a:pt x="19051" y="119460"/>
                  <a:pt x="306784" y="0"/>
                  <a:pt x="459581" y="0"/>
                </a:cubicBezTo>
                <a:cubicBezTo>
                  <a:pt x="612378" y="0"/>
                  <a:pt x="891382" y="90090"/>
                  <a:pt x="916781" y="459581"/>
                </a:cubicBezTo>
                <a:cubicBezTo>
                  <a:pt x="887412" y="705247"/>
                  <a:pt x="716359" y="850304"/>
                  <a:pt x="683419" y="916781"/>
                </a:cubicBezTo>
              </a:path>
            </a:pathLst>
          </a:custGeom>
          <a:ln w="19050">
            <a:solidFill>
              <a:schemeClr val="tx1"/>
            </a:solidFill>
            <a:headEnd type="triangle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48460" y="1910502"/>
            <a:ext cx="408705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lang="en-US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Diamond 1"/>
          <p:cNvSpPr>
            <a:spLocks/>
          </p:cNvSpPr>
          <p:nvPr/>
        </p:nvSpPr>
        <p:spPr>
          <a:xfrm>
            <a:off x="4268438" y="3308914"/>
            <a:ext cx="1142989" cy="1143000"/>
          </a:xfrm>
          <a:prstGeom prst="diamond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SNP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cxnSpLocks/>
            <a:stCxn id="2" idx="1"/>
          </p:cNvCxnSpPr>
          <p:nvPr/>
        </p:nvCxnSpPr>
        <p:spPr>
          <a:xfrm flipH="1">
            <a:off x="1294636" y="3880414"/>
            <a:ext cx="2973802" cy="699986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cxnSpLocks/>
            <a:stCxn id="2" idx="1"/>
          </p:cNvCxnSpPr>
          <p:nvPr/>
        </p:nvCxnSpPr>
        <p:spPr>
          <a:xfrm flipH="1">
            <a:off x="2465310" y="3880414"/>
            <a:ext cx="1803128" cy="69118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-1" y="164910"/>
            <a:ext cx="9144001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Single Factor Model of Substance Use Frequency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DBD5CC7-A777-0844-A68F-178463275CAD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3656363" y="3880414"/>
            <a:ext cx="612075" cy="699986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5B10919-1071-6A45-823B-82A4BEA10DA3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2622762" y="2811044"/>
            <a:ext cx="1645676" cy="106937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" name="TextBox 103">
            <a:extLst>
              <a:ext uri="{FF2B5EF4-FFF2-40B4-BE49-F238E27FC236}">
                <a16:creationId xmlns:a16="http://schemas.microsoft.com/office/drawing/2014/main" id="{7429DC2D-CC72-F143-A8C4-D27D3B3D49FF}"/>
              </a:ext>
            </a:extLst>
          </p:cNvPr>
          <p:cNvSpPr txBox="1"/>
          <p:nvPr/>
        </p:nvSpPr>
        <p:spPr>
          <a:xfrm>
            <a:off x="1272967" y="3841913"/>
            <a:ext cx="349091" cy="323165"/>
          </a:xfrm>
          <a:prstGeom prst="rect">
            <a:avLst/>
          </a:prstGeom>
          <a:ln>
            <a:noFill/>
          </a:ln>
        </p:spPr>
        <p:txBody>
          <a:bodyPr wrap="square" lIns="0" tIns="0" rIns="0" bIns="4572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.68</a:t>
            </a:r>
            <a:endParaRPr lang="en-US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 useBgFill="1">
        <p:nvSpPr>
          <p:cNvPr id="105" name="TextBox 104">
            <a:extLst>
              <a:ext uri="{FF2B5EF4-FFF2-40B4-BE49-F238E27FC236}">
                <a16:creationId xmlns:a16="http://schemas.microsoft.com/office/drawing/2014/main" id="{3F9B453D-D399-E141-B047-0EFBA54C6D0B}"/>
              </a:ext>
            </a:extLst>
          </p:cNvPr>
          <p:cNvSpPr txBox="1"/>
          <p:nvPr/>
        </p:nvSpPr>
        <p:spPr>
          <a:xfrm>
            <a:off x="1909783" y="3823518"/>
            <a:ext cx="474226" cy="323165"/>
          </a:xfrm>
          <a:prstGeom prst="rect">
            <a:avLst/>
          </a:prstGeom>
          <a:ln>
            <a:noFill/>
          </a:ln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.20</a:t>
            </a:r>
            <a:endParaRPr lang="en-US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 useBgFill="1">
        <p:nvSpPr>
          <p:cNvPr id="106" name="TextBox 105">
            <a:extLst>
              <a:ext uri="{FF2B5EF4-FFF2-40B4-BE49-F238E27FC236}">
                <a16:creationId xmlns:a16="http://schemas.microsoft.com/office/drawing/2014/main" id="{A51737A4-A063-F547-8E45-4916DFCD03ED}"/>
              </a:ext>
            </a:extLst>
          </p:cNvPr>
          <p:cNvSpPr txBox="1"/>
          <p:nvPr/>
        </p:nvSpPr>
        <p:spPr>
          <a:xfrm>
            <a:off x="2523558" y="3784010"/>
            <a:ext cx="474226" cy="323165"/>
          </a:xfrm>
          <a:prstGeom prst="rect">
            <a:avLst/>
          </a:prstGeom>
          <a:ln>
            <a:noFill/>
          </a:ln>
        </p:spPr>
        <p:txBody>
          <a:bodyPr wrap="square" lIns="0" tIns="0" rIns="0" bIns="4572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.18</a:t>
            </a:r>
            <a:endParaRPr lang="en-US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8EB991-0823-E341-AEF9-EF219F090BCC}"/>
              </a:ext>
            </a:extLst>
          </p:cNvPr>
          <p:cNvSpPr txBox="1"/>
          <p:nvPr/>
        </p:nvSpPr>
        <p:spPr>
          <a:xfrm>
            <a:off x="49498" y="6523563"/>
            <a:ext cx="720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Shown: All models controlled for Age, Sex, and the top 10 ancestry PCs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7BE5908-24F3-6A4A-839D-1718FB11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A19C04C-E7E3-CD49-B238-BBA03603159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3B383338-1763-8545-84EB-736737D72F05}"/>
              </a:ext>
            </a:extLst>
          </p:cNvPr>
          <p:cNvSpPr txBox="1"/>
          <p:nvPr/>
        </p:nvSpPr>
        <p:spPr>
          <a:xfrm>
            <a:off x="5693664" y="2279904"/>
            <a:ext cx="3304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latent SU Freq variable is disproportionately driven by tobacco frequency.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This means the regression of the latent factor on the SNP will resemble the tobacco frequency residual regression more than the other variables</a:t>
            </a:r>
          </a:p>
          <a:p>
            <a:endParaRPr lang="en-US" dirty="0"/>
          </a:p>
          <a:p>
            <a:r>
              <a:rPr lang="en-US" dirty="0"/>
              <a:t>While model fit is excellent, this is not a very good model from a psychometric perspective</a:t>
            </a:r>
          </a:p>
        </p:txBody>
      </p:sp>
    </p:spTree>
    <p:extLst>
      <p:ext uri="{BB962C8B-B14F-4D97-AF65-F5344CB8AC3E}">
        <p14:creationId xmlns:p14="http://schemas.microsoft.com/office/powerpoint/2010/main" val="32161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0458DA-B197-9943-BAD8-1431CBBA6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30279"/>
            <a:ext cx="7886700" cy="280439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137A3-A63C-DC4D-8FFD-EF324561A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661BDA-4D79-D947-B8F8-1BFC0AC9EBF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4F19122-4122-BB42-B010-ABD80483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7833"/>
          </a:xfrm>
        </p:spPr>
        <p:txBody>
          <a:bodyPr/>
          <a:lstStyle/>
          <a:p>
            <a:pPr algn="ctr"/>
            <a:r>
              <a:rPr lang="en-US" dirty="0"/>
              <a:t>The Long Road to Boulder</a:t>
            </a:r>
          </a:p>
        </p:txBody>
      </p:sp>
    </p:spTree>
    <p:extLst>
      <p:ext uri="{BB962C8B-B14F-4D97-AF65-F5344CB8AC3E}">
        <p14:creationId xmlns:p14="http://schemas.microsoft.com/office/powerpoint/2010/main" val="98603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ight&#10;&#10;Description automatically generated">
            <a:extLst>
              <a:ext uri="{FF2B5EF4-FFF2-40B4-BE49-F238E27FC236}">
                <a16:creationId xmlns:a16="http://schemas.microsoft.com/office/drawing/2014/main" id="{B872FFA9-18FD-644D-8234-C2DDC361A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620"/>
            <a:ext cx="9144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D5149-3D2D-3F4A-AD44-2708DCCD8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8617"/>
            <a:ext cx="9144000" cy="4572000"/>
          </a:xfrm>
          <a:prstGeom prst="rect">
            <a:avLst/>
          </a:prstGeom>
        </p:spPr>
      </p:pic>
      <p:pic>
        <p:nvPicPr>
          <p:cNvPr id="4" name="Picture 3" descr="A screen shot of a lit up city at night&#10;&#10;Description automatically generated">
            <a:extLst>
              <a:ext uri="{FF2B5EF4-FFF2-40B4-BE49-F238E27FC236}">
                <a16:creationId xmlns:a16="http://schemas.microsoft.com/office/drawing/2014/main" id="{37171BCD-06C1-D54F-A09E-B6D1F6781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9313"/>
            <a:ext cx="9144000" cy="457200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E0FB948-2AEF-A34C-A003-548B348CF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9624"/>
            <a:ext cx="9144000" cy="457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4653391-FDE1-B848-8825-0CB48A3B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225"/>
            <a:ext cx="7886700" cy="104558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Layered Manhattan Plot of the Associations with the Latent Factor and Items Residuals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549539-3B96-9241-B975-2B9D702407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A846D5-1C98-5542-9C73-53B2BAD3A377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3D3985-7988-3E49-8599-6CA6DC090F16}"/>
              </a:ext>
            </a:extLst>
          </p:cNvPr>
          <p:cNvSpPr txBox="1"/>
          <p:nvPr/>
        </p:nvSpPr>
        <p:spPr>
          <a:xfrm>
            <a:off x="1530569" y="2937477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CADM2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573482-5A4A-C240-93EC-2257597B80B8}"/>
              </a:ext>
            </a:extLst>
          </p:cNvPr>
          <p:cNvCxnSpPr/>
          <p:nvPr/>
        </p:nvCxnSpPr>
        <p:spPr>
          <a:xfrm>
            <a:off x="1979571" y="3316224"/>
            <a:ext cx="306429" cy="51206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D6178C-2ED7-C449-BAF1-3721CF137D65}"/>
              </a:ext>
            </a:extLst>
          </p:cNvPr>
          <p:cNvSpPr txBox="1"/>
          <p:nvPr/>
        </p:nvSpPr>
        <p:spPr>
          <a:xfrm>
            <a:off x="3061138" y="2846037"/>
            <a:ext cx="89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ADH1C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A029AA-E209-0341-B6CE-481519CB6BCC}"/>
              </a:ext>
            </a:extLst>
          </p:cNvPr>
          <p:cNvCxnSpPr>
            <a:cxnSpLocks/>
          </p:cNvCxnSpPr>
          <p:nvPr/>
        </p:nvCxnSpPr>
        <p:spPr>
          <a:xfrm flipH="1">
            <a:off x="2969356" y="3224784"/>
            <a:ext cx="540784" cy="100584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84C56A-2981-2B44-A9F1-713840E54116}"/>
              </a:ext>
            </a:extLst>
          </p:cNvPr>
          <p:cNvSpPr txBox="1"/>
          <p:nvPr/>
        </p:nvSpPr>
        <p:spPr>
          <a:xfrm>
            <a:off x="5236295" y="2046010"/>
            <a:ext cx="8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NACM1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8F190C-E1FC-714A-8894-72F857D55DEA}"/>
              </a:ext>
            </a:extLst>
          </p:cNvPr>
          <p:cNvCxnSpPr/>
          <p:nvPr/>
        </p:nvCxnSpPr>
        <p:spPr>
          <a:xfrm>
            <a:off x="5685297" y="2424757"/>
            <a:ext cx="306429" cy="51206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053024-AED2-D34B-ADCB-26C6A59893AE}"/>
              </a:ext>
            </a:extLst>
          </p:cNvPr>
          <p:cNvSpPr txBox="1"/>
          <p:nvPr/>
        </p:nvSpPr>
        <p:spPr>
          <a:xfrm>
            <a:off x="6964771" y="2271970"/>
            <a:ext cx="21362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Order Plotted</a:t>
            </a:r>
          </a:p>
          <a:p>
            <a:r>
              <a:rPr lang="en-US" dirty="0">
                <a:solidFill>
                  <a:schemeClr val="accent6"/>
                </a:solidFill>
              </a:rPr>
              <a:t>1 Alcohol Residuals</a:t>
            </a:r>
          </a:p>
          <a:p>
            <a:r>
              <a:rPr lang="en-US" dirty="0">
                <a:solidFill>
                  <a:srgbClr val="FF0000"/>
                </a:solidFill>
              </a:rPr>
              <a:t>2 Cannabis Residuals</a:t>
            </a:r>
          </a:p>
          <a:p>
            <a:r>
              <a:rPr lang="en-US" dirty="0">
                <a:solidFill>
                  <a:srgbClr val="7030A0"/>
                </a:solidFill>
              </a:rPr>
              <a:t>3 Tobacco Residuals</a:t>
            </a:r>
          </a:p>
          <a:p>
            <a:r>
              <a:rPr lang="en-US" dirty="0"/>
              <a:t>4 Latent Factor</a:t>
            </a:r>
          </a:p>
        </p:txBody>
      </p:sp>
    </p:spTree>
    <p:extLst>
      <p:ext uri="{BB962C8B-B14F-4D97-AF65-F5344CB8AC3E}">
        <p14:creationId xmlns:p14="http://schemas.microsoft.com/office/powerpoint/2010/main" val="4131084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E0FB948-2AEF-A34C-A003-548B348C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9624"/>
            <a:ext cx="9144000" cy="4572000"/>
          </a:xfrm>
          <a:prstGeom prst="rect">
            <a:avLst/>
          </a:prstGeom>
        </p:spPr>
      </p:pic>
      <p:pic>
        <p:nvPicPr>
          <p:cNvPr id="17" name="Picture 16" descr="A screen shot of a lit up city at night&#10;&#10;Description automatically generated">
            <a:extLst>
              <a:ext uri="{FF2B5EF4-FFF2-40B4-BE49-F238E27FC236}">
                <a16:creationId xmlns:a16="http://schemas.microsoft.com/office/drawing/2014/main" id="{42E6818F-D878-A846-AD89-6B6C40216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5938"/>
            <a:ext cx="9144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D5149-3D2D-3F4A-AD44-2708DCCD8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8617"/>
            <a:ext cx="9144000" cy="4572000"/>
          </a:xfrm>
          <a:prstGeom prst="rect">
            <a:avLst/>
          </a:prstGeom>
        </p:spPr>
      </p:pic>
      <p:pic>
        <p:nvPicPr>
          <p:cNvPr id="9" name="Picture 8" descr="A close up of a light&#10;&#10;Description automatically generated">
            <a:extLst>
              <a:ext uri="{FF2B5EF4-FFF2-40B4-BE49-F238E27FC236}">
                <a16:creationId xmlns:a16="http://schemas.microsoft.com/office/drawing/2014/main" id="{B872FFA9-18FD-644D-8234-C2DDC361A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8620"/>
            <a:ext cx="9144000" cy="457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C9B7EE-4D8B-BE49-A5A9-538909FC0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93370D-DC3F-FA4C-9131-2BD862AA5D6D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507F1990-EF18-A544-9637-8DE12E2DD3F7}"/>
              </a:ext>
            </a:extLst>
          </p:cNvPr>
          <p:cNvSpPr txBox="1">
            <a:spLocks/>
          </p:cNvSpPr>
          <p:nvPr/>
        </p:nvSpPr>
        <p:spPr>
          <a:xfrm>
            <a:off x="628650" y="186225"/>
            <a:ext cx="7886700" cy="1045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Layered Manhattan Plot of the Associations with the Latent Factor and Items Residuals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D2368C-252E-7046-B65F-3B14F4F013A3}"/>
              </a:ext>
            </a:extLst>
          </p:cNvPr>
          <p:cNvSpPr txBox="1"/>
          <p:nvPr/>
        </p:nvSpPr>
        <p:spPr>
          <a:xfrm>
            <a:off x="6964771" y="2271970"/>
            <a:ext cx="21362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Order Plotted</a:t>
            </a:r>
          </a:p>
          <a:p>
            <a:r>
              <a:rPr lang="en-US" dirty="0"/>
              <a:t>1 Latent Factor</a:t>
            </a:r>
          </a:p>
          <a:p>
            <a:r>
              <a:rPr lang="en-US" dirty="0">
                <a:solidFill>
                  <a:srgbClr val="7030A0"/>
                </a:solidFill>
              </a:rPr>
              <a:t>2 Tobacco Residuals</a:t>
            </a:r>
          </a:p>
          <a:p>
            <a:r>
              <a:rPr lang="en-US" dirty="0">
                <a:solidFill>
                  <a:srgbClr val="FF0000"/>
                </a:solidFill>
              </a:rPr>
              <a:t>3 Cannabis Residuals</a:t>
            </a:r>
          </a:p>
          <a:p>
            <a:r>
              <a:rPr lang="en-US" dirty="0">
                <a:solidFill>
                  <a:schemeClr val="accent6"/>
                </a:solidFill>
              </a:rPr>
              <a:t>4 Alcohol Residuals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9CC500-1F65-794F-9D6D-D62534DDD478}"/>
              </a:ext>
            </a:extLst>
          </p:cNvPr>
          <p:cNvSpPr txBox="1"/>
          <p:nvPr/>
        </p:nvSpPr>
        <p:spPr>
          <a:xfrm>
            <a:off x="1530569" y="2937477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CADM2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0CEADE-1847-4541-A0E1-CB003B3F2096}"/>
              </a:ext>
            </a:extLst>
          </p:cNvPr>
          <p:cNvCxnSpPr/>
          <p:nvPr/>
        </p:nvCxnSpPr>
        <p:spPr>
          <a:xfrm>
            <a:off x="1979571" y="3316224"/>
            <a:ext cx="306429" cy="51206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41F90A-1BBF-B446-AAC6-6A4C5148AABE}"/>
              </a:ext>
            </a:extLst>
          </p:cNvPr>
          <p:cNvSpPr txBox="1"/>
          <p:nvPr/>
        </p:nvSpPr>
        <p:spPr>
          <a:xfrm>
            <a:off x="3061138" y="2846037"/>
            <a:ext cx="89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ADH1C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DF1E45-3772-E640-9B41-30886D664C0A}"/>
              </a:ext>
            </a:extLst>
          </p:cNvPr>
          <p:cNvCxnSpPr>
            <a:cxnSpLocks/>
          </p:cNvCxnSpPr>
          <p:nvPr/>
        </p:nvCxnSpPr>
        <p:spPr>
          <a:xfrm flipH="1">
            <a:off x="2969356" y="3224784"/>
            <a:ext cx="540784" cy="100584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7F0F0FD-AA6C-DC42-8918-F7A8E0BAB142}"/>
              </a:ext>
            </a:extLst>
          </p:cNvPr>
          <p:cNvSpPr txBox="1"/>
          <p:nvPr/>
        </p:nvSpPr>
        <p:spPr>
          <a:xfrm>
            <a:off x="5236295" y="2046010"/>
            <a:ext cx="8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NACM1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371305-44F0-DB49-878B-D2F2B3E8C50C}"/>
              </a:ext>
            </a:extLst>
          </p:cNvPr>
          <p:cNvCxnSpPr/>
          <p:nvPr/>
        </p:nvCxnSpPr>
        <p:spPr>
          <a:xfrm>
            <a:off x="5685297" y="2424757"/>
            <a:ext cx="306429" cy="51206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13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39F2-A946-5447-B604-602CEB1A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7833"/>
          </a:xfrm>
        </p:spPr>
        <p:txBody>
          <a:bodyPr/>
          <a:lstStyle/>
          <a:p>
            <a:pPr algn="ctr"/>
            <a:r>
              <a:rPr lang="en-US" dirty="0"/>
              <a:t>Locus Zoom Plot of </a:t>
            </a:r>
            <a:r>
              <a:rPr lang="en-US" i="1" dirty="0"/>
              <a:t>CADM2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3032C-C220-B14C-9799-06907DB25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A365C-B340-5449-87D4-87731F82F42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pic>
        <p:nvPicPr>
          <p:cNvPr id="17" name="Picture 16" descr="A close up of an object&#10;&#10;Description automatically generated">
            <a:extLst>
              <a:ext uri="{FF2B5EF4-FFF2-40B4-BE49-F238E27FC236}">
                <a16:creationId xmlns:a16="http://schemas.microsoft.com/office/drawing/2014/main" id="{920A1541-DF14-2B4C-8297-71C494329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38" y="1815362"/>
            <a:ext cx="571500" cy="3454400"/>
          </a:xfrm>
          <a:prstGeom prst="rect">
            <a:avLst/>
          </a:prstGeom>
        </p:spPr>
      </p:pic>
      <p:pic>
        <p:nvPicPr>
          <p:cNvPr id="21" name="Picture 2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4CBB52A-AFB2-2340-9833-E20AC9332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7" y="1836686"/>
            <a:ext cx="812408" cy="35204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950AFF-5C5E-224F-8F80-D87C6D6940BF}"/>
              </a:ext>
            </a:extLst>
          </p:cNvPr>
          <p:cNvSpPr/>
          <p:nvPr/>
        </p:nvSpPr>
        <p:spPr>
          <a:xfrm>
            <a:off x="922601" y="3718768"/>
            <a:ext cx="109728" cy="1550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B38D72-A935-0149-9565-5A9F0F367E79}"/>
              </a:ext>
            </a:extLst>
          </p:cNvPr>
          <p:cNvSpPr/>
          <p:nvPr/>
        </p:nvSpPr>
        <p:spPr>
          <a:xfrm>
            <a:off x="1083201" y="3723560"/>
            <a:ext cx="109728" cy="1550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48CDE8-C9F5-C74F-84E4-B94FD96ADADE}"/>
              </a:ext>
            </a:extLst>
          </p:cNvPr>
          <p:cNvSpPr/>
          <p:nvPr/>
        </p:nvSpPr>
        <p:spPr>
          <a:xfrm>
            <a:off x="1247215" y="3715360"/>
            <a:ext cx="109728" cy="1550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F5E8A1-D15D-774F-8BF4-19625CE51048}"/>
              </a:ext>
            </a:extLst>
          </p:cNvPr>
          <p:cNvSpPr/>
          <p:nvPr/>
        </p:nvSpPr>
        <p:spPr>
          <a:xfrm>
            <a:off x="1407310" y="3715360"/>
            <a:ext cx="109728" cy="1550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319106-0F88-664E-A488-3DA43DC64BE0}"/>
              </a:ext>
            </a:extLst>
          </p:cNvPr>
          <p:cNvSpPr/>
          <p:nvPr/>
        </p:nvSpPr>
        <p:spPr>
          <a:xfrm>
            <a:off x="350407" y="4268973"/>
            <a:ext cx="1334877" cy="111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82E6C-4FC9-5444-8F86-F6DE0E07E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480997" y="1456329"/>
            <a:ext cx="2473038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5BFD0B-4FCA-CE41-B31D-1B97A8F85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73373" y="3770871"/>
            <a:ext cx="2473037" cy="320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F55DA4-A375-2D47-9003-6228485782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359078" y="3739639"/>
            <a:ext cx="2473037" cy="320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15A8C2-3B84-2B4A-BD71-113BEFEA1D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397593" y="3708407"/>
            <a:ext cx="2473037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4B30D-A342-7F42-A2ED-983961840184}"/>
              </a:ext>
            </a:extLst>
          </p:cNvPr>
          <p:cNvSpPr txBox="1"/>
          <p:nvPr/>
        </p:nvSpPr>
        <p:spPr>
          <a:xfrm>
            <a:off x="6324940" y="2110197"/>
            <a:ext cx="2759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combination of multiple frequency items increases the signal for the latent variable</a:t>
            </a:r>
          </a:p>
        </p:txBody>
      </p:sp>
    </p:spTree>
    <p:extLst>
      <p:ext uri="{BB962C8B-B14F-4D97-AF65-F5344CB8AC3E}">
        <p14:creationId xmlns:p14="http://schemas.microsoft.com/office/powerpoint/2010/main" val="28898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39F2-A946-5447-B604-602CEB1A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7833"/>
          </a:xfrm>
        </p:spPr>
        <p:txBody>
          <a:bodyPr/>
          <a:lstStyle/>
          <a:p>
            <a:pPr algn="ctr"/>
            <a:r>
              <a:rPr lang="en-US" dirty="0"/>
              <a:t>Locus Zoom Plot of </a:t>
            </a:r>
            <a:r>
              <a:rPr lang="en-US" i="1" dirty="0"/>
              <a:t>NCAM1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3032C-C220-B14C-9799-06907DB25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A365C-B340-5449-87D4-87731F82F42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4B30D-A342-7F42-A2ED-983961840184}"/>
              </a:ext>
            </a:extLst>
          </p:cNvPr>
          <p:cNvSpPr txBox="1"/>
          <p:nvPr/>
        </p:nvSpPr>
        <p:spPr>
          <a:xfrm>
            <a:off x="6324940" y="2110197"/>
            <a:ext cx="2759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latent variable signal is coming almost exclusively from tobacco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CECD4A-9F56-7742-8EB4-EA184C243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31213" y="1433327"/>
            <a:ext cx="2473037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368CE-7A25-C140-A4CF-E6EE78C21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431213" y="3795980"/>
            <a:ext cx="2473037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735FC4-7A0E-D245-A634-6191286F3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403014" y="3795980"/>
            <a:ext cx="2473037" cy="320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58924A-AEBB-384E-B028-224A4722D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63683" y="3795980"/>
            <a:ext cx="247303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55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39F2-A946-5447-B604-602CEB1A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7833"/>
          </a:xfrm>
        </p:spPr>
        <p:txBody>
          <a:bodyPr/>
          <a:lstStyle/>
          <a:p>
            <a:pPr algn="ctr"/>
            <a:r>
              <a:rPr lang="en-US" dirty="0"/>
              <a:t>Locus Zoom Plot of </a:t>
            </a:r>
            <a:r>
              <a:rPr lang="en-US" i="1" dirty="0"/>
              <a:t>ADH1C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3032C-C220-B14C-9799-06907DB25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A365C-B340-5449-87D4-87731F82F42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4FD517A-392C-4749-A8B1-863C8CBCA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63681" y="3778075"/>
            <a:ext cx="2473037" cy="3200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C723F3B-3681-6D44-838F-07B306343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35481" y="1476697"/>
            <a:ext cx="2473037" cy="3200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C28AB0-C342-EF42-B557-90FED1B91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307283" y="3778076"/>
            <a:ext cx="2473037" cy="3200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2E22B0F-BB52-1541-9FD3-1D5A579588AA}"/>
              </a:ext>
            </a:extLst>
          </p:cNvPr>
          <p:cNvSpPr txBox="1"/>
          <p:nvPr/>
        </p:nvSpPr>
        <p:spPr>
          <a:xfrm>
            <a:off x="6324940" y="2110197"/>
            <a:ext cx="2759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not genomic signal for the latent variable, but a strong signal from drinking frequency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013C942-3A8A-264D-BDE8-50BE9E043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389614" y="3809308"/>
            <a:ext cx="247303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91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96E1-D66E-6647-987E-86BE7992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785"/>
          </a:xfrm>
        </p:spPr>
        <p:txBody>
          <a:bodyPr/>
          <a:lstStyle/>
          <a:p>
            <a:pPr algn="ctr"/>
            <a:r>
              <a:rPr lang="en-US" dirty="0"/>
              <a:t>Three Types of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7109-161D-C64A-9B97-9F327C393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1407"/>
            <a:ext cx="7886700" cy="437146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More signal from the latent factor than the items</a:t>
            </a:r>
          </a:p>
          <a:p>
            <a:pPr lvl="1"/>
            <a:r>
              <a:rPr lang="en-US" dirty="0"/>
              <a:t>Ideal use of a factor model to enhance our GWAS of the latent trait</a:t>
            </a:r>
          </a:p>
          <a:p>
            <a:pPr lvl="1"/>
            <a:r>
              <a:rPr lang="en-US" dirty="0"/>
              <a:t>CADM2 has previously been associated with risk taking behaviors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Association with a single item that dominates that factor</a:t>
            </a:r>
          </a:p>
          <a:p>
            <a:pPr lvl="1"/>
            <a:r>
              <a:rPr lang="en-US" dirty="0"/>
              <a:t>NCAM1 seemed less like a SU frequency association and more like a smoking related 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Association with a residual item but not the latent factor</a:t>
            </a:r>
          </a:p>
          <a:p>
            <a:pPr lvl="1"/>
            <a:r>
              <a:rPr lang="en-US" dirty="0"/>
              <a:t>This indicates substance specificity</a:t>
            </a:r>
          </a:p>
          <a:p>
            <a:pPr lvl="1"/>
            <a:r>
              <a:rPr lang="en-US" dirty="0"/>
              <a:t>ADH1C is not really a SU related gene, but instead is an alcohol related gene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B7DDF-3214-644F-9B95-D1FAD2C5A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06686-15CC-0F4F-90E1-80E9A0A27AB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06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50D8-D57B-8C48-BFD9-4BA09B77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2491"/>
          </a:xfrm>
        </p:spPr>
        <p:txBody>
          <a:bodyPr/>
          <a:lstStyle/>
          <a:p>
            <a:r>
              <a:rPr lang="en-US" dirty="0"/>
              <a:t>Leveraging Latent Variable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DDEE1-0BFA-2747-BF58-476A8B841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4831"/>
            <a:ext cx="7886700" cy="409213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SEM allows us to integrate the phenotypic measurement of constructs into the genomic</a:t>
            </a:r>
          </a:p>
          <a:p>
            <a:pPr lvl="1"/>
            <a:r>
              <a:rPr lang="en-US" dirty="0"/>
              <a:t>Let the genes “revise” the interpretation of the constructs</a:t>
            </a:r>
          </a:p>
          <a:p>
            <a:endParaRPr lang="en-US" dirty="0"/>
          </a:p>
          <a:p>
            <a:r>
              <a:rPr lang="en-US" dirty="0"/>
              <a:t>Integrating rarely used substances into factor models</a:t>
            </a:r>
          </a:p>
          <a:p>
            <a:pPr lvl="1"/>
            <a:r>
              <a:rPr lang="en-US" dirty="0"/>
              <a:t>Potential to infer loci that are associated with general use even if:</a:t>
            </a:r>
          </a:p>
          <a:p>
            <a:pPr lvl="2"/>
            <a:r>
              <a:rPr lang="en-US" dirty="0"/>
              <a:t>sample sizes are small </a:t>
            </a:r>
          </a:p>
          <a:p>
            <a:pPr lvl="2"/>
            <a:r>
              <a:rPr lang="en-US" dirty="0"/>
              <a:t>specific substance use behavior is not measured at all (potentially)</a:t>
            </a:r>
          </a:p>
          <a:p>
            <a:pPr lvl="1"/>
            <a:r>
              <a:rPr lang="en-US" dirty="0"/>
              <a:t>Proxy GWAS for rarely used substances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can analyze competitive responses that can teach us more about tradeoffs between substances than would could understand by any other type of modeling framework.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16D40-8701-C246-840C-E318DEA13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71592-1BD6-C841-9953-FF0B69F31AC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25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EB22-5DAC-0F45-9EED-6D9FB307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3722"/>
          </a:xfrm>
        </p:spPr>
        <p:txBody>
          <a:bodyPr/>
          <a:lstStyle/>
          <a:p>
            <a:pPr algn="ctr"/>
            <a:r>
              <a:rPr lang="en-US" dirty="0"/>
              <a:t>Post GWAS Software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6A303-30C5-9845-A0ED-A44A6D917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8289"/>
            <a:ext cx="7886700" cy="4038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Easy integration with:</a:t>
            </a:r>
          </a:p>
          <a:p>
            <a:pPr lvl="1"/>
            <a:r>
              <a:rPr lang="en-US" dirty="0"/>
              <a:t>LD Score Regression Software</a:t>
            </a:r>
          </a:p>
          <a:p>
            <a:pPr lvl="2"/>
            <a:r>
              <a:rPr lang="en-US" dirty="0" err="1"/>
              <a:t>LDhub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genomicSEM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LocusZoom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qqman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Working on integrating with:</a:t>
            </a:r>
          </a:p>
          <a:p>
            <a:r>
              <a:rPr lang="en-US" dirty="0"/>
              <a:t>MAGMA, FUMA and other Post-analysis software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A057D-6916-D545-8CA1-DDC737EFD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DA190-A8ED-8A4E-BAC0-8B9F6311E02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4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98B6-4545-7243-96C4-FFFC8BEA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82783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Example Syntax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18676-64A4-D844-9DCC-07FFC643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817E5A-1F13-2645-A676-C6057F5977B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1E98BB-753A-8341-BEFD-1278CC5FB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995" y="2741979"/>
            <a:ext cx="8670010" cy="2786789"/>
          </a:xfrm>
        </p:spPr>
      </p:pic>
    </p:spTree>
    <p:extLst>
      <p:ext uri="{BB962C8B-B14F-4D97-AF65-F5344CB8AC3E}">
        <p14:creationId xmlns:p14="http://schemas.microsoft.com/office/powerpoint/2010/main" val="2604656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025F-5820-6944-93B2-B88E2750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34E91-B6A6-3042-B7EF-E9FCB735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456733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C753E-5595-F64A-BF2B-CA19A494D8B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422622"/>
            <a:ext cx="4572000" cy="74066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952EDE5-AA47-9D40-B352-533D4F724914}"/>
              </a:ext>
            </a:extLst>
          </p:cNvPr>
          <p:cNvSpPr txBox="1">
            <a:spLocks/>
          </p:cNvSpPr>
          <p:nvPr/>
        </p:nvSpPr>
        <p:spPr>
          <a:xfrm>
            <a:off x="109850" y="2351314"/>
            <a:ext cx="3201636" cy="4251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Texas A&amp;M Collaborator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Shaunna Clark</a:t>
            </a:r>
          </a:p>
          <a:p>
            <a:pPr marL="0" indent="0" algn="ctr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VCU Collaborators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Elizabeth Prom-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Wormley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Michael Neale</a:t>
            </a:r>
          </a:p>
          <a:p>
            <a:pPr marL="0" indent="0" algn="ctr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83D4601-AF20-7745-B129-5EFDE99953A4}"/>
              </a:ext>
            </a:extLst>
          </p:cNvPr>
          <p:cNvSpPr txBox="1">
            <a:spLocks/>
          </p:cNvSpPr>
          <p:nvPr/>
        </p:nvSpPr>
        <p:spPr>
          <a:xfrm>
            <a:off x="3667249" y="3990815"/>
            <a:ext cx="5284521" cy="73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This project used data from the UK Biobank that was accessed under application number 40967</a:t>
            </a:r>
          </a:p>
          <a:p>
            <a:pPr algn="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B8A4D-DF54-6843-B960-88EE81433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25" y="2190050"/>
            <a:ext cx="3593770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0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63F0-4280-AD42-BD44-0FFD9160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7833"/>
          </a:xfrm>
        </p:spPr>
        <p:txBody>
          <a:bodyPr/>
          <a:lstStyle/>
          <a:p>
            <a:pPr algn="ctr"/>
            <a:r>
              <a:rPr lang="en-US" dirty="0"/>
              <a:t>Goals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B003C-FB29-2541-A1AA-697EE57C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1135"/>
            <a:ext cx="7886700" cy="3945827"/>
          </a:xfrm>
        </p:spPr>
        <p:txBody>
          <a:bodyPr>
            <a:normAutofit/>
          </a:bodyPr>
          <a:lstStyle/>
          <a:p>
            <a:r>
              <a:rPr lang="en-US" dirty="0"/>
              <a:t>Showcase how alternative phenotypic model specifications provide can unique insights into genetic mechanisms</a:t>
            </a:r>
          </a:p>
          <a:p>
            <a:pPr lvl="1"/>
            <a:r>
              <a:rPr lang="en-US" dirty="0"/>
              <a:t>Present a latent variable model depicting substance use frequency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practical we are going to conduct an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BBFD3-41B6-DC4B-AD43-C58847D9B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2A676-DA6E-AA4E-9AD2-33274A515FB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4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5BA-66EC-5141-B70D-A6D46FAD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7833"/>
          </a:xfrm>
        </p:spPr>
        <p:txBody>
          <a:bodyPr/>
          <a:lstStyle/>
          <a:p>
            <a:pPr algn="ctr"/>
            <a:r>
              <a:rPr lang="en-US" dirty="0"/>
              <a:t>Strengths of GW-SEM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6322-ED73-0F44-8C67-6D5C335F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27"/>
            <a:ext cx="7886700" cy="3933635"/>
          </a:xfrm>
        </p:spPr>
        <p:txBody>
          <a:bodyPr>
            <a:normAutofit/>
          </a:bodyPr>
          <a:lstStyle/>
          <a:p>
            <a:r>
              <a:rPr lang="en-US" dirty="0"/>
              <a:t>More appropriate modeling of the items</a:t>
            </a:r>
          </a:p>
          <a:p>
            <a:pPr lvl="1"/>
            <a:r>
              <a:rPr lang="en-US" dirty="0"/>
              <a:t>Ordinal vs Continuous</a:t>
            </a:r>
          </a:p>
          <a:p>
            <a:pPr lvl="1"/>
            <a:endParaRPr lang="en-US" dirty="0"/>
          </a:p>
          <a:p>
            <a:r>
              <a:rPr lang="en-US" dirty="0"/>
              <a:t>Incorporating more environmental and situational variables into the model.</a:t>
            </a:r>
          </a:p>
          <a:p>
            <a:endParaRPr lang="en-US" dirty="0"/>
          </a:p>
          <a:p>
            <a:r>
              <a:rPr lang="en-US" dirty="0"/>
              <a:t>Move beyond latent variable models into networks, mixture distributions, and multiple group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C9536-B457-634F-8732-8BD2F01E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423C9-9334-F641-BC4C-AA660F96584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6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834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Utility of Structural Equation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D3AC-E34F-FB4C-B4AC-9869D79BC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8289"/>
            <a:ext cx="7886700" cy="403867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Structural Equation Modeling (SEM):</a:t>
            </a:r>
          </a:p>
          <a:p>
            <a:endParaRPr lang="en-US" dirty="0"/>
          </a:p>
          <a:p>
            <a:r>
              <a:rPr lang="en-US" dirty="0"/>
              <a:t>Incredibly broad framework to estimate a wide variety of statistical models:</a:t>
            </a:r>
          </a:p>
          <a:p>
            <a:pPr lvl="1"/>
            <a:r>
              <a:rPr lang="en-US" b="1" dirty="0"/>
              <a:t>Factor Analysis</a:t>
            </a:r>
          </a:p>
          <a:p>
            <a:pPr lvl="1"/>
            <a:r>
              <a:rPr lang="en-US" dirty="0"/>
              <a:t>Path Analysis (mediation, feedback loops)</a:t>
            </a:r>
          </a:p>
          <a:p>
            <a:pPr lvl="1"/>
            <a:r>
              <a:rPr lang="en-US" dirty="0"/>
              <a:t>Mixture modeling</a:t>
            </a:r>
          </a:p>
          <a:p>
            <a:pPr lvl="1"/>
            <a:r>
              <a:rPr lang="en-US" b="1" dirty="0"/>
              <a:t>Regression (linear, logistic, ordinal)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8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Utility of Factor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D3AC-E34F-FB4C-B4AC-9869D79BC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8289"/>
            <a:ext cx="7886700" cy="40386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Psychometric or Measurement Model:</a:t>
            </a:r>
          </a:p>
          <a:p>
            <a:endParaRPr lang="en-US" dirty="0"/>
          </a:p>
          <a:p>
            <a:r>
              <a:rPr lang="en-US" dirty="0"/>
              <a:t>The implicit or explicit relationship between the latent variable and its indicators.</a:t>
            </a:r>
          </a:p>
          <a:p>
            <a:endParaRPr lang="en-US" dirty="0"/>
          </a:p>
          <a:p>
            <a:r>
              <a:rPr lang="en-US" dirty="0"/>
              <a:t>Understanding the measurement of the latent variable will provide valuable insights into the meaning of the factor and interpretation of subsequent associations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8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Factor Analysis &amp; GWAS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D3AC-E34F-FB4C-B4AC-9869D79BC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93033"/>
            <a:ext cx="7886700" cy="38839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By merging factor analysis with GWAS we can integrate measurement aspects of the phenotype (i.e. the measurement model) into a GWAS.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allows us to test an enormous range of hypotheses that cannot be tested within a strict linear modeling framework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can also be used to: </a:t>
            </a:r>
          </a:p>
          <a:p>
            <a:r>
              <a:rPr lang="en-US" dirty="0"/>
              <a:t>Assess the fit of the correlations</a:t>
            </a:r>
          </a:p>
          <a:p>
            <a:r>
              <a:rPr lang="en-US" dirty="0"/>
              <a:t>assess phenotypic heterogeneity across samples (or subsamples) with measurement invariance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7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8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Benefits of using Raw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D3AC-E34F-FB4C-B4AC-9869D79BC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8289"/>
            <a:ext cx="7886700" cy="40386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Raw data gives users more control over the specification of the model components compared with summary statistics from disparate GWAS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Takes a longer to run because we are fitting a separate structural equation model for each SNP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D8C-1EEB-F548-BFA7-FC3E2C2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8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Unparalleled Access to Raw GWAS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EAF4-A968-1647-A5D1-4446F0689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192959"/>
            <a:ext cx="4572000" cy="737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0585D-4F25-A445-A51D-69CC9D25965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2000" r="2000"/>
          <a:stretch/>
        </p:blipFill>
        <p:spPr>
          <a:xfrm flipH="1">
            <a:off x="4512625" y="1158848"/>
            <a:ext cx="4572000" cy="740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FA104C-1180-874D-A84C-CB3BEFF6A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57" y="2020274"/>
            <a:ext cx="4787786" cy="227567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9D04ED-8863-674B-92B3-72A093037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90" y="4320446"/>
            <a:ext cx="4021069" cy="1701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C920A1-36D1-634C-8907-DFAABD0F4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1" y="4107766"/>
            <a:ext cx="4392619" cy="2093815"/>
          </a:xfrm>
          <a:prstGeom prst="rect">
            <a:avLst/>
          </a:prstGeom>
        </p:spPr>
      </p:pic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3D6167CA-1EC1-984F-BC50-0150C5DC7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2958" y="2491360"/>
            <a:ext cx="3421500" cy="10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7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8853</TotalTime>
  <Words>1444</Words>
  <Application>Microsoft Macintosh PowerPoint</Application>
  <PresentationFormat>On-screen Show (4:3)</PresentationFormat>
  <Paragraphs>227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Using GW-SEM to analyze latent variables in a multivariate GWAS framework</vt:lpstr>
      <vt:lpstr>The Long Road to Boulder</vt:lpstr>
      <vt:lpstr>Goals of the Presentation</vt:lpstr>
      <vt:lpstr>Strengths of GW-SEM</vt:lpstr>
      <vt:lpstr>Utility of Structural Equation Modeling</vt:lpstr>
      <vt:lpstr>Utility of Factor Analysis</vt:lpstr>
      <vt:lpstr>Factor Analysis &amp; GWAS</vt:lpstr>
      <vt:lpstr>The Benefits of using Raw Data</vt:lpstr>
      <vt:lpstr>Unparalleled Access to Raw GWAS Data</vt:lpstr>
      <vt:lpstr>Standard GWAS Model</vt:lpstr>
      <vt:lpstr>Novel Hypothesis Tests</vt:lpstr>
      <vt:lpstr>Novel Hypothesis Tests</vt:lpstr>
      <vt:lpstr>Novel Hypothesis Tests</vt:lpstr>
      <vt:lpstr>FTND Example</vt:lpstr>
      <vt:lpstr>Novel Hypothesis Tests</vt:lpstr>
      <vt:lpstr>Real Data Example</vt:lpstr>
      <vt:lpstr>Method</vt:lpstr>
      <vt:lpstr>Question Wording and Response Options</vt:lpstr>
      <vt:lpstr>Single Factor Model of Substance Use Frequency</vt:lpstr>
      <vt:lpstr>Layered Manhattan Plot of the Associations with the Latent Factor and Items Residuals</vt:lpstr>
      <vt:lpstr>PowerPoint Presentation</vt:lpstr>
      <vt:lpstr>Locus Zoom Plot of CADM2</vt:lpstr>
      <vt:lpstr>Locus Zoom Plot of NCAM1</vt:lpstr>
      <vt:lpstr>Locus Zoom Plot of ADH1C</vt:lpstr>
      <vt:lpstr>Three Types of Associations</vt:lpstr>
      <vt:lpstr>Leveraging Latent Variable Models</vt:lpstr>
      <vt:lpstr>Post GWAS Software Integration</vt:lpstr>
      <vt:lpstr>Example Syntax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latent propensities to addictive behaviors in a multivariate GWAS framework using GW-SEM.</dc:title>
  <dc:creator>Verhulst, Bradley</dc:creator>
  <cp:lastModifiedBy>Verhulst, Bradley</cp:lastModifiedBy>
  <cp:revision>59</cp:revision>
  <dcterms:created xsi:type="dcterms:W3CDTF">2020-01-08T18:59:25Z</dcterms:created>
  <dcterms:modified xsi:type="dcterms:W3CDTF">2020-03-04T21:45:27Z</dcterms:modified>
</cp:coreProperties>
</file>