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69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4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BF901-20B1-4F6E-8B9F-36300C6CDA7B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D72B1-9E69-4EF5-9CA5-BD4BCFD69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2025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D72B1-9E69-4EF5-9CA5-BD4BCFD6919D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6570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go from this…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D72B1-9E69-4EF5-9CA5-BD4BCFD6919D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3677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640-B9BC-48DC-82A2-586A3F9D5658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8C0C4-E4BF-4EC2-ABEF-C69E8F4C4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577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640-B9BC-48DC-82A2-586A3F9D5658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8C0C4-E4BF-4EC2-ABEF-C69E8F4C4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0565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640-B9BC-48DC-82A2-586A3F9D5658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8C0C4-E4BF-4EC2-ABEF-C69E8F4C4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063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640-B9BC-48DC-82A2-586A3F9D5658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8C0C4-E4BF-4EC2-ABEF-C69E8F4C4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494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640-B9BC-48DC-82A2-586A3F9D5658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8C0C4-E4BF-4EC2-ABEF-C69E8F4C4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289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640-B9BC-48DC-82A2-586A3F9D5658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8C0C4-E4BF-4EC2-ABEF-C69E8F4C4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359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640-B9BC-48DC-82A2-586A3F9D5658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8C0C4-E4BF-4EC2-ABEF-C69E8F4C4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0952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640-B9BC-48DC-82A2-586A3F9D5658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8C0C4-E4BF-4EC2-ABEF-C69E8F4C4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379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640-B9BC-48DC-82A2-586A3F9D5658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8C0C4-E4BF-4EC2-ABEF-C69E8F4C4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221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640-B9BC-48DC-82A2-586A3F9D5658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8C0C4-E4BF-4EC2-ABEF-C69E8F4C4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4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640-B9BC-48DC-82A2-586A3F9D5658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8C0C4-E4BF-4EC2-ABEF-C69E8F4C4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380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79640-B9BC-48DC-82A2-586A3F9D5658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8C0C4-E4BF-4EC2-ABEF-C69E8F4C4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01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Plink and GRM practical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/>
              <a:t>In this practical, we will:</a:t>
            </a:r>
          </a:p>
          <a:p>
            <a:pPr marL="0" indent="0">
              <a:buNone/>
            </a:pPr>
            <a:endParaRPr lang="en-AU" sz="3300" dirty="0"/>
          </a:p>
          <a:p>
            <a:pPr lvl="0"/>
            <a:r>
              <a:rPr lang="en-US" sz="3300" dirty="0"/>
              <a:t>Learn about genetic relatedness / relationship matrices by estimating one.</a:t>
            </a:r>
          </a:p>
          <a:p>
            <a:pPr lvl="0"/>
            <a:endParaRPr lang="en-AU" sz="3300" dirty="0"/>
          </a:p>
          <a:p>
            <a:r>
              <a:rPr lang="en-US" sz="3300" dirty="0"/>
              <a:t>Learn about some concepts and methods from molecular genetic methods.</a:t>
            </a:r>
            <a:endParaRPr lang="en-AU" sz="3300" dirty="0"/>
          </a:p>
        </p:txBody>
      </p:sp>
    </p:spTree>
    <p:extLst>
      <p:ext uri="{BB962C8B-B14F-4D97-AF65-F5344CB8AC3E}">
        <p14:creationId xmlns:p14="http://schemas.microsoft.com/office/powerpoint/2010/main" val="2715667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4) Estimate the </a:t>
            </a:r>
            <a:r>
              <a:rPr lang="en-US" sz="3600" b="1" dirty="0" smtClean="0"/>
              <a:t>genetic relatedness matrix</a:t>
            </a:r>
            <a:endParaRPr lang="en-AU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Output style (B) – relatedness pair by pair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Take a look to the results in Unix</a:t>
            </a:r>
            <a:r>
              <a:rPr lang="en-US" dirty="0" smtClean="0"/>
              <a:t>…</a:t>
            </a:r>
            <a:endParaRPr lang="en-AU" dirty="0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4491372"/>
              </p:ext>
            </p:extLst>
          </p:nvPr>
        </p:nvGraphicFramePr>
        <p:xfrm>
          <a:off x="628650" y="3050921"/>
          <a:ext cx="7886700" cy="1463040"/>
        </p:xfrm>
        <a:graphic>
          <a:graphicData uri="http://schemas.openxmlformats.org/drawingml/2006/table">
            <a:tbl>
              <a:tblPr firstRow="1" firstCol="1" bandRow="1"/>
              <a:tblGrid>
                <a:gridCol w="7886700">
                  <a:extLst>
                    <a:ext uri="{9D8B030D-6E8A-4147-A177-3AD203B41FA5}">
                      <a16:colId xmlns:a16="http://schemas.microsoft.com/office/drawing/2014/main" val="8370988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plink --</a:t>
                      </a:r>
                      <a:r>
                        <a:rPr lang="en-US" sz="2400" dirty="0" err="1" smtClean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bfile</a:t>
                      </a:r>
                      <a:r>
                        <a:rPr lang="en-US" sz="2400" dirty="0" smtClean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gwas_plinkdata_clean</a:t>
                      </a:r>
                      <a:r>
                        <a:rPr lang="en-US" sz="2400" dirty="0" smtClean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-make-</a:t>
                      </a:r>
                      <a:r>
                        <a:rPr lang="en-US" sz="2400" dirty="0" err="1" smtClean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grm</a:t>
                      </a:r>
                      <a:r>
                        <a:rPr lang="en-US" sz="2400" dirty="0" smtClean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400" dirty="0" err="1" smtClean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gz</a:t>
                      </a:r>
                      <a:r>
                        <a:rPr lang="en-US" sz="2400" dirty="0" smtClean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no-</a:t>
                      </a:r>
                      <a:r>
                        <a:rPr lang="en-US" sz="2400" dirty="0" err="1" smtClean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gz</a:t>
                      </a:r>
                      <a:endParaRPr lang="en-A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10579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071317"/>
              </p:ext>
            </p:extLst>
          </p:nvPr>
        </p:nvGraphicFramePr>
        <p:xfrm>
          <a:off x="1603375" y="5582093"/>
          <a:ext cx="5937250" cy="853440"/>
        </p:xfrm>
        <a:graphic>
          <a:graphicData uri="http://schemas.openxmlformats.org/drawingml/2006/table">
            <a:tbl>
              <a:tblPr firstRow="1" firstCol="1" bandRow="1"/>
              <a:tblGrid>
                <a:gridCol w="5937250">
                  <a:extLst>
                    <a:ext uri="{9D8B030D-6E8A-4147-A177-3AD203B41FA5}">
                      <a16:colId xmlns:a16="http://schemas.microsoft.com/office/drawing/2014/main" val="18851432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zless</a:t>
                      </a:r>
                      <a:r>
                        <a:rPr lang="en-US" sz="28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-S </a:t>
                      </a:r>
                      <a:r>
                        <a:rPr lang="en-US" sz="2800" dirty="0" err="1" smtClean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plink.grm</a:t>
                      </a:r>
                      <a:endParaRPr lang="en-A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195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092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4) Estimate the </a:t>
            </a:r>
            <a:r>
              <a:rPr lang="en-US" sz="3600" b="1" dirty="0" smtClean="0"/>
              <a:t>genetic relatedness matrix</a:t>
            </a:r>
            <a:endParaRPr lang="en-A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Open </a:t>
            </a:r>
            <a:r>
              <a:rPr lang="en-US" sz="3600" dirty="0"/>
              <a:t>the file ‘grel_highlighted.xls</a:t>
            </a:r>
            <a:r>
              <a:rPr lang="en-US" sz="3600" dirty="0" smtClean="0"/>
              <a:t>’ to see how it looks. 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You can sort the data by gen. relatedness and </a:t>
            </a:r>
            <a:r>
              <a:rPr lang="en-US" sz="3600" dirty="0"/>
              <a:t>find which </a:t>
            </a:r>
            <a:r>
              <a:rPr lang="en-US" sz="3600" dirty="0" smtClean="0"/>
              <a:t>pairs </a:t>
            </a:r>
            <a:r>
              <a:rPr lang="en-US" sz="3600" dirty="0"/>
              <a:t>are likely to be MZ twins (</a:t>
            </a:r>
            <a:r>
              <a:rPr lang="en-US" sz="3600" b="1" u="sng" dirty="0">
                <a:solidFill>
                  <a:srgbClr val="00B050"/>
                </a:solidFill>
              </a:rPr>
              <a:t>in green</a:t>
            </a:r>
            <a:r>
              <a:rPr lang="en-US" sz="3600" dirty="0"/>
              <a:t>), DZ twins (</a:t>
            </a:r>
            <a:r>
              <a:rPr lang="en-US" sz="3600" b="1" u="sng" dirty="0">
                <a:solidFill>
                  <a:srgbClr val="FF0000"/>
                </a:solidFill>
              </a:rPr>
              <a:t>in red</a:t>
            </a:r>
            <a:r>
              <a:rPr lang="en-US" sz="3600" dirty="0"/>
              <a:t>), </a:t>
            </a:r>
            <a:r>
              <a:rPr lang="en-US" sz="3600" dirty="0" smtClean="0"/>
              <a:t>or unrelated individuals </a:t>
            </a:r>
            <a:r>
              <a:rPr lang="en-US" sz="3600" dirty="0"/>
              <a:t>(not highlighted). 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033284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prstClr val="black"/>
                </a:solidFill>
              </a:rPr>
              <a:t>4) Estimate the genetic relatedness matrix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734456"/>
              </p:ext>
            </p:extLst>
          </p:nvPr>
        </p:nvGraphicFramePr>
        <p:xfrm>
          <a:off x="628651" y="1690686"/>
          <a:ext cx="7886698" cy="335851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382399">
                  <a:extLst>
                    <a:ext uri="{9D8B030D-6E8A-4147-A177-3AD203B41FA5}">
                      <a16:colId xmlns:a16="http://schemas.microsoft.com/office/drawing/2014/main" val="3840445372"/>
                    </a:ext>
                  </a:extLst>
                </a:gridCol>
                <a:gridCol w="1382399">
                  <a:extLst>
                    <a:ext uri="{9D8B030D-6E8A-4147-A177-3AD203B41FA5}">
                      <a16:colId xmlns:a16="http://schemas.microsoft.com/office/drawing/2014/main" val="3967782363"/>
                    </a:ext>
                  </a:extLst>
                </a:gridCol>
                <a:gridCol w="2441536">
                  <a:extLst>
                    <a:ext uri="{9D8B030D-6E8A-4147-A177-3AD203B41FA5}">
                      <a16:colId xmlns:a16="http://schemas.microsoft.com/office/drawing/2014/main" val="3610216564"/>
                    </a:ext>
                  </a:extLst>
                </a:gridCol>
                <a:gridCol w="2680364">
                  <a:extLst>
                    <a:ext uri="{9D8B030D-6E8A-4147-A177-3AD203B41FA5}">
                      <a16:colId xmlns:a16="http://schemas.microsoft.com/office/drawing/2014/main" val="1073389039"/>
                    </a:ext>
                  </a:extLst>
                </a:gridCol>
              </a:tblGrid>
              <a:tr h="284095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2400" b="1" u="none" strike="noStrike" dirty="0">
                          <a:effectLst/>
                        </a:rPr>
                        <a:t>ID1</a:t>
                      </a:r>
                      <a:endParaRPr lang="en-A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2400" b="1" u="none" strike="noStrike">
                          <a:effectLst/>
                        </a:rPr>
                        <a:t>ID2</a:t>
                      </a:r>
                      <a:endParaRPr lang="en-A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2400" b="1" u="none" strike="noStrike" dirty="0">
                          <a:effectLst/>
                        </a:rPr>
                        <a:t>common SNPs</a:t>
                      </a:r>
                      <a:endParaRPr lang="en-A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2400" b="1" u="none" strike="noStrike" dirty="0">
                          <a:effectLst/>
                        </a:rPr>
                        <a:t>gen relatedness</a:t>
                      </a:r>
                      <a:endParaRPr lang="en-A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378789"/>
                  </a:ext>
                </a:extLst>
              </a:tr>
              <a:tr h="284095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3200" u="none" strike="noStrike" dirty="0">
                          <a:effectLst/>
                        </a:rPr>
                        <a:t>2</a:t>
                      </a:r>
                      <a:endParaRPr lang="en-A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3200" u="none" strike="noStrike">
                          <a:effectLst/>
                        </a:rPr>
                        <a:t>1</a:t>
                      </a:r>
                      <a:endParaRPr lang="en-A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3200" u="none" strike="noStrike">
                          <a:effectLst/>
                        </a:rPr>
                        <a:t>247262</a:t>
                      </a:r>
                      <a:endParaRPr lang="en-A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3200" u="none" strike="noStrike" dirty="0">
                          <a:effectLst/>
                        </a:rPr>
                        <a:t>-0.0233</a:t>
                      </a:r>
                      <a:endParaRPr lang="en-A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0466889"/>
                  </a:ext>
                </a:extLst>
              </a:tr>
              <a:tr h="284095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3200" u="none" strike="noStrike" dirty="0">
                          <a:effectLst/>
                        </a:rPr>
                        <a:t>3</a:t>
                      </a:r>
                      <a:endParaRPr lang="en-A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3200" u="none" strike="noStrike" dirty="0">
                          <a:effectLst/>
                        </a:rPr>
                        <a:t>1</a:t>
                      </a:r>
                      <a:endParaRPr lang="en-A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3200" u="none" strike="noStrike">
                          <a:effectLst/>
                        </a:rPr>
                        <a:t>250987</a:t>
                      </a:r>
                      <a:endParaRPr lang="en-A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3200" u="none" strike="noStrike">
                          <a:effectLst/>
                        </a:rPr>
                        <a:t>-0.0227</a:t>
                      </a:r>
                      <a:endParaRPr lang="en-A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0799790"/>
                  </a:ext>
                </a:extLst>
              </a:tr>
              <a:tr h="284095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3200" u="none" strike="noStrike">
                          <a:effectLst/>
                        </a:rPr>
                        <a:t>3</a:t>
                      </a:r>
                      <a:endParaRPr lang="en-A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3200" u="none" strike="noStrike">
                          <a:effectLst/>
                        </a:rPr>
                        <a:t>2</a:t>
                      </a:r>
                      <a:endParaRPr lang="en-A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3200" u="none" strike="noStrike" dirty="0">
                          <a:effectLst/>
                        </a:rPr>
                        <a:t>247011</a:t>
                      </a:r>
                      <a:endParaRPr lang="en-A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3200" u="none" strike="noStrike">
                          <a:effectLst/>
                        </a:rPr>
                        <a:t>-0.0209</a:t>
                      </a:r>
                      <a:endParaRPr lang="en-A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6794742"/>
                  </a:ext>
                </a:extLst>
              </a:tr>
              <a:tr h="284095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3200" u="none" strike="noStrike" dirty="0">
                          <a:effectLst/>
                        </a:rPr>
                        <a:t>4</a:t>
                      </a:r>
                      <a:endParaRPr lang="en-A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3200" u="none" strike="noStrike">
                          <a:effectLst/>
                        </a:rPr>
                        <a:t>1</a:t>
                      </a:r>
                      <a:endParaRPr lang="en-A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3200" u="none" strike="noStrike">
                          <a:effectLst/>
                        </a:rPr>
                        <a:t>247683</a:t>
                      </a:r>
                      <a:endParaRPr lang="en-A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3200" u="none" strike="noStrike" dirty="0">
                          <a:effectLst/>
                        </a:rPr>
                        <a:t>-0.0195</a:t>
                      </a:r>
                      <a:endParaRPr lang="en-A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4676774"/>
                  </a:ext>
                </a:extLst>
              </a:tr>
              <a:tr h="2840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A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A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251499</a:t>
                      </a:r>
                      <a:endParaRPr lang="en-A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0.9960</a:t>
                      </a:r>
                      <a:endParaRPr lang="en-A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739259"/>
                  </a:ext>
                </a:extLst>
              </a:tr>
              <a:tr h="2840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  <a:endParaRPr lang="en-A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  <a:endParaRPr lang="en-A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247061</a:t>
                      </a:r>
                      <a:endParaRPr lang="en-A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0.5048</a:t>
                      </a:r>
                      <a:endParaRPr lang="en-A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330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046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0743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data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00138"/>
            <a:ext cx="7886700" cy="3539665"/>
          </a:xfrm>
        </p:spPr>
        <p:txBody>
          <a:bodyPr>
            <a:normAutofit/>
          </a:bodyPr>
          <a:lstStyle/>
          <a:p>
            <a:r>
              <a:rPr lang="en-US" dirty="0" smtClean="0"/>
              <a:t>Simulated dataset </a:t>
            </a:r>
            <a:r>
              <a:rPr lang="en-US" dirty="0"/>
              <a:t>based on real </a:t>
            </a:r>
            <a:r>
              <a:rPr lang="en-US" dirty="0" smtClean="0"/>
              <a:t>data.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/>
          <p:nvPr/>
        </p:nvPicPr>
        <p:blipFill>
          <a:blip r:embed="rId2"/>
          <a:stretch/>
        </p:blipFill>
        <p:spPr>
          <a:xfrm>
            <a:off x="949933" y="3003085"/>
            <a:ext cx="7244133" cy="291343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8749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2139" r="39486" b="10404"/>
          <a:stretch/>
        </p:blipFill>
        <p:spPr>
          <a:xfrm>
            <a:off x="1070563" y="294967"/>
            <a:ext cx="6967309" cy="50139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0942" y="5509822"/>
            <a:ext cx="81558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150 individuals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23 </a:t>
            </a:r>
            <a:r>
              <a:rPr lang="en-US" sz="2800" dirty="0"/>
              <a:t>MZ pairs, 21 DZ pairs, 62 unrelated individuals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4260" y="4724106"/>
            <a:ext cx="359361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</a:rPr>
              <a:t>gwas_plinkdata.ped</a:t>
            </a:r>
            <a:endParaRPr lang="en-A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294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Change working directory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First, open Unix terminal. </a:t>
            </a:r>
            <a:r>
              <a:rPr lang="en-US" dirty="0" smtClean="0"/>
              <a:t>Copy the files to a folder of your preference.</a:t>
            </a:r>
          </a:p>
          <a:p>
            <a:pPr marL="0" indent="0">
              <a:buNone/>
            </a:pPr>
            <a:r>
              <a:rPr lang="en-US" dirty="0" smtClean="0"/>
              <a:t>Then</a:t>
            </a:r>
            <a:r>
              <a:rPr lang="en-US" dirty="0"/>
              <a:t>, we need to make sure we are working in the right folder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828816"/>
              </p:ext>
            </p:extLst>
          </p:nvPr>
        </p:nvGraphicFramePr>
        <p:xfrm>
          <a:off x="628650" y="3818414"/>
          <a:ext cx="7886700" cy="975360"/>
        </p:xfrm>
        <a:graphic>
          <a:graphicData uri="http://schemas.openxmlformats.org/drawingml/2006/table">
            <a:tbl>
              <a:tblPr firstRow="1" firstCol="1" bandRow="1"/>
              <a:tblGrid>
                <a:gridCol w="7886700">
                  <a:extLst>
                    <a:ext uri="{9D8B030D-6E8A-4147-A177-3AD203B41FA5}">
                      <a16:colId xmlns:a16="http://schemas.microsoft.com/office/drawing/2014/main" val="36082231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cd C:/Users/joseMor/Documents</a:t>
                      </a:r>
                      <a:endParaRPr lang="en-A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820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08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2) Check </a:t>
            </a:r>
            <a:r>
              <a:rPr lang="en-US" b="1" dirty="0"/>
              <a:t>file </a:t>
            </a:r>
            <a:r>
              <a:rPr lang="en-US" b="1" dirty="0" smtClean="0"/>
              <a:t>format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PLINK-friendly formats (.bed and .</a:t>
            </a:r>
            <a:r>
              <a:rPr lang="en-US" dirty="0" err="1"/>
              <a:t>ped</a:t>
            </a:r>
            <a:r>
              <a:rPr lang="en-US" dirty="0" smtClean="0"/>
              <a:t>):</a:t>
            </a:r>
          </a:p>
          <a:p>
            <a:r>
              <a:rPr lang="en-US" dirty="0" smtClean="0"/>
              <a:t>PED: pedigree information standard</a:t>
            </a:r>
          </a:p>
          <a:p>
            <a:r>
              <a:rPr lang="en-US" dirty="0" smtClean="0"/>
              <a:t>BED: compressed (binary) version of PED</a:t>
            </a:r>
          </a:p>
          <a:p>
            <a:endParaRPr lang="en-US" dirty="0"/>
          </a:p>
          <a:p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879379"/>
              </p:ext>
            </p:extLst>
          </p:nvPr>
        </p:nvGraphicFramePr>
        <p:xfrm>
          <a:off x="628650" y="3818414"/>
          <a:ext cx="7886700" cy="1706880"/>
        </p:xfrm>
        <a:graphic>
          <a:graphicData uri="http://schemas.openxmlformats.org/drawingml/2006/table">
            <a:tbl>
              <a:tblPr firstRow="1" firstCol="1" bandRow="1"/>
              <a:tblGrid>
                <a:gridCol w="7886700">
                  <a:extLst>
                    <a:ext uri="{9D8B030D-6E8A-4147-A177-3AD203B41FA5}">
                      <a16:colId xmlns:a16="http://schemas.microsoft.com/office/drawing/2014/main" val="22027701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plink --file </a:t>
                      </a:r>
                      <a:r>
                        <a:rPr lang="en-US" sz="2800" dirty="0" err="1" smtClean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gwas_plinkdata</a:t>
                      </a:r>
                      <a:r>
                        <a:rPr lang="en-US" sz="2800" dirty="0" smtClean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--make-bed --out </a:t>
                      </a:r>
                      <a:r>
                        <a:rPr lang="en-US" sz="2800" dirty="0" err="1" smtClean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gwas_plinkdata</a:t>
                      </a:r>
                      <a:endParaRPr lang="en-A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298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109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3) Clean the data (quality </a:t>
            </a:r>
            <a:r>
              <a:rPr lang="en-US" b="1" dirty="0" smtClean="0"/>
              <a:t>control)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PLINK includes several options to </a:t>
            </a:r>
            <a:r>
              <a:rPr lang="en-US" i="1" dirty="0"/>
              <a:t>clean</a:t>
            </a:r>
            <a:r>
              <a:rPr lang="en-US" dirty="0"/>
              <a:t> genetic data.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means filtering out low quality data or outliers.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are going to run a very basic quality </a:t>
            </a:r>
            <a:r>
              <a:rPr lang="en-US" dirty="0" smtClean="0"/>
              <a:t>control (to learn more: next year at the IBG GWAS workshop!)</a:t>
            </a:r>
          </a:p>
          <a:p>
            <a:endParaRPr lang="en-US" dirty="0"/>
          </a:p>
          <a:p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589241"/>
              </p:ext>
            </p:extLst>
          </p:nvPr>
        </p:nvGraphicFramePr>
        <p:xfrm>
          <a:off x="628650" y="4677950"/>
          <a:ext cx="7886700" cy="1097280"/>
        </p:xfrm>
        <a:graphic>
          <a:graphicData uri="http://schemas.openxmlformats.org/drawingml/2006/table">
            <a:tbl>
              <a:tblPr firstRow="1" firstCol="1" bandRow="1"/>
              <a:tblGrid>
                <a:gridCol w="7886700">
                  <a:extLst>
                    <a:ext uri="{9D8B030D-6E8A-4147-A177-3AD203B41FA5}">
                      <a16:colId xmlns:a16="http://schemas.microsoft.com/office/drawing/2014/main" val="10721011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plink --</a:t>
                      </a:r>
                      <a:r>
                        <a:rPr lang="en-US" sz="1800" dirty="0" err="1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bfile</a:t>
                      </a:r>
                      <a:r>
                        <a:rPr lang="en-US" sz="18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gwas_plinkdata</a:t>
                      </a:r>
                      <a:r>
                        <a:rPr lang="en-US" sz="18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--</a:t>
                      </a:r>
                      <a:r>
                        <a:rPr lang="en-US" sz="1800" dirty="0" err="1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geno</a:t>
                      </a:r>
                      <a:r>
                        <a:rPr lang="en-US" sz="18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0.05 --mind 0.05 --</a:t>
                      </a:r>
                      <a:r>
                        <a:rPr lang="en-US" sz="1800" dirty="0" err="1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hwe</a:t>
                      </a:r>
                      <a:r>
                        <a:rPr lang="en-US" sz="18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1e-6 --</a:t>
                      </a:r>
                      <a:r>
                        <a:rPr lang="en-US" sz="1800" dirty="0" err="1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maf</a:t>
                      </a:r>
                      <a:r>
                        <a:rPr lang="en-US" sz="18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0.1 --make-bed --out </a:t>
                      </a:r>
                      <a:r>
                        <a:rPr lang="en-US" sz="1800" dirty="0" err="1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gwas_plinkdata_clean</a:t>
                      </a:r>
                      <a:endParaRPr lang="en-A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9428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657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4) Estimate the </a:t>
            </a:r>
            <a:r>
              <a:rPr lang="en-US" sz="3600" b="1" dirty="0" smtClean="0"/>
              <a:t>genetic relatedness matrix</a:t>
            </a:r>
            <a:endParaRPr lang="en-AU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Output style (A) -- matrix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Take a look to the results in Unix</a:t>
            </a:r>
            <a:r>
              <a:rPr lang="en-US" dirty="0" smtClean="0"/>
              <a:t>…</a:t>
            </a:r>
            <a:endParaRPr lang="en-AU" dirty="0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868275"/>
              </p:ext>
            </p:extLst>
          </p:nvPr>
        </p:nvGraphicFramePr>
        <p:xfrm>
          <a:off x="628650" y="3050921"/>
          <a:ext cx="7886700" cy="1463040"/>
        </p:xfrm>
        <a:graphic>
          <a:graphicData uri="http://schemas.openxmlformats.org/drawingml/2006/table">
            <a:tbl>
              <a:tblPr firstRow="1" firstCol="1" bandRow="1"/>
              <a:tblGrid>
                <a:gridCol w="7886700">
                  <a:extLst>
                    <a:ext uri="{9D8B030D-6E8A-4147-A177-3AD203B41FA5}">
                      <a16:colId xmlns:a16="http://schemas.microsoft.com/office/drawing/2014/main" val="8370988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plink --</a:t>
                      </a:r>
                      <a:r>
                        <a:rPr lang="en-US" sz="2400" dirty="0" err="1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bfile</a:t>
                      </a:r>
                      <a:r>
                        <a:rPr lang="en-US" sz="24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gwas_plinkdata_clean</a:t>
                      </a:r>
                      <a:r>
                        <a:rPr lang="en-US" sz="24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--make-</a:t>
                      </a:r>
                      <a:r>
                        <a:rPr lang="en-US" sz="2400" dirty="0" err="1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</a:t>
                      </a:r>
                      <a:r>
                        <a:rPr lang="en-US" sz="24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triangle</a:t>
                      </a:r>
                      <a:endParaRPr lang="en-A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10579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960473"/>
              </p:ext>
            </p:extLst>
          </p:nvPr>
        </p:nvGraphicFramePr>
        <p:xfrm>
          <a:off x="1603375" y="5582093"/>
          <a:ext cx="5937250" cy="853440"/>
        </p:xfrm>
        <a:graphic>
          <a:graphicData uri="http://schemas.openxmlformats.org/drawingml/2006/table">
            <a:tbl>
              <a:tblPr firstRow="1" firstCol="1" bandRow="1"/>
              <a:tblGrid>
                <a:gridCol w="5937250">
                  <a:extLst>
                    <a:ext uri="{9D8B030D-6E8A-4147-A177-3AD203B41FA5}">
                      <a16:colId xmlns:a16="http://schemas.microsoft.com/office/drawing/2014/main" val="18851432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zless</a:t>
                      </a:r>
                      <a:r>
                        <a:rPr lang="en-US" sz="28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-S </a:t>
                      </a:r>
                      <a:r>
                        <a:rPr lang="en-US" sz="2800" dirty="0" err="1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plink.rel</a:t>
                      </a:r>
                      <a:endParaRPr lang="en-A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195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824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4) Estimate the </a:t>
            </a:r>
            <a:r>
              <a:rPr lang="en-US" sz="3600" b="1" dirty="0" smtClean="0"/>
              <a:t>genetic relatedness matrix</a:t>
            </a:r>
            <a:endParaRPr lang="en-A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Open the </a:t>
            </a:r>
            <a:r>
              <a:rPr lang="en-US" sz="3600" dirty="0"/>
              <a:t>file ‘GRM_highlighted.pdf</a:t>
            </a:r>
            <a:r>
              <a:rPr lang="en-US" sz="3600" dirty="0" smtClean="0"/>
              <a:t>’ to see how it looks. 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Zoom in </a:t>
            </a:r>
            <a:r>
              <a:rPr lang="en-US" sz="3600" dirty="0"/>
              <a:t>to find which individuals are likely to be MZ twins (</a:t>
            </a:r>
            <a:r>
              <a:rPr lang="en-US" sz="3600" b="1" u="sng" dirty="0">
                <a:solidFill>
                  <a:srgbClr val="00B050"/>
                </a:solidFill>
              </a:rPr>
              <a:t>in green</a:t>
            </a:r>
            <a:r>
              <a:rPr lang="en-US" sz="3600" dirty="0"/>
              <a:t>), DZ twins (</a:t>
            </a:r>
            <a:r>
              <a:rPr lang="en-US" sz="3600" b="1" u="sng" dirty="0">
                <a:solidFill>
                  <a:srgbClr val="FF0000"/>
                </a:solidFill>
              </a:rPr>
              <a:t>in red</a:t>
            </a:r>
            <a:r>
              <a:rPr lang="en-US" sz="3600" dirty="0"/>
              <a:t>), and genetically unrelated (not highlighted). 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446226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4) Estimate the </a:t>
            </a:r>
            <a:r>
              <a:rPr lang="en-US" sz="3600" b="1" dirty="0" smtClean="0"/>
              <a:t>genetic relatedness matrix</a:t>
            </a:r>
            <a:endParaRPr lang="en-AU" sz="36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884" t="11362" r="2000"/>
          <a:stretch/>
        </p:blipFill>
        <p:spPr>
          <a:xfrm>
            <a:off x="1097280" y="2340864"/>
            <a:ext cx="6949440" cy="338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734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604</TotalTime>
  <Words>436</Words>
  <Application>Microsoft Office PowerPoint</Application>
  <PresentationFormat>On-screen Show (4:3)</PresentationFormat>
  <Paragraphs>93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Consolas</vt:lpstr>
      <vt:lpstr>Times New Roman</vt:lpstr>
      <vt:lpstr>Office Theme</vt:lpstr>
      <vt:lpstr>Plink and GRM practical</vt:lpstr>
      <vt:lpstr>Our data</vt:lpstr>
      <vt:lpstr>PowerPoint Presentation</vt:lpstr>
      <vt:lpstr>1) Change working directory</vt:lpstr>
      <vt:lpstr>2) Check file format</vt:lpstr>
      <vt:lpstr>3) Clean the data (quality control)</vt:lpstr>
      <vt:lpstr>4) Estimate the genetic relatedness matrix</vt:lpstr>
      <vt:lpstr>4) Estimate the genetic relatedness matrix</vt:lpstr>
      <vt:lpstr>4) Estimate the genetic relatedness matrix</vt:lpstr>
      <vt:lpstr>4) Estimate the genetic relatedness matrix</vt:lpstr>
      <vt:lpstr>4) Estimate the genetic relatedness matrix</vt:lpstr>
      <vt:lpstr>4) Estimate the genetic relatedness matrix</vt:lpstr>
      <vt:lpstr>Thank you!</vt:lpstr>
    </vt:vector>
  </TitlesOfParts>
  <Company>QIMR Berghofer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Morosoli Garcia</dc:creator>
  <cp:lastModifiedBy>Jose Morosoli Garcia</cp:lastModifiedBy>
  <cp:revision>10</cp:revision>
  <dcterms:created xsi:type="dcterms:W3CDTF">2020-03-02T18:07:12Z</dcterms:created>
  <dcterms:modified xsi:type="dcterms:W3CDTF">2020-03-03T06:31:29Z</dcterms:modified>
</cp:coreProperties>
</file>