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5.png" ContentType="image/png"/>
  <Override PartName="/ppt/media/image4.png" ContentType="image/png"/>
  <Override PartName="/ppt/media/image3.png" ContentType="image/png"/>
  <Override PartName="/ppt/media/image6.png" ContentType="image/png"/>
  <Override PartName="/ppt/media/image8.png" ContentType="image/png"/>
  <Override PartName="/ppt/media/image2.png" ContentType="image/png"/>
  <Override PartName="/ppt/media/image7.png" ContentType="image/png"/>
  <Override PartName="/ppt/media/image9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.jpeg" ContentType="image/jpeg"/>
  <Override PartName="/ppt/media/image16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759E39E9-D019-4468-8B04-04970F1FE98A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3/6/20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6B9EBEF-4D05-4A2C-A060-1CD7B93E7522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k 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to 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edi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t 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Ma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ste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r 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titl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e 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styl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893B1005-5424-45A4-AD30-62185CE27EA4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3/6/20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53F9A80-6F97-4FD7-88A9-C723FE1000DA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k 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to 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edi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t 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Ma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ste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r 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titl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e 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styl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0690FACC-50CB-4993-9CC4-658006A400AB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3/6/20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E56D12A-BA9E-4B5D-BC2C-DAB61D0C3071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8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hyperlink" Target="https://openmx.ssri.psu.edu/installing-openmx" TargetMode="External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hyperlink" Target="https://openmx.ssri.psu.edu/" TargetMode="External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hyperlink" Target="https://openmx.ssri.psu.edu/wiki/errors" TargetMode="External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hyperlink" Target="https://openmx.ssri.psu.edu/wiki/errors" TargetMode="External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Challenges and solutions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Jose Morosoli and Sarah Medland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With thanks to Katrina Grasby, Lucía Colodro-Conde and Elizabeth Prom-Wormley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3664440" y="5628600"/>
            <a:ext cx="4862520" cy="5169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\workshop\Faculty\jose\Friday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1529640" y="345240"/>
            <a:ext cx="91321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111111"/>
                </a:solidFill>
                <a:latin typeface="Neue Helvetica W01"/>
              </a:rPr>
              <a:t>2020 International Statistical Genetics Workshop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Fantastic error codes and where to find them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0" name="Content Placeholder 4" descr=""/>
          <p:cNvPicPr/>
          <p:nvPr/>
        </p:nvPicPr>
        <p:blipFill>
          <a:blip r:embed="rId1"/>
          <a:stretch/>
        </p:blipFill>
        <p:spPr>
          <a:xfrm>
            <a:off x="838080" y="1690560"/>
            <a:ext cx="4876920" cy="4485960"/>
          </a:xfrm>
          <a:prstGeom prst="rect">
            <a:avLst/>
          </a:prstGeom>
          <a:ln>
            <a:noFill/>
          </a:ln>
        </p:spPr>
      </p:pic>
      <p:sp>
        <p:nvSpPr>
          <p:cNvPr id="161" name="TextShape 2"/>
          <p:cNvSpPr txBox="1"/>
          <p:nvPr/>
        </p:nvSpPr>
        <p:spPr>
          <a:xfrm>
            <a:off x="6172200" y="1690560"/>
            <a:ext cx="5181120" cy="47858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428760" indent="-428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Always check status codes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428760" indent="-428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Also status code of CIs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Consolas"/>
              </a:rPr>
              <a:t>summary(myRun)$CIcodes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It’s OK to use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MxTryHard()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but ideally mxRun() should be enough.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Use mxRun first, more informative error messages.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Inspect summary() even if you get error codes: could direct you to the problem (name of the object / matrix with issues).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Missing data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3000" spc="-1" strike="noStrike">
                <a:solidFill>
                  <a:srgbClr val="000000"/>
                </a:solidFill>
                <a:latin typeface="Calibri"/>
              </a:rPr>
              <a:t>How to avoid losing the complete family when there is one twin / family member missing but not the others?</a:t>
            </a:r>
            <a:endParaRPr b="0" lang="en-US" sz="30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OpenMx DON’T accept missing values in a definition variable covariate. It’s okay in the phenotype.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Full-information maximum likelihood (FIML) allows analyzing the non-missing member of the family / cluster.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Only possible when using raw data (not cov or cor matrices).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When only the covariate (not the phenotype) is missing, standard techniques apply (multiple imputation, substitution, elimination).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Mis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sin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g 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dat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a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5" name="Picture 19" descr=""/>
          <p:cNvPicPr/>
          <p:nvPr/>
        </p:nvPicPr>
        <p:blipFill>
          <a:blip r:embed="rId1"/>
          <a:stretch/>
        </p:blipFill>
        <p:spPr>
          <a:xfrm>
            <a:off x="2238480" y="5511960"/>
            <a:ext cx="7714800" cy="799920"/>
          </a:xfrm>
          <a:prstGeom prst="rect">
            <a:avLst/>
          </a:prstGeom>
          <a:ln>
            <a:noFill/>
          </a:ln>
        </p:spPr>
      </p:pic>
      <p:pic>
        <p:nvPicPr>
          <p:cNvPr id="166" name="Picture 20" descr=""/>
          <p:cNvPicPr/>
          <p:nvPr/>
        </p:nvPicPr>
        <p:blipFill>
          <a:blip r:embed="rId2"/>
          <a:srcRect l="2233" t="0" r="0" b="0"/>
          <a:stretch/>
        </p:blipFill>
        <p:spPr>
          <a:xfrm>
            <a:off x="2152800" y="1690560"/>
            <a:ext cx="6052680" cy="3295440"/>
          </a:xfrm>
          <a:prstGeom prst="rect">
            <a:avLst/>
          </a:prstGeom>
          <a:ln>
            <a:noFill/>
          </a:ln>
        </p:spPr>
      </p:pic>
      <p:sp>
        <p:nvSpPr>
          <p:cNvPr id="167" name="CustomShape 2"/>
          <p:cNvSpPr/>
          <p:nvPr/>
        </p:nvSpPr>
        <p:spPr>
          <a:xfrm>
            <a:off x="4066200" y="3095640"/>
            <a:ext cx="563760" cy="555120"/>
          </a:xfrm>
          <a:prstGeom prst="ellipse">
            <a:avLst/>
          </a:prstGeom>
          <a:noFill/>
          <a:ln w="3816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CustomShape 3"/>
          <p:cNvSpPr/>
          <p:nvPr/>
        </p:nvSpPr>
        <p:spPr>
          <a:xfrm>
            <a:off x="7745760" y="2692080"/>
            <a:ext cx="563760" cy="555120"/>
          </a:xfrm>
          <a:prstGeom prst="ellipse">
            <a:avLst/>
          </a:prstGeom>
          <a:noFill/>
          <a:ln w="3816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CustomShape 4"/>
          <p:cNvSpPr/>
          <p:nvPr/>
        </p:nvSpPr>
        <p:spPr>
          <a:xfrm>
            <a:off x="6372000" y="2674440"/>
            <a:ext cx="563760" cy="555120"/>
          </a:xfrm>
          <a:prstGeom prst="ellipse">
            <a:avLst/>
          </a:prstGeom>
          <a:noFill/>
          <a:ln w="3816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CustomShape 5"/>
          <p:cNvSpPr/>
          <p:nvPr/>
        </p:nvSpPr>
        <p:spPr>
          <a:xfrm>
            <a:off x="5454720" y="3080880"/>
            <a:ext cx="563760" cy="555120"/>
          </a:xfrm>
          <a:prstGeom prst="ellipse">
            <a:avLst/>
          </a:prstGeom>
          <a:noFill/>
          <a:ln w="3816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CustomShape 6"/>
          <p:cNvSpPr/>
          <p:nvPr/>
        </p:nvSpPr>
        <p:spPr>
          <a:xfrm>
            <a:off x="4033800" y="4176360"/>
            <a:ext cx="563760" cy="555120"/>
          </a:xfrm>
          <a:prstGeom prst="ellipse">
            <a:avLst/>
          </a:prstGeom>
          <a:noFill/>
          <a:ln w="3816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CustomShape 7"/>
          <p:cNvSpPr/>
          <p:nvPr/>
        </p:nvSpPr>
        <p:spPr>
          <a:xfrm>
            <a:off x="5446440" y="4235400"/>
            <a:ext cx="563760" cy="555120"/>
          </a:xfrm>
          <a:prstGeom prst="ellipse">
            <a:avLst/>
          </a:prstGeom>
          <a:noFill/>
          <a:ln w="3816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Missing data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4" name="Picture 9" descr=""/>
          <p:cNvPicPr/>
          <p:nvPr/>
        </p:nvPicPr>
        <p:blipFill>
          <a:blip r:embed="rId1"/>
          <a:stretch/>
        </p:blipFill>
        <p:spPr>
          <a:xfrm>
            <a:off x="2142000" y="2128680"/>
            <a:ext cx="6068520" cy="3257280"/>
          </a:xfrm>
          <a:prstGeom prst="rect">
            <a:avLst/>
          </a:prstGeom>
          <a:ln>
            <a:noFill/>
          </a:ln>
        </p:spPr>
      </p:pic>
      <p:sp>
        <p:nvSpPr>
          <p:cNvPr id="175" name="CustomShape 2"/>
          <p:cNvSpPr/>
          <p:nvPr/>
        </p:nvSpPr>
        <p:spPr>
          <a:xfrm>
            <a:off x="5198040" y="3422880"/>
            <a:ext cx="864720" cy="753480"/>
          </a:xfrm>
          <a:prstGeom prst="ellipse">
            <a:avLst/>
          </a:prstGeom>
          <a:noFill/>
          <a:ln w="3816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CustomShape 3"/>
          <p:cNvSpPr/>
          <p:nvPr/>
        </p:nvSpPr>
        <p:spPr>
          <a:xfrm>
            <a:off x="5348520" y="4578120"/>
            <a:ext cx="563760" cy="555120"/>
          </a:xfrm>
          <a:prstGeom prst="ellipse">
            <a:avLst/>
          </a:prstGeom>
          <a:noFill/>
          <a:ln w="3816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CustomShape 4"/>
          <p:cNvSpPr/>
          <p:nvPr/>
        </p:nvSpPr>
        <p:spPr>
          <a:xfrm>
            <a:off x="7744320" y="3070440"/>
            <a:ext cx="563760" cy="555120"/>
          </a:xfrm>
          <a:prstGeom prst="ellipse">
            <a:avLst/>
          </a:prstGeom>
          <a:noFill/>
          <a:ln w="3816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8" name="Picture 13" descr=""/>
          <p:cNvPicPr/>
          <p:nvPr/>
        </p:nvPicPr>
        <p:blipFill>
          <a:blip r:embed="rId2"/>
          <a:srcRect l="0" t="0" r="0" b="4399"/>
          <a:stretch/>
        </p:blipFill>
        <p:spPr>
          <a:xfrm>
            <a:off x="3533760" y="5928480"/>
            <a:ext cx="5124240" cy="609840"/>
          </a:xfrm>
          <a:prstGeom prst="rect">
            <a:avLst/>
          </a:prstGeom>
          <a:ln>
            <a:noFill/>
          </a:ln>
        </p:spPr>
      </p:pic>
      <p:sp>
        <p:nvSpPr>
          <p:cNvPr id="179" name="CustomShape 5"/>
          <p:cNvSpPr/>
          <p:nvPr/>
        </p:nvSpPr>
        <p:spPr>
          <a:xfrm>
            <a:off x="3207600" y="3491280"/>
            <a:ext cx="1429200" cy="557280"/>
          </a:xfrm>
          <a:prstGeom prst="ellipse">
            <a:avLst/>
          </a:prstGeom>
          <a:noFill/>
          <a:ln w="3816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CustomShape 6"/>
          <p:cNvSpPr/>
          <p:nvPr/>
        </p:nvSpPr>
        <p:spPr>
          <a:xfrm>
            <a:off x="5628240" y="3025800"/>
            <a:ext cx="1429200" cy="557280"/>
          </a:xfrm>
          <a:prstGeom prst="ellipse">
            <a:avLst/>
          </a:prstGeom>
          <a:noFill/>
          <a:ln w="3816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CustomShape 7"/>
          <p:cNvSpPr/>
          <p:nvPr/>
        </p:nvSpPr>
        <p:spPr>
          <a:xfrm>
            <a:off x="3283920" y="4566240"/>
            <a:ext cx="1429200" cy="557280"/>
          </a:xfrm>
          <a:prstGeom prst="ellipse">
            <a:avLst/>
          </a:prstGeom>
          <a:noFill/>
          <a:ln w="3816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2" name="Picture 17" descr=""/>
          <p:cNvPicPr/>
          <p:nvPr/>
        </p:nvPicPr>
        <p:blipFill>
          <a:blip r:embed="rId3"/>
          <a:srcRect l="55561" t="45640" r="39703" b="42204"/>
          <a:stretch/>
        </p:blipFill>
        <p:spPr>
          <a:xfrm>
            <a:off x="4762440" y="3583440"/>
            <a:ext cx="286200" cy="395280"/>
          </a:xfrm>
          <a:prstGeom prst="rect">
            <a:avLst/>
          </a:prstGeom>
          <a:ln>
            <a:noFill/>
          </a:ln>
        </p:spPr>
      </p:pic>
      <p:pic>
        <p:nvPicPr>
          <p:cNvPr id="183" name="Picture 18" descr=""/>
          <p:cNvPicPr/>
          <p:nvPr/>
        </p:nvPicPr>
        <p:blipFill>
          <a:blip r:embed="rId4"/>
          <a:srcRect l="55561" t="45640" r="40068" b="47740"/>
          <a:stretch/>
        </p:blipFill>
        <p:spPr>
          <a:xfrm>
            <a:off x="4786200" y="4748040"/>
            <a:ext cx="264240" cy="215280"/>
          </a:xfrm>
          <a:prstGeom prst="rect">
            <a:avLst/>
          </a:prstGeom>
          <a:ln>
            <a:noFill/>
          </a:ln>
        </p:spPr>
      </p:pic>
      <p:pic>
        <p:nvPicPr>
          <p:cNvPr id="184" name="Picture 19" descr=""/>
          <p:cNvPicPr/>
          <p:nvPr/>
        </p:nvPicPr>
        <p:blipFill>
          <a:blip r:embed="rId5"/>
          <a:srcRect l="55561" t="45640" r="40068" b="47740"/>
          <a:stretch/>
        </p:blipFill>
        <p:spPr>
          <a:xfrm>
            <a:off x="7193880" y="3240360"/>
            <a:ext cx="264240" cy="215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About optimizers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Optimizer: algorithm programmed to find a numerical solution to an specific mathematical problem.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In our case, free parameters in expected means, thresholds, and variances.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OpenMx has three optimizers: SQSLP, CSOLNP and NPSOL (only available when you download OpenMx from </a:t>
            </a:r>
            <a:r>
              <a:rPr b="0" lang="en-US" sz="3200" spc="-1" strike="noStrike" u="sng">
                <a:solidFill>
                  <a:srgbClr val="0563c1"/>
                </a:solidFill>
                <a:uFillTx/>
                <a:latin typeface="Calibri"/>
                <a:hlinkClick r:id="rId1"/>
              </a:rPr>
              <a:t>https://openmx.ssri.psu.edu/installing-openmx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)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About optimizers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Different optimizers work better with different datasets. It’s worth trying a different one if your model is struggling to converge.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Even if you get a solution, you may struggle to estimate confidence intervals. Different optimizers in different datasets may succeed where others fail.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To change optimizers run: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Consolas"/>
              </a:rPr>
              <a:t>mxOption(NULL, “Default optimizer”, “CSOLNP”)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About optimizers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0" name="Content Placeholder 5" descr=""/>
          <p:cNvPicPr/>
          <p:nvPr/>
        </p:nvPicPr>
        <p:blipFill>
          <a:blip r:embed="rId1"/>
          <a:stretch/>
        </p:blipFill>
        <p:spPr>
          <a:xfrm>
            <a:off x="838080" y="1895400"/>
            <a:ext cx="10734840" cy="3777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About optimizers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2" name="Content Placeholder 4" descr=""/>
          <p:cNvPicPr/>
          <p:nvPr/>
        </p:nvPicPr>
        <p:blipFill>
          <a:blip r:embed="rId1"/>
          <a:srcRect l="0" t="0" r="22677" b="0"/>
          <a:stretch/>
        </p:blipFill>
        <p:spPr>
          <a:xfrm>
            <a:off x="601560" y="2207880"/>
            <a:ext cx="10988640" cy="3983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Ab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out 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opt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imi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zer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4" name="Picture 5" descr=""/>
          <p:cNvPicPr/>
          <p:nvPr/>
        </p:nvPicPr>
        <p:blipFill>
          <a:blip r:embed="rId1"/>
          <a:srcRect l="0" t="0" r="9600" b="0"/>
          <a:stretch/>
        </p:blipFill>
        <p:spPr>
          <a:xfrm>
            <a:off x="676800" y="1690560"/>
            <a:ext cx="3904200" cy="2349720"/>
          </a:xfrm>
          <a:prstGeom prst="rect">
            <a:avLst/>
          </a:prstGeom>
          <a:ln>
            <a:noFill/>
          </a:ln>
        </p:spPr>
      </p:pic>
      <p:pic>
        <p:nvPicPr>
          <p:cNvPr id="195" name="Picture 6" descr=""/>
          <p:cNvPicPr/>
          <p:nvPr/>
        </p:nvPicPr>
        <p:blipFill>
          <a:blip r:embed="rId2"/>
          <a:stretch/>
        </p:blipFill>
        <p:spPr>
          <a:xfrm>
            <a:off x="4922640" y="3807720"/>
            <a:ext cx="3939120" cy="2349720"/>
          </a:xfrm>
          <a:prstGeom prst="rect">
            <a:avLst/>
          </a:prstGeom>
          <a:ln>
            <a:noFill/>
          </a:ln>
        </p:spPr>
      </p:pic>
      <p:pic>
        <p:nvPicPr>
          <p:cNvPr id="196" name="Picture 7" descr=""/>
          <p:cNvPicPr/>
          <p:nvPr/>
        </p:nvPicPr>
        <p:blipFill>
          <a:blip r:embed="rId3"/>
          <a:stretch/>
        </p:blipFill>
        <p:spPr>
          <a:xfrm>
            <a:off x="7453800" y="757800"/>
            <a:ext cx="3899880" cy="2349720"/>
          </a:xfrm>
          <a:prstGeom prst="rect">
            <a:avLst/>
          </a:prstGeom>
          <a:ln>
            <a:noFill/>
          </a:ln>
        </p:spPr>
      </p:pic>
      <p:sp>
        <p:nvSpPr>
          <p:cNvPr id="197" name="CustomShape 2"/>
          <p:cNvSpPr/>
          <p:nvPr/>
        </p:nvSpPr>
        <p:spPr>
          <a:xfrm>
            <a:off x="2006280" y="4147200"/>
            <a:ext cx="12456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SLSQP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98" name="CustomShape 3"/>
          <p:cNvSpPr/>
          <p:nvPr/>
        </p:nvSpPr>
        <p:spPr>
          <a:xfrm>
            <a:off x="6197400" y="6172920"/>
            <a:ext cx="13892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NPSOL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99" name="CustomShape 4"/>
          <p:cNvSpPr/>
          <p:nvPr/>
        </p:nvSpPr>
        <p:spPr>
          <a:xfrm>
            <a:off x="8590320" y="3207960"/>
            <a:ext cx="16268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CSOLNP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OpenMx Forum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1" name="Content Placeholder 3" descr=""/>
          <p:cNvPicPr/>
          <p:nvPr/>
        </p:nvPicPr>
        <p:blipFill>
          <a:blip r:embed="rId1"/>
          <a:stretch/>
        </p:blipFill>
        <p:spPr>
          <a:xfrm>
            <a:off x="2226240" y="1825560"/>
            <a:ext cx="7739280" cy="4350960"/>
          </a:xfrm>
          <a:prstGeom prst="rect">
            <a:avLst/>
          </a:prstGeom>
          <a:ln>
            <a:noFill/>
          </a:ln>
        </p:spPr>
      </p:pic>
      <p:sp>
        <p:nvSpPr>
          <p:cNvPr id="202" name="CustomShape 2"/>
          <p:cNvSpPr/>
          <p:nvPr/>
        </p:nvSpPr>
        <p:spPr>
          <a:xfrm>
            <a:off x="8270640" y="2006280"/>
            <a:ext cx="1391760" cy="1296000"/>
          </a:xfrm>
          <a:prstGeom prst="ellipse">
            <a:avLst/>
          </a:prstGeom>
          <a:noFill/>
          <a:ln w="7632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CustomShape 3"/>
          <p:cNvSpPr/>
          <p:nvPr/>
        </p:nvSpPr>
        <p:spPr>
          <a:xfrm>
            <a:off x="6463080" y="1027800"/>
            <a:ext cx="50061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 u="sng">
                <a:solidFill>
                  <a:srgbClr val="0563c1"/>
                </a:solidFill>
                <a:uFillTx/>
                <a:latin typeface="Calibri"/>
                <a:hlinkClick r:id="rId2"/>
              </a:rPr>
              <a:t>https://openmx.ssri.psu.edu/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In this practical…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We don’t cover ANY theory.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We will learn about common coding and analytical problems we find when we work with OpenMx and twin data in real life.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Hopefully we will make OpenMx less scary.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Practical: The Good Samaritan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 u="sng">
                <a:solidFill>
                  <a:srgbClr val="000000"/>
                </a:solidFill>
                <a:uFillTx/>
                <a:latin typeface="Calibri"/>
              </a:rPr>
              <a:t>Setting the scene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A master’s student at your lab is struggling with a bivariate twin model. You just came back from Boulder and they ask you if you could take a look to their script and help them getting it to run. They adapted someone else’s script but they keep getting errors.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They want to analyze the relationship between internalizing anger (variable 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</a:rPr>
              <a:t>anger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) and blood pressure (variable 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</a:rPr>
              <a:t>mmHg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).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They send you their script (angry2ACEc.R) and their data (goodsamaritan.txt) and promise to buy you a drink or chocolates if you fix it.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Pr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act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ica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l: 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Th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e 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Go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od 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Sa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ma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rit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an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TextShape 2"/>
          <p:cNvSpPr txBox="1"/>
          <p:nvPr/>
        </p:nvSpPr>
        <p:spPr>
          <a:xfrm>
            <a:off x="838080" y="1825560"/>
            <a:ext cx="1075572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Assumptions were already tested and have been met.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Final estimates for vars, covars, and means after equating across twin and zygosity from saturated model are in next slide.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CustomShape 3"/>
          <p:cNvSpPr/>
          <p:nvPr/>
        </p:nvSpPr>
        <p:spPr>
          <a:xfrm>
            <a:off x="1968480" y="5339880"/>
            <a:ext cx="8494920" cy="5169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NOW OPEN </a:t>
            </a:r>
            <a:r>
              <a:rPr b="1" i="1" lang="en-US" sz="2800" spc="-1" strike="noStrike">
                <a:solidFill>
                  <a:srgbClr val="000000"/>
                </a:solidFill>
                <a:latin typeface="Calibri"/>
              </a:rPr>
              <a:t>score-sheet_Fri8am.docx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 AND </a:t>
            </a:r>
            <a:r>
              <a:rPr b="1" i="1" lang="en-US" sz="2800" spc="-1" strike="noStrike">
                <a:solidFill>
                  <a:srgbClr val="000000"/>
                </a:solidFill>
                <a:latin typeface="Calibri"/>
              </a:rPr>
              <a:t>angry2ACEc.R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Practical: The Good Samaritan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10" name="Table 2"/>
          <p:cNvGraphicFramePr/>
          <p:nvPr/>
        </p:nvGraphicFramePr>
        <p:xfrm>
          <a:off x="825840" y="1897920"/>
          <a:ext cx="5756760" cy="1854000"/>
        </p:xfrm>
        <a:graphic>
          <a:graphicData uri="http://schemas.openxmlformats.org/drawingml/2006/table">
            <a:tbl>
              <a:tblPr/>
              <a:tblGrid>
                <a:gridCol w="1189080"/>
                <a:gridCol w="1189080"/>
                <a:gridCol w="1094400"/>
                <a:gridCol w="1189080"/>
                <a:gridCol w="1095120"/>
              </a:tblGrid>
              <a:tr h="3708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MZ 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mmHg_1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anger_1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mmHg_2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anger_2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mmHg_1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8.14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anger_1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1.50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3.94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mmHg_2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4.80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8.14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anger_2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1.47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1.50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3.94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1" name="Table 3"/>
          <p:cNvGraphicFramePr/>
          <p:nvPr/>
        </p:nvGraphicFramePr>
        <p:xfrm>
          <a:off x="838080" y="4086360"/>
          <a:ext cx="5756760" cy="1854000"/>
        </p:xfrm>
        <a:graphic>
          <a:graphicData uri="http://schemas.openxmlformats.org/drawingml/2006/table">
            <a:tbl>
              <a:tblPr/>
              <a:tblGrid>
                <a:gridCol w="1189080"/>
                <a:gridCol w="1189080"/>
                <a:gridCol w="1094400"/>
                <a:gridCol w="1189080"/>
                <a:gridCol w="1095120"/>
              </a:tblGrid>
              <a:tr h="3708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MZ 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mmHg_1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anger_1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mmHg_2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anger_2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mmHg_1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8.14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anger_1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1.50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3.94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mmHg_2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2.01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8.14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anger_2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1.38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1.50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3.94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2" name="Table 4"/>
          <p:cNvGraphicFramePr/>
          <p:nvPr/>
        </p:nvGraphicFramePr>
        <p:xfrm>
          <a:off x="7034040" y="3400560"/>
          <a:ext cx="4487400" cy="1112040"/>
        </p:xfrm>
        <a:graphic>
          <a:graphicData uri="http://schemas.openxmlformats.org/drawingml/2006/table">
            <a:tbl>
              <a:tblPr/>
              <a:tblGrid>
                <a:gridCol w="1082880"/>
                <a:gridCol w="1097280"/>
                <a:gridCol w="789120"/>
                <a:gridCol w="789120"/>
                <a:gridCol w="729000"/>
              </a:tblGrid>
              <a:tr h="3708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means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Interc.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age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sex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a*s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anger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6.35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1.36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-0.3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mmHg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123.83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1.07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-0.2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Coding hygiene and positive thinking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40000"/>
          </a:bodyPr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US" sz="3600" spc="-1" strike="noStrike">
                <a:solidFill>
                  <a:srgbClr val="000000"/>
                </a:solidFill>
                <a:latin typeface="Calibri Light"/>
              </a:rPr>
              <a:t>First, write down an analysis plan and follow it: write down the research question, decide the models you need to run, don’t  go down rabbit holes.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US" sz="3600" spc="-1" strike="noStrike">
                <a:solidFill>
                  <a:srgbClr val="000000"/>
                </a:solidFill>
                <a:latin typeface="Calibri Light"/>
              </a:rPr>
              <a:t>Triangulate results: descriptives and basic tests outside OpenMx, saturated models, univariate before multivariate.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US" sz="3600" spc="-1" strike="noStrike">
                <a:solidFill>
                  <a:srgbClr val="000000"/>
                </a:solidFill>
                <a:latin typeface="Calibri Light"/>
              </a:rPr>
              <a:t>Don’t be afraid of warning or error messages, they want to help you. Breath. Read them.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US" sz="3600" spc="-1" strike="noStrike">
                <a:solidFill>
                  <a:srgbClr val="000000"/>
                </a:solidFill>
                <a:latin typeface="Calibri Light"/>
              </a:rPr>
              <a:t>Relax, take another deep breath, go for a walk if stuck (coder’s block is real, google it).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US" sz="3600" spc="-1" strike="noStrike">
                <a:solidFill>
                  <a:srgbClr val="000000"/>
                </a:solidFill>
                <a:latin typeface="Calibri Light"/>
              </a:rPr>
              <a:t>Say only nice things to OpenMx, it remembers and can strike back.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Speeding up confidence intervals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4000"/>
          </a:bodyPr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Only for confidence intervals, not the base model.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Try changing optimizer if confident intervals don’t converge.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Consolas"/>
              </a:rPr>
              <a:t># Computing CIs in parallel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Consolas"/>
              </a:rPr>
              <a:t>library(snowfall)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Consolas"/>
              </a:rPr>
              <a:t>library(parallel)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Consolas"/>
              </a:rPr>
              <a:t>(ncores &lt;- detectCores()) # How many cores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Consolas"/>
              </a:rPr>
              <a:t>sfInit(parallel=TRUE, cpus = ncores)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Consolas"/>
              </a:rPr>
              <a:t>sfLibrary(OpenMx)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Consolas"/>
              </a:rPr>
              <a:t>EqZygFit_Ci &lt;- omxParallelCI( EqZygFit 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Finding starting values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7000"/>
          </a:bodyPr>
          <a:p>
            <a:pPr marL="285840" indent="-285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Most of them can be estimated outside.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Good for checking if results makes sense.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For saturated models (assumptions), different starting values for each twin and zygosity. In genetic models, they are equated.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Closest starting values come from last assumption testing model. Some are exactly the same (means, thresholds, covariate effect).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Don’t use exact value for starting values, a bit smaller to give space to the optimizer.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Finding starting values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33" name="Table 2"/>
          <p:cNvGraphicFramePr/>
          <p:nvPr/>
        </p:nvGraphicFramePr>
        <p:xfrm>
          <a:off x="838080" y="1690560"/>
          <a:ext cx="10515240" cy="1854000"/>
        </p:xfrm>
        <a:graphic>
          <a:graphicData uri="http://schemas.openxmlformats.org/drawingml/2006/table">
            <a:tbl>
              <a:tblPr/>
              <a:tblGrid>
                <a:gridCol w="1920600"/>
                <a:gridCol w="8594640"/>
              </a:tblGrid>
              <a:tr h="43488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7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Parameter</a:t>
                      </a:r>
                      <a:endParaRPr b="0" lang="en-US" sz="27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7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For saturated model</a:t>
                      </a:r>
                      <a:endParaRPr b="0" lang="en-US" sz="27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</a:tr>
              <a:tr h="75348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Means and Covariates ꞵ</a:t>
                      </a:r>
                      <a:endParaRPr b="0" lang="en-US" sz="2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2700" spc="-1" strike="noStrike">
                          <a:solidFill>
                            <a:srgbClr val="000000"/>
                          </a:solidFill>
                          <a:latin typeface="Consolas"/>
                        </a:rPr>
                        <a:t>lm(vD1con_1~AGE_1*SEX_1, data = mzData)*</a:t>
                      </a:r>
                      <a:endParaRPr b="0" lang="en-US" sz="27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128952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Thresholds </a:t>
                      </a: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(without covariates)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2700" spc="-1" strike="noStrike">
                          <a:solidFill>
                            <a:srgbClr val="000000"/>
                          </a:solidFill>
                          <a:latin typeface="Consolas"/>
                        </a:rPr>
                        <a:t>qnorm(cumsum(table(mzData$var_T1))/sum(table(mzData$var_T1)))[1:nthresholds]</a:t>
                      </a:r>
                      <a:endParaRPr b="0" lang="en-US" sz="27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</a:tr>
              <a:tr h="75348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Vars and covars</a:t>
                      </a:r>
                      <a:endParaRPr b="0" lang="en-US" sz="2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2700" spc="-1" strike="noStrike">
                          <a:solidFill>
                            <a:srgbClr val="000000"/>
                          </a:solidFill>
                          <a:latin typeface="Consolas"/>
                        </a:rPr>
                        <a:t>var(mzData[,selVars])</a:t>
                      </a:r>
                      <a:endParaRPr b="0" lang="en-US" sz="27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89028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Cors </a:t>
                      </a: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(categorical)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2700" spc="-1" strike="noStrike">
                          <a:solidFill>
                            <a:srgbClr val="000000"/>
                          </a:solidFill>
                          <a:latin typeface="Consolas"/>
                        </a:rPr>
                        <a:t>cor(mzData[,selVars], method = "kendall")</a:t>
                      </a:r>
                      <a:endParaRPr b="0" lang="en-US" sz="27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134" name="CustomShape 3"/>
          <p:cNvSpPr/>
          <p:nvPr/>
        </p:nvSpPr>
        <p:spPr>
          <a:xfrm>
            <a:off x="838080" y="6045840"/>
            <a:ext cx="105152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* For a continuous phenotype, a linear mixed model would be closest to what OpenMx does, but a standard linear regression can do the job for starting values.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Fin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din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g 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sta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rtin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g 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val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ues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36" name="Table 2"/>
          <p:cNvGraphicFramePr/>
          <p:nvPr/>
        </p:nvGraphicFramePr>
        <p:xfrm>
          <a:off x="1293120" y="1458000"/>
          <a:ext cx="9605520" cy="2966400"/>
        </p:xfrm>
        <a:graphic>
          <a:graphicData uri="http://schemas.openxmlformats.org/drawingml/2006/table">
            <a:tbl>
              <a:tblPr/>
              <a:tblGrid>
                <a:gridCol w="2036160"/>
                <a:gridCol w="8036280"/>
              </a:tblGrid>
              <a:tr h="49896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Parameter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Unstandardized components*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</a:tr>
              <a:tr h="54540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VA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Consolas"/>
                        </a:rPr>
                        <a:t>2</a:t>
                      </a: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ꞏ</a:t>
                      </a: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Consolas"/>
                        </a:rPr>
                        <a:t>(covarianceMZ – covarianceDZ)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56592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VC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Consolas"/>
                        </a:rPr>
                        <a:t>2</a:t>
                      </a: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ꞏ</a:t>
                      </a: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Consolas"/>
                        </a:rPr>
                        <a:t>covarianceDZ – covarianceMZ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</a:tr>
              <a:tr h="56592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VD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Consolas"/>
                        </a:rPr>
                        <a:t>covMZ – [2</a:t>
                      </a: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ꞏ</a:t>
                      </a: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Consolas"/>
                        </a:rPr>
                        <a:t>(covMZ – covDZ)]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56592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VE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Consolas"/>
                        </a:rPr>
                        <a:t>varMZ – covMZ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</a:tr>
              <a:tr h="56592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COVA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Consolas"/>
                        </a:rPr>
                        <a:t>2</a:t>
                      </a: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ꞏ</a:t>
                      </a: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Consolas"/>
                        </a:rPr>
                        <a:t>(cross.covMZ – cross.covDZ)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56592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COVC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Consolas"/>
                        </a:rPr>
                        <a:t>2</a:t>
                      </a: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ꞏ</a:t>
                      </a: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Consolas"/>
                        </a:rPr>
                        <a:t>cross.covDZ – cross.covMZ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</a:tr>
              <a:tr h="56592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COVE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Consolas"/>
                        </a:rPr>
                        <a:t>covPh –cross.covMZ 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137" name="CustomShape 3"/>
          <p:cNvSpPr/>
          <p:nvPr/>
        </p:nvSpPr>
        <p:spPr>
          <a:xfrm>
            <a:off x="1293120" y="6101640"/>
            <a:ext cx="96055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*Based on Holzinger (1929) and Falconer (1960,) formulas.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Fantastic error codes and where to find them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2600" spc="-1" strike="noStrike">
                <a:solidFill>
                  <a:srgbClr val="000000"/>
                </a:solidFill>
                <a:latin typeface="Calibri"/>
              </a:rPr>
              <a:t>Most common errors: misspelling, mismatched variable names, or </a:t>
            </a:r>
            <a:r>
              <a:rPr b="0" lang="en-US" sz="2500" spc="-1" strike="noStrike">
                <a:solidFill>
                  <a:srgbClr val="000000"/>
                </a:solidFill>
                <a:latin typeface="Calibri"/>
              </a:rPr>
              <a:t>forget to add an object to the model…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500" spc="-1" strike="noStrike">
                <a:solidFill>
                  <a:srgbClr val="000000"/>
                </a:solidFill>
                <a:latin typeface="Calibri"/>
              </a:rPr>
              <a:t>Take a deep breath and relax, </a:t>
            </a:r>
            <a:r>
              <a:rPr b="0" i="1" lang="en-US" sz="2500" spc="-1" strike="noStrike">
                <a:solidFill>
                  <a:srgbClr val="000000"/>
                </a:solidFill>
                <a:latin typeface="Calibri"/>
              </a:rPr>
              <a:t>everything is gonna be fine</a:t>
            </a:r>
            <a:r>
              <a:rPr b="0" lang="en-US" sz="25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500" spc="-1" strike="noStrike">
                <a:solidFill>
                  <a:srgbClr val="000000"/>
                </a:solidFill>
                <a:latin typeface="Calibri"/>
              </a:rPr>
              <a:t>Run code line by line – Read the error message and locate the objects they are referring to. 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500" spc="-1" strike="noStrike">
                <a:solidFill>
                  <a:srgbClr val="000000"/>
                </a:solidFill>
                <a:latin typeface="Calibri"/>
              </a:rPr>
              <a:t>Personal experience: only 1/10 scripts I run for the first time don’t give an error.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0" name="Content Placeholder 6" descr=""/>
          <p:cNvPicPr/>
          <p:nvPr/>
        </p:nvPicPr>
        <p:blipFill>
          <a:blip r:embed="rId1"/>
          <a:stretch/>
        </p:blipFill>
        <p:spPr>
          <a:xfrm>
            <a:off x="6795360" y="1825560"/>
            <a:ext cx="3934800" cy="4350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Fantastic error codes and where to find them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838080" y="1825560"/>
            <a:ext cx="10515240" cy="5032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45720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Check variable names (mzData/dzData) and ‘names’ and ‘labels’ of mxAlgebra/mxMatrix objects.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Check that you have included all objects in the final model.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E.g., lower case instead of upper case (vV, cC, uU), a classic!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E.g., wrong variable/object names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Especial mention to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</a:rPr>
              <a:t>non-conformable arrays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: usually you’re multiplying matrices with incompatible dimensions (revise your matrix algebra!).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3" name="Picture 6" descr=""/>
          <p:cNvPicPr/>
          <p:nvPr/>
        </p:nvPicPr>
        <p:blipFill>
          <a:blip r:embed="rId1"/>
          <a:stretch/>
        </p:blipFill>
        <p:spPr>
          <a:xfrm>
            <a:off x="2377440" y="3484440"/>
            <a:ext cx="7562520" cy="447480"/>
          </a:xfrm>
          <a:prstGeom prst="rect">
            <a:avLst/>
          </a:prstGeom>
          <a:ln>
            <a:noFill/>
          </a:ln>
        </p:spPr>
      </p:pic>
      <p:pic>
        <p:nvPicPr>
          <p:cNvPr id="144" name="Picture 9" descr=""/>
          <p:cNvPicPr/>
          <p:nvPr/>
        </p:nvPicPr>
        <p:blipFill>
          <a:blip r:embed="rId2"/>
          <a:stretch/>
        </p:blipFill>
        <p:spPr>
          <a:xfrm>
            <a:off x="1554480" y="4500720"/>
            <a:ext cx="9147600" cy="619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Fa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nt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ast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ic 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err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or 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co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de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s 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an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d 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wh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er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e 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to 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fin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d 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th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em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838080" y="1690560"/>
            <a:ext cx="10515240" cy="98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All mxRun(s) have a status code. They tell you if a solution has been found and its reliability.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7" name="Picture 5" descr=""/>
          <p:cNvPicPr/>
          <p:nvPr/>
        </p:nvPicPr>
        <p:blipFill>
          <a:blip r:embed="rId1"/>
          <a:srcRect l="0" t="0" r="0" b="20490"/>
          <a:stretch/>
        </p:blipFill>
        <p:spPr>
          <a:xfrm>
            <a:off x="3656520" y="2693520"/>
            <a:ext cx="4811040" cy="601920"/>
          </a:xfrm>
          <a:prstGeom prst="rect">
            <a:avLst/>
          </a:prstGeom>
          <a:ln>
            <a:noFill/>
          </a:ln>
        </p:spPr>
      </p:pic>
      <p:sp>
        <p:nvSpPr>
          <p:cNvPr id="148" name="CustomShape 3"/>
          <p:cNvSpPr/>
          <p:nvPr/>
        </p:nvSpPr>
        <p:spPr>
          <a:xfrm>
            <a:off x="2440080" y="6247440"/>
            <a:ext cx="73119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 u="sng">
                <a:solidFill>
                  <a:srgbClr val="0563c1"/>
                </a:solidFill>
                <a:uFillTx/>
                <a:latin typeface="Consolas"/>
                <a:hlinkClick r:id="rId2"/>
              </a:rPr>
              <a:t>https://openmx.ssri.psu.edu/wiki/errors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49" name="CustomShape 4"/>
          <p:cNvSpPr/>
          <p:nvPr/>
        </p:nvSpPr>
        <p:spPr>
          <a:xfrm>
            <a:off x="2690280" y="3570120"/>
            <a:ext cx="6811200" cy="197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00b050"/>
                </a:solidFill>
                <a:latin typeface="Calibri"/>
              </a:rPr>
              <a:t>The Good</a:t>
            </a:r>
            <a:endParaRPr b="0" lang="en-US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Code 0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– All good! No probs 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Code 1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– Probably okay but good to re-run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ACTION: MxRun(fit) or MxTryHard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50" name="CustomShape 5"/>
          <p:cNvSpPr/>
          <p:nvPr/>
        </p:nvSpPr>
        <p:spPr>
          <a:xfrm>
            <a:off x="4894920" y="3309120"/>
            <a:ext cx="882360" cy="109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6600" spc="-1" strike="noStrike">
                <a:solidFill>
                  <a:srgbClr val="00ff00"/>
                </a:solidFill>
                <a:latin typeface="arial"/>
              </a:rPr>
              <a:t>✓</a:t>
            </a:r>
            <a:endParaRPr b="0" lang="en-US" sz="6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Fantastic error codes and where to find them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838080" y="1690560"/>
            <a:ext cx="10515240" cy="98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All mxRun(s) have a status code. They tell you if a solution has been found and its reliability.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3" name="Picture 5" descr=""/>
          <p:cNvPicPr/>
          <p:nvPr/>
        </p:nvPicPr>
        <p:blipFill>
          <a:blip r:embed="rId1"/>
          <a:srcRect l="0" t="0" r="0" b="20490"/>
          <a:stretch/>
        </p:blipFill>
        <p:spPr>
          <a:xfrm>
            <a:off x="3656520" y="2693520"/>
            <a:ext cx="4811040" cy="601920"/>
          </a:xfrm>
          <a:prstGeom prst="rect">
            <a:avLst/>
          </a:prstGeom>
          <a:ln>
            <a:noFill/>
          </a:ln>
        </p:spPr>
      </p:pic>
      <p:sp>
        <p:nvSpPr>
          <p:cNvPr id="154" name="CustomShape 3"/>
          <p:cNvSpPr/>
          <p:nvPr/>
        </p:nvSpPr>
        <p:spPr>
          <a:xfrm>
            <a:off x="2440080" y="6247440"/>
            <a:ext cx="73119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 u="sng">
                <a:solidFill>
                  <a:srgbClr val="0563c1"/>
                </a:solidFill>
                <a:uFillTx/>
                <a:latin typeface="Consolas"/>
                <a:hlinkClick r:id="rId2"/>
              </a:rPr>
              <a:t>https://openmx.ssri.psu.edu/wiki/errors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55" name="CustomShape 4"/>
          <p:cNvSpPr/>
          <p:nvPr/>
        </p:nvSpPr>
        <p:spPr>
          <a:xfrm>
            <a:off x="838080" y="3554640"/>
            <a:ext cx="4628880" cy="252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002060"/>
                </a:solidFill>
                <a:latin typeface="Calibri"/>
              </a:rPr>
              <a:t>The Bad</a:t>
            </a:r>
            <a:endParaRPr b="0" lang="en-US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Code 5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:  Optimizer is stuck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Code 10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: Infeasible starting values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Action: check starting values and model specification. Something is quite wrong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56" name="CustomShape 5"/>
          <p:cNvSpPr/>
          <p:nvPr/>
        </p:nvSpPr>
        <p:spPr>
          <a:xfrm>
            <a:off x="6592680" y="3554640"/>
            <a:ext cx="3947760" cy="258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400" spc="-1" strike="noStrike">
                <a:solidFill>
                  <a:srgbClr val="ff0000"/>
                </a:solidFill>
                <a:latin typeface="Calibri"/>
              </a:rPr>
              <a:t>The Ugly</a:t>
            </a:r>
            <a:endParaRPr b="0" lang="en-US" sz="4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Code 6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: Almost there, OMX needs your help.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Action: MxTryHard(), improve starting values, rescale variables.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57" name="CustomShape 6"/>
          <p:cNvSpPr/>
          <p:nvPr/>
        </p:nvSpPr>
        <p:spPr>
          <a:xfrm>
            <a:off x="4269600" y="3434040"/>
            <a:ext cx="81828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6000" spc="-1" strike="noStrike">
                <a:solidFill>
                  <a:srgbClr val="ff0000"/>
                </a:solidFill>
                <a:latin typeface="arial"/>
              </a:rPr>
              <a:t>✘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158" name="CustomShape 7"/>
          <p:cNvSpPr/>
          <p:nvPr/>
        </p:nvSpPr>
        <p:spPr>
          <a:xfrm>
            <a:off x="10131480" y="3554640"/>
            <a:ext cx="81828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6000" spc="-1" strike="noStrike">
                <a:solidFill>
                  <a:srgbClr val="ff0000"/>
                </a:solidFill>
                <a:latin typeface="arial"/>
              </a:rPr>
              <a:t>✘</a:t>
            </a:r>
            <a:endParaRPr b="0" lang="en-US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1833</TotalTime>
  <Application>LibreOffice/6.1.5.2$Linux_X86_64 LibreOffice_project/10$Build-2</Application>
  <Words>1298</Words>
  <Paragraphs>195</Paragraphs>
  <Company>QIMR Berghofer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2020-03-04T15:35:56Z</dcterms:created>
  <dc:creator>Jose Morosoli Garcia</dc:creator>
  <dc:description/>
  <dc:language>en-US</dc:language>
  <cp:lastModifiedBy/>
  <dcterms:modified xsi:type="dcterms:W3CDTF">2020-03-06T07:43:10Z</dcterms:modified>
  <cp:revision>48</cp:revision>
  <dc:subject/>
  <dc:title>Fantastic error codes and where to find them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QIMR Berghofer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Widescreen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24</vt:i4>
  </property>
</Properties>
</file>