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2" r:id="rId1"/>
  </p:sldMasterIdLst>
  <p:notesMasterIdLst>
    <p:notesMasterId r:id="rId44"/>
  </p:notesMasterIdLst>
  <p:sldIdLst>
    <p:sldId id="256" r:id="rId2"/>
    <p:sldId id="257" r:id="rId3"/>
    <p:sldId id="292" r:id="rId4"/>
    <p:sldId id="293" r:id="rId5"/>
    <p:sldId id="258" r:id="rId6"/>
    <p:sldId id="260" r:id="rId7"/>
    <p:sldId id="259" r:id="rId8"/>
    <p:sldId id="263" r:id="rId9"/>
    <p:sldId id="262" r:id="rId10"/>
    <p:sldId id="266" r:id="rId11"/>
    <p:sldId id="264" r:id="rId12"/>
    <p:sldId id="268" r:id="rId13"/>
    <p:sldId id="265" r:id="rId14"/>
    <p:sldId id="269" r:id="rId15"/>
    <p:sldId id="271" r:id="rId16"/>
    <p:sldId id="267" r:id="rId17"/>
    <p:sldId id="270" r:id="rId18"/>
    <p:sldId id="272" r:id="rId19"/>
    <p:sldId id="273" r:id="rId20"/>
    <p:sldId id="274" r:id="rId21"/>
    <p:sldId id="275" r:id="rId22"/>
    <p:sldId id="276" r:id="rId23"/>
    <p:sldId id="303" r:id="rId24"/>
    <p:sldId id="277" r:id="rId25"/>
    <p:sldId id="278" r:id="rId26"/>
    <p:sldId id="279" r:id="rId27"/>
    <p:sldId id="280" r:id="rId28"/>
    <p:sldId id="281" r:id="rId29"/>
    <p:sldId id="282" r:id="rId30"/>
    <p:sldId id="284" r:id="rId31"/>
    <p:sldId id="283" r:id="rId32"/>
    <p:sldId id="285" r:id="rId33"/>
    <p:sldId id="286" r:id="rId34"/>
    <p:sldId id="287" r:id="rId35"/>
    <p:sldId id="288" r:id="rId36"/>
    <p:sldId id="289" r:id="rId37"/>
    <p:sldId id="291" r:id="rId38"/>
    <p:sldId id="304" r:id="rId39"/>
    <p:sldId id="305" r:id="rId40"/>
    <p:sldId id="294" r:id="rId41"/>
    <p:sldId id="302" r:id="rId42"/>
    <p:sldId id="290" r:id="rId4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8A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3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72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F5114B-FED2-4E12-AA38-3A837B332E0E}" type="datetimeFigureOut">
              <a:rPr lang="en-AU" smtClean="0"/>
              <a:t>3/03/2020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9F3A6A-FE4E-4F49-9823-43734334E4C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23034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9F3A6A-FE4E-4F49-9823-43734334E4CB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945021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>
              <a:latin typeface="Times New Roman" pitchFamily="18" charset="0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E3D425E-E932-4AE6-93CD-E5531B4C3444}" type="slidenum">
              <a:rPr lang="en-US" smtClean="0">
                <a:latin typeface="Times New Roman" pitchFamily="18" charset="0"/>
              </a:rPr>
              <a:pPr/>
              <a:t>41</a:t>
            </a:fld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flip="none" rotWithShape="1">
          <a:gsLst>
            <a:gs pos="0">
              <a:srgbClr val="B1DDFF"/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31DF99AA-5BB4-4BE6-B580-BC3C87103E99}" type="datetimeFigureOut">
              <a:rPr lang="en-AU" smtClean="0"/>
              <a:t>3/03/2020</a:t>
            </a:fld>
            <a:endParaRPr lang="en-A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A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F918511-B600-4DAC-9FC2-36ABC72802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021115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F99AA-5BB4-4BE6-B580-BC3C87103E99}" type="datetimeFigureOut">
              <a:rPr lang="en-AU" smtClean="0"/>
              <a:t>3/03/2020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18511-B600-4DAC-9FC2-36ABC72802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03723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F99AA-5BB4-4BE6-B580-BC3C87103E99}" type="datetimeFigureOut">
              <a:rPr lang="en-AU" smtClean="0"/>
              <a:t>3/03/2020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18511-B600-4DAC-9FC2-36ABC72802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03214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F99AA-5BB4-4BE6-B580-BC3C87103E99}" type="datetimeFigureOut">
              <a:rPr lang="en-AU" smtClean="0"/>
              <a:t>3/03/2020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18511-B600-4DAC-9FC2-36ABC72802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63937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bg2">
                <a:tint val="80000"/>
                <a:shade val="100000"/>
                <a:satMod val="300000"/>
              </a:schemeClr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31DF99AA-5BB4-4BE6-B580-BC3C87103E99}" type="datetimeFigureOut">
              <a:rPr lang="en-AU" smtClean="0"/>
              <a:t>3/03/2020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F918511-B600-4DAC-9FC2-36ABC72802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627334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F99AA-5BB4-4BE6-B580-BC3C87103E99}" type="datetimeFigureOut">
              <a:rPr lang="en-AU" smtClean="0"/>
              <a:t>3/03/2020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18511-B600-4DAC-9FC2-36ABC72802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33156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F99AA-5BB4-4BE6-B580-BC3C87103E99}" type="datetimeFigureOut">
              <a:rPr lang="en-AU" smtClean="0"/>
              <a:t>3/03/2020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18511-B600-4DAC-9FC2-36ABC72802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70347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F99AA-5BB4-4BE6-B580-BC3C87103E99}" type="datetimeFigureOut">
              <a:rPr lang="en-AU" smtClean="0"/>
              <a:t>3/03/2020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18511-B600-4DAC-9FC2-36ABC72802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95354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F99AA-5BB4-4BE6-B580-BC3C87103E99}" type="datetimeFigureOut">
              <a:rPr lang="en-AU" smtClean="0"/>
              <a:t>3/03/2020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18511-B600-4DAC-9FC2-36ABC72802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83317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F99AA-5BB4-4BE6-B580-BC3C87103E99}" type="datetimeFigureOut">
              <a:rPr lang="en-AU" smtClean="0"/>
              <a:t>3/03/2020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F918511-B600-4DAC-9FC2-36ABC72802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30799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rgbClr val="969696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31DF99AA-5BB4-4BE6-B580-BC3C87103E99}" type="datetimeFigureOut">
              <a:rPr lang="en-AU" smtClean="0"/>
              <a:t>3/03/2020</a:t>
            </a:fld>
            <a:endParaRPr lang="en-A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lang="en-US" sz="1000" kern="12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A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F918511-B600-4DAC-9FC2-36ABC72802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41226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1DF99AA-5BB4-4BE6-B580-BC3C87103E99}" type="datetimeFigureOut">
              <a:rPr lang="en-AU" smtClean="0"/>
              <a:t>3/03/2020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14667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F918511-B600-4DAC-9FC2-36ABC72802E6}" type="slidenum">
              <a:rPr lang="en-AU" smtClean="0"/>
              <a:t>‹#›</a:t>
            </a:fld>
            <a:endParaRPr lang="en-AU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23129912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3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1DFF3-38DD-46BD-AFDC-0AC23C80F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2379280"/>
          </a:xfrm>
        </p:spPr>
        <p:txBody>
          <a:bodyPr>
            <a:normAutofit/>
          </a:bodyPr>
          <a:lstStyle/>
          <a:p>
            <a:r>
              <a:rPr lang="en-AU" sz="6000" dirty="0"/>
              <a:t>Univariate 5 ways 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DF2F5A-3FF9-4602-81E6-756B480F55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4843806"/>
            <a:ext cx="10058400" cy="1191233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AU" dirty="0"/>
              <a:t>Sarah Medland and Lucía </a:t>
            </a:r>
            <a:r>
              <a:rPr lang="en-AU" dirty="0" err="1"/>
              <a:t>Colodro</a:t>
            </a:r>
            <a:r>
              <a:rPr lang="en-AU" dirty="0"/>
              <a:t> Conde</a:t>
            </a:r>
          </a:p>
          <a:p>
            <a:pPr marL="0" indent="0" algn="r">
              <a:buNone/>
            </a:pPr>
            <a:r>
              <a:rPr lang="en-AU" dirty="0"/>
              <a:t>2020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F36867A-5C85-4399-91AA-A267BA2214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131" y="3050189"/>
            <a:ext cx="4654731" cy="3165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25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2C39B-6D25-411F-83A8-65907F153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Next step – add a sibling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748516-3FE9-4063-A6F9-3010A8A099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200" dirty="0"/>
              <a:t>Let’s include 1 extra sibling in the analysis </a:t>
            </a:r>
          </a:p>
          <a:p>
            <a:r>
              <a:rPr lang="en-AU" sz="3200" dirty="0"/>
              <a:t>Assume that this is a non-twin full sibling</a:t>
            </a:r>
          </a:p>
          <a:p>
            <a:pPr lvl="1"/>
            <a:r>
              <a:rPr lang="en-AU" sz="3000" dirty="0"/>
              <a:t>What would the variance of the sibling be in the ACE model we just ran? </a:t>
            </a:r>
            <a:r>
              <a:rPr lang="en-AU" sz="1800" dirty="0"/>
              <a:t>(trick question)</a:t>
            </a:r>
            <a:endParaRPr lang="en-AU" sz="3000" dirty="0"/>
          </a:p>
          <a:p>
            <a:pPr lvl="1"/>
            <a:r>
              <a:rPr lang="en-AU" sz="3000" dirty="0"/>
              <a:t>What would the covariance be between the sibling and twin1?</a:t>
            </a:r>
            <a:r>
              <a:rPr lang="en-AU" sz="3200" dirty="0"/>
              <a:t> </a:t>
            </a:r>
            <a:r>
              <a:rPr lang="en-AU" sz="1800" dirty="0"/>
              <a:t>(trick question)</a:t>
            </a:r>
            <a:endParaRPr lang="en-AU" sz="3000" dirty="0"/>
          </a:p>
          <a:p>
            <a:pPr lvl="2"/>
            <a:r>
              <a:rPr lang="en-AU" sz="2800" dirty="0"/>
              <a:t>Is this the same for MZ and DZ families? </a:t>
            </a:r>
            <a:r>
              <a:rPr lang="en-AU" sz="1800" dirty="0"/>
              <a:t>(trick question)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2094746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2C39B-6D25-411F-83A8-65907F153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Next step – add a sibling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748516-3FE9-4063-A6F9-3010A8A099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200" dirty="0"/>
              <a:t>MZ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F66A3160-C9D7-419D-BB65-A2F80177F3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9856622"/>
              </p:ext>
            </p:extLst>
          </p:nvPr>
        </p:nvGraphicFramePr>
        <p:xfrm>
          <a:off x="1225754" y="2910840"/>
          <a:ext cx="6443406" cy="3066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7802">
                  <a:extLst>
                    <a:ext uri="{9D8B030D-6E8A-4147-A177-3AD203B41FA5}">
                      <a16:colId xmlns:a16="http://schemas.microsoft.com/office/drawing/2014/main" val="1564320483"/>
                    </a:ext>
                  </a:extLst>
                </a:gridCol>
                <a:gridCol w="2147802">
                  <a:extLst>
                    <a:ext uri="{9D8B030D-6E8A-4147-A177-3AD203B41FA5}">
                      <a16:colId xmlns:a16="http://schemas.microsoft.com/office/drawing/2014/main" val="1269902871"/>
                    </a:ext>
                  </a:extLst>
                </a:gridCol>
                <a:gridCol w="2147802">
                  <a:extLst>
                    <a:ext uri="{9D8B030D-6E8A-4147-A177-3AD203B41FA5}">
                      <a16:colId xmlns:a16="http://schemas.microsoft.com/office/drawing/2014/main" val="2895658981"/>
                    </a:ext>
                  </a:extLst>
                </a:gridCol>
              </a:tblGrid>
              <a:tr h="1060820">
                <a:tc>
                  <a:txBody>
                    <a:bodyPr/>
                    <a:lstStyle/>
                    <a:p>
                      <a:r>
                        <a:rPr lang="en-AU" sz="2800" b="0" dirty="0">
                          <a:solidFill>
                            <a:schemeClr val="tx1"/>
                          </a:solidFill>
                        </a:rPr>
                        <a:t>A+C+E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800" b="0" dirty="0">
                          <a:solidFill>
                            <a:schemeClr val="tx1"/>
                          </a:solidFill>
                        </a:rPr>
                        <a:t>A+C</a:t>
                      </a:r>
                      <a:endParaRPr lang="en-A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800" dirty="0">
                          <a:solidFill>
                            <a:srgbClr val="C00000"/>
                          </a:solidFill>
                        </a:rPr>
                        <a:t>.5</a:t>
                      </a:r>
                      <a:r>
                        <a:rPr lang="en-AU" sz="2800" dirty="0">
                          <a:solidFill>
                            <a:schemeClr val="tx1"/>
                          </a:solidFill>
                        </a:rPr>
                        <a:t>⊗A+C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2903569"/>
                  </a:ext>
                </a:extLst>
              </a:tr>
              <a:tr h="1060820">
                <a:tc>
                  <a:txBody>
                    <a:bodyPr/>
                    <a:lstStyle/>
                    <a:p>
                      <a:r>
                        <a:rPr lang="en-AU" sz="2800" b="0" dirty="0">
                          <a:solidFill>
                            <a:schemeClr val="tx1"/>
                          </a:solidFill>
                        </a:rPr>
                        <a:t>A+C</a:t>
                      </a:r>
                      <a:endParaRPr lang="en-A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800" b="0" dirty="0">
                          <a:solidFill>
                            <a:schemeClr val="tx1"/>
                          </a:solidFill>
                        </a:rPr>
                        <a:t>A+C+E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800" b="1" dirty="0">
                          <a:solidFill>
                            <a:srgbClr val="C00000"/>
                          </a:solidFill>
                        </a:rPr>
                        <a:t>.5</a:t>
                      </a:r>
                      <a:r>
                        <a:rPr lang="en-AU" sz="2800" b="1" dirty="0">
                          <a:solidFill>
                            <a:schemeClr val="tx1"/>
                          </a:solidFill>
                        </a:rPr>
                        <a:t>⊗A+C</a:t>
                      </a:r>
                    </a:p>
                    <a:p>
                      <a:endParaRPr lang="en-A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2269661"/>
                  </a:ext>
                </a:extLst>
              </a:tr>
              <a:tr h="5817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800" b="1" dirty="0">
                          <a:solidFill>
                            <a:srgbClr val="C00000"/>
                          </a:solidFill>
                        </a:rPr>
                        <a:t>.5</a:t>
                      </a:r>
                      <a:r>
                        <a:rPr lang="en-AU" sz="2800" b="1" dirty="0">
                          <a:solidFill>
                            <a:schemeClr val="tx1"/>
                          </a:solidFill>
                        </a:rPr>
                        <a:t>⊗A+C</a:t>
                      </a:r>
                    </a:p>
                    <a:p>
                      <a:endParaRPr lang="en-A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800" b="1" dirty="0">
                          <a:solidFill>
                            <a:srgbClr val="C00000"/>
                          </a:solidFill>
                        </a:rPr>
                        <a:t>.5</a:t>
                      </a:r>
                      <a:r>
                        <a:rPr lang="en-AU" sz="2800" b="1" dirty="0">
                          <a:solidFill>
                            <a:schemeClr val="tx1"/>
                          </a:solidFill>
                        </a:rPr>
                        <a:t>⊗A+C</a:t>
                      </a:r>
                    </a:p>
                    <a:p>
                      <a:endParaRPr lang="en-A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800" b="1" dirty="0">
                          <a:solidFill>
                            <a:schemeClr val="tx1"/>
                          </a:solidFill>
                        </a:rPr>
                        <a:t>A+C+E</a:t>
                      </a:r>
                    </a:p>
                    <a:p>
                      <a:endParaRPr lang="en-A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86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79930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2C39B-6D25-411F-83A8-65907F153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Next step – add a sibling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748516-3FE9-4063-A6F9-3010A8A099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000" dirty="0" err="1"/>
              <a:t>expCovMZ</a:t>
            </a:r>
            <a:r>
              <a:rPr lang="en-AU" sz="2000" dirty="0"/>
              <a:t>  &lt;- </a:t>
            </a:r>
            <a:r>
              <a:rPr lang="en-AU" sz="2000" dirty="0" err="1"/>
              <a:t>mxAlgebra</a:t>
            </a:r>
            <a:r>
              <a:rPr lang="en-AU" sz="2000" dirty="0"/>
              <a:t>( expression= </a:t>
            </a:r>
          </a:p>
          <a:p>
            <a:pPr marL="2330450" indent="0">
              <a:buNone/>
            </a:pPr>
            <a:r>
              <a:rPr lang="en-AU" sz="2400" b="1" dirty="0" err="1"/>
              <a:t>rbind</a:t>
            </a:r>
            <a:r>
              <a:rPr lang="en-AU" sz="2400" b="1" dirty="0"/>
              <a:t>(</a:t>
            </a:r>
            <a:r>
              <a:rPr lang="en-AU" sz="2400" b="1" dirty="0" err="1"/>
              <a:t>cbind</a:t>
            </a:r>
            <a:r>
              <a:rPr lang="en-AU" sz="2400" b="1" dirty="0"/>
              <a:t>(V,      </a:t>
            </a:r>
            <a:r>
              <a:rPr lang="en-AU" sz="2400" b="1" dirty="0" err="1"/>
              <a:t>cMZ</a:t>
            </a:r>
            <a:r>
              <a:rPr lang="en-AU" sz="2400" b="1" dirty="0"/>
              <a:t>,    </a:t>
            </a:r>
            <a:r>
              <a:rPr lang="en-AU" sz="2400" b="1" dirty="0" err="1"/>
              <a:t>cDZ</a:t>
            </a:r>
            <a:r>
              <a:rPr lang="en-AU" sz="2400" b="1" dirty="0"/>
              <a:t>),	</a:t>
            </a:r>
          </a:p>
          <a:p>
            <a:pPr marL="3224213" indent="0">
              <a:buNone/>
            </a:pPr>
            <a:r>
              <a:rPr lang="en-AU" sz="2400" b="1" dirty="0" err="1"/>
              <a:t>cbind</a:t>
            </a:r>
            <a:r>
              <a:rPr lang="en-AU" sz="2400" b="1" dirty="0"/>
              <a:t>(t(</a:t>
            </a:r>
            <a:r>
              <a:rPr lang="en-AU" sz="2400" b="1" dirty="0" err="1"/>
              <a:t>cMZ</a:t>
            </a:r>
            <a:r>
              <a:rPr lang="en-AU" sz="2400" b="1" dirty="0"/>
              <a:t>), V,      </a:t>
            </a:r>
            <a:r>
              <a:rPr lang="en-AU" sz="2400" b="1" dirty="0" err="1"/>
              <a:t>cDZ</a:t>
            </a:r>
            <a:r>
              <a:rPr lang="en-AU" sz="2400" b="1" dirty="0"/>
              <a:t>),</a:t>
            </a:r>
          </a:p>
          <a:p>
            <a:pPr marL="3224213" indent="0">
              <a:buNone/>
            </a:pPr>
            <a:r>
              <a:rPr lang="en-AU" sz="2400" b="1" dirty="0" err="1"/>
              <a:t>cbind</a:t>
            </a:r>
            <a:r>
              <a:rPr lang="en-AU" sz="2400" b="1" dirty="0"/>
              <a:t>(t(</a:t>
            </a:r>
            <a:r>
              <a:rPr lang="en-AU" sz="2400" b="1" dirty="0" err="1"/>
              <a:t>cDZ</a:t>
            </a:r>
            <a:r>
              <a:rPr lang="en-AU" sz="2400" b="1" dirty="0"/>
              <a:t>), t(</a:t>
            </a:r>
            <a:r>
              <a:rPr lang="en-AU" sz="2400" b="1" dirty="0" err="1"/>
              <a:t>cDZ</a:t>
            </a:r>
            <a:r>
              <a:rPr lang="en-AU" sz="2400" b="1" dirty="0"/>
              <a:t>), V)), </a:t>
            </a:r>
            <a:r>
              <a:rPr lang="en-AU" sz="2000" dirty="0"/>
              <a:t>name="</a:t>
            </a:r>
            <a:r>
              <a:rPr lang="en-AU" sz="2000" dirty="0" err="1"/>
              <a:t>expCovMZ</a:t>
            </a:r>
            <a:r>
              <a:rPr lang="en-AU" sz="2000" dirty="0"/>
              <a:t>" )</a:t>
            </a:r>
            <a:endParaRPr lang="en-AU" sz="2400" dirty="0"/>
          </a:p>
          <a:p>
            <a:endParaRPr lang="en-AU" sz="32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6FE2731-F2D1-4610-BE0C-648E98A9D7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0508964"/>
              </p:ext>
            </p:extLst>
          </p:nvPr>
        </p:nvGraphicFramePr>
        <p:xfrm>
          <a:off x="4391742" y="4181670"/>
          <a:ext cx="4870245" cy="1942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3415">
                  <a:extLst>
                    <a:ext uri="{9D8B030D-6E8A-4147-A177-3AD203B41FA5}">
                      <a16:colId xmlns:a16="http://schemas.microsoft.com/office/drawing/2014/main" val="1564320483"/>
                    </a:ext>
                  </a:extLst>
                </a:gridCol>
                <a:gridCol w="1623415">
                  <a:extLst>
                    <a:ext uri="{9D8B030D-6E8A-4147-A177-3AD203B41FA5}">
                      <a16:colId xmlns:a16="http://schemas.microsoft.com/office/drawing/2014/main" val="1269902871"/>
                    </a:ext>
                  </a:extLst>
                </a:gridCol>
                <a:gridCol w="1623415">
                  <a:extLst>
                    <a:ext uri="{9D8B030D-6E8A-4147-A177-3AD203B41FA5}">
                      <a16:colId xmlns:a16="http://schemas.microsoft.com/office/drawing/2014/main" val="2895658981"/>
                    </a:ext>
                  </a:extLst>
                </a:gridCol>
              </a:tblGrid>
              <a:tr h="582384">
                <a:tc>
                  <a:txBody>
                    <a:bodyPr/>
                    <a:lstStyle/>
                    <a:p>
                      <a:r>
                        <a:rPr lang="en-AU" sz="2800" b="0" dirty="0">
                          <a:solidFill>
                            <a:schemeClr val="tx1"/>
                          </a:solidFill>
                        </a:rPr>
                        <a:t>A+C+E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800" b="0" dirty="0">
                          <a:solidFill>
                            <a:schemeClr val="tx1"/>
                          </a:solidFill>
                        </a:rPr>
                        <a:t>A+C</a:t>
                      </a:r>
                      <a:endParaRPr lang="en-A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800" dirty="0">
                          <a:solidFill>
                            <a:srgbClr val="C00000"/>
                          </a:solidFill>
                        </a:rPr>
                        <a:t>.5</a:t>
                      </a:r>
                      <a:r>
                        <a:rPr lang="en-AU" sz="2800" dirty="0">
                          <a:solidFill>
                            <a:schemeClr val="tx1"/>
                          </a:solidFill>
                        </a:rPr>
                        <a:t>⊗A+C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2903569"/>
                  </a:ext>
                </a:extLst>
              </a:tr>
              <a:tr h="679956">
                <a:tc>
                  <a:txBody>
                    <a:bodyPr/>
                    <a:lstStyle/>
                    <a:p>
                      <a:r>
                        <a:rPr lang="en-AU" sz="2800" b="0" dirty="0">
                          <a:solidFill>
                            <a:schemeClr val="tx1"/>
                          </a:solidFill>
                        </a:rPr>
                        <a:t>A+C</a:t>
                      </a:r>
                      <a:endParaRPr lang="en-A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800" b="0" dirty="0">
                          <a:solidFill>
                            <a:schemeClr val="tx1"/>
                          </a:solidFill>
                        </a:rPr>
                        <a:t>A+C+E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800" b="1" dirty="0">
                          <a:solidFill>
                            <a:srgbClr val="C00000"/>
                          </a:solidFill>
                        </a:rPr>
                        <a:t>.5</a:t>
                      </a:r>
                      <a:r>
                        <a:rPr lang="en-AU" sz="2800" b="1" dirty="0">
                          <a:solidFill>
                            <a:schemeClr val="tx1"/>
                          </a:solidFill>
                        </a:rPr>
                        <a:t>⊗A+C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2269661"/>
                  </a:ext>
                </a:extLst>
              </a:tr>
              <a:tr h="6799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800" b="1" dirty="0">
                          <a:solidFill>
                            <a:srgbClr val="C00000"/>
                          </a:solidFill>
                        </a:rPr>
                        <a:t>.5</a:t>
                      </a:r>
                      <a:r>
                        <a:rPr lang="en-AU" sz="2800" b="1" dirty="0">
                          <a:solidFill>
                            <a:schemeClr val="tx1"/>
                          </a:solidFill>
                        </a:rPr>
                        <a:t>⊗A+C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800" b="1" dirty="0">
                          <a:solidFill>
                            <a:srgbClr val="C00000"/>
                          </a:solidFill>
                        </a:rPr>
                        <a:t>.5</a:t>
                      </a:r>
                      <a:r>
                        <a:rPr lang="en-AU" sz="2800" b="1" dirty="0">
                          <a:solidFill>
                            <a:schemeClr val="tx1"/>
                          </a:solidFill>
                        </a:rPr>
                        <a:t>⊗A+C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800" b="1" dirty="0">
                          <a:solidFill>
                            <a:schemeClr val="tx1"/>
                          </a:solidFill>
                        </a:rPr>
                        <a:t>A+C+E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86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83502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2C39B-6D25-411F-83A8-65907F153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Next step – add a sibling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748516-3FE9-4063-A6F9-3010A8A099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200" dirty="0"/>
              <a:t>DZ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F66A3160-C9D7-419D-BB65-A2F80177F3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507860"/>
              </p:ext>
            </p:extLst>
          </p:nvPr>
        </p:nvGraphicFramePr>
        <p:xfrm>
          <a:off x="1225754" y="2910840"/>
          <a:ext cx="6443406" cy="3066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7802">
                  <a:extLst>
                    <a:ext uri="{9D8B030D-6E8A-4147-A177-3AD203B41FA5}">
                      <a16:colId xmlns:a16="http://schemas.microsoft.com/office/drawing/2014/main" val="1564320483"/>
                    </a:ext>
                  </a:extLst>
                </a:gridCol>
                <a:gridCol w="2147802">
                  <a:extLst>
                    <a:ext uri="{9D8B030D-6E8A-4147-A177-3AD203B41FA5}">
                      <a16:colId xmlns:a16="http://schemas.microsoft.com/office/drawing/2014/main" val="1269902871"/>
                    </a:ext>
                  </a:extLst>
                </a:gridCol>
                <a:gridCol w="2147802">
                  <a:extLst>
                    <a:ext uri="{9D8B030D-6E8A-4147-A177-3AD203B41FA5}">
                      <a16:colId xmlns:a16="http://schemas.microsoft.com/office/drawing/2014/main" val="2895658981"/>
                    </a:ext>
                  </a:extLst>
                </a:gridCol>
              </a:tblGrid>
              <a:tr h="1060820">
                <a:tc>
                  <a:txBody>
                    <a:bodyPr/>
                    <a:lstStyle/>
                    <a:p>
                      <a:r>
                        <a:rPr lang="en-AU" sz="2800" b="0" dirty="0">
                          <a:solidFill>
                            <a:schemeClr val="tx1"/>
                          </a:solidFill>
                        </a:rPr>
                        <a:t>A+C+E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800" b="0" dirty="0">
                          <a:solidFill>
                            <a:srgbClr val="C00000"/>
                          </a:solidFill>
                        </a:rPr>
                        <a:t>.5</a:t>
                      </a:r>
                      <a:r>
                        <a:rPr lang="en-AU" sz="2800" b="0" dirty="0">
                          <a:solidFill>
                            <a:schemeClr val="tx1"/>
                          </a:solidFill>
                        </a:rPr>
                        <a:t>⊗A+C</a:t>
                      </a:r>
                      <a:endParaRPr lang="en-A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800" dirty="0">
                          <a:solidFill>
                            <a:srgbClr val="C00000"/>
                          </a:solidFill>
                        </a:rPr>
                        <a:t>.5</a:t>
                      </a:r>
                      <a:r>
                        <a:rPr lang="en-AU" sz="2800" dirty="0">
                          <a:solidFill>
                            <a:schemeClr val="tx1"/>
                          </a:solidFill>
                        </a:rPr>
                        <a:t>⊗A+C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2903569"/>
                  </a:ext>
                </a:extLst>
              </a:tr>
              <a:tr h="1060820">
                <a:tc>
                  <a:txBody>
                    <a:bodyPr/>
                    <a:lstStyle/>
                    <a:p>
                      <a:r>
                        <a:rPr lang="en-AU" sz="2800" b="0" dirty="0">
                          <a:solidFill>
                            <a:srgbClr val="C00000"/>
                          </a:solidFill>
                        </a:rPr>
                        <a:t>.5</a:t>
                      </a:r>
                      <a:r>
                        <a:rPr lang="en-AU" sz="2800" b="0" dirty="0">
                          <a:solidFill>
                            <a:schemeClr val="tx1"/>
                          </a:solidFill>
                        </a:rPr>
                        <a:t>⊗A+C</a:t>
                      </a:r>
                      <a:endParaRPr lang="en-A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800" b="0" dirty="0">
                          <a:solidFill>
                            <a:schemeClr val="tx1"/>
                          </a:solidFill>
                        </a:rPr>
                        <a:t>A+C+E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800" b="1" dirty="0">
                          <a:solidFill>
                            <a:srgbClr val="C00000"/>
                          </a:solidFill>
                        </a:rPr>
                        <a:t>.5</a:t>
                      </a:r>
                      <a:r>
                        <a:rPr lang="en-AU" sz="2800" b="1" dirty="0">
                          <a:solidFill>
                            <a:schemeClr val="tx1"/>
                          </a:solidFill>
                        </a:rPr>
                        <a:t>⊗A+C</a:t>
                      </a:r>
                    </a:p>
                    <a:p>
                      <a:endParaRPr lang="en-A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2269661"/>
                  </a:ext>
                </a:extLst>
              </a:tr>
              <a:tr h="5817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800" b="1" dirty="0">
                          <a:solidFill>
                            <a:srgbClr val="C00000"/>
                          </a:solidFill>
                        </a:rPr>
                        <a:t>.5</a:t>
                      </a:r>
                      <a:r>
                        <a:rPr lang="en-AU" sz="2800" b="1" dirty="0">
                          <a:solidFill>
                            <a:schemeClr val="tx1"/>
                          </a:solidFill>
                        </a:rPr>
                        <a:t>⊗A+C</a:t>
                      </a:r>
                    </a:p>
                    <a:p>
                      <a:endParaRPr lang="en-A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800" b="1" dirty="0">
                          <a:solidFill>
                            <a:srgbClr val="C00000"/>
                          </a:solidFill>
                        </a:rPr>
                        <a:t>.5</a:t>
                      </a:r>
                      <a:r>
                        <a:rPr lang="en-AU" sz="2800" b="1" dirty="0">
                          <a:solidFill>
                            <a:schemeClr val="tx1"/>
                          </a:solidFill>
                        </a:rPr>
                        <a:t>⊗A+C</a:t>
                      </a:r>
                    </a:p>
                    <a:p>
                      <a:endParaRPr lang="en-A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800" b="1" dirty="0">
                          <a:solidFill>
                            <a:schemeClr val="tx1"/>
                          </a:solidFill>
                        </a:rPr>
                        <a:t>A+C+E</a:t>
                      </a:r>
                    </a:p>
                    <a:p>
                      <a:endParaRPr lang="en-A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86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35423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2C39B-6D25-411F-83A8-65907F153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Next step – add a sibling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748516-3FE9-4063-A6F9-3010A8A099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000" dirty="0" err="1"/>
              <a:t>expCovDZ</a:t>
            </a:r>
            <a:r>
              <a:rPr lang="en-AU" sz="2000" dirty="0"/>
              <a:t>  &lt;- </a:t>
            </a:r>
            <a:r>
              <a:rPr lang="en-AU" sz="2000" dirty="0" err="1"/>
              <a:t>mxAlgebra</a:t>
            </a:r>
            <a:r>
              <a:rPr lang="en-AU" sz="2000" dirty="0"/>
              <a:t>( expression= </a:t>
            </a:r>
          </a:p>
          <a:p>
            <a:pPr marL="2330450" indent="0">
              <a:buNone/>
            </a:pPr>
            <a:r>
              <a:rPr lang="en-AU" sz="2400" b="1" dirty="0" err="1"/>
              <a:t>rbind</a:t>
            </a:r>
            <a:r>
              <a:rPr lang="en-AU" sz="2400" b="1" dirty="0"/>
              <a:t>(</a:t>
            </a:r>
            <a:r>
              <a:rPr lang="en-AU" sz="2400" b="1" dirty="0" err="1"/>
              <a:t>cbind</a:t>
            </a:r>
            <a:r>
              <a:rPr lang="en-AU" sz="2400" b="1" dirty="0"/>
              <a:t>(V,      </a:t>
            </a:r>
            <a:r>
              <a:rPr lang="en-AU" sz="2400" b="1" dirty="0" err="1"/>
              <a:t>cDZ</a:t>
            </a:r>
            <a:r>
              <a:rPr lang="en-AU" sz="2400" b="1" dirty="0"/>
              <a:t>,    </a:t>
            </a:r>
            <a:r>
              <a:rPr lang="en-AU" sz="2400" b="1" dirty="0" err="1"/>
              <a:t>cDZ</a:t>
            </a:r>
            <a:r>
              <a:rPr lang="en-AU" sz="2400" b="1" dirty="0"/>
              <a:t>),	</a:t>
            </a:r>
          </a:p>
          <a:p>
            <a:pPr marL="3224213" indent="0">
              <a:buNone/>
            </a:pPr>
            <a:r>
              <a:rPr lang="en-AU" sz="2400" b="1" dirty="0" err="1"/>
              <a:t>cbind</a:t>
            </a:r>
            <a:r>
              <a:rPr lang="en-AU" sz="2400" b="1" dirty="0"/>
              <a:t>(t(</a:t>
            </a:r>
            <a:r>
              <a:rPr lang="en-AU" sz="2400" b="1" dirty="0" err="1"/>
              <a:t>cDZ</a:t>
            </a:r>
            <a:r>
              <a:rPr lang="en-AU" sz="2400" b="1" dirty="0"/>
              <a:t>), V,      </a:t>
            </a:r>
            <a:r>
              <a:rPr lang="en-AU" sz="2400" b="1" dirty="0" err="1"/>
              <a:t>cDZ</a:t>
            </a:r>
            <a:r>
              <a:rPr lang="en-AU" sz="2400" b="1" dirty="0"/>
              <a:t>),</a:t>
            </a:r>
          </a:p>
          <a:p>
            <a:pPr marL="3224213" indent="0">
              <a:buNone/>
            </a:pPr>
            <a:r>
              <a:rPr lang="en-AU" sz="2400" b="1" dirty="0" err="1"/>
              <a:t>cbind</a:t>
            </a:r>
            <a:r>
              <a:rPr lang="en-AU" sz="2400" b="1" dirty="0"/>
              <a:t>(t(</a:t>
            </a:r>
            <a:r>
              <a:rPr lang="en-AU" sz="2400" b="1" dirty="0" err="1"/>
              <a:t>cDZ</a:t>
            </a:r>
            <a:r>
              <a:rPr lang="en-AU" sz="2400" b="1" dirty="0"/>
              <a:t>), t(</a:t>
            </a:r>
            <a:r>
              <a:rPr lang="en-AU" sz="2400" b="1" dirty="0" err="1"/>
              <a:t>cDZ</a:t>
            </a:r>
            <a:r>
              <a:rPr lang="en-AU" sz="2400" b="1" dirty="0"/>
              <a:t>), V)), </a:t>
            </a:r>
            <a:r>
              <a:rPr lang="en-AU" sz="2000" dirty="0"/>
              <a:t>name="</a:t>
            </a:r>
            <a:r>
              <a:rPr lang="en-AU" sz="2000" dirty="0" err="1"/>
              <a:t>expCovDZ</a:t>
            </a:r>
            <a:r>
              <a:rPr lang="en-AU" sz="2000" dirty="0"/>
              <a:t>" )</a:t>
            </a:r>
            <a:endParaRPr lang="en-AU" sz="2400" dirty="0"/>
          </a:p>
          <a:p>
            <a:endParaRPr lang="en-AU" sz="3200" dirty="0"/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2101620D-344A-46DB-AE93-C748A92F25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0296968"/>
              </p:ext>
            </p:extLst>
          </p:nvPr>
        </p:nvGraphicFramePr>
        <p:xfrm>
          <a:off x="4391743" y="4149211"/>
          <a:ext cx="4998063" cy="21648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6021">
                  <a:extLst>
                    <a:ext uri="{9D8B030D-6E8A-4147-A177-3AD203B41FA5}">
                      <a16:colId xmlns:a16="http://schemas.microsoft.com/office/drawing/2014/main" val="1564320483"/>
                    </a:ext>
                  </a:extLst>
                </a:gridCol>
                <a:gridCol w="1666021">
                  <a:extLst>
                    <a:ext uri="{9D8B030D-6E8A-4147-A177-3AD203B41FA5}">
                      <a16:colId xmlns:a16="http://schemas.microsoft.com/office/drawing/2014/main" val="1269902871"/>
                    </a:ext>
                  </a:extLst>
                </a:gridCol>
                <a:gridCol w="1666021">
                  <a:extLst>
                    <a:ext uri="{9D8B030D-6E8A-4147-A177-3AD203B41FA5}">
                      <a16:colId xmlns:a16="http://schemas.microsoft.com/office/drawing/2014/main" val="2895658981"/>
                    </a:ext>
                  </a:extLst>
                </a:gridCol>
              </a:tblGrid>
              <a:tr h="721633">
                <a:tc>
                  <a:txBody>
                    <a:bodyPr/>
                    <a:lstStyle/>
                    <a:p>
                      <a:r>
                        <a:rPr lang="en-AU" sz="2800" b="0" dirty="0">
                          <a:solidFill>
                            <a:schemeClr val="tx1"/>
                          </a:solidFill>
                        </a:rPr>
                        <a:t>A+C+E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800" b="0" dirty="0">
                          <a:solidFill>
                            <a:srgbClr val="C00000"/>
                          </a:solidFill>
                        </a:rPr>
                        <a:t>.5</a:t>
                      </a:r>
                      <a:r>
                        <a:rPr lang="en-AU" sz="2800" b="0" dirty="0">
                          <a:solidFill>
                            <a:schemeClr val="tx1"/>
                          </a:solidFill>
                        </a:rPr>
                        <a:t>⊗A+C</a:t>
                      </a:r>
                      <a:endParaRPr lang="en-A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800" dirty="0">
                          <a:solidFill>
                            <a:srgbClr val="C00000"/>
                          </a:solidFill>
                        </a:rPr>
                        <a:t>.5</a:t>
                      </a:r>
                      <a:r>
                        <a:rPr lang="en-AU" sz="2800" dirty="0">
                          <a:solidFill>
                            <a:schemeClr val="tx1"/>
                          </a:solidFill>
                        </a:rPr>
                        <a:t>⊗A+C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2903569"/>
                  </a:ext>
                </a:extLst>
              </a:tr>
              <a:tr h="721633">
                <a:tc>
                  <a:txBody>
                    <a:bodyPr/>
                    <a:lstStyle/>
                    <a:p>
                      <a:r>
                        <a:rPr lang="en-AU" sz="2800" b="0" dirty="0">
                          <a:solidFill>
                            <a:srgbClr val="C00000"/>
                          </a:solidFill>
                        </a:rPr>
                        <a:t>.5</a:t>
                      </a:r>
                      <a:r>
                        <a:rPr lang="en-AU" sz="2800" b="0" dirty="0">
                          <a:solidFill>
                            <a:schemeClr val="tx1"/>
                          </a:solidFill>
                        </a:rPr>
                        <a:t>⊗A+C</a:t>
                      </a:r>
                      <a:endParaRPr lang="en-A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800" b="0" dirty="0">
                          <a:solidFill>
                            <a:schemeClr val="tx1"/>
                          </a:solidFill>
                        </a:rPr>
                        <a:t>A+C+E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800" b="1" dirty="0">
                          <a:solidFill>
                            <a:srgbClr val="C00000"/>
                          </a:solidFill>
                        </a:rPr>
                        <a:t>.5</a:t>
                      </a:r>
                      <a:r>
                        <a:rPr lang="en-AU" sz="2800" b="1" dirty="0">
                          <a:solidFill>
                            <a:schemeClr val="tx1"/>
                          </a:solidFill>
                        </a:rPr>
                        <a:t>⊗A+C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2269661"/>
                  </a:ext>
                </a:extLst>
              </a:tr>
              <a:tr h="7216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800" b="1" dirty="0">
                          <a:solidFill>
                            <a:srgbClr val="C00000"/>
                          </a:solidFill>
                        </a:rPr>
                        <a:t>.5</a:t>
                      </a:r>
                      <a:r>
                        <a:rPr lang="en-AU" sz="2800" b="1" dirty="0">
                          <a:solidFill>
                            <a:schemeClr val="tx1"/>
                          </a:solidFill>
                        </a:rPr>
                        <a:t>⊗A+C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800" b="1" dirty="0">
                          <a:solidFill>
                            <a:srgbClr val="C00000"/>
                          </a:solidFill>
                        </a:rPr>
                        <a:t>.5</a:t>
                      </a:r>
                      <a:r>
                        <a:rPr lang="en-AU" sz="2800" b="1" dirty="0">
                          <a:solidFill>
                            <a:schemeClr val="tx1"/>
                          </a:solidFill>
                        </a:rPr>
                        <a:t>⊗A+C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800" b="1" dirty="0">
                          <a:solidFill>
                            <a:schemeClr val="tx1"/>
                          </a:solidFill>
                        </a:rPr>
                        <a:t>A+C+E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86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2269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2C39B-6D25-411F-83A8-65907F153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Next step – add a sibling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748516-3FE9-4063-A6F9-3010A8A099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200" dirty="0"/>
              <a:t>Q: What about if some families have siblings and others don’t?</a:t>
            </a:r>
          </a:p>
          <a:p>
            <a:r>
              <a:rPr lang="en-AU" sz="2800" dirty="0"/>
              <a:t>A: That is fine because we use full information maximum likelihood (FIML) methods </a:t>
            </a:r>
          </a:p>
          <a:p>
            <a:pPr lvl="1"/>
            <a:r>
              <a:rPr lang="en-AU" sz="2600" dirty="0"/>
              <a:t>model your biggest family size </a:t>
            </a:r>
          </a:p>
          <a:p>
            <a:pPr lvl="1"/>
            <a:r>
              <a:rPr lang="en-AU" sz="2600" dirty="0"/>
              <a:t>missing phenotypes for the non-</a:t>
            </a:r>
            <a:r>
              <a:rPr lang="en-AU" sz="2600" dirty="0" err="1"/>
              <a:t>exsistent</a:t>
            </a:r>
            <a:r>
              <a:rPr lang="en-AU" sz="2600" dirty="0"/>
              <a:t> sibs BUT you do need to give them covariates</a:t>
            </a:r>
          </a:p>
          <a:p>
            <a:pPr lvl="1"/>
            <a:r>
              <a:rPr lang="en-AU" sz="2600" dirty="0"/>
              <a:t>assumes missing at random</a:t>
            </a:r>
          </a:p>
        </p:txBody>
      </p:sp>
    </p:spTree>
    <p:extLst>
      <p:ext uri="{BB962C8B-B14F-4D97-AF65-F5344CB8AC3E}">
        <p14:creationId xmlns:p14="http://schemas.microsoft.com/office/powerpoint/2010/main" val="29495181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D7FEB-771C-493C-B372-104CB5DE8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01_extrasib.R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025327-7BAC-4839-9A8E-4AE9F04724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AU" sz="3200" dirty="0"/>
              <a:t>Two versions – if you have some mx experience try challenge_01_extrasib.R</a:t>
            </a:r>
          </a:p>
          <a:p>
            <a:endParaRPr lang="en-AU" sz="3200" dirty="0"/>
          </a:p>
          <a:p>
            <a:r>
              <a:rPr lang="en-AU" sz="3200" dirty="0"/>
              <a:t>Run the ACE model </a:t>
            </a:r>
          </a:p>
          <a:p>
            <a:r>
              <a:rPr lang="en-AU" sz="3200" dirty="0"/>
              <a:t>Look at the output </a:t>
            </a:r>
          </a:p>
          <a:p>
            <a:pPr lvl="1"/>
            <a:r>
              <a:rPr lang="en-AU" sz="3000" dirty="0"/>
              <a:t>(type “</a:t>
            </a:r>
            <a:r>
              <a:rPr lang="en-AU" sz="3000" dirty="0" err="1"/>
              <a:t>sumACE</a:t>
            </a:r>
            <a:r>
              <a:rPr lang="en-AU" sz="3000" dirty="0"/>
              <a:t>”)</a:t>
            </a:r>
          </a:p>
          <a:p>
            <a:r>
              <a:rPr lang="en-AU" sz="3200" dirty="0"/>
              <a:t>Record the output in Tuesday2.xls</a:t>
            </a:r>
          </a:p>
          <a:p>
            <a:endParaRPr lang="en-AU" sz="3200" dirty="0"/>
          </a:p>
          <a:p>
            <a:r>
              <a:rPr lang="en-AU" sz="3200" dirty="0"/>
              <a:t>Any questions about this model or script?</a:t>
            </a:r>
          </a:p>
          <a:p>
            <a:pPr marL="0" indent="0">
              <a:buNone/>
            </a:pPr>
            <a:endParaRPr lang="en-AU" sz="320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651363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146E3-7394-49BB-9EAE-42B0BEBDF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Variation on this theme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863AF9-17F8-415C-8DC1-9CBD941096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200" dirty="0"/>
              <a:t>Although it can be helpful to write out the full variance/covariance matrix it quickly becomes unwieldy </a:t>
            </a:r>
          </a:p>
          <a:p>
            <a:pPr lvl="1"/>
            <a:r>
              <a:rPr lang="en-AU" sz="3000" dirty="0"/>
              <a:t>imagine doing this if you largest family = 10 sibs…</a:t>
            </a:r>
          </a:p>
          <a:p>
            <a:r>
              <a:rPr lang="en-AU" sz="1700" dirty="0" err="1"/>
              <a:t>expCovMZ</a:t>
            </a:r>
            <a:r>
              <a:rPr lang="en-AU" sz="1700" dirty="0"/>
              <a:t>  &lt;- </a:t>
            </a:r>
            <a:r>
              <a:rPr lang="en-AU" sz="1700" dirty="0" err="1"/>
              <a:t>mxAlgebra</a:t>
            </a:r>
            <a:r>
              <a:rPr lang="en-AU" sz="1700" dirty="0"/>
              <a:t>( expression= </a:t>
            </a:r>
          </a:p>
          <a:p>
            <a:pPr marL="2330450" indent="0">
              <a:buNone/>
            </a:pPr>
            <a:r>
              <a:rPr lang="en-AU" sz="1900" b="1" dirty="0" err="1"/>
              <a:t>rbind</a:t>
            </a:r>
            <a:r>
              <a:rPr lang="en-AU" sz="1900" b="1" dirty="0"/>
              <a:t>(</a:t>
            </a:r>
            <a:r>
              <a:rPr lang="en-AU" sz="1900" b="1" dirty="0" err="1"/>
              <a:t>cbind</a:t>
            </a:r>
            <a:r>
              <a:rPr lang="en-AU" sz="1900" b="1" dirty="0"/>
              <a:t>(V,      </a:t>
            </a:r>
            <a:r>
              <a:rPr lang="en-AU" sz="1900" b="1" dirty="0" err="1"/>
              <a:t>cMZ</a:t>
            </a:r>
            <a:r>
              <a:rPr lang="en-AU" sz="1900" b="1" dirty="0"/>
              <a:t>,    </a:t>
            </a:r>
            <a:r>
              <a:rPr lang="en-AU" sz="1900" b="1" dirty="0" err="1"/>
              <a:t>cDZ</a:t>
            </a:r>
            <a:r>
              <a:rPr lang="en-AU" sz="1900" b="1" dirty="0"/>
              <a:t>),	</a:t>
            </a:r>
          </a:p>
          <a:p>
            <a:pPr marL="3048000" indent="0">
              <a:buNone/>
            </a:pPr>
            <a:r>
              <a:rPr lang="en-AU" sz="1900" b="1" dirty="0" err="1"/>
              <a:t>cbind</a:t>
            </a:r>
            <a:r>
              <a:rPr lang="en-AU" sz="1900" b="1" dirty="0"/>
              <a:t>(t(</a:t>
            </a:r>
            <a:r>
              <a:rPr lang="en-AU" sz="1900" b="1" dirty="0" err="1"/>
              <a:t>cMZ</a:t>
            </a:r>
            <a:r>
              <a:rPr lang="en-AU" sz="1900" b="1" dirty="0"/>
              <a:t>), V,      </a:t>
            </a:r>
            <a:r>
              <a:rPr lang="en-AU" sz="1900" b="1" dirty="0" err="1"/>
              <a:t>cDZ</a:t>
            </a:r>
            <a:r>
              <a:rPr lang="en-AU" sz="1900" b="1" dirty="0"/>
              <a:t>),</a:t>
            </a:r>
          </a:p>
          <a:p>
            <a:pPr marL="3048000" indent="0">
              <a:buNone/>
            </a:pPr>
            <a:r>
              <a:rPr lang="en-AU" sz="1900" b="1" dirty="0" err="1"/>
              <a:t>cbind</a:t>
            </a:r>
            <a:r>
              <a:rPr lang="en-AU" sz="1900" b="1" dirty="0"/>
              <a:t>(t(</a:t>
            </a:r>
            <a:r>
              <a:rPr lang="en-AU" sz="1900" b="1" dirty="0" err="1"/>
              <a:t>cDZ</a:t>
            </a:r>
            <a:r>
              <a:rPr lang="en-AU" sz="1900" b="1" dirty="0"/>
              <a:t>), t(</a:t>
            </a:r>
            <a:r>
              <a:rPr lang="en-AU" sz="1900" b="1" dirty="0" err="1"/>
              <a:t>cDZ</a:t>
            </a:r>
            <a:r>
              <a:rPr lang="en-AU" sz="1900" b="1" dirty="0"/>
              <a:t>), V)), </a:t>
            </a:r>
            <a:r>
              <a:rPr lang="en-AU" sz="1700" dirty="0"/>
              <a:t>name="</a:t>
            </a:r>
            <a:r>
              <a:rPr lang="en-AU" sz="1700" dirty="0" err="1"/>
              <a:t>expCovMZ</a:t>
            </a:r>
            <a:r>
              <a:rPr lang="en-AU" sz="1700" dirty="0"/>
              <a:t>" )</a:t>
            </a:r>
            <a:endParaRPr lang="en-AU" sz="1900" dirty="0"/>
          </a:p>
        </p:txBody>
      </p:sp>
    </p:spTree>
    <p:extLst>
      <p:ext uri="{BB962C8B-B14F-4D97-AF65-F5344CB8AC3E}">
        <p14:creationId xmlns:p14="http://schemas.microsoft.com/office/powerpoint/2010/main" val="21228735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D2A8B-63EA-48E7-84BB-1307526DE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Alternate parameterisation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7C3A6D-1D02-4186-9888-4CCDA59A7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924595"/>
            <a:ext cx="10058400" cy="44326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3200" dirty="0"/>
              <a:t>Lets think about A for an MZ family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37836893-8B19-4D1B-95E6-345DB154B4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5280774"/>
              </p:ext>
            </p:extLst>
          </p:nvPr>
        </p:nvGraphicFramePr>
        <p:xfrm>
          <a:off x="3374571" y="2677675"/>
          <a:ext cx="4506687" cy="15401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2229">
                  <a:extLst>
                    <a:ext uri="{9D8B030D-6E8A-4147-A177-3AD203B41FA5}">
                      <a16:colId xmlns:a16="http://schemas.microsoft.com/office/drawing/2014/main" val="1564320483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1269902871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895658981"/>
                    </a:ext>
                  </a:extLst>
                </a:gridCol>
              </a:tblGrid>
              <a:tr h="513371">
                <a:tc>
                  <a:txBody>
                    <a:bodyPr/>
                    <a:lstStyle/>
                    <a:p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A+C+E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A+C</a:t>
                      </a:r>
                      <a:endParaRPr lang="en-A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dirty="0">
                          <a:solidFill>
                            <a:srgbClr val="C00000"/>
                          </a:solidFill>
                        </a:rPr>
                        <a:t>.5</a:t>
                      </a:r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⊗A+C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2903569"/>
                  </a:ext>
                </a:extLst>
              </a:tr>
              <a:tr h="513371">
                <a:tc>
                  <a:txBody>
                    <a:bodyPr/>
                    <a:lstStyle/>
                    <a:p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A+C</a:t>
                      </a:r>
                      <a:endParaRPr lang="en-A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A+C+E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dirty="0">
                          <a:solidFill>
                            <a:srgbClr val="C00000"/>
                          </a:solidFill>
                        </a:rPr>
                        <a:t>.5</a:t>
                      </a:r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⊗A+C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2269661"/>
                  </a:ext>
                </a:extLst>
              </a:tr>
              <a:tr h="5133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dirty="0">
                          <a:solidFill>
                            <a:srgbClr val="C00000"/>
                          </a:solidFill>
                        </a:rPr>
                        <a:t>.5</a:t>
                      </a:r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⊗A+C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dirty="0">
                          <a:solidFill>
                            <a:srgbClr val="C00000"/>
                          </a:solidFill>
                        </a:rPr>
                        <a:t>.5</a:t>
                      </a:r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⊗A+C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A+C+E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86678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434F4373-43E9-4367-9BFA-758610D967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9177816"/>
              </p:ext>
            </p:extLst>
          </p:nvPr>
        </p:nvGraphicFramePr>
        <p:xfrm>
          <a:off x="1066800" y="4584190"/>
          <a:ext cx="3274425" cy="15401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1475">
                  <a:extLst>
                    <a:ext uri="{9D8B030D-6E8A-4147-A177-3AD203B41FA5}">
                      <a16:colId xmlns:a16="http://schemas.microsoft.com/office/drawing/2014/main" val="1564320483"/>
                    </a:ext>
                  </a:extLst>
                </a:gridCol>
                <a:gridCol w="1091475">
                  <a:extLst>
                    <a:ext uri="{9D8B030D-6E8A-4147-A177-3AD203B41FA5}">
                      <a16:colId xmlns:a16="http://schemas.microsoft.com/office/drawing/2014/main" val="1269902871"/>
                    </a:ext>
                  </a:extLst>
                </a:gridCol>
                <a:gridCol w="1091475">
                  <a:extLst>
                    <a:ext uri="{9D8B030D-6E8A-4147-A177-3AD203B41FA5}">
                      <a16:colId xmlns:a16="http://schemas.microsoft.com/office/drawing/2014/main" val="2895658981"/>
                    </a:ext>
                  </a:extLst>
                </a:gridCol>
              </a:tblGrid>
              <a:tr h="513371">
                <a:tc>
                  <a:txBody>
                    <a:bodyPr/>
                    <a:lstStyle/>
                    <a:p>
                      <a:pPr algn="ctr"/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A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dirty="0">
                          <a:solidFill>
                            <a:srgbClr val="C00000"/>
                          </a:solidFill>
                        </a:rPr>
                        <a:t>.5</a:t>
                      </a:r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⊗A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2903569"/>
                  </a:ext>
                </a:extLst>
              </a:tr>
              <a:tr h="513371">
                <a:tc>
                  <a:txBody>
                    <a:bodyPr/>
                    <a:lstStyle/>
                    <a:p>
                      <a:pPr algn="ctr"/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A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dirty="0">
                          <a:solidFill>
                            <a:srgbClr val="C00000"/>
                          </a:solidFill>
                        </a:rPr>
                        <a:t>.5</a:t>
                      </a:r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⊗A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2269661"/>
                  </a:ext>
                </a:extLst>
              </a:tr>
              <a:tr h="5133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dirty="0">
                          <a:solidFill>
                            <a:srgbClr val="C00000"/>
                          </a:solidFill>
                        </a:rPr>
                        <a:t>.5</a:t>
                      </a:r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⊗A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dirty="0">
                          <a:solidFill>
                            <a:srgbClr val="C00000"/>
                          </a:solidFill>
                        </a:rPr>
                        <a:t>.5</a:t>
                      </a:r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⊗A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8667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811C4D1-3E5D-4ADE-B5B4-1FCCD9AB31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1784720"/>
              </p:ext>
            </p:extLst>
          </p:nvPr>
        </p:nvGraphicFramePr>
        <p:xfrm>
          <a:off x="7315200" y="4584190"/>
          <a:ext cx="3274425" cy="15401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1475">
                  <a:extLst>
                    <a:ext uri="{9D8B030D-6E8A-4147-A177-3AD203B41FA5}">
                      <a16:colId xmlns:a16="http://schemas.microsoft.com/office/drawing/2014/main" val="1564320483"/>
                    </a:ext>
                  </a:extLst>
                </a:gridCol>
                <a:gridCol w="1091475">
                  <a:extLst>
                    <a:ext uri="{9D8B030D-6E8A-4147-A177-3AD203B41FA5}">
                      <a16:colId xmlns:a16="http://schemas.microsoft.com/office/drawing/2014/main" val="1269902871"/>
                    </a:ext>
                  </a:extLst>
                </a:gridCol>
                <a:gridCol w="1091475">
                  <a:extLst>
                    <a:ext uri="{9D8B030D-6E8A-4147-A177-3AD203B41FA5}">
                      <a16:colId xmlns:a16="http://schemas.microsoft.com/office/drawing/2014/main" val="2895658981"/>
                    </a:ext>
                  </a:extLst>
                </a:gridCol>
              </a:tblGrid>
              <a:tr h="513371">
                <a:tc>
                  <a:txBody>
                    <a:bodyPr/>
                    <a:lstStyle/>
                    <a:p>
                      <a:pPr algn="ctr"/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A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dirty="0">
                          <a:solidFill>
                            <a:srgbClr val="C00000"/>
                          </a:solidFill>
                        </a:rPr>
                        <a:t>.5</a:t>
                      </a:r>
                      <a:endParaRPr lang="en-AU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2903569"/>
                  </a:ext>
                </a:extLst>
              </a:tr>
              <a:tr h="513371">
                <a:tc>
                  <a:txBody>
                    <a:bodyPr/>
                    <a:lstStyle/>
                    <a:p>
                      <a:pPr algn="ctr"/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A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dirty="0">
                          <a:solidFill>
                            <a:srgbClr val="C00000"/>
                          </a:solidFill>
                        </a:rPr>
                        <a:t>.5</a:t>
                      </a:r>
                      <a:endParaRPr lang="en-AU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2269661"/>
                  </a:ext>
                </a:extLst>
              </a:tr>
              <a:tr h="5133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dirty="0">
                          <a:solidFill>
                            <a:srgbClr val="C00000"/>
                          </a:solidFill>
                        </a:rPr>
                        <a:t>.5</a:t>
                      </a:r>
                      <a:endParaRPr lang="en-AU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dirty="0">
                          <a:solidFill>
                            <a:srgbClr val="C00000"/>
                          </a:solidFill>
                        </a:rPr>
                        <a:t>.5</a:t>
                      </a:r>
                      <a:endParaRPr lang="en-AU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86678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C194C4CF-3264-4D8B-B3F3-A807CF80A204}"/>
              </a:ext>
            </a:extLst>
          </p:cNvPr>
          <p:cNvSpPr/>
          <p:nvPr/>
        </p:nvSpPr>
        <p:spPr>
          <a:xfrm>
            <a:off x="4907280" y="5000303"/>
            <a:ext cx="237743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4000" dirty="0"/>
              <a:t>=   A  ⊗</a:t>
            </a:r>
          </a:p>
        </p:txBody>
      </p:sp>
    </p:spTree>
    <p:extLst>
      <p:ext uri="{BB962C8B-B14F-4D97-AF65-F5344CB8AC3E}">
        <p14:creationId xmlns:p14="http://schemas.microsoft.com/office/powerpoint/2010/main" val="1634452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D2A8B-63EA-48E7-84BB-1307526DE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Alternate parameterisation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7C3A6D-1D02-4186-9888-4CCDA59A7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924595"/>
            <a:ext cx="10058400" cy="44326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3200" dirty="0"/>
              <a:t>Lets think about A for an DZ family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37836893-8B19-4D1B-95E6-345DB154B4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097685"/>
              </p:ext>
            </p:extLst>
          </p:nvPr>
        </p:nvGraphicFramePr>
        <p:xfrm>
          <a:off x="3374571" y="2677675"/>
          <a:ext cx="4506687" cy="15401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2229">
                  <a:extLst>
                    <a:ext uri="{9D8B030D-6E8A-4147-A177-3AD203B41FA5}">
                      <a16:colId xmlns:a16="http://schemas.microsoft.com/office/drawing/2014/main" val="1564320483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1269902871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895658981"/>
                    </a:ext>
                  </a:extLst>
                </a:gridCol>
              </a:tblGrid>
              <a:tr h="513371">
                <a:tc>
                  <a:txBody>
                    <a:bodyPr/>
                    <a:lstStyle/>
                    <a:p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A+C+E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400" b="0" dirty="0">
                          <a:solidFill>
                            <a:srgbClr val="C00000"/>
                          </a:solidFill>
                        </a:rPr>
                        <a:t>.5</a:t>
                      </a:r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⊗A+C</a:t>
                      </a:r>
                      <a:endParaRPr lang="en-A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dirty="0">
                          <a:solidFill>
                            <a:srgbClr val="C00000"/>
                          </a:solidFill>
                        </a:rPr>
                        <a:t>.5</a:t>
                      </a:r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⊗A+C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2903569"/>
                  </a:ext>
                </a:extLst>
              </a:tr>
              <a:tr h="513371">
                <a:tc>
                  <a:txBody>
                    <a:bodyPr/>
                    <a:lstStyle/>
                    <a:p>
                      <a:r>
                        <a:rPr lang="en-AU" sz="2400" b="0" dirty="0">
                          <a:solidFill>
                            <a:srgbClr val="C00000"/>
                          </a:solidFill>
                        </a:rPr>
                        <a:t>.5</a:t>
                      </a:r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⊗A+C</a:t>
                      </a:r>
                      <a:endParaRPr lang="en-A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A+C+E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dirty="0">
                          <a:solidFill>
                            <a:srgbClr val="C00000"/>
                          </a:solidFill>
                        </a:rPr>
                        <a:t>.5</a:t>
                      </a:r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⊗A+C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2269661"/>
                  </a:ext>
                </a:extLst>
              </a:tr>
              <a:tr h="5133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dirty="0">
                          <a:solidFill>
                            <a:srgbClr val="C00000"/>
                          </a:solidFill>
                        </a:rPr>
                        <a:t>.5</a:t>
                      </a:r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⊗A+C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dirty="0">
                          <a:solidFill>
                            <a:srgbClr val="C00000"/>
                          </a:solidFill>
                        </a:rPr>
                        <a:t>.5</a:t>
                      </a:r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⊗A+C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A+C+E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86678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434F4373-43E9-4367-9BFA-758610D967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286416"/>
              </p:ext>
            </p:extLst>
          </p:nvPr>
        </p:nvGraphicFramePr>
        <p:xfrm>
          <a:off x="1066800" y="4584190"/>
          <a:ext cx="3274425" cy="15401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1475">
                  <a:extLst>
                    <a:ext uri="{9D8B030D-6E8A-4147-A177-3AD203B41FA5}">
                      <a16:colId xmlns:a16="http://schemas.microsoft.com/office/drawing/2014/main" val="1564320483"/>
                    </a:ext>
                  </a:extLst>
                </a:gridCol>
                <a:gridCol w="1091475">
                  <a:extLst>
                    <a:ext uri="{9D8B030D-6E8A-4147-A177-3AD203B41FA5}">
                      <a16:colId xmlns:a16="http://schemas.microsoft.com/office/drawing/2014/main" val="1269902871"/>
                    </a:ext>
                  </a:extLst>
                </a:gridCol>
                <a:gridCol w="1091475">
                  <a:extLst>
                    <a:ext uri="{9D8B030D-6E8A-4147-A177-3AD203B41FA5}">
                      <a16:colId xmlns:a16="http://schemas.microsoft.com/office/drawing/2014/main" val="2895658981"/>
                    </a:ext>
                  </a:extLst>
                </a:gridCol>
              </a:tblGrid>
              <a:tr h="513371">
                <a:tc>
                  <a:txBody>
                    <a:bodyPr/>
                    <a:lstStyle/>
                    <a:p>
                      <a:pPr algn="ctr"/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0" dirty="0">
                          <a:solidFill>
                            <a:srgbClr val="C00000"/>
                          </a:solidFill>
                        </a:rPr>
                        <a:t>.5</a:t>
                      </a:r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⊗A</a:t>
                      </a:r>
                      <a:endParaRPr lang="en-A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dirty="0">
                          <a:solidFill>
                            <a:srgbClr val="C00000"/>
                          </a:solidFill>
                        </a:rPr>
                        <a:t>.5</a:t>
                      </a:r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⊗A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2903569"/>
                  </a:ext>
                </a:extLst>
              </a:tr>
              <a:tr h="513371">
                <a:tc>
                  <a:txBody>
                    <a:bodyPr/>
                    <a:lstStyle/>
                    <a:p>
                      <a:pPr algn="ctr"/>
                      <a:r>
                        <a:rPr lang="en-AU" sz="2400" b="0" dirty="0">
                          <a:solidFill>
                            <a:srgbClr val="C00000"/>
                          </a:solidFill>
                        </a:rPr>
                        <a:t>.5</a:t>
                      </a:r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⊗A</a:t>
                      </a:r>
                      <a:endParaRPr lang="en-A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dirty="0">
                          <a:solidFill>
                            <a:srgbClr val="C00000"/>
                          </a:solidFill>
                        </a:rPr>
                        <a:t>.5</a:t>
                      </a:r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⊗A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2269661"/>
                  </a:ext>
                </a:extLst>
              </a:tr>
              <a:tr h="5133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dirty="0">
                          <a:solidFill>
                            <a:srgbClr val="C00000"/>
                          </a:solidFill>
                        </a:rPr>
                        <a:t>.5</a:t>
                      </a:r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⊗A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dirty="0">
                          <a:solidFill>
                            <a:srgbClr val="C00000"/>
                          </a:solidFill>
                        </a:rPr>
                        <a:t>.5</a:t>
                      </a:r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⊗A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8667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811C4D1-3E5D-4ADE-B5B4-1FCCD9AB31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5519722"/>
              </p:ext>
            </p:extLst>
          </p:nvPr>
        </p:nvGraphicFramePr>
        <p:xfrm>
          <a:off x="7315200" y="4584190"/>
          <a:ext cx="3274425" cy="15401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1475">
                  <a:extLst>
                    <a:ext uri="{9D8B030D-6E8A-4147-A177-3AD203B41FA5}">
                      <a16:colId xmlns:a16="http://schemas.microsoft.com/office/drawing/2014/main" val="1564320483"/>
                    </a:ext>
                  </a:extLst>
                </a:gridCol>
                <a:gridCol w="1091475">
                  <a:extLst>
                    <a:ext uri="{9D8B030D-6E8A-4147-A177-3AD203B41FA5}">
                      <a16:colId xmlns:a16="http://schemas.microsoft.com/office/drawing/2014/main" val="1269902871"/>
                    </a:ext>
                  </a:extLst>
                </a:gridCol>
                <a:gridCol w="1091475">
                  <a:extLst>
                    <a:ext uri="{9D8B030D-6E8A-4147-A177-3AD203B41FA5}">
                      <a16:colId xmlns:a16="http://schemas.microsoft.com/office/drawing/2014/main" val="2895658981"/>
                    </a:ext>
                  </a:extLst>
                </a:gridCol>
              </a:tblGrid>
              <a:tr h="513371">
                <a:tc>
                  <a:txBody>
                    <a:bodyPr/>
                    <a:lstStyle/>
                    <a:p>
                      <a:pPr algn="ctr"/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0" dirty="0">
                          <a:solidFill>
                            <a:srgbClr val="C00000"/>
                          </a:solidFill>
                        </a:rPr>
                        <a:t>.5</a:t>
                      </a:r>
                      <a:endParaRPr lang="en-A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dirty="0">
                          <a:solidFill>
                            <a:srgbClr val="C00000"/>
                          </a:solidFill>
                        </a:rPr>
                        <a:t>.5</a:t>
                      </a:r>
                      <a:endParaRPr lang="en-AU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2903569"/>
                  </a:ext>
                </a:extLst>
              </a:tr>
              <a:tr h="513371">
                <a:tc>
                  <a:txBody>
                    <a:bodyPr/>
                    <a:lstStyle/>
                    <a:p>
                      <a:pPr algn="ctr"/>
                      <a:r>
                        <a:rPr lang="en-AU" sz="2400" b="0" dirty="0">
                          <a:solidFill>
                            <a:srgbClr val="C00000"/>
                          </a:solidFill>
                        </a:rPr>
                        <a:t>.5</a:t>
                      </a:r>
                      <a:endParaRPr lang="en-A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dirty="0">
                          <a:solidFill>
                            <a:srgbClr val="C00000"/>
                          </a:solidFill>
                        </a:rPr>
                        <a:t>.5</a:t>
                      </a:r>
                      <a:endParaRPr lang="en-AU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2269661"/>
                  </a:ext>
                </a:extLst>
              </a:tr>
              <a:tr h="5133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dirty="0">
                          <a:solidFill>
                            <a:srgbClr val="C00000"/>
                          </a:solidFill>
                        </a:rPr>
                        <a:t>.5</a:t>
                      </a:r>
                      <a:endParaRPr lang="en-AU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dirty="0">
                          <a:solidFill>
                            <a:srgbClr val="C00000"/>
                          </a:solidFill>
                        </a:rPr>
                        <a:t>.5</a:t>
                      </a:r>
                      <a:endParaRPr lang="en-AU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86678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C194C4CF-3264-4D8B-B3F3-A807CF80A204}"/>
              </a:ext>
            </a:extLst>
          </p:cNvPr>
          <p:cNvSpPr/>
          <p:nvPr/>
        </p:nvSpPr>
        <p:spPr>
          <a:xfrm>
            <a:off x="4907280" y="5000303"/>
            <a:ext cx="237743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4000" dirty="0"/>
              <a:t>=   A  ⊗</a:t>
            </a:r>
          </a:p>
        </p:txBody>
      </p:sp>
    </p:spTree>
    <p:extLst>
      <p:ext uri="{BB962C8B-B14F-4D97-AF65-F5344CB8AC3E}">
        <p14:creationId xmlns:p14="http://schemas.microsoft.com/office/powerpoint/2010/main" val="1722439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81653-1D8F-4F77-841A-A1954BB77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400" dirty="0"/>
              <a:t>Today - </a:t>
            </a:r>
            <a:r>
              <a:rPr lang="en-AU" sz="4400" cap="none" dirty="0" err="1"/>
              <a:t>sarah</a:t>
            </a:r>
            <a:r>
              <a:rPr lang="en-AU" sz="4400" cap="none" dirty="0"/>
              <a:t>/2020/tuesday2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AC62D5-1AFC-42D3-BFFF-7630ECD74F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 lnSpcReduction="10000"/>
          </a:bodyPr>
          <a:lstStyle/>
          <a:p>
            <a:pPr marL="0" indent="0" algn="just">
              <a:buNone/>
            </a:pPr>
            <a:r>
              <a:rPr lang="en-AU" sz="3200" dirty="0"/>
              <a:t>We start with the univariate from yesterday</a:t>
            </a:r>
          </a:p>
          <a:p>
            <a:pPr marL="0" indent="0" algn="just">
              <a:buNone/>
            </a:pPr>
            <a:r>
              <a:rPr lang="en-AU" sz="3200" dirty="0"/>
              <a:t>We will look at: </a:t>
            </a:r>
          </a:p>
          <a:p>
            <a:pPr algn="just"/>
            <a:r>
              <a:rPr lang="en-AU" sz="3200" dirty="0"/>
              <a:t>some extensions of the model </a:t>
            </a:r>
          </a:p>
          <a:p>
            <a:pPr algn="just"/>
            <a:r>
              <a:rPr lang="en-AU" sz="3200" dirty="0"/>
              <a:t>some different parameterisations</a:t>
            </a:r>
          </a:p>
          <a:p>
            <a:pPr algn="just"/>
            <a:endParaRPr lang="en-AU" sz="3200" dirty="0"/>
          </a:p>
          <a:p>
            <a:pPr marL="0" indent="0" algn="just">
              <a:buNone/>
            </a:pPr>
            <a:r>
              <a:rPr lang="en-AU" sz="3200" dirty="0"/>
              <a:t>Pay particular attention to the variance covariance model!</a:t>
            </a:r>
          </a:p>
          <a:p>
            <a:pPr marL="0" indent="0" algn="just">
              <a:buNone/>
            </a:pP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15861601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D2A8B-63EA-48E7-84BB-1307526DE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Alternate parameterisation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7C3A6D-1D02-4186-9888-4CCDA59A7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924595"/>
            <a:ext cx="10058400" cy="44326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3200" dirty="0"/>
              <a:t>What about C?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37836893-8B19-4D1B-95E6-345DB154B4DB}"/>
              </a:ext>
            </a:extLst>
          </p:cNvPr>
          <p:cNvGraphicFramePr>
            <a:graphicFrameLocks noGrp="1"/>
          </p:cNvGraphicFramePr>
          <p:nvPr/>
        </p:nvGraphicFramePr>
        <p:xfrm>
          <a:off x="3374571" y="2677675"/>
          <a:ext cx="4506687" cy="15401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2229">
                  <a:extLst>
                    <a:ext uri="{9D8B030D-6E8A-4147-A177-3AD203B41FA5}">
                      <a16:colId xmlns:a16="http://schemas.microsoft.com/office/drawing/2014/main" val="1564320483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1269902871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895658981"/>
                    </a:ext>
                  </a:extLst>
                </a:gridCol>
              </a:tblGrid>
              <a:tr h="513371">
                <a:tc>
                  <a:txBody>
                    <a:bodyPr/>
                    <a:lstStyle/>
                    <a:p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A+C+E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400" b="0" dirty="0">
                          <a:solidFill>
                            <a:srgbClr val="C00000"/>
                          </a:solidFill>
                        </a:rPr>
                        <a:t>.5</a:t>
                      </a:r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⊗A+C</a:t>
                      </a:r>
                      <a:endParaRPr lang="en-A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dirty="0">
                          <a:solidFill>
                            <a:srgbClr val="C00000"/>
                          </a:solidFill>
                        </a:rPr>
                        <a:t>.5</a:t>
                      </a:r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⊗A+C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2903569"/>
                  </a:ext>
                </a:extLst>
              </a:tr>
              <a:tr h="513371">
                <a:tc>
                  <a:txBody>
                    <a:bodyPr/>
                    <a:lstStyle/>
                    <a:p>
                      <a:r>
                        <a:rPr lang="en-AU" sz="2400" b="0" dirty="0">
                          <a:solidFill>
                            <a:srgbClr val="C00000"/>
                          </a:solidFill>
                        </a:rPr>
                        <a:t>.5</a:t>
                      </a:r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⊗A+C</a:t>
                      </a:r>
                      <a:endParaRPr lang="en-A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A+C+E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dirty="0">
                          <a:solidFill>
                            <a:srgbClr val="C00000"/>
                          </a:solidFill>
                        </a:rPr>
                        <a:t>.5</a:t>
                      </a:r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⊗A+C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2269661"/>
                  </a:ext>
                </a:extLst>
              </a:tr>
              <a:tr h="5133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dirty="0">
                          <a:solidFill>
                            <a:srgbClr val="C00000"/>
                          </a:solidFill>
                        </a:rPr>
                        <a:t>.5</a:t>
                      </a:r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⊗A+C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dirty="0">
                          <a:solidFill>
                            <a:srgbClr val="C00000"/>
                          </a:solidFill>
                        </a:rPr>
                        <a:t>.5</a:t>
                      </a:r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⊗A+C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A+C+E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86678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434F4373-43E9-4367-9BFA-758610D967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3304144"/>
              </p:ext>
            </p:extLst>
          </p:nvPr>
        </p:nvGraphicFramePr>
        <p:xfrm>
          <a:off x="1066800" y="4584190"/>
          <a:ext cx="3274425" cy="15401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1475">
                  <a:extLst>
                    <a:ext uri="{9D8B030D-6E8A-4147-A177-3AD203B41FA5}">
                      <a16:colId xmlns:a16="http://schemas.microsoft.com/office/drawing/2014/main" val="1564320483"/>
                    </a:ext>
                  </a:extLst>
                </a:gridCol>
                <a:gridCol w="1091475">
                  <a:extLst>
                    <a:ext uri="{9D8B030D-6E8A-4147-A177-3AD203B41FA5}">
                      <a16:colId xmlns:a16="http://schemas.microsoft.com/office/drawing/2014/main" val="1269902871"/>
                    </a:ext>
                  </a:extLst>
                </a:gridCol>
                <a:gridCol w="1091475">
                  <a:extLst>
                    <a:ext uri="{9D8B030D-6E8A-4147-A177-3AD203B41FA5}">
                      <a16:colId xmlns:a16="http://schemas.microsoft.com/office/drawing/2014/main" val="2895658981"/>
                    </a:ext>
                  </a:extLst>
                </a:gridCol>
              </a:tblGrid>
              <a:tr h="513371">
                <a:tc>
                  <a:txBody>
                    <a:bodyPr/>
                    <a:lstStyle/>
                    <a:p>
                      <a:pPr algn="ctr"/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2903569"/>
                  </a:ext>
                </a:extLst>
              </a:tr>
              <a:tr h="5133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A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2269661"/>
                  </a:ext>
                </a:extLst>
              </a:tr>
              <a:tr h="5133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8667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811C4D1-3E5D-4ADE-B5B4-1FCCD9AB31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516529"/>
              </p:ext>
            </p:extLst>
          </p:nvPr>
        </p:nvGraphicFramePr>
        <p:xfrm>
          <a:off x="7315200" y="4584190"/>
          <a:ext cx="3274425" cy="15401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1475">
                  <a:extLst>
                    <a:ext uri="{9D8B030D-6E8A-4147-A177-3AD203B41FA5}">
                      <a16:colId xmlns:a16="http://schemas.microsoft.com/office/drawing/2014/main" val="1564320483"/>
                    </a:ext>
                  </a:extLst>
                </a:gridCol>
                <a:gridCol w="1091475">
                  <a:extLst>
                    <a:ext uri="{9D8B030D-6E8A-4147-A177-3AD203B41FA5}">
                      <a16:colId xmlns:a16="http://schemas.microsoft.com/office/drawing/2014/main" val="1269902871"/>
                    </a:ext>
                  </a:extLst>
                </a:gridCol>
                <a:gridCol w="1091475">
                  <a:extLst>
                    <a:ext uri="{9D8B030D-6E8A-4147-A177-3AD203B41FA5}">
                      <a16:colId xmlns:a16="http://schemas.microsoft.com/office/drawing/2014/main" val="2895658981"/>
                    </a:ext>
                  </a:extLst>
                </a:gridCol>
              </a:tblGrid>
              <a:tr h="513371">
                <a:tc>
                  <a:txBody>
                    <a:bodyPr/>
                    <a:lstStyle/>
                    <a:p>
                      <a:pPr algn="ctr"/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2903569"/>
                  </a:ext>
                </a:extLst>
              </a:tr>
              <a:tr h="513371">
                <a:tc>
                  <a:txBody>
                    <a:bodyPr/>
                    <a:lstStyle/>
                    <a:p>
                      <a:pPr algn="ctr"/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2269661"/>
                  </a:ext>
                </a:extLst>
              </a:tr>
              <a:tr h="5133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86678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C194C4CF-3264-4D8B-B3F3-A807CF80A204}"/>
              </a:ext>
            </a:extLst>
          </p:cNvPr>
          <p:cNvSpPr/>
          <p:nvPr/>
        </p:nvSpPr>
        <p:spPr>
          <a:xfrm>
            <a:off x="4907280" y="5000303"/>
            <a:ext cx="237743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4000" dirty="0"/>
              <a:t>=   c  ⊗</a:t>
            </a:r>
          </a:p>
        </p:txBody>
      </p:sp>
    </p:spTree>
    <p:extLst>
      <p:ext uri="{BB962C8B-B14F-4D97-AF65-F5344CB8AC3E}">
        <p14:creationId xmlns:p14="http://schemas.microsoft.com/office/powerpoint/2010/main" val="7347165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D2A8B-63EA-48E7-84BB-1307526DE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Alternate parameterisation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7C3A6D-1D02-4186-9888-4CCDA59A7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924595"/>
            <a:ext cx="10058400" cy="44326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3200" dirty="0"/>
              <a:t>What about E?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37836893-8B19-4D1B-95E6-345DB154B4DB}"/>
              </a:ext>
            </a:extLst>
          </p:cNvPr>
          <p:cNvGraphicFramePr>
            <a:graphicFrameLocks noGrp="1"/>
          </p:cNvGraphicFramePr>
          <p:nvPr/>
        </p:nvGraphicFramePr>
        <p:xfrm>
          <a:off x="3374571" y="2677675"/>
          <a:ext cx="4506687" cy="15401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2229">
                  <a:extLst>
                    <a:ext uri="{9D8B030D-6E8A-4147-A177-3AD203B41FA5}">
                      <a16:colId xmlns:a16="http://schemas.microsoft.com/office/drawing/2014/main" val="1564320483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1269902871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895658981"/>
                    </a:ext>
                  </a:extLst>
                </a:gridCol>
              </a:tblGrid>
              <a:tr h="513371">
                <a:tc>
                  <a:txBody>
                    <a:bodyPr/>
                    <a:lstStyle/>
                    <a:p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A+C+E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400" b="0" dirty="0">
                          <a:solidFill>
                            <a:srgbClr val="C00000"/>
                          </a:solidFill>
                        </a:rPr>
                        <a:t>.5</a:t>
                      </a:r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⊗A+C</a:t>
                      </a:r>
                      <a:endParaRPr lang="en-A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dirty="0">
                          <a:solidFill>
                            <a:srgbClr val="C00000"/>
                          </a:solidFill>
                        </a:rPr>
                        <a:t>.5</a:t>
                      </a:r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⊗A+C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2903569"/>
                  </a:ext>
                </a:extLst>
              </a:tr>
              <a:tr h="513371">
                <a:tc>
                  <a:txBody>
                    <a:bodyPr/>
                    <a:lstStyle/>
                    <a:p>
                      <a:r>
                        <a:rPr lang="en-AU" sz="2400" b="0" dirty="0">
                          <a:solidFill>
                            <a:srgbClr val="C00000"/>
                          </a:solidFill>
                        </a:rPr>
                        <a:t>.5</a:t>
                      </a:r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⊗A+C</a:t>
                      </a:r>
                      <a:endParaRPr lang="en-A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A+C+E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dirty="0">
                          <a:solidFill>
                            <a:srgbClr val="C00000"/>
                          </a:solidFill>
                        </a:rPr>
                        <a:t>.5</a:t>
                      </a:r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⊗A+C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2269661"/>
                  </a:ext>
                </a:extLst>
              </a:tr>
              <a:tr h="5133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dirty="0">
                          <a:solidFill>
                            <a:srgbClr val="C00000"/>
                          </a:solidFill>
                        </a:rPr>
                        <a:t>.5</a:t>
                      </a:r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⊗A+C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dirty="0">
                          <a:solidFill>
                            <a:srgbClr val="C00000"/>
                          </a:solidFill>
                        </a:rPr>
                        <a:t>.5</a:t>
                      </a:r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⊗A+C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A+C+E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86678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434F4373-43E9-4367-9BFA-758610D967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0325621"/>
              </p:ext>
            </p:extLst>
          </p:nvPr>
        </p:nvGraphicFramePr>
        <p:xfrm>
          <a:off x="1066800" y="4584190"/>
          <a:ext cx="3274425" cy="15401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1475">
                  <a:extLst>
                    <a:ext uri="{9D8B030D-6E8A-4147-A177-3AD203B41FA5}">
                      <a16:colId xmlns:a16="http://schemas.microsoft.com/office/drawing/2014/main" val="1564320483"/>
                    </a:ext>
                  </a:extLst>
                </a:gridCol>
                <a:gridCol w="1091475">
                  <a:extLst>
                    <a:ext uri="{9D8B030D-6E8A-4147-A177-3AD203B41FA5}">
                      <a16:colId xmlns:a16="http://schemas.microsoft.com/office/drawing/2014/main" val="1269902871"/>
                    </a:ext>
                  </a:extLst>
                </a:gridCol>
                <a:gridCol w="1091475">
                  <a:extLst>
                    <a:ext uri="{9D8B030D-6E8A-4147-A177-3AD203B41FA5}">
                      <a16:colId xmlns:a16="http://schemas.microsoft.com/office/drawing/2014/main" val="2895658981"/>
                    </a:ext>
                  </a:extLst>
                </a:gridCol>
              </a:tblGrid>
              <a:tr h="513371">
                <a:tc>
                  <a:txBody>
                    <a:bodyPr/>
                    <a:lstStyle/>
                    <a:p>
                      <a:pPr algn="ctr"/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2903569"/>
                  </a:ext>
                </a:extLst>
              </a:tr>
              <a:tr h="5133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2269661"/>
                  </a:ext>
                </a:extLst>
              </a:tr>
              <a:tr h="5133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8667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811C4D1-3E5D-4ADE-B5B4-1FCCD9AB31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40132"/>
              </p:ext>
            </p:extLst>
          </p:nvPr>
        </p:nvGraphicFramePr>
        <p:xfrm>
          <a:off x="7315200" y="4584190"/>
          <a:ext cx="3274425" cy="15401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1475">
                  <a:extLst>
                    <a:ext uri="{9D8B030D-6E8A-4147-A177-3AD203B41FA5}">
                      <a16:colId xmlns:a16="http://schemas.microsoft.com/office/drawing/2014/main" val="1564320483"/>
                    </a:ext>
                  </a:extLst>
                </a:gridCol>
                <a:gridCol w="1091475">
                  <a:extLst>
                    <a:ext uri="{9D8B030D-6E8A-4147-A177-3AD203B41FA5}">
                      <a16:colId xmlns:a16="http://schemas.microsoft.com/office/drawing/2014/main" val="1269902871"/>
                    </a:ext>
                  </a:extLst>
                </a:gridCol>
                <a:gridCol w="1091475">
                  <a:extLst>
                    <a:ext uri="{9D8B030D-6E8A-4147-A177-3AD203B41FA5}">
                      <a16:colId xmlns:a16="http://schemas.microsoft.com/office/drawing/2014/main" val="2895658981"/>
                    </a:ext>
                  </a:extLst>
                </a:gridCol>
              </a:tblGrid>
              <a:tr h="513371">
                <a:tc>
                  <a:txBody>
                    <a:bodyPr/>
                    <a:lstStyle/>
                    <a:p>
                      <a:pPr algn="ctr"/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2903569"/>
                  </a:ext>
                </a:extLst>
              </a:tr>
              <a:tr h="513371">
                <a:tc>
                  <a:txBody>
                    <a:bodyPr/>
                    <a:lstStyle/>
                    <a:p>
                      <a:pPr algn="ctr"/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2269661"/>
                  </a:ext>
                </a:extLst>
              </a:tr>
              <a:tr h="5133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86678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C194C4CF-3264-4D8B-B3F3-A807CF80A204}"/>
              </a:ext>
            </a:extLst>
          </p:cNvPr>
          <p:cNvSpPr/>
          <p:nvPr/>
        </p:nvSpPr>
        <p:spPr>
          <a:xfrm>
            <a:off x="4907280" y="5000303"/>
            <a:ext cx="237743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4000" dirty="0"/>
              <a:t>=   E  ⊗</a:t>
            </a:r>
          </a:p>
        </p:txBody>
      </p:sp>
    </p:spTree>
    <p:extLst>
      <p:ext uri="{BB962C8B-B14F-4D97-AF65-F5344CB8AC3E}">
        <p14:creationId xmlns:p14="http://schemas.microsoft.com/office/powerpoint/2010/main" val="35439907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BB81B-01ED-4732-BC60-FA2E7A98F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How do we do this in the script?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B387F-D483-4784-A4F6-40C219B41A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400" dirty="0" err="1"/>
              <a:t>relMZ</a:t>
            </a:r>
            <a:r>
              <a:rPr lang="en-AU" sz="2400" dirty="0"/>
              <a:t>      &lt;- </a:t>
            </a:r>
            <a:r>
              <a:rPr lang="en-AU" sz="2400" dirty="0" err="1"/>
              <a:t>mxMatrix</a:t>
            </a:r>
            <a:r>
              <a:rPr lang="en-AU" sz="2400" dirty="0"/>
              <a:t>( type="</a:t>
            </a:r>
            <a:r>
              <a:rPr lang="en-AU" sz="2400" dirty="0" err="1"/>
              <a:t>Symm</a:t>
            </a:r>
            <a:r>
              <a:rPr lang="en-AU" sz="2400" dirty="0"/>
              <a:t>", </a:t>
            </a:r>
            <a:r>
              <a:rPr lang="en-AU" sz="2400" dirty="0" err="1"/>
              <a:t>nrow</a:t>
            </a:r>
            <a:r>
              <a:rPr lang="en-AU" sz="2400" dirty="0"/>
              <a:t>=</a:t>
            </a:r>
            <a:r>
              <a:rPr lang="en-AU" sz="2400" dirty="0" err="1"/>
              <a:t>ntv</a:t>
            </a:r>
            <a:r>
              <a:rPr lang="en-AU" sz="2400" dirty="0"/>
              <a:t>, </a:t>
            </a:r>
            <a:r>
              <a:rPr lang="en-AU" sz="2400" dirty="0" err="1"/>
              <a:t>ncol</a:t>
            </a:r>
            <a:r>
              <a:rPr lang="en-AU" sz="2400" dirty="0"/>
              <a:t>=</a:t>
            </a:r>
            <a:r>
              <a:rPr lang="en-AU" sz="2400" dirty="0" err="1"/>
              <a:t>ntv</a:t>
            </a:r>
            <a:r>
              <a:rPr lang="en-AU" sz="2400" dirty="0"/>
              <a:t>, free=FALSE, values=c(1,1,.5,1,.5,1),  name="</a:t>
            </a:r>
            <a:r>
              <a:rPr lang="en-AU" sz="2400" dirty="0" err="1"/>
              <a:t>rAmz</a:t>
            </a:r>
            <a:r>
              <a:rPr lang="en-AU" sz="2400" dirty="0"/>
              <a:t>" ) </a:t>
            </a:r>
          </a:p>
          <a:p>
            <a:r>
              <a:rPr lang="en-AU" sz="2400" dirty="0" err="1"/>
              <a:t>relDZ</a:t>
            </a:r>
            <a:r>
              <a:rPr lang="en-AU" sz="2400" dirty="0"/>
              <a:t>      &lt;- </a:t>
            </a:r>
            <a:r>
              <a:rPr lang="en-AU" sz="2400" dirty="0" err="1"/>
              <a:t>mxMatrix</a:t>
            </a:r>
            <a:r>
              <a:rPr lang="en-AU" sz="2400" dirty="0"/>
              <a:t>( type="</a:t>
            </a:r>
            <a:r>
              <a:rPr lang="en-AU" sz="2400" dirty="0" err="1"/>
              <a:t>Symm</a:t>
            </a:r>
            <a:r>
              <a:rPr lang="en-AU" sz="2400" dirty="0"/>
              <a:t>", </a:t>
            </a:r>
            <a:r>
              <a:rPr lang="en-AU" sz="2400" dirty="0" err="1"/>
              <a:t>nrow</a:t>
            </a:r>
            <a:r>
              <a:rPr lang="en-AU" sz="2400" dirty="0"/>
              <a:t>=</a:t>
            </a:r>
            <a:r>
              <a:rPr lang="en-AU" sz="2400" dirty="0" err="1"/>
              <a:t>ntv</a:t>
            </a:r>
            <a:r>
              <a:rPr lang="en-AU" sz="2400" dirty="0"/>
              <a:t>, </a:t>
            </a:r>
            <a:r>
              <a:rPr lang="en-AU" sz="2400" dirty="0" err="1"/>
              <a:t>ncol</a:t>
            </a:r>
            <a:r>
              <a:rPr lang="en-AU" sz="2400" dirty="0"/>
              <a:t>=</a:t>
            </a:r>
            <a:r>
              <a:rPr lang="en-AU" sz="2400" dirty="0" err="1"/>
              <a:t>ntv</a:t>
            </a:r>
            <a:r>
              <a:rPr lang="en-AU" sz="2400" dirty="0"/>
              <a:t>, free=FALSE, values=c(1,.5,.5,1,.5,1), name="</a:t>
            </a:r>
            <a:r>
              <a:rPr lang="en-AU" sz="2400" dirty="0" err="1"/>
              <a:t>rAdz</a:t>
            </a:r>
            <a:r>
              <a:rPr lang="en-AU" sz="2400" dirty="0"/>
              <a:t>" ) </a:t>
            </a:r>
          </a:p>
          <a:p>
            <a:endParaRPr lang="en-AU" sz="2400" dirty="0"/>
          </a:p>
          <a:p>
            <a:pPr marL="0" indent="0">
              <a:buNone/>
            </a:pPr>
            <a:r>
              <a:rPr lang="en-AU" sz="2400" dirty="0"/>
              <a:t>   </a:t>
            </a:r>
            <a:r>
              <a:rPr lang="en-AU" sz="2400" dirty="0" err="1"/>
              <a:t>relMZ</a:t>
            </a:r>
            <a:r>
              <a:rPr lang="en-AU" sz="2400" dirty="0"/>
              <a:t>  (</a:t>
            </a:r>
            <a:r>
              <a:rPr lang="en-AU" sz="2400" dirty="0" err="1"/>
              <a:t>rAmz</a:t>
            </a:r>
            <a:r>
              <a:rPr lang="en-AU" sz="2400" dirty="0"/>
              <a:t>)                                           </a:t>
            </a:r>
            <a:r>
              <a:rPr lang="en-AU" sz="2400" dirty="0" err="1"/>
              <a:t>relDZ</a:t>
            </a:r>
            <a:r>
              <a:rPr lang="en-AU" sz="2400" dirty="0"/>
              <a:t> (</a:t>
            </a:r>
            <a:r>
              <a:rPr lang="en-AU" sz="2400" dirty="0" err="1"/>
              <a:t>rAdz</a:t>
            </a:r>
            <a:r>
              <a:rPr lang="en-AU" sz="2400" dirty="0"/>
              <a:t>)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C844D12-DC06-49A1-AF14-C17D69EB9D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4558208"/>
              </p:ext>
            </p:extLst>
          </p:nvPr>
        </p:nvGraphicFramePr>
        <p:xfrm>
          <a:off x="1410789" y="4871575"/>
          <a:ext cx="3274425" cy="15401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1475">
                  <a:extLst>
                    <a:ext uri="{9D8B030D-6E8A-4147-A177-3AD203B41FA5}">
                      <a16:colId xmlns:a16="http://schemas.microsoft.com/office/drawing/2014/main" val="1564320483"/>
                    </a:ext>
                  </a:extLst>
                </a:gridCol>
                <a:gridCol w="1091475">
                  <a:extLst>
                    <a:ext uri="{9D8B030D-6E8A-4147-A177-3AD203B41FA5}">
                      <a16:colId xmlns:a16="http://schemas.microsoft.com/office/drawing/2014/main" val="1269902871"/>
                    </a:ext>
                  </a:extLst>
                </a:gridCol>
                <a:gridCol w="1091475">
                  <a:extLst>
                    <a:ext uri="{9D8B030D-6E8A-4147-A177-3AD203B41FA5}">
                      <a16:colId xmlns:a16="http://schemas.microsoft.com/office/drawing/2014/main" val="2895658981"/>
                    </a:ext>
                  </a:extLst>
                </a:gridCol>
              </a:tblGrid>
              <a:tr h="513371">
                <a:tc>
                  <a:txBody>
                    <a:bodyPr/>
                    <a:lstStyle/>
                    <a:p>
                      <a:pPr algn="ctr"/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en-AU" sz="16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2903569"/>
                  </a:ext>
                </a:extLst>
              </a:tr>
              <a:tr h="513371"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en-AU" sz="16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2269661"/>
                  </a:ext>
                </a:extLst>
              </a:tr>
              <a:tr h="5133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86678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8E7584D-8832-4459-AE51-3D5D9186EE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636752"/>
              </p:ext>
            </p:extLst>
          </p:nvPr>
        </p:nvGraphicFramePr>
        <p:xfrm>
          <a:off x="6905897" y="4871575"/>
          <a:ext cx="3274425" cy="15401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1475">
                  <a:extLst>
                    <a:ext uri="{9D8B030D-6E8A-4147-A177-3AD203B41FA5}">
                      <a16:colId xmlns:a16="http://schemas.microsoft.com/office/drawing/2014/main" val="1564320483"/>
                    </a:ext>
                  </a:extLst>
                </a:gridCol>
                <a:gridCol w="1091475">
                  <a:extLst>
                    <a:ext uri="{9D8B030D-6E8A-4147-A177-3AD203B41FA5}">
                      <a16:colId xmlns:a16="http://schemas.microsoft.com/office/drawing/2014/main" val="1269902871"/>
                    </a:ext>
                  </a:extLst>
                </a:gridCol>
                <a:gridCol w="1091475">
                  <a:extLst>
                    <a:ext uri="{9D8B030D-6E8A-4147-A177-3AD203B41FA5}">
                      <a16:colId xmlns:a16="http://schemas.microsoft.com/office/drawing/2014/main" val="2895658981"/>
                    </a:ext>
                  </a:extLst>
                </a:gridCol>
              </a:tblGrid>
              <a:tr h="513371">
                <a:tc>
                  <a:txBody>
                    <a:bodyPr/>
                    <a:lstStyle/>
                    <a:p>
                      <a:pPr algn="ctr"/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>
                          <a:solidFill>
                            <a:srgbClr val="C00000"/>
                          </a:solidFill>
                        </a:rPr>
                        <a:t>.5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2903569"/>
                  </a:ext>
                </a:extLst>
              </a:tr>
              <a:tr h="513371"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>
                          <a:solidFill>
                            <a:srgbClr val="C00000"/>
                          </a:solidFill>
                        </a:rPr>
                        <a:t>.5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2269661"/>
                  </a:ext>
                </a:extLst>
              </a:tr>
              <a:tr h="5133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86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2869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BB81B-01ED-4732-BC60-FA2E7A98F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How do we do this in the script?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B387F-D483-4784-A4F6-40C219B41A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400" dirty="0" err="1"/>
              <a:t>relMZ</a:t>
            </a:r>
            <a:r>
              <a:rPr lang="en-AU" sz="2400" dirty="0"/>
              <a:t>      &lt;- </a:t>
            </a:r>
            <a:r>
              <a:rPr lang="en-AU" sz="2400" dirty="0" err="1"/>
              <a:t>mxMatrix</a:t>
            </a:r>
            <a:r>
              <a:rPr lang="en-AU" sz="2400" dirty="0"/>
              <a:t>( type="</a:t>
            </a:r>
            <a:r>
              <a:rPr lang="en-AU" sz="2400" dirty="0" err="1"/>
              <a:t>Symm</a:t>
            </a:r>
            <a:r>
              <a:rPr lang="en-AU" sz="2400" dirty="0"/>
              <a:t>", </a:t>
            </a:r>
            <a:r>
              <a:rPr lang="en-AU" sz="2400" dirty="0" err="1"/>
              <a:t>nrow</a:t>
            </a:r>
            <a:r>
              <a:rPr lang="en-AU" sz="2400" dirty="0"/>
              <a:t>=</a:t>
            </a:r>
            <a:r>
              <a:rPr lang="en-AU" sz="2400" dirty="0" err="1"/>
              <a:t>ntv</a:t>
            </a:r>
            <a:r>
              <a:rPr lang="en-AU" sz="2400" dirty="0"/>
              <a:t>, </a:t>
            </a:r>
            <a:r>
              <a:rPr lang="en-AU" sz="2400" dirty="0" err="1"/>
              <a:t>ncol</a:t>
            </a:r>
            <a:r>
              <a:rPr lang="en-AU" sz="2400" dirty="0"/>
              <a:t>=</a:t>
            </a:r>
            <a:r>
              <a:rPr lang="en-AU" sz="2400" dirty="0" err="1"/>
              <a:t>ntv</a:t>
            </a:r>
            <a:r>
              <a:rPr lang="en-AU" sz="2400" dirty="0"/>
              <a:t>, free=FALSE, values=c(1,1,.5,1,.5,1),  name="</a:t>
            </a:r>
            <a:r>
              <a:rPr lang="en-AU" sz="2400" dirty="0" err="1"/>
              <a:t>rAmz</a:t>
            </a:r>
            <a:r>
              <a:rPr lang="en-AU" sz="2400" dirty="0"/>
              <a:t>" ) </a:t>
            </a:r>
          </a:p>
          <a:p>
            <a:r>
              <a:rPr lang="en-AU" sz="2400" dirty="0" err="1"/>
              <a:t>relDZ</a:t>
            </a:r>
            <a:r>
              <a:rPr lang="en-AU" sz="2400" dirty="0"/>
              <a:t>      &lt;- </a:t>
            </a:r>
            <a:r>
              <a:rPr lang="en-AU" sz="2400" dirty="0" err="1"/>
              <a:t>mxMatrix</a:t>
            </a:r>
            <a:r>
              <a:rPr lang="en-AU" sz="2400" dirty="0"/>
              <a:t>( type="</a:t>
            </a:r>
            <a:r>
              <a:rPr lang="en-AU" sz="2400" dirty="0" err="1"/>
              <a:t>Symm</a:t>
            </a:r>
            <a:r>
              <a:rPr lang="en-AU" sz="2400" dirty="0"/>
              <a:t>", </a:t>
            </a:r>
            <a:r>
              <a:rPr lang="en-AU" sz="2400" dirty="0" err="1"/>
              <a:t>nrow</a:t>
            </a:r>
            <a:r>
              <a:rPr lang="en-AU" sz="2400" dirty="0"/>
              <a:t>=</a:t>
            </a:r>
            <a:r>
              <a:rPr lang="en-AU" sz="2400" dirty="0" err="1"/>
              <a:t>ntv</a:t>
            </a:r>
            <a:r>
              <a:rPr lang="en-AU" sz="2400" dirty="0"/>
              <a:t>, </a:t>
            </a:r>
            <a:r>
              <a:rPr lang="en-AU" sz="2400" dirty="0" err="1"/>
              <a:t>ncol</a:t>
            </a:r>
            <a:r>
              <a:rPr lang="en-AU" sz="2400" dirty="0"/>
              <a:t>=</a:t>
            </a:r>
            <a:r>
              <a:rPr lang="en-AU" sz="2400" dirty="0" err="1"/>
              <a:t>ntv</a:t>
            </a:r>
            <a:r>
              <a:rPr lang="en-AU" sz="2400" dirty="0"/>
              <a:t>, free=FALSE, values=c(1,.5,.5,1,.5,1), name="</a:t>
            </a:r>
            <a:r>
              <a:rPr lang="en-AU" sz="2400" dirty="0" err="1"/>
              <a:t>rAdz</a:t>
            </a:r>
            <a:r>
              <a:rPr lang="en-AU" sz="2400" dirty="0"/>
              <a:t>" ) </a:t>
            </a:r>
          </a:p>
          <a:p>
            <a:endParaRPr lang="en-AU" sz="2400" dirty="0"/>
          </a:p>
          <a:p>
            <a:pPr marL="0" indent="0">
              <a:buNone/>
            </a:pPr>
            <a:r>
              <a:rPr lang="en-AU" sz="2400" dirty="0"/>
              <a:t>   </a:t>
            </a:r>
            <a:r>
              <a:rPr lang="en-AU" sz="2400" dirty="0" err="1"/>
              <a:t>relMZ</a:t>
            </a:r>
            <a:r>
              <a:rPr lang="en-AU" sz="2400" dirty="0"/>
              <a:t>  (</a:t>
            </a:r>
            <a:r>
              <a:rPr lang="en-AU" sz="2400" dirty="0" err="1"/>
              <a:t>rAmz</a:t>
            </a:r>
            <a:r>
              <a:rPr lang="en-AU" sz="2400" dirty="0"/>
              <a:t>)                                           </a:t>
            </a:r>
            <a:r>
              <a:rPr lang="en-AU" sz="2400" dirty="0" err="1"/>
              <a:t>relDZ</a:t>
            </a:r>
            <a:r>
              <a:rPr lang="en-AU" sz="2400" dirty="0"/>
              <a:t> (</a:t>
            </a:r>
            <a:r>
              <a:rPr lang="en-AU" sz="2400" dirty="0" err="1"/>
              <a:t>rAdz</a:t>
            </a:r>
            <a:r>
              <a:rPr lang="en-AU" sz="2400" dirty="0"/>
              <a:t>)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C844D12-DC06-49A1-AF14-C17D69EB9D78}"/>
              </a:ext>
            </a:extLst>
          </p:cNvPr>
          <p:cNvGraphicFramePr>
            <a:graphicFrameLocks noGrp="1"/>
          </p:cNvGraphicFramePr>
          <p:nvPr/>
        </p:nvGraphicFramePr>
        <p:xfrm>
          <a:off x="1410789" y="4871575"/>
          <a:ext cx="3274425" cy="15401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1475">
                  <a:extLst>
                    <a:ext uri="{9D8B030D-6E8A-4147-A177-3AD203B41FA5}">
                      <a16:colId xmlns:a16="http://schemas.microsoft.com/office/drawing/2014/main" val="1564320483"/>
                    </a:ext>
                  </a:extLst>
                </a:gridCol>
                <a:gridCol w="1091475">
                  <a:extLst>
                    <a:ext uri="{9D8B030D-6E8A-4147-A177-3AD203B41FA5}">
                      <a16:colId xmlns:a16="http://schemas.microsoft.com/office/drawing/2014/main" val="1269902871"/>
                    </a:ext>
                  </a:extLst>
                </a:gridCol>
                <a:gridCol w="1091475">
                  <a:extLst>
                    <a:ext uri="{9D8B030D-6E8A-4147-A177-3AD203B41FA5}">
                      <a16:colId xmlns:a16="http://schemas.microsoft.com/office/drawing/2014/main" val="2895658981"/>
                    </a:ext>
                  </a:extLst>
                </a:gridCol>
              </a:tblGrid>
              <a:tr h="513371">
                <a:tc>
                  <a:txBody>
                    <a:bodyPr/>
                    <a:lstStyle/>
                    <a:p>
                      <a:pPr algn="ctr"/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en-AU" sz="16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2903569"/>
                  </a:ext>
                </a:extLst>
              </a:tr>
              <a:tr h="513371"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en-AU" sz="16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2269661"/>
                  </a:ext>
                </a:extLst>
              </a:tr>
              <a:tr h="5133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86678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8E7584D-8832-4459-AE51-3D5D9186EE13}"/>
              </a:ext>
            </a:extLst>
          </p:cNvPr>
          <p:cNvGraphicFramePr>
            <a:graphicFrameLocks noGrp="1"/>
          </p:cNvGraphicFramePr>
          <p:nvPr/>
        </p:nvGraphicFramePr>
        <p:xfrm>
          <a:off x="6905897" y="4871575"/>
          <a:ext cx="3274425" cy="15401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1475">
                  <a:extLst>
                    <a:ext uri="{9D8B030D-6E8A-4147-A177-3AD203B41FA5}">
                      <a16:colId xmlns:a16="http://schemas.microsoft.com/office/drawing/2014/main" val="1564320483"/>
                    </a:ext>
                  </a:extLst>
                </a:gridCol>
                <a:gridCol w="1091475">
                  <a:extLst>
                    <a:ext uri="{9D8B030D-6E8A-4147-A177-3AD203B41FA5}">
                      <a16:colId xmlns:a16="http://schemas.microsoft.com/office/drawing/2014/main" val="1269902871"/>
                    </a:ext>
                  </a:extLst>
                </a:gridCol>
                <a:gridCol w="1091475">
                  <a:extLst>
                    <a:ext uri="{9D8B030D-6E8A-4147-A177-3AD203B41FA5}">
                      <a16:colId xmlns:a16="http://schemas.microsoft.com/office/drawing/2014/main" val="2895658981"/>
                    </a:ext>
                  </a:extLst>
                </a:gridCol>
              </a:tblGrid>
              <a:tr h="513371">
                <a:tc>
                  <a:txBody>
                    <a:bodyPr/>
                    <a:lstStyle/>
                    <a:p>
                      <a:pPr algn="ctr"/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>
                          <a:solidFill>
                            <a:srgbClr val="C00000"/>
                          </a:solidFill>
                        </a:rPr>
                        <a:t>.5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2903569"/>
                  </a:ext>
                </a:extLst>
              </a:tr>
              <a:tr h="513371"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>
                          <a:solidFill>
                            <a:srgbClr val="C00000"/>
                          </a:solidFill>
                        </a:rPr>
                        <a:t>.5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2269661"/>
                  </a:ext>
                </a:extLst>
              </a:tr>
              <a:tr h="5133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86678"/>
                  </a:ext>
                </a:extLst>
              </a:tr>
            </a:tbl>
          </a:graphicData>
        </a:graphic>
      </p:graphicFrame>
      <p:sp>
        <p:nvSpPr>
          <p:cNvPr id="6" name="Callout: Line 5">
            <a:extLst>
              <a:ext uri="{FF2B5EF4-FFF2-40B4-BE49-F238E27FC236}">
                <a16:creationId xmlns:a16="http://schemas.microsoft.com/office/drawing/2014/main" id="{C2221C2A-5D96-41C7-90A1-DB4FF730289F}"/>
              </a:ext>
            </a:extLst>
          </p:cNvPr>
          <p:cNvSpPr/>
          <p:nvPr/>
        </p:nvSpPr>
        <p:spPr>
          <a:xfrm>
            <a:off x="9599023" y="3198223"/>
            <a:ext cx="2133600" cy="1371600"/>
          </a:xfrm>
          <a:prstGeom prst="borderCallout1">
            <a:avLst>
              <a:gd name="adj1" fmla="val 18750"/>
              <a:gd name="adj2" fmla="val -8333"/>
              <a:gd name="adj3" fmla="val -22192"/>
              <a:gd name="adj4" fmla="val -86496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0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AU" sz="2000" dirty="0">
                <a:solidFill>
                  <a:schemeClr val="tx1"/>
                </a:solidFill>
              </a:rPr>
              <a:t> here is the </a:t>
            </a:r>
            <a:r>
              <a:rPr lang="en-AU" sz="2000" b="1" i="1" dirty="0">
                <a:solidFill>
                  <a:schemeClr val="tx1"/>
                </a:solidFill>
              </a:rPr>
              <a:t>coefficient of relatedness</a:t>
            </a:r>
            <a:r>
              <a:rPr lang="en-AU" sz="2800" b="1" i="1" dirty="0">
                <a:solidFill>
                  <a:schemeClr val="tx1"/>
                </a:solidFill>
              </a:rPr>
              <a:t> </a:t>
            </a:r>
            <a:endParaRPr lang="en-AU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1750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BB81B-01ED-4732-BC60-FA2E7A98F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How do we do this in the script?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B387F-D483-4784-A4F6-40C219B41A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400" dirty="0" err="1"/>
              <a:t>relC</a:t>
            </a:r>
            <a:r>
              <a:rPr lang="en-AU" sz="2400" dirty="0"/>
              <a:t>       &lt;- </a:t>
            </a:r>
            <a:r>
              <a:rPr lang="en-AU" sz="2400" dirty="0" err="1"/>
              <a:t>mxMatrix</a:t>
            </a:r>
            <a:r>
              <a:rPr lang="en-AU" sz="2400" dirty="0"/>
              <a:t>( type="Unit", </a:t>
            </a:r>
            <a:r>
              <a:rPr lang="en-AU" sz="2400" dirty="0" err="1"/>
              <a:t>nrow</a:t>
            </a:r>
            <a:r>
              <a:rPr lang="en-AU" sz="2400" dirty="0"/>
              <a:t>=</a:t>
            </a:r>
            <a:r>
              <a:rPr lang="en-AU" sz="2400" dirty="0" err="1"/>
              <a:t>ntv</a:t>
            </a:r>
            <a:r>
              <a:rPr lang="en-AU" sz="2400" dirty="0"/>
              <a:t>, </a:t>
            </a:r>
            <a:r>
              <a:rPr lang="en-AU" sz="2400" dirty="0" err="1"/>
              <a:t>ncol</a:t>
            </a:r>
            <a:r>
              <a:rPr lang="en-AU" sz="2400" dirty="0"/>
              <a:t>=</a:t>
            </a:r>
            <a:r>
              <a:rPr lang="en-AU" sz="2400" dirty="0" err="1"/>
              <a:t>ntv</a:t>
            </a:r>
            <a:r>
              <a:rPr lang="en-AU" sz="2400" dirty="0"/>
              <a:t>, free=FALSE, name="</a:t>
            </a:r>
            <a:r>
              <a:rPr lang="en-AU" sz="2400" dirty="0" err="1"/>
              <a:t>rC</a:t>
            </a:r>
            <a:r>
              <a:rPr lang="en-AU" sz="2400" dirty="0"/>
              <a:t>" ) </a:t>
            </a:r>
          </a:p>
          <a:p>
            <a:r>
              <a:rPr lang="en-AU" sz="2400" dirty="0" err="1"/>
              <a:t>relE</a:t>
            </a:r>
            <a:r>
              <a:rPr lang="en-AU" sz="2400" dirty="0"/>
              <a:t>       &lt;- </a:t>
            </a:r>
            <a:r>
              <a:rPr lang="en-AU" sz="2400" dirty="0" err="1"/>
              <a:t>mxMatrix</a:t>
            </a:r>
            <a:r>
              <a:rPr lang="en-AU" sz="2400" dirty="0"/>
              <a:t>( type="</a:t>
            </a:r>
            <a:r>
              <a:rPr lang="en-AU" sz="2400" dirty="0" err="1"/>
              <a:t>Iden</a:t>
            </a:r>
            <a:r>
              <a:rPr lang="en-AU" sz="2400" dirty="0"/>
              <a:t>", </a:t>
            </a:r>
            <a:r>
              <a:rPr lang="en-AU" sz="2400" dirty="0" err="1"/>
              <a:t>nrow</a:t>
            </a:r>
            <a:r>
              <a:rPr lang="en-AU" sz="2400" dirty="0"/>
              <a:t>=</a:t>
            </a:r>
            <a:r>
              <a:rPr lang="en-AU" sz="2400" dirty="0" err="1"/>
              <a:t>ntv</a:t>
            </a:r>
            <a:r>
              <a:rPr lang="en-AU" sz="2400" dirty="0"/>
              <a:t>, </a:t>
            </a:r>
            <a:r>
              <a:rPr lang="en-AU" sz="2400" dirty="0" err="1"/>
              <a:t>ncol</a:t>
            </a:r>
            <a:r>
              <a:rPr lang="en-AU" sz="2400" dirty="0"/>
              <a:t>=</a:t>
            </a:r>
            <a:r>
              <a:rPr lang="en-AU" sz="2400" dirty="0" err="1"/>
              <a:t>ntv</a:t>
            </a:r>
            <a:r>
              <a:rPr lang="en-AU" sz="2400" dirty="0"/>
              <a:t>, free=FALSE, name="</a:t>
            </a:r>
            <a:r>
              <a:rPr lang="en-AU" sz="2400" dirty="0" err="1"/>
              <a:t>rE</a:t>
            </a:r>
            <a:r>
              <a:rPr lang="en-AU" sz="2400" dirty="0"/>
              <a:t>" ) </a:t>
            </a:r>
          </a:p>
          <a:p>
            <a:endParaRPr lang="en-AU" sz="2400" dirty="0"/>
          </a:p>
          <a:p>
            <a:pPr marL="0" indent="0">
              <a:buNone/>
            </a:pPr>
            <a:r>
              <a:rPr lang="en-AU" sz="2400" dirty="0"/>
              <a:t>  </a:t>
            </a:r>
            <a:r>
              <a:rPr lang="en-AU" sz="2400" dirty="0" err="1"/>
              <a:t>relC</a:t>
            </a:r>
            <a:r>
              <a:rPr lang="en-AU" sz="2400" dirty="0"/>
              <a:t> (</a:t>
            </a:r>
            <a:r>
              <a:rPr lang="en-AU" sz="2400" dirty="0" err="1"/>
              <a:t>rC</a:t>
            </a:r>
            <a:r>
              <a:rPr lang="en-AU" sz="2400" dirty="0"/>
              <a:t>)					</a:t>
            </a:r>
            <a:r>
              <a:rPr lang="en-AU" sz="2400" dirty="0" err="1"/>
              <a:t>relE</a:t>
            </a:r>
            <a:r>
              <a:rPr lang="en-AU" sz="2400" dirty="0"/>
              <a:t> (</a:t>
            </a:r>
            <a:r>
              <a:rPr lang="en-AU" sz="2400" dirty="0" err="1"/>
              <a:t>rE</a:t>
            </a:r>
            <a:r>
              <a:rPr lang="en-AU" sz="2400" dirty="0"/>
              <a:t>)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45F8BFA-84B2-488C-8495-47EE5A49D8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3077189"/>
              </p:ext>
            </p:extLst>
          </p:nvPr>
        </p:nvGraphicFramePr>
        <p:xfrm>
          <a:off x="1349829" y="4784487"/>
          <a:ext cx="3274425" cy="15401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1475">
                  <a:extLst>
                    <a:ext uri="{9D8B030D-6E8A-4147-A177-3AD203B41FA5}">
                      <a16:colId xmlns:a16="http://schemas.microsoft.com/office/drawing/2014/main" val="1564320483"/>
                    </a:ext>
                  </a:extLst>
                </a:gridCol>
                <a:gridCol w="1091475">
                  <a:extLst>
                    <a:ext uri="{9D8B030D-6E8A-4147-A177-3AD203B41FA5}">
                      <a16:colId xmlns:a16="http://schemas.microsoft.com/office/drawing/2014/main" val="1269902871"/>
                    </a:ext>
                  </a:extLst>
                </a:gridCol>
                <a:gridCol w="1091475">
                  <a:extLst>
                    <a:ext uri="{9D8B030D-6E8A-4147-A177-3AD203B41FA5}">
                      <a16:colId xmlns:a16="http://schemas.microsoft.com/office/drawing/2014/main" val="2895658981"/>
                    </a:ext>
                  </a:extLst>
                </a:gridCol>
              </a:tblGrid>
              <a:tr h="513371">
                <a:tc>
                  <a:txBody>
                    <a:bodyPr/>
                    <a:lstStyle/>
                    <a:p>
                      <a:pPr algn="ctr"/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2903569"/>
                  </a:ext>
                </a:extLst>
              </a:tr>
              <a:tr h="513371">
                <a:tc>
                  <a:txBody>
                    <a:bodyPr/>
                    <a:lstStyle/>
                    <a:p>
                      <a:pPr algn="ctr"/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2269661"/>
                  </a:ext>
                </a:extLst>
              </a:tr>
              <a:tr h="5133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86678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294EBBB-9D26-4888-8A8D-748DAC5B97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9469376"/>
              </p:ext>
            </p:extLst>
          </p:nvPr>
        </p:nvGraphicFramePr>
        <p:xfrm>
          <a:off x="6662058" y="4784486"/>
          <a:ext cx="3274425" cy="15401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1475">
                  <a:extLst>
                    <a:ext uri="{9D8B030D-6E8A-4147-A177-3AD203B41FA5}">
                      <a16:colId xmlns:a16="http://schemas.microsoft.com/office/drawing/2014/main" val="1564320483"/>
                    </a:ext>
                  </a:extLst>
                </a:gridCol>
                <a:gridCol w="1091475">
                  <a:extLst>
                    <a:ext uri="{9D8B030D-6E8A-4147-A177-3AD203B41FA5}">
                      <a16:colId xmlns:a16="http://schemas.microsoft.com/office/drawing/2014/main" val="1269902871"/>
                    </a:ext>
                  </a:extLst>
                </a:gridCol>
                <a:gridCol w="1091475">
                  <a:extLst>
                    <a:ext uri="{9D8B030D-6E8A-4147-A177-3AD203B41FA5}">
                      <a16:colId xmlns:a16="http://schemas.microsoft.com/office/drawing/2014/main" val="2895658981"/>
                    </a:ext>
                  </a:extLst>
                </a:gridCol>
              </a:tblGrid>
              <a:tr h="513371">
                <a:tc>
                  <a:txBody>
                    <a:bodyPr/>
                    <a:lstStyle/>
                    <a:p>
                      <a:pPr algn="ctr"/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2903569"/>
                  </a:ext>
                </a:extLst>
              </a:tr>
              <a:tr h="513371">
                <a:tc>
                  <a:txBody>
                    <a:bodyPr/>
                    <a:lstStyle/>
                    <a:p>
                      <a:pPr algn="ctr"/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2269661"/>
                  </a:ext>
                </a:extLst>
              </a:tr>
              <a:tr h="5133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86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97203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BB81B-01ED-4732-BC60-FA2E7A98F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How do we do this in the script?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B387F-D483-4784-A4F6-40C219B41A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400" dirty="0" err="1"/>
              <a:t>expCovMZ</a:t>
            </a:r>
            <a:r>
              <a:rPr lang="en-AU" sz="2400" dirty="0"/>
              <a:t>  &lt;- </a:t>
            </a:r>
            <a:r>
              <a:rPr lang="en-AU" sz="2400" dirty="0" err="1"/>
              <a:t>mxAlgebra</a:t>
            </a:r>
            <a:r>
              <a:rPr lang="en-AU" sz="2400" dirty="0"/>
              <a:t>( expression= </a:t>
            </a:r>
          </a:p>
          <a:p>
            <a:pPr marL="4127500" indent="0">
              <a:buNone/>
            </a:pPr>
            <a:r>
              <a:rPr lang="en-AU" sz="2400" dirty="0" err="1"/>
              <a:t>VA%x%</a:t>
            </a:r>
            <a:r>
              <a:rPr lang="en-AU" sz="2400" b="1" dirty="0" err="1">
                <a:solidFill>
                  <a:srgbClr val="C00000"/>
                </a:solidFill>
              </a:rPr>
              <a:t>rAmz</a:t>
            </a:r>
            <a:r>
              <a:rPr lang="en-AU" sz="2400" dirty="0"/>
              <a:t> + </a:t>
            </a:r>
            <a:r>
              <a:rPr lang="en-AU" sz="2400" dirty="0" err="1"/>
              <a:t>VC%x%rC</a:t>
            </a:r>
            <a:r>
              <a:rPr lang="en-AU" sz="2400" dirty="0"/>
              <a:t> + </a:t>
            </a:r>
            <a:r>
              <a:rPr lang="en-AU" sz="2400" dirty="0" err="1"/>
              <a:t>VE%x%rE</a:t>
            </a:r>
            <a:r>
              <a:rPr lang="en-AU" sz="2400" dirty="0"/>
              <a:t>, </a:t>
            </a:r>
          </a:p>
          <a:p>
            <a:pPr marL="4127500" indent="0">
              <a:buNone/>
            </a:pPr>
            <a:r>
              <a:rPr lang="en-AU" sz="2400" dirty="0"/>
              <a:t>name="</a:t>
            </a:r>
            <a:r>
              <a:rPr lang="en-AU" sz="2400" dirty="0" err="1"/>
              <a:t>expCovMZ</a:t>
            </a:r>
            <a:r>
              <a:rPr lang="en-AU" sz="2400" dirty="0"/>
              <a:t>" )</a:t>
            </a:r>
          </a:p>
          <a:p>
            <a:endParaRPr lang="en-AU" sz="2400" dirty="0"/>
          </a:p>
          <a:p>
            <a:r>
              <a:rPr lang="en-AU" sz="2400" dirty="0" err="1"/>
              <a:t>expCovDZ</a:t>
            </a:r>
            <a:r>
              <a:rPr lang="en-AU" sz="2400" dirty="0"/>
              <a:t>  &lt;- </a:t>
            </a:r>
            <a:r>
              <a:rPr lang="en-AU" sz="2400" dirty="0" err="1"/>
              <a:t>mxAlgebra</a:t>
            </a:r>
            <a:r>
              <a:rPr lang="en-AU" sz="2400" dirty="0"/>
              <a:t>( expression= </a:t>
            </a:r>
          </a:p>
          <a:p>
            <a:pPr marL="4127500" indent="0">
              <a:buNone/>
            </a:pPr>
            <a:r>
              <a:rPr lang="en-AU" sz="2400" dirty="0" err="1"/>
              <a:t>VA%x%</a:t>
            </a:r>
            <a:r>
              <a:rPr lang="en-AU" sz="2400" b="1" dirty="0" err="1">
                <a:solidFill>
                  <a:srgbClr val="C00000"/>
                </a:solidFill>
              </a:rPr>
              <a:t>rAdz</a:t>
            </a:r>
            <a:r>
              <a:rPr lang="en-AU" sz="2400" dirty="0"/>
              <a:t> + </a:t>
            </a:r>
            <a:r>
              <a:rPr lang="en-AU" sz="2400" dirty="0" err="1"/>
              <a:t>VC%x%rC</a:t>
            </a:r>
            <a:r>
              <a:rPr lang="en-AU" sz="2400" dirty="0"/>
              <a:t> + </a:t>
            </a:r>
            <a:r>
              <a:rPr lang="en-AU" sz="2400" dirty="0" err="1"/>
              <a:t>VE%x%rE</a:t>
            </a:r>
            <a:r>
              <a:rPr lang="en-AU" sz="2400" dirty="0"/>
              <a:t>, </a:t>
            </a:r>
          </a:p>
          <a:p>
            <a:pPr marL="4127500" indent="0">
              <a:buNone/>
            </a:pPr>
            <a:r>
              <a:rPr lang="en-AU" sz="2400" dirty="0"/>
              <a:t>name="</a:t>
            </a:r>
            <a:r>
              <a:rPr lang="en-AU" sz="2400" dirty="0" err="1"/>
              <a:t>expCovDZ</a:t>
            </a:r>
            <a:r>
              <a:rPr lang="en-AU" sz="2400" dirty="0"/>
              <a:t>" )</a:t>
            </a:r>
          </a:p>
        </p:txBody>
      </p:sp>
    </p:spTree>
    <p:extLst>
      <p:ext uri="{BB962C8B-B14F-4D97-AF65-F5344CB8AC3E}">
        <p14:creationId xmlns:p14="http://schemas.microsoft.com/office/powerpoint/2010/main" val="12796328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D7FEB-771C-493C-B372-104CB5DE8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02_extrasib2.R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025327-7BAC-4839-9A8E-4AE9F04724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200" dirty="0"/>
              <a:t>Run the ACE model </a:t>
            </a:r>
          </a:p>
          <a:p>
            <a:r>
              <a:rPr lang="en-AU" sz="3200" dirty="0"/>
              <a:t>Look at the output </a:t>
            </a:r>
          </a:p>
          <a:p>
            <a:pPr lvl="1"/>
            <a:r>
              <a:rPr lang="en-AU" sz="3000" dirty="0"/>
              <a:t>(type “</a:t>
            </a:r>
            <a:r>
              <a:rPr lang="en-AU" sz="3000" dirty="0" err="1"/>
              <a:t>sumACE</a:t>
            </a:r>
            <a:r>
              <a:rPr lang="en-AU" sz="3000" dirty="0"/>
              <a:t>”)</a:t>
            </a:r>
          </a:p>
          <a:p>
            <a:r>
              <a:rPr lang="en-AU" sz="3200" dirty="0"/>
              <a:t>Record the output in Tuesday2.xls</a:t>
            </a:r>
          </a:p>
          <a:p>
            <a:endParaRPr lang="en-AU" sz="3200" dirty="0"/>
          </a:p>
          <a:p>
            <a:r>
              <a:rPr lang="en-AU" sz="3200" dirty="0"/>
              <a:t>Any questions about this model or script?</a:t>
            </a:r>
          </a:p>
          <a:p>
            <a:pPr marL="0" indent="0">
              <a:buNone/>
            </a:pPr>
            <a:endParaRPr lang="en-AU" sz="320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590278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BB81B-01ED-4732-BC60-FA2E7A98F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Can we make this even more efficient?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B387F-D483-4784-A4F6-40C219B41A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2400" dirty="0"/>
              <a:t>What are the differences between the MZ and DZ groups?</a:t>
            </a:r>
          </a:p>
          <a:p>
            <a:r>
              <a:rPr lang="en-AU" dirty="0" err="1"/>
              <a:t>relMZ</a:t>
            </a:r>
            <a:r>
              <a:rPr lang="en-AU" dirty="0"/>
              <a:t>      &lt;- </a:t>
            </a:r>
            <a:r>
              <a:rPr lang="en-AU" dirty="0" err="1"/>
              <a:t>mxMatrix</a:t>
            </a:r>
            <a:r>
              <a:rPr lang="en-AU" dirty="0"/>
              <a:t>( type="</a:t>
            </a:r>
            <a:r>
              <a:rPr lang="en-AU" dirty="0" err="1"/>
              <a:t>Symm</a:t>
            </a:r>
            <a:r>
              <a:rPr lang="en-AU" dirty="0"/>
              <a:t>", </a:t>
            </a:r>
            <a:r>
              <a:rPr lang="en-AU" dirty="0" err="1"/>
              <a:t>nrow</a:t>
            </a:r>
            <a:r>
              <a:rPr lang="en-AU" dirty="0"/>
              <a:t>=</a:t>
            </a:r>
            <a:r>
              <a:rPr lang="en-AU" dirty="0" err="1"/>
              <a:t>ntv</a:t>
            </a:r>
            <a:r>
              <a:rPr lang="en-AU" dirty="0"/>
              <a:t>, </a:t>
            </a:r>
            <a:r>
              <a:rPr lang="en-AU" dirty="0" err="1"/>
              <a:t>ncol</a:t>
            </a:r>
            <a:r>
              <a:rPr lang="en-AU" dirty="0"/>
              <a:t>=</a:t>
            </a:r>
            <a:r>
              <a:rPr lang="en-AU" dirty="0" err="1"/>
              <a:t>ntv</a:t>
            </a:r>
            <a:r>
              <a:rPr lang="en-AU" dirty="0"/>
              <a:t>, free=FALSE, values=c(1,</a:t>
            </a:r>
            <a:r>
              <a:rPr lang="en-AU" b="1" dirty="0">
                <a:solidFill>
                  <a:srgbClr val="C00000"/>
                </a:solidFill>
              </a:rPr>
              <a:t>1</a:t>
            </a:r>
            <a:r>
              <a:rPr lang="en-AU" dirty="0"/>
              <a:t>,.5,1,.5,1),  name="</a:t>
            </a:r>
            <a:r>
              <a:rPr lang="en-AU" dirty="0" err="1"/>
              <a:t>rAmz</a:t>
            </a:r>
            <a:r>
              <a:rPr lang="en-AU" dirty="0"/>
              <a:t>" ) </a:t>
            </a:r>
          </a:p>
          <a:p>
            <a:r>
              <a:rPr lang="en-AU" dirty="0" err="1"/>
              <a:t>relDZ</a:t>
            </a:r>
            <a:r>
              <a:rPr lang="en-AU" dirty="0"/>
              <a:t>      &lt;- </a:t>
            </a:r>
            <a:r>
              <a:rPr lang="en-AU" dirty="0" err="1"/>
              <a:t>mxMatrix</a:t>
            </a:r>
            <a:r>
              <a:rPr lang="en-AU" dirty="0"/>
              <a:t>( type="</a:t>
            </a:r>
            <a:r>
              <a:rPr lang="en-AU" dirty="0" err="1"/>
              <a:t>Symm</a:t>
            </a:r>
            <a:r>
              <a:rPr lang="en-AU" dirty="0"/>
              <a:t>", </a:t>
            </a:r>
            <a:r>
              <a:rPr lang="en-AU" dirty="0" err="1"/>
              <a:t>nrow</a:t>
            </a:r>
            <a:r>
              <a:rPr lang="en-AU" dirty="0"/>
              <a:t>=</a:t>
            </a:r>
            <a:r>
              <a:rPr lang="en-AU" dirty="0" err="1"/>
              <a:t>ntv</a:t>
            </a:r>
            <a:r>
              <a:rPr lang="en-AU" dirty="0"/>
              <a:t>, </a:t>
            </a:r>
            <a:r>
              <a:rPr lang="en-AU" dirty="0" err="1"/>
              <a:t>ncol</a:t>
            </a:r>
            <a:r>
              <a:rPr lang="en-AU" dirty="0"/>
              <a:t>=</a:t>
            </a:r>
            <a:r>
              <a:rPr lang="en-AU" dirty="0" err="1"/>
              <a:t>ntv</a:t>
            </a:r>
            <a:r>
              <a:rPr lang="en-AU" dirty="0"/>
              <a:t>, free=FALSE, values=c(1,</a:t>
            </a:r>
            <a:r>
              <a:rPr lang="en-AU" b="1" dirty="0">
                <a:solidFill>
                  <a:srgbClr val="C00000"/>
                </a:solidFill>
              </a:rPr>
              <a:t>.5</a:t>
            </a:r>
            <a:r>
              <a:rPr lang="en-AU" dirty="0"/>
              <a:t>,.5,1,.5,1), name="</a:t>
            </a:r>
            <a:r>
              <a:rPr lang="en-AU" dirty="0" err="1"/>
              <a:t>rAdz</a:t>
            </a:r>
            <a:r>
              <a:rPr lang="en-AU" dirty="0"/>
              <a:t>" ) </a:t>
            </a:r>
          </a:p>
          <a:p>
            <a:endParaRPr lang="en-AU" sz="2400" dirty="0"/>
          </a:p>
          <a:p>
            <a:pPr marL="0" indent="0">
              <a:buNone/>
            </a:pPr>
            <a:r>
              <a:rPr lang="en-AU" sz="2400" dirty="0"/>
              <a:t>   </a:t>
            </a:r>
            <a:r>
              <a:rPr lang="en-AU" sz="2400" dirty="0" err="1"/>
              <a:t>relMZ</a:t>
            </a:r>
            <a:r>
              <a:rPr lang="en-AU" sz="2400" dirty="0"/>
              <a:t>  (</a:t>
            </a:r>
            <a:r>
              <a:rPr lang="en-AU" sz="2400" dirty="0" err="1"/>
              <a:t>rAmz</a:t>
            </a:r>
            <a:r>
              <a:rPr lang="en-AU" sz="2400" dirty="0"/>
              <a:t>)                                           </a:t>
            </a:r>
            <a:r>
              <a:rPr lang="en-AU" sz="2400" dirty="0" err="1"/>
              <a:t>relDZ</a:t>
            </a:r>
            <a:r>
              <a:rPr lang="en-AU" sz="2400" dirty="0"/>
              <a:t> (</a:t>
            </a:r>
            <a:r>
              <a:rPr lang="en-AU" sz="2400" dirty="0" err="1"/>
              <a:t>rAdz</a:t>
            </a:r>
            <a:r>
              <a:rPr lang="en-AU" sz="2400" dirty="0"/>
              <a:t>)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C844D12-DC06-49A1-AF14-C17D69EB9D78}"/>
              </a:ext>
            </a:extLst>
          </p:cNvPr>
          <p:cNvGraphicFramePr>
            <a:graphicFrameLocks noGrp="1"/>
          </p:cNvGraphicFramePr>
          <p:nvPr/>
        </p:nvGraphicFramePr>
        <p:xfrm>
          <a:off x="1410789" y="4871575"/>
          <a:ext cx="3274425" cy="15401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1475">
                  <a:extLst>
                    <a:ext uri="{9D8B030D-6E8A-4147-A177-3AD203B41FA5}">
                      <a16:colId xmlns:a16="http://schemas.microsoft.com/office/drawing/2014/main" val="1564320483"/>
                    </a:ext>
                  </a:extLst>
                </a:gridCol>
                <a:gridCol w="1091475">
                  <a:extLst>
                    <a:ext uri="{9D8B030D-6E8A-4147-A177-3AD203B41FA5}">
                      <a16:colId xmlns:a16="http://schemas.microsoft.com/office/drawing/2014/main" val="1269902871"/>
                    </a:ext>
                  </a:extLst>
                </a:gridCol>
                <a:gridCol w="1091475">
                  <a:extLst>
                    <a:ext uri="{9D8B030D-6E8A-4147-A177-3AD203B41FA5}">
                      <a16:colId xmlns:a16="http://schemas.microsoft.com/office/drawing/2014/main" val="2895658981"/>
                    </a:ext>
                  </a:extLst>
                </a:gridCol>
              </a:tblGrid>
              <a:tr h="513371">
                <a:tc>
                  <a:txBody>
                    <a:bodyPr/>
                    <a:lstStyle/>
                    <a:p>
                      <a:pPr algn="ctr"/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en-AU" sz="16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2903569"/>
                  </a:ext>
                </a:extLst>
              </a:tr>
              <a:tr h="513371"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en-AU" sz="16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2269661"/>
                  </a:ext>
                </a:extLst>
              </a:tr>
              <a:tr h="5133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86678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8E7584D-8832-4459-AE51-3D5D9186EE13}"/>
              </a:ext>
            </a:extLst>
          </p:cNvPr>
          <p:cNvGraphicFramePr>
            <a:graphicFrameLocks noGrp="1"/>
          </p:cNvGraphicFramePr>
          <p:nvPr/>
        </p:nvGraphicFramePr>
        <p:xfrm>
          <a:off x="6905897" y="4871575"/>
          <a:ext cx="3274425" cy="15401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1475">
                  <a:extLst>
                    <a:ext uri="{9D8B030D-6E8A-4147-A177-3AD203B41FA5}">
                      <a16:colId xmlns:a16="http://schemas.microsoft.com/office/drawing/2014/main" val="1564320483"/>
                    </a:ext>
                  </a:extLst>
                </a:gridCol>
                <a:gridCol w="1091475">
                  <a:extLst>
                    <a:ext uri="{9D8B030D-6E8A-4147-A177-3AD203B41FA5}">
                      <a16:colId xmlns:a16="http://schemas.microsoft.com/office/drawing/2014/main" val="1269902871"/>
                    </a:ext>
                  </a:extLst>
                </a:gridCol>
                <a:gridCol w="1091475">
                  <a:extLst>
                    <a:ext uri="{9D8B030D-6E8A-4147-A177-3AD203B41FA5}">
                      <a16:colId xmlns:a16="http://schemas.microsoft.com/office/drawing/2014/main" val="2895658981"/>
                    </a:ext>
                  </a:extLst>
                </a:gridCol>
              </a:tblGrid>
              <a:tr h="513371">
                <a:tc>
                  <a:txBody>
                    <a:bodyPr/>
                    <a:lstStyle/>
                    <a:p>
                      <a:pPr algn="ctr"/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>
                          <a:solidFill>
                            <a:srgbClr val="C00000"/>
                          </a:solidFill>
                        </a:rPr>
                        <a:t>.5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2903569"/>
                  </a:ext>
                </a:extLst>
              </a:tr>
              <a:tr h="513371"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>
                          <a:solidFill>
                            <a:srgbClr val="C00000"/>
                          </a:solidFill>
                        </a:rPr>
                        <a:t>.5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2269661"/>
                  </a:ext>
                </a:extLst>
              </a:tr>
              <a:tr h="5133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86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41800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BB81B-01ED-4732-BC60-FA2E7A98F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Is there another way we could do this?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B387F-D483-4784-A4F6-40C219B41A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2400" dirty="0"/>
              <a:t>How about we read this coefficient from the data and only have one group?</a:t>
            </a:r>
          </a:p>
          <a:p>
            <a:r>
              <a:rPr lang="en-AU" sz="2400" dirty="0" err="1"/>
              <a:t>relA</a:t>
            </a:r>
            <a:r>
              <a:rPr lang="en-AU" sz="2400" dirty="0"/>
              <a:t>      &lt;- </a:t>
            </a:r>
            <a:r>
              <a:rPr lang="en-AU" sz="2400" dirty="0" err="1"/>
              <a:t>mxMatrix</a:t>
            </a:r>
            <a:r>
              <a:rPr lang="en-AU" sz="2400" dirty="0"/>
              <a:t>( type="Stand", </a:t>
            </a:r>
            <a:r>
              <a:rPr lang="en-AU" sz="2400" dirty="0" err="1"/>
              <a:t>nrow</a:t>
            </a:r>
            <a:r>
              <a:rPr lang="en-AU" sz="2400" dirty="0"/>
              <a:t>=</a:t>
            </a:r>
            <a:r>
              <a:rPr lang="en-AU" sz="2400" dirty="0" err="1"/>
              <a:t>ntv</a:t>
            </a:r>
            <a:r>
              <a:rPr lang="en-AU" sz="2400" dirty="0"/>
              <a:t>, </a:t>
            </a:r>
            <a:r>
              <a:rPr lang="en-AU" sz="2400" dirty="0" err="1"/>
              <a:t>ncol</a:t>
            </a:r>
            <a:r>
              <a:rPr lang="en-AU" sz="2400" dirty="0"/>
              <a:t>=</a:t>
            </a:r>
            <a:r>
              <a:rPr lang="en-AU" sz="2400" dirty="0" err="1"/>
              <a:t>ntv</a:t>
            </a:r>
            <a:r>
              <a:rPr lang="en-AU" sz="2400" dirty="0"/>
              <a:t>, free=FALSE, labels=c("data.zyg","data.zyg2","data.zyg2"), name="</a:t>
            </a:r>
            <a:r>
              <a:rPr lang="en-AU" sz="2400" dirty="0" err="1"/>
              <a:t>rA</a:t>
            </a:r>
            <a:r>
              <a:rPr lang="en-AU" sz="2400" dirty="0"/>
              <a:t>" ) </a:t>
            </a:r>
          </a:p>
          <a:p>
            <a:pPr marL="0" indent="0">
              <a:buNone/>
            </a:pPr>
            <a:endParaRPr lang="en-AU" sz="2400" dirty="0"/>
          </a:p>
          <a:p>
            <a:pPr marL="0" indent="0">
              <a:buNone/>
            </a:pPr>
            <a:r>
              <a:rPr lang="en-AU" sz="2400" dirty="0"/>
              <a:t>  </a:t>
            </a:r>
            <a:r>
              <a:rPr lang="en-AU" sz="2400" dirty="0" err="1"/>
              <a:t>relA</a:t>
            </a:r>
            <a:r>
              <a:rPr lang="en-AU" sz="2400" dirty="0"/>
              <a:t> (</a:t>
            </a:r>
            <a:r>
              <a:rPr lang="en-AU" sz="2400" dirty="0" err="1"/>
              <a:t>rA</a:t>
            </a:r>
            <a:r>
              <a:rPr lang="en-AU" sz="2400" dirty="0"/>
              <a:t>)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8E7584D-8832-4459-AE51-3D5D9186EE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6063882"/>
              </p:ext>
            </p:extLst>
          </p:nvPr>
        </p:nvGraphicFramePr>
        <p:xfrm>
          <a:off x="2621280" y="4758363"/>
          <a:ext cx="3274425" cy="15401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1475">
                  <a:extLst>
                    <a:ext uri="{9D8B030D-6E8A-4147-A177-3AD203B41FA5}">
                      <a16:colId xmlns:a16="http://schemas.microsoft.com/office/drawing/2014/main" val="1564320483"/>
                    </a:ext>
                  </a:extLst>
                </a:gridCol>
                <a:gridCol w="1091475">
                  <a:extLst>
                    <a:ext uri="{9D8B030D-6E8A-4147-A177-3AD203B41FA5}">
                      <a16:colId xmlns:a16="http://schemas.microsoft.com/office/drawing/2014/main" val="1269902871"/>
                    </a:ext>
                  </a:extLst>
                </a:gridCol>
                <a:gridCol w="1091475">
                  <a:extLst>
                    <a:ext uri="{9D8B030D-6E8A-4147-A177-3AD203B41FA5}">
                      <a16:colId xmlns:a16="http://schemas.microsoft.com/office/drawing/2014/main" val="2895658981"/>
                    </a:ext>
                  </a:extLst>
                </a:gridCol>
              </a:tblGrid>
              <a:tr h="513371">
                <a:tc>
                  <a:txBody>
                    <a:bodyPr/>
                    <a:lstStyle/>
                    <a:p>
                      <a:pPr algn="ctr"/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 err="1">
                          <a:solidFill>
                            <a:srgbClr val="C00000"/>
                          </a:solidFill>
                        </a:rPr>
                        <a:t>zyg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zyg2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2903569"/>
                  </a:ext>
                </a:extLst>
              </a:tr>
              <a:tr h="513371"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 err="1">
                          <a:solidFill>
                            <a:srgbClr val="C00000"/>
                          </a:solidFill>
                        </a:rPr>
                        <a:t>zyg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zyg2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2269661"/>
                  </a:ext>
                </a:extLst>
              </a:tr>
              <a:tr h="5133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zyg2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zyg2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86678"/>
                  </a:ext>
                </a:extLst>
              </a:tr>
            </a:tbl>
          </a:graphicData>
        </a:graphic>
      </p:graphicFrame>
      <p:sp>
        <p:nvSpPr>
          <p:cNvPr id="6" name="Callout: Line 5">
            <a:extLst>
              <a:ext uri="{FF2B5EF4-FFF2-40B4-BE49-F238E27FC236}">
                <a16:creationId xmlns:a16="http://schemas.microsoft.com/office/drawing/2014/main" id="{706B5F13-06F2-4A93-8B0A-69B164057C74}"/>
              </a:ext>
            </a:extLst>
          </p:cNvPr>
          <p:cNvSpPr/>
          <p:nvPr/>
        </p:nvSpPr>
        <p:spPr>
          <a:xfrm>
            <a:off x="6296297" y="4069080"/>
            <a:ext cx="4598126" cy="2146326"/>
          </a:xfrm>
          <a:prstGeom prst="borderCallout1">
            <a:avLst>
              <a:gd name="adj1" fmla="val 18750"/>
              <a:gd name="adj2" fmla="val -8333"/>
              <a:gd name="adj3" fmla="val -15913"/>
              <a:gd name="adj4" fmla="val -28513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>
                <a:solidFill>
                  <a:schemeClr val="tx1"/>
                </a:solidFill>
              </a:rPr>
              <a:t>Putting </a:t>
            </a:r>
            <a:r>
              <a:rPr lang="en-AU" b="1" dirty="0">
                <a:solidFill>
                  <a:srgbClr val="C00000"/>
                </a:solidFill>
              </a:rPr>
              <a:t>data.</a:t>
            </a:r>
            <a:r>
              <a:rPr lang="en-AU" dirty="0">
                <a:solidFill>
                  <a:schemeClr val="tx1"/>
                </a:solidFill>
              </a:rPr>
              <a:t> in the label tells </a:t>
            </a:r>
            <a:r>
              <a:rPr lang="en-AU" dirty="0" err="1">
                <a:solidFill>
                  <a:schemeClr val="tx1"/>
                </a:solidFill>
              </a:rPr>
              <a:t>openMx</a:t>
            </a:r>
            <a:r>
              <a:rPr lang="en-AU" dirty="0">
                <a:solidFill>
                  <a:schemeClr val="tx1"/>
                </a:solidFill>
              </a:rPr>
              <a:t> that this is a definition variable and should be updated dynamically for each case in the data  </a:t>
            </a:r>
          </a:p>
        </p:txBody>
      </p:sp>
    </p:spTree>
    <p:extLst>
      <p:ext uri="{BB962C8B-B14F-4D97-AF65-F5344CB8AC3E}">
        <p14:creationId xmlns:p14="http://schemas.microsoft.com/office/powerpoint/2010/main" val="21739481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BB81B-01ED-4732-BC60-FA2E7A98F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Is there another way we could do this?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B387F-D483-4784-A4F6-40C219B41A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2400" dirty="0"/>
              <a:t>How about we read this coefficient from the data and only have one group?</a:t>
            </a:r>
          </a:p>
          <a:p>
            <a:r>
              <a:rPr lang="en-AU" sz="2400" dirty="0" err="1"/>
              <a:t>relA</a:t>
            </a:r>
            <a:r>
              <a:rPr lang="en-AU" sz="2400" dirty="0"/>
              <a:t>      &lt;- </a:t>
            </a:r>
            <a:r>
              <a:rPr lang="en-AU" sz="2400" dirty="0" err="1"/>
              <a:t>mxMatrix</a:t>
            </a:r>
            <a:r>
              <a:rPr lang="en-AU" sz="2400" dirty="0"/>
              <a:t>( type="Stand", </a:t>
            </a:r>
            <a:r>
              <a:rPr lang="en-AU" sz="2400" dirty="0" err="1"/>
              <a:t>nrow</a:t>
            </a:r>
            <a:r>
              <a:rPr lang="en-AU" sz="2400" dirty="0"/>
              <a:t>=</a:t>
            </a:r>
            <a:r>
              <a:rPr lang="en-AU" sz="2400" dirty="0" err="1"/>
              <a:t>ntv</a:t>
            </a:r>
            <a:r>
              <a:rPr lang="en-AU" sz="2400" dirty="0"/>
              <a:t>, </a:t>
            </a:r>
            <a:r>
              <a:rPr lang="en-AU" sz="2400" dirty="0" err="1"/>
              <a:t>ncol</a:t>
            </a:r>
            <a:r>
              <a:rPr lang="en-AU" sz="2400" dirty="0"/>
              <a:t>=</a:t>
            </a:r>
            <a:r>
              <a:rPr lang="en-AU" sz="2400" dirty="0" err="1"/>
              <a:t>ntv</a:t>
            </a:r>
            <a:r>
              <a:rPr lang="en-AU" sz="2400" dirty="0"/>
              <a:t>, free=FALSE, labels=c("data.zyg","data.zyg2","data.zyg2"), name="</a:t>
            </a:r>
            <a:r>
              <a:rPr lang="en-AU" sz="2400" dirty="0" err="1"/>
              <a:t>rA</a:t>
            </a:r>
            <a:r>
              <a:rPr lang="en-AU" sz="2400" dirty="0"/>
              <a:t>" ) </a:t>
            </a:r>
          </a:p>
          <a:p>
            <a:pPr marL="0" indent="0">
              <a:buNone/>
            </a:pPr>
            <a:endParaRPr lang="en-AU" sz="240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8E7584D-8832-4459-AE51-3D5D9186EE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7112789"/>
              </p:ext>
            </p:extLst>
          </p:nvPr>
        </p:nvGraphicFramePr>
        <p:xfrm>
          <a:off x="277609" y="5031377"/>
          <a:ext cx="3274425" cy="15401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1475">
                  <a:extLst>
                    <a:ext uri="{9D8B030D-6E8A-4147-A177-3AD203B41FA5}">
                      <a16:colId xmlns:a16="http://schemas.microsoft.com/office/drawing/2014/main" val="1564320483"/>
                    </a:ext>
                  </a:extLst>
                </a:gridCol>
                <a:gridCol w="1091475">
                  <a:extLst>
                    <a:ext uri="{9D8B030D-6E8A-4147-A177-3AD203B41FA5}">
                      <a16:colId xmlns:a16="http://schemas.microsoft.com/office/drawing/2014/main" val="1269902871"/>
                    </a:ext>
                  </a:extLst>
                </a:gridCol>
                <a:gridCol w="1091475">
                  <a:extLst>
                    <a:ext uri="{9D8B030D-6E8A-4147-A177-3AD203B41FA5}">
                      <a16:colId xmlns:a16="http://schemas.microsoft.com/office/drawing/2014/main" val="2895658981"/>
                    </a:ext>
                  </a:extLst>
                </a:gridCol>
              </a:tblGrid>
              <a:tr h="513371">
                <a:tc>
                  <a:txBody>
                    <a:bodyPr/>
                    <a:lstStyle/>
                    <a:p>
                      <a:pPr algn="ctr"/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 err="1">
                          <a:solidFill>
                            <a:srgbClr val="C00000"/>
                          </a:solidFill>
                        </a:rPr>
                        <a:t>zyg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zyg2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2903569"/>
                  </a:ext>
                </a:extLst>
              </a:tr>
              <a:tr h="513371"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 err="1">
                          <a:solidFill>
                            <a:srgbClr val="C00000"/>
                          </a:solidFill>
                        </a:rPr>
                        <a:t>zyg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zyg2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2269661"/>
                  </a:ext>
                </a:extLst>
              </a:tr>
              <a:tr h="5133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zyg2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zyg2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86678"/>
                  </a:ext>
                </a:extLst>
              </a:tr>
            </a:tbl>
          </a:graphicData>
        </a:graphic>
      </p:graphicFrame>
      <p:sp>
        <p:nvSpPr>
          <p:cNvPr id="6" name="Callout: Line 5">
            <a:extLst>
              <a:ext uri="{FF2B5EF4-FFF2-40B4-BE49-F238E27FC236}">
                <a16:creationId xmlns:a16="http://schemas.microsoft.com/office/drawing/2014/main" id="{706B5F13-06F2-4A93-8B0A-69B164057C74}"/>
              </a:ext>
            </a:extLst>
          </p:cNvPr>
          <p:cNvSpPr/>
          <p:nvPr/>
        </p:nvSpPr>
        <p:spPr>
          <a:xfrm>
            <a:off x="6237515" y="4069080"/>
            <a:ext cx="2272937" cy="964474"/>
          </a:xfrm>
          <a:prstGeom prst="borderCallout1">
            <a:avLst>
              <a:gd name="adj1" fmla="val 18750"/>
              <a:gd name="adj2" fmla="val -8333"/>
              <a:gd name="adj3" fmla="val -31375"/>
              <a:gd name="adj4" fmla="val -24540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err="1">
                <a:solidFill>
                  <a:schemeClr val="tx1"/>
                </a:solidFill>
              </a:rPr>
              <a:t>zyg</a:t>
            </a:r>
            <a:r>
              <a:rPr lang="en-AU" dirty="0">
                <a:solidFill>
                  <a:schemeClr val="tx1"/>
                </a:solidFill>
              </a:rPr>
              <a:t> = 1 for MZs</a:t>
            </a:r>
          </a:p>
          <a:p>
            <a:pPr algn="ctr"/>
            <a:r>
              <a:rPr lang="en-AU" dirty="0" err="1">
                <a:solidFill>
                  <a:schemeClr val="tx1"/>
                </a:solidFill>
              </a:rPr>
              <a:t>zyg</a:t>
            </a:r>
            <a:r>
              <a:rPr lang="en-AU" dirty="0">
                <a:solidFill>
                  <a:schemeClr val="tx1"/>
                </a:solidFill>
              </a:rPr>
              <a:t> = .5 for DZs</a:t>
            </a:r>
          </a:p>
        </p:txBody>
      </p:sp>
      <p:sp>
        <p:nvSpPr>
          <p:cNvPr id="7" name="Callout: Line 6">
            <a:extLst>
              <a:ext uri="{FF2B5EF4-FFF2-40B4-BE49-F238E27FC236}">
                <a16:creationId xmlns:a16="http://schemas.microsoft.com/office/drawing/2014/main" id="{07CB4622-C7C2-4BA0-891A-F917C38CF7DC}"/>
              </a:ext>
            </a:extLst>
          </p:cNvPr>
          <p:cNvSpPr/>
          <p:nvPr/>
        </p:nvSpPr>
        <p:spPr>
          <a:xfrm>
            <a:off x="9613174" y="4066903"/>
            <a:ext cx="1853836" cy="964474"/>
          </a:xfrm>
          <a:prstGeom prst="borderCallout1">
            <a:avLst>
              <a:gd name="adj1" fmla="val 18750"/>
              <a:gd name="adj2" fmla="val -8333"/>
              <a:gd name="adj3" fmla="val -30472"/>
              <a:gd name="adj4" fmla="val -31480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>
                <a:solidFill>
                  <a:schemeClr val="tx1"/>
                </a:solidFill>
              </a:rPr>
              <a:t>zyg2 =.5 for everyone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57A8077-0F82-4CC6-AB63-F829D5839C6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9676"/>
          <a:stretch/>
        </p:blipFill>
        <p:spPr>
          <a:xfrm>
            <a:off x="3892674" y="5183779"/>
            <a:ext cx="7574336" cy="1352004"/>
          </a:xfrm>
          <a:prstGeom prst="rect">
            <a:avLst/>
          </a:prstGeom>
        </p:spPr>
      </p:pic>
      <p:sp>
        <p:nvSpPr>
          <p:cNvPr id="8" name="Callout: Line 7">
            <a:extLst>
              <a:ext uri="{FF2B5EF4-FFF2-40B4-BE49-F238E27FC236}">
                <a16:creationId xmlns:a16="http://schemas.microsoft.com/office/drawing/2014/main" id="{56438E93-1C74-4D90-9ED8-E5CF8C2B0CA0}"/>
              </a:ext>
            </a:extLst>
          </p:cNvPr>
          <p:cNvSpPr/>
          <p:nvPr/>
        </p:nvSpPr>
        <p:spPr>
          <a:xfrm>
            <a:off x="6237515" y="4066903"/>
            <a:ext cx="2272937" cy="964474"/>
          </a:xfrm>
          <a:prstGeom prst="borderCallout1">
            <a:avLst>
              <a:gd name="adj1" fmla="val 18750"/>
              <a:gd name="adj2" fmla="val -8333"/>
              <a:gd name="adj3" fmla="val -31375"/>
              <a:gd name="adj4" fmla="val -24540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err="1">
                <a:solidFill>
                  <a:schemeClr val="tx1"/>
                </a:solidFill>
              </a:rPr>
              <a:t>zyg</a:t>
            </a:r>
            <a:r>
              <a:rPr lang="en-AU" dirty="0">
                <a:solidFill>
                  <a:schemeClr val="tx1"/>
                </a:solidFill>
              </a:rPr>
              <a:t> = 1 for MZs</a:t>
            </a:r>
          </a:p>
          <a:p>
            <a:pPr algn="ctr"/>
            <a:r>
              <a:rPr lang="en-AU" dirty="0" err="1">
                <a:solidFill>
                  <a:schemeClr val="tx1"/>
                </a:solidFill>
              </a:rPr>
              <a:t>zyg</a:t>
            </a:r>
            <a:r>
              <a:rPr lang="en-AU" dirty="0">
                <a:solidFill>
                  <a:schemeClr val="tx1"/>
                </a:solidFill>
              </a:rPr>
              <a:t> = .5 for DZs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63D2166-288C-4AE6-8EE7-9B5BEAC724C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9676"/>
          <a:stretch/>
        </p:blipFill>
        <p:spPr>
          <a:xfrm>
            <a:off x="3892674" y="5181602"/>
            <a:ext cx="7574336" cy="1352004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A86CB40D-01E6-4A42-81F5-EFD7A8219622}"/>
              </a:ext>
            </a:extLst>
          </p:cNvPr>
          <p:cNvSpPr/>
          <p:nvPr/>
        </p:nvSpPr>
        <p:spPr>
          <a:xfrm>
            <a:off x="9953897" y="5181602"/>
            <a:ext cx="1018903" cy="1352004"/>
          </a:xfrm>
          <a:prstGeom prst="rect">
            <a:avLst/>
          </a:prstGeom>
          <a:solidFill>
            <a:srgbClr val="418AB3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05254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/>
              <a:t>Important structural stuff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800" dirty="0" err="1"/>
              <a:t>openMx</a:t>
            </a:r>
            <a:r>
              <a:rPr lang="en-AU" sz="2800" dirty="0"/>
              <a:t> has a very fluid and flexible </a:t>
            </a:r>
            <a:r>
              <a:rPr lang="en-AU" sz="2800" dirty="0" err="1"/>
              <a:t>stucture</a:t>
            </a:r>
            <a:endParaRPr lang="en-AU" sz="2800" dirty="0"/>
          </a:p>
          <a:p>
            <a:r>
              <a:rPr lang="en-AU" sz="2800" dirty="0"/>
              <a:t>Each code snippet is being saved as an object</a:t>
            </a:r>
          </a:p>
          <a:p>
            <a:r>
              <a:rPr lang="en-AU" sz="2800" dirty="0"/>
              <a:t>We tend to reuse the object names in our scripts</a:t>
            </a:r>
          </a:p>
          <a:p>
            <a:pPr lvl="1"/>
            <a:r>
              <a:rPr lang="en-AU" sz="2600" dirty="0"/>
              <a:t>There are very few ‘reserved’ names </a:t>
            </a:r>
          </a:p>
          <a:p>
            <a:pPr lvl="1"/>
            <a:r>
              <a:rPr lang="en-AU" sz="2600" dirty="0"/>
              <a:t>Naming a matrix “mean” does not make it a mean.</a:t>
            </a:r>
          </a:p>
          <a:p>
            <a:r>
              <a:rPr lang="en-AU" sz="2800" dirty="0"/>
              <a:t>Remember the project also contains the data so these files can become very large. </a:t>
            </a:r>
          </a:p>
        </p:txBody>
      </p:sp>
    </p:spTree>
    <p:extLst>
      <p:ext uri="{BB962C8B-B14F-4D97-AF65-F5344CB8AC3E}">
        <p14:creationId xmlns:p14="http://schemas.microsoft.com/office/powerpoint/2010/main" val="25814130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D7FEB-771C-493C-B372-104CB5DE8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03_zygdef.R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025327-7BAC-4839-9A8E-4AE9F04724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200" dirty="0"/>
              <a:t>Run the ACE model </a:t>
            </a:r>
          </a:p>
          <a:p>
            <a:r>
              <a:rPr lang="en-AU" sz="3200" dirty="0"/>
              <a:t>Look at the output </a:t>
            </a:r>
          </a:p>
          <a:p>
            <a:pPr lvl="1"/>
            <a:r>
              <a:rPr lang="en-AU" sz="3000" dirty="0"/>
              <a:t>(type “</a:t>
            </a:r>
            <a:r>
              <a:rPr lang="en-AU" sz="3000" dirty="0" err="1"/>
              <a:t>sumACE</a:t>
            </a:r>
            <a:r>
              <a:rPr lang="en-AU" sz="3000" dirty="0"/>
              <a:t>”)</a:t>
            </a:r>
          </a:p>
          <a:p>
            <a:r>
              <a:rPr lang="en-AU" sz="3200" dirty="0"/>
              <a:t>Record the output in Tuesday2.xls</a:t>
            </a:r>
          </a:p>
          <a:p>
            <a:endParaRPr lang="en-AU" sz="3200" dirty="0"/>
          </a:p>
          <a:p>
            <a:r>
              <a:rPr lang="en-AU" sz="3200" dirty="0"/>
              <a:t>Any questions about this model or script?</a:t>
            </a:r>
          </a:p>
          <a:p>
            <a:pPr marL="0" indent="0">
              <a:buNone/>
            </a:pPr>
            <a:endParaRPr lang="en-AU" sz="320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575551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B32DD-AECF-4EB9-BE06-27D9255FF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Is this more efficient?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4A117-9407-4634-8ECA-42D02492D4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400" dirty="0"/>
              <a:t>01_extrasib.R  </a:t>
            </a:r>
          </a:p>
          <a:p>
            <a:pPr lvl="1"/>
            <a:r>
              <a:rPr lang="en-GB" sz="2000" dirty="0"/>
              <a:t>With CIs:		Wall clock time: 49.40628 secs</a:t>
            </a:r>
          </a:p>
          <a:p>
            <a:pPr lvl="1"/>
            <a:r>
              <a:rPr lang="en-GB" sz="2000" dirty="0"/>
              <a:t>Without CIs:	Wall clock time: 1.26036 secs</a:t>
            </a:r>
          </a:p>
          <a:p>
            <a:r>
              <a:rPr lang="en-AU" sz="2400" dirty="0"/>
              <a:t>02_extrasib2.R</a:t>
            </a:r>
          </a:p>
          <a:p>
            <a:pPr lvl="1"/>
            <a:r>
              <a:rPr lang="en-GB" sz="2000" dirty="0"/>
              <a:t>With CIs:		Wall clock time: 29.92903 secs </a:t>
            </a:r>
          </a:p>
          <a:p>
            <a:pPr lvl="1"/>
            <a:r>
              <a:rPr lang="en-GB" sz="2000" dirty="0"/>
              <a:t>Without CIs:	Wall clock time: 1.300223 secs</a:t>
            </a:r>
          </a:p>
          <a:p>
            <a:r>
              <a:rPr lang="en-AU" sz="2400" dirty="0"/>
              <a:t>03_zygdef.R</a:t>
            </a:r>
          </a:p>
          <a:p>
            <a:pPr lvl="1"/>
            <a:r>
              <a:rPr lang="en-GB" sz="2000" dirty="0"/>
              <a:t>With CIs: 		Wall clock time: 39.61322 secs </a:t>
            </a:r>
          </a:p>
          <a:p>
            <a:pPr lvl="1"/>
            <a:r>
              <a:rPr lang="en-AU" sz="2000" dirty="0"/>
              <a:t>Without CIs:	</a:t>
            </a:r>
            <a:r>
              <a:rPr lang="en-GB" sz="2000" dirty="0"/>
              <a:t>Wall clock time: 1.577673 secs</a:t>
            </a:r>
            <a:endParaRPr lang="en-AU" sz="200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558351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8EC51-1D0F-4E4F-BE76-CAE37D4A6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Variations on this theme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AB5FF7-CB36-4618-A355-F3555CB6C8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400" dirty="0"/>
              <a:t>How about including actual genetic relatedness instead of the .5 or 1?</a:t>
            </a:r>
          </a:p>
          <a:p>
            <a:pPr lvl="1"/>
            <a:r>
              <a:rPr lang="en-AU" sz="2200" dirty="0"/>
              <a:t>Estimate genetic relatedness by computing a GRM in PLINK or GCTA</a:t>
            </a:r>
          </a:p>
          <a:p>
            <a:endParaRPr lang="en-AU" sz="2200" dirty="0"/>
          </a:p>
          <a:p>
            <a:pPr lvl="1"/>
            <a:endParaRPr lang="en-AU" sz="2200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E375CF31-DCB6-4F17-8574-E6BEF4ECBF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2853" y="3338755"/>
            <a:ext cx="3066294" cy="321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1759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8EC51-1D0F-4E4F-BE76-CAE37D4A6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Variations on this theme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AB5FF7-CB36-4618-A355-F3555CB6C8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400" dirty="0"/>
              <a:t>How about including actual genetic relatedness instead of the .5 or 1?</a:t>
            </a:r>
          </a:p>
          <a:p>
            <a:pPr lvl="1"/>
            <a:r>
              <a:rPr lang="en-AU" sz="2200" dirty="0"/>
              <a:t>Estimate genetic relatedness by computing a GRM in PLINK or GCTA</a:t>
            </a:r>
          </a:p>
          <a:p>
            <a:endParaRPr lang="en-AU" sz="2200" dirty="0"/>
          </a:p>
          <a:p>
            <a:r>
              <a:rPr lang="en-AU" sz="2200" dirty="0" err="1"/>
              <a:t>relA</a:t>
            </a:r>
            <a:r>
              <a:rPr lang="en-AU" sz="2200" dirty="0"/>
              <a:t>      &lt;- </a:t>
            </a:r>
            <a:r>
              <a:rPr lang="en-AU" sz="2200" dirty="0" err="1"/>
              <a:t>mxMatrix</a:t>
            </a:r>
            <a:r>
              <a:rPr lang="en-AU" sz="2200" dirty="0"/>
              <a:t>( type="Stand", </a:t>
            </a:r>
            <a:r>
              <a:rPr lang="en-AU" sz="2200" dirty="0" err="1"/>
              <a:t>nrow</a:t>
            </a:r>
            <a:r>
              <a:rPr lang="en-AU" sz="2200" dirty="0"/>
              <a:t>=</a:t>
            </a:r>
            <a:r>
              <a:rPr lang="en-AU" sz="2200" dirty="0" err="1"/>
              <a:t>ntv</a:t>
            </a:r>
            <a:r>
              <a:rPr lang="en-AU" sz="2200" dirty="0"/>
              <a:t>, </a:t>
            </a:r>
            <a:r>
              <a:rPr lang="en-AU" sz="2200" dirty="0" err="1"/>
              <a:t>ncol</a:t>
            </a:r>
            <a:r>
              <a:rPr lang="en-AU" sz="2200" dirty="0"/>
              <a:t>=</a:t>
            </a:r>
            <a:r>
              <a:rPr lang="en-AU" sz="2200" dirty="0" err="1"/>
              <a:t>ntv</a:t>
            </a:r>
            <a:r>
              <a:rPr lang="en-AU" sz="2200" dirty="0"/>
              <a:t>, free=FALSE, labels=c("data.s1","data.s2","data.s3"), name="</a:t>
            </a:r>
            <a:r>
              <a:rPr lang="en-AU" sz="2200" dirty="0" err="1"/>
              <a:t>rA</a:t>
            </a:r>
            <a:r>
              <a:rPr lang="en-AU" sz="2200" dirty="0"/>
              <a:t>" ) </a:t>
            </a:r>
          </a:p>
          <a:p>
            <a:pPr lvl="1"/>
            <a:endParaRPr lang="en-AU" sz="22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026F480-D196-490D-805D-B5B1C9F9830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9676"/>
          <a:stretch/>
        </p:blipFill>
        <p:spPr>
          <a:xfrm>
            <a:off x="3858958" y="5139484"/>
            <a:ext cx="7574336" cy="1352004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3A3C09C-A460-4C64-88A2-72E559144F01}"/>
              </a:ext>
            </a:extLst>
          </p:cNvPr>
          <p:cNvCxnSpPr>
            <a:cxnSpLocks/>
          </p:cNvCxnSpPr>
          <p:nvPr/>
        </p:nvCxnSpPr>
        <p:spPr>
          <a:xfrm flipH="1" flipV="1">
            <a:off x="3518263" y="4572000"/>
            <a:ext cx="2081348" cy="56748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853FABA-8766-4EAC-B842-03605CDDEA54}"/>
              </a:ext>
            </a:extLst>
          </p:cNvPr>
          <p:cNvCxnSpPr>
            <a:cxnSpLocks/>
          </p:cNvCxnSpPr>
          <p:nvPr/>
        </p:nvCxnSpPr>
        <p:spPr>
          <a:xfrm flipH="1" flipV="1">
            <a:off x="4759235" y="4572000"/>
            <a:ext cx="1484811" cy="56748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E78607F-1334-428E-86A7-A19DE5D6B4DF}"/>
              </a:ext>
            </a:extLst>
          </p:cNvPr>
          <p:cNvCxnSpPr>
            <a:cxnSpLocks/>
          </p:cNvCxnSpPr>
          <p:nvPr/>
        </p:nvCxnSpPr>
        <p:spPr>
          <a:xfrm flipH="1" flipV="1">
            <a:off x="6096000" y="4493624"/>
            <a:ext cx="714103" cy="64586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CB22C057-E05E-4212-86BA-63D604FF23A0}"/>
              </a:ext>
            </a:extLst>
          </p:cNvPr>
          <p:cNvGraphicFramePr>
            <a:graphicFrameLocks noGrp="1"/>
          </p:cNvGraphicFramePr>
          <p:nvPr/>
        </p:nvGraphicFramePr>
        <p:xfrm>
          <a:off x="277609" y="5031377"/>
          <a:ext cx="3274425" cy="15401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1475">
                  <a:extLst>
                    <a:ext uri="{9D8B030D-6E8A-4147-A177-3AD203B41FA5}">
                      <a16:colId xmlns:a16="http://schemas.microsoft.com/office/drawing/2014/main" val="1564320483"/>
                    </a:ext>
                  </a:extLst>
                </a:gridCol>
                <a:gridCol w="1091475">
                  <a:extLst>
                    <a:ext uri="{9D8B030D-6E8A-4147-A177-3AD203B41FA5}">
                      <a16:colId xmlns:a16="http://schemas.microsoft.com/office/drawing/2014/main" val="1269902871"/>
                    </a:ext>
                  </a:extLst>
                </a:gridCol>
                <a:gridCol w="1091475">
                  <a:extLst>
                    <a:ext uri="{9D8B030D-6E8A-4147-A177-3AD203B41FA5}">
                      <a16:colId xmlns:a16="http://schemas.microsoft.com/office/drawing/2014/main" val="2895658981"/>
                    </a:ext>
                  </a:extLst>
                </a:gridCol>
              </a:tblGrid>
              <a:tr h="513371">
                <a:tc>
                  <a:txBody>
                    <a:bodyPr/>
                    <a:lstStyle/>
                    <a:p>
                      <a:pPr algn="ctr"/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S1</a:t>
                      </a:r>
                      <a:endParaRPr lang="en-A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S2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2903569"/>
                  </a:ext>
                </a:extLst>
              </a:tr>
              <a:tr h="513371">
                <a:tc>
                  <a:txBody>
                    <a:bodyPr/>
                    <a:lstStyle/>
                    <a:p>
                      <a:pPr algn="ctr"/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S1</a:t>
                      </a:r>
                      <a:endParaRPr lang="en-A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S3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2269661"/>
                  </a:ext>
                </a:extLst>
              </a:tr>
              <a:tr h="5133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S2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S3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86678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5FB0160A-3AAA-4B2C-8375-66BB105CC29E}"/>
              </a:ext>
            </a:extLst>
          </p:cNvPr>
          <p:cNvSpPr/>
          <p:nvPr/>
        </p:nvSpPr>
        <p:spPr>
          <a:xfrm>
            <a:off x="5387899" y="5139484"/>
            <a:ext cx="1484811" cy="1352004"/>
          </a:xfrm>
          <a:prstGeom prst="rect">
            <a:avLst/>
          </a:prstGeom>
          <a:solidFill>
            <a:srgbClr val="418AB3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4856681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D7FEB-771C-493C-B372-104CB5DE8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04_relatedness.R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025327-7BAC-4839-9A8E-4AE9F04724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799" y="2103120"/>
            <a:ext cx="10376263" cy="3931920"/>
          </a:xfrm>
        </p:spPr>
        <p:txBody>
          <a:bodyPr>
            <a:normAutofit fontScale="92500"/>
          </a:bodyPr>
          <a:lstStyle/>
          <a:p>
            <a:r>
              <a:rPr lang="en-AU" sz="3200" dirty="0"/>
              <a:t>Run the ACE model </a:t>
            </a:r>
          </a:p>
          <a:p>
            <a:r>
              <a:rPr lang="en-AU" sz="3200" dirty="0"/>
              <a:t>Look at the output </a:t>
            </a:r>
          </a:p>
          <a:p>
            <a:pPr lvl="1"/>
            <a:r>
              <a:rPr lang="en-AU" sz="3000" dirty="0"/>
              <a:t>(type “</a:t>
            </a:r>
            <a:r>
              <a:rPr lang="en-AU" sz="3000" dirty="0" err="1"/>
              <a:t>sumACE</a:t>
            </a:r>
            <a:r>
              <a:rPr lang="en-AU" sz="3000" dirty="0"/>
              <a:t>”)</a:t>
            </a:r>
          </a:p>
          <a:p>
            <a:r>
              <a:rPr lang="en-AU" sz="3200" dirty="0"/>
              <a:t>Record the output in Tuesday2.xls</a:t>
            </a:r>
          </a:p>
          <a:p>
            <a:endParaRPr lang="en-AU" sz="3200" dirty="0"/>
          </a:p>
          <a:p>
            <a:r>
              <a:rPr lang="en-AU" sz="3200" dirty="0"/>
              <a:t>Any questions about this model or script?</a:t>
            </a:r>
          </a:p>
          <a:p>
            <a:r>
              <a:rPr lang="en-AU" sz="3200" dirty="0"/>
              <a:t>How do the answers compare to the previous scripts?</a:t>
            </a:r>
          </a:p>
          <a:p>
            <a:pPr marL="0" indent="0">
              <a:buNone/>
            </a:pPr>
            <a:endParaRPr lang="en-AU" sz="320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6299921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8EC51-1D0F-4E4F-BE76-CAE37D4A6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Final variation…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AB5FF7-CB36-4618-A355-F3555CB6C8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400" dirty="0"/>
              <a:t>Once we include measured relationships the model we don’t technically need MZs to make the model identified</a:t>
            </a:r>
          </a:p>
          <a:p>
            <a:pPr marL="274320" lvl="1" indent="0">
              <a:buNone/>
            </a:pPr>
            <a:endParaRPr lang="en-AU" sz="2200" dirty="0"/>
          </a:p>
          <a:p>
            <a:endParaRPr lang="en-AU" sz="2200" dirty="0"/>
          </a:p>
          <a:p>
            <a:pPr lvl="1"/>
            <a:endParaRPr lang="en-AU" sz="2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5E6753C-3CC1-4118-8D10-1961AB33BB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9084" y="3405560"/>
            <a:ext cx="8553831" cy="2817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60010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8EC51-1D0F-4E4F-BE76-CAE37D4A6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Final variation…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AB5FF7-CB36-4618-A355-F3555CB6C8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400" dirty="0"/>
              <a:t>When would we do this?</a:t>
            </a:r>
          </a:p>
          <a:p>
            <a:pPr lvl="1"/>
            <a:r>
              <a:rPr lang="en-AU" sz="2400" dirty="0"/>
              <a:t>If the equal environments assumption was problematic for your trait</a:t>
            </a:r>
          </a:p>
          <a:p>
            <a:pPr lvl="1"/>
            <a:r>
              <a:rPr lang="en-AU" sz="2400" dirty="0"/>
              <a:t>If we only had sibling pairs</a:t>
            </a:r>
          </a:p>
          <a:p>
            <a:pPr lvl="1"/>
            <a:r>
              <a:rPr lang="en-AU" sz="2400" dirty="0"/>
              <a:t>(If we want to show we’re super clever…)</a:t>
            </a:r>
          </a:p>
          <a:p>
            <a:pPr lvl="1"/>
            <a:endParaRPr lang="en-AU" sz="2400" dirty="0"/>
          </a:p>
          <a:p>
            <a:pPr marL="0" indent="0">
              <a:buNone/>
            </a:pPr>
            <a:endParaRPr lang="en-AU" sz="2200" dirty="0"/>
          </a:p>
          <a:p>
            <a:pPr lvl="1"/>
            <a:endParaRPr lang="en-AU" sz="2200" dirty="0"/>
          </a:p>
        </p:txBody>
      </p:sp>
    </p:spTree>
    <p:extLst>
      <p:ext uri="{BB962C8B-B14F-4D97-AF65-F5344CB8AC3E}">
        <p14:creationId xmlns:p14="http://schemas.microsoft.com/office/powerpoint/2010/main" val="8106558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D7FEB-771C-493C-B372-104CB5DE8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05_relatednessDZonly.R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025327-7BAC-4839-9A8E-4AE9F04724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799" y="2103120"/>
            <a:ext cx="10376263" cy="4210594"/>
          </a:xfrm>
        </p:spPr>
        <p:txBody>
          <a:bodyPr>
            <a:normAutofit fontScale="92500" lnSpcReduction="10000"/>
          </a:bodyPr>
          <a:lstStyle/>
          <a:p>
            <a:r>
              <a:rPr lang="en-AU" sz="3200" dirty="0"/>
              <a:t>Run the ACE model </a:t>
            </a:r>
          </a:p>
          <a:p>
            <a:r>
              <a:rPr lang="en-AU" sz="3200" dirty="0"/>
              <a:t>Look at the output </a:t>
            </a:r>
          </a:p>
          <a:p>
            <a:pPr lvl="1"/>
            <a:r>
              <a:rPr lang="en-AU" sz="3000" dirty="0"/>
              <a:t>(type “</a:t>
            </a:r>
            <a:r>
              <a:rPr lang="en-AU" sz="3000" dirty="0" err="1"/>
              <a:t>sumACE</a:t>
            </a:r>
            <a:r>
              <a:rPr lang="en-AU" sz="3000" dirty="0"/>
              <a:t>”)</a:t>
            </a:r>
          </a:p>
          <a:p>
            <a:r>
              <a:rPr lang="en-AU" sz="3200" dirty="0"/>
              <a:t>Record the output in Tuesday2.xls</a:t>
            </a:r>
          </a:p>
          <a:p>
            <a:endParaRPr lang="en-AU" sz="3200" dirty="0"/>
          </a:p>
          <a:p>
            <a:r>
              <a:rPr lang="en-AU" sz="3200" dirty="0"/>
              <a:t>Any questions about this model or script?</a:t>
            </a:r>
          </a:p>
          <a:p>
            <a:r>
              <a:rPr lang="en-AU" sz="3200" dirty="0"/>
              <a:t>How do the answers compare to the previous scripts?</a:t>
            </a:r>
          </a:p>
          <a:p>
            <a:pPr lvl="1"/>
            <a:r>
              <a:rPr lang="en-AU" sz="3000" dirty="0"/>
              <a:t>If you have MZ twins is this a good use of your data?</a:t>
            </a:r>
          </a:p>
          <a:p>
            <a:pPr marL="0" indent="0">
              <a:buNone/>
            </a:pPr>
            <a:endParaRPr lang="en-AU" sz="320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7757568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738026B-6FFD-447F-8D1A-685C458FE71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482" t="7250" r="8117" b="4645"/>
          <a:stretch/>
        </p:blipFill>
        <p:spPr>
          <a:xfrm>
            <a:off x="923092" y="2319689"/>
            <a:ext cx="10345815" cy="290683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950EB85D-9595-4A58-9503-1549327F8910}"/>
              </a:ext>
            </a:extLst>
          </p:cNvPr>
          <p:cNvSpPr txBox="1">
            <a:spLocks/>
          </p:cNvSpPr>
          <p:nvPr/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AU" dirty="0"/>
              <a:t>In summary </a:t>
            </a:r>
          </a:p>
        </p:txBody>
      </p:sp>
      <p:sp>
        <p:nvSpPr>
          <p:cNvPr id="2" name="Callout: Line 1">
            <a:extLst>
              <a:ext uri="{FF2B5EF4-FFF2-40B4-BE49-F238E27FC236}">
                <a16:creationId xmlns:a16="http://schemas.microsoft.com/office/drawing/2014/main" id="{40522249-9CF7-4AFB-8501-4ACC6283666B}"/>
              </a:ext>
            </a:extLst>
          </p:cNvPr>
          <p:cNvSpPr/>
          <p:nvPr/>
        </p:nvSpPr>
        <p:spPr>
          <a:xfrm>
            <a:off x="5129347" y="5287480"/>
            <a:ext cx="5712824" cy="1112183"/>
          </a:xfrm>
          <a:prstGeom prst="borderCallout1">
            <a:avLst>
              <a:gd name="adj1" fmla="val 18750"/>
              <a:gd name="adj2" fmla="val -8333"/>
              <a:gd name="adj3" fmla="val -22962"/>
              <a:gd name="adj4" fmla="val -22710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This is a different simulation run so pay more attention to the width of the CIs than the point estimates</a:t>
            </a:r>
          </a:p>
        </p:txBody>
      </p:sp>
    </p:spTree>
    <p:extLst>
      <p:ext uri="{BB962C8B-B14F-4D97-AF65-F5344CB8AC3E}">
        <p14:creationId xmlns:p14="http://schemas.microsoft.com/office/powerpoint/2010/main" val="26444483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135E280-6115-4986-AF84-14D263134B4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131"/>
          <a:stretch/>
        </p:blipFill>
        <p:spPr>
          <a:xfrm>
            <a:off x="2987350" y="406810"/>
            <a:ext cx="6371304" cy="604438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7D94B0E-0446-4A04-8B87-F49490E9B0EC}"/>
              </a:ext>
            </a:extLst>
          </p:cNvPr>
          <p:cNvSpPr/>
          <p:nvPr/>
        </p:nvSpPr>
        <p:spPr>
          <a:xfrm>
            <a:off x="10151392" y="2862590"/>
            <a:ext cx="327258" cy="32471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8743606-E15A-4D16-A8F3-AEB683192D5E}"/>
              </a:ext>
            </a:extLst>
          </p:cNvPr>
          <p:cNvSpPr txBox="1"/>
          <p:nvPr/>
        </p:nvSpPr>
        <p:spPr>
          <a:xfrm>
            <a:off x="10478650" y="2763335"/>
            <a:ext cx="4331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b="1" dirty="0"/>
              <a:t>A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EDDC43B-4167-4663-A2E9-E5E0CDF7D256}"/>
              </a:ext>
            </a:extLst>
          </p:cNvPr>
          <p:cNvSpPr/>
          <p:nvPr/>
        </p:nvSpPr>
        <p:spPr>
          <a:xfrm>
            <a:off x="10151392" y="3266645"/>
            <a:ext cx="327258" cy="324710"/>
          </a:xfrm>
          <a:prstGeom prst="rect">
            <a:avLst/>
          </a:prstGeom>
          <a:solidFill>
            <a:srgbClr val="0000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2144940-1B73-4C3D-89FF-6F288805427E}"/>
              </a:ext>
            </a:extLst>
          </p:cNvPr>
          <p:cNvSpPr txBox="1"/>
          <p:nvPr/>
        </p:nvSpPr>
        <p:spPr>
          <a:xfrm>
            <a:off x="10478650" y="3167390"/>
            <a:ext cx="4331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b="1" dirty="0"/>
              <a:t>C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8278223-3C1A-400D-83B6-2B25C64807E1}"/>
              </a:ext>
            </a:extLst>
          </p:cNvPr>
          <p:cNvSpPr/>
          <p:nvPr/>
        </p:nvSpPr>
        <p:spPr>
          <a:xfrm>
            <a:off x="10151392" y="3690610"/>
            <a:ext cx="327258" cy="324710"/>
          </a:xfrm>
          <a:prstGeom prst="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22CDECA-F54F-4975-B08F-CF3CA607482E}"/>
              </a:ext>
            </a:extLst>
          </p:cNvPr>
          <p:cNvSpPr txBox="1"/>
          <p:nvPr/>
        </p:nvSpPr>
        <p:spPr>
          <a:xfrm>
            <a:off x="10478650" y="3591355"/>
            <a:ext cx="4331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b="1" dirty="0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2949718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/>
              <a:t>Matrices are the building blocks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284735" y="1722908"/>
            <a:ext cx="7313612" cy="43703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AU" sz="2500"/>
          </a:p>
          <a:p>
            <a:endParaRPr lang="en-AU" sz="2500"/>
          </a:p>
          <a:p>
            <a:r>
              <a:rPr lang="en-AU" sz="2500"/>
              <a:t>Many types eg. type="Lower"</a:t>
            </a:r>
          </a:p>
          <a:p>
            <a:r>
              <a:rPr lang="en-AU" sz="2500"/>
              <a:t>Denoted by names eg. name="a“</a:t>
            </a:r>
          </a:p>
          <a:p>
            <a:r>
              <a:rPr lang="en-AU" sz="2500"/>
              <a:t>Size eg. nrow=nv, ncol=nv</a:t>
            </a:r>
          </a:p>
          <a:p>
            <a:r>
              <a:rPr lang="en-AU" sz="2500"/>
              <a:t>All estimated parameters must be placed in a matrix &amp; Mx must be told what type of matrix it is</a:t>
            </a:r>
          </a:p>
          <a:p>
            <a:pPr>
              <a:buFont typeface="Wingdings" pitchFamily="2" charset="2"/>
              <a:buNone/>
            </a:pPr>
            <a:endParaRPr lang="en-US" sz="2500" dirty="0"/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2343472" y="1727672"/>
            <a:ext cx="8001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AU" dirty="0" err="1"/>
              <a:t>mxMatrix</a:t>
            </a:r>
            <a:r>
              <a:rPr lang="en-AU" dirty="0"/>
              <a:t>( type="Lower", </a:t>
            </a:r>
            <a:r>
              <a:rPr lang="en-AU" dirty="0" err="1"/>
              <a:t>nrow</a:t>
            </a:r>
            <a:r>
              <a:rPr lang="en-AU" dirty="0"/>
              <a:t>=</a:t>
            </a:r>
            <a:r>
              <a:rPr lang="en-AU" dirty="0" err="1"/>
              <a:t>nv</a:t>
            </a:r>
            <a:r>
              <a:rPr lang="en-AU" dirty="0"/>
              <a:t>, </a:t>
            </a:r>
            <a:r>
              <a:rPr lang="en-AU" dirty="0" err="1"/>
              <a:t>ncol</a:t>
            </a:r>
            <a:r>
              <a:rPr lang="en-AU" dirty="0"/>
              <a:t>=</a:t>
            </a:r>
            <a:r>
              <a:rPr lang="en-AU" dirty="0" err="1"/>
              <a:t>nv</a:t>
            </a:r>
            <a:r>
              <a:rPr lang="en-AU" dirty="0"/>
              <a:t>, free=TRUE, values=.6, label="a11", name="a" ), #X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639733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FA891-95D6-4F0B-B9AD-4C1578B47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Thinking out side the box…</a:t>
            </a:r>
          </a:p>
        </p:txBody>
      </p:sp>
      <p:sp>
        <p:nvSpPr>
          <p:cNvPr id="45058" name="Rectangle 2"/>
          <p:cNvSpPr>
            <a:spLocks noGrp="1" noChangeArrowheads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442176" indent="0">
              <a:buNone/>
              <a:defRPr/>
            </a:pPr>
            <a:r>
              <a:rPr lang="en-US" sz="2800" dirty="0"/>
              <a:t>Rather than thinking about estimates as fixed points     I like to think about parameter space…</a:t>
            </a:r>
          </a:p>
          <a:p>
            <a:pPr marL="442176" indent="0">
              <a:buNone/>
              <a:defRPr/>
            </a:pPr>
            <a:r>
              <a:rPr lang="en-US" sz="2800" dirty="0"/>
              <a:t>Imagine an ACE model as a solution space bounded by CIs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307138"/>
            <a:ext cx="2743200" cy="274637"/>
          </a:xfrm>
        </p:spPr>
        <p:txBody>
          <a:bodyPr/>
          <a:lstStyle>
            <a:lvl1pPr eaLnBrk="0" hangingPunct="0"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522368" indent="-200911" eaLnBrk="0" hangingPunct="0"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803643" indent="-160729" eaLnBrk="0" hangingPunct="0"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125101" indent="-160729" eaLnBrk="0" hangingPunct="0"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1446558" indent="-160729" eaLnBrk="0" hangingPunct="0"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1768015" indent="-160729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089473" indent="-160729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2410930" indent="-160729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2732387" indent="-160729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/>
            <a:fld id="{2882338B-7F33-4960-9163-6485FE9D216E}" type="slidenum">
              <a:rPr lang="en-US" sz="1300">
                <a:solidFill>
                  <a:schemeClr val="tx1"/>
                </a:solidFill>
                <a:ea typeface="MS PGothic" pitchFamily="34" charset="-128"/>
              </a:rPr>
              <a:pPr eaLnBrk="1" hangingPunct="1"/>
              <a:t>40</a:t>
            </a:fld>
            <a:endParaRPr lang="en-US" sz="1300">
              <a:solidFill>
                <a:schemeClr val="tx1"/>
              </a:solidFill>
              <a:ea typeface="MS PGothic" pitchFamily="34" charset="-128"/>
            </a:endParaRPr>
          </a:p>
        </p:txBody>
      </p:sp>
      <p:pic>
        <p:nvPicPr>
          <p:cNvPr id="1029" name="Picture 5" descr="http://i.stack.imgur.com/Y6TB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3015" y="3861235"/>
            <a:ext cx="2309854" cy="2309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657719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079863"/>
            <a:ext cx="7787208" cy="5046301"/>
          </a:xfrm>
        </p:spPr>
        <p:txBody>
          <a:bodyPr/>
          <a:lstStyle/>
          <a:p>
            <a:pPr marL="712788" indent="0">
              <a:buNone/>
            </a:pPr>
            <a:r>
              <a:rPr lang="en-AU" sz="2800" dirty="0"/>
              <a:t>“Remember that all models are wrong; the practical question is how wrong do they have to be to not be useful”</a:t>
            </a:r>
          </a:p>
          <a:p>
            <a:pPr marL="712788" indent="0">
              <a:buNone/>
            </a:pPr>
            <a:endParaRPr lang="en-AU" sz="2400" dirty="0"/>
          </a:p>
          <a:p>
            <a:pPr marL="712788" indent="0">
              <a:buNone/>
            </a:pPr>
            <a:r>
              <a:rPr lang="en-AU" sz="2000" dirty="0"/>
              <a:t>George E P Box and Norman R Draper. 1986. </a:t>
            </a:r>
            <a:r>
              <a:rPr lang="en-AU" sz="2000" i="1" dirty="0"/>
              <a:t>Empirical Model-Building and Response Surface</a:t>
            </a:r>
            <a:r>
              <a:rPr lang="en-AU" sz="2000" dirty="0"/>
              <a:t>. John Wiley &amp; Sons, Inc., New York, NY, USA</a:t>
            </a:r>
            <a:r>
              <a:rPr lang="en-AU" sz="1600" dirty="0"/>
              <a:t>. </a:t>
            </a:r>
            <a:endParaRPr lang="en-US" sz="1600" dirty="0"/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8048" y="4409323"/>
            <a:ext cx="272415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072403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97058B9-7AFB-4D58-9B2A-58A274A3B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Questions?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111E49A-9510-441E-97C6-606231E257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73954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EF663-4D2B-4874-B143-D1E5D707C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Yesterday’s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3F4A66-2407-49BC-B60E-D460097F19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200" dirty="0"/>
              <a:t>MZ and DZ pairs – estimating A, C and 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ACCBA32-ACD7-4D5D-9F8D-B385396658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799" y="2747202"/>
            <a:ext cx="7885471" cy="3777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583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EF663-4D2B-4874-B143-D1E5D707C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Yesterday’s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3F4A66-2407-49BC-B60E-D460097F19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200"/>
              <a:t>MZ </a:t>
            </a:r>
            <a:r>
              <a:rPr lang="en-AU" sz="3200" dirty="0"/>
              <a:t>and DZ pairs – estimating A, C and E</a:t>
            </a:r>
          </a:p>
          <a:p>
            <a:endParaRPr lang="en-AU" sz="3200" dirty="0"/>
          </a:p>
          <a:p>
            <a:pPr marL="0" indent="0">
              <a:buNone/>
            </a:pPr>
            <a:r>
              <a:rPr lang="en-AU" sz="3200"/>
              <a:t>MZ                                      </a:t>
            </a:r>
            <a:r>
              <a:rPr lang="en-AU" sz="3200" dirty="0"/>
              <a:t>DZ</a:t>
            </a:r>
          </a:p>
          <a:p>
            <a:endParaRPr lang="en-AU" sz="3200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C9AFFE73-9FE6-4C8D-80E5-9384132D18DA}"/>
              </a:ext>
            </a:extLst>
          </p:cNvPr>
          <p:cNvGraphicFramePr>
            <a:graphicFrameLocks noGrp="1"/>
          </p:cNvGraphicFramePr>
          <p:nvPr/>
        </p:nvGraphicFramePr>
        <p:xfrm>
          <a:off x="1186426" y="4200286"/>
          <a:ext cx="397551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7755">
                  <a:extLst>
                    <a:ext uri="{9D8B030D-6E8A-4147-A177-3AD203B41FA5}">
                      <a16:colId xmlns:a16="http://schemas.microsoft.com/office/drawing/2014/main" val="1564320483"/>
                    </a:ext>
                  </a:extLst>
                </a:gridCol>
                <a:gridCol w="1987755">
                  <a:extLst>
                    <a:ext uri="{9D8B030D-6E8A-4147-A177-3AD203B41FA5}">
                      <a16:colId xmlns:a16="http://schemas.microsoft.com/office/drawing/2014/main" val="12699028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2800" dirty="0">
                          <a:solidFill>
                            <a:schemeClr val="tx1"/>
                          </a:solidFill>
                        </a:rPr>
                        <a:t>A+C+E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800" dirty="0">
                          <a:solidFill>
                            <a:schemeClr val="tx1"/>
                          </a:solidFill>
                        </a:rPr>
                        <a:t>A+C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2903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2800" b="1" dirty="0">
                          <a:solidFill>
                            <a:schemeClr val="tx1"/>
                          </a:solidFill>
                        </a:rPr>
                        <a:t>A+C</a:t>
                      </a:r>
                      <a:endParaRPr lang="en-A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800" b="1" dirty="0">
                          <a:solidFill>
                            <a:schemeClr val="tx1"/>
                          </a:solidFill>
                        </a:rPr>
                        <a:t>A+C+E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2269661"/>
                  </a:ext>
                </a:extLst>
              </a:tr>
            </a:tbl>
          </a:graphicData>
        </a:graphic>
      </p:graphicFrame>
      <p:graphicFrame>
        <p:nvGraphicFramePr>
          <p:cNvPr id="7" name="Table 5">
            <a:extLst>
              <a:ext uri="{FF2B5EF4-FFF2-40B4-BE49-F238E27FC236}">
                <a16:creationId xmlns:a16="http://schemas.microsoft.com/office/drawing/2014/main" id="{1F376DCF-834D-4E16-93EF-86EC65EAF8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9820427"/>
              </p:ext>
            </p:extLst>
          </p:nvPr>
        </p:nvGraphicFramePr>
        <p:xfrm>
          <a:off x="6018999" y="4195366"/>
          <a:ext cx="397551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7755">
                  <a:extLst>
                    <a:ext uri="{9D8B030D-6E8A-4147-A177-3AD203B41FA5}">
                      <a16:colId xmlns:a16="http://schemas.microsoft.com/office/drawing/2014/main" val="1564320483"/>
                    </a:ext>
                  </a:extLst>
                </a:gridCol>
                <a:gridCol w="1987755">
                  <a:extLst>
                    <a:ext uri="{9D8B030D-6E8A-4147-A177-3AD203B41FA5}">
                      <a16:colId xmlns:a16="http://schemas.microsoft.com/office/drawing/2014/main" val="12699028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2800" dirty="0">
                          <a:solidFill>
                            <a:schemeClr val="tx1"/>
                          </a:solidFill>
                        </a:rPr>
                        <a:t>A+C+E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800" dirty="0">
                          <a:solidFill>
                            <a:srgbClr val="C00000"/>
                          </a:solidFill>
                        </a:rPr>
                        <a:t>.5</a:t>
                      </a:r>
                      <a:r>
                        <a:rPr lang="en-AU" sz="2800" dirty="0">
                          <a:solidFill>
                            <a:schemeClr val="tx1"/>
                          </a:solidFill>
                        </a:rPr>
                        <a:t>⊗A+C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2903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2800" b="1" dirty="0">
                          <a:solidFill>
                            <a:srgbClr val="C00000"/>
                          </a:solidFill>
                        </a:rPr>
                        <a:t>.5</a:t>
                      </a:r>
                      <a:r>
                        <a:rPr lang="en-AU" sz="2800" dirty="0">
                          <a:solidFill>
                            <a:schemeClr val="tx1"/>
                          </a:solidFill>
                        </a:rPr>
                        <a:t>⊗</a:t>
                      </a:r>
                      <a:r>
                        <a:rPr lang="en-AU" sz="2800" b="1" dirty="0">
                          <a:solidFill>
                            <a:schemeClr val="tx1"/>
                          </a:solidFill>
                        </a:rPr>
                        <a:t>A+C</a:t>
                      </a:r>
                      <a:endParaRPr lang="en-A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800" b="1" dirty="0">
                          <a:solidFill>
                            <a:schemeClr val="tx1"/>
                          </a:solidFill>
                        </a:rPr>
                        <a:t>A+C+E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2269661"/>
                  </a:ext>
                </a:extLst>
              </a:tr>
            </a:tbl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EACCBA32-ACD7-4D5D-9F8D-B385396658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5806" y="338300"/>
            <a:ext cx="3795254" cy="1817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165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EF663-4D2B-4874-B143-D1E5D707C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MZ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3F4A66-2407-49BC-B60E-D460097F19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440" y="1868129"/>
            <a:ext cx="11316928" cy="46731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sz="2600" dirty="0"/>
          </a:p>
          <a:p>
            <a:pPr marL="0" indent="0">
              <a:buNone/>
            </a:pPr>
            <a:r>
              <a:rPr lang="it-IT" sz="2600" dirty="0"/>
              <a:t>covP      &lt;- mxAlgebra( expression= VA+VC+VE, name="</a:t>
            </a:r>
            <a:r>
              <a:rPr lang="it-IT" sz="2600" b="1" dirty="0">
                <a:solidFill>
                  <a:srgbClr val="0070C0"/>
                </a:solidFill>
              </a:rPr>
              <a:t>V</a:t>
            </a:r>
            <a:r>
              <a:rPr lang="it-IT" sz="2600" dirty="0"/>
              <a:t>" )</a:t>
            </a:r>
          </a:p>
          <a:p>
            <a:pPr marL="0" indent="0">
              <a:buNone/>
            </a:pPr>
            <a:r>
              <a:rPr lang="it-IT" sz="2600" dirty="0"/>
              <a:t>covMZ     &lt;- mxAlgebra( expression= VA+VC, name="</a:t>
            </a:r>
            <a:r>
              <a:rPr lang="it-IT" sz="2600" b="1" dirty="0">
                <a:solidFill>
                  <a:srgbClr val="0070C0"/>
                </a:solidFill>
              </a:rPr>
              <a:t>cMZ</a:t>
            </a:r>
            <a:r>
              <a:rPr lang="it-IT" sz="2600" dirty="0"/>
              <a:t>" )</a:t>
            </a:r>
            <a:endParaRPr lang="en-AU" sz="2600" dirty="0"/>
          </a:p>
          <a:p>
            <a:pPr marL="0" indent="0">
              <a:buNone/>
            </a:pPr>
            <a:endParaRPr lang="en-AU" sz="2600" dirty="0"/>
          </a:p>
          <a:p>
            <a:pPr marL="0" indent="0">
              <a:buNone/>
            </a:pPr>
            <a:endParaRPr lang="en-AU" sz="2600" dirty="0"/>
          </a:p>
          <a:p>
            <a:pPr marL="0" indent="0">
              <a:buNone/>
            </a:pPr>
            <a:endParaRPr lang="en-AU" sz="2600" dirty="0"/>
          </a:p>
          <a:p>
            <a:pPr marL="0" indent="0">
              <a:buNone/>
            </a:pPr>
            <a:r>
              <a:rPr lang="en-AU" sz="2600" dirty="0" err="1"/>
              <a:t>expCovMZ</a:t>
            </a:r>
            <a:r>
              <a:rPr lang="en-AU" sz="2600" dirty="0"/>
              <a:t>  &lt;- </a:t>
            </a:r>
            <a:r>
              <a:rPr lang="en-AU" sz="2600" dirty="0" err="1"/>
              <a:t>mxAlgebra</a:t>
            </a:r>
            <a:r>
              <a:rPr lang="en-AU" sz="2600" dirty="0"/>
              <a:t>( expression= </a:t>
            </a:r>
            <a:r>
              <a:rPr lang="en-AU" sz="2600" dirty="0" err="1"/>
              <a:t>rbind</a:t>
            </a:r>
            <a:r>
              <a:rPr lang="en-AU" sz="2600" dirty="0"/>
              <a:t>( </a:t>
            </a:r>
            <a:r>
              <a:rPr lang="en-AU" sz="2600" dirty="0" err="1"/>
              <a:t>cbind</a:t>
            </a:r>
            <a:r>
              <a:rPr lang="en-AU" sz="2600" dirty="0"/>
              <a:t>(</a:t>
            </a:r>
            <a:r>
              <a:rPr lang="en-AU" sz="2600" b="1" dirty="0">
                <a:solidFill>
                  <a:srgbClr val="0070C0"/>
                </a:solidFill>
              </a:rPr>
              <a:t>V, </a:t>
            </a:r>
            <a:r>
              <a:rPr lang="en-AU" sz="2600" b="1" dirty="0" err="1">
                <a:solidFill>
                  <a:srgbClr val="0070C0"/>
                </a:solidFill>
              </a:rPr>
              <a:t>cMZ</a:t>
            </a:r>
            <a:r>
              <a:rPr lang="en-AU" sz="2600" dirty="0"/>
              <a:t>),</a:t>
            </a:r>
          </a:p>
          <a:p>
            <a:pPr marL="7265988" indent="0">
              <a:buNone/>
            </a:pPr>
            <a:r>
              <a:rPr lang="en-AU" sz="2600" dirty="0" err="1"/>
              <a:t>cbind</a:t>
            </a:r>
            <a:r>
              <a:rPr lang="en-AU" sz="2600" dirty="0"/>
              <a:t>(</a:t>
            </a:r>
            <a:r>
              <a:rPr lang="en-AU" sz="2600" b="1" dirty="0">
                <a:solidFill>
                  <a:srgbClr val="0070C0"/>
                </a:solidFill>
              </a:rPr>
              <a:t>t(</a:t>
            </a:r>
            <a:r>
              <a:rPr lang="en-AU" sz="2600" b="1" dirty="0" err="1">
                <a:solidFill>
                  <a:srgbClr val="0070C0"/>
                </a:solidFill>
              </a:rPr>
              <a:t>cMZ</a:t>
            </a:r>
            <a:r>
              <a:rPr lang="en-AU" sz="2600" b="1" dirty="0">
                <a:solidFill>
                  <a:srgbClr val="0070C0"/>
                </a:solidFill>
              </a:rPr>
              <a:t>), V</a:t>
            </a:r>
            <a:r>
              <a:rPr lang="en-AU" sz="2600" dirty="0"/>
              <a:t>)),</a:t>
            </a:r>
          </a:p>
          <a:p>
            <a:pPr marL="7265988" indent="0">
              <a:buNone/>
            </a:pPr>
            <a:r>
              <a:rPr lang="en-AU" sz="2600" dirty="0"/>
              <a:t>name="</a:t>
            </a:r>
            <a:r>
              <a:rPr lang="en-AU" sz="2600" dirty="0" err="1"/>
              <a:t>expCovMZ</a:t>
            </a:r>
            <a:r>
              <a:rPr lang="en-AU" sz="2600" dirty="0"/>
              <a:t>" )</a:t>
            </a:r>
          </a:p>
          <a:p>
            <a:pPr marL="0" indent="0">
              <a:buNone/>
            </a:pPr>
            <a:endParaRPr lang="en-AU" sz="2600" dirty="0"/>
          </a:p>
          <a:p>
            <a:endParaRPr lang="en-AU" sz="3200" dirty="0"/>
          </a:p>
        </p:txBody>
      </p:sp>
      <p:graphicFrame>
        <p:nvGraphicFramePr>
          <p:cNvPr id="8" name="Table 5">
            <a:extLst>
              <a:ext uri="{FF2B5EF4-FFF2-40B4-BE49-F238E27FC236}">
                <a16:creationId xmlns:a16="http://schemas.microsoft.com/office/drawing/2014/main" id="{FFFD422C-189D-49AE-A6A4-B8F82D8D55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8825704"/>
              </p:ext>
            </p:extLst>
          </p:nvPr>
        </p:nvGraphicFramePr>
        <p:xfrm>
          <a:off x="4231149" y="831809"/>
          <a:ext cx="397551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7755">
                  <a:extLst>
                    <a:ext uri="{9D8B030D-6E8A-4147-A177-3AD203B41FA5}">
                      <a16:colId xmlns:a16="http://schemas.microsoft.com/office/drawing/2014/main" val="1564320483"/>
                    </a:ext>
                  </a:extLst>
                </a:gridCol>
                <a:gridCol w="1987755">
                  <a:extLst>
                    <a:ext uri="{9D8B030D-6E8A-4147-A177-3AD203B41FA5}">
                      <a16:colId xmlns:a16="http://schemas.microsoft.com/office/drawing/2014/main" val="12699028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2800" dirty="0">
                          <a:solidFill>
                            <a:schemeClr val="tx1"/>
                          </a:solidFill>
                        </a:rPr>
                        <a:t>A+C+E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800" dirty="0">
                          <a:solidFill>
                            <a:schemeClr val="tx1"/>
                          </a:solidFill>
                        </a:rPr>
                        <a:t>A+C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2903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2800" b="1" dirty="0">
                          <a:solidFill>
                            <a:schemeClr val="tx1"/>
                          </a:solidFill>
                        </a:rPr>
                        <a:t>A+C</a:t>
                      </a:r>
                      <a:endParaRPr lang="en-A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800" b="1" dirty="0">
                          <a:solidFill>
                            <a:schemeClr val="tx1"/>
                          </a:solidFill>
                        </a:rPr>
                        <a:t>A+C+E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2269661"/>
                  </a:ext>
                </a:extLst>
              </a:tr>
            </a:tbl>
          </a:graphicData>
        </a:graphic>
      </p:graphicFrame>
      <p:graphicFrame>
        <p:nvGraphicFramePr>
          <p:cNvPr id="9" name="Table 5">
            <a:extLst>
              <a:ext uri="{FF2B5EF4-FFF2-40B4-BE49-F238E27FC236}">
                <a16:creationId xmlns:a16="http://schemas.microsoft.com/office/drawing/2014/main" id="{10EF4569-8CA2-48D3-9505-BDA18F3352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9508852"/>
              </p:ext>
            </p:extLst>
          </p:nvPr>
        </p:nvGraphicFramePr>
        <p:xfrm>
          <a:off x="4231149" y="3686550"/>
          <a:ext cx="397551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7755">
                  <a:extLst>
                    <a:ext uri="{9D8B030D-6E8A-4147-A177-3AD203B41FA5}">
                      <a16:colId xmlns:a16="http://schemas.microsoft.com/office/drawing/2014/main" val="1564320483"/>
                    </a:ext>
                  </a:extLst>
                </a:gridCol>
                <a:gridCol w="1987755">
                  <a:extLst>
                    <a:ext uri="{9D8B030D-6E8A-4147-A177-3AD203B41FA5}">
                      <a16:colId xmlns:a16="http://schemas.microsoft.com/office/drawing/2014/main" val="12699028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2800" dirty="0">
                          <a:solidFill>
                            <a:srgbClr val="0070C0"/>
                          </a:solidFill>
                        </a:rPr>
                        <a:t>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800">
                          <a:solidFill>
                            <a:srgbClr val="0070C0"/>
                          </a:solidFill>
                        </a:rPr>
                        <a:t>cMZ</a:t>
                      </a:r>
                      <a:endParaRPr lang="en-A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2903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800" b="1">
                          <a:solidFill>
                            <a:srgbClr val="0070C0"/>
                          </a:solidFill>
                        </a:rPr>
                        <a:t>cMZ</a:t>
                      </a:r>
                      <a:endParaRPr lang="en-AU" sz="28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800" b="1" dirty="0">
                          <a:solidFill>
                            <a:srgbClr val="0070C0"/>
                          </a:solidFill>
                        </a:rPr>
                        <a:t>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22696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0646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EF663-4D2B-4874-B143-D1E5D707C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3F4A66-2407-49BC-B60E-D460097F19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440" y="1868129"/>
            <a:ext cx="11316928" cy="46731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sz="2600" dirty="0"/>
          </a:p>
          <a:p>
            <a:pPr marL="0" indent="0">
              <a:buNone/>
            </a:pPr>
            <a:r>
              <a:rPr lang="it-IT" sz="2600" dirty="0"/>
              <a:t>covP      &lt;- mxAlgebra( expression= VA+VC+VE, name="</a:t>
            </a:r>
            <a:r>
              <a:rPr lang="it-IT" sz="2600" b="1" dirty="0">
                <a:solidFill>
                  <a:srgbClr val="0070C0"/>
                </a:solidFill>
              </a:rPr>
              <a:t>V</a:t>
            </a:r>
            <a:r>
              <a:rPr lang="it-IT" sz="2600" dirty="0"/>
              <a:t>" )</a:t>
            </a:r>
          </a:p>
          <a:p>
            <a:pPr marL="0" indent="0">
              <a:buNone/>
            </a:pPr>
            <a:r>
              <a:rPr lang="it-IT" sz="2600" dirty="0"/>
              <a:t>covDZ     &lt;- mxAlgebra( expression= </a:t>
            </a:r>
            <a:r>
              <a:rPr lang="it-IT" sz="2600" b="1" dirty="0">
                <a:solidFill>
                  <a:srgbClr val="C00000"/>
                </a:solidFill>
              </a:rPr>
              <a:t>0.5%x%</a:t>
            </a:r>
            <a:r>
              <a:rPr lang="it-IT" sz="2600" dirty="0"/>
              <a:t>VA+VC, name="</a:t>
            </a:r>
            <a:r>
              <a:rPr lang="it-IT" sz="2600" b="1" dirty="0">
                <a:solidFill>
                  <a:srgbClr val="0070C0"/>
                </a:solidFill>
              </a:rPr>
              <a:t>cDZ</a:t>
            </a:r>
            <a:r>
              <a:rPr lang="it-IT" sz="2600" dirty="0"/>
              <a:t>" )</a:t>
            </a:r>
            <a:endParaRPr lang="en-AU" sz="2600" dirty="0"/>
          </a:p>
          <a:p>
            <a:pPr marL="0" indent="0">
              <a:buNone/>
            </a:pPr>
            <a:endParaRPr lang="en-AU" sz="2600" dirty="0"/>
          </a:p>
          <a:p>
            <a:pPr marL="0" indent="0">
              <a:buNone/>
            </a:pPr>
            <a:endParaRPr lang="en-AU" sz="2600" dirty="0"/>
          </a:p>
          <a:p>
            <a:pPr marL="0" indent="0">
              <a:buNone/>
            </a:pPr>
            <a:endParaRPr lang="en-AU" sz="2600" dirty="0"/>
          </a:p>
          <a:p>
            <a:pPr marL="0" indent="0">
              <a:buNone/>
            </a:pPr>
            <a:r>
              <a:rPr lang="en-AU" sz="2600" dirty="0" err="1"/>
              <a:t>expCovDZ</a:t>
            </a:r>
            <a:r>
              <a:rPr lang="en-AU" sz="2600" dirty="0"/>
              <a:t>  &lt;- </a:t>
            </a:r>
            <a:r>
              <a:rPr lang="en-AU" sz="2600" dirty="0" err="1"/>
              <a:t>mxAlgebra</a:t>
            </a:r>
            <a:r>
              <a:rPr lang="en-AU" sz="2600" dirty="0"/>
              <a:t>( expression= </a:t>
            </a:r>
            <a:r>
              <a:rPr lang="en-AU" sz="2600" dirty="0" err="1"/>
              <a:t>rbind</a:t>
            </a:r>
            <a:r>
              <a:rPr lang="en-AU" sz="2600" dirty="0"/>
              <a:t>( </a:t>
            </a:r>
            <a:r>
              <a:rPr lang="en-AU" sz="2600" dirty="0" err="1"/>
              <a:t>cbind</a:t>
            </a:r>
            <a:r>
              <a:rPr lang="en-AU" sz="2600" dirty="0"/>
              <a:t>(</a:t>
            </a:r>
            <a:r>
              <a:rPr lang="en-AU" sz="2600" b="1" dirty="0">
                <a:solidFill>
                  <a:srgbClr val="0070C0"/>
                </a:solidFill>
              </a:rPr>
              <a:t>V, </a:t>
            </a:r>
            <a:r>
              <a:rPr lang="en-AU" sz="2600" b="1" dirty="0" err="1">
                <a:solidFill>
                  <a:srgbClr val="0070C0"/>
                </a:solidFill>
              </a:rPr>
              <a:t>cDZ</a:t>
            </a:r>
            <a:r>
              <a:rPr lang="en-AU" sz="2600" dirty="0"/>
              <a:t>),</a:t>
            </a:r>
          </a:p>
          <a:p>
            <a:pPr marL="7265988" indent="0">
              <a:buNone/>
            </a:pPr>
            <a:r>
              <a:rPr lang="en-AU" sz="2600" dirty="0" err="1"/>
              <a:t>cbind</a:t>
            </a:r>
            <a:r>
              <a:rPr lang="en-AU" sz="2600" dirty="0"/>
              <a:t>(</a:t>
            </a:r>
            <a:r>
              <a:rPr lang="en-AU" sz="2600" b="1" dirty="0">
                <a:solidFill>
                  <a:srgbClr val="0070C0"/>
                </a:solidFill>
              </a:rPr>
              <a:t>t(</a:t>
            </a:r>
            <a:r>
              <a:rPr lang="en-AU" sz="2600" b="1" dirty="0" err="1">
                <a:solidFill>
                  <a:srgbClr val="0070C0"/>
                </a:solidFill>
              </a:rPr>
              <a:t>cDZ</a:t>
            </a:r>
            <a:r>
              <a:rPr lang="en-AU" sz="2600" b="1" dirty="0">
                <a:solidFill>
                  <a:srgbClr val="0070C0"/>
                </a:solidFill>
              </a:rPr>
              <a:t>), V</a:t>
            </a:r>
            <a:r>
              <a:rPr lang="en-AU" sz="2600" dirty="0"/>
              <a:t>)),</a:t>
            </a:r>
          </a:p>
          <a:p>
            <a:pPr marL="7265988" indent="0">
              <a:buNone/>
            </a:pPr>
            <a:r>
              <a:rPr lang="en-AU" sz="2600" dirty="0"/>
              <a:t>name="</a:t>
            </a:r>
            <a:r>
              <a:rPr lang="en-AU" sz="2600" dirty="0" err="1"/>
              <a:t>expCovDZ</a:t>
            </a:r>
            <a:r>
              <a:rPr lang="en-AU" sz="2600" dirty="0"/>
              <a:t>" )</a:t>
            </a:r>
          </a:p>
          <a:p>
            <a:pPr marL="0" indent="0">
              <a:buNone/>
            </a:pPr>
            <a:endParaRPr lang="en-AU" sz="2600" dirty="0"/>
          </a:p>
          <a:p>
            <a:endParaRPr lang="en-AU" sz="3200" dirty="0"/>
          </a:p>
        </p:txBody>
      </p:sp>
      <p:graphicFrame>
        <p:nvGraphicFramePr>
          <p:cNvPr id="8" name="Table 5">
            <a:extLst>
              <a:ext uri="{FF2B5EF4-FFF2-40B4-BE49-F238E27FC236}">
                <a16:creationId xmlns:a16="http://schemas.microsoft.com/office/drawing/2014/main" id="{FFFD422C-189D-49AE-A6A4-B8F82D8D55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31325"/>
              </p:ext>
            </p:extLst>
          </p:nvPr>
        </p:nvGraphicFramePr>
        <p:xfrm>
          <a:off x="4231149" y="831809"/>
          <a:ext cx="397551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7755">
                  <a:extLst>
                    <a:ext uri="{9D8B030D-6E8A-4147-A177-3AD203B41FA5}">
                      <a16:colId xmlns:a16="http://schemas.microsoft.com/office/drawing/2014/main" val="1564320483"/>
                    </a:ext>
                  </a:extLst>
                </a:gridCol>
                <a:gridCol w="1987755">
                  <a:extLst>
                    <a:ext uri="{9D8B030D-6E8A-4147-A177-3AD203B41FA5}">
                      <a16:colId xmlns:a16="http://schemas.microsoft.com/office/drawing/2014/main" val="12699028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2800" dirty="0">
                          <a:solidFill>
                            <a:schemeClr val="tx1"/>
                          </a:solidFill>
                        </a:rPr>
                        <a:t>A+C+E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800" dirty="0">
                          <a:solidFill>
                            <a:srgbClr val="C00000"/>
                          </a:solidFill>
                        </a:rPr>
                        <a:t>.5</a:t>
                      </a:r>
                      <a:r>
                        <a:rPr lang="en-AU" sz="2800" dirty="0">
                          <a:solidFill>
                            <a:schemeClr val="tx1"/>
                          </a:solidFill>
                        </a:rPr>
                        <a:t>⊗A+C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2903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2800" b="1" dirty="0">
                          <a:solidFill>
                            <a:srgbClr val="C00000"/>
                          </a:solidFill>
                        </a:rPr>
                        <a:t>.5</a:t>
                      </a:r>
                      <a:r>
                        <a:rPr lang="en-AU" sz="2800" b="1" dirty="0">
                          <a:solidFill>
                            <a:schemeClr val="tx1"/>
                          </a:solidFill>
                        </a:rPr>
                        <a:t>⊗A+C</a:t>
                      </a:r>
                      <a:endParaRPr lang="en-A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800" b="1" dirty="0">
                          <a:solidFill>
                            <a:schemeClr val="tx1"/>
                          </a:solidFill>
                        </a:rPr>
                        <a:t>A+C+E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2269661"/>
                  </a:ext>
                </a:extLst>
              </a:tr>
            </a:tbl>
          </a:graphicData>
        </a:graphic>
      </p:graphicFrame>
      <p:graphicFrame>
        <p:nvGraphicFramePr>
          <p:cNvPr id="9" name="Table 5">
            <a:extLst>
              <a:ext uri="{FF2B5EF4-FFF2-40B4-BE49-F238E27FC236}">
                <a16:creationId xmlns:a16="http://schemas.microsoft.com/office/drawing/2014/main" id="{10EF4569-8CA2-48D3-9505-BDA18F3352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3287340"/>
              </p:ext>
            </p:extLst>
          </p:nvPr>
        </p:nvGraphicFramePr>
        <p:xfrm>
          <a:off x="4231149" y="3686550"/>
          <a:ext cx="397551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7755">
                  <a:extLst>
                    <a:ext uri="{9D8B030D-6E8A-4147-A177-3AD203B41FA5}">
                      <a16:colId xmlns:a16="http://schemas.microsoft.com/office/drawing/2014/main" val="1564320483"/>
                    </a:ext>
                  </a:extLst>
                </a:gridCol>
                <a:gridCol w="1987755">
                  <a:extLst>
                    <a:ext uri="{9D8B030D-6E8A-4147-A177-3AD203B41FA5}">
                      <a16:colId xmlns:a16="http://schemas.microsoft.com/office/drawing/2014/main" val="12699028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2800" dirty="0">
                          <a:solidFill>
                            <a:srgbClr val="0070C0"/>
                          </a:solidFill>
                        </a:rPr>
                        <a:t>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800" dirty="0" err="1">
                          <a:solidFill>
                            <a:srgbClr val="0070C0"/>
                          </a:solidFill>
                        </a:rPr>
                        <a:t>cDZ</a:t>
                      </a:r>
                      <a:endParaRPr lang="en-A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2903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800" b="1" dirty="0" err="1">
                          <a:solidFill>
                            <a:srgbClr val="0070C0"/>
                          </a:solidFill>
                        </a:rPr>
                        <a:t>cDZ</a:t>
                      </a:r>
                      <a:endParaRPr lang="en-AU" sz="28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800" b="1" dirty="0">
                          <a:solidFill>
                            <a:srgbClr val="0070C0"/>
                          </a:solidFill>
                        </a:rPr>
                        <a:t>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22696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1425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5B049-B37C-40CD-8B86-2BAC0CCD7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00_ACEvc.R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72C954-9091-4E86-83A6-0B75DF0FCD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200" dirty="0"/>
              <a:t>Run the ACE model </a:t>
            </a:r>
          </a:p>
          <a:p>
            <a:r>
              <a:rPr lang="en-AU" sz="3200" dirty="0"/>
              <a:t>Look at the output </a:t>
            </a:r>
          </a:p>
          <a:p>
            <a:pPr lvl="1"/>
            <a:r>
              <a:rPr lang="en-AU" sz="3000" dirty="0"/>
              <a:t>(type “</a:t>
            </a:r>
            <a:r>
              <a:rPr lang="en-AU" sz="3000" dirty="0" err="1"/>
              <a:t>sumACE</a:t>
            </a:r>
            <a:r>
              <a:rPr lang="en-AU" sz="3000" dirty="0"/>
              <a:t>”)</a:t>
            </a:r>
          </a:p>
          <a:p>
            <a:r>
              <a:rPr lang="en-AU" sz="3200" dirty="0"/>
              <a:t>Record the output in Tuesday2.xls</a:t>
            </a:r>
          </a:p>
          <a:p>
            <a:endParaRPr lang="en-AU" sz="3200" dirty="0"/>
          </a:p>
          <a:p>
            <a:r>
              <a:rPr lang="en-AU" sz="3200" dirty="0"/>
              <a:t>Any questions about this model or script?</a:t>
            </a:r>
          </a:p>
          <a:p>
            <a:pPr marL="0" indent="0">
              <a:buNone/>
            </a:pPr>
            <a:endParaRPr lang="en-AU" sz="3200" dirty="0"/>
          </a:p>
          <a:p>
            <a:pPr marL="0" indent="0">
              <a:buNone/>
            </a:pP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17721817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373545"/>
      </a:dk2>
      <a:lt2>
        <a:srgbClr val="BCD0E0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6793CD"/>
      </a:accent6>
      <a:hlink>
        <a:srgbClr val="6B9F25"/>
      </a:hlink>
      <a:folHlink>
        <a:srgbClr val="9F6715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913DB040-6816-4415-960D-8178C785755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395</TotalTime>
  <Words>2647</Words>
  <Application>Microsoft Office PowerPoint</Application>
  <PresentationFormat>Widescreen</PresentationFormat>
  <Paragraphs>496</Paragraphs>
  <Slides>42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Arial</vt:lpstr>
      <vt:lpstr>Calibri</vt:lpstr>
      <vt:lpstr>Century Gothic</vt:lpstr>
      <vt:lpstr>Gill Sans</vt:lpstr>
      <vt:lpstr>Times New Roman</vt:lpstr>
      <vt:lpstr>Verdana</vt:lpstr>
      <vt:lpstr>Wingdings</vt:lpstr>
      <vt:lpstr>Savon</vt:lpstr>
      <vt:lpstr>Univariate 5 ways  </vt:lpstr>
      <vt:lpstr>Today - sarah/2020/tuesday2</vt:lpstr>
      <vt:lpstr>Important structural stuff</vt:lpstr>
      <vt:lpstr>Matrices are the building blocks</vt:lpstr>
      <vt:lpstr>Yesterday’s model</vt:lpstr>
      <vt:lpstr>Yesterday’s model</vt:lpstr>
      <vt:lpstr>MZ</vt:lpstr>
      <vt:lpstr>DZ</vt:lpstr>
      <vt:lpstr>00_ACEvc.R</vt:lpstr>
      <vt:lpstr>Next step – add a sibling</vt:lpstr>
      <vt:lpstr>Next step – add a sibling</vt:lpstr>
      <vt:lpstr>Next step – add a sibling</vt:lpstr>
      <vt:lpstr>Next step – add a sibling</vt:lpstr>
      <vt:lpstr>Next step – add a sibling</vt:lpstr>
      <vt:lpstr>Next step – add a sibling</vt:lpstr>
      <vt:lpstr>01_extrasib.R</vt:lpstr>
      <vt:lpstr>Variation on this theme</vt:lpstr>
      <vt:lpstr>Alternate parameterisation</vt:lpstr>
      <vt:lpstr>Alternate parameterisation</vt:lpstr>
      <vt:lpstr>Alternate parameterisation</vt:lpstr>
      <vt:lpstr>Alternate parameterisation</vt:lpstr>
      <vt:lpstr>How do we do this in the script?</vt:lpstr>
      <vt:lpstr>How do we do this in the script?</vt:lpstr>
      <vt:lpstr>How do we do this in the script?</vt:lpstr>
      <vt:lpstr>How do we do this in the script?</vt:lpstr>
      <vt:lpstr>02_extrasib2.R</vt:lpstr>
      <vt:lpstr>Can we make this even more efficient?</vt:lpstr>
      <vt:lpstr>Is there another way we could do this?</vt:lpstr>
      <vt:lpstr>Is there another way we could do this?</vt:lpstr>
      <vt:lpstr>03_zygdef.R</vt:lpstr>
      <vt:lpstr>Is this more efficient?</vt:lpstr>
      <vt:lpstr>Variations on this theme</vt:lpstr>
      <vt:lpstr>Variations on this theme</vt:lpstr>
      <vt:lpstr>04_relatedness.R</vt:lpstr>
      <vt:lpstr>Final variation…</vt:lpstr>
      <vt:lpstr>Final variation…</vt:lpstr>
      <vt:lpstr>05_relatednessDZonly.R</vt:lpstr>
      <vt:lpstr>PowerPoint Presentation</vt:lpstr>
      <vt:lpstr>PowerPoint Presentation</vt:lpstr>
      <vt:lpstr>Thinking out side the box…</vt:lpstr>
      <vt:lpstr>PowerPoint Presentation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Univariate 5 ways</dc:title>
  <dc:creator>Sarah Medland</dc:creator>
  <cp:lastModifiedBy>Sarah Medland</cp:lastModifiedBy>
  <cp:revision>76</cp:revision>
  <dcterms:created xsi:type="dcterms:W3CDTF">2020-03-02T20:48:57Z</dcterms:created>
  <dcterms:modified xsi:type="dcterms:W3CDTF">2020-03-03T08:25:44Z</dcterms:modified>
</cp:coreProperties>
</file>