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7"/>
  </p:notesMasterIdLst>
  <p:sldIdLst>
    <p:sldId id="291" r:id="rId2"/>
    <p:sldId id="292" r:id="rId3"/>
    <p:sldId id="290" r:id="rId4"/>
    <p:sldId id="257" r:id="rId5"/>
    <p:sldId id="272" r:id="rId6"/>
    <p:sldId id="293" r:id="rId7"/>
    <p:sldId id="294" r:id="rId8"/>
    <p:sldId id="297" r:id="rId9"/>
    <p:sldId id="296" r:id="rId10"/>
    <p:sldId id="295" r:id="rId11"/>
    <p:sldId id="298" r:id="rId12"/>
    <p:sldId id="259" r:id="rId13"/>
    <p:sldId id="260" r:id="rId14"/>
    <p:sldId id="29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5B7A-0FAF-4CD8-AC1A-0DFE02AC39A5}" type="datetimeFigureOut">
              <a:rPr lang="en-AU" smtClean="0"/>
              <a:t>4/03/2020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5446-D186-4A98-8469-350C6063E6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05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72B1-9E69-4EF5-9CA5-BD4BCFD6919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57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go from this…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72B1-9E69-4EF5-9CA5-BD4BCFD6919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67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0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6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9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1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497495-0637-405E-AE64-5CC7506D51F5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0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3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8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9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18DB4A-8810-4A10-AD5C-D5E2C667F5B3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7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70083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CD98-4201-4AA7-80C7-2A925ADF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69" y="516835"/>
            <a:ext cx="10058400" cy="3105141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(superfast) </a:t>
            </a:r>
            <a:br>
              <a:rPr lang="en-AU" sz="3600" dirty="0"/>
            </a:br>
            <a:r>
              <a:rPr lang="en-AU" sz="6000" dirty="0"/>
              <a:t>Overview of PLINK and Genetic Relatedness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C1ED9-952F-4F6C-A767-ECCE7830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880113"/>
            <a:ext cx="10058400" cy="1154926"/>
          </a:xfrm>
        </p:spPr>
        <p:txBody>
          <a:bodyPr/>
          <a:lstStyle/>
          <a:p>
            <a:pPr marL="0" indent="0" algn="r">
              <a:buNone/>
            </a:pPr>
            <a:r>
              <a:rPr lang="en-AU" dirty="0"/>
              <a:t>Sarah Medland and José </a:t>
            </a:r>
            <a:r>
              <a:rPr lang="en-AU" dirty="0" err="1"/>
              <a:t>Morosoli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F194D-8734-4142-80E9-4A6F4BA6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7" y="3621976"/>
            <a:ext cx="3267865" cy="28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04EA-15DD-44B9-B696-669A1275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genetic relatedness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6B79-DF85-492A-ADF6-613E8A5F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Identity by state</a:t>
            </a:r>
          </a:p>
          <a:p>
            <a:pPr lvl="1"/>
            <a:r>
              <a:rPr lang="en-AU" sz="2600" dirty="0"/>
              <a:t>Produces a coefficient of relatedness known as  </a:t>
            </a:r>
            <a:r>
              <a:rPr lang="en-AU" sz="2600" b="1" i="1" dirty="0">
                <a:solidFill>
                  <a:srgbClr val="0070C0"/>
                </a:solidFill>
              </a:rPr>
              <a:t>r</a:t>
            </a:r>
          </a:p>
          <a:p>
            <a:pPr lvl="1"/>
            <a:r>
              <a:rPr lang="en-AU" sz="2600" dirty="0"/>
              <a:t>Implementation in GRMs is typically calculated as the average correlation between individuals across genotyped </a:t>
            </a:r>
            <a:r>
              <a:rPr lang="en-AU" sz="2600" dirty="0" err="1"/>
              <a:t>snps</a:t>
            </a:r>
            <a:endParaRPr lang="en-AU" sz="2600" dirty="0"/>
          </a:p>
          <a:p>
            <a:pPr lvl="1"/>
            <a:endParaRPr lang="en-AU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C4710-CF03-4B87-9F13-3B4130C7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83" y="4496158"/>
            <a:ext cx="7981122" cy="15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9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04EA-15DD-44B9-B696-669A1275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genetic relatedness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46B79-DF85-492A-ADF6-613E8A5F03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800" dirty="0"/>
                  <a:t>Identity by descent</a:t>
                </a:r>
              </a:p>
              <a:p>
                <a:pPr lvl="1"/>
                <a:r>
                  <a:rPr lang="en-AU" sz="2600" dirty="0"/>
                  <a:t>Estimation typically requires Monte Carlo Markov Chain methods</a:t>
                </a:r>
              </a:p>
              <a:p>
                <a:pPr lvl="1"/>
                <a:r>
                  <a:rPr lang="en-AU" sz="2600" dirty="0"/>
                  <a:t>Estimate is known as </a:t>
                </a:r>
                <a14:m>
                  <m:oMath xmlns:m="http://schemas.openxmlformats.org/officeDocument/2006/math">
                    <m:r>
                      <a:rPr lang="en-AU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sz="2600" i="1" dirty="0"/>
                  <a:t>  </a:t>
                </a:r>
                <a:r>
                  <a:rPr lang="en-AU" sz="1800" dirty="0"/>
                  <a:t>(pi-hat)</a:t>
                </a:r>
                <a:endParaRPr lang="en-AU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46B79-DF85-492A-ADF6-613E8A5F0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1" t="-15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26741A-3CE3-4AFC-8DE1-108E79C901AA}"/>
              </a:ext>
            </a:extLst>
          </p:cNvPr>
          <p:cNvSpPr txBox="1"/>
          <p:nvPr/>
        </p:nvSpPr>
        <p:spPr>
          <a:xfrm>
            <a:off x="4860236" y="3329607"/>
            <a:ext cx="5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64570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Plink and GRM practical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dirty="0"/>
              <a:t>In this practical, we will:</a:t>
            </a:r>
          </a:p>
          <a:p>
            <a:pPr marL="0" indent="0">
              <a:buNone/>
            </a:pPr>
            <a:endParaRPr lang="en-AU" sz="3300" dirty="0"/>
          </a:p>
          <a:p>
            <a:pPr lvl="0"/>
            <a:r>
              <a:rPr lang="en-US" sz="3300" dirty="0"/>
              <a:t>Learn about genetic relatedness / relationship matrices by estimating one.</a:t>
            </a:r>
          </a:p>
          <a:p>
            <a:pPr lvl="0"/>
            <a:endParaRPr lang="en-AU" sz="3300" dirty="0"/>
          </a:p>
          <a:p>
            <a:r>
              <a:rPr lang="en-US" sz="3300" dirty="0"/>
              <a:t>Learn about some concepts and methods from molecular genetic methods.</a:t>
            </a:r>
            <a:endParaRPr lang="en-AU" sz="3300" dirty="0"/>
          </a:p>
        </p:txBody>
      </p:sp>
    </p:spTree>
    <p:extLst>
      <p:ext uri="{BB962C8B-B14F-4D97-AF65-F5344CB8AC3E}">
        <p14:creationId xmlns:p14="http://schemas.microsoft.com/office/powerpoint/2010/main" val="271566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data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100139"/>
            <a:ext cx="8887262" cy="4560720"/>
          </a:xfrm>
        </p:spPr>
        <p:txBody>
          <a:bodyPr>
            <a:normAutofit/>
          </a:bodyPr>
          <a:lstStyle/>
          <a:p>
            <a:r>
              <a:rPr lang="en-US" sz="2400" dirty="0"/>
              <a:t>Simulated dataset based on real data.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23 MZ pairs, 21 DZ pairs, 62 unrelated individuals</a:t>
            </a:r>
          </a:p>
        </p:txBody>
      </p:sp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2310296" y="2587716"/>
            <a:ext cx="6229170" cy="22750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74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139" r="39486" b="10404"/>
          <a:stretch/>
        </p:blipFill>
        <p:spPr>
          <a:xfrm>
            <a:off x="2594564" y="437580"/>
            <a:ext cx="6967309" cy="50139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4942" y="5509823"/>
            <a:ext cx="9320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150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23 MZ pairs, 21 DZ pairs, 62 unrelated individuals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0919" y="4895883"/>
            <a:ext cx="42498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gwas_plinkdata.ped</a:t>
            </a:r>
            <a:endParaRPr lang="en-A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1) Change working directory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First, open Unix terminal. Copy the files to a folder of your preference.</a:t>
            </a:r>
          </a:p>
          <a:p>
            <a:pPr marL="0" indent="0">
              <a:buNone/>
            </a:pPr>
            <a:r>
              <a:rPr lang="en-US" dirty="0"/>
              <a:t>Then, we need to make sure we are working in the right folder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For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33994"/>
              </p:ext>
            </p:extLst>
          </p:nvPr>
        </p:nvGraphicFramePr>
        <p:xfrm>
          <a:off x="2152650" y="3818414"/>
          <a:ext cx="7886700" cy="834073"/>
        </p:xfrm>
        <a:graphic>
          <a:graphicData uri="http://schemas.openxmlformats.org/drawingml/2006/table">
            <a:tbl>
              <a:tblPr firstRow="1" firstCol="1" bandRow="1"/>
              <a:tblGrid>
                <a:gridCol w="7886700">
                  <a:extLst>
                    <a:ext uri="{9D8B030D-6E8A-4147-A177-3AD203B41FA5}">
                      <a16:colId xmlns:a16="http://schemas.microsoft.com/office/drawing/2014/main" val="3608223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 /home/</a:t>
                      </a:r>
                      <a:r>
                        <a:rPr lang="en-US" sz="32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</a:t>
                      </a:r>
                      <a:r>
                        <a:rPr lang="en-US" sz="32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/2020</a:t>
                      </a:r>
                      <a:endParaRPr lang="en-A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820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08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2) Check file format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PLINK-friendly formats (.bed and .</a:t>
            </a:r>
            <a:r>
              <a:rPr lang="en-US" dirty="0" err="1"/>
              <a:t>ped</a:t>
            </a:r>
            <a:r>
              <a:rPr lang="en-US" dirty="0"/>
              <a:t>):</a:t>
            </a:r>
          </a:p>
          <a:p>
            <a:r>
              <a:rPr lang="en-US" dirty="0"/>
              <a:t>PED: pedigree information standard</a:t>
            </a:r>
          </a:p>
          <a:p>
            <a:r>
              <a:rPr lang="en-US" dirty="0"/>
              <a:t>BED: compressed (binary) version of PED</a:t>
            </a:r>
          </a:p>
          <a:p>
            <a:endParaRPr lang="en-US" dirty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58978"/>
              </p:ext>
            </p:extLst>
          </p:nvPr>
        </p:nvGraphicFramePr>
        <p:xfrm>
          <a:off x="2068760" y="4392104"/>
          <a:ext cx="7886700" cy="1583246"/>
        </p:xfrm>
        <a:graphic>
          <a:graphicData uri="http://schemas.openxmlformats.org/drawingml/2006/table">
            <a:tbl>
              <a:tblPr firstRow="1" firstCol="1" bandRow="1"/>
              <a:tblGrid>
                <a:gridCol w="7886700">
                  <a:extLst>
                    <a:ext uri="{9D8B030D-6E8A-4147-A177-3AD203B41FA5}">
                      <a16:colId xmlns:a16="http://schemas.microsoft.com/office/drawing/2014/main" val="2202770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plink --file </a:t>
                      </a:r>
                      <a:r>
                        <a:rPr lang="en-US" sz="2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gwas_plinkdata</a:t>
                      </a:r>
                      <a:r>
                        <a:rPr lang="en-US" sz="2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--make-bed --out </a:t>
                      </a:r>
                      <a:r>
                        <a:rPr lang="en-US" sz="2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gwas_plinkdata</a:t>
                      </a:r>
                      <a:endParaRPr lang="en-A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9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10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3) Clean the data (quality control)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PLINK includes several options to </a:t>
            </a:r>
            <a:r>
              <a:rPr lang="en-US" i="1" dirty="0"/>
              <a:t>clean</a:t>
            </a:r>
            <a:r>
              <a:rPr lang="en-US" dirty="0"/>
              <a:t> genetic data. </a:t>
            </a:r>
          </a:p>
          <a:p>
            <a:r>
              <a:rPr lang="en-US" dirty="0"/>
              <a:t>This means filtering out low quality data or outliers. </a:t>
            </a:r>
          </a:p>
          <a:p>
            <a:r>
              <a:rPr lang="en-US" dirty="0"/>
              <a:t>We are going to run a very basic quality control (to learn more: next year at the IBG GWAS workshop!)</a:t>
            </a:r>
          </a:p>
          <a:p>
            <a:endParaRPr lang="en-US" dirty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59434"/>
              </p:ext>
            </p:extLst>
          </p:nvPr>
        </p:nvGraphicFramePr>
        <p:xfrm>
          <a:off x="2211373" y="4957508"/>
          <a:ext cx="7886700" cy="1017842"/>
        </p:xfrm>
        <a:graphic>
          <a:graphicData uri="http://schemas.openxmlformats.org/drawingml/2006/table">
            <a:tbl>
              <a:tblPr firstRow="1" firstCol="1" bandRow="1"/>
              <a:tblGrid>
                <a:gridCol w="7886700">
                  <a:extLst>
                    <a:ext uri="{9D8B030D-6E8A-4147-A177-3AD203B41FA5}">
                      <a16:colId xmlns:a16="http://schemas.microsoft.com/office/drawing/2014/main" val="1072101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plink --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bfile</a:t>
                      </a: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gwas_plinkdata</a:t>
                      </a: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--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</a:t>
                      </a: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0.05 --mind 0.05 --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hwe</a:t>
                      </a: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1e-6 --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maf</a:t>
                      </a: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0.1 --make-bed --out 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gwas_plinkdata_clean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42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5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4) Estimate the genetic relatedness matrix</a:t>
            </a:r>
            <a:endParaRPr lang="en-AU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Output style (A) -- matrix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a look to the results in Unix…</a:t>
            </a:r>
            <a:endParaRPr lang="en-AU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14687"/>
              </p:ext>
            </p:extLst>
          </p:nvPr>
        </p:nvGraphicFramePr>
        <p:xfrm>
          <a:off x="1350627" y="3050921"/>
          <a:ext cx="10175845" cy="625602"/>
        </p:xfrm>
        <a:graphic>
          <a:graphicData uri="http://schemas.openxmlformats.org/drawingml/2006/table">
            <a:tbl>
              <a:tblPr firstRow="1" firstCol="1" bandRow="1"/>
              <a:tblGrid>
                <a:gridCol w="10175845">
                  <a:extLst>
                    <a:ext uri="{9D8B030D-6E8A-4147-A177-3AD203B41FA5}">
                      <a16:colId xmlns:a16="http://schemas.microsoft.com/office/drawing/2014/main" val="837098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plink --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bfile</a:t>
                      </a: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gwas_plinkdata_clean</a:t>
                      </a: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--make-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</a:t>
                      </a: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triangle</a:t>
                      </a:r>
                      <a:endParaRPr lang="en-A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0579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27375" y="5582093"/>
          <a:ext cx="5937250" cy="729806"/>
        </p:xfrm>
        <a:graphic>
          <a:graphicData uri="http://schemas.openxmlformats.org/drawingml/2006/table">
            <a:tbl>
              <a:tblPr firstRow="1" firstCol="1" bandRow="1"/>
              <a:tblGrid>
                <a:gridCol w="5937250">
                  <a:extLst>
                    <a:ext uri="{9D8B030D-6E8A-4147-A177-3AD203B41FA5}">
                      <a16:colId xmlns:a16="http://schemas.microsoft.com/office/drawing/2014/main" val="1885143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zless</a:t>
                      </a:r>
                      <a:r>
                        <a:rPr lang="en-US" sz="2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-S </a:t>
                      </a:r>
                      <a:r>
                        <a:rPr lang="en-US" sz="2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plink.rel</a:t>
                      </a:r>
                      <a:endParaRPr lang="en-A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19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2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4) Estimate the genetic relatedness matrix</a:t>
            </a:r>
            <a:endParaRPr lang="en-A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Open the file ‘GRM_highlighted.pdf’ to see how it looks.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Zoom in to find which individuals are likely to be MZ twins (</a:t>
            </a:r>
            <a:r>
              <a:rPr lang="en-US" sz="3600" b="1" u="sng" dirty="0">
                <a:solidFill>
                  <a:srgbClr val="00B050"/>
                </a:solidFill>
              </a:rPr>
              <a:t>in green</a:t>
            </a:r>
            <a:r>
              <a:rPr lang="en-US" sz="3600" dirty="0"/>
              <a:t>), DZ twins (</a:t>
            </a:r>
            <a:r>
              <a:rPr lang="en-US" sz="3600" b="1" u="sng" dirty="0">
                <a:solidFill>
                  <a:srgbClr val="FF0000"/>
                </a:solidFill>
              </a:rPr>
              <a:t>in red</a:t>
            </a:r>
            <a:r>
              <a:rPr lang="en-US" sz="3600" dirty="0"/>
              <a:t>), and genetically unrelated (not highlighted).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44622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D5AD-9E4B-46EA-B52D-4FB0BC79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880E-D49F-4E59-A2DE-555DB04E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Quick play with some QC functions in PLINK </a:t>
            </a:r>
          </a:p>
          <a:p>
            <a:r>
              <a:rPr lang="en-AU" sz="2800" dirty="0"/>
              <a:t>Calculate genetic relatedness</a:t>
            </a:r>
          </a:p>
        </p:txBody>
      </p:sp>
    </p:spTree>
    <p:extLst>
      <p:ext uri="{BB962C8B-B14F-4D97-AF65-F5344CB8AC3E}">
        <p14:creationId xmlns:p14="http://schemas.microsoft.com/office/powerpoint/2010/main" val="129622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4) Estimate the genetic relatedness matrix</a:t>
            </a:r>
            <a:endParaRPr lang="en-AU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84" t="11362" r="2000"/>
          <a:stretch/>
        </p:blipFill>
        <p:spPr>
          <a:xfrm>
            <a:off x="2621280" y="2340865"/>
            <a:ext cx="6949440" cy="33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4) Estimate the genetic relatedness matrix</a:t>
            </a:r>
            <a:endParaRPr lang="en-AU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Output style (B) – relatedness pair by pair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a look to the results in Unix…</a:t>
            </a:r>
            <a:endParaRPr lang="en-AU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154427"/>
              </p:ext>
            </p:extLst>
          </p:nvPr>
        </p:nvGraphicFramePr>
        <p:xfrm>
          <a:off x="889233" y="3050921"/>
          <a:ext cx="9150117" cy="625602"/>
        </p:xfrm>
        <a:graphic>
          <a:graphicData uri="http://schemas.openxmlformats.org/drawingml/2006/table">
            <a:tbl>
              <a:tblPr firstRow="1" firstCol="1" bandRow="1"/>
              <a:tblGrid>
                <a:gridCol w="9150117">
                  <a:extLst>
                    <a:ext uri="{9D8B030D-6E8A-4147-A177-3AD203B41FA5}">
                      <a16:colId xmlns:a16="http://schemas.microsoft.com/office/drawing/2014/main" val="837098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plink --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bfile</a:t>
                      </a: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gwas_plinkdata_clean</a:t>
                      </a: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-make-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grm</a:t>
                      </a: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gz</a:t>
                      </a:r>
                      <a:r>
                        <a:rPr lang="en-US" sz="24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no-</a:t>
                      </a:r>
                      <a:r>
                        <a:rPr lang="en-US" sz="24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gz</a:t>
                      </a:r>
                      <a:endParaRPr lang="en-A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0579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27375" y="5582093"/>
          <a:ext cx="5937250" cy="729806"/>
        </p:xfrm>
        <a:graphic>
          <a:graphicData uri="http://schemas.openxmlformats.org/drawingml/2006/table">
            <a:tbl>
              <a:tblPr firstRow="1" firstCol="1" bandRow="1"/>
              <a:tblGrid>
                <a:gridCol w="5937250">
                  <a:extLst>
                    <a:ext uri="{9D8B030D-6E8A-4147-A177-3AD203B41FA5}">
                      <a16:colId xmlns:a16="http://schemas.microsoft.com/office/drawing/2014/main" val="1885143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zless</a:t>
                      </a:r>
                      <a:r>
                        <a:rPr lang="en-US" sz="2800" dirty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-S </a:t>
                      </a:r>
                      <a:r>
                        <a:rPr lang="en-US" sz="2800" dirty="0" err="1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plink.grm</a:t>
                      </a:r>
                      <a:endParaRPr lang="en-A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19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092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4) Estimate the genetic relatedness matrix</a:t>
            </a:r>
            <a:endParaRPr lang="en-A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Open the file ‘grel_highlighted.xls’ to see how it looks.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You can sort the data by gen. relatedness and find which pairs are likely to be MZ twins (</a:t>
            </a:r>
            <a:r>
              <a:rPr lang="en-US" sz="3600" b="1" u="sng" dirty="0">
                <a:solidFill>
                  <a:srgbClr val="00B050"/>
                </a:solidFill>
              </a:rPr>
              <a:t>in green</a:t>
            </a:r>
            <a:r>
              <a:rPr lang="en-US" sz="3600" dirty="0"/>
              <a:t>), DZ twins (</a:t>
            </a:r>
            <a:r>
              <a:rPr lang="en-US" sz="3600" b="1" u="sng" dirty="0">
                <a:solidFill>
                  <a:srgbClr val="FF0000"/>
                </a:solidFill>
              </a:rPr>
              <a:t>in red</a:t>
            </a:r>
            <a:r>
              <a:rPr lang="en-US" sz="3600" dirty="0"/>
              <a:t>), or unrelated individuals (not highlighted).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03328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4) Estimate the genetic relatedness matrix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772732"/>
              </p:ext>
            </p:extLst>
          </p:nvPr>
        </p:nvGraphicFramePr>
        <p:xfrm>
          <a:off x="2018428" y="2445696"/>
          <a:ext cx="7886698" cy="335851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82399">
                  <a:extLst>
                    <a:ext uri="{9D8B030D-6E8A-4147-A177-3AD203B41FA5}">
                      <a16:colId xmlns:a16="http://schemas.microsoft.com/office/drawing/2014/main" val="3840445372"/>
                    </a:ext>
                  </a:extLst>
                </a:gridCol>
                <a:gridCol w="1382399">
                  <a:extLst>
                    <a:ext uri="{9D8B030D-6E8A-4147-A177-3AD203B41FA5}">
                      <a16:colId xmlns:a16="http://schemas.microsoft.com/office/drawing/2014/main" val="3967782363"/>
                    </a:ext>
                  </a:extLst>
                </a:gridCol>
                <a:gridCol w="2441536">
                  <a:extLst>
                    <a:ext uri="{9D8B030D-6E8A-4147-A177-3AD203B41FA5}">
                      <a16:colId xmlns:a16="http://schemas.microsoft.com/office/drawing/2014/main" val="3610216564"/>
                    </a:ext>
                  </a:extLst>
                </a:gridCol>
                <a:gridCol w="2680364">
                  <a:extLst>
                    <a:ext uri="{9D8B030D-6E8A-4147-A177-3AD203B41FA5}">
                      <a16:colId xmlns:a16="http://schemas.microsoft.com/office/drawing/2014/main" val="1073389039"/>
                    </a:ext>
                  </a:extLst>
                </a:gridCol>
              </a:tblGrid>
              <a:tr h="28409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u="none" strike="noStrike" dirty="0">
                          <a:effectLst/>
                        </a:rPr>
                        <a:t>ID1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u="none" strike="noStrike" dirty="0">
                          <a:effectLst/>
                        </a:rPr>
                        <a:t>ID2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u="none" strike="noStrike" dirty="0">
                          <a:effectLst/>
                        </a:rPr>
                        <a:t>common SNPs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u="none" strike="noStrike" dirty="0">
                          <a:effectLst/>
                        </a:rPr>
                        <a:t>gen relatedness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8789"/>
                  </a:ext>
                </a:extLst>
              </a:tr>
              <a:tr h="28409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2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>
                          <a:effectLst/>
                        </a:rPr>
                        <a:t>1</a:t>
                      </a:r>
                      <a:endParaRPr lang="en-A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247262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-0.0233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466889"/>
                  </a:ext>
                </a:extLst>
              </a:tr>
              <a:tr h="28409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3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1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>
                          <a:effectLst/>
                        </a:rPr>
                        <a:t>250987</a:t>
                      </a:r>
                      <a:endParaRPr lang="en-A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>
                          <a:effectLst/>
                        </a:rPr>
                        <a:t>-0.0227</a:t>
                      </a:r>
                      <a:endParaRPr lang="en-A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799790"/>
                  </a:ext>
                </a:extLst>
              </a:tr>
              <a:tr h="28409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>
                          <a:effectLst/>
                        </a:rPr>
                        <a:t>3</a:t>
                      </a:r>
                      <a:endParaRPr lang="en-A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2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247011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>
                          <a:effectLst/>
                        </a:rPr>
                        <a:t>-0.0209</a:t>
                      </a:r>
                      <a:endParaRPr lang="en-A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6794742"/>
                  </a:ext>
                </a:extLst>
              </a:tr>
              <a:tr h="28409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4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>
                          <a:effectLst/>
                        </a:rPr>
                        <a:t>1</a:t>
                      </a:r>
                      <a:endParaRPr lang="en-A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>
                          <a:effectLst/>
                        </a:rPr>
                        <a:t>247683</a:t>
                      </a:r>
                      <a:endParaRPr lang="en-A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200" u="none" strike="noStrike" dirty="0">
                          <a:effectLst/>
                        </a:rPr>
                        <a:t>-0.0195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4676774"/>
                  </a:ext>
                </a:extLst>
              </a:tr>
              <a:tr h="284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251499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0.9960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739259"/>
                  </a:ext>
                </a:extLst>
              </a:tr>
              <a:tr h="284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247061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0.5048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3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04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5E01-AF4E-4A85-9FFD-379A1305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USING these estimates in our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18C4C-76A6-4C69-B612-525303E0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Today – within family ‘ACE’ models</a:t>
            </a:r>
          </a:p>
          <a:p>
            <a:pPr lvl="1"/>
            <a:r>
              <a:rPr lang="en-AU" dirty="0"/>
              <a:t>Sarah and Lucia</a:t>
            </a:r>
          </a:p>
          <a:p>
            <a:r>
              <a:rPr lang="en-AU" dirty="0"/>
              <a:t>Friday – across family ‘REML’ models</a:t>
            </a:r>
          </a:p>
          <a:p>
            <a:pPr lvl="1"/>
            <a:r>
              <a:rPr lang="en-AU" dirty="0"/>
              <a:t>Rob</a:t>
            </a:r>
          </a:p>
          <a:p>
            <a:r>
              <a:rPr lang="en-AU" dirty="0"/>
              <a:t>Next year – across family ‘GCTA’ analysis </a:t>
            </a:r>
            <a:r>
              <a:rPr lang="en-AU" dirty="0">
                <a:sym typeface="Wingdings" panose="05000000000000000000" pitchFamily="2" charset="2"/>
              </a:rPr>
              <a:t>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921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9C70D-8949-4196-81DE-E89BE001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833AC-BC9B-4A35-8AF1-C8FB102E8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666" y="3063520"/>
            <a:ext cx="7823416" cy="33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F0DD-3343-4C5C-A9D5-C8B71517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923858"/>
            <a:ext cx="10464800" cy="5577483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Common variant genotyping</a:t>
            </a:r>
          </a:p>
          <a:p>
            <a:pPr marL="533387" lvl="1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0AC28-F369-4E90-8333-30CCFCC5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765" y="1906002"/>
            <a:ext cx="2592288" cy="93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E8287-444C-4E1D-8493-82293875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2053" y="1907314"/>
            <a:ext cx="2592288" cy="934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8952D-EA0F-49FB-A0AD-D27BD118A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68" r="35226"/>
          <a:stretch/>
        </p:blipFill>
        <p:spPr>
          <a:xfrm>
            <a:off x="9924904" y="1805179"/>
            <a:ext cx="680148" cy="1529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B970C-5304-494F-8243-226DE94E2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380" y="1842383"/>
            <a:ext cx="1039899" cy="1393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B856F-FE96-4C0F-8257-1B8D57366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415" y="1842383"/>
            <a:ext cx="829363" cy="1393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73CBED-F17C-4F68-9227-3A8676C19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401" y="3983754"/>
            <a:ext cx="2140669" cy="200403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D4F9DF-8586-44EB-8E21-6B9E11D407CB}"/>
              </a:ext>
            </a:extLst>
          </p:cNvPr>
          <p:cNvCxnSpPr/>
          <p:nvPr/>
        </p:nvCxnSpPr>
        <p:spPr>
          <a:xfrm>
            <a:off x="6239835" y="2539047"/>
            <a:ext cx="1137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42556-2A0A-46A4-825A-EE2EE90BDB4C}"/>
              </a:ext>
            </a:extLst>
          </p:cNvPr>
          <p:cNvCxnSpPr>
            <a:cxnSpLocks/>
          </p:cNvCxnSpPr>
          <p:nvPr/>
        </p:nvCxnSpPr>
        <p:spPr>
          <a:xfrm flipV="1">
            <a:off x="4234070" y="3230171"/>
            <a:ext cx="3259840" cy="79517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4C06B9-A586-44F2-B70C-FB461E088578}"/>
              </a:ext>
            </a:extLst>
          </p:cNvPr>
          <p:cNvCxnSpPr>
            <a:cxnSpLocks/>
          </p:cNvCxnSpPr>
          <p:nvPr/>
        </p:nvCxnSpPr>
        <p:spPr>
          <a:xfrm flipV="1">
            <a:off x="4314957" y="4985769"/>
            <a:ext cx="2791521" cy="17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558595E-99A3-4D97-B077-D74C52520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02" y="3942680"/>
            <a:ext cx="4153238" cy="23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4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4424-B21D-489F-9041-C9526938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PLINK…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D16F-855E-4365-8EBB-70EE5319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849" y="1354953"/>
            <a:ext cx="5093959" cy="4800891"/>
          </a:xfrm>
        </p:spPr>
        <p:txBody>
          <a:bodyPr>
            <a:normAutofit/>
          </a:bodyPr>
          <a:lstStyle/>
          <a:p>
            <a:r>
              <a:rPr lang="en-AU" sz="2800" dirty="0"/>
              <a:t>Designed to be a one stop shop for GWAS data handling and analysis </a:t>
            </a:r>
          </a:p>
          <a:p>
            <a:pPr lvl="1"/>
            <a:r>
              <a:rPr lang="en-AU" sz="2400" dirty="0"/>
              <a:t>Limitations: families or dosage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73E85-B1AB-4794-852F-503AB7D8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0" y="1925668"/>
            <a:ext cx="6225258" cy="4230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38A2B-191C-45E5-A6F1-D8967403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848" y="3890190"/>
            <a:ext cx="5584978" cy="29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3980-61BF-452F-9863-57DC02BB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Plink…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E99C-0807-4301-AC8A-56FBEFFF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592981" cy="3634486"/>
          </a:xfrm>
        </p:spPr>
        <p:txBody>
          <a:bodyPr>
            <a:normAutofit/>
          </a:bodyPr>
          <a:lstStyle/>
          <a:p>
            <a:r>
              <a:rPr lang="en-AU" sz="2800" dirty="0"/>
              <a:t>Brilliant well explained online manual</a:t>
            </a:r>
          </a:p>
          <a:p>
            <a:pPr marL="0" indent="0">
              <a:buNone/>
            </a:pP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9377-CE6F-49C3-B110-ED76EEE9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73" y="321569"/>
            <a:ext cx="7723883" cy="58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9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04EA-15DD-44B9-B696-669A1275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genetic relatedness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6B79-DF85-492A-ADF6-613E8A5F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Estimate relatedness from genomic data </a:t>
            </a:r>
          </a:p>
          <a:p>
            <a:pPr lvl="1"/>
            <a:r>
              <a:rPr lang="en-AU" sz="2600" dirty="0"/>
              <a:t>Typically common variant GWAS data</a:t>
            </a:r>
          </a:p>
          <a:p>
            <a:pPr lvl="1"/>
            <a:r>
              <a:rPr lang="en-AU" sz="2600" dirty="0"/>
              <a:t>Doesn’t need to be very dense genotyping but you do want whole genome coverage</a:t>
            </a:r>
          </a:p>
          <a:p>
            <a:r>
              <a:rPr lang="en-AU" sz="2800" dirty="0"/>
              <a:t>Two main approaches</a:t>
            </a:r>
          </a:p>
          <a:p>
            <a:pPr lvl="1"/>
            <a:r>
              <a:rPr lang="en-AU" sz="2600" dirty="0"/>
              <a:t>Identity by state</a:t>
            </a:r>
          </a:p>
          <a:p>
            <a:pPr lvl="1"/>
            <a:r>
              <a:rPr lang="en-AU" sz="2600" dirty="0"/>
              <a:t>Identity by descent </a:t>
            </a:r>
          </a:p>
        </p:txBody>
      </p:sp>
    </p:spTree>
    <p:extLst>
      <p:ext uri="{BB962C8B-B14F-4D97-AF65-F5344CB8AC3E}">
        <p14:creationId xmlns:p14="http://schemas.microsoft.com/office/powerpoint/2010/main" val="13073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04EA-15DD-44B9-B696-669A1275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genetic relatedness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6B79-DF85-492A-ADF6-613E8A5F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Identity by state</a:t>
            </a:r>
          </a:p>
          <a:p>
            <a:pPr lvl="1"/>
            <a:r>
              <a:rPr lang="en-AU" sz="2600" dirty="0"/>
              <a:t>Do individuals share the same genetic variants at a given locus?</a:t>
            </a:r>
          </a:p>
          <a:p>
            <a:r>
              <a:rPr lang="en-AU" sz="2800" dirty="0"/>
              <a:t>Identity by descent </a:t>
            </a:r>
          </a:p>
          <a:p>
            <a:pPr lvl="1"/>
            <a:r>
              <a:rPr lang="en-AU" sz="2600" dirty="0"/>
              <a:t>Do individuals share the same genetic variants at a given locus AND was it inherited from the same ancestor?</a:t>
            </a:r>
          </a:p>
          <a:p>
            <a:pPr lvl="1"/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100418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04EA-15DD-44B9-B696-669A1275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genetic relatedness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6B79-DF85-492A-ADF6-613E8A5F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Identity by state</a:t>
            </a:r>
          </a:p>
          <a:p>
            <a:pPr lvl="1"/>
            <a:r>
              <a:rPr lang="en-AU" sz="2600" dirty="0"/>
              <a:t>Does not require pedigree information or data from other relatives</a:t>
            </a:r>
          </a:p>
          <a:p>
            <a:r>
              <a:rPr lang="en-AU" sz="2800" dirty="0"/>
              <a:t>Identity by descent</a:t>
            </a:r>
          </a:p>
          <a:p>
            <a:pPr lvl="1"/>
            <a:r>
              <a:rPr lang="en-AU" sz="2600" dirty="0"/>
              <a:t>Does</a:t>
            </a:r>
          </a:p>
          <a:p>
            <a:pPr lvl="1"/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77282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04EA-15DD-44B9-B696-669A1275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genetic relatedness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6B79-DF85-492A-ADF6-613E8A5F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Identity by state</a:t>
            </a:r>
          </a:p>
          <a:p>
            <a:pPr lvl="1"/>
            <a:r>
              <a:rPr lang="en-AU" sz="2600" dirty="0"/>
              <a:t>Information is limited to the observed locus (and variants that are very, very close by)</a:t>
            </a:r>
          </a:p>
          <a:p>
            <a:r>
              <a:rPr lang="en-AU" sz="2800" dirty="0"/>
              <a:t>Identity by descent</a:t>
            </a:r>
          </a:p>
          <a:p>
            <a:pPr lvl="1"/>
            <a:r>
              <a:rPr lang="en-AU" sz="2600" dirty="0"/>
              <a:t>Provides more information about surrounding loci </a:t>
            </a:r>
          </a:p>
          <a:p>
            <a:pPr lvl="1"/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4042729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74</TotalTime>
  <Words>762</Words>
  <Application>Microsoft Office PowerPoint</Application>
  <PresentationFormat>Widescreen</PresentationFormat>
  <Paragraphs>140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Consolas</vt:lpstr>
      <vt:lpstr>Times New Roman</vt:lpstr>
      <vt:lpstr>Savon</vt:lpstr>
      <vt:lpstr>(superfast)  Overview of PLINK and Genetic Relatedness </vt:lpstr>
      <vt:lpstr>Today </vt:lpstr>
      <vt:lpstr>PowerPoint Presentation</vt:lpstr>
      <vt:lpstr>PLINK…</vt:lpstr>
      <vt:lpstr>Plink…</vt:lpstr>
      <vt:lpstr>Calculating genetic relatedness</vt:lpstr>
      <vt:lpstr>Calculating genetic relatedness</vt:lpstr>
      <vt:lpstr>Calculating genetic relatedness</vt:lpstr>
      <vt:lpstr>Calculating genetic relatedness</vt:lpstr>
      <vt:lpstr>Calculating genetic relatedness</vt:lpstr>
      <vt:lpstr>Calculating genetic relatedness</vt:lpstr>
      <vt:lpstr>Plink and GRM practical</vt:lpstr>
      <vt:lpstr>Our data</vt:lpstr>
      <vt:lpstr>PowerPoint Presentation</vt:lpstr>
      <vt:lpstr>1) Change working directory</vt:lpstr>
      <vt:lpstr>2) Check file format</vt:lpstr>
      <vt:lpstr>3) Clean the data (quality control)</vt:lpstr>
      <vt:lpstr>4) Estimate the genetic relatedness matrix</vt:lpstr>
      <vt:lpstr>4) Estimate the genetic relatedness matrix</vt:lpstr>
      <vt:lpstr>4) Estimate the genetic relatedness matrix</vt:lpstr>
      <vt:lpstr>4) Estimate the genetic relatedness matrix</vt:lpstr>
      <vt:lpstr>4) Estimate the genetic relatedness matrix</vt:lpstr>
      <vt:lpstr>4) Estimate the genetic relatedness matrix</vt:lpstr>
      <vt:lpstr>USING these estimates in our models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(superfast) overview of PLINK and Genetic Relatedness</dc:title>
  <dc:creator>Sarah Medland</dc:creator>
  <cp:lastModifiedBy>Sarah Medland</cp:lastModifiedBy>
  <cp:revision>25</cp:revision>
  <dcterms:created xsi:type="dcterms:W3CDTF">2020-03-03T06:25:56Z</dcterms:created>
  <dcterms:modified xsi:type="dcterms:W3CDTF">2020-03-03T14:38:03Z</dcterms:modified>
</cp:coreProperties>
</file>