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sldIdLst>
    <p:sldId id="296" r:id="rId2"/>
    <p:sldId id="258" r:id="rId3"/>
    <p:sldId id="259" r:id="rId4"/>
    <p:sldId id="260" r:id="rId5"/>
    <p:sldId id="261" r:id="rId6"/>
    <p:sldId id="351" r:id="rId7"/>
    <p:sldId id="262" r:id="rId8"/>
    <p:sldId id="263"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367" r:id="rId28"/>
    <p:sldId id="286" r:id="rId29"/>
    <p:sldId id="294" r:id="rId30"/>
    <p:sldId id="368" r:id="rId31"/>
    <p:sldId id="257"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280" r:id="rId47"/>
    <p:sldId id="36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8" autoAdjust="0"/>
    <p:restoredTop sz="92506" autoAdjust="0"/>
  </p:normalViewPr>
  <p:slideViewPr>
    <p:cSldViewPr>
      <p:cViewPr varScale="1">
        <p:scale>
          <a:sx n="107" d="100"/>
          <a:sy n="107" d="100"/>
        </p:scale>
        <p:origin x="324" y="108"/>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988536-6EF1-4EE9-992C-18FF43192287}" type="datetimeFigureOut">
              <a:rPr lang="en-AU" smtClean="0"/>
              <a:t>6/03/2020</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AB29E-33DA-4ADA-8C09-090DC0B01DA6}" type="slidenum">
              <a:rPr lang="en-AU" smtClean="0"/>
              <a:t>‹#›</a:t>
            </a:fld>
            <a:endParaRPr lang="en-AU"/>
          </a:p>
        </p:txBody>
      </p:sp>
    </p:spTree>
    <p:extLst>
      <p:ext uri="{BB962C8B-B14F-4D97-AF65-F5344CB8AC3E}">
        <p14:creationId xmlns:p14="http://schemas.microsoft.com/office/powerpoint/2010/main" val="248047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CA1CCEE-67A4-BE45-AC5B-A6C914E56E2F}" type="slidenum">
              <a:rPr lang="en-US" smtClean="0"/>
              <a:pPr/>
              <a:t>3</a:t>
            </a:fld>
            <a:endParaRPr lang="en-US"/>
          </a:p>
        </p:txBody>
      </p:sp>
    </p:spTree>
    <p:extLst>
      <p:ext uri="{BB962C8B-B14F-4D97-AF65-F5344CB8AC3E}">
        <p14:creationId xmlns:p14="http://schemas.microsoft.com/office/powerpoint/2010/main" val="3174435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Any</a:t>
            </a:r>
            <a:r>
              <a:rPr lang="en-AU" sz="1200" kern="1200" dirty="0">
                <a:solidFill>
                  <a:schemeClr val="tx1"/>
                </a:solidFill>
                <a:effectLst/>
                <a:latin typeface="+mn-lt"/>
                <a:ea typeface="+mn-ea"/>
                <a:cs typeface="+mn-cs"/>
              </a:rPr>
              <a:t> overlapping individuals (or relatives) between the discovery and target samples </a:t>
            </a:r>
            <a:r>
              <a:rPr lang="en-AU" sz="1200" u="sng" kern="1200" dirty="0">
                <a:solidFill>
                  <a:schemeClr val="tx1"/>
                </a:solidFill>
                <a:effectLst/>
                <a:latin typeface="+mn-lt"/>
                <a:ea typeface="+mn-ea"/>
                <a:cs typeface="+mn-cs"/>
              </a:rPr>
              <a:t>will</a:t>
            </a:r>
            <a:r>
              <a:rPr lang="en-AU" sz="1200" kern="1200" dirty="0">
                <a:solidFill>
                  <a:schemeClr val="tx1"/>
                </a:solidFill>
                <a:effectLst/>
                <a:latin typeface="+mn-lt"/>
                <a:ea typeface="+mn-ea"/>
                <a:cs typeface="+mn-cs"/>
              </a:rPr>
              <a:t> result in overfitting. (Even </a:t>
            </a:r>
            <a:r>
              <a:rPr lang="en-AU" sz="1200" i="1" kern="1200" dirty="0">
                <a:solidFill>
                  <a:schemeClr val="tx1"/>
                </a:solidFill>
                <a:effectLst/>
                <a:latin typeface="+mn-lt"/>
                <a:ea typeface="+mn-ea"/>
                <a:cs typeface="+mn-cs"/>
              </a:rPr>
              <a:t>selecting</a:t>
            </a:r>
            <a:r>
              <a:rPr lang="en-AU" sz="1200" kern="1200" dirty="0">
                <a:solidFill>
                  <a:schemeClr val="tx1"/>
                </a:solidFill>
                <a:effectLst/>
                <a:latin typeface="+mn-lt"/>
                <a:ea typeface="+mn-ea"/>
                <a:cs typeface="+mn-cs"/>
              </a:rPr>
              <a:t> SNPs from a meta-analysis that includes target samples but taking the </a:t>
            </a:r>
            <a:r>
              <a:rPr lang="en-AU" sz="1200" i="1" kern="1200" dirty="0">
                <a:solidFill>
                  <a:schemeClr val="tx1"/>
                </a:solidFill>
                <a:effectLst/>
                <a:latin typeface="+mn-lt"/>
                <a:ea typeface="+mn-ea"/>
                <a:cs typeface="+mn-cs"/>
              </a:rPr>
              <a:t>weights</a:t>
            </a:r>
            <a:r>
              <a:rPr lang="en-AU" sz="1200" kern="1200" dirty="0">
                <a:solidFill>
                  <a:schemeClr val="tx1"/>
                </a:solidFill>
                <a:effectLst/>
                <a:latin typeface="+mn-lt"/>
                <a:ea typeface="+mn-ea"/>
                <a:cs typeface="+mn-cs"/>
              </a:rPr>
              <a:t> from a meta-analysis excluding the overlap will result in substantial overfitting).</a:t>
            </a:r>
          </a:p>
          <a:p>
            <a:endParaRPr lang="en-AU" dirty="0"/>
          </a:p>
        </p:txBody>
      </p:sp>
      <p:sp>
        <p:nvSpPr>
          <p:cNvPr id="4" name="Slide Number Placeholder 3"/>
          <p:cNvSpPr>
            <a:spLocks noGrp="1"/>
          </p:cNvSpPr>
          <p:nvPr>
            <p:ph type="sldNum" sz="quarter" idx="10"/>
          </p:nvPr>
        </p:nvSpPr>
        <p:spPr/>
        <p:txBody>
          <a:bodyPr/>
          <a:lstStyle/>
          <a:p>
            <a:fld id="{FCA1CCEE-67A4-BE45-AC5B-A6C914E56E2F}" type="slidenum">
              <a:rPr lang="en-US" smtClean="0"/>
              <a:pPr/>
              <a:t>5</a:t>
            </a:fld>
            <a:endParaRPr lang="en-US"/>
          </a:p>
        </p:txBody>
      </p:sp>
    </p:spTree>
    <p:extLst>
      <p:ext uri="{BB962C8B-B14F-4D97-AF65-F5344CB8AC3E}">
        <p14:creationId xmlns:p14="http://schemas.microsoft.com/office/powerpoint/2010/main" val="82579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u="sng" kern="1200" dirty="0">
                <a:solidFill>
                  <a:schemeClr val="tx1"/>
                </a:solidFill>
                <a:effectLst/>
                <a:latin typeface="+mn-lt"/>
                <a:ea typeface="+mn-ea"/>
                <a:cs typeface="+mn-cs"/>
              </a:rPr>
              <a:t>Any</a:t>
            </a:r>
            <a:r>
              <a:rPr lang="en-AU" sz="1200" kern="1200" dirty="0">
                <a:solidFill>
                  <a:schemeClr val="tx1"/>
                </a:solidFill>
                <a:effectLst/>
                <a:latin typeface="+mn-lt"/>
                <a:ea typeface="+mn-ea"/>
                <a:cs typeface="+mn-cs"/>
              </a:rPr>
              <a:t> overlapping individuals (or relatives) between the discovery and target samples </a:t>
            </a:r>
            <a:r>
              <a:rPr lang="en-AU" sz="1200" u="sng" kern="1200" dirty="0">
                <a:solidFill>
                  <a:schemeClr val="tx1"/>
                </a:solidFill>
                <a:effectLst/>
                <a:latin typeface="+mn-lt"/>
                <a:ea typeface="+mn-ea"/>
                <a:cs typeface="+mn-cs"/>
              </a:rPr>
              <a:t>will</a:t>
            </a:r>
            <a:r>
              <a:rPr lang="en-AU" sz="1200" kern="1200" dirty="0">
                <a:solidFill>
                  <a:schemeClr val="tx1"/>
                </a:solidFill>
                <a:effectLst/>
                <a:latin typeface="+mn-lt"/>
                <a:ea typeface="+mn-ea"/>
                <a:cs typeface="+mn-cs"/>
              </a:rPr>
              <a:t> result in overfitting. (Even </a:t>
            </a:r>
            <a:r>
              <a:rPr lang="en-AU" sz="1200" i="1" kern="1200" dirty="0">
                <a:solidFill>
                  <a:schemeClr val="tx1"/>
                </a:solidFill>
                <a:effectLst/>
                <a:latin typeface="+mn-lt"/>
                <a:ea typeface="+mn-ea"/>
                <a:cs typeface="+mn-cs"/>
              </a:rPr>
              <a:t>selecting</a:t>
            </a:r>
            <a:r>
              <a:rPr lang="en-AU" sz="1200" kern="1200" dirty="0">
                <a:solidFill>
                  <a:schemeClr val="tx1"/>
                </a:solidFill>
                <a:effectLst/>
                <a:latin typeface="+mn-lt"/>
                <a:ea typeface="+mn-ea"/>
                <a:cs typeface="+mn-cs"/>
              </a:rPr>
              <a:t> SNPs from a meta-analysis that includes target samples but taking the </a:t>
            </a:r>
            <a:r>
              <a:rPr lang="en-AU" sz="1200" i="1" kern="1200" dirty="0">
                <a:solidFill>
                  <a:schemeClr val="tx1"/>
                </a:solidFill>
                <a:effectLst/>
                <a:latin typeface="+mn-lt"/>
                <a:ea typeface="+mn-ea"/>
                <a:cs typeface="+mn-cs"/>
              </a:rPr>
              <a:t>weights</a:t>
            </a:r>
            <a:r>
              <a:rPr lang="en-AU" sz="1200" kern="1200" dirty="0">
                <a:solidFill>
                  <a:schemeClr val="tx1"/>
                </a:solidFill>
                <a:effectLst/>
                <a:latin typeface="+mn-lt"/>
                <a:ea typeface="+mn-ea"/>
                <a:cs typeface="+mn-cs"/>
              </a:rPr>
              <a:t> from a meta-analysis excluding the overlap will result in substantial overfitting).</a:t>
            </a:r>
          </a:p>
          <a:p>
            <a:endParaRPr lang="en-AU" dirty="0"/>
          </a:p>
        </p:txBody>
      </p:sp>
      <p:sp>
        <p:nvSpPr>
          <p:cNvPr id="4" name="Slide Number Placeholder 3"/>
          <p:cNvSpPr>
            <a:spLocks noGrp="1"/>
          </p:cNvSpPr>
          <p:nvPr>
            <p:ph type="sldNum" sz="quarter" idx="10"/>
          </p:nvPr>
        </p:nvSpPr>
        <p:spPr/>
        <p:txBody>
          <a:bodyPr/>
          <a:lstStyle/>
          <a:p>
            <a:fld id="{FCA1CCEE-67A4-BE45-AC5B-A6C914E56E2F}" type="slidenum">
              <a:rPr lang="en-US" smtClean="0"/>
              <a:pPr/>
              <a:t>7</a:t>
            </a:fld>
            <a:endParaRPr lang="en-US"/>
          </a:p>
        </p:txBody>
      </p:sp>
    </p:spTree>
    <p:extLst>
      <p:ext uri="{BB962C8B-B14F-4D97-AF65-F5344CB8AC3E}">
        <p14:creationId xmlns:p14="http://schemas.microsoft.com/office/powerpoint/2010/main" val="397954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If you have an N weighted meta-analysis: </a:t>
            </a:r>
          </a:p>
          <a:p>
            <a:r>
              <a:rPr lang="en-AU" sz="1200" kern="1200" dirty="0">
                <a:solidFill>
                  <a:schemeClr val="tx1"/>
                </a:solidFill>
                <a:effectLst/>
                <a:latin typeface="+mn-lt"/>
                <a:ea typeface="+mn-ea"/>
                <a:cs typeface="+mn-cs"/>
              </a:rPr>
              <a:t>Calculate SE (of an allele) = sqrt((1/N)*2pq) where N= number of chromosomes available for that </a:t>
            </a:r>
            <a:r>
              <a:rPr lang="en-AU" sz="1200" kern="1200" dirty="0" err="1">
                <a:solidFill>
                  <a:schemeClr val="tx1"/>
                </a:solidFill>
                <a:effectLst/>
                <a:latin typeface="+mn-lt"/>
                <a:ea typeface="+mn-ea"/>
                <a:cs typeface="+mn-cs"/>
              </a:rPr>
              <a:t>snp</a:t>
            </a:r>
            <a:r>
              <a:rPr lang="en-AU" sz="1200" kern="1200" dirty="0">
                <a:solidFill>
                  <a:schemeClr val="tx1"/>
                </a:solidFill>
                <a:effectLst/>
                <a:latin typeface="+mn-lt"/>
                <a:ea typeface="+mn-ea"/>
                <a:cs typeface="+mn-cs"/>
              </a:rPr>
              <a:t>, for an autosome this is 2*sample size for that </a:t>
            </a:r>
            <a:r>
              <a:rPr lang="en-AU" sz="1200" kern="1200" dirty="0" err="1">
                <a:solidFill>
                  <a:schemeClr val="tx1"/>
                </a:solidFill>
                <a:effectLst/>
                <a:latin typeface="+mn-lt"/>
                <a:ea typeface="+mn-ea"/>
                <a:cs typeface="+mn-cs"/>
              </a:rPr>
              <a:t>snp</a:t>
            </a:r>
            <a:r>
              <a:rPr lang="en-AU" sz="1200" kern="1200" dirty="0">
                <a:solidFill>
                  <a:schemeClr val="tx1"/>
                </a:solidFill>
                <a:effectLst/>
                <a:latin typeface="+mn-lt"/>
                <a:ea typeface="+mn-ea"/>
                <a:cs typeface="+mn-cs"/>
              </a:rPr>
              <a:t>, p =MAF and q=1-MAF</a:t>
            </a:r>
          </a:p>
          <a:p>
            <a:r>
              <a:rPr lang="en-AU" sz="1200" kern="1200" dirty="0">
                <a:solidFill>
                  <a:schemeClr val="tx1"/>
                </a:solidFill>
                <a:effectLst/>
                <a:latin typeface="+mn-lt"/>
                <a:ea typeface="+mn-ea"/>
                <a:cs typeface="+mn-cs"/>
              </a:rPr>
              <a:t>The calculate Beta (on the allelic scale) = Z* sqrt((1/N)*2pq).</a:t>
            </a:r>
          </a:p>
        </p:txBody>
      </p:sp>
      <p:sp>
        <p:nvSpPr>
          <p:cNvPr id="4" name="Slide Number Placeholder 3"/>
          <p:cNvSpPr>
            <a:spLocks noGrp="1"/>
          </p:cNvSpPr>
          <p:nvPr>
            <p:ph type="sldNum" sz="quarter" idx="10"/>
          </p:nvPr>
        </p:nvSpPr>
        <p:spPr/>
        <p:txBody>
          <a:bodyPr/>
          <a:lstStyle/>
          <a:p>
            <a:fld id="{FCA1CCEE-67A4-BE45-AC5B-A6C914E56E2F}" type="slidenum">
              <a:rPr lang="en-US" smtClean="0"/>
              <a:pPr/>
              <a:t>18</a:t>
            </a:fld>
            <a:endParaRPr lang="en-US"/>
          </a:p>
        </p:txBody>
      </p:sp>
    </p:spTree>
    <p:extLst>
      <p:ext uri="{BB962C8B-B14F-4D97-AF65-F5344CB8AC3E}">
        <p14:creationId xmlns:p14="http://schemas.microsoft.com/office/powerpoint/2010/main" val="345530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i="1" kern="1200" dirty="0">
                <a:solidFill>
                  <a:schemeClr val="tx1"/>
                </a:solidFill>
                <a:effectLst/>
                <a:latin typeface="+mn-lt"/>
                <a:ea typeface="+mn-ea"/>
                <a:cs typeface="+mn-cs"/>
              </a:rPr>
              <a:t>many</a:t>
            </a:r>
            <a:r>
              <a:rPr lang="en-AU" sz="1200" kern="1200" dirty="0">
                <a:solidFill>
                  <a:schemeClr val="tx1"/>
                </a:solidFill>
                <a:effectLst/>
                <a:latin typeface="+mn-lt"/>
                <a:ea typeface="+mn-ea"/>
                <a:cs typeface="+mn-cs"/>
              </a:rPr>
              <a:t> SNPs have more than one </a:t>
            </a:r>
            <a:r>
              <a:rPr lang="en-AU" sz="1200" kern="1200" dirty="0" err="1">
                <a:solidFill>
                  <a:schemeClr val="tx1"/>
                </a:solidFill>
                <a:effectLst/>
                <a:latin typeface="+mn-lt"/>
                <a:ea typeface="+mn-ea"/>
                <a:cs typeface="+mn-cs"/>
              </a:rPr>
              <a:t>rs</a:t>
            </a:r>
            <a:r>
              <a:rPr lang="en-AU" sz="1200" kern="1200" dirty="0">
                <a:solidFill>
                  <a:schemeClr val="tx1"/>
                </a:solidFill>
                <a:effectLst/>
                <a:latin typeface="+mn-lt"/>
                <a:ea typeface="+mn-ea"/>
                <a:cs typeface="+mn-cs"/>
              </a:rPr>
              <a:t> number and the same variant may be named differently in the target and replication especially if the discovery analysis did not use the same imputation reference.</a:t>
            </a:r>
          </a:p>
          <a:p>
            <a:r>
              <a:rPr lang="en-AU" sz="1200" kern="1200" dirty="0">
                <a:solidFill>
                  <a:schemeClr val="tx1"/>
                </a:solidFill>
                <a:effectLst/>
                <a:latin typeface="+mn-lt"/>
                <a:ea typeface="+mn-ea"/>
                <a:cs typeface="+mn-cs"/>
              </a:rPr>
              <a:t>If switching to </a:t>
            </a:r>
            <a:r>
              <a:rPr lang="en-AU" sz="1200" kern="1200" dirty="0" err="1">
                <a:solidFill>
                  <a:schemeClr val="tx1"/>
                </a:solidFill>
                <a:effectLst/>
                <a:latin typeface="+mn-lt"/>
                <a:ea typeface="+mn-ea"/>
                <a:cs typeface="+mn-cs"/>
              </a:rPr>
              <a:t>Chr:bp</a:t>
            </a:r>
            <a:r>
              <a:rPr lang="en-AU" sz="1200" kern="1200" dirty="0">
                <a:solidFill>
                  <a:schemeClr val="tx1"/>
                </a:solidFill>
                <a:effectLst/>
                <a:latin typeface="+mn-lt"/>
                <a:ea typeface="+mn-ea"/>
                <a:cs typeface="+mn-cs"/>
              </a:rPr>
              <a:t>: CHR and BP positions come from the same genomic builds.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build should be stated in the result annotations but it is worth re-checking: search the </a:t>
            </a:r>
            <a:r>
              <a:rPr lang="en-AU" sz="1200" kern="1200" dirty="0" err="1">
                <a:solidFill>
                  <a:schemeClr val="tx1"/>
                </a:solidFill>
                <a:effectLst/>
                <a:latin typeface="+mn-lt"/>
                <a:ea typeface="+mn-ea"/>
                <a:cs typeface="+mn-cs"/>
              </a:rPr>
              <a:t>rs</a:t>
            </a:r>
            <a:r>
              <a:rPr lang="en-AU" sz="1200" kern="1200" dirty="0">
                <a:solidFill>
                  <a:schemeClr val="tx1"/>
                </a:solidFill>
                <a:effectLst/>
                <a:latin typeface="+mn-lt"/>
                <a:ea typeface="+mn-ea"/>
                <a:cs typeface="+mn-cs"/>
              </a:rPr>
              <a:t> number or position in the genome browser under multiple builds (https://genome.ucsc.edu/cgi-bin/hgGateway).</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If you only have CHR:BP make sure you check that the alleles and frequencies fit with what is in the discovery results set. If your discovery data are on a different build you will have to lift over.</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Also watch out for the naming of non-SNPs in the CHR:BP format as there are many ways to go about this (</a:t>
            </a:r>
            <a:r>
              <a:rPr lang="en-AU" sz="1200" kern="1200" dirty="0" err="1">
                <a:solidFill>
                  <a:schemeClr val="tx1"/>
                </a:solidFill>
                <a:effectLst/>
                <a:latin typeface="+mn-lt"/>
                <a:ea typeface="+mn-ea"/>
                <a:cs typeface="+mn-cs"/>
              </a:rPr>
              <a:t>ie</a:t>
            </a:r>
            <a:r>
              <a:rPr lang="en-AU" sz="1200" kern="1200" dirty="0">
                <a:solidFill>
                  <a:schemeClr val="tx1"/>
                </a:solidFill>
                <a:effectLst/>
                <a:latin typeface="+mn-lt"/>
                <a:ea typeface="+mn-ea"/>
                <a:cs typeface="+mn-cs"/>
              </a:rPr>
              <a:t> 2:2450:AAA_T, 2:2450:INDEL etc).</a:t>
            </a:r>
          </a:p>
        </p:txBody>
      </p:sp>
      <p:sp>
        <p:nvSpPr>
          <p:cNvPr id="4" name="Slide Number Placeholder 3"/>
          <p:cNvSpPr>
            <a:spLocks noGrp="1"/>
          </p:cNvSpPr>
          <p:nvPr>
            <p:ph type="sldNum" sz="quarter" idx="10"/>
          </p:nvPr>
        </p:nvSpPr>
        <p:spPr/>
        <p:txBody>
          <a:bodyPr/>
          <a:lstStyle/>
          <a:p>
            <a:fld id="{FCA1CCEE-67A4-BE45-AC5B-A6C914E56E2F}" type="slidenum">
              <a:rPr lang="en-US" smtClean="0"/>
              <a:pPr/>
              <a:t>19</a:t>
            </a:fld>
            <a:endParaRPr lang="en-US"/>
          </a:p>
        </p:txBody>
      </p:sp>
    </p:spTree>
    <p:extLst>
      <p:ext uri="{BB962C8B-B14F-4D97-AF65-F5344CB8AC3E}">
        <p14:creationId xmlns:p14="http://schemas.microsoft.com/office/powerpoint/2010/main" val="367864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discovery and target data need to be strand aligned. However, as strand information can come from many sources and differs between databases and builds using cohort supplied strand information is very problematic. The major issue with strand is the difficulty in determining which allele is the effect allele in the case of strand </a:t>
            </a:r>
            <a:r>
              <a:rPr lang="en-AU" sz="1200" kern="1200" dirty="0" err="1">
                <a:solidFill>
                  <a:schemeClr val="tx1"/>
                </a:solidFill>
                <a:effectLst/>
                <a:latin typeface="+mn-lt"/>
                <a:ea typeface="+mn-ea"/>
                <a:cs typeface="+mn-cs"/>
              </a:rPr>
              <a:t>ambigious</a:t>
            </a:r>
            <a:r>
              <a:rPr lang="en-AU" sz="1200" kern="1200" dirty="0">
                <a:solidFill>
                  <a:schemeClr val="tx1"/>
                </a:solidFill>
                <a:effectLst/>
                <a:latin typeface="+mn-lt"/>
                <a:ea typeface="+mn-ea"/>
                <a:cs typeface="+mn-cs"/>
              </a:rPr>
              <a:t> SNPs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We delete them.</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If not, To include this </a:t>
            </a:r>
            <a:r>
              <a:rPr lang="en-AU" sz="1200" kern="1200" dirty="0" err="1">
                <a:solidFill>
                  <a:schemeClr val="tx1"/>
                </a:solidFill>
                <a:effectLst/>
                <a:latin typeface="+mn-lt"/>
                <a:ea typeface="+mn-ea"/>
                <a:cs typeface="+mn-cs"/>
              </a:rPr>
              <a:t>snp</a:t>
            </a:r>
            <a:r>
              <a:rPr lang="en-AU" sz="1200" kern="1200" dirty="0">
                <a:solidFill>
                  <a:schemeClr val="tx1"/>
                </a:solidFill>
                <a:effectLst/>
                <a:latin typeface="+mn-lt"/>
                <a:ea typeface="+mn-ea"/>
                <a:cs typeface="+mn-cs"/>
              </a:rPr>
              <a:t> in our PRS you would need to reconcile this strand flip by EITHER flipping the alleles in the discovery result set OR flip the sign on the beta in the discovery set (multiply by -1). </a:t>
            </a:r>
          </a:p>
        </p:txBody>
      </p:sp>
      <p:sp>
        <p:nvSpPr>
          <p:cNvPr id="4" name="Slide Number Placeholder 3"/>
          <p:cNvSpPr>
            <a:spLocks noGrp="1"/>
          </p:cNvSpPr>
          <p:nvPr>
            <p:ph type="sldNum" sz="quarter" idx="10"/>
          </p:nvPr>
        </p:nvSpPr>
        <p:spPr/>
        <p:txBody>
          <a:bodyPr/>
          <a:lstStyle/>
          <a:p>
            <a:fld id="{FCA1CCEE-67A4-BE45-AC5B-A6C914E56E2F}" type="slidenum">
              <a:rPr lang="en-US" smtClean="0"/>
              <a:pPr/>
              <a:t>21</a:t>
            </a:fld>
            <a:endParaRPr lang="en-US"/>
          </a:p>
        </p:txBody>
      </p:sp>
    </p:spTree>
    <p:extLst>
      <p:ext uri="{BB962C8B-B14F-4D97-AF65-F5344CB8AC3E}">
        <p14:creationId xmlns:p14="http://schemas.microsoft.com/office/powerpoint/2010/main" val="2424314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Although PRS can be calculated without pruning it has become conventional to prune prior to calculation.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You will need some a reference data set in plink format (bed, </a:t>
            </a:r>
            <a:r>
              <a:rPr lang="en-AU" sz="1200" kern="1200" dirty="0" err="1">
                <a:solidFill>
                  <a:schemeClr val="tx1"/>
                </a:solidFill>
                <a:effectLst/>
                <a:latin typeface="+mn-lt"/>
                <a:ea typeface="+mn-ea"/>
                <a:cs typeface="+mn-cs"/>
              </a:rPr>
              <a:t>bim</a:t>
            </a:r>
            <a:r>
              <a:rPr lang="en-AU" sz="1200" kern="1200" dirty="0">
                <a:solidFill>
                  <a:schemeClr val="tx1"/>
                </a:solidFill>
                <a:effectLst/>
                <a:latin typeface="+mn-lt"/>
                <a:ea typeface="+mn-ea"/>
                <a:cs typeface="+mn-cs"/>
              </a:rPr>
              <a:t>, fam) .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Ideally discovery data set alternatively, you can use public reference or genotypes from the target sample. </a:t>
            </a:r>
          </a:p>
        </p:txBody>
      </p:sp>
      <p:sp>
        <p:nvSpPr>
          <p:cNvPr id="4" name="Slide Number Placeholder 3"/>
          <p:cNvSpPr>
            <a:spLocks noGrp="1"/>
          </p:cNvSpPr>
          <p:nvPr>
            <p:ph type="sldNum" sz="quarter" idx="10"/>
          </p:nvPr>
        </p:nvSpPr>
        <p:spPr/>
        <p:txBody>
          <a:bodyPr/>
          <a:lstStyle/>
          <a:p>
            <a:fld id="{FCA1CCEE-67A4-BE45-AC5B-A6C914E56E2F}" type="slidenum">
              <a:rPr lang="en-US" smtClean="0"/>
              <a:pPr/>
              <a:t>22</a:t>
            </a:fld>
            <a:endParaRPr lang="en-US"/>
          </a:p>
        </p:txBody>
      </p:sp>
    </p:spTree>
    <p:extLst>
      <p:ext uri="{BB962C8B-B14F-4D97-AF65-F5344CB8AC3E}">
        <p14:creationId xmlns:p14="http://schemas.microsoft.com/office/powerpoint/2010/main" val="81701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CA1CCEE-67A4-BE45-AC5B-A6C914E56E2F}" type="slidenum">
              <a:rPr lang="en-US" smtClean="0"/>
              <a:pPr/>
              <a:t>24</a:t>
            </a:fld>
            <a:endParaRPr lang="en-US"/>
          </a:p>
        </p:txBody>
      </p:sp>
    </p:spTree>
    <p:extLst>
      <p:ext uri="{BB962C8B-B14F-4D97-AF65-F5344CB8AC3E}">
        <p14:creationId xmlns:p14="http://schemas.microsoft.com/office/powerpoint/2010/main" val="44126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1D8BD707-D9CF-40AE-B4C6-C98DA3205C09}" type="datetimeFigureOut">
              <a:rPr lang="en-US" smtClean="0"/>
              <a:pPr/>
              <a:t>3/6/2020</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635675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242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559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047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1D8BD707-D9CF-40AE-B4C6-C98DA3205C09}" type="datetimeFigureOut">
              <a:rPr lang="en-US" smtClean="0"/>
              <a:pPr/>
              <a:t>3/6/2020</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099282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034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510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058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471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1D8BD707-D9CF-40AE-B4C6-C98DA3205C09}"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8451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1D8BD707-D9CF-40AE-B4C6-C98DA3205C09}" type="datetimeFigureOut">
              <a:rPr lang="en-US" smtClean="0"/>
              <a:pPr/>
              <a:t>3/6/2020</a:t>
            </a:fld>
            <a:endParaRPr lang="en-US"/>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6871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D8BD707-D9CF-40AE-B4C6-C98DA3205C09}" type="datetimeFigureOut">
              <a:rPr lang="en-US" smtClean="0"/>
              <a:pPr/>
              <a:t>3/6/2020</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6F15528-21DE-4FAA-801E-634DDDAF4B2B}" type="slidenum">
              <a:rPr lang="en-US" smtClean="0"/>
              <a:pPr/>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30896109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github.com/DudbridgeLab/avengem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600200"/>
            <a:ext cx="10058400" cy="1371600"/>
          </a:xfrm>
        </p:spPr>
        <p:txBody>
          <a:bodyPr/>
          <a:lstStyle/>
          <a:p>
            <a:r>
              <a:rPr lang="en-AU" cap="none" dirty="0"/>
              <a:t>Polygenic risk scores</a:t>
            </a:r>
          </a:p>
        </p:txBody>
      </p:sp>
      <p:sp>
        <p:nvSpPr>
          <p:cNvPr id="3" name="Subtitle 2"/>
          <p:cNvSpPr>
            <a:spLocks noGrp="1"/>
          </p:cNvSpPr>
          <p:nvPr>
            <p:ph idx="1"/>
          </p:nvPr>
        </p:nvSpPr>
        <p:spPr>
          <a:xfrm>
            <a:off x="1066800" y="4191000"/>
            <a:ext cx="10058400" cy="1844040"/>
          </a:xfrm>
        </p:spPr>
        <p:txBody>
          <a:bodyPr>
            <a:normAutofit/>
          </a:bodyPr>
          <a:lstStyle/>
          <a:p>
            <a:pPr marL="0" indent="0" algn="r">
              <a:buNone/>
            </a:pPr>
            <a:r>
              <a:rPr lang="en-AU" sz="2800" dirty="0"/>
              <a:t>Sarah Medland and Lucía </a:t>
            </a:r>
            <a:r>
              <a:rPr lang="en-AU" sz="2800" dirty="0" err="1"/>
              <a:t>Colodro</a:t>
            </a:r>
            <a:r>
              <a:rPr lang="en-AU" sz="2800" dirty="0"/>
              <a:t> Conde</a:t>
            </a:r>
          </a:p>
          <a:p>
            <a:pPr marL="0" indent="0" algn="r">
              <a:buNone/>
            </a:pPr>
            <a:endParaRPr lang="en-AU" sz="2800" dirty="0"/>
          </a:p>
          <a:p>
            <a:pPr marL="0" indent="0" algn="r">
              <a:buNone/>
            </a:pPr>
            <a:r>
              <a:rPr lang="en-AU" sz="2800" dirty="0" err="1"/>
              <a:t>sarah</a:t>
            </a:r>
            <a:r>
              <a:rPr lang="en-AU" sz="2800" dirty="0"/>
              <a:t>/2020/</a:t>
            </a:r>
            <a:r>
              <a:rPr lang="en-AU" sz="2800" dirty="0" err="1"/>
              <a:t>thursday</a:t>
            </a:r>
            <a:endParaRPr lang="en-AU" sz="2800" dirty="0"/>
          </a:p>
        </p:txBody>
      </p:sp>
    </p:spTree>
    <p:extLst>
      <p:ext uri="{BB962C8B-B14F-4D97-AF65-F5344CB8AC3E}">
        <p14:creationId xmlns:p14="http://schemas.microsoft.com/office/powerpoint/2010/main" val="370662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2_MDD_PRS_DSSI_byPGCVersion.png">
            <a:extLst>
              <a:ext uri="{FF2B5EF4-FFF2-40B4-BE49-F238E27FC236}">
                <a16:creationId xmlns:a16="http://schemas.microsoft.com/office/drawing/2014/main" id="{EA77EBDB-CDF6-434E-BDF4-01F74792FB6F}"/>
              </a:ext>
            </a:extLst>
          </p:cNvPr>
          <p:cNvPicPr>
            <a:picLocks/>
          </p:cNvPicPr>
          <p:nvPr/>
        </p:nvPicPr>
        <p:blipFill rotWithShape="1">
          <a:blip r:embed="rId2" cstate="print">
            <a:extLst>
              <a:ext uri="{28A0092B-C50C-407E-A947-70E740481C1C}">
                <a14:useLocalDpi xmlns:a14="http://schemas.microsoft.com/office/drawing/2010/main" val="0"/>
              </a:ext>
            </a:extLst>
          </a:blip>
          <a:srcRect l="53698"/>
          <a:stretch/>
        </p:blipFill>
        <p:spPr>
          <a:xfrm>
            <a:off x="2159955" y="1676400"/>
            <a:ext cx="2957879" cy="4338801"/>
          </a:xfrm>
          <a:prstGeom prst="rect">
            <a:avLst/>
          </a:prstGeom>
        </p:spPr>
      </p:pic>
      <p:sp>
        <p:nvSpPr>
          <p:cNvPr id="6" name="Title 1">
            <a:extLst>
              <a:ext uri="{FF2B5EF4-FFF2-40B4-BE49-F238E27FC236}">
                <a16:creationId xmlns:a16="http://schemas.microsoft.com/office/drawing/2014/main" id="{8F987E80-CC06-4BEA-B39C-CB8B001AF441}"/>
              </a:ext>
            </a:extLst>
          </p:cNvPr>
          <p:cNvSpPr>
            <a:spLocks noGrp="1"/>
          </p:cNvSpPr>
          <p:nvPr>
            <p:ph type="title"/>
          </p:nvPr>
        </p:nvSpPr>
        <p:spPr/>
        <p:txBody>
          <a:bodyPr>
            <a:normAutofit/>
          </a:bodyPr>
          <a:lstStyle/>
          <a:p>
            <a:r>
              <a:rPr lang="en-AU" dirty="0">
                <a:latin typeface="Calibri Light" panose="020F0302020204030204" pitchFamily="34" charset="0"/>
                <a:cs typeface="Calibri Light" panose="020F0302020204030204" pitchFamily="34" charset="0"/>
              </a:rPr>
              <a:t>Single trait analyses</a:t>
            </a:r>
          </a:p>
        </p:txBody>
      </p:sp>
      <p:pic>
        <p:nvPicPr>
          <p:cNvPr id="2" name="Picture 1"/>
          <p:cNvPicPr>
            <a:picLocks noChangeAspect="1"/>
          </p:cNvPicPr>
          <p:nvPr/>
        </p:nvPicPr>
        <p:blipFill>
          <a:blip r:embed="rId3"/>
          <a:stretch>
            <a:fillRect/>
          </a:stretch>
        </p:blipFill>
        <p:spPr>
          <a:xfrm>
            <a:off x="5334001" y="1700810"/>
            <a:ext cx="5142645" cy="2947390"/>
          </a:xfrm>
          <a:prstGeom prst="rect">
            <a:avLst/>
          </a:prstGeom>
        </p:spPr>
      </p:pic>
      <p:pic>
        <p:nvPicPr>
          <p:cNvPr id="7" name="Picture 2">
            <a:extLst>
              <a:ext uri="{FF2B5EF4-FFF2-40B4-BE49-F238E27FC236}">
                <a16:creationId xmlns:a16="http://schemas.microsoft.com/office/drawing/2014/main" id="{82963CB4-ACF1-453B-9113-E5B3AAB184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6207" b="17234"/>
          <a:stretch/>
        </p:blipFill>
        <p:spPr bwMode="auto">
          <a:xfrm>
            <a:off x="2051938" y="1676400"/>
            <a:ext cx="234061" cy="433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92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987E80-CC06-4BEA-B39C-CB8B001AF441}"/>
              </a:ext>
            </a:extLst>
          </p:cNvPr>
          <p:cNvSpPr>
            <a:spLocks noGrp="1"/>
          </p:cNvSpPr>
          <p:nvPr>
            <p:ph type="title"/>
          </p:nvPr>
        </p:nvSpPr>
        <p:spPr/>
        <p:txBody>
          <a:bodyPr>
            <a:normAutofit/>
          </a:bodyPr>
          <a:lstStyle/>
          <a:p>
            <a:r>
              <a:rPr lang="en-AU" dirty="0">
                <a:latin typeface="Calibri Light" panose="020F0302020204030204" pitchFamily="34" charset="0"/>
                <a:cs typeface="Calibri Light" panose="020F0302020204030204" pitchFamily="34" charset="0"/>
              </a:rPr>
              <a:t>Moderated single trait analyses</a:t>
            </a:r>
          </a:p>
        </p:txBody>
      </p:sp>
      <p:sp>
        <p:nvSpPr>
          <p:cNvPr id="3" name="Content Placeholder 2"/>
          <p:cNvSpPr>
            <a:spLocks noGrp="1"/>
          </p:cNvSpPr>
          <p:nvPr>
            <p:ph idx="1"/>
          </p:nvPr>
        </p:nvSpPr>
        <p:spPr/>
        <p:txBody>
          <a:bodyPr/>
          <a:lstStyle/>
          <a:p>
            <a:endParaRPr lang="en-AU"/>
          </a:p>
        </p:txBody>
      </p:sp>
      <p:pic>
        <p:nvPicPr>
          <p:cNvPr id="2" name="Picture 1"/>
          <p:cNvPicPr>
            <a:picLocks noChangeAspect="1"/>
          </p:cNvPicPr>
          <p:nvPr/>
        </p:nvPicPr>
        <p:blipFill>
          <a:blip r:embed="rId2"/>
          <a:stretch>
            <a:fillRect/>
          </a:stretch>
        </p:blipFill>
        <p:spPr>
          <a:xfrm>
            <a:off x="5181601" y="1700810"/>
            <a:ext cx="5142645" cy="2794990"/>
          </a:xfrm>
          <a:prstGeom prst="rect">
            <a:avLst/>
          </a:prstGeom>
        </p:spPr>
      </p:pic>
      <p:pic>
        <p:nvPicPr>
          <p:cNvPr id="5" name="Picture 2">
            <a:extLst>
              <a:ext uri="{FF2B5EF4-FFF2-40B4-BE49-F238E27FC236}">
                <a16:creationId xmlns:a16="http://schemas.microsoft.com/office/drawing/2014/main" id="{6CC37C01-680C-4686-B19A-91CBD5153C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520"/>
          <a:stretch/>
        </p:blipFill>
        <p:spPr bwMode="auto">
          <a:xfrm>
            <a:off x="1991544" y="1700810"/>
            <a:ext cx="2763483" cy="462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90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31D6-78A4-4A0E-A5DD-8DE93D1CB1AC}"/>
              </a:ext>
            </a:extLst>
          </p:cNvPr>
          <p:cNvSpPr>
            <a:spLocks noGrp="1"/>
          </p:cNvSpPr>
          <p:nvPr>
            <p:ph type="title"/>
          </p:nvPr>
        </p:nvSpPr>
        <p:spPr/>
        <p:txBody>
          <a:bodyPr>
            <a:normAutofit/>
          </a:bodyPr>
          <a:lstStyle/>
          <a:p>
            <a:r>
              <a:rPr lang="en-AU" dirty="0">
                <a:latin typeface="Calibri Light" panose="020F0302020204030204" pitchFamily="34" charset="0"/>
                <a:cs typeface="Calibri Light" panose="020F0302020204030204" pitchFamily="34" charset="0"/>
              </a:rPr>
              <a:t>Cross-trait analysis</a:t>
            </a:r>
          </a:p>
        </p:txBody>
      </p:sp>
      <p:sp>
        <p:nvSpPr>
          <p:cNvPr id="5" name="Content Placeholder 4"/>
          <p:cNvSpPr>
            <a:spLocks noGrp="1"/>
          </p:cNvSpPr>
          <p:nvPr>
            <p:ph idx="1"/>
          </p:nvPr>
        </p:nvSpPr>
        <p:spPr/>
        <p:txBody>
          <a:bodyPr/>
          <a:lstStyle/>
          <a:p>
            <a:endParaRPr lang="en-AU"/>
          </a:p>
        </p:txBody>
      </p:sp>
      <p:pic>
        <p:nvPicPr>
          <p:cNvPr id="4" name="Picture 3">
            <a:extLst>
              <a:ext uri="{FF2B5EF4-FFF2-40B4-BE49-F238E27FC236}">
                <a16:creationId xmlns:a16="http://schemas.microsoft.com/office/drawing/2014/main" id="{F0CDB798-BDF0-44A5-9EC1-906E615E942D}"/>
              </a:ext>
            </a:extLst>
          </p:cNvPr>
          <p:cNvPicPr>
            <a:picLocks/>
          </p:cNvPicPr>
          <p:nvPr/>
        </p:nvPicPr>
        <p:blipFill>
          <a:blip r:embed="rId2"/>
          <a:stretch>
            <a:fillRect/>
          </a:stretch>
        </p:blipFill>
        <p:spPr>
          <a:xfrm>
            <a:off x="2423596" y="1905001"/>
            <a:ext cx="2681805" cy="4132049"/>
          </a:xfrm>
          <a:prstGeom prst="rect">
            <a:avLst/>
          </a:prstGeom>
        </p:spPr>
      </p:pic>
      <p:sp>
        <p:nvSpPr>
          <p:cNvPr id="6" name="TextBox 5">
            <a:extLst>
              <a:ext uri="{FF2B5EF4-FFF2-40B4-BE49-F238E27FC236}">
                <a16:creationId xmlns:a16="http://schemas.microsoft.com/office/drawing/2014/main" id="{9974F667-B403-44FA-B6FB-4C44243B05B7}"/>
              </a:ext>
            </a:extLst>
          </p:cNvPr>
          <p:cNvSpPr txBox="1"/>
          <p:nvPr/>
        </p:nvSpPr>
        <p:spPr>
          <a:xfrm>
            <a:off x="2711628" y="6110424"/>
            <a:ext cx="2095367" cy="276999"/>
          </a:xfrm>
          <a:prstGeom prst="rect">
            <a:avLst/>
          </a:prstGeom>
          <a:noFill/>
        </p:spPr>
        <p:txBody>
          <a:bodyPr wrap="square" rtlCol="0">
            <a:spAutoFit/>
          </a:bodyPr>
          <a:lstStyle/>
          <a:p>
            <a:pPr algn="ctr"/>
            <a:r>
              <a:rPr lang="en-AU" sz="1200" dirty="0"/>
              <a:t>PRS-SCZ</a:t>
            </a:r>
            <a:endParaRPr lang="en-AU" sz="1400" dirty="0"/>
          </a:p>
        </p:txBody>
      </p:sp>
      <p:pic>
        <p:nvPicPr>
          <p:cNvPr id="8" name="Picture 7">
            <a:extLst>
              <a:ext uri="{FF2B5EF4-FFF2-40B4-BE49-F238E27FC236}">
                <a16:creationId xmlns:a16="http://schemas.microsoft.com/office/drawing/2014/main" id="{8EECE092-8D7E-493C-A8E8-0378EA84B6C3}"/>
              </a:ext>
            </a:extLst>
          </p:cNvPr>
          <p:cNvPicPr>
            <a:picLocks noChangeAspect="1"/>
          </p:cNvPicPr>
          <p:nvPr/>
        </p:nvPicPr>
        <p:blipFill>
          <a:blip r:embed="rId3"/>
          <a:stretch>
            <a:fillRect/>
          </a:stretch>
        </p:blipFill>
        <p:spPr>
          <a:xfrm>
            <a:off x="5286013" y="2667000"/>
            <a:ext cx="5185005" cy="2133600"/>
          </a:xfrm>
          <a:prstGeom prst="rect">
            <a:avLst/>
          </a:prstGeom>
        </p:spPr>
      </p:pic>
    </p:spTree>
    <p:extLst>
      <p:ext uri="{BB962C8B-B14F-4D97-AF65-F5344CB8AC3E}">
        <p14:creationId xmlns:p14="http://schemas.microsoft.com/office/powerpoint/2010/main" val="3213895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71760128-F4B4-47EE-A7F5-DB8A16EE3E8C}"/>
              </a:ext>
            </a:extLst>
          </p:cNvPr>
          <p:cNvSpPr>
            <a:spLocks noGrp="1"/>
          </p:cNvSpPr>
          <p:nvPr>
            <p:ph type="title"/>
          </p:nvPr>
        </p:nvSpPr>
        <p:spPr/>
        <p:txBody>
          <a:bodyPr>
            <a:normAutofit/>
          </a:bodyPr>
          <a:lstStyle/>
          <a:p>
            <a:r>
              <a:rPr lang="en-AU" dirty="0">
                <a:latin typeface="Calibri Light" panose="020F0302020204030204" pitchFamily="34" charset="0"/>
                <a:cs typeface="Calibri Light" panose="020F0302020204030204" pitchFamily="34" charset="0"/>
              </a:rPr>
              <a:t>Sub-type analysis</a:t>
            </a:r>
          </a:p>
        </p:txBody>
      </p:sp>
      <p:pic>
        <p:nvPicPr>
          <p:cNvPr id="2" name="Picture 1">
            <a:extLst>
              <a:ext uri="{FF2B5EF4-FFF2-40B4-BE49-F238E27FC236}">
                <a16:creationId xmlns:a16="http://schemas.microsoft.com/office/drawing/2014/main" id="{E931FDCA-6322-48CC-A3BF-7D84F54FEA4E}"/>
              </a:ext>
            </a:extLst>
          </p:cNvPr>
          <p:cNvPicPr>
            <a:picLocks noChangeAspect="1"/>
          </p:cNvPicPr>
          <p:nvPr/>
        </p:nvPicPr>
        <p:blipFill>
          <a:blip r:embed="rId2"/>
          <a:stretch>
            <a:fillRect/>
          </a:stretch>
        </p:blipFill>
        <p:spPr>
          <a:xfrm>
            <a:off x="1066800" y="1905000"/>
            <a:ext cx="3910333" cy="2340364"/>
          </a:xfrm>
          <a:prstGeom prst="rect">
            <a:avLst/>
          </a:prstGeom>
        </p:spPr>
      </p:pic>
      <p:pic>
        <p:nvPicPr>
          <p:cNvPr id="4" name="Picture 3">
            <a:extLst>
              <a:ext uri="{FF2B5EF4-FFF2-40B4-BE49-F238E27FC236}">
                <a16:creationId xmlns:a16="http://schemas.microsoft.com/office/drawing/2014/main" id="{21EBC8B5-5A7B-419F-86B4-1CD0D4B22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328394"/>
            <a:ext cx="4876800" cy="4169664"/>
          </a:xfrm>
          <a:prstGeom prst="rect">
            <a:avLst/>
          </a:prstGeom>
        </p:spPr>
      </p:pic>
    </p:spTree>
    <p:extLst>
      <p:ext uri="{BB962C8B-B14F-4D97-AF65-F5344CB8AC3E}">
        <p14:creationId xmlns:p14="http://schemas.microsoft.com/office/powerpoint/2010/main" val="85274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D723-1678-4850-A051-26CE7F5950DE}"/>
              </a:ext>
            </a:extLst>
          </p:cNvPr>
          <p:cNvSpPr>
            <a:spLocks noGrp="1"/>
          </p:cNvSpPr>
          <p:nvPr>
            <p:ph type="title"/>
          </p:nvPr>
        </p:nvSpPr>
        <p:spPr/>
        <p:txBody>
          <a:bodyPr>
            <a:noAutofit/>
          </a:bodyPr>
          <a:lstStyle/>
          <a:p>
            <a:r>
              <a:rPr lang="en-AU" dirty="0">
                <a:latin typeface="Calibri Light" panose="020F0302020204030204" pitchFamily="34" charset="0"/>
                <a:cs typeface="Calibri Light" panose="020F0302020204030204" pitchFamily="34" charset="0"/>
              </a:rPr>
              <a:t>PRS and power</a:t>
            </a:r>
          </a:p>
        </p:txBody>
      </p:sp>
      <p:sp>
        <p:nvSpPr>
          <p:cNvPr id="5" name="TextBox 4">
            <a:extLst>
              <a:ext uri="{FF2B5EF4-FFF2-40B4-BE49-F238E27FC236}">
                <a16:creationId xmlns:a16="http://schemas.microsoft.com/office/drawing/2014/main" id="{AB5ECACF-BFBE-4B09-A479-5F40C6081FDE}"/>
              </a:ext>
            </a:extLst>
          </p:cNvPr>
          <p:cNvSpPr txBox="1"/>
          <p:nvPr/>
        </p:nvSpPr>
        <p:spPr>
          <a:xfrm>
            <a:off x="2362200" y="1892832"/>
            <a:ext cx="7620000" cy="3785652"/>
          </a:xfrm>
          <a:prstGeom prst="rect">
            <a:avLst/>
          </a:prstGeom>
          <a:noFill/>
        </p:spPr>
        <p:txBody>
          <a:bodyPr wrap="square" rtlCol="0">
            <a:spAutoFit/>
          </a:bodyPr>
          <a:lstStyle/>
          <a:p>
            <a:r>
              <a:rPr lang="en-AU" sz="2000" b="1" dirty="0">
                <a:latin typeface="Calibri Light" panose="020F0302020204030204" pitchFamily="34" charset="0"/>
                <a:cs typeface="Calibri Light" panose="020F0302020204030204" pitchFamily="34" charset="0"/>
              </a:rPr>
              <a:t>The power of the predictor is a function of the power of the GWAS in the discovery sample </a:t>
            </a:r>
            <a:r>
              <a:rPr lang="en-AU" sz="2000" dirty="0">
                <a:latin typeface="Calibri Light" panose="020F0302020204030204" pitchFamily="34" charset="0"/>
                <a:cs typeface="Calibri Light" panose="020F0302020204030204" pitchFamily="34" charset="0"/>
              </a:rPr>
              <a:t>(due to its impact on the accuracy of the estimation of the betas). </a:t>
            </a:r>
          </a:p>
          <a:p>
            <a:endParaRPr lang="en-AU" sz="2000" dirty="0">
              <a:latin typeface="Calibri Light" panose="020F0302020204030204" pitchFamily="34" charset="0"/>
              <a:cs typeface="Calibri Light" panose="020F0302020204030204" pitchFamily="34" charset="0"/>
            </a:endParaRPr>
          </a:p>
          <a:p>
            <a:r>
              <a:rPr lang="en-AU" sz="2000" i="1" dirty="0">
                <a:latin typeface="Calibri Light" panose="020F0302020204030204" pitchFamily="34" charset="0"/>
                <a:cs typeface="Calibri Light" panose="020F0302020204030204" pitchFamily="34" charset="0"/>
              </a:rPr>
              <a:t>“I show that discouraging results in some previous studies were due to the low number of subjects studied, but a modest increase in study size would allow more successful analysis. However, I also show that, for genetics to become useful for predicting individual risk of disease, hundreds of thousands of subjects may be needed to estimate the gene effects.”</a:t>
            </a:r>
          </a:p>
          <a:p>
            <a:pPr algn="r"/>
            <a:r>
              <a:rPr lang="en-AU" sz="2000" dirty="0">
                <a:latin typeface="Calibri Light" panose="020F0302020204030204" pitchFamily="34" charset="0"/>
                <a:cs typeface="Calibri Light" panose="020F0302020204030204" pitchFamily="34" charset="0"/>
              </a:rPr>
              <a:t>(</a:t>
            </a:r>
            <a:r>
              <a:rPr lang="en-AU" sz="2000" dirty="0" err="1">
                <a:latin typeface="Calibri Light" panose="020F0302020204030204" pitchFamily="34" charset="0"/>
                <a:cs typeface="Calibri Light" panose="020F0302020204030204" pitchFamily="34" charset="0"/>
              </a:rPr>
              <a:t>Dudbridge</a:t>
            </a:r>
            <a:r>
              <a:rPr lang="en-AU" sz="2000" dirty="0">
                <a:latin typeface="Calibri Light" panose="020F0302020204030204" pitchFamily="34" charset="0"/>
                <a:cs typeface="Calibri Light" panose="020F0302020204030204" pitchFamily="34" charset="0"/>
              </a:rPr>
              <a:t>, 2013)</a:t>
            </a:r>
            <a:endParaRPr lang="en-AU" sz="2000" i="1" dirty="0">
              <a:latin typeface="Calibri Light" panose="020F0302020204030204" pitchFamily="34" charset="0"/>
              <a:cs typeface="Calibri Light" panose="020F0302020204030204" pitchFamily="34" charset="0"/>
            </a:endParaRPr>
          </a:p>
          <a:p>
            <a:r>
              <a:rPr lang="en-AU" sz="200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494226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D723-1678-4850-A051-26CE7F5950DE}"/>
              </a:ext>
            </a:extLst>
          </p:cNvPr>
          <p:cNvSpPr>
            <a:spLocks noGrp="1"/>
          </p:cNvSpPr>
          <p:nvPr>
            <p:ph type="title"/>
          </p:nvPr>
        </p:nvSpPr>
        <p:spPr/>
        <p:txBody>
          <a:bodyPr>
            <a:noAutofit/>
          </a:bodyPr>
          <a:lstStyle/>
          <a:p>
            <a:r>
              <a:rPr lang="en-AU" dirty="0">
                <a:latin typeface="Calibri Light" panose="020F0302020204030204" pitchFamily="34" charset="0"/>
                <a:cs typeface="Calibri Light" panose="020F0302020204030204" pitchFamily="34" charset="0"/>
              </a:rPr>
              <a:t>PRS and power</a:t>
            </a:r>
          </a:p>
        </p:txBody>
      </p:sp>
      <p:sp>
        <p:nvSpPr>
          <p:cNvPr id="5" name="TextBox 4">
            <a:extLst>
              <a:ext uri="{FF2B5EF4-FFF2-40B4-BE49-F238E27FC236}">
                <a16:creationId xmlns:a16="http://schemas.microsoft.com/office/drawing/2014/main" id="{AB5ECACF-BFBE-4B09-A479-5F40C6081FDE}"/>
              </a:ext>
            </a:extLst>
          </p:cNvPr>
          <p:cNvSpPr txBox="1"/>
          <p:nvPr/>
        </p:nvSpPr>
        <p:spPr>
          <a:xfrm>
            <a:off x="959759" y="1584122"/>
            <a:ext cx="10439400" cy="1200329"/>
          </a:xfrm>
          <a:prstGeom prst="rect">
            <a:avLst/>
          </a:prstGeom>
          <a:noFill/>
        </p:spPr>
        <p:txBody>
          <a:bodyPr wrap="square" rtlCol="0">
            <a:spAutoFit/>
          </a:bodyPr>
          <a:lstStyle/>
          <a:p>
            <a:r>
              <a:rPr lang="en-AU" sz="2400" dirty="0">
                <a:latin typeface="Calibri Light" panose="020F0302020204030204" pitchFamily="34" charset="0"/>
                <a:cs typeface="Calibri Light" panose="020F0302020204030204" pitchFamily="34" charset="0"/>
              </a:rPr>
              <a:t>For simple power calculations you can use a regression power calculator (for r</a:t>
            </a:r>
            <a:r>
              <a:rPr lang="en-AU" sz="2400" baseline="30000" dirty="0">
                <a:latin typeface="Calibri Light" panose="020F0302020204030204" pitchFamily="34" charset="0"/>
                <a:cs typeface="Calibri Light" panose="020F0302020204030204" pitchFamily="34" charset="0"/>
              </a:rPr>
              <a:t>2</a:t>
            </a:r>
            <a:r>
              <a:rPr lang="en-AU" sz="2400" dirty="0">
                <a:latin typeface="Calibri Light" panose="020F0302020204030204" pitchFamily="34" charset="0"/>
                <a:cs typeface="Calibri Light" panose="020F0302020204030204" pitchFamily="34" charset="0"/>
              </a:rPr>
              <a:t> of up to 0.5%).</a:t>
            </a:r>
          </a:p>
          <a:p>
            <a:r>
              <a:rPr lang="en-AU" sz="2400" dirty="0">
                <a:latin typeface="Calibri Light" panose="020F0302020204030204" pitchFamily="34" charset="0"/>
                <a:cs typeface="Calibri Light" panose="020F0302020204030204" pitchFamily="34" charset="0"/>
              </a:rPr>
              <a:t>As a general rule of thumb you usually want 2,000+ people in the target dataset. </a:t>
            </a:r>
          </a:p>
        </p:txBody>
      </p:sp>
      <p:sp>
        <p:nvSpPr>
          <p:cNvPr id="6" name="Rectangle 5">
            <a:extLst>
              <a:ext uri="{FF2B5EF4-FFF2-40B4-BE49-F238E27FC236}">
                <a16:creationId xmlns:a16="http://schemas.microsoft.com/office/drawing/2014/main" id="{8BCB0F7C-F8F6-4C21-ABF6-3A13DDC3FE5B}"/>
              </a:ext>
            </a:extLst>
          </p:cNvPr>
          <p:cNvSpPr/>
          <p:nvPr/>
        </p:nvSpPr>
        <p:spPr>
          <a:xfrm>
            <a:off x="959759" y="2835905"/>
            <a:ext cx="10089241" cy="1200329"/>
          </a:xfrm>
          <a:prstGeom prst="rect">
            <a:avLst/>
          </a:prstGeom>
        </p:spPr>
        <p:txBody>
          <a:bodyPr wrap="square">
            <a:spAutoFit/>
          </a:bodyPr>
          <a:lstStyle/>
          <a:p>
            <a:pPr marL="285750" indent="-285750">
              <a:buFont typeface="Wingdings" charset="2"/>
              <a:buChar char="à"/>
            </a:pPr>
            <a:r>
              <a:rPr lang="en-AU" sz="2400" dirty="0">
                <a:latin typeface="Calibri Light" panose="020F0302020204030204" pitchFamily="34" charset="0"/>
                <a:cs typeface="Calibri Light" panose="020F0302020204030204" pitchFamily="34" charset="0"/>
              </a:rPr>
              <a:t>R AVENGEME (</a:t>
            </a:r>
            <a:r>
              <a:rPr lang="en-AU" sz="2400" dirty="0">
                <a:latin typeface="Calibri Light" panose="020F0302020204030204" pitchFamily="34" charset="0"/>
                <a:cs typeface="Calibri Light" panose="020F0302020204030204" pitchFamily="34" charset="0"/>
                <a:hlinkClick r:id="rId2"/>
              </a:rPr>
              <a:t>https://github.com/DudbridgeLab/avengeme)</a:t>
            </a:r>
            <a:endParaRPr lang="en-AU" sz="2400" dirty="0">
              <a:latin typeface="Calibri Light" panose="020F0302020204030204" pitchFamily="34" charset="0"/>
              <a:cs typeface="Calibri Light" panose="020F0302020204030204" pitchFamily="34" charset="0"/>
            </a:endParaRPr>
          </a:p>
          <a:p>
            <a:r>
              <a:rPr lang="en-AU" sz="2400" dirty="0">
                <a:latin typeface="Calibri Light" panose="020F0302020204030204" pitchFamily="34" charset="0"/>
                <a:cs typeface="Calibri Light" panose="020F0302020204030204" pitchFamily="34" charset="0"/>
              </a:rPr>
              <a:t>Power calculator for discovery (GWAS) sample needed to achieve prediction of r</a:t>
            </a:r>
            <a:r>
              <a:rPr lang="en-AU" sz="2400" baseline="30000" dirty="0">
                <a:latin typeface="Calibri Light" panose="020F0302020204030204" pitchFamily="34" charset="0"/>
                <a:cs typeface="Calibri Light" panose="020F0302020204030204" pitchFamily="34" charset="0"/>
              </a:rPr>
              <a:t>2</a:t>
            </a:r>
            <a:r>
              <a:rPr lang="en-AU" sz="2400" dirty="0">
                <a:latin typeface="Calibri Light" panose="020F0302020204030204" pitchFamily="34" charset="0"/>
                <a:cs typeface="Calibri Light" panose="020F0302020204030204" pitchFamily="34" charset="0"/>
              </a:rPr>
              <a:t> in target sample</a:t>
            </a:r>
          </a:p>
        </p:txBody>
      </p:sp>
      <p:pic>
        <p:nvPicPr>
          <p:cNvPr id="7" name="Picture 6">
            <a:extLst>
              <a:ext uri="{FF2B5EF4-FFF2-40B4-BE49-F238E27FC236}">
                <a16:creationId xmlns:a16="http://schemas.microsoft.com/office/drawing/2014/main" id="{7933F8F4-E463-439A-9705-D0750B215892}"/>
              </a:ext>
            </a:extLst>
          </p:cNvPr>
          <p:cNvPicPr>
            <a:picLocks noChangeAspect="1"/>
          </p:cNvPicPr>
          <p:nvPr/>
        </p:nvPicPr>
        <p:blipFill>
          <a:blip r:embed="rId3"/>
          <a:stretch>
            <a:fillRect/>
          </a:stretch>
        </p:blipFill>
        <p:spPr>
          <a:xfrm>
            <a:off x="2185991" y="4139141"/>
            <a:ext cx="7820025" cy="2362200"/>
          </a:xfrm>
          <a:prstGeom prst="rect">
            <a:avLst/>
          </a:prstGeom>
        </p:spPr>
      </p:pic>
    </p:spTree>
    <p:extLst>
      <p:ext uri="{BB962C8B-B14F-4D97-AF65-F5344CB8AC3E}">
        <p14:creationId xmlns:p14="http://schemas.microsoft.com/office/powerpoint/2010/main" val="40607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2_MDD_PRS_DSSI_byPGCVersion.png">
            <a:extLst>
              <a:ext uri="{FF2B5EF4-FFF2-40B4-BE49-F238E27FC236}">
                <a16:creationId xmlns:a16="http://schemas.microsoft.com/office/drawing/2014/main" id="{B77D712C-3EE8-4504-9592-9E6D277FBF1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847532" y="2133600"/>
            <a:ext cx="6458269" cy="3511677"/>
          </a:xfrm>
          <a:prstGeom prst="rect">
            <a:avLst/>
          </a:prstGeom>
        </p:spPr>
      </p:pic>
      <p:sp>
        <p:nvSpPr>
          <p:cNvPr id="3" name="Title 1">
            <a:extLst>
              <a:ext uri="{FF2B5EF4-FFF2-40B4-BE49-F238E27FC236}">
                <a16:creationId xmlns:a16="http://schemas.microsoft.com/office/drawing/2014/main" id="{E43806BB-7437-4E0B-B3D8-E9006CAB90FC}"/>
              </a:ext>
            </a:extLst>
          </p:cNvPr>
          <p:cNvSpPr>
            <a:spLocks noGrp="1"/>
          </p:cNvSpPr>
          <p:nvPr>
            <p:ph type="title"/>
          </p:nvPr>
        </p:nvSpPr>
        <p:spPr/>
        <p:txBody>
          <a:bodyPr>
            <a:noAutofit/>
          </a:bodyPr>
          <a:lstStyle/>
          <a:p>
            <a:r>
              <a:rPr lang="en-AU" dirty="0">
                <a:latin typeface="Calibri Light" panose="020F0302020204030204" pitchFamily="34" charset="0"/>
                <a:cs typeface="Calibri Light" panose="020F0302020204030204" pitchFamily="34" charset="0"/>
              </a:rPr>
              <a:t>Power of PRS analysis increases </a:t>
            </a:r>
            <a:r>
              <a:rPr lang="en-AU">
                <a:latin typeface="Calibri Light" panose="020F0302020204030204" pitchFamily="34" charset="0"/>
                <a:cs typeface="Calibri Light" panose="020F0302020204030204" pitchFamily="34" charset="0"/>
              </a:rPr>
              <a:t>with GWAS sample </a:t>
            </a:r>
            <a:r>
              <a:rPr lang="en-AU" dirty="0">
                <a:latin typeface="Calibri Light" panose="020F0302020204030204" pitchFamily="34" charset="0"/>
                <a:cs typeface="Calibri Light" panose="020F0302020204030204" pitchFamily="34" charset="0"/>
              </a:rPr>
              <a:t>size</a:t>
            </a:r>
          </a:p>
        </p:txBody>
      </p:sp>
      <p:sp>
        <p:nvSpPr>
          <p:cNvPr id="4" name="Rectangle 3">
            <a:extLst>
              <a:ext uri="{FF2B5EF4-FFF2-40B4-BE49-F238E27FC236}">
                <a16:creationId xmlns:a16="http://schemas.microsoft.com/office/drawing/2014/main" id="{0410F4CB-EBCF-40CB-8909-19296F6E8310}"/>
              </a:ext>
            </a:extLst>
          </p:cNvPr>
          <p:cNvSpPr/>
          <p:nvPr/>
        </p:nvSpPr>
        <p:spPr>
          <a:xfrm>
            <a:off x="2122184" y="5645279"/>
            <a:ext cx="2952328" cy="738664"/>
          </a:xfrm>
          <a:prstGeom prst="rect">
            <a:avLst/>
          </a:prstGeom>
        </p:spPr>
        <p:txBody>
          <a:bodyPr wrap="square">
            <a:spAutoFit/>
          </a:bodyPr>
          <a:lstStyle/>
          <a:p>
            <a:r>
              <a:rPr lang="en-US" sz="1400" dirty="0">
                <a:latin typeface="Calibri Light" panose="020F0302020204030204" pitchFamily="34" charset="0"/>
                <a:cs typeface="Calibri Light" panose="020F0302020204030204" pitchFamily="34" charset="0"/>
              </a:rPr>
              <a:t>PGC-MDD1: N=18k</a:t>
            </a:r>
          </a:p>
          <a:p>
            <a:r>
              <a:rPr lang="en-AU" sz="1400" dirty="0">
                <a:latin typeface="Calibri Light" panose="020F0302020204030204" pitchFamily="34" charset="0"/>
                <a:cs typeface="Calibri Light" panose="020F0302020204030204" pitchFamily="34" charset="0"/>
              </a:rPr>
              <a:t>max variance explained = 0.08%, p=0.018</a:t>
            </a:r>
            <a:endParaRPr lang="en-US" sz="1400" i="1" dirty="0">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D00946DB-5F96-4305-B63D-BC218B28AA79}"/>
              </a:ext>
            </a:extLst>
          </p:cNvPr>
          <p:cNvSpPr/>
          <p:nvPr/>
        </p:nvSpPr>
        <p:spPr>
          <a:xfrm>
            <a:off x="5349170" y="5626895"/>
            <a:ext cx="3411129" cy="738664"/>
          </a:xfrm>
          <a:prstGeom prst="rect">
            <a:avLst/>
          </a:prstGeom>
        </p:spPr>
        <p:txBody>
          <a:bodyPr wrap="square">
            <a:spAutoFit/>
          </a:bodyPr>
          <a:lstStyle/>
          <a:p>
            <a:r>
              <a:rPr lang="en-US" sz="1400" dirty="0">
                <a:latin typeface="Calibri Light" panose="020F0302020204030204" pitchFamily="34" charset="0"/>
                <a:cs typeface="Calibri Light" panose="020F0302020204030204" pitchFamily="34" charset="0"/>
              </a:rPr>
              <a:t>PGC-MDD2: N=163k</a:t>
            </a:r>
          </a:p>
          <a:p>
            <a:r>
              <a:rPr lang="en-AU" sz="1400" dirty="0">
                <a:latin typeface="Calibri Light" panose="020F0302020204030204" pitchFamily="34" charset="0"/>
                <a:cs typeface="Calibri Light" panose="020F0302020204030204" pitchFamily="34" charset="0"/>
              </a:rPr>
              <a:t>max variance explained =0.46%,</a:t>
            </a:r>
          </a:p>
          <a:p>
            <a:r>
              <a:rPr lang="en-AU" sz="1400" dirty="0">
                <a:latin typeface="Calibri Light" panose="020F0302020204030204" pitchFamily="34" charset="0"/>
                <a:cs typeface="Calibri Light" panose="020F0302020204030204" pitchFamily="34" charset="0"/>
              </a:rPr>
              <a:t>p= 5.01e-08</a:t>
            </a:r>
            <a:endParaRPr lang="en-US" sz="14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5E0BB3F7-ABCE-4069-9796-40A8B28E2AFE}"/>
              </a:ext>
            </a:extLst>
          </p:cNvPr>
          <p:cNvSpPr txBox="1"/>
          <p:nvPr/>
        </p:nvSpPr>
        <p:spPr>
          <a:xfrm>
            <a:off x="8760299" y="5543348"/>
            <a:ext cx="2616607" cy="738664"/>
          </a:xfrm>
          <a:prstGeom prst="rect">
            <a:avLst/>
          </a:prstGeom>
          <a:noFill/>
        </p:spPr>
        <p:txBody>
          <a:bodyPr wrap="square" rtlCol="0">
            <a:spAutoFit/>
          </a:bodyPr>
          <a:lstStyle/>
          <a:p>
            <a:r>
              <a:rPr lang="en-AU" sz="1400" dirty="0">
                <a:latin typeface="Calibri Light" panose="020F0302020204030204" pitchFamily="34" charset="0"/>
                <a:cs typeface="Calibri Light" panose="020F0302020204030204" pitchFamily="34" charset="0"/>
              </a:rPr>
              <a:t>Colodro-Conde L, </a:t>
            </a:r>
          </a:p>
          <a:p>
            <a:r>
              <a:rPr lang="en-AU" sz="1400" dirty="0" err="1">
                <a:latin typeface="Calibri Light" panose="020F0302020204030204" pitchFamily="34" charset="0"/>
                <a:cs typeface="Calibri Light" panose="020F0302020204030204" pitchFamily="34" charset="0"/>
              </a:rPr>
              <a:t>Couvy</a:t>
            </a:r>
            <a:r>
              <a:rPr lang="en-AU" sz="1400" dirty="0">
                <a:latin typeface="Calibri Light" panose="020F0302020204030204" pitchFamily="34" charset="0"/>
                <a:cs typeface="Calibri Light" panose="020F0302020204030204" pitchFamily="34" charset="0"/>
              </a:rPr>
              <a:t>-Duchesne B, et al, (2017)  </a:t>
            </a:r>
            <a:r>
              <a:rPr lang="en-AU" sz="1400" i="1" dirty="0">
                <a:latin typeface="Calibri Light" panose="020F0302020204030204" pitchFamily="34" charset="0"/>
                <a:cs typeface="Calibri Light" panose="020F0302020204030204" pitchFamily="34" charset="0"/>
              </a:rPr>
              <a:t>Molecular Psychiatry</a:t>
            </a:r>
            <a:r>
              <a:rPr lang="en-AU" sz="140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71133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1F7B-3B2E-49D1-8B86-586C7F1FF835}"/>
              </a:ext>
            </a:extLst>
          </p:cNvPr>
          <p:cNvSpPr>
            <a:spLocks noGrp="1"/>
          </p:cNvSpPr>
          <p:nvPr>
            <p:ph type="title"/>
          </p:nvPr>
        </p:nvSpPr>
        <p:spPr>
          <a:xfrm>
            <a:off x="1066800" y="2103120"/>
            <a:ext cx="10058400" cy="1371600"/>
          </a:xfrm>
        </p:spPr>
        <p:txBody>
          <a:bodyPr>
            <a:normAutofit/>
          </a:bodyPr>
          <a:lstStyle/>
          <a:p>
            <a:r>
              <a:rPr lang="en-AU" dirty="0">
                <a:latin typeface="Calibri Light" panose="020F0302020204030204" pitchFamily="34" charset="0"/>
                <a:cs typeface="Calibri Light" panose="020F0302020204030204" pitchFamily="34" charset="0"/>
              </a:rPr>
              <a:t>Making a PRS</a:t>
            </a:r>
            <a:endParaRPr lang="en-AU" dirty="0"/>
          </a:p>
        </p:txBody>
      </p:sp>
    </p:spTree>
    <p:extLst>
      <p:ext uri="{BB962C8B-B14F-4D97-AF65-F5344CB8AC3E}">
        <p14:creationId xmlns:p14="http://schemas.microsoft.com/office/powerpoint/2010/main" val="3106382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latin typeface="Calibri Light" panose="020F0302020204030204" pitchFamily="34" charset="0"/>
                <a:cs typeface="Calibri Light" panose="020F0302020204030204" pitchFamily="34" charset="0"/>
              </a:rPr>
              <a:t>(1) GWAS summary statistics</a:t>
            </a:r>
          </a:p>
        </p:txBody>
      </p:sp>
      <p:sp>
        <p:nvSpPr>
          <p:cNvPr id="5" name="Content Placeholder 4"/>
          <p:cNvSpPr>
            <a:spLocks noGrp="1"/>
          </p:cNvSpPr>
          <p:nvPr>
            <p:ph idx="1"/>
          </p:nvPr>
        </p:nvSpPr>
        <p:spPr/>
        <p:txBody>
          <a:bodyPr>
            <a:normAutofit lnSpcReduction="10000"/>
          </a:bodyPr>
          <a:lstStyle/>
          <a:p>
            <a:pPr marL="0" indent="0">
              <a:lnSpc>
                <a:spcPct val="120000"/>
              </a:lnSpc>
              <a:spcBef>
                <a:spcPts val="600"/>
              </a:spcBef>
              <a:spcAft>
                <a:spcPts val="600"/>
              </a:spcAft>
              <a:buNone/>
            </a:pPr>
            <a:r>
              <a:rPr lang="en-AU" sz="2400" dirty="0">
                <a:latin typeface="Calibri Light" panose="020F0302020204030204" pitchFamily="34" charset="0"/>
                <a:cs typeface="Calibri Light" panose="020F0302020204030204" pitchFamily="34" charset="0"/>
                <a:sym typeface="Wingdings" panose="05000000000000000000" pitchFamily="2" charset="2"/>
              </a:rPr>
              <a:t>From </a:t>
            </a:r>
            <a:r>
              <a:rPr lang="en-AU" sz="2400" dirty="0">
                <a:latin typeface="Calibri Light" panose="020F0302020204030204" pitchFamily="34" charset="0"/>
                <a:cs typeface="Calibri Light" panose="020F0302020204030204" pitchFamily="34" charset="0"/>
              </a:rPr>
              <a:t>PGC results, other public domain GWAS, unpublished GWAS</a:t>
            </a:r>
          </a:p>
          <a:p>
            <a:pPr marL="0" indent="0">
              <a:lnSpc>
                <a:spcPct val="120000"/>
              </a:lnSpc>
              <a:spcBef>
                <a:spcPts val="600"/>
              </a:spcBef>
              <a:spcAft>
                <a:spcPts val="600"/>
              </a:spcAft>
              <a:buNone/>
            </a:pPr>
            <a:r>
              <a:rPr lang="en-AU" dirty="0">
                <a:latin typeface="Calibri Light" panose="020F0302020204030204" pitchFamily="34" charset="0"/>
                <a:cs typeface="Calibri Light" panose="020F0302020204030204" pitchFamily="34" charset="0"/>
              </a:rPr>
              <a:t>SNP identifier </a:t>
            </a:r>
            <a:r>
              <a:rPr lang="en-AU" b="0" dirty="0">
                <a:latin typeface="Calibri Light" panose="020F0302020204030204" pitchFamily="34" charset="0"/>
                <a:cs typeface="Calibri Light" panose="020F0302020204030204" pitchFamily="34" charset="0"/>
              </a:rPr>
              <a:t>(</a:t>
            </a:r>
            <a:r>
              <a:rPr lang="en-AU" b="0" dirty="0" err="1">
                <a:latin typeface="Calibri Light" panose="020F0302020204030204" pitchFamily="34" charset="0"/>
                <a:cs typeface="Calibri Light" panose="020F0302020204030204" pitchFamily="34" charset="0"/>
              </a:rPr>
              <a:t>rs</a:t>
            </a:r>
            <a:r>
              <a:rPr lang="en-AU" b="0" dirty="0">
                <a:latin typeface="Calibri Light" panose="020F0302020204030204" pitchFamily="34" charset="0"/>
                <a:cs typeface="Calibri Light" panose="020F0302020204030204" pitchFamily="34" charset="0"/>
              </a:rPr>
              <a:t> number, </a:t>
            </a:r>
            <a:r>
              <a:rPr lang="en-AU" b="0" dirty="0" err="1">
                <a:latin typeface="Calibri Light" panose="020F0302020204030204" pitchFamily="34" charset="0"/>
                <a:cs typeface="Calibri Light" panose="020F0302020204030204" pitchFamily="34" charset="0"/>
              </a:rPr>
              <a:t>Chr:BP</a:t>
            </a:r>
            <a:r>
              <a:rPr lang="en-AU" b="0" dirty="0">
                <a:latin typeface="Calibri Light" panose="020F0302020204030204" pitchFamily="34" charset="0"/>
                <a:cs typeface="Calibri Light" panose="020F0302020204030204" pitchFamily="34" charset="0"/>
              </a:rPr>
              <a:t> )</a:t>
            </a:r>
          </a:p>
          <a:p>
            <a:pPr marL="0" indent="0">
              <a:lnSpc>
                <a:spcPct val="120000"/>
              </a:lnSpc>
              <a:spcBef>
                <a:spcPts val="600"/>
              </a:spcBef>
              <a:spcAft>
                <a:spcPts val="600"/>
              </a:spcAft>
              <a:buNone/>
            </a:pPr>
            <a:r>
              <a:rPr lang="en-AU" dirty="0">
                <a:latin typeface="Calibri Light" panose="020F0302020204030204" pitchFamily="34" charset="0"/>
                <a:cs typeface="Calibri Light" panose="020F0302020204030204" pitchFamily="34" charset="0"/>
              </a:rPr>
              <a:t>Both Alleles (effect/reference, A1/A2)</a:t>
            </a:r>
          </a:p>
          <a:p>
            <a:pPr marL="0" indent="0">
              <a:lnSpc>
                <a:spcPct val="120000"/>
              </a:lnSpc>
              <a:spcBef>
                <a:spcPts val="600"/>
              </a:spcBef>
              <a:spcAft>
                <a:spcPts val="600"/>
              </a:spcAft>
              <a:buNone/>
            </a:pPr>
            <a:r>
              <a:rPr lang="en-AU" dirty="0">
                <a:latin typeface="Calibri Light" panose="020F0302020204030204" pitchFamily="34" charset="0"/>
                <a:cs typeface="Calibri Light" panose="020F0302020204030204" pitchFamily="34" charset="0"/>
              </a:rPr>
              <a:t>Effect </a:t>
            </a:r>
          </a:p>
          <a:p>
            <a:pPr marL="715963"/>
            <a:r>
              <a:rPr lang="en-AU" sz="2100" dirty="0">
                <a:latin typeface="Calibri Light" panose="020F0302020204030204" pitchFamily="34" charset="0"/>
                <a:cs typeface="Calibri Light" panose="020F0302020204030204" pitchFamily="34" charset="0"/>
              </a:rPr>
              <a:t>Beta from association with continuous trait </a:t>
            </a:r>
          </a:p>
          <a:p>
            <a:pPr marL="715963"/>
            <a:r>
              <a:rPr lang="en-AU" sz="2100" dirty="0">
                <a:latin typeface="Calibri Light" panose="020F0302020204030204" pitchFamily="34" charset="0"/>
                <a:cs typeface="Calibri Light" panose="020F0302020204030204" pitchFamily="34" charset="0"/>
              </a:rPr>
              <a:t>OR from an ordinal trait - convert to log(OR) </a:t>
            </a:r>
          </a:p>
          <a:p>
            <a:pPr marL="715963"/>
            <a:r>
              <a:rPr lang="en-AU" sz="2100" dirty="0">
                <a:latin typeface="Calibri Light" panose="020F0302020204030204" pitchFamily="34" charset="0"/>
                <a:cs typeface="Calibri Light" panose="020F0302020204030204" pitchFamily="34" charset="0"/>
              </a:rPr>
              <a:t>Z-score, MAF and N (from an N weighted meta-analysis)</a:t>
            </a:r>
          </a:p>
          <a:p>
            <a:pPr marL="0" indent="0">
              <a:buNone/>
            </a:pPr>
            <a:r>
              <a:rPr lang="en-AU" dirty="0">
                <a:latin typeface="Calibri Light" panose="020F0302020204030204" pitchFamily="34" charset="0"/>
                <a:cs typeface="Calibri Light" panose="020F0302020204030204" pitchFamily="34" charset="0"/>
              </a:rPr>
              <a:t>p-value </a:t>
            </a:r>
          </a:p>
          <a:p>
            <a:pPr marL="0" indent="0">
              <a:buNone/>
            </a:pPr>
            <a:r>
              <a:rPr lang="en-AU" dirty="0">
                <a:latin typeface="Calibri Light" panose="020F0302020204030204" pitchFamily="34" charset="0"/>
                <a:cs typeface="Calibri Light" panose="020F0302020204030204" pitchFamily="34" charset="0"/>
              </a:rPr>
              <a:t>(frequency of A1)</a:t>
            </a:r>
          </a:p>
          <a:p>
            <a:endParaRPr lang="en-AU"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89677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latin typeface="Calibri Light" panose="020F0302020204030204" pitchFamily="34" charset="0"/>
                <a:cs typeface="Calibri Light" panose="020F0302020204030204" pitchFamily="34" charset="0"/>
              </a:rPr>
              <a:t>(1) GWAS summary statistics</a:t>
            </a:r>
          </a:p>
        </p:txBody>
      </p:sp>
      <p:sp>
        <p:nvSpPr>
          <p:cNvPr id="5" name="Content Placeholder 4"/>
          <p:cNvSpPr>
            <a:spLocks noGrp="1"/>
          </p:cNvSpPr>
          <p:nvPr>
            <p:ph idx="1"/>
          </p:nvPr>
        </p:nvSpPr>
        <p:spPr/>
        <p:txBody>
          <a:bodyPr>
            <a:normAutofit lnSpcReduction="10000"/>
          </a:bodyPr>
          <a:lstStyle/>
          <a:p>
            <a:pPr marL="0" indent="0">
              <a:lnSpc>
                <a:spcPct val="120000"/>
              </a:lnSpc>
              <a:spcBef>
                <a:spcPts val="600"/>
              </a:spcBef>
              <a:spcAft>
                <a:spcPts val="600"/>
              </a:spcAft>
              <a:buNone/>
            </a:pPr>
            <a:r>
              <a:rPr lang="en-AU" sz="2400" dirty="0">
                <a:latin typeface="Calibri Light" panose="020F0302020204030204" pitchFamily="34" charset="0"/>
                <a:cs typeface="Calibri Light" panose="020F0302020204030204" pitchFamily="34" charset="0"/>
                <a:sym typeface="Wingdings" panose="05000000000000000000" pitchFamily="2" charset="2"/>
              </a:rPr>
              <a:t>From </a:t>
            </a:r>
            <a:r>
              <a:rPr lang="en-AU" sz="2400" dirty="0">
                <a:latin typeface="Calibri Light" panose="020F0302020204030204" pitchFamily="34" charset="0"/>
                <a:cs typeface="Calibri Light" panose="020F0302020204030204" pitchFamily="34" charset="0"/>
              </a:rPr>
              <a:t>PGC results, other public domain GWAS, unpublished GWAS</a:t>
            </a:r>
          </a:p>
          <a:p>
            <a:pPr marL="0" indent="0">
              <a:lnSpc>
                <a:spcPct val="120000"/>
              </a:lnSpc>
              <a:spcBef>
                <a:spcPts val="600"/>
              </a:spcBef>
              <a:spcAft>
                <a:spcPts val="600"/>
              </a:spcAft>
              <a:buNone/>
            </a:pPr>
            <a:r>
              <a:rPr lang="en-AU" dirty="0">
                <a:latin typeface="Calibri Light" panose="020F0302020204030204" pitchFamily="34" charset="0"/>
                <a:cs typeface="Calibri Light" panose="020F0302020204030204" pitchFamily="34" charset="0"/>
              </a:rPr>
              <a:t>SNP identifier </a:t>
            </a:r>
            <a:r>
              <a:rPr lang="en-AU" b="0" dirty="0">
                <a:latin typeface="Calibri Light" panose="020F0302020204030204" pitchFamily="34" charset="0"/>
                <a:cs typeface="Calibri Light" panose="020F0302020204030204" pitchFamily="34" charset="0"/>
              </a:rPr>
              <a:t>(</a:t>
            </a:r>
            <a:r>
              <a:rPr lang="en-AU" b="0" dirty="0" err="1">
                <a:latin typeface="Calibri Light" panose="020F0302020204030204" pitchFamily="34" charset="0"/>
                <a:cs typeface="Calibri Light" panose="020F0302020204030204" pitchFamily="34" charset="0"/>
              </a:rPr>
              <a:t>rs</a:t>
            </a:r>
            <a:r>
              <a:rPr lang="en-AU" b="0" dirty="0">
                <a:latin typeface="Calibri Light" panose="020F0302020204030204" pitchFamily="34" charset="0"/>
                <a:cs typeface="Calibri Light" panose="020F0302020204030204" pitchFamily="34" charset="0"/>
              </a:rPr>
              <a:t> number, </a:t>
            </a:r>
            <a:r>
              <a:rPr lang="en-AU" b="0" dirty="0" err="1">
                <a:latin typeface="Calibri Light" panose="020F0302020204030204" pitchFamily="34" charset="0"/>
                <a:cs typeface="Calibri Light" panose="020F0302020204030204" pitchFamily="34" charset="0"/>
              </a:rPr>
              <a:t>Chr:BP</a:t>
            </a:r>
            <a:r>
              <a:rPr lang="en-AU" b="0" dirty="0">
                <a:latin typeface="Calibri Light" panose="020F0302020204030204" pitchFamily="34" charset="0"/>
                <a:cs typeface="Calibri Light" panose="020F0302020204030204" pitchFamily="34" charset="0"/>
              </a:rPr>
              <a:t> )</a:t>
            </a:r>
          </a:p>
          <a:p>
            <a:pPr marL="0" indent="0">
              <a:lnSpc>
                <a:spcPct val="120000"/>
              </a:lnSpc>
              <a:spcBef>
                <a:spcPts val="600"/>
              </a:spcBef>
              <a:spcAft>
                <a:spcPts val="600"/>
              </a:spcAft>
              <a:buNone/>
            </a:pPr>
            <a:r>
              <a:rPr lang="en-AU" dirty="0">
                <a:latin typeface="Calibri Light" panose="020F0302020204030204" pitchFamily="34" charset="0"/>
                <a:cs typeface="Calibri Light" panose="020F0302020204030204" pitchFamily="34" charset="0"/>
              </a:rPr>
              <a:t>Both Alleles (effect/reference, A1/A2)</a:t>
            </a:r>
          </a:p>
          <a:p>
            <a:pPr marL="0" indent="0">
              <a:lnSpc>
                <a:spcPct val="120000"/>
              </a:lnSpc>
              <a:spcBef>
                <a:spcPts val="600"/>
              </a:spcBef>
              <a:spcAft>
                <a:spcPts val="600"/>
              </a:spcAft>
              <a:buNone/>
            </a:pPr>
            <a:r>
              <a:rPr lang="en-AU" dirty="0">
                <a:latin typeface="Calibri Light" panose="020F0302020204030204" pitchFamily="34" charset="0"/>
                <a:cs typeface="Calibri Light" panose="020F0302020204030204" pitchFamily="34" charset="0"/>
              </a:rPr>
              <a:t>Effect </a:t>
            </a:r>
          </a:p>
          <a:p>
            <a:pPr marL="715963"/>
            <a:r>
              <a:rPr lang="en-AU" sz="2100" dirty="0">
                <a:latin typeface="Calibri Light" panose="020F0302020204030204" pitchFamily="34" charset="0"/>
                <a:cs typeface="Calibri Light" panose="020F0302020204030204" pitchFamily="34" charset="0"/>
              </a:rPr>
              <a:t>Beta from association with continuous trait </a:t>
            </a:r>
          </a:p>
          <a:p>
            <a:pPr marL="715963"/>
            <a:r>
              <a:rPr lang="en-AU" sz="2100" dirty="0">
                <a:latin typeface="Calibri Light" panose="020F0302020204030204" pitchFamily="34" charset="0"/>
                <a:cs typeface="Calibri Light" panose="020F0302020204030204" pitchFamily="34" charset="0"/>
              </a:rPr>
              <a:t>OR from an ordinal trait - convert to log(OR) </a:t>
            </a:r>
          </a:p>
          <a:p>
            <a:pPr marL="715963"/>
            <a:r>
              <a:rPr lang="en-AU" sz="2100" dirty="0">
                <a:latin typeface="Calibri Light" panose="020F0302020204030204" pitchFamily="34" charset="0"/>
                <a:cs typeface="Calibri Light" panose="020F0302020204030204" pitchFamily="34" charset="0"/>
              </a:rPr>
              <a:t>Z-score, MAF and N (from an N weighted meta-analysis)</a:t>
            </a:r>
          </a:p>
          <a:p>
            <a:pPr marL="0" indent="0">
              <a:buNone/>
            </a:pPr>
            <a:r>
              <a:rPr lang="en-AU" dirty="0">
                <a:latin typeface="Calibri Light" panose="020F0302020204030204" pitchFamily="34" charset="0"/>
                <a:cs typeface="Calibri Light" panose="020F0302020204030204" pitchFamily="34" charset="0"/>
              </a:rPr>
              <a:t>p-value </a:t>
            </a:r>
          </a:p>
          <a:p>
            <a:pPr marL="0" indent="0">
              <a:buNone/>
            </a:pPr>
            <a:r>
              <a:rPr lang="en-AU" dirty="0">
                <a:latin typeface="Calibri Light" panose="020F0302020204030204" pitchFamily="34" charset="0"/>
                <a:cs typeface="Calibri Light" panose="020F0302020204030204" pitchFamily="34" charset="0"/>
              </a:rPr>
              <a:t>(frequency of A1)</a:t>
            </a:r>
          </a:p>
          <a:p>
            <a:endParaRPr lang="en-AU" dirty="0">
              <a:latin typeface="Calibri Light" panose="020F0302020204030204" pitchFamily="34" charset="0"/>
              <a:cs typeface="Calibri Light" panose="020F0302020204030204" pitchFamily="34" charset="0"/>
            </a:endParaRPr>
          </a:p>
        </p:txBody>
      </p:sp>
      <p:sp>
        <p:nvSpPr>
          <p:cNvPr id="2" name="Rectangle 1">
            <a:extLst>
              <a:ext uri="{FF2B5EF4-FFF2-40B4-BE49-F238E27FC236}">
                <a16:creationId xmlns:a16="http://schemas.microsoft.com/office/drawing/2014/main" id="{F4DC18A9-1777-4F0C-9E87-A4DB1476B64D}"/>
              </a:ext>
            </a:extLst>
          </p:cNvPr>
          <p:cNvSpPr/>
          <p:nvPr/>
        </p:nvSpPr>
        <p:spPr>
          <a:xfrm>
            <a:off x="5807968" y="5541235"/>
            <a:ext cx="4824536" cy="923330"/>
          </a:xfrm>
          <a:prstGeom prst="rect">
            <a:avLst/>
          </a:prstGeom>
        </p:spPr>
        <p:txBody>
          <a:bodyPr wrap="square">
            <a:spAutoFit/>
          </a:bodyPr>
          <a:lstStyle/>
          <a:p>
            <a:pPr algn="ctr"/>
            <a:r>
              <a:rPr lang="en-AU" dirty="0">
                <a:solidFill>
                  <a:schemeClr val="tx1">
                    <a:lumMod val="85000"/>
                  </a:schemeClr>
                </a:solidFill>
                <a:latin typeface="Calibri Light" panose="020F0302020204030204" pitchFamily="34" charset="0"/>
                <a:ea typeface="Calibri" panose="020F0502020204030204" pitchFamily="34" charset="0"/>
                <a:cs typeface="Calibri Light" panose="020F0302020204030204" pitchFamily="34" charset="0"/>
              </a:rPr>
              <a:t>Make sure that your target genotypes are named the same way as your discovery data!</a:t>
            </a:r>
          </a:p>
          <a:p>
            <a:pPr algn="ctr"/>
            <a:r>
              <a:rPr lang="en-AU" dirty="0">
                <a:solidFill>
                  <a:schemeClr val="tx1">
                    <a:lumMod val="85000"/>
                  </a:schemeClr>
                </a:solidFill>
                <a:latin typeface="Calibri Light" panose="020F0302020204030204" pitchFamily="34" charset="0"/>
                <a:cs typeface="Calibri Light" panose="020F0302020204030204" pitchFamily="34" charset="0"/>
                <a:sym typeface="Wingdings" panose="05000000000000000000" pitchFamily="2" charset="2"/>
              </a:rPr>
              <a:t> </a:t>
            </a:r>
            <a:r>
              <a:rPr lang="en-AU" dirty="0">
                <a:solidFill>
                  <a:schemeClr val="tx1">
                    <a:lumMod val="85000"/>
                  </a:schemeClr>
                </a:solidFill>
                <a:latin typeface="Calibri Light" panose="020F0302020204030204" pitchFamily="34" charset="0"/>
                <a:cs typeface="Calibri Light" panose="020F0302020204030204" pitchFamily="34" charset="0"/>
              </a:rPr>
              <a:t>imputation reference and genomic build</a:t>
            </a:r>
          </a:p>
        </p:txBody>
      </p:sp>
    </p:spTree>
    <p:extLst>
      <p:ext uri="{BB962C8B-B14F-4D97-AF65-F5344CB8AC3E}">
        <p14:creationId xmlns:p14="http://schemas.microsoft.com/office/powerpoint/2010/main" val="224016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31D6-78A4-4A0E-A5DD-8DE93D1CB1AC}"/>
              </a:ext>
            </a:extLst>
          </p:cNvPr>
          <p:cNvSpPr>
            <a:spLocks noGrp="1"/>
          </p:cNvSpPr>
          <p:nvPr>
            <p:ph type="title"/>
          </p:nvPr>
        </p:nvSpPr>
        <p:spPr/>
        <p:txBody>
          <a:bodyPr>
            <a:normAutofit/>
          </a:bodyPr>
          <a:lstStyle/>
          <a:p>
            <a:r>
              <a:rPr lang="en-AU" dirty="0">
                <a:latin typeface="Calibri Light" panose="020F0302020204030204" pitchFamily="34" charset="0"/>
                <a:cs typeface="Calibri Light" panose="020F0302020204030204" pitchFamily="34" charset="0"/>
              </a:rPr>
              <a:t>What are Polygenic risk scores (PRS)?</a:t>
            </a:r>
          </a:p>
        </p:txBody>
      </p:sp>
      <p:sp>
        <p:nvSpPr>
          <p:cNvPr id="3" name="Text Placeholder 2">
            <a:extLst>
              <a:ext uri="{FF2B5EF4-FFF2-40B4-BE49-F238E27FC236}">
                <a16:creationId xmlns:a16="http://schemas.microsoft.com/office/drawing/2014/main" id="{8E49B287-8797-4EDC-BF48-E7A0B0388914}"/>
              </a:ext>
            </a:extLst>
          </p:cNvPr>
          <p:cNvSpPr>
            <a:spLocks noGrp="1"/>
          </p:cNvSpPr>
          <p:nvPr>
            <p:ph idx="1"/>
          </p:nvPr>
        </p:nvSpPr>
        <p:spPr/>
        <p:txBody>
          <a:bodyPr>
            <a:normAutofit/>
          </a:bodyPr>
          <a:lstStyle/>
          <a:p>
            <a:r>
              <a:rPr lang="en-AU" sz="2800" dirty="0">
                <a:latin typeface="Calibri Light" panose="020F0302020204030204" pitchFamily="34" charset="0"/>
                <a:cs typeface="Calibri Light" panose="020F0302020204030204" pitchFamily="34" charset="0"/>
              </a:rPr>
              <a:t>PRS are a </a:t>
            </a:r>
            <a:r>
              <a:rPr lang="en-AU" sz="2800" b="1" u="sng" dirty="0">
                <a:latin typeface="Calibri Light" panose="020F0302020204030204" pitchFamily="34" charset="0"/>
                <a:cs typeface="Calibri Light" panose="020F0302020204030204" pitchFamily="34" charset="0"/>
              </a:rPr>
              <a:t>quantitative measure of the cumulative genetic risk </a:t>
            </a:r>
            <a:r>
              <a:rPr lang="en-AU" sz="2800" dirty="0">
                <a:latin typeface="Calibri Light" panose="020F0302020204030204" pitchFamily="34" charset="0"/>
                <a:cs typeface="Calibri Light" panose="020F0302020204030204" pitchFamily="34" charset="0"/>
              </a:rPr>
              <a:t>or vulnerability that an individual possesses for a trait.</a:t>
            </a:r>
          </a:p>
          <a:p>
            <a:endParaRPr lang="en-AU" sz="2800" dirty="0">
              <a:latin typeface="Calibri Light" panose="020F0302020204030204" pitchFamily="34" charset="0"/>
              <a:cs typeface="Calibri Light" panose="020F0302020204030204" pitchFamily="34" charset="0"/>
            </a:endParaRPr>
          </a:p>
          <a:p>
            <a:r>
              <a:rPr lang="en-AU" sz="2800" dirty="0">
                <a:latin typeface="Calibri Light" panose="020F0302020204030204" pitchFamily="34" charset="0"/>
                <a:cs typeface="Calibri Light" panose="020F0302020204030204" pitchFamily="34" charset="0"/>
              </a:rPr>
              <a:t>The traditional approach to calculating PRS is to </a:t>
            </a:r>
            <a:r>
              <a:rPr lang="en-AU" sz="2800" b="1" dirty="0">
                <a:latin typeface="Calibri Light" panose="020F0302020204030204" pitchFamily="34" charset="0"/>
                <a:cs typeface="Calibri Light" panose="020F0302020204030204" pitchFamily="34" charset="0"/>
              </a:rPr>
              <a:t>construct a weighted sum of the betas </a:t>
            </a:r>
            <a:r>
              <a:rPr lang="en-AU" sz="2800" dirty="0">
                <a:latin typeface="Calibri Light" panose="020F0302020204030204" pitchFamily="34" charset="0"/>
                <a:cs typeface="Calibri Light" panose="020F0302020204030204" pitchFamily="34" charset="0"/>
              </a:rPr>
              <a:t>(or other effect size measure) for a set of </a:t>
            </a:r>
            <a:r>
              <a:rPr lang="en-AU" sz="2800" b="1" dirty="0">
                <a:latin typeface="Calibri Light" panose="020F0302020204030204" pitchFamily="34" charset="0"/>
                <a:cs typeface="Calibri Light" panose="020F0302020204030204" pitchFamily="34" charset="0"/>
              </a:rPr>
              <a:t>independent loci  </a:t>
            </a:r>
            <a:r>
              <a:rPr lang="en-AU" sz="2800" b="1" dirty="0" err="1">
                <a:latin typeface="Calibri Light" panose="020F0302020204030204" pitchFamily="34" charset="0"/>
                <a:cs typeface="Calibri Light" panose="020F0302020204030204" pitchFamily="34" charset="0"/>
              </a:rPr>
              <a:t>thresholded</a:t>
            </a:r>
            <a:r>
              <a:rPr lang="en-AU" sz="2800" b="1" dirty="0">
                <a:latin typeface="Calibri Light" panose="020F0302020204030204" pitchFamily="34" charset="0"/>
                <a:cs typeface="Calibri Light" panose="020F0302020204030204" pitchFamily="34" charset="0"/>
              </a:rPr>
              <a:t> at different significance levels</a:t>
            </a:r>
            <a:r>
              <a:rPr lang="en-AU" sz="2800" dirty="0">
                <a:latin typeface="Calibri Light" panose="020F0302020204030204" pitchFamily="34" charset="0"/>
                <a:cs typeface="Calibri Light" panose="020F0302020204030204" pitchFamily="34" charset="0"/>
              </a:rPr>
              <a:t>. </a:t>
            </a:r>
          </a:p>
          <a:p>
            <a:pPr lvl="1"/>
            <a:r>
              <a:rPr lang="en-AU" dirty="0">
                <a:latin typeface="Calibri Light" panose="020F0302020204030204" pitchFamily="34" charset="0"/>
                <a:cs typeface="Calibri Light" panose="020F0302020204030204" pitchFamily="34" charset="0"/>
              </a:rPr>
              <a:t>Typically the independence is LD based (LD r2 &lt;=.2) via clumping. </a:t>
            </a:r>
          </a:p>
        </p:txBody>
      </p:sp>
    </p:spTree>
    <p:extLst>
      <p:ext uri="{BB962C8B-B14F-4D97-AF65-F5344CB8AC3E}">
        <p14:creationId xmlns:p14="http://schemas.microsoft.com/office/powerpoint/2010/main" val="221334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AU" dirty="0">
                <a:latin typeface="Calibri Light" panose="020F0302020204030204" pitchFamily="34" charset="0"/>
                <a:cs typeface="Calibri Light" panose="020F0302020204030204" pitchFamily="34" charset="0"/>
              </a:rPr>
              <a:t>(2) Find SNPs in common with your local sample and QC</a:t>
            </a:r>
          </a:p>
        </p:txBody>
      </p:sp>
      <p:sp>
        <p:nvSpPr>
          <p:cNvPr id="5" name="Content Placeholder 4"/>
          <p:cNvSpPr>
            <a:spLocks noGrp="1"/>
          </p:cNvSpPr>
          <p:nvPr>
            <p:ph idx="1"/>
          </p:nvPr>
        </p:nvSpPr>
        <p:spPr/>
        <p:txBody>
          <a:bodyPr>
            <a:normAutofit/>
          </a:bodyPr>
          <a:lstStyle/>
          <a:p>
            <a:r>
              <a:rPr lang="en-AU" sz="2000" dirty="0">
                <a:latin typeface="Calibri Light" panose="020F0302020204030204" pitchFamily="34" charset="0"/>
                <a:cs typeface="Calibri Light" panose="020F0302020204030204" pitchFamily="34" charset="0"/>
              </a:rPr>
              <a:t>Imputed data</a:t>
            </a:r>
          </a:p>
          <a:p>
            <a:r>
              <a:rPr lang="en-AU" sz="2000" dirty="0">
                <a:latin typeface="Calibri Light" panose="020F0302020204030204" pitchFamily="34" charset="0"/>
                <a:cs typeface="Calibri Light" panose="020F0302020204030204" pitchFamily="34" charset="0"/>
              </a:rPr>
              <a:t>QC</a:t>
            </a:r>
          </a:p>
          <a:p>
            <a:pPr lvl="1"/>
            <a:r>
              <a:rPr lang="en-AU" sz="2000" dirty="0">
                <a:latin typeface="Calibri Light" panose="020F0302020204030204" pitchFamily="34" charset="0"/>
                <a:cs typeface="Calibri Light" panose="020F0302020204030204" pitchFamily="34" charset="0"/>
              </a:rPr>
              <a:t>R</a:t>
            </a:r>
            <a:r>
              <a:rPr lang="en-AU" sz="2000" baseline="30000" dirty="0">
                <a:latin typeface="Calibri Light" panose="020F0302020204030204" pitchFamily="34" charset="0"/>
                <a:cs typeface="Calibri Light" panose="020F0302020204030204" pitchFamily="34" charset="0"/>
              </a:rPr>
              <a:t>2 </a:t>
            </a:r>
            <a:r>
              <a:rPr lang="en-AU" sz="2000" dirty="0">
                <a:latin typeface="Calibri Light" panose="020F0302020204030204" pitchFamily="34" charset="0"/>
                <a:cs typeface="Calibri Light" panose="020F0302020204030204" pitchFamily="34" charset="0"/>
              </a:rPr>
              <a:t> &gt;=0.6</a:t>
            </a:r>
          </a:p>
          <a:p>
            <a:pPr lvl="1"/>
            <a:r>
              <a:rPr lang="en-AU" sz="2000" dirty="0">
                <a:latin typeface="Calibri Light" panose="020F0302020204030204" pitchFamily="34" charset="0"/>
                <a:cs typeface="Calibri Light" panose="020F0302020204030204" pitchFamily="34" charset="0"/>
              </a:rPr>
              <a:t>MAF&gt;=0.01 </a:t>
            </a:r>
          </a:p>
          <a:p>
            <a:pPr lvl="1"/>
            <a:r>
              <a:rPr lang="en-AU" sz="2000" dirty="0">
                <a:latin typeface="Calibri Light" panose="020F0302020204030204" pitchFamily="34" charset="0"/>
                <a:cs typeface="Calibri Light" panose="020F0302020204030204" pitchFamily="34" charset="0"/>
              </a:rPr>
              <a:t>No </a:t>
            </a:r>
            <a:r>
              <a:rPr lang="en-AU" sz="2000" dirty="0" err="1">
                <a:latin typeface="Calibri Light" panose="020F0302020204030204" pitchFamily="34" charset="0"/>
                <a:cs typeface="Calibri Light" panose="020F0302020204030204" pitchFamily="34" charset="0"/>
              </a:rPr>
              <a:t>indels</a:t>
            </a:r>
            <a:r>
              <a:rPr lang="en-AU" sz="2000" dirty="0">
                <a:latin typeface="Calibri Light" panose="020F0302020204030204" pitchFamily="34" charset="0"/>
                <a:cs typeface="Calibri Light" panose="020F0302020204030204" pitchFamily="34" charset="0"/>
              </a:rPr>
              <a:t> </a:t>
            </a:r>
          </a:p>
          <a:p>
            <a:pPr lvl="1"/>
            <a:r>
              <a:rPr lang="en-AU" sz="2000" dirty="0">
                <a:latin typeface="Calibri Light" panose="020F0302020204030204" pitchFamily="34" charset="0"/>
                <a:cs typeface="Calibri Light" panose="020F0302020204030204" pitchFamily="34" charset="0"/>
              </a:rPr>
              <a:t>No ambiguous strands (*)  - A/T  or T/A or G/C or C/G </a:t>
            </a:r>
          </a:p>
        </p:txBody>
      </p:sp>
      <p:sp>
        <p:nvSpPr>
          <p:cNvPr id="6" name="Rectangle 5">
            <a:extLst>
              <a:ext uri="{FF2B5EF4-FFF2-40B4-BE49-F238E27FC236}">
                <a16:creationId xmlns:a16="http://schemas.microsoft.com/office/drawing/2014/main" id="{4AC73F6C-6BBD-4AAE-B0EE-46F44971C003}"/>
              </a:ext>
            </a:extLst>
          </p:cNvPr>
          <p:cNvSpPr/>
          <p:nvPr/>
        </p:nvSpPr>
        <p:spPr>
          <a:xfrm>
            <a:off x="1847528" y="4869160"/>
            <a:ext cx="7956376" cy="1366528"/>
          </a:xfrm>
          <a:prstGeom prst="rect">
            <a:avLst/>
          </a:prstGeom>
        </p:spPr>
        <p:txBody>
          <a:bodyPr wrap="square">
            <a:spAutoFit/>
          </a:bodyPr>
          <a:lstStyle/>
          <a:p>
            <a:pPr>
              <a:lnSpc>
                <a:spcPct val="115000"/>
              </a:lnSpc>
            </a:pP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for ((</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=1;i&lt;=22;i++))</a:t>
            </a:r>
          </a:p>
          <a:p>
            <a:pPr>
              <a:lnSpc>
                <a:spcPct val="115000"/>
              </a:lnSpc>
            </a:pP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do</a:t>
            </a:r>
          </a:p>
          <a:p>
            <a:pPr>
              <a:lnSpc>
                <a:spcPct val="115000"/>
              </a:lnSpc>
            </a:pP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awk</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 '{ if ($5&lt;=.01 &amp; $5&lt;=.99 &amp; $6&gt;=.6) print $1}’ file"$</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".info &gt;&gt; </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available.snps</a:t>
            </a:r>
            <a:endPar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done</a:t>
            </a:r>
          </a:p>
        </p:txBody>
      </p:sp>
    </p:spTree>
    <p:extLst>
      <p:ext uri="{BB962C8B-B14F-4D97-AF65-F5344CB8AC3E}">
        <p14:creationId xmlns:p14="http://schemas.microsoft.com/office/powerpoint/2010/main" val="139852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52400"/>
            <a:ext cx="10058400" cy="1371600"/>
          </a:xfrm>
        </p:spPr>
        <p:txBody>
          <a:bodyPr>
            <a:noAutofit/>
          </a:bodyPr>
          <a:lstStyle/>
          <a:p>
            <a:r>
              <a:rPr lang="en-AU" dirty="0">
                <a:latin typeface="Calibri Light" panose="020F0302020204030204" pitchFamily="34" charset="0"/>
                <a:cs typeface="Calibri Light" panose="020F0302020204030204" pitchFamily="34" charset="0"/>
              </a:rPr>
              <a:t>(*) On ambiguous strands</a:t>
            </a:r>
          </a:p>
        </p:txBody>
      </p:sp>
      <p:sp>
        <p:nvSpPr>
          <p:cNvPr id="2" name="Content Placeholder 1"/>
          <p:cNvSpPr>
            <a:spLocks noGrp="1"/>
          </p:cNvSpPr>
          <p:nvPr>
            <p:ph idx="1"/>
          </p:nvPr>
        </p:nvSpPr>
        <p:spPr/>
        <p:txBody>
          <a:bodyPr/>
          <a:lstStyle/>
          <a:p>
            <a:endParaRPr lang="en-AU"/>
          </a:p>
        </p:txBody>
      </p:sp>
      <p:sp>
        <p:nvSpPr>
          <p:cNvPr id="7" name="TextBox 6"/>
          <p:cNvSpPr txBox="1"/>
          <p:nvPr/>
        </p:nvSpPr>
        <p:spPr>
          <a:xfrm>
            <a:off x="1703512" y="1276806"/>
            <a:ext cx="8964488" cy="646331"/>
          </a:xfrm>
          <a:prstGeom prst="rect">
            <a:avLst/>
          </a:prstGeom>
          <a:noFill/>
        </p:spPr>
        <p:txBody>
          <a:bodyPr wrap="square" rtlCol="0">
            <a:spAutoFit/>
          </a:bodyPr>
          <a:lstStyle/>
          <a:p>
            <a:r>
              <a:rPr lang="en-US" dirty="0"/>
              <a:t>GWAS chip results are expressed relative to the + or </a:t>
            </a:r>
            <a:r>
              <a:rPr lang="mr-IN" dirty="0"/>
              <a:t>–</a:t>
            </a:r>
            <a:r>
              <a:rPr lang="en-US" dirty="0"/>
              <a:t> strand of the genome reference</a:t>
            </a:r>
          </a:p>
        </p:txBody>
      </p:sp>
      <p:pic>
        <p:nvPicPr>
          <p:cNvPr id="8" name="Picture 7" descr="https://upload.wikimedia.org/wikipedia/commons/thumb/e/e7/DNA_simple.svg/2000px-DNA_simple.svg.png">
            <a:extLst>
              <a:ext uri="{FF2B5EF4-FFF2-40B4-BE49-F238E27FC236}">
                <a16:creationId xmlns:a16="http://schemas.microsoft.com/office/drawing/2014/main" id="{7310E534-5FD2-4C5A-8CC9-06E803A67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8" y="2024214"/>
            <a:ext cx="4392613" cy="169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528048" y="1660462"/>
            <a:ext cx="1008112" cy="523220"/>
          </a:xfrm>
          <a:prstGeom prst="rect">
            <a:avLst/>
          </a:prstGeom>
          <a:noFill/>
        </p:spPr>
        <p:txBody>
          <a:bodyPr wrap="square" rtlCol="0">
            <a:spAutoFit/>
          </a:bodyPr>
          <a:lstStyle/>
          <a:p>
            <a:r>
              <a:rPr lang="en-US" sz="2800" dirty="0"/>
              <a:t>+</a:t>
            </a:r>
          </a:p>
        </p:txBody>
      </p:sp>
      <p:sp>
        <p:nvSpPr>
          <p:cNvPr id="10" name="TextBox 9"/>
          <p:cNvSpPr txBox="1"/>
          <p:nvPr/>
        </p:nvSpPr>
        <p:spPr>
          <a:xfrm>
            <a:off x="6600056" y="3080329"/>
            <a:ext cx="1008112" cy="523220"/>
          </a:xfrm>
          <a:prstGeom prst="rect">
            <a:avLst/>
          </a:prstGeom>
          <a:noFill/>
        </p:spPr>
        <p:txBody>
          <a:bodyPr wrap="square" rtlCol="0">
            <a:spAutoFit/>
          </a:bodyPr>
          <a:lstStyle/>
          <a:p>
            <a:r>
              <a:rPr lang="en-US" sz="2800" dirty="0">
                <a:ln w="0"/>
                <a:effectLst>
                  <a:outerShdw blurRad="38100" dist="19050" dir="2700000" algn="tl" rotWithShape="0">
                    <a:schemeClr val="dk1">
                      <a:alpha val="40000"/>
                    </a:schemeClr>
                  </a:outerShdw>
                </a:effectLst>
              </a:rPr>
              <a:t>-</a:t>
            </a:r>
          </a:p>
        </p:txBody>
      </p:sp>
      <p:cxnSp>
        <p:nvCxnSpPr>
          <p:cNvPr id="12" name="Straight Arrow Connector 11"/>
          <p:cNvCxnSpPr>
            <a:stCxn id="9" idx="1"/>
          </p:cNvCxnSpPr>
          <p:nvPr/>
        </p:nvCxnSpPr>
        <p:spPr>
          <a:xfrm flipH="1">
            <a:off x="6096508" y="1922073"/>
            <a:ext cx="431540" cy="4104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1"/>
          </p:cNvCxnSpPr>
          <p:nvPr/>
        </p:nvCxnSpPr>
        <p:spPr>
          <a:xfrm flipH="1" flipV="1">
            <a:off x="5951984" y="3259963"/>
            <a:ext cx="648072" cy="819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295800" y="1713925"/>
            <a:ext cx="648580" cy="369332"/>
          </a:xfrm>
          <a:prstGeom prst="rect">
            <a:avLst/>
          </a:prstGeom>
          <a:noFill/>
        </p:spPr>
        <p:txBody>
          <a:bodyPr wrap="square" rtlCol="0">
            <a:spAutoFit/>
          </a:bodyPr>
          <a:lstStyle/>
          <a:p>
            <a:r>
              <a:rPr lang="en-US" dirty="0"/>
              <a:t>A/C</a:t>
            </a:r>
          </a:p>
        </p:txBody>
      </p:sp>
      <p:sp>
        <p:nvSpPr>
          <p:cNvPr id="17" name="TextBox 16"/>
          <p:cNvSpPr txBox="1"/>
          <p:nvPr/>
        </p:nvSpPr>
        <p:spPr>
          <a:xfrm>
            <a:off x="4295800" y="3525011"/>
            <a:ext cx="648072" cy="369332"/>
          </a:xfrm>
          <a:prstGeom prst="rect">
            <a:avLst/>
          </a:prstGeom>
          <a:noFill/>
        </p:spPr>
        <p:txBody>
          <a:bodyPr wrap="square" rtlCol="0">
            <a:spAutoFit/>
          </a:bodyPr>
          <a:lstStyle/>
          <a:p>
            <a:r>
              <a:rPr lang="en-US"/>
              <a:t>T/G</a:t>
            </a:r>
            <a:endParaRPr lang="en-US" dirty="0"/>
          </a:p>
        </p:txBody>
      </p:sp>
      <p:sp>
        <p:nvSpPr>
          <p:cNvPr id="18" name="TextBox 17"/>
          <p:cNvSpPr txBox="1"/>
          <p:nvPr/>
        </p:nvSpPr>
        <p:spPr>
          <a:xfrm>
            <a:off x="7608168" y="2028856"/>
            <a:ext cx="2664296" cy="923330"/>
          </a:xfrm>
          <a:prstGeom prst="rect">
            <a:avLst/>
          </a:prstGeom>
          <a:noFill/>
        </p:spPr>
        <p:txBody>
          <a:bodyPr wrap="square" rtlCol="0">
            <a:spAutoFit/>
          </a:bodyPr>
          <a:lstStyle/>
          <a:p>
            <a:r>
              <a:rPr lang="en-US" dirty="0" err="1"/>
              <a:t>rsxxx</a:t>
            </a:r>
            <a:r>
              <a:rPr lang="en-US" dirty="0"/>
              <a:t> 	A 	C	MAF</a:t>
            </a:r>
          </a:p>
          <a:p>
            <a:endParaRPr lang="en-US" dirty="0"/>
          </a:p>
          <a:p>
            <a:r>
              <a:rPr lang="en-US" dirty="0" err="1"/>
              <a:t>rsxxx</a:t>
            </a:r>
            <a:r>
              <a:rPr lang="en-US" dirty="0"/>
              <a:t> 	T	G	MAF </a:t>
            </a:r>
          </a:p>
        </p:txBody>
      </p:sp>
      <p:pic>
        <p:nvPicPr>
          <p:cNvPr id="19" name="Picture 18" descr="https://upload.wikimedia.org/wikipedia/commons/thumb/e/e7/DNA_simple.svg/2000px-DNA_simple.svg.png">
            <a:extLst>
              <a:ext uri="{FF2B5EF4-FFF2-40B4-BE49-F238E27FC236}">
                <a16:creationId xmlns:a16="http://schemas.microsoft.com/office/drawing/2014/main" id="{7310E534-5FD2-4C5A-8CC9-06E803A67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8" y="4616502"/>
            <a:ext cx="4392613" cy="169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528048" y="4252751"/>
            <a:ext cx="1008112" cy="523220"/>
          </a:xfrm>
          <a:prstGeom prst="rect">
            <a:avLst/>
          </a:prstGeom>
          <a:noFill/>
        </p:spPr>
        <p:txBody>
          <a:bodyPr wrap="square" rtlCol="0">
            <a:spAutoFit/>
          </a:bodyPr>
          <a:lstStyle/>
          <a:p>
            <a:r>
              <a:rPr lang="en-US" sz="2800" dirty="0"/>
              <a:t>+</a:t>
            </a:r>
          </a:p>
        </p:txBody>
      </p:sp>
      <p:sp>
        <p:nvSpPr>
          <p:cNvPr id="21" name="TextBox 20"/>
          <p:cNvSpPr txBox="1"/>
          <p:nvPr/>
        </p:nvSpPr>
        <p:spPr>
          <a:xfrm>
            <a:off x="6600056" y="5672617"/>
            <a:ext cx="1008112" cy="523220"/>
          </a:xfrm>
          <a:prstGeom prst="rect">
            <a:avLst/>
          </a:prstGeom>
          <a:noFill/>
        </p:spPr>
        <p:txBody>
          <a:bodyPr wrap="square" rtlCol="0">
            <a:spAutoFit/>
          </a:bodyPr>
          <a:lstStyle/>
          <a:p>
            <a:r>
              <a:rPr lang="en-US" sz="2800" dirty="0">
                <a:ln w="0"/>
                <a:effectLst>
                  <a:outerShdw blurRad="38100" dist="19050" dir="2700000" algn="tl" rotWithShape="0">
                    <a:schemeClr val="dk1">
                      <a:alpha val="40000"/>
                    </a:schemeClr>
                  </a:outerShdw>
                </a:effectLst>
              </a:rPr>
              <a:t>-</a:t>
            </a:r>
          </a:p>
        </p:txBody>
      </p:sp>
      <p:cxnSp>
        <p:nvCxnSpPr>
          <p:cNvPr id="22" name="Straight Arrow Connector 21"/>
          <p:cNvCxnSpPr>
            <a:stCxn id="20" idx="1"/>
          </p:cNvCxnSpPr>
          <p:nvPr/>
        </p:nvCxnSpPr>
        <p:spPr>
          <a:xfrm flipH="1">
            <a:off x="6061018" y="4514362"/>
            <a:ext cx="467030" cy="4975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5951984" y="5852251"/>
            <a:ext cx="648072" cy="1691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295800" y="4306213"/>
            <a:ext cx="648580" cy="369332"/>
          </a:xfrm>
          <a:prstGeom prst="rect">
            <a:avLst/>
          </a:prstGeom>
          <a:noFill/>
        </p:spPr>
        <p:txBody>
          <a:bodyPr wrap="square" rtlCol="0">
            <a:spAutoFit/>
          </a:bodyPr>
          <a:lstStyle/>
          <a:p>
            <a:r>
              <a:rPr lang="en-US" dirty="0"/>
              <a:t>A/T</a:t>
            </a:r>
          </a:p>
        </p:txBody>
      </p:sp>
      <p:sp>
        <p:nvSpPr>
          <p:cNvPr id="25" name="TextBox 24"/>
          <p:cNvSpPr txBox="1"/>
          <p:nvPr/>
        </p:nvSpPr>
        <p:spPr>
          <a:xfrm>
            <a:off x="4295800" y="6104909"/>
            <a:ext cx="648072" cy="369332"/>
          </a:xfrm>
          <a:prstGeom prst="rect">
            <a:avLst/>
          </a:prstGeom>
          <a:noFill/>
        </p:spPr>
        <p:txBody>
          <a:bodyPr wrap="square" rtlCol="0">
            <a:spAutoFit/>
          </a:bodyPr>
          <a:lstStyle/>
          <a:p>
            <a:r>
              <a:rPr lang="en-US" dirty="0"/>
              <a:t>T/A</a:t>
            </a:r>
          </a:p>
        </p:txBody>
      </p:sp>
      <p:sp>
        <p:nvSpPr>
          <p:cNvPr id="26" name="TextBox 25"/>
          <p:cNvSpPr txBox="1"/>
          <p:nvPr/>
        </p:nvSpPr>
        <p:spPr>
          <a:xfrm>
            <a:off x="7572674" y="4708251"/>
            <a:ext cx="2771925" cy="923330"/>
          </a:xfrm>
          <a:prstGeom prst="rect">
            <a:avLst/>
          </a:prstGeom>
          <a:noFill/>
        </p:spPr>
        <p:txBody>
          <a:bodyPr wrap="square" rtlCol="0">
            <a:spAutoFit/>
          </a:bodyPr>
          <a:lstStyle/>
          <a:p>
            <a:r>
              <a:rPr lang="en-US" dirty="0" err="1"/>
              <a:t>rsxxx</a:t>
            </a:r>
            <a:r>
              <a:rPr lang="en-US" dirty="0"/>
              <a:t> 	A 	T	MAF</a:t>
            </a:r>
          </a:p>
          <a:p>
            <a:endParaRPr lang="en-US" dirty="0"/>
          </a:p>
          <a:p>
            <a:r>
              <a:rPr lang="en-US" dirty="0" err="1"/>
              <a:t>rsxxx</a:t>
            </a:r>
            <a:r>
              <a:rPr lang="en-US" dirty="0"/>
              <a:t> 	T	A	1-MAF </a:t>
            </a:r>
          </a:p>
        </p:txBody>
      </p:sp>
    </p:spTree>
    <p:extLst>
      <p:ext uri="{BB962C8B-B14F-4D97-AF65-F5344CB8AC3E}">
        <p14:creationId xmlns:p14="http://schemas.microsoft.com/office/powerpoint/2010/main" val="108785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(3) Clumping</a:t>
            </a:r>
          </a:p>
        </p:txBody>
      </p:sp>
      <p:sp>
        <p:nvSpPr>
          <p:cNvPr id="3" name="Content Placeholder 2"/>
          <p:cNvSpPr>
            <a:spLocks noGrp="1"/>
          </p:cNvSpPr>
          <p:nvPr>
            <p:ph idx="1"/>
          </p:nvPr>
        </p:nvSpPr>
        <p:spPr>
          <a:xfrm>
            <a:off x="1066800" y="2103120"/>
            <a:ext cx="10668000" cy="3931920"/>
          </a:xfrm>
        </p:spPr>
        <p:txBody>
          <a:bodyPr>
            <a:normAutofit/>
          </a:bodyPr>
          <a:lstStyle/>
          <a:p>
            <a:r>
              <a:rPr lang="en-US" sz="2400" dirty="0">
                <a:latin typeface="Calibri Light" panose="020F0302020204030204" pitchFamily="34" charset="0"/>
                <a:cs typeface="Calibri Light" panose="020F0302020204030204" pitchFamily="34" charset="0"/>
              </a:rPr>
              <a:t>Select most associated SNP per LD region (pruning)</a:t>
            </a:r>
          </a:p>
          <a:p>
            <a:r>
              <a:rPr lang="en-US" sz="2400" dirty="0">
                <a:solidFill>
                  <a:schemeClr val="tx1">
                    <a:lumMod val="85000"/>
                  </a:schemeClr>
                </a:solidFill>
                <a:latin typeface="Calibri Light" panose="020F0302020204030204" pitchFamily="34" charset="0"/>
                <a:cs typeface="Calibri Light" panose="020F0302020204030204" pitchFamily="34" charset="0"/>
              </a:rPr>
              <a:t>Plink1.9 	--</a:t>
            </a:r>
            <a:r>
              <a:rPr lang="en-US" sz="2400" dirty="0" err="1">
                <a:solidFill>
                  <a:schemeClr val="tx1">
                    <a:lumMod val="85000"/>
                  </a:schemeClr>
                </a:solidFill>
                <a:latin typeface="Calibri Light" panose="020F0302020204030204" pitchFamily="34" charset="0"/>
                <a:cs typeface="Calibri Light" panose="020F0302020204030204" pitchFamily="34" charset="0"/>
              </a:rPr>
              <a:t>bfile</a:t>
            </a:r>
            <a:r>
              <a:rPr lang="en-US" sz="2400" dirty="0">
                <a:solidFill>
                  <a:schemeClr val="tx1">
                    <a:lumMod val="85000"/>
                  </a:schemeClr>
                </a:solidFill>
                <a:latin typeface="Calibri Light" panose="020F0302020204030204" pitchFamily="34" charset="0"/>
                <a:cs typeface="Calibri Light" panose="020F0302020204030204" pitchFamily="34" charset="0"/>
              </a:rPr>
              <a:t> </a:t>
            </a:r>
            <a:r>
              <a:rPr lang="en-US" sz="2400" dirty="0" err="1">
                <a:solidFill>
                  <a:schemeClr val="tx1">
                    <a:lumMod val="85000"/>
                  </a:schemeClr>
                </a:solidFill>
                <a:latin typeface="Calibri Light" panose="020F0302020204030204" pitchFamily="34" charset="0"/>
                <a:cs typeface="Calibri Light" panose="020F0302020204030204" pitchFamily="34" charset="0"/>
              </a:rPr>
              <a:t>ReferencePanelForLD</a:t>
            </a:r>
            <a:r>
              <a:rPr lang="en-US" sz="2400" dirty="0">
                <a:solidFill>
                  <a:schemeClr val="tx1">
                    <a:lumMod val="85000"/>
                  </a:schemeClr>
                </a:solidFill>
                <a:latin typeface="Calibri Light" panose="020F0302020204030204" pitchFamily="34" charset="0"/>
                <a:cs typeface="Calibri Light" panose="020F0302020204030204" pitchFamily="34" charset="0"/>
              </a:rPr>
              <a:t> </a:t>
            </a:r>
            <a:br>
              <a:rPr lang="en-US" sz="2400" dirty="0">
                <a:solidFill>
                  <a:schemeClr val="tx1">
                    <a:lumMod val="85000"/>
                  </a:schemeClr>
                </a:solidFill>
                <a:latin typeface="Calibri Light" panose="020F0302020204030204" pitchFamily="34" charset="0"/>
                <a:cs typeface="Calibri Light" panose="020F0302020204030204" pitchFamily="34" charset="0"/>
              </a:rPr>
            </a:br>
            <a:r>
              <a:rPr lang="en-US" sz="2400" dirty="0">
                <a:solidFill>
                  <a:schemeClr val="tx1">
                    <a:lumMod val="85000"/>
                  </a:schemeClr>
                </a:solidFill>
                <a:latin typeface="Calibri Light" panose="020F0302020204030204" pitchFamily="34" charset="0"/>
                <a:cs typeface="Calibri Light" panose="020F0302020204030204" pitchFamily="34" charset="0"/>
              </a:rPr>
              <a:t>		--extract </a:t>
            </a:r>
            <a:r>
              <a:rPr lang="en-US" sz="2400" dirty="0" err="1">
                <a:solidFill>
                  <a:schemeClr val="tx1">
                    <a:lumMod val="85000"/>
                  </a:schemeClr>
                </a:solidFill>
                <a:latin typeface="Calibri Light" panose="020F0302020204030204" pitchFamily="34" charset="0"/>
                <a:cs typeface="Calibri Light" panose="020F0302020204030204" pitchFamily="34" charset="0"/>
              </a:rPr>
              <a:t>QCedListofSNPs</a:t>
            </a:r>
            <a:r>
              <a:rPr lang="en-US" sz="2400" dirty="0">
                <a:solidFill>
                  <a:schemeClr val="tx1">
                    <a:lumMod val="85000"/>
                  </a:schemeClr>
                </a:solidFill>
                <a:latin typeface="Calibri Light" panose="020F0302020204030204" pitchFamily="34" charset="0"/>
                <a:cs typeface="Calibri Light" panose="020F0302020204030204" pitchFamily="34" charset="0"/>
              </a:rPr>
              <a:t> </a:t>
            </a:r>
            <a:br>
              <a:rPr lang="en-US" sz="2400" dirty="0">
                <a:solidFill>
                  <a:schemeClr val="tx1">
                    <a:lumMod val="85000"/>
                  </a:schemeClr>
                </a:solidFill>
                <a:latin typeface="Calibri Light" panose="020F0302020204030204" pitchFamily="34" charset="0"/>
                <a:cs typeface="Calibri Light" panose="020F0302020204030204" pitchFamily="34" charset="0"/>
              </a:rPr>
            </a:br>
            <a:r>
              <a:rPr lang="en-US" sz="2400" dirty="0">
                <a:solidFill>
                  <a:schemeClr val="tx1">
                    <a:lumMod val="85000"/>
                  </a:schemeClr>
                </a:solidFill>
                <a:latin typeface="Calibri Light" panose="020F0302020204030204" pitchFamily="34" charset="0"/>
                <a:cs typeface="Calibri Light" panose="020F0302020204030204" pitchFamily="34" charset="0"/>
              </a:rPr>
              <a:t>		--clump </a:t>
            </a:r>
            <a:r>
              <a:rPr lang="en-US" sz="2400" dirty="0" err="1">
                <a:solidFill>
                  <a:schemeClr val="tx1">
                    <a:lumMod val="85000"/>
                  </a:schemeClr>
                </a:solidFill>
                <a:latin typeface="Calibri Light" panose="020F0302020204030204" pitchFamily="34" charset="0"/>
                <a:cs typeface="Calibri Light" panose="020F0302020204030204" pitchFamily="34" charset="0"/>
              </a:rPr>
              <a:t>gwasFileWithPvalue</a:t>
            </a:r>
            <a:br>
              <a:rPr lang="en-US" sz="2400" dirty="0">
                <a:solidFill>
                  <a:schemeClr val="tx1">
                    <a:lumMod val="85000"/>
                  </a:schemeClr>
                </a:solidFill>
                <a:latin typeface="Calibri Light" panose="020F0302020204030204" pitchFamily="34" charset="0"/>
                <a:cs typeface="Calibri Light" panose="020F0302020204030204" pitchFamily="34" charset="0"/>
              </a:rPr>
            </a:br>
            <a:r>
              <a:rPr lang="en-US" sz="2400" dirty="0">
                <a:solidFill>
                  <a:schemeClr val="tx1">
                    <a:lumMod val="85000"/>
                  </a:schemeClr>
                </a:solidFill>
                <a:latin typeface="Calibri Light" panose="020F0302020204030204" pitchFamily="34" charset="0"/>
                <a:cs typeface="Calibri Light" panose="020F0302020204030204" pitchFamily="34" charset="0"/>
              </a:rPr>
              <a:t>		--clump-p1  </a:t>
            </a:r>
            <a:r>
              <a:rPr lang="en-US" sz="2400" i="1" dirty="0">
                <a:solidFill>
                  <a:schemeClr val="tx1">
                    <a:lumMod val="85000"/>
                  </a:schemeClr>
                </a:solidFill>
                <a:latin typeface="Calibri Light" panose="020F0302020204030204" pitchFamily="34" charset="0"/>
                <a:cs typeface="Calibri Light" panose="020F0302020204030204" pitchFamily="34" charset="0"/>
              </a:rPr>
              <a:t>(#</a:t>
            </a:r>
            <a:r>
              <a:rPr lang="en-AU" sz="2400" i="1" dirty="0">
                <a:solidFill>
                  <a:schemeClr val="tx1">
                    <a:lumMod val="85000"/>
                  </a:schemeClr>
                </a:solidFill>
                <a:latin typeface="Calibri Light" panose="020F0302020204030204" pitchFamily="34" charset="0"/>
                <a:cs typeface="Calibri Light" panose="020F0302020204030204" pitchFamily="34" charset="0"/>
              </a:rPr>
              <a:t>Significance threshold for index SNPs)</a:t>
            </a:r>
            <a:br>
              <a:rPr lang="en-US" sz="2400" dirty="0">
                <a:solidFill>
                  <a:schemeClr val="tx1">
                    <a:lumMod val="85000"/>
                  </a:schemeClr>
                </a:solidFill>
                <a:latin typeface="Calibri Light" panose="020F0302020204030204" pitchFamily="34" charset="0"/>
                <a:cs typeface="Calibri Light" panose="020F0302020204030204" pitchFamily="34" charset="0"/>
              </a:rPr>
            </a:br>
            <a:r>
              <a:rPr lang="en-US" sz="2400" dirty="0">
                <a:solidFill>
                  <a:schemeClr val="tx1">
                    <a:lumMod val="85000"/>
                  </a:schemeClr>
                </a:solidFill>
                <a:latin typeface="Calibri Light" panose="020F0302020204030204" pitchFamily="34" charset="0"/>
                <a:cs typeface="Calibri Light" panose="020F0302020204030204" pitchFamily="34" charset="0"/>
              </a:rPr>
              <a:t>		--clump-p2  </a:t>
            </a:r>
            <a:r>
              <a:rPr lang="en-US" sz="2400" i="1" dirty="0">
                <a:solidFill>
                  <a:schemeClr val="tx1">
                    <a:lumMod val="85000"/>
                  </a:schemeClr>
                </a:solidFill>
                <a:latin typeface="Calibri Light" panose="020F0302020204030204" pitchFamily="34" charset="0"/>
                <a:cs typeface="Calibri Light" panose="020F0302020204030204" pitchFamily="34" charset="0"/>
              </a:rPr>
              <a:t>(#</a:t>
            </a:r>
            <a:r>
              <a:rPr lang="en-AU" sz="2400" i="1" dirty="0">
                <a:solidFill>
                  <a:schemeClr val="tx1">
                    <a:lumMod val="85000"/>
                  </a:schemeClr>
                </a:solidFill>
                <a:latin typeface="Calibri Light" panose="020F0302020204030204" pitchFamily="34" charset="0"/>
                <a:cs typeface="Calibri Light" panose="020F0302020204030204" pitchFamily="34" charset="0"/>
              </a:rPr>
              <a:t>Secondary significance threshold for 					clumped SNPs</a:t>
            </a:r>
            <a:r>
              <a:rPr lang="en-US" sz="2400" i="1" dirty="0">
                <a:solidFill>
                  <a:schemeClr val="tx1">
                    <a:lumMod val="85000"/>
                  </a:schemeClr>
                </a:solidFill>
                <a:latin typeface="Calibri Light" panose="020F0302020204030204" pitchFamily="34" charset="0"/>
                <a:cs typeface="Calibri Light" panose="020F0302020204030204" pitchFamily="34" charset="0"/>
              </a:rPr>
              <a:t>)</a:t>
            </a:r>
            <a:br>
              <a:rPr lang="en-US" sz="2400" dirty="0">
                <a:solidFill>
                  <a:schemeClr val="tx1">
                    <a:lumMod val="85000"/>
                  </a:schemeClr>
                </a:solidFill>
                <a:latin typeface="Calibri Light" panose="020F0302020204030204" pitchFamily="34" charset="0"/>
                <a:cs typeface="Calibri Light" panose="020F0302020204030204" pitchFamily="34" charset="0"/>
              </a:rPr>
            </a:br>
            <a:r>
              <a:rPr lang="en-US" sz="2400" dirty="0">
                <a:solidFill>
                  <a:schemeClr val="tx1">
                    <a:lumMod val="85000"/>
                  </a:schemeClr>
                </a:solidFill>
                <a:latin typeface="Calibri Light" panose="020F0302020204030204" pitchFamily="34" charset="0"/>
                <a:cs typeface="Calibri Light" panose="020F0302020204030204" pitchFamily="34" charset="0"/>
              </a:rPr>
              <a:t>		--clump-r2   </a:t>
            </a:r>
            <a:r>
              <a:rPr lang="en-US" sz="2400" i="1" dirty="0">
                <a:solidFill>
                  <a:schemeClr val="tx1">
                    <a:lumMod val="85000"/>
                  </a:schemeClr>
                </a:solidFill>
                <a:latin typeface="Calibri Light" panose="020F0302020204030204" pitchFamily="34" charset="0"/>
                <a:cs typeface="Calibri Light" panose="020F0302020204030204" pitchFamily="34" charset="0"/>
              </a:rPr>
              <a:t>(#</a:t>
            </a:r>
            <a:r>
              <a:rPr lang="en-AU" sz="2400" i="1" dirty="0">
                <a:solidFill>
                  <a:schemeClr val="tx1">
                    <a:lumMod val="85000"/>
                  </a:schemeClr>
                </a:solidFill>
                <a:latin typeface="Calibri Light" panose="020F0302020204030204" pitchFamily="34" charset="0"/>
                <a:cs typeface="Calibri Light" panose="020F0302020204030204" pitchFamily="34" charset="0"/>
              </a:rPr>
              <a:t>LD threshold for clumping</a:t>
            </a:r>
            <a:r>
              <a:rPr lang="en-US" sz="2400" i="1" dirty="0">
                <a:solidFill>
                  <a:schemeClr val="tx1">
                    <a:lumMod val="85000"/>
                  </a:schemeClr>
                </a:solidFill>
                <a:latin typeface="Calibri Light" panose="020F0302020204030204" pitchFamily="34" charset="0"/>
                <a:cs typeface="Calibri Light" panose="020F0302020204030204" pitchFamily="34" charset="0"/>
              </a:rPr>
              <a:t>)</a:t>
            </a:r>
            <a:br>
              <a:rPr lang="en-US" sz="2400" dirty="0">
                <a:solidFill>
                  <a:schemeClr val="tx1">
                    <a:lumMod val="85000"/>
                  </a:schemeClr>
                </a:solidFill>
                <a:latin typeface="Calibri Light" panose="020F0302020204030204" pitchFamily="34" charset="0"/>
                <a:cs typeface="Calibri Light" panose="020F0302020204030204" pitchFamily="34" charset="0"/>
              </a:rPr>
            </a:br>
            <a:r>
              <a:rPr lang="en-US" sz="2400" dirty="0">
                <a:solidFill>
                  <a:schemeClr val="tx1">
                    <a:lumMod val="85000"/>
                  </a:schemeClr>
                </a:solidFill>
                <a:latin typeface="Calibri Light" panose="020F0302020204030204" pitchFamily="34" charset="0"/>
                <a:cs typeface="Calibri Light" panose="020F0302020204030204" pitchFamily="34" charset="0"/>
              </a:rPr>
              <a:t>		--clump-kb  </a:t>
            </a:r>
            <a:r>
              <a:rPr lang="en-US" sz="2400" i="1" dirty="0">
                <a:solidFill>
                  <a:schemeClr val="tx1">
                    <a:lumMod val="85000"/>
                  </a:schemeClr>
                </a:solidFill>
                <a:latin typeface="Calibri Light" panose="020F0302020204030204" pitchFamily="34" charset="0"/>
                <a:cs typeface="Calibri Light" panose="020F0302020204030204" pitchFamily="34" charset="0"/>
              </a:rPr>
              <a:t>(#</a:t>
            </a:r>
            <a:r>
              <a:rPr lang="en-AU" sz="2400" i="1" dirty="0">
                <a:solidFill>
                  <a:schemeClr val="tx1">
                    <a:lumMod val="85000"/>
                  </a:schemeClr>
                </a:solidFill>
                <a:latin typeface="Calibri Light" panose="020F0302020204030204" pitchFamily="34" charset="0"/>
                <a:cs typeface="Calibri Light" panose="020F0302020204030204" pitchFamily="34" charset="0"/>
              </a:rPr>
              <a:t>Physical distance threshold for clumping</a:t>
            </a:r>
            <a:r>
              <a:rPr lang="en-US" sz="2400" i="1" dirty="0">
                <a:solidFill>
                  <a:schemeClr val="tx1">
                    <a:lumMod val="85000"/>
                  </a:schemeClr>
                </a:solidFill>
                <a:latin typeface="Calibri Light" panose="020F0302020204030204" pitchFamily="34" charset="0"/>
                <a:cs typeface="Calibri Light" panose="020F0302020204030204" pitchFamily="34" charset="0"/>
              </a:rPr>
              <a:t>)</a:t>
            </a:r>
            <a:br>
              <a:rPr lang="en-US" sz="2400" dirty="0">
                <a:solidFill>
                  <a:schemeClr val="tx1">
                    <a:lumMod val="85000"/>
                  </a:schemeClr>
                </a:solidFill>
                <a:latin typeface="Calibri Light" panose="020F0302020204030204" pitchFamily="34" charset="0"/>
                <a:cs typeface="Calibri Light" panose="020F0302020204030204" pitchFamily="34" charset="0"/>
              </a:rPr>
            </a:br>
            <a:r>
              <a:rPr lang="en-US" sz="2400" dirty="0">
                <a:solidFill>
                  <a:schemeClr val="tx1">
                    <a:lumMod val="85000"/>
                  </a:schemeClr>
                </a:solidFill>
                <a:latin typeface="Calibri Light" panose="020F0302020204030204" pitchFamily="34" charset="0"/>
                <a:cs typeface="Calibri Light" panose="020F0302020204030204" pitchFamily="34" charset="0"/>
              </a:rPr>
              <a:t>		--out </a:t>
            </a:r>
            <a:r>
              <a:rPr lang="en-US" sz="2400" dirty="0" err="1">
                <a:solidFill>
                  <a:schemeClr val="tx1">
                    <a:lumMod val="85000"/>
                  </a:schemeClr>
                </a:solidFill>
                <a:latin typeface="Calibri Light" panose="020F0302020204030204" pitchFamily="34" charset="0"/>
                <a:cs typeface="Calibri Light" panose="020F0302020204030204" pitchFamily="34" charset="0"/>
              </a:rPr>
              <a:t>OutputName</a:t>
            </a:r>
            <a:endParaRPr lang="en-US" sz="2400" dirty="0">
              <a:solidFill>
                <a:schemeClr val="tx1">
                  <a:lumMod val="8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67794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94CDD1-8591-4A4A-8016-C6456FF654D0}"/>
              </a:ext>
            </a:extLst>
          </p:cNvPr>
          <p:cNvSpPr/>
          <p:nvPr/>
        </p:nvSpPr>
        <p:spPr>
          <a:xfrm>
            <a:off x="1219200" y="1434503"/>
            <a:ext cx="8984063" cy="2451697"/>
          </a:xfrm>
          <a:prstGeom prst="rect">
            <a:avLst/>
          </a:prstGeom>
        </p:spPr>
        <p:txBody>
          <a:bodyPr wrap="square">
            <a:spAutoFit/>
          </a:bodyPr>
          <a:lstStyle/>
          <a:p>
            <a:pPr>
              <a:lnSpc>
                <a:spcPct val="115000"/>
              </a:lnSpc>
              <a:spcAft>
                <a:spcPts val="1000"/>
              </a:spcAft>
            </a:pPr>
            <a:r>
              <a:rPr lang="en-AU" sz="2000" dirty="0">
                <a:latin typeface="Calibri" panose="020F0502020204030204" pitchFamily="34" charset="0"/>
                <a:ea typeface="Calibri" panose="020F0502020204030204" pitchFamily="34" charset="0"/>
                <a:cs typeface="Times New Roman" panose="02020603050405020304" pitchFamily="18" charset="0"/>
              </a:rPr>
              <a:t>The </a:t>
            </a:r>
            <a:r>
              <a:rPr lang="en-AU" sz="2000" dirty="0" err="1">
                <a:latin typeface="Calibri" panose="020F0502020204030204" pitchFamily="34" charset="0"/>
                <a:ea typeface="Calibri" panose="020F0502020204030204" pitchFamily="34" charset="0"/>
                <a:cs typeface="Times New Roman" panose="02020603050405020304" pitchFamily="18" charset="0"/>
              </a:rPr>
              <a:t>traitX</a:t>
            </a:r>
            <a:r>
              <a:rPr lang="en-AU" sz="2000" dirty="0">
                <a:latin typeface="Calibri" panose="020F0502020204030204" pitchFamily="34" charset="0"/>
                <a:ea typeface="Calibri" panose="020F0502020204030204" pitchFamily="34" charset="0"/>
                <a:cs typeface="Times New Roman" panose="02020603050405020304" pitchFamily="18" charset="0"/>
              </a:rPr>
              <a:t>"$</a:t>
            </a:r>
            <a:r>
              <a:rPr lang="en-AU" sz="2000" dirty="0" err="1">
                <a:latin typeface="Calibri" panose="020F0502020204030204" pitchFamily="34" charset="0"/>
                <a:ea typeface="Calibri" panose="020F0502020204030204" pitchFamily="34" charset="0"/>
                <a:cs typeface="Times New Roman" panose="02020603050405020304" pitchFamily="18" charset="0"/>
              </a:rPr>
              <a:t>i</a:t>
            </a:r>
            <a:r>
              <a:rPr lang="en-AU" sz="2000" dirty="0">
                <a:latin typeface="Calibri" panose="020F0502020204030204" pitchFamily="34" charset="0"/>
                <a:ea typeface="Calibri" panose="020F0502020204030204" pitchFamily="34" charset="0"/>
                <a:cs typeface="Times New Roman" panose="02020603050405020304" pitchFamily="18" charset="0"/>
              </a:rPr>
              <a:t>".selected files will contain the lists of top independent </a:t>
            </a:r>
            <a:r>
              <a:rPr lang="en-AU" sz="2000" dirty="0" err="1">
                <a:latin typeface="Calibri" panose="020F0502020204030204" pitchFamily="34" charset="0"/>
                <a:ea typeface="Calibri" panose="020F0502020204030204" pitchFamily="34" charset="0"/>
                <a:cs typeface="Times New Roman" panose="02020603050405020304" pitchFamily="18" charset="0"/>
              </a:rPr>
              <a:t>snps</a:t>
            </a:r>
            <a:r>
              <a:rPr lang="en-AU" sz="2000" dirty="0">
                <a:latin typeface="Calibri" panose="020F0502020204030204" pitchFamily="34" charset="0"/>
                <a:ea typeface="Calibri" panose="020F0502020204030204" pitchFamily="34" charset="0"/>
                <a:cs typeface="Times New Roman" panose="02020603050405020304" pitchFamily="18" charset="0"/>
              </a:rPr>
              <a:t>. Merge the alleles, effect &amp; P values from the discovery data onto these files. </a:t>
            </a:r>
          </a:p>
          <a:p>
            <a:pPr>
              <a:lnSpc>
                <a:spcPct val="115000"/>
              </a:lnSpc>
              <a:spcAft>
                <a:spcPts val="1000"/>
              </a:spcAft>
            </a:pPr>
            <a:r>
              <a:rPr lang="en-AU" sz="2000" dirty="0">
                <a:latin typeface="Calibri" panose="020F0502020204030204" pitchFamily="34" charset="0"/>
                <a:ea typeface="Calibri" panose="020F0502020204030204" pitchFamily="34" charset="0"/>
                <a:cs typeface="Times New Roman" panose="02020603050405020304" pitchFamily="18" charset="0"/>
              </a:rPr>
              <a:t>To do a final strand check merge the alleles of the target set onto these files. If any SNPs are flagged as mismatched you will have to manual update the merged file - flip the strands (</a:t>
            </a:r>
            <a:r>
              <a:rPr lang="en-AU" sz="2000" dirty="0" err="1">
                <a:latin typeface="Calibri" panose="020F0502020204030204" pitchFamily="34" charset="0"/>
                <a:ea typeface="Calibri" panose="020F0502020204030204" pitchFamily="34" charset="0"/>
                <a:cs typeface="Times New Roman" panose="02020603050405020304" pitchFamily="18" charset="0"/>
              </a:rPr>
              <a:t>ie</a:t>
            </a:r>
            <a:r>
              <a:rPr lang="en-AU" sz="2000" dirty="0">
                <a:latin typeface="Calibri" panose="020F0502020204030204" pitchFamily="34" charset="0"/>
                <a:ea typeface="Calibri" panose="020F0502020204030204" pitchFamily="34" charset="0"/>
                <a:cs typeface="Times New Roman" panose="02020603050405020304" pitchFamily="18" charset="0"/>
              </a:rPr>
              <a:t> an A/G </a:t>
            </a:r>
            <a:r>
              <a:rPr lang="en-AU" sz="2000" dirty="0" err="1">
                <a:latin typeface="Calibri" panose="020F0502020204030204" pitchFamily="34" charset="0"/>
                <a:ea typeface="Calibri" panose="020F0502020204030204" pitchFamily="34" charset="0"/>
                <a:cs typeface="Times New Roman" panose="02020603050405020304" pitchFamily="18" charset="0"/>
              </a:rPr>
              <a:t>snp</a:t>
            </a:r>
            <a:r>
              <a:rPr lang="en-AU" sz="2000" dirty="0">
                <a:latin typeface="Calibri" panose="020F0502020204030204" pitchFamily="34" charset="0"/>
                <a:ea typeface="Calibri" panose="020F0502020204030204" pitchFamily="34" charset="0"/>
                <a:cs typeface="Times New Roman" panose="02020603050405020304" pitchFamily="18" charset="0"/>
              </a:rPr>
              <a:t> would become a T/C </a:t>
            </a:r>
            <a:r>
              <a:rPr lang="en-AU" sz="2000" dirty="0" err="1">
                <a:latin typeface="Calibri" panose="020F0502020204030204" pitchFamily="34" charset="0"/>
                <a:ea typeface="Calibri" panose="020F0502020204030204" pitchFamily="34" charset="0"/>
                <a:cs typeface="Times New Roman" panose="02020603050405020304" pitchFamily="18" charset="0"/>
              </a:rPr>
              <a:t>snp</a:t>
            </a:r>
            <a:r>
              <a:rPr lang="en-AU" sz="2000" dirty="0">
                <a:latin typeface="Calibri" panose="020F0502020204030204" pitchFamily="34" charset="0"/>
                <a:ea typeface="Calibri" panose="020F0502020204030204" pitchFamily="34" charset="0"/>
                <a:cs typeface="Times New Roman" panose="02020603050405020304" pitchFamily="18" charset="0"/>
              </a:rPr>
              <a:t>) but leave the effect as is. </a:t>
            </a:r>
          </a:p>
          <a:p>
            <a:pPr>
              <a:lnSpc>
                <a:spcPct val="115000"/>
              </a:lnSpc>
              <a:spcAft>
                <a:spcPts val="1000"/>
              </a:spcAft>
            </a:pPr>
            <a:r>
              <a:rPr lang="en-AU" sz="2000" dirty="0">
                <a:latin typeface="Calibri" panose="020F0502020204030204" pitchFamily="34" charset="0"/>
                <a:ea typeface="Calibri" panose="020F0502020204030204" pitchFamily="34" charset="0"/>
                <a:cs typeface="Times New Roman" panose="02020603050405020304" pitchFamily="18" charset="0"/>
              </a:rPr>
              <a:t>Create Score files (SNP </a:t>
            </a:r>
            <a:r>
              <a:rPr lang="en-AU" sz="2000" dirty="0" err="1">
                <a:latin typeface="Calibri" panose="020F0502020204030204" pitchFamily="34" charset="0"/>
                <a:ea typeface="Calibri" panose="020F0502020204030204" pitchFamily="34" charset="0"/>
                <a:cs typeface="Times New Roman" panose="02020603050405020304" pitchFamily="18" charset="0"/>
              </a:rPr>
              <a:t>EffectAllele</a:t>
            </a:r>
            <a:r>
              <a:rPr lang="en-AU" sz="2000" dirty="0">
                <a:latin typeface="Calibri" panose="020F0502020204030204" pitchFamily="34" charset="0"/>
                <a:ea typeface="Calibri" panose="020F0502020204030204" pitchFamily="34" charset="0"/>
                <a:cs typeface="Times New Roman" panose="02020603050405020304" pitchFamily="18" charset="0"/>
              </a:rPr>
              <a:t> Effect) and P files contain (SNP </a:t>
            </a:r>
            <a:r>
              <a:rPr lang="en-AU" sz="2000" dirty="0" err="1">
                <a:latin typeface="Calibri" panose="020F0502020204030204" pitchFamily="34" charset="0"/>
                <a:ea typeface="Calibri" panose="020F0502020204030204" pitchFamily="34" charset="0"/>
                <a:cs typeface="Times New Roman" panose="02020603050405020304" pitchFamily="18" charset="0"/>
              </a:rPr>
              <a:t>Pvalue</a:t>
            </a:r>
            <a:r>
              <a:rPr lang="en-AU" sz="2000" dirty="0">
                <a:latin typeface="Calibri" panose="020F0502020204030204" pitchFamily="34" charset="0"/>
                <a:ea typeface="Calibri" panose="020F0502020204030204" pitchFamily="34" charset="0"/>
                <a:cs typeface="Times New Roman" panose="02020603050405020304" pitchFamily="18" charset="0"/>
              </a:rPr>
              <a:t>).</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FC5B7A27-45EE-49B4-9D87-54E6CFBD8D73}"/>
              </a:ext>
            </a:extLst>
          </p:cNvPr>
          <p:cNvSpPr txBox="1">
            <a:spLocks/>
          </p:cNvSpPr>
          <p:nvPr/>
        </p:nvSpPr>
        <p:spPr>
          <a:xfrm>
            <a:off x="1600200" y="533400"/>
            <a:ext cx="7848600" cy="1143000"/>
          </a:xfrm>
          <a:prstGeom prst="rect">
            <a:avLst/>
          </a:prstGeom>
        </p:spPr>
        <p:txBody>
          <a:bodyPr/>
          <a:lstStyle>
            <a:lvl1pPr algn="l" defTabSz="457200" rtl="0" eaLnBrk="1" latinLnBrk="0" hangingPunct="1">
              <a:spcBef>
                <a:spcPct val="0"/>
              </a:spcBef>
              <a:buNone/>
              <a:defRPr sz="3200" b="1" i="0" kern="1200">
                <a:solidFill>
                  <a:schemeClr val="tx1">
                    <a:lumMod val="85000"/>
                    <a:lumOff val="15000"/>
                  </a:schemeClr>
                </a:solidFill>
                <a:latin typeface="Arial"/>
                <a:ea typeface="+mj-ea"/>
                <a:cs typeface="Arial"/>
              </a:defRPr>
            </a:lvl1pPr>
          </a:lstStyle>
          <a:p>
            <a:r>
              <a:rPr lang="en-US" dirty="0">
                <a:latin typeface="Calibri Light" panose="020F0302020204030204" pitchFamily="34" charset="0"/>
                <a:cs typeface="Calibri Light" panose="020F0302020204030204" pitchFamily="34" charset="0"/>
              </a:rPr>
              <a:t>(4) Calculate risk scores</a:t>
            </a:r>
          </a:p>
        </p:txBody>
      </p:sp>
      <p:sp>
        <p:nvSpPr>
          <p:cNvPr id="4" name="Rectangle 3">
            <a:extLst>
              <a:ext uri="{FF2B5EF4-FFF2-40B4-BE49-F238E27FC236}">
                <a16:creationId xmlns:a16="http://schemas.microsoft.com/office/drawing/2014/main" id="{8ECAB11E-2603-4BBA-98E1-F44992C26E4A}"/>
              </a:ext>
            </a:extLst>
          </p:cNvPr>
          <p:cNvSpPr/>
          <p:nvPr/>
        </p:nvSpPr>
        <p:spPr>
          <a:xfrm>
            <a:off x="1922343" y="4337023"/>
            <a:ext cx="8352928" cy="1791260"/>
          </a:xfrm>
          <a:prstGeom prst="rect">
            <a:avLst/>
          </a:prstGeom>
        </p:spPr>
        <p:txBody>
          <a:bodyPr wrap="square">
            <a:spAutoFit/>
          </a:bodyPr>
          <a:lstStyle/>
          <a:p>
            <a:pPr>
              <a:lnSpc>
                <a:spcPct val="115000"/>
              </a:lnSpc>
            </a:pP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for ((</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=1;i&lt;=22;i++))</a:t>
            </a:r>
          </a:p>
          <a:p>
            <a:pPr>
              <a:lnSpc>
                <a:spcPct val="115000"/>
              </a:lnSpc>
            </a:pP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do</a:t>
            </a:r>
          </a:p>
          <a:p>
            <a:pPr>
              <a:lnSpc>
                <a:spcPct val="115000"/>
              </a:lnSpc>
            </a:pP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awk</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 '{ if ($6==$8 || $6==$9  ) print $0, "match" ; if ($6!=$8 &amp;&amp; $6!=$9 ) print $0, "mismatch"}' </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traitX</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j".merged</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 &gt; strandcheck.</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traitX</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p>
          <a:p>
            <a:pPr>
              <a:lnSpc>
                <a:spcPct val="115000"/>
              </a:lnSpc>
            </a:pP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grep mismatch </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strandcheck.traitX</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p>
          <a:p>
            <a:pPr>
              <a:lnSpc>
                <a:spcPct val="115000"/>
              </a:lnSpc>
            </a:pP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done</a:t>
            </a:r>
          </a:p>
        </p:txBody>
      </p:sp>
    </p:spTree>
    <p:extLst>
      <p:ext uri="{BB962C8B-B14F-4D97-AF65-F5344CB8AC3E}">
        <p14:creationId xmlns:p14="http://schemas.microsoft.com/office/powerpoint/2010/main" val="1834725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 Calculate risk scores</a:t>
            </a:r>
          </a:p>
        </p:txBody>
      </p:sp>
      <p:sp>
        <p:nvSpPr>
          <p:cNvPr id="6" name="Rectangle 5">
            <a:extLst>
              <a:ext uri="{FF2B5EF4-FFF2-40B4-BE49-F238E27FC236}">
                <a16:creationId xmlns:a16="http://schemas.microsoft.com/office/drawing/2014/main" id="{62AAD6A3-63D8-4529-9027-2E23B3D8737C}"/>
              </a:ext>
            </a:extLst>
          </p:cNvPr>
          <p:cNvSpPr/>
          <p:nvPr/>
        </p:nvSpPr>
        <p:spPr>
          <a:xfrm>
            <a:off x="2209800" y="1752600"/>
            <a:ext cx="8134672" cy="4233467"/>
          </a:xfrm>
          <a:prstGeom prst="rect">
            <a:avLst/>
          </a:prstGeom>
        </p:spPr>
        <p:txBody>
          <a:bodyPr wrap="square">
            <a:spAutoFit/>
          </a:bodyPr>
          <a:lstStyle/>
          <a:p>
            <a:pPr>
              <a:lnSpc>
                <a:spcPct val="115000"/>
              </a:lnSpc>
            </a:pP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for ((</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=1;i&lt;=22;i++))</a:t>
            </a:r>
          </a:p>
          <a:p>
            <a:pPr>
              <a:lnSpc>
                <a:spcPct val="115000"/>
              </a:lnSpc>
            </a:pP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do</a:t>
            </a:r>
          </a:p>
          <a:p>
            <a:pPr>
              <a:lnSpc>
                <a:spcPct val="115000"/>
              </a:lnSpc>
            </a:pP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plink --</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noweb</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 --dosage Your_</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chr</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".plink.dosage.gz format=1 Z --fam Your_</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chr</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plink.fam</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 --score </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traitX</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".score --q-score-file </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traitX</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".P --q-score-range </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p.ranges</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 --out Your_</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chr</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r>
              <a:rPr lang="en-AU"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i</a:t>
            </a: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".PRS</a:t>
            </a:r>
          </a:p>
          <a:p>
            <a:pPr>
              <a:lnSpc>
                <a:spcPct val="115000"/>
              </a:lnSpc>
            </a:pP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done</a:t>
            </a:r>
          </a:p>
          <a:p>
            <a:pPr>
              <a:lnSpc>
                <a:spcPct val="115000"/>
              </a:lnSpc>
            </a:pPr>
            <a:r>
              <a:rPr lang="en-AU"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AU" dirty="0" err="1">
                <a:latin typeface="Calibri" panose="020F0502020204030204" pitchFamily="34" charset="0"/>
                <a:ea typeface="Calibri" panose="020F0502020204030204" pitchFamily="34" charset="0"/>
                <a:cs typeface="Times New Roman" panose="02020603050405020304" pitchFamily="18" charset="0"/>
              </a:rPr>
              <a:t>p.ranges</a:t>
            </a:r>
            <a:endParaRPr lang="en-AU"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AU" dirty="0">
                <a:latin typeface="Calibri" panose="020F0502020204030204" pitchFamily="34" charset="0"/>
                <a:ea typeface="Calibri" panose="020F0502020204030204" pitchFamily="34" charset="0"/>
                <a:cs typeface="Times New Roman" panose="02020603050405020304" pitchFamily="18" charset="0"/>
              </a:rPr>
              <a:t>S1  0.00 0.000001</a:t>
            </a:r>
          </a:p>
          <a:p>
            <a:pPr>
              <a:lnSpc>
                <a:spcPct val="115000"/>
              </a:lnSpc>
            </a:pPr>
            <a:r>
              <a:rPr lang="en-AU" dirty="0">
                <a:latin typeface="Calibri" panose="020F0502020204030204" pitchFamily="34" charset="0"/>
                <a:ea typeface="Calibri" panose="020F0502020204030204" pitchFamily="34" charset="0"/>
                <a:cs typeface="Times New Roman" panose="02020603050405020304" pitchFamily="18" charset="0"/>
              </a:rPr>
              <a:t>S2  0.00 0.01</a:t>
            </a:r>
          </a:p>
          <a:p>
            <a:pPr>
              <a:lnSpc>
                <a:spcPct val="115000"/>
              </a:lnSpc>
            </a:pPr>
            <a:r>
              <a:rPr lang="en-AU" dirty="0">
                <a:latin typeface="Calibri" panose="020F0502020204030204" pitchFamily="34" charset="0"/>
                <a:ea typeface="Calibri" panose="020F0502020204030204" pitchFamily="34" charset="0"/>
                <a:cs typeface="Times New Roman" panose="02020603050405020304" pitchFamily="18" charset="0"/>
              </a:rPr>
              <a:t>S3  0.00 0.10</a:t>
            </a:r>
          </a:p>
          <a:p>
            <a:pPr>
              <a:lnSpc>
                <a:spcPct val="115000"/>
              </a:lnSpc>
            </a:pPr>
            <a:r>
              <a:rPr lang="en-AU" dirty="0">
                <a:latin typeface="Calibri" panose="020F0502020204030204" pitchFamily="34" charset="0"/>
                <a:ea typeface="Calibri" panose="020F0502020204030204" pitchFamily="34" charset="0"/>
                <a:cs typeface="Times New Roman" panose="02020603050405020304" pitchFamily="18" charset="0"/>
              </a:rPr>
              <a:t>S4  0.00 0.50</a:t>
            </a:r>
          </a:p>
          <a:p>
            <a:pPr>
              <a:lnSpc>
                <a:spcPct val="115000"/>
              </a:lnSpc>
            </a:pPr>
            <a:r>
              <a:rPr lang="en-AU" dirty="0">
                <a:latin typeface="Calibri" panose="020F0502020204030204" pitchFamily="34" charset="0"/>
                <a:ea typeface="Calibri" panose="020F0502020204030204" pitchFamily="34" charset="0"/>
                <a:cs typeface="Times New Roman" panose="02020603050405020304" pitchFamily="18" charset="0"/>
              </a:rPr>
              <a:t>S5  0.00 1.00</a:t>
            </a:r>
          </a:p>
        </p:txBody>
      </p:sp>
    </p:spTree>
    <p:extLst>
      <p:ext uri="{BB962C8B-B14F-4D97-AF65-F5344CB8AC3E}">
        <p14:creationId xmlns:p14="http://schemas.microsoft.com/office/powerpoint/2010/main" val="40396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824D87-72A6-43FC-8D68-269A1DC5BC2A}"/>
              </a:ext>
            </a:extLst>
          </p:cNvPr>
          <p:cNvSpPr/>
          <p:nvPr/>
        </p:nvSpPr>
        <p:spPr>
          <a:xfrm>
            <a:off x="2057400" y="2014194"/>
            <a:ext cx="8676456" cy="3653821"/>
          </a:xfrm>
          <a:prstGeom prst="rect">
            <a:avLst/>
          </a:prstGeom>
        </p:spPr>
        <p:txBody>
          <a:bodyPr wrap="square">
            <a:spAutoFit/>
          </a:bodyPr>
          <a:lstStyle/>
          <a:p>
            <a:pPr>
              <a:lnSpc>
                <a:spcPct val="115000"/>
              </a:lnSpc>
              <a:spcAft>
                <a:spcPts val="1000"/>
              </a:spcAft>
            </a:pPr>
            <a:endParaRPr lang="en-AU"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base    &lt;- </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lm</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 (ICV ~         age + sex + PC1 + PC2 +PC3 +PC4 + other-covariates, data =</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mydata</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b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b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score1 &lt;- </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lm</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 (ICV ~ S1 + age + sex + PC1 + PC2 +PC3 +PC4 + other-covariates, data =</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mydata</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b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b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score2 &lt;- </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lm</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 (ICV ~ S2 + age + sex + PC1 + PC2 +PC3 +PC4 + other-covariates, data =</a:t>
            </a: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mydata</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t>
            </a:r>
            <a:b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b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model_base</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 &lt;- summary(base)</a:t>
            </a:r>
            <a:b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b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model_score1 &lt;- summary(score1)</a:t>
            </a:r>
            <a:b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b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model_score2 &lt;- summary(score2)</a:t>
            </a:r>
            <a:b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b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model_base$r.squared</a:t>
            </a:r>
            <a:b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b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model_score1$r.squared</a:t>
            </a:r>
            <a:b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b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model_score2$r.squared</a:t>
            </a:r>
            <a:b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b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anova</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(base,score1)</a:t>
            </a:r>
            <a:b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br>
            <a:r>
              <a:rPr lang="en-AU" sz="1600" dirty="0" err="1">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anova</a:t>
            </a:r>
            <a:r>
              <a:rPr lang="en-AU" sz="1600" dirty="0">
                <a:solidFill>
                  <a:schemeClr val="tx1">
                    <a:lumMod val="85000"/>
                  </a:schemeClr>
                </a:solidFill>
                <a:latin typeface="Calibri" panose="020F0502020204030204" pitchFamily="34" charset="0"/>
                <a:ea typeface="Calibri" panose="020F0502020204030204" pitchFamily="34" charset="0"/>
                <a:cs typeface="Times New Roman" panose="02020603050405020304" pitchFamily="18" charset="0"/>
              </a:rPr>
              <a:t>(base,score2)</a:t>
            </a:r>
          </a:p>
        </p:txBody>
      </p:sp>
      <p:sp>
        <p:nvSpPr>
          <p:cNvPr id="5" name="Title 1">
            <a:extLst>
              <a:ext uri="{FF2B5EF4-FFF2-40B4-BE49-F238E27FC236}">
                <a16:creationId xmlns:a16="http://schemas.microsoft.com/office/drawing/2014/main" id="{55702BD3-6EB6-493C-AB5B-F54464DF24FA}"/>
              </a:ext>
            </a:extLst>
          </p:cNvPr>
          <p:cNvSpPr>
            <a:spLocks noGrp="1"/>
          </p:cNvSpPr>
          <p:nvPr>
            <p:ph type="title"/>
          </p:nvPr>
        </p:nvSpPr>
        <p:spPr/>
        <p:txBody>
          <a:bodyPr>
            <a:noAutofit/>
          </a:bodyPr>
          <a:lstStyle/>
          <a:p>
            <a:r>
              <a:rPr lang="en-AU" dirty="0">
                <a:latin typeface="Calibri Light" panose="020F0302020204030204" pitchFamily="34" charset="0"/>
                <a:cs typeface="Calibri Light" panose="020F0302020204030204" pitchFamily="34" charset="0"/>
              </a:rPr>
              <a:t>(5) Run PRS analysis –unrelated individuals</a:t>
            </a:r>
          </a:p>
        </p:txBody>
      </p:sp>
    </p:spTree>
    <p:extLst>
      <p:ext uri="{BB962C8B-B14F-4D97-AF65-F5344CB8AC3E}">
        <p14:creationId xmlns:p14="http://schemas.microsoft.com/office/powerpoint/2010/main" val="175563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643406"/>
          </a:xfrm>
        </p:spPr>
        <p:txBody>
          <a:bodyPr>
            <a:noAutofit/>
          </a:bodyPr>
          <a:lstStyle/>
          <a:p>
            <a:r>
              <a:rPr lang="en-AU" dirty="0">
                <a:latin typeface="Calibri Light" panose="020F0302020204030204" pitchFamily="34" charset="0"/>
                <a:cs typeface="Calibri Light" panose="020F0302020204030204" pitchFamily="34" charset="0"/>
              </a:rPr>
              <a:t>(5) Run PRS analysis, controlling for relatedness – twin pairs or small families</a:t>
            </a:r>
          </a:p>
        </p:txBody>
      </p:sp>
      <p:sp>
        <p:nvSpPr>
          <p:cNvPr id="5" name="Content Placeholder 4">
            <a:extLst>
              <a:ext uri="{FF2B5EF4-FFF2-40B4-BE49-F238E27FC236}">
                <a16:creationId xmlns:a16="http://schemas.microsoft.com/office/drawing/2014/main" id="{9EF961F0-E3B8-4224-A7D0-B03F06729E75}"/>
              </a:ext>
            </a:extLst>
          </p:cNvPr>
          <p:cNvSpPr>
            <a:spLocks noGrp="1"/>
          </p:cNvSpPr>
          <p:nvPr>
            <p:ph idx="1"/>
          </p:nvPr>
        </p:nvSpPr>
        <p:spPr>
          <a:xfrm>
            <a:off x="1066800" y="2590800"/>
            <a:ext cx="10058400" cy="3444240"/>
          </a:xfrm>
        </p:spPr>
        <p:txBody>
          <a:bodyPr>
            <a:normAutofit/>
          </a:bodyPr>
          <a:lstStyle/>
          <a:p>
            <a:r>
              <a:rPr lang="en-AU" sz="3200" dirty="0"/>
              <a:t>You can add the PRS as a covariate on the means model in an open Mx script</a:t>
            </a:r>
          </a:p>
          <a:p>
            <a:r>
              <a:rPr lang="en-AU" sz="3200" dirty="0"/>
              <a:t>Allows you to do multivariate PRS analyses</a:t>
            </a:r>
          </a:p>
          <a:p>
            <a:r>
              <a:rPr lang="en-AU" sz="3200" dirty="0"/>
              <a:t>Or look at variance explained over time in longitudinal data </a:t>
            </a:r>
          </a:p>
          <a:p>
            <a:pPr lvl="1"/>
            <a:r>
              <a:rPr lang="en-AU" sz="3000" dirty="0"/>
              <a:t>Test if the betas are equal across time points</a:t>
            </a:r>
          </a:p>
        </p:txBody>
      </p:sp>
    </p:spTree>
    <p:extLst>
      <p:ext uri="{BB962C8B-B14F-4D97-AF65-F5344CB8AC3E}">
        <p14:creationId xmlns:p14="http://schemas.microsoft.com/office/powerpoint/2010/main" val="539854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a:latin typeface="Calibri Light" panose="020F0302020204030204" pitchFamily="34" charset="0"/>
                <a:cs typeface="Calibri Light" panose="020F0302020204030204" pitchFamily="34" charset="0"/>
              </a:rPr>
              <a:t>(5) Run PRS analysis, controlling for relatedness in large/complex cohorts</a:t>
            </a:r>
          </a:p>
        </p:txBody>
      </p:sp>
      <p:sp>
        <p:nvSpPr>
          <p:cNvPr id="3" name="Content Placeholder 2"/>
          <p:cNvSpPr>
            <a:spLocks noGrp="1"/>
          </p:cNvSpPr>
          <p:nvPr>
            <p:ph idx="1"/>
          </p:nvPr>
        </p:nvSpPr>
        <p:spPr>
          <a:xfrm>
            <a:off x="1143000" y="1981200"/>
            <a:ext cx="8229600" cy="4876800"/>
          </a:xfrm>
        </p:spPr>
        <p:txBody>
          <a:bodyPr>
            <a:normAutofit/>
          </a:bodyPr>
          <a:lstStyle/>
          <a:p>
            <a:pPr marL="0" indent="0">
              <a:buNone/>
            </a:pPr>
            <a:r>
              <a:rPr lang="en-US" sz="2000" dirty="0">
                <a:latin typeface="Calibri Light" panose="020F0302020204030204" pitchFamily="34" charset="0"/>
                <a:cs typeface="Calibri Light" panose="020F0302020204030204" pitchFamily="34" charset="0"/>
              </a:rPr>
              <a:t>	</a:t>
            </a:r>
            <a:r>
              <a:rPr lang="en-US" sz="3200" dirty="0" err="1">
                <a:solidFill>
                  <a:schemeClr val="tx1">
                    <a:lumMod val="75000"/>
                  </a:schemeClr>
                </a:solidFill>
                <a:latin typeface="Calibri Light" panose="020F0302020204030204" pitchFamily="34" charset="0"/>
                <a:cs typeface="Calibri Light" panose="020F0302020204030204" pitchFamily="34" charset="0"/>
              </a:rPr>
              <a:t>gcta</a:t>
            </a:r>
            <a:r>
              <a:rPr lang="en-US" sz="3200" dirty="0">
                <a:solidFill>
                  <a:schemeClr val="tx1">
                    <a:lumMod val="75000"/>
                  </a:schemeClr>
                </a:solidFill>
                <a:latin typeface="Calibri Light" panose="020F0302020204030204" pitchFamily="34" charset="0"/>
                <a:cs typeface="Calibri Light" panose="020F0302020204030204" pitchFamily="34" charset="0"/>
              </a:rPr>
              <a:t> 	--</a:t>
            </a:r>
            <a:r>
              <a:rPr lang="en-US" sz="3200" dirty="0" err="1">
                <a:solidFill>
                  <a:schemeClr val="tx1">
                    <a:lumMod val="75000"/>
                  </a:schemeClr>
                </a:solidFill>
                <a:latin typeface="Calibri Light" panose="020F0302020204030204" pitchFamily="34" charset="0"/>
                <a:cs typeface="Calibri Light" panose="020F0302020204030204" pitchFamily="34" charset="0"/>
              </a:rPr>
              <a:t>reml</a:t>
            </a:r>
            <a:r>
              <a:rPr lang="en-US" sz="3200" dirty="0">
                <a:solidFill>
                  <a:schemeClr val="tx1">
                    <a:lumMod val="75000"/>
                  </a:schemeClr>
                </a:solidFill>
                <a:latin typeface="Calibri Light" panose="020F0302020204030204" pitchFamily="34" charset="0"/>
                <a:cs typeface="Calibri Light" panose="020F0302020204030204" pitchFamily="34" charset="0"/>
              </a:rPr>
              <a:t> </a:t>
            </a:r>
            <a:br>
              <a:rPr lang="en-US" sz="3200" dirty="0">
                <a:solidFill>
                  <a:schemeClr val="tx1">
                    <a:lumMod val="75000"/>
                  </a:schemeClr>
                </a:solidFill>
                <a:latin typeface="Calibri Light" panose="020F0302020204030204" pitchFamily="34" charset="0"/>
                <a:cs typeface="Calibri Light" panose="020F0302020204030204" pitchFamily="34" charset="0"/>
              </a:rPr>
            </a:br>
            <a:r>
              <a:rPr lang="en-US" sz="3200" dirty="0">
                <a:solidFill>
                  <a:schemeClr val="tx1">
                    <a:lumMod val="75000"/>
                  </a:schemeClr>
                </a:solidFill>
                <a:latin typeface="Calibri Light" panose="020F0302020204030204" pitchFamily="34" charset="0"/>
                <a:cs typeface="Calibri Light" panose="020F0302020204030204" pitchFamily="34" charset="0"/>
              </a:rPr>
              <a:t>		--</a:t>
            </a:r>
            <a:r>
              <a:rPr lang="en-US" sz="3200" dirty="0" err="1">
                <a:solidFill>
                  <a:schemeClr val="tx1">
                    <a:lumMod val="75000"/>
                  </a:schemeClr>
                </a:solidFill>
                <a:latin typeface="Calibri Light" panose="020F0302020204030204" pitchFamily="34" charset="0"/>
                <a:cs typeface="Calibri Light" panose="020F0302020204030204" pitchFamily="34" charset="0"/>
              </a:rPr>
              <a:t>mgrm</a:t>
            </a:r>
            <a:r>
              <a:rPr lang="en-US" sz="3200" dirty="0">
                <a:solidFill>
                  <a:schemeClr val="tx1">
                    <a:lumMod val="75000"/>
                  </a:schemeClr>
                </a:solidFill>
                <a:latin typeface="Calibri Light" panose="020F0302020204030204" pitchFamily="34" charset="0"/>
                <a:cs typeface="Calibri Light" panose="020F0302020204030204" pitchFamily="34" charset="0"/>
              </a:rPr>
              <a:t>-bin GRM </a:t>
            </a:r>
            <a:br>
              <a:rPr lang="en-US" sz="3200" dirty="0">
                <a:solidFill>
                  <a:schemeClr val="tx1">
                    <a:lumMod val="75000"/>
                  </a:schemeClr>
                </a:solidFill>
                <a:latin typeface="Calibri Light" panose="020F0302020204030204" pitchFamily="34" charset="0"/>
                <a:cs typeface="Calibri Light" panose="020F0302020204030204" pitchFamily="34" charset="0"/>
              </a:rPr>
            </a:br>
            <a:r>
              <a:rPr lang="en-US" sz="3200" dirty="0">
                <a:solidFill>
                  <a:schemeClr val="tx1">
                    <a:lumMod val="75000"/>
                  </a:schemeClr>
                </a:solidFill>
                <a:latin typeface="Calibri Light" panose="020F0302020204030204" pitchFamily="34" charset="0"/>
                <a:cs typeface="Calibri Light" panose="020F0302020204030204" pitchFamily="34" charset="0"/>
              </a:rPr>
              <a:t>		--</a:t>
            </a:r>
            <a:r>
              <a:rPr lang="en-US" sz="3200" dirty="0" err="1">
                <a:solidFill>
                  <a:schemeClr val="tx1">
                    <a:lumMod val="75000"/>
                  </a:schemeClr>
                </a:solidFill>
                <a:latin typeface="Calibri Light" panose="020F0302020204030204" pitchFamily="34" charset="0"/>
                <a:cs typeface="Calibri Light" panose="020F0302020204030204" pitchFamily="34" charset="0"/>
              </a:rPr>
              <a:t>pheno</a:t>
            </a:r>
            <a:r>
              <a:rPr lang="en-US" sz="3200" dirty="0">
                <a:solidFill>
                  <a:schemeClr val="tx1">
                    <a:lumMod val="75000"/>
                  </a:schemeClr>
                </a:solidFill>
                <a:latin typeface="Calibri Light" panose="020F0302020204030204" pitchFamily="34" charset="0"/>
                <a:cs typeface="Calibri Light" panose="020F0302020204030204" pitchFamily="34" charset="0"/>
              </a:rPr>
              <a:t> phenotypeToPredict.txt</a:t>
            </a:r>
            <a:br>
              <a:rPr lang="en-US" sz="3200" dirty="0">
                <a:solidFill>
                  <a:schemeClr val="tx1">
                    <a:lumMod val="75000"/>
                  </a:schemeClr>
                </a:solidFill>
                <a:latin typeface="Calibri Light" panose="020F0302020204030204" pitchFamily="34" charset="0"/>
                <a:cs typeface="Calibri Light" panose="020F0302020204030204" pitchFamily="34" charset="0"/>
              </a:rPr>
            </a:br>
            <a:r>
              <a:rPr lang="en-US" sz="3200" dirty="0">
                <a:solidFill>
                  <a:schemeClr val="tx1">
                    <a:lumMod val="75000"/>
                  </a:schemeClr>
                </a:solidFill>
                <a:latin typeface="Calibri Light" panose="020F0302020204030204" pitchFamily="34" charset="0"/>
                <a:cs typeface="Calibri Light" panose="020F0302020204030204" pitchFamily="34" charset="0"/>
              </a:rPr>
              <a:t>		--</a:t>
            </a:r>
            <a:r>
              <a:rPr lang="en-US" sz="3200" dirty="0" err="1">
                <a:solidFill>
                  <a:schemeClr val="tx1">
                    <a:lumMod val="75000"/>
                  </a:schemeClr>
                </a:solidFill>
                <a:latin typeface="Calibri Light" panose="020F0302020204030204" pitchFamily="34" charset="0"/>
                <a:cs typeface="Calibri Light" panose="020F0302020204030204" pitchFamily="34" charset="0"/>
              </a:rPr>
              <a:t>covar</a:t>
            </a:r>
            <a:r>
              <a:rPr lang="en-US" sz="3200" dirty="0">
                <a:solidFill>
                  <a:schemeClr val="tx1">
                    <a:lumMod val="75000"/>
                  </a:schemeClr>
                </a:solidFill>
                <a:latin typeface="Calibri Light" panose="020F0302020204030204" pitchFamily="34" charset="0"/>
                <a:cs typeface="Calibri Light" panose="020F0302020204030204" pitchFamily="34" charset="0"/>
              </a:rPr>
              <a:t> discreteCovariates.txt</a:t>
            </a:r>
            <a:br>
              <a:rPr lang="en-US" sz="3200" dirty="0">
                <a:solidFill>
                  <a:schemeClr val="tx1">
                    <a:lumMod val="75000"/>
                  </a:schemeClr>
                </a:solidFill>
                <a:latin typeface="Calibri Light" panose="020F0302020204030204" pitchFamily="34" charset="0"/>
                <a:cs typeface="Calibri Light" panose="020F0302020204030204" pitchFamily="34" charset="0"/>
              </a:rPr>
            </a:br>
            <a:r>
              <a:rPr lang="en-US" sz="3200" dirty="0">
                <a:solidFill>
                  <a:schemeClr val="tx1">
                    <a:lumMod val="75000"/>
                  </a:schemeClr>
                </a:solidFill>
                <a:latin typeface="Calibri Light" panose="020F0302020204030204" pitchFamily="34" charset="0"/>
                <a:cs typeface="Calibri Light" panose="020F0302020204030204" pitchFamily="34" charset="0"/>
              </a:rPr>
              <a:t>		--</a:t>
            </a:r>
            <a:r>
              <a:rPr lang="en-US" sz="3200" dirty="0" err="1">
                <a:solidFill>
                  <a:schemeClr val="tx1">
                    <a:lumMod val="75000"/>
                  </a:schemeClr>
                </a:solidFill>
                <a:latin typeface="Calibri Light" panose="020F0302020204030204" pitchFamily="34" charset="0"/>
                <a:cs typeface="Calibri Light" panose="020F0302020204030204" pitchFamily="34" charset="0"/>
              </a:rPr>
              <a:t>qcovar</a:t>
            </a:r>
            <a:r>
              <a:rPr lang="en-US" sz="3200" dirty="0">
                <a:solidFill>
                  <a:schemeClr val="tx1">
                    <a:lumMod val="75000"/>
                  </a:schemeClr>
                </a:solidFill>
                <a:latin typeface="Calibri Light" panose="020F0302020204030204" pitchFamily="34" charset="0"/>
                <a:cs typeface="Calibri Light" panose="020F0302020204030204" pitchFamily="34" charset="0"/>
              </a:rPr>
              <a:t> quantitativeCovariates.txt</a:t>
            </a:r>
            <a:br>
              <a:rPr lang="en-US" sz="3200" dirty="0">
                <a:solidFill>
                  <a:schemeClr val="tx1">
                    <a:lumMod val="75000"/>
                  </a:schemeClr>
                </a:solidFill>
                <a:latin typeface="Calibri Light" panose="020F0302020204030204" pitchFamily="34" charset="0"/>
                <a:cs typeface="Calibri Light" panose="020F0302020204030204" pitchFamily="34" charset="0"/>
              </a:rPr>
            </a:br>
            <a:r>
              <a:rPr lang="en-US" sz="3200" dirty="0">
                <a:solidFill>
                  <a:schemeClr val="tx1">
                    <a:lumMod val="75000"/>
                  </a:schemeClr>
                </a:solidFill>
                <a:latin typeface="Calibri Light" panose="020F0302020204030204" pitchFamily="34" charset="0"/>
                <a:cs typeface="Calibri Light" panose="020F0302020204030204" pitchFamily="34" charset="0"/>
              </a:rPr>
              <a:t>		--out Output </a:t>
            </a:r>
            <a:br>
              <a:rPr lang="en-US" sz="3200" dirty="0">
                <a:solidFill>
                  <a:schemeClr val="tx1">
                    <a:lumMod val="75000"/>
                  </a:schemeClr>
                </a:solidFill>
                <a:latin typeface="Calibri Light" panose="020F0302020204030204" pitchFamily="34" charset="0"/>
                <a:cs typeface="Calibri Light" panose="020F0302020204030204" pitchFamily="34" charset="0"/>
              </a:rPr>
            </a:br>
            <a:r>
              <a:rPr lang="en-US" sz="3200" dirty="0">
                <a:solidFill>
                  <a:schemeClr val="tx1">
                    <a:lumMod val="75000"/>
                  </a:schemeClr>
                </a:solidFill>
                <a:latin typeface="Calibri Light" panose="020F0302020204030204" pitchFamily="34" charset="0"/>
                <a:cs typeface="Calibri Light" panose="020F0302020204030204" pitchFamily="34" charset="0"/>
              </a:rPr>
              <a:t>		--</a:t>
            </a:r>
            <a:r>
              <a:rPr lang="en-US" sz="3200" dirty="0" err="1">
                <a:solidFill>
                  <a:schemeClr val="tx1">
                    <a:lumMod val="75000"/>
                  </a:schemeClr>
                </a:solidFill>
                <a:latin typeface="Calibri Light" panose="020F0302020204030204" pitchFamily="34" charset="0"/>
                <a:cs typeface="Calibri Light" panose="020F0302020204030204" pitchFamily="34" charset="0"/>
              </a:rPr>
              <a:t>reml</a:t>
            </a:r>
            <a:r>
              <a:rPr lang="en-US" sz="3200" dirty="0">
                <a:solidFill>
                  <a:schemeClr val="tx1">
                    <a:lumMod val="75000"/>
                  </a:schemeClr>
                </a:solidFill>
                <a:latin typeface="Calibri Light" panose="020F0302020204030204" pitchFamily="34" charset="0"/>
                <a:cs typeface="Calibri Light" panose="020F0302020204030204" pitchFamily="34" charset="0"/>
              </a:rPr>
              <a:t>-</a:t>
            </a:r>
            <a:r>
              <a:rPr lang="en-US" sz="3200" dirty="0" err="1">
                <a:solidFill>
                  <a:schemeClr val="tx1">
                    <a:lumMod val="75000"/>
                  </a:schemeClr>
                </a:solidFill>
                <a:latin typeface="Calibri Light" panose="020F0302020204030204" pitchFamily="34" charset="0"/>
                <a:cs typeface="Calibri Light" panose="020F0302020204030204" pitchFamily="34" charset="0"/>
              </a:rPr>
              <a:t>est</a:t>
            </a:r>
            <a:r>
              <a:rPr lang="en-US" sz="3200" dirty="0">
                <a:solidFill>
                  <a:schemeClr val="tx1">
                    <a:lumMod val="75000"/>
                  </a:schemeClr>
                </a:solidFill>
                <a:latin typeface="Calibri Light" panose="020F0302020204030204" pitchFamily="34" charset="0"/>
                <a:cs typeface="Calibri Light" panose="020F0302020204030204" pitchFamily="34" charset="0"/>
              </a:rPr>
              <a:t>-fix </a:t>
            </a:r>
            <a:br>
              <a:rPr lang="en-US" sz="3200" dirty="0">
                <a:solidFill>
                  <a:schemeClr val="tx1">
                    <a:lumMod val="75000"/>
                  </a:schemeClr>
                </a:solidFill>
                <a:latin typeface="Calibri Light" panose="020F0302020204030204" pitchFamily="34" charset="0"/>
                <a:cs typeface="Calibri Light" panose="020F0302020204030204" pitchFamily="34" charset="0"/>
              </a:rPr>
            </a:br>
            <a:r>
              <a:rPr lang="en-US" sz="3200" dirty="0">
                <a:solidFill>
                  <a:schemeClr val="tx1">
                    <a:lumMod val="75000"/>
                  </a:schemeClr>
                </a:solidFill>
                <a:latin typeface="Calibri Light" panose="020F0302020204030204" pitchFamily="34" charset="0"/>
                <a:cs typeface="Calibri Light" panose="020F0302020204030204" pitchFamily="34" charset="0"/>
              </a:rPr>
              <a:t>		--</a:t>
            </a:r>
            <a:r>
              <a:rPr lang="en-US" sz="3200" dirty="0" err="1">
                <a:solidFill>
                  <a:schemeClr val="tx1">
                    <a:lumMod val="75000"/>
                  </a:schemeClr>
                </a:solidFill>
                <a:latin typeface="Calibri Light" panose="020F0302020204030204" pitchFamily="34" charset="0"/>
                <a:cs typeface="Calibri Light" panose="020F0302020204030204" pitchFamily="34" charset="0"/>
              </a:rPr>
              <a:t>reml</a:t>
            </a:r>
            <a:r>
              <a:rPr lang="en-US" sz="3200" dirty="0">
                <a:solidFill>
                  <a:schemeClr val="tx1">
                    <a:lumMod val="75000"/>
                  </a:schemeClr>
                </a:solidFill>
                <a:latin typeface="Calibri Light" panose="020F0302020204030204" pitchFamily="34" charset="0"/>
                <a:cs typeface="Calibri Light" panose="020F0302020204030204" pitchFamily="34" charset="0"/>
              </a:rPr>
              <a:t>-no-constrain</a:t>
            </a:r>
          </a:p>
          <a:p>
            <a:pPr marL="0" indent="0">
              <a:buNone/>
            </a:pPr>
            <a:r>
              <a:rPr lang="en-AU" sz="2400" dirty="0">
                <a:latin typeface="Calibri Light" panose="020F0302020204030204" pitchFamily="34" charset="0"/>
                <a:cs typeface="Calibri Light" panose="020F0302020204030204" pitchFamily="34" charset="0"/>
              </a:rPr>
              <a:t>Could run this analysis in a multilevel </a:t>
            </a:r>
            <a:r>
              <a:rPr lang="en-AU" sz="2400" dirty="0" err="1">
                <a:latin typeface="Calibri Light" panose="020F0302020204030204" pitchFamily="34" charset="0"/>
                <a:cs typeface="Calibri Light" panose="020F0302020204030204" pitchFamily="34" charset="0"/>
              </a:rPr>
              <a:t>OpenMx</a:t>
            </a:r>
            <a:r>
              <a:rPr lang="en-AU" sz="2400" dirty="0">
                <a:latin typeface="Calibri Light" panose="020F0302020204030204" pitchFamily="34" charset="0"/>
                <a:cs typeface="Calibri Light" panose="020F0302020204030204" pitchFamily="34" charset="0"/>
              </a:rPr>
              <a:t> model</a:t>
            </a:r>
            <a:endParaRPr lang="en-US" sz="3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4264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ED45-E93C-4F38-81C1-15C6303B2148}"/>
              </a:ext>
            </a:extLst>
          </p:cNvPr>
          <p:cNvSpPr>
            <a:spLocks noGrp="1"/>
          </p:cNvSpPr>
          <p:nvPr>
            <p:ph type="title"/>
          </p:nvPr>
        </p:nvSpPr>
        <p:spPr>
          <a:xfrm>
            <a:off x="1066800" y="2103120"/>
            <a:ext cx="10058400" cy="1371600"/>
          </a:xfrm>
        </p:spPr>
        <p:txBody>
          <a:bodyPr>
            <a:normAutofit/>
          </a:bodyPr>
          <a:lstStyle/>
          <a:p>
            <a:r>
              <a:rPr lang="en-AU" dirty="0">
                <a:latin typeface="Calibri Light" panose="020F0302020204030204" pitchFamily="34" charset="0"/>
                <a:cs typeface="Calibri Light" panose="020F0302020204030204" pitchFamily="34" charset="0"/>
              </a:rPr>
              <a:t>Other Methods</a:t>
            </a:r>
            <a:endParaRPr lang="en-AU" dirty="0"/>
          </a:p>
        </p:txBody>
      </p:sp>
      <p:sp>
        <p:nvSpPr>
          <p:cNvPr id="3" name="Subtitle 2"/>
          <p:cNvSpPr>
            <a:spLocks noGrp="1"/>
          </p:cNvSpPr>
          <p:nvPr>
            <p:ph idx="1"/>
          </p:nvPr>
        </p:nvSpPr>
        <p:spPr/>
        <p:txBody>
          <a:bodyPr>
            <a:normAutofit/>
          </a:bodyPr>
          <a:lstStyle/>
          <a:p>
            <a:pPr algn="r"/>
            <a:endParaRPr lang="en-AU" sz="3600" dirty="0"/>
          </a:p>
        </p:txBody>
      </p:sp>
    </p:spTree>
    <p:extLst>
      <p:ext uri="{BB962C8B-B14F-4D97-AF65-F5344CB8AC3E}">
        <p14:creationId xmlns:p14="http://schemas.microsoft.com/office/powerpoint/2010/main" val="220813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26604961"/>
              </p:ext>
            </p:extLst>
          </p:nvPr>
        </p:nvGraphicFramePr>
        <p:xfrm>
          <a:off x="1847528" y="521776"/>
          <a:ext cx="8568954" cy="6242184"/>
        </p:xfrm>
        <a:graphic>
          <a:graphicData uri="http://schemas.openxmlformats.org/drawingml/2006/table">
            <a:tbl>
              <a:tblPr firstRow="1" bandRow="1">
                <a:tableStyleId>{073A0DAA-6AF3-43AB-8588-CEC1D06C72B9}</a:tableStyleId>
              </a:tblPr>
              <a:tblGrid>
                <a:gridCol w="2856318">
                  <a:extLst>
                    <a:ext uri="{9D8B030D-6E8A-4147-A177-3AD203B41FA5}">
                      <a16:colId xmlns:a16="http://schemas.microsoft.com/office/drawing/2014/main" val="20000"/>
                    </a:ext>
                  </a:extLst>
                </a:gridCol>
                <a:gridCol w="2856318">
                  <a:extLst>
                    <a:ext uri="{9D8B030D-6E8A-4147-A177-3AD203B41FA5}">
                      <a16:colId xmlns:a16="http://schemas.microsoft.com/office/drawing/2014/main" val="20001"/>
                    </a:ext>
                  </a:extLst>
                </a:gridCol>
                <a:gridCol w="2856318">
                  <a:extLst>
                    <a:ext uri="{9D8B030D-6E8A-4147-A177-3AD203B41FA5}">
                      <a16:colId xmlns:a16="http://schemas.microsoft.com/office/drawing/2014/main" val="20002"/>
                    </a:ext>
                  </a:extLst>
                </a:gridCol>
              </a:tblGrid>
              <a:tr h="490281">
                <a:tc>
                  <a:txBody>
                    <a:bodyPr/>
                    <a:lstStyle/>
                    <a:p>
                      <a:pPr algn="ctr"/>
                      <a:r>
                        <a:rPr lang="en-US" sz="2400" dirty="0"/>
                        <a:t>Classic</a:t>
                      </a:r>
                      <a:r>
                        <a:rPr lang="en-US" sz="2400" baseline="0" dirty="0"/>
                        <a:t> / Clump and Threshold</a:t>
                      </a:r>
                      <a:endParaRPr lang="en-US" sz="24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pPr algn="ctr"/>
                      <a:r>
                        <a:rPr lang="en-US" sz="2400" dirty="0"/>
                        <a:t>BLUP (</a:t>
                      </a:r>
                      <a:r>
                        <a:rPr lang="en-US" sz="2400" dirty="0" err="1"/>
                        <a:t>LDpred</a:t>
                      </a:r>
                      <a:r>
                        <a:rPr lang="en-US" sz="2400" dirty="0"/>
                        <a:t>)</a:t>
                      </a:r>
                      <a:endParaRPr lang="en-US" sz="24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pPr algn="ctr"/>
                      <a:r>
                        <a:rPr lang="en-US" sz="2400" dirty="0" err="1"/>
                        <a:t>PRSice</a:t>
                      </a:r>
                      <a:endParaRPr lang="en-US" sz="2400" dirty="0">
                        <a:solidFill>
                          <a:schemeClr val="tx1"/>
                        </a:solidFill>
                        <a:latin typeface="Calibri Light" panose="020F0302020204030204" pitchFamily="34" charset="0"/>
                        <a:cs typeface="Calibri Light" panose="020F0302020204030204" pitchFamily="34" charset="0"/>
                      </a:endParaRPr>
                    </a:p>
                  </a:txBody>
                  <a:tcPr marT="60960" marB="60960"/>
                </a:tc>
                <a:extLst>
                  <a:ext uri="{0D108BD9-81ED-4DB2-BD59-A6C34878D82A}">
                    <a16:rowId xmlns:a16="http://schemas.microsoft.com/office/drawing/2014/main" val="10000"/>
                  </a:ext>
                </a:extLst>
              </a:tr>
              <a:tr h="409635">
                <a:tc>
                  <a:txBody>
                    <a:bodyPr/>
                    <a:lstStyle/>
                    <a:p>
                      <a:r>
                        <a:rPr lang="en-US" sz="2000" dirty="0"/>
                        <a:t>Dosage or best guess</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dirty="0"/>
                        <a:t>Best guess</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dirty="0"/>
                        <a:t>Dosage or best guess</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extLst>
                  <a:ext uri="{0D108BD9-81ED-4DB2-BD59-A6C34878D82A}">
                    <a16:rowId xmlns:a16="http://schemas.microsoft.com/office/drawing/2014/main" val="10001"/>
                  </a:ext>
                </a:extLst>
              </a:tr>
              <a:tr h="716862">
                <a:tc>
                  <a:txBody>
                    <a:bodyPr/>
                    <a:lstStyle/>
                    <a:p>
                      <a:r>
                        <a:rPr lang="en-US" sz="2000" dirty="0"/>
                        <a:t>clumping</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dirty="0"/>
                        <a:t>BLUP</a:t>
                      </a:r>
                      <a:r>
                        <a:rPr lang="en-US" sz="2000" baseline="0" dirty="0"/>
                        <a:t> effects summed over all SNPs</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dirty="0"/>
                        <a:t>clumping</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extLst>
                  <a:ext uri="{0D108BD9-81ED-4DB2-BD59-A6C34878D82A}">
                    <a16:rowId xmlns:a16="http://schemas.microsoft.com/office/drawing/2014/main" val="10002"/>
                  </a:ext>
                </a:extLst>
              </a:tr>
              <a:tr h="716862">
                <a:tc>
                  <a:txBody>
                    <a:bodyPr/>
                    <a:lstStyle/>
                    <a:p>
                      <a:r>
                        <a:rPr lang="en-US" sz="2000" dirty="0"/>
                        <a:t>Multiple PRS</a:t>
                      </a:r>
                      <a:r>
                        <a:rPr lang="en-US" sz="2000" baseline="0" dirty="0"/>
                        <a:t> by p-value thresholds</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dirty="0"/>
                        <a:t>Unique PRS</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baseline="0" dirty="0"/>
                        <a:t>A</a:t>
                      </a:r>
                      <a:r>
                        <a:rPr lang="en-US" sz="2000" dirty="0"/>
                        <a:t>ll p-value thresholds</a:t>
                      </a:r>
                      <a:r>
                        <a:rPr lang="en-US" sz="2000" baseline="0" dirty="0"/>
                        <a:t> tested</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extLst>
                  <a:ext uri="{0D108BD9-81ED-4DB2-BD59-A6C34878D82A}">
                    <a16:rowId xmlns:a16="http://schemas.microsoft.com/office/drawing/2014/main" val="10003"/>
                  </a:ext>
                </a:extLst>
              </a:tr>
              <a:tr h="1024088">
                <a:tc>
                  <a:txBody>
                    <a:bodyPr/>
                    <a:lstStyle/>
                    <a:p>
                      <a:r>
                        <a:rPr lang="en-US" sz="2000" dirty="0"/>
                        <a:t>Bonferroni correction</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dirty="0"/>
                        <a:t>Unclear significance threshold for association</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extLst>
                  <a:ext uri="{0D108BD9-81ED-4DB2-BD59-A6C34878D82A}">
                    <a16:rowId xmlns:a16="http://schemas.microsoft.com/office/drawing/2014/main" val="10004"/>
                  </a:ext>
                </a:extLst>
              </a:tr>
              <a:tr h="1024088">
                <a:tc>
                  <a:txBody>
                    <a:bodyPr/>
                    <a:lstStyle/>
                    <a:p>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dirty="0"/>
                        <a:t>Hypothesis:</a:t>
                      </a:r>
                      <a:r>
                        <a:rPr lang="en-US" sz="2000" baseline="0" dirty="0"/>
                        <a:t> effect sizes of SNPs normally distributed</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extLst>
                  <a:ext uri="{0D108BD9-81ED-4DB2-BD59-A6C34878D82A}">
                    <a16:rowId xmlns:a16="http://schemas.microsoft.com/office/drawing/2014/main" val="10005"/>
                  </a:ext>
                </a:extLst>
              </a:tr>
              <a:tr h="1024088">
                <a:tc>
                  <a:txBody>
                    <a:bodyPr/>
                    <a:lstStyle/>
                    <a:p>
                      <a:r>
                        <a:rPr lang="en-US" sz="2000" dirty="0"/>
                        <a:t>Fast</a:t>
                      </a:r>
                      <a:r>
                        <a:rPr lang="en-US" sz="2000" baseline="0" dirty="0"/>
                        <a:t> (can be parallelized)</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dirty="0"/>
                        <a:t>Matrix</a:t>
                      </a:r>
                      <a:r>
                        <a:rPr lang="en-US" sz="2000" baseline="0" dirty="0"/>
                        <a:t> inversion, can be long for large N</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dirty="0"/>
                        <a:t>Slower and harder to parallelize (R package)</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extLst>
                  <a:ext uri="{0D108BD9-81ED-4DB2-BD59-A6C34878D82A}">
                    <a16:rowId xmlns:a16="http://schemas.microsoft.com/office/drawing/2014/main" val="10006"/>
                  </a:ext>
                </a:extLst>
              </a:tr>
              <a:tr h="409635">
                <a:tc>
                  <a:txBody>
                    <a:bodyPr/>
                    <a:lstStyle/>
                    <a:p>
                      <a:r>
                        <a:rPr lang="en-US" sz="2000" dirty="0"/>
                        <a:t>PLINK</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dirty="0"/>
                        <a:t>GCTA,</a:t>
                      </a:r>
                      <a:r>
                        <a:rPr lang="en-US" sz="2000" baseline="0" dirty="0"/>
                        <a:t> PLINK</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tc>
                  <a:txBody>
                    <a:bodyPr/>
                    <a:lstStyle/>
                    <a:p>
                      <a:r>
                        <a:rPr lang="en-US" sz="2000" dirty="0"/>
                        <a:t>R (PLINK)</a:t>
                      </a:r>
                      <a:endParaRPr lang="en-US" sz="2000" dirty="0">
                        <a:solidFill>
                          <a:schemeClr val="tx1"/>
                        </a:solidFill>
                        <a:latin typeface="Calibri Light" panose="020F0302020204030204" pitchFamily="34" charset="0"/>
                        <a:cs typeface="Calibri Light" panose="020F0302020204030204" pitchFamily="34" charset="0"/>
                      </a:endParaRPr>
                    </a:p>
                  </a:txBody>
                  <a:tcPr marT="60960" marB="6096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1481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31D6-78A4-4A0E-A5DD-8DE93D1CB1AC}"/>
              </a:ext>
            </a:extLst>
          </p:cNvPr>
          <p:cNvSpPr>
            <a:spLocks noGrp="1"/>
          </p:cNvSpPr>
          <p:nvPr>
            <p:ph type="title"/>
          </p:nvPr>
        </p:nvSpPr>
        <p:spPr/>
        <p:txBody>
          <a:bodyPr>
            <a:normAutofit/>
          </a:bodyPr>
          <a:lstStyle/>
          <a:p>
            <a:r>
              <a:rPr lang="en-AU" dirty="0">
                <a:latin typeface="Calibri Light" panose="020F0302020204030204" pitchFamily="34" charset="0"/>
                <a:cs typeface="Calibri Light" panose="020F0302020204030204" pitchFamily="34" charset="0"/>
              </a:rPr>
              <a:t>The classics</a:t>
            </a:r>
          </a:p>
        </p:txBody>
      </p:sp>
      <p:sp>
        <p:nvSpPr>
          <p:cNvPr id="3" name="Text Placeholder 2">
            <a:extLst>
              <a:ext uri="{FF2B5EF4-FFF2-40B4-BE49-F238E27FC236}">
                <a16:creationId xmlns:a16="http://schemas.microsoft.com/office/drawing/2014/main" id="{8E49B287-8797-4EDC-BF48-E7A0B0388914}"/>
              </a:ext>
            </a:extLst>
          </p:cNvPr>
          <p:cNvSpPr>
            <a:spLocks noGrp="1"/>
          </p:cNvSpPr>
          <p:nvPr>
            <p:ph idx="1"/>
          </p:nvPr>
        </p:nvSpPr>
        <p:spPr/>
        <p:txBody>
          <a:bodyPr>
            <a:normAutofit/>
          </a:bodyPr>
          <a:lstStyle/>
          <a:p>
            <a:pPr marL="285750" indent="-285750" algn="just">
              <a:spcBef>
                <a:spcPts val="600"/>
              </a:spcBef>
              <a:spcAft>
                <a:spcPts val="600"/>
              </a:spcAft>
            </a:pPr>
            <a:r>
              <a:rPr lang="nn-NO" dirty="0">
                <a:latin typeface="Calibri Light" panose="020F0302020204030204" pitchFamily="34" charset="0"/>
                <a:cs typeface="Calibri Light" panose="020F0302020204030204" pitchFamily="34" charset="0"/>
              </a:rPr>
              <a:t>Wray NR, Goddard, ME, Visscher PM. </a:t>
            </a:r>
            <a:r>
              <a:rPr lang="en-AU" u="sng" dirty="0">
                <a:latin typeface="Calibri Light" panose="020F0302020204030204" pitchFamily="34" charset="0"/>
                <a:cs typeface="Calibri Light" panose="020F0302020204030204" pitchFamily="34" charset="0"/>
              </a:rPr>
              <a:t>Prediction of individual genetic risk to disease from genome-wide association studies.</a:t>
            </a:r>
            <a:r>
              <a:rPr lang="en-AU" dirty="0">
                <a:latin typeface="Calibri Light" panose="020F0302020204030204" pitchFamily="34" charset="0"/>
                <a:cs typeface="Calibri Light" panose="020F0302020204030204" pitchFamily="34" charset="0"/>
              </a:rPr>
              <a:t> Genome Research. 2007; 7(10):1520-28.</a:t>
            </a:r>
          </a:p>
          <a:p>
            <a:pPr marL="285750" indent="-285750" algn="just">
              <a:spcBef>
                <a:spcPts val="600"/>
              </a:spcBef>
              <a:spcAft>
                <a:spcPts val="600"/>
              </a:spcAft>
            </a:pPr>
            <a:r>
              <a:rPr lang="en-AU" dirty="0">
                <a:latin typeface="Calibri Light" panose="020F0302020204030204" pitchFamily="34" charset="0"/>
                <a:cs typeface="Calibri Light" panose="020F0302020204030204" pitchFamily="34" charset="0"/>
              </a:rPr>
              <a:t>Evans DM, </a:t>
            </a:r>
            <a:r>
              <a:rPr lang="en-AU" dirty="0" err="1">
                <a:latin typeface="Calibri Light" panose="020F0302020204030204" pitchFamily="34" charset="0"/>
                <a:cs typeface="Calibri Light" panose="020F0302020204030204" pitchFamily="34" charset="0"/>
              </a:rPr>
              <a:t>Visscher</a:t>
            </a:r>
            <a:r>
              <a:rPr lang="en-AU" dirty="0">
                <a:latin typeface="Calibri Light" panose="020F0302020204030204" pitchFamily="34" charset="0"/>
                <a:cs typeface="Calibri Light" panose="020F0302020204030204" pitchFamily="34" charset="0"/>
              </a:rPr>
              <a:t> PM., Wray NR. </a:t>
            </a:r>
            <a:r>
              <a:rPr lang="en-AU" u="sng" dirty="0">
                <a:latin typeface="Calibri Light" panose="020F0302020204030204" pitchFamily="34" charset="0"/>
                <a:cs typeface="Calibri Light" panose="020F0302020204030204" pitchFamily="34" charset="0"/>
              </a:rPr>
              <a:t>Harnessing the information contained within genome-wide association studies to improve individual prediction of complex disease risk</a:t>
            </a:r>
            <a:r>
              <a:rPr lang="en-AU" dirty="0">
                <a:latin typeface="Calibri Light" panose="020F0302020204030204" pitchFamily="34" charset="0"/>
                <a:cs typeface="Calibri Light" panose="020F0302020204030204" pitchFamily="34" charset="0"/>
              </a:rPr>
              <a:t>. Human Molecular Genetics. 2009; 18(18): 3525-3531.</a:t>
            </a:r>
          </a:p>
          <a:p>
            <a:pPr marL="285750" indent="-285750" algn="just">
              <a:spcBef>
                <a:spcPts val="600"/>
              </a:spcBef>
              <a:spcAft>
                <a:spcPts val="600"/>
              </a:spcAft>
            </a:pPr>
            <a:r>
              <a:rPr lang="en-AU" dirty="0">
                <a:latin typeface="Calibri Light" panose="020F0302020204030204" pitchFamily="34" charset="0"/>
                <a:cs typeface="Calibri Light" panose="020F0302020204030204" pitchFamily="34" charset="0"/>
              </a:rPr>
              <a:t>International Schizophrenia Consortium, Purcell SM, Wray NR, Stone JL, </a:t>
            </a:r>
            <a:r>
              <a:rPr lang="en-AU" dirty="0" err="1">
                <a:latin typeface="Calibri Light" panose="020F0302020204030204" pitchFamily="34" charset="0"/>
                <a:cs typeface="Calibri Light" panose="020F0302020204030204" pitchFamily="34" charset="0"/>
              </a:rPr>
              <a:t>Visscher</a:t>
            </a:r>
            <a:r>
              <a:rPr lang="en-AU" dirty="0">
                <a:latin typeface="Calibri Light" panose="020F0302020204030204" pitchFamily="34" charset="0"/>
                <a:cs typeface="Calibri Light" panose="020F0302020204030204" pitchFamily="34" charset="0"/>
              </a:rPr>
              <a:t> PM, O'Donovan MC, Sullivan PF, </a:t>
            </a:r>
            <a:r>
              <a:rPr lang="en-AU" dirty="0" err="1">
                <a:latin typeface="Calibri Light" panose="020F0302020204030204" pitchFamily="34" charset="0"/>
                <a:cs typeface="Calibri Light" panose="020F0302020204030204" pitchFamily="34" charset="0"/>
              </a:rPr>
              <a:t>Sklar</a:t>
            </a:r>
            <a:r>
              <a:rPr lang="en-AU" dirty="0">
                <a:latin typeface="Calibri Light" panose="020F0302020204030204" pitchFamily="34" charset="0"/>
                <a:cs typeface="Calibri Light" panose="020F0302020204030204" pitchFamily="34" charset="0"/>
              </a:rPr>
              <a:t> P . </a:t>
            </a:r>
            <a:r>
              <a:rPr lang="en-AU" u="sng" dirty="0">
                <a:latin typeface="Calibri Light" panose="020F0302020204030204" pitchFamily="34" charset="0"/>
                <a:cs typeface="Calibri Light" panose="020F0302020204030204" pitchFamily="34" charset="0"/>
              </a:rPr>
              <a:t>Common polygenic variation contributes to risk of schizophrenia and bipolar  disorder</a:t>
            </a:r>
            <a:r>
              <a:rPr lang="en-AU" dirty="0">
                <a:latin typeface="Calibri Light" panose="020F0302020204030204" pitchFamily="34" charset="0"/>
                <a:cs typeface="Calibri Light" panose="020F0302020204030204" pitchFamily="34" charset="0"/>
              </a:rPr>
              <a:t>.</a:t>
            </a:r>
            <a:r>
              <a:rPr lang="fr-FR" dirty="0">
                <a:latin typeface="Calibri Light" panose="020F0302020204030204" pitchFamily="34" charset="0"/>
                <a:cs typeface="Calibri Light" panose="020F0302020204030204" pitchFamily="34" charset="0"/>
              </a:rPr>
              <a:t> Nature. 2009; 460(7256):748-52</a:t>
            </a:r>
            <a:endParaRPr lang="en-AU" dirty="0">
              <a:latin typeface="Calibri Light" panose="020F0302020204030204" pitchFamily="34" charset="0"/>
              <a:cs typeface="Calibri Light" panose="020F0302020204030204" pitchFamily="34" charset="0"/>
            </a:endParaRPr>
          </a:p>
        </p:txBody>
      </p:sp>
      <p:pic>
        <p:nvPicPr>
          <p:cNvPr id="1026" name="Picture 2" descr="Image result for naomi wray">
            <a:extLst>
              <a:ext uri="{FF2B5EF4-FFF2-40B4-BE49-F238E27FC236}">
                <a16:creationId xmlns:a16="http://schemas.microsoft.com/office/drawing/2014/main" id="{7B985322-CFB6-47C6-8DB4-4C799D89D8A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04" r="5857" b="31800"/>
          <a:stretch/>
        </p:blipFill>
        <p:spPr bwMode="auto">
          <a:xfrm>
            <a:off x="7477443" y="5219663"/>
            <a:ext cx="584680"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FCB1DB4-EF50-4FC2-8A38-C5F78895D3C2}"/>
              </a:ext>
            </a:extLst>
          </p:cNvPr>
          <p:cNvPicPr>
            <a:picLocks noChangeAspect="1"/>
          </p:cNvPicPr>
          <p:nvPr/>
        </p:nvPicPr>
        <p:blipFill>
          <a:blip r:embed="rId4"/>
          <a:stretch>
            <a:fillRect/>
          </a:stretch>
        </p:blipFill>
        <p:spPr>
          <a:xfrm>
            <a:off x="8192344" y="5219663"/>
            <a:ext cx="610792" cy="720000"/>
          </a:xfrm>
          <a:prstGeom prst="rect">
            <a:avLst/>
          </a:prstGeom>
        </p:spPr>
      </p:pic>
      <p:sp>
        <p:nvSpPr>
          <p:cNvPr id="4" name="Rectangle 3">
            <a:extLst>
              <a:ext uri="{FF2B5EF4-FFF2-40B4-BE49-F238E27FC236}">
                <a16:creationId xmlns:a16="http://schemas.microsoft.com/office/drawing/2014/main" id="{0B0905CA-40D6-4B2F-B22E-FCA8A466EF08}"/>
              </a:ext>
            </a:extLst>
          </p:cNvPr>
          <p:cNvSpPr/>
          <p:nvPr/>
        </p:nvSpPr>
        <p:spPr>
          <a:xfrm>
            <a:off x="1066800" y="4876800"/>
            <a:ext cx="6261311" cy="1569660"/>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AU" sz="1600" dirty="0">
                <a:latin typeface="Calibri Light" panose="020F0302020204030204" pitchFamily="34" charset="0"/>
                <a:cs typeface="Calibri Light" panose="020F0302020204030204" pitchFamily="34" charset="0"/>
              </a:rPr>
              <a:t>Evans DM, </a:t>
            </a:r>
            <a:r>
              <a:rPr lang="en-AU" sz="1600" dirty="0" err="1">
                <a:latin typeface="Calibri Light" panose="020F0302020204030204" pitchFamily="34" charset="0"/>
                <a:cs typeface="Calibri Light" panose="020F0302020204030204" pitchFamily="34" charset="0"/>
              </a:rPr>
              <a:t>Brion</a:t>
            </a:r>
            <a:r>
              <a:rPr lang="en-AU" sz="1600" dirty="0">
                <a:latin typeface="Calibri Light" panose="020F0302020204030204" pitchFamily="34" charset="0"/>
                <a:cs typeface="Calibri Light" panose="020F0302020204030204" pitchFamily="34" charset="0"/>
              </a:rPr>
              <a:t> MJ, Paternoster L, Kemp JP, McMahon G, </a:t>
            </a:r>
            <a:r>
              <a:rPr lang="en-AU" sz="1600" dirty="0" err="1">
                <a:latin typeface="Calibri Light" panose="020F0302020204030204" pitchFamily="34" charset="0"/>
                <a:cs typeface="Calibri Light" panose="020F0302020204030204" pitchFamily="34" charset="0"/>
              </a:rPr>
              <a:t>Munafò</a:t>
            </a:r>
            <a:r>
              <a:rPr lang="en-AU" sz="1600" dirty="0">
                <a:latin typeface="Calibri Light" panose="020F0302020204030204" pitchFamily="34" charset="0"/>
                <a:cs typeface="Calibri Light" panose="020F0302020204030204" pitchFamily="34" charset="0"/>
              </a:rPr>
              <a:t> M, Whitfield JB, </a:t>
            </a:r>
            <a:r>
              <a:rPr lang="en-AU" sz="1600" dirty="0" err="1">
                <a:latin typeface="Calibri Light" panose="020F0302020204030204" pitchFamily="34" charset="0"/>
                <a:cs typeface="Calibri Light" panose="020F0302020204030204" pitchFamily="34" charset="0"/>
              </a:rPr>
              <a:t>Medland</a:t>
            </a:r>
            <a:r>
              <a:rPr lang="en-AU" sz="1600" dirty="0">
                <a:latin typeface="Calibri Light" panose="020F0302020204030204" pitchFamily="34" charset="0"/>
                <a:cs typeface="Calibri Light" panose="020F0302020204030204" pitchFamily="34" charset="0"/>
              </a:rPr>
              <a:t> SE, Montgomery GW; GIANT Consortium; CRP Consortium; TAG Consortium, Timpson NJ, St </a:t>
            </a:r>
            <a:r>
              <a:rPr lang="en-AU" sz="1600" dirty="0" err="1">
                <a:latin typeface="Calibri Light" panose="020F0302020204030204" pitchFamily="34" charset="0"/>
                <a:cs typeface="Calibri Light" panose="020F0302020204030204" pitchFamily="34" charset="0"/>
              </a:rPr>
              <a:t>Pourcain</a:t>
            </a:r>
            <a:r>
              <a:rPr lang="en-AU" sz="1600" dirty="0">
                <a:latin typeface="Calibri Light" panose="020F0302020204030204" pitchFamily="34" charset="0"/>
                <a:cs typeface="Calibri Light" panose="020F0302020204030204" pitchFamily="34" charset="0"/>
              </a:rPr>
              <a:t> B, Lawlor DA, Martin NG, </a:t>
            </a:r>
            <a:r>
              <a:rPr lang="en-AU" sz="1600" dirty="0" err="1">
                <a:latin typeface="Calibri Light" panose="020F0302020204030204" pitchFamily="34" charset="0"/>
                <a:cs typeface="Calibri Light" panose="020F0302020204030204" pitchFamily="34" charset="0"/>
              </a:rPr>
              <a:t>Dehghan</a:t>
            </a:r>
            <a:r>
              <a:rPr lang="en-AU" sz="1600" dirty="0">
                <a:latin typeface="Calibri Light" panose="020F0302020204030204" pitchFamily="34" charset="0"/>
                <a:cs typeface="Calibri Light" panose="020F0302020204030204" pitchFamily="34" charset="0"/>
              </a:rPr>
              <a:t> A, Hirschhorn J, Smith GD. </a:t>
            </a:r>
            <a:r>
              <a:rPr lang="en-AU" sz="1600" u="sng" dirty="0">
                <a:latin typeface="Calibri Light" panose="020F0302020204030204" pitchFamily="34" charset="0"/>
                <a:cs typeface="Calibri Light" panose="020F0302020204030204" pitchFamily="34" charset="0"/>
              </a:rPr>
              <a:t>Mining the human phenome using allelic scores that index biological intermediates. </a:t>
            </a:r>
            <a:r>
              <a:rPr lang="en-AU" sz="1600" dirty="0" err="1">
                <a:latin typeface="Calibri Light" panose="020F0302020204030204" pitchFamily="34" charset="0"/>
                <a:cs typeface="Calibri Light" panose="020F0302020204030204" pitchFamily="34" charset="0"/>
              </a:rPr>
              <a:t>PLoS</a:t>
            </a:r>
            <a:r>
              <a:rPr lang="en-AU" sz="1600" dirty="0">
                <a:latin typeface="Calibri Light" panose="020F0302020204030204" pitchFamily="34" charset="0"/>
                <a:cs typeface="Calibri Light" panose="020F0302020204030204" pitchFamily="34" charset="0"/>
              </a:rPr>
              <a:t> Genet. 2013,9(10):e1003919. </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3578" y="5219663"/>
            <a:ext cx="72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33800" y="5219663"/>
            <a:ext cx="72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686FFAA7-E1C4-40DA-8F47-34CF18F066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33357" y="5219663"/>
            <a:ext cx="720000" cy="720000"/>
          </a:xfrm>
          <a:prstGeom prst="rect">
            <a:avLst/>
          </a:prstGeom>
        </p:spPr>
      </p:pic>
    </p:spTree>
    <p:extLst>
      <p:ext uri="{BB962C8B-B14F-4D97-AF65-F5344CB8AC3E}">
        <p14:creationId xmlns:p14="http://schemas.microsoft.com/office/powerpoint/2010/main" val="3494787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ED45-E93C-4F38-81C1-15C6303B2148}"/>
              </a:ext>
            </a:extLst>
          </p:cNvPr>
          <p:cNvSpPr>
            <a:spLocks noGrp="1"/>
          </p:cNvSpPr>
          <p:nvPr>
            <p:ph type="title"/>
          </p:nvPr>
        </p:nvSpPr>
        <p:spPr>
          <a:xfrm>
            <a:off x="1066800" y="2103120"/>
            <a:ext cx="10058400" cy="1371600"/>
          </a:xfrm>
        </p:spPr>
        <p:txBody>
          <a:bodyPr>
            <a:normAutofit/>
          </a:bodyPr>
          <a:lstStyle/>
          <a:p>
            <a:r>
              <a:rPr lang="en-AU" dirty="0">
                <a:latin typeface="Calibri Light" panose="020F0302020204030204" pitchFamily="34" charset="0"/>
                <a:cs typeface="Calibri Light" panose="020F0302020204030204" pitchFamily="34" charset="0"/>
              </a:rPr>
              <a:t>Overlap and Overfitting</a:t>
            </a:r>
            <a:endParaRPr lang="en-AU" dirty="0"/>
          </a:p>
        </p:txBody>
      </p:sp>
    </p:spTree>
    <p:extLst>
      <p:ext uri="{BB962C8B-B14F-4D97-AF65-F5344CB8AC3E}">
        <p14:creationId xmlns:p14="http://schemas.microsoft.com/office/powerpoint/2010/main" val="3640783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0387-D3D0-4580-8313-47C967F55033}"/>
              </a:ext>
            </a:extLst>
          </p:cNvPr>
          <p:cNvSpPr>
            <a:spLocks noGrp="1"/>
          </p:cNvSpPr>
          <p:nvPr>
            <p:ph type="title"/>
          </p:nvPr>
        </p:nvSpPr>
        <p:spPr/>
        <p:txBody>
          <a:bodyPr>
            <a:normAutofit fontScale="90000"/>
          </a:bodyPr>
          <a:lstStyle/>
          <a:p>
            <a:r>
              <a:rPr lang="en-AU" dirty="0"/>
              <a:t>Q: How important is independence with Biobank size samples?</a:t>
            </a:r>
          </a:p>
        </p:txBody>
      </p:sp>
      <p:sp>
        <p:nvSpPr>
          <p:cNvPr id="3" name="Content Placeholder 2">
            <a:extLst>
              <a:ext uri="{FF2B5EF4-FFF2-40B4-BE49-F238E27FC236}">
                <a16:creationId xmlns:a16="http://schemas.microsoft.com/office/drawing/2014/main" id="{7D94D69F-B210-488C-8B8D-19B7FA6B4374}"/>
              </a:ext>
            </a:extLst>
          </p:cNvPr>
          <p:cNvSpPr>
            <a:spLocks noGrp="1"/>
          </p:cNvSpPr>
          <p:nvPr>
            <p:ph idx="1"/>
          </p:nvPr>
        </p:nvSpPr>
        <p:spPr/>
        <p:txBody>
          <a:bodyPr>
            <a:normAutofit/>
          </a:bodyPr>
          <a:lstStyle/>
          <a:p>
            <a:r>
              <a:rPr lang="en-GB" sz="3200" dirty="0"/>
              <a:t>Perceptions that this may not matter with biobank type discovery samples when the overlap is very small </a:t>
            </a:r>
          </a:p>
          <a:p>
            <a:r>
              <a:rPr lang="en-GB" sz="3200" dirty="0"/>
              <a:t>Impact of relatedness across the discovery and target samples is usually ignored</a:t>
            </a:r>
            <a:endParaRPr lang="en-AU" sz="2800" dirty="0"/>
          </a:p>
        </p:txBody>
      </p:sp>
    </p:spTree>
    <p:extLst>
      <p:ext uri="{BB962C8B-B14F-4D97-AF65-F5344CB8AC3E}">
        <p14:creationId xmlns:p14="http://schemas.microsoft.com/office/powerpoint/2010/main" val="2229270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0387-D3D0-4580-8313-47C967F55033}"/>
              </a:ext>
            </a:extLst>
          </p:cNvPr>
          <p:cNvSpPr>
            <a:spLocks noGrp="1"/>
          </p:cNvSpPr>
          <p:nvPr>
            <p:ph type="title"/>
          </p:nvPr>
        </p:nvSpPr>
        <p:spPr/>
        <p:txBody>
          <a:bodyPr>
            <a:normAutofit fontScale="90000"/>
          </a:bodyPr>
          <a:lstStyle/>
          <a:p>
            <a:r>
              <a:rPr lang="en-AU" dirty="0"/>
              <a:t>Q: How important is independence with Biobank size samples?</a:t>
            </a:r>
          </a:p>
        </p:txBody>
      </p:sp>
      <p:sp>
        <p:nvSpPr>
          <p:cNvPr id="3" name="Content Placeholder 2">
            <a:extLst>
              <a:ext uri="{FF2B5EF4-FFF2-40B4-BE49-F238E27FC236}">
                <a16:creationId xmlns:a16="http://schemas.microsoft.com/office/drawing/2014/main" id="{7D94D69F-B210-488C-8B8D-19B7FA6B4374}"/>
              </a:ext>
            </a:extLst>
          </p:cNvPr>
          <p:cNvSpPr>
            <a:spLocks noGrp="1"/>
          </p:cNvSpPr>
          <p:nvPr>
            <p:ph idx="1"/>
          </p:nvPr>
        </p:nvSpPr>
        <p:spPr/>
        <p:txBody>
          <a:bodyPr>
            <a:normAutofit/>
          </a:bodyPr>
          <a:lstStyle/>
          <a:p>
            <a:r>
              <a:rPr lang="en-AU" sz="3200" dirty="0"/>
              <a:t>To examine this</a:t>
            </a:r>
          </a:p>
          <a:p>
            <a:pPr lvl="1"/>
            <a:r>
              <a:rPr lang="en-GB" sz="2800" dirty="0"/>
              <a:t>GWAS were conducted for a continuous (height)</a:t>
            </a:r>
            <a:r>
              <a:rPr lang="en-GB" sz="2800" dirty="0">
                <a:solidFill>
                  <a:schemeClr val="bg1">
                    <a:lumMod val="65000"/>
                  </a:schemeClr>
                </a:solidFill>
              </a:rPr>
              <a:t> </a:t>
            </a:r>
          </a:p>
          <a:p>
            <a:pPr lvl="1"/>
            <a:r>
              <a:rPr lang="en-GB" sz="2400" dirty="0"/>
              <a:t>~340,000 individuals were extracted from the UK Biobank (app. 25331)</a:t>
            </a:r>
          </a:p>
          <a:p>
            <a:pPr lvl="2"/>
            <a:r>
              <a:rPr lang="en-GB" sz="2400" dirty="0"/>
              <a:t>European Ancestry &amp; Unrelated (less than 3</a:t>
            </a:r>
            <a:r>
              <a:rPr lang="en-GB" sz="2400" baseline="30000" dirty="0"/>
              <a:t>rd</a:t>
            </a:r>
            <a:r>
              <a:rPr lang="en-GB" sz="2400" dirty="0"/>
              <a:t> degree relatedness)</a:t>
            </a:r>
          </a:p>
          <a:p>
            <a:pPr lvl="2"/>
            <a:r>
              <a:rPr lang="en-GB" sz="2400" dirty="0"/>
              <a:t>Age, Sex and 10 PCs included as covariates</a:t>
            </a:r>
          </a:p>
          <a:p>
            <a:pPr lvl="2"/>
            <a:endParaRPr lang="en-GB" sz="2400" dirty="0"/>
          </a:p>
          <a:p>
            <a:pPr lvl="2"/>
            <a:r>
              <a:rPr lang="en-GB" sz="2400" dirty="0"/>
              <a:t>A set of 35,000 individuals held out to ensure independence of the target sample</a:t>
            </a:r>
            <a:endParaRPr lang="en-AU" sz="2400" dirty="0"/>
          </a:p>
        </p:txBody>
      </p:sp>
    </p:spTree>
    <p:extLst>
      <p:ext uri="{BB962C8B-B14F-4D97-AF65-F5344CB8AC3E}">
        <p14:creationId xmlns:p14="http://schemas.microsoft.com/office/powerpoint/2010/main" val="3413167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0387-D3D0-4580-8313-47C967F55033}"/>
              </a:ext>
            </a:extLst>
          </p:cNvPr>
          <p:cNvSpPr>
            <a:spLocks noGrp="1"/>
          </p:cNvSpPr>
          <p:nvPr>
            <p:ph type="title"/>
          </p:nvPr>
        </p:nvSpPr>
        <p:spPr/>
        <p:txBody>
          <a:bodyPr>
            <a:normAutofit fontScale="90000"/>
          </a:bodyPr>
          <a:lstStyle/>
          <a:p>
            <a:r>
              <a:rPr lang="en-AU" dirty="0"/>
              <a:t>Q: How important is independence with Biobank size samples?</a:t>
            </a:r>
          </a:p>
        </p:txBody>
      </p:sp>
      <p:sp>
        <p:nvSpPr>
          <p:cNvPr id="3" name="Content Placeholder 2">
            <a:extLst>
              <a:ext uri="{FF2B5EF4-FFF2-40B4-BE49-F238E27FC236}">
                <a16:creationId xmlns:a16="http://schemas.microsoft.com/office/drawing/2014/main" id="{7D94D69F-B210-488C-8B8D-19B7FA6B4374}"/>
              </a:ext>
            </a:extLst>
          </p:cNvPr>
          <p:cNvSpPr>
            <a:spLocks noGrp="1"/>
          </p:cNvSpPr>
          <p:nvPr>
            <p:ph idx="1"/>
          </p:nvPr>
        </p:nvSpPr>
        <p:spPr/>
        <p:txBody>
          <a:bodyPr>
            <a:normAutofit fontScale="92500" lnSpcReduction="20000"/>
          </a:bodyPr>
          <a:lstStyle/>
          <a:p>
            <a:pPr lvl="1"/>
            <a:r>
              <a:rPr lang="en-GB" sz="2800" dirty="0"/>
              <a:t>Discovery GWAS were clumped and PRS were calculated</a:t>
            </a:r>
          </a:p>
          <a:p>
            <a:pPr lvl="1"/>
            <a:r>
              <a:rPr lang="en-GB" sz="2800" dirty="0"/>
              <a:t>PRS analyses were conducted using target samples </a:t>
            </a:r>
          </a:p>
          <a:p>
            <a:pPr lvl="2"/>
            <a:r>
              <a:rPr lang="en-GB" sz="2400" dirty="0"/>
              <a:t>of 2,000, 5,000 or 10,000 individuals randomly drawn from the hold-out sample (of 35,000)</a:t>
            </a:r>
          </a:p>
          <a:p>
            <a:pPr lvl="2"/>
            <a:r>
              <a:rPr lang="en-GB" sz="2400" dirty="0"/>
              <a:t>1,000 replicates</a:t>
            </a:r>
          </a:p>
          <a:p>
            <a:pPr lvl="2"/>
            <a:r>
              <a:rPr lang="pt-BR" sz="2400" dirty="0"/>
              <a:t>4 PRS thresholds: </a:t>
            </a:r>
          </a:p>
          <a:p>
            <a:pPr lvl="3"/>
            <a:r>
              <a:rPr lang="pt-BR" sz="2400" i="1" u="sng" dirty="0">
                <a:solidFill>
                  <a:schemeClr val="tx2"/>
                </a:solidFill>
              </a:rPr>
              <a:t>0.00 0.0001</a:t>
            </a:r>
            <a:endParaRPr lang="pt-BR" sz="2400" strike="sngStrike" dirty="0">
              <a:solidFill>
                <a:srgbClr val="0070C0"/>
              </a:solidFill>
            </a:endParaRPr>
          </a:p>
          <a:p>
            <a:pPr lvl="2"/>
            <a:r>
              <a:rPr lang="en-GB" sz="2400" dirty="0"/>
              <a:t>Age, Sex and 10 PCs included as covariates</a:t>
            </a:r>
          </a:p>
          <a:p>
            <a:pPr lvl="1"/>
            <a:r>
              <a:rPr lang="en-GB" sz="2800" dirty="0"/>
              <a:t>To examine overfitting the target samples were spiked with </a:t>
            </a:r>
          </a:p>
          <a:p>
            <a:pPr lvl="2"/>
            <a:r>
              <a:rPr lang="en-GB" sz="2400" dirty="0"/>
              <a:t>5, 10, 50, 100 or 200 overlapping individuals</a:t>
            </a:r>
          </a:p>
          <a:p>
            <a:pPr lvl="2"/>
            <a:r>
              <a:rPr lang="en-GB" sz="2400" dirty="0"/>
              <a:t>5, 10, 50, 100 or 200 1</a:t>
            </a:r>
            <a:r>
              <a:rPr lang="en-GB" sz="2400" baseline="30000" dirty="0"/>
              <a:t>st</a:t>
            </a:r>
            <a:r>
              <a:rPr lang="en-GB" sz="2400" dirty="0"/>
              <a:t> degree relatives</a:t>
            </a:r>
          </a:p>
          <a:p>
            <a:pPr lvl="1"/>
            <a:endParaRPr lang="en-AU" sz="2800" dirty="0"/>
          </a:p>
        </p:txBody>
      </p:sp>
    </p:spTree>
    <p:extLst>
      <p:ext uri="{BB962C8B-B14F-4D97-AF65-F5344CB8AC3E}">
        <p14:creationId xmlns:p14="http://schemas.microsoft.com/office/powerpoint/2010/main" val="3007398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C286EE-043A-4F3F-809B-26F04E557082}"/>
              </a:ext>
            </a:extLst>
          </p:cNvPr>
          <p:cNvSpPr/>
          <p:nvPr/>
        </p:nvSpPr>
        <p:spPr>
          <a:xfrm>
            <a:off x="7496825" y="2209800"/>
            <a:ext cx="4237975" cy="40056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F82C1C6-B7AB-4E30-B45F-56FBC83F478F}"/>
              </a:ext>
            </a:extLst>
          </p:cNvPr>
          <p:cNvSpPr>
            <a:spLocks noGrp="1"/>
          </p:cNvSpPr>
          <p:nvPr>
            <p:ph type="title"/>
          </p:nvPr>
        </p:nvSpPr>
        <p:spPr/>
        <p:txBody>
          <a:bodyPr/>
          <a:lstStyle/>
          <a:p>
            <a:r>
              <a:rPr lang="en-AU" dirty="0"/>
              <a:t>A: Variance explained</a:t>
            </a:r>
          </a:p>
        </p:txBody>
      </p:sp>
      <p:sp>
        <p:nvSpPr>
          <p:cNvPr id="3" name="Content Placeholder 2">
            <a:extLst>
              <a:ext uri="{FF2B5EF4-FFF2-40B4-BE49-F238E27FC236}">
                <a16:creationId xmlns:a16="http://schemas.microsoft.com/office/drawing/2014/main" id="{26DFE33A-5DEB-45C6-B33D-7ECD2F196217}"/>
              </a:ext>
            </a:extLst>
          </p:cNvPr>
          <p:cNvSpPr>
            <a:spLocks noGrp="1"/>
          </p:cNvSpPr>
          <p:nvPr>
            <p:ph idx="1"/>
          </p:nvPr>
        </p:nvSpPr>
        <p:spPr>
          <a:xfrm>
            <a:off x="1024128" y="2286000"/>
            <a:ext cx="6049025" cy="4023360"/>
          </a:xfrm>
        </p:spPr>
        <p:txBody>
          <a:bodyPr>
            <a:normAutofit/>
          </a:bodyPr>
          <a:lstStyle/>
          <a:p>
            <a:pPr lvl="1"/>
            <a:r>
              <a:rPr lang="en-AU" sz="2800" dirty="0"/>
              <a:t>PRS analyses in independent samples explained a median of 11.6% of variance</a:t>
            </a:r>
          </a:p>
        </p:txBody>
      </p:sp>
      <p:pic>
        <p:nvPicPr>
          <p:cNvPr id="5" name="Picture 4">
            <a:extLst>
              <a:ext uri="{FF2B5EF4-FFF2-40B4-BE49-F238E27FC236}">
                <a16:creationId xmlns:a16="http://schemas.microsoft.com/office/drawing/2014/main" id="{BC3843D9-14DD-4820-8764-E2B4D197E416}"/>
              </a:ext>
            </a:extLst>
          </p:cNvPr>
          <p:cNvPicPr>
            <a:picLocks noChangeAspect="1"/>
          </p:cNvPicPr>
          <p:nvPr/>
        </p:nvPicPr>
        <p:blipFill>
          <a:blip r:embed="rId2"/>
          <a:stretch>
            <a:fillRect/>
          </a:stretch>
        </p:blipFill>
        <p:spPr>
          <a:xfrm>
            <a:off x="7661712" y="2544968"/>
            <a:ext cx="3506160" cy="3505424"/>
          </a:xfrm>
          <a:prstGeom prst="rect">
            <a:avLst/>
          </a:prstGeom>
        </p:spPr>
      </p:pic>
    </p:spTree>
    <p:extLst>
      <p:ext uri="{BB962C8B-B14F-4D97-AF65-F5344CB8AC3E}">
        <p14:creationId xmlns:p14="http://schemas.microsoft.com/office/powerpoint/2010/main" val="4103192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AF92B6-BAB3-40CC-9CFB-3F5681C66112}"/>
              </a:ext>
            </a:extLst>
          </p:cNvPr>
          <p:cNvSpPr/>
          <p:nvPr/>
        </p:nvSpPr>
        <p:spPr>
          <a:xfrm>
            <a:off x="6481996" y="1752600"/>
            <a:ext cx="5204911" cy="457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EF82C1C6-B7AB-4E30-B45F-56FBC83F478F}"/>
              </a:ext>
            </a:extLst>
          </p:cNvPr>
          <p:cNvSpPr>
            <a:spLocks noGrp="1"/>
          </p:cNvSpPr>
          <p:nvPr>
            <p:ph type="title"/>
          </p:nvPr>
        </p:nvSpPr>
        <p:spPr/>
        <p:txBody>
          <a:bodyPr/>
          <a:lstStyle/>
          <a:p>
            <a:r>
              <a:rPr lang="en-AU" dirty="0"/>
              <a:t>A: Impact of non-independent samples</a:t>
            </a:r>
          </a:p>
        </p:txBody>
      </p:sp>
      <p:sp>
        <p:nvSpPr>
          <p:cNvPr id="3" name="Content Placeholder 2">
            <a:extLst>
              <a:ext uri="{FF2B5EF4-FFF2-40B4-BE49-F238E27FC236}">
                <a16:creationId xmlns:a16="http://schemas.microsoft.com/office/drawing/2014/main" id="{26DFE33A-5DEB-45C6-B33D-7ECD2F196217}"/>
              </a:ext>
            </a:extLst>
          </p:cNvPr>
          <p:cNvSpPr>
            <a:spLocks noGrp="1"/>
          </p:cNvSpPr>
          <p:nvPr>
            <p:ph idx="1"/>
          </p:nvPr>
        </p:nvSpPr>
        <p:spPr>
          <a:xfrm>
            <a:off x="1024128" y="2286000"/>
            <a:ext cx="4668459" cy="4023360"/>
          </a:xfrm>
        </p:spPr>
        <p:txBody>
          <a:bodyPr>
            <a:normAutofit/>
          </a:bodyPr>
          <a:lstStyle/>
          <a:p>
            <a:pPr lvl="1"/>
            <a:r>
              <a:rPr lang="en-AU" sz="3200" dirty="0"/>
              <a:t>Yes – as expected there is bias in the estimate of variance explained and the p values</a:t>
            </a:r>
          </a:p>
          <a:p>
            <a:pPr lvl="1"/>
            <a:r>
              <a:rPr lang="en-AU" sz="3200" dirty="0"/>
              <a:t>Pattern of results the same across all Ns</a:t>
            </a:r>
          </a:p>
        </p:txBody>
      </p:sp>
      <p:pic>
        <p:nvPicPr>
          <p:cNvPr id="4" name="Picture 3">
            <a:extLst>
              <a:ext uri="{FF2B5EF4-FFF2-40B4-BE49-F238E27FC236}">
                <a16:creationId xmlns:a16="http://schemas.microsoft.com/office/drawing/2014/main" id="{2F8DD4CB-E163-4E1F-A404-1020DFD82651}"/>
              </a:ext>
            </a:extLst>
          </p:cNvPr>
          <p:cNvPicPr>
            <a:picLocks noChangeAspect="1"/>
          </p:cNvPicPr>
          <p:nvPr/>
        </p:nvPicPr>
        <p:blipFill>
          <a:blip r:embed="rId2"/>
          <a:stretch>
            <a:fillRect/>
          </a:stretch>
        </p:blipFill>
        <p:spPr>
          <a:xfrm>
            <a:off x="6481997" y="1524000"/>
            <a:ext cx="5204910" cy="4911418"/>
          </a:xfrm>
          <a:prstGeom prst="rect">
            <a:avLst/>
          </a:prstGeom>
        </p:spPr>
      </p:pic>
    </p:spTree>
    <p:extLst>
      <p:ext uri="{BB962C8B-B14F-4D97-AF65-F5344CB8AC3E}">
        <p14:creationId xmlns:p14="http://schemas.microsoft.com/office/powerpoint/2010/main" val="3436634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ED8A-4E51-41E2-A72C-630E522E0985}"/>
              </a:ext>
            </a:extLst>
          </p:cNvPr>
          <p:cNvSpPr>
            <a:spLocks noGrp="1"/>
          </p:cNvSpPr>
          <p:nvPr>
            <p:ph type="title"/>
          </p:nvPr>
        </p:nvSpPr>
        <p:spPr/>
        <p:txBody>
          <a:bodyPr/>
          <a:lstStyle/>
          <a:p>
            <a:r>
              <a:rPr lang="en-AU" dirty="0"/>
              <a:t>A: Impact of non-independent samples</a:t>
            </a:r>
          </a:p>
        </p:txBody>
      </p:sp>
      <p:sp>
        <p:nvSpPr>
          <p:cNvPr id="3" name="Content Placeholder 2">
            <a:extLst>
              <a:ext uri="{FF2B5EF4-FFF2-40B4-BE49-F238E27FC236}">
                <a16:creationId xmlns:a16="http://schemas.microsoft.com/office/drawing/2014/main" id="{483DBEDA-48F5-4EF4-BE6A-ACD5617B2FFD}"/>
              </a:ext>
            </a:extLst>
          </p:cNvPr>
          <p:cNvSpPr>
            <a:spLocks noGrp="1"/>
          </p:cNvSpPr>
          <p:nvPr>
            <p:ph idx="1"/>
          </p:nvPr>
        </p:nvSpPr>
        <p:spPr>
          <a:xfrm>
            <a:off x="1024129" y="2286000"/>
            <a:ext cx="5449802" cy="4023360"/>
          </a:xfrm>
        </p:spPr>
        <p:txBody>
          <a:bodyPr>
            <a:normAutofit lnSpcReduction="10000"/>
          </a:bodyPr>
          <a:lstStyle/>
          <a:p>
            <a:pPr lvl="1"/>
            <a:r>
              <a:rPr lang="en-AU" sz="2800" dirty="0"/>
              <a:t>Inflation present</a:t>
            </a:r>
          </a:p>
          <a:p>
            <a:pPr lvl="2"/>
            <a:r>
              <a:rPr lang="en-AU" sz="2400" dirty="0"/>
              <a:t>Extent is a function of the % overlap in the target sample</a:t>
            </a:r>
          </a:p>
          <a:p>
            <a:pPr lvl="3"/>
            <a:r>
              <a:rPr lang="en-AU" sz="2400" dirty="0"/>
              <a:t>Confirms the cautions of Wray et al 2013 apply to biobank sized discovery samples</a:t>
            </a:r>
          </a:p>
          <a:p>
            <a:pPr lvl="2"/>
            <a:r>
              <a:rPr lang="en-AU" sz="2400" dirty="0"/>
              <a:t>With 5 overlapping people in a target sample of 10k there was significant inflation </a:t>
            </a:r>
          </a:p>
          <a:p>
            <a:pPr lvl="3"/>
            <a:r>
              <a:rPr lang="en-AU" sz="2400" dirty="0"/>
              <a:t>Median CIs did not include 1</a:t>
            </a:r>
          </a:p>
        </p:txBody>
      </p:sp>
      <p:sp>
        <p:nvSpPr>
          <p:cNvPr id="5" name="Rectangle 4">
            <a:extLst>
              <a:ext uri="{FF2B5EF4-FFF2-40B4-BE49-F238E27FC236}">
                <a16:creationId xmlns:a16="http://schemas.microsoft.com/office/drawing/2014/main" id="{C7B39809-EED4-447F-936F-84F6864E847F}"/>
              </a:ext>
            </a:extLst>
          </p:cNvPr>
          <p:cNvSpPr/>
          <p:nvPr/>
        </p:nvSpPr>
        <p:spPr>
          <a:xfrm>
            <a:off x="6961164" y="1752600"/>
            <a:ext cx="4724400" cy="457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EA1A6A3A-0115-438E-87A2-1D369282EFE6}"/>
              </a:ext>
            </a:extLst>
          </p:cNvPr>
          <p:cNvPicPr>
            <a:picLocks noChangeAspect="1"/>
          </p:cNvPicPr>
          <p:nvPr/>
        </p:nvPicPr>
        <p:blipFill>
          <a:blip r:embed="rId2"/>
          <a:stretch>
            <a:fillRect/>
          </a:stretch>
        </p:blipFill>
        <p:spPr>
          <a:xfrm>
            <a:off x="7169778" y="1760536"/>
            <a:ext cx="4565022" cy="4564064"/>
          </a:xfrm>
          <a:prstGeom prst="rect">
            <a:avLst/>
          </a:prstGeom>
        </p:spPr>
      </p:pic>
    </p:spTree>
    <p:extLst>
      <p:ext uri="{BB962C8B-B14F-4D97-AF65-F5344CB8AC3E}">
        <p14:creationId xmlns:p14="http://schemas.microsoft.com/office/powerpoint/2010/main" val="2704745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873745-6504-492F-BE91-94B4E31D5F5E}"/>
              </a:ext>
            </a:extLst>
          </p:cNvPr>
          <p:cNvSpPr/>
          <p:nvPr/>
        </p:nvSpPr>
        <p:spPr>
          <a:xfrm>
            <a:off x="0" y="1600200"/>
            <a:ext cx="12192000" cy="44500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C6AED8A-4E51-41E2-A72C-630E522E0985}"/>
              </a:ext>
            </a:extLst>
          </p:cNvPr>
          <p:cNvSpPr>
            <a:spLocks noGrp="1"/>
          </p:cNvSpPr>
          <p:nvPr>
            <p:ph type="title"/>
          </p:nvPr>
        </p:nvSpPr>
        <p:spPr/>
        <p:txBody>
          <a:bodyPr/>
          <a:lstStyle/>
          <a:p>
            <a:r>
              <a:rPr lang="en-AU" dirty="0"/>
              <a:t>A: Impact of non-independent samples</a:t>
            </a:r>
          </a:p>
        </p:txBody>
      </p:sp>
      <p:pic>
        <p:nvPicPr>
          <p:cNvPr id="8" name="Picture 7">
            <a:extLst>
              <a:ext uri="{FF2B5EF4-FFF2-40B4-BE49-F238E27FC236}">
                <a16:creationId xmlns:a16="http://schemas.microsoft.com/office/drawing/2014/main" id="{FB69732E-54E1-48DD-B0B5-4597EA491171}"/>
              </a:ext>
            </a:extLst>
          </p:cNvPr>
          <p:cNvPicPr>
            <a:picLocks noChangeAspect="1"/>
          </p:cNvPicPr>
          <p:nvPr/>
        </p:nvPicPr>
        <p:blipFill>
          <a:blip r:embed="rId2"/>
          <a:stretch>
            <a:fillRect/>
          </a:stretch>
        </p:blipFill>
        <p:spPr>
          <a:xfrm>
            <a:off x="53789" y="1910262"/>
            <a:ext cx="4140869" cy="4140000"/>
          </a:xfrm>
          <a:prstGeom prst="rect">
            <a:avLst/>
          </a:prstGeom>
        </p:spPr>
      </p:pic>
      <p:pic>
        <p:nvPicPr>
          <p:cNvPr id="3" name="Picture 2">
            <a:extLst>
              <a:ext uri="{FF2B5EF4-FFF2-40B4-BE49-F238E27FC236}">
                <a16:creationId xmlns:a16="http://schemas.microsoft.com/office/drawing/2014/main" id="{EC7A054C-5E5C-4AFE-8163-8D075DD54E18}"/>
              </a:ext>
            </a:extLst>
          </p:cNvPr>
          <p:cNvPicPr>
            <a:picLocks noChangeAspect="1"/>
          </p:cNvPicPr>
          <p:nvPr/>
        </p:nvPicPr>
        <p:blipFill>
          <a:blip r:embed="rId3"/>
          <a:stretch>
            <a:fillRect/>
          </a:stretch>
        </p:blipFill>
        <p:spPr>
          <a:xfrm>
            <a:off x="4042998" y="1910262"/>
            <a:ext cx="4145587" cy="4140000"/>
          </a:xfrm>
          <a:prstGeom prst="rect">
            <a:avLst/>
          </a:prstGeom>
        </p:spPr>
      </p:pic>
      <p:pic>
        <p:nvPicPr>
          <p:cNvPr id="4" name="Picture 3">
            <a:extLst>
              <a:ext uri="{FF2B5EF4-FFF2-40B4-BE49-F238E27FC236}">
                <a16:creationId xmlns:a16="http://schemas.microsoft.com/office/drawing/2014/main" id="{E3071E28-8280-4F7A-AAEF-46CCB59536A1}"/>
              </a:ext>
            </a:extLst>
          </p:cNvPr>
          <p:cNvPicPr>
            <a:picLocks noChangeAspect="1"/>
          </p:cNvPicPr>
          <p:nvPr/>
        </p:nvPicPr>
        <p:blipFill>
          <a:blip r:embed="rId4"/>
          <a:stretch>
            <a:fillRect/>
          </a:stretch>
        </p:blipFill>
        <p:spPr>
          <a:xfrm>
            <a:off x="8017467" y="1910262"/>
            <a:ext cx="4140869" cy="4140000"/>
          </a:xfrm>
          <a:prstGeom prst="rect">
            <a:avLst/>
          </a:prstGeom>
        </p:spPr>
      </p:pic>
    </p:spTree>
    <p:extLst>
      <p:ext uri="{BB962C8B-B14F-4D97-AF65-F5344CB8AC3E}">
        <p14:creationId xmlns:p14="http://schemas.microsoft.com/office/powerpoint/2010/main" val="636609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ED8A-4E51-41E2-A72C-630E522E0985}"/>
              </a:ext>
            </a:extLst>
          </p:cNvPr>
          <p:cNvSpPr>
            <a:spLocks noGrp="1"/>
          </p:cNvSpPr>
          <p:nvPr>
            <p:ph type="title"/>
          </p:nvPr>
        </p:nvSpPr>
        <p:spPr/>
        <p:txBody>
          <a:bodyPr/>
          <a:lstStyle/>
          <a:p>
            <a:r>
              <a:rPr lang="en-AU" dirty="0"/>
              <a:t>A: Impact of non-independent samples</a:t>
            </a:r>
          </a:p>
        </p:txBody>
      </p:sp>
      <p:sp>
        <p:nvSpPr>
          <p:cNvPr id="3" name="Content Placeholder 2">
            <a:extLst>
              <a:ext uri="{FF2B5EF4-FFF2-40B4-BE49-F238E27FC236}">
                <a16:creationId xmlns:a16="http://schemas.microsoft.com/office/drawing/2014/main" id="{483DBEDA-48F5-4EF4-BE6A-ACD5617B2FFD}"/>
              </a:ext>
            </a:extLst>
          </p:cNvPr>
          <p:cNvSpPr>
            <a:spLocks noGrp="1"/>
          </p:cNvSpPr>
          <p:nvPr>
            <p:ph idx="1"/>
          </p:nvPr>
        </p:nvSpPr>
        <p:spPr>
          <a:xfrm>
            <a:off x="1024129" y="2286000"/>
            <a:ext cx="7115824" cy="4023360"/>
          </a:xfrm>
        </p:spPr>
        <p:txBody>
          <a:bodyPr>
            <a:normAutofit/>
          </a:bodyPr>
          <a:lstStyle/>
          <a:p>
            <a:pPr lvl="1"/>
            <a:r>
              <a:rPr lang="en-AU" sz="2800" dirty="0"/>
              <a:t>Inflation also present</a:t>
            </a:r>
          </a:p>
          <a:p>
            <a:pPr lvl="2"/>
            <a:r>
              <a:rPr lang="en-AU" sz="2400" dirty="0"/>
              <a:t>In binary phenotypes</a:t>
            </a:r>
          </a:p>
          <a:p>
            <a:pPr lvl="3"/>
            <a:r>
              <a:rPr lang="en-AU" sz="2400" dirty="0"/>
              <a:t>Even if the overlap is limited to only controls or only cases</a:t>
            </a:r>
          </a:p>
          <a:p>
            <a:pPr lvl="1"/>
            <a:endParaRPr lang="en-AU" sz="2800" dirty="0"/>
          </a:p>
          <a:p>
            <a:pPr lvl="1"/>
            <a:r>
              <a:rPr lang="en-AU" sz="2800" dirty="0"/>
              <a:t>Expect that inflation will be worse for quantitative traits if overlap is restricted to the tails of the distribution </a:t>
            </a:r>
          </a:p>
          <a:p>
            <a:pPr lvl="2"/>
            <a:r>
              <a:rPr lang="en-AU" sz="2400" dirty="0"/>
              <a:t>(Not tested)</a:t>
            </a:r>
          </a:p>
        </p:txBody>
      </p:sp>
    </p:spTree>
    <p:extLst>
      <p:ext uri="{BB962C8B-B14F-4D97-AF65-F5344CB8AC3E}">
        <p14:creationId xmlns:p14="http://schemas.microsoft.com/office/powerpoint/2010/main" val="4100073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CAE51E-F204-4C8F-817F-43C35A6D4643}"/>
              </a:ext>
            </a:extLst>
          </p:cNvPr>
          <p:cNvSpPr/>
          <p:nvPr/>
        </p:nvSpPr>
        <p:spPr>
          <a:xfrm>
            <a:off x="7333495" y="1807490"/>
            <a:ext cx="4343398" cy="45018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C6AED8A-4E51-41E2-A72C-630E522E0985}"/>
              </a:ext>
            </a:extLst>
          </p:cNvPr>
          <p:cNvSpPr>
            <a:spLocks noGrp="1"/>
          </p:cNvSpPr>
          <p:nvPr>
            <p:ph type="title"/>
          </p:nvPr>
        </p:nvSpPr>
        <p:spPr/>
        <p:txBody>
          <a:bodyPr/>
          <a:lstStyle/>
          <a:p>
            <a:r>
              <a:rPr lang="en-AU" dirty="0"/>
              <a:t>A: Impact of First Degree Relatives</a:t>
            </a:r>
          </a:p>
        </p:txBody>
      </p:sp>
      <p:sp>
        <p:nvSpPr>
          <p:cNvPr id="3" name="Content Placeholder 2">
            <a:extLst>
              <a:ext uri="{FF2B5EF4-FFF2-40B4-BE49-F238E27FC236}">
                <a16:creationId xmlns:a16="http://schemas.microsoft.com/office/drawing/2014/main" id="{483DBEDA-48F5-4EF4-BE6A-ACD5617B2FFD}"/>
              </a:ext>
            </a:extLst>
          </p:cNvPr>
          <p:cNvSpPr>
            <a:spLocks noGrp="1"/>
          </p:cNvSpPr>
          <p:nvPr>
            <p:ph idx="1"/>
          </p:nvPr>
        </p:nvSpPr>
        <p:spPr>
          <a:xfrm>
            <a:off x="1024129" y="2286000"/>
            <a:ext cx="5449802" cy="4023360"/>
          </a:xfrm>
        </p:spPr>
        <p:txBody>
          <a:bodyPr>
            <a:normAutofit/>
          </a:bodyPr>
          <a:lstStyle/>
          <a:p>
            <a:pPr lvl="1"/>
            <a:r>
              <a:rPr lang="en-AU" sz="2800" dirty="0"/>
              <a:t>Inflation present</a:t>
            </a:r>
          </a:p>
          <a:p>
            <a:pPr lvl="2"/>
            <a:r>
              <a:rPr lang="en-AU" sz="2400" dirty="0"/>
              <a:t>Proportional to the h</a:t>
            </a:r>
            <a:r>
              <a:rPr lang="en-AU" sz="2400" baseline="30000" dirty="0"/>
              <a:t>2</a:t>
            </a:r>
            <a:r>
              <a:rPr lang="en-AU" sz="2400" dirty="0"/>
              <a:t> and the extent of overlap in the target sample (% of N)</a:t>
            </a:r>
          </a:p>
        </p:txBody>
      </p:sp>
      <p:pic>
        <p:nvPicPr>
          <p:cNvPr id="4" name="Picture 3">
            <a:extLst>
              <a:ext uri="{FF2B5EF4-FFF2-40B4-BE49-F238E27FC236}">
                <a16:creationId xmlns:a16="http://schemas.microsoft.com/office/drawing/2014/main" id="{EBF7A9E9-773F-49CD-8FE5-B383906328A8}"/>
              </a:ext>
            </a:extLst>
          </p:cNvPr>
          <p:cNvPicPr>
            <a:picLocks noChangeAspect="1"/>
          </p:cNvPicPr>
          <p:nvPr/>
        </p:nvPicPr>
        <p:blipFill>
          <a:blip r:embed="rId2"/>
          <a:stretch>
            <a:fillRect/>
          </a:stretch>
        </p:blipFill>
        <p:spPr>
          <a:xfrm>
            <a:off x="7315200" y="1698296"/>
            <a:ext cx="4497634" cy="4611064"/>
          </a:xfrm>
          <a:prstGeom prst="rect">
            <a:avLst/>
          </a:prstGeom>
        </p:spPr>
      </p:pic>
    </p:spTree>
    <p:extLst>
      <p:ext uri="{BB962C8B-B14F-4D97-AF65-F5344CB8AC3E}">
        <p14:creationId xmlns:p14="http://schemas.microsoft.com/office/powerpoint/2010/main" val="93994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31D6-78A4-4A0E-A5DD-8DE93D1CB1AC}"/>
              </a:ext>
            </a:extLst>
          </p:cNvPr>
          <p:cNvSpPr>
            <a:spLocks noGrp="1"/>
          </p:cNvSpPr>
          <p:nvPr>
            <p:ph type="title"/>
          </p:nvPr>
        </p:nvSpPr>
        <p:spPr/>
        <p:txBody>
          <a:bodyPr>
            <a:normAutofit/>
          </a:bodyPr>
          <a:lstStyle/>
          <a:p>
            <a:r>
              <a:rPr lang="en-AU" dirty="0">
                <a:latin typeface="Calibri Light" panose="020F0302020204030204" pitchFamily="34" charset="0"/>
                <a:cs typeface="Calibri Light" panose="020F0302020204030204" pitchFamily="34" charset="0"/>
              </a:rPr>
              <a:t>Further reading</a:t>
            </a:r>
          </a:p>
        </p:txBody>
      </p:sp>
      <p:sp>
        <p:nvSpPr>
          <p:cNvPr id="3" name="Text Placeholder 2">
            <a:extLst>
              <a:ext uri="{FF2B5EF4-FFF2-40B4-BE49-F238E27FC236}">
                <a16:creationId xmlns:a16="http://schemas.microsoft.com/office/drawing/2014/main" id="{8E49B287-8797-4EDC-BF48-E7A0B0388914}"/>
              </a:ext>
            </a:extLst>
          </p:cNvPr>
          <p:cNvSpPr>
            <a:spLocks noGrp="1"/>
          </p:cNvSpPr>
          <p:nvPr>
            <p:ph idx="1"/>
          </p:nvPr>
        </p:nvSpPr>
        <p:spPr/>
        <p:txBody>
          <a:bodyPr>
            <a:normAutofit fontScale="85000" lnSpcReduction="20000"/>
          </a:bodyPr>
          <a:lstStyle/>
          <a:p>
            <a:pPr marL="342900" indent="-342900" algn="just">
              <a:lnSpc>
                <a:spcPct val="120000"/>
              </a:lnSpc>
              <a:spcBef>
                <a:spcPts val="600"/>
              </a:spcBef>
              <a:spcAft>
                <a:spcPts val="600"/>
              </a:spcAft>
            </a:pPr>
            <a:r>
              <a:rPr lang="en-AU" sz="1900" dirty="0" err="1">
                <a:latin typeface="Calibri Light" panose="020F0302020204030204" pitchFamily="34" charset="0"/>
                <a:cs typeface="Calibri Light" panose="020F0302020204030204" pitchFamily="34" charset="0"/>
              </a:rPr>
              <a:t>Dudbridge</a:t>
            </a:r>
            <a:r>
              <a:rPr lang="en-AU" sz="1900" dirty="0">
                <a:latin typeface="Calibri Light" panose="020F0302020204030204" pitchFamily="34" charset="0"/>
                <a:cs typeface="Calibri Light" panose="020F0302020204030204" pitchFamily="34" charset="0"/>
              </a:rPr>
              <a:t> F. </a:t>
            </a:r>
            <a:r>
              <a:rPr lang="en-AU" sz="1900" u="sng" dirty="0">
                <a:latin typeface="Calibri Light" panose="020F0302020204030204" pitchFamily="34" charset="0"/>
                <a:cs typeface="Calibri Light" panose="020F0302020204030204" pitchFamily="34" charset="0"/>
              </a:rPr>
              <a:t>Power and predictive accuracy of polygenic risk scores</a:t>
            </a:r>
            <a:r>
              <a:rPr lang="en-AU" sz="1900" dirty="0">
                <a:latin typeface="Calibri Light" panose="020F0302020204030204" pitchFamily="34" charset="0"/>
                <a:cs typeface="Calibri Light" panose="020F0302020204030204" pitchFamily="34" charset="0"/>
              </a:rPr>
              <a:t>. </a:t>
            </a:r>
            <a:r>
              <a:rPr lang="en-AU" sz="1900" dirty="0" err="1">
                <a:latin typeface="Calibri Light" panose="020F0302020204030204" pitchFamily="34" charset="0"/>
                <a:cs typeface="Calibri Light" panose="020F0302020204030204" pitchFamily="34" charset="0"/>
              </a:rPr>
              <a:t>PLoS</a:t>
            </a:r>
            <a:r>
              <a:rPr lang="en-AU" sz="1900" dirty="0">
                <a:latin typeface="Calibri Light" panose="020F0302020204030204" pitchFamily="34" charset="0"/>
                <a:cs typeface="Calibri Light" panose="020F0302020204030204" pitchFamily="34" charset="0"/>
              </a:rPr>
              <a:t> Genet. 2013 Mar;9(3):e1003348. </a:t>
            </a:r>
            <a:r>
              <a:rPr lang="en-AU" sz="1900" dirty="0" err="1">
                <a:latin typeface="Calibri Light" panose="020F0302020204030204" pitchFamily="34" charset="0"/>
                <a:cs typeface="Calibri Light" panose="020F0302020204030204" pitchFamily="34" charset="0"/>
              </a:rPr>
              <a:t>Epub</a:t>
            </a:r>
            <a:r>
              <a:rPr lang="en-AU" sz="1900" dirty="0">
                <a:latin typeface="Calibri Light" panose="020F0302020204030204" pitchFamily="34" charset="0"/>
                <a:cs typeface="Calibri Light" panose="020F0302020204030204" pitchFamily="34" charset="0"/>
              </a:rPr>
              <a:t> 2013 Mar 21. Erratum in: </a:t>
            </a:r>
            <a:r>
              <a:rPr lang="en-AU" sz="1900" dirty="0" err="1">
                <a:latin typeface="Calibri Light" panose="020F0302020204030204" pitchFamily="34" charset="0"/>
                <a:cs typeface="Calibri Light" panose="020F0302020204030204" pitchFamily="34" charset="0"/>
              </a:rPr>
              <a:t>PLoS</a:t>
            </a:r>
            <a:r>
              <a:rPr lang="en-AU" sz="1900" dirty="0">
                <a:latin typeface="Calibri Light" panose="020F0302020204030204" pitchFamily="34" charset="0"/>
                <a:cs typeface="Calibri Light" panose="020F0302020204030204" pitchFamily="34" charset="0"/>
              </a:rPr>
              <a:t> Genet. 2013;9(4). (</a:t>
            </a:r>
            <a:r>
              <a:rPr lang="en-AU" sz="1900" b="1" dirty="0">
                <a:latin typeface="Calibri Light" panose="020F0302020204030204" pitchFamily="34" charset="0"/>
                <a:cs typeface="Calibri Light" panose="020F0302020204030204" pitchFamily="34" charset="0"/>
              </a:rPr>
              <a:t>Important discussion of power</a:t>
            </a:r>
            <a:r>
              <a:rPr lang="en-AU" sz="1900" dirty="0">
                <a:latin typeface="Calibri Light" panose="020F0302020204030204" pitchFamily="34" charset="0"/>
                <a:cs typeface="Calibri Light" panose="020F0302020204030204" pitchFamily="34" charset="0"/>
              </a:rPr>
              <a:t>)</a:t>
            </a:r>
          </a:p>
          <a:p>
            <a:pPr marL="342900" indent="-342900" algn="just">
              <a:lnSpc>
                <a:spcPct val="120000"/>
              </a:lnSpc>
              <a:spcBef>
                <a:spcPts val="600"/>
              </a:spcBef>
              <a:spcAft>
                <a:spcPts val="600"/>
              </a:spcAft>
            </a:pPr>
            <a:r>
              <a:rPr lang="en-AU" sz="1900" dirty="0">
                <a:latin typeface="Calibri Light" panose="020F0302020204030204" pitchFamily="34" charset="0"/>
                <a:cs typeface="Calibri Light" panose="020F0302020204030204" pitchFamily="34" charset="0"/>
              </a:rPr>
              <a:t>Wray NR, Lee SH, Mehta D, </a:t>
            </a:r>
            <a:r>
              <a:rPr lang="en-AU" sz="1900" dirty="0" err="1">
                <a:latin typeface="Calibri Light" panose="020F0302020204030204" pitchFamily="34" charset="0"/>
                <a:cs typeface="Calibri Light" panose="020F0302020204030204" pitchFamily="34" charset="0"/>
              </a:rPr>
              <a:t>Vinkhuyzen</a:t>
            </a:r>
            <a:r>
              <a:rPr lang="en-AU" sz="1900" dirty="0">
                <a:latin typeface="Calibri Light" panose="020F0302020204030204" pitchFamily="34" charset="0"/>
                <a:cs typeface="Calibri Light" panose="020F0302020204030204" pitchFamily="34" charset="0"/>
              </a:rPr>
              <a:t> AA, </a:t>
            </a:r>
            <a:r>
              <a:rPr lang="en-AU" sz="1900" dirty="0" err="1">
                <a:latin typeface="Calibri Light" panose="020F0302020204030204" pitchFamily="34" charset="0"/>
                <a:cs typeface="Calibri Light" panose="020F0302020204030204" pitchFamily="34" charset="0"/>
              </a:rPr>
              <a:t>Dudbridge</a:t>
            </a:r>
            <a:r>
              <a:rPr lang="en-AU" sz="1900" dirty="0">
                <a:latin typeface="Calibri Light" panose="020F0302020204030204" pitchFamily="34" charset="0"/>
                <a:cs typeface="Calibri Light" panose="020F0302020204030204" pitchFamily="34" charset="0"/>
              </a:rPr>
              <a:t> F, </a:t>
            </a:r>
            <a:r>
              <a:rPr lang="en-AU" sz="1900" dirty="0" err="1">
                <a:latin typeface="Calibri Light" panose="020F0302020204030204" pitchFamily="34" charset="0"/>
                <a:cs typeface="Calibri Light" panose="020F0302020204030204" pitchFamily="34" charset="0"/>
              </a:rPr>
              <a:t>Middeldorp</a:t>
            </a:r>
            <a:r>
              <a:rPr lang="en-AU" sz="1900" dirty="0">
                <a:latin typeface="Calibri Light" panose="020F0302020204030204" pitchFamily="34" charset="0"/>
                <a:cs typeface="Calibri Light" panose="020F0302020204030204" pitchFamily="34" charset="0"/>
              </a:rPr>
              <a:t> CM. </a:t>
            </a:r>
            <a:r>
              <a:rPr lang="en-AU" sz="1900" u="sng" dirty="0">
                <a:latin typeface="Calibri Light" panose="020F0302020204030204" pitchFamily="34" charset="0"/>
                <a:cs typeface="Calibri Light" panose="020F0302020204030204" pitchFamily="34" charset="0"/>
              </a:rPr>
              <a:t>Research review: Polygenic methods and their application to psychiatric traits.</a:t>
            </a:r>
            <a:r>
              <a:rPr lang="en-AU" sz="1900" dirty="0">
                <a:latin typeface="Calibri Light" panose="020F0302020204030204" pitchFamily="34" charset="0"/>
                <a:cs typeface="Calibri Light" panose="020F0302020204030204" pitchFamily="34" charset="0"/>
              </a:rPr>
              <a:t> J Child </a:t>
            </a:r>
            <a:r>
              <a:rPr lang="en-AU" sz="1900" dirty="0" err="1">
                <a:latin typeface="Calibri Light" panose="020F0302020204030204" pitchFamily="34" charset="0"/>
                <a:cs typeface="Calibri Light" panose="020F0302020204030204" pitchFamily="34" charset="0"/>
              </a:rPr>
              <a:t>Psychol</a:t>
            </a:r>
            <a:r>
              <a:rPr lang="en-AU" sz="1900" dirty="0">
                <a:latin typeface="Calibri Light" panose="020F0302020204030204" pitchFamily="34" charset="0"/>
                <a:cs typeface="Calibri Light" panose="020F0302020204030204" pitchFamily="34" charset="0"/>
              </a:rPr>
              <a:t> Psychiatry. 2014;55(10):1068-87. (</a:t>
            </a:r>
            <a:r>
              <a:rPr lang="en-AU" sz="1900" b="1" dirty="0">
                <a:latin typeface="Calibri Light" panose="020F0302020204030204" pitchFamily="34" charset="0"/>
                <a:cs typeface="Calibri Light" panose="020F0302020204030204" pitchFamily="34" charset="0"/>
              </a:rPr>
              <a:t>Very good concrete description of the traditional methods</a:t>
            </a:r>
            <a:r>
              <a:rPr lang="en-AU" sz="1900" dirty="0">
                <a:latin typeface="Calibri Light" panose="020F0302020204030204" pitchFamily="34" charset="0"/>
                <a:cs typeface="Calibri Light" panose="020F0302020204030204" pitchFamily="34" charset="0"/>
              </a:rPr>
              <a:t>).</a:t>
            </a:r>
          </a:p>
          <a:p>
            <a:pPr marL="342900" indent="-342900" algn="just">
              <a:lnSpc>
                <a:spcPct val="120000"/>
              </a:lnSpc>
              <a:spcBef>
                <a:spcPts val="600"/>
              </a:spcBef>
              <a:spcAft>
                <a:spcPts val="600"/>
              </a:spcAft>
            </a:pPr>
            <a:r>
              <a:rPr lang="en-AU" sz="1900" dirty="0">
                <a:latin typeface="Calibri Light" panose="020F0302020204030204" pitchFamily="34" charset="0"/>
                <a:cs typeface="Calibri Light" panose="020F0302020204030204" pitchFamily="34" charset="0"/>
              </a:rPr>
              <a:t>Wray NR, Yang J, Hayes BJ, Price AL, Goddard ME, </a:t>
            </a:r>
            <a:r>
              <a:rPr lang="en-AU" sz="1900" dirty="0" err="1">
                <a:latin typeface="Calibri Light" panose="020F0302020204030204" pitchFamily="34" charset="0"/>
                <a:cs typeface="Calibri Light" panose="020F0302020204030204" pitchFamily="34" charset="0"/>
              </a:rPr>
              <a:t>Visscher</a:t>
            </a:r>
            <a:r>
              <a:rPr lang="en-AU" sz="1900" dirty="0">
                <a:latin typeface="Calibri Light" panose="020F0302020204030204" pitchFamily="34" charset="0"/>
                <a:cs typeface="Calibri Light" panose="020F0302020204030204" pitchFamily="34" charset="0"/>
              </a:rPr>
              <a:t> PM. </a:t>
            </a:r>
            <a:r>
              <a:rPr lang="en-AU" sz="1900" u="sng" dirty="0">
                <a:latin typeface="Calibri Light" panose="020F0302020204030204" pitchFamily="34" charset="0"/>
                <a:cs typeface="Calibri Light" panose="020F0302020204030204" pitchFamily="34" charset="0"/>
              </a:rPr>
              <a:t>Pitfalls of predicting complex traits from SNPs</a:t>
            </a:r>
            <a:r>
              <a:rPr lang="en-AU" sz="1900" dirty="0">
                <a:latin typeface="Calibri Light" panose="020F0302020204030204" pitchFamily="34" charset="0"/>
                <a:cs typeface="Calibri Light" panose="020F0302020204030204" pitchFamily="34" charset="0"/>
              </a:rPr>
              <a:t>. Nat Rev Genet. 2013;14(7):507-15. (</a:t>
            </a:r>
            <a:r>
              <a:rPr lang="en-AU" sz="1900" b="1" dirty="0">
                <a:latin typeface="Calibri Light" panose="020F0302020204030204" pitchFamily="34" charset="0"/>
                <a:cs typeface="Calibri Light" panose="020F0302020204030204" pitchFamily="34" charset="0"/>
              </a:rPr>
              <a:t>Very good discussion of the complexities of interpretation</a:t>
            </a:r>
            <a:r>
              <a:rPr lang="en-AU" sz="1900" dirty="0">
                <a:latin typeface="Calibri Light" panose="020F0302020204030204" pitchFamily="34" charset="0"/>
                <a:cs typeface="Calibri Light" panose="020F0302020204030204" pitchFamily="34" charset="0"/>
              </a:rPr>
              <a:t>).</a:t>
            </a:r>
          </a:p>
          <a:p>
            <a:pPr marL="342900" indent="-342900" algn="just">
              <a:lnSpc>
                <a:spcPct val="120000"/>
              </a:lnSpc>
              <a:spcBef>
                <a:spcPts val="600"/>
              </a:spcBef>
              <a:spcAft>
                <a:spcPts val="600"/>
              </a:spcAft>
            </a:pPr>
            <a:r>
              <a:rPr lang="en-AU" sz="1900" dirty="0">
                <a:latin typeface="Calibri Light" panose="020F0302020204030204" pitchFamily="34" charset="0"/>
                <a:cs typeface="Calibri Light" panose="020F0302020204030204" pitchFamily="34" charset="0"/>
              </a:rPr>
              <a:t>Witte JS, </a:t>
            </a:r>
            <a:r>
              <a:rPr lang="en-AU" sz="1900" dirty="0" err="1">
                <a:latin typeface="Calibri Light" panose="020F0302020204030204" pitchFamily="34" charset="0"/>
                <a:cs typeface="Calibri Light" panose="020F0302020204030204" pitchFamily="34" charset="0"/>
              </a:rPr>
              <a:t>Visscher</a:t>
            </a:r>
            <a:r>
              <a:rPr lang="en-AU" sz="1900" dirty="0">
                <a:latin typeface="Calibri Light" panose="020F0302020204030204" pitchFamily="34" charset="0"/>
                <a:cs typeface="Calibri Light" panose="020F0302020204030204" pitchFamily="34" charset="0"/>
              </a:rPr>
              <a:t> PM, Wray NR. </a:t>
            </a:r>
            <a:r>
              <a:rPr lang="en-AU" sz="1900" u="sng" dirty="0">
                <a:latin typeface="Calibri Light" panose="020F0302020204030204" pitchFamily="34" charset="0"/>
                <a:cs typeface="Calibri Light" panose="020F0302020204030204" pitchFamily="34" charset="0"/>
              </a:rPr>
              <a:t>The contribution of genetic variants to disease depends on the ruler</a:t>
            </a:r>
            <a:r>
              <a:rPr lang="en-AU" sz="1900" dirty="0">
                <a:latin typeface="Calibri Light" panose="020F0302020204030204" pitchFamily="34" charset="0"/>
                <a:cs typeface="Calibri Light" panose="020F0302020204030204" pitchFamily="34" charset="0"/>
              </a:rPr>
              <a:t>. Nat Rev Genet. 2014;15(11):765-76. (</a:t>
            </a:r>
            <a:r>
              <a:rPr lang="en-AU" sz="1900" b="1" dirty="0">
                <a:latin typeface="Calibri Light" panose="020F0302020204030204" pitchFamily="34" charset="0"/>
                <a:cs typeface="Calibri Light" panose="020F0302020204030204" pitchFamily="34" charset="0"/>
              </a:rPr>
              <a:t>Important in the understanding of the effects of ascertainment on PRS work</a:t>
            </a:r>
            <a:r>
              <a:rPr lang="en-AU" sz="1900" dirty="0">
                <a:latin typeface="Calibri Light" panose="020F0302020204030204" pitchFamily="34" charset="0"/>
                <a:cs typeface="Calibri Light" panose="020F0302020204030204" pitchFamily="34" charset="0"/>
              </a:rPr>
              <a:t>).</a:t>
            </a:r>
          </a:p>
          <a:p>
            <a:pPr marL="342900" indent="-342900" algn="just">
              <a:lnSpc>
                <a:spcPct val="120000"/>
              </a:lnSpc>
              <a:spcBef>
                <a:spcPts val="600"/>
              </a:spcBef>
              <a:spcAft>
                <a:spcPts val="600"/>
              </a:spcAft>
            </a:pPr>
            <a:r>
              <a:rPr lang="en-AU" sz="1900" dirty="0">
                <a:latin typeface="Calibri Light" panose="020F0302020204030204" pitchFamily="34" charset="0"/>
                <a:cs typeface="Calibri Light" panose="020F0302020204030204" pitchFamily="34" charset="0"/>
              </a:rPr>
              <a:t>Shah S, Bonder MJ, </a:t>
            </a:r>
            <a:r>
              <a:rPr lang="en-AU" sz="1900" dirty="0" err="1">
                <a:latin typeface="Calibri Light" panose="020F0302020204030204" pitchFamily="34" charset="0"/>
                <a:cs typeface="Calibri Light" panose="020F0302020204030204" pitchFamily="34" charset="0"/>
              </a:rPr>
              <a:t>Marioni</a:t>
            </a:r>
            <a:r>
              <a:rPr lang="en-AU" sz="1900" dirty="0">
                <a:latin typeface="Calibri Light" panose="020F0302020204030204" pitchFamily="34" charset="0"/>
                <a:cs typeface="Calibri Light" panose="020F0302020204030204" pitchFamily="34" charset="0"/>
              </a:rPr>
              <a:t> RE, Zhu Z, McRae AF, </a:t>
            </a:r>
            <a:r>
              <a:rPr lang="en-AU" sz="1900" dirty="0" err="1">
                <a:latin typeface="Calibri Light" panose="020F0302020204030204" pitchFamily="34" charset="0"/>
                <a:cs typeface="Calibri Light" panose="020F0302020204030204" pitchFamily="34" charset="0"/>
              </a:rPr>
              <a:t>Zhernakova</a:t>
            </a:r>
            <a:r>
              <a:rPr lang="en-AU" sz="1900" dirty="0">
                <a:latin typeface="Calibri Light" panose="020F0302020204030204" pitchFamily="34" charset="0"/>
                <a:cs typeface="Calibri Light" panose="020F0302020204030204" pitchFamily="34" charset="0"/>
              </a:rPr>
              <a:t> A, Harris SE, </a:t>
            </a:r>
            <a:r>
              <a:rPr lang="en-AU" sz="1900" dirty="0" err="1">
                <a:latin typeface="Calibri Light" panose="020F0302020204030204" pitchFamily="34" charset="0"/>
                <a:cs typeface="Calibri Light" panose="020F0302020204030204" pitchFamily="34" charset="0"/>
              </a:rPr>
              <a:t>Liewald</a:t>
            </a:r>
            <a:r>
              <a:rPr lang="en-AU" sz="1900" dirty="0">
                <a:latin typeface="Calibri Light" panose="020F0302020204030204" pitchFamily="34" charset="0"/>
                <a:cs typeface="Calibri Light" panose="020F0302020204030204" pitchFamily="34" charset="0"/>
              </a:rPr>
              <a:t> D, </a:t>
            </a:r>
            <a:r>
              <a:rPr lang="en-AU" sz="1900" dirty="0" err="1">
                <a:latin typeface="Calibri Light" panose="020F0302020204030204" pitchFamily="34" charset="0"/>
                <a:cs typeface="Calibri Light" panose="020F0302020204030204" pitchFamily="34" charset="0"/>
              </a:rPr>
              <a:t>Henders</a:t>
            </a:r>
            <a:r>
              <a:rPr lang="en-AU" sz="1900" dirty="0">
                <a:latin typeface="Calibri Light" panose="020F0302020204030204" pitchFamily="34" charset="0"/>
                <a:cs typeface="Calibri Light" panose="020F0302020204030204" pitchFamily="34" charset="0"/>
              </a:rPr>
              <a:t> AK, Mendelson MM, Liu C, </a:t>
            </a:r>
            <a:r>
              <a:rPr lang="en-AU" sz="1900" dirty="0" err="1">
                <a:latin typeface="Calibri Light" panose="020F0302020204030204" pitchFamily="34" charset="0"/>
                <a:cs typeface="Calibri Light" panose="020F0302020204030204" pitchFamily="34" charset="0"/>
              </a:rPr>
              <a:t>Joehanes</a:t>
            </a:r>
            <a:r>
              <a:rPr lang="en-AU" sz="1900" dirty="0">
                <a:latin typeface="Calibri Light" panose="020F0302020204030204" pitchFamily="34" charset="0"/>
                <a:cs typeface="Calibri Light" panose="020F0302020204030204" pitchFamily="34" charset="0"/>
              </a:rPr>
              <a:t> R, Liang L; BIOS Consortium, Levy D, Martin NG, Starr JM, </a:t>
            </a:r>
            <a:r>
              <a:rPr lang="en-AU" sz="1900" dirty="0" err="1">
                <a:latin typeface="Calibri Light" panose="020F0302020204030204" pitchFamily="34" charset="0"/>
                <a:cs typeface="Calibri Light" panose="020F0302020204030204" pitchFamily="34" charset="0"/>
              </a:rPr>
              <a:t>Wijmenga</a:t>
            </a:r>
            <a:r>
              <a:rPr lang="en-AU" sz="1900" dirty="0">
                <a:latin typeface="Calibri Light" panose="020F0302020204030204" pitchFamily="34" charset="0"/>
                <a:cs typeface="Calibri Light" panose="020F0302020204030204" pitchFamily="34" charset="0"/>
              </a:rPr>
              <a:t> C, Wray NR, Yang J, Montgomery GW, Franke L, </a:t>
            </a:r>
            <a:r>
              <a:rPr lang="en-AU" sz="1900" dirty="0" err="1">
                <a:latin typeface="Calibri Light" panose="020F0302020204030204" pitchFamily="34" charset="0"/>
                <a:cs typeface="Calibri Light" panose="020F0302020204030204" pitchFamily="34" charset="0"/>
              </a:rPr>
              <a:t>Deary</a:t>
            </a:r>
            <a:r>
              <a:rPr lang="en-AU" sz="1900" dirty="0">
                <a:latin typeface="Calibri Light" panose="020F0302020204030204" pitchFamily="34" charset="0"/>
                <a:cs typeface="Calibri Light" panose="020F0302020204030204" pitchFamily="34" charset="0"/>
              </a:rPr>
              <a:t> IJ, </a:t>
            </a:r>
            <a:r>
              <a:rPr lang="en-AU" sz="1900" dirty="0" err="1">
                <a:latin typeface="Calibri Light" panose="020F0302020204030204" pitchFamily="34" charset="0"/>
                <a:cs typeface="Calibri Light" panose="020F0302020204030204" pitchFamily="34" charset="0"/>
              </a:rPr>
              <a:t>Visscher</a:t>
            </a:r>
            <a:r>
              <a:rPr lang="en-AU" sz="1900" dirty="0">
                <a:latin typeface="Calibri Light" panose="020F0302020204030204" pitchFamily="34" charset="0"/>
                <a:cs typeface="Calibri Light" panose="020F0302020204030204" pitchFamily="34" charset="0"/>
              </a:rPr>
              <a:t> PM. </a:t>
            </a:r>
            <a:r>
              <a:rPr lang="en-AU" sz="1900" u="sng" dirty="0">
                <a:latin typeface="Calibri Light" panose="020F0302020204030204" pitchFamily="34" charset="0"/>
                <a:cs typeface="Calibri Light" panose="020F0302020204030204" pitchFamily="34" charset="0"/>
              </a:rPr>
              <a:t>Improving Phenotypic Prediction by Combining Genetic and Epigenetic </a:t>
            </a:r>
            <a:r>
              <a:rPr lang="en-AU" u="sng" dirty="0">
                <a:latin typeface="Calibri Light" panose="020F0302020204030204" pitchFamily="34" charset="0"/>
                <a:cs typeface="Calibri Light" panose="020F0302020204030204" pitchFamily="34" charset="0"/>
              </a:rPr>
              <a:t>Associations</a:t>
            </a:r>
            <a:r>
              <a:rPr lang="en-AU" dirty="0">
                <a:latin typeface="Calibri Light" panose="020F0302020204030204" pitchFamily="34" charset="0"/>
                <a:cs typeface="Calibri Light" panose="020F0302020204030204" pitchFamily="34" charset="0"/>
              </a:rPr>
              <a:t>. Am J Hum Genet. 2015; 97(1):75-85. (</a:t>
            </a:r>
            <a:r>
              <a:rPr lang="en-AU" b="1" dirty="0">
                <a:latin typeface="Calibri Light" panose="020F0302020204030204" pitchFamily="34" charset="0"/>
                <a:cs typeface="Calibri Light" panose="020F0302020204030204" pitchFamily="34" charset="0"/>
              </a:rPr>
              <a:t>Important for the conceptualization of polygenicity</a:t>
            </a:r>
            <a:r>
              <a:rPr lang="en-AU" dirty="0">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17826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ED8A-4E51-41E2-A72C-630E522E0985}"/>
              </a:ext>
            </a:extLst>
          </p:cNvPr>
          <p:cNvSpPr>
            <a:spLocks noGrp="1"/>
          </p:cNvSpPr>
          <p:nvPr>
            <p:ph type="title"/>
          </p:nvPr>
        </p:nvSpPr>
        <p:spPr/>
        <p:txBody>
          <a:bodyPr/>
          <a:lstStyle/>
          <a:p>
            <a:r>
              <a:rPr lang="en-AU" dirty="0"/>
              <a:t>Q: How to Identify non-independence?</a:t>
            </a:r>
          </a:p>
        </p:txBody>
      </p:sp>
      <p:sp>
        <p:nvSpPr>
          <p:cNvPr id="3" name="Content Placeholder 2">
            <a:extLst>
              <a:ext uri="{FF2B5EF4-FFF2-40B4-BE49-F238E27FC236}">
                <a16:creationId xmlns:a16="http://schemas.microsoft.com/office/drawing/2014/main" id="{483DBEDA-48F5-4EF4-BE6A-ACD5617B2FFD}"/>
              </a:ext>
            </a:extLst>
          </p:cNvPr>
          <p:cNvSpPr>
            <a:spLocks noGrp="1"/>
          </p:cNvSpPr>
          <p:nvPr>
            <p:ph idx="1"/>
          </p:nvPr>
        </p:nvSpPr>
        <p:spPr>
          <a:xfrm>
            <a:off x="1024129" y="2286000"/>
            <a:ext cx="10092106" cy="4023360"/>
          </a:xfrm>
        </p:spPr>
        <p:txBody>
          <a:bodyPr>
            <a:normAutofit/>
          </a:bodyPr>
          <a:lstStyle/>
          <a:p>
            <a:pPr lvl="1"/>
            <a:r>
              <a:rPr lang="en-AU" sz="2800" dirty="0"/>
              <a:t>Homer et al method</a:t>
            </a:r>
          </a:p>
          <a:p>
            <a:pPr lvl="2"/>
            <a:r>
              <a:rPr lang="en-AU" sz="2400" dirty="0"/>
              <a:t>Visscher and Hill 2009 more powerful</a:t>
            </a:r>
          </a:p>
          <a:p>
            <a:pPr lvl="2"/>
            <a:r>
              <a:rPr lang="en-AU" sz="2400" dirty="0"/>
              <a:t>However, many cohorts do not provide true MAF, violates data access, not clear how well this really works with a realistic meta-analysis</a:t>
            </a:r>
          </a:p>
          <a:p>
            <a:pPr lvl="1"/>
            <a:endParaRPr lang="en-AU" sz="2800" dirty="0"/>
          </a:p>
        </p:txBody>
      </p:sp>
      <p:pic>
        <p:nvPicPr>
          <p:cNvPr id="4" name="Picture 3">
            <a:extLst>
              <a:ext uri="{FF2B5EF4-FFF2-40B4-BE49-F238E27FC236}">
                <a16:creationId xmlns:a16="http://schemas.microsoft.com/office/drawing/2014/main" id="{C48AD1A2-E7F7-4FA1-B764-61C3379D8DF2}"/>
              </a:ext>
            </a:extLst>
          </p:cNvPr>
          <p:cNvPicPr>
            <a:picLocks noChangeAspect="1"/>
          </p:cNvPicPr>
          <p:nvPr/>
        </p:nvPicPr>
        <p:blipFill>
          <a:blip r:embed="rId2"/>
          <a:stretch>
            <a:fillRect/>
          </a:stretch>
        </p:blipFill>
        <p:spPr>
          <a:xfrm>
            <a:off x="4573333" y="4075579"/>
            <a:ext cx="6170868" cy="2678648"/>
          </a:xfrm>
          <a:prstGeom prst="rect">
            <a:avLst/>
          </a:prstGeom>
        </p:spPr>
      </p:pic>
    </p:spTree>
    <p:extLst>
      <p:ext uri="{BB962C8B-B14F-4D97-AF65-F5344CB8AC3E}">
        <p14:creationId xmlns:p14="http://schemas.microsoft.com/office/powerpoint/2010/main" val="1595823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ED8A-4E51-41E2-A72C-630E522E0985}"/>
              </a:ext>
            </a:extLst>
          </p:cNvPr>
          <p:cNvSpPr>
            <a:spLocks noGrp="1"/>
          </p:cNvSpPr>
          <p:nvPr>
            <p:ph type="title"/>
          </p:nvPr>
        </p:nvSpPr>
        <p:spPr/>
        <p:txBody>
          <a:bodyPr/>
          <a:lstStyle/>
          <a:p>
            <a:r>
              <a:rPr lang="en-AU" dirty="0"/>
              <a:t>Q: How to Identify non-independence?</a:t>
            </a:r>
          </a:p>
        </p:txBody>
      </p:sp>
      <p:sp>
        <p:nvSpPr>
          <p:cNvPr id="3" name="Content Placeholder 2">
            <a:extLst>
              <a:ext uri="{FF2B5EF4-FFF2-40B4-BE49-F238E27FC236}">
                <a16:creationId xmlns:a16="http://schemas.microsoft.com/office/drawing/2014/main" id="{483DBEDA-48F5-4EF4-BE6A-ACD5617B2FFD}"/>
              </a:ext>
            </a:extLst>
          </p:cNvPr>
          <p:cNvSpPr>
            <a:spLocks noGrp="1"/>
          </p:cNvSpPr>
          <p:nvPr>
            <p:ph idx="1"/>
          </p:nvPr>
        </p:nvSpPr>
        <p:spPr>
          <a:xfrm>
            <a:off x="1024129" y="2286000"/>
            <a:ext cx="10092106" cy="4023360"/>
          </a:xfrm>
        </p:spPr>
        <p:txBody>
          <a:bodyPr>
            <a:normAutofit fontScale="92500"/>
          </a:bodyPr>
          <a:lstStyle/>
          <a:p>
            <a:pPr lvl="1"/>
            <a:r>
              <a:rPr lang="en-AU" sz="2800" dirty="0" err="1"/>
              <a:t>LDScore</a:t>
            </a:r>
            <a:r>
              <a:rPr lang="en-AU" sz="2800" dirty="0"/>
              <a:t> – </a:t>
            </a:r>
            <a:r>
              <a:rPr lang="en-AU" sz="2800" dirty="0">
                <a:solidFill>
                  <a:schemeClr val="tx1">
                    <a:lumMod val="75000"/>
                  </a:schemeClr>
                </a:solidFill>
              </a:rPr>
              <a:t>(Maybe, more work needed…)	</a:t>
            </a:r>
          </a:p>
          <a:p>
            <a:pPr lvl="2"/>
            <a:r>
              <a:rPr lang="en-AU" sz="2400" dirty="0"/>
              <a:t>Using the Height data from the PRS analyses ran GWAS for 20 permutations</a:t>
            </a:r>
          </a:p>
          <a:p>
            <a:pPr lvl="2"/>
            <a:r>
              <a:rPr lang="en-AU" sz="2400" dirty="0"/>
              <a:t>Sample1 340,000 individuals</a:t>
            </a:r>
          </a:p>
          <a:p>
            <a:pPr lvl="2"/>
            <a:r>
              <a:rPr lang="en-AU" sz="2400" dirty="0"/>
              <a:t>Sample 2 30,000 individuals</a:t>
            </a:r>
          </a:p>
          <a:p>
            <a:pPr lvl="2"/>
            <a:r>
              <a:rPr lang="en-AU" sz="2400" dirty="0"/>
              <a:t>Overlap of 200 individuals</a:t>
            </a:r>
          </a:p>
          <a:p>
            <a:pPr lvl="3"/>
            <a:r>
              <a:rPr lang="en-AU" sz="2400" dirty="0"/>
              <a:t>Covariance “Intercept” ranged from .067 (.017) to .075 (.017) indicating non-independence </a:t>
            </a:r>
          </a:p>
          <a:p>
            <a:pPr lvl="2"/>
            <a:r>
              <a:rPr lang="en-AU" sz="2400" dirty="0">
                <a:solidFill>
                  <a:schemeClr val="tx1">
                    <a:lumMod val="75000"/>
                  </a:schemeClr>
                </a:solidFill>
              </a:rPr>
              <a:t>Overlap of 5 individuals</a:t>
            </a:r>
          </a:p>
          <a:p>
            <a:pPr lvl="3"/>
            <a:r>
              <a:rPr lang="en-AU" sz="2400" dirty="0">
                <a:solidFill>
                  <a:schemeClr val="tx1">
                    <a:lumMod val="75000"/>
                  </a:schemeClr>
                </a:solidFill>
              </a:rPr>
              <a:t>Covariance “Intercept” ranged from .062 (.016) to .072 (.017) indicating non-independence </a:t>
            </a:r>
          </a:p>
          <a:p>
            <a:pPr lvl="2"/>
            <a:endParaRPr lang="en-AU" sz="2400" dirty="0"/>
          </a:p>
          <a:p>
            <a:pPr marL="457200" lvl="3" indent="0">
              <a:buNone/>
            </a:pPr>
            <a:endParaRPr lang="en-AU" sz="2400" dirty="0"/>
          </a:p>
          <a:p>
            <a:pPr lvl="2"/>
            <a:endParaRPr lang="en-AU" sz="2400" dirty="0"/>
          </a:p>
          <a:p>
            <a:pPr marL="310896" lvl="2" indent="0">
              <a:buNone/>
            </a:pPr>
            <a:endParaRPr lang="en-AU" sz="2400" dirty="0"/>
          </a:p>
        </p:txBody>
      </p:sp>
    </p:spTree>
    <p:extLst>
      <p:ext uri="{BB962C8B-B14F-4D97-AF65-F5344CB8AC3E}">
        <p14:creationId xmlns:p14="http://schemas.microsoft.com/office/powerpoint/2010/main" val="4032619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ED8A-4E51-41E2-A72C-630E522E0985}"/>
              </a:ext>
            </a:extLst>
          </p:cNvPr>
          <p:cNvSpPr>
            <a:spLocks noGrp="1"/>
          </p:cNvSpPr>
          <p:nvPr>
            <p:ph type="title"/>
          </p:nvPr>
        </p:nvSpPr>
        <p:spPr/>
        <p:txBody>
          <a:bodyPr>
            <a:normAutofit fontScale="90000"/>
          </a:bodyPr>
          <a:lstStyle/>
          <a:p>
            <a:r>
              <a:rPr lang="en-AU" dirty="0"/>
              <a:t>WHAT Are the Solutions if you find        </a:t>
            </a:r>
            <a:br>
              <a:rPr lang="en-AU" dirty="0"/>
            </a:br>
            <a:r>
              <a:rPr lang="en-AU" dirty="0"/>
              <a:t>non-independence</a:t>
            </a:r>
          </a:p>
        </p:txBody>
      </p:sp>
      <p:sp>
        <p:nvSpPr>
          <p:cNvPr id="3" name="Content Placeholder 2">
            <a:extLst>
              <a:ext uri="{FF2B5EF4-FFF2-40B4-BE49-F238E27FC236}">
                <a16:creationId xmlns:a16="http://schemas.microsoft.com/office/drawing/2014/main" id="{483DBEDA-48F5-4EF4-BE6A-ACD5617B2FFD}"/>
              </a:ext>
            </a:extLst>
          </p:cNvPr>
          <p:cNvSpPr>
            <a:spLocks noGrp="1"/>
          </p:cNvSpPr>
          <p:nvPr>
            <p:ph idx="1"/>
          </p:nvPr>
        </p:nvSpPr>
        <p:spPr>
          <a:xfrm>
            <a:off x="1024129" y="2286000"/>
            <a:ext cx="10092106" cy="4023360"/>
          </a:xfrm>
        </p:spPr>
        <p:txBody>
          <a:bodyPr>
            <a:normAutofit/>
          </a:bodyPr>
          <a:lstStyle/>
          <a:p>
            <a:pPr lvl="1"/>
            <a:r>
              <a:rPr lang="en-AU" sz="2800" dirty="0"/>
              <a:t>Homer et al method</a:t>
            </a:r>
          </a:p>
          <a:p>
            <a:pPr lvl="2"/>
            <a:r>
              <a:rPr lang="en-AU" sz="2400" dirty="0"/>
              <a:t>Visscher and Hill 2009 more powerful</a:t>
            </a:r>
          </a:p>
          <a:p>
            <a:pPr lvl="2"/>
            <a:r>
              <a:rPr lang="en-AU" sz="2400" dirty="0"/>
              <a:t>However, many cohorts do not provide true MAF, violates data access, not clear how well this really works with a realistic meta-analysis</a:t>
            </a:r>
          </a:p>
          <a:p>
            <a:pPr lvl="1"/>
            <a:endParaRPr lang="en-AU" sz="2800" dirty="0"/>
          </a:p>
        </p:txBody>
      </p:sp>
      <p:pic>
        <p:nvPicPr>
          <p:cNvPr id="4" name="Picture 3">
            <a:extLst>
              <a:ext uri="{FF2B5EF4-FFF2-40B4-BE49-F238E27FC236}">
                <a16:creationId xmlns:a16="http://schemas.microsoft.com/office/drawing/2014/main" id="{C48AD1A2-E7F7-4FA1-B764-61C3379D8DF2}"/>
              </a:ext>
            </a:extLst>
          </p:cNvPr>
          <p:cNvPicPr>
            <a:picLocks noChangeAspect="1"/>
          </p:cNvPicPr>
          <p:nvPr/>
        </p:nvPicPr>
        <p:blipFill>
          <a:blip r:embed="rId2"/>
          <a:stretch>
            <a:fillRect/>
          </a:stretch>
        </p:blipFill>
        <p:spPr>
          <a:xfrm>
            <a:off x="4573333" y="4075579"/>
            <a:ext cx="6170868" cy="2678648"/>
          </a:xfrm>
          <a:prstGeom prst="rect">
            <a:avLst/>
          </a:prstGeom>
        </p:spPr>
      </p:pic>
      <p:cxnSp>
        <p:nvCxnSpPr>
          <p:cNvPr id="6" name="Straight Connector 5">
            <a:extLst>
              <a:ext uri="{FF2B5EF4-FFF2-40B4-BE49-F238E27FC236}">
                <a16:creationId xmlns:a16="http://schemas.microsoft.com/office/drawing/2014/main" id="{EA21FAA5-4C1C-4C4A-844E-D4562DDF0325}"/>
              </a:ext>
            </a:extLst>
          </p:cNvPr>
          <p:cNvCxnSpPr/>
          <p:nvPr/>
        </p:nvCxnSpPr>
        <p:spPr>
          <a:xfrm>
            <a:off x="1024128" y="2286000"/>
            <a:ext cx="9912813" cy="430305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D957E8-2F61-493D-A7CA-D904CE95C0C6}"/>
              </a:ext>
            </a:extLst>
          </p:cNvPr>
          <p:cNvCxnSpPr>
            <a:cxnSpLocks/>
          </p:cNvCxnSpPr>
          <p:nvPr/>
        </p:nvCxnSpPr>
        <p:spPr>
          <a:xfrm flipV="1">
            <a:off x="1024128" y="1891553"/>
            <a:ext cx="9720072" cy="418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846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ED8A-4E51-41E2-A72C-630E522E0985}"/>
              </a:ext>
            </a:extLst>
          </p:cNvPr>
          <p:cNvSpPr>
            <a:spLocks noGrp="1"/>
          </p:cNvSpPr>
          <p:nvPr>
            <p:ph type="title"/>
          </p:nvPr>
        </p:nvSpPr>
        <p:spPr/>
        <p:txBody>
          <a:bodyPr>
            <a:normAutofit fontScale="90000"/>
          </a:bodyPr>
          <a:lstStyle/>
          <a:p>
            <a:r>
              <a:rPr lang="en-AU" dirty="0"/>
              <a:t>WHAT Are the Solutions if you find        </a:t>
            </a:r>
            <a:br>
              <a:rPr lang="en-AU" dirty="0"/>
            </a:br>
            <a:r>
              <a:rPr lang="en-AU" dirty="0"/>
              <a:t>non-independence</a:t>
            </a:r>
          </a:p>
        </p:txBody>
      </p:sp>
      <p:sp>
        <p:nvSpPr>
          <p:cNvPr id="3" name="Content Placeholder 2">
            <a:extLst>
              <a:ext uri="{FF2B5EF4-FFF2-40B4-BE49-F238E27FC236}">
                <a16:creationId xmlns:a16="http://schemas.microsoft.com/office/drawing/2014/main" id="{483DBEDA-48F5-4EF4-BE6A-ACD5617B2FFD}"/>
              </a:ext>
            </a:extLst>
          </p:cNvPr>
          <p:cNvSpPr>
            <a:spLocks noGrp="1"/>
          </p:cNvSpPr>
          <p:nvPr>
            <p:ph idx="1"/>
          </p:nvPr>
        </p:nvSpPr>
        <p:spPr>
          <a:xfrm>
            <a:off x="1024129" y="2286000"/>
            <a:ext cx="10092106" cy="4023360"/>
          </a:xfrm>
        </p:spPr>
        <p:txBody>
          <a:bodyPr>
            <a:normAutofit/>
          </a:bodyPr>
          <a:lstStyle/>
          <a:p>
            <a:pPr lvl="1"/>
            <a:r>
              <a:rPr lang="en-AU" sz="2800" dirty="0"/>
              <a:t>Homer et al method</a:t>
            </a:r>
          </a:p>
          <a:p>
            <a:pPr lvl="2"/>
            <a:r>
              <a:rPr lang="en-AU" sz="2400" dirty="0"/>
              <a:t>Visscher and Hill 2009 more powerful</a:t>
            </a:r>
          </a:p>
          <a:p>
            <a:pPr lvl="2"/>
            <a:r>
              <a:rPr lang="en-AU" sz="2400" dirty="0"/>
              <a:t>However, many cohorts do not provide true MAF, violates data access, not clear how well this really works with a realistic meta-analysis</a:t>
            </a:r>
          </a:p>
          <a:p>
            <a:pPr lvl="1"/>
            <a:endParaRPr lang="en-AU" sz="2800" dirty="0"/>
          </a:p>
        </p:txBody>
      </p:sp>
      <p:pic>
        <p:nvPicPr>
          <p:cNvPr id="4" name="Picture 3">
            <a:extLst>
              <a:ext uri="{FF2B5EF4-FFF2-40B4-BE49-F238E27FC236}">
                <a16:creationId xmlns:a16="http://schemas.microsoft.com/office/drawing/2014/main" id="{C48AD1A2-E7F7-4FA1-B764-61C3379D8DF2}"/>
              </a:ext>
            </a:extLst>
          </p:cNvPr>
          <p:cNvPicPr>
            <a:picLocks noChangeAspect="1"/>
          </p:cNvPicPr>
          <p:nvPr/>
        </p:nvPicPr>
        <p:blipFill>
          <a:blip r:embed="rId2"/>
          <a:stretch>
            <a:fillRect/>
          </a:stretch>
        </p:blipFill>
        <p:spPr>
          <a:xfrm>
            <a:off x="4573333" y="4075579"/>
            <a:ext cx="6170868" cy="2678648"/>
          </a:xfrm>
          <a:prstGeom prst="rect">
            <a:avLst/>
          </a:prstGeom>
        </p:spPr>
      </p:pic>
      <p:cxnSp>
        <p:nvCxnSpPr>
          <p:cNvPr id="6" name="Straight Connector 5">
            <a:extLst>
              <a:ext uri="{FF2B5EF4-FFF2-40B4-BE49-F238E27FC236}">
                <a16:creationId xmlns:a16="http://schemas.microsoft.com/office/drawing/2014/main" id="{EA21FAA5-4C1C-4C4A-844E-D4562DDF0325}"/>
              </a:ext>
            </a:extLst>
          </p:cNvPr>
          <p:cNvCxnSpPr/>
          <p:nvPr/>
        </p:nvCxnSpPr>
        <p:spPr>
          <a:xfrm>
            <a:off x="1024128" y="2286000"/>
            <a:ext cx="9912813" cy="430305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D957E8-2F61-493D-A7CA-D904CE95C0C6}"/>
              </a:ext>
            </a:extLst>
          </p:cNvPr>
          <p:cNvCxnSpPr>
            <a:cxnSpLocks/>
          </p:cNvCxnSpPr>
          <p:nvPr/>
        </p:nvCxnSpPr>
        <p:spPr>
          <a:xfrm flipV="1">
            <a:off x="1024128" y="1891553"/>
            <a:ext cx="9720072" cy="41865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50005CC-D834-4EC8-B897-2BE71025B5B9}"/>
              </a:ext>
            </a:extLst>
          </p:cNvPr>
          <p:cNvPicPr>
            <a:picLocks noChangeAspect="1"/>
          </p:cNvPicPr>
          <p:nvPr/>
        </p:nvPicPr>
        <p:blipFill>
          <a:blip r:embed="rId3"/>
          <a:stretch>
            <a:fillRect/>
          </a:stretch>
        </p:blipFill>
        <p:spPr>
          <a:xfrm>
            <a:off x="831387" y="3487272"/>
            <a:ext cx="8316657" cy="439971"/>
          </a:xfrm>
          <a:prstGeom prst="rect">
            <a:avLst/>
          </a:prstGeom>
          <a:ln>
            <a:solidFill>
              <a:schemeClr val="tx1"/>
            </a:solidFill>
          </a:ln>
        </p:spPr>
      </p:pic>
      <p:pic>
        <p:nvPicPr>
          <p:cNvPr id="11" name="Picture 10">
            <a:extLst>
              <a:ext uri="{FF2B5EF4-FFF2-40B4-BE49-F238E27FC236}">
                <a16:creationId xmlns:a16="http://schemas.microsoft.com/office/drawing/2014/main" id="{467F4AEE-8769-4992-A7DB-51DDAB24688B}"/>
              </a:ext>
            </a:extLst>
          </p:cNvPr>
          <p:cNvPicPr>
            <a:picLocks noChangeAspect="1"/>
          </p:cNvPicPr>
          <p:nvPr/>
        </p:nvPicPr>
        <p:blipFill>
          <a:blip r:embed="rId4"/>
          <a:stretch>
            <a:fillRect/>
          </a:stretch>
        </p:blipFill>
        <p:spPr>
          <a:xfrm>
            <a:off x="840352" y="1865417"/>
            <a:ext cx="8307692" cy="1621855"/>
          </a:xfrm>
          <a:prstGeom prst="rect">
            <a:avLst/>
          </a:prstGeom>
          <a:ln>
            <a:solidFill>
              <a:schemeClr val="tx1"/>
            </a:solidFill>
          </a:ln>
        </p:spPr>
      </p:pic>
      <p:pic>
        <p:nvPicPr>
          <p:cNvPr id="12" name="Picture 11">
            <a:extLst>
              <a:ext uri="{FF2B5EF4-FFF2-40B4-BE49-F238E27FC236}">
                <a16:creationId xmlns:a16="http://schemas.microsoft.com/office/drawing/2014/main" id="{C61F5F1B-CDFE-4FAD-8545-648DFD6198FF}"/>
              </a:ext>
            </a:extLst>
          </p:cNvPr>
          <p:cNvPicPr>
            <a:picLocks noChangeAspect="1"/>
          </p:cNvPicPr>
          <p:nvPr/>
        </p:nvPicPr>
        <p:blipFill>
          <a:blip r:embed="rId5"/>
          <a:stretch>
            <a:fillRect/>
          </a:stretch>
        </p:blipFill>
        <p:spPr>
          <a:xfrm>
            <a:off x="848151" y="4043597"/>
            <a:ext cx="3657800" cy="2588066"/>
          </a:xfrm>
          <a:prstGeom prst="rect">
            <a:avLst/>
          </a:prstGeom>
          <a:ln>
            <a:solidFill>
              <a:schemeClr val="tx1"/>
            </a:solidFill>
          </a:ln>
        </p:spPr>
      </p:pic>
      <p:sp>
        <p:nvSpPr>
          <p:cNvPr id="13" name="Rectangle 12">
            <a:extLst>
              <a:ext uri="{FF2B5EF4-FFF2-40B4-BE49-F238E27FC236}">
                <a16:creationId xmlns:a16="http://schemas.microsoft.com/office/drawing/2014/main" id="{562E1E6D-F26A-4FD5-9B29-0E6CB43E001C}"/>
              </a:ext>
            </a:extLst>
          </p:cNvPr>
          <p:cNvSpPr/>
          <p:nvPr/>
        </p:nvSpPr>
        <p:spPr>
          <a:xfrm>
            <a:off x="2519082" y="5805898"/>
            <a:ext cx="618565" cy="173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E94B570C-C295-41CF-BB27-036D115CE79A}"/>
              </a:ext>
            </a:extLst>
          </p:cNvPr>
          <p:cNvPicPr>
            <a:picLocks noChangeAspect="1"/>
          </p:cNvPicPr>
          <p:nvPr/>
        </p:nvPicPr>
        <p:blipFill>
          <a:blip r:embed="rId6"/>
          <a:stretch>
            <a:fillRect/>
          </a:stretch>
        </p:blipFill>
        <p:spPr>
          <a:xfrm>
            <a:off x="4657433" y="3928016"/>
            <a:ext cx="6963660" cy="2735211"/>
          </a:xfrm>
          <a:prstGeom prst="rect">
            <a:avLst/>
          </a:prstGeom>
          <a:ln>
            <a:solidFill>
              <a:schemeClr val="tx1"/>
            </a:solidFill>
          </a:ln>
        </p:spPr>
      </p:pic>
    </p:spTree>
    <p:extLst>
      <p:ext uri="{BB962C8B-B14F-4D97-AF65-F5344CB8AC3E}">
        <p14:creationId xmlns:p14="http://schemas.microsoft.com/office/powerpoint/2010/main" val="2473291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0387-D3D0-4580-8313-47C967F55033}"/>
              </a:ext>
            </a:extLst>
          </p:cNvPr>
          <p:cNvSpPr>
            <a:spLocks noGrp="1"/>
          </p:cNvSpPr>
          <p:nvPr>
            <p:ph type="title"/>
          </p:nvPr>
        </p:nvSpPr>
        <p:spPr/>
        <p:txBody>
          <a:bodyPr>
            <a:normAutofit fontScale="90000"/>
          </a:bodyPr>
          <a:lstStyle/>
          <a:p>
            <a:r>
              <a:rPr lang="en-AU" dirty="0"/>
              <a:t>WHAT Are the Solutions if you find     </a:t>
            </a:r>
            <a:br>
              <a:rPr lang="en-AU" dirty="0"/>
            </a:br>
            <a:r>
              <a:rPr lang="en-AU" dirty="0"/>
              <a:t>non-independence</a:t>
            </a:r>
          </a:p>
        </p:txBody>
      </p:sp>
      <p:sp>
        <p:nvSpPr>
          <p:cNvPr id="3" name="Content Placeholder 2">
            <a:extLst>
              <a:ext uri="{FF2B5EF4-FFF2-40B4-BE49-F238E27FC236}">
                <a16:creationId xmlns:a16="http://schemas.microsoft.com/office/drawing/2014/main" id="{7D94D69F-B210-488C-8B8D-19B7FA6B4374}"/>
              </a:ext>
            </a:extLst>
          </p:cNvPr>
          <p:cNvSpPr>
            <a:spLocks noGrp="1"/>
          </p:cNvSpPr>
          <p:nvPr>
            <p:ph idx="1"/>
          </p:nvPr>
        </p:nvSpPr>
        <p:spPr>
          <a:xfrm>
            <a:off x="1024128" y="2286000"/>
            <a:ext cx="6300037" cy="4023360"/>
          </a:xfrm>
        </p:spPr>
        <p:txBody>
          <a:bodyPr>
            <a:normAutofit fontScale="92500" lnSpcReduction="10000"/>
          </a:bodyPr>
          <a:lstStyle/>
          <a:p>
            <a:pPr lvl="1"/>
            <a:r>
              <a:rPr lang="en-GB" sz="2800" dirty="0"/>
              <a:t>Leave-one-out…</a:t>
            </a:r>
          </a:p>
          <a:p>
            <a:pPr lvl="1"/>
            <a:r>
              <a:rPr lang="en-GB" sz="2800" dirty="0"/>
              <a:t>If both groups have raw data access collaborate &amp; exchange checksums</a:t>
            </a:r>
          </a:p>
          <a:p>
            <a:pPr lvl="2"/>
            <a:r>
              <a:rPr lang="en-GB" sz="2400" dirty="0"/>
              <a:t>Make list of common non-ambiguous SNPs passing QC in discovery and target</a:t>
            </a:r>
          </a:p>
          <a:p>
            <a:pPr lvl="2"/>
            <a:r>
              <a:rPr lang="en-GB" sz="2400" dirty="0"/>
              <a:t>Make </a:t>
            </a:r>
            <a:r>
              <a:rPr lang="en-GB" sz="2400" i="1" dirty="0"/>
              <a:t>n</a:t>
            </a:r>
            <a:r>
              <a:rPr lang="en-GB" sz="2400" dirty="0"/>
              <a:t> SNP set lists each with </a:t>
            </a:r>
            <a:r>
              <a:rPr lang="en-GB" sz="2400" i="1" dirty="0"/>
              <a:t>m</a:t>
            </a:r>
            <a:r>
              <a:rPr lang="en-GB" sz="2400" dirty="0"/>
              <a:t> SNPs </a:t>
            </a:r>
          </a:p>
          <a:p>
            <a:pPr lvl="2"/>
            <a:r>
              <a:rPr lang="en-GB" sz="2400" dirty="0"/>
              <a:t>Export </a:t>
            </a:r>
            <a:r>
              <a:rPr lang="en-GB" sz="2400" dirty="0" err="1"/>
              <a:t>hardcall</a:t>
            </a:r>
            <a:r>
              <a:rPr lang="en-GB" sz="2400" dirty="0"/>
              <a:t> data from each SNP set (1 line per person but no IDs)</a:t>
            </a:r>
          </a:p>
          <a:p>
            <a:pPr lvl="2"/>
            <a:r>
              <a:rPr lang="en-GB" sz="2400" dirty="0"/>
              <a:t>Parse the data obtaining a checksum for each line of data </a:t>
            </a:r>
          </a:p>
          <a:p>
            <a:pPr lvl="2"/>
            <a:r>
              <a:rPr lang="en-GB" sz="2400" dirty="0"/>
              <a:t>Exchange and look at % of identical checksums</a:t>
            </a:r>
          </a:p>
          <a:p>
            <a:pPr lvl="2"/>
            <a:endParaRPr lang="en-GB" sz="2400" dirty="0"/>
          </a:p>
        </p:txBody>
      </p:sp>
      <p:pic>
        <p:nvPicPr>
          <p:cNvPr id="5" name="Picture 4">
            <a:extLst>
              <a:ext uri="{FF2B5EF4-FFF2-40B4-BE49-F238E27FC236}">
                <a16:creationId xmlns:a16="http://schemas.microsoft.com/office/drawing/2014/main" id="{EC9FBC8E-B9B7-4D95-8EA8-021C8DF46650}"/>
              </a:ext>
            </a:extLst>
          </p:cNvPr>
          <p:cNvPicPr>
            <a:picLocks noChangeAspect="1"/>
          </p:cNvPicPr>
          <p:nvPr/>
        </p:nvPicPr>
        <p:blipFill>
          <a:blip r:embed="rId2"/>
          <a:stretch>
            <a:fillRect/>
          </a:stretch>
        </p:blipFill>
        <p:spPr>
          <a:xfrm>
            <a:off x="7460252" y="2084832"/>
            <a:ext cx="4032501" cy="2216977"/>
          </a:xfrm>
          <a:prstGeom prst="rect">
            <a:avLst/>
          </a:prstGeom>
        </p:spPr>
      </p:pic>
      <p:sp>
        <p:nvSpPr>
          <p:cNvPr id="6" name="TextBox 5">
            <a:extLst>
              <a:ext uri="{FF2B5EF4-FFF2-40B4-BE49-F238E27FC236}">
                <a16:creationId xmlns:a16="http://schemas.microsoft.com/office/drawing/2014/main" id="{528C347E-FA49-4D1F-B955-CFA5C2F87DB5}"/>
              </a:ext>
            </a:extLst>
          </p:cNvPr>
          <p:cNvSpPr txBox="1"/>
          <p:nvPr/>
        </p:nvSpPr>
        <p:spPr>
          <a:xfrm>
            <a:off x="7664823" y="4975411"/>
            <a:ext cx="4150659" cy="1200329"/>
          </a:xfrm>
          <a:prstGeom prst="rect">
            <a:avLst/>
          </a:prstGeom>
          <a:noFill/>
        </p:spPr>
        <p:txBody>
          <a:bodyPr wrap="square" rtlCol="0">
            <a:spAutoFit/>
          </a:bodyPr>
          <a:lstStyle/>
          <a:p>
            <a:r>
              <a:rPr lang="en-AU" dirty="0"/>
              <a:t>Google: checksum </a:t>
            </a:r>
            <a:r>
              <a:rPr lang="en-AU" dirty="0" err="1"/>
              <a:t>ripke</a:t>
            </a:r>
            <a:endParaRPr lang="en-AU" dirty="0"/>
          </a:p>
          <a:p>
            <a:endParaRPr lang="en-AU" dirty="0"/>
          </a:p>
          <a:p>
            <a:r>
              <a:rPr lang="en-AU" dirty="0"/>
              <a:t>https://personal.broadinstitute.org/sripke/share_links/checksums_download/</a:t>
            </a:r>
          </a:p>
        </p:txBody>
      </p:sp>
    </p:spTree>
    <p:extLst>
      <p:ext uri="{BB962C8B-B14F-4D97-AF65-F5344CB8AC3E}">
        <p14:creationId xmlns:p14="http://schemas.microsoft.com/office/powerpoint/2010/main" val="1833644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0387-D3D0-4580-8313-47C967F55033}"/>
              </a:ext>
            </a:extLst>
          </p:cNvPr>
          <p:cNvSpPr>
            <a:spLocks noGrp="1"/>
          </p:cNvSpPr>
          <p:nvPr>
            <p:ph type="title"/>
          </p:nvPr>
        </p:nvSpPr>
        <p:spPr/>
        <p:txBody>
          <a:bodyPr>
            <a:normAutofit fontScale="90000"/>
          </a:bodyPr>
          <a:lstStyle/>
          <a:p>
            <a:r>
              <a:rPr lang="en-AU" dirty="0"/>
              <a:t>WHAT Are the Solutions if you find        </a:t>
            </a:r>
            <a:br>
              <a:rPr lang="en-AU" dirty="0"/>
            </a:br>
            <a:r>
              <a:rPr lang="en-AU" dirty="0"/>
              <a:t>non-independence</a:t>
            </a:r>
          </a:p>
        </p:txBody>
      </p:sp>
      <p:sp>
        <p:nvSpPr>
          <p:cNvPr id="3" name="Content Placeholder 2">
            <a:extLst>
              <a:ext uri="{FF2B5EF4-FFF2-40B4-BE49-F238E27FC236}">
                <a16:creationId xmlns:a16="http://schemas.microsoft.com/office/drawing/2014/main" id="{7D94D69F-B210-488C-8B8D-19B7FA6B4374}"/>
              </a:ext>
            </a:extLst>
          </p:cNvPr>
          <p:cNvSpPr>
            <a:spLocks noGrp="1"/>
          </p:cNvSpPr>
          <p:nvPr>
            <p:ph idx="1"/>
          </p:nvPr>
        </p:nvSpPr>
        <p:spPr/>
        <p:txBody>
          <a:bodyPr>
            <a:normAutofit/>
          </a:bodyPr>
          <a:lstStyle/>
          <a:p>
            <a:pPr lvl="1"/>
            <a:r>
              <a:rPr lang="en-GB" sz="2800" dirty="0" err="1"/>
              <a:t>Mak</a:t>
            </a:r>
            <a:r>
              <a:rPr lang="en-GB" sz="2800" dirty="0"/>
              <a:t> et al (2018) proposed using all available data in the discovery and use of </a:t>
            </a:r>
            <a:r>
              <a:rPr lang="en-AU" sz="2800" dirty="0"/>
              <a:t>cross-prediction with split-validation to reduce inflation </a:t>
            </a:r>
          </a:p>
          <a:p>
            <a:pPr lvl="2"/>
            <a:r>
              <a:rPr lang="en-AU" sz="2800" dirty="0"/>
              <a:t>Focus is on situations where you have raw data for both discovery and target</a:t>
            </a:r>
          </a:p>
          <a:p>
            <a:pPr lvl="2"/>
            <a:r>
              <a:rPr lang="en-AU" sz="2800" dirty="0"/>
              <a:t>They do not consider the more typical                            situation where you have discovery                                            sum-stats and raw target data</a:t>
            </a:r>
            <a:endParaRPr lang="en-GB" sz="2800" dirty="0"/>
          </a:p>
          <a:p>
            <a:endParaRPr lang="en-GB" sz="3200" dirty="0"/>
          </a:p>
        </p:txBody>
      </p:sp>
      <p:pic>
        <p:nvPicPr>
          <p:cNvPr id="4" name="Picture 3">
            <a:extLst>
              <a:ext uri="{FF2B5EF4-FFF2-40B4-BE49-F238E27FC236}">
                <a16:creationId xmlns:a16="http://schemas.microsoft.com/office/drawing/2014/main" id="{E6D848AD-7BF8-4038-9449-CBF86A406E23}"/>
              </a:ext>
            </a:extLst>
          </p:cNvPr>
          <p:cNvPicPr>
            <a:picLocks noChangeAspect="1"/>
          </p:cNvPicPr>
          <p:nvPr/>
        </p:nvPicPr>
        <p:blipFill>
          <a:blip r:embed="rId2"/>
          <a:stretch>
            <a:fillRect/>
          </a:stretch>
        </p:blipFill>
        <p:spPr>
          <a:xfrm>
            <a:off x="7772400" y="4267200"/>
            <a:ext cx="3944470" cy="2058540"/>
          </a:xfrm>
          <a:prstGeom prst="rect">
            <a:avLst/>
          </a:prstGeom>
        </p:spPr>
      </p:pic>
    </p:spTree>
    <p:extLst>
      <p:ext uri="{BB962C8B-B14F-4D97-AF65-F5344CB8AC3E}">
        <p14:creationId xmlns:p14="http://schemas.microsoft.com/office/powerpoint/2010/main" val="1415753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90387-D3D0-4580-8313-47C967F55033}"/>
              </a:ext>
            </a:extLst>
          </p:cNvPr>
          <p:cNvSpPr>
            <a:spLocks noGrp="1"/>
          </p:cNvSpPr>
          <p:nvPr>
            <p:ph type="title"/>
          </p:nvPr>
        </p:nvSpPr>
        <p:spPr/>
        <p:txBody>
          <a:bodyPr>
            <a:normAutofit fontScale="90000"/>
          </a:bodyPr>
          <a:lstStyle/>
          <a:p>
            <a:r>
              <a:rPr lang="en-AU" dirty="0"/>
              <a:t>WHAT Are the Solutions if you find        </a:t>
            </a:r>
            <a:br>
              <a:rPr lang="en-AU" dirty="0"/>
            </a:br>
            <a:r>
              <a:rPr lang="en-AU" dirty="0"/>
              <a:t>non-independence</a:t>
            </a:r>
          </a:p>
        </p:txBody>
      </p:sp>
      <p:sp>
        <p:nvSpPr>
          <p:cNvPr id="3" name="Content Placeholder 2">
            <a:extLst>
              <a:ext uri="{FF2B5EF4-FFF2-40B4-BE49-F238E27FC236}">
                <a16:creationId xmlns:a16="http://schemas.microsoft.com/office/drawing/2014/main" id="{7D94D69F-B210-488C-8B8D-19B7FA6B4374}"/>
              </a:ext>
            </a:extLst>
          </p:cNvPr>
          <p:cNvSpPr>
            <a:spLocks noGrp="1"/>
          </p:cNvSpPr>
          <p:nvPr>
            <p:ph idx="1"/>
          </p:nvPr>
        </p:nvSpPr>
        <p:spPr/>
        <p:txBody>
          <a:bodyPr>
            <a:normAutofit/>
          </a:bodyPr>
          <a:lstStyle/>
          <a:p>
            <a:pPr lvl="1"/>
            <a:r>
              <a:rPr lang="en-AU" sz="2800" dirty="0"/>
              <a:t>Do you really need prediction</a:t>
            </a:r>
          </a:p>
          <a:p>
            <a:pPr lvl="2"/>
            <a:r>
              <a:rPr lang="en-AU" sz="2800" dirty="0"/>
              <a:t>Are you trying to show polygenicity? </a:t>
            </a:r>
          </a:p>
          <a:p>
            <a:pPr lvl="2"/>
            <a:r>
              <a:rPr lang="en-AU" sz="2800" dirty="0"/>
              <a:t>If not can you answer your question with LDSC, GWAS-SEM, MR, SECA or another approach?</a:t>
            </a:r>
            <a:r>
              <a:rPr lang="en-AU" sz="2400" dirty="0"/>
              <a:t> </a:t>
            </a:r>
            <a:endParaRPr lang="en-GB" sz="2400" dirty="0"/>
          </a:p>
          <a:p>
            <a:endParaRPr lang="en-GB" sz="3200" dirty="0"/>
          </a:p>
        </p:txBody>
      </p:sp>
    </p:spTree>
    <p:extLst>
      <p:ext uri="{BB962C8B-B14F-4D97-AF65-F5344CB8AC3E}">
        <p14:creationId xmlns:p14="http://schemas.microsoft.com/office/powerpoint/2010/main" val="3987717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F63EF9-03CE-4F37-B928-EB3CEA6044BF}"/>
              </a:ext>
            </a:extLst>
          </p:cNvPr>
          <p:cNvSpPr>
            <a:spLocks noGrp="1"/>
          </p:cNvSpPr>
          <p:nvPr>
            <p:ph type="title"/>
          </p:nvPr>
        </p:nvSpPr>
        <p:spPr/>
        <p:txBody>
          <a:bodyPr/>
          <a:lstStyle/>
          <a:p>
            <a:r>
              <a:rPr lang="en-AU" dirty="0"/>
              <a:t>Questions?</a:t>
            </a:r>
          </a:p>
        </p:txBody>
      </p:sp>
      <p:sp>
        <p:nvSpPr>
          <p:cNvPr id="2" name="Content Placeholder 1">
            <a:extLst>
              <a:ext uri="{FF2B5EF4-FFF2-40B4-BE49-F238E27FC236}">
                <a16:creationId xmlns:a16="http://schemas.microsoft.com/office/drawing/2014/main" id="{1145E7A3-B30D-48CE-8679-2F381A91987B}"/>
              </a:ext>
            </a:extLst>
          </p:cNvPr>
          <p:cNvSpPr>
            <a:spLocks noGrp="1"/>
          </p:cNvSpPr>
          <p:nvPr>
            <p:ph idx="1"/>
          </p:nvPr>
        </p:nvSpPr>
        <p:spPr/>
        <p:txBody>
          <a:bodyPr/>
          <a:lstStyle/>
          <a:p>
            <a:endParaRPr lang="en-AU"/>
          </a:p>
        </p:txBody>
      </p:sp>
      <p:pic>
        <p:nvPicPr>
          <p:cNvPr id="7" name="Picture 6">
            <a:extLst>
              <a:ext uri="{FF2B5EF4-FFF2-40B4-BE49-F238E27FC236}">
                <a16:creationId xmlns:a16="http://schemas.microsoft.com/office/drawing/2014/main" id="{55C12835-7B4C-4D7A-A4F0-A5C226306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211" y="2814747"/>
            <a:ext cx="8458486" cy="3274806"/>
          </a:xfrm>
          <a:prstGeom prst="rect">
            <a:avLst/>
          </a:prstGeom>
        </p:spPr>
      </p:pic>
    </p:spTree>
    <p:extLst>
      <p:ext uri="{BB962C8B-B14F-4D97-AF65-F5344CB8AC3E}">
        <p14:creationId xmlns:p14="http://schemas.microsoft.com/office/powerpoint/2010/main" val="91650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31D6-78A4-4A0E-A5DD-8DE93D1CB1AC}"/>
              </a:ext>
            </a:extLst>
          </p:cNvPr>
          <p:cNvSpPr>
            <a:spLocks noGrp="1"/>
          </p:cNvSpPr>
          <p:nvPr>
            <p:ph type="title"/>
          </p:nvPr>
        </p:nvSpPr>
        <p:spPr/>
        <p:txBody>
          <a:bodyPr>
            <a:normAutofit/>
          </a:bodyPr>
          <a:lstStyle/>
          <a:p>
            <a:r>
              <a:rPr lang="en-AU" dirty="0">
                <a:latin typeface="Calibri Light" panose="020F0302020204030204" pitchFamily="34" charset="0"/>
                <a:cs typeface="Calibri Light" panose="020F0302020204030204" pitchFamily="34" charset="0"/>
              </a:rPr>
              <a:t>Traditional approach</a:t>
            </a:r>
          </a:p>
        </p:txBody>
      </p:sp>
      <p:sp>
        <p:nvSpPr>
          <p:cNvPr id="3" name="Content Placeholder 2"/>
          <p:cNvSpPr>
            <a:spLocks noGrp="1"/>
          </p:cNvSpPr>
          <p:nvPr>
            <p:ph idx="1"/>
          </p:nvPr>
        </p:nvSpPr>
        <p:spPr/>
        <p:txBody>
          <a:bodyPr/>
          <a:lstStyle/>
          <a:p>
            <a:endParaRPr lang="en-AU"/>
          </a:p>
        </p:txBody>
      </p:sp>
      <p:pic>
        <p:nvPicPr>
          <p:cNvPr id="4" name="Picture 2">
            <a:extLst>
              <a:ext uri="{FF2B5EF4-FFF2-40B4-BE49-F238E27FC236}">
                <a16:creationId xmlns:a16="http://schemas.microsoft.com/office/drawing/2014/main" id="{CCB05CB3-8EDA-4382-A362-C1A4448F17D5}"/>
              </a:ext>
            </a:extLst>
          </p:cNvPr>
          <p:cNvPicPr>
            <a:picLocks noChangeArrowheads="1"/>
          </p:cNvPicPr>
          <p:nvPr/>
        </p:nvPicPr>
        <p:blipFill>
          <a:blip r:embed="rId3" cstate="print"/>
          <a:srcRect/>
          <a:stretch>
            <a:fillRect/>
          </a:stretch>
        </p:blipFill>
        <p:spPr bwMode="auto">
          <a:xfrm>
            <a:off x="2057400" y="1676400"/>
            <a:ext cx="8229600" cy="4728933"/>
          </a:xfrm>
          <a:prstGeom prst="rect">
            <a:avLst/>
          </a:prstGeom>
          <a:noFill/>
          <a:ln w="9525">
            <a:noFill/>
            <a:miter lim="800000"/>
            <a:headEnd/>
            <a:tailEnd/>
          </a:ln>
        </p:spPr>
      </p:pic>
      <p:sp>
        <p:nvSpPr>
          <p:cNvPr id="5" name="TextBox 4">
            <a:extLst>
              <a:ext uri="{FF2B5EF4-FFF2-40B4-BE49-F238E27FC236}">
                <a16:creationId xmlns:a16="http://schemas.microsoft.com/office/drawing/2014/main" id="{585CA54D-4253-44AB-912D-24560C6FB686}"/>
              </a:ext>
            </a:extLst>
          </p:cNvPr>
          <p:cNvSpPr txBox="1"/>
          <p:nvPr/>
        </p:nvSpPr>
        <p:spPr>
          <a:xfrm>
            <a:off x="1487488" y="6405334"/>
            <a:ext cx="3240360" cy="307777"/>
          </a:xfrm>
          <a:prstGeom prst="rect">
            <a:avLst/>
          </a:prstGeom>
          <a:noFill/>
        </p:spPr>
        <p:txBody>
          <a:bodyPr wrap="square" rtlCol="0">
            <a:spAutoFit/>
          </a:bodyPr>
          <a:lstStyle/>
          <a:p>
            <a:r>
              <a:rPr lang="en-AU" sz="1400" dirty="0">
                <a:latin typeface="Calibri Light" panose="020F0302020204030204" pitchFamily="34" charset="0"/>
                <a:cs typeface="Calibri Light" panose="020F0302020204030204" pitchFamily="34" charset="0"/>
              </a:rPr>
              <a:t>Wray et al (2014) </a:t>
            </a:r>
            <a:r>
              <a:rPr lang="en-AU" sz="1400" i="1" dirty="0">
                <a:latin typeface="Calibri Light" panose="020F0302020204030204" pitchFamily="34" charset="0"/>
                <a:cs typeface="Calibri Light" panose="020F0302020204030204" pitchFamily="34" charset="0"/>
              </a:rPr>
              <a:t>J Child </a:t>
            </a:r>
            <a:r>
              <a:rPr lang="en-AU" sz="1400" i="1" dirty="0" err="1">
                <a:latin typeface="Calibri Light" panose="020F0302020204030204" pitchFamily="34" charset="0"/>
                <a:cs typeface="Calibri Light" panose="020F0302020204030204" pitchFamily="34" charset="0"/>
              </a:rPr>
              <a:t>Psychol</a:t>
            </a:r>
            <a:r>
              <a:rPr lang="en-AU" sz="1400" i="1" dirty="0">
                <a:latin typeface="Calibri Light" panose="020F0302020204030204" pitchFamily="34" charset="0"/>
                <a:cs typeface="Calibri Light" panose="020F0302020204030204" pitchFamily="34" charset="0"/>
              </a:rPr>
              <a:t> Psychiatry</a:t>
            </a:r>
            <a:r>
              <a:rPr lang="en-AU" sz="1400" dirty="0">
                <a:latin typeface="Calibri Light" panose="020F0302020204030204" pitchFamily="34" charset="0"/>
                <a:cs typeface="Calibri Light" panose="020F0302020204030204" pitchFamily="34" charset="0"/>
              </a:rPr>
              <a:t>  </a:t>
            </a:r>
          </a:p>
        </p:txBody>
      </p:sp>
    </p:spTree>
    <p:extLst>
      <p:ext uri="{BB962C8B-B14F-4D97-AF65-F5344CB8AC3E}">
        <p14:creationId xmlns:p14="http://schemas.microsoft.com/office/powerpoint/2010/main" val="2984655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https://sites.google.com/broadinstitute.org/ukbbgwasresults/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2154327"/>
            <a:ext cx="10058400" cy="3830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02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31D6-78A4-4A0E-A5DD-8DE93D1CB1AC}"/>
              </a:ext>
            </a:extLst>
          </p:cNvPr>
          <p:cNvSpPr>
            <a:spLocks noGrp="1"/>
          </p:cNvSpPr>
          <p:nvPr>
            <p:ph type="title"/>
          </p:nvPr>
        </p:nvSpPr>
        <p:spPr/>
        <p:txBody>
          <a:bodyPr>
            <a:normAutofit/>
          </a:bodyPr>
          <a:lstStyle/>
          <a:p>
            <a:r>
              <a:rPr lang="en-AU" dirty="0">
                <a:latin typeface="Calibri Light" panose="020F0302020204030204" pitchFamily="34" charset="0"/>
                <a:cs typeface="Calibri Light" panose="020F0302020204030204" pitchFamily="34" charset="0"/>
              </a:rPr>
              <a:t>Traditional approach</a:t>
            </a:r>
          </a:p>
        </p:txBody>
      </p:sp>
      <p:sp>
        <p:nvSpPr>
          <p:cNvPr id="6" name="Content Placeholder 5"/>
          <p:cNvSpPr>
            <a:spLocks noGrp="1"/>
          </p:cNvSpPr>
          <p:nvPr>
            <p:ph idx="1"/>
          </p:nvPr>
        </p:nvSpPr>
        <p:spPr/>
        <p:txBody>
          <a:bodyPr/>
          <a:lstStyle/>
          <a:p>
            <a:endParaRPr lang="en-AU"/>
          </a:p>
        </p:txBody>
      </p:sp>
      <p:pic>
        <p:nvPicPr>
          <p:cNvPr id="4" name="Picture 2">
            <a:extLst>
              <a:ext uri="{FF2B5EF4-FFF2-40B4-BE49-F238E27FC236}">
                <a16:creationId xmlns:a16="http://schemas.microsoft.com/office/drawing/2014/main" id="{CCB05CB3-8EDA-4382-A362-C1A4448F17D5}"/>
              </a:ext>
            </a:extLst>
          </p:cNvPr>
          <p:cNvPicPr>
            <a:picLocks noChangeAspect="1" noChangeArrowheads="1"/>
          </p:cNvPicPr>
          <p:nvPr/>
        </p:nvPicPr>
        <p:blipFill>
          <a:blip r:embed="rId3" cstate="print"/>
          <a:srcRect/>
          <a:stretch>
            <a:fillRect/>
          </a:stretch>
        </p:blipFill>
        <p:spPr bwMode="auto">
          <a:xfrm>
            <a:off x="2057400" y="1600201"/>
            <a:ext cx="6408712" cy="3877789"/>
          </a:xfrm>
          <a:prstGeom prst="rect">
            <a:avLst/>
          </a:prstGeom>
          <a:noFill/>
          <a:ln w="9525">
            <a:noFill/>
            <a:miter lim="800000"/>
            <a:headEnd/>
            <a:tailEnd/>
          </a:ln>
        </p:spPr>
      </p:pic>
      <p:sp>
        <p:nvSpPr>
          <p:cNvPr id="5" name="TextBox 4">
            <a:extLst>
              <a:ext uri="{FF2B5EF4-FFF2-40B4-BE49-F238E27FC236}">
                <a16:creationId xmlns:a16="http://schemas.microsoft.com/office/drawing/2014/main" id="{585CA54D-4253-44AB-912D-24560C6FB686}"/>
              </a:ext>
            </a:extLst>
          </p:cNvPr>
          <p:cNvSpPr txBox="1"/>
          <p:nvPr/>
        </p:nvSpPr>
        <p:spPr>
          <a:xfrm>
            <a:off x="1487488" y="6405334"/>
            <a:ext cx="3240360" cy="307777"/>
          </a:xfrm>
          <a:prstGeom prst="rect">
            <a:avLst/>
          </a:prstGeom>
          <a:noFill/>
        </p:spPr>
        <p:txBody>
          <a:bodyPr wrap="square" rtlCol="0">
            <a:spAutoFit/>
          </a:bodyPr>
          <a:lstStyle/>
          <a:p>
            <a:r>
              <a:rPr lang="en-AU" sz="1400" dirty="0">
                <a:latin typeface="Calibri Light" panose="020F0302020204030204" pitchFamily="34" charset="0"/>
                <a:cs typeface="Calibri Light" panose="020F0302020204030204" pitchFamily="34" charset="0"/>
              </a:rPr>
              <a:t>Wray et al (2014) </a:t>
            </a:r>
            <a:r>
              <a:rPr lang="en-AU" sz="1400" i="1" dirty="0">
                <a:latin typeface="Calibri Light" panose="020F0302020204030204" pitchFamily="34" charset="0"/>
                <a:cs typeface="Calibri Light" panose="020F0302020204030204" pitchFamily="34" charset="0"/>
              </a:rPr>
              <a:t>J Child </a:t>
            </a:r>
            <a:r>
              <a:rPr lang="en-AU" sz="1400" i="1" dirty="0" err="1">
                <a:latin typeface="Calibri Light" panose="020F0302020204030204" pitchFamily="34" charset="0"/>
                <a:cs typeface="Calibri Light" panose="020F0302020204030204" pitchFamily="34" charset="0"/>
              </a:rPr>
              <a:t>Psychol</a:t>
            </a:r>
            <a:r>
              <a:rPr lang="en-AU" sz="1400" i="1" dirty="0">
                <a:latin typeface="Calibri Light" panose="020F0302020204030204" pitchFamily="34" charset="0"/>
                <a:cs typeface="Calibri Light" panose="020F0302020204030204" pitchFamily="34" charset="0"/>
              </a:rPr>
              <a:t> Psychiatry</a:t>
            </a:r>
            <a:r>
              <a:rPr lang="en-AU" sz="1400" dirty="0">
                <a:latin typeface="Calibri Light" panose="020F0302020204030204" pitchFamily="34" charset="0"/>
                <a:cs typeface="Calibri Light" panose="020F0302020204030204" pitchFamily="34" charset="0"/>
              </a:rPr>
              <a:t>  </a:t>
            </a:r>
          </a:p>
        </p:txBody>
      </p:sp>
      <p:sp>
        <p:nvSpPr>
          <p:cNvPr id="3" name="Rectangle 2">
            <a:extLst>
              <a:ext uri="{FF2B5EF4-FFF2-40B4-BE49-F238E27FC236}">
                <a16:creationId xmlns:a16="http://schemas.microsoft.com/office/drawing/2014/main" id="{3C1F9090-E5F3-44C8-9267-9774974A4033}"/>
              </a:ext>
            </a:extLst>
          </p:cNvPr>
          <p:cNvSpPr/>
          <p:nvPr/>
        </p:nvSpPr>
        <p:spPr>
          <a:xfrm>
            <a:off x="2059675" y="1597422"/>
            <a:ext cx="2685054" cy="118761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cxnSp>
        <p:nvCxnSpPr>
          <p:cNvPr id="7" name="Straight Arrow Connector 6">
            <a:extLst>
              <a:ext uri="{FF2B5EF4-FFF2-40B4-BE49-F238E27FC236}">
                <a16:creationId xmlns:a16="http://schemas.microsoft.com/office/drawing/2014/main" id="{D9BD7065-2F6D-4917-BD43-3339879B6163}"/>
              </a:ext>
            </a:extLst>
          </p:cNvPr>
          <p:cNvCxnSpPr/>
          <p:nvPr/>
        </p:nvCxnSpPr>
        <p:spPr>
          <a:xfrm>
            <a:off x="4526430" y="2787817"/>
            <a:ext cx="1800200" cy="17281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543A96A-F816-4E6A-8CC2-81790680F540}"/>
              </a:ext>
            </a:extLst>
          </p:cNvPr>
          <p:cNvSpPr txBox="1"/>
          <p:nvPr/>
        </p:nvSpPr>
        <p:spPr>
          <a:xfrm>
            <a:off x="6110606" y="4511101"/>
            <a:ext cx="3240360" cy="369332"/>
          </a:xfrm>
          <a:prstGeom prst="rect">
            <a:avLst/>
          </a:prstGeom>
          <a:noFill/>
        </p:spPr>
        <p:txBody>
          <a:bodyPr wrap="square" rtlCol="0">
            <a:spAutoFit/>
          </a:bodyPr>
          <a:lstStyle/>
          <a:p>
            <a:pPr algn="ctr"/>
            <a:r>
              <a:rPr lang="en-AU" dirty="0">
                <a:solidFill>
                  <a:srgbClr val="FF0000"/>
                </a:solidFill>
              </a:rPr>
              <a:t>MUST BE INDEPENDENT</a:t>
            </a:r>
          </a:p>
        </p:txBody>
      </p:sp>
    </p:spTree>
    <p:extLst>
      <p:ext uri="{BB962C8B-B14F-4D97-AF65-F5344CB8AC3E}">
        <p14:creationId xmlns:p14="http://schemas.microsoft.com/office/powerpoint/2010/main" val="4220765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2D4366-04B9-443A-A404-3E5F5B4F64FA}"/>
              </a:ext>
            </a:extLst>
          </p:cNvPr>
          <p:cNvSpPr/>
          <p:nvPr/>
        </p:nvSpPr>
        <p:spPr>
          <a:xfrm>
            <a:off x="1371600" y="762000"/>
            <a:ext cx="9753600" cy="56254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2">
            <a:extLst>
              <a:ext uri="{FF2B5EF4-FFF2-40B4-BE49-F238E27FC236}">
                <a16:creationId xmlns:a16="http://schemas.microsoft.com/office/drawing/2014/main" id="{CCB05CB3-8EDA-4382-A362-C1A4448F17D5}"/>
              </a:ext>
            </a:extLst>
          </p:cNvPr>
          <p:cNvPicPr>
            <a:picLocks noChangeAspect="1" noChangeArrowheads="1"/>
          </p:cNvPicPr>
          <p:nvPr/>
        </p:nvPicPr>
        <p:blipFill>
          <a:blip r:embed="rId2" cstate="print"/>
          <a:srcRect/>
          <a:stretch>
            <a:fillRect/>
          </a:stretch>
        </p:blipFill>
        <p:spPr bwMode="auto">
          <a:xfrm>
            <a:off x="1575250" y="914401"/>
            <a:ext cx="6408712" cy="3877789"/>
          </a:xfrm>
          <a:prstGeom prst="rect">
            <a:avLst/>
          </a:prstGeom>
          <a:noFill/>
          <a:ln w="9525">
            <a:noFill/>
            <a:miter lim="800000"/>
            <a:headEnd/>
            <a:tailEnd/>
          </a:ln>
        </p:spPr>
      </p:pic>
      <p:sp>
        <p:nvSpPr>
          <p:cNvPr id="5" name="TextBox 4">
            <a:extLst>
              <a:ext uri="{FF2B5EF4-FFF2-40B4-BE49-F238E27FC236}">
                <a16:creationId xmlns:a16="http://schemas.microsoft.com/office/drawing/2014/main" id="{585CA54D-4253-44AB-912D-24560C6FB686}"/>
              </a:ext>
            </a:extLst>
          </p:cNvPr>
          <p:cNvSpPr txBox="1"/>
          <p:nvPr/>
        </p:nvSpPr>
        <p:spPr>
          <a:xfrm>
            <a:off x="1524000" y="6477000"/>
            <a:ext cx="3240360" cy="307777"/>
          </a:xfrm>
          <a:prstGeom prst="rect">
            <a:avLst/>
          </a:prstGeom>
          <a:noFill/>
        </p:spPr>
        <p:txBody>
          <a:bodyPr wrap="square" rtlCol="0">
            <a:spAutoFit/>
          </a:bodyPr>
          <a:lstStyle/>
          <a:p>
            <a:r>
              <a:rPr lang="en-AU" sz="1400" dirty="0">
                <a:latin typeface="Calibri Light" panose="020F0302020204030204" pitchFamily="34" charset="0"/>
                <a:cs typeface="Calibri Light" panose="020F0302020204030204" pitchFamily="34" charset="0"/>
              </a:rPr>
              <a:t>Wray et al (2014) </a:t>
            </a:r>
            <a:r>
              <a:rPr lang="en-AU" sz="1400" i="1" dirty="0">
                <a:latin typeface="Calibri Light" panose="020F0302020204030204" pitchFamily="34" charset="0"/>
                <a:cs typeface="Calibri Light" panose="020F0302020204030204" pitchFamily="34" charset="0"/>
              </a:rPr>
              <a:t>J Child </a:t>
            </a:r>
            <a:r>
              <a:rPr lang="en-AU" sz="1400" i="1" dirty="0" err="1">
                <a:latin typeface="Calibri Light" panose="020F0302020204030204" pitchFamily="34" charset="0"/>
                <a:cs typeface="Calibri Light" panose="020F0302020204030204" pitchFamily="34" charset="0"/>
              </a:rPr>
              <a:t>Psychol</a:t>
            </a:r>
            <a:r>
              <a:rPr lang="en-AU" sz="1400" i="1" dirty="0">
                <a:latin typeface="Calibri Light" panose="020F0302020204030204" pitchFamily="34" charset="0"/>
                <a:cs typeface="Calibri Light" panose="020F0302020204030204" pitchFamily="34" charset="0"/>
              </a:rPr>
              <a:t> Psychiatry</a:t>
            </a:r>
            <a:r>
              <a:rPr lang="en-AU" sz="1400" dirty="0">
                <a:latin typeface="Calibri Light" panose="020F0302020204030204" pitchFamily="34" charset="0"/>
                <a:cs typeface="Calibri Light" panose="020F0302020204030204" pitchFamily="34" charset="0"/>
              </a:rPr>
              <a:t>  </a:t>
            </a:r>
          </a:p>
        </p:txBody>
      </p:sp>
      <p:grpSp>
        <p:nvGrpSpPr>
          <p:cNvPr id="33" name="Group 32">
            <a:extLst>
              <a:ext uri="{FF2B5EF4-FFF2-40B4-BE49-F238E27FC236}">
                <a16:creationId xmlns:a16="http://schemas.microsoft.com/office/drawing/2014/main" id="{A5AFCE8F-B691-431F-9FCA-605E5C538626}"/>
              </a:ext>
            </a:extLst>
          </p:cNvPr>
          <p:cNvGrpSpPr/>
          <p:nvPr/>
        </p:nvGrpSpPr>
        <p:grpSpPr>
          <a:xfrm>
            <a:off x="4559302" y="2966116"/>
            <a:ext cx="6870699" cy="3424788"/>
            <a:chOff x="1139032" y="2316030"/>
            <a:chExt cx="6870699" cy="2568591"/>
          </a:xfrm>
        </p:grpSpPr>
        <p:pic>
          <p:nvPicPr>
            <p:cNvPr id="34" name="Picture 33" descr="https://upload.wikimedia.org/wikipedia/commons/thumb/e/e7/DNA_simple.svg/2000px-DNA_simple.svg.png">
              <a:extLst>
                <a:ext uri="{FF2B5EF4-FFF2-40B4-BE49-F238E27FC236}">
                  <a16:creationId xmlns:a16="http://schemas.microsoft.com/office/drawing/2014/main" id="{7310E534-5FD2-4C5A-8CC9-06E803A67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032" y="3209793"/>
              <a:ext cx="439261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5">
              <a:extLst>
                <a:ext uri="{FF2B5EF4-FFF2-40B4-BE49-F238E27FC236}">
                  <a16:creationId xmlns:a16="http://schemas.microsoft.com/office/drawing/2014/main" id="{E2793643-6C83-4817-AC26-49585AE8B6E8}"/>
                </a:ext>
              </a:extLst>
            </p:cNvPr>
            <p:cNvSpPr txBox="1">
              <a:spLocks noChangeArrowheads="1"/>
            </p:cNvSpPr>
            <p:nvPr/>
          </p:nvSpPr>
          <p:spPr bwMode="auto">
            <a:xfrm>
              <a:off x="1296202" y="4551230"/>
              <a:ext cx="93503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altLang="en-US" sz="1600" dirty="0">
                  <a:solidFill>
                    <a:schemeClr val="bg1"/>
                  </a:solidFill>
                  <a:latin typeface="Cambria" pitchFamily="18" charset="0"/>
                </a:rPr>
                <a:t>β</a:t>
              </a:r>
              <a:r>
                <a:rPr lang="en-US" altLang="en-US" sz="1600" baseline="-25000" dirty="0">
                  <a:solidFill>
                    <a:schemeClr val="bg1"/>
                  </a:solidFill>
                  <a:latin typeface="Cambria" pitchFamily="18" charset="0"/>
                </a:rPr>
                <a:t>C</a:t>
              </a:r>
              <a:r>
                <a:rPr lang="en-US" altLang="en-US" sz="1600" dirty="0">
                  <a:solidFill>
                    <a:schemeClr val="bg1"/>
                  </a:solidFill>
                  <a:latin typeface="Cambria" pitchFamily="18" charset="0"/>
                </a:rPr>
                <a:t>=-.02</a:t>
              </a:r>
            </a:p>
          </p:txBody>
        </p:sp>
        <p:sp>
          <p:nvSpPr>
            <p:cNvPr id="36" name="TextBox 6">
              <a:extLst>
                <a:ext uri="{FF2B5EF4-FFF2-40B4-BE49-F238E27FC236}">
                  <a16:creationId xmlns:a16="http://schemas.microsoft.com/office/drawing/2014/main" id="{E2E7FA4B-FC6E-48BA-A514-8205C0510D70}"/>
                </a:ext>
              </a:extLst>
            </p:cNvPr>
            <p:cNvSpPr txBox="1">
              <a:spLocks noChangeArrowheads="1"/>
            </p:cNvSpPr>
            <p:nvPr/>
          </p:nvSpPr>
          <p:spPr bwMode="auto">
            <a:xfrm>
              <a:off x="2032795" y="4551230"/>
              <a:ext cx="9366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altLang="en-US" sz="1600" dirty="0">
                  <a:solidFill>
                    <a:schemeClr val="bg1"/>
                  </a:solidFill>
                  <a:latin typeface="Cambria" pitchFamily="18" charset="0"/>
                </a:rPr>
                <a:t>β</a:t>
              </a:r>
              <a:r>
                <a:rPr lang="en-US" altLang="en-US" sz="1600" baseline="-25000" dirty="0">
                  <a:solidFill>
                    <a:schemeClr val="bg1"/>
                  </a:solidFill>
                  <a:latin typeface="Cambria" pitchFamily="18" charset="0"/>
                </a:rPr>
                <a:t>G</a:t>
              </a:r>
              <a:r>
                <a:rPr lang="en-US" altLang="en-US" sz="1600" dirty="0">
                  <a:solidFill>
                    <a:schemeClr val="bg1"/>
                  </a:solidFill>
                  <a:latin typeface="Cambria" pitchFamily="18" charset="0"/>
                </a:rPr>
                <a:t>=.01</a:t>
              </a:r>
            </a:p>
          </p:txBody>
        </p:sp>
        <p:sp>
          <p:nvSpPr>
            <p:cNvPr id="37" name="TextBox 7">
              <a:extLst>
                <a:ext uri="{FF2B5EF4-FFF2-40B4-BE49-F238E27FC236}">
                  <a16:creationId xmlns:a16="http://schemas.microsoft.com/office/drawing/2014/main" id="{85D6500F-C027-4708-8F7D-32553BC798C5}"/>
                </a:ext>
              </a:extLst>
            </p:cNvPr>
            <p:cNvSpPr txBox="1">
              <a:spLocks noChangeArrowheads="1"/>
            </p:cNvSpPr>
            <p:nvPr/>
          </p:nvSpPr>
          <p:spPr bwMode="auto">
            <a:xfrm>
              <a:off x="2720182" y="4552834"/>
              <a:ext cx="9366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altLang="en-US" sz="1600" dirty="0">
                  <a:solidFill>
                    <a:schemeClr val="bg1"/>
                  </a:solidFill>
                  <a:latin typeface="Cambria" pitchFamily="18" charset="0"/>
                </a:rPr>
                <a:t>β</a:t>
              </a:r>
              <a:r>
                <a:rPr lang="en-US" altLang="en-US" sz="1600" baseline="-25000" dirty="0">
                  <a:solidFill>
                    <a:schemeClr val="bg1"/>
                  </a:solidFill>
                  <a:latin typeface="Cambria" pitchFamily="18" charset="0"/>
                </a:rPr>
                <a:t>A</a:t>
              </a:r>
              <a:r>
                <a:rPr lang="en-US" altLang="en-US" sz="1600" dirty="0">
                  <a:solidFill>
                    <a:schemeClr val="bg1"/>
                  </a:solidFill>
                  <a:latin typeface="Cambria" pitchFamily="18" charset="0"/>
                </a:rPr>
                <a:t>=.002</a:t>
              </a:r>
            </a:p>
          </p:txBody>
        </p:sp>
        <p:sp>
          <p:nvSpPr>
            <p:cNvPr id="38" name="TextBox 8">
              <a:extLst>
                <a:ext uri="{FF2B5EF4-FFF2-40B4-BE49-F238E27FC236}">
                  <a16:creationId xmlns:a16="http://schemas.microsoft.com/office/drawing/2014/main" id="{865A93D2-2FB1-472D-BC6A-B5D0541B8FCD}"/>
                </a:ext>
              </a:extLst>
            </p:cNvPr>
            <p:cNvSpPr txBox="1">
              <a:spLocks noChangeArrowheads="1"/>
            </p:cNvSpPr>
            <p:nvPr/>
          </p:nvSpPr>
          <p:spPr bwMode="auto">
            <a:xfrm>
              <a:off x="3574256" y="4552834"/>
              <a:ext cx="93503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altLang="en-US" sz="1600" dirty="0">
                  <a:solidFill>
                    <a:schemeClr val="bg1"/>
                  </a:solidFill>
                  <a:latin typeface="Cambria" pitchFamily="18" charset="0"/>
                </a:rPr>
                <a:t>β</a:t>
              </a:r>
              <a:r>
                <a:rPr lang="en-US" altLang="en-US" sz="1600" baseline="-25000" dirty="0">
                  <a:solidFill>
                    <a:schemeClr val="bg1"/>
                  </a:solidFill>
                  <a:latin typeface="Cambria" pitchFamily="18" charset="0"/>
                </a:rPr>
                <a:t>G</a:t>
              </a:r>
              <a:r>
                <a:rPr lang="en-US" altLang="en-US" sz="1600" dirty="0">
                  <a:solidFill>
                    <a:schemeClr val="bg1"/>
                  </a:solidFill>
                  <a:latin typeface="Cambria" pitchFamily="18" charset="0"/>
                </a:rPr>
                <a:t>=.03</a:t>
              </a:r>
            </a:p>
          </p:txBody>
        </p:sp>
        <p:sp>
          <p:nvSpPr>
            <p:cNvPr id="39" name="TextBox 9">
              <a:extLst>
                <a:ext uri="{FF2B5EF4-FFF2-40B4-BE49-F238E27FC236}">
                  <a16:creationId xmlns:a16="http://schemas.microsoft.com/office/drawing/2014/main" id="{6956C639-81C7-4891-90E1-0179EC8A78F8}"/>
                </a:ext>
              </a:extLst>
            </p:cNvPr>
            <p:cNvSpPr txBox="1">
              <a:spLocks noChangeArrowheads="1"/>
            </p:cNvSpPr>
            <p:nvPr/>
          </p:nvSpPr>
          <p:spPr bwMode="auto">
            <a:xfrm>
              <a:off x="4282281" y="4544880"/>
              <a:ext cx="9366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l-GR" altLang="en-US" sz="1600" dirty="0">
                  <a:solidFill>
                    <a:schemeClr val="bg1"/>
                  </a:solidFill>
                  <a:latin typeface="Cambria" pitchFamily="18" charset="0"/>
                </a:rPr>
                <a:t>β</a:t>
              </a:r>
              <a:r>
                <a:rPr lang="en-US" altLang="en-US" sz="1600" baseline="-25000" dirty="0">
                  <a:solidFill>
                    <a:schemeClr val="bg1"/>
                  </a:solidFill>
                  <a:latin typeface="Cambria" pitchFamily="18" charset="0"/>
                </a:rPr>
                <a:t>T</a:t>
              </a:r>
              <a:r>
                <a:rPr lang="en-US" altLang="en-US" sz="1600" dirty="0">
                  <a:solidFill>
                    <a:schemeClr val="bg1"/>
                  </a:solidFill>
                  <a:latin typeface="Cambria" pitchFamily="18" charset="0"/>
                </a:rPr>
                <a:t>=.025</a:t>
              </a:r>
            </a:p>
          </p:txBody>
        </p:sp>
        <p:cxnSp>
          <p:nvCxnSpPr>
            <p:cNvPr id="40" name="Straight Arrow Connector 39">
              <a:extLst>
                <a:ext uri="{FF2B5EF4-FFF2-40B4-BE49-F238E27FC236}">
                  <a16:creationId xmlns:a16="http://schemas.microsoft.com/office/drawing/2014/main" id="{B2D2113C-F0F8-4AD7-B5FD-2ED75325D517}"/>
                </a:ext>
              </a:extLst>
            </p:cNvPr>
            <p:cNvCxnSpPr/>
            <p:nvPr/>
          </p:nvCxnSpPr>
          <p:spPr>
            <a:xfrm>
              <a:off x="4974432" y="2624010"/>
              <a:ext cx="1012825" cy="493713"/>
            </a:xfrm>
            <a:prstGeom prst="straightConnector1">
              <a:avLst/>
            </a:prstGeom>
            <a:ln>
              <a:solidFill>
                <a:srgbClr val="1E3E85"/>
              </a:solidFill>
              <a:tailEnd type="arrow"/>
            </a:ln>
            <a:effectLst>
              <a:outerShdw blurRad="50800" dist="38100" dir="2700000" algn="tl"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sp>
          <p:nvSpPr>
            <p:cNvPr id="41" name="TextBox 11">
              <a:extLst>
                <a:ext uri="{FF2B5EF4-FFF2-40B4-BE49-F238E27FC236}">
                  <a16:creationId xmlns:a16="http://schemas.microsoft.com/office/drawing/2014/main" id="{46D9903D-1445-4F89-80A0-7324688CAAD3}"/>
                </a:ext>
              </a:extLst>
            </p:cNvPr>
            <p:cNvSpPr txBox="1">
              <a:spLocks noChangeArrowheads="1"/>
            </p:cNvSpPr>
            <p:nvPr/>
          </p:nvSpPr>
          <p:spPr bwMode="auto">
            <a:xfrm>
              <a:off x="6217444" y="3004063"/>
              <a:ext cx="6889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altLang="en-US" dirty="0">
                  <a:solidFill>
                    <a:schemeClr val="bg1"/>
                  </a:solidFill>
                  <a:latin typeface="Cambria" pitchFamily="18" charset="0"/>
                </a:rPr>
                <a:t>.052</a:t>
              </a:r>
              <a:endParaRPr lang="en-US" altLang="en-US" dirty="0">
                <a:solidFill>
                  <a:schemeClr val="bg1"/>
                </a:solidFill>
                <a:latin typeface="Cambria" pitchFamily="18" charset="0"/>
              </a:endParaRPr>
            </a:p>
          </p:txBody>
        </p:sp>
        <p:sp>
          <p:nvSpPr>
            <p:cNvPr id="42" name="Oval 41">
              <a:extLst>
                <a:ext uri="{FF2B5EF4-FFF2-40B4-BE49-F238E27FC236}">
                  <a16:creationId xmlns:a16="http://schemas.microsoft.com/office/drawing/2014/main" id="{92784F3A-EB45-45EB-AC36-6BFAC61BD606}"/>
                </a:ext>
              </a:extLst>
            </p:cNvPr>
            <p:cNvSpPr/>
            <p:nvPr/>
          </p:nvSpPr>
          <p:spPr>
            <a:xfrm>
              <a:off x="6106320" y="2958974"/>
              <a:ext cx="850900" cy="484187"/>
            </a:xfrm>
            <a:prstGeom prst="ellipse">
              <a:avLst/>
            </a:prstGeom>
            <a:noFill/>
            <a:ln w="12700">
              <a:solidFill>
                <a:srgbClr val="A9916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chemeClr val="tx1"/>
                </a:solidFill>
              </a:endParaRPr>
            </a:p>
          </p:txBody>
        </p:sp>
        <p:sp>
          <p:nvSpPr>
            <p:cNvPr id="43" name="TextBox 13">
              <a:extLst>
                <a:ext uri="{FF2B5EF4-FFF2-40B4-BE49-F238E27FC236}">
                  <a16:creationId xmlns:a16="http://schemas.microsoft.com/office/drawing/2014/main" id="{B4BD60C9-AD7F-45CE-AF6F-0915E27D070A}"/>
                </a:ext>
              </a:extLst>
            </p:cNvPr>
            <p:cNvSpPr txBox="1">
              <a:spLocks noChangeArrowheads="1"/>
            </p:cNvSpPr>
            <p:nvPr/>
          </p:nvSpPr>
          <p:spPr bwMode="auto">
            <a:xfrm>
              <a:off x="5968206" y="2316030"/>
              <a:ext cx="204152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altLang="en-US" dirty="0">
                  <a:solidFill>
                    <a:schemeClr val="bg1"/>
                  </a:solidFill>
                  <a:latin typeface="Cambria" pitchFamily="18" charset="0"/>
                </a:rPr>
                <a:t>Polygenic </a:t>
              </a:r>
            </a:p>
            <a:p>
              <a:r>
                <a:rPr lang="nl-NL" altLang="en-US" dirty="0">
                  <a:solidFill>
                    <a:schemeClr val="bg1"/>
                  </a:solidFill>
                  <a:latin typeface="Cambria" pitchFamily="18" charset="0"/>
                </a:rPr>
                <a:t>score:</a:t>
              </a:r>
              <a:endParaRPr lang="en-US" altLang="en-US" dirty="0">
                <a:solidFill>
                  <a:schemeClr val="bg1"/>
                </a:solidFill>
                <a:latin typeface="Cambria" pitchFamily="18" charset="0"/>
              </a:endParaRPr>
            </a:p>
          </p:txBody>
        </p:sp>
        <p:sp>
          <p:nvSpPr>
            <p:cNvPr id="44" name="Rectangle 43">
              <a:extLst>
                <a:ext uri="{FF2B5EF4-FFF2-40B4-BE49-F238E27FC236}">
                  <a16:creationId xmlns:a16="http://schemas.microsoft.com/office/drawing/2014/main" id="{73F82879-AEC2-4752-A0F1-A359E67FB69A}"/>
                </a:ext>
              </a:extLst>
            </p:cNvPr>
            <p:cNvSpPr/>
            <p:nvPr/>
          </p:nvSpPr>
          <p:spPr>
            <a:xfrm>
              <a:off x="1315244" y="4552834"/>
              <a:ext cx="3784600" cy="331787"/>
            </a:xfrm>
            <a:prstGeom prst="rect">
              <a:avLst/>
            </a:prstGeom>
            <a:noFill/>
            <a:ln w="12700">
              <a:solidFill>
                <a:srgbClr val="A9916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chemeClr val="tx1"/>
                </a:solidFill>
              </a:endParaRPr>
            </a:p>
          </p:txBody>
        </p:sp>
        <p:cxnSp>
          <p:nvCxnSpPr>
            <p:cNvPr id="45" name="Straight Arrow Connector 44">
              <a:extLst>
                <a:ext uri="{FF2B5EF4-FFF2-40B4-BE49-F238E27FC236}">
                  <a16:creationId xmlns:a16="http://schemas.microsoft.com/office/drawing/2014/main" id="{50B26402-B454-4F1B-B471-2B9107C50FB0}"/>
                </a:ext>
              </a:extLst>
            </p:cNvPr>
            <p:cNvCxnSpPr/>
            <p:nvPr/>
          </p:nvCxnSpPr>
          <p:spPr>
            <a:xfrm flipV="1">
              <a:off x="1715294" y="2709736"/>
              <a:ext cx="0" cy="409575"/>
            </a:xfrm>
            <a:prstGeom prst="straightConnector1">
              <a:avLst/>
            </a:prstGeom>
            <a:ln>
              <a:solidFill>
                <a:srgbClr val="1E3E85"/>
              </a:solidFill>
              <a:tailEnd type="arrow"/>
            </a:ln>
            <a:effectLst>
              <a:outerShdw blurRad="50800" dist="38100" dir="2700000" algn="tl"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01009D9-0139-478D-AA86-ADE4EA9B8CF5}"/>
                </a:ext>
              </a:extLst>
            </p:cNvPr>
            <p:cNvCxnSpPr/>
            <p:nvPr/>
          </p:nvCxnSpPr>
          <p:spPr>
            <a:xfrm flipV="1">
              <a:off x="2478881" y="2709732"/>
              <a:ext cx="0" cy="455613"/>
            </a:xfrm>
            <a:prstGeom prst="straightConnector1">
              <a:avLst/>
            </a:prstGeom>
            <a:ln>
              <a:solidFill>
                <a:srgbClr val="1E3E85"/>
              </a:solidFill>
              <a:tailEnd type="arrow"/>
            </a:ln>
            <a:effectLst>
              <a:outerShdw blurRad="50800" dist="38100" dir="2700000" algn="tl"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A5B3CAE-448A-4EEA-B5D2-9A1F20E89303}"/>
                </a:ext>
              </a:extLst>
            </p:cNvPr>
            <p:cNvCxnSpPr/>
            <p:nvPr/>
          </p:nvCxnSpPr>
          <p:spPr>
            <a:xfrm flipV="1">
              <a:off x="3194844" y="2709730"/>
              <a:ext cx="0" cy="509588"/>
            </a:xfrm>
            <a:prstGeom prst="straightConnector1">
              <a:avLst/>
            </a:prstGeom>
            <a:ln>
              <a:solidFill>
                <a:srgbClr val="1E3E85"/>
              </a:solidFill>
              <a:tailEnd type="arrow"/>
            </a:ln>
            <a:effectLst>
              <a:outerShdw blurRad="50800" dist="38100" dir="2700000" algn="tl"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72A5421-9EA8-42A1-8227-29B3F48AA927}"/>
                </a:ext>
              </a:extLst>
            </p:cNvPr>
            <p:cNvCxnSpPr/>
            <p:nvPr/>
          </p:nvCxnSpPr>
          <p:spPr>
            <a:xfrm flipV="1">
              <a:off x="4007644" y="2709730"/>
              <a:ext cx="0" cy="387350"/>
            </a:xfrm>
            <a:prstGeom prst="straightConnector1">
              <a:avLst/>
            </a:prstGeom>
            <a:ln>
              <a:solidFill>
                <a:srgbClr val="1E3E85"/>
              </a:solidFill>
              <a:tailEnd type="arrow"/>
            </a:ln>
            <a:effectLst>
              <a:outerShdw blurRad="50800" dist="38100" dir="2700000" algn="tl"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0B52F65-6CD2-4239-937A-6775F57ADA91}"/>
                </a:ext>
              </a:extLst>
            </p:cNvPr>
            <p:cNvCxnSpPr/>
            <p:nvPr/>
          </p:nvCxnSpPr>
          <p:spPr>
            <a:xfrm flipV="1">
              <a:off x="4736306" y="2703380"/>
              <a:ext cx="0" cy="382588"/>
            </a:xfrm>
            <a:prstGeom prst="straightConnector1">
              <a:avLst/>
            </a:prstGeom>
            <a:ln>
              <a:solidFill>
                <a:srgbClr val="1E3E85"/>
              </a:solidFill>
              <a:tailEnd type="arrow"/>
            </a:ln>
            <a:effectLst>
              <a:outerShdw blurRad="50800" dist="38100" dir="2700000" algn="tl"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sp>
          <p:nvSpPr>
            <p:cNvPr id="50" name="TextBox 23">
              <a:extLst>
                <a:ext uri="{FF2B5EF4-FFF2-40B4-BE49-F238E27FC236}">
                  <a16:creationId xmlns:a16="http://schemas.microsoft.com/office/drawing/2014/main" id="{BD81E6EB-B674-4A58-8B46-939E0413BD16}"/>
                </a:ext>
              </a:extLst>
            </p:cNvPr>
            <p:cNvSpPr txBox="1">
              <a:spLocks noChangeArrowheads="1"/>
            </p:cNvSpPr>
            <p:nvPr/>
          </p:nvSpPr>
          <p:spPr bwMode="auto">
            <a:xfrm>
              <a:off x="1513689" y="3076451"/>
              <a:ext cx="460375"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400" dirty="0">
                  <a:solidFill>
                    <a:schemeClr val="bg1"/>
                  </a:solidFill>
                  <a:latin typeface="Cambria" pitchFamily="18" charset="0"/>
                </a:rPr>
                <a:t>AC</a:t>
              </a:r>
            </a:p>
          </p:txBody>
        </p:sp>
        <p:sp>
          <p:nvSpPr>
            <p:cNvPr id="51" name="TextBox 26">
              <a:extLst>
                <a:ext uri="{FF2B5EF4-FFF2-40B4-BE49-F238E27FC236}">
                  <a16:creationId xmlns:a16="http://schemas.microsoft.com/office/drawing/2014/main" id="{E7E2B278-825A-4E98-BBD7-ACE563D9418C}"/>
                </a:ext>
              </a:extLst>
            </p:cNvPr>
            <p:cNvSpPr txBox="1">
              <a:spLocks noChangeArrowheads="1"/>
            </p:cNvSpPr>
            <p:nvPr/>
          </p:nvSpPr>
          <p:spPr bwMode="auto">
            <a:xfrm>
              <a:off x="2283627" y="3117718"/>
              <a:ext cx="460375"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400" dirty="0">
                  <a:solidFill>
                    <a:schemeClr val="bg1"/>
                  </a:solidFill>
                  <a:latin typeface="Cambria" pitchFamily="18" charset="0"/>
                </a:rPr>
                <a:t>GG</a:t>
              </a:r>
            </a:p>
          </p:txBody>
        </p:sp>
        <p:sp>
          <p:nvSpPr>
            <p:cNvPr id="52" name="TextBox 28">
              <a:extLst>
                <a:ext uri="{FF2B5EF4-FFF2-40B4-BE49-F238E27FC236}">
                  <a16:creationId xmlns:a16="http://schemas.microsoft.com/office/drawing/2014/main" id="{791440A5-D916-4092-82E9-AAE5A88CD3C5}"/>
                </a:ext>
              </a:extLst>
            </p:cNvPr>
            <p:cNvSpPr txBox="1">
              <a:spLocks noChangeArrowheads="1"/>
            </p:cNvSpPr>
            <p:nvPr/>
          </p:nvSpPr>
          <p:spPr bwMode="auto">
            <a:xfrm>
              <a:off x="2996406" y="3174874"/>
              <a:ext cx="458788"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400" dirty="0">
                  <a:solidFill>
                    <a:schemeClr val="bg1"/>
                  </a:solidFill>
                  <a:latin typeface="Cambria" pitchFamily="18" charset="0"/>
                </a:rPr>
                <a:t>AT</a:t>
              </a:r>
            </a:p>
          </p:txBody>
        </p:sp>
        <p:sp>
          <p:nvSpPr>
            <p:cNvPr id="53" name="TextBox 30">
              <a:extLst>
                <a:ext uri="{FF2B5EF4-FFF2-40B4-BE49-F238E27FC236}">
                  <a16:creationId xmlns:a16="http://schemas.microsoft.com/office/drawing/2014/main" id="{31E23914-214F-4E82-9A71-3BFDABDE12DC}"/>
                </a:ext>
              </a:extLst>
            </p:cNvPr>
            <p:cNvSpPr txBox="1">
              <a:spLocks noChangeArrowheads="1"/>
            </p:cNvSpPr>
            <p:nvPr/>
          </p:nvSpPr>
          <p:spPr bwMode="auto">
            <a:xfrm>
              <a:off x="3818739" y="3068510"/>
              <a:ext cx="460375"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400" dirty="0">
                  <a:solidFill>
                    <a:schemeClr val="bg1"/>
                  </a:solidFill>
                  <a:latin typeface="Cambria" pitchFamily="18" charset="0"/>
                </a:rPr>
                <a:t>CC</a:t>
              </a:r>
            </a:p>
          </p:txBody>
        </p:sp>
        <p:sp>
          <p:nvSpPr>
            <p:cNvPr id="54" name="TextBox 33">
              <a:extLst>
                <a:ext uri="{FF2B5EF4-FFF2-40B4-BE49-F238E27FC236}">
                  <a16:creationId xmlns:a16="http://schemas.microsoft.com/office/drawing/2014/main" id="{72BD5CAB-E02C-462D-A47A-6E649C6D324F}"/>
                </a:ext>
              </a:extLst>
            </p:cNvPr>
            <p:cNvSpPr txBox="1">
              <a:spLocks noChangeArrowheads="1"/>
            </p:cNvSpPr>
            <p:nvPr/>
          </p:nvSpPr>
          <p:spPr bwMode="auto">
            <a:xfrm>
              <a:off x="4550577" y="3052630"/>
              <a:ext cx="460375"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400" dirty="0">
                  <a:solidFill>
                    <a:schemeClr val="bg1"/>
                  </a:solidFill>
                  <a:latin typeface="Cambria" pitchFamily="18" charset="0"/>
                </a:rPr>
                <a:t>TT</a:t>
              </a:r>
            </a:p>
          </p:txBody>
        </p:sp>
        <p:sp>
          <p:nvSpPr>
            <p:cNvPr id="55" name="TextBox 35">
              <a:extLst>
                <a:ext uri="{FF2B5EF4-FFF2-40B4-BE49-F238E27FC236}">
                  <a16:creationId xmlns:a16="http://schemas.microsoft.com/office/drawing/2014/main" id="{4B62A5AE-1852-4B19-BBEF-59CD346F2F0D}"/>
                </a:ext>
              </a:extLst>
            </p:cNvPr>
            <p:cNvSpPr txBox="1">
              <a:spLocks noChangeArrowheads="1"/>
            </p:cNvSpPr>
            <p:nvPr/>
          </p:nvSpPr>
          <p:spPr bwMode="auto">
            <a:xfrm>
              <a:off x="1315244" y="2316030"/>
              <a:ext cx="3937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en-US" sz="1600" dirty="0">
                  <a:solidFill>
                    <a:schemeClr val="bg1"/>
                  </a:solidFill>
                  <a:latin typeface="Cambria" pitchFamily="18" charset="0"/>
                </a:rPr>
                <a:t>1×-.02 + 2×.01 + 1×.002 + 0×.03 + 2×.025 </a:t>
              </a:r>
            </a:p>
          </p:txBody>
        </p:sp>
        <p:sp>
          <p:nvSpPr>
            <p:cNvPr id="56" name="Rectangle 55">
              <a:extLst>
                <a:ext uri="{FF2B5EF4-FFF2-40B4-BE49-F238E27FC236}">
                  <a16:creationId xmlns:a16="http://schemas.microsoft.com/office/drawing/2014/main" id="{25FEDCD0-27A5-4276-A8C5-4CC65789582B}"/>
                </a:ext>
              </a:extLst>
            </p:cNvPr>
            <p:cNvSpPr/>
            <p:nvPr/>
          </p:nvSpPr>
          <p:spPr>
            <a:xfrm>
              <a:off x="1315244" y="2317634"/>
              <a:ext cx="3784600" cy="331787"/>
            </a:xfrm>
            <a:prstGeom prst="rect">
              <a:avLst/>
            </a:prstGeom>
            <a:noFill/>
            <a:ln w="12700">
              <a:solidFill>
                <a:srgbClr val="A9916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chemeClr val="tx1"/>
                </a:solidFill>
              </a:endParaRPr>
            </a:p>
          </p:txBody>
        </p:sp>
        <p:cxnSp>
          <p:nvCxnSpPr>
            <p:cNvPr id="57" name="Straight Arrow Connector 56">
              <a:extLst>
                <a:ext uri="{FF2B5EF4-FFF2-40B4-BE49-F238E27FC236}">
                  <a16:creationId xmlns:a16="http://schemas.microsoft.com/office/drawing/2014/main" id="{C0B6292C-3CFC-4AE5-828A-DEB6DCC1AFB6}"/>
                </a:ext>
              </a:extLst>
            </p:cNvPr>
            <p:cNvCxnSpPr/>
            <p:nvPr/>
          </p:nvCxnSpPr>
          <p:spPr>
            <a:xfrm flipH="1">
              <a:off x="5225264" y="4713155"/>
              <a:ext cx="430213" cy="7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13">
              <a:extLst>
                <a:ext uri="{FF2B5EF4-FFF2-40B4-BE49-F238E27FC236}">
                  <a16:creationId xmlns:a16="http://schemas.microsoft.com/office/drawing/2014/main" id="{D764F540-F46A-45DF-8A7E-183A1FC1FFCE}"/>
                </a:ext>
              </a:extLst>
            </p:cNvPr>
            <p:cNvSpPr txBox="1">
              <a:spLocks noChangeArrowheads="1"/>
            </p:cNvSpPr>
            <p:nvPr/>
          </p:nvSpPr>
          <p:spPr bwMode="auto">
            <a:xfrm>
              <a:off x="5725321" y="4397258"/>
              <a:ext cx="173037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altLang="en-US" dirty="0">
                  <a:solidFill>
                    <a:schemeClr val="bg1"/>
                  </a:solidFill>
                  <a:latin typeface="Cambria" pitchFamily="18" charset="0"/>
                </a:rPr>
                <a:t>Effect size</a:t>
              </a:r>
            </a:p>
            <a:p>
              <a:r>
                <a:rPr lang="nl-NL" altLang="en-US" dirty="0">
                  <a:solidFill>
                    <a:schemeClr val="bg1"/>
                  </a:solidFill>
                  <a:latin typeface="Cambria" pitchFamily="18" charset="0"/>
                </a:rPr>
                <a:t> from GWAS</a:t>
              </a:r>
              <a:endParaRPr lang="en-US" altLang="en-US" dirty="0">
                <a:solidFill>
                  <a:schemeClr val="bg1"/>
                </a:solidFill>
                <a:latin typeface="Cambria" pitchFamily="18" charset="0"/>
              </a:endParaRPr>
            </a:p>
          </p:txBody>
        </p:sp>
      </p:grpSp>
    </p:spTree>
    <p:extLst>
      <p:ext uri="{BB962C8B-B14F-4D97-AF65-F5344CB8AC3E}">
        <p14:creationId xmlns:p14="http://schemas.microsoft.com/office/powerpoint/2010/main" val="633560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31D6-78A4-4A0E-A5DD-8DE93D1CB1AC}"/>
              </a:ext>
            </a:extLst>
          </p:cNvPr>
          <p:cNvSpPr>
            <a:spLocks noGrp="1"/>
          </p:cNvSpPr>
          <p:nvPr>
            <p:ph type="title"/>
          </p:nvPr>
        </p:nvSpPr>
        <p:spPr/>
        <p:txBody>
          <a:bodyPr>
            <a:normAutofit/>
          </a:bodyPr>
          <a:lstStyle/>
          <a:p>
            <a:r>
              <a:rPr lang="en-AU" dirty="0">
                <a:latin typeface="Calibri Light" panose="020F0302020204030204" pitchFamily="34" charset="0"/>
                <a:cs typeface="Calibri Light" panose="020F0302020204030204" pitchFamily="34" charset="0"/>
              </a:rPr>
              <a:t>Main uses of PRS</a:t>
            </a:r>
          </a:p>
        </p:txBody>
      </p:sp>
      <p:sp>
        <p:nvSpPr>
          <p:cNvPr id="3" name="Text Placeholder 2">
            <a:extLst>
              <a:ext uri="{FF2B5EF4-FFF2-40B4-BE49-F238E27FC236}">
                <a16:creationId xmlns:a16="http://schemas.microsoft.com/office/drawing/2014/main" id="{8E49B287-8797-4EDC-BF48-E7A0B0388914}"/>
              </a:ext>
            </a:extLst>
          </p:cNvPr>
          <p:cNvSpPr>
            <a:spLocks noGrp="1"/>
          </p:cNvSpPr>
          <p:nvPr>
            <p:ph idx="1"/>
          </p:nvPr>
        </p:nvSpPr>
        <p:spPr/>
        <p:txBody>
          <a:bodyPr>
            <a:normAutofit/>
          </a:bodyPr>
          <a:lstStyle/>
          <a:p>
            <a:pPr marL="342900" indent="-342900">
              <a:buAutoNum type="arabicParenR"/>
            </a:pPr>
            <a:r>
              <a:rPr lang="en-AU" sz="2400" b="1" dirty="0">
                <a:latin typeface="Calibri Light" panose="020F0302020204030204" pitchFamily="34" charset="0"/>
                <a:cs typeface="Calibri Light" panose="020F0302020204030204" pitchFamily="34" charset="0"/>
              </a:rPr>
              <a:t>Single disorder analyses</a:t>
            </a:r>
          </a:p>
          <a:p>
            <a:pPr marL="342900" indent="-342900">
              <a:buAutoNum type="arabicParenR"/>
            </a:pPr>
            <a:endParaRPr lang="en-AU" sz="2400" dirty="0">
              <a:latin typeface="Calibri Light" panose="020F0302020204030204" pitchFamily="34" charset="0"/>
              <a:cs typeface="Calibri Light" panose="020F0302020204030204" pitchFamily="34" charset="0"/>
            </a:endParaRPr>
          </a:p>
          <a:p>
            <a:pPr marL="342900" indent="-342900">
              <a:buAutoNum type="arabicParenR"/>
            </a:pPr>
            <a:r>
              <a:rPr lang="en-AU" sz="2400" b="1" dirty="0">
                <a:latin typeface="Calibri Light" panose="020F0302020204030204" pitchFamily="34" charset="0"/>
                <a:cs typeface="Calibri Light" panose="020F0302020204030204" pitchFamily="34" charset="0"/>
              </a:rPr>
              <a:t>Cross-disorder analysis</a:t>
            </a:r>
            <a:endParaRPr lang="en-AU" sz="2000" dirty="0">
              <a:solidFill>
                <a:schemeClr val="tx1">
                  <a:lumMod val="75000"/>
                  <a:lumOff val="25000"/>
                </a:schemeClr>
              </a:solidFill>
              <a:latin typeface="Calibri Light" panose="020F0302020204030204" pitchFamily="34" charset="0"/>
              <a:cs typeface="Calibri Light" panose="020F0302020204030204" pitchFamily="34" charset="0"/>
            </a:endParaRPr>
          </a:p>
          <a:p>
            <a:pPr marL="342900" indent="-342900">
              <a:buAutoNum type="arabicParenR"/>
            </a:pPr>
            <a:endParaRPr lang="en-AU" sz="2400" dirty="0">
              <a:latin typeface="Calibri Light" panose="020F0302020204030204" pitchFamily="34" charset="0"/>
              <a:cs typeface="Calibri Light" panose="020F0302020204030204" pitchFamily="34" charset="0"/>
            </a:endParaRPr>
          </a:p>
          <a:p>
            <a:pPr marL="342900" indent="-342900">
              <a:buAutoNum type="arabicParenR"/>
            </a:pPr>
            <a:r>
              <a:rPr lang="en-AU" sz="2400" b="1" dirty="0">
                <a:latin typeface="Calibri Light" panose="020F0302020204030204" pitchFamily="34" charset="0"/>
                <a:cs typeface="Calibri Light" panose="020F0302020204030204" pitchFamily="34" charset="0"/>
              </a:rPr>
              <a:t>Sub-type analysis</a:t>
            </a:r>
          </a:p>
          <a:p>
            <a:endParaRPr lang="en-AU"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562663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Savon</Template>
  <TotalTime>502</TotalTime>
  <Words>3304</Words>
  <Application>Microsoft Office PowerPoint</Application>
  <PresentationFormat>Widescreen</PresentationFormat>
  <Paragraphs>292</Paragraphs>
  <Slides>47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Cambria</vt:lpstr>
      <vt:lpstr>Wingdings</vt:lpstr>
      <vt:lpstr>Savon</vt:lpstr>
      <vt:lpstr>Polygenic risk scores</vt:lpstr>
      <vt:lpstr>What are Polygenic risk scores (PRS)?</vt:lpstr>
      <vt:lpstr>The classics</vt:lpstr>
      <vt:lpstr>Further reading</vt:lpstr>
      <vt:lpstr>Traditional approach</vt:lpstr>
      <vt:lpstr>https://sites.google.com/broadinstitute.org/ukbbgwasresults/</vt:lpstr>
      <vt:lpstr>Traditional approach</vt:lpstr>
      <vt:lpstr>PowerPoint Presentation</vt:lpstr>
      <vt:lpstr>Main uses of PRS</vt:lpstr>
      <vt:lpstr>Single trait analyses</vt:lpstr>
      <vt:lpstr>Moderated single trait analyses</vt:lpstr>
      <vt:lpstr>Cross-trait analysis</vt:lpstr>
      <vt:lpstr>Sub-type analysis</vt:lpstr>
      <vt:lpstr>PRS and power</vt:lpstr>
      <vt:lpstr>PRS and power</vt:lpstr>
      <vt:lpstr>Power of PRS analysis increases with GWAS sample size</vt:lpstr>
      <vt:lpstr>Making a PRS</vt:lpstr>
      <vt:lpstr>(1) GWAS summary statistics</vt:lpstr>
      <vt:lpstr>(1) GWAS summary statistics</vt:lpstr>
      <vt:lpstr>(2) Find SNPs in common with your local sample and QC</vt:lpstr>
      <vt:lpstr>(*) On ambiguous strands</vt:lpstr>
      <vt:lpstr>(3) Clumping</vt:lpstr>
      <vt:lpstr>PowerPoint Presentation</vt:lpstr>
      <vt:lpstr>(4) Calculate risk scores</vt:lpstr>
      <vt:lpstr>(5) Run PRS analysis –unrelated individuals</vt:lpstr>
      <vt:lpstr>(5) Run PRS analysis, controlling for relatedness – twin pairs or small families</vt:lpstr>
      <vt:lpstr>(5) Run PRS analysis, controlling for relatedness in large/complex cohorts</vt:lpstr>
      <vt:lpstr>Other Methods</vt:lpstr>
      <vt:lpstr>PowerPoint Presentation</vt:lpstr>
      <vt:lpstr>Overlap and Overfitting</vt:lpstr>
      <vt:lpstr>Q: How important is independence with Biobank size samples?</vt:lpstr>
      <vt:lpstr>Q: How important is independence with Biobank size samples?</vt:lpstr>
      <vt:lpstr>Q: How important is independence with Biobank size samples?</vt:lpstr>
      <vt:lpstr>A: Variance explained</vt:lpstr>
      <vt:lpstr>A: Impact of non-independent samples</vt:lpstr>
      <vt:lpstr>A: Impact of non-independent samples</vt:lpstr>
      <vt:lpstr>A: Impact of non-independent samples</vt:lpstr>
      <vt:lpstr>A: Impact of non-independent samples</vt:lpstr>
      <vt:lpstr>A: Impact of First Degree Relatives</vt:lpstr>
      <vt:lpstr>Q: How to Identify non-independence?</vt:lpstr>
      <vt:lpstr>Q: How to Identify non-independence?</vt:lpstr>
      <vt:lpstr>WHAT Are the Solutions if you find         non-independence</vt:lpstr>
      <vt:lpstr>WHAT Are the Solutions if you find         non-independence</vt:lpstr>
      <vt:lpstr>WHAT Are the Solutions if you find      non-independence</vt:lpstr>
      <vt:lpstr>WHAT Are the Solutions if you find         non-independence</vt:lpstr>
      <vt:lpstr>WHAT Are the Solutions if you find         non-independence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Polygenic risk scores</dc:title>
  <dc:creator>Scaz</dc:creator>
  <cp:lastModifiedBy>Sarah Medland</cp:lastModifiedBy>
  <cp:revision>64</cp:revision>
  <cp:lastPrinted>2017-10-23T18:19:18Z</cp:lastPrinted>
  <dcterms:created xsi:type="dcterms:W3CDTF">2006-08-16T00:00:00Z</dcterms:created>
  <dcterms:modified xsi:type="dcterms:W3CDTF">2020-03-05T14:53:16Z</dcterms:modified>
</cp:coreProperties>
</file>