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8" r:id="rId2"/>
    <p:sldId id="279" r:id="rId3"/>
    <p:sldId id="256" r:id="rId4"/>
    <p:sldId id="278" r:id="rId5"/>
    <p:sldId id="257" r:id="rId6"/>
    <p:sldId id="294" r:id="rId7"/>
    <p:sldId id="259" r:id="rId8"/>
    <p:sldId id="260" r:id="rId9"/>
    <p:sldId id="261" r:id="rId10"/>
    <p:sldId id="335" r:id="rId11"/>
    <p:sldId id="303" r:id="rId12"/>
    <p:sldId id="304" r:id="rId13"/>
    <p:sldId id="305" r:id="rId14"/>
    <p:sldId id="306" r:id="rId15"/>
    <p:sldId id="307" r:id="rId16"/>
    <p:sldId id="334" r:id="rId17"/>
    <p:sldId id="332" r:id="rId18"/>
    <p:sldId id="333" r:id="rId19"/>
    <p:sldId id="309" r:id="rId20"/>
    <p:sldId id="310" r:id="rId21"/>
    <p:sldId id="311" r:id="rId22"/>
    <p:sldId id="312" r:id="rId23"/>
    <p:sldId id="336" r:id="rId24"/>
    <p:sldId id="313" r:id="rId25"/>
    <p:sldId id="314" r:id="rId26"/>
    <p:sldId id="315" r:id="rId27"/>
    <p:sldId id="316" r:id="rId28"/>
    <p:sldId id="317" r:id="rId29"/>
    <p:sldId id="318" r:id="rId30"/>
    <p:sldId id="319" r:id="rId31"/>
    <p:sldId id="320" r:id="rId32"/>
    <p:sldId id="321" r:id="rId33"/>
    <p:sldId id="323" r:id="rId34"/>
    <p:sldId id="324" r:id="rId35"/>
    <p:sldId id="325" r:id="rId36"/>
    <p:sldId id="326" r:id="rId37"/>
    <p:sldId id="327" r:id="rId38"/>
    <p:sldId id="328" r:id="rId39"/>
    <p:sldId id="32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ABDBE-C81B-42E8-BD6F-518440D054E7}" type="datetimeFigureOut">
              <a:rPr lang="en-AU" smtClean="0"/>
              <a:t>3/03/2020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8EC8F-43F9-4E48-9FA7-ED6A5E2AF0EC}" type="slidenum">
              <a:rPr lang="en-AU" smtClean="0"/>
              <a:t>‹#›</a:t>
            </a:fld>
            <a:endParaRPr lang="en-AU"/>
          </a:p>
        </p:txBody>
      </p:sp>
    </p:spTree>
    <p:extLst>
      <p:ext uri="{BB962C8B-B14F-4D97-AF65-F5344CB8AC3E}">
        <p14:creationId xmlns:p14="http://schemas.microsoft.com/office/powerpoint/2010/main" val="282852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1F225986-5B69-4DFD-A327-96AEEE266191}" type="slidenum">
              <a:rPr lang="en-US"/>
              <a:pPr/>
              <a:t>6</a:t>
            </a:fld>
            <a:endParaRPr lang="en-US"/>
          </a:p>
        </p:txBody>
      </p:sp>
      <p:sp>
        <p:nvSpPr>
          <p:cNvPr id="5632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59355463-434D-4D24-8019-5258DF8C4ADA}" type="slidenum">
              <a:rPr lang="en-US"/>
              <a:pPr/>
              <a:t>21</a:t>
            </a:fld>
            <a:endParaRPr lang="en-US"/>
          </a:p>
        </p:txBody>
      </p:sp>
      <p:sp>
        <p:nvSpPr>
          <p:cNvPr id="5734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EDA8AE02-0CF1-4F29-9DAC-B937BE0BC029}" type="slidenum">
              <a:rPr lang="en-US" sz="1200">
                <a:solidFill>
                  <a:srgbClr val="000000"/>
                </a:solidFill>
                <a:latin typeface="Times New Roman" pitchFamily="16" charset="0"/>
              </a:rPr>
              <a:pPr algn="r" eaLnBrk="1">
                <a:buClrTx/>
                <a:buFontTx/>
                <a:buNone/>
              </a:pPr>
              <a:t>21</a:t>
            </a:fld>
            <a:endParaRPr lang="en-US" sz="1200">
              <a:solidFill>
                <a:srgbClr val="000000"/>
              </a:solidFill>
              <a:latin typeface="Times New Roman" pitchFamily="16" charset="0"/>
            </a:endParaRPr>
          </a:p>
        </p:txBody>
      </p:sp>
      <p:sp>
        <p:nvSpPr>
          <p:cNvPr id="57346"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322320F3-325E-42C1-BF64-74E519E826B5}" type="slidenum">
              <a:rPr lang="en-US"/>
              <a:pPr/>
              <a:t>22</a:t>
            </a:fld>
            <a:endParaRPr lang="en-US"/>
          </a:p>
        </p:txBody>
      </p:sp>
      <p:sp>
        <p:nvSpPr>
          <p:cNvPr id="5836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7DA8E8D-B563-46E7-8012-2B2EA665F9FA}" type="slidenum">
              <a:rPr lang="en-US" sz="1200">
                <a:solidFill>
                  <a:srgbClr val="000000"/>
                </a:solidFill>
                <a:latin typeface="Times New Roman" pitchFamily="16" charset="0"/>
              </a:rPr>
              <a:pPr algn="r" eaLnBrk="1">
                <a:buClrTx/>
                <a:buFontTx/>
                <a:buNone/>
              </a:pPr>
              <a:t>22</a:t>
            </a:fld>
            <a:endParaRPr lang="en-US" sz="1200">
              <a:solidFill>
                <a:srgbClr val="000000"/>
              </a:solidFill>
              <a:latin typeface="Times New Roman" pitchFamily="16" charset="0"/>
            </a:endParaRPr>
          </a:p>
        </p:txBody>
      </p:sp>
      <p:sp>
        <p:nvSpPr>
          <p:cNvPr id="5837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3"/>
          <p:cNvSpPr txBox="1">
            <a:spLocks noGrp="1" noChangeArrowheads="1"/>
          </p:cNvSpPr>
          <p:nvPr>
            <p:ph type="body" idx="1"/>
          </p:nvPr>
        </p:nvSpPr>
        <p:spPr bwMode="auto">
          <a:xfrm>
            <a:off x="685800" y="4343400"/>
            <a:ext cx="5483225" cy="4121150"/>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8D0E052A-47E0-442E-B95F-C9BF2CBFE7E6}" type="slidenum">
              <a:rPr lang="en-US"/>
              <a:pPr/>
              <a:t>23</a:t>
            </a:fld>
            <a:endParaRPr lang="en-US"/>
          </a:p>
        </p:txBody>
      </p:sp>
      <p:sp>
        <p:nvSpPr>
          <p:cNvPr id="9420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68121F55-1299-4E3F-BAE9-D9E1C955E10A}" type="slidenum">
              <a:rPr lang="en-US" sz="1200">
                <a:solidFill>
                  <a:srgbClr val="000000"/>
                </a:solidFill>
                <a:latin typeface="Times New Roman" pitchFamily="16" charset="0"/>
              </a:rPr>
              <a:pPr algn="r" eaLnBrk="1">
                <a:buClrTx/>
                <a:buFontTx/>
                <a:buNone/>
              </a:pPr>
              <a:t>23</a:t>
            </a:fld>
            <a:endParaRPr lang="en-US" sz="1200">
              <a:solidFill>
                <a:srgbClr val="000000"/>
              </a:solidFill>
              <a:latin typeface="Times New Roman" pitchFamily="16" charset="0"/>
            </a:endParaRPr>
          </a:p>
        </p:txBody>
      </p:sp>
      <p:sp>
        <p:nvSpPr>
          <p:cNvPr id="94210"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E8E962A3-F06C-4B05-9681-94F16DB97F34}" type="slidenum">
              <a:rPr lang="en-US"/>
              <a:pPr/>
              <a:t>24</a:t>
            </a:fld>
            <a:endParaRPr lang="en-US"/>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F3CE1985-63B5-4468-A98F-618BD0B79700}" type="slidenum">
              <a:rPr lang="en-US"/>
              <a:pPr/>
              <a:t>25</a:t>
            </a:fld>
            <a:endParaRPr lang="en-US"/>
          </a:p>
        </p:txBody>
      </p:sp>
      <p:sp>
        <p:nvSpPr>
          <p:cNvPr id="696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76FE179-EB72-46E2-BF71-B4F7F12B9603}" type="slidenum">
              <a:rPr lang="en-US"/>
              <a:pPr/>
              <a:t>26</a:t>
            </a:fld>
            <a:endParaRPr lang="en-US"/>
          </a:p>
        </p:txBody>
      </p:sp>
      <p:sp>
        <p:nvSpPr>
          <p:cNvPr id="706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71DCBABB-E5F3-423D-916D-CAFEED8CA9B7}" type="slidenum">
              <a:rPr lang="en-US"/>
              <a:pPr/>
              <a:t>27</a:t>
            </a:fld>
            <a:endParaRPr lang="en-US"/>
          </a:p>
        </p:txBody>
      </p:sp>
      <p:sp>
        <p:nvSpPr>
          <p:cNvPr id="7168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5E39263-B936-4CA1-A1A6-53391BD556E7}" type="slidenum">
              <a:rPr lang="en-US"/>
              <a:pPr/>
              <a:t>28</a:t>
            </a:fld>
            <a:endParaRPr lang="en-US"/>
          </a:p>
        </p:txBody>
      </p:sp>
      <p:sp>
        <p:nvSpPr>
          <p:cNvPr id="7270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9E0E2DBE-9850-467E-9090-4FB7C7BF780E}" type="slidenum">
              <a:rPr lang="en-US"/>
              <a:pPr/>
              <a:t>29</a:t>
            </a:fld>
            <a:endParaRPr lang="en-US"/>
          </a:p>
        </p:txBody>
      </p:sp>
      <p:sp>
        <p:nvSpPr>
          <p:cNvPr id="7372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2D9E368-6C9F-4FC4-A3CB-9C8CA3FB4FB6}" type="slidenum">
              <a:rPr lang="en-US"/>
              <a:pPr/>
              <a:t>30</a:t>
            </a:fld>
            <a:endParaRPr lang="en-US"/>
          </a:p>
        </p:txBody>
      </p:sp>
      <p:sp>
        <p:nvSpPr>
          <p:cNvPr id="7475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1F225986-5B69-4DFD-A327-96AEEE266191}" type="slidenum">
              <a:rPr lang="en-US"/>
              <a:pPr/>
              <a:t>11</a:t>
            </a:fld>
            <a:endParaRPr lang="en-US"/>
          </a:p>
        </p:txBody>
      </p:sp>
      <p:sp>
        <p:nvSpPr>
          <p:cNvPr id="5632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4DE03EC5-F259-4A2F-87EE-7D7DF58B972F}" type="slidenum">
              <a:rPr lang="en-US"/>
              <a:pPr/>
              <a:t>31</a:t>
            </a:fld>
            <a:endParaRPr lang="en-US"/>
          </a:p>
        </p:txBody>
      </p:sp>
      <p:sp>
        <p:nvSpPr>
          <p:cNvPr id="7884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E7749166-DFC9-49FD-A001-FE06913A7945}" type="slidenum">
              <a:rPr lang="en-US"/>
              <a:pPr/>
              <a:t>32</a:t>
            </a:fld>
            <a:endParaRPr lang="en-US"/>
          </a:p>
        </p:txBody>
      </p:sp>
      <p:sp>
        <p:nvSpPr>
          <p:cNvPr id="8089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4782DB6A-D717-4D33-A76A-4EF765B2CE2E}" type="slidenum">
              <a:rPr lang="en-US"/>
              <a:pPr/>
              <a:t>33</a:t>
            </a:fld>
            <a:endParaRPr lang="en-US"/>
          </a:p>
        </p:txBody>
      </p:sp>
      <p:sp>
        <p:nvSpPr>
          <p:cNvPr id="839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3BA8B340-E687-4460-B80E-312877EA167F}" type="slidenum">
              <a:rPr lang="en-US"/>
              <a:pPr/>
              <a:t>34</a:t>
            </a:fld>
            <a:endParaRPr lang="en-US"/>
          </a:p>
        </p:txBody>
      </p:sp>
      <p:sp>
        <p:nvSpPr>
          <p:cNvPr id="8499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F237DD5-EE7E-4A05-83FB-49223E5F4E5D}" type="slidenum">
              <a:rPr lang="en-US"/>
              <a:pPr/>
              <a:t>35</a:t>
            </a:fld>
            <a:endParaRPr lang="en-US"/>
          </a:p>
        </p:txBody>
      </p:sp>
      <p:sp>
        <p:nvSpPr>
          <p:cNvPr id="8601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B3AEE2C9-DD0C-47E3-B0C2-123019A05BF1}" type="slidenum">
              <a:rPr lang="en-US"/>
              <a:pPr/>
              <a:t>36</a:t>
            </a:fld>
            <a:endParaRPr lang="en-US"/>
          </a:p>
        </p:txBody>
      </p:sp>
      <p:sp>
        <p:nvSpPr>
          <p:cNvPr id="8704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64F8F250-8E34-4822-92FA-ECC6F87875FE}" type="slidenum">
              <a:rPr lang="en-US"/>
              <a:pPr/>
              <a:t>37</a:t>
            </a:fld>
            <a:endParaRPr lang="en-US"/>
          </a:p>
        </p:txBody>
      </p:sp>
      <p:sp>
        <p:nvSpPr>
          <p:cNvPr id="8806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DBD6C277-D35A-47D4-83F0-010C0D873F94}" type="slidenum">
              <a:rPr lang="en-US"/>
              <a:pPr/>
              <a:t>38</a:t>
            </a:fld>
            <a:endParaRPr lang="en-US"/>
          </a:p>
        </p:txBody>
      </p:sp>
      <p:sp>
        <p:nvSpPr>
          <p:cNvPr id="8908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E844061B-AEBA-450D-9D93-B467C1439838}" type="slidenum">
              <a:rPr lang="en-US"/>
              <a:pPr/>
              <a:t>39</a:t>
            </a:fld>
            <a:endParaRPr lang="en-US"/>
          </a:p>
        </p:txBody>
      </p:sp>
      <p:sp>
        <p:nvSpPr>
          <p:cNvPr id="901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EAFB8575-083F-4EAE-B742-CD3A6833F932}" type="slidenum">
              <a:rPr lang="en-US"/>
              <a:pPr/>
              <a:t>12</a:t>
            </a:fld>
            <a:endParaRPr lang="en-US"/>
          </a:p>
        </p:txBody>
      </p:sp>
      <p:sp>
        <p:nvSpPr>
          <p:cNvPr id="5120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41BF613B-9639-4BFA-94DB-AF9AFF8A517B}" type="slidenum">
              <a:rPr lang="en-US" sz="1200">
                <a:solidFill>
                  <a:srgbClr val="000000"/>
                </a:solidFill>
                <a:latin typeface="Times New Roman" pitchFamily="16" charset="0"/>
              </a:rPr>
              <a:pPr algn="r" eaLnBrk="1">
                <a:buClrTx/>
                <a:buFontTx/>
                <a:buNone/>
              </a:pPr>
              <a:t>12</a:t>
            </a:fld>
            <a:endParaRPr lang="en-US" sz="1200">
              <a:solidFill>
                <a:srgbClr val="000000"/>
              </a:solidFill>
              <a:latin typeface="Times New Roman" pitchFamily="16" charset="0"/>
            </a:endParaRPr>
          </a:p>
        </p:txBody>
      </p:sp>
      <p:sp>
        <p:nvSpPr>
          <p:cNvPr id="51202"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AD00D821-2B54-4533-9581-D31DB822760A}" type="slidenum">
              <a:rPr lang="en-US"/>
              <a:pPr/>
              <a:t>13</a:t>
            </a:fld>
            <a:endParaRPr lang="en-US"/>
          </a:p>
        </p:txBody>
      </p:sp>
      <p:sp>
        <p:nvSpPr>
          <p:cNvPr id="5222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B8A9BE0-3FA9-4740-9BF0-A6D80FE7F26A}" type="slidenum">
              <a:rPr lang="en-US" sz="1200">
                <a:solidFill>
                  <a:srgbClr val="000000"/>
                </a:solidFill>
                <a:latin typeface="Times New Roman" pitchFamily="16" charset="0"/>
              </a:rPr>
              <a:pPr algn="r" eaLnBrk="1">
                <a:buClrTx/>
                <a:buFontTx/>
                <a:buNone/>
              </a:pPr>
              <a:t>13</a:t>
            </a:fld>
            <a:endParaRPr lang="en-US" sz="1200">
              <a:solidFill>
                <a:srgbClr val="000000"/>
              </a:solidFill>
              <a:latin typeface="Times New Roman" pitchFamily="16" charset="0"/>
            </a:endParaRPr>
          </a:p>
        </p:txBody>
      </p:sp>
      <p:sp>
        <p:nvSpPr>
          <p:cNvPr id="52226"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62B4FBFE-FF5D-4745-9F7E-A5449FF10668}" type="slidenum">
              <a:rPr lang="en-US"/>
              <a:pPr/>
              <a:t>14</a:t>
            </a:fld>
            <a:endParaRPr lang="en-US"/>
          </a:p>
        </p:txBody>
      </p:sp>
      <p:sp>
        <p:nvSpPr>
          <p:cNvPr id="5324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6F8B7B84-F85D-45D4-8271-D46AEA0719D0}" type="slidenum">
              <a:rPr lang="en-US" sz="1200">
                <a:solidFill>
                  <a:srgbClr val="000000"/>
                </a:solidFill>
                <a:latin typeface="Times New Roman" pitchFamily="16" charset="0"/>
              </a:rPr>
              <a:pPr algn="r" eaLnBrk="1">
                <a:buClrTx/>
                <a:buFontTx/>
                <a:buNone/>
              </a:pPr>
              <a:t>14</a:t>
            </a:fld>
            <a:endParaRPr lang="en-US" sz="1200">
              <a:solidFill>
                <a:srgbClr val="000000"/>
              </a:solidFill>
              <a:latin typeface="Times New Roman" pitchFamily="16" charset="0"/>
            </a:endParaRPr>
          </a:p>
        </p:txBody>
      </p:sp>
      <p:sp>
        <p:nvSpPr>
          <p:cNvPr id="53250"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F93CA134-A9D9-4420-8C46-42F0B79AEA56}" type="slidenum">
              <a:rPr lang="en-US"/>
              <a:pPr/>
              <a:t>15</a:t>
            </a:fld>
            <a:endParaRPr lang="en-US"/>
          </a:p>
        </p:txBody>
      </p:sp>
      <p:sp>
        <p:nvSpPr>
          <p:cNvPr id="5427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D1B1AFE-4ED3-4956-9B06-B3B69C5E535C}" type="slidenum">
              <a:rPr lang="en-US" sz="1200">
                <a:solidFill>
                  <a:srgbClr val="000000"/>
                </a:solidFill>
                <a:latin typeface="Times New Roman" pitchFamily="16" charset="0"/>
              </a:rPr>
              <a:pPr algn="r" eaLnBrk="1">
                <a:buClrTx/>
                <a:buFontTx/>
                <a:buNone/>
              </a:pPr>
              <a:t>15</a:t>
            </a:fld>
            <a:endParaRPr lang="en-US" sz="1200">
              <a:solidFill>
                <a:srgbClr val="000000"/>
              </a:solidFill>
              <a:latin typeface="Times New Roman" pitchFamily="16" charset="0"/>
            </a:endParaRPr>
          </a:p>
        </p:txBody>
      </p:sp>
      <p:sp>
        <p:nvSpPr>
          <p:cNvPr id="54274"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30E67D85-0BED-45A0-94EA-1BAAD670B885}" type="slidenum">
              <a:rPr lang="en-US"/>
              <a:pPr/>
              <a:t>16</a:t>
            </a:fld>
            <a:endParaRPr lang="en-US"/>
          </a:p>
        </p:txBody>
      </p:sp>
      <p:sp>
        <p:nvSpPr>
          <p:cNvPr id="5529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9636B5B-56EB-464D-9601-C75602B5FF5A}" type="slidenum">
              <a:rPr lang="en-US" sz="1200">
                <a:solidFill>
                  <a:srgbClr val="000000"/>
                </a:solidFill>
                <a:latin typeface="Times New Roman" pitchFamily="16" charset="0"/>
              </a:rPr>
              <a:pPr algn="r" eaLnBrk="1">
                <a:buClrTx/>
                <a:buFontTx/>
                <a:buNone/>
              </a:pPr>
              <a:t>16</a:t>
            </a:fld>
            <a:endParaRPr lang="en-US" sz="1200">
              <a:solidFill>
                <a:srgbClr val="000000"/>
              </a:solidFill>
              <a:latin typeface="Times New Roman" pitchFamily="16" charset="0"/>
            </a:endParaRPr>
          </a:p>
        </p:txBody>
      </p:sp>
      <p:sp>
        <p:nvSpPr>
          <p:cNvPr id="55298"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30E67D85-0BED-45A0-94EA-1BAAD670B885}" type="slidenum">
              <a:rPr lang="en-US"/>
              <a:pPr/>
              <a:t>17</a:t>
            </a:fld>
            <a:endParaRPr lang="en-US"/>
          </a:p>
        </p:txBody>
      </p:sp>
      <p:sp>
        <p:nvSpPr>
          <p:cNvPr id="5529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9636B5B-56EB-464D-9601-C75602B5FF5A}" type="slidenum">
              <a:rPr lang="en-US" sz="1200">
                <a:solidFill>
                  <a:srgbClr val="000000"/>
                </a:solidFill>
                <a:latin typeface="Times New Roman" pitchFamily="16" charset="0"/>
              </a:rPr>
              <a:pPr algn="r" eaLnBrk="1">
                <a:buClrTx/>
                <a:buFontTx/>
                <a:buNone/>
              </a:pPr>
              <a:t>17</a:t>
            </a:fld>
            <a:endParaRPr lang="en-US" sz="1200">
              <a:solidFill>
                <a:srgbClr val="000000"/>
              </a:solidFill>
              <a:latin typeface="Times New Roman" pitchFamily="16" charset="0"/>
            </a:endParaRPr>
          </a:p>
        </p:txBody>
      </p:sp>
      <p:sp>
        <p:nvSpPr>
          <p:cNvPr id="55298"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30E67D85-0BED-45A0-94EA-1BAAD670B885}" type="slidenum">
              <a:rPr lang="en-US"/>
              <a:pPr/>
              <a:t>18</a:t>
            </a:fld>
            <a:endParaRPr lang="en-US"/>
          </a:p>
        </p:txBody>
      </p:sp>
      <p:sp>
        <p:nvSpPr>
          <p:cNvPr id="5529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9636B5B-56EB-464D-9601-C75602B5FF5A}" type="slidenum">
              <a:rPr lang="en-US" sz="1200">
                <a:solidFill>
                  <a:srgbClr val="000000"/>
                </a:solidFill>
                <a:latin typeface="Times New Roman" pitchFamily="16" charset="0"/>
              </a:rPr>
              <a:pPr algn="r" eaLnBrk="1">
                <a:buClrTx/>
                <a:buFontTx/>
                <a:buNone/>
              </a:pPr>
              <a:t>18</a:t>
            </a:fld>
            <a:endParaRPr lang="en-US" sz="1200">
              <a:solidFill>
                <a:srgbClr val="000000"/>
              </a:solidFill>
              <a:latin typeface="Times New Roman" pitchFamily="16" charset="0"/>
            </a:endParaRPr>
          </a:p>
        </p:txBody>
      </p:sp>
      <p:sp>
        <p:nvSpPr>
          <p:cNvPr id="55298"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3/03/2020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1958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3/03/2020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07718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3/03/2020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66823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3/03/2020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363098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315EA-246D-4A77-8716-5221B0671970}" type="datetimeFigureOut">
              <a:rPr lang="en-AU" smtClean="0"/>
              <a:t>3/03/2020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21450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7315EA-246D-4A77-8716-5221B0671970}" type="datetimeFigureOut">
              <a:rPr lang="en-AU" smtClean="0"/>
              <a:t>3/03/2020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292895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7315EA-246D-4A77-8716-5221B0671970}" type="datetimeFigureOut">
              <a:rPr lang="en-AU" smtClean="0"/>
              <a:t>3/03/2020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3415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7315EA-246D-4A77-8716-5221B0671970}" type="datetimeFigureOut">
              <a:rPr lang="en-AU" smtClean="0"/>
              <a:t>3/03/2020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88703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315EA-246D-4A77-8716-5221B0671970}" type="datetimeFigureOut">
              <a:rPr lang="en-AU" smtClean="0"/>
              <a:t>3/03/2020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36923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315EA-246D-4A77-8716-5221B0671970}" type="datetimeFigureOut">
              <a:rPr lang="en-AU" smtClean="0"/>
              <a:t>3/03/2020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93611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315EA-246D-4A77-8716-5221B0671970}" type="datetimeFigureOut">
              <a:rPr lang="en-AU" smtClean="0"/>
              <a:t>3/03/2020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37701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315EA-246D-4A77-8716-5221B0671970}" type="datetimeFigureOut">
              <a:rPr lang="en-AU" smtClean="0"/>
              <a:t>3/03/2020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7FB9A-0CC4-4D4A-A22C-8FE268EA7B95}" type="slidenum">
              <a:rPr lang="en-AU" smtClean="0"/>
              <a:t>‹#›</a:t>
            </a:fld>
            <a:endParaRPr lang="en-AU"/>
          </a:p>
        </p:txBody>
      </p:sp>
    </p:spTree>
    <p:extLst>
      <p:ext uri="{BB962C8B-B14F-4D97-AF65-F5344CB8AC3E}">
        <p14:creationId xmlns:p14="http://schemas.microsoft.com/office/powerpoint/2010/main" val="340479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r.789695.n4.nabble.com/cat-with-backspace-and-newline-characters-td4679513.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r.789695.n4.nabble.com/Dyn-load-of-sharing-object-with-GSL-library-td4669072.html" TargetMode="External"/><Relationship Id="rId5" Type="http://schemas.openxmlformats.org/officeDocument/2006/relationships/hyperlink" Target="https://stat.ethz.ch/pipermail/r-help/2007-April/128826.html" TargetMode="External"/><Relationship Id="rId4" Type="http://schemas.openxmlformats.org/officeDocument/2006/relationships/hyperlink" Target="http://tolstoy.newcastle.edu.au/R/help/05/01/9928.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studi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4624"/>
            <a:ext cx="7272808" cy="1944216"/>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ctrTitle"/>
          </p:nvPr>
        </p:nvSpPr>
        <p:spPr>
          <a:xfrm>
            <a:off x="1045840" y="330225"/>
            <a:ext cx="7772400" cy="1470025"/>
          </a:xfrm>
        </p:spPr>
        <p:txBody>
          <a:bodyPr>
            <a:normAutofit fontScale="90000"/>
          </a:bodyPr>
          <a:lstStyle/>
          <a:p>
            <a:pPr algn="r"/>
            <a:r>
              <a:rPr lang="en-AU" dirty="0"/>
              <a:t>(Re) introduction to the OS and R</a:t>
            </a:r>
            <a:br>
              <a:rPr lang="en-AU" dirty="0"/>
            </a:br>
            <a:r>
              <a:rPr lang="en-AU" dirty="0"/>
              <a:t>Sarah Medland</a:t>
            </a:r>
            <a:br>
              <a:rPr lang="en-AU" dirty="0"/>
            </a:br>
            <a:r>
              <a:rPr lang="en-AU" dirty="0"/>
              <a:t>Boulder 2020</a:t>
            </a:r>
          </a:p>
        </p:txBody>
      </p:sp>
    </p:spTree>
    <p:extLst>
      <p:ext uri="{BB962C8B-B14F-4D97-AF65-F5344CB8AC3E}">
        <p14:creationId xmlns:p14="http://schemas.microsoft.com/office/powerpoint/2010/main" val="369352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a:xfrm>
            <a:off x="457200" y="274638"/>
            <a:ext cx="8229600" cy="1786210"/>
          </a:xfrm>
        </p:spPr>
        <p:txBody>
          <a:bodyPr>
            <a:normAutofit fontScale="90000"/>
          </a:bodyPr>
          <a:lstStyle/>
          <a:p>
            <a:pPr algn="l"/>
            <a:r>
              <a:rPr lang="en-AU" dirty="0"/>
              <a:t>It is (relatively) easy to break a server </a:t>
            </a:r>
            <a:br>
              <a:rPr lang="en-AU" dirty="0"/>
            </a:br>
            <a:r>
              <a:rPr lang="en-AU" dirty="0"/>
              <a:t>and very easy to break a queuing system</a:t>
            </a:r>
          </a:p>
        </p:txBody>
      </p:sp>
      <p:sp>
        <p:nvSpPr>
          <p:cNvPr id="6" name="Content Placeholder 5"/>
          <p:cNvSpPr>
            <a:spLocks noGrp="1"/>
          </p:cNvSpPr>
          <p:nvPr>
            <p:ph idx="1"/>
          </p:nvPr>
        </p:nvSpPr>
        <p:spPr>
          <a:xfrm>
            <a:off x="457200" y="2204864"/>
            <a:ext cx="8229600" cy="3777283"/>
          </a:xfrm>
        </p:spPr>
        <p:txBody>
          <a:bodyPr>
            <a:normAutofit lnSpcReduction="10000"/>
          </a:bodyPr>
          <a:lstStyle/>
          <a:p>
            <a:pPr marL="0" indent="0">
              <a:buNone/>
            </a:pPr>
            <a:r>
              <a:rPr lang="en-AU" dirty="0"/>
              <a:t>So it is worth doing a bit of googling and talking to your sysadmins before jumping in.</a:t>
            </a:r>
          </a:p>
          <a:p>
            <a:pPr marL="0" indent="0" algn="r">
              <a:buNone/>
            </a:pPr>
            <a:endParaRPr lang="en-AU" dirty="0"/>
          </a:p>
          <a:p>
            <a:pPr marL="0" indent="0" algn="r">
              <a:buNone/>
            </a:pPr>
            <a:r>
              <a:rPr lang="en-AU" dirty="0"/>
              <a:t>UNIX was not designed to stop its users from doing stupid things, as that would also stop them from doing clever things.</a:t>
            </a:r>
          </a:p>
          <a:p>
            <a:pPr marL="0" indent="0" algn="r">
              <a:buNone/>
            </a:pPr>
            <a:r>
              <a:rPr lang="en-AU" dirty="0"/>
              <a:t>        — Doug Gwyn</a:t>
            </a:r>
          </a:p>
        </p:txBody>
      </p:sp>
    </p:spTree>
    <p:extLst>
      <p:ext uri="{BB962C8B-B14F-4D97-AF65-F5344CB8AC3E}">
        <p14:creationId xmlns:p14="http://schemas.microsoft.com/office/powerpoint/2010/main" val="199609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221088"/>
            <a:ext cx="8208912" cy="208823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241"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b="1" dirty="0">
                <a:solidFill>
                  <a:srgbClr val="424456"/>
                </a:solidFill>
                <a:latin typeface="Trebuchet MS" pitchFamily="32" charset="0"/>
              </a:rPr>
              <a:t>Superfast intro to R</a:t>
            </a:r>
          </a:p>
        </p:txBody>
      </p:sp>
      <p:sp>
        <p:nvSpPr>
          <p:cNvPr id="10242" name="Text Box 2"/>
          <p:cNvSpPr txBox="1">
            <a:spLocks noChangeArrowheads="1"/>
          </p:cNvSpPr>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extLst>
      <p:ext uri="{BB962C8B-B14F-4D97-AF65-F5344CB8AC3E}">
        <p14:creationId xmlns:p14="http://schemas.microsoft.com/office/powerpoint/2010/main" val="2206486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21" name="Text Box 1"/>
          <p:cNvSpPr txBox="1">
            <a:spLocks noChangeArrowheads="1"/>
          </p:cNvSpPr>
          <p:nvPr/>
        </p:nvSpPr>
        <p:spPr bwMode="auto">
          <a:xfrm>
            <a:off x="457200" y="1158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What is it?</a:t>
            </a:r>
          </a:p>
        </p:txBody>
      </p:sp>
      <p:sp>
        <p:nvSpPr>
          <p:cNvPr id="5122" name="Text Box 2"/>
          <p:cNvSpPr txBox="1">
            <a:spLocks noChangeArrowheads="1"/>
          </p:cNvSpPr>
          <p:nvPr/>
        </p:nvSpPr>
        <p:spPr bwMode="auto">
          <a:xfrm>
            <a:off x="457200" y="1346200"/>
            <a:ext cx="82280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128588" indent="-92075">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1pPr>
            <a:lvl2pPr marL="477838" indent="-163513">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2pPr>
            <a:lvl3pPr>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3pPr>
            <a:lvl4pPr>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4pPr>
            <a:lvl5pPr>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9pPr>
          </a:lstStyle>
          <a:p>
            <a:pPr>
              <a:lnSpc>
                <a:spcPct val="90000"/>
              </a:lnSpc>
              <a:spcBef>
                <a:spcPts val="300"/>
              </a:spcBef>
              <a:buFont typeface="Arial" charset="0"/>
              <a:buChar char="•"/>
            </a:pPr>
            <a:r>
              <a:rPr lang="en-US" sz="2600">
                <a:solidFill>
                  <a:srgbClr val="000000"/>
                </a:solidFill>
                <a:latin typeface="Georgia" pitchFamily="16" charset="0"/>
              </a:rPr>
              <a:t>R is an interpreted computer language.</a:t>
            </a:r>
          </a:p>
          <a:p>
            <a:pPr lvl="1">
              <a:lnSpc>
                <a:spcPct val="90000"/>
              </a:lnSpc>
              <a:spcBef>
                <a:spcPts val="300"/>
              </a:spcBef>
              <a:buFont typeface="Arial" charset="0"/>
              <a:buChar char="–"/>
            </a:pPr>
            <a:r>
              <a:rPr lang="en-US" sz="2200">
                <a:solidFill>
                  <a:srgbClr val="438086"/>
                </a:solidFill>
                <a:latin typeface="Georgia" pitchFamily="16" charset="0"/>
              </a:rPr>
              <a:t>System commands can be called from within R</a:t>
            </a:r>
          </a:p>
          <a:p>
            <a:pPr lvl="1">
              <a:lnSpc>
                <a:spcPct val="90000"/>
              </a:lnSpc>
              <a:spcBef>
                <a:spcPts val="300"/>
              </a:spcBef>
              <a:buClrTx/>
              <a:buFontTx/>
              <a:buNone/>
            </a:pPr>
            <a:endParaRPr lang="en-US" sz="2200">
              <a:solidFill>
                <a:srgbClr val="438086"/>
              </a:solidFill>
              <a:latin typeface="Georgia" pitchFamily="16" charset="0"/>
            </a:endParaRPr>
          </a:p>
          <a:p>
            <a:pPr>
              <a:lnSpc>
                <a:spcPct val="90000"/>
              </a:lnSpc>
              <a:spcBef>
                <a:spcPts val="300"/>
              </a:spcBef>
              <a:buFont typeface="Arial" charset="0"/>
              <a:buChar char="•"/>
            </a:pPr>
            <a:r>
              <a:rPr lang="en-US" sz="2600">
                <a:solidFill>
                  <a:srgbClr val="000000"/>
                </a:solidFill>
                <a:latin typeface="Georgia" pitchFamily="16" charset="0"/>
              </a:rPr>
              <a:t>R is used for data manipulation, statistics, and graphics. It is made up of:</a:t>
            </a:r>
          </a:p>
          <a:p>
            <a:pPr lvl="1">
              <a:lnSpc>
                <a:spcPct val="90000"/>
              </a:lnSpc>
              <a:spcBef>
                <a:spcPts val="300"/>
              </a:spcBef>
              <a:buFont typeface="Arial" charset="0"/>
              <a:buChar char="–"/>
            </a:pPr>
            <a:r>
              <a:rPr lang="en-US" sz="2200">
                <a:solidFill>
                  <a:srgbClr val="438086"/>
                </a:solidFill>
                <a:latin typeface="Georgia" pitchFamily="16" charset="0"/>
              </a:rPr>
              <a:t>operators (+  -  &lt;-  *  %*%  …) for calculations on arrays &amp; matrices</a:t>
            </a:r>
          </a:p>
          <a:p>
            <a:pPr lvl="1">
              <a:lnSpc>
                <a:spcPct val="90000"/>
              </a:lnSpc>
              <a:spcBef>
                <a:spcPts val="300"/>
              </a:spcBef>
              <a:buFont typeface="Arial" charset="0"/>
              <a:buChar char="–"/>
            </a:pPr>
            <a:r>
              <a:rPr lang="en-US" sz="2200">
                <a:solidFill>
                  <a:srgbClr val="438086"/>
                </a:solidFill>
                <a:latin typeface="Georgia" pitchFamily="16" charset="0"/>
              </a:rPr>
              <a:t>large, coherent, integrated collection of functions</a:t>
            </a:r>
          </a:p>
          <a:p>
            <a:pPr lvl="1">
              <a:lnSpc>
                <a:spcPct val="90000"/>
              </a:lnSpc>
              <a:spcBef>
                <a:spcPts val="300"/>
              </a:spcBef>
              <a:buFont typeface="Arial" charset="0"/>
              <a:buChar char="–"/>
            </a:pPr>
            <a:r>
              <a:rPr lang="en-US" sz="2200">
                <a:solidFill>
                  <a:srgbClr val="438086"/>
                </a:solidFill>
                <a:latin typeface="Georgia" pitchFamily="16" charset="0"/>
              </a:rPr>
              <a:t>facilities for making unlimited types of publication quality graphics</a:t>
            </a:r>
          </a:p>
          <a:p>
            <a:pPr lvl="1">
              <a:lnSpc>
                <a:spcPct val="90000"/>
              </a:lnSpc>
              <a:spcBef>
                <a:spcPts val="300"/>
              </a:spcBef>
              <a:buFont typeface="Arial" charset="0"/>
              <a:buChar char="–"/>
            </a:pPr>
            <a:r>
              <a:rPr lang="en-US" sz="2200">
                <a:solidFill>
                  <a:srgbClr val="438086"/>
                </a:solidFill>
                <a:latin typeface="Georgia" pitchFamily="16" charset="0"/>
              </a:rPr>
              <a:t>user written functions &amp; sets of functions (packages); 800+ contributed packages so far &amp; growing</a:t>
            </a:r>
          </a:p>
        </p:txBody>
      </p:sp>
    </p:spTree>
    <p:extLst>
      <p:ext uri="{BB962C8B-B14F-4D97-AF65-F5344CB8AC3E}">
        <p14:creationId xmlns:p14="http://schemas.microsoft.com/office/powerpoint/2010/main" val="8782319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45" name="Text Box 1"/>
          <p:cNvSpPr txBox="1">
            <a:spLocks noChangeArrowheads="1"/>
          </p:cNvSpPr>
          <p:nvPr/>
        </p:nvSpPr>
        <p:spPr bwMode="auto">
          <a:xfrm>
            <a:off x="457200" y="-99392"/>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Advantages</a:t>
            </a:r>
          </a:p>
        </p:txBody>
      </p:sp>
      <p:sp>
        <p:nvSpPr>
          <p:cNvPr id="6146" name="Text Box 2"/>
          <p:cNvSpPr txBox="1">
            <a:spLocks noChangeArrowheads="1"/>
          </p:cNvSpPr>
          <p:nvPr/>
        </p:nvSpPr>
        <p:spPr bwMode="auto">
          <a:xfrm>
            <a:off x="457200" y="1196008"/>
            <a:ext cx="82280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9pPr>
          </a:lstStyle>
          <a:p>
            <a:pPr>
              <a:spcBef>
                <a:spcPts val="688"/>
              </a:spcBef>
              <a:buClr>
                <a:srgbClr val="F90A12"/>
              </a:buClr>
              <a:buFont typeface="Arial" charset="0"/>
              <a:buChar char="o"/>
            </a:pPr>
            <a:r>
              <a:rPr lang="en-US" sz="2800" dirty="0">
                <a:solidFill>
                  <a:srgbClr val="000000"/>
                </a:solidFill>
                <a:latin typeface="Georgia" pitchFamily="16" charset="0"/>
                <a:cs typeface="Arial" charset="0"/>
              </a:rPr>
              <a:t>Fast** and free.</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State of the art: Statistical researchers provide their methods as R packages. SPSS and SAS are   years behind R!</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great graphics.</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Active user community</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Excellent for simulation, programming, computer intensive analyses, etc.</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Forces you to </a:t>
            </a:r>
            <a:r>
              <a:rPr lang="en-US" sz="2800" i="1" dirty="0">
                <a:solidFill>
                  <a:srgbClr val="000000"/>
                </a:solidFill>
                <a:latin typeface="Georgia" pitchFamily="16" charset="0"/>
                <a:cs typeface="Arial" charset="0"/>
              </a:rPr>
              <a:t>think</a:t>
            </a:r>
            <a:r>
              <a:rPr lang="en-US" sz="2800" dirty="0">
                <a:solidFill>
                  <a:srgbClr val="000000"/>
                </a:solidFill>
                <a:latin typeface="Georgia" pitchFamily="16" charset="0"/>
                <a:cs typeface="Arial" charset="0"/>
              </a:rPr>
              <a:t> about your analysis.</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Interfaces with database storage software (SQL)</a:t>
            </a:r>
          </a:p>
          <a:p>
            <a:pPr>
              <a:spcBef>
                <a:spcPts val="300"/>
              </a:spcBef>
              <a:buClrTx/>
              <a:buFontTx/>
              <a:buNone/>
            </a:pPr>
            <a:endParaRPr lang="en-US" sz="2800" dirty="0">
              <a:solidFill>
                <a:srgbClr val="000000"/>
              </a:solidFill>
              <a:latin typeface="Georgia" pitchFamily="16" charset="0"/>
              <a:cs typeface="Arial" charset="0"/>
            </a:endParaRPr>
          </a:p>
        </p:txBody>
      </p:sp>
    </p:spTree>
    <p:extLst>
      <p:ext uri="{BB962C8B-B14F-4D97-AF65-F5344CB8AC3E}">
        <p14:creationId xmlns:p14="http://schemas.microsoft.com/office/powerpoint/2010/main" val="4681728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69" name="Text Box 1"/>
          <p:cNvSpPr txBox="1">
            <a:spLocks noChangeArrowheads="1"/>
          </p:cNvSpPr>
          <p:nvPr/>
        </p:nvSpPr>
        <p:spPr bwMode="auto">
          <a:xfrm>
            <a:off x="457200" y="404664"/>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Disadvantages</a:t>
            </a:r>
          </a:p>
        </p:txBody>
      </p:sp>
      <p:sp>
        <p:nvSpPr>
          <p:cNvPr id="7170" name="Text Box 2"/>
          <p:cNvSpPr txBox="1">
            <a:spLocks noChangeArrowheads="1"/>
          </p:cNvSpPr>
          <p:nvPr/>
        </p:nvSpPr>
        <p:spPr bwMode="auto">
          <a:xfrm>
            <a:off x="457200" y="1412727"/>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9pPr>
          </a:lstStyle>
          <a:p>
            <a:pPr>
              <a:spcBef>
                <a:spcPts val="688"/>
              </a:spcBef>
              <a:buClr>
                <a:srgbClr val="F90A12"/>
              </a:buClr>
              <a:buFont typeface="Arial" charset="0"/>
              <a:buChar char="o"/>
            </a:pPr>
            <a:r>
              <a:rPr lang="en-US" sz="2800" dirty="0">
                <a:solidFill>
                  <a:srgbClr val="000000"/>
                </a:solidFill>
                <a:latin typeface="Georgia" pitchFamily="16" charset="0"/>
                <a:cs typeface="Arial" charset="0"/>
              </a:rPr>
              <a:t>Not user friendly @ start -  steep learning curve, minimal GUI.</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No commercial support; figuring out correct methods or how to use a function on your own can be frustrating.</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Easy to make mistakes and not know. </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Working with large datasets is limited by RAM!!!</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Data prep &amp; cleaning can be messier &amp; more mistake prone in R vs. SPSS or SAS</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Hostility on the R </a:t>
            </a:r>
            <a:r>
              <a:rPr lang="en-US" sz="2800" dirty="0" err="1">
                <a:solidFill>
                  <a:srgbClr val="000000"/>
                </a:solidFill>
                <a:latin typeface="Georgia" pitchFamily="16" charset="0"/>
                <a:cs typeface="Arial" charset="0"/>
              </a:rPr>
              <a:t>listserve</a:t>
            </a:r>
            <a:endParaRPr lang="en-US" sz="2800" dirty="0">
              <a:solidFill>
                <a:srgbClr val="000000"/>
              </a:solidFill>
              <a:latin typeface="Georgia" pitchFamily="16" charset="0"/>
              <a:cs typeface="Arial" charset="0"/>
            </a:endParaRPr>
          </a:p>
          <a:p>
            <a:pPr>
              <a:spcBef>
                <a:spcPts val="300"/>
              </a:spcBef>
              <a:buClrTx/>
              <a:buFontTx/>
              <a:buNone/>
            </a:pPr>
            <a:endParaRPr lang="en-US" sz="2800" dirty="0">
              <a:solidFill>
                <a:srgbClr val="000000"/>
              </a:solidFill>
              <a:latin typeface="Georgia" pitchFamily="16" charset="0"/>
              <a:cs typeface="Arial" charset="0"/>
            </a:endParaRPr>
          </a:p>
        </p:txBody>
      </p:sp>
    </p:spTree>
    <p:extLst>
      <p:ext uri="{BB962C8B-B14F-4D97-AF65-F5344CB8AC3E}">
        <p14:creationId xmlns:p14="http://schemas.microsoft.com/office/powerpoint/2010/main" val="38298439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1214438"/>
            <a:ext cx="7754937" cy="5176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p:cNvSpPr>
            <a:spLocks noChangeArrowheads="1"/>
          </p:cNvSpPr>
          <p:nvPr/>
        </p:nvSpPr>
        <p:spPr bwMode="auto">
          <a:xfrm>
            <a:off x="2403475" y="209550"/>
            <a:ext cx="5003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p>
            <a:pPr marL="39688">
              <a:spcBef>
                <a:spcPts val="3100"/>
              </a:spcBef>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5400">
                <a:solidFill>
                  <a:srgbClr val="000000"/>
                </a:solidFill>
                <a:cs typeface="Arial" charset="0"/>
              </a:rPr>
              <a:t>Learning R....</a:t>
            </a:r>
          </a:p>
        </p:txBody>
      </p:sp>
    </p:spTree>
    <p:extLst>
      <p:ext uri="{BB962C8B-B14F-4D97-AF65-F5344CB8AC3E}">
        <p14:creationId xmlns:p14="http://schemas.microsoft.com/office/powerpoint/2010/main" val="7384129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17" name="Rectangle 1"/>
          <p:cNvSpPr>
            <a:spLocks noChangeArrowheads="1"/>
          </p:cNvSpPr>
          <p:nvPr/>
        </p:nvSpPr>
        <p:spPr bwMode="auto">
          <a:xfrm>
            <a:off x="691480" y="765175"/>
            <a:ext cx="6400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p>
            <a:pPr marL="39688">
              <a:spcBef>
                <a:spcPts val="3100"/>
              </a:spcBef>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5400" dirty="0">
                <a:solidFill>
                  <a:srgbClr val="000000"/>
                </a:solidFill>
                <a:cs typeface="Arial" charset="0"/>
              </a:rPr>
              <a:t>R-help </a:t>
            </a:r>
            <a:r>
              <a:rPr lang="en-US" sz="5400" dirty="0" err="1">
                <a:solidFill>
                  <a:srgbClr val="000000"/>
                </a:solidFill>
                <a:cs typeface="Arial" charset="0"/>
              </a:rPr>
              <a:t>listserve</a:t>
            </a:r>
            <a:r>
              <a:rPr lang="en-US" sz="5400" dirty="0">
                <a:solidFill>
                  <a:srgbClr val="000000"/>
                </a:solidFill>
                <a:cs typeface="Arial" charset="0"/>
              </a:rPr>
              <a: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828800"/>
            <a:ext cx="3441700" cy="442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p:cNvSpPr>
            <a:spLocks noGrp="1"/>
          </p:cNvSpPr>
          <p:nvPr>
            <p:ph sz="half" idx="1"/>
          </p:nvPr>
        </p:nvSpPr>
        <p:spPr>
          <a:xfrm>
            <a:off x="457200" y="1828800"/>
            <a:ext cx="4038600" cy="4297363"/>
          </a:xfrm>
        </p:spPr>
        <p:txBody>
          <a:bodyPr>
            <a:normAutofit fontScale="62500" lnSpcReduction="20000"/>
          </a:bodyPr>
          <a:lstStyle/>
          <a:p>
            <a:pPr>
              <a:lnSpc>
                <a:spcPct val="120000"/>
              </a:lnSpc>
            </a:pPr>
            <a:r>
              <a:rPr lang="en-AU" i="1" dirty="0"/>
              <a:t>Once you appreciate that you have seriously misread the page, things will become a lot clearer. (</a:t>
            </a:r>
            <a:r>
              <a:rPr lang="en-AU" i="1" dirty="0">
                <a:hlinkClick r:id="rId4"/>
              </a:rPr>
              <a:t>2005</a:t>
            </a:r>
            <a:r>
              <a:rPr lang="en-AU" i="1" dirty="0"/>
              <a:t>) </a:t>
            </a:r>
            <a:endParaRPr lang="en-AU" dirty="0"/>
          </a:p>
          <a:p>
            <a:pPr>
              <a:lnSpc>
                <a:spcPct val="120000"/>
              </a:lnSpc>
            </a:pPr>
            <a:r>
              <a:rPr lang="en-AU" i="1" dirty="0"/>
              <a:t>You will need to do your homework a lot more carefully, as it seems you don't have enough knowledge to recognise the errors you are making.</a:t>
            </a:r>
            <a:r>
              <a:rPr lang="en-AU" dirty="0"/>
              <a:t> (</a:t>
            </a:r>
            <a:r>
              <a:rPr lang="en-AU" dirty="0">
                <a:hlinkClick r:id="rId5"/>
              </a:rPr>
              <a:t>2007</a:t>
            </a:r>
            <a:r>
              <a:rPr lang="en-AU" dirty="0"/>
              <a:t>)</a:t>
            </a:r>
          </a:p>
          <a:p>
            <a:pPr>
              <a:lnSpc>
                <a:spcPct val="120000"/>
              </a:lnSpc>
            </a:pPr>
            <a:r>
              <a:rPr lang="en-AU" i="1" dirty="0"/>
              <a:t>Well, don't try to use a </a:t>
            </a:r>
            <a:r>
              <a:rPr lang="en-AU" i="1" dirty="0" err="1"/>
              <a:t>Makefile</a:t>
            </a:r>
            <a:r>
              <a:rPr lang="en-AU" i="1" dirty="0"/>
              <a:t> as you do not know what you are doing. (</a:t>
            </a:r>
            <a:r>
              <a:rPr lang="en-AU" i="1" dirty="0">
                <a:hlinkClick r:id="rId6"/>
              </a:rPr>
              <a:t>2013</a:t>
            </a:r>
            <a:r>
              <a:rPr lang="en-AU" i="1" dirty="0"/>
              <a:t>) </a:t>
            </a:r>
            <a:endParaRPr lang="en-AU" dirty="0"/>
          </a:p>
          <a:p>
            <a:pPr>
              <a:lnSpc>
                <a:spcPct val="120000"/>
              </a:lnSpc>
            </a:pPr>
            <a:r>
              <a:rPr lang="en-AU" i="1" dirty="0"/>
              <a:t>It is user lack-of-understanding: there is no error here. (</a:t>
            </a:r>
            <a:r>
              <a:rPr lang="en-AU" i="1" dirty="0">
                <a:hlinkClick r:id="rId7"/>
              </a:rPr>
              <a:t>2013</a:t>
            </a:r>
            <a:r>
              <a:rPr lang="en-AU" i="1" dirty="0"/>
              <a:t>) </a:t>
            </a:r>
            <a:r>
              <a:rPr lang="en-AU" dirty="0"/>
              <a:t> </a:t>
            </a:r>
          </a:p>
        </p:txBody>
      </p:sp>
    </p:spTree>
    <p:extLst>
      <p:ext uri="{BB962C8B-B14F-4D97-AF65-F5344CB8AC3E}">
        <p14:creationId xmlns:p14="http://schemas.microsoft.com/office/powerpoint/2010/main" val="27182204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17" name="Rectangle 1"/>
          <p:cNvSpPr>
            <a:spLocks noChangeArrowheads="1"/>
          </p:cNvSpPr>
          <p:nvPr/>
        </p:nvSpPr>
        <p:spPr bwMode="auto">
          <a:xfrm>
            <a:off x="691480" y="765175"/>
            <a:ext cx="6400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p>
            <a:pPr marL="39688">
              <a:spcBef>
                <a:spcPts val="3100"/>
              </a:spcBef>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5400" dirty="0">
                <a:solidFill>
                  <a:srgbClr val="000000"/>
                </a:solidFill>
                <a:cs typeface="Arial" charset="0"/>
              </a:rPr>
              <a:t>Quick 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660" y="1568971"/>
            <a:ext cx="6777940" cy="464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21601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17" name="Rectangle 1"/>
          <p:cNvSpPr>
            <a:spLocks noChangeArrowheads="1"/>
          </p:cNvSpPr>
          <p:nvPr/>
        </p:nvSpPr>
        <p:spPr bwMode="auto">
          <a:xfrm>
            <a:off x="691480" y="765175"/>
            <a:ext cx="6400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p>
            <a:pPr marL="39688">
              <a:spcBef>
                <a:spcPts val="3100"/>
              </a:spcBef>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5400" dirty="0">
                <a:solidFill>
                  <a:srgbClr val="000000"/>
                </a:solidFill>
                <a:cs typeface="Arial" charset="0"/>
              </a:rPr>
              <a:t>Quick 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83" y="1543762"/>
            <a:ext cx="7066433" cy="45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37296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Using R this week  </a:t>
            </a:r>
          </a:p>
        </p:txBody>
      </p:sp>
      <p:sp>
        <p:nvSpPr>
          <p:cNvPr id="6" name="Content Placeholder 5"/>
          <p:cNvSpPr>
            <a:spLocks noGrp="1"/>
          </p:cNvSpPr>
          <p:nvPr>
            <p:ph idx="1"/>
          </p:nvPr>
        </p:nvSpPr>
        <p:spPr>
          <a:xfrm>
            <a:off x="457200" y="1456184"/>
            <a:ext cx="8229600" cy="4525963"/>
          </a:xfrm>
        </p:spPr>
        <p:txBody>
          <a:bodyPr/>
          <a:lstStyle/>
          <a:p>
            <a:r>
              <a:rPr lang="en-AU" dirty="0"/>
              <a:t>R-studio </a:t>
            </a:r>
            <a:r>
              <a:rPr lang="en-AU" dirty="0">
                <a:hlinkClick r:id="rId2"/>
              </a:rPr>
              <a:t>http://rstudio.org/</a:t>
            </a:r>
            <a:endParaRPr lang="en-AU" dirty="0"/>
          </a:p>
          <a:p>
            <a:pPr lvl="1"/>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5688632" cy="364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44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normAutofit fontScale="90000"/>
          </a:bodyPr>
          <a:lstStyle/>
          <a:p>
            <a:r>
              <a:rPr lang="en-AU" dirty="0"/>
              <a:t>Getting the most out of the workshop</a:t>
            </a:r>
          </a:p>
        </p:txBody>
      </p:sp>
      <p:sp>
        <p:nvSpPr>
          <p:cNvPr id="6" name="Content Placeholder 5"/>
          <p:cNvSpPr>
            <a:spLocks noGrp="1"/>
          </p:cNvSpPr>
          <p:nvPr>
            <p:ph idx="1"/>
          </p:nvPr>
        </p:nvSpPr>
        <p:spPr>
          <a:xfrm>
            <a:off x="457200" y="1456184"/>
            <a:ext cx="8229600" cy="4525963"/>
          </a:xfrm>
        </p:spPr>
        <p:txBody>
          <a:bodyPr/>
          <a:lstStyle/>
          <a:p>
            <a:r>
              <a:rPr lang="en-AU" dirty="0"/>
              <a:t>Ask questions!!! </a:t>
            </a:r>
          </a:p>
          <a:p>
            <a:r>
              <a:rPr lang="en-AU" dirty="0"/>
              <a:t>Don’t sit next to someone you already know</a:t>
            </a:r>
          </a:p>
          <a:p>
            <a:r>
              <a:rPr lang="en-AU" dirty="0"/>
              <a:t>Work with someone with a different skillset and different experience level</a:t>
            </a:r>
          </a:p>
          <a:p>
            <a:r>
              <a:rPr lang="en-AU" dirty="0"/>
              <a:t>Use the workshop laptop</a:t>
            </a:r>
          </a:p>
          <a:p>
            <a:pPr lvl="1"/>
            <a:r>
              <a:rPr lang="en-AU" dirty="0"/>
              <a:t>You will have access to your files after you leave</a:t>
            </a:r>
          </a:p>
          <a:p>
            <a:r>
              <a:rPr lang="en-AU" dirty="0"/>
              <a:t>Come to the social functions</a:t>
            </a:r>
          </a:p>
          <a:p>
            <a:r>
              <a:rPr lang="en-AU" dirty="0"/>
              <a:t>Ask questions!!!</a:t>
            </a:r>
          </a:p>
          <a:p>
            <a:endParaRPr lang="en-AU" dirty="0"/>
          </a:p>
        </p:txBody>
      </p:sp>
    </p:spTree>
    <p:extLst>
      <p:ext uri="{BB962C8B-B14F-4D97-AF65-F5344CB8AC3E}">
        <p14:creationId xmlns:p14="http://schemas.microsoft.com/office/powerpoint/2010/main" val="158247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Setting this up at home</a:t>
            </a:r>
          </a:p>
        </p:txBody>
      </p:sp>
      <p:sp>
        <p:nvSpPr>
          <p:cNvPr id="6" name="Content Placeholder 5"/>
          <p:cNvSpPr>
            <a:spLocks noGrp="1"/>
          </p:cNvSpPr>
          <p:nvPr>
            <p:ph idx="1"/>
          </p:nvPr>
        </p:nvSpPr>
        <p:spPr>
          <a:xfrm>
            <a:off x="457200" y="1456184"/>
            <a:ext cx="8229600" cy="4525963"/>
          </a:xfrm>
        </p:spPr>
        <p:txBody>
          <a:bodyPr/>
          <a:lstStyle/>
          <a:p>
            <a:r>
              <a:rPr lang="en-AU" dirty="0"/>
              <a:t>Install R first</a:t>
            </a:r>
          </a:p>
          <a:p>
            <a:r>
              <a:rPr lang="en-AU" dirty="0"/>
              <a:t>Install R studio</a:t>
            </a:r>
          </a:p>
          <a:p>
            <a:r>
              <a:rPr lang="en-AU" dirty="0"/>
              <a:t>Install packages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060848"/>
            <a:ext cx="4663628" cy="388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20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054" y="2815870"/>
            <a:ext cx="4106354" cy="341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5" name="Text Box 1"/>
          <p:cNvSpPr txBox="1">
            <a:spLocks noChangeArrowheads="1"/>
          </p:cNvSpPr>
          <p:nvPr/>
        </p:nvSpPr>
        <p:spPr bwMode="auto">
          <a:xfrm>
            <a:off x="467544" y="467459"/>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782638" indent="-28257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dirty="0">
                <a:solidFill>
                  <a:srgbClr val="000000"/>
                </a:solidFill>
                <a:latin typeface="Georgia" pitchFamily="16" charset="0"/>
              </a:rPr>
              <a:t>Start up R via R studio</a:t>
            </a:r>
          </a:p>
          <a:p>
            <a:pPr>
              <a:spcBef>
                <a:spcPts val="300"/>
              </a:spcBef>
              <a:buClrTx/>
              <a:buFontTx/>
              <a:buNone/>
            </a:pPr>
            <a:r>
              <a:rPr lang="en-US" sz="2800" dirty="0">
                <a:solidFill>
                  <a:srgbClr val="000000"/>
                </a:solidFill>
                <a:latin typeface="Georgia" pitchFamily="16" charset="0"/>
              </a:rPr>
              <a:t>4 windows:</a:t>
            </a:r>
          </a:p>
          <a:p>
            <a:pPr lvl="1">
              <a:spcBef>
                <a:spcPts val="300"/>
              </a:spcBef>
              <a:buClrTx/>
              <a:buFontTx/>
              <a:buNone/>
            </a:pPr>
            <a:r>
              <a:rPr lang="en-US" sz="2400" dirty="0">
                <a:solidFill>
                  <a:srgbClr val="438086"/>
                </a:solidFill>
                <a:latin typeface="Georgia" pitchFamily="16" charset="0"/>
              </a:rPr>
              <a:t>Syntax – can be opened in regular txt file - saved </a:t>
            </a:r>
          </a:p>
          <a:p>
            <a:pPr lvl="1">
              <a:spcBef>
                <a:spcPts val="300"/>
              </a:spcBef>
              <a:buClrTx/>
              <a:buFontTx/>
              <a:buNone/>
            </a:pPr>
            <a:r>
              <a:rPr lang="en-US" sz="2400" dirty="0">
                <a:solidFill>
                  <a:srgbClr val="438086"/>
                </a:solidFill>
                <a:latin typeface="Georgia" pitchFamily="16" charset="0"/>
              </a:rPr>
              <a:t>Terminal – output &amp; temporary input - usually unsaved</a:t>
            </a:r>
          </a:p>
          <a:p>
            <a:pPr lvl="1">
              <a:spcBef>
                <a:spcPts val="300"/>
              </a:spcBef>
              <a:buClrTx/>
              <a:buFontTx/>
              <a:buNone/>
            </a:pPr>
            <a:r>
              <a:rPr lang="en-US" sz="2400" dirty="0">
                <a:solidFill>
                  <a:srgbClr val="438086"/>
                </a:solidFill>
                <a:latin typeface="Georgia" pitchFamily="16" charset="0"/>
              </a:rPr>
              <a:t>Data manager – details of data sets and variables</a:t>
            </a:r>
          </a:p>
          <a:p>
            <a:pPr lvl="1">
              <a:spcBef>
                <a:spcPts val="300"/>
              </a:spcBef>
              <a:buClrTx/>
              <a:buFontTx/>
              <a:buNone/>
            </a:pPr>
            <a:r>
              <a:rPr lang="en-US" sz="2400" dirty="0">
                <a:solidFill>
                  <a:srgbClr val="438086"/>
                </a:solidFill>
                <a:latin typeface="Georgia" pitchFamily="16" charset="0"/>
              </a:rPr>
              <a:t>Plots </a:t>
            </a:r>
            <a:r>
              <a:rPr lang="en-US" sz="2400" dirty="0" err="1">
                <a:solidFill>
                  <a:srgbClr val="438086"/>
                </a:solidFill>
                <a:latin typeface="Georgia" pitchFamily="16" charset="0"/>
              </a:rPr>
              <a:t>etc</a:t>
            </a:r>
            <a:endParaRPr lang="en-US" sz="2400" dirty="0">
              <a:solidFill>
                <a:srgbClr val="438086"/>
              </a:solidFill>
              <a:latin typeface="Georgia" pitchFamily="16" charset="0"/>
            </a:endParaRPr>
          </a:p>
        </p:txBody>
      </p:sp>
    </p:spTree>
    <p:extLst>
      <p:ext uri="{BB962C8B-B14F-4D97-AF65-F5344CB8AC3E}">
        <p14:creationId xmlns:p14="http://schemas.microsoft.com/office/powerpoint/2010/main" val="38733840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289" name="Text Box 1"/>
          <p:cNvSpPr txBox="1">
            <a:spLocks noChangeArrowheads="1"/>
          </p:cNvSpPr>
          <p:nvPr/>
        </p:nvSpPr>
        <p:spPr bwMode="auto">
          <a:xfrm>
            <a:off x="457200" y="332656"/>
            <a:ext cx="8228013" cy="573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a:solidFill>
                  <a:srgbClr val="000000"/>
                </a:solidFill>
                <a:latin typeface="Georgia" pitchFamily="16" charset="0"/>
              </a:rPr>
              <a:t>R sessions are </a:t>
            </a:r>
            <a:r>
              <a:rPr lang="en-US" sz="2800" i="1">
                <a:solidFill>
                  <a:srgbClr val="000000"/>
                </a:solidFill>
                <a:latin typeface="Georgia" pitchFamily="16" charset="0"/>
              </a:rPr>
              <a:t>interactive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326" y="908720"/>
            <a:ext cx="6397348" cy="532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358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129" name="Text Box 1"/>
          <p:cNvSpPr txBox="1">
            <a:spLocks noChangeArrowheads="1"/>
          </p:cNvSpPr>
          <p:nvPr/>
        </p:nvSpPr>
        <p:spPr bwMode="auto">
          <a:xfrm>
            <a:off x="592459" y="692696"/>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Final Words of Warning</a:t>
            </a:r>
          </a:p>
        </p:txBody>
      </p:sp>
      <p:sp>
        <p:nvSpPr>
          <p:cNvPr id="48130" name="Text Box 2"/>
          <p:cNvSpPr txBox="1">
            <a:spLocks noChangeArrowheads="1"/>
          </p:cNvSpPr>
          <p:nvPr/>
        </p:nvSpPr>
        <p:spPr bwMode="auto">
          <a:xfrm>
            <a:off x="467544" y="1923009"/>
            <a:ext cx="555466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lnSpc>
                <a:spcPct val="90000"/>
              </a:lnSpc>
              <a:spcBef>
                <a:spcPts val="300"/>
              </a:spcBef>
              <a:buClrTx/>
              <a:buFontTx/>
              <a:buNone/>
            </a:pPr>
            <a:r>
              <a:rPr lang="en-US" sz="2800" dirty="0">
                <a:solidFill>
                  <a:srgbClr val="000000"/>
                </a:solidFill>
                <a:latin typeface="Georgia" pitchFamily="16" charset="0"/>
              </a:rPr>
              <a:t>“Using R is a bit akin to smoking. The beginning is difficult, one may get headaches and even gag the first few times. But in the long run, it becomes pleasurable and even addictive. Yet, deep down, for those willing to be honest, there is something not fully healthy in it.” --Francois </a:t>
            </a:r>
            <a:r>
              <a:rPr lang="en-US" sz="2800" dirty="0" err="1">
                <a:solidFill>
                  <a:srgbClr val="000000"/>
                </a:solidFill>
                <a:latin typeface="Georgia" pitchFamily="16" charset="0"/>
              </a:rPr>
              <a:t>Pinard</a:t>
            </a:r>
            <a:endParaRPr lang="en-US" sz="2800" dirty="0">
              <a:solidFill>
                <a:srgbClr val="000000"/>
              </a:solidFill>
              <a:latin typeface="Georgia" pitchFamily="16" charset="0"/>
            </a:endParaRPr>
          </a:p>
        </p:txBody>
      </p:sp>
      <p:pic>
        <p:nvPicPr>
          <p:cNvPr id="481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066" r="5107" b="28051"/>
          <a:stretch/>
        </p:blipFill>
        <p:spPr bwMode="auto">
          <a:xfrm>
            <a:off x="6297364" y="3573016"/>
            <a:ext cx="2183408" cy="252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55432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221088"/>
            <a:ext cx="8208912" cy="208823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505"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b="1">
                <a:solidFill>
                  <a:srgbClr val="424456"/>
                </a:solidFill>
                <a:latin typeface="Trebuchet MS" pitchFamily="32" charset="0"/>
              </a:rPr>
              <a:t>GETTING STARTED</a:t>
            </a:r>
          </a:p>
        </p:txBody>
      </p:sp>
      <p:sp>
        <p:nvSpPr>
          <p:cNvPr id="21506" name="Text Box 2"/>
          <p:cNvSpPr txBox="1">
            <a:spLocks noChangeArrowheads="1"/>
          </p:cNvSpPr>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extLst>
      <p:ext uri="{BB962C8B-B14F-4D97-AF65-F5344CB8AC3E}">
        <p14:creationId xmlns:p14="http://schemas.microsoft.com/office/powerpoint/2010/main" val="29448449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553" name="Text Box 1"/>
          <p:cNvSpPr txBox="1">
            <a:spLocks noChangeArrowheads="1"/>
          </p:cNvSpPr>
          <p:nvPr/>
        </p:nvSpPr>
        <p:spPr bwMode="auto">
          <a:xfrm>
            <a:off x="457200" y="765175"/>
            <a:ext cx="8228013"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739775" indent="-28257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a:solidFill>
                  <a:srgbClr val="000000"/>
                </a:solidFill>
                <a:latin typeface="Georgia" pitchFamily="16" charset="0"/>
              </a:rPr>
              <a:t>How to use help in R?</a:t>
            </a:r>
          </a:p>
          <a:p>
            <a:pPr lvl="1">
              <a:spcBef>
                <a:spcPts val="300"/>
              </a:spcBef>
              <a:buFont typeface="Arial" charset="0"/>
              <a:buChar char="•"/>
            </a:pPr>
            <a:r>
              <a:rPr lang="en-US" sz="2600">
                <a:solidFill>
                  <a:srgbClr val="438086"/>
                </a:solidFill>
                <a:latin typeface="Georgia" pitchFamily="16" charset="0"/>
              </a:rPr>
              <a:t>R has a help system built in.</a:t>
            </a:r>
          </a:p>
          <a:p>
            <a:pPr lvl="1">
              <a:spcBef>
                <a:spcPts val="300"/>
              </a:spcBef>
              <a:buFont typeface="Arial" charset="0"/>
              <a:buChar char="•"/>
            </a:pPr>
            <a:r>
              <a:rPr lang="en-US" sz="2600">
                <a:solidFill>
                  <a:srgbClr val="438086"/>
                </a:solidFill>
                <a:latin typeface="Georgia" pitchFamily="16" charset="0"/>
              </a:rPr>
              <a:t>If you know which function you want help with simply use ?_______ or help(_____) with the function in the blank.</a:t>
            </a:r>
          </a:p>
          <a:p>
            <a:pPr lvl="2">
              <a:spcBef>
                <a:spcPts val="300"/>
              </a:spcBef>
              <a:buFont typeface="Arial" charset="0"/>
              <a:buChar char="•"/>
            </a:pPr>
            <a:r>
              <a:rPr lang="en-US" sz="2400">
                <a:solidFill>
                  <a:srgbClr val="53548A"/>
                </a:solidFill>
                <a:latin typeface="Georgia" pitchFamily="16" charset="0"/>
              </a:rPr>
              <a:t>?hist.  </a:t>
            </a:r>
          </a:p>
          <a:p>
            <a:pPr lvl="2">
              <a:spcBef>
                <a:spcPts val="300"/>
              </a:spcBef>
              <a:buFont typeface="Arial" charset="0"/>
              <a:buChar char="•"/>
            </a:pPr>
            <a:r>
              <a:rPr lang="en-US" sz="2400">
                <a:solidFill>
                  <a:srgbClr val="53548A"/>
                </a:solidFill>
                <a:latin typeface="Georgia" pitchFamily="16" charset="0"/>
              </a:rPr>
              <a:t>help(hist)</a:t>
            </a:r>
          </a:p>
          <a:p>
            <a:pPr lvl="1">
              <a:spcBef>
                <a:spcPts val="300"/>
              </a:spcBef>
              <a:buFont typeface="Arial" charset="0"/>
              <a:buChar char="•"/>
            </a:pPr>
            <a:r>
              <a:rPr lang="en-US" sz="2600">
                <a:solidFill>
                  <a:srgbClr val="438086"/>
                </a:solidFill>
                <a:latin typeface="Georgia" pitchFamily="16" charset="0"/>
              </a:rPr>
              <a:t>If you don’t know which function to use, then use help.search(“_______”).</a:t>
            </a:r>
          </a:p>
          <a:p>
            <a:pPr lvl="2">
              <a:spcBef>
                <a:spcPts val="300"/>
              </a:spcBef>
              <a:buFont typeface="Arial" charset="0"/>
              <a:buChar char="•"/>
            </a:pPr>
            <a:r>
              <a:rPr lang="en-US" sz="2400">
                <a:solidFill>
                  <a:srgbClr val="53548A"/>
                </a:solidFill>
                <a:latin typeface="Georgia" pitchFamily="16" charset="0"/>
              </a:rPr>
              <a:t>help.search(“histogram”).</a:t>
            </a:r>
          </a:p>
        </p:txBody>
      </p:sp>
    </p:spTree>
    <p:extLst>
      <p:ext uri="{BB962C8B-B14F-4D97-AF65-F5344CB8AC3E}">
        <p14:creationId xmlns:p14="http://schemas.microsoft.com/office/powerpoint/2010/main" val="25893245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577" name="Text Box 1"/>
          <p:cNvSpPr txBox="1">
            <a:spLocks noChangeArrowheads="1"/>
          </p:cNvSpPr>
          <p:nvPr/>
        </p:nvSpPr>
        <p:spPr bwMode="auto">
          <a:xfrm>
            <a:off x="457200" y="548680"/>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Importing Data</a:t>
            </a:r>
          </a:p>
        </p:txBody>
      </p:sp>
      <p:sp>
        <p:nvSpPr>
          <p:cNvPr id="24578" name="Text Box 2"/>
          <p:cNvSpPr txBox="1">
            <a:spLocks noChangeArrowheads="1"/>
          </p:cNvSpPr>
          <p:nvPr/>
        </p:nvSpPr>
        <p:spPr bwMode="auto">
          <a:xfrm>
            <a:off x="457200" y="1778993"/>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indent="-28257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dirty="0">
                <a:solidFill>
                  <a:srgbClr val="000000"/>
                </a:solidFill>
                <a:latin typeface="Georgia" pitchFamily="16" charset="0"/>
              </a:rPr>
              <a:t>First make sure your data is in an easy to read format such as space, tab or CSV</a:t>
            </a:r>
          </a:p>
          <a:p>
            <a:pPr>
              <a:spcBef>
                <a:spcPts val="300"/>
              </a:spcBef>
              <a:buClrTx/>
              <a:buFontTx/>
              <a:buNone/>
            </a:pPr>
            <a:r>
              <a:rPr lang="en-US" sz="2800" dirty="0">
                <a:solidFill>
                  <a:srgbClr val="000000"/>
                </a:solidFill>
                <a:latin typeface="Georgia" pitchFamily="16" charset="0"/>
              </a:rPr>
              <a:t>Use code:</a:t>
            </a:r>
          </a:p>
          <a:p>
            <a:pPr lvl="1">
              <a:spcBef>
                <a:spcPts val="300"/>
              </a:spcBef>
              <a:buClrTx/>
              <a:buFontTx/>
              <a:buNone/>
            </a:pPr>
            <a:r>
              <a:rPr lang="en-US" sz="2400" b="1" dirty="0">
                <a:solidFill>
                  <a:srgbClr val="438086"/>
                </a:solidFill>
                <a:latin typeface="Courier New" pitchFamily="49" charset="0"/>
              </a:rPr>
              <a:t>D &lt;- </a:t>
            </a:r>
            <a:r>
              <a:rPr lang="en-US" sz="2400" b="1" dirty="0" err="1">
                <a:solidFill>
                  <a:srgbClr val="438086"/>
                </a:solidFill>
                <a:latin typeface="Courier New" pitchFamily="49" charset="0"/>
              </a:rPr>
              <a:t>read.table</a:t>
            </a:r>
            <a:r>
              <a:rPr lang="en-US" sz="2400" b="1" dirty="0">
                <a:solidFill>
                  <a:srgbClr val="438086"/>
                </a:solidFill>
                <a:latin typeface="Courier New" pitchFamily="49" charset="0"/>
              </a:rPr>
              <a:t>(“ozbmi2.txt”,header=TRUE)</a:t>
            </a:r>
          </a:p>
          <a:p>
            <a:pPr lvl="1">
              <a:spcBef>
                <a:spcPts val="300"/>
              </a:spcBef>
              <a:buClrTx/>
              <a:buFontTx/>
              <a:buNone/>
            </a:pPr>
            <a:r>
              <a:rPr lang="en-US" sz="2400" b="1" dirty="0">
                <a:solidFill>
                  <a:srgbClr val="438086"/>
                </a:solidFill>
                <a:latin typeface="Courier New" pitchFamily="49" charset="0"/>
              </a:rPr>
              <a:t>D &lt;-</a:t>
            </a:r>
            <a:r>
              <a:rPr lang="en-US" sz="2400" b="1" dirty="0" err="1">
                <a:solidFill>
                  <a:srgbClr val="438086"/>
                </a:solidFill>
                <a:latin typeface="Courier New" pitchFamily="49" charset="0"/>
              </a:rPr>
              <a:t>read.table</a:t>
            </a:r>
            <a:r>
              <a:rPr lang="en-US" sz="2400" b="1" dirty="0">
                <a:solidFill>
                  <a:srgbClr val="438086"/>
                </a:solidFill>
                <a:latin typeface="Courier New" pitchFamily="49" charset="0"/>
              </a:rPr>
              <a:t>(“ozbmi2.txt”,na.strings=“-99”,header=TRUE)</a:t>
            </a:r>
          </a:p>
          <a:p>
            <a:pPr lvl="1">
              <a:spcBef>
                <a:spcPts val="300"/>
              </a:spcBef>
              <a:buClrTx/>
              <a:buFontTx/>
              <a:buNone/>
            </a:pPr>
            <a:r>
              <a:rPr lang="en-US" sz="2400" b="1" dirty="0">
                <a:solidFill>
                  <a:srgbClr val="438086"/>
                </a:solidFill>
                <a:latin typeface="Courier New" pitchFamily="49" charset="0"/>
              </a:rPr>
              <a:t>D &lt;- </a:t>
            </a:r>
            <a:r>
              <a:rPr lang="en-US" sz="2400" b="1" dirty="0" err="1">
                <a:solidFill>
                  <a:srgbClr val="438086"/>
                </a:solidFill>
                <a:latin typeface="Courier New" pitchFamily="49" charset="0"/>
              </a:rPr>
              <a:t>read.table</a:t>
            </a:r>
            <a:r>
              <a:rPr lang="en-US" sz="2400" b="1" dirty="0">
                <a:solidFill>
                  <a:srgbClr val="438086"/>
                </a:solidFill>
                <a:latin typeface="Courier New" pitchFamily="49" charset="0"/>
              </a:rPr>
              <a:t>(“ozbmi2.csv”, </a:t>
            </a:r>
            <a:r>
              <a:rPr lang="en-US" sz="2400" b="1" dirty="0" err="1">
                <a:solidFill>
                  <a:srgbClr val="438086"/>
                </a:solidFill>
                <a:latin typeface="Courier New" pitchFamily="49" charset="0"/>
              </a:rPr>
              <a:t>sep</a:t>
            </a:r>
            <a:r>
              <a:rPr lang="en-US" sz="2400" b="1" dirty="0">
                <a:solidFill>
                  <a:srgbClr val="438086"/>
                </a:solidFill>
                <a:latin typeface="Courier New" pitchFamily="49" charset="0"/>
              </a:rPr>
              <a:t>=“,”</a:t>
            </a:r>
          </a:p>
          <a:p>
            <a:pPr lvl="1">
              <a:spcBef>
                <a:spcPts val="300"/>
              </a:spcBef>
              <a:buClrTx/>
              <a:buFontTx/>
              <a:buNone/>
            </a:pPr>
            <a:r>
              <a:rPr lang="en-US" sz="2400" b="1" dirty="0">
                <a:solidFill>
                  <a:srgbClr val="438086"/>
                </a:solidFill>
                <a:latin typeface="Courier New" pitchFamily="49" charset="0"/>
              </a:rPr>
              <a:t>header=TRUE)</a:t>
            </a:r>
          </a:p>
          <a:p>
            <a:pPr lvl="1">
              <a:spcBef>
                <a:spcPts val="300"/>
              </a:spcBef>
              <a:buClrTx/>
              <a:buFontTx/>
              <a:buNone/>
            </a:pPr>
            <a:r>
              <a:rPr lang="en-US" sz="2000" b="1" dirty="0">
                <a:solidFill>
                  <a:srgbClr val="438086"/>
                </a:solidFill>
                <a:latin typeface="Courier New" pitchFamily="49" charset="0"/>
              </a:rPr>
              <a:t>D &lt;- read.csv(“ozbmi2.csv”, header=TRUE)</a:t>
            </a:r>
          </a:p>
          <a:p>
            <a:pPr lvl="1">
              <a:spcBef>
                <a:spcPts val="300"/>
              </a:spcBef>
              <a:buClrTx/>
              <a:buFontTx/>
              <a:buNone/>
            </a:pPr>
            <a:endParaRPr lang="en-US" sz="2000" dirty="0">
              <a:solidFill>
                <a:srgbClr val="438086"/>
              </a:solidFill>
              <a:latin typeface="Courier New" pitchFamily="49" charset="0"/>
            </a:endParaRPr>
          </a:p>
          <a:p>
            <a:pPr>
              <a:spcBef>
                <a:spcPts val="300"/>
              </a:spcBef>
              <a:buClrTx/>
              <a:buFontTx/>
              <a:buNone/>
            </a:pPr>
            <a:endParaRPr lang="en-US" sz="2000" dirty="0">
              <a:solidFill>
                <a:srgbClr val="438086"/>
              </a:solidFill>
              <a:latin typeface="Courier New" pitchFamily="49" charset="0"/>
            </a:endParaRPr>
          </a:p>
        </p:txBody>
      </p:sp>
    </p:spTree>
    <p:extLst>
      <p:ext uri="{BB962C8B-B14F-4D97-AF65-F5344CB8AC3E}">
        <p14:creationId xmlns:p14="http://schemas.microsoft.com/office/powerpoint/2010/main" val="2058458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601" name="Text Box 1"/>
          <p:cNvSpPr txBox="1">
            <a:spLocks noChangeArrowheads="1"/>
          </p:cNvSpPr>
          <p:nvPr/>
        </p:nvSpPr>
        <p:spPr bwMode="auto">
          <a:xfrm>
            <a:off x="457200" y="692696"/>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Exporting Data</a:t>
            </a:r>
          </a:p>
        </p:txBody>
      </p:sp>
      <p:sp>
        <p:nvSpPr>
          <p:cNvPr id="25602" name="Text Box 2"/>
          <p:cNvSpPr txBox="1">
            <a:spLocks noChangeArrowheads="1"/>
          </p:cNvSpPr>
          <p:nvPr/>
        </p:nvSpPr>
        <p:spPr bwMode="auto">
          <a:xfrm>
            <a:off x="457200" y="1923009"/>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Tab delimited</a:t>
            </a:r>
          </a:p>
          <a:p>
            <a:pPr lvl="1">
              <a:spcBef>
                <a:spcPts val="300"/>
              </a:spcBef>
              <a:buClrTx/>
              <a:buFontTx/>
              <a:buNone/>
            </a:pPr>
            <a:r>
              <a:rPr lang="en-US" sz="2400" b="1" dirty="0" err="1">
                <a:solidFill>
                  <a:srgbClr val="438086"/>
                </a:solidFill>
                <a:latin typeface="Courier New" pitchFamily="49" charset="0"/>
              </a:rPr>
              <a:t>write.table</a:t>
            </a:r>
            <a:r>
              <a:rPr lang="en-US" sz="2400" b="1" dirty="0">
                <a:solidFill>
                  <a:srgbClr val="438086"/>
                </a:solidFill>
                <a:latin typeface="Courier New" pitchFamily="49" charset="0"/>
              </a:rPr>
              <a:t>(D, “newdata.txt”,</a:t>
            </a:r>
            <a:r>
              <a:rPr lang="en-US" sz="2400" b="1" dirty="0" err="1">
                <a:solidFill>
                  <a:srgbClr val="438086"/>
                </a:solidFill>
                <a:latin typeface="Courier New" pitchFamily="49" charset="0"/>
              </a:rPr>
              <a:t>sep</a:t>
            </a:r>
            <a:r>
              <a:rPr lang="en-US" sz="2400" b="1" dirty="0">
                <a:solidFill>
                  <a:srgbClr val="438086"/>
                </a:solidFill>
                <a:latin typeface="Courier New" pitchFamily="49" charset="0"/>
              </a:rPr>
              <a:t>=“\t”)</a:t>
            </a:r>
          </a:p>
          <a:p>
            <a:pPr lvl="1">
              <a:spcBef>
                <a:spcPts val="300"/>
              </a:spcBef>
              <a:buClrTx/>
              <a:buFontTx/>
              <a:buNone/>
            </a:pPr>
            <a:endParaRPr lang="en-US" sz="2400" b="1" dirty="0">
              <a:solidFill>
                <a:srgbClr val="438086"/>
              </a:solidFill>
              <a:latin typeface="Courier New" pitchFamily="49" charset="0"/>
            </a:endParaRPr>
          </a:p>
          <a:p>
            <a:pPr lvl="1">
              <a:spcBef>
                <a:spcPts val="300"/>
              </a:spcBef>
              <a:buClrTx/>
              <a:buFontTx/>
              <a:buNone/>
            </a:pPr>
            <a:r>
              <a:rPr lang="en-AU" sz="2400" dirty="0">
                <a:solidFill>
                  <a:srgbClr val="000000"/>
                </a:solidFill>
                <a:latin typeface="Georgia" pitchFamily="16" charset="0"/>
              </a:rPr>
              <a:t>csv </a:t>
            </a:r>
          </a:p>
          <a:p>
            <a:pPr lvl="1">
              <a:spcBef>
                <a:spcPts val="300"/>
              </a:spcBef>
              <a:buClrTx/>
              <a:buFontTx/>
              <a:buNone/>
            </a:pPr>
            <a:r>
              <a:rPr lang="en-US" sz="2400" b="1" dirty="0">
                <a:solidFill>
                  <a:srgbClr val="438086"/>
                </a:solidFill>
                <a:latin typeface="Courier New" pitchFamily="49" charset="0"/>
              </a:rPr>
              <a:t>write.csv(D, “newdata.csv”)</a:t>
            </a:r>
          </a:p>
          <a:p>
            <a:pPr lvl="1">
              <a:spcBef>
                <a:spcPts val="300"/>
              </a:spcBef>
              <a:buClrTx/>
              <a:buFontTx/>
              <a:buNone/>
            </a:pPr>
            <a:endParaRPr lang="en-US" sz="2400" b="1" dirty="0">
              <a:solidFill>
                <a:srgbClr val="438086"/>
              </a:solidFill>
              <a:latin typeface="Courier New" pitchFamily="49" charset="0"/>
            </a:endParaRPr>
          </a:p>
          <a:p>
            <a:pPr lvl="1">
              <a:spcBef>
                <a:spcPts val="300"/>
              </a:spcBef>
              <a:buClrTx/>
              <a:buFontTx/>
              <a:buNone/>
            </a:pPr>
            <a:r>
              <a:rPr lang="en-AU" sz="2400" dirty="0">
                <a:solidFill>
                  <a:srgbClr val="000000"/>
                </a:solidFill>
                <a:latin typeface="Georgia" pitchFamily="16" charset="0"/>
              </a:rPr>
              <a:t>Other options include writing to </a:t>
            </a:r>
            <a:r>
              <a:rPr lang="en-AU" sz="2400" dirty="0" err="1">
                <a:solidFill>
                  <a:srgbClr val="000000"/>
                </a:solidFill>
                <a:latin typeface="Georgia" pitchFamily="16" charset="0"/>
              </a:rPr>
              <a:t>xls</a:t>
            </a:r>
            <a:r>
              <a:rPr lang="en-AU" sz="2400" dirty="0">
                <a:solidFill>
                  <a:srgbClr val="000000"/>
                </a:solidFill>
                <a:latin typeface="Georgia" pitchFamily="16" charset="0"/>
              </a:rPr>
              <a:t>, </a:t>
            </a:r>
            <a:r>
              <a:rPr lang="en-AU" sz="2400" dirty="0" err="1">
                <a:solidFill>
                  <a:srgbClr val="000000"/>
                </a:solidFill>
                <a:latin typeface="Georgia" pitchFamily="16" charset="0"/>
              </a:rPr>
              <a:t>spss</a:t>
            </a:r>
            <a:r>
              <a:rPr lang="en-AU" sz="2400" dirty="0">
                <a:solidFill>
                  <a:srgbClr val="000000"/>
                </a:solidFill>
                <a:latin typeface="Georgia" pitchFamily="16" charset="0"/>
              </a:rPr>
              <a:t>, </a:t>
            </a:r>
            <a:r>
              <a:rPr lang="en-AU" sz="2400" dirty="0" err="1">
                <a:solidFill>
                  <a:srgbClr val="000000"/>
                </a:solidFill>
                <a:latin typeface="Georgia" pitchFamily="16" charset="0"/>
              </a:rPr>
              <a:t>sas</a:t>
            </a:r>
            <a:r>
              <a:rPr lang="en-AU" sz="2400" dirty="0">
                <a:solidFill>
                  <a:srgbClr val="000000"/>
                </a:solidFill>
                <a:latin typeface="Georgia" pitchFamily="16" charset="0"/>
              </a:rPr>
              <a:t> and other formats </a:t>
            </a:r>
            <a:endParaRPr lang="en-US" sz="2400" b="1" dirty="0">
              <a:solidFill>
                <a:srgbClr val="438086"/>
              </a:solidFill>
              <a:latin typeface="Courier New" pitchFamily="49" charset="0"/>
            </a:endParaRPr>
          </a:p>
        </p:txBody>
      </p:sp>
    </p:spTree>
    <p:extLst>
      <p:ext uri="{BB962C8B-B14F-4D97-AF65-F5344CB8AC3E}">
        <p14:creationId xmlns:p14="http://schemas.microsoft.com/office/powerpoint/2010/main" val="23576533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692696"/>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Checking data</a:t>
            </a:r>
          </a:p>
        </p:txBody>
      </p:sp>
      <p:sp>
        <p:nvSpPr>
          <p:cNvPr id="26626" name="Text Box 2"/>
          <p:cNvSpPr txBox="1">
            <a:spLocks noChangeArrowheads="1"/>
          </p:cNvSpPr>
          <p:nvPr/>
        </p:nvSpPr>
        <p:spPr bwMode="auto">
          <a:xfrm>
            <a:off x="468313" y="2023021"/>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#list the variables in D</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names(D)</a:t>
            </a:r>
          </a:p>
          <a:p>
            <a:pPr>
              <a:spcBef>
                <a:spcPts val="300"/>
              </a:spcBef>
              <a:buClrTx/>
              <a:buFontTx/>
              <a:buNone/>
            </a:pPr>
            <a:r>
              <a:rPr lang="en-AU" sz="2800" dirty="0">
                <a:solidFill>
                  <a:srgbClr val="000000"/>
                </a:solidFill>
                <a:latin typeface="Georgia" pitchFamily="16" charset="0"/>
              </a:rPr>
              <a:t># dimensions of D</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dim(D)</a:t>
            </a:r>
          </a:p>
          <a:p>
            <a:pPr>
              <a:spcBef>
                <a:spcPts val="300"/>
              </a:spcBef>
              <a:buClrTx/>
              <a:buFontTx/>
              <a:buNone/>
            </a:pPr>
            <a:r>
              <a:rPr lang="en-AU" sz="2800" dirty="0">
                <a:solidFill>
                  <a:srgbClr val="000000"/>
                </a:solidFill>
                <a:latin typeface="Georgia" pitchFamily="16" charset="0"/>
              </a:rPr>
              <a:t># print the first 10 rows of D</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head(D, n=10)</a:t>
            </a:r>
          </a:p>
          <a:p>
            <a:pPr>
              <a:spcBef>
                <a:spcPts val="300"/>
              </a:spcBef>
              <a:buClrTx/>
              <a:buFontTx/>
              <a:buNone/>
            </a:pPr>
            <a:r>
              <a:rPr lang="en-AU" sz="2800" dirty="0">
                <a:solidFill>
                  <a:srgbClr val="000000"/>
                </a:solidFill>
                <a:latin typeface="Georgia" pitchFamily="16" charset="0"/>
              </a:rPr>
              <a:t>#referring to variables in D</a:t>
            </a:r>
          </a:p>
          <a:p>
            <a:pPr>
              <a:spcBef>
                <a:spcPts val="300"/>
              </a:spcBef>
              <a:buClrTx/>
              <a:buFontTx/>
              <a:buNone/>
            </a:pPr>
            <a:r>
              <a:rPr lang="en-US" sz="2400" dirty="0">
                <a:solidFill>
                  <a:srgbClr val="000000"/>
                </a:solidFill>
                <a:latin typeface="Georgia" pitchFamily="16" charset="0"/>
              </a:rPr>
              <a:t>	#format is </a:t>
            </a:r>
            <a:r>
              <a:rPr lang="en-US" sz="2400" dirty="0" err="1">
                <a:solidFill>
                  <a:srgbClr val="000000"/>
                </a:solidFill>
                <a:latin typeface="Georgia" pitchFamily="16" charset="0"/>
              </a:rPr>
              <a:t>Object$variable</a:t>
            </a:r>
            <a:endParaRPr lang="en-US" sz="2400" dirty="0">
              <a:solidFill>
                <a:srgbClr val="000000"/>
              </a:solidFill>
              <a:latin typeface="Georgia" pitchFamily="16" charset="0"/>
            </a:endParaRPr>
          </a:p>
          <a:p>
            <a:pPr lvl="1">
              <a:spcBef>
                <a:spcPts val="300"/>
              </a:spcBef>
              <a:buClrTx/>
              <a:buFontTx/>
              <a:buNone/>
            </a:pPr>
            <a:r>
              <a:rPr lang="en-US" sz="2800" b="1" dirty="0">
                <a:solidFill>
                  <a:srgbClr val="438086"/>
                </a:solidFill>
                <a:latin typeface="Courier New" pitchFamily="49" charset="0"/>
              </a:rPr>
              <a:t>	head(</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 n=10)</a:t>
            </a:r>
          </a:p>
          <a:p>
            <a:pPr lvl="1">
              <a:spcBef>
                <a:spcPts val="300"/>
              </a:spcBef>
              <a:buClrTx/>
              <a:buFontTx/>
              <a:buNone/>
            </a:pPr>
            <a:endParaRPr lang="en-US" sz="2800" b="1" dirty="0">
              <a:solidFill>
                <a:srgbClr val="438086"/>
              </a:solidFill>
              <a:latin typeface="Courier New" pitchFamily="49" charset="0"/>
            </a:endParaRPr>
          </a:p>
          <a:p>
            <a:pPr lvl="1">
              <a:spcBef>
                <a:spcPts val="300"/>
              </a:spcBef>
              <a:buClrTx/>
              <a:buFontTx/>
              <a:buNone/>
            </a:pPr>
            <a:endParaRPr lang="en-US" sz="2800" b="1" dirty="0">
              <a:solidFill>
                <a:srgbClr val="438086"/>
              </a:solidFill>
              <a:latin typeface="Courier New" pitchFamily="49" charset="0"/>
            </a:endParaRPr>
          </a:p>
        </p:txBody>
      </p:sp>
    </p:spTree>
    <p:extLst>
      <p:ext uri="{BB962C8B-B14F-4D97-AF65-F5344CB8AC3E}">
        <p14:creationId xmlns:p14="http://schemas.microsoft.com/office/powerpoint/2010/main" val="3228566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649" name="Text Box 1"/>
          <p:cNvSpPr txBox="1">
            <a:spLocks noChangeArrowheads="1"/>
          </p:cNvSpPr>
          <p:nvPr/>
        </p:nvSpPr>
        <p:spPr bwMode="auto">
          <a:xfrm>
            <a:off x="457200" y="6206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Basic Manipulation</a:t>
            </a:r>
          </a:p>
        </p:txBody>
      </p:sp>
      <p:sp>
        <p:nvSpPr>
          <p:cNvPr id="27650" name="Text Box 2"/>
          <p:cNvSpPr txBox="1">
            <a:spLocks noChangeArrowheads="1"/>
          </p:cNvSpPr>
          <p:nvPr/>
        </p:nvSpPr>
        <p:spPr bwMode="auto">
          <a:xfrm>
            <a:off x="468313" y="1951013"/>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#You can make new variables within an existing object </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D$newage</a:t>
            </a:r>
            <a:r>
              <a:rPr lang="en-US" sz="2800" b="1" dirty="0">
                <a:solidFill>
                  <a:srgbClr val="438086"/>
                </a:solidFill>
                <a:latin typeface="Courier New" pitchFamily="49" charset="0"/>
              </a:rPr>
              <a:t>&lt;- </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*100</a:t>
            </a:r>
          </a:p>
          <a:p>
            <a:pPr>
              <a:spcBef>
                <a:spcPts val="300"/>
              </a:spcBef>
              <a:buClrTx/>
              <a:buFontTx/>
              <a:buNone/>
            </a:pPr>
            <a:r>
              <a:rPr lang="en-AU" sz="2800" dirty="0">
                <a:solidFill>
                  <a:srgbClr val="000000"/>
                </a:solidFill>
                <a:latin typeface="Georgia" pitchFamily="16" charset="0"/>
              </a:rPr>
              <a:t>#Or overwrite a variable</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&lt;- </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*100</a:t>
            </a:r>
          </a:p>
          <a:p>
            <a:pPr>
              <a:spcBef>
                <a:spcPts val="300"/>
              </a:spcBef>
              <a:buClrTx/>
              <a:buFontTx/>
              <a:buNone/>
            </a:pPr>
            <a:r>
              <a:rPr lang="en-AU" sz="2800" dirty="0">
                <a:solidFill>
                  <a:srgbClr val="000000"/>
                </a:solidFill>
                <a:latin typeface="Georgia" pitchFamily="16" charset="0"/>
              </a:rPr>
              <a:t>#Or recode a variable</a:t>
            </a:r>
          </a:p>
          <a:p>
            <a:pPr lvl="1">
              <a:spcBef>
                <a:spcPts val="300"/>
              </a:spcBef>
              <a:buClrTx/>
              <a:buFontTx/>
              <a:buNone/>
            </a:pPr>
            <a:r>
              <a:rPr lang="en-US" sz="2800" b="1" dirty="0">
                <a:solidFill>
                  <a:srgbClr val="438086"/>
                </a:solidFill>
                <a:latin typeface="Courier New" pitchFamily="49" charset="0"/>
              </a:rPr>
              <a:t>	#</a:t>
            </a:r>
            <a:r>
              <a:rPr lang="en-AU" sz="2800" b="1" dirty="0" err="1">
                <a:solidFill>
                  <a:srgbClr val="438086"/>
                </a:solidFill>
                <a:latin typeface="Courier New" pitchFamily="49" charset="0"/>
                <a:cs typeface="Courier New" pitchFamily="49" charset="0"/>
              </a:rPr>
              <a:t>D$catage</a:t>
            </a:r>
            <a:r>
              <a:rPr lang="en-AU" sz="2800" b="1" dirty="0">
                <a:solidFill>
                  <a:srgbClr val="438086"/>
                </a:solidFill>
                <a:latin typeface="Courier New" pitchFamily="49" charset="0"/>
                <a:cs typeface="Courier New" pitchFamily="49" charset="0"/>
              </a:rPr>
              <a:t> &lt;- </a:t>
            </a:r>
            <a:r>
              <a:rPr lang="en-AU" sz="2800" b="1" dirty="0" err="1">
                <a:solidFill>
                  <a:srgbClr val="438086"/>
                </a:solidFill>
                <a:latin typeface="Courier New" pitchFamily="49" charset="0"/>
                <a:cs typeface="Courier New" pitchFamily="49" charset="0"/>
              </a:rPr>
              <a:t>ifelse</a:t>
            </a:r>
            <a:r>
              <a:rPr lang="en-AU" sz="2800" b="1" dirty="0">
                <a:solidFill>
                  <a:srgbClr val="438086"/>
                </a:solidFill>
                <a:latin typeface="Courier New" pitchFamily="49" charset="0"/>
                <a:cs typeface="Courier New" pitchFamily="49" charset="0"/>
              </a:rPr>
              <a:t>(</a:t>
            </a:r>
            <a:r>
              <a:rPr lang="en-AU" sz="2800" b="1" dirty="0" err="1">
                <a:solidFill>
                  <a:srgbClr val="438086"/>
                </a:solidFill>
                <a:latin typeface="Courier New" pitchFamily="49" charset="0"/>
                <a:cs typeface="Courier New" pitchFamily="49" charset="0"/>
              </a:rPr>
              <a:t>D$age</a:t>
            </a:r>
            <a:r>
              <a:rPr lang="en-AU" sz="2800" b="1" dirty="0">
                <a:solidFill>
                  <a:srgbClr val="438086"/>
                </a:solidFill>
                <a:latin typeface="Courier New" pitchFamily="49" charset="0"/>
                <a:cs typeface="Courier New" pitchFamily="49" charset="0"/>
              </a:rPr>
              <a:t> &gt; 30, </a:t>
            </a:r>
            <a:br>
              <a:rPr lang="en-AU" sz="2800" b="1" dirty="0">
                <a:solidFill>
                  <a:srgbClr val="438086"/>
                </a:solidFill>
                <a:latin typeface="Courier New" pitchFamily="49" charset="0"/>
                <a:cs typeface="Courier New" pitchFamily="49" charset="0"/>
              </a:rPr>
            </a:br>
            <a:r>
              <a:rPr lang="en-AU" sz="2800" b="1" dirty="0">
                <a:solidFill>
                  <a:srgbClr val="438086"/>
                </a:solidFill>
                <a:latin typeface="Courier New" pitchFamily="49" charset="0"/>
                <a:cs typeface="Courier New" pitchFamily="49" charset="0"/>
              </a:rPr>
              <a:t>c("older"), c("younger"))</a:t>
            </a:r>
            <a:r>
              <a:rPr lang="en-AU" sz="2800" dirty="0">
                <a:solidFill>
                  <a:srgbClr val="438086"/>
                </a:solidFill>
                <a:latin typeface="Georgia" pitchFamily="16" charset="0"/>
              </a:rPr>
              <a:t> </a:t>
            </a:r>
          </a:p>
          <a:p>
            <a:pPr lvl="1">
              <a:spcBef>
                <a:spcPts val="300"/>
              </a:spcBef>
              <a:buClrTx/>
              <a:buFontTx/>
              <a:buNone/>
            </a:pPr>
            <a:endParaRPr lang="en-AU" sz="2800" dirty="0">
              <a:solidFill>
                <a:srgbClr val="438086"/>
              </a:solidFill>
              <a:latin typeface="Georgia" pitchFamily="16" charset="0"/>
            </a:endParaRPr>
          </a:p>
        </p:txBody>
      </p:sp>
    </p:spTree>
    <p:extLst>
      <p:ext uri="{BB962C8B-B14F-4D97-AF65-F5344CB8AC3E}">
        <p14:creationId xmlns:p14="http://schemas.microsoft.com/office/powerpoint/2010/main" val="520005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85800" y="908720"/>
            <a:ext cx="4678288" cy="1470025"/>
          </a:xfrm>
        </p:spPr>
        <p:txBody>
          <a:bodyPr>
            <a:noAutofit/>
          </a:bodyPr>
          <a:lstStyle/>
          <a:p>
            <a:pPr algn="l"/>
            <a:r>
              <a:rPr lang="en-AU" dirty="0"/>
              <a:t>I work in Brisbane</a:t>
            </a:r>
            <a:br>
              <a:rPr lang="en-AU" dirty="0"/>
            </a:br>
            <a:r>
              <a:rPr lang="en-AU" dirty="0"/>
              <a:t>at QIMR</a:t>
            </a:r>
          </a:p>
        </p:txBody>
      </p:sp>
      <p:sp>
        <p:nvSpPr>
          <p:cNvPr id="3" name="Subtitle 2"/>
          <p:cNvSpPr>
            <a:spLocks noGrp="1"/>
          </p:cNvSpPr>
          <p:nvPr>
            <p:ph type="subTitle" idx="1"/>
          </p:nvPr>
        </p:nvSpPr>
        <p:spPr>
          <a:xfrm>
            <a:off x="1371600" y="3886200"/>
            <a:ext cx="6944816" cy="1752600"/>
          </a:xfrm>
        </p:spPr>
        <p:txBody>
          <a:bodyPr>
            <a:normAutofit/>
          </a:bodyPr>
          <a:lstStyle/>
          <a:p>
            <a:pPr algn="r"/>
            <a:endParaRPr lang="en-AU" dirty="0">
              <a:solidFill>
                <a:schemeClr val="tx1"/>
              </a:solidFill>
            </a:endParaRPr>
          </a:p>
          <a:p>
            <a:pPr algn="r"/>
            <a:endParaRPr lang="en-AU" dirty="0">
              <a:solidFill>
                <a:schemeClr val="tx1"/>
              </a:solidFill>
            </a:endParaRPr>
          </a:p>
          <a:p>
            <a:pPr algn="r"/>
            <a:r>
              <a:rPr lang="en-AU" dirty="0">
                <a:solidFill>
                  <a:schemeClr val="tx1"/>
                </a:solidFill>
              </a:rPr>
              <a:t>Sarah </a:t>
            </a:r>
            <a:r>
              <a:rPr lang="en-AU" dirty="0" err="1">
                <a:solidFill>
                  <a:schemeClr val="tx1"/>
                </a:solidFill>
              </a:rPr>
              <a:t>Medland</a:t>
            </a:r>
            <a:endParaRPr lang="en-AU" dirty="0">
              <a:solidFill>
                <a:schemeClr val="tx1"/>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268760"/>
            <a:ext cx="2085975" cy="353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67439"/>
            <a:ext cx="3384376" cy="231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146" y="5698802"/>
            <a:ext cx="713158" cy="466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53" y="5698801"/>
            <a:ext cx="648812" cy="434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4774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673"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dirty="0">
                <a:solidFill>
                  <a:srgbClr val="424456"/>
                </a:solidFill>
                <a:latin typeface="Trebuchet MS" pitchFamily="32" charset="0"/>
              </a:rPr>
              <a:t>Describing data</a:t>
            </a:r>
          </a:p>
        </p:txBody>
      </p:sp>
      <p:sp>
        <p:nvSpPr>
          <p:cNvPr id="28674" name="Text Box 2"/>
          <p:cNvSpPr txBox="1">
            <a:spLocks noChangeArrowheads="1"/>
          </p:cNvSpPr>
          <p:nvPr/>
        </p:nvSpPr>
        <p:spPr bwMode="auto">
          <a:xfrm>
            <a:off x="468313" y="2349500"/>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#Mean and variance</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mean(</a:t>
            </a:r>
            <a:r>
              <a:rPr lang="en-US" sz="2800" b="1" dirty="0" err="1">
                <a:solidFill>
                  <a:srgbClr val="438086"/>
                </a:solidFill>
                <a:latin typeface="Courier New" pitchFamily="49" charset="0"/>
              </a:rPr>
              <a:t>D$age</a:t>
            </a:r>
            <a:r>
              <a:rPr lang="en-US" sz="2800" b="1" dirty="0">
                <a:solidFill>
                  <a:srgbClr val="438086"/>
                </a:solidFill>
                <a:latin typeface="Courier New" pitchFamily="49" charset="0"/>
                <a:cs typeface="Courier New" pitchFamily="49" charset="0"/>
              </a:rPr>
              <a:t>,</a:t>
            </a:r>
            <a:r>
              <a:rPr lang="en-AU" sz="2800" b="1" dirty="0">
                <a:solidFill>
                  <a:srgbClr val="438086"/>
                </a:solidFill>
                <a:latin typeface="Courier New" pitchFamily="49" charset="0"/>
                <a:cs typeface="Courier New" pitchFamily="49" charset="0"/>
              </a:rPr>
              <a:t> na.rm =TRUE</a:t>
            </a:r>
            <a:r>
              <a:rPr lang="en-US" sz="2800" b="1" dirty="0">
                <a:solidFill>
                  <a:srgbClr val="438086"/>
                </a:solidFill>
                <a:latin typeface="Courier New" pitchFamily="49" charset="0"/>
              </a:rPr>
              <a:t>)</a:t>
            </a:r>
          </a:p>
          <a:p>
            <a:pPr lvl="1">
              <a:spcBef>
                <a:spcPts val="300"/>
              </a:spcBef>
              <a:buClrTx/>
              <a:buFontTx/>
              <a:buNone/>
            </a:pPr>
            <a:r>
              <a:rPr lang="en-US" sz="2400" b="1" dirty="0">
                <a:solidFill>
                  <a:srgbClr val="438086"/>
                </a:solidFill>
                <a:latin typeface="Courier New" pitchFamily="49" charset="0"/>
              </a:rPr>
              <a:t>	</a:t>
            </a:r>
            <a:r>
              <a:rPr lang="en-US" sz="2800" b="1" dirty="0" err="1">
                <a:solidFill>
                  <a:srgbClr val="438086"/>
                </a:solidFill>
                <a:latin typeface="Courier New" pitchFamily="49" charset="0"/>
              </a:rPr>
              <a:t>var</a:t>
            </a:r>
            <a:r>
              <a:rPr lang="en-US" sz="2800" b="1" dirty="0">
                <a:solidFill>
                  <a:srgbClr val="438086"/>
                </a:solidFill>
                <a:latin typeface="Courier New" pitchFamily="49" charset="0"/>
              </a:rPr>
              <a:t>(</a:t>
            </a:r>
            <a:r>
              <a:rPr lang="en-US" sz="2800" b="1" dirty="0" err="1">
                <a:solidFill>
                  <a:srgbClr val="438086"/>
                </a:solidFill>
                <a:latin typeface="Courier New" pitchFamily="49" charset="0"/>
              </a:rPr>
              <a:t>D$age</a:t>
            </a:r>
            <a:r>
              <a:rPr lang="en-US" sz="2800" b="1" dirty="0">
                <a:solidFill>
                  <a:srgbClr val="438086"/>
                </a:solidFill>
                <a:latin typeface="Courier New" pitchFamily="49" charset="0"/>
                <a:cs typeface="Courier New" pitchFamily="49" charset="0"/>
              </a:rPr>
              <a:t> ,</a:t>
            </a:r>
            <a:r>
              <a:rPr lang="en-AU" sz="2800" b="1" dirty="0">
                <a:solidFill>
                  <a:srgbClr val="438086"/>
                </a:solidFill>
                <a:latin typeface="Courier New" pitchFamily="49" charset="0"/>
                <a:cs typeface="Courier New" pitchFamily="49" charset="0"/>
              </a:rPr>
              <a:t> na.rm =TRUE</a:t>
            </a:r>
            <a:r>
              <a:rPr lang="en-US" sz="2800" b="1" dirty="0">
                <a:solidFill>
                  <a:srgbClr val="438086"/>
                </a:solidFill>
                <a:latin typeface="Courier New" pitchFamily="49" charset="0"/>
              </a:rPr>
              <a:t>)</a:t>
            </a:r>
          </a:p>
          <a:p>
            <a:pPr lvl="1">
              <a:spcBef>
                <a:spcPts val="300"/>
              </a:spcBef>
              <a:buClrTx/>
              <a:buFontTx/>
              <a:buNone/>
            </a:pPr>
            <a:endParaRPr lang="en-US" sz="2800" b="1" dirty="0">
              <a:solidFill>
                <a:srgbClr val="438086"/>
              </a:solidFill>
              <a:latin typeface="Courier New" pitchFamily="49" charset="0"/>
            </a:endParaRPr>
          </a:p>
        </p:txBody>
      </p:sp>
    </p:spTree>
    <p:extLst>
      <p:ext uri="{BB962C8B-B14F-4D97-AF65-F5344CB8AC3E}">
        <p14:creationId xmlns:p14="http://schemas.microsoft.com/office/powerpoint/2010/main" val="941584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769"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dirty="0">
                <a:solidFill>
                  <a:srgbClr val="424456"/>
                </a:solidFill>
                <a:latin typeface="Trebuchet MS" pitchFamily="32" charset="0"/>
              </a:rPr>
              <a:t>Describing data</a:t>
            </a:r>
          </a:p>
        </p:txBody>
      </p:sp>
      <p:sp>
        <p:nvSpPr>
          <p:cNvPr id="32770" name="Text Box 2"/>
          <p:cNvSpPr txBox="1">
            <a:spLocks noChangeArrowheads="1"/>
          </p:cNvSpPr>
          <p:nvPr/>
        </p:nvSpPr>
        <p:spPr bwMode="auto">
          <a:xfrm>
            <a:off x="468313" y="2349500"/>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A bit more info</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summary(</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a:t>
            </a:r>
          </a:p>
          <a:p>
            <a:pPr lvl="1">
              <a:spcBef>
                <a:spcPts val="300"/>
              </a:spcBef>
              <a:buClrTx/>
              <a:buFontTx/>
              <a:buNone/>
            </a:pPr>
            <a:r>
              <a:rPr lang="en-US" sz="2800" b="1" dirty="0">
                <a:solidFill>
                  <a:srgbClr val="438086"/>
                </a:solidFill>
                <a:latin typeface="Courier New" pitchFamily="49" charset="0"/>
              </a:rPr>
              <a:t>	summary(</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[which(</a:t>
            </a:r>
            <a:r>
              <a:rPr lang="en-US" sz="2800" b="1" dirty="0" err="1">
                <a:solidFill>
                  <a:srgbClr val="438086"/>
                </a:solidFill>
                <a:latin typeface="Courier New" pitchFamily="49" charset="0"/>
              </a:rPr>
              <a:t>D$agecat</a:t>
            </a:r>
            <a:r>
              <a:rPr lang="en-US" sz="2800" b="1" dirty="0">
                <a:solidFill>
                  <a:srgbClr val="438086"/>
                </a:solidFill>
                <a:latin typeface="Courier New" pitchFamily="49" charset="0"/>
              </a:rPr>
              <a:t>==1)])</a:t>
            </a:r>
          </a:p>
          <a:p>
            <a:pPr>
              <a:spcBef>
                <a:spcPts val="300"/>
              </a:spcBef>
              <a:buClrTx/>
              <a:buFontTx/>
              <a:buNone/>
            </a:pPr>
            <a:r>
              <a:rPr lang="en-AU" sz="2800" dirty="0">
                <a:solidFill>
                  <a:srgbClr val="000000"/>
                </a:solidFill>
                <a:latin typeface="Georgia" pitchFamily="16" charset="0"/>
              </a:rPr>
              <a:t>What about a categorical variable</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table(</a:t>
            </a:r>
            <a:r>
              <a:rPr lang="en-US" sz="2800" b="1" dirty="0" err="1">
                <a:solidFill>
                  <a:srgbClr val="438086"/>
                </a:solidFill>
                <a:latin typeface="Courier New" pitchFamily="49" charset="0"/>
              </a:rPr>
              <a:t>D$agecat</a:t>
            </a:r>
            <a:r>
              <a:rPr lang="en-US" sz="2800" b="1" dirty="0">
                <a:solidFill>
                  <a:srgbClr val="438086"/>
                </a:solidFill>
                <a:latin typeface="Courier New" pitchFamily="49" charset="0"/>
              </a:rPr>
              <a:t>)</a:t>
            </a:r>
          </a:p>
          <a:p>
            <a:pPr lvl="1">
              <a:spcBef>
                <a:spcPts val="300"/>
              </a:spcBef>
              <a:buClrTx/>
              <a:buFontTx/>
              <a:buNone/>
            </a:pPr>
            <a:r>
              <a:rPr lang="en-US" sz="2800" b="1" dirty="0">
                <a:solidFill>
                  <a:srgbClr val="438086"/>
                </a:solidFill>
                <a:latin typeface="Courier New" pitchFamily="49" charset="0"/>
              </a:rPr>
              <a:t>	table(</a:t>
            </a:r>
            <a:r>
              <a:rPr lang="en-US" sz="2800" b="1" dirty="0" err="1">
                <a:solidFill>
                  <a:srgbClr val="438086"/>
                </a:solidFill>
                <a:latin typeface="Courier New" pitchFamily="49" charset="0"/>
              </a:rPr>
              <a:t>D$agecat,D$zyg</a:t>
            </a:r>
            <a:r>
              <a:rPr lang="en-US" sz="2800" b="1" dirty="0">
                <a:solidFill>
                  <a:srgbClr val="438086"/>
                </a:solidFill>
                <a:latin typeface="Courier New" pitchFamily="49" charset="0"/>
              </a:rPr>
              <a:t>)</a:t>
            </a:r>
          </a:p>
          <a:p>
            <a:pPr lvl="1">
              <a:spcBef>
                <a:spcPts val="300"/>
              </a:spcBef>
              <a:buClrTx/>
              <a:buFontTx/>
              <a:buNone/>
            </a:pPr>
            <a:endParaRPr lang="en-US" sz="2800" b="1" dirty="0">
              <a:solidFill>
                <a:srgbClr val="438086"/>
              </a:solidFill>
              <a:latin typeface="Courier New" pitchFamily="49" charset="0"/>
            </a:endParaRPr>
          </a:p>
          <a:p>
            <a:pPr lvl="1">
              <a:spcBef>
                <a:spcPts val="300"/>
              </a:spcBef>
              <a:buClrTx/>
              <a:buFontTx/>
              <a:buNone/>
            </a:pPr>
            <a:endParaRPr lang="en-US" sz="2800" b="1" dirty="0">
              <a:solidFill>
                <a:srgbClr val="438086"/>
              </a:solidFill>
              <a:latin typeface="Courier New" pitchFamily="49" charset="0"/>
            </a:endParaRPr>
          </a:p>
        </p:txBody>
      </p:sp>
    </p:spTree>
    <p:extLst>
      <p:ext uri="{BB962C8B-B14F-4D97-AF65-F5344CB8AC3E}">
        <p14:creationId xmlns:p14="http://schemas.microsoft.com/office/powerpoint/2010/main" val="27456464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817" name="Text Box 1"/>
          <p:cNvSpPr txBox="1">
            <a:spLocks noChangeArrowheads="1"/>
          </p:cNvSpPr>
          <p:nvPr/>
        </p:nvSpPr>
        <p:spPr bwMode="auto">
          <a:xfrm>
            <a:off x="457200" y="764704"/>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Some basic analysis</a:t>
            </a:r>
          </a:p>
        </p:txBody>
      </p:sp>
      <p:sp>
        <p:nvSpPr>
          <p:cNvPr id="34818" name="Text Box 2"/>
          <p:cNvSpPr txBox="1">
            <a:spLocks noChangeArrowheads="1"/>
          </p:cNvSpPr>
          <p:nvPr/>
        </p:nvSpPr>
        <p:spPr bwMode="auto">
          <a:xfrm>
            <a:off x="457200" y="1995017"/>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800" dirty="0">
                <a:solidFill>
                  <a:srgbClr val="000000"/>
                </a:solidFill>
                <a:latin typeface="Georgia" pitchFamily="16" charset="0"/>
              </a:rPr>
              <a:t>Correlations anyone?</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cor</a:t>
            </a:r>
            <a:r>
              <a:rPr lang="en-US" sz="2800" b="1" dirty="0">
                <a:solidFill>
                  <a:srgbClr val="438086"/>
                </a:solidFill>
                <a:latin typeface="Courier New" pitchFamily="49" charset="0"/>
              </a:rPr>
              <a:t>(</a:t>
            </a:r>
            <a:r>
              <a:rPr lang="en-US" sz="2800" b="1" dirty="0" err="1">
                <a:solidFill>
                  <a:srgbClr val="438086"/>
                </a:solidFill>
                <a:latin typeface="Courier New" pitchFamily="49" charset="0"/>
              </a:rPr>
              <a:t>D$wt1,D$bmi1</a:t>
            </a:r>
            <a:r>
              <a:rPr lang="en-US" sz="2800" b="1" dirty="0">
                <a:solidFill>
                  <a:srgbClr val="438086"/>
                </a:solidFill>
                <a:latin typeface="Courier New" pitchFamily="49" charset="0"/>
              </a:rPr>
              <a:t>, use="complete")</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cor</a:t>
            </a:r>
            <a:r>
              <a:rPr lang="en-US" sz="2800" b="1" dirty="0">
                <a:solidFill>
                  <a:srgbClr val="438086"/>
                </a:solidFill>
                <a:latin typeface="Courier New" pitchFamily="49" charset="0"/>
              </a:rPr>
              <a:t>(</a:t>
            </a:r>
            <a:r>
              <a:rPr lang="en-US" sz="2800" b="1" dirty="0" err="1">
                <a:solidFill>
                  <a:srgbClr val="438086"/>
                </a:solidFill>
                <a:latin typeface="Courier New" pitchFamily="49" charset="0"/>
              </a:rPr>
              <a:t>D$ht1,D$bmi1</a:t>
            </a:r>
            <a:r>
              <a:rPr lang="en-US" sz="2800" b="1" dirty="0">
                <a:solidFill>
                  <a:srgbClr val="438086"/>
                </a:solidFill>
                <a:latin typeface="Courier New" pitchFamily="49" charset="0"/>
              </a:rPr>
              <a:t>, use="complete")</a:t>
            </a:r>
          </a:p>
        </p:txBody>
      </p:sp>
    </p:spTree>
    <p:extLst>
      <p:ext uri="{BB962C8B-B14F-4D97-AF65-F5344CB8AC3E}">
        <p14:creationId xmlns:p14="http://schemas.microsoft.com/office/powerpoint/2010/main" val="1421856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889" name="Text Box 1"/>
          <p:cNvSpPr txBox="1">
            <a:spLocks noChangeArrowheads="1"/>
          </p:cNvSpPr>
          <p:nvPr/>
        </p:nvSpPr>
        <p:spPr bwMode="auto">
          <a:xfrm>
            <a:off x="468313" y="188913"/>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Basic plots</a:t>
            </a:r>
          </a:p>
        </p:txBody>
      </p:sp>
      <p:sp>
        <p:nvSpPr>
          <p:cNvPr id="37890" name="Text Box 2"/>
          <p:cNvSpPr txBox="1">
            <a:spLocks noChangeArrowheads="1"/>
          </p:cNvSpPr>
          <p:nvPr/>
        </p:nvSpPr>
        <p:spPr bwMode="auto">
          <a:xfrm>
            <a:off x="457200" y="1844675"/>
            <a:ext cx="8228013"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Histogram</a:t>
            </a:r>
          </a:p>
          <a:p>
            <a:pPr>
              <a:spcBef>
                <a:spcPts val="300"/>
              </a:spcBef>
              <a:buClrTx/>
              <a:buFontTx/>
              <a:buNone/>
            </a:pPr>
            <a:r>
              <a:rPr lang="en-AU" sz="2800" dirty="0">
                <a:solidFill>
                  <a:srgbClr val="000000"/>
                </a:solidFill>
                <a:latin typeface="Georgia" pitchFamily="16" charset="0"/>
              </a:rPr>
              <a:t>#basic</a:t>
            </a:r>
          </a:p>
          <a:p>
            <a:pPr lvl="1">
              <a:spcBef>
                <a:spcPts val="300"/>
              </a:spcBef>
              <a:buClrTx/>
              <a:buFontTx/>
              <a:buNone/>
            </a:pPr>
            <a:r>
              <a:rPr lang="en-AU" sz="2600" dirty="0">
                <a:solidFill>
                  <a:srgbClr val="438086"/>
                </a:solidFill>
                <a:latin typeface="Georgia" pitchFamily="16" charset="0"/>
              </a:rPr>
              <a:t>	</a:t>
            </a:r>
            <a:r>
              <a:rPr lang="en-AU" sz="2600" dirty="0" err="1">
                <a:solidFill>
                  <a:srgbClr val="438086"/>
                </a:solidFill>
                <a:latin typeface="Georgia" pitchFamily="16" charset="0"/>
              </a:rPr>
              <a:t>hist</a:t>
            </a:r>
            <a:r>
              <a:rPr lang="en-AU" sz="2600" dirty="0">
                <a:solidFill>
                  <a:srgbClr val="438086"/>
                </a:solidFill>
                <a:latin typeface="Georgia" pitchFamily="16" charset="0"/>
              </a:rPr>
              <a:t>(</a:t>
            </a:r>
            <a:r>
              <a:rPr lang="en-AU" sz="2600" dirty="0" err="1">
                <a:solidFill>
                  <a:srgbClr val="438086"/>
                </a:solidFill>
                <a:latin typeface="Georgia" pitchFamily="16" charset="0"/>
              </a:rPr>
              <a:t>D$age</a:t>
            </a:r>
            <a:r>
              <a:rPr lang="en-AU" sz="2600" dirty="0">
                <a:solidFill>
                  <a:srgbClr val="438086"/>
                </a:solidFill>
                <a:latin typeface="Georgia" pitchFamily="16" charset="0"/>
              </a:rPr>
              <a:t>)</a:t>
            </a:r>
          </a:p>
          <a:p>
            <a:pPr>
              <a:spcBef>
                <a:spcPts val="300"/>
              </a:spcBef>
              <a:buClrTx/>
              <a:buFontTx/>
              <a:buNone/>
            </a:pPr>
            <a:r>
              <a:rPr lang="en-AU" sz="2800" dirty="0">
                <a:solidFill>
                  <a:srgbClr val="000000"/>
                </a:solidFill>
                <a:latin typeface="Georgia" pitchFamily="16" charset="0"/>
              </a:rPr>
              <a:t>#basic</a:t>
            </a:r>
          </a:p>
          <a:p>
            <a:pPr lvl="1">
              <a:spcBef>
                <a:spcPts val="300"/>
              </a:spcBef>
              <a:buClrTx/>
              <a:buFontTx/>
              <a:buNone/>
            </a:pPr>
            <a:r>
              <a:rPr lang="en-AU" sz="2600" dirty="0">
                <a:solidFill>
                  <a:srgbClr val="438086"/>
                </a:solidFill>
                <a:latin typeface="Georgia" pitchFamily="16" charset="0"/>
              </a:rPr>
              <a:t>	</a:t>
            </a:r>
            <a:r>
              <a:rPr lang="en-AU" sz="2600" dirty="0" err="1">
                <a:solidFill>
                  <a:srgbClr val="438086"/>
                </a:solidFill>
                <a:latin typeface="Georgia" pitchFamily="16" charset="0"/>
              </a:rPr>
              <a:t>hist</a:t>
            </a:r>
            <a:r>
              <a:rPr lang="en-AU" sz="2600" dirty="0">
                <a:solidFill>
                  <a:srgbClr val="438086"/>
                </a:solidFill>
                <a:latin typeface="Georgia" pitchFamily="16" charset="0"/>
              </a:rPr>
              <a:t>(</a:t>
            </a:r>
            <a:r>
              <a:rPr lang="en-AU" sz="2600" dirty="0" err="1">
                <a:solidFill>
                  <a:srgbClr val="438086"/>
                </a:solidFill>
                <a:latin typeface="Georgia" pitchFamily="16" charset="0"/>
              </a:rPr>
              <a:t>D$age</a:t>
            </a:r>
            <a:r>
              <a:rPr lang="en-AU" sz="2600" dirty="0">
                <a:solidFill>
                  <a:srgbClr val="438086"/>
                </a:solidFill>
                <a:latin typeface="Georgia" pitchFamily="16" charset="0"/>
              </a:rPr>
              <a:t>, breaks=12, col=‘red’)</a:t>
            </a:r>
          </a:p>
          <a:p>
            <a:pPr lvl="1">
              <a:spcBef>
                <a:spcPts val="300"/>
              </a:spcBef>
              <a:buClrTx/>
              <a:buFontTx/>
              <a:buNone/>
            </a:pPr>
            <a:r>
              <a:rPr lang="en-AU" sz="2600" dirty="0">
                <a:solidFill>
                  <a:srgbClr val="000000"/>
                </a:solidFill>
                <a:latin typeface="Georgia" pitchFamily="16" charset="0"/>
              </a:rPr>
              <a:t># Add labels </a:t>
            </a:r>
          </a:p>
          <a:p>
            <a:pPr lvl="1">
              <a:spcBef>
                <a:spcPts val="300"/>
              </a:spcBef>
              <a:buClrTx/>
              <a:buFontTx/>
              <a:buNone/>
            </a:pPr>
            <a:r>
              <a:rPr lang="en-AU" sz="2600" dirty="0">
                <a:solidFill>
                  <a:srgbClr val="438086"/>
                </a:solidFill>
                <a:latin typeface="Georgia" pitchFamily="16" charset="0"/>
              </a:rPr>
              <a:t>	</a:t>
            </a:r>
            <a:r>
              <a:rPr lang="en-AU" sz="2600" dirty="0" err="1">
                <a:solidFill>
                  <a:srgbClr val="438086"/>
                </a:solidFill>
                <a:latin typeface="Georgia" pitchFamily="16" charset="0"/>
              </a:rPr>
              <a:t>hist</a:t>
            </a:r>
            <a:r>
              <a:rPr lang="en-AU" sz="2600" dirty="0">
                <a:solidFill>
                  <a:srgbClr val="438086"/>
                </a:solidFill>
                <a:latin typeface="Georgia" pitchFamily="16" charset="0"/>
              </a:rPr>
              <a:t>(</a:t>
            </a:r>
            <a:r>
              <a:rPr lang="en-AU" sz="2600" dirty="0" err="1">
                <a:solidFill>
                  <a:srgbClr val="438086"/>
                </a:solidFill>
                <a:latin typeface="Georgia" pitchFamily="16" charset="0"/>
              </a:rPr>
              <a:t>D$age</a:t>
            </a:r>
            <a:r>
              <a:rPr lang="en-AU" sz="2600" dirty="0">
                <a:solidFill>
                  <a:srgbClr val="438086"/>
                </a:solidFill>
                <a:latin typeface="Georgia" pitchFamily="16" charset="0"/>
              </a:rPr>
              <a:t>, breaks=12, col='red', </a:t>
            </a:r>
            <a:r>
              <a:rPr lang="en-AU" sz="2600" dirty="0" err="1">
                <a:solidFill>
                  <a:srgbClr val="438086"/>
                </a:solidFill>
                <a:latin typeface="Georgia" pitchFamily="16" charset="0"/>
              </a:rPr>
              <a:t>xlab</a:t>
            </a:r>
            <a:r>
              <a:rPr lang="en-AU" sz="2600" dirty="0">
                <a:solidFill>
                  <a:srgbClr val="438086"/>
                </a:solidFill>
                <a:latin typeface="Georgia" pitchFamily="16" charset="0"/>
              </a:rPr>
              <a:t>='age in </a:t>
            </a:r>
            <a:r>
              <a:rPr lang="en-AU" sz="2600" dirty="0" err="1">
                <a:solidFill>
                  <a:srgbClr val="438086"/>
                </a:solidFill>
                <a:latin typeface="Georgia" pitchFamily="16" charset="0"/>
              </a:rPr>
              <a:t>years',main</a:t>
            </a:r>
            <a:r>
              <a:rPr lang="en-AU" sz="2600" dirty="0">
                <a:solidFill>
                  <a:srgbClr val="438086"/>
                </a:solidFill>
                <a:latin typeface="Georgia" pitchFamily="16" charset="0"/>
              </a:rPr>
              <a:t>='Histogram of age‘)</a:t>
            </a:r>
          </a:p>
          <a:p>
            <a:pPr lvl="1">
              <a:spcBef>
                <a:spcPts val="300"/>
              </a:spcBef>
              <a:buClrTx/>
              <a:buFontTx/>
              <a:buNone/>
            </a:pPr>
            <a:endParaRPr lang="en-AU" sz="2600" dirty="0">
              <a:solidFill>
                <a:srgbClr val="438086"/>
              </a:solidFill>
              <a:latin typeface="Georgia" pitchFamily="16" charset="0"/>
            </a:endParaRPr>
          </a:p>
          <a:p>
            <a:pPr lvl="1">
              <a:spcBef>
                <a:spcPts val="300"/>
              </a:spcBef>
              <a:buClrTx/>
              <a:buFontTx/>
              <a:buNone/>
            </a:pPr>
            <a:endParaRPr lang="en-AU" sz="2600" dirty="0">
              <a:solidFill>
                <a:srgbClr val="438086"/>
              </a:solidFill>
              <a:latin typeface="Georgia" pitchFamily="16" charset="0"/>
            </a:endParaRPr>
          </a:p>
        </p:txBody>
      </p:sp>
    </p:spTree>
    <p:extLst>
      <p:ext uri="{BB962C8B-B14F-4D97-AF65-F5344CB8AC3E}">
        <p14:creationId xmlns:p14="http://schemas.microsoft.com/office/powerpoint/2010/main" val="22312457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913"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Looking at your data...</a:t>
            </a:r>
          </a:p>
        </p:txBody>
      </p:sp>
      <p:sp>
        <p:nvSpPr>
          <p:cNvPr id="38914" name="Text Box 2"/>
          <p:cNvSpPr txBox="1">
            <a:spLocks noChangeArrowheads="1"/>
          </p:cNvSpPr>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dirty="0">
                <a:solidFill>
                  <a:srgbClr val="000000"/>
                </a:solidFill>
                <a:latin typeface="Georgia" pitchFamily="16" charset="0"/>
              </a:rPr>
              <a:t>#</a:t>
            </a:r>
            <a:r>
              <a:rPr lang="en-AU" sz="2600" dirty="0" err="1">
                <a:solidFill>
                  <a:srgbClr val="000000"/>
                </a:solidFill>
                <a:latin typeface="Georgia" pitchFamily="16" charset="0"/>
              </a:rPr>
              <a:t>Kernal</a:t>
            </a:r>
            <a:r>
              <a:rPr lang="en-AU" sz="2600" dirty="0">
                <a:solidFill>
                  <a:srgbClr val="000000"/>
                </a:solidFill>
                <a:latin typeface="Georgia" pitchFamily="16" charset="0"/>
              </a:rPr>
              <a:t> density plot</a:t>
            </a:r>
          </a:p>
          <a:p>
            <a:pPr lvl="1">
              <a:spcBef>
                <a:spcPts val="300"/>
              </a:spcBef>
              <a:buClrTx/>
              <a:buFontTx/>
              <a:buNone/>
            </a:pPr>
            <a:r>
              <a:rPr lang="en-AU" sz="2600" dirty="0">
                <a:solidFill>
                  <a:srgbClr val="438086"/>
                </a:solidFill>
                <a:latin typeface="Georgia" pitchFamily="16" charset="0"/>
              </a:rPr>
              <a:t>density(</a:t>
            </a:r>
            <a:r>
              <a:rPr lang="en-AU" sz="2600" dirty="0" err="1">
                <a:solidFill>
                  <a:srgbClr val="438086"/>
                </a:solidFill>
                <a:latin typeface="Georgia" pitchFamily="16" charset="0"/>
              </a:rPr>
              <a:t>D$age</a:t>
            </a:r>
            <a:r>
              <a:rPr lang="en-AU" sz="2600" dirty="0">
                <a:solidFill>
                  <a:srgbClr val="438086"/>
                </a:solidFill>
                <a:latin typeface="Georgia" pitchFamily="16" charset="0"/>
              </a:rPr>
              <a:t>, na.rm = "TRUE") </a:t>
            </a:r>
          </a:p>
          <a:p>
            <a:pPr lvl="1">
              <a:spcBef>
                <a:spcPts val="300"/>
              </a:spcBef>
              <a:buClrTx/>
              <a:buFontTx/>
              <a:buNone/>
            </a:pPr>
            <a:r>
              <a:rPr lang="en-AU" sz="2600" dirty="0">
                <a:solidFill>
                  <a:srgbClr val="438086"/>
                </a:solidFill>
                <a:latin typeface="Georgia" pitchFamily="16" charset="0"/>
              </a:rPr>
              <a:t># returns the density data</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13100"/>
            <a:ext cx="2965525" cy="2954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2953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937" name="Text Box 1"/>
          <p:cNvSpPr txBox="1">
            <a:spLocks noChangeArrowheads="1"/>
          </p:cNvSpPr>
          <p:nvPr/>
        </p:nvSpPr>
        <p:spPr bwMode="auto">
          <a:xfrm>
            <a:off x="457200" y="6206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Looking at your data...</a:t>
            </a:r>
          </a:p>
        </p:txBody>
      </p:sp>
      <p:sp>
        <p:nvSpPr>
          <p:cNvPr id="39938" name="Text Box 2"/>
          <p:cNvSpPr txBox="1">
            <a:spLocks noChangeArrowheads="1"/>
          </p:cNvSpPr>
          <p:nvPr/>
        </p:nvSpPr>
        <p:spPr bwMode="auto">
          <a:xfrm>
            <a:off x="457200" y="1851001"/>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dirty="0">
                <a:solidFill>
                  <a:srgbClr val="000000"/>
                </a:solidFill>
                <a:latin typeface="Georgia" pitchFamily="16" charset="0"/>
              </a:rPr>
              <a:t>#</a:t>
            </a:r>
            <a:r>
              <a:rPr lang="en-AU" sz="2600" dirty="0" err="1">
                <a:solidFill>
                  <a:srgbClr val="000000"/>
                </a:solidFill>
                <a:latin typeface="Georgia" pitchFamily="16" charset="0"/>
              </a:rPr>
              <a:t>Kernal</a:t>
            </a:r>
            <a:r>
              <a:rPr lang="en-AU" sz="2600" dirty="0">
                <a:solidFill>
                  <a:srgbClr val="000000"/>
                </a:solidFill>
                <a:latin typeface="Georgia" pitchFamily="16" charset="0"/>
              </a:rPr>
              <a:t> density plot by </a:t>
            </a:r>
            <a:r>
              <a:rPr lang="en-AU" sz="2600" dirty="0" err="1">
                <a:solidFill>
                  <a:srgbClr val="000000"/>
                </a:solidFill>
                <a:latin typeface="Georgia" pitchFamily="16" charset="0"/>
              </a:rPr>
              <a:t>zyg</a:t>
            </a:r>
            <a:r>
              <a:rPr lang="en-AU" sz="2600" dirty="0">
                <a:solidFill>
                  <a:srgbClr val="000000"/>
                </a:solidFill>
                <a:latin typeface="Georgia" pitchFamily="16" charset="0"/>
              </a:rPr>
              <a:t>?</a:t>
            </a:r>
          </a:p>
          <a:p>
            <a:pPr lvl="1">
              <a:spcBef>
                <a:spcPts val="300"/>
              </a:spcBef>
              <a:buClrTx/>
              <a:buFontTx/>
              <a:buNone/>
            </a:pPr>
            <a:r>
              <a:rPr lang="en-AU" sz="1600" dirty="0">
                <a:solidFill>
                  <a:srgbClr val="438086"/>
                </a:solidFill>
                <a:latin typeface="Georgia" pitchFamily="16" charset="0"/>
              </a:rPr>
              <a:t>library(</a:t>
            </a:r>
            <a:r>
              <a:rPr lang="en-AU" sz="1600" dirty="0" err="1">
                <a:solidFill>
                  <a:srgbClr val="438086"/>
                </a:solidFill>
                <a:latin typeface="Georgia" pitchFamily="16" charset="0"/>
              </a:rPr>
              <a:t>sm</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attach(D)</a:t>
            </a:r>
          </a:p>
          <a:p>
            <a:pPr lvl="1">
              <a:spcBef>
                <a:spcPts val="300"/>
              </a:spcBef>
              <a:buClrTx/>
              <a:buFontTx/>
              <a:buNone/>
            </a:pPr>
            <a:r>
              <a:rPr lang="en-AU" sz="1600" dirty="0">
                <a:solidFill>
                  <a:srgbClr val="438086"/>
                </a:solidFill>
                <a:latin typeface="Georgia" pitchFamily="16" charset="0"/>
              </a:rPr>
              <a:t># create value labels</a:t>
            </a:r>
          </a:p>
          <a:p>
            <a:pPr lvl="1">
              <a:spcBef>
                <a:spcPts val="300"/>
              </a:spcBef>
              <a:buClrTx/>
              <a:buFontTx/>
              <a:buNone/>
            </a:pPr>
            <a:r>
              <a:rPr lang="en-AU" sz="1600" dirty="0" err="1">
                <a:solidFill>
                  <a:srgbClr val="438086"/>
                </a:solidFill>
                <a:latin typeface="Georgia" pitchFamily="16" charset="0"/>
              </a:rPr>
              <a:t>zyg.f</a:t>
            </a:r>
            <a:r>
              <a:rPr lang="en-AU" sz="1600" dirty="0">
                <a:solidFill>
                  <a:srgbClr val="438086"/>
                </a:solidFill>
                <a:latin typeface="Georgia" pitchFamily="16" charset="0"/>
              </a:rPr>
              <a:t> &lt;- factor(</a:t>
            </a:r>
            <a:r>
              <a:rPr lang="en-AU" sz="1600" dirty="0" err="1">
                <a:solidFill>
                  <a:srgbClr val="438086"/>
                </a:solidFill>
                <a:latin typeface="Georgia" pitchFamily="16" charset="0"/>
              </a:rPr>
              <a:t>zyg</a:t>
            </a:r>
            <a:r>
              <a:rPr lang="en-AU" sz="1600" dirty="0">
                <a:solidFill>
                  <a:srgbClr val="438086"/>
                </a:solidFill>
                <a:latin typeface="Georgia" pitchFamily="16" charset="0"/>
              </a:rPr>
              <a:t>, levels= </a:t>
            </a:r>
            <a:r>
              <a:rPr lang="en-AU" sz="1600" dirty="0" err="1">
                <a:solidFill>
                  <a:srgbClr val="438086"/>
                </a:solidFill>
                <a:latin typeface="Georgia" pitchFamily="16" charset="0"/>
              </a:rPr>
              <a:t>seq</a:t>
            </a:r>
            <a:r>
              <a:rPr lang="en-AU" sz="1600" dirty="0">
                <a:solidFill>
                  <a:srgbClr val="438086"/>
                </a:solidFill>
                <a:latin typeface="Georgia" pitchFamily="16" charset="0"/>
              </a:rPr>
              <a:t>(1,5), labels = c("MZF", "MZM", "DZF", "DZM", "DZOS"))</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plot densities</a:t>
            </a:r>
          </a:p>
          <a:p>
            <a:pPr lvl="1">
              <a:spcBef>
                <a:spcPts val="300"/>
              </a:spcBef>
              <a:buClrTx/>
              <a:buFontTx/>
              <a:buNone/>
            </a:pPr>
            <a:r>
              <a:rPr lang="en-AU" sz="1600" dirty="0" err="1">
                <a:solidFill>
                  <a:srgbClr val="438086"/>
                </a:solidFill>
                <a:latin typeface="Georgia" pitchFamily="16" charset="0"/>
              </a:rPr>
              <a:t>sm.density.compare</a:t>
            </a:r>
            <a:r>
              <a:rPr lang="en-AU" sz="1600" dirty="0">
                <a:solidFill>
                  <a:srgbClr val="438086"/>
                </a:solidFill>
                <a:latin typeface="Georgia" pitchFamily="16" charset="0"/>
              </a:rPr>
              <a:t>(age, </a:t>
            </a:r>
            <a:r>
              <a:rPr lang="en-AU" sz="1600" dirty="0" err="1">
                <a:solidFill>
                  <a:srgbClr val="438086"/>
                </a:solidFill>
                <a:latin typeface="Georgia" pitchFamily="16" charset="0"/>
              </a:rPr>
              <a:t>zyg</a:t>
            </a:r>
            <a:r>
              <a:rPr lang="en-AU" sz="1600" dirty="0">
                <a:solidFill>
                  <a:srgbClr val="438086"/>
                </a:solidFill>
                <a:latin typeface="Georgia" pitchFamily="16" charset="0"/>
              </a:rPr>
              <a:t>, </a:t>
            </a:r>
            <a:r>
              <a:rPr lang="en-AU" sz="1600" dirty="0" err="1">
                <a:solidFill>
                  <a:srgbClr val="438086"/>
                </a:solidFill>
                <a:latin typeface="Georgia" pitchFamily="16" charset="0"/>
              </a:rPr>
              <a:t>xlab</a:t>
            </a:r>
            <a:r>
              <a:rPr lang="en-AU" sz="1600" dirty="0">
                <a:solidFill>
                  <a:srgbClr val="438086"/>
                </a:solidFill>
                <a:latin typeface="Georgia" pitchFamily="16" charset="0"/>
              </a:rPr>
              <a:t>="Years") </a:t>
            </a:r>
          </a:p>
          <a:p>
            <a:pPr lvl="1">
              <a:spcBef>
                <a:spcPts val="300"/>
              </a:spcBef>
              <a:buClrTx/>
              <a:buFontTx/>
              <a:buNone/>
            </a:pPr>
            <a:r>
              <a:rPr lang="en-AU" sz="1600" dirty="0">
                <a:solidFill>
                  <a:srgbClr val="438086"/>
                </a:solidFill>
                <a:latin typeface="Georgia" pitchFamily="16" charset="0"/>
              </a:rPr>
              <a:t>title(main="Years by ZYG")</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add legend </a:t>
            </a:r>
          </a:p>
          <a:p>
            <a:pPr lvl="1">
              <a:spcBef>
                <a:spcPts val="300"/>
              </a:spcBef>
              <a:buClrTx/>
              <a:buFontTx/>
              <a:buNone/>
            </a:pPr>
            <a:r>
              <a:rPr lang="en-AU" sz="1600" dirty="0" err="1">
                <a:solidFill>
                  <a:srgbClr val="438086"/>
                </a:solidFill>
                <a:latin typeface="Georgia" pitchFamily="16" charset="0"/>
              </a:rPr>
              <a:t>colfill</a:t>
            </a:r>
            <a:r>
              <a:rPr lang="en-AU" sz="1600" dirty="0">
                <a:solidFill>
                  <a:srgbClr val="438086"/>
                </a:solidFill>
                <a:latin typeface="Georgia" pitchFamily="16" charset="0"/>
              </a:rPr>
              <a:t>&lt;-c(2:(2+length(levels(</a:t>
            </a:r>
            <a:r>
              <a:rPr lang="en-AU" sz="1600" dirty="0" err="1">
                <a:solidFill>
                  <a:srgbClr val="438086"/>
                </a:solidFill>
                <a:latin typeface="Georgia" pitchFamily="16" charset="0"/>
              </a:rPr>
              <a:t>zyg.f</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legend(.8,3, levels(</a:t>
            </a:r>
            <a:r>
              <a:rPr lang="en-AU" sz="1600" dirty="0" err="1">
                <a:solidFill>
                  <a:srgbClr val="438086"/>
                </a:solidFill>
                <a:latin typeface="Georgia" pitchFamily="16" charset="0"/>
              </a:rPr>
              <a:t>zyg.f</a:t>
            </a:r>
            <a:r>
              <a:rPr lang="en-AU" sz="1600" dirty="0">
                <a:solidFill>
                  <a:srgbClr val="438086"/>
                </a:solidFill>
                <a:latin typeface="Georgia" pitchFamily="16" charset="0"/>
              </a:rPr>
              <a:t>), fill=</a:t>
            </a:r>
            <a:r>
              <a:rPr lang="en-AU" sz="1600" dirty="0" err="1">
                <a:solidFill>
                  <a:srgbClr val="438086"/>
                </a:solidFill>
                <a:latin typeface="Georgia" pitchFamily="16" charset="0"/>
              </a:rPr>
              <a:t>colfill</a:t>
            </a:r>
            <a:r>
              <a:rPr lang="en-AU" sz="1600" dirty="0">
                <a:solidFill>
                  <a:srgbClr val="438086"/>
                </a:solidFill>
                <a:latin typeface="Georgia" pitchFamily="16" charset="0"/>
              </a:rPr>
              <a:t>) </a:t>
            </a:r>
          </a:p>
        </p:txBody>
      </p:sp>
    </p:spTree>
    <p:extLst>
      <p:ext uri="{BB962C8B-B14F-4D97-AF65-F5344CB8AC3E}">
        <p14:creationId xmlns:p14="http://schemas.microsoft.com/office/powerpoint/2010/main" val="36301852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961"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Huh what?</a:t>
            </a:r>
          </a:p>
        </p:txBody>
      </p:sp>
      <p:sp>
        <p:nvSpPr>
          <p:cNvPr id="40962" name="Text Box 2"/>
          <p:cNvSpPr txBox="1">
            <a:spLocks noChangeArrowheads="1"/>
          </p:cNvSpPr>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400">
                <a:solidFill>
                  <a:srgbClr val="000000"/>
                </a:solidFill>
                <a:latin typeface="Georgia" pitchFamily="16" charset="0"/>
              </a:rPr>
              <a:t>&gt; library(sm)</a:t>
            </a:r>
          </a:p>
          <a:p>
            <a:pPr lvl="1">
              <a:spcBef>
                <a:spcPts val="300"/>
              </a:spcBef>
              <a:buClrTx/>
              <a:buFontTx/>
              <a:buNone/>
            </a:pPr>
            <a:r>
              <a:rPr lang="en-AU" sz="2400">
                <a:solidFill>
                  <a:srgbClr val="000000"/>
                </a:solidFill>
                <a:latin typeface="Georgia" pitchFamily="16" charset="0"/>
              </a:rPr>
              <a:t>Error in library(sm) : there is no package called 'sm'</a:t>
            </a:r>
          </a:p>
          <a:p>
            <a:pPr lvl="1">
              <a:spcBef>
                <a:spcPts val="300"/>
              </a:spcBef>
              <a:buClrTx/>
              <a:buFontTx/>
              <a:buNone/>
            </a:pPr>
            <a:r>
              <a:rPr lang="en-AU" sz="2400">
                <a:solidFill>
                  <a:srgbClr val="000000"/>
                </a:solidFill>
                <a:latin typeface="Georgia" pitchFamily="16" charset="0"/>
              </a:rPr>
              <a:t>&gt; sm.density.compare(age, zyg, xlab="Years")</a:t>
            </a:r>
          </a:p>
          <a:p>
            <a:pPr lvl="1">
              <a:spcBef>
                <a:spcPts val="300"/>
              </a:spcBef>
              <a:buClrTx/>
              <a:buFontTx/>
              <a:buNone/>
            </a:pPr>
            <a:r>
              <a:rPr lang="en-AU" sz="2400">
                <a:solidFill>
                  <a:srgbClr val="000000"/>
                </a:solidFill>
                <a:latin typeface="Georgia" pitchFamily="16" charset="0"/>
              </a:rPr>
              <a:t>Error: could not find function "sm.density.compare"</a:t>
            </a:r>
          </a:p>
        </p:txBody>
      </p:sp>
    </p:spTree>
    <p:extLst>
      <p:ext uri="{BB962C8B-B14F-4D97-AF65-F5344CB8AC3E}">
        <p14:creationId xmlns:p14="http://schemas.microsoft.com/office/powerpoint/2010/main" val="1920438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985" name="Text Box 1"/>
          <p:cNvSpPr txBox="1">
            <a:spLocks noChangeArrowheads="1"/>
          </p:cNvSpPr>
          <p:nvPr/>
        </p:nvSpPr>
        <p:spPr bwMode="auto">
          <a:xfrm>
            <a:off x="457200" y="1158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Adding a package...</a:t>
            </a:r>
          </a:p>
        </p:txBody>
      </p:sp>
      <p:sp>
        <p:nvSpPr>
          <p:cNvPr id="41986" name="Text Box 2"/>
          <p:cNvSpPr txBox="1">
            <a:spLocks noChangeArrowheads="1"/>
          </p:cNvSpPr>
          <p:nvPr/>
        </p:nvSpPr>
        <p:spPr bwMode="auto">
          <a:xfrm>
            <a:off x="685800" y="1828800"/>
            <a:ext cx="82280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a:solidFill>
                  <a:srgbClr val="438086"/>
                </a:solidFill>
                <a:latin typeface="Georgia" pitchFamily="16" charset="0"/>
              </a:rPr>
              <a:t>install.packages()</a:t>
            </a:r>
          </a:p>
          <a:p>
            <a:pPr lvl="1">
              <a:spcBef>
                <a:spcPts val="300"/>
              </a:spcBef>
              <a:buClrTx/>
              <a:buFontTx/>
              <a:buNone/>
            </a:pPr>
            <a:endParaRPr lang="en-AU" sz="2600">
              <a:solidFill>
                <a:srgbClr val="438086"/>
              </a:solidFill>
              <a:latin typeface="Georgia" pitchFamily="16" charset="0"/>
            </a:endParaRPr>
          </a:p>
          <a:p>
            <a:pPr lvl="1">
              <a:spcBef>
                <a:spcPts val="300"/>
              </a:spcBef>
              <a:buClrTx/>
              <a:buFontTx/>
              <a:buNone/>
            </a:pPr>
            <a:endParaRPr lang="en-AU" sz="2600">
              <a:solidFill>
                <a:srgbClr val="438086"/>
              </a:solidFill>
              <a:latin typeface="Georgia" pitchFamily="16" charset="0"/>
            </a:endParaRP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268413"/>
            <a:ext cx="1800225" cy="5008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268413"/>
            <a:ext cx="2108200" cy="496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39040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009"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3010" name="Text Box 2"/>
          <p:cNvSpPr txBox="1">
            <a:spLocks noChangeArrowheads="1"/>
          </p:cNvSpPr>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49500"/>
            <a:ext cx="6134100" cy="216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5931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033" name="Text Box 1"/>
          <p:cNvSpPr txBox="1">
            <a:spLocks noChangeArrowheads="1"/>
          </p:cNvSpPr>
          <p:nvPr/>
        </p:nvSpPr>
        <p:spPr bwMode="auto">
          <a:xfrm>
            <a:off x="736476" y="188913"/>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Looking at your data...</a:t>
            </a:r>
          </a:p>
        </p:txBody>
      </p:sp>
      <p:sp>
        <p:nvSpPr>
          <p:cNvPr id="44034" name="Text Box 2"/>
          <p:cNvSpPr txBox="1">
            <a:spLocks noChangeArrowheads="1"/>
          </p:cNvSpPr>
          <p:nvPr/>
        </p:nvSpPr>
        <p:spPr bwMode="auto">
          <a:xfrm>
            <a:off x="736476" y="1419225"/>
            <a:ext cx="8228012"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dirty="0">
                <a:solidFill>
                  <a:srgbClr val="000000"/>
                </a:solidFill>
                <a:latin typeface="Georgia" pitchFamily="16" charset="0"/>
              </a:rPr>
              <a:t>#</a:t>
            </a:r>
            <a:r>
              <a:rPr lang="en-AU" sz="2600" dirty="0" err="1">
                <a:solidFill>
                  <a:srgbClr val="000000"/>
                </a:solidFill>
                <a:latin typeface="Georgia" pitchFamily="16" charset="0"/>
              </a:rPr>
              <a:t>Kernal</a:t>
            </a:r>
            <a:r>
              <a:rPr lang="en-AU" sz="2600" dirty="0">
                <a:solidFill>
                  <a:srgbClr val="000000"/>
                </a:solidFill>
                <a:latin typeface="Georgia" pitchFamily="16" charset="0"/>
              </a:rPr>
              <a:t> density plot by </a:t>
            </a:r>
            <a:r>
              <a:rPr lang="en-AU" sz="2600" dirty="0" err="1">
                <a:solidFill>
                  <a:srgbClr val="000000"/>
                </a:solidFill>
                <a:latin typeface="Georgia" pitchFamily="16" charset="0"/>
              </a:rPr>
              <a:t>zyg</a:t>
            </a:r>
            <a:r>
              <a:rPr lang="en-AU" sz="2600" dirty="0">
                <a:solidFill>
                  <a:srgbClr val="000000"/>
                </a:solidFill>
                <a:latin typeface="Georgia" pitchFamily="16" charset="0"/>
              </a:rPr>
              <a:t>?</a:t>
            </a:r>
          </a:p>
          <a:p>
            <a:pPr lvl="1">
              <a:spcBef>
                <a:spcPts val="300"/>
              </a:spcBef>
              <a:buClrTx/>
              <a:buFontTx/>
              <a:buNone/>
            </a:pPr>
            <a:r>
              <a:rPr lang="en-AU" sz="1600" dirty="0">
                <a:solidFill>
                  <a:srgbClr val="438086"/>
                </a:solidFill>
                <a:latin typeface="Georgia" pitchFamily="16" charset="0"/>
              </a:rPr>
              <a:t>library(</a:t>
            </a:r>
            <a:r>
              <a:rPr lang="en-AU" sz="1600" dirty="0" err="1">
                <a:solidFill>
                  <a:srgbClr val="438086"/>
                </a:solidFill>
                <a:latin typeface="Georgia" pitchFamily="16" charset="0"/>
              </a:rPr>
              <a:t>sm</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attach(D)</a:t>
            </a:r>
          </a:p>
          <a:p>
            <a:pPr lvl="1">
              <a:spcBef>
                <a:spcPts val="300"/>
              </a:spcBef>
              <a:buClrTx/>
              <a:buFontTx/>
              <a:buNone/>
            </a:pPr>
            <a:r>
              <a:rPr lang="en-AU" sz="1600" dirty="0">
                <a:solidFill>
                  <a:srgbClr val="438086"/>
                </a:solidFill>
                <a:latin typeface="Georgia" pitchFamily="16" charset="0"/>
              </a:rPr>
              <a:t># create value labels</a:t>
            </a:r>
          </a:p>
          <a:p>
            <a:pPr lvl="1">
              <a:spcBef>
                <a:spcPts val="300"/>
              </a:spcBef>
              <a:buClrTx/>
              <a:buFontTx/>
              <a:buNone/>
            </a:pPr>
            <a:r>
              <a:rPr lang="en-AU" sz="1600" dirty="0" err="1">
                <a:solidFill>
                  <a:srgbClr val="438086"/>
                </a:solidFill>
                <a:latin typeface="Georgia" pitchFamily="16" charset="0"/>
              </a:rPr>
              <a:t>zyg.f</a:t>
            </a:r>
            <a:r>
              <a:rPr lang="en-AU" sz="1600" dirty="0">
                <a:solidFill>
                  <a:srgbClr val="438086"/>
                </a:solidFill>
                <a:latin typeface="Georgia" pitchFamily="16" charset="0"/>
              </a:rPr>
              <a:t> &lt;- factor(</a:t>
            </a:r>
            <a:r>
              <a:rPr lang="en-AU" sz="1600" dirty="0" err="1">
                <a:solidFill>
                  <a:srgbClr val="438086"/>
                </a:solidFill>
                <a:latin typeface="Georgia" pitchFamily="16" charset="0"/>
              </a:rPr>
              <a:t>zyg</a:t>
            </a:r>
            <a:r>
              <a:rPr lang="en-AU" sz="1600" dirty="0">
                <a:solidFill>
                  <a:srgbClr val="438086"/>
                </a:solidFill>
                <a:latin typeface="Georgia" pitchFamily="16" charset="0"/>
              </a:rPr>
              <a:t>, levels= </a:t>
            </a:r>
            <a:r>
              <a:rPr lang="en-AU" sz="1600" dirty="0" err="1">
                <a:solidFill>
                  <a:srgbClr val="438086"/>
                </a:solidFill>
                <a:latin typeface="Georgia" pitchFamily="16" charset="0"/>
              </a:rPr>
              <a:t>seq</a:t>
            </a:r>
            <a:r>
              <a:rPr lang="en-AU" sz="1600" dirty="0">
                <a:solidFill>
                  <a:srgbClr val="438086"/>
                </a:solidFill>
                <a:latin typeface="Georgia" pitchFamily="16" charset="0"/>
              </a:rPr>
              <a:t>(1,5),</a:t>
            </a:r>
          </a:p>
          <a:p>
            <a:pPr lvl="1">
              <a:spcBef>
                <a:spcPts val="300"/>
              </a:spcBef>
              <a:buClrTx/>
              <a:buFontTx/>
              <a:buNone/>
            </a:pPr>
            <a:r>
              <a:rPr lang="en-AU" sz="1600" dirty="0">
                <a:solidFill>
                  <a:srgbClr val="438086"/>
                </a:solidFill>
                <a:latin typeface="Georgia" pitchFamily="16" charset="0"/>
              </a:rPr>
              <a:t>  labels = c("MZF", "MZM", "DZF", "DZM", "DZOS"))</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plot densities</a:t>
            </a:r>
          </a:p>
          <a:p>
            <a:pPr lvl="1">
              <a:spcBef>
                <a:spcPts val="300"/>
              </a:spcBef>
              <a:buClrTx/>
              <a:buFontTx/>
              <a:buNone/>
            </a:pPr>
            <a:r>
              <a:rPr lang="en-AU" sz="1600" dirty="0" err="1">
                <a:solidFill>
                  <a:srgbClr val="438086"/>
                </a:solidFill>
                <a:latin typeface="Georgia" pitchFamily="16" charset="0"/>
              </a:rPr>
              <a:t>sm.density.compare</a:t>
            </a:r>
            <a:r>
              <a:rPr lang="en-AU" sz="1600" dirty="0">
                <a:solidFill>
                  <a:srgbClr val="438086"/>
                </a:solidFill>
                <a:latin typeface="Georgia" pitchFamily="16" charset="0"/>
              </a:rPr>
              <a:t>(age, </a:t>
            </a:r>
            <a:r>
              <a:rPr lang="en-AU" sz="1600" dirty="0" err="1">
                <a:solidFill>
                  <a:srgbClr val="438086"/>
                </a:solidFill>
                <a:latin typeface="Georgia" pitchFamily="16" charset="0"/>
              </a:rPr>
              <a:t>zyg</a:t>
            </a:r>
            <a:r>
              <a:rPr lang="en-AU" sz="1600" dirty="0">
                <a:solidFill>
                  <a:srgbClr val="438086"/>
                </a:solidFill>
                <a:latin typeface="Georgia" pitchFamily="16" charset="0"/>
              </a:rPr>
              <a:t>, </a:t>
            </a:r>
            <a:r>
              <a:rPr lang="en-AU" sz="1600" dirty="0" err="1">
                <a:solidFill>
                  <a:srgbClr val="438086"/>
                </a:solidFill>
                <a:latin typeface="Georgia" pitchFamily="16" charset="0"/>
              </a:rPr>
              <a:t>xlab</a:t>
            </a:r>
            <a:r>
              <a:rPr lang="en-AU" sz="1600" dirty="0">
                <a:solidFill>
                  <a:srgbClr val="438086"/>
                </a:solidFill>
                <a:latin typeface="Georgia" pitchFamily="16" charset="0"/>
              </a:rPr>
              <a:t>="Years”)</a:t>
            </a:r>
          </a:p>
          <a:p>
            <a:pPr lvl="1">
              <a:spcBef>
                <a:spcPts val="300"/>
              </a:spcBef>
              <a:buClrTx/>
              <a:buFontTx/>
              <a:buNone/>
            </a:pPr>
            <a:r>
              <a:rPr lang="en-AU" sz="1600" dirty="0">
                <a:solidFill>
                  <a:srgbClr val="438086"/>
                </a:solidFill>
                <a:latin typeface="Georgia" pitchFamily="16" charset="0"/>
              </a:rPr>
              <a:t>title(main="Years by ZYG")</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add legend </a:t>
            </a:r>
          </a:p>
          <a:p>
            <a:pPr lvl="1">
              <a:spcBef>
                <a:spcPts val="300"/>
              </a:spcBef>
              <a:buClrTx/>
              <a:buFontTx/>
              <a:buNone/>
            </a:pPr>
            <a:r>
              <a:rPr lang="en-AU" sz="1600" dirty="0" err="1">
                <a:solidFill>
                  <a:srgbClr val="438086"/>
                </a:solidFill>
                <a:latin typeface="Georgia" pitchFamily="16" charset="0"/>
              </a:rPr>
              <a:t>colfill</a:t>
            </a:r>
            <a:r>
              <a:rPr lang="en-AU" sz="1600" dirty="0">
                <a:solidFill>
                  <a:srgbClr val="438086"/>
                </a:solidFill>
                <a:latin typeface="Georgia" pitchFamily="16" charset="0"/>
              </a:rPr>
              <a:t>&lt;-c(2:(2+length(levels(</a:t>
            </a:r>
            <a:r>
              <a:rPr lang="en-AU" sz="1600" dirty="0" err="1">
                <a:solidFill>
                  <a:srgbClr val="438086"/>
                </a:solidFill>
                <a:latin typeface="Georgia" pitchFamily="16" charset="0"/>
              </a:rPr>
              <a:t>zyg.f</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legend(.8,3, levels(</a:t>
            </a:r>
            <a:r>
              <a:rPr lang="en-AU" sz="1600" dirty="0" err="1">
                <a:solidFill>
                  <a:srgbClr val="438086"/>
                </a:solidFill>
                <a:latin typeface="Georgia" pitchFamily="16" charset="0"/>
              </a:rPr>
              <a:t>zyg.f</a:t>
            </a:r>
            <a:r>
              <a:rPr lang="en-AU" sz="1600" dirty="0">
                <a:solidFill>
                  <a:srgbClr val="438086"/>
                </a:solidFill>
                <a:latin typeface="Georgia" pitchFamily="16" charset="0"/>
              </a:rPr>
              <a:t>), fill=</a:t>
            </a:r>
            <a:r>
              <a:rPr lang="en-AU" sz="1600" dirty="0" err="1">
                <a:solidFill>
                  <a:srgbClr val="438086"/>
                </a:solidFill>
                <a:latin typeface="Georgia" pitchFamily="16" charset="0"/>
              </a:rPr>
              <a:t>colfill</a:t>
            </a:r>
            <a:r>
              <a:rPr lang="en-AU" sz="1600" dirty="0">
                <a:solidFill>
                  <a:srgbClr val="438086"/>
                </a:solidFill>
                <a:latin typeface="Georgia" pitchFamily="16" charset="0"/>
              </a:rPr>
              <a:t>) </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871" y="3056311"/>
            <a:ext cx="3159545" cy="297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0678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802" y="548680"/>
            <a:ext cx="713158" cy="466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009" y="548679"/>
            <a:ext cx="648812" cy="434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ubtitle 6"/>
          <p:cNvSpPr>
            <a:spLocks noGrp="1"/>
          </p:cNvSpPr>
          <p:nvPr>
            <p:ph type="subTitle" idx="1"/>
          </p:nvPr>
        </p:nvSpPr>
        <p:spPr>
          <a:xfrm>
            <a:off x="1371600" y="2780928"/>
            <a:ext cx="6400800" cy="1752600"/>
          </a:xfrm>
        </p:spPr>
        <p:txBody>
          <a:bodyPr/>
          <a:lstStyle/>
          <a:p>
            <a:r>
              <a:rPr lang="en-US" sz="4000" dirty="0">
                <a:solidFill>
                  <a:schemeClr val="tx1"/>
                </a:solidFill>
              </a:rPr>
              <a:t>not</a:t>
            </a:r>
            <a:endParaRPr lang="en-US" dirty="0">
              <a:solidFill>
                <a:schemeClr val="tx1"/>
              </a:solidFill>
            </a:endParaRPr>
          </a:p>
        </p:txBody>
      </p:sp>
      <p:pic>
        <p:nvPicPr>
          <p:cNvPr id="8" name="Picture 2" descr="http://ts3.explicit.bing.net/images/thumbnail.aspx?q=1629859886054&amp;id=eca000b79957b53f6d0145be8d18320e&amp;url=http%3a%2f%2flinssky.com%2fwp-content%2fuploads%2f2011%2f06%2ffruit_kiw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078187"/>
            <a:ext cx="2857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2.mm.bing.net/images/thumbnail.aspx?q=1628496534269&amp;id=cd14f6877fe87b06f73a16af112ad53d&amp;url=http%3a%2f%2fwww.lpzoosites.org%2fartd%2fresources%2fspecies%2f106%2fNorth%2520Island%2520Brown%2520Kiw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406" y="2232658"/>
            <a:ext cx="2088232" cy="1735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ruitsbenefits.com/wp-content/uploads/2011/08/Baby-Kiwi-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548680"/>
            <a:ext cx="281182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4.mm.bing.net/images/thumbnail.aspx?q=1583624689603&amp;id=2f3b91fd1207b97f344e1c770338700e&amp;url=http%3a%2f%2f1.bp.blogspot.com%2f-6JbeCQGCSg8%2fTdd1sRJ4iqI%2fAAAAAAAACTM%2fK0RGW8t0h78%2fs1600%2fKiw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692696"/>
            <a:ext cx="28575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Kiwifruit (Chinese characters).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53580" y="4332943"/>
            <a:ext cx="2212480" cy="160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3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Morning sessions</a:t>
            </a:r>
          </a:p>
        </p:txBody>
      </p:sp>
      <p:sp>
        <p:nvSpPr>
          <p:cNvPr id="6" name="Content Placeholder 5"/>
          <p:cNvSpPr>
            <a:spLocks noGrp="1"/>
          </p:cNvSpPr>
          <p:nvPr>
            <p:ph idx="1"/>
          </p:nvPr>
        </p:nvSpPr>
        <p:spPr>
          <a:xfrm>
            <a:off x="457200" y="1456184"/>
            <a:ext cx="8229600" cy="4525963"/>
          </a:xfrm>
        </p:spPr>
        <p:txBody>
          <a:bodyPr/>
          <a:lstStyle/>
          <a:p>
            <a:r>
              <a:rPr lang="en-AU" dirty="0"/>
              <a:t>Optional </a:t>
            </a:r>
          </a:p>
          <a:p>
            <a:pPr lvl="1"/>
            <a:r>
              <a:rPr lang="en-AU" dirty="0"/>
              <a:t>Feel free to wander in and out/check email </a:t>
            </a:r>
            <a:r>
              <a:rPr lang="en-AU" dirty="0" err="1"/>
              <a:t>etc</a:t>
            </a:r>
            <a:endParaRPr lang="en-AU" dirty="0"/>
          </a:p>
          <a:p>
            <a:r>
              <a:rPr lang="en-AU" dirty="0"/>
              <a:t>Topics</a:t>
            </a:r>
          </a:p>
          <a:p>
            <a:pPr lvl="1"/>
            <a:r>
              <a:rPr lang="en-AU" dirty="0"/>
              <a:t>Shift in response to feedback</a:t>
            </a:r>
          </a:p>
          <a:p>
            <a:pPr lvl="1"/>
            <a:r>
              <a:rPr lang="en-AU" dirty="0"/>
              <a:t>Tomorrow: Plink and Genetic relatedness</a:t>
            </a:r>
          </a:p>
          <a:p>
            <a:pPr lvl="1"/>
            <a:r>
              <a:rPr lang="en-AU" dirty="0"/>
              <a:t>Wednesday: GWAS and </a:t>
            </a:r>
            <a:r>
              <a:rPr lang="en-AU" dirty="0" err="1"/>
              <a:t>LDscore</a:t>
            </a:r>
            <a:endParaRPr lang="en-AU" dirty="0"/>
          </a:p>
          <a:p>
            <a:pPr lvl="1"/>
            <a:r>
              <a:rPr lang="en-AU" dirty="0"/>
              <a:t>Thursday: Polygenic Risk Scores</a:t>
            </a:r>
          </a:p>
          <a:p>
            <a:pPr lvl="1"/>
            <a:r>
              <a:rPr lang="en-AU" dirty="0"/>
              <a:t>Friday: Modelling challenges and solutions</a:t>
            </a:r>
          </a:p>
        </p:txBody>
      </p:sp>
    </p:spTree>
    <p:extLst>
      <p:ext uri="{BB962C8B-B14F-4D97-AF65-F5344CB8AC3E}">
        <p14:creationId xmlns:p14="http://schemas.microsoft.com/office/powerpoint/2010/main" val="151129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221088"/>
            <a:ext cx="8208912" cy="208823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241"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b="1" dirty="0">
                <a:solidFill>
                  <a:srgbClr val="424456"/>
                </a:solidFill>
                <a:latin typeface="Trebuchet MS" pitchFamily="32" charset="0"/>
              </a:rPr>
              <a:t>Superfast intro to Linux</a:t>
            </a:r>
          </a:p>
          <a:p>
            <a:pPr>
              <a:buClrTx/>
              <a:buFontTx/>
              <a:buNone/>
            </a:pPr>
            <a:endParaRPr lang="en-AU" sz="4000" b="1" dirty="0">
              <a:solidFill>
                <a:srgbClr val="424456"/>
              </a:solidFill>
              <a:latin typeface="Trebuchet MS" pitchFamily="32" charset="0"/>
            </a:endParaRPr>
          </a:p>
        </p:txBody>
      </p:sp>
      <p:sp>
        <p:nvSpPr>
          <p:cNvPr id="10242" name="Text Box 2"/>
          <p:cNvSpPr txBox="1">
            <a:spLocks noChangeArrowheads="1"/>
          </p:cNvSpPr>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extLst>
      <p:ext uri="{BB962C8B-B14F-4D97-AF65-F5344CB8AC3E}">
        <p14:creationId xmlns:p14="http://schemas.microsoft.com/office/powerpoint/2010/main" val="34282677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This year’s OS</a:t>
            </a:r>
          </a:p>
        </p:txBody>
      </p:sp>
      <p:sp>
        <p:nvSpPr>
          <p:cNvPr id="6" name="Content Placeholder 5"/>
          <p:cNvSpPr>
            <a:spLocks noGrp="1"/>
          </p:cNvSpPr>
          <p:nvPr>
            <p:ph idx="1"/>
          </p:nvPr>
        </p:nvSpPr>
        <p:spPr>
          <a:xfrm>
            <a:off x="457200" y="1456184"/>
            <a:ext cx="7571184" cy="4525963"/>
          </a:xfrm>
        </p:spPr>
        <p:txBody>
          <a:bodyPr>
            <a:normAutofit fontScale="92500" lnSpcReduction="10000"/>
          </a:bodyPr>
          <a:lstStyle/>
          <a:p>
            <a:r>
              <a:rPr lang="en-AU" dirty="0" err="1"/>
              <a:t>Debian</a:t>
            </a:r>
            <a:r>
              <a:rPr lang="en-AU" dirty="0"/>
              <a:t> (</a:t>
            </a:r>
            <a:r>
              <a:rPr lang="en-AU" dirty="0" err="1"/>
              <a:t>linux</a:t>
            </a:r>
            <a:r>
              <a:rPr lang="en-AU" dirty="0"/>
              <a:t>)</a:t>
            </a:r>
          </a:p>
          <a:p>
            <a:pPr lvl="1"/>
            <a:r>
              <a:rPr lang="en-AU" dirty="0"/>
              <a:t>Free</a:t>
            </a:r>
          </a:p>
          <a:p>
            <a:pPr lvl="1"/>
            <a:r>
              <a:rPr lang="en-AU" dirty="0"/>
              <a:t>Many free software packages available</a:t>
            </a:r>
          </a:p>
          <a:p>
            <a:pPr lvl="2"/>
            <a:r>
              <a:rPr lang="en-AU" dirty="0"/>
              <a:t>Open office</a:t>
            </a:r>
          </a:p>
          <a:p>
            <a:pPr lvl="2"/>
            <a:r>
              <a:rPr lang="en-AU" dirty="0"/>
              <a:t>R </a:t>
            </a:r>
          </a:p>
          <a:p>
            <a:pPr lvl="2"/>
            <a:r>
              <a:rPr lang="en-AU" dirty="0"/>
              <a:t>PSPP</a:t>
            </a:r>
          </a:p>
          <a:p>
            <a:pPr lvl="2"/>
            <a:r>
              <a:rPr lang="en-AU" dirty="0"/>
              <a:t>Terminal</a:t>
            </a:r>
          </a:p>
          <a:p>
            <a:r>
              <a:rPr lang="en-AU" dirty="0"/>
              <a:t>Based on Unix </a:t>
            </a:r>
          </a:p>
          <a:p>
            <a:pPr lvl="1"/>
            <a:r>
              <a:rPr lang="en-AU" dirty="0"/>
              <a:t>long and venerable history</a:t>
            </a:r>
          </a:p>
          <a:p>
            <a:pPr lvl="1"/>
            <a:r>
              <a:rPr lang="en-AU" dirty="0"/>
              <a:t>http://en.wikipedia.org/wiki/Unix</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7032"/>
            <a:ext cx="27813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43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Close but not the same…</a:t>
            </a:r>
          </a:p>
        </p:txBody>
      </p:sp>
      <p:sp>
        <p:nvSpPr>
          <p:cNvPr id="6" name="Content Placeholder 5"/>
          <p:cNvSpPr>
            <a:spLocks noGrp="1"/>
          </p:cNvSpPr>
          <p:nvPr>
            <p:ph idx="1"/>
          </p:nvPr>
        </p:nvSpPr>
        <p:spPr>
          <a:xfrm>
            <a:off x="457200" y="1456184"/>
            <a:ext cx="8229600" cy="4525963"/>
          </a:xfrm>
        </p:spPr>
        <p:txBody>
          <a:bodyPr/>
          <a:lstStyle/>
          <a:p>
            <a:r>
              <a:rPr lang="en-AU" dirty="0"/>
              <a:t>Most basic shortcuts will work</a:t>
            </a:r>
          </a:p>
          <a:p>
            <a:pPr lvl="1"/>
            <a:r>
              <a:rPr lang="en-AU" dirty="0" err="1"/>
              <a:t>crtl+C</a:t>
            </a:r>
            <a:r>
              <a:rPr lang="en-AU" dirty="0"/>
              <a:t> for copy </a:t>
            </a:r>
            <a:r>
              <a:rPr lang="en-AU" dirty="0" err="1"/>
              <a:t>crtl+V</a:t>
            </a:r>
            <a:r>
              <a:rPr lang="en-AU" dirty="0"/>
              <a:t> for paste </a:t>
            </a:r>
            <a:r>
              <a:rPr lang="en-AU" dirty="0" err="1"/>
              <a:t>etc</a:t>
            </a:r>
            <a:endParaRPr lang="en-AU" dirty="0"/>
          </a:p>
          <a:p>
            <a:r>
              <a:rPr lang="en-AU" dirty="0"/>
              <a:t>Supports folder based navigation</a:t>
            </a:r>
          </a:p>
          <a:p>
            <a:r>
              <a:rPr lang="en-AU" dirty="0"/>
              <a:t>/\ BIG PROBLEM is \ </a:t>
            </a:r>
            <a:r>
              <a:rPr lang="en-AU" dirty="0" err="1"/>
              <a:t>vs</a:t>
            </a:r>
            <a:r>
              <a:rPr lang="en-AU" dirty="0"/>
              <a:t> /</a:t>
            </a:r>
          </a:p>
          <a:p>
            <a:r>
              <a:rPr lang="en-AU" dirty="0"/>
              <a:t>You will have used some version of </a:t>
            </a:r>
            <a:r>
              <a:rPr lang="en-AU" dirty="0" err="1"/>
              <a:t>unix</a:t>
            </a:r>
            <a:r>
              <a:rPr lang="en-AU" dirty="0"/>
              <a:t> previously</a:t>
            </a:r>
          </a:p>
          <a:p>
            <a:pPr lvl="1"/>
            <a:endParaRPr lang="en-AU"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06" y="4966953"/>
            <a:ext cx="720080" cy="792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092" y="4966953"/>
            <a:ext cx="926670" cy="7574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268" y="4966953"/>
            <a:ext cx="542313" cy="7400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7087" y="4966953"/>
            <a:ext cx="648072" cy="7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9665" y="4966953"/>
            <a:ext cx="1179828" cy="74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13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File hygiene is very important</a:t>
            </a:r>
          </a:p>
        </p:txBody>
      </p:sp>
      <p:sp>
        <p:nvSpPr>
          <p:cNvPr id="6" name="Content Placeholder 5"/>
          <p:cNvSpPr>
            <a:spLocks noGrp="1"/>
          </p:cNvSpPr>
          <p:nvPr>
            <p:ph idx="1"/>
          </p:nvPr>
        </p:nvSpPr>
        <p:spPr>
          <a:xfrm>
            <a:off x="457200" y="1456184"/>
            <a:ext cx="8229600" cy="4525963"/>
          </a:xfrm>
        </p:spPr>
        <p:txBody>
          <a:bodyPr/>
          <a:lstStyle/>
          <a:p>
            <a:r>
              <a:rPr lang="en-AU" dirty="0"/>
              <a:t>Files are stored in Unix format not DOS or Mac </a:t>
            </a:r>
          </a:p>
          <a:p>
            <a:pPr lvl="1"/>
            <a:r>
              <a:rPr lang="en-AU" dirty="0"/>
              <a:t>Changes the line ending characters </a:t>
            </a:r>
          </a:p>
          <a:p>
            <a:pPr lvl="1"/>
            <a:r>
              <a:rPr lang="en-AU" dirty="0"/>
              <a:t>Use dos2unix, unix2dos, mac2unix, unix2mac to change formats</a:t>
            </a:r>
          </a:p>
          <a:p>
            <a:pPr lvl="1"/>
            <a:r>
              <a:rPr lang="en-AU" dirty="0"/>
              <a:t>Can use the file command to check format</a:t>
            </a:r>
          </a:p>
          <a:p>
            <a:r>
              <a:rPr lang="en-AU" dirty="0"/>
              <a:t>Unix systems are case sensitive! </a:t>
            </a:r>
          </a:p>
          <a:p>
            <a:r>
              <a:rPr lang="en-AU" dirty="0"/>
              <a:t>NO SPACES in your file/directory names!!</a:t>
            </a:r>
          </a:p>
          <a:p>
            <a:r>
              <a:rPr lang="en-AU" dirty="0"/>
              <a:t>Wildcards </a:t>
            </a:r>
            <a:r>
              <a:rPr lang="en-AU" dirty="0" err="1"/>
              <a:t>ie</a:t>
            </a:r>
            <a:r>
              <a:rPr lang="en-AU" dirty="0"/>
              <a:t> dos2unix *.</a:t>
            </a:r>
            <a:r>
              <a:rPr lang="en-AU" dirty="0" err="1"/>
              <a:t>dat</a:t>
            </a:r>
            <a:endParaRPr lang="en-AU" dirty="0"/>
          </a:p>
        </p:txBody>
      </p:sp>
    </p:spTree>
    <p:extLst>
      <p:ext uri="{BB962C8B-B14F-4D97-AF65-F5344CB8AC3E}">
        <p14:creationId xmlns:p14="http://schemas.microsoft.com/office/powerpoint/2010/main" val="895621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1647</Words>
  <Application>Microsoft Office PowerPoint</Application>
  <PresentationFormat>On-screen Show (4:3)</PresentationFormat>
  <Paragraphs>244</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Georgia</vt:lpstr>
      <vt:lpstr>Times New Roman</vt:lpstr>
      <vt:lpstr>Trebuchet MS</vt:lpstr>
      <vt:lpstr>Office Theme</vt:lpstr>
      <vt:lpstr>(Re) introduction to the OS and R Sarah Medland Boulder 2020</vt:lpstr>
      <vt:lpstr>Getting the most out of the workshop</vt:lpstr>
      <vt:lpstr>I work in Brisbane at QIMR</vt:lpstr>
      <vt:lpstr>PowerPoint Presentation</vt:lpstr>
      <vt:lpstr>Morning sessions</vt:lpstr>
      <vt:lpstr>PowerPoint Presentation</vt:lpstr>
      <vt:lpstr>This year’s OS</vt:lpstr>
      <vt:lpstr>Close but not the same…</vt:lpstr>
      <vt:lpstr>File hygiene is very important</vt:lpstr>
      <vt:lpstr>It is (relatively) easy to break a server  and very easy to break a queuing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R this week  </vt:lpstr>
      <vt:lpstr>Setting this up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QIMR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dc:creator>
  <cp:lastModifiedBy>Sarah Medland</cp:lastModifiedBy>
  <cp:revision>72</cp:revision>
  <dcterms:created xsi:type="dcterms:W3CDTF">2012-03-05T00:13:09Z</dcterms:created>
  <dcterms:modified xsi:type="dcterms:W3CDTF">2020-03-02T14:48:02Z</dcterms:modified>
</cp:coreProperties>
</file>