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90" r:id="rId13"/>
    <p:sldId id="332" r:id="rId14"/>
    <p:sldId id="333" r:id="rId15"/>
    <p:sldId id="334" r:id="rId16"/>
    <p:sldId id="284" r:id="rId17"/>
    <p:sldId id="286" r:id="rId18"/>
    <p:sldId id="287" r:id="rId19"/>
    <p:sldId id="338" r:id="rId20"/>
    <p:sldId id="289" r:id="rId21"/>
    <p:sldId id="285" r:id="rId22"/>
    <p:sldId id="339" r:id="rId23"/>
    <p:sldId id="346" r:id="rId24"/>
    <p:sldId id="347" r:id="rId25"/>
    <p:sldId id="340" r:id="rId26"/>
    <p:sldId id="348" r:id="rId27"/>
    <p:sldId id="349" r:id="rId28"/>
    <p:sldId id="343" r:id="rId29"/>
    <p:sldId id="350" r:id="rId30"/>
    <p:sldId id="282" r:id="rId31"/>
    <p:sldId id="283" r:id="rId32"/>
    <p:sldId id="291" r:id="rId33"/>
    <p:sldId id="336" r:id="rId34"/>
    <p:sldId id="337" r:id="rId35"/>
    <p:sldId id="335" r:id="rId36"/>
    <p:sldId id="294" r:id="rId37"/>
    <p:sldId id="351" r:id="rId38"/>
    <p:sldId id="352" r:id="rId39"/>
    <p:sldId id="353" r:id="rId40"/>
    <p:sldId id="295" r:id="rId41"/>
    <p:sldId id="296" r:id="rId42"/>
    <p:sldId id="297" r:id="rId43"/>
    <p:sldId id="298" r:id="rId44"/>
    <p:sldId id="299" r:id="rId45"/>
    <p:sldId id="300" r:id="rId46"/>
    <p:sldId id="354" r:id="rId47"/>
    <p:sldId id="305" r:id="rId48"/>
    <p:sldId id="309" r:id="rId49"/>
    <p:sldId id="345" r:id="rId50"/>
    <p:sldId id="330" r:id="rId51"/>
    <p:sldId id="331" r:id="rId5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1935" autoAdjust="0"/>
  </p:normalViewPr>
  <p:slideViewPr>
    <p:cSldViewPr>
      <p:cViewPr varScale="1">
        <p:scale>
          <a:sx n="67" d="100"/>
          <a:sy n="67" d="100"/>
        </p:scale>
        <p:origin x="9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5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B4017-0332-470A-A986-F1309DAFB98F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4179B-9CC2-4F8D-A049-CD95AB720C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90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C0770-14EC-4111-9EDC-B95A495FEADD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13658-F43C-4EC3-911D-7A41098E48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36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F36A173-C54C-4646-8F42-7099B3B8BEC5}" type="slidenum">
              <a:rPr lang="en-US" altLang="en-US" sz="1200" baseline="0"/>
              <a:pPr eaLnBrk="1" hangingPunct="1"/>
              <a:t>10</a:t>
            </a:fld>
            <a:endParaRPr lang="en-US" altLang="en-US" sz="1200" baseline="0"/>
          </a:p>
        </p:txBody>
      </p:sp>
      <p:sp>
        <p:nvSpPr>
          <p:cNvPr id="1024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53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82533B2-6D87-40FD-B303-94B7DDC8603E}" type="slidenum">
              <a:rPr lang="en-US" altLang="en-US" sz="1200" baseline="0"/>
              <a:pPr eaLnBrk="1" hangingPunct="1"/>
              <a:t>11</a:t>
            </a:fld>
            <a:endParaRPr lang="en-US" altLang="en-US" sz="1200" baseline="0"/>
          </a:p>
        </p:txBody>
      </p:sp>
      <p:sp>
        <p:nvSpPr>
          <p:cNvPr id="1044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33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FC5AAD8-E595-4EEC-A856-C471A1BEB17C}" type="slidenum">
              <a:rPr lang="en-US" altLang="en-US" sz="1200" baseline="0"/>
              <a:pPr eaLnBrk="1" hangingPunct="1"/>
              <a:t>12</a:t>
            </a:fld>
            <a:endParaRPr lang="en-US" altLang="en-US" sz="1200" baseline="0"/>
          </a:p>
        </p:txBody>
      </p:sp>
      <p:sp>
        <p:nvSpPr>
          <p:cNvPr id="1064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140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FDB2CA1-806F-4F29-9D6B-8FC3641D9606}" type="slidenum">
              <a:rPr lang="en-US" altLang="en-US" sz="1200" baseline="0"/>
              <a:pPr eaLnBrk="1" hangingPunct="1"/>
              <a:t>13</a:t>
            </a:fld>
            <a:endParaRPr lang="en-US" altLang="en-US" sz="1200" baseline="0"/>
          </a:p>
        </p:txBody>
      </p:sp>
      <p:sp>
        <p:nvSpPr>
          <p:cNvPr id="1085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02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FD379D2-2968-43E0-BB7D-D519C0BADA1A}" type="slidenum">
              <a:rPr lang="en-US" altLang="en-US" sz="1200" baseline="0"/>
              <a:pPr eaLnBrk="1" hangingPunct="1"/>
              <a:t>14</a:t>
            </a:fld>
            <a:endParaRPr lang="en-US" altLang="en-US" sz="1200" baseline="0"/>
          </a:p>
        </p:txBody>
      </p:sp>
      <p:sp>
        <p:nvSpPr>
          <p:cNvPr id="1146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89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FD379D2-2968-43E0-BB7D-D519C0BADA1A}" type="slidenum">
              <a:rPr lang="en-US" altLang="en-US" sz="1200" baseline="0"/>
              <a:pPr eaLnBrk="1" hangingPunct="1"/>
              <a:t>15</a:t>
            </a:fld>
            <a:endParaRPr lang="en-US" altLang="en-US" sz="1200" baseline="0"/>
          </a:p>
        </p:txBody>
      </p:sp>
      <p:sp>
        <p:nvSpPr>
          <p:cNvPr id="1146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30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47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801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GRMs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04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GRMs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34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345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13658-F43C-4EC3-911D-7A41098E483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00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6A245B2-EAA0-4C30-999E-C843F490C29E}" type="slidenum">
              <a:rPr lang="en-US" altLang="en-US" sz="1200" baseline="0"/>
              <a:pPr eaLnBrk="1" hangingPunct="1"/>
              <a:t>22</a:t>
            </a:fld>
            <a:endParaRPr lang="en-US" altLang="en-US" sz="1200" baseline="0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2099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6A245B2-EAA0-4C30-999E-C843F490C29E}" type="slidenum">
              <a:rPr lang="en-US" altLang="en-US" sz="1200" baseline="0"/>
              <a:pPr eaLnBrk="1" hangingPunct="1"/>
              <a:t>23</a:t>
            </a:fld>
            <a:endParaRPr lang="en-US" altLang="en-US" sz="1200" baseline="0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616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6A245B2-EAA0-4C30-999E-C843F490C29E}" type="slidenum">
              <a:rPr lang="en-US" altLang="en-US" sz="1200" baseline="0"/>
              <a:pPr eaLnBrk="1" hangingPunct="1"/>
              <a:t>24</a:t>
            </a:fld>
            <a:endParaRPr lang="en-US" altLang="en-US" sz="1200" baseline="0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073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CC6FB7-90E4-4F5B-9B5E-42D6CBC26941}" type="slidenum">
              <a:rPr lang="en-US" altLang="en-US" sz="1200" baseline="0"/>
              <a:pPr eaLnBrk="1" hangingPunct="1"/>
              <a:t>25</a:t>
            </a:fld>
            <a:endParaRPr lang="en-US" altLang="en-US" sz="1200" baseline="0"/>
          </a:p>
        </p:txBody>
      </p:sp>
      <p:sp>
        <p:nvSpPr>
          <p:cNvPr id="1187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451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CC6FB7-90E4-4F5B-9B5E-42D6CBC26941}" type="slidenum">
              <a:rPr lang="en-US" altLang="en-US" sz="1200" baseline="0"/>
              <a:pPr eaLnBrk="1" hangingPunct="1"/>
              <a:t>26</a:t>
            </a:fld>
            <a:endParaRPr lang="en-US" altLang="en-US" sz="1200" baseline="0"/>
          </a:p>
        </p:txBody>
      </p:sp>
      <p:sp>
        <p:nvSpPr>
          <p:cNvPr id="1187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705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CC6FB7-90E4-4F5B-9B5E-42D6CBC26941}" type="slidenum">
              <a:rPr lang="en-US" altLang="en-US" sz="1200" baseline="0"/>
              <a:pPr eaLnBrk="1" hangingPunct="1"/>
              <a:t>27</a:t>
            </a:fld>
            <a:endParaRPr lang="en-US" altLang="en-US" sz="1200" baseline="0"/>
          </a:p>
        </p:txBody>
      </p:sp>
      <p:sp>
        <p:nvSpPr>
          <p:cNvPr id="1187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172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0AF7407-E1E2-461F-914E-863101A1FBB1}" type="slidenum">
              <a:rPr lang="en-US" altLang="en-US" sz="1200" baseline="0"/>
              <a:pPr eaLnBrk="1" hangingPunct="1"/>
              <a:t>28</a:t>
            </a:fld>
            <a:endParaRPr lang="en-US" altLang="en-US" sz="1200" baseline="0"/>
          </a:p>
        </p:txBody>
      </p:sp>
      <p:sp>
        <p:nvSpPr>
          <p:cNvPr id="1249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27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0AF7407-E1E2-461F-914E-863101A1FBB1}" type="slidenum">
              <a:rPr lang="en-US" altLang="en-US" sz="1200" baseline="0"/>
              <a:pPr eaLnBrk="1" hangingPunct="1"/>
              <a:t>29</a:t>
            </a:fld>
            <a:endParaRPr lang="en-US" altLang="en-US" sz="1200" baseline="0"/>
          </a:p>
        </p:txBody>
      </p:sp>
      <p:sp>
        <p:nvSpPr>
          <p:cNvPr id="1249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D9DC576-7117-43E8-9F4D-65C15256D9B6}" type="slidenum">
              <a:rPr lang="en-US" altLang="en-US" sz="1200" baseline="0"/>
              <a:pPr eaLnBrk="1" hangingPunct="1"/>
              <a:t>3</a:t>
            </a:fld>
            <a:endParaRPr lang="en-US" altLang="en-US" sz="1200" baseline="0"/>
          </a:p>
        </p:txBody>
      </p:sp>
      <p:sp>
        <p:nvSpPr>
          <p:cNvPr id="880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434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>
              <a:latin typeface="Arial Unicode MS" panose="020B0604020202020204" pitchFamily="34" charset="-128"/>
            </a:endParaRPr>
          </a:p>
          <a:p>
            <a:endParaRPr lang="en-AU" altLang="en-US">
              <a:latin typeface="Arial Unicode MS" panose="020B0604020202020204" pitchFamily="34" charset="-128"/>
            </a:endParaRPr>
          </a:p>
        </p:txBody>
      </p:sp>
      <p:sp>
        <p:nvSpPr>
          <p:cNvPr id="1310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74CB848-8C12-4B65-8D8C-586B3996B97C}" type="slidenum">
              <a:rPr lang="en-US" altLang="en-US" sz="1200" baseline="0"/>
              <a:pPr eaLnBrk="1" hangingPunct="1"/>
              <a:t>30</a:t>
            </a:fld>
            <a:endParaRPr lang="en-US" altLang="en-US" sz="1200" baseline="0"/>
          </a:p>
        </p:txBody>
      </p:sp>
    </p:spTree>
    <p:extLst>
      <p:ext uri="{BB962C8B-B14F-4D97-AF65-F5344CB8AC3E}">
        <p14:creationId xmlns:p14="http://schemas.microsoft.com/office/powerpoint/2010/main" val="26809417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D01CA58-8426-4F70-8570-4D6A2355D116}" type="slidenum">
              <a:rPr lang="en-US" altLang="en-US" sz="1200" baseline="0"/>
              <a:pPr eaLnBrk="1" hangingPunct="1"/>
              <a:t>31</a:t>
            </a:fld>
            <a:endParaRPr lang="en-US" altLang="en-US" sz="1200" baseline="0"/>
          </a:p>
        </p:txBody>
      </p:sp>
      <p:sp>
        <p:nvSpPr>
          <p:cNvPr id="1331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718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B57-27B8-4376-857A-43B3434F20D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957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B57-27B8-4376-857A-43B3434F20D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020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‘V’ matrix can be sparse,</a:t>
            </a:r>
            <a:r>
              <a:rPr lang="en-US" baseline="0" dirty="0"/>
              <a:t> but at present, OpenMx doesn’t know how to internally represent it as a sparse matrix w/r/t storage and operations.  Parameters in ‘V’ are variance components, genetic correlations, etc., though the choice of parameterization is entirely up to you.  Random effects, including residual, assumed to be normal.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B57-27B8-4376-857A-43B3434F20D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10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Analytic</a:t>
            </a:r>
            <a:r>
              <a:rPr lang="en-US" baseline="0" dirty="0"/>
              <a:t> derivatives of the restricted </a:t>
            </a:r>
            <a:r>
              <a:rPr lang="en-US" baseline="0" dirty="0" err="1"/>
              <a:t>loglikelihood</a:t>
            </a:r>
            <a:r>
              <a:rPr lang="en-US" baseline="0" dirty="0"/>
              <a:t> can be used to speed up optimization (evaluating the </a:t>
            </a:r>
            <a:r>
              <a:rPr lang="en-US" baseline="0" dirty="0" err="1"/>
              <a:t>fitfunction</a:t>
            </a:r>
            <a:r>
              <a:rPr lang="en-US" baseline="0" dirty="0"/>
              <a:t> is costly).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B57-27B8-4376-857A-43B3434F20D1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58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276F5E3-EE84-4A98-8200-7DD4AC940CBB}" type="slidenum">
              <a:rPr lang="en-US" altLang="en-US" sz="1200" baseline="0"/>
              <a:pPr eaLnBrk="1" hangingPunct="1"/>
              <a:t>4</a:t>
            </a:fld>
            <a:endParaRPr lang="en-US" altLang="en-US" sz="1200" baseline="0"/>
          </a:p>
        </p:txBody>
      </p:sp>
      <p:sp>
        <p:nvSpPr>
          <p:cNvPr id="901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31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D4270D7-CE26-48EE-A4A6-F81870AFD0A5}" type="slidenum">
              <a:rPr lang="en-US" altLang="en-US" sz="1200" baseline="0"/>
              <a:pPr eaLnBrk="1" hangingPunct="1"/>
              <a:t>5</a:t>
            </a:fld>
            <a:endParaRPr lang="en-US" altLang="en-US" sz="1200" baseline="0"/>
          </a:p>
        </p:txBody>
      </p:sp>
      <p:sp>
        <p:nvSpPr>
          <p:cNvPr id="921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01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1F180D9-EBB9-4479-AC95-086866DFC270}" type="slidenum">
              <a:rPr lang="en-US" altLang="en-US" sz="1200" baseline="0"/>
              <a:pPr eaLnBrk="1" hangingPunct="1"/>
              <a:t>6</a:t>
            </a:fld>
            <a:endParaRPr lang="en-US" altLang="en-US" sz="1200" baseline="0"/>
          </a:p>
        </p:txBody>
      </p:sp>
      <p:sp>
        <p:nvSpPr>
          <p:cNvPr id="942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69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20DDCF8-5808-435A-8A2E-DCA37B6B6EB6}" type="slidenum">
              <a:rPr lang="en-US" altLang="en-US" sz="1200" baseline="0"/>
              <a:pPr eaLnBrk="1" hangingPunct="1"/>
              <a:t>7</a:t>
            </a:fld>
            <a:endParaRPr lang="en-US" altLang="en-US" sz="1200" baseline="0"/>
          </a:p>
        </p:txBody>
      </p:sp>
      <p:sp>
        <p:nvSpPr>
          <p:cNvPr id="962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40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D9E0F51-6E1F-4D31-AD31-A56FBBB56597}" type="slidenum">
              <a:rPr lang="en-US" altLang="en-US" sz="1200" baseline="0"/>
              <a:pPr eaLnBrk="1" hangingPunct="1"/>
              <a:t>8</a:t>
            </a:fld>
            <a:endParaRPr lang="en-US" altLang="en-US" sz="1200" baseline="0"/>
          </a:p>
        </p:txBody>
      </p:sp>
      <p:sp>
        <p:nvSpPr>
          <p:cNvPr id="983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31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3925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F8F1264-BDB5-45EB-A2BD-A8F5CFA683D2}" type="slidenum">
              <a:rPr lang="en-US" altLang="en-US" sz="1200" baseline="0"/>
              <a:pPr eaLnBrk="1" hangingPunct="1"/>
              <a:t>9</a:t>
            </a:fld>
            <a:endParaRPr lang="en-US" altLang="en-US" sz="1200" baseline="0"/>
          </a:p>
        </p:txBody>
      </p:sp>
      <p:sp>
        <p:nvSpPr>
          <p:cNvPr id="1003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9958-A96C-42D7-940B-F0BF306147E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C841-AAE2-4559-BFDF-92C2C63331E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E6B-13A1-43F4-827C-44C0386839D3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4AD2-DA72-4482-A533-2F234F7234D4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A31-A6CD-4882-8D89-DDF21D73E7C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B2C-B243-4D29-9CC4-9E5DFEE19BF9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F264-2EEC-4D0D-8DE2-70E178814F9F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319-38B4-4B62-B87F-3D3307408A21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D6DD-27E9-4D08-B900-DB17EA03241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178E-1BF3-4980-B516-0FC5815190E1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FB0-BD51-447B-BA85-BE4B1C8390A9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2F4E1-0830-4873-8B3B-75BC249BBB0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823F-2D88-4D84-8477-D438A06C6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s://gitlab.gwdg.de/beate.stpourcain/gse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3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MKirkpatrick/mxGREMLdemo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7772400" cy="1619250"/>
          </a:xfrm>
        </p:spPr>
        <p:txBody>
          <a:bodyPr/>
          <a:lstStyle/>
          <a:p>
            <a:r>
              <a:rPr lang="en-US" dirty="0"/>
              <a:t>GREML: Heritability Estimation Using Genomic Data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Rob Kirkpatrick &amp; Mike Hunter</a:t>
            </a:r>
          </a:p>
          <a:p>
            <a:r>
              <a:rPr lang="en-US" dirty="0">
                <a:solidFill>
                  <a:schemeClr val="tx1"/>
                </a:solidFill>
              </a:rPr>
              <a:t>March 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2020</a:t>
            </a:r>
          </a:p>
          <a:p>
            <a:r>
              <a:rPr lang="en-US" sz="2000" dirty="0">
                <a:solidFill>
                  <a:schemeClr val="tx1"/>
                </a:solidFill>
              </a:rPr>
              <a:t>(Some slides courtesy of Matt Keller)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3" descr="Screen Shot 2012-06-17 at 3.56.3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504190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101379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101380" name="Picture 12" descr="Screen Shot 2012-06-17 at 3.55.0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1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2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3" name="Picture 8" descr="Screen Shot 2012-06-17 at 4.32.08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5" y="1231900"/>
            <a:ext cx="4440238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4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51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13" descr="Screen Shot 2012-06-17 at 3.56.3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504190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103427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103428" name="Picture 12" descr="Screen Shot 2012-06-17 at 3.55.0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9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30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31" name="Picture 9" descr="Screen Shot 2012-06-17 at 4.42.43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3" y="1181100"/>
            <a:ext cx="4265612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32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r>
              <a:rPr lang="en-US" altLang="en-US" sz="4400" baseline="-25000">
                <a:solidFill>
                  <a:srgbClr val="0C0EE4"/>
                </a:solidFill>
              </a:rPr>
              <a:t>snp</a:t>
            </a:r>
          </a:p>
        </p:txBody>
      </p:sp>
      <p:cxnSp>
        <p:nvCxnSpPr>
          <p:cNvPr id="103433" name="Straight Connector 10"/>
          <p:cNvCxnSpPr>
            <a:cxnSpLocks noChangeShapeType="1"/>
          </p:cNvCxnSpPr>
          <p:nvPr/>
        </p:nvCxnSpPr>
        <p:spPr bwMode="auto">
          <a:xfrm flipV="1">
            <a:off x="4914900" y="2903538"/>
            <a:ext cx="3840163" cy="1905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0" y="795338"/>
            <a:ext cx="9144000" cy="602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609600" indent="-609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9300" indent="-2921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u="sng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If close relatives included 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(e.g., sibs),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snp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ea typeface="MS Gothic" panose="020B0609070205080204" pitchFamily="49" charset="-128"/>
              </a:rPr>
              <a:t>≅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estimated from a family-based method, because great influence of extreme </a:t>
            </a:r>
            <a:r>
              <a:rPr lang="en-US" altLang="en-US" baseline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pihats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 Interpret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snp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as from these designs.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u="sng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If use ‘</a:t>
            </a:r>
            <a:r>
              <a:rPr lang="en-US" altLang="ja-JP" u="sng" baseline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unrelateds</a:t>
            </a:r>
            <a:r>
              <a:rPr lang="en-US" altLang="en-US" u="sng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’</a:t>
            </a:r>
            <a:r>
              <a:rPr lang="en-US" altLang="ja-JP" u="sng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ja-JP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(e.g., </a:t>
            </a:r>
            <a:r>
              <a:rPr lang="en-US" altLang="ja-JP" baseline="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pihat</a:t>
            </a:r>
            <a:r>
              <a:rPr lang="en-US" altLang="ja-JP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&lt; .05):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snp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proportion of V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due to V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captured by SNPs. Upper bound % V</a:t>
            </a:r>
            <a:r>
              <a:rPr lang="en-US" altLang="en-US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GWAS can detect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Gives idea of the aggregate importance of CVs tagged by SNPs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By not using relatives who also share environmental effects: </a:t>
            </a:r>
            <a:r>
              <a:rPr lang="en-US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(a) V</a:t>
            </a:r>
            <a:r>
              <a:rPr lang="en-US" altLang="en-US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estimate 'uncontaminated' by V</a:t>
            </a:r>
            <a:r>
              <a:rPr lang="en-US" altLang="en-US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r>
              <a:rPr lang="en-US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&amp; V</a:t>
            </a:r>
            <a:r>
              <a:rPr lang="en-US" altLang="en-US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NA;</a:t>
            </a:r>
            <a:r>
              <a:rPr lang="en-US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(b) does not rely on family study assumptions (e.g., r(MZ) &gt; r(DZ) for only genetic reasons)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endParaRPr lang="en-US" altLang="en-US" sz="3200" baseline="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5474" name="Rectangle 4"/>
          <p:cNvSpPr>
            <a:spLocks noChangeArrowheads="1"/>
          </p:cNvSpPr>
          <p:nvPr/>
        </p:nvSpPr>
        <p:spPr bwMode="auto">
          <a:xfrm>
            <a:off x="0" y="11113"/>
            <a:ext cx="91440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 baseline="0">
                <a:solidFill>
                  <a:srgbClr val="0C0EE4"/>
                </a:solidFill>
              </a:rPr>
              <a:t>Interpreting h</a:t>
            </a:r>
            <a:r>
              <a:rPr lang="en-US" altLang="en-US" sz="3600">
                <a:solidFill>
                  <a:srgbClr val="0C0EE4"/>
                </a:solidFill>
              </a:rPr>
              <a:t>2</a:t>
            </a:r>
            <a:r>
              <a:rPr lang="en-US" altLang="en-US" sz="3600" baseline="0">
                <a:solidFill>
                  <a:srgbClr val="0C0EE4"/>
                </a:solidFill>
              </a:rPr>
              <a:t> estimated from SNPs (h</a:t>
            </a:r>
            <a:r>
              <a:rPr lang="en-US" altLang="en-US" sz="3600">
                <a:solidFill>
                  <a:srgbClr val="0C0EE4"/>
                </a:solidFill>
              </a:rPr>
              <a:t>2</a:t>
            </a:r>
            <a:r>
              <a:rPr lang="en-US" altLang="en-US" sz="3600" baseline="-25000">
                <a:solidFill>
                  <a:srgbClr val="0C0EE4"/>
                </a:solidFill>
              </a:rPr>
              <a:t>snp</a:t>
            </a:r>
            <a:r>
              <a:rPr lang="en-US" altLang="en-US" sz="3600" baseline="0">
                <a:solidFill>
                  <a:srgbClr val="0C0EE4"/>
                </a:solidFill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0" y="1125538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sz="3200" baseline="0" dirty="0">
              <a:effectLst>
                <a:outerShdw blurRad="38100" dist="38100" dir="2700000" algn="tl">
                  <a:srgbClr val="DDDDDD"/>
                </a:outerShdw>
              </a:effectLst>
              <a:latin typeface="Times New Roman" pitchFamily="-1" charset="0"/>
              <a:ea typeface="+mn-ea"/>
            </a:endParaRPr>
          </a:p>
        </p:txBody>
      </p:sp>
      <p:sp>
        <p:nvSpPr>
          <p:cNvPr id="107522" name="Rectangle 4"/>
          <p:cNvSpPr>
            <a:spLocks noChangeArrowheads="1"/>
          </p:cNvSpPr>
          <p:nvPr/>
        </p:nvSpPr>
        <p:spPr bwMode="auto">
          <a:xfrm>
            <a:off x="0" y="1508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Comparison of approaches for estimating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r>
              <a:rPr lang="en-US" altLang="en-US" sz="4400" baseline="-25000">
                <a:solidFill>
                  <a:srgbClr val="0C0EE4"/>
                </a:solidFill>
              </a:rPr>
              <a:t>snp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414463"/>
          <a:ext cx="9144000" cy="1609725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APPROACH (METHOD)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ADVANTAGES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DISADVANTAGES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3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HE-regression 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Fast. Point estimates usually unbiased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Large SEs (~30% larger than REML). SE estimates biased. Limited model building.</a:t>
                      </a:r>
                    </a:p>
                  </a:txBody>
                  <a:tcPr marT="45748" marB="4574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1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0" y="1125538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sz="3200" baseline="0" dirty="0">
              <a:effectLst>
                <a:outerShdw blurRad="38100" dist="38100" dir="2700000" algn="tl">
                  <a:srgbClr val="DDDDDD"/>
                </a:outerShdw>
              </a:effectLst>
              <a:latin typeface="Times New Roman" pitchFamily="-1" charset="0"/>
              <a:ea typeface="+mn-ea"/>
            </a:endParaRPr>
          </a:p>
        </p:txBody>
      </p:sp>
      <p:sp>
        <p:nvSpPr>
          <p:cNvPr id="113666" name="Rectangle 4"/>
          <p:cNvSpPr>
            <a:spLocks noChangeArrowheads="1"/>
          </p:cNvSpPr>
          <p:nvPr/>
        </p:nvSpPr>
        <p:spPr bwMode="auto">
          <a:xfrm>
            <a:off x="0" y="1508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Comparison of approaches for estimating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r>
              <a:rPr lang="en-US" altLang="en-US" sz="4400" baseline="-25000">
                <a:solidFill>
                  <a:srgbClr val="0C0EE4"/>
                </a:solidFill>
              </a:rPr>
              <a:t>snp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414463"/>
          <a:ext cx="9144000" cy="299112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APPROACH (METHOD)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ADVANTAGES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DISADVANTAGES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8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HE-regression 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Fast. Point estimates usually unbiased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Large SEs (~30% larger than REML). SE estimates biased. Limited model building.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1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LD-score 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regression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Requires only summary statistics; mostly robust to stratification/relatedness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Does not give good estimates of variance due to rare CVs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0"/>
            <a:ext cx="1285076" cy="128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00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0" y="1125538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sz="3200" baseline="0" dirty="0">
              <a:effectLst>
                <a:outerShdw blurRad="38100" dist="38100" dir="2700000" algn="tl">
                  <a:srgbClr val="DDDDDD"/>
                </a:outerShdw>
              </a:effectLst>
              <a:latin typeface="Times New Roman" pitchFamily="-1" charset="0"/>
              <a:ea typeface="+mn-ea"/>
            </a:endParaRPr>
          </a:p>
        </p:txBody>
      </p:sp>
      <p:sp>
        <p:nvSpPr>
          <p:cNvPr id="113666" name="Rectangle 4"/>
          <p:cNvSpPr>
            <a:spLocks noChangeArrowheads="1"/>
          </p:cNvSpPr>
          <p:nvPr/>
        </p:nvSpPr>
        <p:spPr bwMode="auto">
          <a:xfrm>
            <a:off x="0" y="1508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Comparison of approaches for estimating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r>
              <a:rPr lang="en-US" altLang="en-US" sz="4400" baseline="-25000">
                <a:solidFill>
                  <a:srgbClr val="0C0EE4"/>
                </a:solidFill>
              </a:rPr>
              <a:t>snp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76699"/>
              </p:ext>
            </p:extLst>
          </p:nvPr>
        </p:nvGraphicFramePr>
        <p:xfrm>
          <a:off x="-1" y="1414463"/>
          <a:ext cx="9144001" cy="4373303"/>
        </p:xfrm>
        <a:graphic>
          <a:graphicData uri="http://schemas.openxmlformats.org/drawingml/2006/table">
            <a:tbl>
              <a:tblPr/>
              <a:tblGrid>
                <a:gridCol w="262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APPROACH (METHOD)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ADVANTAGES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DISADVANTAGES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8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HE-regression 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Fast. Point estimates usually unbiased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Large SEs (~30% larger than REML). SE estimates biased. Limited model building.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1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LD-score 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regression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Requires only summary statistics; mostly robust to stratification/relatedness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Does not give good estimates of variance due to rare CVs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21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GREML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(e.g., GCTA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Point estimates &amp; SEs usually unbiased. Well maintained &amp; easy to use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Limited model-building (e.g., no nonlinear constraints).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0"/>
            <a:ext cx="1285076" cy="1285076"/>
          </a:xfrm>
          <a:prstGeom prst="rect">
            <a:avLst/>
          </a:prstGeom>
        </p:spPr>
      </p:pic>
      <p:pic>
        <p:nvPicPr>
          <p:cNvPr id="7" name="Picture 4" descr="Screen Shot 2017-03-08 at 12.58.3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4419600"/>
            <a:ext cx="989012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37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05660"/>
            <a:ext cx="8229600" cy="1143000"/>
          </a:xfrm>
        </p:spPr>
        <p:txBody>
          <a:bodyPr/>
          <a:lstStyle/>
          <a:p>
            <a:r>
              <a:rPr lang="en-US" dirty="0"/>
              <a:t>II.  Genomic Relatedness Matrices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1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Work\Fall 2015 semester\AGES\session pres\prep\AGES2015_draft3_Page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71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Work\Fall 2015 semester\AGES\session pres\prep\AGES2015_draft2_Page_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15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3" descr="C:\Work\Fall 2015 semester\AGES\session pres\prep\AGES2015_draft2_Page_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" y="0"/>
            <a:ext cx="9142413" cy="685641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5521146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/>
              <a:t>However, there will be variance around these expectations. We will use this variance to get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leverage</a:t>
            </a:r>
            <a:r>
              <a:rPr lang="en-US" sz="2400" dirty="0"/>
              <a:t> on estimating             .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3538E4-287B-4BBC-AD58-38D0F43701F0}"/>
                  </a:ext>
                </a:extLst>
              </p:cNvPr>
              <p:cNvSpPr txBox="1"/>
              <p:nvPr/>
            </p:nvSpPr>
            <p:spPr>
              <a:xfrm>
                <a:off x="2793360" y="6291469"/>
                <a:ext cx="864240" cy="3855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𝑆𝑁𝑃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3538E4-287B-4BBC-AD58-38D0F4370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360" y="6291469"/>
                <a:ext cx="864240" cy="385555"/>
              </a:xfrm>
              <a:prstGeom prst="rect">
                <a:avLst/>
              </a:prstGeom>
              <a:blipFill>
                <a:blip r:embed="rId4"/>
                <a:stretch>
                  <a:fillRect l="-7042" r="-2817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96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/>
              <a:t>Regression Estimates of </a:t>
            </a:r>
            <a:r>
              <a:rPr lang="en-US" i="1" dirty="0"/>
              <a:t>V</a:t>
            </a:r>
            <a:r>
              <a:rPr lang="en-US" i="1" baseline="-25000" dirty="0"/>
              <a:t>A</a:t>
            </a:r>
            <a:r>
              <a:rPr lang="en-US" dirty="0"/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Genomic Relatedness Matrices.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GREML.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Combining GREML &amp; SEM.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/>
              <a:t>mxGREML</a:t>
            </a:r>
            <a:r>
              <a:rPr lang="en-US" dirty="0"/>
              <a:t> Design.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/>
              <a:t>mxGREML</a:t>
            </a:r>
            <a:r>
              <a:rPr lang="en-US" dirty="0"/>
              <a:t> Implementation.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Relatedness Matrices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OpenMx</a:t>
            </a:r>
            <a:r>
              <a:rPr lang="en-US" dirty="0"/>
              <a:t> does not compute GRMs from raw genotype data—use GCTA, plink, etc.</a:t>
            </a:r>
          </a:p>
          <a:p>
            <a:r>
              <a:rPr lang="en-US" dirty="0"/>
              <a:t>Going from genotypes to GRM can be more complicated—correction for possible uneven LD around trait-relevant loci¹.</a:t>
            </a:r>
          </a:p>
          <a:p>
            <a:r>
              <a:rPr lang="en-US" dirty="0"/>
              <a:t>Possible to use &gt;1 GRM in analysis—bin markers by, e.g.</a:t>
            </a:r>
          </a:p>
          <a:p>
            <a:pPr lvl="1"/>
            <a:r>
              <a:rPr lang="en-US" dirty="0"/>
              <a:t>Chromosome.</a:t>
            </a:r>
          </a:p>
          <a:p>
            <a:pPr lvl="1"/>
            <a:r>
              <a:rPr lang="en-US" dirty="0"/>
              <a:t>Allele frequency.</a:t>
            </a:r>
          </a:p>
          <a:p>
            <a:pPr lvl="1"/>
            <a:r>
              <a:rPr lang="en-US" dirty="0"/>
              <a:t>Biological pathway.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1" y="6412468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¹Speed, D., et al.  (2013). </a:t>
            </a:r>
            <a:r>
              <a:rPr lang="en-US" i="1" dirty="0"/>
              <a:t>AJHG</a:t>
            </a:r>
            <a:r>
              <a:rPr lang="en-US" dirty="0"/>
              <a:t>,  </a:t>
            </a:r>
            <a:r>
              <a:rPr lang="en-US" i="1" dirty="0"/>
              <a:t>91</a:t>
            </a:r>
            <a:r>
              <a:rPr lang="en-US" dirty="0"/>
              <a:t>, 1011-1021.  </a:t>
            </a:r>
            <a:r>
              <a:rPr lang="en-US" dirty="0" err="1"/>
              <a:t>doi</a:t>
            </a:r>
            <a:r>
              <a:rPr lang="en-US" dirty="0"/>
              <a:t>: 10.1016/j.ajhg.2012.10.010.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9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05660"/>
            <a:ext cx="8229600" cy="1143000"/>
          </a:xfrm>
        </p:spPr>
        <p:txBody>
          <a:bodyPr/>
          <a:lstStyle/>
          <a:p>
            <a:r>
              <a:rPr lang="en-US" dirty="0"/>
              <a:t>III.  GREML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76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(here, </a:t>
            </a:r>
            <a:r>
              <a:rPr lang="en-US" altLang="en-US" i="1" baseline="0">
                <a:solidFill>
                  <a:srgbClr val="0C0EE4"/>
                </a:solidFill>
              </a:rPr>
              <a:t>n</a:t>
            </a:r>
            <a:r>
              <a:rPr lang="en-US" altLang="en-US" baseline="0">
                <a:solidFill>
                  <a:srgbClr val="0C0EE4"/>
                </a:solidFill>
              </a:rPr>
              <a:t>=3, </a:t>
            </a:r>
            <a:r>
              <a:rPr lang="en-US" altLang="en-US" i="1" baseline="0">
                <a:solidFill>
                  <a:srgbClr val="0C0EE4"/>
                </a:solidFill>
              </a:rPr>
              <a:t>q</a:t>
            </a:r>
            <a:r>
              <a:rPr lang="en-US" altLang="en-US" baseline="0">
                <a:solidFill>
                  <a:srgbClr val="0C0EE4"/>
                </a:solidFill>
              </a:rPr>
              <a:t>=2 fixed effects, </a:t>
            </a:r>
            <a:r>
              <a:rPr lang="en-US" altLang="en-US" i="1" baseline="0">
                <a:solidFill>
                  <a:srgbClr val="0C0EE4"/>
                </a:solidFill>
              </a:rPr>
              <a:t>m</a:t>
            </a:r>
            <a:r>
              <a:rPr lang="en-US" altLang="en-US" baseline="0">
                <a:solidFill>
                  <a:srgbClr val="0C0EE4"/>
                </a:solidFill>
              </a:rPr>
              <a:t>=3 SNPs)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600" y="2616200"/>
            <a:ext cx="635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aseline="0" dirty="0"/>
              <a:t> 3</a:t>
            </a:r>
          </a:p>
          <a:p>
            <a:pPr>
              <a:defRPr/>
            </a:pPr>
            <a:r>
              <a:rPr lang="en-US" sz="2400" baseline="0" dirty="0"/>
              <a:t>-5</a:t>
            </a:r>
          </a:p>
          <a:p>
            <a:pPr>
              <a:defRPr/>
            </a:pPr>
            <a:r>
              <a:rPr lang="en-US" sz="2400" baseline="0" dirty="0"/>
              <a:t>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06500" y="2641600"/>
            <a:ext cx="1498600" cy="12926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-1.2</a:t>
            </a:r>
          </a:p>
          <a:p>
            <a:pPr>
              <a:defRPr/>
            </a:pPr>
            <a:r>
              <a:rPr lang="en-US" sz="2000" baseline="0" dirty="0"/>
              <a:t>1         0.8</a:t>
            </a:r>
          </a:p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 0.4</a:t>
            </a:r>
            <a:endParaRPr lang="en-US" dirty="0"/>
          </a:p>
          <a:p>
            <a:pPr marL="514350" indent="-514350">
              <a:buFontTx/>
              <a:buAutoNum type="arabicPlain"/>
              <a:defRPr/>
            </a:pPr>
            <a:endParaRPr lang="en-US" dirty="0"/>
          </a:p>
        </p:txBody>
      </p:sp>
      <p:sp>
        <p:nvSpPr>
          <p:cNvPr id="115717" name="TextBox 6"/>
          <p:cNvSpPr txBox="1">
            <a:spLocks noChangeArrowheads="1"/>
          </p:cNvSpPr>
          <p:nvPr/>
        </p:nvSpPr>
        <p:spPr bwMode="auto">
          <a:xfrm>
            <a:off x="2679700" y="27559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sp>
        <p:nvSpPr>
          <p:cNvPr id="115719" name="TextBox 25"/>
          <p:cNvSpPr txBox="1">
            <a:spLocks noChangeArrowheads="1"/>
          </p:cNvSpPr>
          <p:nvPr/>
        </p:nvSpPr>
        <p:spPr bwMode="auto">
          <a:xfrm>
            <a:off x="749300" y="29718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pic>
        <p:nvPicPr>
          <p:cNvPr id="115720" name="Picture 8" descr="Screen Shot 2015-02-26 at 4.40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508250"/>
            <a:ext cx="596900" cy="16129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5726" name="Straight Arrow Connector 12"/>
          <p:cNvCxnSpPr>
            <a:cxnSpLocks noChangeShapeType="1"/>
          </p:cNvCxnSpPr>
          <p:nvPr/>
        </p:nvCxnSpPr>
        <p:spPr bwMode="auto">
          <a:xfrm flipH="1">
            <a:off x="431800" y="1879600"/>
            <a:ext cx="25781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7" name="Straight Arrow Connector 37"/>
          <p:cNvCxnSpPr>
            <a:cxnSpLocks noChangeShapeType="1"/>
          </p:cNvCxnSpPr>
          <p:nvPr/>
        </p:nvCxnSpPr>
        <p:spPr bwMode="auto">
          <a:xfrm flipH="1">
            <a:off x="2400300" y="1803400"/>
            <a:ext cx="1435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8" name="Straight Arrow Connector 39"/>
          <p:cNvCxnSpPr>
            <a:cxnSpLocks noChangeShapeType="1"/>
          </p:cNvCxnSpPr>
          <p:nvPr/>
        </p:nvCxnSpPr>
        <p:spPr bwMode="auto">
          <a:xfrm flipH="1">
            <a:off x="3505200" y="1854200"/>
            <a:ext cx="635000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5732" name="TextBox 19"/>
          <p:cNvSpPr txBox="1">
            <a:spLocks noChangeArrowheads="1"/>
          </p:cNvSpPr>
          <p:nvPr/>
        </p:nvSpPr>
        <p:spPr bwMode="auto">
          <a:xfrm>
            <a:off x="1143000" y="4165600"/>
            <a:ext cx="157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of fixed effects (intercept &amp; 1 covariate)</a:t>
            </a:r>
          </a:p>
        </p:txBody>
      </p:sp>
      <p:sp>
        <p:nvSpPr>
          <p:cNvPr id="115735" name="TextBox 51"/>
          <p:cNvSpPr txBox="1">
            <a:spLocks noChangeArrowheads="1"/>
          </p:cNvSpPr>
          <p:nvPr/>
        </p:nvSpPr>
        <p:spPr bwMode="auto">
          <a:xfrm>
            <a:off x="2946400" y="4241800"/>
            <a:ext cx="88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 dirty="0"/>
              <a:t>fixed effects</a:t>
            </a:r>
          </a:p>
        </p:txBody>
      </p:sp>
      <p:sp>
        <p:nvSpPr>
          <p:cNvPr id="115738" name="TextBox 35"/>
          <p:cNvSpPr txBox="1">
            <a:spLocks noChangeArrowheads="1"/>
          </p:cNvSpPr>
          <p:nvPr/>
        </p:nvSpPr>
        <p:spPr bwMode="auto">
          <a:xfrm>
            <a:off x="0" y="41910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observed 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17C0644D-CD29-4BAD-A9DC-F67087693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29464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 dirty="0"/>
              <a:t>+</a:t>
            </a:r>
            <a:endParaRPr lang="en-US" altLang="en-US" sz="2400" b="1" baseline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5D466E-987B-433B-BD92-B6BD65683FDC}"/>
                  </a:ext>
                </a:extLst>
              </p:cNvPr>
              <p:cNvSpPr txBox="1"/>
              <p:nvPr/>
            </p:nvSpPr>
            <p:spPr>
              <a:xfrm>
                <a:off x="2961822" y="1295400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5D466E-987B-433B-BD92-B6BD6568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822" y="1295400"/>
                <a:ext cx="3210378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5504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3" name="Picture 20" descr="Screen Shot 2015-02-26 at 5.01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519" y="4341813"/>
            <a:ext cx="2227881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4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(here, </a:t>
            </a:r>
            <a:r>
              <a:rPr lang="en-US" altLang="en-US" i="1" baseline="0">
                <a:solidFill>
                  <a:srgbClr val="0C0EE4"/>
                </a:solidFill>
              </a:rPr>
              <a:t>n</a:t>
            </a:r>
            <a:r>
              <a:rPr lang="en-US" altLang="en-US" baseline="0">
                <a:solidFill>
                  <a:srgbClr val="0C0EE4"/>
                </a:solidFill>
              </a:rPr>
              <a:t>=3, </a:t>
            </a:r>
            <a:r>
              <a:rPr lang="en-US" altLang="en-US" i="1" baseline="0">
                <a:solidFill>
                  <a:srgbClr val="0C0EE4"/>
                </a:solidFill>
              </a:rPr>
              <a:t>q</a:t>
            </a:r>
            <a:r>
              <a:rPr lang="en-US" altLang="en-US" baseline="0">
                <a:solidFill>
                  <a:srgbClr val="0C0EE4"/>
                </a:solidFill>
              </a:rPr>
              <a:t>=2 fixed effects, </a:t>
            </a:r>
            <a:r>
              <a:rPr lang="en-US" altLang="en-US" i="1" baseline="0">
                <a:solidFill>
                  <a:srgbClr val="0C0EE4"/>
                </a:solidFill>
              </a:rPr>
              <a:t>m</a:t>
            </a:r>
            <a:r>
              <a:rPr lang="en-US" altLang="en-US" baseline="0">
                <a:solidFill>
                  <a:srgbClr val="0C0EE4"/>
                </a:solidFill>
              </a:rPr>
              <a:t>=3 SNPs)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600" y="2616200"/>
            <a:ext cx="635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aseline="0" dirty="0"/>
              <a:t> 3</a:t>
            </a:r>
          </a:p>
          <a:p>
            <a:pPr>
              <a:defRPr/>
            </a:pPr>
            <a:r>
              <a:rPr lang="en-US" sz="2400" baseline="0" dirty="0"/>
              <a:t>-5</a:t>
            </a:r>
          </a:p>
          <a:p>
            <a:pPr>
              <a:defRPr/>
            </a:pPr>
            <a:r>
              <a:rPr lang="en-US" sz="2400" baseline="0" dirty="0"/>
              <a:t>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06500" y="2641600"/>
            <a:ext cx="1498600" cy="12926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-1.2</a:t>
            </a:r>
          </a:p>
          <a:p>
            <a:pPr>
              <a:defRPr/>
            </a:pPr>
            <a:r>
              <a:rPr lang="en-US" sz="2000" baseline="0" dirty="0"/>
              <a:t>1         0.8</a:t>
            </a:r>
          </a:p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 0.4</a:t>
            </a:r>
          </a:p>
          <a:p>
            <a:pPr marL="514350" indent="-514350">
              <a:buFontTx/>
              <a:buAutoNum type="arabicPlain"/>
              <a:defRPr/>
            </a:pPr>
            <a:endParaRPr lang="en-US" dirty="0"/>
          </a:p>
        </p:txBody>
      </p:sp>
      <p:sp>
        <p:nvSpPr>
          <p:cNvPr id="115717" name="TextBox 6"/>
          <p:cNvSpPr txBox="1">
            <a:spLocks noChangeArrowheads="1"/>
          </p:cNvSpPr>
          <p:nvPr/>
        </p:nvSpPr>
        <p:spPr bwMode="auto">
          <a:xfrm>
            <a:off x="2679700" y="27559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sp>
        <p:nvSpPr>
          <p:cNvPr id="115718" name="TextBox 24"/>
          <p:cNvSpPr txBox="1">
            <a:spLocks noChangeArrowheads="1"/>
          </p:cNvSpPr>
          <p:nvPr/>
        </p:nvSpPr>
        <p:spPr bwMode="auto">
          <a:xfrm>
            <a:off x="3708400" y="29464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 dirty="0"/>
              <a:t>+</a:t>
            </a:r>
            <a:endParaRPr lang="en-US" altLang="en-US" sz="2400" b="1" baseline="0" dirty="0"/>
          </a:p>
        </p:txBody>
      </p:sp>
      <p:sp>
        <p:nvSpPr>
          <p:cNvPr id="115719" name="TextBox 25"/>
          <p:cNvSpPr txBox="1">
            <a:spLocks noChangeArrowheads="1"/>
          </p:cNvSpPr>
          <p:nvPr/>
        </p:nvSpPr>
        <p:spPr bwMode="auto">
          <a:xfrm>
            <a:off x="749300" y="29718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pic>
        <p:nvPicPr>
          <p:cNvPr id="115720" name="Picture 8" descr="Screen Shot 2015-02-26 at 4.40.4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508250"/>
            <a:ext cx="596900" cy="16129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178300" y="2603500"/>
            <a:ext cx="27305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1.15</a:t>
            </a:r>
            <a:r>
              <a:rPr lang="en-US" sz="2400" baseline="0" dirty="0"/>
              <a:t>   2.10   </a:t>
            </a:r>
            <a:r>
              <a:rPr lang="en-US" sz="2400" dirty="0"/>
              <a:t>-.68</a:t>
            </a:r>
            <a:endParaRPr lang="en-US" sz="2400" baseline="0" dirty="0"/>
          </a:p>
          <a:p>
            <a:pPr>
              <a:defRPr/>
            </a:pPr>
            <a:r>
              <a:rPr lang="en-US" sz="2400" baseline="0" dirty="0"/>
              <a:t>-.</a:t>
            </a:r>
            <a:r>
              <a:rPr lang="en-US" sz="2400" dirty="0"/>
              <a:t>58</a:t>
            </a:r>
            <a:r>
              <a:rPr lang="en-US" sz="2400" baseline="0" dirty="0"/>
              <a:t>    -.23     .</a:t>
            </a:r>
            <a:r>
              <a:rPr lang="en-US" sz="2400" dirty="0"/>
              <a:t>03</a:t>
            </a:r>
            <a:endParaRPr lang="en-US" sz="2400" baseline="0" dirty="0"/>
          </a:p>
          <a:p>
            <a:pPr>
              <a:defRPr/>
            </a:pPr>
            <a:r>
              <a:rPr lang="en-US" sz="2400" dirty="0"/>
              <a:t>1.15</a:t>
            </a:r>
            <a:r>
              <a:rPr lang="en-US" sz="2400" baseline="0" dirty="0"/>
              <a:t>    </a:t>
            </a:r>
            <a:r>
              <a:rPr lang="en-US" sz="2400" dirty="0"/>
              <a:t>-.23</a:t>
            </a:r>
            <a:r>
              <a:rPr lang="en-US" sz="2400" baseline="0" dirty="0"/>
              <a:t>     .</a:t>
            </a:r>
            <a:r>
              <a:rPr lang="en-US" sz="2400" dirty="0"/>
              <a:t>03</a:t>
            </a:r>
          </a:p>
          <a:p>
            <a:pPr>
              <a:defRPr/>
            </a:pPr>
            <a:endParaRPr lang="en-US" baseline="0" dirty="0"/>
          </a:p>
        </p:txBody>
      </p:sp>
      <p:sp>
        <p:nvSpPr>
          <p:cNvPr id="115722" name="TextBox 29"/>
          <p:cNvSpPr txBox="1">
            <a:spLocks noChangeArrowheads="1"/>
          </p:cNvSpPr>
          <p:nvPr/>
        </p:nvSpPr>
        <p:spPr bwMode="auto">
          <a:xfrm>
            <a:off x="6921500" y="28194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pic>
        <p:nvPicPr>
          <p:cNvPr id="115723" name="Picture 9" descr="Screen Shot 2015-02-26 at 4.50.25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2616200"/>
            <a:ext cx="558800" cy="1828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24" name="TextBox 32"/>
          <p:cNvSpPr txBox="1">
            <a:spLocks noChangeArrowheads="1"/>
          </p:cNvSpPr>
          <p:nvPr/>
        </p:nvSpPr>
        <p:spPr bwMode="auto">
          <a:xfrm>
            <a:off x="79502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15726" name="Straight Arrow Connector 12"/>
          <p:cNvCxnSpPr>
            <a:cxnSpLocks noChangeShapeType="1"/>
          </p:cNvCxnSpPr>
          <p:nvPr/>
        </p:nvCxnSpPr>
        <p:spPr bwMode="auto">
          <a:xfrm flipH="1">
            <a:off x="431800" y="1879600"/>
            <a:ext cx="25781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7" name="Straight Arrow Connector 37"/>
          <p:cNvCxnSpPr>
            <a:cxnSpLocks noChangeShapeType="1"/>
          </p:cNvCxnSpPr>
          <p:nvPr/>
        </p:nvCxnSpPr>
        <p:spPr bwMode="auto">
          <a:xfrm flipH="1">
            <a:off x="2400300" y="1803400"/>
            <a:ext cx="1435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8" name="Straight Arrow Connector 39"/>
          <p:cNvCxnSpPr>
            <a:cxnSpLocks noChangeShapeType="1"/>
          </p:cNvCxnSpPr>
          <p:nvPr/>
        </p:nvCxnSpPr>
        <p:spPr bwMode="auto">
          <a:xfrm flipH="1">
            <a:off x="3505200" y="1854200"/>
            <a:ext cx="635000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9" name="Straight Arrow Connector 41"/>
          <p:cNvCxnSpPr>
            <a:cxnSpLocks noChangeShapeType="1"/>
          </p:cNvCxnSpPr>
          <p:nvPr/>
        </p:nvCxnSpPr>
        <p:spPr bwMode="auto">
          <a:xfrm>
            <a:off x="4914900" y="1765300"/>
            <a:ext cx="457200" cy="48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30" name="Straight Arrow Connector 43"/>
          <p:cNvCxnSpPr>
            <a:cxnSpLocks noChangeShapeType="1"/>
          </p:cNvCxnSpPr>
          <p:nvPr/>
        </p:nvCxnSpPr>
        <p:spPr bwMode="auto">
          <a:xfrm>
            <a:off x="5181600" y="1765300"/>
            <a:ext cx="2260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5732" name="TextBox 19"/>
          <p:cNvSpPr txBox="1">
            <a:spLocks noChangeArrowheads="1"/>
          </p:cNvSpPr>
          <p:nvPr/>
        </p:nvSpPr>
        <p:spPr bwMode="auto">
          <a:xfrm>
            <a:off x="1143000" y="4165600"/>
            <a:ext cx="157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of fixed effects (intercept &amp; 1 covariate)</a:t>
            </a:r>
          </a:p>
        </p:txBody>
      </p:sp>
      <p:sp>
        <p:nvSpPr>
          <p:cNvPr id="115733" name="TextBox 48"/>
          <p:cNvSpPr txBox="1">
            <a:spLocks noChangeArrowheads="1"/>
          </p:cNvSpPr>
          <p:nvPr/>
        </p:nvSpPr>
        <p:spPr bwMode="auto">
          <a:xfrm>
            <a:off x="4051300" y="4114800"/>
            <a:ext cx="3086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for SNP effects =</a:t>
            </a:r>
          </a:p>
        </p:txBody>
      </p:sp>
      <p:sp>
        <p:nvSpPr>
          <p:cNvPr id="115734" name="TextBox 22"/>
          <p:cNvSpPr txBox="1">
            <a:spLocks noChangeArrowheads="1"/>
          </p:cNvSpPr>
          <p:nvPr/>
        </p:nvSpPr>
        <p:spPr bwMode="auto">
          <a:xfrm>
            <a:off x="7162800" y="4546600"/>
            <a:ext cx="101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 dirty="0"/>
              <a:t>SNP effects</a:t>
            </a:r>
          </a:p>
        </p:txBody>
      </p:sp>
      <p:sp>
        <p:nvSpPr>
          <p:cNvPr id="115735" name="TextBox 51"/>
          <p:cNvSpPr txBox="1">
            <a:spLocks noChangeArrowheads="1"/>
          </p:cNvSpPr>
          <p:nvPr/>
        </p:nvSpPr>
        <p:spPr bwMode="auto">
          <a:xfrm>
            <a:off x="2946400" y="4241800"/>
            <a:ext cx="88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 dirty="0"/>
              <a:t>fixed effects</a:t>
            </a:r>
          </a:p>
        </p:txBody>
      </p:sp>
      <p:sp>
        <p:nvSpPr>
          <p:cNvPr id="115738" name="TextBox 35"/>
          <p:cNvSpPr txBox="1">
            <a:spLocks noChangeArrowheads="1"/>
          </p:cNvSpPr>
          <p:nvPr/>
        </p:nvSpPr>
        <p:spPr bwMode="auto">
          <a:xfrm>
            <a:off x="0" y="41910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observed y</a:t>
            </a:r>
          </a:p>
        </p:txBody>
      </p:sp>
      <p:sp>
        <p:nvSpPr>
          <p:cNvPr id="115739" name="TextBox 26"/>
          <p:cNvSpPr txBox="1">
            <a:spLocks noChangeArrowheads="1"/>
          </p:cNvSpPr>
          <p:nvPr/>
        </p:nvSpPr>
        <p:spPr bwMode="auto">
          <a:xfrm>
            <a:off x="5067300" y="2133600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0"/>
              <a:t>n×m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E9F196-4AAB-4984-90C7-3EA0C796AA49}"/>
                  </a:ext>
                </a:extLst>
              </p:cNvPr>
              <p:cNvSpPr txBox="1"/>
              <p:nvPr/>
            </p:nvSpPr>
            <p:spPr>
              <a:xfrm>
                <a:off x="2961822" y="1295400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E9F196-4AAB-4984-90C7-3EA0C796A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822" y="1295400"/>
                <a:ext cx="321037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051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3" name="Picture 20" descr="Screen Shot 2015-02-26 at 5.01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519" y="4341813"/>
            <a:ext cx="2227881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4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(here, </a:t>
            </a:r>
            <a:r>
              <a:rPr lang="en-US" altLang="en-US" i="1" baseline="0">
                <a:solidFill>
                  <a:srgbClr val="0C0EE4"/>
                </a:solidFill>
              </a:rPr>
              <a:t>n</a:t>
            </a:r>
            <a:r>
              <a:rPr lang="en-US" altLang="en-US" baseline="0">
                <a:solidFill>
                  <a:srgbClr val="0C0EE4"/>
                </a:solidFill>
              </a:rPr>
              <a:t>=3, </a:t>
            </a:r>
            <a:r>
              <a:rPr lang="en-US" altLang="en-US" i="1" baseline="0">
                <a:solidFill>
                  <a:srgbClr val="0C0EE4"/>
                </a:solidFill>
              </a:rPr>
              <a:t>q</a:t>
            </a:r>
            <a:r>
              <a:rPr lang="en-US" altLang="en-US" baseline="0">
                <a:solidFill>
                  <a:srgbClr val="0C0EE4"/>
                </a:solidFill>
              </a:rPr>
              <a:t>=2 fixed effects, </a:t>
            </a:r>
            <a:r>
              <a:rPr lang="en-US" altLang="en-US" i="1" baseline="0">
                <a:solidFill>
                  <a:srgbClr val="0C0EE4"/>
                </a:solidFill>
              </a:rPr>
              <a:t>m</a:t>
            </a:r>
            <a:r>
              <a:rPr lang="en-US" altLang="en-US" baseline="0">
                <a:solidFill>
                  <a:srgbClr val="0C0EE4"/>
                </a:solidFill>
              </a:rPr>
              <a:t>=3 SNPs)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600" y="2616200"/>
            <a:ext cx="635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aseline="0" dirty="0"/>
              <a:t> 3</a:t>
            </a:r>
          </a:p>
          <a:p>
            <a:pPr>
              <a:defRPr/>
            </a:pPr>
            <a:r>
              <a:rPr lang="en-US" sz="2400" baseline="0" dirty="0"/>
              <a:t>-5</a:t>
            </a:r>
          </a:p>
          <a:p>
            <a:pPr>
              <a:defRPr/>
            </a:pPr>
            <a:r>
              <a:rPr lang="en-US" sz="2400" baseline="0" dirty="0"/>
              <a:t>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06500" y="2641600"/>
            <a:ext cx="1498600" cy="12926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-1.2</a:t>
            </a:r>
          </a:p>
          <a:p>
            <a:pPr>
              <a:defRPr/>
            </a:pPr>
            <a:r>
              <a:rPr lang="en-US" sz="2000" baseline="0" dirty="0"/>
              <a:t>1         0.8</a:t>
            </a:r>
          </a:p>
          <a:p>
            <a:pPr marL="514350" indent="-514350">
              <a:buFontTx/>
              <a:buAutoNum type="arabicPlain"/>
              <a:defRPr/>
            </a:pPr>
            <a:r>
              <a:rPr lang="en-US" sz="2000" baseline="0" dirty="0"/>
              <a:t>  0.4</a:t>
            </a:r>
          </a:p>
          <a:p>
            <a:pPr marL="514350" indent="-514350">
              <a:buFontTx/>
              <a:buAutoNum type="arabicPlain"/>
              <a:defRPr/>
            </a:pPr>
            <a:endParaRPr lang="en-US" dirty="0"/>
          </a:p>
        </p:txBody>
      </p:sp>
      <p:sp>
        <p:nvSpPr>
          <p:cNvPr id="115717" name="TextBox 6"/>
          <p:cNvSpPr txBox="1">
            <a:spLocks noChangeArrowheads="1"/>
          </p:cNvSpPr>
          <p:nvPr/>
        </p:nvSpPr>
        <p:spPr bwMode="auto">
          <a:xfrm>
            <a:off x="2679700" y="27559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sp>
        <p:nvSpPr>
          <p:cNvPr id="115718" name="TextBox 24"/>
          <p:cNvSpPr txBox="1">
            <a:spLocks noChangeArrowheads="1"/>
          </p:cNvSpPr>
          <p:nvPr/>
        </p:nvSpPr>
        <p:spPr bwMode="auto">
          <a:xfrm>
            <a:off x="3708400" y="29464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sp>
        <p:nvSpPr>
          <p:cNvPr id="115719" name="TextBox 25"/>
          <p:cNvSpPr txBox="1">
            <a:spLocks noChangeArrowheads="1"/>
          </p:cNvSpPr>
          <p:nvPr/>
        </p:nvSpPr>
        <p:spPr bwMode="auto">
          <a:xfrm>
            <a:off x="749300" y="29718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pic>
        <p:nvPicPr>
          <p:cNvPr id="115720" name="Picture 8" descr="Screen Shot 2015-02-26 at 4.40.4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508250"/>
            <a:ext cx="596900" cy="16129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178300" y="2603500"/>
            <a:ext cx="27305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1.15</a:t>
            </a:r>
            <a:r>
              <a:rPr lang="en-US" sz="2400" baseline="0" dirty="0"/>
              <a:t>   2.10   </a:t>
            </a:r>
            <a:r>
              <a:rPr lang="en-US" sz="2400" dirty="0"/>
              <a:t>-.68</a:t>
            </a:r>
            <a:endParaRPr lang="en-US" sz="2400" baseline="0" dirty="0"/>
          </a:p>
          <a:p>
            <a:pPr>
              <a:defRPr/>
            </a:pPr>
            <a:r>
              <a:rPr lang="en-US" sz="2400" baseline="0" dirty="0"/>
              <a:t>-.</a:t>
            </a:r>
            <a:r>
              <a:rPr lang="en-US" sz="2400" dirty="0"/>
              <a:t>58</a:t>
            </a:r>
            <a:r>
              <a:rPr lang="en-US" sz="2400" baseline="0" dirty="0"/>
              <a:t>    -.23     .</a:t>
            </a:r>
            <a:r>
              <a:rPr lang="en-US" sz="2400" dirty="0"/>
              <a:t>03</a:t>
            </a:r>
            <a:endParaRPr lang="en-US" sz="2400" baseline="0" dirty="0"/>
          </a:p>
          <a:p>
            <a:pPr>
              <a:defRPr/>
            </a:pPr>
            <a:r>
              <a:rPr lang="en-US" sz="2400" dirty="0"/>
              <a:t>1.15</a:t>
            </a:r>
            <a:r>
              <a:rPr lang="en-US" sz="2400" baseline="0" dirty="0"/>
              <a:t>    </a:t>
            </a:r>
            <a:r>
              <a:rPr lang="en-US" sz="2400" dirty="0"/>
              <a:t>-.23</a:t>
            </a:r>
            <a:r>
              <a:rPr lang="en-US" sz="2400" baseline="0" dirty="0"/>
              <a:t>     .</a:t>
            </a:r>
            <a:r>
              <a:rPr lang="en-US" sz="2400" dirty="0"/>
              <a:t>03</a:t>
            </a:r>
          </a:p>
          <a:p>
            <a:pPr>
              <a:defRPr/>
            </a:pPr>
            <a:endParaRPr lang="en-US" baseline="0" dirty="0"/>
          </a:p>
        </p:txBody>
      </p:sp>
      <p:sp>
        <p:nvSpPr>
          <p:cNvPr id="115722" name="TextBox 29"/>
          <p:cNvSpPr txBox="1">
            <a:spLocks noChangeArrowheads="1"/>
          </p:cNvSpPr>
          <p:nvPr/>
        </p:nvSpPr>
        <p:spPr bwMode="auto">
          <a:xfrm>
            <a:off x="6921500" y="28194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pic>
        <p:nvPicPr>
          <p:cNvPr id="115723" name="Picture 9" descr="Screen Shot 2015-02-26 at 4.50.25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2616200"/>
            <a:ext cx="558800" cy="1828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24" name="TextBox 32"/>
          <p:cNvSpPr txBox="1">
            <a:spLocks noChangeArrowheads="1"/>
          </p:cNvSpPr>
          <p:nvPr/>
        </p:nvSpPr>
        <p:spPr bwMode="auto">
          <a:xfrm>
            <a:off x="79502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15726" name="Straight Arrow Connector 12"/>
          <p:cNvCxnSpPr>
            <a:cxnSpLocks noChangeShapeType="1"/>
          </p:cNvCxnSpPr>
          <p:nvPr/>
        </p:nvCxnSpPr>
        <p:spPr bwMode="auto">
          <a:xfrm flipH="1">
            <a:off x="431800" y="1879600"/>
            <a:ext cx="25781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7" name="Straight Arrow Connector 37"/>
          <p:cNvCxnSpPr>
            <a:cxnSpLocks noChangeShapeType="1"/>
          </p:cNvCxnSpPr>
          <p:nvPr/>
        </p:nvCxnSpPr>
        <p:spPr bwMode="auto">
          <a:xfrm flipH="1">
            <a:off x="2400300" y="1803400"/>
            <a:ext cx="1435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8" name="Straight Arrow Connector 39"/>
          <p:cNvCxnSpPr>
            <a:cxnSpLocks noChangeShapeType="1"/>
          </p:cNvCxnSpPr>
          <p:nvPr/>
        </p:nvCxnSpPr>
        <p:spPr bwMode="auto">
          <a:xfrm flipH="1">
            <a:off x="3505200" y="1854200"/>
            <a:ext cx="635000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29" name="Straight Arrow Connector 41"/>
          <p:cNvCxnSpPr>
            <a:cxnSpLocks noChangeShapeType="1"/>
          </p:cNvCxnSpPr>
          <p:nvPr/>
        </p:nvCxnSpPr>
        <p:spPr bwMode="auto">
          <a:xfrm>
            <a:off x="4914900" y="1765300"/>
            <a:ext cx="457200" cy="48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30" name="Straight Arrow Connector 43"/>
          <p:cNvCxnSpPr>
            <a:cxnSpLocks noChangeShapeType="1"/>
          </p:cNvCxnSpPr>
          <p:nvPr/>
        </p:nvCxnSpPr>
        <p:spPr bwMode="auto">
          <a:xfrm>
            <a:off x="5181600" y="1765300"/>
            <a:ext cx="2260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5731" name="Straight Arrow Connector 45"/>
          <p:cNvCxnSpPr>
            <a:cxnSpLocks noChangeShapeType="1"/>
          </p:cNvCxnSpPr>
          <p:nvPr/>
        </p:nvCxnSpPr>
        <p:spPr bwMode="auto">
          <a:xfrm>
            <a:off x="5905500" y="1778000"/>
            <a:ext cx="280670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5732" name="TextBox 19"/>
          <p:cNvSpPr txBox="1">
            <a:spLocks noChangeArrowheads="1"/>
          </p:cNvSpPr>
          <p:nvPr/>
        </p:nvSpPr>
        <p:spPr bwMode="auto">
          <a:xfrm>
            <a:off x="1143000" y="4165600"/>
            <a:ext cx="157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of fixed effects (intercept &amp; 1 covariate)</a:t>
            </a:r>
          </a:p>
        </p:txBody>
      </p:sp>
      <p:sp>
        <p:nvSpPr>
          <p:cNvPr id="115733" name="TextBox 48"/>
          <p:cNvSpPr txBox="1">
            <a:spLocks noChangeArrowheads="1"/>
          </p:cNvSpPr>
          <p:nvPr/>
        </p:nvSpPr>
        <p:spPr bwMode="auto">
          <a:xfrm>
            <a:off x="4051300" y="4114800"/>
            <a:ext cx="3086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for SNP effects =</a:t>
            </a:r>
          </a:p>
        </p:txBody>
      </p:sp>
      <p:sp>
        <p:nvSpPr>
          <p:cNvPr id="115734" name="TextBox 22"/>
          <p:cNvSpPr txBox="1">
            <a:spLocks noChangeArrowheads="1"/>
          </p:cNvSpPr>
          <p:nvPr/>
        </p:nvSpPr>
        <p:spPr bwMode="auto">
          <a:xfrm>
            <a:off x="7162800" y="4546600"/>
            <a:ext cx="101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 dirty="0"/>
              <a:t>SNP effects</a:t>
            </a:r>
          </a:p>
        </p:txBody>
      </p:sp>
      <p:sp>
        <p:nvSpPr>
          <p:cNvPr id="115735" name="TextBox 51"/>
          <p:cNvSpPr txBox="1">
            <a:spLocks noChangeArrowheads="1"/>
          </p:cNvSpPr>
          <p:nvPr/>
        </p:nvSpPr>
        <p:spPr bwMode="auto">
          <a:xfrm>
            <a:off x="2946400" y="4241800"/>
            <a:ext cx="93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 dirty="0"/>
              <a:t>fixed effects</a:t>
            </a:r>
          </a:p>
        </p:txBody>
      </p:sp>
      <p:sp>
        <p:nvSpPr>
          <p:cNvPr id="115736" name="TextBox 52"/>
          <p:cNvSpPr txBox="1">
            <a:spLocks noChangeArrowheads="1"/>
          </p:cNvSpPr>
          <p:nvPr/>
        </p:nvSpPr>
        <p:spPr bwMode="auto">
          <a:xfrm>
            <a:off x="8178800" y="4483100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</a:t>
            </a:r>
          </a:p>
        </p:txBody>
      </p:sp>
      <p:pic>
        <p:nvPicPr>
          <p:cNvPr id="115737" name="Picture 1" descr="Screen Shot 2015-02-26 at 5.07.59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950" y="2616200"/>
            <a:ext cx="444500" cy="1778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38" name="TextBox 35"/>
          <p:cNvSpPr txBox="1">
            <a:spLocks noChangeArrowheads="1"/>
          </p:cNvSpPr>
          <p:nvPr/>
        </p:nvSpPr>
        <p:spPr bwMode="auto">
          <a:xfrm>
            <a:off x="0" y="41910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observed y</a:t>
            </a:r>
          </a:p>
        </p:txBody>
      </p:sp>
      <p:sp>
        <p:nvSpPr>
          <p:cNvPr id="115739" name="TextBox 26"/>
          <p:cNvSpPr txBox="1">
            <a:spLocks noChangeArrowheads="1"/>
          </p:cNvSpPr>
          <p:nvPr/>
        </p:nvSpPr>
        <p:spPr bwMode="auto">
          <a:xfrm>
            <a:off x="5067300" y="2133600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0"/>
              <a:t>n×m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CE599D-276D-4A03-BD7B-746404A5894A}"/>
                  </a:ext>
                </a:extLst>
              </p:cNvPr>
              <p:cNvSpPr txBox="1"/>
              <p:nvPr/>
            </p:nvSpPr>
            <p:spPr>
              <a:xfrm>
                <a:off x="2961822" y="1307781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CE599D-276D-4A03-BD7B-746404A58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822" y="1307781"/>
                <a:ext cx="3210378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425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0" descr="Screen Shot 2015-02-26 at 5.01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81" y="4341813"/>
            <a:ext cx="2088819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(after removing fixed effects on 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9900" y="2654300"/>
            <a:ext cx="990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aseline="0" dirty="0"/>
              <a:t>-.64</a:t>
            </a:r>
          </a:p>
          <a:p>
            <a:pPr>
              <a:defRPr/>
            </a:pPr>
            <a:r>
              <a:rPr lang="en-US" sz="2000" baseline="0" dirty="0"/>
              <a:t>-2.58</a:t>
            </a:r>
          </a:p>
          <a:p>
            <a:pPr>
              <a:defRPr/>
            </a:pPr>
            <a:r>
              <a:rPr lang="en-US" sz="2000" baseline="0" dirty="0"/>
              <a:t> 3.21</a:t>
            </a:r>
          </a:p>
        </p:txBody>
      </p:sp>
      <p:sp>
        <p:nvSpPr>
          <p:cNvPr id="117765" name="TextBox 25"/>
          <p:cNvSpPr txBox="1">
            <a:spLocks noChangeArrowheads="1"/>
          </p:cNvSpPr>
          <p:nvPr/>
        </p:nvSpPr>
        <p:spPr bwMode="auto">
          <a:xfrm>
            <a:off x="28702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sp>
        <p:nvSpPr>
          <p:cNvPr id="117767" name="TextBox 29"/>
          <p:cNvSpPr txBox="1">
            <a:spLocks noChangeArrowheads="1"/>
          </p:cNvSpPr>
          <p:nvPr/>
        </p:nvSpPr>
        <p:spPr bwMode="auto">
          <a:xfrm>
            <a:off x="6146800" y="28194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pic>
        <p:nvPicPr>
          <p:cNvPr id="117768" name="Picture 9" descr="Screen Shot 2015-02-26 at 4.50.2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2616200"/>
            <a:ext cx="558800" cy="1828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9" name="TextBox 32"/>
          <p:cNvSpPr txBox="1">
            <a:spLocks noChangeArrowheads="1"/>
          </p:cNvSpPr>
          <p:nvPr/>
        </p:nvSpPr>
        <p:spPr bwMode="auto">
          <a:xfrm>
            <a:off x="71755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17770" name="Straight Arrow Connector 12"/>
          <p:cNvCxnSpPr>
            <a:cxnSpLocks noChangeShapeType="1"/>
          </p:cNvCxnSpPr>
          <p:nvPr/>
        </p:nvCxnSpPr>
        <p:spPr bwMode="auto">
          <a:xfrm flipH="1">
            <a:off x="2260600" y="1711643"/>
            <a:ext cx="711200" cy="8283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1" name="Straight Arrow Connector 41"/>
          <p:cNvCxnSpPr>
            <a:cxnSpLocks noChangeShapeType="1"/>
          </p:cNvCxnSpPr>
          <p:nvPr/>
        </p:nvCxnSpPr>
        <p:spPr bwMode="auto">
          <a:xfrm flipH="1">
            <a:off x="4584700" y="1625600"/>
            <a:ext cx="10160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2" name="Straight Arrow Connector 43"/>
          <p:cNvCxnSpPr>
            <a:cxnSpLocks noChangeShapeType="1"/>
          </p:cNvCxnSpPr>
          <p:nvPr/>
        </p:nvCxnSpPr>
        <p:spPr bwMode="auto">
          <a:xfrm>
            <a:off x="5003800" y="1676400"/>
            <a:ext cx="18542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3" name="Straight Arrow Connector 45"/>
          <p:cNvCxnSpPr>
            <a:cxnSpLocks noChangeShapeType="1"/>
          </p:cNvCxnSpPr>
          <p:nvPr/>
        </p:nvCxnSpPr>
        <p:spPr bwMode="auto">
          <a:xfrm>
            <a:off x="5511800" y="1600200"/>
            <a:ext cx="2413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7774" name="TextBox 48"/>
          <p:cNvSpPr txBox="1">
            <a:spLocks noChangeArrowheads="1"/>
          </p:cNvSpPr>
          <p:nvPr/>
        </p:nvSpPr>
        <p:spPr bwMode="auto">
          <a:xfrm>
            <a:off x="3276600" y="4114800"/>
            <a:ext cx="3086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for SNP effects =</a:t>
            </a:r>
          </a:p>
        </p:txBody>
      </p:sp>
      <p:sp>
        <p:nvSpPr>
          <p:cNvPr id="117775" name="TextBox 22"/>
          <p:cNvSpPr txBox="1">
            <a:spLocks noChangeArrowheads="1"/>
          </p:cNvSpPr>
          <p:nvPr/>
        </p:nvSpPr>
        <p:spPr bwMode="auto">
          <a:xfrm>
            <a:off x="6388100" y="4546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/>
              <a:t>SNP effects</a:t>
            </a:r>
          </a:p>
        </p:txBody>
      </p:sp>
      <p:sp>
        <p:nvSpPr>
          <p:cNvPr id="117776" name="TextBox 52"/>
          <p:cNvSpPr txBox="1">
            <a:spLocks noChangeArrowheads="1"/>
          </p:cNvSpPr>
          <p:nvPr/>
        </p:nvSpPr>
        <p:spPr bwMode="auto">
          <a:xfrm>
            <a:off x="7404100" y="4483100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</a:t>
            </a:r>
          </a:p>
        </p:txBody>
      </p:sp>
      <p:pic>
        <p:nvPicPr>
          <p:cNvPr id="117777" name="Picture 1" descr="Screen Shot 2015-02-26 at 5.07.5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616200"/>
            <a:ext cx="444500" cy="1778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78" name="TextBox 31"/>
          <p:cNvSpPr txBox="1">
            <a:spLocks noChangeArrowheads="1"/>
          </p:cNvSpPr>
          <p:nvPr/>
        </p:nvSpPr>
        <p:spPr bwMode="auto">
          <a:xfrm>
            <a:off x="1676400" y="42164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 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52800" y="2603500"/>
            <a:ext cx="273050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1.15   2.10   -.68</a:t>
            </a:r>
          </a:p>
          <a:p>
            <a:pPr>
              <a:defRPr/>
            </a:pPr>
            <a:r>
              <a:rPr lang="en-US" sz="2400" dirty="0"/>
              <a:t>-.58    -.23     .03</a:t>
            </a:r>
          </a:p>
          <a:p>
            <a:pPr>
              <a:defRPr/>
            </a:pPr>
            <a:r>
              <a:rPr lang="en-US" sz="2400" dirty="0"/>
              <a:t>1.15    -.23     .03</a:t>
            </a:r>
          </a:p>
          <a:p>
            <a:pPr>
              <a:defRPr/>
            </a:pPr>
            <a:endParaRPr lang="en-US" baseline="0" dirty="0"/>
          </a:p>
          <a:p>
            <a:pPr>
              <a:defRPr/>
            </a:pPr>
            <a:endParaRPr lang="en-US" baseline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/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0680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0" descr="Screen Shot 2015-02-26 at 5.01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81" y="4341813"/>
            <a:ext cx="2088819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(after removing fixed effects on 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9900" y="2654300"/>
            <a:ext cx="990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aseline="0" dirty="0"/>
              <a:t>-.64</a:t>
            </a:r>
          </a:p>
          <a:p>
            <a:pPr>
              <a:defRPr/>
            </a:pPr>
            <a:r>
              <a:rPr lang="en-US" sz="2000" baseline="0" dirty="0"/>
              <a:t>-2.58</a:t>
            </a:r>
          </a:p>
          <a:p>
            <a:pPr>
              <a:defRPr/>
            </a:pPr>
            <a:r>
              <a:rPr lang="en-US" sz="2000" baseline="0" dirty="0"/>
              <a:t> 3.21</a:t>
            </a:r>
          </a:p>
        </p:txBody>
      </p:sp>
      <p:sp>
        <p:nvSpPr>
          <p:cNvPr id="117765" name="TextBox 25"/>
          <p:cNvSpPr txBox="1">
            <a:spLocks noChangeArrowheads="1"/>
          </p:cNvSpPr>
          <p:nvPr/>
        </p:nvSpPr>
        <p:spPr bwMode="auto">
          <a:xfrm>
            <a:off x="28702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sp>
        <p:nvSpPr>
          <p:cNvPr id="117767" name="TextBox 29"/>
          <p:cNvSpPr txBox="1">
            <a:spLocks noChangeArrowheads="1"/>
          </p:cNvSpPr>
          <p:nvPr/>
        </p:nvSpPr>
        <p:spPr bwMode="auto">
          <a:xfrm>
            <a:off x="6146800" y="28194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pic>
        <p:nvPicPr>
          <p:cNvPr id="117768" name="Picture 9" descr="Screen Shot 2015-02-26 at 4.50.2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2616200"/>
            <a:ext cx="558800" cy="1828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9" name="TextBox 32"/>
          <p:cNvSpPr txBox="1">
            <a:spLocks noChangeArrowheads="1"/>
          </p:cNvSpPr>
          <p:nvPr/>
        </p:nvSpPr>
        <p:spPr bwMode="auto">
          <a:xfrm>
            <a:off x="71755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17770" name="Straight Arrow Connector 12"/>
          <p:cNvCxnSpPr>
            <a:cxnSpLocks noChangeShapeType="1"/>
          </p:cNvCxnSpPr>
          <p:nvPr/>
        </p:nvCxnSpPr>
        <p:spPr bwMode="auto">
          <a:xfrm flipH="1">
            <a:off x="2260600" y="1711643"/>
            <a:ext cx="711200" cy="8283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1" name="Straight Arrow Connector 41"/>
          <p:cNvCxnSpPr>
            <a:cxnSpLocks noChangeShapeType="1"/>
          </p:cNvCxnSpPr>
          <p:nvPr/>
        </p:nvCxnSpPr>
        <p:spPr bwMode="auto">
          <a:xfrm flipH="1">
            <a:off x="4584700" y="1625600"/>
            <a:ext cx="10160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2" name="Straight Arrow Connector 43"/>
          <p:cNvCxnSpPr>
            <a:cxnSpLocks noChangeShapeType="1"/>
          </p:cNvCxnSpPr>
          <p:nvPr/>
        </p:nvCxnSpPr>
        <p:spPr bwMode="auto">
          <a:xfrm>
            <a:off x="5003800" y="1676400"/>
            <a:ext cx="18542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3" name="Straight Arrow Connector 45"/>
          <p:cNvCxnSpPr>
            <a:cxnSpLocks noChangeShapeType="1"/>
          </p:cNvCxnSpPr>
          <p:nvPr/>
        </p:nvCxnSpPr>
        <p:spPr bwMode="auto">
          <a:xfrm>
            <a:off x="5511800" y="1600200"/>
            <a:ext cx="2413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7774" name="TextBox 48"/>
          <p:cNvSpPr txBox="1">
            <a:spLocks noChangeArrowheads="1"/>
          </p:cNvSpPr>
          <p:nvPr/>
        </p:nvSpPr>
        <p:spPr bwMode="auto">
          <a:xfrm>
            <a:off x="3276600" y="4114800"/>
            <a:ext cx="3086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for SNP effects =</a:t>
            </a:r>
          </a:p>
        </p:txBody>
      </p:sp>
      <p:sp>
        <p:nvSpPr>
          <p:cNvPr id="117775" name="TextBox 22"/>
          <p:cNvSpPr txBox="1">
            <a:spLocks noChangeArrowheads="1"/>
          </p:cNvSpPr>
          <p:nvPr/>
        </p:nvSpPr>
        <p:spPr bwMode="auto">
          <a:xfrm>
            <a:off x="6388100" y="4546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/>
              <a:t>SNP effects</a:t>
            </a:r>
          </a:p>
        </p:txBody>
      </p:sp>
      <p:sp>
        <p:nvSpPr>
          <p:cNvPr id="117776" name="TextBox 52"/>
          <p:cNvSpPr txBox="1">
            <a:spLocks noChangeArrowheads="1"/>
          </p:cNvSpPr>
          <p:nvPr/>
        </p:nvSpPr>
        <p:spPr bwMode="auto">
          <a:xfrm>
            <a:off x="7404100" y="4483100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</a:t>
            </a:r>
          </a:p>
        </p:txBody>
      </p:sp>
      <p:pic>
        <p:nvPicPr>
          <p:cNvPr id="117777" name="Picture 1" descr="Screen Shot 2015-02-26 at 5.07.5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616200"/>
            <a:ext cx="444500" cy="1778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78" name="TextBox 31"/>
          <p:cNvSpPr txBox="1">
            <a:spLocks noChangeArrowheads="1"/>
          </p:cNvSpPr>
          <p:nvPr/>
        </p:nvSpPr>
        <p:spPr bwMode="auto">
          <a:xfrm>
            <a:off x="1676400" y="42164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 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52800" y="2603500"/>
            <a:ext cx="273050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1.15   2.10   -.68</a:t>
            </a:r>
          </a:p>
          <a:p>
            <a:pPr>
              <a:defRPr/>
            </a:pPr>
            <a:r>
              <a:rPr lang="en-US" sz="2400" dirty="0"/>
              <a:t>-.58    -.23     .03</a:t>
            </a:r>
          </a:p>
          <a:p>
            <a:pPr>
              <a:defRPr/>
            </a:pPr>
            <a:r>
              <a:rPr lang="en-US" sz="2400" dirty="0"/>
              <a:t>1.15    -.23     .03</a:t>
            </a:r>
          </a:p>
          <a:p>
            <a:pPr>
              <a:defRPr/>
            </a:pPr>
            <a:endParaRPr lang="en-US" baseline="0" dirty="0"/>
          </a:p>
          <a:p>
            <a:pPr>
              <a:defRPr/>
            </a:pPr>
            <a:endParaRPr lang="en-US" baseline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/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4">
            <a:extLst>
              <a:ext uri="{FF2B5EF4-FFF2-40B4-BE49-F238E27FC236}">
                <a16:creationId xmlns:a16="http://schemas.microsoft.com/office/drawing/2014/main" id="{5CCEF2B7-D711-4E1E-BE71-725C22759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84800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0" dirty="0"/>
              <a:t>We aren’</a:t>
            </a:r>
            <a:r>
              <a:rPr lang="en-US" altLang="ja-JP" baseline="0" dirty="0"/>
              <a:t>t interested in estimating each </a:t>
            </a:r>
            <a:r>
              <a:rPr lang="en-US" altLang="ja-JP" i="1" baseline="0" dirty="0" err="1"/>
              <a:t>u</a:t>
            </a:r>
            <a:r>
              <a:rPr lang="en-US" altLang="ja-JP" i="1" baseline="-25000" dirty="0" err="1"/>
              <a:t>i</a:t>
            </a:r>
            <a:r>
              <a:rPr lang="en-US" altLang="ja-JP" i="1" baseline="0" dirty="0"/>
              <a:t> </a:t>
            </a:r>
            <a:r>
              <a:rPr lang="en-US" altLang="ja-JP" baseline="0" dirty="0"/>
              <a:t>because </a:t>
            </a:r>
            <a:r>
              <a:rPr lang="en-US" altLang="ja-JP" i="1" baseline="0" dirty="0"/>
              <a:t>m</a:t>
            </a:r>
            <a:r>
              <a:rPr lang="en-US" altLang="ja-JP" baseline="0" dirty="0"/>
              <a:t> &gt;&gt; </a:t>
            </a:r>
            <a:r>
              <a:rPr lang="en-US" altLang="ja-JP" i="1" baseline="0" dirty="0"/>
              <a:t>n </a:t>
            </a:r>
            <a:r>
              <a:rPr lang="en-US" altLang="ja-JP" baseline="0" dirty="0"/>
              <a:t>usually, and because such individual estimates would be unreliable. Instead, estimate the </a:t>
            </a:r>
            <a:r>
              <a:rPr lang="en-US" altLang="ja-JP" u="sng" baseline="0" dirty="0"/>
              <a:t>variance</a:t>
            </a:r>
            <a:r>
              <a:rPr lang="en-US" altLang="ja-JP" baseline="0" dirty="0"/>
              <a:t> of </a:t>
            </a:r>
            <a:r>
              <a:rPr lang="en-US" altLang="ja-JP" i="1" baseline="0" dirty="0" err="1"/>
              <a:t>u</a:t>
            </a:r>
            <a:r>
              <a:rPr lang="en-US" altLang="ja-JP" i="1" baseline="-25000" dirty="0" err="1"/>
              <a:t>i</a:t>
            </a:r>
            <a:r>
              <a:rPr lang="en-US" altLang="ja-JP" baseline="0" dirty="0"/>
              <a:t>.</a:t>
            </a:r>
            <a:endParaRPr lang="en-US" altLang="en-US" baseline="0" dirty="0"/>
          </a:p>
        </p:txBody>
      </p:sp>
    </p:spTree>
    <p:extLst>
      <p:ext uri="{BB962C8B-B14F-4D97-AF65-F5344CB8AC3E}">
        <p14:creationId xmlns:p14="http://schemas.microsoft.com/office/powerpoint/2010/main" val="2880543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0" descr="Screen Shot 2015-02-26 at 5.01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81" y="4341813"/>
            <a:ext cx="2088819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4"/>
          <p:cNvSpPr>
            <a:spLocks noChangeArrowheads="1"/>
          </p:cNvSpPr>
          <p:nvPr/>
        </p:nvSpPr>
        <p:spPr bwMode="auto">
          <a:xfrm>
            <a:off x="0" y="1000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(after removing fixed effects on 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9900" y="2654300"/>
            <a:ext cx="990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aseline="0" dirty="0"/>
              <a:t>-.64</a:t>
            </a:r>
          </a:p>
          <a:p>
            <a:pPr>
              <a:defRPr/>
            </a:pPr>
            <a:r>
              <a:rPr lang="en-US" sz="2000" baseline="0" dirty="0"/>
              <a:t>-2.58</a:t>
            </a:r>
          </a:p>
          <a:p>
            <a:pPr>
              <a:defRPr/>
            </a:pPr>
            <a:r>
              <a:rPr lang="en-US" sz="2000" baseline="0" dirty="0"/>
              <a:t> 3.21</a:t>
            </a:r>
          </a:p>
        </p:txBody>
      </p:sp>
      <p:sp>
        <p:nvSpPr>
          <p:cNvPr id="117765" name="TextBox 25"/>
          <p:cNvSpPr txBox="1">
            <a:spLocks noChangeArrowheads="1"/>
          </p:cNvSpPr>
          <p:nvPr/>
        </p:nvSpPr>
        <p:spPr bwMode="auto">
          <a:xfrm>
            <a:off x="28702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sp>
        <p:nvSpPr>
          <p:cNvPr id="117767" name="TextBox 29"/>
          <p:cNvSpPr txBox="1">
            <a:spLocks noChangeArrowheads="1"/>
          </p:cNvSpPr>
          <p:nvPr/>
        </p:nvSpPr>
        <p:spPr bwMode="auto">
          <a:xfrm>
            <a:off x="6146800" y="2819400"/>
            <a:ext cx="393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baseline="0"/>
              <a:t>*</a:t>
            </a:r>
          </a:p>
        </p:txBody>
      </p:sp>
      <p:pic>
        <p:nvPicPr>
          <p:cNvPr id="117768" name="Picture 9" descr="Screen Shot 2015-02-26 at 4.50.2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2616200"/>
            <a:ext cx="558800" cy="1828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9" name="TextBox 32"/>
          <p:cNvSpPr txBox="1">
            <a:spLocks noChangeArrowheads="1"/>
          </p:cNvSpPr>
          <p:nvPr/>
        </p:nvSpPr>
        <p:spPr bwMode="auto">
          <a:xfrm>
            <a:off x="7175500" y="2959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17770" name="Straight Arrow Connector 12"/>
          <p:cNvCxnSpPr>
            <a:cxnSpLocks noChangeShapeType="1"/>
          </p:cNvCxnSpPr>
          <p:nvPr/>
        </p:nvCxnSpPr>
        <p:spPr bwMode="auto">
          <a:xfrm flipH="1">
            <a:off x="2260600" y="1711643"/>
            <a:ext cx="711200" cy="8283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1" name="Straight Arrow Connector 41"/>
          <p:cNvCxnSpPr>
            <a:cxnSpLocks noChangeShapeType="1"/>
          </p:cNvCxnSpPr>
          <p:nvPr/>
        </p:nvCxnSpPr>
        <p:spPr bwMode="auto">
          <a:xfrm flipH="1">
            <a:off x="4584700" y="1625600"/>
            <a:ext cx="10160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2" name="Straight Arrow Connector 43"/>
          <p:cNvCxnSpPr>
            <a:cxnSpLocks noChangeShapeType="1"/>
          </p:cNvCxnSpPr>
          <p:nvPr/>
        </p:nvCxnSpPr>
        <p:spPr bwMode="auto">
          <a:xfrm>
            <a:off x="5003800" y="1676400"/>
            <a:ext cx="18542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7773" name="Straight Arrow Connector 45"/>
          <p:cNvCxnSpPr>
            <a:cxnSpLocks noChangeShapeType="1"/>
          </p:cNvCxnSpPr>
          <p:nvPr/>
        </p:nvCxnSpPr>
        <p:spPr bwMode="auto">
          <a:xfrm>
            <a:off x="5511800" y="1600200"/>
            <a:ext cx="2413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7774" name="TextBox 48"/>
          <p:cNvSpPr txBox="1">
            <a:spLocks noChangeArrowheads="1"/>
          </p:cNvSpPr>
          <p:nvPr/>
        </p:nvSpPr>
        <p:spPr bwMode="auto">
          <a:xfrm>
            <a:off x="3276600" y="4114800"/>
            <a:ext cx="3086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design matrix for SNP effects =</a:t>
            </a:r>
          </a:p>
        </p:txBody>
      </p:sp>
      <p:sp>
        <p:nvSpPr>
          <p:cNvPr id="117775" name="TextBox 22"/>
          <p:cNvSpPr txBox="1">
            <a:spLocks noChangeArrowheads="1"/>
          </p:cNvSpPr>
          <p:nvPr/>
        </p:nvSpPr>
        <p:spPr bwMode="auto">
          <a:xfrm>
            <a:off x="6388100" y="4546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/>
              <a:t>SNP effects</a:t>
            </a:r>
          </a:p>
        </p:txBody>
      </p:sp>
      <p:sp>
        <p:nvSpPr>
          <p:cNvPr id="117776" name="TextBox 52"/>
          <p:cNvSpPr txBox="1">
            <a:spLocks noChangeArrowheads="1"/>
          </p:cNvSpPr>
          <p:nvPr/>
        </p:nvSpPr>
        <p:spPr bwMode="auto">
          <a:xfrm>
            <a:off x="7404100" y="4483100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</a:t>
            </a:r>
          </a:p>
        </p:txBody>
      </p:sp>
      <p:pic>
        <p:nvPicPr>
          <p:cNvPr id="117777" name="Picture 1" descr="Screen Shot 2015-02-26 at 5.07.5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616200"/>
            <a:ext cx="444500" cy="1778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78" name="TextBox 31"/>
          <p:cNvSpPr txBox="1">
            <a:spLocks noChangeArrowheads="1"/>
          </p:cNvSpPr>
          <p:nvPr/>
        </p:nvSpPr>
        <p:spPr bwMode="auto">
          <a:xfrm>
            <a:off x="1676400" y="42164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residuals 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52800" y="2603500"/>
            <a:ext cx="273050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1.15   2.10   -.68</a:t>
            </a:r>
          </a:p>
          <a:p>
            <a:pPr>
              <a:defRPr/>
            </a:pPr>
            <a:r>
              <a:rPr lang="en-US" sz="2400" dirty="0"/>
              <a:t>-.58    -.23     .03</a:t>
            </a:r>
          </a:p>
          <a:p>
            <a:pPr>
              <a:defRPr/>
            </a:pPr>
            <a:r>
              <a:rPr lang="en-US" sz="2400" dirty="0"/>
              <a:t>1.15    -.23     .03</a:t>
            </a:r>
          </a:p>
          <a:p>
            <a:pPr>
              <a:defRPr/>
            </a:pPr>
            <a:endParaRPr lang="en-US" baseline="0" dirty="0"/>
          </a:p>
          <a:p>
            <a:pPr>
              <a:defRPr/>
            </a:pPr>
            <a:endParaRPr lang="en-US" baseline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/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𝛃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𝐖𝐮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CF677C-A066-4A5E-9EF5-72BAF2D6E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219200"/>
                <a:ext cx="321037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4">
            <a:extLst>
              <a:ext uri="{FF2B5EF4-FFF2-40B4-BE49-F238E27FC236}">
                <a16:creationId xmlns:a16="http://schemas.microsoft.com/office/drawing/2014/main" id="{8EDDADBE-F6B2-4A54-920C-D59971F1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5308600"/>
            <a:ext cx="2806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0" dirty="0"/>
              <a:t>We assume</a:t>
            </a:r>
          </a:p>
          <a:p>
            <a:pPr eaLnBrk="1" hangingPunct="1"/>
            <a:endParaRPr lang="en-US" altLang="en-US" baseline="0" dirty="0"/>
          </a:p>
          <a:p>
            <a:pPr eaLnBrk="1" hangingPunct="1"/>
            <a:r>
              <a:rPr lang="en-US" altLang="en-US" baseline="0" dirty="0"/>
              <a:t>and therefore  </a:t>
            </a:r>
          </a:p>
        </p:txBody>
      </p:sp>
      <p:pic>
        <p:nvPicPr>
          <p:cNvPr id="24" name="Picture 5" descr="Screen Shot 2015-02-26 at 8.27.43 PM.png">
            <a:extLst>
              <a:ext uri="{FF2B5EF4-FFF2-40B4-BE49-F238E27FC236}">
                <a16:creationId xmlns:a16="http://schemas.microsoft.com/office/drawing/2014/main" id="{A98E016B-ACB0-4957-B458-FB475492D5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5251450"/>
            <a:ext cx="2489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7" descr="Screen Shot 2015-02-26 at 8.33.22 PM.png">
            <a:extLst>
              <a:ext uri="{FF2B5EF4-FFF2-40B4-BE49-F238E27FC236}">
                <a16:creationId xmlns:a16="http://schemas.microsoft.com/office/drawing/2014/main" id="{89FB3B4D-5578-4C32-AFFB-B1495825B0A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5969000"/>
            <a:ext cx="3835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4450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ChangeArrowheads="1"/>
          </p:cNvSpPr>
          <p:nvPr/>
        </p:nvSpPr>
        <p:spPr bwMode="auto">
          <a:xfrm>
            <a:off x="0" y="619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(we treat </a:t>
            </a:r>
            <a:r>
              <a:rPr lang="en-US" altLang="en-US" i="1" baseline="0">
                <a:solidFill>
                  <a:srgbClr val="0C0EE4"/>
                </a:solidFill>
              </a:rPr>
              <a:t>u</a:t>
            </a:r>
            <a:r>
              <a:rPr lang="en-US" altLang="en-US" baseline="0">
                <a:solidFill>
                  <a:srgbClr val="0C0EE4"/>
                </a:solidFill>
              </a:rPr>
              <a:t> as random and estimate       and thus       )</a:t>
            </a:r>
          </a:p>
        </p:txBody>
      </p:sp>
      <p:sp>
        <p:nvSpPr>
          <p:cNvPr id="123907" name="TextBox 25"/>
          <p:cNvSpPr txBox="1">
            <a:spLocks noChangeArrowheads="1"/>
          </p:cNvSpPr>
          <p:nvPr/>
        </p:nvSpPr>
        <p:spPr bwMode="auto">
          <a:xfrm>
            <a:off x="2336800" y="3975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sp>
        <p:nvSpPr>
          <p:cNvPr id="123909" name="TextBox 32"/>
          <p:cNvSpPr txBox="1">
            <a:spLocks noChangeArrowheads="1"/>
          </p:cNvSpPr>
          <p:nvPr/>
        </p:nvSpPr>
        <p:spPr bwMode="auto">
          <a:xfrm>
            <a:off x="5956300" y="40259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 dirty="0"/>
              <a:t>+</a:t>
            </a:r>
            <a:endParaRPr lang="en-US" altLang="en-US" sz="2400" b="1" baseline="0" dirty="0"/>
          </a:p>
        </p:txBody>
      </p:sp>
      <p:cxnSp>
        <p:nvCxnSpPr>
          <p:cNvPr id="123910" name="Straight Arrow Connector 12"/>
          <p:cNvCxnSpPr>
            <a:cxnSpLocks noChangeShapeType="1"/>
          </p:cNvCxnSpPr>
          <p:nvPr/>
        </p:nvCxnSpPr>
        <p:spPr bwMode="auto">
          <a:xfrm flipH="1">
            <a:off x="1168400" y="1765300"/>
            <a:ext cx="1981200" cy="180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23911" name="TextBox 48"/>
          <p:cNvSpPr txBox="1">
            <a:spLocks noChangeArrowheads="1"/>
          </p:cNvSpPr>
          <p:nvPr/>
        </p:nvSpPr>
        <p:spPr bwMode="auto">
          <a:xfrm>
            <a:off x="2374900" y="4914900"/>
            <a:ext cx="355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Genomic Relationship Matrix (GRM) at measured SNPs. Each element = </a:t>
            </a:r>
          </a:p>
        </p:txBody>
      </p:sp>
      <p:sp>
        <p:nvSpPr>
          <p:cNvPr id="123912" name="TextBox 22"/>
          <p:cNvSpPr txBox="1">
            <a:spLocks noChangeArrowheads="1"/>
          </p:cNvSpPr>
          <p:nvPr/>
        </p:nvSpPr>
        <p:spPr bwMode="auto">
          <a:xfrm>
            <a:off x="6896100" y="4978400"/>
            <a:ext cx="1104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aseline="0"/>
              <a:t>Identity matrix</a:t>
            </a:r>
          </a:p>
        </p:txBody>
      </p:sp>
      <p:sp>
        <p:nvSpPr>
          <p:cNvPr id="123913" name="TextBox 31"/>
          <p:cNvSpPr txBox="1">
            <a:spLocks noChangeArrowheads="1"/>
          </p:cNvSpPr>
          <p:nvPr/>
        </p:nvSpPr>
        <p:spPr bwMode="auto">
          <a:xfrm>
            <a:off x="165100" y="4927600"/>
            <a:ext cx="1841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/>
              <a:t>observed n-by-n var/covar matrix of residuals 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4300" y="3822700"/>
            <a:ext cx="2019300" cy="1041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aseline="0" dirty="0"/>
              <a:t> .41  1.65  -2.05</a:t>
            </a:r>
          </a:p>
          <a:p>
            <a:pPr>
              <a:defRPr/>
            </a:pPr>
            <a:r>
              <a:rPr lang="en-US" sz="2000" baseline="0" dirty="0"/>
              <a:t>1.65 6.66  -8.28</a:t>
            </a:r>
          </a:p>
          <a:p>
            <a:pPr>
              <a:defRPr/>
            </a:pPr>
            <a:r>
              <a:rPr lang="en-US" sz="2000" baseline="0" dirty="0"/>
              <a:t>-2.05 -8.28 10.3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42100" y="3822700"/>
            <a:ext cx="139700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buFontTx/>
              <a:buAutoNum type="arabicPlain"/>
              <a:defRPr/>
            </a:pPr>
            <a:r>
              <a:rPr lang="en-US" sz="2000" baseline="0" dirty="0"/>
              <a:t>0    0</a:t>
            </a:r>
          </a:p>
          <a:p>
            <a:pPr>
              <a:defRPr/>
            </a:pPr>
            <a:r>
              <a:rPr lang="en-US" sz="2000" baseline="0" dirty="0"/>
              <a:t>0     1    0</a:t>
            </a:r>
          </a:p>
          <a:p>
            <a:pPr>
              <a:defRPr/>
            </a:pPr>
            <a:r>
              <a:rPr lang="en-US" sz="2000" baseline="0" dirty="0"/>
              <a:t>0     0    1</a:t>
            </a:r>
          </a:p>
        </p:txBody>
      </p:sp>
      <p:cxnSp>
        <p:nvCxnSpPr>
          <p:cNvPr id="123920" name="Straight Arrow Connector 33"/>
          <p:cNvCxnSpPr>
            <a:cxnSpLocks noChangeShapeType="1"/>
          </p:cNvCxnSpPr>
          <p:nvPr/>
        </p:nvCxnSpPr>
        <p:spPr bwMode="auto">
          <a:xfrm flipH="1">
            <a:off x="4064000" y="2794000"/>
            <a:ext cx="4318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1" name="Straight Arrow Connector 34"/>
          <p:cNvCxnSpPr>
            <a:cxnSpLocks noChangeShapeType="1"/>
          </p:cNvCxnSpPr>
          <p:nvPr/>
        </p:nvCxnSpPr>
        <p:spPr bwMode="auto">
          <a:xfrm>
            <a:off x="4800600" y="2844800"/>
            <a:ext cx="469900" cy="952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2" name="Straight Arrow Connector 35"/>
          <p:cNvCxnSpPr>
            <a:cxnSpLocks noChangeShapeType="1"/>
          </p:cNvCxnSpPr>
          <p:nvPr/>
        </p:nvCxnSpPr>
        <p:spPr bwMode="auto">
          <a:xfrm>
            <a:off x="5715000" y="2794000"/>
            <a:ext cx="15748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3" name="Straight Arrow Connector 36"/>
          <p:cNvCxnSpPr>
            <a:cxnSpLocks noChangeShapeType="1"/>
          </p:cNvCxnSpPr>
          <p:nvPr/>
        </p:nvCxnSpPr>
        <p:spPr bwMode="auto">
          <a:xfrm>
            <a:off x="6248400" y="2870200"/>
            <a:ext cx="2095500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23924" name="Picture 19" descr="Screen Shot 2015-02-26 at 9.17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5472113"/>
            <a:ext cx="449580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25" name="Picture 23" descr="Screen Shot 2015-02-26 at 9.25.5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514350"/>
            <a:ext cx="622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26" name="Picture 24" descr="Screen Shot 2015-02-26 at 9.26.03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52705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149600" y="3856671"/>
            <a:ext cx="18796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aseline="0" dirty="0"/>
              <a:t>1.02  -.</a:t>
            </a:r>
            <a:r>
              <a:rPr lang="en-US" dirty="0"/>
              <a:t>01</a:t>
            </a:r>
            <a:r>
              <a:rPr lang="en-US" baseline="0" dirty="0"/>
              <a:t>    </a:t>
            </a:r>
            <a:r>
              <a:rPr lang="en-US" dirty="0"/>
              <a:t>-.02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-.</a:t>
            </a:r>
            <a:r>
              <a:rPr lang="en-US" dirty="0"/>
              <a:t>01</a:t>
            </a:r>
            <a:r>
              <a:rPr lang="en-US" baseline="0" dirty="0"/>
              <a:t>  1.00     .</a:t>
            </a:r>
            <a:r>
              <a:rPr lang="en-US" dirty="0"/>
              <a:t>02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-.</a:t>
            </a:r>
            <a:r>
              <a:rPr lang="en-US" dirty="0"/>
              <a:t>02</a:t>
            </a:r>
            <a:r>
              <a:rPr lang="en-US" baseline="0" dirty="0"/>
              <a:t>   </a:t>
            </a:r>
            <a:r>
              <a:rPr lang="en-US" dirty="0"/>
              <a:t> .02</a:t>
            </a:r>
            <a:r>
              <a:rPr lang="en-US" baseline="0" dirty="0"/>
              <a:t>     .</a:t>
            </a:r>
            <a:r>
              <a:rPr lang="en-US" dirty="0"/>
              <a:t>98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9D188F-46A8-480E-B12E-D00F0AE4DC9D}"/>
                  </a:ext>
                </a:extLst>
              </p:cNvPr>
              <p:cNvSpPr txBox="1"/>
              <p:nvPr/>
            </p:nvSpPr>
            <p:spPr>
              <a:xfrm>
                <a:off x="2045578" y="1162367"/>
                <a:ext cx="490044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𝐗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9D188F-46A8-480E-B12E-D00F0AE4D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78" y="1162367"/>
                <a:ext cx="4900444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E2546C-1D8C-420F-8230-490080D2A868}"/>
                  </a:ext>
                </a:extLst>
              </p:cNvPr>
              <p:cNvSpPr txBox="1"/>
              <p:nvPr/>
            </p:nvSpPr>
            <p:spPr>
              <a:xfrm>
                <a:off x="3849317" y="1717357"/>
                <a:ext cx="3979102" cy="501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E2546C-1D8C-420F-8230-490080D2A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17" y="1717357"/>
                <a:ext cx="3979102" cy="5019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A35F396-7662-47FB-B403-37DF3CDBEBFF}"/>
                  </a:ext>
                </a:extLst>
              </p:cNvPr>
              <p:cNvSpPr txBox="1"/>
              <p:nvPr/>
            </p:nvSpPr>
            <p:spPr>
              <a:xfrm>
                <a:off x="3886200" y="2250757"/>
                <a:ext cx="2331023" cy="501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A35F396-7662-47FB-B403-37DF3CDBE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50757"/>
                <a:ext cx="2331023" cy="5019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54B8E5C-F6B0-45A7-8226-25615C750EA7}"/>
                  </a:ext>
                </a:extLst>
              </p:cNvPr>
              <p:cNvSpPr/>
              <p:nvPr/>
            </p:nvSpPr>
            <p:spPr>
              <a:xfrm>
                <a:off x="4997450" y="3970067"/>
                <a:ext cx="732316" cy="594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54B8E5C-F6B0-45A7-8226-25615C750E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450" y="3970067"/>
                <a:ext cx="732316" cy="5942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EA64F79-C72A-45C3-BA20-4942E6E95501}"/>
                  </a:ext>
                </a:extLst>
              </p:cNvPr>
              <p:cNvSpPr/>
              <p:nvPr/>
            </p:nvSpPr>
            <p:spPr>
              <a:xfrm>
                <a:off x="7979329" y="3987800"/>
                <a:ext cx="7323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EA64F79-C72A-45C3-BA20-4942E6E955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329" y="3987800"/>
                <a:ext cx="732316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20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/>
      <p:bldP spid="123911" grpId="0"/>
      <p:bldP spid="123912" grpId="0"/>
      <p:bldP spid="31" grpId="0" animBg="1"/>
      <p:bldP spid="25" grpId="0" animBg="1"/>
      <p:bldP spid="26" grpId="0"/>
      <p:bldP spid="28" grpId="0"/>
      <p:bldP spid="29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ChangeArrowheads="1"/>
          </p:cNvSpPr>
          <p:nvPr/>
        </p:nvSpPr>
        <p:spPr bwMode="auto">
          <a:xfrm>
            <a:off x="0" y="61913"/>
            <a:ext cx="91440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GREML Model </a:t>
            </a:r>
            <a:br>
              <a:rPr lang="en-US" altLang="en-US" sz="4400" baseline="0">
                <a:solidFill>
                  <a:srgbClr val="0C0EE4"/>
                </a:solidFill>
              </a:rPr>
            </a:br>
            <a:r>
              <a:rPr lang="en-US" altLang="en-US" baseline="0">
                <a:solidFill>
                  <a:srgbClr val="0C0EE4"/>
                </a:solidFill>
              </a:rPr>
              <a:t>(we treat </a:t>
            </a:r>
            <a:r>
              <a:rPr lang="en-US" altLang="en-US" i="1" baseline="0">
                <a:solidFill>
                  <a:srgbClr val="0C0EE4"/>
                </a:solidFill>
              </a:rPr>
              <a:t>u</a:t>
            </a:r>
            <a:r>
              <a:rPr lang="en-US" altLang="en-US" baseline="0">
                <a:solidFill>
                  <a:srgbClr val="0C0EE4"/>
                </a:solidFill>
              </a:rPr>
              <a:t> as random and estimate       and thus       )</a:t>
            </a:r>
          </a:p>
        </p:txBody>
      </p:sp>
      <p:sp>
        <p:nvSpPr>
          <p:cNvPr id="123907" name="TextBox 25"/>
          <p:cNvSpPr txBox="1">
            <a:spLocks noChangeArrowheads="1"/>
          </p:cNvSpPr>
          <p:nvPr/>
        </p:nvSpPr>
        <p:spPr bwMode="auto">
          <a:xfrm>
            <a:off x="2336800" y="39751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=</a:t>
            </a:r>
            <a:endParaRPr lang="en-US" altLang="en-US" sz="2400" b="1" baseline="0"/>
          </a:p>
        </p:txBody>
      </p:sp>
      <p:sp>
        <p:nvSpPr>
          <p:cNvPr id="123909" name="TextBox 32"/>
          <p:cNvSpPr txBox="1">
            <a:spLocks noChangeArrowheads="1"/>
          </p:cNvSpPr>
          <p:nvPr/>
        </p:nvSpPr>
        <p:spPr bwMode="auto">
          <a:xfrm>
            <a:off x="5956300" y="4025900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1" baseline="0"/>
              <a:t>+</a:t>
            </a:r>
            <a:endParaRPr lang="en-US" altLang="en-US" sz="2400" b="1" baseline="0"/>
          </a:p>
        </p:txBody>
      </p:sp>
      <p:cxnSp>
        <p:nvCxnSpPr>
          <p:cNvPr id="123910" name="Straight Arrow Connector 12"/>
          <p:cNvCxnSpPr>
            <a:cxnSpLocks noChangeShapeType="1"/>
          </p:cNvCxnSpPr>
          <p:nvPr/>
        </p:nvCxnSpPr>
        <p:spPr bwMode="auto">
          <a:xfrm flipH="1">
            <a:off x="1168400" y="1765300"/>
            <a:ext cx="1981200" cy="180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114300" y="3822700"/>
            <a:ext cx="2019300" cy="1041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aseline="0" dirty="0"/>
              <a:t> .41  1.65  -2.05</a:t>
            </a:r>
          </a:p>
          <a:p>
            <a:pPr>
              <a:defRPr/>
            </a:pPr>
            <a:r>
              <a:rPr lang="en-US" sz="2000" baseline="0" dirty="0"/>
              <a:t>1.65 6.66  -8.28</a:t>
            </a:r>
          </a:p>
          <a:p>
            <a:pPr>
              <a:defRPr/>
            </a:pPr>
            <a:r>
              <a:rPr lang="en-US" sz="2000" baseline="0" dirty="0"/>
              <a:t>-2.05 -8.28 10.3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42100" y="3822700"/>
            <a:ext cx="139700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buFontTx/>
              <a:buAutoNum type="arabicPlain"/>
              <a:defRPr/>
            </a:pPr>
            <a:r>
              <a:rPr lang="en-US" sz="2000" baseline="0" dirty="0"/>
              <a:t>0    0</a:t>
            </a:r>
          </a:p>
          <a:p>
            <a:pPr>
              <a:defRPr/>
            </a:pPr>
            <a:r>
              <a:rPr lang="en-US" sz="2000" baseline="0" dirty="0"/>
              <a:t>0     1    0</a:t>
            </a:r>
          </a:p>
          <a:p>
            <a:pPr>
              <a:defRPr/>
            </a:pPr>
            <a:r>
              <a:rPr lang="en-US" sz="2000" baseline="0" dirty="0"/>
              <a:t>0     0    1</a:t>
            </a:r>
          </a:p>
        </p:txBody>
      </p:sp>
      <p:cxnSp>
        <p:nvCxnSpPr>
          <p:cNvPr id="123920" name="Straight Arrow Connector 33"/>
          <p:cNvCxnSpPr>
            <a:cxnSpLocks noChangeShapeType="1"/>
          </p:cNvCxnSpPr>
          <p:nvPr/>
        </p:nvCxnSpPr>
        <p:spPr bwMode="auto">
          <a:xfrm flipH="1">
            <a:off x="4064000" y="2794000"/>
            <a:ext cx="4318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1" name="Straight Arrow Connector 34"/>
          <p:cNvCxnSpPr>
            <a:cxnSpLocks noChangeShapeType="1"/>
          </p:cNvCxnSpPr>
          <p:nvPr/>
        </p:nvCxnSpPr>
        <p:spPr bwMode="auto">
          <a:xfrm>
            <a:off x="4800600" y="2844800"/>
            <a:ext cx="469900" cy="952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2" name="Straight Arrow Connector 35"/>
          <p:cNvCxnSpPr>
            <a:cxnSpLocks noChangeShapeType="1"/>
          </p:cNvCxnSpPr>
          <p:nvPr/>
        </p:nvCxnSpPr>
        <p:spPr bwMode="auto">
          <a:xfrm>
            <a:off x="5715000" y="2794000"/>
            <a:ext cx="15748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23" name="Straight Arrow Connector 36"/>
          <p:cNvCxnSpPr>
            <a:cxnSpLocks noChangeShapeType="1"/>
          </p:cNvCxnSpPr>
          <p:nvPr/>
        </p:nvCxnSpPr>
        <p:spPr bwMode="auto">
          <a:xfrm>
            <a:off x="6248400" y="2870200"/>
            <a:ext cx="2095500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23925" name="Picture 23" descr="Screen Shot 2015-02-26 at 9.25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514350"/>
            <a:ext cx="622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26" name="Picture 24" descr="Screen Shot 2015-02-26 at 9.26.0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52705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149600" y="3856671"/>
            <a:ext cx="18796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aseline="0" dirty="0"/>
              <a:t>1.02  -.</a:t>
            </a:r>
            <a:r>
              <a:rPr lang="en-US" dirty="0"/>
              <a:t>01</a:t>
            </a:r>
            <a:r>
              <a:rPr lang="en-US" baseline="0" dirty="0"/>
              <a:t>    </a:t>
            </a:r>
            <a:r>
              <a:rPr lang="en-US" dirty="0"/>
              <a:t>-.02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-.</a:t>
            </a:r>
            <a:r>
              <a:rPr lang="en-US" dirty="0"/>
              <a:t>01</a:t>
            </a:r>
            <a:r>
              <a:rPr lang="en-US" baseline="0" dirty="0"/>
              <a:t>  1.00     .</a:t>
            </a:r>
            <a:r>
              <a:rPr lang="en-US" dirty="0"/>
              <a:t>02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-.</a:t>
            </a:r>
            <a:r>
              <a:rPr lang="en-US" dirty="0"/>
              <a:t>02</a:t>
            </a:r>
            <a:r>
              <a:rPr lang="en-US" baseline="0" dirty="0"/>
              <a:t>   </a:t>
            </a:r>
            <a:r>
              <a:rPr lang="en-US" dirty="0"/>
              <a:t> .02</a:t>
            </a:r>
            <a:r>
              <a:rPr lang="en-US" baseline="0" dirty="0"/>
              <a:t>     .</a:t>
            </a:r>
            <a:r>
              <a:rPr lang="en-US" dirty="0"/>
              <a:t>98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9D188F-46A8-480E-B12E-D00F0AE4DC9D}"/>
                  </a:ext>
                </a:extLst>
              </p:cNvPr>
              <p:cNvSpPr txBox="1"/>
              <p:nvPr/>
            </p:nvSpPr>
            <p:spPr>
              <a:xfrm>
                <a:off x="2045578" y="1162367"/>
                <a:ext cx="490044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𝐗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9D188F-46A8-480E-B12E-D00F0AE4D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78" y="1162367"/>
                <a:ext cx="490044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E2546C-1D8C-420F-8230-490080D2A868}"/>
                  </a:ext>
                </a:extLst>
              </p:cNvPr>
              <p:cNvSpPr txBox="1"/>
              <p:nvPr/>
            </p:nvSpPr>
            <p:spPr>
              <a:xfrm>
                <a:off x="3849317" y="1717357"/>
                <a:ext cx="3979102" cy="501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𝐖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E2546C-1D8C-420F-8230-490080D2A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17" y="1717357"/>
                <a:ext cx="3979102" cy="501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A35F396-7662-47FB-B403-37DF3CDBEBFF}"/>
                  </a:ext>
                </a:extLst>
              </p:cNvPr>
              <p:cNvSpPr txBox="1"/>
              <p:nvPr/>
            </p:nvSpPr>
            <p:spPr>
              <a:xfrm>
                <a:off x="3886200" y="2250757"/>
                <a:ext cx="2331023" cy="501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𝐈</m:t>
                      </m:r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A35F396-7662-47FB-B403-37DF3CDBE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50757"/>
                <a:ext cx="2331023" cy="5019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Left Brace 1">
            <a:extLst>
              <a:ext uri="{FF2B5EF4-FFF2-40B4-BE49-F238E27FC236}">
                <a16:creationId xmlns:a16="http://schemas.microsoft.com/office/drawing/2014/main" id="{C3A02C0D-AB02-4720-B0F4-202858315C62}"/>
              </a:ext>
            </a:extLst>
          </p:cNvPr>
          <p:cNvSpPr>
            <a:spLocks/>
          </p:cNvSpPr>
          <p:nvPr/>
        </p:nvSpPr>
        <p:spPr bwMode="auto">
          <a:xfrm rot="-5400000">
            <a:off x="885825" y="3927475"/>
            <a:ext cx="520700" cy="2203450"/>
          </a:xfrm>
          <a:prstGeom prst="leftBrace">
            <a:avLst>
              <a:gd name="adj1" fmla="val 832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Left Brace 27">
            <a:extLst>
              <a:ext uri="{FF2B5EF4-FFF2-40B4-BE49-F238E27FC236}">
                <a16:creationId xmlns:a16="http://schemas.microsoft.com/office/drawing/2014/main" id="{0FDE980B-98E4-471F-8B1F-AA011D530DF3}"/>
              </a:ext>
            </a:extLst>
          </p:cNvPr>
          <p:cNvSpPr>
            <a:spLocks/>
          </p:cNvSpPr>
          <p:nvPr/>
        </p:nvSpPr>
        <p:spPr bwMode="auto">
          <a:xfrm rot="-5400000">
            <a:off x="5413375" y="2092325"/>
            <a:ext cx="520700" cy="5899150"/>
          </a:xfrm>
          <a:prstGeom prst="leftBrace">
            <a:avLst>
              <a:gd name="adj1" fmla="val 834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6CFA8736-D7D4-4E51-8E56-1ED9E6D26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" y="5245100"/>
            <a:ext cx="238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observed var/covar </a:t>
            </a: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8989A3E-EF13-478F-99D9-0E3D4B648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5245100"/>
            <a:ext cx="238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implied var/covar </a:t>
            </a:r>
          </a:p>
        </p:txBody>
      </p:sp>
      <p:sp>
        <p:nvSpPr>
          <p:cNvPr id="34" name="TextBox 27">
            <a:extLst>
              <a:ext uri="{FF2B5EF4-FFF2-40B4-BE49-F238E27FC236}">
                <a16:creationId xmlns:a16="http://schemas.microsoft.com/office/drawing/2014/main" id="{23D07BCC-E50D-48CF-9457-C0F73BAB7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89600"/>
            <a:ext cx="8926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aseline="0">
                <a:solidFill>
                  <a:srgbClr val="FF0000"/>
                </a:solidFill>
              </a:rPr>
              <a:t>REML</a:t>
            </a:r>
            <a:r>
              <a:rPr lang="en-US" altLang="en-US" sz="2400" baseline="0"/>
              <a:t> find values of      &amp;      that maximizes the likelihood of the observed data. Intuitively, this makes the observed and implied var-covar matrices be as similar as possible.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418071C-B996-4251-ACC2-C1D4A08887D3}"/>
                  </a:ext>
                </a:extLst>
              </p:cNvPr>
              <p:cNvSpPr/>
              <p:nvPr/>
            </p:nvSpPr>
            <p:spPr>
              <a:xfrm>
                <a:off x="4997450" y="3970067"/>
                <a:ext cx="732316" cy="594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418071C-B996-4251-ACC2-C1D4A08887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450" y="3970067"/>
                <a:ext cx="732316" cy="5942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0569CB7-0FCE-4F65-BAF5-BD9821404472}"/>
                  </a:ext>
                </a:extLst>
              </p:cNvPr>
              <p:cNvSpPr/>
              <p:nvPr/>
            </p:nvSpPr>
            <p:spPr>
              <a:xfrm>
                <a:off x="7979329" y="3987800"/>
                <a:ext cx="7323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0569CB7-0FCE-4F65-BAF5-BD9821404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329" y="3987800"/>
                <a:ext cx="73231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BDC3D21-D18C-439D-8754-48EF68944821}"/>
                  </a:ext>
                </a:extLst>
              </p:cNvPr>
              <p:cNvSpPr/>
              <p:nvPr/>
            </p:nvSpPr>
            <p:spPr>
              <a:xfrm>
                <a:off x="2717800" y="5556018"/>
                <a:ext cx="732316" cy="594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BDC3D21-D18C-439D-8754-48EF68944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800" y="5556018"/>
                <a:ext cx="732316" cy="5942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DA3B83-9DCD-4BE2-9F0F-0CC5DBDFC8B3}"/>
                  </a:ext>
                </a:extLst>
              </p:cNvPr>
              <p:cNvSpPr/>
              <p:nvPr/>
            </p:nvSpPr>
            <p:spPr>
              <a:xfrm>
                <a:off x="3450116" y="5565508"/>
                <a:ext cx="7323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1DA3B83-9DCD-4BE2-9F0F-0CC5DBDFC8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116" y="5565508"/>
                <a:ext cx="732316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45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0" y="1531938"/>
            <a:ext cx="9144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32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Determine extent to which genetic similarity at SNPs is related to phenotypic similarity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32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Multiple approaches to derive unbiased estimate of V</a:t>
            </a:r>
            <a:r>
              <a:rPr lang="en-US" sz="3200" baseline="-25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32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captured by measured (common) SNPs</a:t>
            </a:r>
          </a:p>
          <a:p>
            <a:pPr marL="1333500" lvl="1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24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Regression (</a:t>
            </a:r>
            <a:r>
              <a:rPr lang="en-US" sz="2400" baseline="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Haseman-Elston</a:t>
            </a:r>
            <a:r>
              <a:rPr lang="en-US" sz="24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1333500" lvl="1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24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Mixed effects models (GREML)</a:t>
            </a:r>
          </a:p>
          <a:p>
            <a:pPr marL="1333500" lvl="1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24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Bayesian (e.g., Bayes-R)</a:t>
            </a:r>
          </a:p>
          <a:p>
            <a:pPr marL="1333500" lvl="1" indent="-609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0"/>
              <a:buChar char="n"/>
              <a:defRPr/>
            </a:pPr>
            <a:r>
              <a:rPr lang="en-US" sz="2400" baseline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LD-score regression</a:t>
            </a: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sz="3200" baseline="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203200" y="1762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Using genetic similarity at SNPs to estimate V</a:t>
            </a:r>
            <a:r>
              <a:rPr lang="en-US" altLang="en-US" sz="4400" baseline="-25000">
                <a:solidFill>
                  <a:srgbClr val="0C0EE4"/>
                </a:solidFill>
              </a:rPr>
              <a:t>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1100"/>
            <a:ext cx="9144000" cy="5751513"/>
          </a:xfrm>
        </p:spPr>
        <p:txBody>
          <a:bodyPr/>
          <a:lstStyle/>
          <a:p>
            <a:pPr eaLnBrk="1" hangingPunct="1"/>
            <a:r>
              <a:rPr lang="en-US" altLang="en-US" dirty="0"/>
              <a:t>Remove individuals </a:t>
            </a:r>
            <a:r>
              <a:rPr lang="en-US" altLang="en-US" u="sng" dirty="0"/>
              <a:t>missing</a:t>
            </a:r>
            <a:r>
              <a:rPr lang="en-US" altLang="en-US" dirty="0"/>
              <a:t> &gt; ~.02</a:t>
            </a:r>
          </a:p>
          <a:p>
            <a:pPr eaLnBrk="1" hangingPunct="1"/>
            <a:r>
              <a:rPr lang="en-US" altLang="en-US" dirty="0"/>
              <a:t>Remove </a:t>
            </a:r>
            <a:r>
              <a:rPr lang="en-US" altLang="en-US" u="sng" dirty="0"/>
              <a:t>close relatives </a:t>
            </a:r>
            <a:r>
              <a:rPr lang="en-US" altLang="en-US" dirty="0"/>
              <a:t>(e.g., --</a:t>
            </a:r>
            <a:r>
              <a:rPr lang="en-US" altLang="en-US" dirty="0" err="1"/>
              <a:t>grm</a:t>
            </a:r>
            <a:r>
              <a:rPr lang="en-US" altLang="en-US" dirty="0"/>
              <a:t>-cutoff 0.05)</a:t>
            </a:r>
          </a:p>
          <a:p>
            <a:pPr lvl="1" eaLnBrk="1" hangingPunct="1"/>
            <a:r>
              <a:rPr lang="en-US" altLang="en-US" dirty="0"/>
              <a:t>Correlation between pi-hats and shared environment can inflate h</a:t>
            </a:r>
            <a:r>
              <a:rPr lang="en-US" altLang="en-US" baseline="30000" dirty="0"/>
              <a:t>2</a:t>
            </a:r>
            <a:r>
              <a:rPr lang="en-US" altLang="en-US" baseline="-25000" dirty="0"/>
              <a:t>snp</a:t>
            </a:r>
            <a:r>
              <a:rPr lang="en-US" altLang="en-US" dirty="0"/>
              <a:t> estimates</a:t>
            </a:r>
          </a:p>
          <a:p>
            <a:pPr eaLnBrk="1" hangingPunct="1"/>
            <a:r>
              <a:rPr lang="en-US" altLang="en-US" dirty="0"/>
              <a:t>Control for </a:t>
            </a:r>
            <a:r>
              <a:rPr lang="en-US" altLang="en-US" u="sng" dirty="0"/>
              <a:t>stratification </a:t>
            </a:r>
            <a:r>
              <a:rPr lang="en-US" altLang="en-US" dirty="0"/>
              <a:t>(usually 5 or 10 PCs)</a:t>
            </a:r>
          </a:p>
          <a:p>
            <a:pPr lvl="1" eaLnBrk="1" hangingPunct="1"/>
            <a:r>
              <a:rPr lang="en-US" altLang="en-US" dirty="0"/>
              <a:t>Different prevalence rates (or ascertainments) between populations can show up as h</a:t>
            </a:r>
            <a:r>
              <a:rPr lang="en-US" altLang="en-US" baseline="30000" dirty="0"/>
              <a:t>2</a:t>
            </a:r>
            <a:r>
              <a:rPr lang="en-US" altLang="en-US" baseline="-25000" dirty="0"/>
              <a:t>snp</a:t>
            </a:r>
          </a:p>
          <a:p>
            <a:pPr eaLnBrk="1" hangingPunct="1"/>
            <a:r>
              <a:rPr lang="en-US" altLang="en-US" dirty="0"/>
              <a:t>Control for </a:t>
            </a:r>
            <a:r>
              <a:rPr lang="en-US" altLang="en-US" u="sng" dirty="0"/>
              <a:t>plates</a:t>
            </a:r>
            <a:r>
              <a:rPr lang="en-US" altLang="en-US" dirty="0"/>
              <a:t> and other technical artifacts</a:t>
            </a:r>
          </a:p>
          <a:p>
            <a:pPr lvl="1" eaLnBrk="1" hangingPunct="1"/>
            <a:r>
              <a:rPr lang="en-US" altLang="en-US" dirty="0"/>
              <a:t>Be careful if cases &amp; controls are not randomly placed on plates (can create upward bias in h</a:t>
            </a:r>
            <a:r>
              <a:rPr lang="en-US" altLang="en-US" baseline="30000" dirty="0"/>
              <a:t>2</a:t>
            </a:r>
            <a:r>
              <a:rPr lang="en-US" altLang="en-US" baseline="-25000" dirty="0"/>
              <a:t>snp</a:t>
            </a:r>
            <a:r>
              <a:rPr lang="en-US" altLang="en-US" dirty="0"/>
              <a:t>)</a:t>
            </a:r>
            <a:endParaRPr lang="en-US" altLang="en-US" baseline="-25000" dirty="0"/>
          </a:p>
          <a:p>
            <a:pPr eaLnBrk="1" hangingPunct="1"/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2413" cy="1143000"/>
          </a:xfrm>
        </p:spPr>
        <p:txBody>
          <a:bodyPr/>
          <a:lstStyle/>
          <a:p>
            <a:pPr eaLnBrk="1" hangingPunct="1"/>
            <a:r>
              <a:rPr lang="en-AU" altLang="en-US">
                <a:solidFill>
                  <a:srgbClr val="0000FF"/>
                </a:solidFill>
              </a:rPr>
              <a:t>Individual QC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4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4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12700" y="871538"/>
            <a:ext cx="9131300" cy="598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609600" indent="-609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66800" indent="-609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Independent approach to estimating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  <a:p>
            <a:pPr lvl="2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Different assumptions than family models. Increasingly tortuous reasoning to suggest traits aren’t heritable because methodological flaws </a:t>
            </a: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When using SNPs with same allele frequency distribution as CVs, provides unbiased estimate of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When using common (array) SNPs to estimated relatedness, generally provides downwardly biased estimate of 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2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ja-JP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Still missing</a:t>
            </a:r>
            <a:r>
              <a:rPr lang="ja-JP" altLang="en-US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”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h</a:t>
            </a: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(h</a:t>
            </a: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ja-JP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family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– h</a:t>
            </a: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ja-JP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snp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provides insight into the importance of rare variants, non-additive, or biased h</a:t>
            </a:r>
            <a:r>
              <a:rPr lang="en-US" altLang="ja-JP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ja-JP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family</a:t>
            </a:r>
            <a:r>
              <a:rPr lang="en-US" altLang="ja-JP" sz="2400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But not</a:t>
            </a:r>
            <a:r>
              <a:rPr lang="en-US" altLang="en-US" i="1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panacea</a:t>
            </a:r>
            <a:r>
              <a:rPr lang="is-I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en-US" altLang="en-US" baseline="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Biases still exist. Issues need to be worked out (e.g., assortative mating, etc.). </a:t>
            </a:r>
          </a:p>
        </p:txBody>
      </p:sp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0" y="138113"/>
            <a:ext cx="91440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000" baseline="0">
                <a:solidFill>
                  <a:srgbClr val="0C0EE4"/>
                </a:solidFill>
              </a:rPr>
              <a:t>Big picture: Using SNPs to estimate h</a:t>
            </a:r>
            <a:r>
              <a:rPr lang="en-US" altLang="en-US" sz="4000">
                <a:solidFill>
                  <a:srgbClr val="0C0EE4"/>
                </a:solidFill>
              </a:rPr>
              <a:t>2</a:t>
            </a:r>
            <a:endParaRPr lang="en-US" altLang="en-US" sz="40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05660"/>
            <a:ext cx="8229600" cy="1143000"/>
          </a:xfrm>
        </p:spPr>
        <p:txBody>
          <a:bodyPr/>
          <a:lstStyle/>
          <a:p>
            <a:r>
              <a:rPr lang="en-US" dirty="0"/>
              <a:t>III.  Combining GREML &amp; SEM.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41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GSEM</a:t>
            </a:r>
            <a:r>
              <a:rPr lang="en-US" baseline="30000" dirty="0"/>
              <a:t>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 package by </a:t>
            </a:r>
            <a:r>
              <a:rPr lang="en-US" dirty="0" err="1"/>
              <a:t>Beate</a:t>
            </a:r>
            <a:r>
              <a:rPr lang="en-US" dirty="0"/>
              <a:t> St </a:t>
            </a:r>
            <a:r>
              <a:rPr lang="en-US" dirty="0" err="1"/>
              <a:t>Pourcain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https://gitlab.gwdg.de/beate.stpourcain/gsem</a:t>
            </a:r>
            <a:r>
              <a:rPr lang="en-US" dirty="0"/>
              <a:t> ).</a:t>
            </a:r>
          </a:p>
          <a:p>
            <a:r>
              <a:rPr lang="en-US" dirty="0"/>
              <a:t>1 dedicated function each for fitting </a:t>
            </a:r>
            <a:r>
              <a:rPr lang="en-US" dirty="0" err="1"/>
              <a:t>CommPthwy</a:t>
            </a:r>
            <a:r>
              <a:rPr lang="en-US" dirty="0"/>
              <a:t>, </a:t>
            </a:r>
            <a:r>
              <a:rPr lang="en-US" dirty="0" err="1"/>
              <a:t>IndePthwy</a:t>
            </a:r>
            <a:r>
              <a:rPr lang="en-US" dirty="0"/>
              <a:t>, &amp; “</a:t>
            </a:r>
            <a:r>
              <a:rPr lang="en-US" dirty="0" err="1"/>
              <a:t>Cholesky</a:t>
            </a:r>
            <a:r>
              <a:rPr lang="en-US" dirty="0"/>
              <a:t>”.</a:t>
            </a:r>
          </a:p>
          <a:p>
            <a:r>
              <a:rPr lang="en-US" dirty="0"/>
              <a:t>Specialized—fast &amp; lean.</a:t>
            </a:r>
          </a:p>
          <a:p>
            <a:r>
              <a:rPr lang="en-US" dirty="0"/>
              <a:t>Uses fast BLAS (e.g., ATLAS) for good performance.</a:t>
            </a:r>
          </a:p>
          <a:p>
            <a:r>
              <a:rPr lang="en-US" dirty="0"/>
              <a:t>ML fit.</a:t>
            </a:r>
          </a:p>
          <a:p>
            <a:r>
              <a:rPr lang="en-US" dirty="0"/>
              <a:t>Path-coefficient parameterization.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6838"/>
            <a:ext cx="990600" cy="1320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" y="6324600"/>
            <a:ext cx="5823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St </a:t>
            </a:r>
            <a:r>
              <a:rPr lang="en-US" dirty="0" err="1"/>
              <a:t>Pourcain</a:t>
            </a:r>
            <a:r>
              <a:rPr lang="en-US" dirty="0"/>
              <a:t> et.al. (2018).  </a:t>
            </a:r>
            <a:r>
              <a:rPr lang="en-US" i="1" dirty="0"/>
              <a:t>Biological Psychiatry 83</a:t>
            </a:r>
            <a:r>
              <a:rPr lang="en-US" dirty="0"/>
              <a:t>: 598-606</a:t>
            </a:r>
          </a:p>
        </p:txBody>
      </p:sp>
    </p:spTree>
    <p:extLst>
      <p:ext uri="{BB962C8B-B14F-4D97-AF65-F5344CB8AC3E}">
        <p14:creationId xmlns:p14="http://schemas.microsoft.com/office/powerpoint/2010/main" val="601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mxGREML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OpenMx</a:t>
            </a:r>
            <a:r>
              <a:rPr lang="en-US" dirty="0"/>
              <a:t> feature.</a:t>
            </a:r>
          </a:p>
          <a:p>
            <a:endParaRPr lang="en-US" dirty="0"/>
          </a:p>
          <a:p>
            <a:r>
              <a:rPr lang="en-US" dirty="0"/>
              <a:t>Available in </a:t>
            </a:r>
            <a:r>
              <a:rPr lang="en-US" i="1" dirty="0"/>
              <a:t>OpenMx</a:t>
            </a:r>
            <a:r>
              <a:rPr lang="en-US" dirty="0"/>
              <a:t> since v2.2 (June 2015).</a:t>
            </a:r>
          </a:p>
          <a:p>
            <a:endParaRPr lang="en-US" dirty="0"/>
          </a:p>
          <a:p>
            <a:r>
              <a:rPr lang="en-US" dirty="0"/>
              <a:t>Still being developed.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57775"/>
            <a:ext cx="4038600" cy="2610812"/>
          </a:xfrm>
        </p:spPr>
      </p:pic>
    </p:spTree>
    <p:extLst>
      <p:ext uri="{BB962C8B-B14F-4D97-AF65-F5344CB8AC3E}">
        <p14:creationId xmlns:p14="http://schemas.microsoft.com/office/powerpoint/2010/main" val="334793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05660"/>
            <a:ext cx="8229600" cy="1143000"/>
          </a:xfrm>
        </p:spPr>
        <p:txBody>
          <a:bodyPr/>
          <a:lstStyle/>
          <a:p>
            <a:r>
              <a:rPr lang="en-US" dirty="0"/>
              <a:t>IV.  </a:t>
            </a:r>
            <a:r>
              <a:rPr lang="en-US" dirty="0" err="1"/>
              <a:t>mxGREML</a:t>
            </a:r>
            <a:r>
              <a:rPr lang="en-US" dirty="0"/>
              <a:t>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57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GREML in </a:t>
            </a:r>
            <a:r>
              <a:rPr lang="en-US" i="1" dirty="0"/>
              <a:t>OpenMx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participants’ scores on all phenotypes get “stacked” into a single vector, </a:t>
            </a:r>
            <a:r>
              <a:rPr lang="en-US" b="1" dirty="0"/>
              <a:t>y</a:t>
            </a:r>
            <a:r>
              <a:rPr lang="en-US" dirty="0"/>
              <a:t>.</a:t>
            </a:r>
          </a:p>
          <a:p>
            <a:r>
              <a:rPr lang="en-US" dirty="0"/>
              <a:t>Input dataset is in “vanilla” wide format--has 1 row per individual:</a:t>
            </a:r>
          </a:p>
          <a:p>
            <a:pPr marL="0" indent="0">
              <a:buNone/>
            </a:pPr>
            <a:r>
              <a:rPr lang="es-ES" dirty="0"/>
              <a:t>                    </a:t>
            </a:r>
            <a:r>
              <a:rPr lang="es-ES" sz="2400" dirty="0">
                <a:latin typeface="Consolas" panose="020B0609020204030204" pitchFamily="49" charset="0"/>
              </a:rPr>
              <a:t>y     x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[1,]  7.3119 -0.33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[2,]  0.5069 -0.64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[3,] -1.8111 -0.78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[4,] -8.7180 -0.12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[5,]  6.5651 -0.81</a:t>
            </a:r>
          </a:p>
          <a:p>
            <a:pPr marL="0" indent="0">
              <a:buNone/>
            </a:pPr>
            <a:r>
              <a:rPr lang="es-ES" sz="2400" dirty="0">
                <a:latin typeface="Consolas" panose="020B0609020204030204" pitchFamily="49" charset="0"/>
              </a:rPr>
              <a:t>[6,] -2.2380 -0.14</a:t>
            </a:r>
            <a:endParaRPr lang="en-US" sz="24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25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GREML in </a:t>
            </a:r>
            <a:r>
              <a:rPr lang="en-US" i="1" dirty="0"/>
              <a:t>OpenMx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All participants’ scores on all phenotypes get “stacked” into a single vector,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en-US" dirty="0"/>
              <a:t>“Definition variables” not allowed/needed.</a:t>
            </a:r>
          </a:p>
          <a:p>
            <a:pPr lvl="1"/>
            <a:r>
              <a:rPr lang="en-US" dirty="0"/>
              <a:t>User specifies onto which covariates each phenotype is to be regressed.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GREML in </a:t>
            </a:r>
            <a:r>
              <a:rPr lang="en-US" i="1" dirty="0"/>
              <a:t>OpenMx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All participants’ scores on all phenotypes get “stacked” into a single vector,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“Definition variables” not allowed/needed.</a:t>
            </a:r>
          </a:p>
          <a:p>
            <a:r>
              <a:rPr lang="en-US" dirty="0"/>
              <a:t>Ordinal phenotypes (</a:t>
            </a:r>
            <a:r>
              <a:rPr lang="en-US" dirty="0" err="1"/>
              <a:t>incuding</a:t>
            </a:r>
            <a:r>
              <a:rPr lang="en-US" dirty="0"/>
              <a:t> binary) must be treated as though continuous.</a:t>
            </a:r>
          </a:p>
          <a:p>
            <a:pPr lvl="1"/>
            <a:r>
              <a:rPr lang="en-US" dirty="0"/>
              <a:t>(You correct the </a:t>
            </a:r>
            <a:r>
              <a:rPr lang="en-US" i="1" dirty="0"/>
              <a:t>h</a:t>
            </a:r>
            <a:r>
              <a:rPr lang="en-US" dirty="0"/>
              <a:t>² estimate for this fact later.)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1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GREML in </a:t>
            </a:r>
            <a:r>
              <a:rPr lang="en-US" i="1" dirty="0"/>
              <a:t>OpenMx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All participants’ scores on all phenotypes get “stacked” into a single vector,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“Definition variables” not allowed/needed.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Ordinal phenotypes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incuding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binary) must be treated as though continuous.</a:t>
            </a:r>
          </a:p>
          <a:p>
            <a:r>
              <a:rPr lang="en-US" dirty="0"/>
              <a:t>User must specify model for </a:t>
            </a:r>
            <a:r>
              <a:rPr lang="en-US" b="1" dirty="0"/>
              <a:t>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Mean of </a:t>
            </a:r>
            <a:r>
              <a:rPr lang="en-US" b="1" dirty="0"/>
              <a:t>y</a:t>
            </a:r>
            <a:r>
              <a:rPr lang="en-US" dirty="0"/>
              <a:t> conditioned on covariates, which are columns of matrix </a:t>
            </a:r>
            <a:r>
              <a:rPr lang="en-US" b="1" dirty="0"/>
              <a:t>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var(</a:t>
            </a:r>
            <a:r>
              <a:rPr lang="en-US" b="1" dirty="0"/>
              <a:t>y </a:t>
            </a:r>
            <a:r>
              <a:rPr lang="en-US" dirty="0"/>
              <a:t>|</a:t>
            </a:r>
            <a:r>
              <a:rPr lang="en-US" b="1" dirty="0"/>
              <a:t> X</a:t>
            </a:r>
            <a:r>
              <a:rPr lang="en-US" dirty="0"/>
              <a:t>) is covariance matrix, </a:t>
            </a:r>
            <a:r>
              <a:rPr lang="en-US" b="1" dirty="0"/>
              <a:t>V</a:t>
            </a:r>
            <a:r>
              <a:rPr lang="en-US" dirty="0"/>
              <a:t>, which user must define.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89090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89091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89093" name="TextBox 5"/>
          <p:cNvSpPr txBox="1">
            <a:spLocks noChangeArrowheads="1"/>
          </p:cNvSpPr>
          <p:nvPr/>
        </p:nvSpPr>
        <p:spPr bwMode="auto">
          <a:xfrm>
            <a:off x="4075113" y="1473200"/>
            <a:ext cx="50673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0"/>
              <a:t>product of centered scores (here, z-scores)</a:t>
            </a:r>
          </a:p>
        </p:txBody>
      </p:sp>
      <p:cxnSp>
        <p:nvCxnSpPr>
          <p:cNvPr id="89094" name="Straight Arrow Connector 7"/>
          <p:cNvCxnSpPr>
            <a:cxnSpLocks noChangeShapeType="1"/>
          </p:cNvCxnSpPr>
          <p:nvPr/>
        </p:nvCxnSpPr>
        <p:spPr bwMode="auto">
          <a:xfrm rot="10800000">
            <a:off x="1714500" y="1663700"/>
            <a:ext cx="2362200" cy="127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74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GREML: New, Big Idea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In previous analyses we’ve done so far in </a:t>
            </a:r>
            <a:r>
              <a:rPr lang="en-US" dirty="0" err="1"/>
              <a:t>OpenMx</a:t>
            </a:r>
            <a:r>
              <a:rPr lang="en-US" dirty="0"/>
              <a:t>, the unit of analysis was the family (e.g., twin pair).</a:t>
            </a:r>
          </a:p>
          <a:p>
            <a:r>
              <a:rPr lang="en-US" dirty="0"/>
              <a:t>But if we can use DNA to determine the weak genetic resemblance among classically unrelated individuals, we can treat the entire sample as one large, extended “family”.</a:t>
            </a:r>
          </a:p>
          <a:p>
            <a:r>
              <a:rPr lang="en-US" dirty="0"/>
              <a:t>Thus, in GREML, the whole sample is one case, and the sole unit of analysis.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3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GREML in </a:t>
            </a:r>
            <a:r>
              <a:rPr lang="en-US" i="1" dirty="0"/>
              <a:t>OpenMx</a:t>
            </a:r>
            <a:r>
              <a:rPr lang="en-US" dirty="0"/>
              <a:t>: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Conditional on covariates </a:t>
            </a:r>
            <a:r>
              <a:rPr lang="en-US" b="1" dirty="0"/>
              <a:t>X</a:t>
            </a:r>
            <a:r>
              <a:rPr lang="en-US" dirty="0"/>
              <a:t>, phenotype vector </a:t>
            </a:r>
            <a:r>
              <a:rPr lang="en-US" b="1" dirty="0"/>
              <a:t>y</a:t>
            </a:r>
            <a:r>
              <a:rPr lang="en-US" dirty="0"/>
              <a:t> is a single draw</a:t>
            </a:r>
            <a:r>
              <a:rPr lang="en-US" i="1" dirty="0"/>
              <a:t> </a:t>
            </a:r>
            <a:r>
              <a:rPr lang="en-US" dirty="0"/>
              <a:t>from a multivariate-normal distribution having (in general) dense covariance matrix, </a:t>
            </a:r>
            <a:r>
              <a:rPr lang="en-US" b="1" dirty="0"/>
              <a:t>V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Random effects are normally distributed.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GLS regression (using </a:t>
            </a:r>
            <a:r>
              <a:rPr lang="en-US" b="1" dirty="0"/>
              <a:t>V</a:t>
            </a:r>
            <a:r>
              <a:rPr lang="en-US" baseline="30000" dirty="0"/>
              <a:t>-1</a:t>
            </a:r>
            <a:r>
              <a:rPr lang="en-US" dirty="0"/>
              <a:t>) is adequate model for phenotypic mean.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1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05660"/>
            <a:ext cx="8229600" cy="1143000"/>
          </a:xfrm>
        </p:spPr>
        <p:txBody>
          <a:bodyPr/>
          <a:lstStyle/>
          <a:p>
            <a:r>
              <a:rPr lang="en-US" dirty="0"/>
              <a:t>V.  </a:t>
            </a:r>
            <a:r>
              <a:rPr lang="en-US" dirty="0" err="1"/>
              <a:t>mxGREML</a:t>
            </a:r>
            <a:r>
              <a:rPr lang="en-US" dirty="0"/>
              <a:t>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772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</a:t>
            </a:r>
            <a:r>
              <a:rPr lang="en-US" dirty="0" err="1"/>
              <a:t>mxGREML</a:t>
            </a:r>
            <a:r>
              <a:rPr lang="en-US" dirty="0"/>
              <a:t> Feature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/>
              <a:t>0.  Condensed matrix slots.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1.  GREML expectation &amp; (incl. automated data-structuring). 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2.  GREML </a:t>
            </a:r>
            <a:r>
              <a:rPr lang="en-US" dirty="0" err="1"/>
              <a:t>fitfunction</a:t>
            </a:r>
            <a:r>
              <a:rPr lang="en-US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102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Matrices and Memory Efficiency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/>
              <a:t>Demo script…</a:t>
            </a:r>
          </a:p>
          <a:p>
            <a:r>
              <a:rPr lang="en-US" dirty="0"/>
              <a:t>Main idea—when your OpenMx script involves large matrices that contain no free parameters: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Place </a:t>
            </a:r>
            <a:br>
              <a:rPr lang="en-US" dirty="0"/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options(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mxCondenseMatrixSlots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=TRUE)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cs typeface="Courier New" pitchFamily="49" charset="0"/>
              </a:rPr>
              <a:t>near beginning of script.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cs typeface="Courier New" pitchFamily="49" charset="0"/>
              </a:rPr>
              <a:t>Always access slots of </a:t>
            </a:r>
            <a:r>
              <a:rPr lang="en-US" dirty="0" err="1">
                <a:cs typeface="Courier New" pitchFamily="49" charset="0"/>
              </a:rPr>
              <a:t>MxMatrix</a:t>
            </a:r>
            <a:r>
              <a:rPr lang="en-US" dirty="0">
                <a:cs typeface="Courier New" pitchFamily="49" charset="0"/>
              </a:rPr>
              <a:t> objects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>
                <a:cs typeface="Courier New" pitchFamily="49" charset="0"/>
              </a:rPr>
              <a:t>, and never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dirty="0">
                <a:cs typeface="Courier New" pitchFamily="49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95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GREML Expectation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Compatible with GREML </a:t>
            </a:r>
            <a:r>
              <a:rPr lang="en-US" dirty="0" err="1"/>
              <a:t>fitfunction</a:t>
            </a:r>
            <a:r>
              <a:rPr lang="en-US" dirty="0"/>
              <a:t> and ML </a:t>
            </a:r>
            <a:r>
              <a:rPr lang="en-US" dirty="0" err="1"/>
              <a:t>fitfunction</a:t>
            </a:r>
            <a:r>
              <a:rPr lang="en-US" dirty="0"/>
              <a:t> (but…).</a:t>
            </a:r>
          </a:p>
          <a:p>
            <a:r>
              <a:rPr lang="en-US" dirty="0"/>
              <a:t>In </a:t>
            </a:r>
            <a:r>
              <a:rPr lang="en-US" dirty="0" err="1"/>
              <a:t>OpenMx</a:t>
            </a:r>
            <a:r>
              <a:rPr lang="en-US" dirty="0"/>
              <a:t> terms, requires raw continuous data...</a:t>
            </a:r>
          </a:p>
          <a:p>
            <a:r>
              <a:rPr lang="en-US" dirty="0"/>
              <a:t>But, strictly speaking, does not require raw genotypic or phenotypic data--at minimum, you need:</a:t>
            </a:r>
          </a:p>
          <a:p>
            <a:pPr lvl="1"/>
            <a:r>
              <a:rPr lang="en-US" dirty="0"/>
              <a:t>1 or more GRMs.</a:t>
            </a:r>
          </a:p>
          <a:p>
            <a:pPr lvl="1"/>
            <a:r>
              <a:rPr lang="en-US" dirty="0"/>
              <a:t>Phenotype scores with covariates </a:t>
            </a:r>
            <a:r>
              <a:rPr lang="en-US" dirty="0" err="1"/>
              <a:t>partialled</a:t>
            </a:r>
            <a:r>
              <a:rPr lang="en-US" dirty="0"/>
              <a:t>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4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GREML Expectation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Compatible with GREML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fitfunction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and ML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fitfunction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(but…).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OpenMx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terms, requires raw continuous data.</a:t>
            </a:r>
          </a:p>
          <a:p>
            <a:r>
              <a:rPr lang="en-US" dirty="0"/>
              <a:t>User tells it:</a:t>
            </a:r>
          </a:p>
          <a:p>
            <a:pPr lvl="1"/>
            <a:r>
              <a:rPr lang="en-US" dirty="0"/>
              <a:t>Which algebra/matrix is </a:t>
            </a:r>
            <a:r>
              <a:rPr lang="en-US" b="1" dirty="0"/>
              <a:t>V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Arguments for data-structuring.</a:t>
            </a:r>
          </a:p>
          <a:p>
            <a:pPr lvl="1"/>
            <a:r>
              <a:rPr lang="en-US" dirty="0"/>
              <a:t>Whether &amp; how to resize </a:t>
            </a:r>
            <a:r>
              <a:rPr lang="en-US" b="1" dirty="0"/>
              <a:t>V</a:t>
            </a:r>
            <a:r>
              <a:rPr lang="en-US" dirty="0"/>
              <a:t> at runtime due to missing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7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304800"/>
            <a:ext cx="853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Imagine we have 3 participants and 3 phenotypes, and we’re using the same covariate, </a:t>
            </a:r>
            <a:r>
              <a:rPr lang="en-US" sz="2400" i="1" dirty="0"/>
              <a:t>x</a:t>
            </a:r>
            <a:r>
              <a:rPr lang="en-US" sz="2400" dirty="0"/>
              <a:t>, for all 3 phenotypes…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7956" y="1295400"/>
            <a:ext cx="7005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blockByPheno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=TRUE,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staggerZeroes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=TRUE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23900" y="1981200"/>
          <a:ext cx="1709738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3" imgW="774360" imgH="2082600" progId="Equation.3">
                  <p:embed/>
                </p:oleObj>
              </mc:Choice>
              <mc:Fallback>
                <p:oleObj name="Equation" r:id="rId3" imgW="77436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981200"/>
                        <a:ext cx="1709738" cy="459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62400" y="1905000"/>
          <a:ext cx="4114800" cy="4786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5" imgW="1790640" imgH="2082600" progId="Equation.3">
                  <p:embed/>
                </p:oleObj>
              </mc:Choice>
              <mc:Fallback>
                <p:oleObj name="Equation" r:id="rId5" imgW="17906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905000"/>
                        <a:ext cx="4114800" cy="4786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034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GREML </a:t>
            </a:r>
            <a:r>
              <a:rPr lang="en-US" dirty="0" err="1"/>
              <a:t>fitfunction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Support for analytic derivatives (which we will not do).</a:t>
            </a:r>
          </a:p>
          <a:p>
            <a:r>
              <a:rPr lang="en-US" dirty="0"/>
              <a:t>Otherwise, use SLSQP, which can calculate numeric </a:t>
            </a:r>
            <a:r>
              <a:rPr lang="en-US" dirty="0" err="1"/>
              <a:t>fitfunction</a:t>
            </a:r>
            <a:r>
              <a:rPr lang="en-US" dirty="0"/>
              <a:t> derivatives in parallel.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3BD8-D485-4743-B749-7225067F496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808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mxGREML</a:t>
            </a:r>
            <a:r>
              <a:rPr lang="en-US" dirty="0"/>
              <a:t> Practical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interest of time, we will fit a very simple </a:t>
            </a:r>
            <a:r>
              <a:rPr lang="en-US" dirty="0" err="1"/>
              <a:t>monophenotype</a:t>
            </a:r>
            <a:r>
              <a:rPr lang="en-US" dirty="0"/>
              <a:t> AE model…</a:t>
            </a:r>
          </a:p>
          <a:p>
            <a:r>
              <a:rPr lang="en-US" dirty="0"/>
              <a:t>See also: </a:t>
            </a:r>
            <a:r>
              <a:rPr lang="en-US" dirty="0">
                <a:hlinkClick r:id="rId2"/>
              </a:rPr>
              <a:t>https://github.com/RMKirkpatrick/mxGREMLdemos</a:t>
            </a:r>
            <a:r>
              <a:rPr lang="en-US" dirty="0"/>
              <a:t>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91138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91139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0" name="Picture 13" descr="Screen Shot 2012-06-17 at 3.56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9745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1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2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3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405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Miscellaneous—stuff we didn’t cover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/>
              <a:t>Be careful using GREML with any kind of ascertained sample.</a:t>
            </a:r>
          </a:p>
          <a:p>
            <a:r>
              <a:rPr lang="en-US" dirty="0"/>
              <a:t>Use of &gt;1 GRM (or other such “relatedness matrix”).</a:t>
            </a:r>
          </a:p>
          <a:p>
            <a:r>
              <a:rPr lang="en-US" dirty="0"/>
              <a:t>Computational shortcuts available for simple models (e.g., diagonalization).</a:t>
            </a:r>
          </a:p>
          <a:p>
            <a:r>
              <a:rPr lang="en-US" dirty="0"/>
              <a:t>Technical aspects of computing GRMs.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819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NIH grant DA026119</a:t>
            </a:r>
          </a:p>
          <a:p>
            <a:r>
              <a:rPr lang="en-US" dirty="0"/>
              <a:t>Mike Neale (PI)</a:t>
            </a:r>
          </a:p>
          <a:p>
            <a:r>
              <a:rPr lang="en-US" dirty="0"/>
              <a:t>Lindon Eaves</a:t>
            </a:r>
          </a:p>
          <a:p>
            <a:r>
              <a:rPr lang="en-US" dirty="0"/>
              <a:t>Mike Hunter &amp; Joshua Pritikin</a:t>
            </a:r>
          </a:p>
          <a:p>
            <a:r>
              <a:rPr lang="en-US" dirty="0"/>
              <a:t>The rest of the OpenMx Development Team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8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93186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93187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13" descr="Screen Shot 2012-06-17 at 3.56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9745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9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91" name="TextBox 8"/>
          <p:cNvSpPr txBox="1">
            <a:spLocks noChangeArrowheads="1"/>
          </p:cNvSpPr>
          <p:nvPr/>
        </p:nvSpPr>
        <p:spPr bwMode="auto">
          <a:xfrm>
            <a:off x="7010400" y="172085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 dirty="0"/>
              <a:t>COV(MZ)</a:t>
            </a:r>
          </a:p>
        </p:txBody>
      </p:sp>
      <p:sp>
        <p:nvSpPr>
          <p:cNvPr id="93192" name="Oval 9"/>
          <p:cNvSpPr>
            <a:spLocks noChangeArrowheads="1"/>
          </p:cNvSpPr>
          <p:nvPr/>
        </p:nvSpPr>
        <p:spPr bwMode="auto">
          <a:xfrm>
            <a:off x="8547100" y="2762250"/>
            <a:ext cx="114300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3193" name="Straight Arrow Connector 17"/>
          <p:cNvCxnSpPr>
            <a:cxnSpLocks noChangeShapeType="1"/>
          </p:cNvCxnSpPr>
          <p:nvPr/>
        </p:nvCxnSpPr>
        <p:spPr bwMode="auto">
          <a:xfrm>
            <a:off x="7550150" y="2057400"/>
            <a:ext cx="952500" cy="730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3194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4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95234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95235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6" name="Picture 13" descr="Screen Shot 2012-06-17 at 3.56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9745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7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8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9" name="TextBox 8"/>
          <p:cNvSpPr txBox="1">
            <a:spLocks noChangeArrowheads="1"/>
          </p:cNvSpPr>
          <p:nvPr/>
        </p:nvSpPr>
        <p:spPr bwMode="auto">
          <a:xfrm>
            <a:off x="5111750" y="175260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aseline="0" dirty="0"/>
              <a:t>COV(DZ)</a:t>
            </a:r>
          </a:p>
        </p:txBody>
      </p:sp>
      <p:sp>
        <p:nvSpPr>
          <p:cNvPr id="95240" name="Oval 9"/>
          <p:cNvSpPr>
            <a:spLocks noChangeArrowheads="1"/>
          </p:cNvSpPr>
          <p:nvPr/>
        </p:nvSpPr>
        <p:spPr bwMode="auto">
          <a:xfrm>
            <a:off x="6737350" y="2882900"/>
            <a:ext cx="114300" cy="1143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95241" name="Straight Arrow Connector 17"/>
          <p:cNvCxnSpPr>
            <a:cxnSpLocks noChangeShapeType="1"/>
          </p:cNvCxnSpPr>
          <p:nvPr/>
        </p:nvCxnSpPr>
        <p:spPr bwMode="auto">
          <a:xfrm>
            <a:off x="5727700" y="2146300"/>
            <a:ext cx="952500" cy="730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5242" name="Oval 15"/>
          <p:cNvSpPr>
            <a:spLocks noChangeArrowheads="1"/>
          </p:cNvSpPr>
          <p:nvPr/>
        </p:nvSpPr>
        <p:spPr bwMode="auto">
          <a:xfrm>
            <a:off x="8547100" y="2762250"/>
            <a:ext cx="114300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43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2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97282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97283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4" name="Picture 13" descr="Screen Shot 2012-06-17 at 3.56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9745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5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7" name="Oval 8"/>
          <p:cNvSpPr>
            <a:spLocks noChangeArrowheads="1"/>
          </p:cNvSpPr>
          <p:nvPr/>
        </p:nvSpPr>
        <p:spPr bwMode="auto">
          <a:xfrm>
            <a:off x="8547100" y="2762250"/>
            <a:ext cx="114300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7288" name="Oval 9"/>
          <p:cNvSpPr>
            <a:spLocks noChangeArrowheads="1"/>
          </p:cNvSpPr>
          <p:nvPr/>
        </p:nvSpPr>
        <p:spPr bwMode="auto">
          <a:xfrm>
            <a:off x="6737350" y="2882900"/>
            <a:ext cx="114300" cy="1143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7289" name="Right Brace 10"/>
          <p:cNvSpPr>
            <a:spLocks/>
          </p:cNvSpPr>
          <p:nvPr/>
        </p:nvSpPr>
        <p:spPr bwMode="auto">
          <a:xfrm rot="5400000">
            <a:off x="7572375" y="2193925"/>
            <a:ext cx="260350" cy="1803400"/>
          </a:xfrm>
          <a:prstGeom prst="rightBrace">
            <a:avLst>
              <a:gd name="adj1" fmla="val 833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7290" name="TextBox 15"/>
          <p:cNvSpPr txBox="1">
            <a:spLocks noChangeArrowheads="1"/>
          </p:cNvSpPr>
          <p:nvPr/>
        </p:nvSpPr>
        <p:spPr bwMode="auto">
          <a:xfrm>
            <a:off x="6623050" y="3371850"/>
            <a:ext cx="2317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aseline="0" dirty="0"/>
              <a:t>2*[COV(MZ)-COV(DZ)]</a:t>
            </a:r>
            <a:br>
              <a:rPr lang="en-US" altLang="en-US" sz="1400" baseline="0" dirty="0"/>
            </a:br>
            <a:r>
              <a:rPr lang="en-US" altLang="en-US" sz="1400" baseline="0" dirty="0"/>
              <a:t>= h</a:t>
            </a:r>
            <a:r>
              <a:rPr lang="en-US" altLang="en-US" sz="1400" dirty="0"/>
              <a:t>2 </a:t>
            </a:r>
            <a:r>
              <a:rPr lang="en-US" altLang="en-US" sz="1400" baseline="0" dirty="0"/>
              <a:t>= slope</a:t>
            </a:r>
          </a:p>
        </p:txBody>
      </p:sp>
      <p:sp>
        <p:nvSpPr>
          <p:cNvPr id="97291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0" y="1990725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Wingdings" charset="0"/>
              <a:buNone/>
              <a:defRPr/>
            </a:pPr>
            <a:endParaRPr lang="en-US" sz="3000" baseline="0">
              <a:latin typeface="Times New Roman" charset="0"/>
            </a:endParaRPr>
          </a:p>
        </p:txBody>
      </p:sp>
      <p:sp>
        <p:nvSpPr>
          <p:cNvPr id="99330" name="TextBox 11"/>
          <p:cNvSpPr txBox="1">
            <a:spLocks noChangeArrowheads="1"/>
          </p:cNvSpPr>
          <p:nvPr/>
        </p:nvSpPr>
        <p:spPr bwMode="auto">
          <a:xfrm>
            <a:off x="171450" y="4616450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aseline="0"/>
              <a:t>(the slope of the regression is an estimate of h</a:t>
            </a:r>
            <a:r>
              <a:rPr lang="en-US" altLang="en-US" sz="2000"/>
              <a:t>2</a:t>
            </a:r>
            <a:r>
              <a:rPr lang="en-US" altLang="en-US" sz="2000" baseline="0"/>
              <a:t>)</a:t>
            </a:r>
          </a:p>
        </p:txBody>
      </p:sp>
      <p:pic>
        <p:nvPicPr>
          <p:cNvPr id="99331" name="Picture 12" descr="Screen Shot 2012-06-17 at 3.55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282700"/>
            <a:ext cx="32115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2" name="Picture 13" descr="Screen Shot 2012-06-17 at 3.56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97450"/>
            <a:ext cx="698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3" name="Picture 14" descr="Screen Shot 2012-06-17 at 3.56.3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730500"/>
            <a:ext cx="749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4" name="Picture 16" descr="Screen Shot 2012-06-17 at 4.31.1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193800"/>
            <a:ext cx="42767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5" name="Rectangle 4"/>
          <p:cNvSpPr>
            <a:spLocks noChangeArrowheads="1"/>
          </p:cNvSpPr>
          <p:nvPr/>
        </p:nvSpPr>
        <p:spPr bwMode="auto">
          <a:xfrm>
            <a:off x="203200" y="112713"/>
            <a:ext cx="875188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baseline="0">
                <a:solidFill>
                  <a:srgbClr val="0C0EE4"/>
                </a:solidFill>
              </a:rPr>
              <a:t>Regression estimates of h</a:t>
            </a:r>
            <a:r>
              <a:rPr lang="en-US" altLang="en-US" sz="4400">
                <a:solidFill>
                  <a:srgbClr val="0C0EE4"/>
                </a:solidFill>
              </a:rPr>
              <a:t>2</a:t>
            </a:r>
            <a:endParaRPr lang="en-US" altLang="en-US" sz="4400" baseline="-25000">
              <a:solidFill>
                <a:srgbClr val="0C0EE4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823F-2D88-4D84-8477-D438A06C69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70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chemeClr val="tx1"/>
          </a:solidFill>
          <a:headEnd type="arrow"/>
          <a:tailEnd type="arrow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25400">
          <a:solidFill>
            <a:schemeClr val="tx1"/>
          </a:solidFill>
          <a:headEnd type="arrow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7797</TotalTime>
  <Words>2578</Words>
  <Application>Microsoft Office PowerPoint</Application>
  <PresentationFormat>On-screen Show (4:3)</PresentationFormat>
  <Paragraphs>436</Paragraphs>
  <Slides>51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4" baseType="lpstr">
      <vt:lpstr>MS Gothic</vt:lpstr>
      <vt:lpstr>MS PGothic</vt:lpstr>
      <vt:lpstr>MS PGothic</vt:lpstr>
      <vt:lpstr>Arial</vt:lpstr>
      <vt:lpstr>Arial Unicode MS</vt:lpstr>
      <vt:lpstr>Calibri</vt:lpstr>
      <vt:lpstr>Cambria Math</vt:lpstr>
      <vt:lpstr>Consolas</vt:lpstr>
      <vt:lpstr>Courier New</vt:lpstr>
      <vt:lpstr>Times New Roman</vt:lpstr>
      <vt:lpstr>Wingdings</vt:lpstr>
      <vt:lpstr>Office Theme</vt:lpstr>
      <vt:lpstr>Equation</vt:lpstr>
      <vt:lpstr>GREML: Heritability Estimation Using Genomic Data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 Genomic Relatedness Matrices</vt:lpstr>
      <vt:lpstr>PowerPoint Presentation</vt:lpstr>
      <vt:lpstr>PowerPoint Presentation</vt:lpstr>
      <vt:lpstr>PowerPoint Presentation</vt:lpstr>
      <vt:lpstr>Genomic Relatedness Matrices</vt:lpstr>
      <vt:lpstr>III.  GREML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Individual QC</vt:lpstr>
      <vt:lpstr>PowerPoint Presentation</vt:lpstr>
      <vt:lpstr>III.  Combining GREML &amp; SEM.</vt:lpstr>
      <vt:lpstr>GSEM1</vt:lpstr>
      <vt:lpstr>mxGREML</vt:lpstr>
      <vt:lpstr>IV.  mxGREML Design</vt:lpstr>
      <vt:lpstr>Overview of GREML in OpenMx</vt:lpstr>
      <vt:lpstr>Overview of GREML in OpenMx</vt:lpstr>
      <vt:lpstr>Overview of GREML in OpenMx</vt:lpstr>
      <vt:lpstr>Overview of GREML in OpenMx</vt:lpstr>
      <vt:lpstr>GREML: New, Big Idea</vt:lpstr>
      <vt:lpstr>GREML in OpenMx: assumptions</vt:lpstr>
      <vt:lpstr>V.  mxGREML Implementation</vt:lpstr>
      <vt:lpstr>Overview of mxGREML Feature</vt:lpstr>
      <vt:lpstr>Large Matrices and Memory Efficiency</vt:lpstr>
      <vt:lpstr>GREML Expectation</vt:lpstr>
      <vt:lpstr>GREML Expectation</vt:lpstr>
      <vt:lpstr>PowerPoint Presentation</vt:lpstr>
      <vt:lpstr>GREML fitfunction</vt:lpstr>
      <vt:lpstr>mxGREML Practical</vt:lpstr>
      <vt:lpstr>Miscellaneous—stuff we didn’t cover</vt:lpstr>
      <vt:lpstr>Acknowledgements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Kirkpatrick</dc:creator>
  <cp:lastModifiedBy>Presenter1</cp:lastModifiedBy>
  <cp:revision>138</cp:revision>
  <dcterms:created xsi:type="dcterms:W3CDTF">2015-10-21T15:25:12Z</dcterms:created>
  <dcterms:modified xsi:type="dcterms:W3CDTF">2020-03-05T03:55:54Z</dcterms:modified>
</cp:coreProperties>
</file>