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358" r:id="rId4"/>
    <p:sldId id="387" r:id="rId5"/>
    <p:sldId id="388" r:id="rId6"/>
    <p:sldId id="389" r:id="rId7"/>
    <p:sldId id="406" r:id="rId8"/>
    <p:sldId id="372" r:id="rId9"/>
    <p:sldId id="331" r:id="rId10"/>
    <p:sldId id="402" r:id="rId11"/>
    <p:sldId id="403" r:id="rId12"/>
    <p:sldId id="404" r:id="rId13"/>
    <p:sldId id="373" r:id="rId14"/>
    <p:sldId id="374" r:id="rId15"/>
    <p:sldId id="377" r:id="rId16"/>
    <p:sldId id="375" r:id="rId17"/>
    <p:sldId id="405" r:id="rId18"/>
    <p:sldId id="299" r:id="rId19"/>
    <p:sldId id="289" r:id="rId20"/>
    <p:sldId id="266" r:id="rId21"/>
    <p:sldId id="267" r:id="rId22"/>
    <p:sldId id="268" r:id="rId23"/>
    <p:sldId id="271" r:id="rId24"/>
    <p:sldId id="272" r:id="rId25"/>
    <p:sldId id="274" r:id="rId26"/>
    <p:sldId id="273" r:id="rId27"/>
    <p:sldId id="286" r:id="rId28"/>
    <p:sldId id="401" r:id="rId29"/>
    <p:sldId id="292" r:id="rId30"/>
    <p:sldId id="293" r:id="rId31"/>
    <p:sldId id="295" r:id="rId32"/>
    <p:sldId id="294" r:id="rId33"/>
    <p:sldId id="297" r:id="rId34"/>
    <p:sldId id="398" r:id="rId35"/>
    <p:sldId id="3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91" autoAdjust="0"/>
  </p:normalViewPr>
  <p:slideViewPr>
    <p:cSldViewPr snapToGrid="0" snapToObjects="1">
      <p:cViewPr varScale="1">
        <p:scale>
          <a:sx n="60" d="100"/>
          <a:sy n="60" d="100"/>
        </p:scale>
        <p:origin x="14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6F384-960F-8440-A562-94BF7DCCA25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9227-133B-4A40-A91A-EFD80E0D3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6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causal</a:t>
            </a:r>
            <a:r>
              <a:rPr lang="en-US" baseline="0" dirty="0" smtClean="0"/>
              <a:t> estimate from the ratio estimator / Wald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9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asymmetry is present in these funnel plots, consistent with directional pleiotropy</a:t>
            </a:r>
          </a:p>
          <a:p>
            <a:r>
              <a:rPr lang="en-US" baseline="0" dirty="0" err="1" smtClean="0"/>
              <a:t>Eg</a:t>
            </a:r>
            <a:r>
              <a:rPr lang="en-US" baseline="0" dirty="0" smtClean="0"/>
              <a:t> for SBP, 10 of the 13 weakest variants have IV estimates greater than the IVW causal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11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Intercepts</a:t>
            </a:r>
            <a:r>
              <a:rPr lang="en-US" baseline="0" dirty="0" smtClean="0"/>
              <a:t> deviate from zero but not strong statistical evidence for difference!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07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11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92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 smtClean="0"/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15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2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84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0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multiple genetic variants,</a:t>
            </a:r>
            <a:r>
              <a:rPr lang="en-US" baseline="0" dirty="0" smtClean="0"/>
              <a:t> causal effect estimated using TSLS – weighted average of the ratio estimates calculated using each genetic variant in turn.</a:t>
            </a:r>
          </a:p>
          <a:p>
            <a:r>
              <a:rPr lang="en-US" baseline="0" dirty="0" smtClean="0"/>
              <a:t>If the genetic variants are uncorrelated, inverse-variance weighted estimated using summarized data can be calculated.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infite</a:t>
            </a:r>
            <a:r>
              <a:rPr lang="en-US" baseline="0" dirty="0" smtClean="0"/>
              <a:t> samples IVW = TSLS, but will differ slightly in finite samples</a:t>
            </a:r>
          </a:p>
          <a:p>
            <a:r>
              <a:rPr lang="en-US" baseline="0" dirty="0" smtClean="0"/>
              <a:t>Beta-hat = study specific IV estimates (YZ/XZ)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4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</a:t>
            </a:r>
            <a:r>
              <a:rPr lang="en-US" baseline="0" dirty="0" smtClean="0"/>
              <a:t> will be biased unless </a:t>
            </a:r>
            <a:r>
              <a:rPr lang="en-US" baseline="0" dirty="0" err="1" smtClean="0"/>
              <a:t>alphaj</a:t>
            </a:r>
            <a:r>
              <a:rPr lang="en-US" baseline="0" dirty="0" smtClean="0"/>
              <a:t> = 0; or the </a:t>
            </a:r>
            <a:r>
              <a:rPr lang="en-US" baseline="0" dirty="0" err="1" smtClean="0"/>
              <a:t>alphaj’s</a:t>
            </a:r>
            <a:r>
              <a:rPr lang="en-US" baseline="0" dirty="0" smtClean="0"/>
              <a:t> cancel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8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</a:t>
            </a:r>
            <a:r>
              <a:rPr lang="en-US" baseline="0" dirty="0" smtClean="0"/>
              <a:t> MR has 3 assumptions.</a:t>
            </a:r>
          </a:p>
          <a:p>
            <a:r>
              <a:rPr lang="en-US" baseline="0" dirty="0" err="1" smtClean="0"/>
              <a:t>InSIDE</a:t>
            </a:r>
            <a:r>
              <a:rPr lang="en-US" baseline="0" dirty="0" smtClean="0"/>
              <a:t> relaxes the third assumption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87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equal to the coefficient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weighted regression of the gene–outcome association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estimates (^C j) on the gene–exposure association estimates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(^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cj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with the intercept constrained to zero, and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weighted by the inverse of the precision of the IV–outcome</a:t>
            </a:r>
          </a:p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coefficients (r2</a:t>
            </a:r>
          </a:p>
          <a:p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Yj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29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Since bias is inversely proportional to SNP-exposure association, ratio estimates for stronger genetic variants (such as 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) will be on average closer to the true causal effect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2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Egger’s test assesses whether the intercept term is significantly different from zero. This will occur if estimates from weaker genetic variants are more skewed towards higher/lower values compared with estimates from stronger genetic variants. </a:t>
            </a:r>
          </a:p>
          <a:p>
            <a:r>
              <a:rPr lang="en-US" baseline="0" dirty="0" smtClean="0"/>
              <a:t>	The estimated values of the intercept can be interpreted as average pleiotropic effect across all genetic variants.</a:t>
            </a:r>
          </a:p>
          <a:p>
            <a:r>
              <a:rPr lang="en-US" baseline="0" dirty="0" smtClean="0"/>
              <a:t>	An intercept term different from zero indicates overall directional pleiotropy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pleiotropy not balanced around the null)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2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180 variants for height</a:t>
            </a:r>
          </a:p>
          <a:p>
            <a:r>
              <a:rPr lang="en-US" dirty="0" smtClean="0"/>
              <a:t>Funnel plot suggests little asymmetry</a:t>
            </a:r>
            <a:r>
              <a:rPr lang="en-US" baseline="0" dirty="0" smtClean="0"/>
              <a:t> present (indicative of no directional pleiotropy); supported by concordance between egger test and IVW, and the lack of significant intercept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05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asymmetry is present in these funnel plots, consistent with directional pleiotropy</a:t>
            </a:r>
          </a:p>
          <a:p>
            <a:r>
              <a:rPr lang="en-US" baseline="0" dirty="0" err="1" smtClean="0"/>
              <a:t>Eg</a:t>
            </a:r>
            <a:r>
              <a:rPr lang="en-US" baseline="0" dirty="0" smtClean="0"/>
              <a:t> for SBP, 10 of the 13 weakest variants have IV estimates greater than the IVW causal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9227-133B-4A40-A91A-EFD80E0D36B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1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10" y="2584175"/>
            <a:ext cx="7772400" cy="616226"/>
          </a:xfrm>
        </p:spPr>
        <p:txBody>
          <a:bodyPr/>
          <a:lstStyle/>
          <a:p>
            <a:r>
              <a:rPr lang="en-US" sz="4400" dirty="0" smtClean="0"/>
              <a:t>Sensitivity Analyses in Mendelian Randomization Studies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930" y="3766931"/>
            <a:ext cx="6400800" cy="725557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David Evans</a:t>
            </a:r>
          </a:p>
        </p:txBody>
      </p:sp>
      <p:pic>
        <p:nvPicPr>
          <p:cNvPr id="4" name="Picture 3" descr="Ban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6"/>
          <a:stretch>
            <a:fillRect/>
          </a:stretch>
        </p:blipFill>
        <p:spPr bwMode="auto">
          <a:xfrm>
            <a:off x="-11684" y="5842000"/>
            <a:ext cx="9120188" cy="66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836"/>
            <a:ext cx="8229600" cy="943813"/>
          </a:xfrm>
        </p:spPr>
        <p:txBody>
          <a:bodyPr/>
          <a:lstStyle/>
          <a:p>
            <a:r>
              <a:rPr lang="en-US" sz="4000" dirty="0" smtClean="0"/>
              <a:t>Two Sample MR: </a:t>
            </a:r>
            <a:br>
              <a:rPr lang="en-US" sz="4000" dirty="0" smtClean="0"/>
            </a:br>
            <a:r>
              <a:rPr lang="en-US" sz="3200" dirty="0" smtClean="0"/>
              <a:t>Single Variants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2375" y="1763610"/>
            <a:ext cx="6489762" cy="331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t="12514" b="9198"/>
          <a:stretch/>
        </p:blipFill>
        <p:spPr>
          <a:xfrm>
            <a:off x="4167532" y="5779432"/>
            <a:ext cx="3594100" cy="813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826125"/>
            <a:ext cx="39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Causal estimate using Wald method: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0960" y="5101009"/>
            <a:ext cx="20527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Wald = </a:t>
            </a:r>
            <a:r>
              <a:rPr lang="en-US" u="sng" dirty="0" smtClean="0"/>
              <a:t>Beta-GY</a:t>
            </a:r>
          </a:p>
          <a:p>
            <a:r>
              <a:rPr lang="en-US" dirty="0" smtClean="0"/>
              <a:t>             Beta-GX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53948" y="5779432"/>
            <a:ext cx="1212574" cy="899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5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3010"/>
          </a:xfrm>
        </p:spPr>
        <p:txBody>
          <a:bodyPr/>
          <a:lstStyle/>
          <a:p>
            <a:r>
              <a:rPr lang="en-US" sz="4000" dirty="0" smtClean="0"/>
              <a:t>Two Sample MR:</a:t>
            </a:r>
            <a:br>
              <a:rPr lang="en-US" sz="4000" dirty="0" smtClean="0"/>
            </a:br>
            <a:r>
              <a:rPr lang="en-US" sz="3200" dirty="0" smtClean="0"/>
              <a:t>Multiple Variants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2950" y="1603010"/>
            <a:ext cx="5416431" cy="2769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5976" y="3988821"/>
            <a:ext cx="3541980" cy="2069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597400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Causal estimate using IVW 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summarised</a:t>
            </a:r>
            <a:r>
              <a:rPr lang="en-US" dirty="0" smtClean="0"/>
              <a:t> data:</a:t>
            </a:r>
          </a:p>
          <a:p>
            <a:endParaRPr lang="en-US" dirty="0" smtClean="0"/>
          </a:p>
          <a:p>
            <a:r>
              <a:rPr lang="en-US" dirty="0" smtClean="0"/>
              <a:t>(Approximates TSLS)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l="57102" t="12514" r="-971" b="9198"/>
          <a:stretch/>
        </p:blipFill>
        <p:spPr>
          <a:xfrm>
            <a:off x="6638806" y="4597400"/>
            <a:ext cx="1576800" cy="813168"/>
          </a:xfrm>
          <a:prstGeom prst="rect">
            <a:avLst/>
          </a:prstGeom>
        </p:spPr>
      </p:pic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9850" y="5797729"/>
            <a:ext cx="449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2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4875"/>
          </a:xfrm>
        </p:spPr>
        <p:txBody>
          <a:bodyPr/>
          <a:lstStyle/>
          <a:p>
            <a:r>
              <a:rPr lang="en-US" sz="4000" dirty="0" smtClean="0"/>
              <a:t>MR – with direct pleiotropy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784" r="7784"/>
          <a:stretch>
            <a:fillRect/>
          </a:stretch>
        </p:blipFill>
        <p:spPr>
          <a:xfrm>
            <a:off x="4381500" y="904875"/>
            <a:ext cx="4305300" cy="2606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b="8739"/>
          <a:stretch/>
        </p:blipFill>
        <p:spPr>
          <a:xfrm>
            <a:off x="5965825" y="3645958"/>
            <a:ext cx="2413000" cy="75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5200" y="4470400"/>
            <a:ext cx="6143625" cy="1902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129" y="3821668"/>
            <a:ext cx="316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variant Wald estimate: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6129" y="5260459"/>
            <a:ext cx="1849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variant </a:t>
            </a:r>
          </a:p>
          <a:p>
            <a:r>
              <a:rPr lang="en-US" dirty="0" smtClean="0"/>
              <a:t>TSLS / IVW 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456" y="1814504"/>
            <a:ext cx="3342464" cy="11525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65825" y="2600325"/>
            <a:ext cx="215900" cy="366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5825" y="252154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2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59FF53-6B2D-0E43-A162-13374FC9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C5BD1-D73B-6A44-ACB5-25C15789C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30" y="3174666"/>
            <a:ext cx="4529759" cy="1545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EDFF3C-C69C-0949-AAE3-3DDAB00D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547644"/>
            <a:ext cx="3024485" cy="977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286BCC-D8DC-3C44-9946-8F2DF12C4C34}"/>
              </a:ext>
            </a:extLst>
          </p:cNvPr>
          <p:cNvSpPr txBox="1"/>
          <p:nvPr/>
        </p:nvSpPr>
        <p:spPr>
          <a:xfrm>
            <a:off x="757859" y="3270644"/>
            <a:ext cx="15976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Cochran’s Q statistic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86AEF-17C4-0748-934A-F5F89979C0EB}"/>
              </a:ext>
            </a:extLst>
          </p:cNvPr>
          <p:cNvSpPr txBox="1"/>
          <p:nvPr/>
        </p:nvSpPr>
        <p:spPr>
          <a:xfrm>
            <a:off x="628651" y="4979205"/>
            <a:ext cx="68281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n=6 instruments</a:t>
            </a:r>
          </a:p>
          <a:p>
            <a:r>
              <a:rPr lang="en-US" sz="1350" dirty="0"/>
              <a:t>Expect Q = 5 if there is no heterogeneity</a:t>
            </a:r>
          </a:p>
          <a:p>
            <a:r>
              <a:rPr lang="en-US" sz="1350" dirty="0"/>
              <a:t>Q is chi-square distributed with n-1 degrees of freedom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5E813E-3D53-2043-AEDC-FD286A7967A5}"/>
              </a:ext>
            </a:extLst>
          </p:cNvPr>
          <p:cNvSpPr txBox="1"/>
          <p:nvPr/>
        </p:nvSpPr>
        <p:spPr>
          <a:xfrm>
            <a:off x="757859" y="2014913"/>
            <a:ext cx="709405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We expect that each SNP represents an independent study, and each should give an unbiased (if imprecise) estimate of the causal effect of x on y</a:t>
            </a:r>
          </a:p>
          <a:p>
            <a:endParaRPr lang="en-US" sz="1350" dirty="0"/>
          </a:p>
          <a:p>
            <a:r>
              <a:rPr lang="en-US" sz="1350" dirty="0"/>
              <a:t>Heterogeneity, where effect estimates are more different than expected due to standard errors, arises because at least some of the instruments are invalid</a:t>
            </a:r>
          </a:p>
        </p:txBody>
      </p:sp>
    </p:spTree>
    <p:extLst>
      <p:ext uri="{BB962C8B-B14F-4D97-AF65-F5344CB8AC3E}">
        <p14:creationId xmlns:p14="http://schemas.microsoft.com/office/powerpoint/2010/main" val="169355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CFD7-F73D-4248-809E-C3750C4BA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Remove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1A0D4-728B-4744-A18C-955BF92BE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5166737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Some SNPs might contribute to the majority of the heterogeneity</a:t>
            </a:r>
          </a:p>
          <a:p>
            <a:r>
              <a:rPr lang="en-US" dirty="0"/>
              <a:t>If we assume these are the invalid instruments then the IVW estimate excluding them should be less biased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However – beware of: </a:t>
            </a:r>
          </a:p>
          <a:p>
            <a:r>
              <a:rPr lang="en-US" dirty="0"/>
              <a:t>Cherry picking – remove outliers will artificially provide a more precise estimate</a:t>
            </a:r>
          </a:p>
          <a:p>
            <a:r>
              <a:rPr lang="en-US" dirty="0"/>
              <a:t>What if the outlier is the only valid instrument, and all the others are invalid?</a:t>
            </a:r>
          </a:p>
          <a:p>
            <a:pPr lvl="1"/>
            <a:r>
              <a:rPr lang="en-US" dirty="0"/>
              <a:t>E.g. cis-variants for gene expression, DNA methylation, protein levels. CRP levels are best instrumented by variants within the </a:t>
            </a:r>
            <a:r>
              <a:rPr lang="en-US" i="1" dirty="0"/>
              <a:t>CRP</a:t>
            </a:r>
            <a:r>
              <a:rPr lang="en-US" dirty="0"/>
              <a:t> gene region. Most other variants that come up in CRP GWAS are upstream effects related to inflammation</a:t>
            </a:r>
          </a:p>
        </p:txBody>
      </p:sp>
      <p:pic>
        <p:nvPicPr>
          <p:cNvPr id="4" name="Picture 7" descr="Cover">
            <a:extLst>
              <a:ext uri="{FF2B5EF4-FFF2-40B4-BE49-F238E27FC236}">
                <a16:creationId xmlns:a16="http://schemas.microsoft.com/office/drawing/2014/main" id="{9B323FFB-4F2E-7C4A-9C79-4F671DA7B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1" t="49939" r="24412"/>
          <a:stretch/>
        </p:blipFill>
        <p:spPr bwMode="auto">
          <a:xfrm>
            <a:off x="5724939" y="2889047"/>
            <a:ext cx="3190461" cy="20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0117-F6F4-D148-A9A6-9AAFC6B6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en-US" dirty="0"/>
              <a:t>Option </a:t>
            </a:r>
            <a:r>
              <a:rPr lang="en-US" dirty="0" smtClean="0"/>
              <a:t>2: </a:t>
            </a:r>
            <a:r>
              <a:rPr lang="en-US" dirty="0"/>
              <a:t>Multivariable 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171A0-84B7-F34A-B67F-9B600FF2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85" y="2289663"/>
            <a:ext cx="3486150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are testing for whether X1 has an influence on Y</a:t>
            </a:r>
          </a:p>
          <a:p>
            <a:r>
              <a:rPr lang="en-US" dirty="0"/>
              <a:t>We know that some instruments for X1 also have influences on X2</a:t>
            </a:r>
          </a:p>
          <a:p>
            <a:r>
              <a:rPr lang="en-US" dirty="0"/>
              <a:t>This opens up the possibility of horizontal pleiotropy biasing our estimate</a:t>
            </a:r>
          </a:p>
          <a:p>
            <a:r>
              <a:rPr lang="en-US" dirty="0"/>
              <a:t>What is the X1-Y association adjusting for X2?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4015B-58EB-1843-9564-B6E038465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807" y="2221836"/>
            <a:ext cx="5532247" cy="311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3F31-92FD-6E4F-85A7-2582186C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4" y="3706487"/>
            <a:ext cx="8229600" cy="765313"/>
          </a:xfrm>
        </p:spPr>
        <p:txBody>
          <a:bodyPr>
            <a:normAutofit fontScale="90000"/>
          </a:bodyPr>
          <a:lstStyle/>
          <a:p>
            <a:r>
              <a:rPr lang="en-US" dirty="0"/>
              <a:t>Option </a:t>
            </a:r>
            <a:r>
              <a:rPr lang="en-US" dirty="0" smtClean="0"/>
              <a:t>3: </a:t>
            </a:r>
            <a:r>
              <a:rPr lang="en-US" dirty="0"/>
              <a:t>Fit a model that is robust to some model of horizontal pleiotropy</a:t>
            </a:r>
          </a:p>
        </p:txBody>
      </p:sp>
    </p:spTree>
    <p:extLst>
      <p:ext uri="{BB962C8B-B14F-4D97-AF65-F5344CB8AC3E}">
        <p14:creationId xmlns:p14="http://schemas.microsoft.com/office/powerpoint/2010/main" val="26288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MR Egger Regression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875"/>
            <a:ext cx="8229600" cy="1047750"/>
          </a:xfrm>
        </p:spPr>
        <p:txBody>
          <a:bodyPr/>
          <a:lstStyle/>
          <a:p>
            <a:r>
              <a:rPr lang="en-US" sz="4000" dirty="0" smtClean="0"/>
              <a:t>MR Egger Regression: Central concept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Mendelian</a:t>
            </a:r>
            <a:r>
              <a:rPr lang="en-US" dirty="0" smtClean="0"/>
              <a:t> Randomization when multiple genetic variants are being used as IVs, Egger regression can: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000" dirty="0" smtClean="0"/>
              <a:t>Identify the presence of ‘directional’ pleiotropy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(biasing the IV estimate)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rovide a less biased causal estimate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(in the presence of pleiotropy)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5647"/>
          </a:xfrm>
        </p:spPr>
        <p:txBody>
          <a:bodyPr/>
          <a:lstStyle/>
          <a:p>
            <a:r>
              <a:rPr lang="en-US" dirty="0" err="1" smtClean="0"/>
              <a:t>InSIDE</a:t>
            </a:r>
            <a:r>
              <a:rPr lang="en-US" dirty="0" smtClean="0"/>
              <a:t> Assumption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/>
          <a:srcRect l="7784" r="7784"/>
          <a:stretch>
            <a:fillRect/>
          </a:stretch>
        </p:blipFill>
        <p:spPr>
          <a:xfrm>
            <a:off x="4381500" y="1406020"/>
            <a:ext cx="4305300" cy="2606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456" y="2315649"/>
            <a:ext cx="3342464" cy="1152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9539" y="1030758"/>
            <a:ext cx="299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Relaxing MR’s assumptions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53125" y="3124200"/>
            <a:ext cx="219075" cy="344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5965825" y="301684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AU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362450"/>
            <a:ext cx="4419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71725" y="4362450"/>
            <a:ext cx="2886075" cy="219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5007898" y="432137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6299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7125"/>
          </a:xfrm>
        </p:spPr>
        <p:txBody>
          <a:bodyPr/>
          <a:lstStyle/>
          <a:p>
            <a:r>
              <a:rPr lang="en-US" sz="4000" dirty="0" smtClean="0"/>
              <a:t>This Session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Inverse variance weighted MR</a:t>
            </a:r>
          </a:p>
          <a:p>
            <a:endParaRPr lang="en-US" sz="2000" dirty="0" smtClean="0"/>
          </a:p>
          <a:p>
            <a:r>
              <a:rPr lang="en-US" sz="2000" dirty="0" smtClean="0"/>
              <a:t>Heterogeneity tests</a:t>
            </a:r>
          </a:p>
          <a:p>
            <a:endParaRPr lang="en-US" sz="2000" dirty="0" smtClean="0"/>
          </a:p>
          <a:p>
            <a:r>
              <a:rPr lang="en-US" sz="2000" dirty="0" smtClean="0"/>
              <a:t>Multivariable MR</a:t>
            </a:r>
          </a:p>
          <a:p>
            <a:endParaRPr lang="en-US" sz="2000" dirty="0" smtClean="0"/>
          </a:p>
          <a:p>
            <a:r>
              <a:rPr lang="en-US" sz="2000" dirty="0" smtClean="0"/>
              <a:t>MR Egger</a:t>
            </a:r>
          </a:p>
          <a:p>
            <a:endParaRPr lang="en-US" sz="2000" dirty="0" smtClean="0"/>
          </a:p>
          <a:p>
            <a:r>
              <a:rPr lang="en-US" sz="2000" dirty="0" smtClean="0"/>
              <a:t>MR Weighted Median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44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625"/>
          </a:xfrm>
        </p:spPr>
        <p:txBody>
          <a:bodyPr/>
          <a:lstStyle/>
          <a:p>
            <a:r>
              <a:rPr lang="en-US" sz="4000" dirty="0" smtClean="0"/>
              <a:t>Example: 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9514" b="9514"/>
          <a:stretch>
            <a:fillRect/>
          </a:stretch>
        </p:blipFill>
        <p:spPr>
          <a:xfrm>
            <a:off x="270998" y="1517986"/>
            <a:ext cx="8685677" cy="4776788"/>
          </a:xfrm>
        </p:spPr>
      </p:pic>
      <p:sp>
        <p:nvSpPr>
          <p:cNvPr id="8" name="TextBox 7"/>
          <p:cNvSpPr txBox="1"/>
          <p:nvPr/>
        </p:nvSpPr>
        <p:spPr>
          <a:xfrm>
            <a:off x="2524125" y="823663"/>
            <a:ext cx="4020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INVALID INSTRUMENTS</a:t>
            </a:r>
          </a:p>
          <a:p>
            <a:r>
              <a:rPr lang="en-US" b="1" dirty="0" smtClean="0"/>
              <a:t>INSIDE ASSUMPTION SATISFIED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59243" y="6302661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SNP – exposure association</a:t>
            </a: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856621" y="3294766"/>
            <a:ext cx="304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SNP – outcome association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1109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19250"/>
          </a:xfrm>
        </p:spPr>
        <p:txBody>
          <a:bodyPr/>
          <a:lstStyle/>
          <a:p>
            <a:pPr algn="l"/>
            <a:r>
              <a:rPr lang="en-US" sz="2000" dirty="0" err="1" smtClean="0"/>
              <a:t>InSIDE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Bias of ratio estimator  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9514" b="9514"/>
          <a:stretch>
            <a:fillRect/>
          </a:stretch>
        </p:blipFill>
        <p:spPr>
          <a:xfrm>
            <a:off x="270998" y="1790700"/>
            <a:ext cx="8685677" cy="47767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500" y="498322"/>
            <a:ext cx="4651375" cy="46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1" y="1038149"/>
            <a:ext cx="5333999" cy="61145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962816" y="2210396"/>
            <a:ext cx="49483" cy="973234"/>
          </a:xfrm>
          <a:prstGeom prst="straightConnector1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435804" y="3711483"/>
            <a:ext cx="1" cy="841272"/>
          </a:xfrm>
          <a:prstGeom prst="straightConnector1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59243" y="6479123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SNP – exposure association</a:t>
            </a:r>
            <a:endParaRPr lang="en-AU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56621" y="3294766"/>
            <a:ext cx="304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SNP – outcome association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7666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9600" cy="1185572"/>
          </a:xfrm>
        </p:spPr>
        <p:txBody>
          <a:bodyPr/>
          <a:lstStyle/>
          <a:p>
            <a:pPr algn="l"/>
            <a:r>
              <a:rPr lang="en-US" sz="2000" dirty="0" smtClean="0"/>
              <a:t>Egger regression:</a:t>
            </a:r>
            <a:br>
              <a:rPr lang="en-US" sz="2000" dirty="0" smtClean="0"/>
            </a:br>
            <a:r>
              <a:rPr lang="en-US" sz="2000" dirty="0" smtClean="0"/>
              <a:t> Intercept not constrained to zero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9514" b="9514"/>
          <a:stretch>
            <a:fillRect/>
          </a:stretch>
        </p:blipFill>
        <p:spPr>
          <a:xfrm>
            <a:off x="270998" y="1114425"/>
            <a:ext cx="8685677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3425" y="158171"/>
            <a:ext cx="3587750" cy="10274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0998" y="5672428"/>
            <a:ext cx="8229600" cy="11855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Egger’s test assesses whether the intercept term is significantly different from zero. The estimated values of the intercept can be interpreted as the average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pleiotropic effect across all genetic variants. An intercept term different from zero indicates directional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pleiotropy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93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0750"/>
          </a:xfrm>
        </p:spPr>
        <p:txBody>
          <a:bodyPr/>
          <a:lstStyle/>
          <a:p>
            <a:r>
              <a:rPr lang="en-US" sz="4000" dirty="0" smtClean="0"/>
              <a:t>Height and lung function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30275"/>
            <a:ext cx="9144000" cy="4518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875" y="5969000"/>
            <a:ext cx="5668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IVW = 0.59 (95% CI: 0.50, 0.67 )</a:t>
            </a:r>
          </a:p>
          <a:p>
            <a:r>
              <a:rPr lang="en-US" dirty="0" smtClean="0"/>
              <a:t>Egger = 0.58 (95% CI: 0.50, 0.67); intercept -0.001 p=0.5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2159352"/>
            <a:ext cx="461665" cy="21057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SNP-Lung Function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8825" y="5276921"/>
            <a:ext cx="153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SNP - Height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7425" y="527692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Causal estimate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800" y="2506767"/>
            <a:ext cx="461665" cy="13106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SNP-Height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1"/>
            <a:ext cx="8229600" cy="809624"/>
          </a:xfrm>
        </p:spPr>
        <p:txBody>
          <a:bodyPr/>
          <a:lstStyle/>
          <a:p>
            <a:r>
              <a:rPr lang="en-US" sz="3600" dirty="0" smtClean="0"/>
              <a:t>BP and Coronary Disease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734" r="3734"/>
          <a:stretch>
            <a:fillRect/>
          </a:stretch>
        </p:blipFill>
        <p:spPr>
          <a:xfrm>
            <a:off x="63499" y="1209227"/>
            <a:ext cx="8969375" cy="4932811"/>
          </a:xfrm>
        </p:spPr>
      </p:pic>
      <p:sp>
        <p:nvSpPr>
          <p:cNvPr id="6" name="TextBox 5"/>
          <p:cNvSpPr txBox="1"/>
          <p:nvPr/>
        </p:nvSpPr>
        <p:spPr>
          <a:xfrm>
            <a:off x="3714750" y="1317625"/>
            <a:ext cx="193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FUNNEL PLOTS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2988" y="6265071"/>
            <a:ext cx="336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Visual evidence for asymmetry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1"/>
            <a:ext cx="8229600" cy="809624"/>
          </a:xfrm>
        </p:spPr>
        <p:txBody>
          <a:bodyPr/>
          <a:lstStyle/>
          <a:p>
            <a:r>
              <a:rPr lang="en-US" sz="3600" dirty="0" smtClean="0"/>
              <a:t>BP and Coronary Disease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734" r="3734"/>
          <a:stretch>
            <a:fillRect/>
          </a:stretch>
        </p:blipFill>
        <p:spPr>
          <a:xfrm>
            <a:off x="63499" y="1209227"/>
            <a:ext cx="8969375" cy="4932811"/>
          </a:xfrm>
        </p:spPr>
      </p:pic>
      <p:sp>
        <p:nvSpPr>
          <p:cNvPr id="6" name="TextBox 5"/>
          <p:cNvSpPr txBox="1"/>
          <p:nvPr/>
        </p:nvSpPr>
        <p:spPr>
          <a:xfrm>
            <a:off x="3714750" y="1317625"/>
            <a:ext cx="193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FUNNEL PLOTS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936750" y="3349625"/>
            <a:ext cx="2410645" cy="136525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68450"/>
          </a:xfrm>
        </p:spPr>
        <p:txBody>
          <a:bodyPr/>
          <a:lstStyle/>
          <a:p>
            <a:r>
              <a:rPr lang="en-US" sz="4000" dirty="0" smtClean="0"/>
              <a:t>BP and Coronary Disease</a:t>
            </a:r>
            <a:br>
              <a:rPr lang="en-US" sz="4000" dirty="0" smtClean="0"/>
            </a:br>
            <a:r>
              <a:rPr lang="en-US" sz="2800" dirty="0" smtClean="0"/>
              <a:t>Scatter Plots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68450"/>
            <a:ext cx="9144000" cy="4409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6127750"/>
            <a:ext cx="311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Egger test for intercept p=0.2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7150" y="6105525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Egger test for intercept p=0.054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1"/>
            <a:ext cx="8229600" cy="809624"/>
          </a:xfrm>
        </p:spPr>
        <p:txBody>
          <a:bodyPr/>
          <a:lstStyle/>
          <a:p>
            <a:r>
              <a:rPr lang="en-US" sz="3600" dirty="0" smtClean="0"/>
              <a:t>BP and Coronary Disease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734" r="3734"/>
          <a:stretch>
            <a:fillRect/>
          </a:stretch>
        </p:blipFill>
        <p:spPr>
          <a:xfrm>
            <a:off x="63499" y="1209227"/>
            <a:ext cx="8969375" cy="4932811"/>
          </a:xfrm>
        </p:spPr>
      </p:pic>
      <p:sp>
        <p:nvSpPr>
          <p:cNvPr id="5" name="TextBox 4"/>
          <p:cNvSpPr txBox="1"/>
          <p:nvPr/>
        </p:nvSpPr>
        <p:spPr>
          <a:xfrm>
            <a:off x="457200" y="6084372"/>
            <a:ext cx="38901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IVW=   0.054 </a:t>
            </a:r>
            <a:r>
              <a:rPr lang="en-US" dirty="0" err="1" smtClean="0"/>
              <a:t>logOR</a:t>
            </a:r>
            <a:r>
              <a:rPr lang="en-US" dirty="0" smtClean="0"/>
              <a:t>/mmHg p=4x10</a:t>
            </a:r>
            <a:r>
              <a:rPr lang="en-US" baseline="30000" dirty="0" smtClean="0"/>
              <a:t>-6</a:t>
            </a:r>
          </a:p>
          <a:p>
            <a:r>
              <a:rPr lang="en-US" dirty="0" smtClean="0"/>
              <a:t>Egger =0.015 </a:t>
            </a:r>
            <a:r>
              <a:rPr lang="en-US" dirty="0" err="1" smtClean="0"/>
              <a:t>logOR</a:t>
            </a:r>
            <a:r>
              <a:rPr lang="en-US" dirty="0" smtClean="0"/>
              <a:t>/mmHg p=0.6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4750" y="1317625"/>
            <a:ext cx="193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FUNNEL PLOTS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2225" y="6078022"/>
            <a:ext cx="38901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IVW=   0.083 </a:t>
            </a:r>
            <a:r>
              <a:rPr lang="en-US" dirty="0" err="1" smtClean="0"/>
              <a:t>logOR</a:t>
            </a:r>
            <a:r>
              <a:rPr lang="en-US" dirty="0" smtClean="0"/>
              <a:t>/mmHg p=1x10</a:t>
            </a:r>
            <a:r>
              <a:rPr lang="en-US" baseline="30000" dirty="0" smtClean="0"/>
              <a:t>-5</a:t>
            </a:r>
          </a:p>
          <a:p>
            <a:r>
              <a:rPr lang="en-US" dirty="0" smtClean="0"/>
              <a:t>Egger =-0.024 </a:t>
            </a:r>
            <a:r>
              <a:rPr lang="en-US" dirty="0" err="1" smtClean="0"/>
              <a:t>logOR</a:t>
            </a:r>
            <a:r>
              <a:rPr lang="en-US" dirty="0" smtClean="0"/>
              <a:t>/mmHg p=0.7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Weighted Median Approach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Median Method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1554"/>
            <a:ext cx="9157943" cy="3537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484" y="6337002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 all subsequent estimators it enjoys a 50% breakdown limit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4029" y="5617537"/>
            <a:ext cx="630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instrumental variables estimates and take the median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22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2A5E15-FD14-E041-850B-8877E315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Variance Weighted Fixed Effects Meta-analysis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Median Method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83" y="1660775"/>
            <a:ext cx="6410637" cy="4378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0773" y="6235665"/>
            <a:ext cx="69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j</a:t>
            </a:r>
            <a:r>
              <a:rPr lang="en-US" dirty="0" smtClean="0"/>
              <a:t>’ =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180481" y="602276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</a:t>
            </a:r>
            <a:r>
              <a:rPr lang="en-US" baseline="-25000" dirty="0" smtClean="0"/>
              <a:t>j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180481" y="6392101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σ</a:t>
            </a:r>
            <a:r>
              <a:rPr lang="en-US" i="1" baseline="30000" dirty="0" smtClean="0"/>
              <a:t>2</a:t>
            </a:r>
            <a:r>
              <a:rPr lang="en-US" i="1" baseline="-25000" dirty="0" smtClean="0"/>
              <a:t>Yj</a:t>
            </a:r>
            <a:r>
              <a:rPr lang="en-US" i="1" dirty="0" smtClean="0"/>
              <a:t> </a:t>
            </a:r>
            <a:endParaRPr lang="en-A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45202" y="615844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___</a:t>
            </a:r>
            <a:endParaRPr lang="en-A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80481" y="58827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^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078836" y="624368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w</a:t>
            </a:r>
            <a:r>
              <a:rPr lang="en-US" i="1" baseline="-25000" dirty="0" err="1" smtClean="0"/>
              <a:t>j</a:t>
            </a:r>
            <a:r>
              <a:rPr lang="en-US" dirty="0" smtClean="0"/>
              <a:t> = 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754678" y="604279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j</a:t>
            </a:r>
            <a:r>
              <a:rPr lang="en-US" dirty="0" smtClean="0"/>
              <a:t>’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3650406" y="641978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baseline="-25000" dirty="0" err="1" smtClean="0"/>
              <a:t>j</a:t>
            </a:r>
            <a:r>
              <a:rPr lang="en-US" dirty="0" err="1" smtClean="0"/>
              <a:t>w</a:t>
            </a:r>
            <a:r>
              <a:rPr lang="en-US" baseline="-25000" dirty="0" err="1" smtClean="0"/>
              <a:t>j</a:t>
            </a:r>
            <a:r>
              <a:rPr lang="en-US" dirty="0" smtClean="0"/>
              <a:t>’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650406" y="61636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59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Penalized Weighted Median Method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1554"/>
            <a:ext cx="9157943" cy="3537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484" y="6337002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 all subsequent estimators it enjoys a 50% breakdown limit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32871"/>
            <a:ext cx="8724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Although the invalid IVs do not contribute directly to the median estimate, they do </a:t>
            </a:r>
          </a:p>
          <a:p>
            <a:r>
              <a:rPr lang="en-US" dirty="0" smtClean="0"/>
              <a:t>influence it in small samples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15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Penalized Weighted Median Method</a:t>
            </a:r>
            <a:endParaRPr lang="en-AU" dirty="0"/>
          </a:p>
        </p:txBody>
      </p:sp>
      <p:grpSp>
        <p:nvGrpSpPr>
          <p:cNvPr id="15" name="Group 14"/>
          <p:cNvGrpSpPr/>
          <p:nvPr/>
        </p:nvGrpSpPr>
        <p:grpSpPr>
          <a:xfrm>
            <a:off x="3710323" y="3353704"/>
            <a:ext cx="2531202" cy="509477"/>
            <a:chOff x="3279363" y="6055050"/>
            <a:chExt cx="2531202" cy="509477"/>
          </a:xfrm>
        </p:grpSpPr>
        <p:sp>
          <p:nvSpPr>
            <p:cNvPr id="4" name="TextBox 3"/>
            <p:cNvSpPr txBox="1"/>
            <p:nvPr/>
          </p:nvSpPr>
          <p:spPr>
            <a:xfrm>
              <a:off x="3279363" y="6155455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Q</a:t>
              </a:r>
              <a:r>
                <a:rPr lang="en-US" dirty="0" smtClean="0"/>
                <a:t> = </a:t>
              </a:r>
              <a:r>
                <a:rPr lang="el-GR" i="1" dirty="0"/>
                <a:t>Σ</a:t>
              </a:r>
              <a:r>
                <a:rPr lang="en-US" i="1" baseline="-25000" dirty="0" err="1" smtClean="0"/>
                <a:t>j</a:t>
              </a:r>
              <a:r>
                <a:rPr lang="en-US" i="1" dirty="0" err="1" smtClean="0"/>
                <a:t>Q</a:t>
              </a:r>
              <a:r>
                <a:rPr lang="en-US" i="1" baseline="-25000" dirty="0" err="1" smtClean="0"/>
                <a:t>j</a:t>
              </a:r>
              <a:endParaRPr lang="en-A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75924" y="60550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^</a:t>
              </a:r>
              <a:endParaRPr lang="en-A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9704" y="61795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= </a:t>
              </a:r>
              <a:endParaRPr lang="en-A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36471" y="6195195"/>
              <a:ext cx="1374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 smtClean="0"/>
                <a:t>Σ</a:t>
              </a:r>
              <a:r>
                <a:rPr lang="en-US" i="1" baseline="-25000" dirty="0" err="1" smtClean="0"/>
                <a:t>j</a:t>
              </a:r>
              <a:r>
                <a:rPr lang="en-US" i="1" dirty="0" err="1" smtClean="0"/>
                <a:t>w</a:t>
              </a:r>
              <a:r>
                <a:rPr lang="en-US" i="1" baseline="-25000" dirty="0" err="1" smtClean="0"/>
                <a:t>j</a:t>
              </a:r>
              <a:r>
                <a:rPr lang="en-US" dirty="0" smtClean="0"/>
                <a:t>’(</a:t>
              </a:r>
              <a:r>
                <a:rPr lang="el-GR" i="1" dirty="0" smtClean="0"/>
                <a:t>β</a:t>
              </a:r>
              <a:r>
                <a:rPr lang="en-US" i="1" baseline="-25000" dirty="0" smtClean="0"/>
                <a:t>j</a:t>
              </a:r>
              <a:r>
                <a:rPr lang="en-US" dirty="0" smtClean="0"/>
                <a:t> - </a:t>
              </a:r>
              <a:r>
                <a:rPr lang="el-GR" i="1" dirty="0"/>
                <a:t>β</a:t>
              </a:r>
              <a:r>
                <a:rPr lang="en-US" dirty="0" smtClean="0"/>
                <a:t>)</a:t>
              </a:r>
              <a:r>
                <a:rPr lang="en-US" baseline="30000" dirty="0" smtClean="0"/>
                <a:t>2</a:t>
              </a:r>
              <a:endParaRPr lang="en-AU" baseline="30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61734" y="605835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^</a:t>
              </a:r>
              <a:endParaRPr lang="en-AU" dirty="0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One way of minimizing this problem is down-weighting the contribution to the analysis of genetic variants with heterogeneous ratio estimates</a:t>
            </a:r>
          </a:p>
          <a:p>
            <a:endParaRPr lang="en-US" sz="2000" dirty="0" smtClean="0"/>
          </a:p>
          <a:p>
            <a:r>
              <a:rPr lang="en-US" sz="2000" dirty="0" smtClean="0"/>
              <a:t>Heterogeneity between estimates can be quantified by Cochrane’s Q statistic:</a:t>
            </a:r>
          </a:p>
          <a:p>
            <a:endParaRPr lang="en-US" sz="2000" dirty="0" smtClean="0"/>
          </a:p>
          <a:p>
            <a:r>
              <a:rPr lang="en-US" sz="2000" dirty="0" smtClean="0"/>
              <a:t>The Q statistic has a chi-squared distribution on J – 1 degrees of freedom under the null hypothesis of no heterogeneity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dirty="0" smtClean="0"/>
              <a:t>Each individual component of Q has a chi-square distribution with 1 </a:t>
            </a:r>
            <a:r>
              <a:rPr lang="en-US" sz="2000" dirty="0" err="1" smtClean="0"/>
              <a:t>df</a:t>
            </a:r>
            <a:r>
              <a:rPr lang="en-US" sz="2000" dirty="0" smtClean="0"/>
              <a:t>. Bowden proposes using a one sided upper P value (denoted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):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61492" y="6341161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w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* = </a:t>
            </a:r>
            <a:r>
              <a:rPr lang="en-US" i="1" dirty="0" err="1" smtClean="0"/>
              <a:t>w’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× min(1, 20q</a:t>
            </a:r>
            <a:r>
              <a:rPr lang="en-US" i="1" baseline="-25000" dirty="0" smtClean="0"/>
              <a:t>j</a:t>
            </a:r>
            <a:r>
              <a:rPr lang="en-US" i="1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40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Penalized Weighted Median Method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183" y="1660775"/>
            <a:ext cx="6410637" cy="43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F578-4053-F04E-B4DC-F3977D45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A4137-DC40-A047-B9B1-E2DEF9445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MR uses natural randomization to mimic an RCT</a:t>
            </a:r>
          </a:p>
          <a:p>
            <a:r>
              <a:rPr lang="en-US" dirty="0"/>
              <a:t>It is useful, data is abundant, but it is not a panacea for causal inference</a:t>
            </a:r>
          </a:p>
          <a:p>
            <a:r>
              <a:rPr lang="en-US" dirty="0"/>
              <a:t>Often valuable for proving that an </a:t>
            </a:r>
            <a:r>
              <a:rPr lang="en-US" dirty="0" err="1"/>
              <a:t>hypothesised</a:t>
            </a:r>
            <a:r>
              <a:rPr lang="en-US" dirty="0"/>
              <a:t> association is not causal</a:t>
            </a:r>
          </a:p>
          <a:p>
            <a:r>
              <a:rPr lang="en-US" dirty="0"/>
              <a:t>Crucial to perform sensitivity analyses and obtain metrics regarding the likely reliability of the MR estimates</a:t>
            </a:r>
          </a:p>
        </p:txBody>
      </p:sp>
    </p:spTree>
    <p:extLst>
      <p:ext uri="{BB962C8B-B14F-4D97-AF65-F5344CB8AC3E}">
        <p14:creationId xmlns:p14="http://schemas.microsoft.com/office/powerpoint/2010/main" val="16685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DA536-DB25-674D-9118-0C6040A9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268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11C07-A7EC-FB43-A97A-C66FF199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Bowden et al. </a:t>
            </a:r>
            <a:r>
              <a:rPr lang="en-GB" b="1" dirty="0"/>
              <a:t>Detecting individual and global horizontal pleiotropy in Mendelian randomization: a job for the humble heterogeneity statistic? </a:t>
            </a:r>
            <a:r>
              <a:rPr lang="en-GB" i="1" dirty="0"/>
              <a:t>American Journal of Epidemiology 2018</a:t>
            </a:r>
            <a:r>
              <a:rPr lang="en-GB" dirty="0"/>
              <a:t>, </a:t>
            </a:r>
            <a:r>
              <a:rPr lang="en-GB" dirty="0" smtClean="0"/>
              <a:t>187(12), 2681-2685.</a:t>
            </a:r>
          </a:p>
          <a:p>
            <a:endParaRPr lang="en-GB" dirty="0"/>
          </a:p>
          <a:p>
            <a:r>
              <a:rPr lang="en-GB" dirty="0" smtClean="0"/>
              <a:t>Bowden et al. </a:t>
            </a:r>
            <a:r>
              <a:rPr lang="en-GB" b="1" dirty="0" smtClean="0"/>
              <a:t>Consistent estimation in Mendelian randomization with some invalid instruments using a weighted median estimator </a:t>
            </a:r>
            <a:r>
              <a:rPr lang="en-GB" i="1" dirty="0" smtClean="0"/>
              <a:t>Genet </a:t>
            </a:r>
            <a:r>
              <a:rPr lang="en-GB" i="1" dirty="0" err="1" smtClean="0"/>
              <a:t>Epidemiol</a:t>
            </a:r>
            <a:r>
              <a:rPr lang="en-GB" dirty="0" smtClean="0"/>
              <a:t> 40(4), 304-14</a:t>
            </a:r>
          </a:p>
          <a:p>
            <a:endParaRPr lang="en-GB" dirty="0" smtClean="0"/>
          </a:p>
          <a:p>
            <a:r>
              <a:rPr lang="en-GB" dirty="0" smtClean="0"/>
              <a:t>Bowden et al. </a:t>
            </a:r>
            <a:r>
              <a:rPr lang="en-GB" b="1" dirty="0" smtClean="0"/>
              <a:t>Mendelian randomization with invalid instruments: effect estimation and bias through Egger regression. </a:t>
            </a:r>
            <a:r>
              <a:rPr lang="en-GB" i="1" dirty="0" smtClean="0"/>
              <a:t>Int J </a:t>
            </a:r>
            <a:r>
              <a:rPr lang="en-GB" i="1" dirty="0" err="1" smtClean="0"/>
              <a:t>Epidemiol</a:t>
            </a:r>
            <a:r>
              <a:rPr lang="en-GB" dirty="0" smtClean="0"/>
              <a:t>, 44(2), 512-25</a:t>
            </a:r>
          </a:p>
          <a:p>
            <a:r>
              <a:rPr lang="en-GB" dirty="0" smtClean="0"/>
              <a:t>Burgess et al. </a:t>
            </a:r>
            <a:r>
              <a:rPr lang="en-GB" b="1" dirty="0" smtClean="0"/>
              <a:t>Multivariable Mendelian randomization: the use of pleiotropic genetic variants to estimate causal effects. </a:t>
            </a:r>
            <a:r>
              <a:rPr lang="en-GB" i="1" dirty="0" smtClean="0"/>
              <a:t>Am J </a:t>
            </a:r>
            <a:r>
              <a:rPr lang="en-GB" i="1" dirty="0" err="1" smtClean="0"/>
              <a:t>Epidemiol</a:t>
            </a:r>
            <a:r>
              <a:rPr lang="en-GB" dirty="0" smtClean="0"/>
              <a:t>, 181(4), 251-60</a:t>
            </a:r>
          </a:p>
          <a:p>
            <a:endParaRPr lang="en-GB" dirty="0" smtClean="0"/>
          </a:p>
          <a:p>
            <a:r>
              <a:rPr lang="en-GB" dirty="0" smtClean="0"/>
              <a:t>Hemani et al. </a:t>
            </a:r>
            <a:r>
              <a:rPr lang="en-GB" b="1" dirty="0" smtClean="0"/>
              <a:t>Evaluating </a:t>
            </a:r>
            <a:r>
              <a:rPr lang="en-GB" b="1" dirty="0"/>
              <a:t>the potential role of pleiotropy in Mendelian randomization studies</a:t>
            </a:r>
            <a:r>
              <a:rPr lang="en-GB" dirty="0"/>
              <a:t> </a:t>
            </a:r>
            <a:r>
              <a:rPr lang="en-GB" i="1" dirty="0"/>
              <a:t>Human Molecular Genetics</a:t>
            </a:r>
            <a:r>
              <a:rPr lang="en-GB" dirty="0"/>
              <a:t>, Volume 27, Issue R2, 1 August 2018, Pages R195–R208</a:t>
            </a:r>
          </a:p>
          <a:p>
            <a:endParaRPr lang="en-GB" dirty="0"/>
          </a:p>
          <a:p>
            <a:endParaRPr lang="en-GB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Inverse variance weighted (IVW) fixed effects method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/>
          </p:nvPr>
        </p:nvGraphicFramePr>
        <p:xfrm>
          <a:off x="1901477" y="4240622"/>
          <a:ext cx="21717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Equation" r:id="rId3" imgW="1269720" imgH="838080" progId="Equation.3">
                  <p:embed/>
                </p:oleObj>
              </mc:Choice>
              <mc:Fallback>
                <p:oleObj name="Equation" r:id="rId3" imgW="1269720" imgH="838080" progId="Equation.3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477" y="4240622"/>
                        <a:ext cx="21717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44327" y="4183472"/>
            <a:ext cx="2400300" cy="16573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350"/>
          </a:p>
        </p:txBody>
      </p:sp>
      <p:graphicFrame>
        <p:nvGraphicFramePr>
          <p:cNvPr id="14" name="Object 14"/>
          <p:cNvGraphicFramePr>
            <a:graphicFrameLocks noChangeAspect="1"/>
          </p:cNvGraphicFramePr>
          <p:nvPr>
            <p:extLst/>
          </p:nvPr>
        </p:nvGraphicFramePr>
        <p:xfrm>
          <a:off x="3980259" y="2970841"/>
          <a:ext cx="1183481" cy="78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5" imgW="799920" imgH="431640" progId="Equation.3">
                  <p:embed/>
                </p:oleObj>
              </mc:Choice>
              <mc:Fallback>
                <p:oleObj name="Equation" r:id="rId5" imgW="799920" imgH="431640" progId="Equation.3">
                  <p:embed/>
                  <p:pic>
                    <p:nvPicPr>
                      <p:cNvPr id="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259" y="2970841"/>
                        <a:ext cx="1183481" cy="789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773141" y="2988049"/>
            <a:ext cx="1657350" cy="8001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350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/>
          </p:nvPr>
        </p:nvGraphicFramePr>
        <p:xfrm>
          <a:off x="4902932" y="4384688"/>
          <a:ext cx="2019300" cy="116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7" imgW="1180800" imgH="672840" progId="Equation.3">
                  <p:embed/>
                </p:oleObj>
              </mc:Choice>
              <mc:Fallback>
                <p:oleObj name="Equation" r:id="rId7" imgW="1180800" imgH="672840" progId="Equation.3">
                  <p:embed/>
                  <p:pic>
                    <p:nvPicPr>
                      <p:cNvPr id="2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932" y="4384688"/>
                        <a:ext cx="2019300" cy="1160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769582" y="4183472"/>
            <a:ext cx="2400300" cy="16573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350"/>
          </a:p>
        </p:txBody>
      </p:sp>
      <p:sp>
        <p:nvSpPr>
          <p:cNvPr id="22" name="TextBox 21"/>
          <p:cNvSpPr txBox="1"/>
          <p:nvPr/>
        </p:nvSpPr>
        <p:spPr>
          <a:xfrm>
            <a:off x="1630024" y="6236145"/>
            <a:ext cx="6305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For N studies, each study </a:t>
            </a:r>
            <a:r>
              <a:rPr lang="en-US" sz="1350" i="1" dirty="0" err="1"/>
              <a:t>i</a:t>
            </a:r>
            <a:r>
              <a:rPr lang="en-US" sz="1350" dirty="0"/>
              <a:t> contributes more to the meta analysis if its standard error is lower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57200" y="1600201"/>
            <a:ext cx="8229600" cy="1461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x-none" smtClean="0"/>
              <a:t>There is one underlying ‘true’ effect</a:t>
            </a:r>
          </a:p>
          <a:p>
            <a:r>
              <a:rPr lang="en-US" altLang="x-none" smtClean="0"/>
              <a:t>All deviations of sample effects from the ‘true’ effect are due to chance</a:t>
            </a:r>
            <a:endParaRPr lang="en-US" altLang="x-none" dirty="0"/>
          </a:p>
        </p:txBody>
      </p:sp>
      <p:sp>
        <p:nvSpPr>
          <p:cNvPr id="3" name="TextBox 2"/>
          <p:cNvSpPr txBox="1"/>
          <p:nvPr/>
        </p:nvSpPr>
        <p:spPr>
          <a:xfrm>
            <a:off x="1901477" y="45845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^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4814523" y="32481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^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3670029" y="42797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^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24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p-value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43050" y="2678907"/>
          <a:ext cx="2857500" cy="126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3" imgW="1892160" imgH="838080" progId="Equation.3">
                  <p:embed/>
                </p:oleObj>
              </mc:Choice>
              <mc:Fallback>
                <p:oleObj name="Equation" r:id="rId3" imgW="1892160" imgH="838080" progId="Equation.3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2678907"/>
                        <a:ext cx="2857500" cy="1265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43050" y="2571750"/>
            <a:ext cx="3028950" cy="13716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350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5079206" y="2647950"/>
          <a:ext cx="2185988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5" imgW="1447560" imgH="888840" progId="Equation.3">
                  <p:embed/>
                </p:oleObj>
              </mc:Choice>
              <mc:Fallback>
                <p:oleObj name="Equation" r:id="rId5" imgW="1447560" imgH="888840" progId="Equation.3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206" y="2647950"/>
                        <a:ext cx="2185988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743450" y="2578894"/>
            <a:ext cx="3028950" cy="13716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350"/>
          </a:p>
        </p:txBody>
      </p:sp>
      <p:sp>
        <p:nvSpPr>
          <p:cNvPr id="9" name="TextBox 8"/>
          <p:cNvSpPr txBox="1"/>
          <p:nvPr/>
        </p:nvSpPr>
        <p:spPr>
          <a:xfrm>
            <a:off x="3936162" y="26777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^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464721" y="27666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^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979907" y="26455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^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267149" y="28089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^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16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C0541-4F5F-334A-9ABC-10A015BD9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4" y="1509505"/>
            <a:ext cx="4800600" cy="480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F1FEF4-A89D-8D44-A0D1-558712B138C7}"/>
              </a:ext>
            </a:extLst>
          </p:cNvPr>
          <p:cNvSpPr txBox="1"/>
          <p:nvPr/>
        </p:nvSpPr>
        <p:spPr>
          <a:xfrm>
            <a:off x="5130181" y="4688465"/>
            <a:ext cx="104201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/>
              <a:t>SNP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189BA-853C-3D45-8F7F-198EDBFFA4CC}"/>
              </a:ext>
            </a:extLst>
          </p:cNvPr>
          <p:cNvSpPr txBox="1"/>
          <p:nvPr/>
        </p:nvSpPr>
        <p:spPr>
          <a:xfrm>
            <a:off x="5130181" y="4965464"/>
            <a:ext cx="104201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/>
              <a:t>SNP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3AE40-AF1D-E243-8170-6822F011FFB8}"/>
              </a:ext>
            </a:extLst>
          </p:cNvPr>
          <p:cNvSpPr txBox="1"/>
          <p:nvPr/>
        </p:nvSpPr>
        <p:spPr>
          <a:xfrm>
            <a:off x="5130181" y="5242463"/>
            <a:ext cx="104201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/>
              <a:t>SNP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29CBF-8C8E-B94E-A5CE-9951F63FB85B}"/>
              </a:ext>
            </a:extLst>
          </p:cNvPr>
          <p:cNvSpPr txBox="1"/>
          <p:nvPr/>
        </p:nvSpPr>
        <p:spPr>
          <a:xfrm>
            <a:off x="5130181" y="5519462"/>
            <a:ext cx="104201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/>
              <a:t>SNP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D7581-84E0-104B-9052-43647B13C4C6}"/>
              </a:ext>
            </a:extLst>
          </p:cNvPr>
          <p:cNvSpPr txBox="1"/>
          <p:nvPr/>
        </p:nvSpPr>
        <p:spPr>
          <a:xfrm>
            <a:off x="6483706" y="5118323"/>
            <a:ext cx="77819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/>
              <a:t>LDL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D5A54-D179-BE43-BBC7-0D82AD9B32E9}"/>
              </a:ext>
            </a:extLst>
          </p:cNvPr>
          <p:cNvSpPr txBox="1"/>
          <p:nvPr/>
        </p:nvSpPr>
        <p:spPr>
          <a:xfrm>
            <a:off x="7898638" y="5118323"/>
            <a:ext cx="10519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/>
              <a:t>CHD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52D42C-30CC-5344-97EF-3723345BBAB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062070" y="4896214"/>
            <a:ext cx="453633" cy="287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CD64A1-58A1-974F-98BD-F69B7AB8295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062070" y="5173213"/>
            <a:ext cx="453633" cy="6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B9BA74-B500-FE47-B676-16EF1AD81D64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6062070" y="5326073"/>
            <a:ext cx="421636" cy="124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0A6838-E689-7147-8200-24937CB6A4C7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062070" y="5471753"/>
            <a:ext cx="453634" cy="255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CB99AD-FD40-5247-BD37-5DB974C94F5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7152445" y="5326073"/>
            <a:ext cx="7461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CD66AA5-CDAF-C44C-A47C-2CC2A72B34B5}"/>
              </a:ext>
            </a:extLst>
          </p:cNvPr>
          <p:cNvSpPr txBox="1"/>
          <p:nvPr/>
        </p:nvSpPr>
        <p:spPr>
          <a:xfrm>
            <a:off x="6515703" y="4265752"/>
            <a:ext cx="190274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/>
              <a:t>Confounders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40B3C29-DD6F-3E4E-9D34-9D7D646555DC}"/>
              </a:ext>
            </a:extLst>
          </p:cNvPr>
          <p:cNvCxnSpPr>
            <a:stCxn id="20" idx="2"/>
            <a:endCxn id="8" idx="0"/>
          </p:cNvCxnSpPr>
          <p:nvPr/>
        </p:nvCxnSpPr>
        <p:spPr>
          <a:xfrm flipH="1">
            <a:off x="6818076" y="4681251"/>
            <a:ext cx="583100" cy="437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4C8B79-1E02-0D45-AC9D-3CEF7A89A342}"/>
              </a:ext>
            </a:extLst>
          </p:cNvPr>
          <p:cNvCxnSpPr>
            <a:cxnSpLocks/>
            <a:stCxn id="20" idx="2"/>
            <a:endCxn id="9" idx="0"/>
          </p:cNvCxnSpPr>
          <p:nvPr/>
        </p:nvCxnSpPr>
        <p:spPr>
          <a:xfrm>
            <a:off x="7401175" y="4681251"/>
            <a:ext cx="911366" cy="437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E400DA9-60BC-CD4E-A2F0-6DE2D80AE529}"/>
              </a:ext>
            </a:extLst>
          </p:cNvPr>
          <p:cNvSpPr txBox="1"/>
          <p:nvPr/>
        </p:nvSpPr>
        <p:spPr>
          <a:xfrm>
            <a:off x="5354313" y="2527295"/>
            <a:ext cx="359626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IVW is equivalent to a weighted regression </a:t>
            </a:r>
            <a:r>
              <a:rPr lang="en-US" sz="1350" dirty="0" smtClean="0"/>
              <a:t>of SNP-outcome effects on SNP-exposure effects passing through the origin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The weights are </a:t>
            </a:r>
            <a:r>
              <a:rPr lang="en-US" sz="1350" dirty="0" smtClean="0"/>
              <a:t>1/</a:t>
            </a:r>
            <a:r>
              <a:rPr lang="en-US" sz="1350" dirty="0" err="1" smtClean="0"/>
              <a:t>SE_SNP_outcome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The slope is the estimate of the causal effect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Fixed Effects IVW-MR and Weighted Linear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5935"/>
            <a:ext cx="8229600" cy="16002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LDL and CHD Risk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 descr="Cov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552728" cy="5112568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730105" y="6356176"/>
            <a:ext cx="395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err="1" smtClean="0"/>
              <a:t>Ference</a:t>
            </a:r>
            <a:r>
              <a:rPr lang="en-GB" dirty="0" smtClean="0"/>
              <a:t> et </a:t>
            </a:r>
            <a:r>
              <a:rPr lang="en-GB" dirty="0"/>
              <a:t>al, </a:t>
            </a:r>
            <a:r>
              <a:rPr lang="en-GB" dirty="0" smtClean="0"/>
              <a:t>JACC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46A2-1140-4446-B00E-CDB39EE6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methods for handling horizontal pleiotropy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ABB84-0CBD-E342-AA13-8133193CA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methods now exist</a:t>
            </a:r>
          </a:p>
        </p:txBody>
      </p:sp>
    </p:spTree>
    <p:extLst>
      <p:ext uri="{BB962C8B-B14F-4D97-AF65-F5344CB8AC3E}">
        <p14:creationId xmlns:p14="http://schemas.microsoft.com/office/powerpoint/2010/main" val="36359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7125"/>
          </a:xfrm>
        </p:spPr>
        <p:txBody>
          <a:bodyPr/>
          <a:lstStyle/>
          <a:p>
            <a:r>
              <a:rPr lang="en-US" sz="4000" dirty="0" smtClean="0"/>
              <a:t>What is the problem?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Mendelian</a:t>
            </a:r>
            <a:r>
              <a:rPr lang="en-US" sz="2000" dirty="0" smtClean="0"/>
              <a:t> Randomization (MR) uses genetic variants to test for causal relationships between phenotypic exposures and disease-related outcomes</a:t>
            </a:r>
          </a:p>
          <a:p>
            <a:endParaRPr lang="en-US" sz="2000" dirty="0" smtClean="0"/>
          </a:p>
          <a:p>
            <a:r>
              <a:rPr lang="en-US" sz="2000" dirty="0" smtClean="0"/>
              <a:t>Due to the proliferation of GWAS, it is increasingly common for MR analyses to use large numbers of genetic variants</a:t>
            </a:r>
          </a:p>
          <a:p>
            <a:endParaRPr lang="en-US" sz="2000" dirty="0" smtClean="0"/>
          </a:p>
          <a:p>
            <a:r>
              <a:rPr lang="en-US" sz="2000" dirty="0" smtClean="0"/>
              <a:t>Increased power but greater potential for </a:t>
            </a:r>
            <a:r>
              <a:rPr lang="en-US" sz="2000" b="1" dirty="0" smtClean="0"/>
              <a:t>pleiotropy</a:t>
            </a:r>
          </a:p>
          <a:p>
            <a:endParaRPr lang="en-US" sz="2000" b="1" dirty="0" smtClean="0"/>
          </a:p>
          <a:p>
            <a:r>
              <a:rPr lang="en-US" sz="2000" dirty="0" smtClean="0"/>
              <a:t>Pleiotropic variants affect biological pathways other than the exposure under investigation and therefore can lead to biased causal estimates and false positives under the null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96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9346</TotalTime>
  <Words>1545</Words>
  <Application>Microsoft Office PowerPoint</Application>
  <PresentationFormat>On-screen Show (4:3)</PresentationFormat>
  <Paragraphs>223</Paragraphs>
  <Slides>35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Palatino Linotype</vt:lpstr>
      <vt:lpstr>Executive</vt:lpstr>
      <vt:lpstr>Equation</vt:lpstr>
      <vt:lpstr>Sensitivity Analyses in Mendelian Randomization Studies</vt:lpstr>
      <vt:lpstr>This Session</vt:lpstr>
      <vt:lpstr>Inverse Variance Weighted Fixed Effects Meta-analysis</vt:lpstr>
      <vt:lpstr>Inverse variance weighted (IVW) fixed effects method</vt:lpstr>
      <vt:lpstr>Calculate p-value</vt:lpstr>
      <vt:lpstr>PowerPoint Presentation</vt:lpstr>
      <vt:lpstr>LDL and CHD Risk</vt:lpstr>
      <vt:lpstr>MR methods for handling horizontal pleiotropy</vt:lpstr>
      <vt:lpstr>What is the problem?</vt:lpstr>
      <vt:lpstr>Two Sample MR:  Single Variants</vt:lpstr>
      <vt:lpstr>Two Sample MR: Multiple Variants</vt:lpstr>
      <vt:lpstr>MR – with direct pleiotropy</vt:lpstr>
      <vt:lpstr>Heterogeneity</vt:lpstr>
      <vt:lpstr>Option 1: Remove outliers</vt:lpstr>
      <vt:lpstr>Option 2: Multivariable MR</vt:lpstr>
      <vt:lpstr>Option 3: Fit a model that is robust to some model of horizontal pleiotropy</vt:lpstr>
      <vt:lpstr>MR Egger Regression</vt:lpstr>
      <vt:lpstr>MR Egger Regression: Central concept</vt:lpstr>
      <vt:lpstr>InSIDE Assumption</vt:lpstr>
      <vt:lpstr>Example: </vt:lpstr>
      <vt:lpstr>InSIDE: Bias of ratio estimator  </vt:lpstr>
      <vt:lpstr>Egger regression:  Intercept not constrained to zero</vt:lpstr>
      <vt:lpstr>Height and lung function</vt:lpstr>
      <vt:lpstr>BP and Coronary Disease</vt:lpstr>
      <vt:lpstr>BP and Coronary Disease</vt:lpstr>
      <vt:lpstr>BP and Coronary Disease Scatter Plots</vt:lpstr>
      <vt:lpstr>BP and Coronary Disease</vt:lpstr>
      <vt:lpstr>Weighted Median Approach</vt:lpstr>
      <vt:lpstr>Simple Median Method</vt:lpstr>
      <vt:lpstr>Weighted Median Method</vt:lpstr>
      <vt:lpstr>Penalized Weighted Median Method</vt:lpstr>
      <vt:lpstr>Penalized Weighted Median Method</vt:lpstr>
      <vt:lpstr>Penalized Weighted Median Method</vt:lpstr>
      <vt:lpstr>Summary</vt:lpstr>
      <vt:lpstr>References</vt:lpstr>
    </vt:vector>
  </TitlesOfParts>
  <Company>QBI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Mendelian randomization with  invalid instruments:   effect estimation and bias detection through Egger regression</dc:title>
  <dc:creator>Marie-Jo Brion</dc:creator>
  <cp:lastModifiedBy>David Evans</cp:lastModifiedBy>
  <cp:revision>289</cp:revision>
  <dcterms:created xsi:type="dcterms:W3CDTF">2015-05-18T05:54:40Z</dcterms:created>
  <dcterms:modified xsi:type="dcterms:W3CDTF">2020-03-06T04:12:06Z</dcterms:modified>
</cp:coreProperties>
</file>