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427" r:id="rId2"/>
    <p:sldId id="667" r:id="rId3"/>
    <p:sldId id="658" r:id="rId4"/>
    <p:sldId id="668" r:id="rId5"/>
    <p:sldId id="669" r:id="rId6"/>
    <p:sldId id="670" r:id="rId7"/>
    <p:sldId id="671" r:id="rId8"/>
    <p:sldId id="672" r:id="rId9"/>
    <p:sldId id="673" r:id="rId10"/>
    <p:sldId id="674" r:id="rId11"/>
    <p:sldId id="675" r:id="rId12"/>
    <p:sldId id="676" r:id="rId13"/>
    <p:sldId id="677" r:id="rId14"/>
    <p:sldId id="678" r:id="rId15"/>
    <p:sldId id="630" r:id="rId16"/>
    <p:sldId id="633" r:id="rId17"/>
    <p:sldId id="634" r:id="rId18"/>
    <p:sldId id="635" r:id="rId19"/>
    <p:sldId id="636" r:id="rId20"/>
    <p:sldId id="637" r:id="rId21"/>
    <p:sldId id="638" r:id="rId22"/>
    <p:sldId id="655" r:id="rId23"/>
    <p:sldId id="639" r:id="rId24"/>
    <p:sldId id="642" r:id="rId25"/>
    <p:sldId id="643" r:id="rId26"/>
    <p:sldId id="656" r:id="rId27"/>
    <p:sldId id="640" r:id="rId28"/>
    <p:sldId id="641" r:id="rId29"/>
    <p:sldId id="665" r:id="rId30"/>
    <p:sldId id="644" r:id="rId31"/>
    <p:sldId id="645" r:id="rId32"/>
    <p:sldId id="646" r:id="rId33"/>
    <p:sldId id="647" r:id="rId34"/>
    <p:sldId id="648" r:id="rId35"/>
    <p:sldId id="650" r:id="rId36"/>
    <p:sldId id="651" r:id="rId37"/>
    <p:sldId id="652" r:id="rId38"/>
    <p:sldId id="657" r:id="rId39"/>
    <p:sldId id="649" r:id="rId40"/>
    <p:sldId id="666" r:id="rId41"/>
    <p:sldId id="659" r:id="rId42"/>
    <p:sldId id="660" r:id="rId43"/>
    <p:sldId id="661" r:id="rId44"/>
    <p:sldId id="662" r:id="rId45"/>
    <p:sldId id="663" r:id="rId46"/>
    <p:sldId id="664" r:id="rId47"/>
    <p:sldId id="65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EBB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81279" autoAdjust="0"/>
  </p:normalViewPr>
  <p:slideViewPr>
    <p:cSldViewPr>
      <p:cViewPr varScale="1">
        <p:scale>
          <a:sx n="56" d="100"/>
          <a:sy n="56" d="100"/>
        </p:scale>
        <p:origin x="15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45AD-27DB-4209-B9C6-408C3B620F37}" type="datetimeFigureOut">
              <a:rPr lang="en-GB" smtClean="0"/>
              <a:pPr/>
              <a:t>07/03/2020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80D4D-B734-4681-9257-57E5ED3C61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4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798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B9E73-9462-4955-9BD4-DB47F7AF9B25}" type="slidenum">
              <a:rPr lang="en-GB"/>
              <a:pPr/>
              <a:t>18</a:t>
            </a:fld>
            <a:endParaRPr lang="en-GB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9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51220-8ADE-4FF7-9329-2D93F7D3E021}" type="slidenum">
              <a:rPr lang="en-GB"/>
              <a:pPr/>
              <a:t>19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31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51220-8ADE-4FF7-9329-2D93F7D3E021}" type="slidenum">
              <a:rPr lang="en-GB"/>
              <a:pPr/>
              <a:t>20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52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44D5A-9933-ED4C-94B3-DA6E71FFC188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8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BC21B9-AC17-7A4B-ADED-D4F3E6ADA5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40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52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BC21B9-AC17-7A4B-ADED-D4F3E6ADA5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98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3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690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A566F-7B9D-4151-9F46-534EB0ABD610}" type="slidenum">
              <a:rPr lang="en-GB"/>
              <a:pPr/>
              <a:t>7</a:t>
            </a:fld>
            <a:endParaRPr lang="en-GB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48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1F007-5A24-44C2-9E83-00BA44A5A3AF}" type="slidenum">
              <a:rPr lang="en-GB"/>
              <a:pPr/>
              <a:t>9</a:t>
            </a:fld>
            <a:endParaRPr lang="en-GB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2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DA12B-47C7-4CE9-881F-88F07EDD342F}" type="slidenum">
              <a:rPr lang="en-GB"/>
              <a:pPr/>
              <a:t>11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9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A9511-9D8F-4396-AD48-BCFAF327F109}" type="slidenum">
              <a:rPr lang="en-GB"/>
              <a:pPr/>
              <a:t>12</a:t>
            </a:fld>
            <a:endParaRPr lang="en-GB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54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64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15395-F346-40D6-85B1-B624DB79F546}" type="slidenum">
              <a:rPr lang="en-GB"/>
              <a:pPr/>
              <a:t>14</a:t>
            </a:fld>
            <a:endParaRPr lang="en-GB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80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C22F9-BDDB-8A48-AB63-D77303F63CB5}" type="slidenum">
              <a:rPr lang="en-US"/>
              <a:pPr/>
              <a:t>15</a:t>
            </a:fld>
            <a:endParaRPr lang="en-US"/>
          </a:p>
        </p:txBody>
      </p:sp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32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86F64F9-7594-D948-9773-089249130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B36C-3372-43E9-96FE-C83A79C65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0094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4CCB-9D43-412D-A0AC-BB84032C120D}" type="datetimeFigureOut">
              <a:rPr lang="en-GB" smtClean="0"/>
              <a:pPr/>
              <a:t>07/03/2020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990656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Introduction to Mendelian Randomization:</a:t>
            </a: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>Using genes to inform causality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720080"/>
          </a:xfrm>
        </p:spPr>
        <p:txBody>
          <a:bodyPr>
            <a:normAutofit/>
          </a:bodyPr>
          <a:lstStyle/>
          <a:p>
            <a:r>
              <a:rPr lang="en-GB" dirty="0" smtClean="0"/>
              <a:t>David Evans</a:t>
            </a:r>
          </a:p>
        </p:txBody>
      </p:sp>
      <p:pic>
        <p:nvPicPr>
          <p:cNvPr id="5" name="Picture 4" descr="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6"/>
          <a:stretch>
            <a:fillRect/>
          </a:stretch>
        </p:blipFill>
        <p:spPr bwMode="auto">
          <a:xfrm>
            <a:off x="-11684" y="5842000"/>
            <a:ext cx="9120188" cy="66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  <a:latin typeface="Tahoma" pitchFamily="34" charset="0"/>
              </a:rPr>
              <a:t>Use of vitamin supplements by US adults, 1987-2000</a:t>
            </a:r>
          </a:p>
        </p:txBody>
      </p:sp>
      <p:graphicFrame>
        <p:nvGraphicFramePr>
          <p:cNvPr id="40755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23875" y="1560513"/>
          <a:ext cx="81597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hart" r:id="rId3" imgW="11401296" imgH="6543840" progId="MSGraph.Chart.8">
                  <p:embed followColorScheme="full"/>
                </p:oleObj>
              </mc:Choice>
              <mc:Fallback>
                <p:oleObj name="Chart" r:id="rId3" imgW="11401296" imgH="6543840" progId="MSGraph.Chart.8">
                  <p:embed followColorScheme="full"/>
                  <p:pic>
                    <p:nvPicPr>
                      <p:cNvPr id="40755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560513"/>
                        <a:ext cx="8159750" cy="468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288925" y="6407150"/>
            <a:ext cx="587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Tahoma" pitchFamily="34" charset="0"/>
              </a:rPr>
              <a:t>Source: Millen AE, Journal of American Dietetic Assoc 2004;104:942-950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 rot="-5400000">
            <a:off x="70644" y="3604419"/>
            <a:ext cx="773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Tahoma" pitchFamily="34" charset="0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4118593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568325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Vitamin E supplement use and risk of Coronary Heart Disease</a:t>
            </a:r>
          </a:p>
        </p:txBody>
      </p:sp>
      <p:sp>
        <p:nvSpPr>
          <p:cNvPr id="224259" name="Text Box 1027"/>
          <p:cNvSpPr txBox="1">
            <a:spLocks noChangeArrowheads="1"/>
          </p:cNvSpPr>
          <p:nvPr/>
        </p:nvSpPr>
        <p:spPr bwMode="auto">
          <a:xfrm>
            <a:off x="669925" y="6005513"/>
            <a:ext cx="795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Stampfer et al NEJM 1993; 328: 144-9;  Rimm et al NEJM 1993; 328: 1450-6;  Eidelman et al </a:t>
            </a:r>
            <a:br>
              <a:rPr lang="en-GB" sz="1600"/>
            </a:br>
            <a:r>
              <a:rPr lang="en-GB" sz="1600"/>
              <a:t>Arch Intern Med 2004; 164:1552-6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990600" y="1295400"/>
            <a:ext cx="6967538" cy="4749800"/>
            <a:chOff x="740" y="816"/>
            <a:chExt cx="4273" cy="2992"/>
          </a:xfrm>
        </p:grpSpPr>
        <p:graphicFrame>
          <p:nvGraphicFramePr>
            <p:cNvPr id="224261" name="Object 1029"/>
            <p:cNvGraphicFramePr>
              <a:graphicFrameLocks noChangeAspect="1"/>
            </p:cNvGraphicFramePr>
            <p:nvPr/>
          </p:nvGraphicFramePr>
          <p:xfrm>
            <a:off x="740" y="816"/>
            <a:ext cx="4273" cy="2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Chart" r:id="rId4" imgW="5814874" imgH="4071987" progId="MSGraph.Chart.8">
                    <p:embed followColorScheme="full"/>
                  </p:oleObj>
                </mc:Choice>
                <mc:Fallback>
                  <p:oleObj name="Chart" r:id="rId4" imgW="5814874" imgH="4071987" progId="MSGraph.Chart.8">
                    <p:embed followColorScheme="full"/>
                    <p:pic>
                      <p:nvPicPr>
                        <p:cNvPr id="224261" name="Object 10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" y="816"/>
                          <a:ext cx="4273" cy="2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4262" name="Line 1030"/>
            <p:cNvSpPr>
              <a:spLocks noChangeShapeType="1"/>
            </p:cNvSpPr>
            <p:nvPr/>
          </p:nvSpPr>
          <p:spPr bwMode="auto">
            <a:xfrm>
              <a:off x="1214" y="1371"/>
              <a:ext cx="3648" cy="0"/>
            </a:xfrm>
            <a:prstGeom prst="line">
              <a:avLst/>
            </a:prstGeom>
            <a:noFill/>
            <a:ln w="25400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4263" name="Line 1031"/>
            <p:cNvSpPr>
              <a:spLocks noChangeShapeType="1"/>
            </p:cNvSpPr>
            <p:nvPr/>
          </p:nvSpPr>
          <p:spPr bwMode="auto">
            <a:xfrm>
              <a:off x="1168" y="1372"/>
              <a:ext cx="4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4264" name="Text Box 1032"/>
            <p:cNvSpPr txBox="1">
              <a:spLocks noChangeArrowheads="1"/>
            </p:cNvSpPr>
            <p:nvPr/>
          </p:nvSpPr>
          <p:spPr bwMode="auto">
            <a:xfrm>
              <a:off x="862" y="125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/>
                <a:t>1.0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1122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609600"/>
            <a:ext cx="7086600" cy="5578475"/>
            <a:chOff x="624" y="384"/>
            <a:chExt cx="4464" cy="3514"/>
          </a:xfrm>
        </p:grpSpPr>
        <p:pic>
          <p:nvPicPr>
            <p:cNvPr id="408579" name="Picture 3" descr="D:\temp\george2.tif"/>
            <p:cNvPicPr>
              <a:picLocks noChangeAspect="1" noChangeArrowheads="1"/>
            </p:cNvPicPr>
            <p:nvPr/>
          </p:nvPicPr>
          <p:blipFill>
            <a:blip r:embed="rId3" cstate="print"/>
            <a:srcRect b="1515"/>
            <a:stretch>
              <a:fillRect/>
            </a:stretch>
          </p:blipFill>
          <p:spPr bwMode="auto">
            <a:xfrm>
              <a:off x="624" y="384"/>
              <a:ext cx="4464" cy="3108"/>
            </a:xfrm>
            <a:prstGeom prst="rect">
              <a:avLst/>
            </a:prstGeom>
            <a:noFill/>
          </p:spPr>
        </p:pic>
        <p:sp>
          <p:nvSpPr>
            <p:cNvPr id="408580" name="Rectangle 4"/>
            <p:cNvSpPr>
              <a:spLocks noChangeArrowheads="1"/>
            </p:cNvSpPr>
            <p:nvPr/>
          </p:nvSpPr>
          <p:spPr bwMode="auto">
            <a:xfrm>
              <a:off x="624" y="384"/>
              <a:ext cx="4464" cy="310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728" y="3648"/>
              <a:ext cx="23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 i="1"/>
                <a:t>“Well, so much for antioxidants.”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5087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44824"/>
            <a:ext cx="7772400" cy="201622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</a:rPr>
              <a:t>Many other </a:t>
            </a:r>
            <a:r>
              <a:rPr lang="en-US" dirty="0" err="1" smtClean="0">
                <a:solidFill>
                  <a:schemeClr val="tx2"/>
                </a:solidFill>
              </a:rPr>
              <a:t>exaMPLEs</a:t>
            </a:r>
            <a:r>
              <a:rPr lang="en-US" dirty="0" smtClean="0">
                <a:solidFill>
                  <a:srgbClr val="4F81BD"/>
                </a:solidFill>
              </a:rPr>
              <a:t/>
            </a:r>
            <a:br>
              <a:rPr lang="en-US" dirty="0" smtClean="0">
                <a:solidFill>
                  <a:srgbClr val="4F81BD"/>
                </a:solidFill>
              </a:rPr>
            </a:br>
            <a:r>
              <a:rPr lang="en-US" dirty="0" smtClean="0">
                <a:solidFill>
                  <a:srgbClr val="4F81BD"/>
                </a:solidFill>
              </a:rPr>
              <a:t/>
            </a:r>
            <a:br>
              <a:rPr lang="en-US" dirty="0" smtClean="0">
                <a:solidFill>
                  <a:srgbClr val="4F81BD"/>
                </a:solidFill>
              </a:rPr>
            </a:br>
            <a:r>
              <a:rPr lang="en-US" sz="2800" dirty="0" smtClean="0"/>
              <a:t>vitamin c, vitamin a, HRT, </a:t>
            </a:r>
            <a:br>
              <a:rPr lang="en-US" sz="2800" dirty="0" smtClean="0"/>
            </a:br>
            <a:r>
              <a:rPr lang="en-US" sz="2800" dirty="0" smtClean="0"/>
              <a:t>many drug targets…….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4F81BD"/>
                </a:solidFill>
              </a:rPr>
              <a:t/>
            </a:r>
            <a:br>
              <a:rPr lang="en-US" dirty="0">
                <a:solidFill>
                  <a:srgbClr val="4F81BD"/>
                </a:solidFill>
              </a:rPr>
            </a:br>
            <a:r>
              <a:rPr lang="en-US" dirty="0" smtClean="0">
                <a:solidFill>
                  <a:srgbClr val="4F81BD"/>
                </a:solidFill>
              </a:rPr>
              <a:t/>
            </a:r>
            <a:br>
              <a:rPr lang="en-US" dirty="0" smtClean="0">
                <a:solidFill>
                  <a:srgbClr val="4F81BD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What’s the explanation?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-123904" y="-99392"/>
            <a:ext cx="925252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Vitamin E levels and </a:t>
            </a:r>
            <a:r>
              <a:rPr lang="en-GB" sz="3600" dirty="0" smtClean="0">
                <a:solidFill>
                  <a:schemeClr val="tx2"/>
                </a:solidFill>
              </a:rPr>
              <a:t>confounding risk </a:t>
            </a:r>
            <a:r>
              <a:rPr lang="en-GB" sz="3600" dirty="0">
                <a:solidFill>
                  <a:schemeClr val="tx2"/>
                </a:solidFill>
              </a:rPr>
              <a:t>factors</a:t>
            </a:r>
            <a:r>
              <a:rPr lang="en-GB" sz="3600" dirty="0" smtClean="0">
                <a:solidFill>
                  <a:schemeClr val="tx2"/>
                </a:solidFill>
              </a:rPr>
              <a:t>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1619672" y="1268760"/>
            <a:ext cx="223914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Childhood SES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Manual social class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No car access	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State pension </a:t>
            </a:r>
            <a:r>
              <a:rPr lang="en-GB" sz="2000" dirty="0" smtClean="0"/>
              <a:t>only</a:t>
            </a:r>
            <a:endParaRPr lang="en-GB" sz="2000" dirty="0"/>
          </a:p>
          <a:p>
            <a:pPr>
              <a:spcBef>
                <a:spcPct val="50000"/>
              </a:spcBef>
            </a:pPr>
            <a:r>
              <a:rPr lang="en-GB" sz="2000" dirty="0"/>
              <a:t>Smoker	</a:t>
            </a:r>
            <a:endParaRPr lang="en-GB" sz="2000" dirty="0" smtClean="0"/>
          </a:p>
          <a:p>
            <a:pPr>
              <a:spcBef>
                <a:spcPct val="50000"/>
              </a:spcBef>
            </a:pPr>
            <a:r>
              <a:rPr lang="en-GB" sz="2000" dirty="0"/>
              <a:t>Obese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Daily alcohol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Exercise	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Low fat diet	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Height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Leg length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	</a:t>
            </a:r>
            <a:r>
              <a:rPr lang="en-GB" dirty="0"/>
              <a:t>						</a:t>
            </a:r>
            <a:endParaRPr lang="en-US" dirty="0"/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4572000" y="184482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4572000" y="227687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4572000" y="278092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4572000" y="321297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>
            <a:off x="4572000" y="3645024"/>
            <a:ext cx="0" cy="326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V="1">
            <a:off x="4572000" y="4648200"/>
            <a:ext cx="0" cy="304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4572000" y="4191000"/>
            <a:ext cx="0" cy="304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 flipV="1">
            <a:off x="4572000" y="5157192"/>
            <a:ext cx="0" cy="288032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6" name="Line 12"/>
          <p:cNvSpPr>
            <a:spLocks noChangeShapeType="1"/>
          </p:cNvSpPr>
          <p:nvPr/>
        </p:nvSpPr>
        <p:spPr bwMode="auto">
          <a:xfrm flipV="1">
            <a:off x="4572000" y="5562600"/>
            <a:ext cx="0" cy="304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7" name="Line 13"/>
          <p:cNvSpPr>
            <a:spLocks noChangeShapeType="1"/>
          </p:cNvSpPr>
          <p:nvPr/>
        </p:nvSpPr>
        <p:spPr bwMode="auto">
          <a:xfrm flipV="1">
            <a:off x="4572000" y="5943600"/>
            <a:ext cx="0" cy="304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5298057" y="6023029"/>
            <a:ext cx="3954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 smtClean="0"/>
              <a:t>Women’s Heart and Health Study</a:t>
            </a:r>
          </a:p>
          <a:p>
            <a:r>
              <a:rPr lang="en-GB" dirty="0" err="1" smtClean="0"/>
              <a:t>Lawlor</a:t>
            </a:r>
            <a:r>
              <a:rPr lang="en-GB" dirty="0" smtClean="0"/>
              <a:t> </a:t>
            </a:r>
            <a:r>
              <a:rPr lang="en-GB" dirty="0"/>
              <a:t>et al, Lancet 2004</a:t>
            </a:r>
            <a:endParaRPr lang="en-US" dirty="0"/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>
            <a:off x="4572000" y="134076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58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760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Verdana"/>
                <a:cs typeface="Verdana"/>
              </a:rPr>
              <a:t>Classic limitations to “observational” science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62422"/>
            <a:ext cx="3810000" cy="4114800"/>
          </a:xfrm>
        </p:spPr>
        <p:txBody>
          <a:bodyPr/>
          <a:lstStyle/>
          <a:p>
            <a:r>
              <a:rPr lang="en-US" sz="2200" b="1" dirty="0">
                <a:latin typeface="Verdana"/>
                <a:cs typeface="Verdana"/>
              </a:rPr>
              <a:t>Confounding</a:t>
            </a:r>
          </a:p>
          <a:p>
            <a:endParaRPr lang="en-US" sz="2200" dirty="0">
              <a:latin typeface="Verdana"/>
              <a:cs typeface="Verdana"/>
            </a:endParaRPr>
          </a:p>
          <a:p>
            <a:endParaRPr lang="en-US" sz="2200" dirty="0">
              <a:latin typeface="Verdana"/>
              <a:cs typeface="Verdana"/>
            </a:endParaRPr>
          </a:p>
          <a:p>
            <a:endParaRPr lang="en-US" sz="2200" dirty="0">
              <a:latin typeface="Verdana"/>
              <a:cs typeface="Verdana"/>
            </a:endParaRPr>
          </a:p>
        </p:txBody>
      </p:sp>
      <p:pic>
        <p:nvPicPr>
          <p:cNvPr id="4137" name="Picture 41" descr="conf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1638" y="1754460"/>
            <a:ext cx="2619375" cy="1981200"/>
          </a:xfrm>
          <a:noFill/>
          <a:ln/>
        </p:spPr>
      </p:pic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684213" y="3842022"/>
            <a:ext cx="3810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1" dirty="0">
                <a:latin typeface="Verdana"/>
                <a:cs typeface="Verdana"/>
              </a:rPr>
              <a:t>Reverse Causation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55650" y="5497785"/>
            <a:ext cx="3810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0" dirty="0">
                <a:latin typeface="Verdana"/>
                <a:cs typeface="Verdana"/>
              </a:rPr>
              <a:t>Bias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</p:txBody>
      </p:sp>
      <p:pic>
        <p:nvPicPr>
          <p:cNvPr id="4139" name="Picture 43" descr="conf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57825" y="1762397"/>
            <a:ext cx="2619375" cy="1981200"/>
          </a:xfrm>
          <a:noFill/>
          <a:ln/>
        </p:spPr>
      </p:pic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4859338" y="1754460"/>
            <a:ext cx="3600450" cy="19431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42" name="Picture 46" descr="R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8563" y="3746772"/>
            <a:ext cx="3667125" cy="742950"/>
          </a:xfrm>
          <a:prstGeom prst="rect">
            <a:avLst/>
          </a:prstGeom>
          <a:noFill/>
        </p:spPr>
      </p:pic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5076825" y="3770585"/>
            <a:ext cx="3600450" cy="719137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44" name="Picture 48" descr="bi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4634185"/>
            <a:ext cx="3729038" cy="203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23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Mendelian</a:t>
            </a:r>
            <a:r>
              <a:rPr lang="en-GB" dirty="0" smtClean="0">
                <a:solidFill>
                  <a:schemeClr val="tx2"/>
                </a:solidFill>
              </a:rPr>
              <a:t> randomization</a:t>
            </a:r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>How can it help </a:t>
            </a:r>
            <a:br>
              <a:rPr lang="en-GB" sz="3600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>observational epidemiology?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132856"/>
            <a:ext cx="2059018" cy="20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does MR do?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Assess causal relationship between two variables</a:t>
            </a:r>
          </a:p>
          <a:p>
            <a:endParaRPr lang="en-US" sz="2800" dirty="0"/>
          </a:p>
          <a:p>
            <a:r>
              <a:rPr lang="en-US" sz="2800" dirty="0" smtClean="0"/>
              <a:t>Estimate magnitude of causal effect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How does it do this?</a:t>
            </a:r>
          </a:p>
          <a:p>
            <a:pPr marL="0" indent="0" algn="ctr">
              <a:buNone/>
            </a:pPr>
            <a:r>
              <a:rPr lang="en-US" sz="2800" dirty="0" smtClean="0"/>
              <a:t>By harnessing Mendel’s laws of inheritance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2073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Mendel’s Laws of Inheritance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96675" name="Text Box 3"/>
          <p:cNvSpPr txBox="1">
            <a:spLocks noChangeArrowheads="1"/>
          </p:cNvSpPr>
          <p:nvPr/>
        </p:nvSpPr>
        <p:spPr bwMode="auto">
          <a:xfrm>
            <a:off x="3733800" y="12192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96676" name="Picture 4" descr="mendel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5496" y="1676400"/>
            <a:ext cx="3462338" cy="457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914400" y="5791200"/>
            <a:ext cx="211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Mendel in 1862</a:t>
            </a:r>
          </a:p>
        </p:txBody>
      </p:sp>
      <p:sp>
        <p:nvSpPr>
          <p:cNvPr id="796678" name="Text Box 6"/>
          <p:cNvSpPr txBox="1">
            <a:spLocks noChangeArrowheads="1"/>
          </p:cNvSpPr>
          <p:nvPr/>
        </p:nvSpPr>
        <p:spPr bwMode="auto">
          <a:xfrm>
            <a:off x="3635896" y="1640989"/>
            <a:ext cx="5394325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AU" sz="2000" dirty="0"/>
          </a:p>
          <a:p>
            <a:pPr marL="271463" indent="-271463">
              <a:buAutoNum type="arabicPeriod"/>
            </a:pPr>
            <a:r>
              <a:rPr lang="en-AU" b="1" dirty="0"/>
              <a:t>S</a:t>
            </a:r>
            <a:r>
              <a:rPr lang="en-AU" b="1" dirty="0" smtClean="0"/>
              <a:t>egregation: </a:t>
            </a:r>
            <a:r>
              <a:rPr lang="en-AU" dirty="0" smtClean="0"/>
              <a:t>alleles separate at meiosis and a randomly selected allele is transmitted to offspring</a:t>
            </a:r>
            <a:endParaRPr lang="en-AU" b="1" dirty="0" smtClean="0"/>
          </a:p>
          <a:p>
            <a:pPr marL="342900" indent="-342900">
              <a:buAutoNum type="arabicPeriod"/>
            </a:pPr>
            <a:endParaRPr lang="en-AU" b="1" dirty="0" smtClean="0"/>
          </a:p>
          <a:p>
            <a:endParaRPr lang="en-AU" b="1" dirty="0"/>
          </a:p>
          <a:p>
            <a:r>
              <a:rPr lang="en-AU" b="1" dirty="0" smtClean="0"/>
              <a:t>2. Independent assortment: </a:t>
            </a:r>
            <a:r>
              <a:rPr lang="en-AU" dirty="0"/>
              <a:t>alleles for separate traits are </a:t>
            </a:r>
            <a:r>
              <a:rPr lang="en-AU" dirty="0" smtClean="0"/>
              <a:t>transmitted independently </a:t>
            </a:r>
            <a:r>
              <a:rPr lang="en-AU" dirty="0"/>
              <a:t>of one another</a:t>
            </a:r>
            <a:endParaRPr lang="en-AU" b="1" dirty="0" smtClean="0"/>
          </a:p>
          <a:p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75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2"/>
                </a:solidFill>
              </a:rPr>
              <a:t>Mendelian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smtClean="0">
                <a:solidFill>
                  <a:schemeClr val="tx2"/>
                </a:solidFill>
              </a:rPr>
              <a:t>randomization </a:t>
            </a:r>
            <a:r>
              <a:rPr lang="en-GB" sz="3600" b="1" dirty="0">
                <a:solidFill>
                  <a:schemeClr val="tx2"/>
                </a:solidFill>
              </a:rPr>
              <a:t>and RCTs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5219700" y="2556608"/>
            <a:ext cx="3429000" cy="580459"/>
          </a:xfrm>
          <a:prstGeom prst="rect">
            <a:avLst/>
          </a:prstGeom>
          <a:solidFill>
            <a:srgbClr val="FFFFFF"/>
          </a:solidFill>
          <a:ln w="539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RANDOMISATION METHOD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5749636" y="1447800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762000" y="465351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1943100" cy="6200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dirty="0">
                <a:latin typeface="Comic Sans MS" pitchFamily="66" charset="0"/>
              </a:rPr>
              <a:t>MENDELIAN </a:t>
            </a:r>
            <a:r>
              <a:rPr lang="en-US" sz="1400" dirty="0" smtClean="0">
                <a:latin typeface="Comic Sans MS" pitchFamily="66" charset="0"/>
              </a:rPr>
              <a:t>RANDOMIZATION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76200" y="2579035"/>
            <a:ext cx="3522518" cy="593651"/>
          </a:xfrm>
          <a:prstGeom prst="rect">
            <a:avLst/>
          </a:prstGeom>
          <a:solidFill>
            <a:srgbClr val="FFFFFF"/>
          </a:solidFill>
          <a:ln w="539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RANDOM SEGREGATION </a:t>
            </a:r>
            <a:endParaRPr lang="en-US" sz="1600" dirty="0" smtClean="0">
              <a:latin typeface="Comic Sans MS" pitchFamily="66" charset="0"/>
            </a:endParaRP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OF </a:t>
            </a:r>
            <a:r>
              <a:rPr lang="en-US" sz="1600" dirty="0">
                <a:latin typeface="Comic Sans MS" pitchFamily="66" charset="0"/>
              </a:rPr>
              <a:t>ALLELES</a:t>
            </a: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6019800" y="453478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6200" y="3466214"/>
            <a:ext cx="16002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dirty="0">
                <a:latin typeface="Comic Sans MS" pitchFamily="66" charset="0"/>
              </a:rPr>
              <a:t>EXPOSED: FUNCTIONAL  ALLELLES</a:t>
            </a:r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5219700" y="3466214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EXPOSED: </a:t>
            </a:r>
          </a:p>
          <a:p>
            <a:pPr eaLnBrk="0" hangingPunct="0"/>
            <a:endParaRPr lang="en-US" sz="1600">
              <a:latin typeface="Comic Sans MS" pitchFamily="66" charset="0"/>
            </a:endParaRPr>
          </a:p>
          <a:p>
            <a:pPr eaLnBrk="0" hangingPunct="0"/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345100" name="Text Box 12"/>
          <p:cNvSpPr txBox="1">
            <a:spLocks noChangeArrowheads="1"/>
          </p:cNvSpPr>
          <p:nvPr/>
        </p:nvSpPr>
        <p:spPr bwMode="auto">
          <a:xfrm>
            <a:off x="2362200" y="3466214"/>
            <a:ext cx="14859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NULL ALLELLES</a:t>
            </a:r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7277100" y="3466214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NO </a:t>
            </a:r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762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1769918" y="2160181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934200" y="2171395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1905000" y="3228753"/>
            <a:ext cx="4572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H="1">
            <a:off x="14478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H="1">
            <a:off x="64770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7048500" y="3206327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9" name="Text Box 21"/>
          <p:cNvSpPr txBox="1">
            <a:spLocks noChangeArrowheads="1"/>
          </p:cNvSpPr>
          <p:nvPr/>
        </p:nvSpPr>
        <p:spPr bwMode="auto">
          <a:xfrm>
            <a:off x="48768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4191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36195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54483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86487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905000" y="2271967"/>
            <a:ext cx="2160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+ independent assortment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957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Some Criticisms of Genetic Studies…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How do you translate the results from genetic studies?</a:t>
            </a:r>
          </a:p>
          <a:p>
            <a:r>
              <a:rPr lang="en-GB" dirty="0" smtClean="0"/>
              <a:t>You can’t change people’s genotypes (at least not yet)</a:t>
            </a:r>
          </a:p>
          <a:p>
            <a:r>
              <a:rPr lang="en-GB" dirty="0" smtClean="0"/>
              <a:t>You can however modify people’s environments…</a:t>
            </a:r>
          </a:p>
          <a:p>
            <a:r>
              <a:rPr lang="en-GB" dirty="0" smtClean="0"/>
              <a:t>Mendelian Randomization is a method of using genetics to inform us about associations in traditional observational epidemiology and MUCH </a:t>
            </a:r>
            <a:r>
              <a:rPr lang="en-GB" dirty="0" err="1" smtClean="0"/>
              <a:t>MUCH</a:t>
            </a:r>
            <a:r>
              <a:rPr lang="en-GB" dirty="0" smtClean="0"/>
              <a:t> more…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5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04800"/>
            <a:ext cx="8206680" cy="1143000"/>
          </a:xfrm>
        </p:spPr>
        <p:txBody>
          <a:bodyPr/>
          <a:lstStyle/>
          <a:p>
            <a:r>
              <a:rPr lang="en-GB" sz="2800" dirty="0" err="1">
                <a:solidFill>
                  <a:schemeClr val="tx2"/>
                </a:solidFill>
              </a:rPr>
              <a:t>Mendelian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randomization: Smoking and Lung Cancer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5219700" y="2556608"/>
            <a:ext cx="3429000" cy="5804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RANDOMISATION METHOD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5749636" y="1447800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762000" y="465351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1943100" cy="6200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dirty="0">
                <a:latin typeface="Comic Sans MS" pitchFamily="66" charset="0"/>
              </a:rPr>
              <a:t>MENDELIAN </a:t>
            </a:r>
            <a:r>
              <a:rPr lang="en-US" sz="1400" dirty="0" smtClean="0">
                <a:latin typeface="Comic Sans MS" pitchFamily="66" charset="0"/>
              </a:rPr>
              <a:t>RANDOMIZATION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76200" y="2579035"/>
            <a:ext cx="3522518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RANDOM SEGREGATION </a:t>
            </a:r>
            <a:endParaRPr lang="en-US" sz="1600" dirty="0" smtClean="0">
              <a:latin typeface="Comic Sans MS" pitchFamily="66" charset="0"/>
            </a:endParaRP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OF </a:t>
            </a:r>
            <a:r>
              <a:rPr lang="en-US" sz="1600" dirty="0">
                <a:latin typeface="Comic Sans MS" pitchFamily="66" charset="0"/>
              </a:rPr>
              <a:t>ALLELES</a:t>
            </a: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6019800" y="453478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6200" y="3466214"/>
            <a:ext cx="1600200" cy="831112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Heavy Smokers: </a:t>
            </a: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C/C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5219700" y="3466214"/>
            <a:ext cx="1714500" cy="831112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EXPOSED: </a:t>
            </a: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SMOKERS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100" name="Text Box 12"/>
          <p:cNvSpPr txBox="1">
            <a:spLocks noChangeArrowheads="1"/>
          </p:cNvSpPr>
          <p:nvPr/>
        </p:nvSpPr>
        <p:spPr bwMode="auto">
          <a:xfrm>
            <a:off x="2362200" y="3466214"/>
            <a:ext cx="1485900" cy="831112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Light/Non Smokers:</a:t>
            </a: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C/T or T/T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7277100" y="3466214"/>
            <a:ext cx="1714500" cy="831112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CONTROL: </a:t>
            </a: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NON SMOKERS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762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LUNG CANCER </a:t>
            </a:r>
            <a:r>
              <a:rPr lang="en-US" sz="1600" dirty="0">
                <a:latin typeface="Comic Sans MS" pitchFamily="66" charset="0"/>
              </a:rPr>
              <a:t>COMPARED </a:t>
            </a:r>
            <a:endParaRPr lang="en-US" sz="1600" dirty="0" smtClean="0">
              <a:latin typeface="Comic Sans MS" pitchFamily="66" charset="0"/>
            </a:endParaRP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BETWEEN </a:t>
            </a:r>
            <a:r>
              <a:rPr lang="en-US" sz="1600" dirty="0">
                <a:latin typeface="Comic Sans MS" pitchFamily="66" charset="0"/>
              </a:rPr>
              <a:t>GROUPS</a:t>
            </a: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1769918" y="2160181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934200" y="2171395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1905000" y="3228753"/>
            <a:ext cx="4572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H="1">
            <a:off x="14478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H="1">
            <a:off x="64770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7048500" y="3206327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9" name="Text Box 21"/>
          <p:cNvSpPr txBox="1">
            <a:spLocks noChangeArrowheads="1"/>
          </p:cNvSpPr>
          <p:nvPr/>
        </p:nvSpPr>
        <p:spPr bwMode="auto">
          <a:xfrm>
            <a:off x="48768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LUNG CANCER </a:t>
            </a:r>
            <a:r>
              <a:rPr lang="en-US" sz="1600" dirty="0">
                <a:latin typeface="Comic Sans MS" pitchFamily="66" charset="0"/>
              </a:rPr>
              <a:t>COMPARED </a:t>
            </a:r>
            <a:endParaRPr lang="en-US" sz="1600" dirty="0" smtClean="0">
              <a:latin typeface="Comic Sans MS" pitchFamily="66" charset="0"/>
            </a:endParaRP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BETWEEN </a:t>
            </a:r>
            <a:r>
              <a:rPr lang="en-US" sz="1600" dirty="0">
                <a:latin typeface="Comic Sans MS" pitchFamily="66" charset="0"/>
              </a:rPr>
              <a:t>GROUPS</a:t>
            </a:r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4191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36195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54483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86487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905000" y="2271967"/>
            <a:ext cx="2160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+ independent assortment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183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Mendelian</a:t>
            </a:r>
            <a:r>
              <a:rPr lang="en-US" dirty="0" smtClean="0">
                <a:solidFill>
                  <a:schemeClr val="tx2"/>
                </a:solidFill>
              </a:rPr>
              <a:t> Randomization</a:t>
            </a:r>
            <a:r>
              <a:rPr lang="en-US" dirty="0">
                <a:solidFill>
                  <a:schemeClr val="tx2"/>
                </a:solidFill>
              </a:rPr>
              <a:t>: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3 Core Assumptions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682953"/>
            <a:ext cx="990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SNP</a:t>
            </a:r>
            <a:endParaRPr lang="en-A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93754" y="3682952"/>
            <a:ext cx="1782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Exposure</a:t>
            </a:r>
            <a:endParaRPr lang="en-A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606122" y="3682953"/>
            <a:ext cx="192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Outcome</a:t>
            </a:r>
            <a:endParaRPr lang="en-AU" sz="3200" dirty="0"/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 flipV="1">
            <a:off x="1673782" y="3975340"/>
            <a:ext cx="12420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48064" y="3970985"/>
            <a:ext cx="1242034" cy="1"/>
          </a:xfrm>
          <a:prstGeom prst="straightConnector1">
            <a:avLst/>
          </a:prstGeom>
          <a:ln>
            <a:solidFill>
              <a:srgbClr val="4A7E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4008" y="1988840"/>
            <a:ext cx="250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Confounders</a:t>
            </a:r>
            <a:endParaRPr lang="en-AU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283968" y="2755560"/>
            <a:ext cx="79208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90098" y="2755560"/>
            <a:ext cx="558166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78675" y="5507940"/>
            <a:ext cx="384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(1) SNP is associated with the exposure</a:t>
            </a:r>
            <a:endParaRPr lang="en-AU" dirty="0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5867980"/>
            <a:ext cx="516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(2) SNP is NOT associated with confounding variables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6228020"/>
            <a:ext cx="591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(3) SNP ONLY associated with outcome through the exposure</a:t>
            </a:r>
            <a:endParaRPr lang="en-AU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485255" y="2319157"/>
            <a:ext cx="3161553" cy="1373768"/>
          </a:xfrm>
          <a:prstGeom prst="straightConnector1">
            <a:avLst/>
          </a:prstGeom>
          <a:ln w="31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59832" y="275556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X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2555612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(2)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9712" y="3933056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(1)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43286" y="495765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X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83968" y="5202371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7933C"/>
                </a:solidFill>
              </a:rPr>
              <a:t>(3)</a:t>
            </a:r>
            <a:endParaRPr lang="en-US" dirty="0">
              <a:solidFill>
                <a:srgbClr val="77933C"/>
              </a:solidFill>
            </a:endParaRPr>
          </a:p>
        </p:txBody>
      </p:sp>
      <p:cxnSp>
        <p:nvCxnSpPr>
          <p:cNvPr id="21" name="Elbow Connector 20"/>
          <p:cNvCxnSpPr>
            <a:stCxn id="3" idx="2"/>
          </p:cNvCxnSpPr>
          <p:nvPr/>
        </p:nvCxnSpPr>
        <p:spPr>
          <a:xfrm rot="16200000" flipH="1">
            <a:off x="4012666" y="1433736"/>
            <a:ext cx="898756" cy="6566739"/>
          </a:xfrm>
          <a:prstGeom prst="bentConnector2">
            <a:avLst/>
          </a:prstGeom>
          <a:ln>
            <a:solidFill>
              <a:srgbClr val="4A7EB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745414" y="4267727"/>
            <a:ext cx="0" cy="898757"/>
          </a:xfrm>
          <a:prstGeom prst="straightConnector1">
            <a:avLst/>
          </a:prstGeom>
          <a:ln>
            <a:solidFill>
              <a:srgbClr val="4A7EBB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D4F5F-7E28-AB46-911C-4D3A97E66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Why are genetic associations special?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4DD1F-B348-3C42-94B2-4308675AA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Robustness to confounding due </a:t>
            </a:r>
            <a:r>
              <a:rPr lang="en-US" dirty="0"/>
              <a:t>to Mendel’s </a:t>
            </a:r>
            <a:r>
              <a:rPr lang="en-US" dirty="0" smtClean="0"/>
              <a:t>laws:</a:t>
            </a:r>
            <a:endParaRPr lang="en-US" dirty="0"/>
          </a:p>
          <a:p>
            <a:pPr lvl="1"/>
            <a:r>
              <a:rPr lang="en-US" dirty="0"/>
              <a:t>Law of segregation: inheritance of an allele is random and independent of environment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Law of independent assortment: genes for different traits segregate independently (assuming not in LD)</a:t>
            </a:r>
          </a:p>
          <a:p>
            <a:endParaRPr lang="en-US" dirty="0"/>
          </a:p>
          <a:p>
            <a:r>
              <a:rPr lang="en-US" dirty="0"/>
              <a:t>The direction of causality is known – always from SNP to trait</a:t>
            </a:r>
          </a:p>
          <a:p>
            <a:r>
              <a:rPr lang="en-US" dirty="0"/>
              <a:t>Genetic variants are </a:t>
            </a:r>
            <a:r>
              <a:rPr lang="en-US" b="1" dirty="0"/>
              <a:t>potentially </a:t>
            </a:r>
            <a:r>
              <a:rPr lang="en-US" dirty="0"/>
              <a:t>very good instrumental variables</a:t>
            </a:r>
          </a:p>
          <a:p>
            <a:r>
              <a:rPr lang="en-US" dirty="0"/>
              <a:t>Using genetic variants as IVs is a special case of IV analysis, known as Mendelian randomization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Calculating Causal Effect Estimates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47664" y="2237514"/>
            <a:ext cx="9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SNP</a:t>
            </a:r>
            <a:endParaRPr lang="en-A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168052" y="2254625"/>
            <a:ext cx="178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Exposure</a:t>
            </a:r>
            <a:endParaRPr lang="en-A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472308" y="2292680"/>
            <a:ext cx="192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Outcome</a:t>
            </a:r>
            <a:endParaRPr lang="en-A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76164" y="1110754"/>
            <a:ext cx="15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Confounders</a:t>
            </a:r>
            <a:endParaRPr lang="en-AU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114779" y="2422180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347027" y="2453538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888132" y="1661450"/>
            <a:ext cx="458895" cy="46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328292" y="1678999"/>
            <a:ext cx="350883" cy="44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50943" y="3203684"/>
            <a:ext cx="126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SNP-OUTCOME</a:t>
            </a:r>
            <a:endParaRPr lang="en-AU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23728" y="2420888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23928" y="2492896"/>
            <a:ext cx="199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? </a:t>
            </a:r>
            <a:r>
              <a:rPr lang="el-GR" dirty="0" smtClean="0"/>
              <a:t>β</a:t>
            </a:r>
            <a:r>
              <a:rPr lang="en-AU" dirty="0" smtClean="0"/>
              <a:t> </a:t>
            </a:r>
            <a:r>
              <a:rPr lang="en-US" baseline="-25000" dirty="0" smtClean="0"/>
              <a:t>CAUSAL EXP-OUTCOME</a:t>
            </a:r>
            <a:endParaRPr lang="en-AU" baseline="-25000" dirty="0"/>
          </a:p>
        </p:txBody>
      </p:sp>
      <p:sp>
        <p:nvSpPr>
          <p:cNvPr id="48" name="Right Brace 47"/>
          <p:cNvSpPr/>
          <p:nvPr/>
        </p:nvSpPr>
        <p:spPr>
          <a:xfrm rot="5400000">
            <a:off x="3901416" y="1161286"/>
            <a:ext cx="189039" cy="40324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755576" y="4365104"/>
            <a:ext cx="6366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SNP identified robustly associated with exposure of interest:</a:t>
            </a:r>
          </a:p>
          <a:p>
            <a:endParaRPr lang="en-US" dirty="0"/>
          </a:p>
          <a:p>
            <a:r>
              <a:rPr lang="en-US" dirty="0" smtClean="0"/>
              <a:t>- Wald Estimator</a:t>
            </a:r>
          </a:p>
          <a:p>
            <a:r>
              <a:rPr lang="en-US" dirty="0" smtClean="0"/>
              <a:t>- Two-stage least-squares (TSLS)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44"/>
            <a:ext cx="9144000" cy="67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26"/>
            <a:ext cx="9144000" cy="68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4A24-434B-534E-9555-BA0CCB96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MR can also be performed using just the results from GWAS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DF2BA-5513-C644-BC25-34FCED623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Also known as two-sample MR, SMR, or MR with summary data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Advantages: </a:t>
            </a:r>
          </a:p>
          <a:p>
            <a:pPr lvl="1"/>
            <a:r>
              <a:rPr lang="en-US" dirty="0"/>
              <a:t>The data is readily available, non-</a:t>
            </a:r>
            <a:r>
              <a:rPr lang="en-US" dirty="0" err="1"/>
              <a:t>disclosive</a:t>
            </a:r>
            <a:r>
              <a:rPr lang="en-US" dirty="0"/>
              <a:t>, free, open source</a:t>
            </a:r>
          </a:p>
          <a:p>
            <a:pPr lvl="1"/>
            <a:r>
              <a:rPr lang="en-US" dirty="0"/>
              <a:t>The exposure and outcome might not be measured in the same sample</a:t>
            </a:r>
          </a:p>
          <a:p>
            <a:pPr lvl="1"/>
            <a:r>
              <a:rPr lang="en-US" dirty="0"/>
              <a:t>The sample size of the outcome variable, key to statistical power, is not limited by requiring overlapping measures of the exposure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Some extensions of MR not possible, e.g. non-linear MR, use of </a:t>
            </a:r>
            <a:r>
              <a:rPr lang="en-US" dirty="0" err="1"/>
              <a:t>GxE</a:t>
            </a:r>
            <a:r>
              <a:rPr lang="en-US" dirty="0"/>
              <a:t> for negative controls, various sensitivity analyses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Calculating Causal Effect Estimates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237514"/>
            <a:ext cx="9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SNP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168052" y="2254625"/>
            <a:ext cx="178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Exposure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472308" y="2292680"/>
            <a:ext cx="192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176164" y="1110754"/>
            <a:ext cx="15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Confounders</a:t>
            </a:r>
            <a:endParaRPr lang="en-AU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14779" y="2422180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7027" y="2453538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888132" y="1661450"/>
            <a:ext cx="458895" cy="46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28292" y="1678999"/>
            <a:ext cx="350883" cy="44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7504" y="6309320"/>
            <a:ext cx="523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*Can be used in different samples (“Two sample MR”)</a:t>
            </a:r>
            <a:endParaRPr lang="en-AU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50943" y="3203684"/>
            <a:ext cx="126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SNP-OUTCOME</a:t>
            </a:r>
            <a:endParaRPr lang="en-AU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6933" y="2420888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51800" y="2424101"/>
            <a:ext cx="178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CAUSAL EXP-OUTCOME</a:t>
            </a:r>
            <a:endParaRPr lang="en-AU" baseline="-25000" dirty="0"/>
          </a:p>
        </p:txBody>
      </p:sp>
      <p:sp>
        <p:nvSpPr>
          <p:cNvPr id="24" name="Right Brace 23"/>
          <p:cNvSpPr/>
          <p:nvPr/>
        </p:nvSpPr>
        <p:spPr>
          <a:xfrm rot="5400000">
            <a:off x="3901416" y="1161286"/>
            <a:ext cx="189039" cy="40324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/>
          <p:cNvSpPr txBox="1"/>
          <p:nvPr/>
        </p:nvSpPr>
        <p:spPr>
          <a:xfrm>
            <a:off x="323528" y="4150821"/>
            <a:ext cx="189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Causal effect by</a:t>
            </a:r>
          </a:p>
          <a:p>
            <a:r>
              <a:rPr lang="en-US" b="1" dirty="0" smtClean="0"/>
              <a:t>Wald Estimator* : </a:t>
            </a:r>
            <a:endParaRPr lang="en-A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88469" y="4067780"/>
            <a:ext cx="126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77933C"/>
                </a:solidFill>
              </a:rPr>
              <a:t>β</a:t>
            </a:r>
            <a:r>
              <a:rPr lang="en-US" baseline="-25000" dirty="0" smtClean="0">
                <a:solidFill>
                  <a:srgbClr val="77933C"/>
                </a:solidFill>
              </a:rPr>
              <a:t>SNP-OUTCOME</a:t>
            </a:r>
            <a:endParaRPr lang="en-AU" baseline="-25000" dirty="0">
              <a:solidFill>
                <a:srgbClr val="77933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8410" y="450912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508410" y="4493275"/>
            <a:ext cx="11811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520" y="3933056"/>
            <a:ext cx="3672408" cy="1152128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60677" y="3933056"/>
            <a:ext cx="127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77933C"/>
                </a:solidFill>
              </a:rPr>
              <a:t>β</a:t>
            </a:r>
            <a:r>
              <a:rPr lang="en-US" baseline="-25000" dirty="0" smtClean="0">
                <a:solidFill>
                  <a:srgbClr val="77933C"/>
                </a:solidFill>
              </a:rPr>
              <a:t>SNP-OUTCOME </a:t>
            </a:r>
            <a:endParaRPr lang="en-AU" baseline="-25000" dirty="0">
              <a:solidFill>
                <a:srgbClr val="77933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96336" y="3933056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08104" y="3933056"/>
            <a:ext cx="231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= </a:t>
            </a:r>
            <a:r>
              <a:rPr lang="el-GR" dirty="0" smtClean="0"/>
              <a:t>β</a:t>
            </a:r>
            <a:r>
              <a:rPr lang="en-US" baseline="-25000" dirty="0" smtClean="0"/>
              <a:t>CAUSAL EXP-OUTCOME   </a:t>
            </a:r>
            <a:r>
              <a:rPr lang="en-US" dirty="0"/>
              <a:t>x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2508410" y="44033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75000"/>
                  </a:schemeClr>
                </a:solidFill>
              </a:rPr>
              <a:t>^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88469" y="39342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3"/>
                </a:solidFill>
              </a:rPr>
              <a:t>^</a:t>
            </a:r>
            <a:endParaRPr lang="en-AU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9856" y="5526524"/>
            <a:ext cx="26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err="1" smtClean="0"/>
              <a:t>Std</a:t>
            </a:r>
            <a:r>
              <a:rPr lang="en-AU" b="1" dirty="0" smtClean="0"/>
              <a:t> Error Wald Estimator </a:t>
            </a:r>
            <a:r>
              <a:rPr lang="en-AU" dirty="0" smtClean="0"/>
              <a:t>: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3030771" y="5749536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accent3"/>
                </a:solidFill>
              </a:rPr>
              <a:t>β</a:t>
            </a:r>
            <a:r>
              <a:rPr lang="en-US" baseline="-25000" dirty="0" smtClean="0">
                <a:solidFill>
                  <a:schemeClr val="accent3"/>
                </a:solidFill>
              </a:rPr>
              <a:t>SNP- EXPOSURE</a:t>
            </a:r>
            <a:endParaRPr lang="en-AU" dirty="0">
              <a:solidFill>
                <a:schemeClr val="accent3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05269" y="5350986"/>
            <a:ext cx="130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</a:t>
            </a:r>
            <a:r>
              <a:rPr lang="en-US" baseline="-25000" dirty="0" smtClean="0"/>
              <a:t>SNP- OUTCOME</a:t>
            </a:r>
            <a:endParaRPr lang="en-AU" dirty="0"/>
          </a:p>
        </p:txBody>
      </p:sp>
      <p:sp>
        <p:nvSpPr>
          <p:cNvPr id="32" name="Rectangle 31"/>
          <p:cNvSpPr/>
          <p:nvPr/>
        </p:nvSpPr>
        <p:spPr>
          <a:xfrm>
            <a:off x="2915816" y="546745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____________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07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Calculating Causal Effect Estimates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237514"/>
            <a:ext cx="9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SNP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168052" y="2254625"/>
            <a:ext cx="178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Weight</a:t>
            </a:r>
            <a:endParaRPr lang="en-AU" dirty="0">
              <a:solidFill>
                <a:srgbClr val="7F7F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6164" y="1110754"/>
            <a:ext cx="15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Confounders</a:t>
            </a:r>
            <a:endParaRPr lang="en-AU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14779" y="2422180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7027" y="2453538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888132" y="1661450"/>
            <a:ext cx="458895" cy="46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28292" y="1678999"/>
            <a:ext cx="350883" cy="44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50943" y="3203684"/>
            <a:ext cx="76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SNP-BP</a:t>
            </a:r>
            <a:endParaRPr lang="en-AU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3728" y="2420888"/>
            <a:ext cx="112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SNP-WEIGHT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7944" y="2420888"/>
            <a:ext cx="156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CAUSAL WEIGHT-BP</a:t>
            </a:r>
            <a:endParaRPr lang="en-AU" baseline="-25000" dirty="0"/>
          </a:p>
        </p:txBody>
      </p:sp>
      <p:sp>
        <p:nvSpPr>
          <p:cNvPr id="24" name="Right Brace 23"/>
          <p:cNvSpPr/>
          <p:nvPr/>
        </p:nvSpPr>
        <p:spPr>
          <a:xfrm rot="5400000">
            <a:off x="3901416" y="1161286"/>
            <a:ext cx="189039" cy="40324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/>
          <p:cNvSpPr txBox="1"/>
          <p:nvPr/>
        </p:nvSpPr>
        <p:spPr>
          <a:xfrm>
            <a:off x="323528" y="4150821"/>
            <a:ext cx="189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Causal effect by</a:t>
            </a:r>
          </a:p>
          <a:p>
            <a:r>
              <a:rPr lang="en-US" b="1" dirty="0" smtClean="0"/>
              <a:t>Wald Estimator* : </a:t>
            </a:r>
            <a:endParaRPr lang="en-A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88469" y="4075129"/>
            <a:ext cx="126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77933C"/>
                </a:solidFill>
              </a:rPr>
              <a:t>β</a:t>
            </a:r>
            <a:r>
              <a:rPr lang="en-US" baseline="-25000" dirty="0" smtClean="0">
                <a:solidFill>
                  <a:srgbClr val="77933C"/>
                </a:solidFill>
              </a:rPr>
              <a:t>SNP-OUTCOME</a:t>
            </a:r>
            <a:endParaRPr lang="en-AU" baseline="-25000" dirty="0">
              <a:solidFill>
                <a:srgbClr val="77933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8410" y="453074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508410" y="4493275"/>
            <a:ext cx="11811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520" y="3933056"/>
            <a:ext cx="3672408" cy="1152128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55976" y="3895888"/>
            <a:ext cx="2796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= change in outcome </a:t>
            </a:r>
          </a:p>
          <a:p>
            <a:r>
              <a:rPr lang="en-US" dirty="0" smtClean="0"/>
              <a:t>per unit change in exposure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80312" y="3501008"/>
            <a:ext cx="15660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BP and weight:</a:t>
            </a:r>
          </a:p>
          <a:p>
            <a:endParaRPr lang="en-US" sz="1600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0.9 mmHg/allele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0.5 kg/allele</a:t>
            </a:r>
          </a:p>
          <a:p>
            <a:endParaRPr lang="en-US" sz="16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=1.8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mmHg/kg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6309320"/>
            <a:ext cx="523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*Can be used in different samples (“Two sample MR”)</a:t>
            </a:r>
            <a:endParaRPr lang="en-AU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2276872"/>
            <a:ext cx="42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67744" y="2708920"/>
            <a:ext cx="578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</a:rPr>
              <a:t>0.5kg</a:t>
            </a: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47864" y="3501008"/>
            <a:ext cx="895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</a:rPr>
              <a:t>0.9mmHg</a:t>
            </a: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08410" y="44225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75000"/>
                  </a:schemeClr>
                </a:solidFill>
              </a:rPr>
              <a:t>^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8469" y="39637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3"/>
                </a:solidFill>
              </a:rPr>
              <a:t>^</a:t>
            </a:r>
            <a:endParaRPr lang="en-A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2"/>
                </a:solidFill>
              </a:rPr>
              <a:t>Generate </a:t>
            </a:r>
            <a:r>
              <a:rPr lang="en-AU" dirty="0" smtClean="0">
                <a:solidFill>
                  <a:schemeClr val="tx2"/>
                </a:solidFill>
              </a:rPr>
              <a:t>causal estimate</a:t>
            </a:r>
            <a:r>
              <a:rPr lang="en-AU" dirty="0">
                <a:solidFill>
                  <a:schemeClr val="tx2"/>
                </a:solidFill>
              </a:rPr>
              <a:t/>
            </a:r>
            <a:br>
              <a:rPr lang="en-AU" dirty="0">
                <a:solidFill>
                  <a:schemeClr val="tx2"/>
                </a:solidFill>
              </a:rPr>
            </a:br>
            <a:r>
              <a:rPr lang="en-AU" dirty="0" smtClean="0">
                <a:solidFill>
                  <a:schemeClr val="tx2"/>
                </a:solidFill>
              </a:rPr>
              <a:t>Two-stage </a:t>
            </a:r>
            <a:r>
              <a:rPr lang="en-AU" dirty="0">
                <a:solidFill>
                  <a:schemeClr val="tx2"/>
                </a:solidFill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500" dirty="0"/>
              <a:t>library(</a:t>
            </a:r>
            <a:r>
              <a:rPr lang="en-AU" sz="1500" dirty="0" err="1"/>
              <a:t>sem</a:t>
            </a:r>
            <a:r>
              <a:rPr lang="en-AU" sz="1500" dirty="0"/>
              <a:t>)</a:t>
            </a:r>
          </a:p>
          <a:p>
            <a:pPr marL="0" indent="0">
              <a:buNone/>
            </a:pPr>
            <a:r>
              <a:rPr lang="en-AU" sz="1500" dirty="0"/>
              <a:t>mod1 &lt;- </a:t>
            </a:r>
            <a:r>
              <a:rPr lang="en-AU" sz="1500" dirty="0" err="1"/>
              <a:t>tsls</a:t>
            </a:r>
            <a:r>
              <a:rPr lang="en-AU" sz="1500" dirty="0"/>
              <a:t>(outcome ~ exposure, ~ </a:t>
            </a:r>
            <a:r>
              <a:rPr lang="en-AU" sz="1500" dirty="0" err="1"/>
              <a:t>allele.score</a:t>
            </a:r>
            <a:r>
              <a:rPr lang="en-AU" sz="1500" dirty="0"/>
              <a:t>, data=data) </a:t>
            </a:r>
          </a:p>
          <a:p>
            <a:pPr marL="0" indent="0">
              <a:buNone/>
            </a:pPr>
            <a:r>
              <a:rPr lang="en-AU" sz="1500" dirty="0"/>
              <a:t>	# two-stage least squares with allele score</a:t>
            </a:r>
          </a:p>
          <a:p>
            <a:pPr marL="0" indent="0">
              <a:buNone/>
            </a:pPr>
            <a:r>
              <a:rPr lang="en-AU" sz="1500" dirty="0"/>
              <a:t>mod2 &lt;- </a:t>
            </a:r>
            <a:r>
              <a:rPr lang="en-AU" sz="1500" dirty="0" err="1"/>
              <a:t>tsls</a:t>
            </a:r>
            <a:r>
              <a:rPr lang="en-AU" sz="1500" dirty="0"/>
              <a:t>(outcome ~ exposure, ~ rs123 + rs456 + rs789 + rs1011 + rs1213, data=data) </a:t>
            </a:r>
          </a:p>
          <a:p>
            <a:pPr marL="0" indent="0">
              <a:buNone/>
            </a:pPr>
            <a:r>
              <a:rPr lang="en-AU" sz="1500" dirty="0"/>
              <a:t>	# two-stage least squares with individual SNPs</a:t>
            </a:r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r>
              <a:rPr lang="en-AU" sz="1500" dirty="0"/>
              <a:t>library(AER)</a:t>
            </a:r>
          </a:p>
          <a:p>
            <a:pPr marL="0" indent="0">
              <a:buNone/>
            </a:pPr>
            <a:r>
              <a:rPr lang="en-AU" sz="1500" dirty="0"/>
              <a:t>mod3 &lt;- </a:t>
            </a:r>
            <a:r>
              <a:rPr lang="en-AU" sz="1500" dirty="0" err="1"/>
              <a:t>ivreg</a:t>
            </a:r>
            <a:r>
              <a:rPr lang="en-AU" sz="1500" dirty="0"/>
              <a:t>(outcome ~ exposure | </a:t>
            </a:r>
            <a:r>
              <a:rPr lang="en-AU" sz="1500" dirty="0" err="1"/>
              <a:t>allele.score</a:t>
            </a:r>
            <a:r>
              <a:rPr lang="en-AU" sz="1500" dirty="0"/>
              <a:t>, data=data)</a:t>
            </a:r>
          </a:p>
          <a:p>
            <a:pPr marL="0" indent="0">
              <a:buNone/>
            </a:pPr>
            <a:r>
              <a:rPr lang="en-AU" sz="1500" dirty="0"/>
              <a:t>mod4 &lt;- </a:t>
            </a:r>
            <a:r>
              <a:rPr lang="en-AU" sz="1500" dirty="0" err="1"/>
              <a:t>ivreg</a:t>
            </a:r>
            <a:r>
              <a:rPr lang="en-AU" sz="1500" dirty="0"/>
              <a:t>(outcome ~ exposure | rs123 + rs456 + rs789 + rs1011 + rs1213, data=data)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89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D4F5F-7E28-AB46-911C-4D3A97E66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This Session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4DD1F-B348-3C42-94B2-4308675AA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Randomized controlled trials</a:t>
            </a:r>
          </a:p>
          <a:p>
            <a:r>
              <a:rPr lang="en-US" dirty="0" smtClean="0"/>
              <a:t>Problems with observational data</a:t>
            </a:r>
          </a:p>
          <a:p>
            <a:r>
              <a:rPr lang="en-US" dirty="0" smtClean="0"/>
              <a:t>Mendelian Randomization (MR):</a:t>
            </a:r>
          </a:p>
          <a:p>
            <a:pPr lvl="1"/>
            <a:r>
              <a:rPr lang="en-US" dirty="0" smtClean="0"/>
              <a:t>How it works</a:t>
            </a:r>
          </a:p>
          <a:p>
            <a:pPr lvl="1"/>
            <a:r>
              <a:rPr lang="en-US" dirty="0" smtClean="0"/>
              <a:t>Core assumptions</a:t>
            </a:r>
          </a:p>
          <a:p>
            <a:pPr lvl="1"/>
            <a:r>
              <a:rPr lang="en-US" dirty="0" smtClean="0"/>
              <a:t>Calculating causal effect estimates</a:t>
            </a:r>
          </a:p>
          <a:p>
            <a:r>
              <a:rPr lang="en-US" dirty="0" smtClean="0"/>
              <a:t>MR example</a:t>
            </a:r>
          </a:p>
          <a:p>
            <a:r>
              <a:rPr lang="en-US" dirty="0" smtClean="0"/>
              <a:t>Limitations of MR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MR Example using CRP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sz="3300" dirty="0" smtClean="0"/>
              <a:t>C-Reactive Protein (CRP) is a biomarker of inflammation</a:t>
            </a:r>
          </a:p>
          <a:p>
            <a:endParaRPr lang="en-GB" sz="3300" dirty="0" smtClean="0"/>
          </a:p>
          <a:p>
            <a:r>
              <a:rPr lang="en-GB" sz="3300" dirty="0" smtClean="0"/>
              <a:t>It is associated with BMI, metabolic syndrome, CHD and a number of other diseases</a:t>
            </a:r>
          </a:p>
          <a:p>
            <a:endParaRPr lang="en-GB" sz="3300" dirty="0" smtClean="0"/>
          </a:p>
          <a:p>
            <a:r>
              <a:rPr lang="en-GB" sz="3300" dirty="0" smtClean="0"/>
              <a:t>It is unclear whether these observational relationships are causal or due to confounding or reverse causality</a:t>
            </a:r>
          </a:p>
          <a:p>
            <a:endParaRPr lang="en-GB" sz="3300" dirty="0"/>
          </a:p>
          <a:p>
            <a:r>
              <a:rPr lang="en-GB" sz="3300" dirty="0" smtClean="0"/>
              <a:t>This question is important from the perspective of intervention and drug development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539552" y="188640"/>
            <a:ext cx="835292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  <a:latin typeface="Verdana" charset="0"/>
              </a:rPr>
              <a:t>Using a genetic instrument </a:t>
            </a:r>
            <a:r>
              <a:rPr lang="en-US" sz="2200" b="1" dirty="0">
                <a:solidFill>
                  <a:schemeClr val="tx2"/>
                </a:solidFill>
                <a:latin typeface="Verdana" charset="0"/>
              </a:rPr>
              <a:t>for </a:t>
            </a:r>
            <a:endParaRPr lang="en-US" sz="2200" b="1" dirty="0" smtClean="0">
              <a:solidFill>
                <a:schemeClr val="tx2"/>
              </a:solidFill>
              <a:latin typeface="Verdana" charset="0"/>
            </a:endParaRPr>
          </a:p>
          <a:p>
            <a:pPr algn="ctr"/>
            <a:r>
              <a:rPr lang="en-US" sz="2200" b="1" dirty="0" err="1" smtClean="0">
                <a:solidFill>
                  <a:schemeClr val="tx2"/>
                </a:solidFill>
                <a:latin typeface="Verdana" charset="0"/>
              </a:rPr>
              <a:t>proinflammatory</a:t>
            </a:r>
            <a:r>
              <a:rPr lang="en-US" sz="2200" b="1" dirty="0" smtClean="0">
                <a:solidFill>
                  <a:schemeClr val="tx2"/>
                </a:solidFill>
                <a:latin typeface="Verdana" charset="0"/>
              </a:rPr>
              <a:t> CRP </a:t>
            </a:r>
          </a:p>
          <a:p>
            <a:pPr algn="ctr"/>
            <a:endParaRPr lang="en-US" dirty="0">
              <a:solidFill>
                <a:schemeClr val="accent1"/>
              </a:solidFill>
              <a:latin typeface="Verdana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335215" y="1204913"/>
            <a:ext cx="166987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  <a:cs typeface="+mn-cs"/>
              </a:rPr>
              <a:t>U</a:t>
            </a:r>
            <a:endParaRPr lang="en-GB" sz="2800" b="1" dirty="0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3801815" y="1738313"/>
            <a:ext cx="1142548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249615" y="1738313"/>
            <a:ext cx="1142548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691680" y="3490913"/>
            <a:ext cx="16698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4211960" y="3490911"/>
            <a:ext cx="1845884" cy="100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113214" y="3035300"/>
            <a:ext cx="27072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err="1" smtClean="0">
                <a:latin typeface="+mj-lt"/>
                <a:ea typeface="ＭＳ Ｐゴシック" pitchFamily="80" charset="-128"/>
              </a:rPr>
              <a:t>Cardiometabolic</a:t>
            </a:r>
            <a:r>
              <a:rPr lang="en-GB" sz="2800" b="1" dirty="0" smtClean="0">
                <a:latin typeface="+mj-lt"/>
                <a:ea typeface="ＭＳ Ｐゴシック" pitchFamily="80" charset="-128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</a:rPr>
              <a:t>traits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51520" y="3068960"/>
            <a:ext cx="19102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i="1" dirty="0" smtClean="0">
                <a:latin typeface="+mj-lt"/>
                <a:ea typeface="ＭＳ Ｐゴシック" pitchFamily="80" charset="-128"/>
              </a:rPr>
              <a:t>CRP </a:t>
            </a:r>
            <a:r>
              <a:rPr lang="en-GB" sz="2800" b="1" dirty="0" smtClean="0">
                <a:latin typeface="+mj-lt"/>
                <a:ea typeface="ＭＳ Ｐゴシック" pitchFamily="80" charset="-128"/>
              </a:rPr>
              <a:t>genotype</a:t>
            </a:r>
            <a:endParaRPr lang="en-GB" sz="2800" b="1" dirty="0">
              <a:latin typeface="+mj-lt"/>
              <a:ea typeface="ＭＳ Ｐゴシック" pitchFamily="80" charset="-128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699792" y="3212976"/>
            <a:ext cx="219720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</a:rPr>
              <a:t>CRP</a:t>
            </a:r>
            <a:endParaRPr lang="en-GB" sz="2800" b="1" dirty="0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1520" y="4148138"/>
            <a:ext cx="8856984" cy="263525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600" b="1" dirty="0" smtClean="0">
                <a:solidFill>
                  <a:schemeClr val="accent1"/>
                </a:solidFill>
              </a:rPr>
              <a:t>TWO ALTERNATIVES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If CRP </a:t>
            </a:r>
            <a:r>
              <a:rPr lang="en-GB" sz="2400" u="sng" dirty="0" smtClean="0"/>
              <a:t>DOES NOT </a:t>
            </a:r>
            <a:r>
              <a:rPr lang="en-GB" sz="2400" dirty="0" smtClean="0"/>
              <a:t>causally affect </a:t>
            </a:r>
            <a:r>
              <a:rPr lang="en-GB" sz="2400" dirty="0" err="1" smtClean="0"/>
              <a:t>cardiometabolic</a:t>
            </a:r>
            <a:r>
              <a:rPr lang="en-GB" sz="2400" dirty="0" smtClean="0"/>
              <a:t> traits: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</a:t>
            </a:r>
            <a:r>
              <a:rPr lang="en-GB" sz="2400" i="1" dirty="0" smtClean="0"/>
              <a:t>CRP</a:t>
            </a:r>
            <a:r>
              <a:rPr lang="en-GB" sz="2400" dirty="0" smtClean="0"/>
              <a:t> gene variant should NOT be related to </a:t>
            </a:r>
            <a:r>
              <a:rPr lang="en-GB" sz="2400" dirty="0" err="1" smtClean="0"/>
              <a:t>cardiometabolic</a:t>
            </a:r>
            <a:r>
              <a:rPr lang="en-GB" sz="2400" dirty="0" smtClean="0"/>
              <a:t> traits</a:t>
            </a:r>
          </a:p>
          <a:p>
            <a:pPr marL="457200" indent="-457200">
              <a:spcBef>
                <a:spcPts val="1728"/>
              </a:spcBef>
              <a:buFont typeface="+mj-lt"/>
              <a:buAutoNum type="arabicPeriod" startAt="2"/>
            </a:pPr>
            <a:r>
              <a:rPr lang="en-GB" sz="2400" dirty="0" smtClean="0"/>
              <a:t>If CRP </a:t>
            </a:r>
            <a:r>
              <a:rPr lang="en-GB" sz="2400" u="sng" dirty="0" smtClean="0"/>
              <a:t>CAUSALLY</a:t>
            </a:r>
            <a:r>
              <a:rPr lang="en-GB" sz="2400" dirty="0" smtClean="0"/>
              <a:t> affects metabolic traits: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       </a:t>
            </a:r>
            <a:r>
              <a:rPr lang="en-GB" sz="2400" i="1" dirty="0"/>
              <a:t>CRP</a:t>
            </a:r>
            <a:r>
              <a:rPr lang="en-GB" sz="2400" dirty="0"/>
              <a:t> gene variant should </a:t>
            </a:r>
            <a:r>
              <a:rPr lang="en-GB" sz="2400" dirty="0" smtClean="0"/>
              <a:t>also be related to these metabolic  traits</a:t>
            </a:r>
          </a:p>
        </p:txBody>
      </p:sp>
    </p:spTree>
    <p:extLst>
      <p:ext uri="{BB962C8B-B14F-4D97-AF65-F5344CB8AC3E}">
        <p14:creationId xmlns:p14="http://schemas.microsoft.com/office/powerpoint/2010/main" val="36760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“Bi-directional </a:t>
            </a:r>
            <a:r>
              <a:rPr lang="en-GB" sz="3600" dirty="0" err="1" smtClean="0">
                <a:solidFill>
                  <a:schemeClr val="tx2"/>
                </a:solidFill>
              </a:rPr>
              <a:t>Mendelian</a:t>
            </a:r>
            <a:r>
              <a:rPr lang="en-GB" sz="3600" dirty="0" smtClean="0">
                <a:solidFill>
                  <a:schemeClr val="tx2"/>
                </a:solidFill>
              </a:rPr>
              <a:t> Randomization”:</a:t>
            </a:r>
            <a:br>
              <a:rPr lang="en-GB" sz="3600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>Testing causality and reverse causation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8765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FTO</a:t>
            </a:r>
          </a:p>
          <a:p>
            <a:pPr algn="ctr"/>
            <a:r>
              <a:rPr lang="en-US" dirty="0" smtClean="0"/>
              <a:t>Genotype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2483768" y="2905780"/>
            <a:ext cx="1800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BMI</a:t>
            </a:r>
            <a:endParaRPr lang="en-AU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31524" y="3194973"/>
            <a:ext cx="908228" cy="479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55860" y="3018873"/>
            <a:ext cx="908228" cy="479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59227" y="2901424"/>
            <a:ext cx="115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CRP</a:t>
            </a:r>
            <a:endParaRPr lang="en-A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496452" y="286897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CRP</a:t>
            </a:r>
          </a:p>
          <a:p>
            <a:pPr algn="ctr"/>
            <a:r>
              <a:rPr lang="en-US" dirty="0" smtClean="0"/>
              <a:t>Genotype</a:t>
            </a:r>
            <a:endParaRPr lang="en-AU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444208" y="3192143"/>
            <a:ext cx="908228" cy="4791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435824" y="3392125"/>
            <a:ext cx="908228" cy="4791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88024" y="259698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4788024" y="349171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95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FIG_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3044825"/>
            <a:ext cx="37528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9" descr="FIG_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763" y="3044825"/>
            <a:ext cx="37528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BMI_CRP_IV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413" y="79375"/>
            <a:ext cx="76835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87413" y="2301875"/>
            <a:ext cx="76835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8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539552" y="404664"/>
            <a:ext cx="8411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Verdana" charset="0"/>
              </a:rPr>
              <a:t>Limitations to </a:t>
            </a:r>
            <a:r>
              <a:rPr lang="en-US" sz="3200" dirty="0" err="1">
                <a:solidFill>
                  <a:schemeClr val="tx2"/>
                </a:solidFill>
                <a:latin typeface="Verdana" charset="0"/>
              </a:rPr>
              <a:t>Mendelian</a:t>
            </a:r>
            <a:r>
              <a:rPr lang="en-US" sz="3200" dirty="0">
                <a:solidFill>
                  <a:schemeClr val="tx2"/>
                </a:solidFill>
                <a:latin typeface="Verdana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Verdana" charset="0"/>
              </a:rPr>
              <a:t>Randomization</a:t>
            </a:r>
            <a:endParaRPr lang="en-US" sz="3200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860425" y="1480423"/>
            <a:ext cx="759777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b="1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1</a:t>
            </a:r>
            <a:r>
              <a:rPr lang="en-US" dirty="0" smtClean="0">
                <a:latin typeface="Verdana" charset="0"/>
              </a:rPr>
              <a:t>- </a:t>
            </a:r>
            <a:r>
              <a:rPr lang="en-US" dirty="0">
                <a:latin typeface="Verdana" charset="0"/>
              </a:rPr>
              <a:t>Population stratification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2</a:t>
            </a:r>
            <a:r>
              <a:rPr lang="en-US" dirty="0" smtClean="0">
                <a:latin typeface="Verdana" charset="0"/>
              </a:rPr>
              <a:t>- </a:t>
            </a:r>
            <a:r>
              <a:rPr lang="en-US" dirty="0" err="1" smtClean="0">
                <a:latin typeface="Verdana" charset="0"/>
              </a:rPr>
              <a:t>Canalisation</a:t>
            </a:r>
            <a:r>
              <a:rPr lang="en-US" dirty="0" smtClean="0">
                <a:latin typeface="Verdana" charset="0"/>
              </a:rPr>
              <a:t> (“Developmental compensation”)</a:t>
            </a: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3</a:t>
            </a:r>
            <a:r>
              <a:rPr lang="en-US" dirty="0" smtClean="0">
                <a:latin typeface="Verdana" charset="0"/>
              </a:rPr>
              <a:t>- The existence of instruments</a:t>
            </a:r>
          </a:p>
          <a:p>
            <a:pPr>
              <a:spcBef>
                <a:spcPct val="50000"/>
              </a:spcBef>
            </a:pP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Verdana" charset="0"/>
              </a:rPr>
              <a:t>4-  </a:t>
            </a:r>
            <a:r>
              <a:rPr lang="en-US" b="1" dirty="0">
                <a:latin typeface="Verdana" charset="0"/>
              </a:rPr>
              <a:t>Power </a:t>
            </a:r>
            <a:r>
              <a:rPr lang="en-US" b="1" dirty="0" smtClean="0">
                <a:latin typeface="Verdana" charset="0"/>
              </a:rPr>
              <a:t>and </a:t>
            </a:r>
            <a:r>
              <a:rPr lang="en-US" b="1" dirty="0">
                <a:latin typeface="Verdana" charset="0"/>
              </a:rPr>
              <a:t>“weak instrument bias</a:t>
            </a:r>
            <a:r>
              <a:rPr lang="en-US" b="1" dirty="0" smtClean="0">
                <a:latin typeface="Verdana" charset="0"/>
              </a:rPr>
              <a:t>”</a:t>
            </a:r>
            <a:endParaRPr lang="en-US" b="1" dirty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5- Pleiotropy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Power and Weak Instruments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4785395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Power:</a:t>
            </a:r>
          </a:p>
          <a:p>
            <a:pPr lvl="1"/>
            <a:r>
              <a:rPr lang="en-US" sz="2200" dirty="0" smtClean="0"/>
              <a:t>Genetic variants explain very small amounts of phenotypic variance in a given trait</a:t>
            </a:r>
          </a:p>
          <a:p>
            <a:pPr lvl="1"/>
            <a:r>
              <a:rPr lang="en-US" sz="2200" dirty="0" smtClean="0"/>
              <a:t>VERY large sample sizes are generally required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Weak instruments: </a:t>
            </a:r>
          </a:p>
          <a:p>
            <a:pPr lvl="1"/>
            <a:r>
              <a:rPr lang="en-US" sz="2400" dirty="0" smtClean="0"/>
              <a:t>Genetic variants that are weak proxies for the exposure</a:t>
            </a:r>
          </a:p>
          <a:p>
            <a:pPr lvl="1"/>
            <a:r>
              <a:rPr lang="en-US" sz="2600" dirty="0" smtClean="0"/>
              <a:t>Results in biased causal estimates from MR</a:t>
            </a:r>
          </a:p>
          <a:p>
            <a:endParaRPr lang="en-US" sz="2600" dirty="0" smtClean="0"/>
          </a:p>
          <a:p>
            <a:r>
              <a:rPr lang="en-US" sz="2400" dirty="0"/>
              <a:t>Different impact of the bias from weak instruments:</a:t>
            </a:r>
          </a:p>
          <a:p>
            <a:pPr lvl="1"/>
            <a:r>
              <a:rPr lang="en-US" sz="2400" b="1" dirty="0"/>
              <a:t>Single Sample MR</a:t>
            </a:r>
            <a:r>
              <a:rPr lang="en-US" sz="2400" b="1" dirty="0" smtClean="0"/>
              <a:t>: </a:t>
            </a:r>
            <a:r>
              <a:rPr lang="en-US" sz="2400" dirty="0" smtClean="0"/>
              <a:t> to the confounded estimate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lvl="1"/>
            <a:r>
              <a:rPr lang="en-US" sz="2400" b="1" dirty="0"/>
              <a:t>Two-Sample MR</a:t>
            </a:r>
            <a:r>
              <a:rPr lang="en-US" sz="2400" b="1" dirty="0" smtClean="0"/>
              <a:t>:</a:t>
            </a:r>
            <a:r>
              <a:rPr lang="en-US" sz="2400" dirty="0" smtClean="0"/>
              <a:t> to the null</a:t>
            </a:r>
            <a:endParaRPr lang="en-US" sz="2400" b="1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163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Using Multiple Genetic Variants as Instruments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63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04048" y="4077072"/>
            <a:ext cx="3947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i="1" dirty="0" smtClean="0"/>
              <a:t>Palmer et </a:t>
            </a:r>
            <a:r>
              <a:rPr lang="en-GB" sz="2000" i="1" dirty="0"/>
              <a:t>al </a:t>
            </a:r>
            <a:r>
              <a:rPr lang="en-GB" sz="2000" i="1" dirty="0" smtClean="0"/>
              <a:t>(2011) Stat Method Res</a:t>
            </a:r>
            <a:endParaRPr lang="en-GB" sz="2000" i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4509120"/>
            <a:ext cx="8229600" cy="676671"/>
          </a:xfrm>
        </p:spPr>
        <p:txBody>
          <a:bodyPr>
            <a:normAutofit/>
          </a:bodyPr>
          <a:lstStyle/>
          <a:p>
            <a:r>
              <a:rPr lang="en-GB" dirty="0" smtClean="0"/>
              <a:t>Allelic scores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5272609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Testing multiple variants individually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5992689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Meta-analyse individual SNPs</a:t>
            </a:r>
          </a:p>
        </p:txBody>
      </p:sp>
    </p:spTree>
    <p:extLst>
      <p:ext uri="{BB962C8B-B14F-4D97-AF65-F5344CB8AC3E}">
        <p14:creationId xmlns:p14="http://schemas.microsoft.com/office/powerpoint/2010/main" val="11753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Calculating Power in Mendelian Randomization Studies</a:t>
            </a:r>
            <a:endParaRPr lang="en-AU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378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539552" y="404664"/>
            <a:ext cx="8411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Verdana" charset="0"/>
              </a:rPr>
              <a:t>Limitations to </a:t>
            </a:r>
            <a:r>
              <a:rPr lang="en-US" sz="3200" dirty="0" err="1">
                <a:solidFill>
                  <a:schemeClr val="tx2"/>
                </a:solidFill>
                <a:latin typeface="Verdana" charset="0"/>
              </a:rPr>
              <a:t>Mendelian</a:t>
            </a:r>
            <a:r>
              <a:rPr lang="en-US" sz="3200" dirty="0">
                <a:solidFill>
                  <a:schemeClr val="tx2"/>
                </a:solidFill>
                <a:latin typeface="Verdana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Verdana" charset="0"/>
              </a:rPr>
              <a:t>Randomization</a:t>
            </a:r>
            <a:endParaRPr lang="en-US" sz="3200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860425" y="1480423"/>
            <a:ext cx="759777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b="1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1</a:t>
            </a:r>
            <a:r>
              <a:rPr lang="en-US" dirty="0" smtClean="0">
                <a:latin typeface="Verdana" charset="0"/>
              </a:rPr>
              <a:t>- </a:t>
            </a:r>
            <a:r>
              <a:rPr lang="en-US" dirty="0">
                <a:latin typeface="Verdana" charset="0"/>
              </a:rPr>
              <a:t>Population stratification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2</a:t>
            </a:r>
            <a:r>
              <a:rPr lang="en-US" dirty="0" smtClean="0">
                <a:latin typeface="Verdana" charset="0"/>
              </a:rPr>
              <a:t>- </a:t>
            </a:r>
            <a:r>
              <a:rPr lang="en-US" dirty="0" err="1" smtClean="0">
                <a:latin typeface="Verdana" charset="0"/>
              </a:rPr>
              <a:t>Canalisation</a:t>
            </a:r>
            <a:r>
              <a:rPr lang="en-US" dirty="0" smtClean="0">
                <a:latin typeface="Verdana" charset="0"/>
              </a:rPr>
              <a:t> (“Developmental compensation”)</a:t>
            </a: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3</a:t>
            </a:r>
            <a:r>
              <a:rPr lang="en-US" dirty="0" smtClean="0">
                <a:latin typeface="Verdana" charset="0"/>
              </a:rPr>
              <a:t>- The existence of instruments</a:t>
            </a:r>
          </a:p>
          <a:p>
            <a:pPr>
              <a:spcBef>
                <a:spcPct val="50000"/>
              </a:spcBef>
            </a:pP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Verdana" charset="0"/>
              </a:rPr>
              <a:t>4-  </a:t>
            </a:r>
            <a:r>
              <a:rPr lang="en-US" dirty="0">
                <a:latin typeface="Verdana" charset="0"/>
              </a:rPr>
              <a:t>Power (also “weak instrument bias”)</a:t>
            </a:r>
          </a:p>
          <a:p>
            <a:pPr>
              <a:spcBef>
                <a:spcPct val="50000"/>
              </a:spcBef>
            </a:pPr>
            <a:endParaRPr lang="en-US" b="1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Verdana" charset="0"/>
              </a:rPr>
              <a:t>5- Pleiotropy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Pleiotropy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Genetic variant influences more than one trait</a:t>
            </a:r>
          </a:p>
          <a:p>
            <a:endParaRPr lang="en-US" sz="2400" dirty="0" smtClean="0"/>
          </a:p>
          <a:p>
            <a:r>
              <a:rPr lang="en-US" sz="2400" dirty="0" smtClean="0"/>
              <a:t>Horizontal vs Vertical pleiotropy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43641" y="4797152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8742" y="3789040"/>
            <a:ext cx="105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3681" y="3789040"/>
            <a:ext cx="105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39585" y="4149080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2"/>
          </p:cNvCxnSpPr>
          <p:nvPr/>
        </p:nvCxnSpPr>
        <p:spPr>
          <a:xfrm flipV="1">
            <a:off x="6903681" y="4158372"/>
            <a:ext cx="526348" cy="710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21884" y="4981818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010534" y="3973706"/>
            <a:ext cx="113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Exposure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031082" y="2825251"/>
            <a:ext cx="112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576324" y="4312216"/>
            <a:ext cx="0" cy="710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574369" y="3198693"/>
            <a:ext cx="12659" cy="7709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94645" y="5394952"/>
            <a:ext cx="115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Vertical Pleiotropy</a:t>
            </a:r>
            <a:endParaRPr lang="en-US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6062607" y="5394951"/>
            <a:ext cx="115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Horizontal Pleiotropy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954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RCTs: the Gold Standard in Inferring Causality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60340" y="2744776"/>
            <a:ext cx="3429000" cy="580459"/>
          </a:xfrm>
          <a:prstGeom prst="rect">
            <a:avLst/>
          </a:prstGeom>
          <a:solidFill>
            <a:srgbClr val="FFFFFF"/>
          </a:solidFill>
          <a:ln w="666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RANDOMIZATION </a:t>
            </a:r>
            <a:r>
              <a:rPr lang="en-US" sz="1600" dirty="0">
                <a:latin typeface="Comic Sans MS" pitchFamily="66" charset="0"/>
              </a:rPr>
              <a:t>METHOD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90276" y="1635968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60440" y="4722954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960340" y="3654382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EXPOSED: </a:t>
            </a:r>
          </a:p>
          <a:p>
            <a:pPr eaLnBrk="0" hangingPunct="0"/>
            <a:endParaRPr lang="en-US" sz="1600">
              <a:latin typeface="Comic Sans MS" pitchFamily="66" charset="0"/>
            </a:endParaRPr>
          </a:p>
          <a:p>
            <a:pPr eaLnBrk="0" hangingPunct="0"/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017740" y="3654382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NO </a:t>
            </a:r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674840" y="2359563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H="1">
            <a:off x="4217640" y="3416921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4789140" y="3394495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617440" y="6147717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3188940" y="4604224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6389340" y="4604224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35385" y="2636912"/>
            <a:ext cx="2413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u="sng" dirty="0" smtClean="0"/>
              <a:t>Randomization</a:t>
            </a:r>
          </a:p>
          <a:p>
            <a:pPr algn="ctr"/>
            <a:r>
              <a:rPr lang="en-US" i="1" u="sng" dirty="0"/>
              <a:t>m</a:t>
            </a:r>
            <a:r>
              <a:rPr lang="en-US" i="1" u="sng" dirty="0" smtClean="0"/>
              <a:t>akes causal inference</a:t>
            </a:r>
          </a:p>
          <a:p>
            <a:pPr algn="ctr"/>
            <a:r>
              <a:rPr lang="en-US" i="1" u="sng" dirty="0" smtClean="0"/>
              <a:t>possible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31376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Pleiotropy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18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Genetic variant influences more than one trait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3808" y="6021288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80" y="472514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Exposure</a:t>
            </a:r>
          </a:p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91880" y="50851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</a:t>
            </a:r>
            <a:r>
              <a:rPr lang="en-US" dirty="0"/>
              <a:t>2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339752" y="5373216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03848" y="5445224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411760" y="393305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23728" y="35730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652120" y="6165304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23928" y="48691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148064" y="5517232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12160" y="5589240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32040" y="37170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5652120" y="4149080"/>
            <a:ext cx="1008112" cy="100811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220072" y="407707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44208" y="51571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</a:t>
            </a:r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27984" y="494116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Exposure</a:t>
            </a:r>
          </a:p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1577408"/>
            <a:ext cx="8229600" cy="5019944"/>
            <a:chOff x="457200" y="1577408"/>
            <a:chExt cx="8229600" cy="5019944"/>
          </a:xfrm>
        </p:grpSpPr>
        <p:grpSp>
          <p:nvGrpSpPr>
            <p:cNvPr id="11" name="Group 10"/>
            <p:cNvGrpSpPr/>
            <p:nvPr/>
          </p:nvGrpSpPr>
          <p:grpSpPr>
            <a:xfrm>
              <a:off x="4355976" y="2636912"/>
              <a:ext cx="2592288" cy="3960440"/>
              <a:chOff x="4355976" y="2636912"/>
              <a:chExt cx="2592288" cy="39604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355976" y="3068960"/>
                <a:ext cx="2592288" cy="3528392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76056" y="2636912"/>
                <a:ext cx="10254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Violation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57200" y="1577408"/>
              <a:ext cx="8229600" cy="13143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/>
                <a:t>Pleiotropy only violates MR’s assumptions if it involves a pathway outside that of the exposure and is a pathway that </a:t>
              </a:r>
              <a:r>
                <a:rPr lang="en-US" sz="2400" u="sng" dirty="0" smtClean="0"/>
                <a:t>affects your outcome</a:t>
              </a:r>
              <a:endParaRPr lang="en-US" sz="24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0029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MR Base</a:t>
            </a:r>
            <a:endParaRPr lang="en-AU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" y="883921"/>
            <a:ext cx="857446" cy="857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8755" y="1810293"/>
            <a:ext cx="10102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Gib</a:t>
            </a:r>
            <a:r>
              <a:rPr lang="en-US" sz="1350" dirty="0"/>
              <a:t> Hemani</a:t>
            </a:r>
            <a:endParaRPr lang="en-AU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436" y="2302092"/>
            <a:ext cx="6156908" cy="4555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64" y="857251"/>
            <a:ext cx="855411" cy="884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42" y="842967"/>
            <a:ext cx="770627" cy="89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372" y="1791021"/>
            <a:ext cx="13724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Jie “Chris” Zheng</a:t>
            </a:r>
            <a:endParaRPr lang="en-AU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8178917" y="1810293"/>
            <a:ext cx="10643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Phil Haycock</a:t>
            </a:r>
            <a:endParaRPr lang="en-AU" sz="1350" dirty="0"/>
          </a:p>
        </p:txBody>
      </p:sp>
      <p:sp>
        <p:nvSpPr>
          <p:cNvPr id="13" name="Rectangle 12"/>
          <p:cNvSpPr/>
          <p:nvPr/>
        </p:nvSpPr>
        <p:spPr>
          <a:xfrm>
            <a:off x="2259934" y="1442888"/>
            <a:ext cx="4346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/>
              <a:t>http://www.mrbase.org/</a:t>
            </a:r>
          </a:p>
        </p:txBody>
      </p:sp>
    </p:spTree>
    <p:extLst>
      <p:ext uri="{BB962C8B-B14F-4D97-AF65-F5344CB8AC3E}">
        <p14:creationId xmlns:p14="http://schemas.microsoft.com/office/powerpoint/2010/main" val="37577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7281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09344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2215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4" y="980729"/>
            <a:ext cx="9110856" cy="512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886023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06886" y="228600"/>
            <a:ext cx="3979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References</a:t>
            </a: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73273" y="2656161"/>
            <a:ext cx="8131175" cy="461963"/>
            <a:chOff x="207" y="3430"/>
            <a:chExt cx="5122" cy="291"/>
          </a:xfrm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333" y="3430"/>
              <a:ext cx="49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Davey-Smith &amp; </a:t>
              </a:r>
              <a:r>
                <a:rPr lang="en-AU" altLang="en-US" sz="1200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Ebrahim</a:t>
              </a: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 (2003). “Mendelian randomization”: can genetic epidemiology contribute to understanding environmental determinants of disease? IJE, 32, 1-22.</a:t>
              </a:r>
              <a:endParaRPr lang="el-GR" altLang="en-US" sz="1200" dirty="0">
                <a:latin typeface="Futura Bk B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 rot="5400000">
              <a:off x="206" y="3528"/>
              <a:ext cx="91" cy="9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73273" y="2060848"/>
            <a:ext cx="8131175" cy="461963"/>
            <a:chOff x="207" y="3430"/>
            <a:chExt cx="5122" cy="291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333" y="3430"/>
              <a:ext cx="49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Davey-Smith &amp; Hemani (2014). Mendelian randomization: genetic anchors for causal inference in epidemiological studies. </a:t>
              </a:r>
              <a:r>
                <a:rPr lang="en-AU" altLang="en-US" sz="1200" i="1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Hum </a:t>
              </a:r>
              <a:r>
                <a:rPr lang="en-AU" altLang="en-US" sz="1200" i="1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Mol</a:t>
              </a:r>
              <a:r>
                <a:rPr lang="en-AU" altLang="en-US" sz="1200" i="1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 Genet</a:t>
              </a: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, 23(1), R89-98.</a:t>
              </a:r>
              <a:endParaRPr lang="el-GR" altLang="en-US" sz="1200" dirty="0">
                <a:latin typeface="Futura Bk B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5400000">
              <a:off x="206" y="3528"/>
              <a:ext cx="91" cy="9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68363" y="3859301"/>
            <a:ext cx="7931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AU" altLang="en-US" sz="1200" u="sng" dirty="0" smtClean="0">
                <a:solidFill>
                  <a:srgbClr val="0000FF"/>
                </a:solidFill>
                <a:latin typeface="Futura Bk BT" pitchFamily="34" charset="0"/>
                <a:cs typeface="Arial" panose="020B0604020202020204" pitchFamily="34" charset="0"/>
              </a:rPr>
              <a:t>Evans &amp; Davey-Smith (2015). Mendelian randomization: New applications in the coming age of hypothesis free causality. </a:t>
            </a:r>
            <a:r>
              <a:rPr lang="en-AU" altLang="en-US" sz="1200" u="sng" dirty="0" err="1" smtClean="0">
                <a:solidFill>
                  <a:srgbClr val="0000FF"/>
                </a:solidFill>
                <a:latin typeface="Futura Bk BT" pitchFamily="34" charset="0"/>
                <a:cs typeface="Arial" panose="020B0604020202020204" pitchFamily="34" charset="0"/>
              </a:rPr>
              <a:t>Annu</a:t>
            </a:r>
            <a:r>
              <a:rPr lang="en-AU" altLang="en-US" sz="1200" u="sng" dirty="0" smtClean="0">
                <a:solidFill>
                  <a:srgbClr val="0000FF"/>
                </a:solidFill>
                <a:latin typeface="Futura Bk BT" pitchFamily="34" charset="0"/>
                <a:cs typeface="Arial" panose="020B0604020202020204" pitchFamily="34" charset="0"/>
              </a:rPr>
              <a:t> Rev Genomics Hum Genet, 16, 327-50.</a:t>
            </a:r>
            <a:endParaRPr lang="el-GR" altLang="en-US" sz="1200" dirty="0">
              <a:latin typeface="Futura Bk BT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5400000">
            <a:off x="466750" y="3984961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482058" y="1484784"/>
            <a:ext cx="8131175" cy="461963"/>
            <a:chOff x="207" y="3430"/>
            <a:chExt cx="5122" cy="291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33" y="3430"/>
              <a:ext cx="49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Brion et al (2013). Calculating statistical power in Mendelian randomization studies. </a:t>
              </a:r>
              <a:r>
                <a:rPr lang="en-AU" altLang="en-US" sz="1200" i="1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Int</a:t>
              </a:r>
              <a:r>
                <a:rPr lang="en-AU" altLang="en-US" sz="1200" i="1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 J </a:t>
              </a:r>
              <a:r>
                <a:rPr lang="en-AU" altLang="en-US" sz="1200" i="1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Epidemiol</a:t>
              </a: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, 42(5), 1497-501.</a:t>
              </a:r>
              <a:endParaRPr lang="el-GR" altLang="en-US" sz="1200" dirty="0">
                <a:latin typeface="Futura Bk B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 rot="5400000">
              <a:off x="206" y="3528"/>
              <a:ext cx="91" cy="9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73298" y="4549770"/>
            <a:ext cx="7931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AU" altLang="en-US" sz="1200" u="sng" dirty="0" smtClean="0">
                <a:solidFill>
                  <a:srgbClr val="0000FF"/>
                </a:solidFill>
                <a:latin typeface="Futura Bk BT" pitchFamily="34" charset="0"/>
                <a:cs typeface="Arial" panose="020B0604020202020204" pitchFamily="34" charset="0"/>
              </a:rPr>
              <a:t>Hemani et al. (2018). The MR-Base platform supports systematic causal inference across the human phenome. </a:t>
            </a:r>
            <a:r>
              <a:rPr lang="en-AU" altLang="en-US" sz="1200" u="sng" dirty="0" err="1" smtClean="0">
                <a:solidFill>
                  <a:srgbClr val="0000FF"/>
                </a:solidFill>
                <a:latin typeface="Futura Bk BT" pitchFamily="34" charset="0"/>
                <a:cs typeface="Arial" panose="020B0604020202020204" pitchFamily="34" charset="0"/>
              </a:rPr>
              <a:t>Elife</a:t>
            </a:r>
            <a:r>
              <a:rPr lang="en-AU" altLang="en-US" sz="1200" u="sng" dirty="0" smtClean="0">
                <a:solidFill>
                  <a:srgbClr val="0000FF"/>
                </a:solidFill>
                <a:latin typeface="Futura Bk BT" pitchFamily="34" charset="0"/>
                <a:cs typeface="Arial" panose="020B0604020202020204" pitchFamily="34" charset="0"/>
              </a:rPr>
              <a:t>, May 30, 7, e34408.</a:t>
            </a:r>
            <a:endParaRPr lang="el-GR" altLang="en-US" sz="1200" dirty="0">
              <a:latin typeface="Futura Bk BT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 rot="5400000">
            <a:off x="471685" y="4675430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73298" y="5240233"/>
            <a:ext cx="7931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AU" altLang="en-US" sz="1200" u="sng" dirty="0" smtClean="0">
                <a:solidFill>
                  <a:srgbClr val="0000FF"/>
                </a:solidFill>
                <a:latin typeface="Futura Bk BT" pitchFamily="34" charset="0"/>
                <a:cs typeface="Arial" panose="020B0604020202020204" pitchFamily="34" charset="0"/>
              </a:rPr>
              <a:t>Zheng et al. (2017). Recent developments in Mendelian randomization studies. </a:t>
            </a:r>
            <a:r>
              <a:rPr lang="en-AU" altLang="en-US" sz="1200" u="sng" dirty="0" err="1" smtClean="0">
                <a:solidFill>
                  <a:srgbClr val="0000FF"/>
                </a:solidFill>
                <a:latin typeface="Futura Bk BT" pitchFamily="34" charset="0"/>
                <a:cs typeface="Arial" panose="020B0604020202020204" pitchFamily="34" charset="0"/>
              </a:rPr>
              <a:t>Curr</a:t>
            </a:r>
            <a:r>
              <a:rPr lang="en-AU" altLang="en-US" sz="1200" u="sng" dirty="0" smtClean="0">
                <a:solidFill>
                  <a:srgbClr val="0000FF"/>
                </a:solidFill>
                <a:latin typeface="Futura Bk BT" pitchFamily="34" charset="0"/>
                <a:cs typeface="Arial" panose="020B0604020202020204" pitchFamily="34" charset="0"/>
              </a:rPr>
              <a:t> </a:t>
            </a:r>
            <a:r>
              <a:rPr lang="en-AU" altLang="en-US" sz="1200" u="sng" dirty="0" err="1" smtClean="0">
                <a:solidFill>
                  <a:srgbClr val="0000FF"/>
                </a:solidFill>
                <a:latin typeface="Futura Bk BT" pitchFamily="34" charset="0"/>
                <a:cs typeface="Arial" panose="020B0604020202020204" pitchFamily="34" charset="0"/>
              </a:rPr>
              <a:t>Epidemiol</a:t>
            </a:r>
            <a:r>
              <a:rPr lang="en-AU" altLang="en-US" sz="1200" u="sng" dirty="0" smtClean="0">
                <a:solidFill>
                  <a:srgbClr val="0000FF"/>
                </a:solidFill>
                <a:latin typeface="Futura Bk BT" pitchFamily="34" charset="0"/>
                <a:cs typeface="Arial" panose="020B0604020202020204" pitchFamily="34" charset="0"/>
              </a:rPr>
              <a:t> Rep, 4(4), 330-345.</a:t>
            </a:r>
            <a:endParaRPr lang="el-GR" altLang="en-US" sz="1200" dirty="0">
              <a:latin typeface="Futura Bk BT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 rot="5400000">
            <a:off x="471685" y="5365893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489522" y="3275561"/>
            <a:ext cx="8131175" cy="461963"/>
            <a:chOff x="207" y="3430"/>
            <a:chExt cx="5122" cy="291"/>
          </a:xfrm>
        </p:grpSpPr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333" y="3430"/>
              <a:ext cx="49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Davies et al (2018). Reading Mendelian randomization studies: a guide, glossary, and checklist for clinicians. BMJ, Jul 12, 362:k601.</a:t>
              </a:r>
              <a:endParaRPr lang="el-GR" altLang="en-US" sz="1200" dirty="0">
                <a:latin typeface="Futura Bk B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 rot="5400000">
              <a:off x="206" y="3528"/>
              <a:ext cx="91" cy="9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9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The Need for Observational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79296" cy="4525963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/>
              <a:t>Randomized Controlled Trials (RCTs):</a:t>
            </a:r>
          </a:p>
          <a:p>
            <a:pPr lvl="1"/>
            <a:r>
              <a:rPr lang="en-GB" dirty="0"/>
              <a:t>N</a:t>
            </a:r>
            <a:r>
              <a:rPr lang="en-GB" dirty="0" smtClean="0"/>
              <a:t>ot always ethical or practically feasible </a:t>
            </a:r>
            <a:r>
              <a:rPr lang="en-GB" dirty="0" err="1" smtClean="0"/>
              <a:t>eg</a:t>
            </a:r>
            <a:r>
              <a:rPr lang="en-GB" dirty="0" smtClean="0"/>
              <a:t> anything toxic</a:t>
            </a:r>
          </a:p>
          <a:p>
            <a:pPr lvl="1"/>
            <a:r>
              <a:rPr lang="en-GB" dirty="0" smtClean="0"/>
              <a:t>Expensive, requires experimentation in humans</a:t>
            </a:r>
          </a:p>
          <a:p>
            <a:pPr lvl="1"/>
            <a:r>
              <a:rPr lang="en-GB" dirty="0" smtClean="0"/>
              <a:t>Should only be conducted on interventions that show very strong observational evidence in humans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Observational studies:</a:t>
            </a:r>
          </a:p>
          <a:p>
            <a:pPr lvl="1"/>
            <a:r>
              <a:rPr lang="en-GB" dirty="0" smtClean="0"/>
              <a:t>Association between environmental exposures and disease measured in observational designs (non-experimental)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err="1" smtClean="0"/>
              <a:t>eg</a:t>
            </a:r>
            <a:r>
              <a:rPr lang="en-GB" dirty="0" smtClean="0"/>
              <a:t>  case-control studies or cohort studies</a:t>
            </a:r>
            <a:endParaRPr lang="en-GB" dirty="0"/>
          </a:p>
          <a:p>
            <a:pPr lvl="1"/>
            <a:r>
              <a:rPr lang="en-GB" dirty="0" smtClean="0"/>
              <a:t>Reliably assigning causality in these types of studies is </a:t>
            </a:r>
          </a:p>
          <a:p>
            <a:pPr marL="457200" lvl="1" indent="0">
              <a:buNone/>
            </a:pPr>
            <a:r>
              <a:rPr lang="en-GB" b="1" i="1" dirty="0"/>
              <a:t> </a:t>
            </a:r>
            <a:r>
              <a:rPr lang="en-GB" b="1" i="1" dirty="0" smtClean="0"/>
              <a:t>   very limited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5463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7A3BE6-708B-3B4F-8CDE-8CBF97157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38" y="1339850"/>
            <a:ext cx="6403525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74750" y="1295400"/>
            <a:ext cx="6783388" cy="4749800"/>
            <a:chOff x="740" y="816"/>
            <a:chExt cx="4273" cy="2992"/>
          </a:xfrm>
        </p:grpSpPr>
        <p:graphicFrame>
          <p:nvGraphicFramePr>
            <p:cNvPr id="223235" name="Object 3"/>
            <p:cNvGraphicFramePr>
              <a:graphicFrameLocks noChangeAspect="1"/>
            </p:cNvGraphicFramePr>
            <p:nvPr/>
          </p:nvGraphicFramePr>
          <p:xfrm>
            <a:off x="740" y="816"/>
            <a:ext cx="4273" cy="2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Chart" r:id="rId4" imgW="5814874" imgH="4071987" progId="MSGraph.Chart.8">
                    <p:embed followColorScheme="full"/>
                  </p:oleObj>
                </mc:Choice>
                <mc:Fallback>
                  <p:oleObj name="Chart" r:id="rId4" imgW="5814874" imgH="4071987" progId="MSGraph.Chart.8">
                    <p:embed followColorScheme="full"/>
                    <p:pic>
                      <p:nvPicPr>
                        <p:cNvPr id="22323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" y="816"/>
                          <a:ext cx="4273" cy="2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3236" name="Line 4"/>
            <p:cNvSpPr>
              <a:spLocks noChangeShapeType="1"/>
            </p:cNvSpPr>
            <p:nvPr/>
          </p:nvSpPr>
          <p:spPr bwMode="auto">
            <a:xfrm>
              <a:off x="1214" y="2208"/>
              <a:ext cx="3648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381000" y="304800"/>
            <a:ext cx="10628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CHD risk according to duration of current Vitamin E</a:t>
            </a:r>
          </a:p>
          <a:p>
            <a:r>
              <a:rPr lang="en-GB" sz="2800" dirty="0">
                <a:solidFill>
                  <a:schemeClr val="tx2"/>
                </a:solidFill>
              </a:rPr>
              <a:t>                supplement use compared to no use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2590800" y="6048375"/>
            <a:ext cx="397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 err="1"/>
              <a:t>Rimm</a:t>
            </a:r>
            <a:r>
              <a:rPr lang="en-GB" sz="2000" dirty="0"/>
              <a:t> et al NEJM 1993; 328: 1450-6</a:t>
            </a:r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898525" y="14128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RR</a:t>
            </a:r>
          </a:p>
        </p:txBody>
      </p:sp>
    </p:spTree>
    <p:extLst>
      <p:ext uri="{BB962C8B-B14F-4D97-AF65-F5344CB8AC3E}">
        <p14:creationId xmlns:p14="http://schemas.microsoft.com/office/powerpoint/2010/main" val="443530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0"/>
            <a:ext cx="13549313" cy="1239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93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C:\marys\photos\gerogeslides\vitam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8600"/>
            <a:ext cx="4098925" cy="6334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8513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10840</TotalTime>
  <Words>1623</Words>
  <Application>Microsoft Office PowerPoint</Application>
  <PresentationFormat>On-screen Show (4:3)</PresentationFormat>
  <Paragraphs>351</Paragraphs>
  <Slides>47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ＭＳ Ｐゴシック</vt:lpstr>
      <vt:lpstr>Arial</vt:lpstr>
      <vt:lpstr>Calibri</vt:lpstr>
      <vt:lpstr>Comic Sans MS</vt:lpstr>
      <vt:lpstr>Futura Bk BT</vt:lpstr>
      <vt:lpstr>Tahoma</vt:lpstr>
      <vt:lpstr>Times New Roman</vt:lpstr>
      <vt:lpstr>Verdana</vt:lpstr>
      <vt:lpstr>Office Theme</vt:lpstr>
      <vt:lpstr>Chart</vt:lpstr>
      <vt:lpstr>Introduction to Mendelian Randomization: Using genes to inform causality</vt:lpstr>
      <vt:lpstr>Some Criticisms of Genetic Studies…</vt:lpstr>
      <vt:lpstr>This Session</vt:lpstr>
      <vt:lpstr>RCTs: the Gold Standard in Inferring Causality</vt:lpstr>
      <vt:lpstr>The Need for Observational Studies</vt:lpstr>
      <vt:lpstr>PowerPoint Presentation</vt:lpstr>
      <vt:lpstr>PowerPoint Presentation</vt:lpstr>
      <vt:lpstr>PowerPoint Presentation</vt:lpstr>
      <vt:lpstr>PowerPoint Presentation</vt:lpstr>
      <vt:lpstr>Use of vitamin supplements by US adults, 1987-2000</vt:lpstr>
      <vt:lpstr>Vitamin E supplement use and risk of Coronary Heart Disease</vt:lpstr>
      <vt:lpstr>PowerPoint Presentation</vt:lpstr>
      <vt:lpstr>Many other exaMPLEs  vitamin c, vitamin a, HRT,  many drug targets…….   What’s the explanation?</vt:lpstr>
      <vt:lpstr>PowerPoint Presentation</vt:lpstr>
      <vt:lpstr>Classic limitations to “observational” science</vt:lpstr>
      <vt:lpstr>Mendelian randomization     How can it help  observational epidemiology?</vt:lpstr>
      <vt:lpstr>What does MR do?</vt:lpstr>
      <vt:lpstr>Mendel’s Laws of Inheritance</vt:lpstr>
      <vt:lpstr>Mendelian randomization and RCTs</vt:lpstr>
      <vt:lpstr>Mendelian randomization: Smoking and Lung Cancer</vt:lpstr>
      <vt:lpstr>Mendelian Randomization:  3 Core Assumptions</vt:lpstr>
      <vt:lpstr>Why are genetic associations special?</vt:lpstr>
      <vt:lpstr>Calculating Causal Effect Estimates</vt:lpstr>
      <vt:lpstr>PowerPoint Presentation</vt:lpstr>
      <vt:lpstr>PowerPoint Presentation</vt:lpstr>
      <vt:lpstr>MR can also be performed using just the results from GWAS</vt:lpstr>
      <vt:lpstr>Calculating Causal Effect Estimates</vt:lpstr>
      <vt:lpstr>Calculating Causal Effect Estimates</vt:lpstr>
      <vt:lpstr>Generate causal estimate Two-stage least squares</vt:lpstr>
      <vt:lpstr>MR Example using CRP</vt:lpstr>
      <vt:lpstr>PowerPoint Presentation</vt:lpstr>
      <vt:lpstr>“Bi-directional Mendelian Randomization”: Testing causality and reverse causation</vt:lpstr>
      <vt:lpstr>PowerPoint Presentation</vt:lpstr>
      <vt:lpstr>PowerPoint Presentation</vt:lpstr>
      <vt:lpstr>Power and Weak Instruments</vt:lpstr>
      <vt:lpstr>Using Multiple Genetic Variants as Instruments</vt:lpstr>
      <vt:lpstr>Calculating Power in Mendelian Randomization Studies</vt:lpstr>
      <vt:lpstr>PowerPoint Presentation</vt:lpstr>
      <vt:lpstr>Pleiotropy</vt:lpstr>
      <vt:lpstr>Pleiotropy</vt:lpstr>
      <vt:lpstr>MR 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Bristol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environmentally modifiable influences on health over the life course: can genetic epidemiology help?</dc:title>
  <dc:creator>epjah</dc:creator>
  <cp:lastModifiedBy>David Evans</cp:lastModifiedBy>
  <cp:revision>374</cp:revision>
  <dcterms:created xsi:type="dcterms:W3CDTF">2010-08-24T07:10:46Z</dcterms:created>
  <dcterms:modified xsi:type="dcterms:W3CDTF">2020-03-06T16:43:04Z</dcterms:modified>
</cp:coreProperties>
</file>