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613" r:id="rId3"/>
    <p:sldId id="583" r:id="rId4"/>
    <p:sldId id="621" r:id="rId5"/>
    <p:sldId id="595" r:id="rId6"/>
    <p:sldId id="615" r:id="rId7"/>
    <p:sldId id="585" r:id="rId8"/>
    <p:sldId id="620" r:id="rId9"/>
    <p:sldId id="258" r:id="rId10"/>
    <p:sldId id="614" r:id="rId11"/>
    <p:sldId id="586" r:id="rId12"/>
    <p:sldId id="602" r:id="rId13"/>
    <p:sldId id="587" r:id="rId14"/>
    <p:sldId id="622" r:id="rId15"/>
    <p:sldId id="601" r:id="rId16"/>
    <p:sldId id="623" r:id="rId17"/>
    <p:sldId id="616" r:id="rId18"/>
    <p:sldId id="617" r:id="rId19"/>
    <p:sldId id="619" r:id="rId20"/>
    <p:sldId id="588" r:id="rId21"/>
    <p:sldId id="603" r:id="rId22"/>
    <p:sldId id="604" r:id="rId23"/>
    <p:sldId id="606" r:id="rId24"/>
    <p:sldId id="589" r:id="rId25"/>
    <p:sldId id="278" r:id="rId26"/>
    <p:sldId id="610" r:id="rId27"/>
    <p:sldId id="607" r:id="rId28"/>
    <p:sldId id="609" r:id="rId29"/>
    <p:sldId id="611" r:id="rId30"/>
    <p:sldId id="282" r:id="rId31"/>
    <p:sldId id="284" r:id="rId32"/>
    <p:sldId id="285" r:id="rId33"/>
    <p:sldId id="271" r:id="rId34"/>
    <p:sldId id="626" r:id="rId35"/>
    <p:sldId id="305" r:id="rId36"/>
    <p:sldId id="259" r:id="rId37"/>
    <p:sldId id="294" r:id="rId38"/>
    <p:sldId id="625" r:id="rId39"/>
    <p:sldId id="308" r:id="rId40"/>
    <p:sldId id="624" r:id="rId41"/>
    <p:sldId id="272" r:id="rId4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A26725-E53A-4094-8638-9C83E6424AA3}">
          <p14:sldIdLst>
            <p14:sldId id="257"/>
            <p14:sldId id="613"/>
            <p14:sldId id="583"/>
            <p14:sldId id="621"/>
            <p14:sldId id="595"/>
            <p14:sldId id="615"/>
            <p14:sldId id="585"/>
            <p14:sldId id="620"/>
            <p14:sldId id="258"/>
            <p14:sldId id="614"/>
            <p14:sldId id="586"/>
            <p14:sldId id="602"/>
            <p14:sldId id="587"/>
            <p14:sldId id="622"/>
            <p14:sldId id="601"/>
            <p14:sldId id="623"/>
            <p14:sldId id="616"/>
            <p14:sldId id="617"/>
            <p14:sldId id="619"/>
            <p14:sldId id="588"/>
            <p14:sldId id="603"/>
            <p14:sldId id="604"/>
            <p14:sldId id="606"/>
            <p14:sldId id="589"/>
            <p14:sldId id="278"/>
            <p14:sldId id="610"/>
            <p14:sldId id="607"/>
            <p14:sldId id="609"/>
            <p14:sldId id="611"/>
            <p14:sldId id="282"/>
          </p14:sldIdLst>
        </p14:section>
        <p14:section name="Untitled Section" id="{BF3842F8-DF6C-48F6-A0FE-F50A69738D92}">
          <p14:sldIdLst>
            <p14:sldId id="284"/>
            <p14:sldId id="285"/>
            <p14:sldId id="271"/>
            <p14:sldId id="626"/>
            <p14:sldId id="305"/>
            <p14:sldId id="259"/>
            <p14:sldId id="294"/>
            <p14:sldId id="625"/>
            <p14:sldId id="308"/>
            <p14:sldId id="624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74" autoAdjust="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C3B89-3AA6-478E-9634-44538222F61E}" type="datetimeFigureOut">
              <a:rPr lang="nl-NL" smtClean="0"/>
              <a:t>6-3-2020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3B7B7-D368-442D-8C19-1192CCEF77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19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assumption linkage equilbrium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2C6B20-1B38-4C5E-8691-265D1896030F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403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1 with </a:t>
            </a:r>
            <a:r>
              <a:rPr lang="en-US" dirty="0" err="1"/>
              <a:t>PolyGenic</a:t>
            </a:r>
            <a:r>
              <a:rPr lang="en-US" dirty="0"/>
              <a:t> Scores. </a:t>
            </a:r>
          </a:p>
          <a:p>
            <a:r>
              <a:rPr lang="en-US" dirty="0"/>
              <a:t>This model is correct if and only if the </a:t>
            </a:r>
            <a:r>
              <a:rPr lang="en-US" dirty="0" err="1"/>
              <a:t>PolyGenic</a:t>
            </a:r>
            <a:r>
              <a:rPr lang="en-US" dirty="0"/>
              <a:t> Score is based on a sample of genetic variants taken from set X. </a:t>
            </a:r>
          </a:p>
          <a:p>
            <a:r>
              <a:rPr lang="en-US" dirty="0"/>
              <a:t>That is, PG</a:t>
            </a:r>
            <a:r>
              <a:rPr lang="en-US" baseline="0" dirty="0"/>
              <a:t>S </a:t>
            </a:r>
            <a:r>
              <a:rPr lang="en-US" dirty="0"/>
              <a:t> is</a:t>
            </a:r>
            <a:r>
              <a:rPr lang="en-US" baseline="0" dirty="0"/>
              <a:t> based</a:t>
            </a:r>
            <a:r>
              <a:rPr lang="en-US" dirty="0"/>
              <a:t> on</a:t>
            </a:r>
            <a:r>
              <a:rPr lang="en-US" baseline="0" dirty="0"/>
              <a:t> a subset of variants underlying the variance of A_B but outside of the set underlying A_S.</a:t>
            </a:r>
          </a:p>
          <a:p>
            <a:r>
              <a:rPr lang="en-US" dirty="0"/>
              <a:t>That is, there is no pleiotropy. </a:t>
            </a:r>
          </a:p>
          <a:p>
            <a:endParaRPr lang="en-US" dirty="0"/>
          </a:p>
          <a:p>
            <a:r>
              <a:rPr lang="en-US" dirty="0"/>
              <a:t>Note the asterisk (A_B*) which indicates that in the presence of PGS (as depicted), A_B* is interpretable as a residual.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15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2 with PGS. </a:t>
            </a:r>
          </a:p>
          <a:p>
            <a:r>
              <a:rPr lang="en-US" dirty="0"/>
              <a:t>This model is correct if the PGS is based on a sample of genetic variants taken from set Y;</a:t>
            </a:r>
            <a:r>
              <a:rPr lang="en-US" baseline="0" dirty="0"/>
              <a:t> </a:t>
            </a:r>
          </a:p>
          <a:p>
            <a:r>
              <a:rPr lang="en-US" baseline="0" dirty="0"/>
              <a:t>in</a:t>
            </a:r>
            <a:r>
              <a:rPr lang="en-US" dirty="0"/>
              <a:t> other</a:t>
            </a:r>
            <a:r>
              <a:rPr lang="en-US" baseline="0" dirty="0"/>
              <a:t> words, PGS </a:t>
            </a:r>
            <a:r>
              <a:rPr lang="en-US" dirty="0"/>
              <a:t> is based on a set of loci</a:t>
            </a:r>
            <a:r>
              <a:rPr lang="en-US" baseline="0" dirty="0"/>
              <a:t> underlying the variance of both A_B and A_S.</a:t>
            </a:r>
          </a:p>
          <a:p>
            <a:endParaRPr lang="en-US" dirty="0"/>
          </a:p>
          <a:p>
            <a:r>
              <a:rPr lang="en-US" dirty="0"/>
              <a:t>Note</a:t>
            </a:r>
            <a:r>
              <a:rPr lang="en-US" baseline="0" dirty="0"/>
              <a:t> the presence of b2 that accommodates the fact that PGS is constructed based on a sample of genetic variants also taken from the set </a:t>
            </a:r>
            <a:r>
              <a:rPr lang="en-US" dirty="0"/>
              <a:t>Y,</a:t>
            </a:r>
            <a:r>
              <a:rPr lang="en-US" baseline="0" dirty="0"/>
              <a:t> set that also </a:t>
            </a:r>
            <a:r>
              <a:rPr lang="en-US" dirty="0"/>
              <a:t>underlies the genetic variance of A_S.</a:t>
            </a:r>
          </a:p>
          <a:p>
            <a:r>
              <a:rPr lang="en-US" dirty="0"/>
              <a:t>However, this is not consistent with the “no-pleiotropy” assumption associated with the instrument (PGS).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4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first checked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whether the model is locally identified </a:t>
            </a:r>
          </a:p>
          <a:p>
            <a:pPr marL="0" indent="0">
              <a:buFontTx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this we used the rank of the Jacobian Matrix</a:t>
            </a:r>
          </a:p>
          <a:p>
            <a:pPr marL="0" indent="0">
              <a:buFontTx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was an analytical check performed in Maple; we used symbolic algebra rather than sample estimates (the check was performed analytically). 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078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both traits are ACE traits, constraining either re, or </a:t>
            </a:r>
            <a:r>
              <a:rPr lang="en-US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rc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(within person environmental correlation between the two traits) or b2 to equal zero would render the model identified.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exposure variable is an ACE trait and the outcome variable is an AE trait (that is, if we fix </a:t>
            </a:r>
            <a:r>
              <a:rPr lang="en-US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rc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zero), all parameters are identified. Note there will still be indirect effects of C_B on SBP, mediated through the causal influence of BMI on SBP - via g1. 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consistent with what was known from the </a:t>
            </a:r>
            <a:r>
              <a:rPr lang="en-US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model’s literature: the model is more powerful if the mode of inheritance for the two traits is different.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re=0 constraint is commonly employed in the discordant twin design, hence the results that follow are based on the model with this identifying constraint in place.</a:t>
            </a:r>
          </a:p>
          <a:p>
            <a:endParaRPr lang="en-US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1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altLang="en-US" sz="1200" b="0" dirty="0">
                <a:latin typeface="Arial" panose="020B0604020202020204" pitchFamily="34" charset="0"/>
              </a:rPr>
              <a:t>First, we considered</a:t>
            </a:r>
            <a:r>
              <a:rPr lang="en-GB" altLang="en-US" sz="1200" b="0" baseline="0" dirty="0">
                <a:latin typeface="Arial" panose="020B0604020202020204" pitchFamily="34" charset="0"/>
              </a:rPr>
              <a:t> the scenario in which all </a:t>
            </a:r>
            <a:r>
              <a:rPr lang="en-GB" altLang="en-US" sz="1200" b="0" dirty="0">
                <a:latin typeface="Arial" panose="020B0604020202020204" pitchFamily="34" charset="0"/>
              </a:rPr>
              <a:t>Assumptions made in a Mendelian randomization study are met,</a:t>
            </a:r>
            <a:r>
              <a:rPr lang="en-GB" altLang="en-US" sz="1200" b="0" baseline="0" dirty="0">
                <a:latin typeface="Arial" panose="020B0604020202020204" pitchFamily="34" charset="0"/>
              </a:rPr>
              <a:t> namely:</a:t>
            </a:r>
            <a:endParaRPr lang="en-GB" altLang="en-US" sz="1200" b="0" dirty="0">
              <a:latin typeface="Arial" panose="020B0604020202020204" pitchFamily="34" charset="0"/>
            </a:endParaRPr>
          </a:p>
          <a:p>
            <a:pPr marL="228600" indent="-228600">
              <a:buAutoNum type="alphaLcParenBoth"/>
            </a:pPr>
            <a:r>
              <a:rPr lang="en-GB" altLang="en-US" sz="1200" b="0" dirty="0">
                <a:latin typeface="Arial" panose="020B0604020202020204" pitchFamily="34" charset="0"/>
              </a:rPr>
              <a:t>there is a robust association between the genetic variants</a:t>
            </a:r>
            <a:r>
              <a:rPr lang="en-GB" altLang="en-US" sz="1200" b="0" baseline="0" dirty="0">
                <a:latin typeface="Arial" panose="020B0604020202020204" pitchFamily="34" charset="0"/>
              </a:rPr>
              <a:t> in the </a:t>
            </a:r>
            <a:r>
              <a:rPr lang="en-GB" altLang="en-US" sz="1200" b="0" dirty="0">
                <a:latin typeface="Arial" panose="020B0604020202020204" pitchFamily="34" charset="0"/>
              </a:rPr>
              <a:t>FTO gene and BMI (b1!=0), </a:t>
            </a:r>
          </a:p>
          <a:p>
            <a:pPr marL="0" indent="0">
              <a:buNone/>
            </a:pPr>
            <a:r>
              <a:rPr lang="en-GB" altLang="en-US" sz="1200" b="0" dirty="0">
                <a:latin typeface="Arial" panose="020B0604020202020204" pitchFamily="34" charset="0"/>
              </a:rPr>
              <a:t>(b) absence of direct association between the genetic instrument (b2=0)</a:t>
            </a:r>
          </a:p>
          <a:p>
            <a:pPr marL="0" indent="0">
              <a:buNone/>
            </a:pPr>
            <a:r>
              <a:rPr lang="en-GB" altLang="en-US" sz="1200" b="0" dirty="0">
                <a:latin typeface="Arial" panose="020B0604020202020204" pitchFamily="34" charset="0"/>
              </a:rPr>
              <a:t>(c) absence of other pathways between genetic variants and outcome.</a:t>
            </a:r>
          </a:p>
          <a:p>
            <a:pPr marL="0" indent="0">
              <a:buNone/>
            </a:pPr>
            <a:r>
              <a:rPr lang="en-GB" altLang="en-US" sz="1200" b="0" dirty="0">
                <a:latin typeface="Arial" panose="020B0604020202020204" pitchFamily="34" charset="0"/>
              </a:rPr>
              <a:t>We simulated data</a:t>
            </a:r>
            <a:r>
              <a:rPr lang="en-GB" altLang="en-US" sz="1200" b="0" baseline="0" dirty="0">
                <a:latin typeface="Arial" panose="020B0604020202020204" pitchFamily="34" charset="0"/>
              </a:rPr>
              <a:t> </a:t>
            </a:r>
            <a:r>
              <a:rPr lang="en-US" dirty="0"/>
              <a:t>that</a:t>
            </a:r>
            <a:r>
              <a:rPr lang="en-US" baseline="0" dirty="0"/>
              <a:t> fit the hypothesized model exactly (given b2 = 0; also re=0 – identifying constraint).</a:t>
            </a:r>
          </a:p>
          <a:p>
            <a:pPr marL="0" indent="0">
              <a:buNone/>
            </a:pPr>
            <a:r>
              <a:rPr lang="en-US" baseline="0" dirty="0"/>
              <a:t>Then we checked whether the parameter g1 (the causal effect of BMI on SBP) used for simulations was recovered correctly.</a:t>
            </a:r>
          </a:p>
          <a:p>
            <a:pPr marL="0" indent="0">
              <a:buNone/>
            </a:pPr>
            <a:endParaRPr lang="en-GB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387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Next,</a:t>
            </a:r>
            <a:r>
              <a:rPr lang="nl-NL" baseline="0" dirty="0"/>
              <a:t> we </a:t>
            </a:r>
            <a:r>
              <a:rPr lang="nl-NL" baseline="0" dirty="0" err="1"/>
              <a:t>considered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scenario in </a:t>
            </a:r>
            <a:r>
              <a:rPr lang="nl-NL" baseline="0" dirty="0" err="1"/>
              <a:t>which</a:t>
            </a:r>
            <a:r>
              <a:rPr lang="nl-NL" baseline="0" dirty="0"/>
              <a:t> FTO has </a:t>
            </a:r>
            <a:r>
              <a:rPr lang="nl-NL" baseline="0" dirty="0" err="1"/>
              <a:t>pleiotropic</a:t>
            </a:r>
            <a:r>
              <a:rPr lang="nl-NL" baseline="0" dirty="0"/>
              <a:t> </a:t>
            </a:r>
            <a:r>
              <a:rPr lang="nl-NL" baseline="0" dirty="0" err="1"/>
              <a:t>effects</a:t>
            </a:r>
            <a:r>
              <a:rPr lang="nl-NL" baseline="0" dirty="0"/>
              <a:t>, </a:t>
            </a:r>
            <a:r>
              <a:rPr lang="nl-NL" baseline="0" dirty="0" err="1"/>
              <a:t>influencing</a:t>
            </a:r>
            <a:r>
              <a:rPr lang="nl-NL" baseline="0" dirty="0"/>
              <a:t> </a:t>
            </a:r>
            <a:r>
              <a:rPr lang="nl-NL" baseline="0" dirty="0" err="1"/>
              <a:t>both</a:t>
            </a:r>
            <a:r>
              <a:rPr lang="nl-NL" baseline="0" dirty="0"/>
              <a:t> BMI </a:t>
            </a:r>
            <a:r>
              <a:rPr lang="nl-NL" baseline="0" dirty="0" err="1"/>
              <a:t>and</a:t>
            </a:r>
            <a:r>
              <a:rPr lang="nl-NL" baseline="0" dirty="0"/>
              <a:t> SBP.</a:t>
            </a:r>
          </a:p>
          <a:p>
            <a:r>
              <a:rPr lang="nl-NL" baseline="0" dirty="0"/>
              <a:t>- a </a:t>
            </a:r>
            <a:r>
              <a:rPr lang="nl-NL" baseline="0" dirty="0" err="1"/>
              <a:t>plausible</a:t>
            </a:r>
            <a:r>
              <a:rPr lang="nl-NL" baseline="0" dirty="0"/>
              <a:t> scenario </a:t>
            </a:r>
            <a:r>
              <a:rPr lang="nl-NL" baseline="0" dirty="0" err="1"/>
              <a:t>if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instrument is a </a:t>
            </a:r>
            <a:r>
              <a:rPr lang="nl-NL" baseline="0" dirty="0" err="1"/>
              <a:t>polygenic</a:t>
            </a:r>
            <a:r>
              <a:rPr lang="nl-NL" baseline="0" dirty="0"/>
              <a:t> risk score (</a:t>
            </a:r>
            <a:r>
              <a:rPr lang="nl-NL" baseline="0" dirty="0" err="1"/>
              <a:t>based</a:t>
            </a:r>
            <a:r>
              <a:rPr lang="nl-NL" baseline="0" dirty="0"/>
              <a:t> on </a:t>
            </a:r>
            <a:r>
              <a:rPr lang="en-US" dirty="0"/>
              <a:t>a sample of genetic variants </a:t>
            </a:r>
            <a:r>
              <a:rPr lang="en-US" baseline="0" dirty="0"/>
              <a:t>underlying the variance of both A_B and A_S).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387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Good news: as depicted (given the classical twin design) the model is identified (Maple + </a:t>
            </a:r>
            <a:r>
              <a:rPr lang="en-US" sz="1200" dirty="0" err="1"/>
              <a:t>OpenMx</a:t>
            </a:r>
            <a:r>
              <a:rPr lang="en-US" sz="1200" dirty="0"/>
              <a:t> exact data simulation), with re≠0</a:t>
            </a:r>
          </a:p>
          <a:p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83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>
                <a:latin typeface="Arial" panose="020B0604020202020204" pitchFamily="34" charset="0"/>
              </a:rPr>
              <a:t> </a:t>
            </a:r>
            <a:endParaRPr lang="en-GB" altLang="en-US" b="1" dirty="0">
              <a:latin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57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assumption linkage equilbrium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2C6B20-1B38-4C5E-8691-265D1896030F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30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27BCD-0502-476E-B4CE-2B37956842D7}" type="slidenum">
              <a:rPr lang="en-US"/>
              <a:pPr/>
              <a:t>6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regression on unit</a:t>
            </a:r>
          </a:p>
        </p:txBody>
      </p:sp>
    </p:spTree>
    <p:extLst>
      <p:ext uri="{BB962C8B-B14F-4D97-AF65-F5344CB8AC3E}">
        <p14:creationId xmlns:p14="http://schemas.microsoft.com/office/powerpoint/2010/main" val="255403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27BCD-0502-476E-B4CE-2B37956842D7}" type="slidenum">
              <a:rPr lang="en-US"/>
              <a:pPr/>
              <a:t>7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regression on unit</a:t>
            </a:r>
          </a:p>
        </p:txBody>
      </p:sp>
    </p:spTree>
    <p:extLst>
      <p:ext uri="{BB962C8B-B14F-4D97-AF65-F5344CB8AC3E}">
        <p14:creationId xmlns:p14="http://schemas.microsoft.com/office/powerpoint/2010/main" val="418099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27BCD-0502-476E-B4CE-2B37956842D7}" type="slidenum">
              <a:rPr lang="en-US"/>
              <a:pPr/>
              <a:t>10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regression on unit</a:t>
            </a:r>
          </a:p>
        </p:txBody>
      </p:sp>
    </p:spTree>
    <p:extLst>
      <p:ext uri="{BB962C8B-B14F-4D97-AF65-F5344CB8AC3E}">
        <p14:creationId xmlns:p14="http://schemas.microsoft.com/office/powerpoint/2010/main" val="3149394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27BCD-0502-476E-B4CE-2B37956842D7}" type="slidenum">
              <a:rPr lang="en-US"/>
              <a:pPr/>
              <a:t>11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regression on unit</a:t>
            </a:r>
          </a:p>
        </p:txBody>
      </p:sp>
    </p:spTree>
    <p:extLst>
      <p:ext uri="{BB962C8B-B14F-4D97-AF65-F5344CB8AC3E}">
        <p14:creationId xmlns:p14="http://schemas.microsoft.com/office/powerpoint/2010/main" val="112478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3B7B7-D368-442D-8C19-1192CCEF777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636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approach to testing causal hypotheses in observational data </a:t>
            </a:r>
            <a:r>
              <a:rPr lang="en-US" baseline="0" dirty="0"/>
              <a:t>uses data on family members e.g. MZ and DZ twins.</a:t>
            </a:r>
          </a:p>
          <a:p>
            <a:r>
              <a:rPr lang="en-GB" dirty="0" err="1"/>
              <a:t>DoC</a:t>
            </a:r>
            <a:r>
              <a:rPr lang="en-GB" baseline="0" dirty="0"/>
              <a:t> predicts different cross-twin cross-trait correlations depending on which direction causation flows.</a:t>
            </a:r>
          </a:p>
          <a:p>
            <a:r>
              <a:rPr lang="en-GB" baseline="0" dirty="0"/>
              <a:t>The </a:t>
            </a:r>
            <a:r>
              <a:rPr lang="en-GB" baseline="0" dirty="0" err="1"/>
              <a:t>pathdiagram</a:t>
            </a:r>
            <a:r>
              <a:rPr lang="en-GB" baseline="0" dirty="0"/>
              <a:t> of such a model is shown in the slide, given two traits - for instance BMI and SBP - observed in DZ twins</a:t>
            </a:r>
          </a:p>
          <a:p>
            <a:pPr marL="0" indent="0">
              <a:buNone/>
            </a:pPr>
            <a:r>
              <a:rPr lang="en-US" sz="1200" baseline="0" dirty="0"/>
              <a:t>With </a:t>
            </a:r>
            <a:r>
              <a:rPr lang="en-US" sz="1200" baseline="0" dirty="0" err="1"/>
              <a:t>DoC</a:t>
            </a:r>
            <a:r>
              <a:rPr lang="en-US" sz="1200" baseline="0" dirty="0"/>
              <a:t> model one may test 5 causal hypotheses </a:t>
            </a:r>
            <a:r>
              <a:rPr lang="en-US" sz="1200" baseline="0" dirty="0" err="1"/>
              <a:t>wrt</a:t>
            </a:r>
            <a:r>
              <a:rPr lang="en-US" sz="1200" baseline="0" dirty="0"/>
              <a:t> the association between two variables:</a:t>
            </a:r>
          </a:p>
          <a:p>
            <a:pPr marL="0" indent="0">
              <a:buNone/>
            </a:pPr>
            <a:r>
              <a:rPr lang="en-US" sz="1200" baseline="0" dirty="0"/>
              <a:t>Major limitation – strong causal hypothesis:  the only cause of the correlation between BMI and SBP is the causal influence of BMI on SBP or of SBP on BMI or the reciprocal causal influence </a:t>
            </a:r>
            <a:r>
              <a:rPr lang="en-GB" sz="1200" baseline="0" dirty="0"/>
              <a:t>between the two traits</a:t>
            </a:r>
            <a:endParaRPr lang="en-GB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56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have a closer look at the no pleiotropy</a:t>
            </a:r>
            <a:r>
              <a:rPr lang="en-US" baseline="0" dirty="0"/>
              <a:t> assumption.</a:t>
            </a:r>
            <a:endParaRPr lang="en-US" dirty="0"/>
          </a:p>
          <a:p>
            <a:r>
              <a:rPr lang="en-US" dirty="0"/>
              <a:t>figure left: BMI directly influences SBP (parameter g1). </a:t>
            </a:r>
          </a:p>
          <a:p>
            <a:r>
              <a:rPr lang="en-US" dirty="0"/>
              <a:t>In addition A_B (additive genetic effects on BMI) and A_S (additive genetic effects on SBP) are correlated (parameter </a:t>
            </a:r>
            <a:r>
              <a:rPr lang="en-US" dirty="0" err="1"/>
              <a:t>rA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/>
              <a:t>I assume that the correlation between A_B and A_S (</a:t>
            </a:r>
            <a:r>
              <a:rPr lang="en-US" dirty="0" err="1"/>
              <a:t>rA</a:t>
            </a:r>
            <a:r>
              <a:rPr lang="en-US" dirty="0"/>
              <a:t>) is due to overlap in the set of loci underlying the genetic variance of A_B and A_S (figure right).</a:t>
            </a:r>
          </a:p>
          <a:p>
            <a:r>
              <a:rPr lang="en-US" dirty="0"/>
              <a:t>Note that the set of loci X underlies A_B but doesn’t</a:t>
            </a:r>
            <a:r>
              <a:rPr lang="en-US" baseline="0" dirty="0"/>
              <a:t> underlie A_S -  that is X equals A_B minus A_S</a:t>
            </a:r>
          </a:p>
          <a:p>
            <a:r>
              <a:rPr lang="en-US" baseline="0" dirty="0"/>
              <a:t>The set of loci Z underlies A_S but does not underlie A_B; that is Z equals A_S set minus A_B</a:t>
            </a:r>
          </a:p>
          <a:p>
            <a:r>
              <a:rPr lang="en-US" baseline="0" dirty="0"/>
              <a:t> and the set of loci Y underlies the genetic variance of both A_S and A_B; that is, Y is the intersection of A_S  with A_B.</a:t>
            </a:r>
            <a:endParaRPr lang="en-US" dirty="0"/>
          </a:p>
          <a:p>
            <a:r>
              <a:rPr lang="en-US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Given measured genetic variants we conduct a GWAS of BMI, and based on the results we construct PGS (polygenic scores).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5FC02-43A2-4758-85E1-8631E4F7F4A5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7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83CB-B299-4AE4-B813-C7DD2AA59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78319-B004-4373-B929-E63BE9B2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D5C5-7587-4961-B168-779AFBEA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CBEB-C49F-4995-A1C0-E20A86708CD1}" type="datetime1">
              <a:rPr lang="nl-NL" smtClean="0"/>
              <a:t>6-3-2020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485CA-0446-4FF8-90D3-FB9229DA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5F553-03D8-4947-9BF0-F460858B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64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085B-E830-44E0-8FEA-2E3B0BEF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FA251-A9DF-443B-A51F-97CE1EF48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713F9-A457-4E2E-AC2C-92A145B3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7D09-EDB7-4CF2-A862-EFC3E7D8437F}" type="datetime1">
              <a:rPr lang="nl-NL" smtClean="0"/>
              <a:t>6-3-2020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815B-B67F-406D-AFAE-4D967816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9A283-D7AF-4D0C-B5A7-36BB6A46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17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66BD-F4E0-402D-8CFB-7ADB7636E1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31ACD-97A1-4471-9655-E5F27630D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CA71E-0B5F-4568-B07A-9242B0C7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4724-4567-4560-B6F8-8A50FC4F164A}" type="datetime1">
              <a:rPr lang="nl-NL" smtClean="0"/>
              <a:t>6-3-2020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F9566-18EF-4ECD-877E-6F6F51A4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05D54-A0C6-4658-983C-142D3376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06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1B81-B815-46D1-BD1E-6EB2D772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905F3-14BA-4163-B02F-262A98F3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E81BD-DA23-423C-9F9A-1CD851227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EE81-DCAC-4047-A397-6151B85702BB}" type="datetime1">
              <a:rPr lang="nl-NL" smtClean="0"/>
              <a:t>6-3-2020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92266-D208-4A7E-885C-356381A6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79AA6-EDBA-4D34-B114-B7857140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73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6F0AA-1DCA-468C-86B7-3AA3483A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465E3-1C71-4433-8F32-AAF8B9FD1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4208-911D-4462-82D4-6B18C187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E980-931B-4D21-89C9-08858249C633}" type="datetime1">
              <a:rPr lang="nl-NL" smtClean="0"/>
              <a:t>6-3-2020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DE43C-29E5-4B4E-978A-E4E0BD68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73C51-FF16-4C52-8F3E-46EDF99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008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8CAFB-8FA7-4916-A49B-4B5BEE35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DA5A9-8045-4404-8F30-94E83328E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9E709-A8C1-496D-87A8-1B028F1D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4F5B0-D868-456F-88CE-E82F129F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D567-954D-4317-86F4-D1B6D1E5BC38}" type="datetime1">
              <a:rPr lang="nl-NL" smtClean="0"/>
              <a:t>6-3-2020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AF54-6766-438A-98BF-D7F94625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C7E12-1DD2-48F7-B1A9-E8396E6A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41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1A7FE-B575-4BEE-9329-1CF4D500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30BC4-023D-4845-B3C5-BAABA21D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91481-58C2-40B6-80DC-0FB2CC666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310DCF-7CD9-40EF-83B8-B731F8135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F98AB-2836-413C-9C5A-A32B48480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E9351B-5C4B-4821-984C-AA751B73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9CD16-89FE-44F2-A3AA-DF33DAB1EC4C}" type="datetime1">
              <a:rPr lang="nl-NL" smtClean="0"/>
              <a:t>6-3-2020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01FDD-AC78-47F5-B4F8-491E34A3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6CCB3-CB35-492B-8573-69140396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82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C350-DD2F-4C0E-9FA4-8E5E86CC3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C7713-876D-4F1D-A205-15E1D9655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A26-6ECC-402C-B3AA-64DD699622E1}" type="datetime1">
              <a:rPr lang="nl-NL" smtClean="0"/>
              <a:t>6-3-2020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9EDE8-19D8-477E-BEE7-E1D644B7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74653-5EB0-4E96-B3A5-E1045C3C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64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C7F1E0-06EB-4ECF-924C-4F6D30EB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1FBE-EEE6-42C0-B896-B288672C2EAA}" type="datetime1">
              <a:rPr lang="nl-NL" smtClean="0"/>
              <a:t>6-3-2020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519CD-D731-4349-AB6A-0A66E7F0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BA4FD-F066-41EF-A076-EE7F4A95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A8F5-815E-49A6-85B0-3CEBFFC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BBB5-36DB-4F33-9BB1-A1C81987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BC5C3-A261-4032-B034-2F249A195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D27D8-EFD2-41DF-BA56-2DC2CBA2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FE80-A6E6-4132-87DC-05E15769EAE9}" type="datetime1">
              <a:rPr lang="nl-NL" smtClean="0"/>
              <a:t>6-3-2020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726EA-DC10-451F-8696-B0AE528A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34F22-C449-40C1-B3EE-5AB37E80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73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B598-31BB-4E23-8AA5-A2F3E35A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3D7-6FB6-4F03-8B55-C6272A63E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B0931-BAC2-46FC-AFCA-0F211734A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9B85B-8932-49CE-A87E-BB758F74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75FD-B3BC-4858-B901-46F74A557382}" type="datetime1">
              <a:rPr lang="nl-NL" smtClean="0"/>
              <a:t>6-3-2020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E693E-531B-4AEE-B3D8-C5CBFAF4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837A9-1F35-4CFC-9177-026B37E7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68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6B8B64-19B1-469F-B726-D009F2AF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5ADB7-62B8-443A-A639-D4DA74AA0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B522A-9153-4201-99F3-97A06B96C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3693C-BC0A-4349-88D5-DAD0D10A0AE4}" type="datetime1">
              <a:rPr lang="nl-NL" smtClean="0"/>
              <a:t>6-3-2020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60B20-4067-45BB-8E40-288B197A4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D883-5CDE-4839-9A45-6050CF8D9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29ADF-0D9D-4AD4-AF7C-0B67F733FE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1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Kohler%20HP%5BAuthor%5D&amp;cauthor=true&amp;cauthor_uid=21845929" TargetMode="External"/><Relationship Id="rId2" Type="http://schemas.openxmlformats.org/officeDocument/2006/relationships/hyperlink" Target="https://www.ncbi.nlm.nih.gov/pubmed/21845929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?term=Schnittker%20J%5BAuthor%5D&amp;cauthor=true&amp;cauthor_uid=21845929" TargetMode="External"/><Relationship Id="rId4" Type="http://schemas.openxmlformats.org/officeDocument/2006/relationships/hyperlink" Target="https://www.ncbi.nlm.nih.gov/pubmed/?term=Behrman%20JR%5BAuthor%5D&amp;cauthor=true&amp;cauthor_uid=21845929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C74B7-D796-4E8F-9917-03E9EF242E20}"/>
              </a:ext>
            </a:extLst>
          </p:cNvPr>
          <p:cNvSpPr txBox="1"/>
          <p:nvPr/>
        </p:nvSpPr>
        <p:spPr>
          <a:xfrm>
            <a:off x="225469" y="678698"/>
            <a:ext cx="1212519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/>
              <a:t>Introducing polygenic risk scores into the twin design</a:t>
            </a:r>
          </a:p>
          <a:p>
            <a:pPr algn="ctr"/>
            <a:endParaRPr lang="en-GB" sz="3200"/>
          </a:p>
          <a:p>
            <a:pPr algn="ctr"/>
            <a:r>
              <a:rPr lang="en-GB" sz="3200"/>
              <a:t>Estimating r</a:t>
            </a:r>
            <a:r>
              <a:rPr lang="en-GB" sz="3200" baseline="-25000"/>
              <a:t>AC</a:t>
            </a:r>
            <a:r>
              <a:rPr lang="en-GB" sz="3200"/>
              <a:t> </a:t>
            </a:r>
          </a:p>
          <a:p>
            <a:pPr algn="ctr"/>
            <a:r>
              <a:rPr lang="en-GB" sz="3200"/>
              <a:t>and</a:t>
            </a:r>
          </a:p>
          <a:p>
            <a:pPr algn="ctr"/>
            <a:r>
              <a:rPr lang="en-GB" sz="3200"/>
              <a:t>MR twin model</a:t>
            </a:r>
          </a:p>
          <a:p>
            <a:pPr algn="ctr"/>
            <a:endParaRPr lang="nl-NL" sz="2800"/>
          </a:p>
          <a:p>
            <a:pPr algn="ctr"/>
            <a:endParaRPr lang="nl-NL" sz="2800"/>
          </a:p>
          <a:p>
            <a:pPr algn="ctr"/>
            <a:endParaRPr lang="nl-NL" sz="2800"/>
          </a:p>
          <a:p>
            <a:pPr algn="ctr"/>
            <a:r>
              <a:rPr lang="nl-NL" sz="2800"/>
              <a:t>Conor V. Dolan</a:t>
            </a:r>
          </a:p>
          <a:p>
            <a:pPr algn="ctr"/>
            <a:endParaRPr lang="nl-NL" sz="2800"/>
          </a:p>
          <a:p>
            <a:pPr algn="ctr"/>
            <a:r>
              <a:rPr lang="nl-NL" sz="2800"/>
              <a:t>Boulder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20EBF-7B5B-4F2A-9A12-A8AA1F34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65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6400800" y="3327400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5029200" y="81280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A</a:t>
            </a: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>
            <a:off x="6362700" y="81280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C</a:t>
            </a:r>
          </a:p>
        </p:txBody>
      </p: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7772400" y="81280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E</a:t>
            </a:r>
          </a:p>
        </p:txBody>
      </p:sp>
      <p:cxnSp>
        <p:nvCxnSpPr>
          <p:cNvPr id="289799" name="AutoShape 7"/>
          <p:cNvCxnSpPr>
            <a:cxnSpLocks noChangeShapeType="1"/>
            <a:stCxn id="289796" idx="5"/>
          </p:cNvCxnSpPr>
          <p:nvPr/>
        </p:nvCxnSpPr>
        <p:spPr bwMode="auto">
          <a:xfrm>
            <a:off x="5939771" y="1723371"/>
            <a:ext cx="921405" cy="157862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0" name="AutoShape 8"/>
          <p:cNvCxnSpPr>
            <a:cxnSpLocks noChangeShapeType="1"/>
            <a:stCxn id="289797" idx="4"/>
          </p:cNvCxnSpPr>
          <p:nvPr/>
        </p:nvCxnSpPr>
        <p:spPr bwMode="auto">
          <a:xfrm flipH="1">
            <a:off x="6858000" y="1879600"/>
            <a:ext cx="38100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1" name="AutoShape 9"/>
          <p:cNvCxnSpPr>
            <a:cxnSpLocks noChangeShapeType="1"/>
            <a:stCxn id="289798" idx="3"/>
          </p:cNvCxnSpPr>
          <p:nvPr/>
        </p:nvCxnSpPr>
        <p:spPr bwMode="auto">
          <a:xfrm flipH="1">
            <a:off x="6858003" y="1723371"/>
            <a:ext cx="1070626" cy="157862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89811" name="Text Box 19"/>
          <p:cNvSpPr txBox="1">
            <a:spLocks noChangeArrowheads="1"/>
          </p:cNvSpPr>
          <p:nvPr/>
        </p:nvSpPr>
        <p:spPr bwMode="auto">
          <a:xfrm>
            <a:off x="5358553" y="1905000"/>
            <a:ext cx="111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800" b="1">
                <a:solidFill>
                  <a:schemeClr val="accent2"/>
                </a:solidFill>
              </a:rPr>
              <a:t>a*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89812" name="Text Box 20"/>
          <p:cNvSpPr txBox="1">
            <a:spLocks noChangeArrowheads="1"/>
          </p:cNvSpPr>
          <p:nvPr/>
        </p:nvSpPr>
        <p:spPr bwMode="auto">
          <a:xfrm>
            <a:off x="6583170" y="2065665"/>
            <a:ext cx="335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8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89813" name="Text Box 21"/>
          <p:cNvSpPr txBox="1">
            <a:spLocks noChangeArrowheads="1"/>
          </p:cNvSpPr>
          <p:nvPr/>
        </p:nvSpPr>
        <p:spPr bwMode="auto">
          <a:xfrm>
            <a:off x="7504575" y="2251413"/>
            <a:ext cx="3658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accent2"/>
                </a:solidFill>
              </a:rPr>
              <a:t>e</a:t>
            </a:r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D6D07BDA-962A-4E67-BF19-FB77D5A7F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993" y="790258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70BAC7EF-059F-424B-BBD8-0C83EA4D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010" y="3311525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66A443-76BC-4B93-9EB8-CCE44D3E26C8}"/>
              </a:ext>
            </a:extLst>
          </p:cNvPr>
          <p:cNvCxnSpPr>
            <a:stCxn id="28" idx="4"/>
            <a:endCxn id="30" idx="0"/>
          </p:cNvCxnSpPr>
          <p:nvPr/>
        </p:nvCxnSpPr>
        <p:spPr>
          <a:xfrm flipH="1">
            <a:off x="4121310" y="1857058"/>
            <a:ext cx="25083" cy="1454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21">
            <a:extLst>
              <a:ext uri="{FF2B5EF4-FFF2-40B4-BE49-F238E27FC236}">
                <a16:creationId xmlns:a16="http://schemas.microsoft.com/office/drawing/2014/main" id="{F9DC9555-7A06-4401-ADCD-27689D21B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013" y="2275819"/>
            <a:ext cx="3770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800" b="1">
                <a:solidFill>
                  <a:schemeClr val="accent2"/>
                </a:solidFill>
              </a:rPr>
              <a:t>p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B2F4E-0704-406A-864E-15B83D6D979D}"/>
              </a:ext>
            </a:extLst>
          </p:cNvPr>
          <p:cNvCxnSpPr>
            <a:cxnSpLocks/>
            <a:stCxn id="28" idx="4"/>
            <a:endCxn id="289795" idx="0"/>
          </p:cNvCxnSpPr>
          <p:nvPr/>
        </p:nvCxnSpPr>
        <p:spPr>
          <a:xfrm>
            <a:off x="4146393" y="1857058"/>
            <a:ext cx="2749707" cy="1470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2B2D468B-C1A7-47BC-82F6-563219AB5AF4}"/>
              </a:ext>
            </a:extLst>
          </p:cNvPr>
          <p:cNvCxnSpPr>
            <a:stCxn id="28" idx="1"/>
            <a:endCxn id="28" idx="2"/>
          </p:cNvCxnSpPr>
          <p:nvPr/>
        </p:nvCxnSpPr>
        <p:spPr>
          <a:xfrm rot="16200000" flipH="1" flipV="1">
            <a:off x="3502522" y="1056957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0AF481-1886-4CA3-A7A8-0021645EFDD3}"/>
              </a:ext>
            </a:extLst>
          </p:cNvPr>
          <p:cNvSpPr txBox="1"/>
          <p:nvPr/>
        </p:nvSpPr>
        <p:spPr>
          <a:xfrm>
            <a:off x="3161320" y="443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AF7992E9-1065-4702-BCAF-1BB50F8BF590}"/>
              </a:ext>
            </a:extLst>
          </p:cNvPr>
          <p:cNvCxnSpPr>
            <a:stCxn id="289796" idx="1"/>
            <a:endCxn id="289796" idx="2"/>
          </p:cNvCxnSpPr>
          <p:nvPr/>
        </p:nvCxnSpPr>
        <p:spPr>
          <a:xfrm rot="16200000" flipH="1" flipV="1">
            <a:off x="4918729" y="1079499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4010832-14D1-408D-8F90-B95EE2F28E6F}"/>
              </a:ext>
            </a:extLst>
          </p:cNvPr>
          <p:cNvSpPr txBox="1"/>
          <p:nvPr/>
        </p:nvSpPr>
        <p:spPr>
          <a:xfrm>
            <a:off x="4552810" y="4209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A649832-66B2-4166-B3A8-11BB34FBFEA3}"/>
              </a:ext>
            </a:extLst>
          </p:cNvPr>
          <p:cNvCxnSpPr>
            <a:stCxn id="289797" idx="1"/>
            <a:endCxn id="289797" idx="2"/>
          </p:cNvCxnSpPr>
          <p:nvPr/>
        </p:nvCxnSpPr>
        <p:spPr>
          <a:xfrm rot="16200000" flipH="1" flipV="1">
            <a:off x="6252229" y="1079499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A3CF994-1C00-4864-944C-04D49D2009EE}"/>
              </a:ext>
            </a:extLst>
          </p:cNvPr>
          <p:cNvSpPr txBox="1"/>
          <p:nvPr/>
        </p:nvSpPr>
        <p:spPr>
          <a:xfrm>
            <a:off x="5848624" y="4993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CD16BF7-F8D8-4AFA-BE1D-A0611B1E80A2}"/>
              </a:ext>
            </a:extLst>
          </p:cNvPr>
          <p:cNvCxnSpPr>
            <a:stCxn id="289798" idx="1"/>
            <a:endCxn id="289798" idx="2"/>
          </p:cNvCxnSpPr>
          <p:nvPr/>
        </p:nvCxnSpPr>
        <p:spPr>
          <a:xfrm rot="16200000" flipH="1" flipV="1">
            <a:off x="7661929" y="1079499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5427144-D366-445F-873D-0D357BD05577}"/>
              </a:ext>
            </a:extLst>
          </p:cNvPr>
          <p:cNvSpPr txBox="1"/>
          <p:nvPr/>
        </p:nvSpPr>
        <p:spPr>
          <a:xfrm>
            <a:off x="7299264" y="4716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47241-A7E5-42AE-B685-738694729EE7}"/>
              </a:ext>
            </a:extLst>
          </p:cNvPr>
          <p:cNvSpPr txBox="1"/>
          <p:nvPr/>
        </p:nvSpPr>
        <p:spPr>
          <a:xfrm>
            <a:off x="478006" y="4493230"/>
            <a:ext cx="1094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Phenotype usually includes measurement error which is absorbed by E.</a:t>
            </a:r>
          </a:p>
          <a:p>
            <a:r>
              <a:rPr lang="en-GB" sz="2400"/>
              <a:t>Here we assume that the PRS is error free. If it is not and we know the reliability (r</a:t>
            </a:r>
            <a:r>
              <a:rPr lang="en-GB" sz="2400" baseline="-25000"/>
              <a:t>pp</a:t>
            </a:r>
            <a:r>
              <a:rPr lang="en-GB" sz="2400"/>
              <a:t>) , we can include that info. The parameter b is fixed to equal:</a:t>
            </a:r>
            <a:endParaRPr lang="nl-NL" sz="24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A5BD97-D9D4-45C0-A1C2-CF292F1261A2}"/>
              </a:ext>
            </a:extLst>
          </p:cNvPr>
          <p:cNvCxnSpPr>
            <a:cxnSpLocks/>
            <a:stCxn id="6" idx="6"/>
            <a:endCxn id="30" idx="1"/>
          </p:cNvCxnSpPr>
          <p:nvPr/>
        </p:nvCxnSpPr>
        <p:spPr>
          <a:xfrm>
            <a:off x="2828450" y="3716020"/>
            <a:ext cx="797560" cy="14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C8FC2D4-F92C-4C19-AA9D-1D20C3B91C4A}"/>
              </a:ext>
            </a:extLst>
          </p:cNvPr>
          <p:cNvSpPr/>
          <p:nvPr/>
        </p:nvSpPr>
        <p:spPr>
          <a:xfrm>
            <a:off x="1975010" y="3304857"/>
            <a:ext cx="853440" cy="822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GB" sz="3200" baseline="-25000">
                <a:solidFill>
                  <a:schemeClr val="tx1"/>
                </a:solidFill>
              </a:rPr>
              <a:t>p</a:t>
            </a:r>
            <a:endParaRPr lang="nl-NL" sz="3200" baseline="-25000">
              <a:solidFill>
                <a:schemeClr val="tx1"/>
              </a:solidFill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47B7CE4-9C9B-41CB-BCFA-77275556F781}"/>
              </a:ext>
            </a:extLst>
          </p:cNvPr>
          <p:cNvCxnSpPr>
            <a:stCxn id="6" idx="1"/>
            <a:endCxn id="6" idx="2"/>
          </p:cNvCxnSpPr>
          <p:nvPr/>
        </p:nvCxnSpPr>
        <p:spPr>
          <a:xfrm rot="16200000" flipH="1" flipV="1">
            <a:off x="1892134" y="3508160"/>
            <a:ext cx="290736" cy="124983"/>
          </a:xfrm>
          <a:prstGeom prst="curvedConnector4">
            <a:avLst>
              <a:gd name="adj1" fmla="val -120049"/>
              <a:gd name="adj2" fmla="val 282905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0AD4FA-41FC-4A09-AD54-F8677759564F}"/>
              </a:ext>
            </a:extLst>
          </p:cNvPr>
          <p:cNvSpPr txBox="1"/>
          <p:nvPr/>
        </p:nvSpPr>
        <p:spPr>
          <a:xfrm>
            <a:off x="2974502" y="3263656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b</a:t>
            </a:r>
            <a:r>
              <a:rPr lang="en-GB" sz="2400" baseline="-25000"/>
              <a:t>p</a:t>
            </a:r>
            <a:endParaRPr lang="nl-NL" sz="2400" baseline="-250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047F0E-719C-46C7-8EF5-E369D54A40AE}"/>
              </a:ext>
            </a:extLst>
          </p:cNvPr>
          <p:cNvSpPr txBox="1"/>
          <p:nvPr/>
        </p:nvSpPr>
        <p:spPr>
          <a:xfrm>
            <a:off x="1503680" y="2932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970E84-91FA-464A-B6B6-07B81C3E5B87}"/>
              </a:ext>
            </a:extLst>
          </p:cNvPr>
          <p:cNvSpPr/>
          <p:nvPr/>
        </p:nvSpPr>
        <p:spPr>
          <a:xfrm>
            <a:off x="4146393" y="5744189"/>
            <a:ext cx="413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/>
              <a:t>b</a:t>
            </a:r>
            <a:r>
              <a:rPr lang="en-GB" sz="2400" baseline="-25000"/>
              <a:t>p</a:t>
            </a:r>
            <a:r>
              <a:rPr lang="nl-NL" sz="2400" baseline="-25000"/>
              <a:t> </a:t>
            </a:r>
            <a:r>
              <a:rPr lang="en-GB" sz="2400"/>
              <a:t> = √{</a:t>
            </a:r>
            <a:r>
              <a:rPr lang="en-GB" sz="2400">
                <a:solidFill>
                  <a:srgbClr val="00B050"/>
                </a:solidFill>
              </a:rPr>
              <a:t>var(P) </a:t>
            </a:r>
            <a:r>
              <a:rPr lang="en-GB" sz="2400"/>
              <a:t>* (1-</a:t>
            </a:r>
            <a:r>
              <a:rPr lang="en-GB" sz="2400">
                <a:solidFill>
                  <a:srgbClr val="00B050"/>
                </a:solidFill>
              </a:rPr>
              <a:t>r</a:t>
            </a:r>
            <a:r>
              <a:rPr lang="en-GB" sz="2400" baseline="-25000">
                <a:solidFill>
                  <a:srgbClr val="00B050"/>
                </a:solidFill>
              </a:rPr>
              <a:t>pp</a:t>
            </a:r>
            <a:r>
              <a:rPr lang="en-GB" sz="2400"/>
              <a:t>)}</a:t>
            </a:r>
            <a:endParaRPr lang="nl-NL" sz="2400"/>
          </a:p>
        </p:txBody>
      </p:sp>
      <p:sp>
        <p:nvSpPr>
          <p:cNvPr id="48" name="Text Box 21">
            <a:extLst>
              <a:ext uri="{FF2B5EF4-FFF2-40B4-BE49-F238E27FC236}">
                <a16:creationId xmlns:a16="http://schemas.microsoft.com/office/drawing/2014/main" id="{0F41EDF6-6F36-4F81-B3B4-FCD057707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272" y="2251413"/>
            <a:ext cx="50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800" b="1">
                <a:solidFill>
                  <a:schemeClr val="accent2"/>
                </a:solidFill>
              </a:rPr>
              <a:t>s*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5046F-FAD1-4E84-B33E-216C1EA0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5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5913120" y="4587796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4541520" y="2073196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A</a:t>
            </a: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>
            <a:off x="5875020" y="2073196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C</a:t>
            </a:r>
          </a:p>
        </p:txBody>
      </p: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7284720" y="2073196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E</a:t>
            </a:r>
          </a:p>
        </p:txBody>
      </p:sp>
      <p:cxnSp>
        <p:nvCxnSpPr>
          <p:cNvPr id="289799" name="AutoShape 7"/>
          <p:cNvCxnSpPr>
            <a:cxnSpLocks noChangeShapeType="1"/>
            <a:stCxn id="289796" idx="4"/>
          </p:cNvCxnSpPr>
          <p:nvPr/>
        </p:nvCxnSpPr>
        <p:spPr bwMode="auto">
          <a:xfrm>
            <a:off x="5074921" y="3139996"/>
            <a:ext cx="1298575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0" name="AutoShape 8"/>
          <p:cNvCxnSpPr>
            <a:cxnSpLocks noChangeShapeType="1"/>
            <a:stCxn id="289797" idx="4"/>
          </p:cNvCxnSpPr>
          <p:nvPr/>
        </p:nvCxnSpPr>
        <p:spPr bwMode="auto">
          <a:xfrm flipH="1">
            <a:off x="6370320" y="3139996"/>
            <a:ext cx="38100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1" name="AutoShape 9"/>
          <p:cNvCxnSpPr>
            <a:cxnSpLocks noChangeShapeType="1"/>
            <a:stCxn id="289798" idx="4"/>
          </p:cNvCxnSpPr>
          <p:nvPr/>
        </p:nvCxnSpPr>
        <p:spPr bwMode="auto">
          <a:xfrm flipH="1">
            <a:off x="6370322" y="3139996"/>
            <a:ext cx="1447799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89811" name="Text Box 19"/>
          <p:cNvSpPr txBox="1">
            <a:spLocks noChangeArrowheads="1"/>
          </p:cNvSpPr>
          <p:nvPr/>
        </p:nvSpPr>
        <p:spPr bwMode="auto">
          <a:xfrm>
            <a:off x="4397448" y="3144863"/>
            <a:ext cx="111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a*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289812" name="Text Box 20"/>
          <p:cNvSpPr txBox="1">
            <a:spLocks noChangeArrowheads="1"/>
          </p:cNvSpPr>
          <p:nvPr/>
        </p:nvSpPr>
        <p:spPr bwMode="auto">
          <a:xfrm>
            <a:off x="6065033" y="3359071"/>
            <a:ext cx="3786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89813" name="Text Box 21"/>
          <p:cNvSpPr txBox="1">
            <a:spLocks noChangeArrowheads="1"/>
          </p:cNvSpPr>
          <p:nvPr/>
        </p:nvSpPr>
        <p:spPr bwMode="auto">
          <a:xfrm>
            <a:off x="7140915" y="3451833"/>
            <a:ext cx="417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chemeClr val="accent2"/>
                </a:solidFill>
              </a:rPr>
              <a:t>e</a:t>
            </a:r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D6D07BDA-962A-4E67-BF19-FB77D5A7F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313" y="2050654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70BAC7EF-059F-424B-BBD8-0C83EA4D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170" y="4571921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66A443-76BC-4B93-9EB8-CCE44D3E26C8}"/>
              </a:ext>
            </a:extLst>
          </p:cNvPr>
          <p:cNvCxnSpPr>
            <a:stCxn id="28" idx="4"/>
            <a:endCxn id="30" idx="0"/>
          </p:cNvCxnSpPr>
          <p:nvPr/>
        </p:nvCxnSpPr>
        <p:spPr>
          <a:xfrm flipH="1">
            <a:off x="3623470" y="3117454"/>
            <a:ext cx="35243" cy="1454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21">
            <a:extLst>
              <a:ext uri="{FF2B5EF4-FFF2-40B4-BE49-F238E27FC236}">
                <a16:creationId xmlns:a16="http://schemas.microsoft.com/office/drawing/2014/main" id="{F9DC9555-7A06-4401-ADCD-27689D21B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649" y="3791750"/>
            <a:ext cx="4331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p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B2F4E-0704-406A-864E-15B83D6D979D}"/>
              </a:ext>
            </a:extLst>
          </p:cNvPr>
          <p:cNvCxnSpPr>
            <a:cxnSpLocks/>
            <a:stCxn id="28" idx="4"/>
            <a:endCxn id="289795" idx="0"/>
          </p:cNvCxnSpPr>
          <p:nvPr/>
        </p:nvCxnSpPr>
        <p:spPr>
          <a:xfrm>
            <a:off x="3658713" y="3117454"/>
            <a:ext cx="2749707" cy="1470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FD5217CD-B564-4216-94CE-CB39D328EFC8}"/>
              </a:ext>
            </a:extLst>
          </p:cNvPr>
          <p:cNvCxnSpPr>
            <a:cxnSpLocks/>
            <a:stCxn id="289796" idx="0"/>
            <a:endCxn id="289797" idx="0"/>
          </p:cNvCxnSpPr>
          <p:nvPr/>
        </p:nvCxnSpPr>
        <p:spPr>
          <a:xfrm rot="5400000" flipH="1" flipV="1">
            <a:off x="5741670" y="1406446"/>
            <a:ext cx="12700" cy="1333500"/>
          </a:xfrm>
          <a:prstGeom prst="curvedConnector3">
            <a:avLst>
              <a:gd name="adj1" fmla="val 1800000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CB925BE7-F3C5-4F94-8D38-12523258F766}"/>
              </a:ext>
            </a:extLst>
          </p:cNvPr>
          <p:cNvCxnSpPr>
            <a:cxnSpLocks/>
            <a:stCxn id="28" idx="0"/>
            <a:endCxn id="289797" idx="0"/>
          </p:cNvCxnSpPr>
          <p:nvPr/>
        </p:nvCxnSpPr>
        <p:spPr>
          <a:xfrm rot="16200000" flipH="1">
            <a:off x="5022295" y="687072"/>
            <a:ext cx="22542" cy="2749707"/>
          </a:xfrm>
          <a:prstGeom prst="curvedConnector3">
            <a:avLst>
              <a:gd name="adj1" fmla="val -3493044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C57652D-01C7-4151-AE25-9162715322AB}"/>
              </a:ext>
            </a:extLst>
          </p:cNvPr>
          <p:cNvSpPr txBox="1"/>
          <p:nvPr/>
        </p:nvSpPr>
        <p:spPr>
          <a:xfrm>
            <a:off x="4774456" y="1203365"/>
            <a:ext cx="518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r</a:t>
            </a:r>
            <a:r>
              <a:rPr lang="en-GB" sz="2400" baseline="-25000"/>
              <a:t>AC</a:t>
            </a:r>
            <a:endParaRPr lang="nl-NL" sz="2400" baseline="-25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4828D1-6D01-4FCD-9ADF-CF54A953A0E6}"/>
              </a:ext>
            </a:extLst>
          </p:cNvPr>
          <p:cNvSpPr txBox="1"/>
          <p:nvPr/>
        </p:nvSpPr>
        <p:spPr>
          <a:xfrm>
            <a:off x="5422906" y="1751230"/>
            <a:ext cx="63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r</a:t>
            </a:r>
            <a:r>
              <a:rPr lang="en-GB" sz="2400" baseline="-25000"/>
              <a:t>AC</a:t>
            </a:r>
            <a:endParaRPr lang="nl-NL" sz="2400" baseline="-25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E5204B-8ACA-4DC1-B9AD-12B2A36EF0E3}"/>
              </a:ext>
            </a:extLst>
          </p:cNvPr>
          <p:cNvSpPr txBox="1"/>
          <p:nvPr/>
        </p:nvSpPr>
        <p:spPr>
          <a:xfrm>
            <a:off x="740292" y="215913"/>
            <a:ext cx="10195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Can we estimate r</a:t>
            </a:r>
            <a:r>
              <a:rPr lang="en-GB" sz="2800" baseline="-25000"/>
              <a:t>AC</a:t>
            </a:r>
            <a:r>
              <a:rPr lang="en-GB" sz="2800"/>
              <a:t>, which not identified in the standard ACE model?</a:t>
            </a:r>
            <a:endParaRPr lang="nl-NL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744CC-4B4A-4F1A-8D79-BC3F4538BEE7}"/>
              </a:ext>
            </a:extLst>
          </p:cNvPr>
          <p:cNvSpPr txBox="1"/>
          <p:nvPr/>
        </p:nvSpPr>
        <p:spPr>
          <a:xfrm>
            <a:off x="4294350" y="5654596"/>
            <a:ext cx="289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What motivation?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C032D3EE-5749-4EB0-878A-74AF8806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191" y="3429000"/>
            <a:ext cx="369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1BE8A-002E-4E58-AF89-352F6040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557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A18EA-33A8-48DD-BE06-0AD0249BF3E6}"/>
              </a:ext>
            </a:extLst>
          </p:cNvPr>
          <p:cNvSpPr txBox="1"/>
          <p:nvPr/>
        </p:nvSpPr>
        <p:spPr>
          <a:xfrm>
            <a:off x="638827" y="424898"/>
            <a:ext cx="99913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Motivation</a:t>
            </a:r>
            <a:r>
              <a:rPr lang="en-GB" sz="2800"/>
              <a:t>: Fading C... Is it fading parental influence? </a:t>
            </a:r>
          </a:p>
          <a:p>
            <a:r>
              <a:rPr lang="en-GB" sz="2800"/>
              <a:t>Is the decrease in C due to decrease in C proper </a:t>
            </a:r>
            <a:r>
              <a:rPr lang="en-GB" sz="2800" b="1"/>
              <a:t>+ decrease in r</a:t>
            </a:r>
            <a:r>
              <a:rPr lang="en-GB" sz="2800" b="1" baseline="-25000"/>
              <a:t>AC</a:t>
            </a:r>
            <a:r>
              <a:rPr lang="en-GB" sz="2800"/>
              <a:t>  </a:t>
            </a:r>
          </a:p>
          <a:p>
            <a:r>
              <a:rPr lang="en-GB" sz="2800"/>
              <a:t> </a:t>
            </a:r>
            <a:endParaRPr lang="nl-NL" sz="280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D055C67-7DDC-45AA-8893-B74BAFDA4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830320"/>
              </p:ext>
            </p:extLst>
          </p:nvPr>
        </p:nvGraphicFramePr>
        <p:xfrm>
          <a:off x="739873" y="1544050"/>
          <a:ext cx="5356127" cy="4060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r:id="rId3" imgW="5443200" imgH="4264560" progId="">
                  <p:embed/>
                </p:oleObj>
              </mc:Choice>
              <mc:Fallback>
                <p:oleObj r:id="rId3" imgW="5443200" imgH="426456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73" y="1544050"/>
                        <a:ext cx="5356127" cy="4060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CCAC681-32AB-464F-8B0C-7095E0FEB111}"/>
              </a:ext>
            </a:extLst>
          </p:cNvPr>
          <p:cNvSpPr txBox="1"/>
          <p:nvPr/>
        </p:nvSpPr>
        <p:spPr>
          <a:xfrm>
            <a:off x="1896935" y="5693839"/>
            <a:ext cx="515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Tucker-Drob &amp; Bates (2015)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145A2-31CF-4EB7-AFA5-D5C85DB4845B}"/>
              </a:ext>
            </a:extLst>
          </p:cNvPr>
          <p:cNvSpPr txBox="1"/>
          <p:nvPr/>
        </p:nvSpPr>
        <p:spPr>
          <a:xfrm>
            <a:off x="7526482" y="1634442"/>
            <a:ext cx="3103670" cy="3683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c</a:t>
            </a:r>
            <a:r>
              <a:rPr lang="en-GB" sz="2800" baseline="30000"/>
              <a:t>2</a:t>
            </a:r>
            <a:r>
              <a:rPr lang="en-GB" sz="2800"/>
              <a:t> + 2*a*c*r</a:t>
            </a:r>
            <a:r>
              <a:rPr lang="en-GB" sz="2800" baseline="-25000"/>
              <a:t>AC</a:t>
            </a:r>
            <a:endParaRPr lang="nl-NL" sz="2800" baseline="-25000"/>
          </a:p>
          <a:p>
            <a:endParaRPr lang="en-GB" sz="2800"/>
          </a:p>
          <a:p>
            <a:r>
              <a:rPr lang="en-GB" sz="2800"/>
              <a:t>What is decreasing?</a:t>
            </a:r>
          </a:p>
          <a:p>
            <a:endParaRPr lang="en-GB" sz="2800"/>
          </a:p>
          <a:p>
            <a:r>
              <a:rPr lang="en-GB" sz="2800"/>
              <a:t>c</a:t>
            </a:r>
            <a:r>
              <a:rPr lang="en-GB" sz="2800" baseline="30000"/>
              <a:t>2 </a:t>
            </a:r>
            <a:r>
              <a:rPr lang="en-GB" sz="2800"/>
              <a:t>or r</a:t>
            </a:r>
            <a:r>
              <a:rPr lang="en-GB" sz="2800" baseline="-25000"/>
              <a:t>AC </a:t>
            </a:r>
            <a:r>
              <a:rPr lang="en-GB" sz="2800"/>
              <a:t>in  </a:t>
            </a:r>
          </a:p>
          <a:p>
            <a:r>
              <a:rPr lang="en-GB" sz="2800"/>
              <a:t>2*a*c*r</a:t>
            </a:r>
            <a:r>
              <a:rPr lang="en-GB" sz="2800" baseline="-25000"/>
              <a:t>AC</a:t>
            </a:r>
          </a:p>
          <a:p>
            <a:endParaRPr lang="en-GB" sz="2800" baseline="-25000"/>
          </a:p>
          <a:p>
            <a:r>
              <a:rPr lang="en-GB" sz="2800"/>
              <a:t>probably both </a:t>
            </a:r>
          </a:p>
          <a:p>
            <a:endParaRPr lang="nl-NL" sz="2800" baseline="-25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02988-F030-4DC9-AAAA-31FC3F13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79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A67E1-41FE-475E-B07F-9D4E2228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97" y="1386535"/>
            <a:ext cx="7551497" cy="4477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F79C43-FB8D-43E1-AC72-77A4D735EC17}"/>
              </a:ext>
            </a:extLst>
          </p:cNvPr>
          <p:cNvSpPr txBox="1"/>
          <p:nvPr/>
        </p:nvSpPr>
        <p:spPr>
          <a:xfrm>
            <a:off x="647457" y="459453"/>
            <a:ext cx="981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/>
              <a:t>If r</a:t>
            </a:r>
            <a:r>
              <a:rPr lang="en-GB" sz="3200" baseline="-25000"/>
              <a:t>AC</a:t>
            </a:r>
            <a:r>
              <a:rPr lang="en-GB" sz="3200"/>
              <a:t> &gt; 0 the C variance in the ACE model is overestimated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43331E-C20A-4AB9-94B6-36320074575A}"/>
              </a:ext>
            </a:extLst>
          </p:cNvPr>
          <p:cNvSpPr/>
          <p:nvPr/>
        </p:nvSpPr>
        <p:spPr>
          <a:xfrm>
            <a:off x="3846326" y="6132686"/>
            <a:ext cx="803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u="none" strike="noStrike" baseline="0">
                <a:latin typeface="RealpageUNI1-Bold"/>
              </a:rPr>
              <a:t>Purcell (2002) Twin Research </a:t>
            </a:r>
            <a:r>
              <a:rPr lang="en-US" sz="2400" b="0" i="0" u="none" strike="noStrike" baseline="0">
                <a:latin typeface="RealpageUNI1"/>
              </a:rPr>
              <a:t>Volume 5 Number 6 pp. 554-571</a:t>
            </a:r>
            <a:endParaRPr lang="nl-NL" sz="600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74C2663-8709-4234-9CF6-D34D3CAE547A}"/>
              </a:ext>
            </a:extLst>
          </p:cNvPr>
          <p:cNvSpPr/>
          <p:nvPr/>
        </p:nvSpPr>
        <p:spPr>
          <a:xfrm>
            <a:off x="8097520" y="1503680"/>
            <a:ext cx="568960" cy="38303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BACA1-1756-4545-9763-D306C744DB30}"/>
              </a:ext>
            </a:extLst>
          </p:cNvPr>
          <p:cNvSpPr txBox="1"/>
          <p:nvPr/>
        </p:nvSpPr>
        <p:spPr>
          <a:xfrm>
            <a:off x="9093200" y="3013501"/>
            <a:ext cx="249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Homework: </a:t>
            </a:r>
          </a:p>
          <a:p>
            <a:r>
              <a:rPr lang="en-GB" sz="2400"/>
              <a:t>Check</a:t>
            </a:r>
            <a:endParaRPr lang="nl-NL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19CB5-5721-4BAB-AFE6-27201C666F35}"/>
              </a:ext>
            </a:extLst>
          </p:cNvPr>
          <p:cNvSpPr/>
          <p:nvPr/>
        </p:nvSpPr>
        <p:spPr>
          <a:xfrm>
            <a:off x="1849120" y="3810000"/>
            <a:ext cx="5252720" cy="1229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AFCF55-FB5C-482A-ACA6-A6071D0539A5}"/>
              </a:ext>
            </a:extLst>
          </p:cNvPr>
          <p:cNvCxnSpPr/>
          <p:nvPr/>
        </p:nvCxnSpPr>
        <p:spPr>
          <a:xfrm>
            <a:off x="3342640" y="4287520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5837D-7A60-4F2A-AD09-AE9E4002433F}"/>
              </a:ext>
            </a:extLst>
          </p:cNvPr>
          <p:cNvCxnSpPr/>
          <p:nvPr/>
        </p:nvCxnSpPr>
        <p:spPr>
          <a:xfrm>
            <a:off x="3586480" y="4886960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945E1B-3290-4A22-AADA-17603DA8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80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A334C02-D230-49ED-B2FF-0F1F8864F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852248"/>
              </p:ext>
            </p:extLst>
          </p:nvPr>
        </p:nvGraphicFramePr>
        <p:xfrm>
          <a:off x="477520" y="292946"/>
          <a:ext cx="53136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840">
                  <a:extLst>
                    <a:ext uri="{9D8B030D-6E8A-4147-A177-3AD203B41FA5}">
                      <a16:colId xmlns:a16="http://schemas.microsoft.com/office/drawing/2014/main" val="4052392457"/>
                    </a:ext>
                  </a:extLst>
                </a:gridCol>
                <a:gridCol w="2656840">
                  <a:extLst>
                    <a:ext uri="{9D8B030D-6E8A-4147-A177-3AD203B41FA5}">
                      <a16:colId xmlns:a16="http://schemas.microsoft.com/office/drawing/2014/main" val="3803217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“</a:t>
                      </a:r>
                      <a:r>
                        <a:rPr lang="en-GB" sz="2800" i="1"/>
                        <a:t>INTERPLAY</a:t>
                      </a:r>
                      <a:r>
                        <a:rPr lang="en-GB" sz="2800"/>
                        <a:t>”</a:t>
                      </a:r>
                      <a:endParaRPr lang="nl-N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unmodeled biases</a:t>
                      </a:r>
                      <a:endParaRPr lang="nl-NL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31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/>
                        <a:t>r(AC)</a:t>
                      </a:r>
                      <a:endParaRPr lang="nl-NL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/>
                        <a:t> C</a:t>
                      </a:r>
                      <a:endParaRPr lang="nl-NL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6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r(AE)</a:t>
                      </a:r>
                      <a:endParaRPr lang="nl-N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 A</a:t>
                      </a:r>
                      <a:endParaRPr lang="nl-NL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6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AxC</a:t>
                      </a:r>
                      <a:endParaRPr lang="nl-N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 A</a:t>
                      </a:r>
                      <a:endParaRPr lang="nl-NL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61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AxE</a:t>
                      </a:r>
                      <a:endParaRPr lang="nl-N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 E</a:t>
                      </a:r>
                      <a:endParaRPr lang="nl-NL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4522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7988E5-406D-4889-8DB4-5881FA3C7E19}"/>
              </a:ext>
            </a:extLst>
          </p:cNvPr>
          <p:cNvSpPr txBox="1"/>
          <p:nvPr/>
        </p:nvSpPr>
        <p:spPr>
          <a:xfrm>
            <a:off x="1517431" y="4114800"/>
            <a:ext cx="895674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/>
              <a:t>“don’t reify variance components”</a:t>
            </a:r>
          </a:p>
          <a:p>
            <a:pPr algn="ctr"/>
            <a:endParaRPr lang="en-GB" sz="3200"/>
          </a:p>
          <a:p>
            <a:pPr algn="ctr"/>
            <a:r>
              <a:rPr lang="en-GB" sz="2800"/>
              <a:t>you can have a long discussion about </a:t>
            </a:r>
          </a:p>
          <a:p>
            <a:pPr algn="ctr"/>
            <a:r>
              <a:rPr lang="en-GB" sz="2800"/>
              <a:t>the magnitude of variance of A in IQ</a:t>
            </a:r>
          </a:p>
          <a:p>
            <a:pPr algn="ctr"/>
            <a:r>
              <a:rPr lang="en-GB" sz="2800"/>
              <a:t>(but a very short discussion about the proposition var(A) = 0)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0530FC-8C11-4404-A0CB-AA4ED6F3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439" y="318057"/>
            <a:ext cx="3472079" cy="30499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A8B2E5-D71C-48DD-811D-2CD69048D113}"/>
              </a:ext>
            </a:extLst>
          </p:cNvPr>
          <p:cNvSpPr txBox="1"/>
          <p:nvPr/>
        </p:nvSpPr>
        <p:spPr>
          <a:xfrm>
            <a:off x="8176197" y="212184"/>
            <a:ext cx="352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AxE??? what’s that? (Slide 14 mod) 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C253D-ACA8-42A2-A0DD-F621E985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75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FE0C0-DEA1-43E7-9FE2-3C387B8F4AD0}"/>
              </a:ext>
            </a:extLst>
          </p:cNvPr>
          <p:cNvSpPr txBox="1"/>
          <p:nvPr/>
        </p:nvSpPr>
        <p:spPr>
          <a:xfrm>
            <a:off x="370753" y="237077"/>
            <a:ext cx="1088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Motivation:</a:t>
            </a:r>
            <a:r>
              <a:rPr lang="en-GB" sz="2800"/>
              <a:t> Is r</a:t>
            </a:r>
            <a:r>
              <a:rPr lang="en-GB" sz="2800" baseline="-25000"/>
              <a:t>AC</a:t>
            </a:r>
            <a:r>
              <a:rPr lang="en-GB" sz="2800"/>
              <a:t>&gt;0 of interst? Parent influence the environmental of children (recent interest via ‘</a:t>
            </a:r>
            <a:r>
              <a:rPr lang="en-GB" sz="2800" i="1"/>
              <a:t>transmitted</a:t>
            </a:r>
            <a:r>
              <a:rPr lang="en-GB" sz="2800"/>
              <a:t>’ – ‘</a:t>
            </a:r>
            <a:r>
              <a:rPr lang="en-GB" sz="2800" i="1"/>
              <a:t>non transmitted alleles</a:t>
            </a:r>
            <a:r>
              <a:rPr lang="en-GB" sz="2800"/>
              <a:t>” design), </a:t>
            </a:r>
            <a:r>
              <a:rPr lang="en-GB" sz="2800" b="1"/>
              <a:t>gives rise to r</a:t>
            </a:r>
            <a:r>
              <a:rPr lang="en-GB" sz="2800" b="1" baseline="-25000"/>
              <a:t>AC</a:t>
            </a:r>
            <a:r>
              <a:rPr lang="en-GB" sz="2800" b="1"/>
              <a:t> in the offspring (w).</a:t>
            </a:r>
            <a:r>
              <a:rPr lang="en-GB" sz="2800"/>
              <a:t> </a:t>
            </a:r>
            <a:endParaRPr lang="nl-NL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D9C6D-2DC1-4C48-A372-28A48B4D49B2}"/>
              </a:ext>
            </a:extLst>
          </p:cNvPr>
          <p:cNvSpPr txBox="1"/>
          <p:nvPr/>
        </p:nvSpPr>
        <p:spPr>
          <a:xfrm>
            <a:off x="8687500" y="2349222"/>
            <a:ext cx="2876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Keller et al (2009)</a:t>
            </a:r>
            <a:r>
              <a:rPr lang="en-US" sz="2000" b="1"/>
              <a:t> Twin Research and Human Genetics </a:t>
            </a:r>
            <a:r>
              <a:rPr lang="en-US" sz="2000"/>
              <a:t>Volume 12 Number 1 pp. 8–18.</a:t>
            </a:r>
            <a:endParaRPr lang="nl-NL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B62D2-2675-47F3-8ADA-6271D231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3" y="1622072"/>
            <a:ext cx="7829550" cy="4733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3BC2E-9689-4D9E-9C74-B2E4AC12C2DD}"/>
              </a:ext>
            </a:extLst>
          </p:cNvPr>
          <p:cNvSpPr txBox="1"/>
          <p:nvPr/>
        </p:nvSpPr>
        <p:spPr>
          <a:xfrm>
            <a:off x="8778940" y="4134121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whence w?</a:t>
            </a:r>
            <a:endParaRPr lang="nl-NL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B9153-F6FC-415E-8EA0-9F008758DD32}"/>
              </a:ext>
            </a:extLst>
          </p:cNvPr>
          <p:cNvSpPr txBox="1"/>
          <p:nvPr/>
        </p:nvSpPr>
        <p:spPr>
          <a:xfrm>
            <a:off x="8177866" y="1689663"/>
            <a:ext cx="3725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Random mating version</a:t>
            </a:r>
            <a:endParaRPr lang="nl-NL" sz="28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2807F-D07A-4EE6-BC1D-B4F95AA41736}"/>
              </a:ext>
            </a:extLst>
          </p:cNvPr>
          <p:cNvSpPr txBox="1"/>
          <p:nvPr/>
        </p:nvSpPr>
        <p:spPr>
          <a:xfrm>
            <a:off x="1564640" y="3244334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685EE-907D-4F8B-90AD-892BD39B6B90}"/>
              </a:ext>
            </a:extLst>
          </p:cNvPr>
          <p:cNvSpPr txBox="1"/>
          <p:nvPr/>
        </p:nvSpPr>
        <p:spPr>
          <a:xfrm>
            <a:off x="2799046" y="299515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A8630-2460-4A9D-B0EC-59355D01B5B0}"/>
              </a:ext>
            </a:extLst>
          </p:cNvPr>
          <p:cNvSpPr txBox="1"/>
          <p:nvPr/>
        </p:nvSpPr>
        <p:spPr>
          <a:xfrm>
            <a:off x="3324725" y="299515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FF6C2-E90D-49E4-8E4D-4756782D1C8E}"/>
              </a:ext>
            </a:extLst>
          </p:cNvPr>
          <p:cNvSpPr txBox="1"/>
          <p:nvPr/>
        </p:nvSpPr>
        <p:spPr>
          <a:xfrm>
            <a:off x="4559131" y="316813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½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E42D2-F670-4514-A909-A07E2A73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3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F7CAF1-D970-4774-992A-F0CBE7EE6B84}"/>
              </a:ext>
            </a:extLst>
          </p:cNvPr>
          <p:cNvSpPr/>
          <p:nvPr/>
        </p:nvSpPr>
        <p:spPr>
          <a:xfrm>
            <a:off x="316980" y="60593"/>
            <a:ext cx="1075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/>
              <a:t>recent interest via ‘</a:t>
            </a:r>
            <a:r>
              <a:rPr lang="en-GB" sz="2800" i="1"/>
              <a:t>transmitted</a:t>
            </a:r>
            <a:r>
              <a:rPr lang="en-GB" sz="2800"/>
              <a:t>’ – ‘</a:t>
            </a:r>
            <a:r>
              <a:rPr lang="en-GB" sz="2800" i="1"/>
              <a:t>non transmitted alleles</a:t>
            </a:r>
            <a:r>
              <a:rPr lang="en-GB" sz="2800"/>
              <a:t>” design</a:t>
            </a:r>
            <a:endParaRPr lang="nl-NL"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9B7D36-233B-4850-8D85-CD35EF1CBCC4}"/>
              </a:ext>
            </a:extLst>
          </p:cNvPr>
          <p:cNvSpPr txBox="1"/>
          <p:nvPr/>
        </p:nvSpPr>
        <p:spPr>
          <a:xfrm>
            <a:off x="1188720" y="5576875"/>
            <a:ext cx="8802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What are the transmitted alleles, what are the untransmitted alleles?</a:t>
            </a:r>
            <a:endParaRPr lang="nl-NL" sz="240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1E5105D-A80A-460B-8DFC-B6B19E6C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413" y="1239202"/>
            <a:ext cx="2706787" cy="39179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08BCEFC-15C6-4B5B-93E3-F023FC21E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70" y="819460"/>
            <a:ext cx="2781300" cy="48958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1D0D1-B4F3-4175-B50E-76FE9673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979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43C3599-A9D0-4E96-B86D-4E889639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59" y="4293156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E915345C-BA0F-4681-875C-A8FC0F0CB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59" y="1778556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A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FBC30D3-BFC4-4116-8363-51F23D20E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559" y="1778556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C</a:t>
            </a:r>
          </a:p>
          <a:p>
            <a:pPr algn="ctr" eaLnBrk="0" hangingPunct="0"/>
            <a:r>
              <a:rPr lang="en-US" sz="2400"/>
              <a:t>(F&amp;S)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E9771C03-0D42-4DAC-9290-022963E62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59" y="1778556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E</a:t>
            </a:r>
          </a:p>
        </p:txBody>
      </p:sp>
      <p:cxnSp>
        <p:nvCxnSpPr>
          <p:cNvPr id="7" name="AutoShape 7">
            <a:extLst>
              <a:ext uri="{FF2B5EF4-FFF2-40B4-BE49-F238E27FC236}">
                <a16:creationId xmlns:a16="http://schemas.microsoft.com/office/drawing/2014/main" id="{BD498624-D433-4296-8FE9-41859EA701CE}"/>
              </a:ext>
            </a:extLst>
          </p:cNvPr>
          <p:cNvCxnSpPr>
            <a:cxnSpLocks noChangeShapeType="1"/>
            <a:stCxn id="4" idx="4"/>
          </p:cNvCxnSpPr>
          <p:nvPr/>
        </p:nvCxnSpPr>
        <p:spPr bwMode="auto">
          <a:xfrm>
            <a:off x="1520460" y="2845356"/>
            <a:ext cx="1298575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8" name="AutoShape 8">
            <a:extLst>
              <a:ext uri="{FF2B5EF4-FFF2-40B4-BE49-F238E27FC236}">
                <a16:creationId xmlns:a16="http://schemas.microsoft.com/office/drawing/2014/main" id="{84D399C0-A015-4CD2-97E0-CE6962596739}"/>
              </a:ext>
            </a:extLst>
          </p:cNvPr>
          <p:cNvCxnSpPr>
            <a:cxnSpLocks noChangeShapeType="1"/>
            <a:stCxn id="5" idx="4"/>
          </p:cNvCxnSpPr>
          <p:nvPr/>
        </p:nvCxnSpPr>
        <p:spPr bwMode="auto">
          <a:xfrm flipH="1">
            <a:off x="2815859" y="2845356"/>
            <a:ext cx="38100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" name="AutoShape 9">
            <a:extLst>
              <a:ext uri="{FF2B5EF4-FFF2-40B4-BE49-F238E27FC236}">
                <a16:creationId xmlns:a16="http://schemas.microsoft.com/office/drawing/2014/main" id="{7A37E258-F84E-4501-BE16-AF6FA9D2C628}"/>
              </a:ext>
            </a:extLst>
          </p:cNvPr>
          <p:cNvCxnSpPr>
            <a:cxnSpLocks noChangeShapeType="1"/>
            <a:stCxn id="6" idx="4"/>
          </p:cNvCxnSpPr>
          <p:nvPr/>
        </p:nvCxnSpPr>
        <p:spPr bwMode="auto">
          <a:xfrm flipH="1">
            <a:off x="2815861" y="2845356"/>
            <a:ext cx="1447799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0" name="Text Box 19">
            <a:extLst>
              <a:ext uri="{FF2B5EF4-FFF2-40B4-BE49-F238E27FC236}">
                <a16:creationId xmlns:a16="http://schemas.microsoft.com/office/drawing/2014/main" id="{2AA9A7FC-1AF5-4B8E-A4DC-B4736CB58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14" y="3134360"/>
            <a:ext cx="111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a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439A409B-CC61-40A5-BDF7-C9044AD50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88" y="2969866"/>
            <a:ext cx="3786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58518C5-62FB-4123-B88A-7331CC19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454" y="3157193"/>
            <a:ext cx="417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chemeClr val="accent2"/>
                </a:solidFill>
              </a:rPr>
              <a:t>e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26B5BEE-AFA6-4FA6-89E9-B95F14A945C7}"/>
              </a:ext>
            </a:extLst>
          </p:cNvPr>
          <p:cNvCxnSpPr>
            <a:cxnSpLocks/>
            <a:stCxn id="4" idx="0"/>
            <a:endCxn id="5" idx="0"/>
          </p:cNvCxnSpPr>
          <p:nvPr/>
        </p:nvCxnSpPr>
        <p:spPr>
          <a:xfrm rot="5400000" flipH="1" flipV="1">
            <a:off x="2187209" y="1111806"/>
            <a:ext cx="12700" cy="1333500"/>
          </a:xfrm>
          <a:prstGeom prst="curvedConnector3">
            <a:avLst>
              <a:gd name="adj1" fmla="val 1800000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E6C0B5-D14F-44FC-981C-835DD7CB83E3}"/>
              </a:ext>
            </a:extLst>
          </p:cNvPr>
          <p:cNvSpPr txBox="1"/>
          <p:nvPr/>
        </p:nvSpPr>
        <p:spPr>
          <a:xfrm>
            <a:off x="1868445" y="1456590"/>
            <a:ext cx="63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r</a:t>
            </a:r>
            <a:r>
              <a:rPr lang="en-GB" sz="2400" baseline="-25000"/>
              <a:t>AC</a:t>
            </a:r>
            <a:endParaRPr lang="nl-NL" sz="2400" baseline="-250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6708DFE-3A7E-41E8-99EA-4E74A4FDDABA}"/>
              </a:ext>
            </a:extLst>
          </p:cNvPr>
          <p:cNvGrpSpPr/>
          <p:nvPr/>
        </p:nvGrpSpPr>
        <p:grpSpPr>
          <a:xfrm>
            <a:off x="6690552" y="908725"/>
            <a:ext cx="5226207" cy="4222631"/>
            <a:chOff x="6690552" y="908725"/>
            <a:chExt cx="5226207" cy="4222631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D4642D64-02BB-46A8-A3F9-4AF6B1B41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8359" y="4293156"/>
              <a:ext cx="990600" cy="8382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 dirty="0" err="1"/>
                <a:t>pheno</a:t>
              </a:r>
              <a:endParaRPr lang="en-US" sz="2400" dirty="0"/>
            </a:p>
            <a:p>
              <a:pPr algn="ctr" eaLnBrk="0" hangingPunct="0"/>
              <a:r>
                <a:rPr lang="en-US" sz="2400" dirty="0"/>
                <a:t>Twin 1</a:t>
              </a: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4D5DD11B-D050-400A-AF15-21AFDF82D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6759" y="1778556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A</a:t>
              </a: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0890B752-1994-4578-9A93-0A4A6C2EA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259" y="1778556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C</a:t>
              </a:r>
            </a:p>
            <a:p>
              <a:pPr algn="ctr" eaLnBrk="0" hangingPunct="0"/>
              <a:r>
                <a:rPr lang="en-US" sz="2400"/>
                <a:t>(F&amp;S)</a:t>
              </a: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EF4505EE-D3F5-4FD6-AD2B-770140616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9959" y="1778556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E</a:t>
              </a:r>
            </a:p>
          </p:txBody>
        </p:sp>
        <p:cxnSp>
          <p:nvCxnSpPr>
            <p:cNvPr id="26" name="AutoShape 7">
              <a:extLst>
                <a:ext uri="{FF2B5EF4-FFF2-40B4-BE49-F238E27FC236}">
                  <a16:creationId xmlns:a16="http://schemas.microsoft.com/office/drawing/2014/main" id="{E4CF1A16-44F2-4417-B99D-47C24DD866EC}"/>
                </a:ext>
              </a:extLst>
            </p:cNvPr>
            <p:cNvCxnSpPr>
              <a:cxnSpLocks noChangeShapeType="1"/>
              <a:stCxn id="23" idx="4"/>
            </p:cNvCxnSpPr>
            <p:nvPr/>
          </p:nvCxnSpPr>
          <p:spPr bwMode="auto">
            <a:xfrm>
              <a:off x="8640160" y="2845356"/>
              <a:ext cx="1298575" cy="142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7" name="AutoShape 8">
              <a:extLst>
                <a:ext uri="{FF2B5EF4-FFF2-40B4-BE49-F238E27FC236}">
                  <a16:creationId xmlns:a16="http://schemas.microsoft.com/office/drawing/2014/main" id="{35628C65-5F7E-4D10-B6D4-09810FC71FD2}"/>
                </a:ext>
              </a:extLst>
            </p:cNvPr>
            <p:cNvCxnSpPr>
              <a:cxnSpLocks noChangeShapeType="1"/>
              <a:stCxn id="24" idx="4"/>
            </p:cNvCxnSpPr>
            <p:nvPr/>
          </p:nvCxnSpPr>
          <p:spPr bwMode="auto">
            <a:xfrm flipH="1">
              <a:off x="9935559" y="2845356"/>
              <a:ext cx="38100" cy="142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8" name="AutoShape 9">
              <a:extLst>
                <a:ext uri="{FF2B5EF4-FFF2-40B4-BE49-F238E27FC236}">
                  <a16:creationId xmlns:a16="http://schemas.microsoft.com/office/drawing/2014/main" id="{18FE6E70-E48A-45CB-9FC3-C282A9CC9585}"/>
                </a:ext>
              </a:extLst>
            </p:cNvPr>
            <p:cNvCxnSpPr>
              <a:cxnSpLocks noChangeShapeType="1"/>
              <a:stCxn id="25" idx="4"/>
            </p:cNvCxnSpPr>
            <p:nvPr/>
          </p:nvCxnSpPr>
          <p:spPr bwMode="auto">
            <a:xfrm flipH="1">
              <a:off x="9935561" y="2845356"/>
              <a:ext cx="1447799" cy="142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2DEEADAC-AB67-4C19-9F58-306E03BBF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0373" y="2840276"/>
              <a:ext cx="111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3600" b="1">
                  <a:solidFill>
                    <a:schemeClr val="accent2"/>
                  </a:solidFill>
                </a:rPr>
                <a:t>a*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sp>
          <p:nvSpPr>
            <p:cNvPr id="30" name="Text Box 20">
              <a:extLst>
                <a:ext uri="{FF2B5EF4-FFF2-40B4-BE49-F238E27FC236}">
                  <a16:creationId xmlns:a16="http://schemas.microsoft.com/office/drawing/2014/main" id="{802E0FC7-009C-4CBD-8040-95B02A167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9088" y="2969866"/>
              <a:ext cx="37863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600" b="1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EB697D14-3B34-4720-9AD2-9C6391C91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06154" y="3157193"/>
              <a:ext cx="4171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6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32" name="Oval 4">
              <a:extLst>
                <a:ext uri="{FF2B5EF4-FFF2-40B4-BE49-F238E27FC236}">
                  <a16:creationId xmlns:a16="http://schemas.microsoft.com/office/drawing/2014/main" id="{B89E245D-5A2A-4829-8AA2-2CFA1CFF2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552" y="1756014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P</a:t>
              </a:r>
            </a:p>
          </p:txBody>
        </p:sp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A5B7DDDD-DFBB-493C-BF84-D19755048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3409" y="4277281"/>
              <a:ext cx="990600" cy="8382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P</a:t>
              </a:r>
              <a:endParaRPr lang="en-US" sz="2400" dirty="0"/>
            </a:p>
            <a:p>
              <a:pPr algn="ctr" eaLnBrk="0" hangingPunct="0"/>
              <a:r>
                <a:rPr lang="en-US" sz="2400" dirty="0"/>
                <a:t>Twin 1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05E4F9-59D6-4FC4-B0DD-659C3CA22D7D}"/>
                </a:ext>
              </a:extLst>
            </p:cNvPr>
            <p:cNvCxnSpPr>
              <a:stCxn id="32" idx="4"/>
              <a:endCxn id="33" idx="0"/>
            </p:cNvCxnSpPr>
            <p:nvPr/>
          </p:nvCxnSpPr>
          <p:spPr>
            <a:xfrm flipH="1">
              <a:off x="7188709" y="2822814"/>
              <a:ext cx="35243" cy="14544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21">
              <a:extLst>
                <a:ext uri="{FF2B5EF4-FFF2-40B4-BE49-F238E27FC236}">
                  <a16:creationId xmlns:a16="http://schemas.microsoft.com/office/drawing/2014/main" id="{224526A3-F3FF-4A24-8418-ED0D6874A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9943" y="3429000"/>
              <a:ext cx="43313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600" b="1">
                  <a:solidFill>
                    <a:schemeClr val="accent2"/>
                  </a:solidFill>
                </a:rPr>
                <a:t>p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7015F00-A46B-4D22-90CE-2E3F3087339D}"/>
                </a:ext>
              </a:extLst>
            </p:cNvPr>
            <p:cNvCxnSpPr>
              <a:cxnSpLocks/>
              <a:stCxn id="32" idx="4"/>
              <a:endCxn id="22" idx="0"/>
            </p:cNvCxnSpPr>
            <p:nvPr/>
          </p:nvCxnSpPr>
          <p:spPr>
            <a:xfrm>
              <a:off x="7223952" y="2822814"/>
              <a:ext cx="2749707" cy="147034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2C01D075-77E6-45DF-B1C7-ED1EC5A9A55E}"/>
                </a:ext>
              </a:extLst>
            </p:cNvPr>
            <p:cNvCxnSpPr>
              <a:cxnSpLocks/>
              <a:stCxn id="23" idx="0"/>
              <a:endCxn id="24" idx="0"/>
            </p:cNvCxnSpPr>
            <p:nvPr/>
          </p:nvCxnSpPr>
          <p:spPr>
            <a:xfrm rot="5400000" flipH="1" flipV="1">
              <a:off x="9306909" y="1111806"/>
              <a:ext cx="12700" cy="1333500"/>
            </a:xfrm>
            <a:prstGeom prst="curvedConnector3">
              <a:avLst>
                <a:gd name="adj1" fmla="val 1800000"/>
              </a:avLst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6FC2DFB4-507B-410D-B4F8-B156353761C3}"/>
                </a:ext>
              </a:extLst>
            </p:cNvPr>
            <p:cNvCxnSpPr>
              <a:cxnSpLocks/>
              <a:stCxn id="32" idx="0"/>
              <a:endCxn id="24" idx="0"/>
            </p:cNvCxnSpPr>
            <p:nvPr/>
          </p:nvCxnSpPr>
          <p:spPr>
            <a:xfrm rot="16200000" flipH="1">
              <a:off x="8587534" y="392432"/>
              <a:ext cx="22542" cy="2749707"/>
            </a:xfrm>
            <a:prstGeom prst="curvedConnector3">
              <a:avLst>
                <a:gd name="adj1" fmla="val -3493044"/>
              </a:avLst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EEBD7A-48C5-4493-B892-C52C0874DEFE}"/>
                </a:ext>
              </a:extLst>
            </p:cNvPr>
            <p:cNvSpPr txBox="1"/>
            <p:nvPr/>
          </p:nvSpPr>
          <p:spPr>
            <a:xfrm>
              <a:off x="8339695" y="908725"/>
              <a:ext cx="518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/>
                <a:t>r</a:t>
              </a:r>
              <a:r>
                <a:rPr lang="en-GB" sz="2400" baseline="-25000"/>
                <a:t>AC</a:t>
              </a:r>
              <a:endParaRPr lang="nl-NL" sz="2400" baseline="-25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A981021-1A01-4C76-ABDA-39EBCA43BF64}"/>
                </a:ext>
              </a:extLst>
            </p:cNvPr>
            <p:cNvSpPr txBox="1"/>
            <p:nvPr/>
          </p:nvSpPr>
          <p:spPr>
            <a:xfrm>
              <a:off x="8988145" y="1456590"/>
              <a:ext cx="6375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/>
                <a:t>r</a:t>
              </a:r>
              <a:r>
                <a:rPr lang="en-GB" sz="2400" baseline="-25000"/>
                <a:t>AC</a:t>
              </a:r>
              <a:endParaRPr lang="nl-NL" sz="2400" baseline="-2500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61DB388-4ECC-4EC1-828B-352C665727D3}"/>
              </a:ext>
            </a:extLst>
          </p:cNvPr>
          <p:cNvSpPr txBox="1"/>
          <p:nvPr/>
        </p:nvSpPr>
        <p:spPr>
          <a:xfrm>
            <a:off x="397647" y="356156"/>
            <a:ext cx="666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Upshot in the offspring  (C = F&amp;S in slide 15) </a:t>
            </a:r>
            <a:endParaRPr lang="nl-NL" sz="2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54DC44-0A9B-4FA7-9720-53B980B57F5C}"/>
              </a:ext>
            </a:extLst>
          </p:cNvPr>
          <p:cNvSpPr txBox="1"/>
          <p:nvPr/>
        </p:nvSpPr>
        <p:spPr>
          <a:xfrm>
            <a:off x="1545013" y="5557520"/>
            <a:ext cx="263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r</a:t>
            </a:r>
            <a:r>
              <a:rPr lang="en-GB" sz="2800" baseline="-25000"/>
              <a:t>AC</a:t>
            </a:r>
            <a:r>
              <a:rPr lang="en-GB" sz="2800"/>
              <a:t> not identified</a:t>
            </a:r>
            <a:endParaRPr lang="nl-NL" sz="28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F24DD2-9CFA-46B0-8452-5BDCD837B7A5}"/>
              </a:ext>
            </a:extLst>
          </p:cNvPr>
          <p:cNvSpPr txBox="1"/>
          <p:nvPr/>
        </p:nvSpPr>
        <p:spPr>
          <a:xfrm>
            <a:off x="7555036" y="5457885"/>
            <a:ext cx="2380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r</a:t>
            </a:r>
            <a:r>
              <a:rPr lang="en-GB" sz="2800" baseline="-25000"/>
              <a:t>AC</a:t>
            </a:r>
            <a:r>
              <a:rPr lang="en-GB" sz="2800"/>
              <a:t> identified ?</a:t>
            </a:r>
            <a:endParaRPr lang="nl-NL" sz="280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D92B55B-10D4-46C6-80EB-C215779B7828}"/>
              </a:ext>
            </a:extLst>
          </p:cNvPr>
          <p:cNvSpPr/>
          <p:nvPr/>
        </p:nvSpPr>
        <p:spPr>
          <a:xfrm>
            <a:off x="4897120" y="3457525"/>
            <a:ext cx="1663552" cy="158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Text Box 21">
            <a:extLst>
              <a:ext uri="{FF2B5EF4-FFF2-40B4-BE49-F238E27FC236}">
                <a16:creationId xmlns:a16="http://schemas.microsoft.com/office/drawing/2014/main" id="{84C347A6-C2D4-41E3-88B8-4296F8FC4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258" y="3243283"/>
            <a:ext cx="369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78151-FC7A-4EDA-8C44-DC91B499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179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C98431-2A94-4603-9F2C-EBD4B384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10" y="558483"/>
            <a:ext cx="3617699" cy="3373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9C0FA8-C2E6-4DB3-8E56-16E46E1BA9BB}"/>
              </a:ext>
            </a:extLst>
          </p:cNvPr>
          <p:cNvSpPr txBox="1"/>
          <p:nvPr/>
        </p:nvSpPr>
        <p:spPr>
          <a:xfrm>
            <a:off x="1057910" y="4056863"/>
            <a:ext cx="2744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Simulation model</a:t>
            </a:r>
            <a:endParaRPr lang="nl-NL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041B1-1740-4623-AFB9-C12396DEB1DE}"/>
              </a:ext>
            </a:extLst>
          </p:cNvPr>
          <p:cNvSpPr txBox="1"/>
          <p:nvPr/>
        </p:nvSpPr>
        <p:spPr>
          <a:xfrm>
            <a:off x="1789559" y="4946720"/>
            <a:ext cx="78549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/>
              <a:t>here r</a:t>
            </a:r>
            <a:r>
              <a:rPr lang="en-GB" sz="2800" baseline="-25000"/>
              <a:t>AC</a:t>
            </a:r>
            <a:r>
              <a:rPr lang="en-GB" sz="2800"/>
              <a:t> = .105 (model right) and R</a:t>
            </a:r>
            <a:r>
              <a:rPr lang="en-GB" sz="2800" baseline="30000"/>
              <a:t>2</a:t>
            </a:r>
            <a:r>
              <a:rPr lang="en-GB" sz="2800"/>
              <a:t> of the PGS is .03 </a:t>
            </a:r>
          </a:p>
          <a:p>
            <a:r>
              <a:rPr lang="en-GB" sz="2800"/>
              <a:t>(that is .03 effect in the full model)</a:t>
            </a:r>
            <a:endParaRPr lang="nl-NL" sz="2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7202F5-EF62-4B27-94A8-31B77744C837}"/>
              </a:ext>
            </a:extLst>
          </p:cNvPr>
          <p:cNvSpPr txBox="1"/>
          <p:nvPr/>
        </p:nvSpPr>
        <p:spPr>
          <a:xfrm>
            <a:off x="7017291" y="4039566"/>
            <a:ext cx="274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Fitted model</a:t>
            </a:r>
            <a:endParaRPr lang="nl-NL" sz="2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33A3A1-FCF5-4653-8EB8-6DED7C437C17}"/>
              </a:ext>
            </a:extLst>
          </p:cNvPr>
          <p:cNvGrpSpPr/>
          <p:nvPr/>
        </p:nvGrpSpPr>
        <p:grpSpPr>
          <a:xfrm>
            <a:off x="6502400" y="758013"/>
            <a:ext cx="3977640" cy="3281553"/>
            <a:chOff x="6502400" y="758013"/>
            <a:chExt cx="3977640" cy="32815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261ED1-CA71-4099-A8A9-7C2A5E750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2400" y="758013"/>
              <a:ext cx="3977640" cy="3281553"/>
            </a:xfrm>
            <a:prstGeom prst="rect">
              <a:avLst/>
            </a:prstGeom>
          </p:spPr>
        </p:pic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3D3F4C23-842A-4E8C-8B59-EEEED07A5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8699" y="2475287"/>
              <a:ext cx="34817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200" b="1">
                  <a:solidFill>
                    <a:schemeClr val="accent2"/>
                  </a:solidFill>
                </a:rPr>
                <a:t>s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6DD46-D286-41A9-A55C-F283D535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956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D0335-8E93-4D50-82E2-7FE331092DE6}"/>
              </a:ext>
            </a:extLst>
          </p:cNvPr>
          <p:cNvSpPr/>
          <p:nvPr/>
        </p:nvSpPr>
        <p:spPr>
          <a:xfrm>
            <a:off x="274320" y="56795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3200"/>
              <a:t> DZ covariance matrix (r=.542)</a:t>
            </a:r>
          </a:p>
          <a:p>
            <a:pPr algn="ctr"/>
            <a:r>
              <a:rPr lang="nl-NL" sz="3200"/>
              <a:t>          T1        T2</a:t>
            </a:r>
          </a:p>
          <a:p>
            <a:pPr algn="ctr"/>
            <a:r>
              <a:rPr lang="nl-NL" sz="3200"/>
              <a:t>  T1 1.639 0.888	</a:t>
            </a:r>
          </a:p>
          <a:p>
            <a:pPr algn="ctr"/>
            <a:r>
              <a:rPr lang="nl-NL" sz="3200"/>
              <a:t>T2 0.888 1.639</a:t>
            </a:r>
          </a:p>
          <a:p>
            <a:pPr algn="ctr"/>
            <a:r>
              <a:rPr lang="nl-NL" sz="3200"/>
              <a:t> </a:t>
            </a:r>
          </a:p>
          <a:p>
            <a:pPr algn="ctr"/>
            <a:r>
              <a:rPr lang="nl-NL" sz="3200"/>
              <a:t>MZ covariance matrix (r=.694)</a:t>
            </a:r>
          </a:p>
          <a:p>
            <a:pPr algn="ctr"/>
            <a:r>
              <a:rPr lang="nl-NL" sz="3200"/>
              <a:t>         T1       T2</a:t>
            </a:r>
          </a:p>
          <a:p>
            <a:pPr algn="ctr"/>
            <a:r>
              <a:rPr lang="nl-NL" sz="3200"/>
              <a:t>T1 1.639 1.139</a:t>
            </a:r>
          </a:p>
          <a:p>
            <a:pPr algn="ctr"/>
            <a:r>
              <a:rPr lang="nl-NL" sz="3200"/>
              <a:t>T2 1.139 1.639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978C3-B5A4-4C02-9C36-CC914823BD61}"/>
              </a:ext>
            </a:extLst>
          </p:cNvPr>
          <p:cNvSpPr txBox="1"/>
          <p:nvPr/>
        </p:nvSpPr>
        <p:spPr>
          <a:xfrm>
            <a:off x="7345680" y="1158240"/>
            <a:ext cx="328006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Lots of C!</a:t>
            </a:r>
          </a:p>
          <a:p>
            <a:endParaRPr lang="en-GB" sz="3200"/>
          </a:p>
          <a:p>
            <a:r>
              <a:rPr lang="en-GB" sz="3200"/>
              <a:t>2*.542 - .694 = .39</a:t>
            </a:r>
          </a:p>
          <a:p>
            <a:endParaRPr lang="en-GB" sz="3200"/>
          </a:p>
          <a:p>
            <a:r>
              <a:rPr lang="en-GB" sz="3200"/>
              <a:t>“39% is  due to C” </a:t>
            </a:r>
          </a:p>
          <a:p>
            <a:endParaRPr lang="en-GB" sz="3200"/>
          </a:p>
          <a:p>
            <a:endParaRPr lang="nl-NL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66E68-5575-4AA5-9804-1C62CAB1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34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D3A99-1515-4DD1-A1F5-8FCC9554D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785348"/>
            <a:ext cx="6073348" cy="45539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BE696-09B0-4676-8AEB-DFE74FC1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330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253D12-0E31-4507-9893-45F5C04CB4C9}"/>
              </a:ext>
            </a:extLst>
          </p:cNvPr>
          <p:cNvSpPr txBox="1"/>
          <p:nvPr/>
        </p:nvSpPr>
        <p:spPr>
          <a:xfrm>
            <a:off x="2940694" y="2782866"/>
            <a:ext cx="98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ED5C02-74A3-4BB6-903D-2F3BDD460151}"/>
              </a:ext>
            </a:extLst>
          </p:cNvPr>
          <p:cNvSpPr/>
          <p:nvPr/>
        </p:nvSpPr>
        <p:spPr>
          <a:xfrm>
            <a:off x="308975" y="263761"/>
            <a:ext cx="45427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/>
              <a:t> 		LB   	est    	UB</a:t>
            </a:r>
          </a:p>
          <a:p>
            <a:r>
              <a:rPr lang="nl-NL" sz="2400"/>
              <a:t>ACE.A[1,1]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0.349</a:t>
            </a:r>
            <a:r>
              <a:rPr lang="nl-NL" sz="2400"/>
              <a:t> 	0.500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0.658</a:t>
            </a:r>
          </a:p>
          <a:p>
            <a:r>
              <a:rPr lang="nl-NL" sz="2400"/>
              <a:t>ACE.C[1,1] 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0.489</a:t>
            </a:r>
            <a:r>
              <a:rPr lang="nl-NL" sz="2400"/>
              <a:t> 	0.638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0.784</a:t>
            </a:r>
          </a:p>
          <a:p>
            <a:r>
              <a:rPr lang="nl-NL" sz="2400"/>
              <a:t>ACE.E[1,1] 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0.459</a:t>
            </a:r>
            <a:r>
              <a:rPr lang="nl-NL" sz="2400"/>
              <a:t> 	0.500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0.546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E2D141-F013-48CE-AB97-9A9D615AB25E}"/>
              </a:ext>
            </a:extLst>
          </p:cNvPr>
          <p:cNvSpPr/>
          <p:nvPr/>
        </p:nvSpPr>
        <p:spPr>
          <a:xfrm>
            <a:off x="7219383" y="235362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/>
              <a:t> 	LB   	est    	UB</a:t>
            </a:r>
          </a:p>
          <a:p>
            <a:r>
              <a:rPr lang="nl-NL" sz="2400"/>
              <a:t>rac	-	fixed 0	-</a:t>
            </a:r>
          </a:p>
          <a:p>
            <a:r>
              <a:rPr lang="nl-NL" sz="2400"/>
              <a:t>E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0.459 </a:t>
            </a:r>
            <a:r>
              <a:rPr lang="nl-NL" sz="2400"/>
              <a:t>	0.500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0.54</a:t>
            </a:r>
            <a:r>
              <a:rPr lang="nl-NL" sz="2400"/>
              <a:t>6</a:t>
            </a:r>
          </a:p>
          <a:p>
            <a:r>
              <a:rPr lang="nl-NL" sz="2400"/>
              <a:t>P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0.057</a:t>
            </a:r>
            <a:r>
              <a:rPr lang="nl-NL" sz="2400"/>
              <a:t> 	0.079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0.106</a:t>
            </a:r>
          </a:p>
          <a:p>
            <a:r>
              <a:rPr lang="nl-NL" sz="2400"/>
              <a:t>A*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0.306</a:t>
            </a:r>
            <a:r>
              <a:rPr lang="nl-NL" sz="2400"/>
              <a:t> 	0.453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0.607</a:t>
            </a:r>
          </a:p>
          <a:p>
            <a:r>
              <a:rPr lang="nl-NL" sz="2400"/>
              <a:t>C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0.452 </a:t>
            </a:r>
            <a:r>
              <a:rPr lang="nl-NL" sz="2400">
                <a:solidFill>
                  <a:srgbClr val="FF0000"/>
                </a:solidFill>
              </a:rPr>
              <a:t>	0.596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0.737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18B6A-0E18-4199-B292-40112EF23240}"/>
              </a:ext>
            </a:extLst>
          </p:cNvPr>
          <p:cNvSpPr/>
          <p:nvPr/>
        </p:nvSpPr>
        <p:spPr>
          <a:xfrm>
            <a:off x="642938" y="3323118"/>
            <a:ext cx="94571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/>
              <a:t> 	LB   		est    		UB</a:t>
            </a:r>
          </a:p>
          <a:p>
            <a:r>
              <a:rPr lang="nl-NL" sz="2400" b="1"/>
              <a:t>rac      -.003 		0.105 		0.242</a:t>
            </a:r>
          </a:p>
          <a:p>
            <a:r>
              <a:rPr lang="nl-NL" sz="2400"/>
              <a:t>E  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0.459 </a:t>
            </a:r>
            <a:r>
              <a:rPr lang="nl-NL" sz="2400"/>
              <a:t>		0.500 	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0.546</a:t>
            </a:r>
          </a:p>
          <a:p>
            <a:r>
              <a:rPr lang="nl-NL" sz="2400"/>
              <a:t>P  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0.023</a:t>
            </a:r>
            <a:r>
              <a:rPr lang="nl-NL" sz="2400"/>
              <a:t> 		0.050 	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0.088</a:t>
            </a:r>
          </a:p>
          <a:p>
            <a:r>
              <a:rPr lang="nl-NL" sz="2400"/>
              <a:t>A* 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0.302</a:t>
            </a:r>
            <a:r>
              <a:rPr lang="nl-NL" sz="2400"/>
              <a:t> 		0.450 	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0.604</a:t>
            </a:r>
          </a:p>
          <a:p>
            <a:r>
              <a:rPr lang="nl-NL" sz="2400"/>
              <a:t>C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0.319</a:t>
            </a:r>
            <a:r>
              <a:rPr lang="nl-NL" sz="2400">
                <a:solidFill>
                  <a:srgbClr val="FF0000"/>
                </a:solidFill>
              </a:rPr>
              <a:t> 		0.505 	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0.678</a:t>
            </a:r>
          </a:p>
          <a:p>
            <a:r>
              <a:rPr lang="nl-NL" sz="2400"/>
              <a:t>A    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0.349</a:t>
            </a:r>
            <a:r>
              <a:rPr lang="nl-NL" sz="2400"/>
              <a:t> 		0.500 		</a:t>
            </a:r>
            <a:r>
              <a:rPr lang="nl-NL" sz="2400">
                <a:solidFill>
                  <a:schemeClr val="bg1">
                    <a:lumMod val="75000"/>
                  </a:schemeClr>
                </a:solidFill>
              </a:rPr>
              <a:t>0.658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9CE8FD-05B0-468E-83D0-D3516BA909EF}"/>
              </a:ext>
            </a:extLst>
          </p:cNvPr>
          <p:cNvSpPr/>
          <p:nvPr/>
        </p:nvSpPr>
        <p:spPr>
          <a:xfrm>
            <a:off x="7602289" y="525371"/>
            <a:ext cx="2824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>
                <a:cs typeface="Courier New" panose="02070309020205020404" pitchFamily="49" charset="0"/>
              </a:rPr>
              <a:t>Nmz = Ndz = 1000</a:t>
            </a:r>
            <a:endParaRPr lang="nl-NL" sz="28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8B9BB1-27B6-446D-A561-AF85D1834551}"/>
              </a:ext>
            </a:extLst>
          </p:cNvPr>
          <p:cNvCxnSpPr>
            <a:cxnSpLocks/>
          </p:cNvCxnSpPr>
          <p:nvPr/>
        </p:nvCxnSpPr>
        <p:spPr>
          <a:xfrm>
            <a:off x="5799551" y="1540701"/>
            <a:ext cx="1210849" cy="6233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DA984B-4A4B-4E24-A09A-4995B292BA84}"/>
              </a:ext>
            </a:extLst>
          </p:cNvPr>
          <p:cNvCxnSpPr>
            <a:cxnSpLocks/>
          </p:cNvCxnSpPr>
          <p:nvPr/>
        </p:nvCxnSpPr>
        <p:spPr>
          <a:xfrm flipH="1">
            <a:off x="6663848" y="4897120"/>
            <a:ext cx="938441" cy="3137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FC5E7-698F-41ED-9ED8-06BB9668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42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611CC-BE49-408D-A049-3D848F1CBADD}"/>
              </a:ext>
            </a:extLst>
          </p:cNvPr>
          <p:cNvSpPr/>
          <p:nvPr/>
        </p:nvSpPr>
        <p:spPr>
          <a:xfrm>
            <a:off x="461219" y="1613118"/>
            <a:ext cx="105928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/>
              <a:t>Fix r</a:t>
            </a:r>
            <a:r>
              <a:rPr lang="nl-NL" sz="2800" b="1" baseline="-25000"/>
              <a:t>AC </a:t>
            </a:r>
            <a:r>
              <a:rPr lang="nl-NL" sz="2800" b="1"/>
              <a:t> = 0. Likelihood ratio </a:t>
            </a:r>
            <a:r>
              <a:rPr lang="nl-NL" sz="2800" b="1">
                <a:cs typeface="Courier New" panose="02070309020205020404" pitchFamily="49" charset="0"/>
              </a:rPr>
              <a:t> </a:t>
            </a:r>
            <a:r>
              <a:rPr lang="nl-NL" sz="2800">
                <a:cs typeface="Courier New" panose="02070309020205020404" pitchFamily="49" charset="0"/>
              </a:rPr>
              <a:t>T(1) = 3.61057, p = 0.0574</a:t>
            </a:r>
            <a:endParaRPr lang="nl-NL" sz="2800" b="1">
              <a:cs typeface="Courier New" panose="02070309020205020404" pitchFamily="49" charset="0"/>
            </a:endParaRPr>
          </a:p>
          <a:p>
            <a:r>
              <a:rPr lang="nl-NL" sz="2800" b="1">
                <a:cs typeface="Courier New" panose="02070309020205020404" pitchFamily="49" charset="0"/>
              </a:rPr>
              <a:t>Power</a:t>
            </a:r>
            <a:r>
              <a:rPr lang="nl-NL" sz="2800">
                <a:cs typeface="Courier New" panose="02070309020205020404" pitchFamily="49" charset="0"/>
              </a:rPr>
              <a:t> to detect r</a:t>
            </a:r>
            <a:r>
              <a:rPr lang="nl-NL" sz="2800" baseline="-25000">
                <a:cs typeface="Courier New" panose="02070309020205020404" pitchFamily="49" charset="0"/>
              </a:rPr>
              <a:t>AC</a:t>
            </a:r>
            <a:r>
              <a:rPr lang="nl-NL" sz="2800">
                <a:cs typeface="Courier New" panose="02070309020205020404" pitchFamily="49" charset="0"/>
              </a:rPr>
              <a:t> here is</a:t>
            </a:r>
            <a:r>
              <a:rPr lang="nl-NL" sz="2800" b="1">
                <a:solidFill>
                  <a:srgbClr val="FF0000"/>
                </a:solidFill>
                <a:cs typeface="Courier New" panose="02070309020205020404" pitchFamily="49" charset="0"/>
              </a:rPr>
              <a:t> .4762 </a:t>
            </a:r>
            <a:r>
              <a:rPr lang="nl-NL" sz="2800">
                <a:cs typeface="Courier New" panose="02070309020205020404" pitchFamily="49" charset="0"/>
              </a:rPr>
              <a:t>given parameters and Nmz=Ndz=1000</a:t>
            </a:r>
          </a:p>
          <a:p>
            <a:endParaRPr lang="nl-NL" sz="2800">
              <a:cs typeface="Courier New" panose="02070309020205020404" pitchFamily="49" charset="0"/>
            </a:endParaRPr>
          </a:p>
          <a:p>
            <a:r>
              <a:rPr lang="nl-NL" sz="2800">
                <a:cs typeface="Courier New" panose="02070309020205020404" pitchFamily="49" charset="0"/>
              </a:rPr>
              <a:t>Bad model?</a:t>
            </a:r>
            <a:r>
              <a:rPr lang="en-GB" sz="2800"/>
              <a:t> Maybe....requires a lot more analyses! (increase r</a:t>
            </a:r>
            <a:r>
              <a:rPr lang="en-GB" sz="2800" baseline="-25000"/>
              <a:t>AC</a:t>
            </a:r>
            <a:r>
              <a:rPr lang="en-GB" sz="2800"/>
              <a:t>, increase %variance due to PGS)</a:t>
            </a:r>
          </a:p>
          <a:p>
            <a:endParaRPr lang="en-GB" sz="2800"/>
          </a:p>
          <a:p>
            <a:endParaRPr lang="en-GB" sz="2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9221BB-C91D-4CF1-A195-5BB5911F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957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6D777B-1B09-4A34-8515-28C76A2A9B32}"/>
              </a:ext>
            </a:extLst>
          </p:cNvPr>
          <p:cNvSpPr/>
          <p:nvPr/>
        </p:nvSpPr>
        <p:spPr>
          <a:xfrm>
            <a:off x="246346" y="368804"/>
            <a:ext cx="63673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/>
              <a:t>DZ cov matrix      </a:t>
            </a:r>
          </a:p>
          <a:p>
            <a:r>
              <a:rPr lang="nl-NL" sz="2400"/>
              <a:t>	T1    	p1    	T2    	p2</a:t>
            </a:r>
          </a:p>
          <a:p>
            <a:r>
              <a:rPr lang="nl-NL" sz="2400"/>
              <a:t>T1 	</a:t>
            </a:r>
            <a:r>
              <a:rPr lang="nl-NL" sz="2400" b="1">
                <a:solidFill>
                  <a:schemeClr val="accent5"/>
                </a:solidFill>
              </a:rPr>
              <a:t>1.638 	0.298 </a:t>
            </a:r>
            <a:r>
              <a:rPr lang="nl-NL" sz="2400"/>
              <a:t>	0.888 	0.186</a:t>
            </a:r>
          </a:p>
          <a:p>
            <a:r>
              <a:rPr lang="nl-NL" sz="2400"/>
              <a:t>p1 	</a:t>
            </a:r>
            <a:r>
              <a:rPr lang="nl-NL" sz="2400" b="1">
                <a:solidFill>
                  <a:schemeClr val="accent5"/>
                </a:solidFill>
              </a:rPr>
              <a:t>0.298 	1.000 </a:t>
            </a:r>
            <a:r>
              <a:rPr lang="nl-NL" sz="2400"/>
              <a:t>	0.186 	0.500</a:t>
            </a:r>
          </a:p>
          <a:p>
            <a:r>
              <a:rPr lang="nl-NL" sz="2400"/>
              <a:t>T2 	0.888 	0.186 	1.638 	0.298</a:t>
            </a:r>
          </a:p>
          <a:p>
            <a:r>
              <a:rPr lang="nl-NL" sz="2400"/>
              <a:t>p2 	0.186 	0.500 	0.298 	1.000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0E6B93-8AC9-4B0D-AD2F-474F5E9F10A1}"/>
              </a:ext>
            </a:extLst>
          </p:cNvPr>
          <p:cNvSpPr/>
          <p:nvPr/>
        </p:nvSpPr>
        <p:spPr>
          <a:xfrm>
            <a:off x="246346" y="302128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/>
              <a:t> 	LB   		est    		UB</a:t>
            </a:r>
          </a:p>
          <a:p>
            <a:r>
              <a:rPr lang="nl-NL" sz="2400"/>
              <a:t>rac      -.003 		</a:t>
            </a:r>
            <a:r>
              <a:rPr lang="nl-NL" sz="2400">
                <a:solidFill>
                  <a:srgbClr val="C00000"/>
                </a:solidFill>
              </a:rPr>
              <a:t>0.105 </a:t>
            </a:r>
            <a:r>
              <a:rPr lang="nl-NL" sz="2400"/>
              <a:t>		0.242</a:t>
            </a:r>
          </a:p>
          <a:p>
            <a:r>
              <a:rPr lang="nl-NL" sz="2400"/>
              <a:t>E    	0.459 		0.500 		0.546</a:t>
            </a:r>
          </a:p>
          <a:p>
            <a:r>
              <a:rPr lang="nl-NL" sz="2400"/>
              <a:t>P    	0.023 		0.050 		0.088</a:t>
            </a:r>
          </a:p>
          <a:p>
            <a:r>
              <a:rPr lang="nl-NL" sz="2400"/>
              <a:t>A*   	0.302 		0.450 		0.604</a:t>
            </a:r>
          </a:p>
          <a:p>
            <a:r>
              <a:rPr lang="nl-NL" sz="2400"/>
              <a:t>C	0.319 		0.505 		0.678</a:t>
            </a:r>
          </a:p>
          <a:p>
            <a:r>
              <a:rPr lang="nl-NL" sz="2400"/>
              <a:t>A    	0.349 		0.500 		0.658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9EF230-853D-4B30-A387-3C7DC2FF0BEC}"/>
              </a:ext>
            </a:extLst>
          </p:cNvPr>
          <p:cNvSpPr/>
          <p:nvPr/>
        </p:nvSpPr>
        <p:spPr>
          <a:xfrm>
            <a:off x="6221260" y="645803"/>
            <a:ext cx="55198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/>
          </a:p>
          <a:p>
            <a:r>
              <a:rPr lang="nl-NL" sz="2800" b="1"/>
              <a:t>The R</a:t>
            </a:r>
            <a:r>
              <a:rPr lang="nl-NL" sz="2800" b="1" baseline="30000"/>
              <a:t>2</a:t>
            </a:r>
            <a:r>
              <a:rPr lang="nl-NL" sz="2800" b="1"/>
              <a:t> in regression of phenotype (T) on p (PGS)  is  .298^2 / 1.638 = .054  (5.4% explained)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A5E25-1513-431F-8075-75B40C8CAA63}"/>
              </a:ext>
            </a:extLst>
          </p:cNvPr>
          <p:cNvSpPr/>
          <p:nvPr/>
        </p:nvSpPr>
        <p:spPr>
          <a:xfrm>
            <a:off x="6221260" y="3057488"/>
            <a:ext cx="53945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/>
              <a:t>The R</a:t>
            </a:r>
            <a:r>
              <a:rPr lang="nl-NL" sz="2800" b="1" baseline="30000"/>
              <a:t>2</a:t>
            </a:r>
            <a:r>
              <a:rPr lang="nl-NL" sz="2800" b="1"/>
              <a:t> in the true model is </a:t>
            </a:r>
          </a:p>
          <a:p>
            <a:r>
              <a:rPr lang="nl-NL" sz="2800" b="1"/>
              <a:t>.05 / 1.638  = .030 (3% of the variance)</a:t>
            </a:r>
          </a:p>
          <a:p>
            <a:endParaRPr lang="nl-NL" sz="2800" b="1"/>
          </a:p>
          <a:p>
            <a:r>
              <a:rPr lang="nl-NL" sz="2800" b="1"/>
              <a:t>3% vs. 5.4%</a:t>
            </a:r>
            <a:endParaRPr lang="nl-NL" sz="2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58768C-8200-47F1-89C0-35949E946993}"/>
              </a:ext>
            </a:extLst>
          </p:cNvPr>
          <p:cNvSpPr txBox="1"/>
          <p:nvPr/>
        </p:nvSpPr>
        <p:spPr>
          <a:xfrm>
            <a:off x="4480061" y="5833079"/>
            <a:ext cx="2205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A question.....</a:t>
            </a:r>
            <a:endParaRPr lang="nl-NL" sz="28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8595A-C0E2-4964-A91C-5A7F77A7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930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3E84AC-5F83-40BA-B72A-20C4A33FC1FD}"/>
              </a:ext>
            </a:extLst>
          </p:cNvPr>
          <p:cNvSpPr txBox="1"/>
          <p:nvPr/>
        </p:nvSpPr>
        <p:spPr>
          <a:xfrm>
            <a:off x="2813681" y="5206597"/>
            <a:ext cx="6625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Whence the discrepancy (5.4% vs. 3.0%)?    </a:t>
            </a:r>
            <a:endParaRPr lang="nl-NL" sz="2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2FDA0-57D0-4737-9979-3B85895E5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279" y="3865879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CF99C6-B1BD-434A-994F-87607DCF2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679" y="1351279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9F915A-D93D-44B2-91AA-8F962A81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179" y="1351279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8130E6-7274-46F0-9CB2-5944AF776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879" y="1351279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E</a:t>
            </a:r>
          </a:p>
        </p:txBody>
      </p:sp>
      <p:cxnSp>
        <p:nvCxnSpPr>
          <p:cNvPr id="8" name="AutoShape 7">
            <a:extLst>
              <a:ext uri="{FF2B5EF4-FFF2-40B4-BE49-F238E27FC236}">
                <a16:creationId xmlns:a16="http://schemas.microsoft.com/office/drawing/2014/main" id="{1F86FE8F-3F61-48A8-B634-192A143FFC21}"/>
              </a:ext>
            </a:extLst>
          </p:cNvPr>
          <p:cNvCxnSpPr>
            <a:cxnSpLocks noChangeShapeType="1"/>
            <a:stCxn id="5" idx="4"/>
          </p:cNvCxnSpPr>
          <p:nvPr/>
        </p:nvCxnSpPr>
        <p:spPr bwMode="auto">
          <a:xfrm>
            <a:off x="5593080" y="2418079"/>
            <a:ext cx="1298575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" name="AutoShape 8">
            <a:extLst>
              <a:ext uri="{FF2B5EF4-FFF2-40B4-BE49-F238E27FC236}">
                <a16:creationId xmlns:a16="http://schemas.microsoft.com/office/drawing/2014/main" id="{C5ECACF7-9695-46D4-8FDE-4AC704AD244F}"/>
              </a:ext>
            </a:extLst>
          </p:cNvPr>
          <p:cNvCxnSpPr>
            <a:cxnSpLocks noChangeShapeType="1"/>
            <a:stCxn id="6" idx="4"/>
          </p:cNvCxnSpPr>
          <p:nvPr/>
        </p:nvCxnSpPr>
        <p:spPr bwMode="auto">
          <a:xfrm flipH="1">
            <a:off x="6888479" y="2418079"/>
            <a:ext cx="38100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0" name="AutoShape 9">
            <a:extLst>
              <a:ext uri="{FF2B5EF4-FFF2-40B4-BE49-F238E27FC236}">
                <a16:creationId xmlns:a16="http://schemas.microsoft.com/office/drawing/2014/main" id="{1F7C1D9D-B0C9-4086-B214-742FC5ACDBF6}"/>
              </a:ext>
            </a:extLst>
          </p:cNvPr>
          <p:cNvCxnSpPr>
            <a:cxnSpLocks noChangeShapeType="1"/>
            <a:stCxn id="7" idx="4"/>
          </p:cNvCxnSpPr>
          <p:nvPr/>
        </p:nvCxnSpPr>
        <p:spPr bwMode="auto">
          <a:xfrm flipH="1">
            <a:off x="6888481" y="2418079"/>
            <a:ext cx="1447799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" name="Text Box 19">
            <a:extLst>
              <a:ext uri="{FF2B5EF4-FFF2-40B4-BE49-F238E27FC236}">
                <a16:creationId xmlns:a16="http://schemas.microsoft.com/office/drawing/2014/main" id="{A4401A48-E35E-44A0-B332-7FDE86C4B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60" y="2501510"/>
            <a:ext cx="111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a*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4197C0E7-BFA8-4158-AD14-F6AA3F8F4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229" y="2573367"/>
            <a:ext cx="356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D1C290CD-A506-4FA2-B43C-588C93AE4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898" y="2760694"/>
            <a:ext cx="3914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accent2"/>
                </a:solidFill>
              </a:rPr>
              <a:t>e</a:t>
            </a: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F55F5F50-AAE4-45A6-8C79-13FBB74C8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472" y="1328737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C69EFDB-49B2-4AF9-A385-FB738E707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329" y="3850004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65973A-9E27-49A9-9F79-64D99E126D3C}"/>
              </a:ext>
            </a:extLst>
          </p:cNvPr>
          <p:cNvCxnSpPr>
            <a:stCxn id="14" idx="4"/>
            <a:endCxn id="15" idx="0"/>
          </p:cNvCxnSpPr>
          <p:nvPr/>
        </p:nvCxnSpPr>
        <p:spPr>
          <a:xfrm flipH="1">
            <a:off x="4141629" y="2395537"/>
            <a:ext cx="35243" cy="1454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1">
            <a:extLst>
              <a:ext uri="{FF2B5EF4-FFF2-40B4-BE49-F238E27FC236}">
                <a16:creationId xmlns:a16="http://schemas.microsoft.com/office/drawing/2014/main" id="{DA1ED895-F820-450E-B52B-E3AFEFDBA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440" y="2760694"/>
            <a:ext cx="4331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p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370F3F-B031-47DE-AC1C-826DC86C7DF0}"/>
              </a:ext>
            </a:extLst>
          </p:cNvPr>
          <p:cNvCxnSpPr>
            <a:cxnSpLocks/>
            <a:stCxn id="14" idx="4"/>
            <a:endCxn id="4" idx="0"/>
          </p:cNvCxnSpPr>
          <p:nvPr/>
        </p:nvCxnSpPr>
        <p:spPr>
          <a:xfrm>
            <a:off x="4176872" y="2395537"/>
            <a:ext cx="2749707" cy="1470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B149BC98-150C-43F2-BDB6-17351E3006D9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5400000" flipH="1" flipV="1">
            <a:off x="6259829" y="684529"/>
            <a:ext cx="12700" cy="1333500"/>
          </a:xfrm>
          <a:prstGeom prst="curvedConnector3">
            <a:avLst>
              <a:gd name="adj1" fmla="val 1800000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0A89349A-A9FB-41C3-8E00-E732A3AB6F58}"/>
              </a:ext>
            </a:extLst>
          </p:cNvPr>
          <p:cNvCxnSpPr>
            <a:cxnSpLocks/>
            <a:stCxn id="14" idx="0"/>
            <a:endCxn id="6" idx="0"/>
          </p:cNvCxnSpPr>
          <p:nvPr/>
        </p:nvCxnSpPr>
        <p:spPr>
          <a:xfrm rot="16200000" flipH="1">
            <a:off x="5540454" y="-34845"/>
            <a:ext cx="22542" cy="2749707"/>
          </a:xfrm>
          <a:prstGeom prst="curvedConnector3">
            <a:avLst>
              <a:gd name="adj1" fmla="val -3493044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8CB813D-95DD-4DC1-837B-B440CEE8555D}"/>
              </a:ext>
            </a:extLst>
          </p:cNvPr>
          <p:cNvSpPr txBox="1"/>
          <p:nvPr/>
        </p:nvSpPr>
        <p:spPr>
          <a:xfrm>
            <a:off x="5292615" y="481448"/>
            <a:ext cx="518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r</a:t>
            </a:r>
            <a:r>
              <a:rPr lang="en-GB" sz="2400" baseline="-25000"/>
              <a:t>AC</a:t>
            </a:r>
            <a:endParaRPr lang="nl-NL" sz="2400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28C3B7-4B91-4C60-933C-CB217C93F4CD}"/>
              </a:ext>
            </a:extLst>
          </p:cNvPr>
          <p:cNvSpPr txBox="1"/>
          <p:nvPr/>
        </p:nvSpPr>
        <p:spPr>
          <a:xfrm>
            <a:off x="5941065" y="1029313"/>
            <a:ext cx="63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r</a:t>
            </a:r>
            <a:r>
              <a:rPr lang="en-GB" sz="2400" baseline="-25000"/>
              <a:t>AC</a:t>
            </a:r>
            <a:endParaRPr lang="nl-NL" sz="2400" baseline="-25000"/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C114011A-7A9E-4947-B28D-EBC0BE5E6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799" y="2831570"/>
            <a:ext cx="369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accent2"/>
                </a:solidFill>
              </a:rPr>
              <a:t>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30FCC-BBFF-4D05-A9DA-DD07E809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881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3F15E-FD3C-4DF5-85EF-3FA949BD5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5" y="663574"/>
            <a:ext cx="9886950" cy="1009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D4D8E9-EADB-47E7-96E8-C93A637638B0}"/>
              </a:ext>
            </a:extLst>
          </p:cNvPr>
          <p:cNvSpPr txBox="1"/>
          <p:nvPr/>
        </p:nvSpPr>
        <p:spPr>
          <a:xfrm>
            <a:off x="2537316" y="2581058"/>
            <a:ext cx="62299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/>
              <a:t>Camelia C Minca &amp; Conor Dolan, </a:t>
            </a:r>
          </a:p>
          <a:p>
            <a:pPr algn="ctr"/>
            <a:endParaRPr lang="nl-NL" sz="2800"/>
          </a:p>
          <a:p>
            <a:pPr algn="ctr"/>
            <a:r>
              <a:rPr lang="nl-NL" sz="2800"/>
              <a:t>+</a:t>
            </a:r>
          </a:p>
          <a:p>
            <a:pPr algn="ctr"/>
            <a:endParaRPr lang="nl-NL" sz="2800"/>
          </a:p>
          <a:p>
            <a:pPr algn="ctr"/>
            <a:r>
              <a:rPr lang="nl-NL" sz="2400"/>
              <a:t>Eco de Geus, Dorret Boomsma, Michael C. Neale</a:t>
            </a:r>
          </a:p>
          <a:p>
            <a:pPr algn="ctr"/>
            <a:endParaRPr lang="nl-NL" sz="2800"/>
          </a:p>
          <a:p>
            <a:pPr algn="ctr"/>
            <a:r>
              <a:rPr lang="nl-NL" sz="2800"/>
              <a:t>Thanks: David Evans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224F6-20D4-4965-9BD0-494D9DFB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248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498" y="68834"/>
            <a:ext cx="1192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Modeling causality</a:t>
            </a:r>
            <a:r>
              <a:rPr lang="en-US" sz="3200" b="1"/>
              <a:t>: Towards the </a:t>
            </a:r>
            <a:r>
              <a:rPr lang="en-US" sz="2800" b="1"/>
              <a:t>Direction </a:t>
            </a:r>
            <a:r>
              <a:rPr lang="en-US" sz="2800" b="1" dirty="0"/>
              <a:t>of Causation (</a:t>
            </a:r>
            <a:r>
              <a:rPr lang="en-US" sz="2800" b="1" dirty="0" err="1"/>
              <a:t>DoC</a:t>
            </a:r>
            <a:r>
              <a:rPr lang="en-US" sz="2800" b="1"/>
              <a:t>) model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29E0-BC17-456D-8D01-F6FEF3D12F38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822" y="5869989"/>
            <a:ext cx="1171417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/>
              <a:t>Neale &amp; </a:t>
            </a:r>
            <a:r>
              <a:rPr lang="en-US" sz="2400" b="1" dirty="0" err="1"/>
              <a:t>Cardon</a:t>
            </a:r>
            <a:r>
              <a:rPr lang="en-US" sz="2400" b="1"/>
              <a:t>, 1992 ; Heath </a:t>
            </a:r>
            <a:r>
              <a:rPr lang="en-US" sz="2400" b="1" dirty="0"/>
              <a:t>et al</a:t>
            </a:r>
            <a:r>
              <a:rPr lang="en-US" sz="2400" b="1"/>
              <a:t>.</a:t>
            </a:r>
            <a:r>
              <a:rPr lang="en-US" sz="2400" b="1" i="1"/>
              <a:t>, </a:t>
            </a:r>
            <a:r>
              <a:rPr lang="en-US" sz="2400" b="1"/>
              <a:t>1993;</a:t>
            </a:r>
            <a:r>
              <a:rPr lang="nl-NL" sz="2400" b="1"/>
              <a:t> </a:t>
            </a:r>
            <a:r>
              <a:rPr lang="nl-NL" altLang="nl-NL" sz="2400" b="1"/>
              <a:t>Duffy </a:t>
            </a:r>
            <a:r>
              <a:rPr lang="nl-NL" altLang="nl-NL" sz="2400" b="1" dirty="0"/>
              <a:t>&amp; Martin</a:t>
            </a:r>
            <a:r>
              <a:rPr lang="nl-NL" altLang="nl-NL" sz="2400" b="1"/>
              <a:t>, 1994; Verhulst </a:t>
            </a:r>
            <a:r>
              <a:rPr lang="nl-NL" altLang="nl-NL" sz="2400" b="1" dirty="0"/>
              <a:t>&amp; </a:t>
            </a:r>
            <a:r>
              <a:rPr lang="en-GB" sz="2400" b="1" dirty="0" err="1"/>
              <a:t>Estabrook</a:t>
            </a:r>
            <a:r>
              <a:rPr lang="en-GB" sz="2400" b="1"/>
              <a:t>, 2012.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5ACF9-BB41-4DE7-979C-D69E4FA7C656}"/>
              </a:ext>
            </a:extLst>
          </p:cNvPr>
          <p:cNvSpPr txBox="1"/>
          <p:nvPr/>
        </p:nvSpPr>
        <p:spPr>
          <a:xfrm rot="5400000">
            <a:off x="10245441" y="2782901"/>
            <a:ext cx="244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C00000"/>
                </a:solidFill>
              </a:rPr>
              <a:t>not identified</a:t>
            </a:r>
            <a:endParaRPr lang="nl-NL" sz="3200">
              <a:solidFill>
                <a:srgbClr val="C00000"/>
              </a:solidFill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10894194-5131-44C2-A336-88E0F0E4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40" y="653609"/>
            <a:ext cx="9775922" cy="50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8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7429E68-D132-4538-888D-9FA6208CD002}"/>
              </a:ext>
            </a:extLst>
          </p:cNvPr>
          <p:cNvSpPr/>
          <p:nvPr/>
        </p:nvSpPr>
        <p:spPr>
          <a:xfrm>
            <a:off x="2447439" y="1847115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B971B0-7B68-4126-B46F-346043B85BBD}"/>
              </a:ext>
            </a:extLst>
          </p:cNvPr>
          <p:cNvSpPr/>
          <p:nvPr/>
        </p:nvSpPr>
        <p:spPr>
          <a:xfrm>
            <a:off x="3442592" y="1847115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BF9783-42E3-48BE-9900-711A5E080F61}"/>
              </a:ext>
            </a:extLst>
          </p:cNvPr>
          <p:cNvSpPr/>
          <p:nvPr/>
        </p:nvSpPr>
        <p:spPr>
          <a:xfrm>
            <a:off x="4437745" y="1847115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133B9D-DA71-433E-BB7F-C58533403840}"/>
              </a:ext>
            </a:extLst>
          </p:cNvPr>
          <p:cNvSpPr/>
          <p:nvPr/>
        </p:nvSpPr>
        <p:spPr>
          <a:xfrm>
            <a:off x="3442592" y="5213689"/>
            <a:ext cx="746365" cy="6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619687-808A-4EA3-A6FE-6B39D1114F21}"/>
              </a:ext>
            </a:extLst>
          </p:cNvPr>
          <p:cNvSpPr/>
          <p:nvPr/>
        </p:nvSpPr>
        <p:spPr>
          <a:xfrm>
            <a:off x="6801233" y="5213689"/>
            <a:ext cx="746365" cy="6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7AB3F2-C777-49B9-8898-C5D02DF2F9F7}"/>
              </a:ext>
            </a:extLst>
          </p:cNvPr>
          <p:cNvCxnSpPr>
            <a:stCxn id="2" idx="5"/>
          </p:cNvCxnSpPr>
          <p:nvPr/>
        </p:nvCxnSpPr>
        <p:spPr>
          <a:xfrm>
            <a:off x="3084501" y="2485682"/>
            <a:ext cx="731273" cy="857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025212-9A21-4DBE-A104-9AA45F51B628}"/>
              </a:ext>
            </a:extLst>
          </p:cNvPr>
          <p:cNvCxnSpPr>
            <a:stCxn id="3" idx="4"/>
          </p:cNvCxnSpPr>
          <p:nvPr/>
        </p:nvCxnSpPr>
        <p:spPr>
          <a:xfrm>
            <a:off x="3815774" y="2595243"/>
            <a:ext cx="0" cy="748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878B3C-03F7-4725-815D-1CC0BC1C0D73}"/>
              </a:ext>
            </a:extLst>
          </p:cNvPr>
          <p:cNvCxnSpPr>
            <a:stCxn id="4" idx="4"/>
          </p:cNvCxnSpPr>
          <p:nvPr/>
        </p:nvCxnSpPr>
        <p:spPr>
          <a:xfrm flipH="1">
            <a:off x="3815774" y="2595243"/>
            <a:ext cx="995153" cy="748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3546985-D0FE-45D2-AE88-22D7C1772C14}"/>
              </a:ext>
            </a:extLst>
          </p:cNvPr>
          <p:cNvSpPr/>
          <p:nvPr/>
        </p:nvSpPr>
        <p:spPr>
          <a:xfrm>
            <a:off x="5806080" y="1847115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F5F8AB-4240-4AB8-8B56-AE2C88ED6247}"/>
              </a:ext>
            </a:extLst>
          </p:cNvPr>
          <p:cNvSpPr/>
          <p:nvPr/>
        </p:nvSpPr>
        <p:spPr>
          <a:xfrm>
            <a:off x="6801233" y="1847115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1E972A-61D8-4023-A88B-40967FA7C36B}"/>
              </a:ext>
            </a:extLst>
          </p:cNvPr>
          <p:cNvSpPr/>
          <p:nvPr/>
        </p:nvSpPr>
        <p:spPr>
          <a:xfrm>
            <a:off x="7796385" y="1847115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0C06FA-6A2E-4E7A-B8F3-C46461B4165E}"/>
              </a:ext>
            </a:extLst>
          </p:cNvPr>
          <p:cNvCxnSpPr>
            <a:stCxn id="10" idx="5"/>
            <a:endCxn id="48" idx="0"/>
          </p:cNvCxnSpPr>
          <p:nvPr/>
        </p:nvCxnSpPr>
        <p:spPr>
          <a:xfrm>
            <a:off x="6443142" y="2485682"/>
            <a:ext cx="731273" cy="857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298D99-2C34-4FBE-AC65-17C476B0251E}"/>
              </a:ext>
            </a:extLst>
          </p:cNvPr>
          <p:cNvCxnSpPr>
            <a:stCxn id="11" idx="4"/>
          </p:cNvCxnSpPr>
          <p:nvPr/>
        </p:nvCxnSpPr>
        <p:spPr>
          <a:xfrm>
            <a:off x="7174415" y="2595243"/>
            <a:ext cx="0" cy="748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CEEA9B-9F39-4402-9EF7-9881320AE91A}"/>
              </a:ext>
            </a:extLst>
          </p:cNvPr>
          <p:cNvCxnSpPr>
            <a:stCxn id="12" idx="4"/>
            <a:endCxn id="48" idx="0"/>
          </p:cNvCxnSpPr>
          <p:nvPr/>
        </p:nvCxnSpPr>
        <p:spPr>
          <a:xfrm flipH="1">
            <a:off x="7174415" y="2595243"/>
            <a:ext cx="995153" cy="748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A97CD8-B881-42F1-9A75-A41604ED4D20}"/>
              </a:ext>
            </a:extLst>
          </p:cNvPr>
          <p:cNvCxnSpPr/>
          <p:nvPr/>
        </p:nvCxnSpPr>
        <p:spPr>
          <a:xfrm>
            <a:off x="4188956" y="3655090"/>
            <a:ext cx="261227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5FDFF3-88DA-4DCE-AACE-58F96DA3DFFE}"/>
              </a:ext>
            </a:extLst>
          </p:cNvPr>
          <p:cNvCxnSpPr>
            <a:endCxn id="5" idx="0"/>
          </p:cNvCxnSpPr>
          <p:nvPr/>
        </p:nvCxnSpPr>
        <p:spPr>
          <a:xfrm>
            <a:off x="3815774" y="3966810"/>
            <a:ext cx="0" cy="12468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E0B164-ED04-4469-A552-BAB14FB7A5B7}"/>
              </a:ext>
            </a:extLst>
          </p:cNvPr>
          <p:cNvCxnSpPr>
            <a:endCxn id="6" idx="0"/>
          </p:cNvCxnSpPr>
          <p:nvPr/>
        </p:nvCxnSpPr>
        <p:spPr>
          <a:xfrm>
            <a:off x="7174415" y="3966810"/>
            <a:ext cx="0" cy="12468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F7CA32-C3B9-44AF-8DEF-BB4B09F4DF27}"/>
              </a:ext>
            </a:extLst>
          </p:cNvPr>
          <p:cNvSpPr txBox="1"/>
          <p:nvPr/>
        </p:nvSpPr>
        <p:spPr>
          <a:xfrm>
            <a:off x="2446918" y="1837308"/>
            <a:ext cx="74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bg1"/>
                </a:solidFill>
              </a:rPr>
              <a:t>A</a:t>
            </a:r>
            <a:r>
              <a:rPr lang="nl-NL" sz="3200" baseline="-25000">
                <a:solidFill>
                  <a:schemeClr val="bg1"/>
                </a:solidFill>
              </a:rPr>
              <a:t>B</a:t>
            </a:r>
            <a:endParaRPr lang="nl-NL" sz="3200">
              <a:solidFill>
                <a:schemeClr val="bg1"/>
              </a:solidFill>
            </a:endParaRPr>
          </a:p>
          <a:p>
            <a:pPr algn="ctr"/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0528C9-7F7B-40B2-9886-E00886B2FFE0}"/>
              </a:ext>
            </a:extLst>
          </p:cNvPr>
          <p:cNvSpPr txBox="1"/>
          <p:nvPr/>
        </p:nvSpPr>
        <p:spPr>
          <a:xfrm>
            <a:off x="3442592" y="1847115"/>
            <a:ext cx="74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bg1"/>
                </a:solidFill>
              </a:rPr>
              <a:t>C</a:t>
            </a:r>
            <a:r>
              <a:rPr lang="nl-NL" sz="3200" baseline="-25000">
                <a:solidFill>
                  <a:schemeClr val="bg1"/>
                </a:solidFill>
              </a:rPr>
              <a:t>B</a:t>
            </a:r>
            <a:endParaRPr lang="nl-NL" sz="3200">
              <a:solidFill>
                <a:schemeClr val="bg1"/>
              </a:solidFill>
            </a:endParaRPr>
          </a:p>
          <a:p>
            <a:pPr algn="ctr"/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D91007-D5BD-4942-AB88-78B40A2EDE40}"/>
              </a:ext>
            </a:extLst>
          </p:cNvPr>
          <p:cNvSpPr txBox="1"/>
          <p:nvPr/>
        </p:nvSpPr>
        <p:spPr>
          <a:xfrm>
            <a:off x="4437745" y="1847115"/>
            <a:ext cx="74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bg1"/>
                </a:solidFill>
              </a:rPr>
              <a:t>E</a:t>
            </a:r>
            <a:r>
              <a:rPr lang="nl-NL" sz="3200" baseline="-25000">
                <a:solidFill>
                  <a:schemeClr val="bg1"/>
                </a:solidFill>
              </a:rPr>
              <a:t>B</a:t>
            </a:r>
            <a:endParaRPr lang="nl-NL" sz="3200">
              <a:solidFill>
                <a:schemeClr val="bg1"/>
              </a:solidFill>
            </a:endParaRPr>
          </a:p>
          <a:p>
            <a:pPr algn="ctr"/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5C3FB4-B9A0-4FAB-8CAF-D590E6C2150A}"/>
              </a:ext>
            </a:extLst>
          </p:cNvPr>
          <p:cNvSpPr txBox="1"/>
          <p:nvPr/>
        </p:nvSpPr>
        <p:spPr>
          <a:xfrm>
            <a:off x="5806080" y="1847115"/>
            <a:ext cx="74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bg1"/>
                </a:solidFill>
              </a:rPr>
              <a:t>A</a:t>
            </a:r>
            <a:r>
              <a:rPr lang="nl-NL" sz="3200" baseline="-25000">
                <a:solidFill>
                  <a:schemeClr val="bg1"/>
                </a:solidFill>
              </a:rPr>
              <a:t>S</a:t>
            </a:r>
            <a:endParaRPr lang="nl-NL" sz="3200">
              <a:solidFill>
                <a:schemeClr val="bg1"/>
              </a:solidFill>
            </a:endParaRPr>
          </a:p>
          <a:p>
            <a:pPr algn="ctr"/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6274A0-9F70-4B2D-B221-8AABEEEF2039}"/>
              </a:ext>
            </a:extLst>
          </p:cNvPr>
          <p:cNvSpPr txBox="1"/>
          <p:nvPr/>
        </p:nvSpPr>
        <p:spPr>
          <a:xfrm>
            <a:off x="6801233" y="1847115"/>
            <a:ext cx="74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bg1"/>
                </a:solidFill>
              </a:rPr>
              <a:t>C</a:t>
            </a:r>
            <a:r>
              <a:rPr lang="nl-NL" sz="3200" baseline="-25000">
                <a:solidFill>
                  <a:schemeClr val="bg1"/>
                </a:solidFill>
              </a:rPr>
              <a:t>S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A0B774-E367-440C-9B45-A08F3BECDCED}"/>
              </a:ext>
            </a:extLst>
          </p:cNvPr>
          <p:cNvSpPr txBox="1"/>
          <p:nvPr/>
        </p:nvSpPr>
        <p:spPr>
          <a:xfrm>
            <a:off x="7796385" y="1847115"/>
            <a:ext cx="74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bg1"/>
                </a:solidFill>
              </a:rPr>
              <a:t>E</a:t>
            </a:r>
            <a:r>
              <a:rPr lang="nl-NL" sz="3200" baseline="-25000">
                <a:solidFill>
                  <a:schemeClr val="bg1"/>
                </a:solidFill>
              </a:rPr>
              <a:t>S</a:t>
            </a:r>
            <a:endParaRPr lang="nl-NL" sz="3200">
              <a:solidFill>
                <a:schemeClr val="bg1"/>
              </a:solidFill>
            </a:endParaRPr>
          </a:p>
          <a:p>
            <a:pPr algn="ctr"/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C82F93-4A16-4681-9F7B-05B1B834B707}"/>
              </a:ext>
            </a:extLst>
          </p:cNvPr>
          <p:cNvSpPr txBox="1"/>
          <p:nvPr/>
        </p:nvSpPr>
        <p:spPr>
          <a:xfrm>
            <a:off x="3318198" y="5197599"/>
            <a:ext cx="995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BMI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4C38CA-2C3C-4BF8-9D10-E2EC22961ECC}"/>
              </a:ext>
            </a:extLst>
          </p:cNvPr>
          <p:cNvSpPr txBox="1"/>
          <p:nvPr/>
        </p:nvSpPr>
        <p:spPr>
          <a:xfrm>
            <a:off x="6552444" y="5197599"/>
            <a:ext cx="111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 SBP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E0FA6-432A-4255-85A9-B99EB1C3ED9D}"/>
              </a:ext>
            </a:extLst>
          </p:cNvPr>
          <p:cNvSpPr txBox="1"/>
          <p:nvPr/>
        </p:nvSpPr>
        <p:spPr>
          <a:xfrm>
            <a:off x="2710711" y="2579153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ab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55329-5B90-4E68-8B41-14CE525385AB}"/>
              </a:ext>
            </a:extLst>
          </p:cNvPr>
          <p:cNvSpPr txBox="1"/>
          <p:nvPr/>
        </p:nvSpPr>
        <p:spPr>
          <a:xfrm>
            <a:off x="3566986" y="2595243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/>
              <a:t>cb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D80FFD-B47B-4EAA-9601-9EEA4B38BD9E}"/>
              </a:ext>
            </a:extLst>
          </p:cNvPr>
          <p:cNvSpPr txBox="1"/>
          <p:nvPr/>
        </p:nvSpPr>
        <p:spPr>
          <a:xfrm>
            <a:off x="4313351" y="2595243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eb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02C37E-C041-426B-826A-764ECD2FF418}"/>
              </a:ext>
            </a:extLst>
          </p:cNvPr>
          <p:cNvSpPr txBox="1"/>
          <p:nvPr/>
        </p:nvSpPr>
        <p:spPr>
          <a:xfrm>
            <a:off x="6069351" y="2595243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EF529B-8C00-40FB-AF13-609464AC644F}"/>
              </a:ext>
            </a:extLst>
          </p:cNvPr>
          <p:cNvSpPr txBox="1"/>
          <p:nvPr/>
        </p:nvSpPr>
        <p:spPr>
          <a:xfrm>
            <a:off x="6925627" y="2611333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/>
              <a:t>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9D8512-0097-4FAA-9411-B0D89158CFCE}"/>
              </a:ext>
            </a:extLst>
          </p:cNvPr>
          <p:cNvSpPr txBox="1"/>
          <p:nvPr/>
        </p:nvSpPr>
        <p:spPr>
          <a:xfrm>
            <a:off x="7671991" y="2611333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9F2D3C-1E30-488F-A8D4-B5C35897CD07}"/>
              </a:ext>
            </a:extLst>
          </p:cNvPr>
          <p:cNvSpPr txBox="1"/>
          <p:nvPr/>
        </p:nvSpPr>
        <p:spPr>
          <a:xfrm>
            <a:off x="5269592" y="3102374"/>
            <a:ext cx="536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g1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37C638-6EF4-4A2C-9E09-31E199C3632B}"/>
              </a:ext>
            </a:extLst>
          </p:cNvPr>
          <p:cNvSpPr txBox="1"/>
          <p:nvPr/>
        </p:nvSpPr>
        <p:spPr>
          <a:xfrm>
            <a:off x="3318198" y="4253390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C9565E-4C43-447B-8A84-C469403C1F5E}"/>
              </a:ext>
            </a:extLst>
          </p:cNvPr>
          <p:cNvSpPr txBox="1"/>
          <p:nvPr/>
        </p:nvSpPr>
        <p:spPr>
          <a:xfrm>
            <a:off x="6925627" y="4253390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1</a:t>
            </a:r>
          </a:p>
        </p:txBody>
      </p:sp>
      <p:cxnSp>
        <p:nvCxnSpPr>
          <p:cNvPr id="37" name="Curved Connector 41">
            <a:extLst>
              <a:ext uri="{FF2B5EF4-FFF2-40B4-BE49-F238E27FC236}">
                <a16:creationId xmlns:a16="http://schemas.microsoft.com/office/drawing/2014/main" id="{10666AB3-9E48-4F51-83E3-06BAEB28526C}"/>
              </a:ext>
            </a:extLst>
          </p:cNvPr>
          <p:cNvCxnSpPr>
            <a:cxnSpLocks/>
            <a:stCxn id="2" idx="0"/>
            <a:endCxn id="22" idx="0"/>
          </p:cNvCxnSpPr>
          <p:nvPr/>
        </p:nvCxnSpPr>
        <p:spPr>
          <a:xfrm rot="5400000" flipH="1" flipV="1">
            <a:off x="4499942" y="167795"/>
            <a:ext cx="12700" cy="3358641"/>
          </a:xfrm>
          <a:prstGeom prst="curvedConnector3">
            <a:avLst>
              <a:gd name="adj1" fmla="val 6928772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42">
            <a:extLst>
              <a:ext uri="{FF2B5EF4-FFF2-40B4-BE49-F238E27FC236}">
                <a16:creationId xmlns:a16="http://schemas.microsoft.com/office/drawing/2014/main" id="{CCB2BBCC-DD54-4B7A-B3C9-467F815E7E46}"/>
              </a:ext>
            </a:extLst>
          </p:cNvPr>
          <p:cNvCxnSpPr>
            <a:stCxn id="20" idx="0"/>
            <a:endCxn id="23" idx="0"/>
          </p:cNvCxnSpPr>
          <p:nvPr/>
        </p:nvCxnSpPr>
        <p:spPr>
          <a:xfrm rot="5400000" flipH="1" flipV="1">
            <a:off x="5495095" y="167795"/>
            <a:ext cx="21991" cy="3358641"/>
          </a:xfrm>
          <a:prstGeom prst="curvedConnector3">
            <a:avLst>
              <a:gd name="adj1" fmla="val 424927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43">
            <a:extLst>
              <a:ext uri="{FF2B5EF4-FFF2-40B4-BE49-F238E27FC236}">
                <a16:creationId xmlns:a16="http://schemas.microsoft.com/office/drawing/2014/main" id="{860D8C93-1E60-4278-99BA-272E1838B873}"/>
              </a:ext>
            </a:extLst>
          </p:cNvPr>
          <p:cNvCxnSpPr>
            <a:stCxn id="21" idx="0"/>
            <a:endCxn id="24" idx="0"/>
          </p:cNvCxnSpPr>
          <p:nvPr/>
        </p:nvCxnSpPr>
        <p:spPr>
          <a:xfrm rot="5400000" flipH="1" flipV="1">
            <a:off x="6490247" y="167795"/>
            <a:ext cx="21991" cy="3358641"/>
          </a:xfrm>
          <a:prstGeom prst="curvedConnector3">
            <a:avLst>
              <a:gd name="adj1" fmla="val 4534068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3854139-AB55-4AA6-9525-3B82AE42A16E}"/>
              </a:ext>
            </a:extLst>
          </p:cNvPr>
          <p:cNvSpPr txBox="1"/>
          <p:nvPr/>
        </p:nvSpPr>
        <p:spPr>
          <a:xfrm>
            <a:off x="2880808" y="820505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ra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B776D3-C6A7-4C82-973E-321B08ABE996}"/>
              </a:ext>
            </a:extLst>
          </p:cNvPr>
          <p:cNvSpPr txBox="1"/>
          <p:nvPr/>
        </p:nvSpPr>
        <p:spPr>
          <a:xfrm>
            <a:off x="4947847" y="472896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rc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64928B-DE26-4A82-91FF-61D8D24D4471}"/>
              </a:ext>
            </a:extLst>
          </p:cNvPr>
          <p:cNvSpPr txBox="1"/>
          <p:nvPr/>
        </p:nvSpPr>
        <p:spPr>
          <a:xfrm>
            <a:off x="7021794" y="558894"/>
            <a:ext cx="73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/>
              <a:t>re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03523C6-69A1-443F-895A-19BDCE1906EC}"/>
              </a:ext>
            </a:extLst>
          </p:cNvPr>
          <p:cNvSpPr/>
          <p:nvPr/>
        </p:nvSpPr>
        <p:spPr>
          <a:xfrm>
            <a:off x="3442592" y="3343370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B</a:t>
            </a:r>
            <a:endParaRPr lang="nl-NL" sz="32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0E9005C-EBB1-41A6-BA5E-B572B3DB3BE0}"/>
              </a:ext>
            </a:extLst>
          </p:cNvPr>
          <p:cNvSpPr/>
          <p:nvPr/>
        </p:nvSpPr>
        <p:spPr>
          <a:xfrm>
            <a:off x="6801233" y="3343370"/>
            <a:ext cx="746365" cy="7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S</a:t>
            </a:r>
            <a:endParaRPr lang="nl-NL" sz="32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048A083-7C90-4E58-9F3B-17B8037E8EA9}"/>
              </a:ext>
            </a:extLst>
          </p:cNvPr>
          <p:cNvCxnSpPr>
            <a:stCxn id="48" idx="3"/>
            <a:endCxn id="46" idx="5"/>
          </p:cNvCxnSpPr>
          <p:nvPr/>
        </p:nvCxnSpPr>
        <p:spPr>
          <a:xfrm flipH="1">
            <a:off x="4079654" y="3981937"/>
            <a:ext cx="28308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4E21D66-7376-4EEF-849E-839AB82E0900}"/>
              </a:ext>
            </a:extLst>
          </p:cNvPr>
          <p:cNvSpPr txBox="1"/>
          <p:nvPr/>
        </p:nvSpPr>
        <p:spPr>
          <a:xfrm>
            <a:off x="5098627" y="3916700"/>
            <a:ext cx="7463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g2</a:t>
            </a:r>
          </a:p>
        </p:txBody>
      </p: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6970012C-DBA5-488D-8806-B2D044F12570}"/>
              </a:ext>
            </a:extLst>
          </p:cNvPr>
          <p:cNvCxnSpPr>
            <a:cxnSpLocks/>
            <a:stCxn id="48" idx="6"/>
            <a:endCxn id="48" idx="5"/>
          </p:cNvCxnSpPr>
          <p:nvPr/>
        </p:nvCxnSpPr>
        <p:spPr>
          <a:xfrm flipH="1">
            <a:off x="7438295" y="3717434"/>
            <a:ext cx="109303" cy="264502"/>
          </a:xfrm>
          <a:prstGeom prst="curvedConnector4">
            <a:avLst>
              <a:gd name="adj1" fmla="val -209143"/>
              <a:gd name="adj2" fmla="val 227848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5615FB4E-B8D8-4DD5-927D-2BCD2E25579C}"/>
              </a:ext>
            </a:extLst>
          </p:cNvPr>
          <p:cNvCxnSpPr>
            <a:stCxn id="46" idx="2"/>
            <a:endCxn id="46" idx="3"/>
          </p:cNvCxnSpPr>
          <p:nvPr/>
        </p:nvCxnSpPr>
        <p:spPr>
          <a:xfrm rot="10800000" flipH="1" flipV="1">
            <a:off x="3442591" y="3717434"/>
            <a:ext cx="109303" cy="264502"/>
          </a:xfrm>
          <a:prstGeom prst="curvedConnector4">
            <a:avLst>
              <a:gd name="adj1" fmla="val -209143"/>
              <a:gd name="adj2" fmla="val 227848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7F25707-3E54-4538-831B-303E738F4974}"/>
              </a:ext>
            </a:extLst>
          </p:cNvPr>
          <p:cNvSpPr txBox="1"/>
          <p:nvPr/>
        </p:nvSpPr>
        <p:spPr>
          <a:xfrm>
            <a:off x="2848459" y="398193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0</a:t>
            </a:r>
            <a:endParaRPr lang="nl-NL" sz="24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BD3984-0F06-43AD-A302-47770C9A8CC1}"/>
              </a:ext>
            </a:extLst>
          </p:cNvPr>
          <p:cNvSpPr txBox="1"/>
          <p:nvPr/>
        </p:nvSpPr>
        <p:spPr>
          <a:xfrm>
            <a:off x="7772400" y="38191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0</a:t>
            </a:r>
            <a:endParaRPr lang="nl-NL" sz="2400"/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99C3FEBF-566D-4AC3-9D44-70058800C41B}"/>
              </a:ext>
            </a:extLst>
          </p:cNvPr>
          <p:cNvCxnSpPr>
            <a:cxnSpLocks/>
            <a:stCxn id="2" idx="1"/>
            <a:endCxn id="2" idx="2"/>
          </p:cNvCxnSpPr>
          <p:nvPr/>
        </p:nvCxnSpPr>
        <p:spPr>
          <a:xfrm rot="16200000" flipH="1" flipV="1">
            <a:off x="2369839" y="2034275"/>
            <a:ext cx="264503" cy="109303"/>
          </a:xfrm>
          <a:prstGeom prst="curvedConnector4">
            <a:avLst>
              <a:gd name="adj1" fmla="val -127848"/>
              <a:gd name="adj2" fmla="val 30914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A934684-E699-41E8-9766-E8D60ACFCB7F}"/>
              </a:ext>
            </a:extLst>
          </p:cNvPr>
          <p:cNvSpPr txBox="1"/>
          <p:nvPr/>
        </p:nvSpPr>
        <p:spPr>
          <a:xfrm>
            <a:off x="1910666" y="14777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1</a:t>
            </a:r>
            <a:endParaRPr lang="nl-NL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F6C10E-4B18-4579-8909-D1374D2B351D}"/>
              </a:ext>
            </a:extLst>
          </p:cNvPr>
          <p:cNvSpPr txBox="1"/>
          <p:nvPr/>
        </p:nvSpPr>
        <p:spPr>
          <a:xfrm>
            <a:off x="8877022" y="5002188"/>
            <a:ext cx="2229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note “scaling”</a:t>
            </a:r>
            <a:endParaRPr lang="nl-NL" sz="280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37D0F51-0AAE-46A3-826E-95DF7412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73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9F3D45-ACDB-4BF9-867A-4773AC5DE6D8}"/>
              </a:ext>
            </a:extLst>
          </p:cNvPr>
          <p:cNvSpPr/>
          <p:nvPr/>
        </p:nvSpPr>
        <p:spPr>
          <a:xfrm>
            <a:off x="233819" y="694791"/>
            <a:ext cx="117243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Special cases (identified models)</a:t>
            </a:r>
          </a:p>
          <a:p>
            <a:endParaRPr lang="en-US" sz="2800"/>
          </a:p>
          <a:p>
            <a:r>
              <a:rPr lang="en-US" sz="2800">
                <a:solidFill>
                  <a:srgbClr val="C00000"/>
                </a:solidFill>
              </a:rPr>
              <a:t>Model 1: g1=g2=0; re≠0; rc≠0; ra≠0 (general bivariate model) </a:t>
            </a:r>
          </a:p>
          <a:p>
            <a:endParaRPr lang="en-US" sz="2800"/>
          </a:p>
          <a:p>
            <a:r>
              <a:rPr lang="en-US" sz="2800">
                <a:solidFill>
                  <a:srgbClr val="C00000"/>
                </a:solidFill>
              </a:rPr>
              <a:t>Model 2: BMI </a:t>
            </a:r>
            <a:r>
              <a:rPr lang="en-US" sz="2800">
                <a:solidFill>
                  <a:srgbClr val="C00000"/>
                </a:solidFill>
                <a:sym typeface="Wingdings" panose="05000000000000000000" pitchFamily="2" charset="2"/>
              </a:rPr>
              <a:t>SBP, </a:t>
            </a:r>
            <a:r>
              <a:rPr lang="en-US" sz="2800">
                <a:solidFill>
                  <a:srgbClr val="C00000"/>
                </a:solidFill>
              </a:rPr>
              <a:t>g1 ≠ 0 &amp; re=rc=ra=0 (unidirectional causation)</a:t>
            </a:r>
            <a:endParaRPr lang="en-US" sz="280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endParaRPr lang="en-US" sz="2800">
              <a:sym typeface="Wingdings" panose="05000000000000000000" pitchFamily="2" charset="2"/>
            </a:endParaRPr>
          </a:p>
          <a:p>
            <a:r>
              <a:rPr lang="en-US" sz="2800">
                <a:sym typeface="Wingdings" panose="05000000000000000000" pitchFamily="2" charset="2"/>
              </a:rPr>
              <a:t>Model 3: </a:t>
            </a:r>
            <a:r>
              <a:rPr lang="en-US" sz="2800"/>
              <a:t>SBP </a:t>
            </a:r>
            <a:r>
              <a:rPr lang="en-US" sz="2800">
                <a:sym typeface="Wingdings" panose="05000000000000000000" pitchFamily="2" charset="2"/>
              </a:rPr>
              <a:t> BMI, g2</a:t>
            </a:r>
            <a:r>
              <a:rPr lang="en-US" sz="2800"/>
              <a:t> ≠ </a:t>
            </a:r>
            <a:r>
              <a:rPr lang="en-US" sz="2800">
                <a:sym typeface="Wingdings" panose="05000000000000000000" pitchFamily="2" charset="2"/>
              </a:rPr>
              <a:t>0 &amp; </a:t>
            </a:r>
            <a:r>
              <a:rPr lang="en-US" sz="2800"/>
              <a:t>re=rc=ra=0</a:t>
            </a:r>
            <a:r>
              <a:rPr lang="en-US" sz="2800">
                <a:sym typeface="Wingdings" panose="05000000000000000000" pitchFamily="2" charset="2"/>
              </a:rPr>
              <a:t> </a:t>
            </a:r>
            <a:r>
              <a:rPr lang="en-US" sz="2800"/>
              <a:t>(unidirectional causation)</a:t>
            </a:r>
          </a:p>
          <a:p>
            <a:endParaRPr lang="en-US" sz="2800"/>
          </a:p>
          <a:p>
            <a:r>
              <a:rPr lang="en-US" sz="2800"/>
              <a:t>Model 4: </a:t>
            </a:r>
            <a:r>
              <a:rPr lang="en-US" sz="2800">
                <a:sym typeface="Wingdings" panose="05000000000000000000" pitchFamily="2" charset="2"/>
              </a:rPr>
              <a:t>BMISBP &amp; SBP BMI; </a:t>
            </a:r>
            <a:r>
              <a:rPr lang="en-US" sz="2800"/>
              <a:t>re=rc=ra=0; g1≠0; g2≠0 </a:t>
            </a:r>
            <a:r>
              <a:rPr lang="en-US" sz="2800">
                <a:sym typeface="Wingdings" panose="05000000000000000000" pitchFamily="2" charset="2"/>
              </a:rPr>
              <a:t>(reciprocal causation)</a:t>
            </a:r>
          </a:p>
          <a:p>
            <a:endParaRPr lang="en-US" sz="2800">
              <a:sym typeface="Wingdings" panose="05000000000000000000" pitchFamily="2" charset="2"/>
            </a:endParaRPr>
          </a:p>
          <a:p>
            <a:r>
              <a:rPr lang="en-US" sz="2800">
                <a:sym typeface="Wingdings" panose="05000000000000000000" pitchFamily="2" charset="2"/>
              </a:rPr>
              <a:t>Model 5: no association between BMI and SBP</a:t>
            </a:r>
            <a:endParaRPr lang="en-US" sz="2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45AA97-BD0C-4B7C-AE0E-556C992E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925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6748C830-8380-49D9-8099-91376627AEAB}"/>
              </a:ext>
            </a:extLst>
          </p:cNvPr>
          <p:cNvSpPr/>
          <p:nvPr/>
        </p:nvSpPr>
        <p:spPr>
          <a:xfrm>
            <a:off x="1597347" y="5939770"/>
            <a:ext cx="993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Model 1: g1=g2=0; re≠0; rc≠0; ra≠0 (general bivariate model) 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CB45F5B-03DC-4151-8FED-1CF37F224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86" y="130621"/>
            <a:ext cx="10330520" cy="5555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FC9CD-F43E-4592-BF34-D6FF3723D725}"/>
              </a:ext>
            </a:extLst>
          </p:cNvPr>
          <p:cNvSpPr txBox="1"/>
          <p:nvPr/>
        </p:nvSpPr>
        <p:spPr>
          <a:xfrm>
            <a:off x="8890000" y="130621"/>
            <a:ext cx="308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/>
              <a:t>Meike: Bivariate Model</a:t>
            </a:r>
          </a:p>
          <a:p>
            <a:r>
              <a:rPr lang="nl-NL" sz="2400"/>
              <a:t>(not var comp version)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75C7B-FDE4-4CD5-8EE0-88E4773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4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85014212-91B1-41BC-8D9F-3EB15CDF0E4F}"/>
              </a:ext>
            </a:extLst>
          </p:cNvPr>
          <p:cNvSpPr/>
          <p:nvPr/>
        </p:nvSpPr>
        <p:spPr>
          <a:xfrm>
            <a:off x="366133" y="6035624"/>
            <a:ext cx="116463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C00000"/>
                </a:solidFill>
              </a:rPr>
              <a:t>Model 2: BMI </a:t>
            </a:r>
            <a:r>
              <a:rPr lang="en-US" sz="2600">
                <a:solidFill>
                  <a:srgbClr val="C00000"/>
                </a:solidFill>
                <a:sym typeface="Wingdings" panose="05000000000000000000" pitchFamily="2" charset="2"/>
              </a:rPr>
              <a:t>SBP, </a:t>
            </a:r>
            <a:r>
              <a:rPr lang="en-US" sz="2600">
                <a:solidFill>
                  <a:srgbClr val="C00000"/>
                </a:solidFill>
              </a:rPr>
              <a:t>g1 ≠ 0 &amp; re=rc=ra=0 (overidentified  unidirectional causation)</a:t>
            </a:r>
            <a:endParaRPr lang="en-US" sz="26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3A611F8-7CE0-4CAB-A177-49BC8E8F193B}"/>
              </a:ext>
            </a:extLst>
          </p:cNvPr>
          <p:cNvGrpSpPr/>
          <p:nvPr/>
        </p:nvGrpSpPr>
        <p:grpSpPr>
          <a:xfrm>
            <a:off x="1149935" y="194574"/>
            <a:ext cx="9953327" cy="5479716"/>
            <a:chOff x="593588" y="733194"/>
            <a:chExt cx="8136904" cy="4104456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AE6E94-9183-4650-AE84-64C0522322AA}"/>
                </a:ext>
              </a:extLst>
            </p:cNvPr>
            <p:cNvSpPr/>
            <p:nvPr/>
          </p:nvSpPr>
          <p:spPr>
            <a:xfrm>
              <a:off x="593588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2359D20-D44D-4829-9C75-90D118EDBB50}"/>
                </a:ext>
              </a:extLst>
            </p:cNvPr>
            <p:cNvSpPr/>
            <p:nvPr/>
          </p:nvSpPr>
          <p:spPr>
            <a:xfrm>
              <a:off x="1169652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7FDE799-6A25-46AB-B36A-F28BC42F8E67}"/>
                </a:ext>
              </a:extLst>
            </p:cNvPr>
            <p:cNvSpPr/>
            <p:nvPr/>
          </p:nvSpPr>
          <p:spPr>
            <a:xfrm>
              <a:off x="1745716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2E1101A-0810-417C-B10B-B7A7B671436F}"/>
                </a:ext>
              </a:extLst>
            </p:cNvPr>
            <p:cNvSpPr/>
            <p:nvPr/>
          </p:nvSpPr>
          <p:spPr>
            <a:xfrm>
              <a:off x="1169652" y="4477610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FB504DA-2F45-4115-BDDC-8447A2558074}"/>
                </a:ext>
              </a:extLst>
            </p:cNvPr>
            <p:cNvSpPr/>
            <p:nvPr/>
          </p:nvSpPr>
          <p:spPr>
            <a:xfrm>
              <a:off x="3113868" y="4477610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E2112194-40A4-4B2D-ADDA-2986DFB8EF92}"/>
                </a:ext>
              </a:extLst>
            </p:cNvPr>
            <p:cNvCxnSpPr>
              <a:stCxn id="112" idx="5"/>
            </p:cNvCxnSpPr>
            <p:nvPr/>
          </p:nvCxnSpPr>
          <p:spPr>
            <a:xfrm>
              <a:off x="962364" y="2902170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F3370B43-40E8-4062-886B-C327EA14C644}"/>
                </a:ext>
              </a:extLst>
            </p:cNvPr>
            <p:cNvCxnSpPr>
              <a:stCxn id="113" idx="4"/>
            </p:cNvCxnSpPr>
            <p:nvPr/>
          </p:nvCxnSpPr>
          <p:spPr>
            <a:xfrm>
              <a:off x="1385676" y="2965442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1B8C7C93-49EC-4EE0-94A3-381CD4D950AE}"/>
                </a:ext>
              </a:extLst>
            </p:cNvPr>
            <p:cNvCxnSpPr>
              <a:stCxn id="114" idx="4"/>
            </p:cNvCxnSpPr>
            <p:nvPr/>
          </p:nvCxnSpPr>
          <p:spPr>
            <a:xfrm flipH="1">
              <a:off x="1385676" y="2965442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DAC6B50-4F0E-4ED4-A9D5-131530E2ACDB}"/>
                </a:ext>
              </a:extLst>
            </p:cNvPr>
            <p:cNvSpPr/>
            <p:nvPr/>
          </p:nvSpPr>
          <p:spPr>
            <a:xfrm>
              <a:off x="2537804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A67A742-80B9-419D-8A07-64CC8DD0E64A}"/>
                </a:ext>
              </a:extLst>
            </p:cNvPr>
            <p:cNvSpPr/>
            <p:nvPr/>
          </p:nvSpPr>
          <p:spPr>
            <a:xfrm>
              <a:off x="3113868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AA9F9C9-E58D-49A5-97C1-DBB0273255D0}"/>
                </a:ext>
              </a:extLst>
            </p:cNvPr>
            <p:cNvSpPr/>
            <p:nvPr/>
          </p:nvSpPr>
          <p:spPr>
            <a:xfrm>
              <a:off x="3689932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E7112A4-8352-4FF7-9BEF-CF9C3636840D}"/>
                </a:ext>
              </a:extLst>
            </p:cNvPr>
            <p:cNvCxnSpPr>
              <a:stCxn id="120" idx="5"/>
              <a:endCxn id="197" idx="0"/>
            </p:cNvCxnSpPr>
            <p:nvPr/>
          </p:nvCxnSpPr>
          <p:spPr>
            <a:xfrm>
              <a:off x="2906580" y="2902170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48C075DA-C68D-4B5E-A73F-2F1E1ED72D5D}"/>
                </a:ext>
              </a:extLst>
            </p:cNvPr>
            <p:cNvCxnSpPr>
              <a:stCxn id="121" idx="4"/>
            </p:cNvCxnSpPr>
            <p:nvPr/>
          </p:nvCxnSpPr>
          <p:spPr>
            <a:xfrm>
              <a:off x="3329892" y="2965442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C32072FF-80FE-43AE-A510-848E2219061F}"/>
                </a:ext>
              </a:extLst>
            </p:cNvPr>
            <p:cNvCxnSpPr>
              <a:stCxn id="122" idx="4"/>
              <a:endCxn id="197" idx="0"/>
            </p:cNvCxnSpPr>
            <p:nvPr/>
          </p:nvCxnSpPr>
          <p:spPr>
            <a:xfrm flipH="1">
              <a:off x="3329892" y="2965442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C8F6E8EE-B92D-40B5-A2E2-8822D938C6D1}"/>
                </a:ext>
              </a:extLst>
            </p:cNvPr>
            <p:cNvCxnSpPr/>
            <p:nvPr/>
          </p:nvCxnSpPr>
          <p:spPr>
            <a:xfrm>
              <a:off x="1601700" y="3577510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0AB920DB-6118-48E1-AAEF-E19AF52E2AB4}"/>
                </a:ext>
              </a:extLst>
            </p:cNvPr>
            <p:cNvCxnSpPr>
              <a:endCxn id="115" idx="0"/>
            </p:cNvCxnSpPr>
            <p:nvPr/>
          </p:nvCxnSpPr>
          <p:spPr>
            <a:xfrm>
              <a:off x="1385676" y="3757530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A5C525DD-C35F-4498-8BBA-71885D4BDB5F}"/>
                </a:ext>
              </a:extLst>
            </p:cNvPr>
            <p:cNvCxnSpPr>
              <a:endCxn id="116" idx="0"/>
            </p:cNvCxnSpPr>
            <p:nvPr/>
          </p:nvCxnSpPr>
          <p:spPr>
            <a:xfrm>
              <a:off x="3329892" y="3757530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AC340C9-FE15-4423-8EED-835C1F4060A2}"/>
                </a:ext>
              </a:extLst>
            </p:cNvPr>
            <p:cNvSpPr txBox="1"/>
            <p:nvPr/>
          </p:nvSpPr>
          <p:spPr>
            <a:xfrm>
              <a:off x="593588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A</a:t>
              </a:r>
              <a:r>
                <a:rPr lang="nl-NL" baseline="-25000">
                  <a:solidFill>
                    <a:schemeClr val="bg1"/>
                  </a:solidFill>
                </a:rPr>
                <a:t>B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5818FAC-E83F-432C-A924-20362E965A05}"/>
                </a:ext>
              </a:extLst>
            </p:cNvPr>
            <p:cNvSpPr txBox="1"/>
            <p:nvPr/>
          </p:nvSpPr>
          <p:spPr>
            <a:xfrm>
              <a:off x="1169652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C</a:t>
              </a:r>
              <a:r>
                <a:rPr lang="nl-NL" baseline="-25000">
                  <a:solidFill>
                    <a:schemeClr val="bg1"/>
                  </a:solidFill>
                </a:rPr>
                <a:t>B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4B45965-D4A4-4553-858F-137299F96847}"/>
                </a:ext>
              </a:extLst>
            </p:cNvPr>
            <p:cNvSpPr txBox="1"/>
            <p:nvPr/>
          </p:nvSpPr>
          <p:spPr>
            <a:xfrm>
              <a:off x="1745716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E</a:t>
              </a:r>
              <a:r>
                <a:rPr lang="nl-NL" baseline="-25000">
                  <a:solidFill>
                    <a:schemeClr val="bg1"/>
                  </a:solidFill>
                </a:rPr>
                <a:t>B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C6765C2-D5AD-45E4-AA96-957039B983BA}"/>
                </a:ext>
              </a:extLst>
            </p:cNvPr>
            <p:cNvSpPr txBox="1"/>
            <p:nvPr/>
          </p:nvSpPr>
          <p:spPr>
            <a:xfrm>
              <a:off x="2537804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A</a:t>
              </a:r>
              <a:r>
                <a:rPr lang="nl-NL" baseline="-25000">
                  <a:solidFill>
                    <a:schemeClr val="bg1"/>
                  </a:solidFill>
                </a:rPr>
                <a:t>S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930F33B-4AC5-47B7-A5D8-A4403588CC5E}"/>
                </a:ext>
              </a:extLst>
            </p:cNvPr>
            <p:cNvSpPr txBox="1"/>
            <p:nvPr/>
          </p:nvSpPr>
          <p:spPr>
            <a:xfrm>
              <a:off x="3113868" y="253339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>
                  <a:solidFill>
                    <a:schemeClr val="bg1"/>
                  </a:solidFill>
                </a:rPr>
                <a:t>C</a:t>
              </a:r>
              <a:r>
                <a:rPr lang="nl-NL" baseline="-25000">
                  <a:solidFill>
                    <a:schemeClr val="bg1"/>
                  </a:solidFill>
                </a:rPr>
                <a:t>S</a:t>
              </a:r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6A4723A-2653-47ED-BEB3-5F9090C81F15}"/>
                </a:ext>
              </a:extLst>
            </p:cNvPr>
            <p:cNvSpPr txBox="1"/>
            <p:nvPr/>
          </p:nvSpPr>
          <p:spPr>
            <a:xfrm>
              <a:off x="3689932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E</a:t>
              </a:r>
              <a:r>
                <a:rPr lang="nl-NL" baseline="-25000">
                  <a:solidFill>
                    <a:schemeClr val="bg1"/>
                  </a:solidFill>
                </a:rPr>
                <a:t>S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BD950D7-A6F0-4BB8-8A91-65485646BC5E}"/>
                </a:ext>
              </a:extLst>
            </p:cNvPr>
            <p:cNvSpPr txBox="1"/>
            <p:nvPr/>
          </p:nvSpPr>
          <p:spPr>
            <a:xfrm>
              <a:off x="1097644" y="446831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F9BC6F9-F539-465E-B10D-BB6A5BF67494}"/>
                </a:ext>
              </a:extLst>
            </p:cNvPr>
            <p:cNvSpPr txBox="1"/>
            <p:nvPr/>
          </p:nvSpPr>
          <p:spPr>
            <a:xfrm>
              <a:off x="2969852" y="446831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 SBP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51A422B-2F39-499D-BC2E-4A11C9CB48E7}"/>
                </a:ext>
              </a:extLst>
            </p:cNvPr>
            <p:cNvSpPr txBox="1"/>
            <p:nvPr/>
          </p:nvSpPr>
          <p:spPr>
            <a:xfrm>
              <a:off x="4193988" y="446831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1897EB1-0F00-4164-A2BC-B26635A13599}"/>
                </a:ext>
              </a:extLst>
            </p:cNvPr>
            <p:cNvSpPr txBox="1"/>
            <p:nvPr/>
          </p:nvSpPr>
          <p:spPr>
            <a:xfrm>
              <a:off x="745988" y="2956150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ab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5802FED-F282-4C41-9D4A-4121A3D95B1E}"/>
                </a:ext>
              </a:extLst>
            </p:cNvPr>
            <p:cNvSpPr txBox="1"/>
            <p:nvPr/>
          </p:nvSpPr>
          <p:spPr>
            <a:xfrm>
              <a:off x="1241660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600"/>
                <a:t>cb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542B2F2-D644-4DD8-9BF9-6F6FDD0CBBC6}"/>
                </a:ext>
              </a:extLst>
            </p:cNvPr>
            <p:cNvSpPr txBox="1"/>
            <p:nvPr/>
          </p:nvSpPr>
          <p:spPr>
            <a:xfrm>
              <a:off x="1673708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eb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77626C2-6265-49C8-8117-0A9BF07088E1}"/>
                </a:ext>
              </a:extLst>
            </p:cNvPr>
            <p:cNvSpPr txBox="1"/>
            <p:nvPr/>
          </p:nvSpPr>
          <p:spPr>
            <a:xfrm>
              <a:off x="2690204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as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B2DADDF-BEA4-4CB3-9902-D2866292117F}"/>
                </a:ext>
              </a:extLst>
            </p:cNvPr>
            <p:cNvSpPr txBox="1"/>
            <p:nvPr/>
          </p:nvSpPr>
          <p:spPr>
            <a:xfrm>
              <a:off x="3185876" y="2974734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600"/>
                <a:t>cs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F8023C6-3FFF-4A7E-8EB9-074BE0DB1F46}"/>
                </a:ext>
              </a:extLst>
            </p:cNvPr>
            <p:cNvSpPr txBox="1"/>
            <p:nvPr/>
          </p:nvSpPr>
          <p:spPr>
            <a:xfrm>
              <a:off x="3617924" y="2974734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es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062319D-961C-435B-BB18-847D9BB1AD50}"/>
                </a:ext>
              </a:extLst>
            </p:cNvPr>
            <p:cNvSpPr txBox="1"/>
            <p:nvPr/>
          </p:nvSpPr>
          <p:spPr>
            <a:xfrm>
              <a:off x="2078488" y="3275669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g1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BF873D6-985E-4A43-B410-26CA80052CC8}"/>
                </a:ext>
              </a:extLst>
            </p:cNvPr>
            <p:cNvSpPr txBox="1"/>
            <p:nvPr/>
          </p:nvSpPr>
          <p:spPr>
            <a:xfrm>
              <a:off x="1097644" y="392303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1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17733E1-F04D-4767-B893-77E22BA785C4}"/>
                </a:ext>
              </a:extLst>
            </p:cNvPr>
            <p:cNvSpPr txBox="1"/>
            <p:nvPr/>
          </p:nvSpPr>
          <p:spPr>
            <a:xfrm>
              <a:off x="3185876" y="392303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1</a:t>
              </a: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0C1D434-AF94-49D2-BC6E-8280A31B4EE0}"/>
                </a:ext>
              </a:extLst>
            </p:cNvPr>
            <p:cNvSpPr/>
            <p:nvPr/>
          </p:nvSpPr>
          <p:spPr>
            <a:xfrm>
              <a:off x="5202100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3747A8B-84F2-4790-AACC-0792E4349231}"/>
                </a:ext>
              </a:extLst>
            </p:cNvPr>
            <p:cNvSpPr/>
            <p:nvPr/>
          </p:nvSpPr>
          <p:spPr>
            <a:xfrm>
              <a:off x="5778164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DB230FF-D905-41C3-9AC7-3C5DEFCB2EA3}"/>
                </a:ext>
              </a:extLst>
            </p:cNvPr>
            <p:cNvSpPr/>
            <p:nvPr/>
          </p:nvSpPr>
          <p:spPr>
            <a:xfrm>
              <a:off x="6354228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9575CDD-1182-4950-B0AC-5E541CE01C4A}"/>
                </a:ext>
              </a:extLst>
            </p:cNvPr>
            <p:cNvSpPr/>
            <p:nvPr/>
          </p:nvSpPr>
          <p:spPr>
            <a:xfrm>
              <a:off x="5778164" y="4477610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88D5C08-2EFA-412B-A5B8-A80165C89868}"/>
                </a:ext>
              </a:extLst>
            </p:cNvPr>
            <p:cNvSpPr/>
            <p:nvPr/>
          </p:nvSpPr>
          <p:spPr>
            <a:xfrm>
              <a:off x="7722380" y="4477610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1401EDB-C33B-4B9D-94AE-C5C5FAB892D9}"/>
                </a:ext>
              </a:extLst>
            </p:cNvPr>
            <p:cNvCxnSpPr>
              <a:stCxn id="147" idx="5"/>
              <a:endCxn id="199" idx="0"/>
            </p:cNvCxnSpPr>
            <p:nvPr/>
          </p:nvCxnSpPr>
          <p:spPr>
            <a:xfrm>
              <a:off x="5570876" y="2902170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D64158E6-B024-44EA-B3CF-423FEFCFBABC}"/>
                </a:ext>
              </a:extLst>
            </p:cNvPr>
            <p:cNvCxnSpPr>
              <a:stCxn id="148" idx="4"/>
              <a:endCxn id="199" idx="0"/>
            </p:cNvCxnSpPr>
            <p:nvPr/>
          </p:nvCxnSpPr>
          <p:spPr>
            <a:xfrm>
              <a:off x="5994188" y="2965442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E83A7929-31B1-4542-ACEB-5177DCDAE0B0}"/>
                </a:ext>
              </a:extLst>
            </p:cNvPr>
            <p:cNvCxnSpPr>
              <a:stCxn id="149" idx="4"/>
              <a:endCxn id="199" idx="0"/>
            </p:cNvCxnSpPr>
            <p:nvPr/>
          </p:nvCxnSpPr>
          <p:spPr>
            <a:xfrm flipH="1">
              <a:off x="5994188" y="2965442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C84E24C-8954-4946-A768-2602EBB364FD}"/>
                </a:ext>
              </a:extLst>
            </p:cNvPr>
            <p:cNvSpPr/>
            <p:nvPr/>
          </p:nvSpPr>
          <p:spPr>
            <a:xfrm>
              <a:off x="7146316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F69C1C-9D08-4FFD-84AA-17290044AB8A}"/>
                </a:ext>
              </a:extLst>
            </p:cNvPr>
            <p:cNvSpPr/>
            <p:nvPr/>
          </p:nvSpPr>
          <p:spPr>
            <a:xfrm>
              <a:off x="7722380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7D75CA0-7570-4F66-B53D-2C3C73626984}"/>
                </a:ext>
              </a:extLst>
            </p:cNvPr>
            <p:cNvSpPr/>
            <p:nvPr/>
          </p:nvSpPr>
          <p:spPr>
            <a:xfrm>
              <a:off x="8298444" y="2533394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64F96F91-5674-4CB7-A237-D30497760506}"/>
                </a:ext>
              </a:extLst>
            </p:cNvPr>
            <p:cNvCxnSpPr>
              <a:stCxn id="155" idx="5"/>
              <a:endCxn id="200" idx="0"/>
            </p:cNvCxnSpPr>
            <p:nvPr/>
          </p:nvCxnSpPr>
          <p:spPr>
            <a:xfrm>
              <a:off x="7515092" y="2902170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7B6F1B45-380D-4AA3-8853-2D76C7C38F7F}"/>
                </a:ext>
              </a:extLst>
            </p:cNvPr>
            <p:cNvCxnSpPr>
              <a:stCxn id="156" idx="4"/>
              <a:endCxn id="200" idx="0"/>
            </p:cNvCxnSpPr>
            <p:nvPr/>
          </p:nvCxnSpPr>
          <p:spPr>
            <a:xfrm>
              <a:off x="7938404" y="2965442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F41168FD-FD15-4CCE-B8DB-6DB68EF66C05}"/>
                </a:ext>
              </a:extLst>
            </p:cNvPr>
            <p:cNvCxnSpPr>
              <a:stCxn id="157" idx="4"/>
              <a:endCxn id="200" idx="0"/>
            </p:cNvCxnSpPr>
            <p:nvPr/>
          </p:nvCxnSpPr>
          <p:spPr>
            <a:xfrm flipH="1">
              <a:off x="7938404" y="2965442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AD058A31-1733-41EC-BD18-C2CF3F5DD080}"/>
                </a:ext>
              </a:extLst>
            </p:cNvPr>
            <p:cNvCxnSpPr/>
            <p:nvPr/>
          </p:nvCxnSpPr>
          <p:spPr>
            <a:xfrm>
              <a:off x="6210212" y="3577510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614B70C-7BDF-4E75-90D4-5B6F97C624D6}"/>
                </a:ext>
              </a:extLst>
            </p:cNvPr>
            <p:cNvCxnSpPr>
              <a:stCxn id="199" idx="4"/>
              <a:endCxn id="150" idx="0"/>
            </p:cNvCxnSpPr>
            <p:nvPr/>
          </p:nvCxnSpPr>
          <p:spPr>
            <a:xfrm>
              <a:off x="5994188" y="3829538"/>
              <a:ext cx="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8F908C6B-CA23-4AA0-BD7F-12DF2221DF90}"/>
                </a:ext>
              </a:extLst>
            </p:cNvPr>
            <p:cNvCxnSpPr>
              <a:stCxn id="200" idx="4"/>
              <a:endCxn id="151" idx="0"/>
            </p:cNvCxnSpPr>
            <p:nvPr/>
          </p:nvCxnSpPr>
          <p:spPr>
            <a:xfrm>
              <a:off x="7938404" y="3829538"/>
              <a:ext cx="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744072FF-8DC8-4504-B533-7E9C46DF62B3}"/>
                </a:ext>
              </a:extLst>
            </p:cNvPr>
            <p:cNvSpPr txBox="1"/>
            <p:nvPr/>
          </p:nvSpPr>
          <p:spPr>
            <a:xfrm>
              <a:off x="5202100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A</a:t>
              </a:r>
              <a:r>
                <a:rPr lang="nl-NL" baseline="-25000">
                  <a:solidFill>
                    <a:schemeClr val="bg1"/>
                  </a:solidFill>
                </a:rPr>
                <a:t>B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 b="1">
                <a:solidFill>
                  <a:schemeClr val="bg1"/>
                </a:solidFill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999C418-1351-42F8-B362-BED5ECFBE5CC}"/>
                </a:ext>
              </a:extLst>
            </p:cNvPr>
            <p:cNvSpPr txBox="1"/>
            <p:nvPr/>
          </p:nvSpPr>
          <p:spPr>
            <a:xfrm>
              <a:off x="5778164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C</a:t>
              </a:r>
              <a:r>
                <a:rPr lang="nl-NL" baseline="-25000">
                  <a:solidFill>
                    <a:schemeClr val="bg1"/>
                  </a:solidFill>
                </a:rPr>
                <a:t>B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8BDEA94-7FF3-4138-BB0E-B1BCCA7AA233}"/>
                </a:ext>
              </a:extLst>
            </p:cNvPr>
            <p:cNvSpPr txBox="1"/>
            <p:nvPr/>
          </p:nvSpPr>
          <p:spPr>
            <a:xfrm>
              <a:off x="6354228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E</a:t>
              </a:r>
              <a:r>
                <a:rPr lang="nl-NL" baseline="-25000">
                  <a:solidFill>
                    <a:schemeClr val="bg1"/>
                  </a:solidFill>
                </a:rPr>
                <a:t>B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3075F784-5EE7-46F5-87AA-DA27DF2B8CA1}"/>
                </a:ext>
              </a:extLst>
            </p:cNvPr>
            <p:cNvSpPr txBox="1"/>
            <p:nvPr/>
          </p:nvSpPr>
          <p:spPr>
            <a:xfrm>
              <a:off x="7146316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A</a:t>
              </a:r>
              <a:r>
                <a:rPr lang="nl-NL" baseline="-25000">
                  <a:solidFill>
                    <a:schemeClr val="bg1"/>
                  </a:solidFill>
                </a:rPr>
                <a:t>S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46AE4FE-EF3B-4214-A50F-235FCBBD996B}"/>
                </a:ext>
              </a:extLst>
            </p:cNvPr>
            <p:cNvSpPr txBox="1"/>
            <p:nvPr/>
          </p:nvSpPr>
          <p:spPr>
            <a:xfrm>
              <a:off x="7722380" y="253339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C</a:t>
              </a:r>
              <a:r>
                <a:rPr lang="nl-NL" baseline="-25000">
                  <a:solidFill>
                    <a:schemeClr val="bg1"/>
                  </a:solidFill>
                </a:rPr>
                <a:t>S</a:t>
              </a:r>
              <a:endParaRPr lang="nl-NL">
                <a:solidFill>
                  <a:schemeClr val="bg1"/>
                </a:solidFill>
              </a:endParaRPr>
            </a:p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404F8BF-4990-4145-AA9A-4749289413D8}"/>
                </a:ext>
              </a:extLst>
            </p:cNvPr>
            <p:cNvSpPr txBox="1"/>
            <p:nvPr/>
          </p:nvSpPr>
          <p:spPr>
            <a:xfrm>
              <a:off x="8298444" y="253339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>
                  <a:solidFill>
                    <a:schemeClr val="bg1"/>
                  </a:solidFill>
                </a:rPr>
                <a:t>E</a:t>
              </a:r>
              <a:r>
                <a:rPr lang="nl-NL" baseline="-25000">
                  <a:solidFill>
                    <a:schemeClr val="bg1"/>
                  </a:solidFill>
                </a:rPr>
                <a:t>S</a:t>
              </a:r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F276F13-828D-4C68-8C0A-A69F822E111B}"/>
                </a:ext>
              </a:extLst>
            </p:cNvPr>
            <p:cNvSpPr txBox="1"/>
            <p:nvPr/>
          </p:nvSpPr>
          <p:spPr>
            <a:xfrm>
              <a:off x="5706156" y="446831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A70A556A-6744-4CB9-8C08-60BA3ADE8929}"/>
                </a:ext>
              </a:extLst>
            </p:cNvPr>
            <p:cNvSpPr txBox="1"/>
            <p:nvPr/>
          </p:nvSpPr>
          <p:spPr>
            <a:xfrm>
              <a:off x="7578364" y="446831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  SBP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E780EDA2-B6B4-4AE6-9605-2C8C3CB9AFB0}"/>
                </a:ext>
              </a:extLst>
            </p:cNvPr>
            <p:cNvSpPr txBox="1"/>
            <p:nvPr/>
          </p:nvSpPr>
          <p:spPr>
            <a:xfrm>
              <a:off x="5418124" y="2956150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ab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F9F5764-8A08-4F1A-8609-C4E6756CCE71}"/>
                </a:ext>
              </a:extLst>
            </p:cNvPr>
            <p:cNvSpPr txBox="1"/>
            <p:nvPr/>
          </p:nvSpPr>
          <p:spPr>
            <a:xfrm>
              <a:off x="5850172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600"/>
                <a:t>cb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ACA00D0E-DB78-4C54-912C-50F96EC4EDC1}"/>
                </a:ext>
              </a:extLst>
            </p:cNvPr>
            <p:cNvSpPr txBox="1"/>
            <p:nvPr/>
          </p:nvSpPr>
          <p:spPr>
            <a:xfrm>
              <a:off x="6282220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eb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90C056E-17B6-4A73-A925-639B13445C7C}"/>
                </a:ext>
              </a:extLst>
            </p:cNvPr>
            <p:cNvSpPr txBox="1"/>
            <p:nvPr/>
          </p:nvSpPr>
          <p:spPr>
            <a:xfrm>
              <a:off x="7362340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as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825CFAC-1053-4982-9FF4-85DB2340690A}"/>
                </a:ext>
              </a:extLst>
            </p:cNvPr>
            <p:cNvSpPr txBox="1"/>
            <p:nvPr/>
          </p:nvSpPr>
          <p:spPr>
            <a:xfrm>
              <a:off x="7794388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600"/>
                <a:t>cs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449C55FD-74D6-4514-A331-0599DC735937}"/>
                </a:ext>
              </a:extLst>
            </p:cNvPr>
            <p:cNvSpPr txBox="1"/>
            <p:nvPr/>
          </p:nvSpPr>
          <p:spPr>
            <a:xfrm>
              <a:off x="8226436" y="296544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es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C554E099-D5F6-4C4E-B2A4-3D48E328214E}"/>
                </a:ext>
              </a:extLst>
            </p:cNvPr>
            <p:cNvSpPr txBox="1"/>
            <p:nvPr/>
          </p:nvSpPr>
          <p:spPr>
            <a:xfrm>
              <a:off x="6777540" y="3238956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g1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438437F-4CA9-4C0D-83CA-9091F56F6BA8}"/>
                </a:ext>
              </a:extLst>
            </p:cNvPr>
            <p:cNvSpPr txBox="1"/>
            <p:nvPr/>
          </p:nvSpPr>
          <p:spPr>
            <a:xfrm>
              <a:off x="5706156" y="392303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1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9A9AEF2-5AD8-40BB-AF50-FCEF52B208E9}"/>
                </a:ext>
              </a:extLst>
            </p:cNvPr>
            <p:cNvSpPr txBox="1"/>
            <p:nvPr/>
          </p:nvSpPr>
          <p:spPr>
            <a:xfrm>
              <a:off x="7794388" y="392303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1</a:t>
              </a:r>
            </a:p>
          </p:txBody>
        </p:sp>
        <p:cxnSp>
          <p:nvCxnSpPr>
            <p:cNvPr id="181" name="Curved Connector 87">
              <a:extLst>
                <a:ext uri="{FF2B5EF4-FFF2-40B4-BE49-F238E27FC236}">
                  <a16:creationId xmlns:a16="http://schemas.microsoft.com/office/drawing/2014/main" id="{E4A0E951-CB7E-430F-9997-328C071E55E2}"/>
                </a:ext>
              </a:extLst>
            </p:cNvPr>
            <p:cNvCxnSpPr>
              <a:stCxn id="129" idx="0"/>
              <a:endCxn id="164" idx="0"/>
            </p:cNvCxnSpPr>
            <p:nvPr/>
          </p:nvCxnSpPr>
          <p:spPr>
            <a:xfrm rot="5400000" flipH="1" flipV="1">
              <a:off x="3113868" y="229138"/>
              <a:ext cx="12700" cy="4608512"/>
            </a:xfrm>
            <a:prstGeom prst="curvedConnector3">
              <a:avLst>
                <a:gd name="adj1" fmla="val 7866672"/>
              </a:avLst>
            </a:prstGeom>
            <a:ln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88">
              <a:extLst>
                <a:ext uri="{FF2B5EF4-FFF2-40B4-BE49-F238E27FC236}">
                  <a16:creationId xmlns:a16="http://schemas.microsoft.com/office/drawing/2014/main" id="{7C10C0AC-C266-44F3-B5FF-363F04631862}"/>
                </a:ext>
              </a:extLst>
            </p:cNvPr>
            <p:cNvCxnSpPr>
              <a:stCxn id="129" idx="0"/>
              <a:endCxn id="167" idx="0"/>
            </p:cNvCxnSpPr>
            <p:nvPr/>
          </p:nvCxnSpPr>
          <p:spPr>
            <a:xfrm rot="5400000" flipH="1" flipV="1">
              <a:off x="4085976" y="-742970"/>
              <a:ext cx="12700" cy="6552728"/>
            </a:xfrm>
            <a:prstGeom prst="curvedConnector3">
              <a:avLst>
                <a:gd name="adj1" fmla="val 12266673"/>
              </a:avLst>
            </a:prstGeom>
            <a:ln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89">
              <a:extLst>
                <a:ext uri="{FF2B5EF4-FFF2-40B4-BE49-F238E27FC236}">
                  <a16:creationId xmlns:a16="http://schemas.microsoft.com/office/drawing/2014/main" id="{BA784FFA-6987-4798-81A3-B299F6A8E058}"/>
                </a:ext>
              </a:extLst>
            </p:cNvPr>
            <p:cNvCxnSpPr>
              <a:stCxn id="132" idx="0"/>
              <a:endCxn id="164" idx="0"/>
            </p:cNvCxnSpPr>
            <p:nvPr/>
          </p:nvCxnSpPr>
          <p:spPr>
            <a:xfrm rot="5400000" flipH="1" flipV="1">
              <a:off x="4085976" y="1201246"/>
              <a:ext cx="12700" cy="2664296"/>
            </a:xfrm>
            <a:prstGeom prst="curvedConnector3">
              <a:avLst>
                <a:gd name="adj1" fmla="val 4000001"/>
              </a:avLst>
            </a:prstGeom>
            <a:ln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urved Connector 90">
              <a:extLst>
                <a:ext uri="{FF2B5EF4-FFF2-40B4-BE49-F238E27FC236}">
                  <a16:creationId xmlns:a16="http://schemas.microsoft.com/office/drawing/2014/main" id="{E52F2AEB-8140-4E03-8205-F2B46980BEC1}"/>
                </a:ext>
              </a:extLst>
            </p:cNvPr>
            <p:cNvCxnSpPr>
              <a:stCxn id="132" idx="0"/>
              <a:endCxn id="167" idx="0"/>
            </p:cNvCxnSpPr>
            <p:nvPr/>
          </p:nvCxnSpPr>
          <p:spPr>
            <a:xfrm rot="5400000" flipH="1" flipV="1">
              <a:off x="5058084" y="229138"/>
              <a:ext cx="12700" cy="4608512"/>
            </a:xfrm>
            <a:prstGeom prst="curvedConnector3">
              <a:avLst>
                <a:gd name="adj1" fmla="val 6666671"/>
              </a:avLst>
            </a:prstGeom>
            <a:ln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urved Connector 91">
              <a:extLst>
                <a:ext uri="{FF2B5EF4-FFF2-40B4-BE49-F238E27FC236}">
                  <a16:creationId xmlns:a16="http://schemas.microsoft.com/office/drawing/2014/main" id="{EC8FCA8C-1E9A-49C5-9B22-B0BD9235D164}"/>
                </a:ext>
              </a:extLst>
            </p:cNvPr>
            <p:cNvCxnSpPr>
              <a:stCxn id="130" idx="0"/>
              <a:endCxn id="165" idx="0"/>
            </p:cNvCxnSpPr>
            <p:nvPr/>
          </p:nvCxnSpPr>
          <p:spPr>
            <a:xfrm rot="5400000" flipH="1" flipV="1">
              <a:off x="3689932" y="229138"/>
              <a:ext cx="12700" cy="4608512"/>
            </a:xfrm>
            <a:prstGeom prst="curvedConnector3">
              <a:avLst>
                <a:gd name="adj1" fmla="val 6333333"/>
              </a:avLst>
            </a:prstGeom>
            <a:ln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urved Connector 92">
              <a:extLst>
                <a:ext uri="{FF2B5EF4-FFF2-40B4-BE49-F238E27FC236}">
                  <a16:creationId xmlns:a16="http://schemas.microsoft.com/office/drawing/2014/main" id="{0D74AD3F-770F-4D59-8FF4-C3407A8C2692}"/>
                </a:ext>
              </a:extLst>
            </p:cNvPr>
            <p:cNvCxnSpPr>
              <a:stCxn id="133" idx="0"/>
              <a:endCxn id="165" idx="0"/>
            </p:cNvCxnSpPr>
            <p:nvPr/>
          </p:nvCxnSpPr>
          <p:spPr>
            <a:xfrm rot="5400000" flipH="1" flipV="1">
              <a:off x="4662040" y="1201246"/>
              <a:ext cx="12700" cy="2664296"/>
            </a:xfrm>
            <a:prstGeom prst="curvedConnector3">
              <a:avLst>
                <a:gd name="adj1" fmla="val 1600000"/>
              </a:avLst>
            </a:prstGeom>
            <a:ln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urved Connector 93">
              <a:extLst>
                <a:ext uri="{FF2B5EF4-FFF2-40B4-BE49-F238E27FC236}">
                  <a16:creationId xmlns:a16="http://schemas.microsoft.com/office/drawing/2014/main" id="{3DFCE3A3-9530-496A-9A28-7B52DD035875}"/>
                </a:ext>
              </a:extLst>
            </p:cNvPr>
            <p:cNvCxnSpPr>
              <a:stCxn id="133" idx="0"/>
              <a:endCxn id="168" idx="0"/>
            </p:cNvCxnSpPr>
            <p:nvPr/>
          </p:nvCxnSpPr>
          <p:spPr>
            <a:xfrm rot="5400000" flipH="1" flipV="1">
              <a:off x="5634148" y="229138"/>
              <a:ext cx="12700" cy="4608512"/>
            </a:xfrm>
            <a:prstGeom prst="curvedConnector3">
              <a:avLst>
                <a:gd name="adj1" fmla="val 5200002"/>
              </a:avLst>
            </a:prstGeom>
            <a:ln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94">
              <a:extLst>
                <a:ext uri="{FF2B5EF4-FFF2-40B4-BE49-F238E27FC236}">
                  <a16:creationId xmlns:a16="http://schemas.microsoft.com/office/drawing/2014/main" id="{5E846AF7-5BA2-45DC-867C-D4B8F1AB9F97}"/>
                </a:ext>
              </a:extLst>
            </p:cNvPr>
            <p:cNvCxnSpPr>
              <a:stCxn id="113" idx="0"/>
              <a:endCxn id="168" idx="0"/>
            </p:cNvCxnSpPr>
            <p:nvPr/>
          </p:nvCxnSpPr>
          <p:spPr>
            <a:xfrm rot="5400000" flipH="1" flipV="1">
              <a:off x="4662040" y="-742970"/>
              <a:ext cx="12700" cy="6552728"/>
            </a:xfrm>
            <a:prstGeom prst="curvedConnector3">
              <a:avLst>
                <a:gd name="adj1" fmla="val 8666672"/>
              </a:avLst>
            </a:prstGeom>
            <a:ln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22375109-2584-45D6-B2E2-4D059DD03732}"/>
                </a:ext>
              </a:extLst>
            </p:cNvPr>
            <p:cNvSpPr txBox="1"/>
            <p:nvPr/>
          </p:nvSpPr>
          <p:spPr>
            <a:xfrm>
              <a:off x="3905956" y="733194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.5ra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B9A473E2-00FC-4EC8-B348-9E3F4FD628DE}"/>
                </a:ext>
              </a:extLst>
            </p:cNvPr>
            <p:cNvSpPr txBox="1"/>
            <p:nvPr/>
          </p:nvSpPr>
          <p:spPr>
            <a:xfrm>
              <a:off x="3689932" y="1762792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.5ra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F5CC6CDB-740E-4DA1-8FA2-203521D3B8C1}"/>
                </a:ext>
              </a:extLst>
            </p:cNvPr>
            <p:cNvSpPr txBox="1"/>
            <p:nvPr/>
          </p:nvSpPr>
          <p:spPr>
            <a:xfrm>
              <a:off x="4410012" y="2101346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rc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888C980-5AEC-4C52-9C6D-D6E2AE5570A7}"/>
                </a:ext>
              </a:extLst>
            </p:cNvPr>
            <p:cNvSpPr txBox="1"/>
            <p:nvPr/>
          </p:nvSpPr>
          <p:spPr>
            <a:xfrm>
              <a:off x="4562412" y="1186728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rc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375F507-EFEC-402B-9D91-3DEAB426A79C}"/>
                </a:ext>
              </a:extLst>
            </p:cNvPr>
            <p:cNvSpPr txBox="1"/>
            <p:nvPr/>
          </p:nvSpPr>
          <p:spPr>
            <a:xfrm>
              <a:off x="2321780" y="1330744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.5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760EBD2-D149-4753-B74E-C81F876C8356}"/>
                </a:ext>
              </a:extLst>
            </p:cNvPr>
            <p:cNvSpPr txBox="1"/>
            <p:nvPr/>
          </p:nvSpPr>
          <p:spPr>
            <a:xfrm>
              <a:off x="4914068" y="1453274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/>
                <a:t>.5</a:t>
              </a: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0AEFD244-FF2F-4C02-9BC0-57878F90A554}"/>
                </a:ext>
              </a:extLst>
            </p:cNvPr>
            <p:cNvSpPr/>
            <p:nvPr/>
          </p:nvSpPr>
          <p:spPr>
            <a:xfrm>
              <a:off x="1169652" y="3397490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7044C0CA-E394-47B9-BB6C-73B8FDB186E8}"/>
                </a:ext>
              </a:extLst>
            </p:cNvPr>
            <p:cNvSpPr txBox="1"/>
            <p:nvPr/>
          </p:nvSpPr>
          <p:spPr>
            <a:xfrm>
              <a:off x="1025636" y="339749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5B93E5C-94CC-4AD5-B919-91C2B207E6D1}"/>
                </a:ext>
              </a:extLst>
            </p:cNvPr>
            <p:cNvSpPr/>
            <p:nvPr/>
          </p:nvSpPr>
          <p:spPr>
            <a:xfrm>
              <a:off x="3113868" y="3397490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D6D0AE5A-B7D4-403C-8528-DF823F47BF4E}"/>
                </a:ext>
              </a:extLst>
            </p:cNvPr>
            <p:cNvSpPr txBox="1"/>
            <p:nvPr/>
          </p:nvSpPr>
          <p:spPr>
            <a:xfrm>
              <a:off x="2969852" y="339749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SBP</a:t>
              </a: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0D8B4CCC-99AD-4454-860C-E2F6545A825E}"/>
                </a:ext>
              </a:extLst>
            </p:cNvPr>
            <p:cNvSpPr/>
            <p:nvPr/>
          </p:nvSpPr>
          <p:spPr>
            <a:xfrm>
              <a:off x="5778164" y="3397490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E5B3A8C4-36A2-4078-99CA-C513E7F7BDC5}"/>
                </a:ext>
              </a:extLst>
            </p:cNvPr>
            <p:cNvSpPr/>
            <p:nvPr/>
          </p:nvSpPr>
          <p:spPr>
            <a:xfrm>
              <a:off x="7722380" y="3397490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574F71A-96B2-41B7-B3F6-C4EE478D1139}"/>
                </a:ext>
              </a:extLst>
            </p:cNvPr>
            <p:cNvSpPr txBox="1"/>
            <p:nvPr/>
          </p:nvSpPr>
          <p:spPr>
            <a:xfrm>
              <a:off x="5634148" y="339749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4C367C7-6A23-4115-B485-B8275F457103}"/>
                </a:ext>
              </a:extLst>
            </p:cNvPr>
            <p:cNvSpPr txBox="1"/>
            <p:nvPr/>
          </p:nvSpPr>
          <p:spPr>
            <a:xfrm>
              <a:off x="7578364" y="339749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SBP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63897BE9-606E-4CE6-B173-92E71403F57D}"/>
              </a:ext>
            </a:extLst>
          </p:cNvPr>
          <p:cNvSpPr txBox="1"/>
          <p:nvPr/>
        </p:nvSpPr>
        <p:spPr>
          <a:xfrm>
            <a:off x="8316823" y="156713"/>
            <a:ext cx="367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/>
              <a:t>Nathan: DOC Model (unidir)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D8F1B-C107-4BAF-A7A0-83BA31E4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67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71E5E5-C9A4-438E-949A-44EA442058A8}"/>
              </a:ext>
            </a:extLst>
          </p:cNvPr>
          <p:cNvSpPr/>
          <p:nvPr/>
        </p:nvSpPr>
        <p:spPr>
          <a:xfrm>
            <a:off x="1017622" y="5115580"/>
            <a:ext cx="10808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/>
              <a:t>What is var(A) again ? (in a simple model assuming linkage equilibrium)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DB9B41-D532-4225-91D8-C52E65DA6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19" y="1080037"/>
            <a:ext cx="7063105" cy="35446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31471-65B5-4516-9942-FF3E9CD8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379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3B972C-5041-421F-B215-4EF8A9DA45FF}"/>
              </a:ext>
            </a:extLst>
          </p:cNvPr>
          <p:cNvGrpSpPr/>
          <p:nvPr/>
        </p:nvGrpSpPr>
        <p:grpSpPr>
          <a:xfrm>
            <a:off x="3873117" y="1067848"/>
            <a:ext cx="4445766" cy="4361401"/>
            <a:chOff x="3069459" y="1439324"/>
            <a:chExt cx="2164235" cy="2888310"/>
          </a:xfrm>
        </p:grpSpPr>
        <p:sp>
          <p:nvSpPr>
            <p:cNvPr id="2" name="Rectangle 1"/>
            <p:cNvSpPr/>
            <p:nvPr/>
          </p:nvSpPr>
          <p:spPr>
            <a:xfrm>
              <a:off x="3069459" y="2007398"/>
              <a:ext cx="648072" cy="43204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600">
                  <a:solidFill>
                    <a:schemeClr val="bg1"/>
                  </a:solidFill>
                </a:rPr>
                <a:t>A</a:t>
              </a:r>
              <a:r>
                <a:rPr lang="nl-NL" sz="3600" baseline="-25000">
                  <a:solidFill>
                    <a:schemeClr val="bg1"/>
                  </a:solidFill>
                </a:rPr>
                <a:t>B</a:t>
              </a:r>
              <a:endParaRPr lang="nl-NL" sz="3600">
                <a:solidFill>
                  <a:schemeClr val="bg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69459" y="3023500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BMI</a:t>
              </a:r>
            </a:p>
          </p:txBody>
        </p:sp>
        <p:cxnSp>
          <p:nvCxnSpPr>
            <p:cNvPr id="6" name="Straight Arrow Connector 5"/>
            <p:cNvCxnSpPr>
              <a:stCxn id="2" idx="2"/>
              <a:endCxn id="4" idx="0"/>
            </p:cNvCxnSpPr>
            <p:nvPr/>
          </p:nvCxnSpPr>
          <p:spPr>
            <a:xfrm>
              <a:off x="3393495" y="2439446"/>
              <a:ext cx="0" cy="5840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069459" y="3895586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600">
                  <a:solidFill>
                    <a:schemeClr val="bg1"/>
                  </a:solidFill>
                </a:rPr>
                <a:t>E</a:t>
              </a:r>
              <a:r>
                <a:rPr lang="nl-NL" sz="3600" baseline="-25000">
                  <a:solidFill>
                    <a:schemeClr val="bg1"/>
                  </a:solidFill>
                </a:rPr>
                <a:t>B</a:t>
              </a:r>
              <a:endParaRPr lang="nl-NL" sz="360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0"/>
              <a:endCxn id="4" idx="2"/>
            </p:cNvCxnSpPr>
            <p:nvPr/>
          </p:nvCxnSpPr>
          <p:spPr>
            <a:xfrm flipV="1">
              <a:off x="3393495" y="3455548"/>
              <a:ext cx="0" cy="4400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581627" y="2015388"/>
              <a:ext cx="648072" cy="432048"/>
            </a:xfrm>
            <a:prstGeom prst="rect">
              <a:avLst/>
            </a:prstGeom>
            <a:solidFill>
              <a:srgbClr val="FFFF7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600">
                  <a:solidFill>
                    <a:schemeClr val="tx1"/>
                  </a:solidFill>
                </a:rPr>
                <a:t>A</a:t>
              </a:r>
              <a:r>
                <a:rPr lang="nl-NL" sz="3600" baseline="-25000">
                  <a:solidFill>
                    <a:schemeClr val="tx1"/>
                  </a:solidFill>
                </a:rPr>
                <a:t>S</a:t>
              </a:r>
              <a:endParaRPr lang="nl-NL" sz="360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81627" y="3031490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SBP</a:t>
              </a:r>
            </a:p>
          </p:txBody>
        </p:sp>
        <p:cxnSp>
          <p:nvCxnSpPr>
            <p:cNvPr id="15" name="Straight Arrow Connector 14"/>
            <p:cNvCxnSpPr>
              <a:stCxn id="13" idx="2"/>
              <a:endCxn id="14" idx="0"/>
            </p:cNvCxnSpPr>
            <p:nvPr/>
          </p:nvCxnSpPr>
          <p:spPr>
            <a:xfrm>
              <a:off x="4905663" y="2447436"/>
              <a:ext cx="0" cy="5840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585622" y="3895586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600">
                  <a:solidFill>
                    <a:schemeClr val="bg1"/>
                  </a:solidFill>
                </a:rPr>
                <a:t>E</a:t>
              </a:r>
              <a:r>
                <a:rPr lang="nl-NL" sz="3600" baseline="-25000">
                  <a:solidFill>
                    <a:schemeClr val="bg1"/>
                  </a:solidFill>
                </a:rPr>
                <a:t>S</a:t>
              </a:r>
              <a:endParaRPr lang="en-US" sz="360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0"/>
              <a:endCxn id="14" idx="2"/>
            </p:cNvCxnSpPr>
            <p:nvPr/>
          </p:nvCxnSpPr>
          <p:spPr>
            <a:xfrm flipH="1" flipV="1">
              <a:off x="4905664" y="3463538"/>
              <a:ext cx="3995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2" idx="0"/>
              <a:endCxn id="13" idx="0"/>
            </p:cNvCxnSpPr>
            <p:nvPr/>
          </p:nvCxnSpPr>
          <p:spPr>
            <a:xfrm rot="16200000" flipH="1">
              <a:off x="4145584" y="1255309"/>
              <a:ext cx="7990" cy="1512168"/>
            </a:xfrm>
            <a:prstGeom prst="curvedConnector3">
              <a:avLst>
                <a:gd name="adj1" fmla="val -2861076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3"/>
              <a:endCxn id="14" idx="1"/>
            </p:cNvCxnSpPr>
            <p:nvPr/>
          </p:nvCxnSpPr>
          <p:spPr>
            <a:xfrm>
              <a:off x="3717531" y="3239524"/>
              <a:ext cx="864096" cy="7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009558" y="1439324"/>
              <a:ext cx="230673" cy="346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02275" y="2951492"/>
              <a:ext cx="260795" cy="346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  <a:r>
                <a:rPr lang="en-US" sz="2800"/>
                <a:t>1</a:t>
              </a:r>
              <a:endParaRPr lang="en-US" sz="28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84089" y="400439"/>
            <a:ext cx="12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MR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B164D-A4CA-47E4-9946-2703934FDC4A}"/>
              </a:ext>
            </a:extLst>
          </p:cNvPr>
          <p:cNvSpPr txBox="1"/>
          <p:nvPr/>
        </p:nvSpPr>
        <p:spPr>
          <a:xfrm>
            <a:off x="9875520" y="298816"/>
            <a:ext cx="158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Dave: MR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BF7BE-9B39-4CA1-8976-41026C8F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322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78122" y="203155"/>
            <a:ext cx="11348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Modeling causality: </a:t>
            </a:r>
            <a:r>
              <a:rPr lang="en-US" sz="2800" b="1" dirty="0"/>
              <a:t>Mendelian Randomization - </a:t>
            </a:r>
          </a:p>
          <a:p>
            <a:r>
              <a:rPr lang="en-US" sz="2800" b="1" dirty="0"/>
              <a:t>model 1 with PGS &amp; </a:t>
            </a:r>
            <a:r>
              <a:rPr lang="en-US" sz="2800" b="1" dirty="0">
                <a:solidFill>
                  <a:srgbClr val="FF0000"/>
                </a:solidFill>
              </a:rPr>
              <a:t>no pleiotropy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A91E1-B900-430C-AB6D-F4EA800D7D39}"/>
              </a:ext>
            </a:extLst>
          </p:cNvPr>
          <p:cNvSpPr txBox="1"/>
          <p:nvPr/>
        </p:nvSpPr>
        <p:spPr>
          <a:xfrm>
            <a:off x="1212682" y="5394960"/>
            <a:ext cx="993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Presence of the “instrumental variable PGS” renders g1 identified – the larger the b1 (R</a:t>
            </a:r>
            <a:r>
              <a:rPr lang="en-GB" sz="2400" baseline="30000"/>
              <a:t>2</a:t>
            </a:r>
            <a:r>
              <a:rPr lang="en-GB" sz="2400"/>
              <a:t> + p-value) the more power to reject g1=0</a:t>
            </a:r>
            <a:endParaRPr lang="nl-NL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3A1591-C239-4D8C-8820-420DF8CB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131887"/>
            <a:ext cx="6150199" cy="3943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8A378-3163-45A6-80C0-CC57C986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397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48588" y="203189"/>
            <a:ext cx="11348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Modeling causality: </a:t>
            </a:r>
            <a:r>
              <a:rPr lang="en-US" sz="2800" b="1" dirty="0"/>
              <a:t>Mendelian Randomization – </a:t>
            </a:r>
          </a:p>
          <a:p>
            <a:r>
              <a:rPr lang="en-US" sz="2800" b="1" dirty="0"/>
              <a:t>model 2 with PGS </a:t>
            </a:r>
            <a:r>
              <a:rPr lang="en-US" sz="2800" b="1"/>
              <a:t>&amp; </a:t>
            </a:r>
            <a:r>
              <a:rPr lang="en-US" sz="2800" b="1">
                <a:solidFill>
                  <a:srgbClr val="FF0000"/>
                </a:solidFill>
              </a:rPr>
              <a:t>pleiotropy </a:t>
            </a:r>
            <a:r>
              <a:rPr lang="en-US" sz="2800"/>
              <a:t>– violates IV assumption</a:t>
            </a:r>
            <a:endParaRPr lang="en-US" sz="2800" dirty="0"/>
          </a:p>
          <a:p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D25DF-0088-4418-BC57-D4A43F5D0494}"/>
              </a:ext>
            </a:extLst>
          </p:cNvPr>
          <p:cNvGrpSpPr/>
          <p:nvPr/>
        </p:nvGrpSpPr>
        <p:grpSpPr>
          <a:xfrm>
            <a:off x="2143525" y="1926738"/>
            <a:ext cx="7758685" cy="3405005"/>
            <a:chOff x="799528" y="2024245"/>
            <a:chExt cx="3478635" cy="2888310"/>
          </a:xfrm>
        </p:grpSpPr>
        <p:sp>
          <p:nvSpPr>
            <p:cNvPr id="2" name="Rectangle 1"/>
            <p:cNvSpPr/>
            <p:nvPr/>
          </p:nvSpPr>
          <p:spPr>
            <a:xfrm>
              <a:off x="2113928" y="2592319"/>
              <a:ext cx="648072" cy="43204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>
                  <a:solidFill>
                    <a:prstClr val="black"/>
                  </a:solidFill>
                </a:rPr>
                <a:t>A*</a:t>
              </a:r>
              <a:r>
                <a:rPr lang="nl-NL" sz="2800" baseline="-25000" dirty="0">
                  <a:solidFill>
                    <a:prstClr val="black"/>
                  </a:solidFill>
                </a:rPr>
                <a:t>B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113928" y="3608421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BMI</a:t>
              </a:r>
            </a:p>
          </p:txBody>
        </p:sp>
        <p:cxnSp>
          <p:nvCxnSpPr>
            <p:cNvPr id="6" name="Straight Arrow Connector 5"/>
            <p:cNvCxnSpPr>
              <a:stCxn id="2" idx="2"/>
              <a:endCxn id="4" idx="0"/>
            </p:cNvCxnSpPr>
            <p:nvPr/>
          </p:nvCxnSpPr>
          <p:spPr>
            <a:xfrm>
              <a:off x="2437964" y="3024367"/>
              <a:ext cx="0" cy="5840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2117923" y="4472517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>
                  <a:solidFill>
                    <a:schemeClr val="bg1"/>
                  </a:solidFill>
                </a:rPr>
                <a:t>E</a:t>
              </a:r>
              <a:r>
                <a:rPr lang="nl-NL" sz="2800" baseline="-25000">
                  <a:solidFill>
                    <a:schemeClr val="bg1"/>
                  </a:solidFill>
                </a:rPr>
                <a:t>B</a:t>
              </a:r>
              <a:endParaRPr lang="en-US" sz="280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0"/>
              <a:endCxn id="4" idx="2"/>
            </p:cNvCxnSpPr>
            <p:nvPr/>
          </p:nvCxnSpPr>
          <p:spPr>
            <a:xfrm flipH="1" flipV="1">
              <a:off x="2437965" y="4040469"/>
              <a:ext cx="3995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626096" y="2600309"/>
              <a:ext cx="648072" cy="432048"/>
            </a:xfrm>
            <a:prstGeom prst="rect">
              <a:avLst/>
            </a:prstGeom>
            <a:solidFill>
              <a:srgbClr val="FFFF7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>
                  <a:solidFill>
                    <a:prstClr val="black"/>
                  </a:solidFill>
                </a:rPr>
                <a:t>A*</a:t>
              </a:r>
              <a:r>
                <a:rPr lang="nl-NL" sz="2800" baseline="-25000" dirty="0">
                  <a:solidFill>
                    <a:prstClr val="black"/>
                  </a:solidFill>
                </a:rPr>
                <a:t>S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26096" y="3616411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SBP</a:t>
              </a:r>
            </a:p>
          </p:txBody>
        </p:sp>
        <p:cxnSp>
          <p:nvCxnSpPr>
            <p:cNvPr id="15" name="Straight Arrow Connector 14"/>
            <p:cNvCxnSpPr>
              <a:stCxn id="13" idx="2"/>
              <a:endCxn id="14" idx="0"/>
            </p:cNvCxnSpPr>
            <p:nvPr/>
          </p:nvCxnSpPr>
          <p:spPr>
            <a:xfrm>
              <a:off x="3950132" y="3032357"/>
              <a:ext cx="0" cy="5840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30091" y="4480507"/>
              <a:ext cx="648072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>
                  <a:solidFill>
                    <a:schemeClr val="bg1"/>
                  </a:solidFill>
                </a:rPr>
                <a:t>E</a:t>
              </a:r>
              <a:r>
                <a:rPr lang="nl-NL" sz="2800" baseline="-25000">
                  <a:solidFill>
                    <a:schemeClr val="bg1"/>
                  </a:solidFill>
                </a:rPr>
                <a:t>S</a:t>
              </a:r>
              <a:endParaRPr lang="en-US" sz="280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0"/>
              <a:endCxn id="14" idx="2"/>
            </p:cNvCxnSpPr>
            <p:nvPr/>
          </p:nvCxnSpPr>
          <p:spPr>
            <a:xfrm flipH="1" flipV="1">
              <a:off x="3950133" y="4048459"/>
              <a:ext cx="3995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2" idx="0"/>
              <a:endCxn id="13" idx="0"/>
            </p:cNvCxnSpPr>
            <p:nvPr/>
          </p:nvCxnSpPr>
          <p:spPr>
            <a:xfrm rot="16200000" flipH="1">
              <a:off x="3190053" y="1840230"/>
              <a:ext cx="7990" cy="1512168"/>
            </a:xfrm>
            <a:prstGeom prst="curvedConnector3">
              <a:avLst>
                <a:gd name="adj1" fmla="val -2861076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3"/>
              <a:endCxn id="14" idx="1"/>
            </p:cNvCxnSpPr>
            <p:nvPr/>
          </p:nvCxnSpPr>
          <p:spPr>
            <a:xfrm>
              <a:off x="2762000" y="3824445"/>
              <a:ext cx="864096" cy="7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054027" y="2024245"/>
              <a:ext cx="212451" cy="443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58007" y="3401469"/>
              <a:ext cx="240194" cy="443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  <a:r>
                <a:rPr lang="en-US" sz="2800"/>
                <a:t>1</a:t>
              </a:r>
              <a:endParaRPr lang="en-US" sz="28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9528" y="3615392"/>
              <a:ext cx="648072" cy="432048"/>
            </a:xfrm>
            <a:prstGeom prst="rect">
              <a:avLst/>
            </a:prstGeom>
            <a:solidFill>
              <a:srgbClr val="FF8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PGS</a:t>
              </a:r>
            </a:p>
          </p:txBody>
        </p:sp>
        <p:cxnSp>
          <p:nvCxnSpPr>
            <p:cNvPr id="30" name="Straight Arrow Connector 29"/>
            <p:cNvCxnSpPr>
              <a:stCxn id="29" idx="3"/>
              <a:endCxn id="4" idx="1"/>
            </p:cNvCxnSpPr>
            <p:nvPr/>
          </p:nvCxnSpPr>
          <p:spPr>
            <a:xfrm flipV="1">
              <a:off x="1447600" y="3824445"/>
              <a:ext cx="666328" cy="69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15565" y="3401469"/>
              <a:ext cx="249537" cy="443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b1</a:t>
              </a:r>
            </a:p>
          </p:txBody>
        </p:sp>
        <p:cxnSp>
          <p:nvCxnSpPr>
            <p:cNvPr id="47" name="Curved Connector 46"/>
            <p:cNvCxnSpPr>
              <a:stCxn id="29" idx="2"/>
              <a:endCxn id="14" idx="2"/>
            </p:cNvCxnSpPr>
            <p:nvPr/>
          </p:nvCxnSpPr>
          <p:spPr>
            <a:xfrm rot="16200000" flipH="1">
              <a:off x="2536339" y="2634665"/>
              <a:ext cx="1019" cy="2826568"/>
            </a:xfrm>
            <a:prstGeom prst="curvedConnector3">
              <a:avLst>
                <a:gd name="adj1" fmla="val 22533759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937779" y="4190832"/>
              <a:ext cx="249537" cy="443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b2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4CE35-8C75-467D-8A4B-999C8850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993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065" y="153235"/>
            <a:ext cx="11075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Relaxing MR’s assumptions: Mendelian Randomization meets </a:t>
            </a:r>
          </a:p>
          <a:p>
            <a:r>
              <a:rPr lang="en-US" sz="3200" b="1"/>
              <a:t>the Classical Twin Design (MR-Twin model)... DZ model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29E0-BC17-456D-8D01-F6FEF3D12F38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978132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2585539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3192946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2585539" y="5645077"/>
            <a:ext cx="455555" cy="41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4635538" y="5645077"/>
            <a:ext cx="455555" cy="41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Straight Arrow Connector 10"/>
          <p:cNvCxnSpPr>
            <a:stCxn id="6" idx="5"/>
          </p:cNvCxnSpPr>
          <p:nvPr/>
        </p:nvCxnSpPr>
        <p:spPr>
          <a:xfrm>
            <a:off x="2366973" y="3818052"/>
            <a:ext cx="446344" cy="574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4"/>
          </p:cNvCxnSpPr>
          <p:nvPr/>
        </p:nvCxnSpPr>
        <p:spPr>
          <a:xfrm>
            <a:off x="2813317" y="3891428"/>
            <a:ext cx="0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4"/>
          </p:cNvCxnSpPr>
          <p:nvPr/>
        </p:nvCxnSpPr>
        <p:spPr>
          <a:xfrm flipH="1">
            <a:off x="2813317" y="3891428"/>
            <a:ext cx="607407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028131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/>
          <p:cNvSpPr/>
          <p:nvPr/>
        </p:nvSpPr>
        <p:spPr>
          <a:xfrm>
            <a:off x="4635538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/>
          <p:cNvSpPr/>
          <p:nvPr/>
        </p:nvSpPr>
        <p:spPr>
          <a:xfrm>
            <a:off x="5242945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Straight Arrow Connector 16"/>
          <p:cNvCxnSpPr>
            <a:stCxn id="14" idx="5"/>
            <a:endCxn id="103" idx="0"/>
          </p:cNvCxnSpPr>
          <p:nvPr/>
        </p:nvCxnSpPr>
        <p:spPr>
          <a:xfrm>
            <a:off x="4416971" y="3818052"/>
            <a:ext cx="446344" cy="574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4"/>
          </p:cNvCxnSpPr>
          <p:nvPr/>
        </p:nvCxnSpPr>
        <p:spPr>
          <a:xfrm>
            <a:off x="4863315" y="3891428"/>
            <a:ext cx="0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4"/>
            <a:endCxn id="103" idx="0"/>
          </p:cNvCxnSpPr>
          <p:nvPr/>
        </p:nvCxnSpPr>
        <p:spPr>
          <a:xfrm flipH="1">
            <a:off x="4863315" y="3891428"/>
            <a:ext cx="607407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41094" y="4601238"/>
            <a:ext cx="15944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9" idx="0"/>
          </p:cNvCxnSpPr>
          <p:nvPr/>
        </p:nvCxnSpPr>
        <p:spPr>
          <a:xfrm>
            <a:off x="2813317" y="4810006"/>
            <a:ext cx="0" cy="83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" idx="0"/>
          </p:cNvCxnSpPr>
          <p:nvPr/>
        </p:nvCxnSpPr>
        <p:spPr>
          <a:xfrm>
            <a:off x="4863315" y="4810006"/>
            <a:ext cx="0" cy="83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78132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A</a:t>
            </a:r>
            <a:r>
              <a:rPr lang="nl-NL" baseline="-25000">
                <a:solidFill>
                  <a:schemeClr val="bg1"/>
                </a:solidFill>
              </a:rPr>
              <a:t>B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5539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C</a:t>
            </a:r>
            <a:r>
              <a:rPr lang="nl-NL" baseline="-25000">
                <a:solidFill>
                  <a:schemeClr val="bg1"/>
                </a:solidFill>
              </a:rPr>
              <a:t>B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92946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E</a:t>
            </a:r>
            <a:r>
              <a:rPr lang="nl-NL" baseline="-25000">
                <a:solidFill>
                  <a:schemeClr val="bg1"/>
                </a:solidFill>
              </a:rPr>
              <a:t>B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28131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A</a:t>
            </a:r>
            <a:r>
              <a:rPr lang="nl-NL" baseline="-25000">
                <a:solidFill>
                  <a:schemeClr val="bg1"/>
                </a:solidFill>
              </a:rPr>
              <a:t>S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35538" y="3390385"/>
            <a:ext cx="455555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C</a:t>
            </a:r>
            <a:r>
              <a:rPr lang="nl-NL" baseline="-25000">
                <a:solidFill>
                  <a:schemeClr val="bg1"/>
                </a:solidFill>
              </a:rPr>
              <a:t>S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42945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E</a:t>
            </a:r>
            <a:r>
              <a:rPr lang="nl-NL" baseline="-25000">
                <a:solidFill>
                  <a:schemeClr val="bg1"/>
                </a:solidFill>
              </a:rPr>
              <a:t>S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09613" y="5634302"/>
            <a:ext cx="607407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BMI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83686" y="5634302"/>
            <a:ext cx="683333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SBP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74426" y="5634302"/>
            <a:ext cx="683333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38824" y="3880652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ab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61465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/>
              <a:t>cb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17020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eb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88823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as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11464" y="3902204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/>
              <a:t>cs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67019" y="3902204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72576" y="4308963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g1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09613" y="5001938"/>
            <a:ext cx="455555" cy="39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11464" y="5001938"/>
            <a:ext cx="455555" cy="39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/>
              <a:t>1</a:t>
            </a:r>
          </a:p>
        </p:txBody>
      </p:sp>
      <p:cxnSp>
        <p:nvCxnSpPr>
          <p:cNvPr id="41" name="Curved Connector 40"/>
          <p:cNvCxnSpPr>
            <a:stCxn id="23" idx="0"/>
            <a:endCxn id="26" idx="0"/>
          </p:cNvCxnSpPr>
          <p:nvPr/>
        </p:nvCxnSpPr>
        <p:spPr>
          <a:xfrm rot="5400000" flipH="1" flipV="1">
            <a:off x="3230241" y="2365386"/>
            <a:ext cx="14728" cy="2049999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4" idx="0"/>
            <a:endCxn id="27" idx="0"/>
          </p:cNvCxnSpPr>
          <p:nvPr/>
        </p:nvCxnSpPr>
        <p:spPr>
          <a:xfrm rot="5400000" flipH="1" flipV="1">
            <a:off x="3837648" y="2365386"/>
            <a:ext cx="14728" cy="2049999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25" idx="0"/>
            <a:endCxn id="28" idx="0"/>
          </p:cNvCxnSpPr>
          <p:nvPr/>
        </p:nvCxnSpPr>
        <p:spPr>
          <a:xfrm rot="5400000" flipH="1" flipV="1">
            <a:off x="4445055" y="2365386"/>
            <a:ext cx="14728" cy="2049999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57761" y="288934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96650" y="283075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59612" y="288934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re</a:t>
            </a:r>
          </a:p>
        </p:txBody>
      </p:sp>
      <p:sp>
        <p:nvSpPr>
          <p:cNvPr id="47" name="Oval 46"/>
          <p:cNvSpPr/>
          <p:nvPr/>
        </p:nvSpPr>
        <p:spPr>
          <a:xfrm>
            <a:off x="6837388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l 47"/>
          <p:cNvSpPr/>
          <p:nvPr/>
        </p:nvSpPr>
        <p:spPr>
          <a:xfrm>
            <a:off x="7444795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Oval 48"/>
          <p:cNvSpPr/>
          <p:nvPr/>
        </p:nvSpPr>
        <p:spPr>
          <a:xfrm>
            <a:off x="8052202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7444795" y="5645077"/>
            <a:ext cx="455555" cy="41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Rectangle 50"/>
          <p:cNvSpPr/>
          <p:nvPr/>
        </p:nvSpPr>
        <p:spPr>
          <a:xfrm>
            <a:off x="9494794" y="5645077"/>
            <a:ext cx="455555" cy="41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2" name="Straight Arrow Connector 51"/>
          <p:cNvCxnSpPr>
            <a:stCxn id="47" idx="5"/>
            <a:endCxn id="105" idx="0"/>
          </p:cNvCxnSpPr>
          <p:nvPr/>
        </p:nvCxnSpPr>
        <p:spPr>
          <a:xfrm>
            <a:off x="7226229" y="3818052"/>
            <a:ext cx="446344" cy="574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8" idx="4"/>
            <a:endCxn id="105" idx="0"/>
          </p:cNvCxnSpPr>
          <p:nvPr/>
        </p:nvCxnSpPr>
        <p:spPr>
          <a:xfrm>
            <a:off x="7672573" y="3891428"/>
            <a:ext cx="0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9" idx="4"/>
            <a:endCxn id="105" idx="0"/>
          </p:cNvCxnSpPr>
          <p:nvPr/>
        </p:nvCxnSpPr>
        <p:spPr>
          <a:xfrm flipH="1">
            <a:off x="7672573" y="3891428"/>
            <a:ext cx="607407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8887387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l 55"/>
          <p:cNvSpPr/>
          <p:nvPr/>
        </p:nvSpPr>
        <p:spPr>
          <a:xfrm>
            <a:off x="9494794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l 56"/>
          <p:cNvSpPr/>
          <p:nvPr/>
        </p:nvSpPr>
        <p:spPr>
          <a:xfrm>
            <a:off x="10102201" y="3390385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8" name="Straight Arrow Connector 57"/>
          <p:cNvCxnSpPr>
            <a:stCxn id="55" idx="5"/>
            <a:endCxn id="106" idx="0"/>
          </p:cNvCxnSpPr>
          <p:nvPr/>
        </p:nvCxnSpPr>
        <p:spPr>
          <a:xfrm>
            <a:off x="9276227" y="3818052"/>
            <a:ext cx="446344" cy="574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  <a:endCxn id="106" idx="0"/>
          </p:cNvCxnSpPr>
          <p:nvPr/>
        </p:nvCxnSpPr>
        <p:spPr>
          <a:xfrm>
            <a:off x="9722571" y="3891428"/>
            <a:ext cx="0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7" idx="4"/>
            <a:endCxn id="106" idx="0"/>
          </p:cNvCxnSpPr>
          <p:nvPr/>
        </p:nvCxnSpPr>
        <p:spPr>
          <a:xfrm flipH="1">
            <a:off x="9722571" y="3891428"/>
            <a:ext cx="607407" cy="50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900350" y="4601238"/>
            <a:ext cx="15944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5" idx="4"/>
            <a:endCxn id="50" idx="0"/>
          </p:cNvCxnSpPr>
          <p:nvPr/>
        </p:nvCxnSpPr>
        <p:spPr>
          <a:xfrm>
            <a:off x="7672573" y="4893513"/>
            <a:ext cx="0" cy="751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6" idx="4"/>
            <a:endCxn id="51" idx="0"/>
          </p:cNvCxnSpPr>
          <p:nvPr/>
        </p:nvCxnSpPr>
        <p:spPr>
          <a:xfrm>
            <a:off x="9722571" y="4893513"/>
            <a:ext cx="0" cy="751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837388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A</a:t>
            </a:r>
            <a:r>
              <a:rPr lang="nl-NL" baseline="-25000">
                <a:solidFill>
                  <a:schemeClr val="bg1"/>
                </a:solidFill>
              </a:rPr>
              <a:t>B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 b="1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44795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C</a:t>
            </a:r>
            <a:r>
              <a:rPr lang="nl-NL" baseline="-25000">
                <a:solidFill>
                  <a:schemeClr val="bg1"/>
                </a:solidFill>
              </a:rPr>
              <a:t>B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52202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E</a:t>
            </a:r>
            <a:r>
              <a:rPr lang="nl-NL" baseline="-25000">
                <a:solidFill>
                  <a:schemeClr val="bg1"/>
                </a:solidFill>
              </a:rPr>
              <a:t>B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7387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A</a:t>
            </a:r>
            <a:r>
              <a:rPr lang="nl-NL" baseline="-25000">
                <a:solidFill>
                  <a:schemeClr val="bg1"/>
                </a:solidFill>
              </a:rPr>
              <a:t>S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494794" y="3390385"/>
            <a:ext cx="455555" cy="7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C</a:t>
            </a:r>
            <a:r>
              <a:rPr lang="nl-NL" baseline="-25000">
                <a:solidFill>
                  <a:schemeClr val="bg1"/>
                </a:solidFill>
              </a:rPr>
              <a:t>S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102201" y="3390385"/>
            <a:ext cx="455555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E</a:t>
            </a:r>
            <a:r>
              <a:rPr lang="nl-NL" baseline="-25000">
                <a:solidFill>
                  <a:schemeClr val="bg1"/>
                </a:solidFill>
              </a:rPr>
              <a:t>S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68869" y="5634302"/>
            <a:ext cx="607407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BMI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342942" y="5634302"/>
            <a:ext cx="683333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SBP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065166" y="3880652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ab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0721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/>
              <a:t>cb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976276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eb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15164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as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570720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/>
              <a:t>cs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026275" y="3891428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03080" y="4233612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/>
              <a:t>g1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68869" y="5001938"/>
            <a:ext cx="455555" cy="39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/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570720" y="5001938"/>
            <a:ext cx="455555" cy="39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/>
              <a:t>1</a:t>
            </a:r>
          </a:p>
        </p:txBody>
      </p:sp>
      <p:cxnSp>
        <p:nvCxnSpPr>
          <p:cNvPr id="81" name="Curved Connector 80"/>
          <p:cNvCxnSpPr>
            <a:stCxn id="64" idx="0"/>
            <a:endCxn id="67" idx="0"/>
          </p:cNvCxnSpPr>
          <p:nvPr/>
        </p:nvCxnSpPr>
        <p:spPr>
          <a:xfrm rot="5400000" flipH="1" flipV="1">
            <a:off x="8089497" y="2365386"/>
            <a:ext cx="14728" cy="2049999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65" idx="0"/>
            <a:endCxn id="68" idx="0"/>
          </p:cNvCxnSpPr>
          <p:nvPr/>
        </p:nvCxnSpPr>
        <p:spPr>
          <a:xfrm rot="5400000" flipH="1" flipV="1">
            <a:off x="8696904" y="2365386"/>
            <a:ext cx="14728" cy="2049999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66" idx="0"/>
            <a:endCxn id="69" idx="0"/>
          </p:cNvCxnSpPr>
          <p:nvPr/>
        </p:nvCxnSpPr>
        <p:spPr>
          <a:xfrm rot="5400000" flipH="1" flipV="1">
            <a:off x="9304311" y="2365386"/>
            <a:ext cx="14728" cy="2049999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217017" y="288934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355906" y="283075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646646" y="288934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re</a:t>
            </a:r>
          </a:p>
        </p:txBody>
      </p:sp>
      <p:cxnSp>
        <p:nvCxnSpPr>
          <p:cNvPr id="87" name="Curved Connector 86"/>
          <p:cNvCxnSpPr>
            <a:stCxn id="23" idx="0"/>
            <a:endCxn id="64" idx="0"/>
          </p:cNvCxnSpPr>
          <p:nvPr/>
        </p:nvCxnSpPr>
        <p:spPr>
          <a:xfrm rot="5400000" flipH="1" flipV="1">
            <a:off x="4634869" y="960757"/>
            <a:ext cx="14728" cy="4859256"/>
          </a:xfrm>
          <a:prstGeom prst="curvedConnector3">
            <a:avLst>
              <a:gd name="adj1" fmla="val 7866672"/>
            </a:avLst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23" idx="0"/>
            <a:endCxn id="67" idx="0"/>
          </p:cNvCxnSpPr>
          <p:nvPr/>
        </p:nvCxnSpPr>
        <p:spPr>
          <a:xfrm rot="5400000" flipH="1" flipV="1">
            <a:off x="5659869" y="-64242"/>
            <a:ext cx="14728" cy="6909255"/>
          </a:xfrm>
          <a:prstGeom prst="curvedConnector3">
            <a:avLst>
              <a:gd name="adj1" fmla="val 12266673"/>
            </a:avLst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stCxn id="26" idx="0"/>
            <a:endCxn id="64" idx="0"/>
          </p:cNvCxnSpPr>
          <p:nvPr/>
        </p:nvCxnSpPr>
        <p:spPr>
          <a:xfrm rot="5400000" flipH="1" flipV="1">
            <a:off x="5659869" y="1985756"/>
            <a:ext cx="14728" cy="2809257"/>
          </a:xfrm>
          <a:prstGeom prst="curvedConnector3">
            <a:avLst>
              <a:gd name="adj1" fmla="val 4000001"/>
            </a:avLst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urved Connector 89"/>
          <p:cNvCxnSpPr>
            <a:stCxn id="26" idx="0"/>
            <a:endCxn id="67" idx="0"/>
          </p:cNvCxnSpPr>
          <p:nvPr/>
        </p:nvCxnSpPr>
        <p:spPr>
          <a:xfrm rot="5400000" flipH="1" flipV="1">
            <a:off x="6684868" y="960757"/>
            <a:ext cx="14728" cy="4859256"/>
          </a:xfrm>
          <a:prstGeom prst="curvedConnector3">
            <a:avLst>
              <a:gd name="adj1" fmla="val 6666671"/>
            </a:avLst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/>
          <p:cNvCxnSpPr>
            <a:stCxn id="24" idx="0"/>
            <a:endCxn id="65" idx="0"/>
          </p:cNvCxnSpPr>
          <p:nvPr/>
        </p:nvCxnSpPr>
        <p:spPr>
          <a:xfrm rot="5400000" flipH="1" flipV="1">
            <a:off x="5242276" y="960757"/>
            <a:ext cx="14728" cy="4859256"/>
          </a:xfrm>
          <a:prstGeom prst="curvedConnector3">
            <a:avLst>
              <a:gd name="adj1" fmla="val 6333333"/>
            </a:avLst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/>
          <p:cNvCxnSpPr>
            <a:stCxn id="27" idx="0"/>
            <a:endCxn id="65" idx="0"/>
          </p:cNvCxnSpPr>
          <p:nvPr/>
        </p:nvCxnSpPr>
        <p:spPr>
          <a:xfrm rot="5400000" flipH="1" flipV="1">
            <a:off x="6267276" y="1985756"/>
            <a:ext cx="14728" cy="2809257"/>
          </a:xfrm>
          <a:prstGeom prst="curvedConnector3">
            <a:avLst>
              <a:gd name="adj1" fmla="val 1733339"/>
            </a:avLst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stCxn id="27" idx="0"/>
            <a:endCxn id="68" idx="0"/>
          </p:cNvCxnSpPr>
          <p:nvPr/>
        </p:nvCxnSpPr>
        <p:spPr>
          <a:xfrm rot="5400000" flipH="1" flipV="1">
            <a:off x="7292275" y="960757"/>
            <a:ext cx="14728" cy="4859256"/>
          </a:xfrm>
          <a:prstGeom prst="curvedConnector3">
            <a:avLst>
              <a:gd name="adj1" fmla="val 5200002"/>
            </a:avLst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/>
          <p:cNvCxnSpPr>
            <a:stCxn id="7" idx="0"/>
            <a:endCxn id="68" idx="0"/>
          </p:cNvCxnSpPr>
          <p:nvPr/>
        </p:nvCxnSpPr>
        <p:spPr>
          <a:xfrm rot="5400000" flipH="1" flipV="1">
            <a:off x="6267276" y="-64242"/>
            <a:ext cx="14728" cy="6909255"/>
          </a:xfrm>
          <a:prstGeom prst="curvedConnector3">
            <a:avLst>
              <a:gd name="adj1" fmla="val 8666672"/>
            </a:avLst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5470722" y="1302707"/>
            <a:ext cx="7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.5ra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242945" y="2496724"/>
            <a:ext cx="7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.5ra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002203" y="2889342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162895" y="1828667"/>
            <a:ext cx="45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rc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800353" y="1995681"/>
            <a:ext cx="7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.5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533685" y="2137778"/>
            <a:ext cx="7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.5</a:t>
            </a:r>
          </a:p>
        </p:txBody>
      </p:sp>
      <p:sp>
        <p:nvSpPr>
          <p:cNvPr id="101" name="Oval 100"/>
          <p:cNvSpPr/>
          <p:nvPr/>
        </p:nvSpPr>
        <p:spPr>
          <a:xfrm>
            <a:off x="2585539" y="4392471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TextBox 101"/>
          <p:cNvSpPr txBox="1"/>
          <p:nvPr/>
        </p:nvSpPr>
        <p:spPr>
          <a:xfrm>
            <a:off x="2433687" y="4392471"/>
            <a:ext cx="759259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BMI</a:t>
            </a:r>
          </a:p>
        </p:txBody>
      </p:sp>
      <p:sp>
        <p:nvSpPr>
          <p:cNvPr id="103" name="Oval 102"/>
          <p:cNvSpPr/>
          <p:nvPr/>
        </p:nvSpPr>
        <p:spPr>
          <a:xfrm>
            <a:off x="4635538" y="4392471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4" name="TextBox 103"/>
          <p:cNvSpPr txBox="1"/>
          <p:nvPr/>
        </p:nvSpPr>
        <p:spPr>
          <a:xfrm>
            <a:off x="4483686" y="4392471"/>
            <a:ext cx="759259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SBP</a:t>
            </a:r>
          </a:p>
        </p:txBody>
      </p:sp>
      <p:sp>
        <p:nvSpPr>
          <p:cNvPr id="105" name="Oval 104"/>
          <p:cNvSpPr/>
          <p:nvPr/>
        </p:nvSpPr>
        <p:spPr>
          <a:xfrm>
            <a:off x="7444795" y="4392471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l 105"/>
          <p:cNvSpPr/>
          <p:nvPr/>
        </p:nvSpPr>
        <p:spPr>
          <a:xfrm>
            <a:off x="9494794" y="4392471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TextBox 106"/>
          <p:cNvSpPr txBox="1"/>
          <p:nvPr/>
        </p:nvSpPr>
        <p:spPr>
          <a:xfrm>
            <a:off x="7292943" y="4392471"/>
            <a:ext cx="759259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BMI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342942" y="4392471"/>
            <a:ext cx="759259" cy="42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SBP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50354" y="4333881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b1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991096" y="5645077"/>
            <a:ext cx="455555" cy="41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1" name="Straight Arrow Connector 110"/>
          <p:cNvCxnSpPr>
            <a:stCxn id="114" idx="4"/>
            <a:endCxn id="110" idx="0"/>
          </p:cNvCxnSpPr>
          <p:nvPr/>
        </p:nvCxnSpPr>
        <p:spPr>
          <a:xfrm>
            <a:off x="1218873" y="4893513"/>
            <a:ext cx="0" cy="751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839244" y="5634302"/>
            <a:ext cx="68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prs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067022" y="5001938"/>
            <a:ext cx="455555" cy="39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/>
              <a:t>x</a:t>
            </a:r>
          </a:p>
        </p:txBody>
      </p:sp>
      <p:sp>
        <p:nvSpPr>
          <p:cNvPr id="114" name="Oval 113"/>
          <p:cNvSpPr/>
          <p:nvPr/>
        </p:nvSpPr>
        <p:spPr>
          <a:xfrm>
            <a:off x="991096" y="4392471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TextBox 114"/>
          <p:cNvSpPr txBox="1"/>
          <p:nvPr/>
        </p:nvSpPr>
        <p:spPr>
          <a:xfrm>
            <a:off x="839244" y="4392471"/>
            <a:ext cx="75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prs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116" name="Straight Arrow Connector 115"/>
          <p:cNvCxnSpPr>
            <a:stCxn id="114" idx="6"/>
            <a:endCxn id="101" idx="2"/>
          </p:cNvCxnSpPr>
          <p:nvPr/>
        </p:nvCxnSpPr>
        <p:spPr>
          <a:xfrm>
            <a:off x="1446651" y="4642992"/>
            <a:ext cx="11388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urved Connector 116"/>
          <p:cNvCxnSpPr>
            <a:stCxn id="114" idx="4"/>
            <a:endCxn id="103" idx="4"/>
          </p:cNvCxnSpPr>
          <p:nvPr/>
        </p:nvCxnSpPr>
        <p:spPr>
          <a:xfrm rot="16200000" flipH="1">
            <a:off x="3040426" y="3071292"/>
            <a:ext cx="14728" cy="3644442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750354" y="4810006"/>
            <a:ext cx="83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/>
              <a:t>b2</a:t>
            </a:r>
            <a:endParaRPr lang="nl-NL" dirty="0"/>
          </a:p>
        </p:txBody>
      </p:sp>
      <p:sp>
        <p:nvSpPr>
          <p:cNvPr id="119" name="TextBox 118"/>
          <p:cNvSpPr txBox="1"/>
          <p:nvPr/>
        </p:nvSpPr>
        <p:spPr>
          <a:xfrm>
            <a:off x="6602915" y="4333881"/>
            <a:ext cx="45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b1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5843656" y="5645077"/>
            <a:ext cx="455555" cy="41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1" name="Straight Arrow Connector 120"/>
          <p:cNvCxnSpPr>
            <a:stCxn id="124" idx="4"/>
            <a:endCxn id="120" idx="0"/>
          </p:cNvCxnSpPr>
          <p:nvPr/>
        </p:nvCxnSpPr>
        <p:spPr>
          <a:xfrm>
            <a:off x="6071434" y="4893513"/>
            <a:ext cx="0" cy="751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5691805" y="5634302"/>
            <a:ext cx="68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  prs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919582" y="5001938"/>
            <a:ext cx="455555" cy="39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/>
              <a:t>x</a:t>
            </a:r>
          </a:p>
        </p:txBody>
      </p:sp>
      <p:sp>
        <p:nvSpPr>
          <p:cNvPr id="124" name="Oval 123"/>
          <p:cNvSpPr/>
          <p:nvPr/>
        </p:nvSpPr>
        <p:spPr>
          <a:xfrm>
            <a:off x="5843656" y="4392471"/>
            <a:ext cx="455555" cy="501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TextBox 124"/>
          <p:cNvSpPr txBox="1"/>
          <p:nvPr/>
        </p:nvSpPr>
        <p:spPr>
          <a:xfrm>
            <a:off x="5691805" y="4392471"/>
            <a:ext cx="75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prs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126" name="Straight Arrow Connector 125"/>
          <p:cNvCxnSpPr>
            <a:cxnSpLocks/>
          </p:cNvCxnSpPr>
          <p:nvPr/>
        </p:nvCxnSpPr>
        <p:spPr>
          <a:xfrm>
            <a:off x="6257900" y="4642992"/>
            <a:ext cx="1145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/>
          <p:cNvCxnSpPr>
            <a:stCxn id="124" idx="4"/>
            <a:endCxn id="106" idx="4"/>
          </p:cNvCxnSpPr>
          <p:nvPr/>
        </p:nvCxnSpPr>
        <p:spPr>
          <a:xfrm rot="16200000" flipH="1">
            <a:off x="7896334" y="3067945"/>
            <a:ext cx="14728" cy="3651137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6602915" y="4810006"/>
            <a:ext cx="835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b2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4E8ADDC3-D034-4E28-91D8-B30A8556B640}"/>
              </a:ext>
            </a:extLst>
          </p:cNvPr>
          <p:cNvCxnSpPr>
            <a:stCxn id="115" idx="0"/>
            <a:endCxn id="125" idx="0"/>
          </p:cNvCxnSpPr>
          <p:nvPr/>
        </p:nvCxnSpPr>
        <p:spPr>
          <a:xfrm rot="5400000" flipH="1" flipV="1">
            <a:off x="3645154" y="1966191"/>
            <a:ext cx="12700" cy="4852561"/>
          </a:xfrm>
          <a:prstGeom prst="curvedConnector3">
            <a:avLst>
              <a:gd name="adj1" fmla="val 2316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6693CAB-212C-4233-A035-1C9FC56B296E}"/>
              </a:ext>
            </a:extLst>
          </p:cNvPr>
          <p:cNvSpPr/>
          <p:nvPr/>
        </p:nvSpPr>
        <p:spPr>
          <a:xfrm>
            <a:off x="3316953" y="1425346"/>
            <a:ext cx="35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/>
              <a:t>.5</a:t>
            </a:r>
          </a:p>
        </p:txBody>
      </p:sp>
    </p:spTree>
    <p:extLst>
      <p:ext uri="{BB962C8B-B14F-4D97-AF65-F5344CB8AC3E}">
        <p14:creationId xmlns:p14="http://schemas.microsoft.com/office/powerpoint/2010/main" val="2364360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8BF6C10E-4B18-4579-8909-D1374D2B351D}"/>
              </a:ext>
            </a:extLst>
          </p:cNvPr>
          <p:cNvSpPr txBox="1"/>
          <p:nvPr/>
        </p:nvSpPr>
        <p:spPr>
          <a:xfrm>
            <a:off x="8406692" y="4776611"/>
            <a:ext cx="3104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note “scaling”</a:t>
            </a:r>
          </a:p>
          <a:p>
            <a:r>
              <a:rPr lang="en-GB" sz="2800"/>
              <a:t>x is the stdev of FTO</a:t>
            </a:r>
            <a:endParaRPr lang="nl-NL" sz="280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59A9615-5106-4E9A-AA54-7CC3CB2234D7}"/>
              </a:ext>
            </a:extLst>
          </p:cNvPr>
          <p:cNvGrpSpPr/>
          <p:nvPr/>
        </p:nvGrpSpPr>
        <p:grpSpPr>
          <a:xfrm>
            <a:off x="696179" y="472896"/>
            <a:ext cx="7846571" cy="5470765"/>
            <a:chOff x="696179" y="472896"/>
            <a:chExt cx="7846571" cy="547076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7429E68-D132-4538-888D-9FA6208CD002}"/>
                </a:ext>
              </a:extLst>
            </p:cNvPr>
            <p:cNvSpPr/>
            <p:nvPr/>
          </p:nvSpPr>
          <p:spPr>
            <a:xfrm>
              <a:off x="2447439" y="1847115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CB971B0-7B68-4126-B46F-346043B85BBD}"/>
                </a:ext>
              </a:extLst>
            </p:cNvPr>
            <p:cNvSpPr/>
            <p:nvPr/>
          </p:nvSpPr>
          <p:spPr>
            <a:xfrm>
              <a:off x="3442592" y="1847115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BF9783-42E3-48BE-9900-711A5E080F61}"/>
                </a:ext>
              </a:extLst>
            </p:cNvPr>
            <p:cNvSpPr/>
            <p:nvPr/>
          </p:nvSpPr>
          <p:spPr>
            <a:xfrm>
              <a:off x="4437745" y="1847115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133B9D-DA71-433E-BB7F-C58533403840}"/>
                </a:ext>
              </a:extLst>
            </p:cNvPr>
            <p:cNvSpPr/>
            <p:nvPr/>
          </p:nvSpPr>
          <p:spPr>
            <a:xfrm>
              <a:off x="3442592" y="5213689"/>
              <a:ext cx="746365" cy="623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619687-808A-4EA3-A6FE-6B39D1114F21}"/>
                </a:ext>
              </a:extLst>
            </p:cNvPr>
            <p:cNvSpPr/>
            <p:nvPr/>
          </p:nvSpPr>
          <p:spPr>
            <a:xfrm>
              <a:off x="6801233" y="5213689"/>
              <a:ext cx="746365" cy="623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F7AB3F2-C777-49B9-8898-C5D02DF2F9F7}"/>
                </a:ext>
              </a:extLst>
            </p:cNvPr>
            <p:cNvCxnSpPr>
              <a:stCxn id="2" idx="5"/>
            </p:cNvCxnSpPr>
            <p:nvPr/>
          </p:nvCxnSpPr>
          <p:spPr>
            <a:xfrm>
              <a:off x="3084501" y="2485682"/>
              <a:ext cx="731273" cy="8576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4025212-9A21-4DBE-A104-9AA45F51B628}"/>
                </a:ext>
              </a:extLst>
            </p:cNvPr>
            <p:cNvCxnSpPr>
              <a:stCxn id="3" idx="4"/>
            </p:cNvCxnSpPr>
            <p:nvPr/>
          </p:nvCxnSpPr>
          <p:spPr>
            <a:xfrm>
              <a:off x="3815774" y="2595243"/>
              <a:ext cx="0" cy="748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F878B3C-03F7-4725-815D-1CC0BC1C0D73}"/>
                </a:ext>
              </a:extLst>
            </p:cNvPr>
            <p:cNvCxnSpPr>
              <a:stCxn id="4" idx="4"/>
            </p:cNvCxnSpPr>
            <p:nvPr/>
          </p:nvCxnSpPr>
          <p:spPr>
            <a:xfrm flipH="1">
              <a:off x="3815774" y="2595243"/>
              <a:ext cx="995153" cy="748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546985-D0FE-45D2-AE88-22D7C1772C14}"/>
                </a:ext>
              </a:extLst>
            </p:cNvPr>
            <p:cNvSpPr/>
            <p:nvPr/>
          </p:nvSpPr>
          <p:spPr>
            <a:xfrm>
              <a:off x="5806080" y="1847115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F5F8AB-4240-4AB8-8B56-AE2C88ED6247}"/>
                </a:ext>
              </a:extLst>
            </p:cNvPr>
            <p:cNvSpPr/>
            <p:nvPr/>
          </p:nvSpPr>
          <p:spPr>
            <a:xfrm>
              <a:off x="6801233" y="1847115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21E972A-61D8-4023-A88B-40967FA7C36B}"/>
                </a:ext>
              </a:extLst>
            </p:cNvPr>
            <p:cNvSpPr/>
            <p:nvPr/>
          </p:nvSpPr>
          <p:spPr>
            <a:xfrm>
              <a:off x="7796385" y="1847115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50C06FA-6A2E-4E7A-B8F3-C46461B4165E}"/>
                </a:ext>
              </a:extLst>
            </p:cNvPr>
            <p:cNvCxnSpPr>
              <a:stCxn id="10" idx="5"/>
              <a:endCxn id="48" idx="0"/>
            </p:cNvCxnSpPr>
            <p:nvPr/>
          </p:nvCxnSpPr>
          <p:spPr>
            <a:xfrm>
              <a:off x="6443142" y="2485682"/>
              <a:ext cx="731273" cy="8576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B298D99-2C34-4FBE-AC65-17C476B0251E}"/>
                </a:ext>
              </a:extLst>
            </p:cNvPr>
            <p:cNvCxnSpPr>
              <a:stCxn id="11" idx="4"/>
            </p:cNvCxnSpPr>
            <p:nvPr/>
          </p:nvCxnSpPr>
          <p:spPr>
            <a:xfrm>
              <a:off x="7174415" y="2595243"/>
              <a:ext cx="0" cy="748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CCEEA9B-9F39-4402-9EF7-9881320AE91A}"/>
                </a:ext>
              </a:extLst>
            </p:cNvPr>
            <p:cNvCxnSpPr>
              <a:stCxn id="12" idx="4"/>
              <a:endCxn id="48" idx="0"/>
            </p:cNvCxnSpPr>
            <p:nvPr/>
          </p:nvCxnSpPr>
          <p:spPr>
            <a:xfrm flipH="1">
              <a:off x="7174415" y="2595243"/>
              <a:ext cx="995153" cy="748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DA97CD8-B881-42F1-9A75-A41604ED4D20}"/>
                </a:ext>
              </a:extLst>
            </p:cNvPr>
            <p:cNvCxnSpPr/>
            <p:nvPr/>
          </p:nvCxnSpPr>
          <p:spPr>
            <a:xfrm>
              <a:off x="4188956" y="3655090"/>
              <a:ext cx="261227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45FDFF3-88DA-4DCE-AACE-58F96DA3DFFE}"/>
                </a:ext>
              </a:extLst>
            </p:cNvPr>
            <p:cNvCxnSpPr>
              <a:endCxn id="5" idx="0"/>
            </p:cNvCxnSpPr>
            <p:nvPr/>
          </p:nvCxnSpPr>
          <p:spPr>
            <a:xfrm>
              <a:off x="3815774" y="3966810"/>
              <a:ext cx="0" cy="124687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BE0B164-ED04-4469-A552-BAB14FB7A5B7}"/>
                </a:ext>
              </a:extLst>
            </p:cNvPr>
            <p:cNvCxnSpPr>
              <a:endCxn id="6" idx="0"/>
            </p:cNvCxnSpPr>
            <p:nvPr/>
          </p:nvCxnSpPr>
          <p:spPr>
            <a:xfrm>
              <a:off x="7174415" y="3966810"/>
              <a:ext cx="0" cy="124687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F7CA32-C3B9-44AF-8DEF-BB4B09F4DF27}"/>
                </a:ext>
              </a:extLst>
            </p:cNvPr>
            <p:cNvSpPr txBox="1"/>
            <p:nvPr/>
          </p:nvSpPr>
          <p:spPr>
            <a:xfrm>
              <a:off x="2446918" y="1837308"/>
              <a:ext cx="746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>
                  <a:solidFill>
                    <a:schemeClr val="bg1"/>
                  </a:solidFill>
                </a:rPr>
                <a:t>A</a:t>
              </a:r>
              <a:r>
                <a:rPr lang="nl-NL" sz="3200" baseline="-25000">
                  <a:solidFill>
                    <a:schemeClr val="bg1"/>
                  </a:solidFill>
                </a:rPr>
                <a:t>B</a:t>
              </a:r>
              <a:endParaRPr lang="nl-NL" sz="3200">
                <a:solidFill>
                  <a:schemeClr val="bg1"/>
                </a:solidFill>
              </a:endParaRPr>
            </a:p>
            <a:p>
              <a:pPr algn="ctr"/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0528C9-7F7B-40B2-9886-E00886B2FFE0}"/>
                </a:ext>
              </a:extLst>
            </p:cNvPr>
            <p:cNvSpPr txBox="1"/>
            <p:nvPr/>
          </p:nvSpPr>
          <p:spPr>
            <a:xfrm>
              <a:off x="3442592" y="1847115"/>
              <a:ext cx="746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>
                  <a:solidFill>
                    <a:schemeClr val="bg1"/>
                  </a:solidFill>
                </a:rPr>
                <a:t>C</a:t>
              </a:r>
              <a:r>
                <a:rPr lang="nl-NL" sz="3200" baseline="-25000">
                  <a:solidFill>
                    <a:schemeClr val="bg1"/>
                  </a:solidFill>
                </a:rPr>
                <a:t>B</a:t>
              </a:r>
              <a:endParaRPr lang="nl-NL" sz="3200">
                <a:solidFill>
                  <a:schemeClr val="bg1"/>
                </a:solidFill>
              </a:endParaRPr>
            </a:p>
            <a:p>
              <a:pPr algn="ctr"/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D91007-D5BD-4942-AB88-78B40A2EDE40}"/>
                </a:ext>
              </a:extLst>
            </p:cNvPr>
            <p:cNvSpPr txBox="1"/>
            <p:nvPr/>
          </p:nvSpPr>
          <p:spPr>
            <a:xfrm>
              <a:off x="4437745" y="1847115"/>
              <a:ext cx="746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>
                  <a:solidFill>
                    <a:schemeClr val="bg1"/>
                  </a:solidFill>
                </a:rPr>
                <a:t>E</a:t>
              </a:r>
              <a:r>
                <a:rPr lang="nl-NL" sz="3200" baseline="-25000">
                  <a:solidFill>
                    <a:schemeClr val="bg1"/>
                  </a:solidFill>
                </a:rPr>
                <a:t>B</a:t>
              </a:r>
              <a:endParaRPr lang="nl-NL" sz="3200">
                <a:solidFill>
                  <a:schemeClr val="bg1"/>
                </a:solidFill>
              </a:endParaRPr>
            </a:p>
            <a:p>
              <a:pPr algn="ctr"/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5C3FB4-B9A0-4FAB-8CAF-D590E6C2150A}"/>
                </a:ext>
              </a:extLst>
            </p:cNvPr>
            <p:cNvSpPr txBox="1"/>
            <p:nvPr/>
          </p:nvSpPr>
          <p:spPr>
            <a:xfrm>
              <a:off x="5806080" y="1847115"/>
              <a:ext cx="746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>
                  <a:solidFill>
                    <a:schemeClr val="bg1"/>
                  </a:solidFill>
                </a:rPr>
                <a:t>A</a:t>
              </a:r>
              <a:r>
                <a:rPr lang="nl-NL" sz="3200" baseline="-25000">
                  <a:solidFill>
                    <a:schemeClr val="bg1"/>
                  </a:solidFill>
                </a:rPr>
                <a:t>S</a:t>
              </a:r>
              <a:endParaRPr lang="nl-NL" sz="3200">
                <a:solidFill>
                  <a:schemeClr val="bg1"/>
                </a:solidFill>
              </a:endParaRPr>
            </a:p>
            <a:p>
              <a:pPr algn="ctr"/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6274A0-9F70-4B2D-B221-8AABEEEF2039}"/>
                </a:ext>
              </a:extLst>
            </p:cNvPr>
            <p:cNvSpPr txBox="1"/>
            <p:nvPr/>
          </p:nvSpPr>
          <p:spPr>
            <a:xfrm>
              <a:off x="6801233" y="1847115"/>
              <a:ext cx="74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>
                  <a:solidFill>
                    <a:schemeClr val="bg1"/>
                  </a:solidFill>
                </a:rPr>
                <a:t>C</a:t>
              </a:r>
              <a:r>
                <a:rPr lang="nl-NL" sz="3200" baseline="-25000">
                  <a:solidFill>
                    <a:schemeClr val="bg1"/>
                  </a:solidFill>
                </a:rPr>
                <a:t>S</a:t>
              </a:r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A0B774-E367-440C-9B45-A08F3BECDCED}"/>
                </a:ext>
              </a:extLst>
            </p:cNvPr>
            <p:cNvSpPr txBox="1"/>
            <p:nvPr/>
          </p:nvSpPr>
          <p:spPr>
            <a:xfrm>
              <a:off x="7796385" y="1847115"/>
              <a:ext cx="746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>
                  <a:solidFill>
                    <a:schemeClr val="bg1"/>
                  </a:solidFill>
                </a:rPr>
                <a:t>E</a:t>
              </a:r>
              <a:r>
                <a:rPr lang="nl-NL" sz="3200" baseline="-25000">
                  <a:solidFill>
                    <a:schemeClr val="bg1"/>
                  </a:solidFill>
                </a:rPr>
                <a:t>S</a:t>
              </a:r>
              <a:endParaRPr lang="nl-NL" sz="3200">
                <a:solidFill>
                  <a:schemeClr val="bg1"/>
                </a:solidFill>
              </a:endParaRPr>
            </a:p>
            <a:p>
              <a:pPr algn="ctr"/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C82F93-4A16-4681-9F7B-05B1B834B707}"/>
                </a:ext>
              </a:extLst>
            </p:cNvPr>
            <p:cNvSpPr txBox="1"/>
            <p:nvPr/>
          </p:nvSpPr>
          <p:spPr>
            <a:xfrm>
              <a:off x="3318198" y="5197599"/>
              <a:ext cx="995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4C38CA-2C3C-4BF8-9D10-E2EC22961ECC}"/>
                </a:ext>
              </a:extLst>
            </p:cNvPr>
            <p:cNvSpPr txBox="1"/>
            <p:nvPr/>
          </p:nvSpPr>
          <p:spPr>
            <a:xfrm>
              <a:off x="6552444" y="5197599"/>
              <a:ext cx="1119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bg1"/>
                  </a:solidFill>
                </a:rPr>
                <a:t> SBP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0E0FA6-432A-4255-85A9-B99EB1C3ED9D}"/>
                </a:ext>
              </a:extLst>
            </p:cNvPr>
            <p:cNvSpPr txBox="1"/>
            <p:nvPr/>
          </p:nvSpPr>
          <p:spPr>
            <a:xfrm>
              <a:off x="2710711" y="2579153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ab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655329-5B90-4E68-8B41-14CE525385AB}"/>
                </a:ext>
              </a:extLst>
            </p:cNvPr>
            <p:cNvSpPr txBox="1"/>
            <p:nvPr/>
          </p:nvSpPr>
          <p:spPr>
            <a:xfrm>
              <a:off x="3566986" y="2595243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800"/>
                <a:t>cb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D80FFD-B47B-4EAA-9601-9EEA4B38BD9E}"/>
                </a:ext>
              </a:extLst>
            </p:cNvPr>
            <p:cNvSpPr txBox="1"/>
            <p:nvPr/>
          </p:nvSpPr>
          <p:spPr>
            <a:xfrm>
              <a:off x="4313351" y="2595243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eb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02C37E-C041-426B-826A-764ECD2FF418}"/>
                </a:ext>
              </a:extLst>
            </p:cNvPr>
            <p:cNvSpPr txBox="1"/>
            <p:nvPr/>
          </p:nvSpPr>
          <p:spPr>
            <a:xfrm>
              <a:off x="6069351" y="2595243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EF529B-8C00-40FB-AF13-609464AC644F}"/>
                </a:ext>
              </a:extLst>
            </p:cNvPr>
            <p:cNvSpPr txBox="1"/>
            <p:nvPr/>
          </p:nvSpPr>
          <p:spPr>
            <a:xfrm>
              <a:off x="6925627" y="2611333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800"/>
                <a:t>cs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9D8512-0097-4FAA-9411-B0D89158CFCE}"/>
                </a:ext>
              </a:extLst>
            </p:cNvPr>
            <p:cNvSpPr txBox="1"/>
            <p:nvPr/>
          </p:nvSpPr>
          <p:spPr>
            <a:xfrm>
              <a:off x="7671991" y="2611333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9F2D3C-1E30-488F-A8D4-B5C35897CD07}"/>
                </a:ext>
              </a:extLst>
            </p:cNvPr>
            <p:cNvSpPr txBox="1"/>
            <p:nvPr/>
          </p:nvSpPr>
          <p:spPr>
            <a:xfrm>
              <a:off x="5269592" y="3102374"/>
              <a:ext cx="536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g1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37C638-6EF4-4A2C-9E09-31E199C3632B}"/>
                </a:ext>
              </a:extLst>
            </p:cNvPr>
            <p:cNvSpPr txBox="1"/>
            <p:nvPr/>
          </p:nvSpPr>
          <p:spPr>
            <a:xfrm>
              <a:off x="3318198" y="4253390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C9565E-4C43-447B-8A84-C469403C1F5E}"/>
                </a:ext>
              </a:extLst>
            </p:cNvPr>
            <p:cNvSpPr txBox="1"/>
            <p:nvPr/>
          </p:nvSpPr>
          <p:spPr>
            <a:xfrm>
              <a:off x="6925627" y="4253390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1</a:t>
              </a:r>
            </a:p>
          </p:txBody>
        </p:sp>
        <p:cxnSp>
          <p:nvCxnSpPr>
            <p:cNvPr id="37" name="Curved Connector 41">
              <a:extLst>
                <a:ext uri="{FF2B5EF4-FFF2-40B4-BE49-F238E27FC236}">
                  <a16:creationId xmlns:a16="http://schemas.microsoft.com/office/drawing/2014/main" id="{10666AB3-9E48-4F51-83E3-06BAEB28526C}"/>
                </a:ext>
              </a:extLst>
            </p:cNvPr>
            <p:cNvCxnSpPr>
              <a:cxnSpLocks/>
              <a:stCxn id="2" idx="0"/>
              <a:endCxn id="22" idx="0"/>
            </p:cNvCxnSpPr>
            <p:nvPr/>
          </p:nvCxnSpPr>
          <p:spPr>
            <a:xfrm rot="5400000" flipH="1" flipV="1">
              <a:off x="4499942" y="167795"/>
              <a:ext cx="12700" cy="3358641"/>
            </a:xfrm>
            <a:prstGeom prst="curvedConnector3">
              <a:avLst>
                <a:gd name="adj1" fmla="val 6928772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42">
              <a:extLst>
                <a:ext uri="{FF2B5EF4-FFF2-40B4-BE49-F238E27FC236}">
                  <a16:creationId xmlns:a16="http://schemas.microsoft.com/office/drawing/2014/main" id="{CCB2BBCC-DD54-4B7A-B3C9-467F815E7E46}"/>
                </a:ext>
              </a:extLst>
            </p:cNvPr>
            <p:cNvCxnSpPr>
              <a:stCxn id="20" idx="0"/>
              <a:endCxn id="23" idx="0"/>
            </p:cNvCxnSpPr>
            <p:nvPr/>
          </p:nvCxnSpPr>
          <p:spPr>
            <a:xfrm rot="5400000" flipH="1" flipV="1">
              <a:off x="5495095" y="167795"/>
              <a:ext cx="21991" cy="3358641"/>
            </a:xfrm>
            <a:prstGeom prst="curvedConnector3">
              <a:avLst>
                <a:gd name="adj1" fmla="val 424927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43">
              <a:extLst>
                <a:ext uri="{FF2B5EF4-FFF2-40B4-BE49-F238E27FC236}">
                  <a16:creationId xmlns:a16="http://schemas.microsoft.com/office/drawing/2014/main" id="{860D8C93-1E60-4278-99BA-272E1838B873}"/>
                </a:ext>
              </a:extLst>
            </p:cNvPr>
            <p:cNvCxnSpPr>
              <a:stCxn id="21" idx="0"/>
              <a:endCxn id="24" idx="0"/>
            </p:cNvCxnSpPr>
            <p:nvPr/>
          </p:nvCxnSpPr>
          <p:spPr>
            <a:xfrm rot="5400000" flipH="1" flipV="1">
              <a:off x="6490247" y="167795"/>
              <a:ext cx="21991" cy="3358641"/>
            </a:xfrm>
            <a:prstGeom prst="curvedConnector3">
              <a:avLst>
                <a:gd name="adj1" fmla="val 4534068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54139-AB55-4AA6-9525-3B82AE42A16E}"/>
                </a:ext>
              </a:extLst>
            </p:cNvPr>
            <p:cNvSpPr txBox="1"/>
            <p:nvPr/>
          </p:nvSpPr>
          <p:spPr>
            <a:xfrm>
              <a:off x="2880808" y="820505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ra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7B776D3-C6A7-4C82-973E-321B08ABE996}"/>
                </a:ext>
              </a:extLst>
            </p:cNvPr>
            <p:cNvSpPr txBox="1"/>
            <p:nvPr/>
          </p:nvSpPr>
          <p:spPr>
            <a:xfrm>
              <a:off x="4947847" y="472896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rc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64928B-DE26-4A82-91FF-61D8D24D4471}"/>
                </a:ext>
              </a:extLst>
            </p:cNvPr>
            <p:cNvSpPr txBox="1"/>
            <p:nvPr/>
          </p:nvSpPr>
          <p:spPr>
            <a:xfrm>
              <a:off x="7021794" y="558894"/>
              <a:ext cx="738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re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03523C6-69A1-443F-895A-19BDCE1906EC}"/>
                </a:ext>
              </a:extLst>
            </p:cNvPr>
            <p:cNvSpPr/>
            <p:nvPr/>
          </p:nvSpPr>
          <p:spPr>
            <a:xfrm>
              <a:off x="3442592" y="3343370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BMI</a:t>
              </a:r>
              <a:endParaRPr lang="nl-NL" sz="16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0E9005C-EBB1-41A6-BA5E-B572B3DB3BE0}"/>
                </a:ext>
              </a:extLst>
            </p:cNvPr>
            <p:cNvSpPr/>
            <p:nvPr/>
          </p:nvSpPr>
          <p:spPr>
            <a:xfrm>
              <a:off x="6801233" y="3343370"/>
              <a:ext cx="746365" cy="74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SBP</a:t>
              </a:r>
              <a:endParaRPr lang="nl-NL" sz="160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048A083-7C90-4E58-9F3B-17B8037E8EA9}"/>
                </a:ext>
              </a:extLst>
            </p:cNvPr>
            <p:cNvCxnSpPr>
              <a:stCxn id="48" idx="3"/>
              <a:endCxn id="46" idx="5"/>
            </p:cNvCxnSpPr>
            <p:nvPr/>
          </p:nvCxnSpPr>
          <p:spPr>
            <a:xfrm flipH="1">
              <a:off x="4079654" y="3981937"/>
              <a:ext cx="283088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E21D66-7376-4EEF-849E-839AB82E0900}"/>
                </a:ext>
              </a:extLst>
            </p:cNvPr>
            <p:cNvSpPr txBox="1"/>
            <p:nvPr/>
          </p:nvSpPr>
          <p:spPr>
            <a:xfrm>
              <a:off x="5098627" y="3916700"/>
              <a:ext cx="7463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dirty="0"/>
                <a:t>g2</a:t>
              </a:r>
            </a:p>
          </p:txBody>
        </p:sp>
        <p:cxnSp>
          <p:nvCxnSpPr>
            <p:cNvPr id="60" name="Connector: Curved 59">
              <a:extLst>
                <a:ext uri="{FF2B5EF4-FFF2-40B4-BE49-F238E27FC236}">
                  <a16:creationId xmlns:a16="http://schemas.microsoft.com/office/drawing/2014/main" id="{6970012C-DBA5-488D-8806-B2D044F12570}"/>
                </a:ext>
              </a:extLst>
            </p:cNvPr>
            <p:cNvCxnSpPr>
              <a:cxnSpLocks/>
              <a:stCxn id="48" idx="6"/>
              <a:endCxn id="48" idx="5"/>
            </p:cNvCxnSpPr>
            <p:nvPr/>
          </p:nvCxnSpPr>
          <p:spPr>
            <a:xfrm flipH="1">
              <a:off x="7438295" y="3717434"/>
              <a:ext cx="109303" cy="264502"/>
            </a:xfrm>
            <a:prstGeom prst="curvedConnector4">
              <a:avLst>
                <a:gd name="adj1" fmla="val -209143"/>
                <a:gd name="adj2" fmla="val 227848"/>
              </a:avLst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5615FB4E-B8D8-4DD5-927D-2BCD2E25579C}"/>
                </a:ext>
              </a:extLst>
            </p:cNvPr>
            <p:cNvCxnSpPr>
              <a:stCxn id="46" idx="2"/>
              <a:endCxn id="46" idx="3"/>
            </p:cNvCxnSpPr>
            <p:nvPr/>
          </p:nvCxnSpPr>
          <p:spPr>
            <a:xfrm rot="10800000" flipH="1" flipV="1">
              <a:off x="3442591" y="3717434"/>
              <a:ext cx="109303" cy="264502"/>
            </a:xfrm>
            <a:prstGeom prst="curvedConnector4">
              <a:avLst>
                <a:gd name="adj1" fmla="val -209143"/>
                <a:gd name="adj2" fmla="val 227848"/>
              </a:avLst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25707-3E54-4538-831B-303E738F4974}"/>
                </a:ext>
              </a:extLst>
            </p:cNvPr>
            <p:cNvSpPr txBox="1"/>
            <p:nvPr/>
          </p:nvSpPr>
          <p:spPr>
            <a:xfrm>
              <a:off x="2848459" y="398193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/>
                <a:t>0</a:t>
              </a:r>
              <a:endParaRPr lang="nl-NL" sz="24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CBD3984-0F06-43AD-A302-47770C9A8CC1}"/>
                </a:ext>
              </a:extLst>
            </p:cNvPr>
            <p:cNvSpPr txBox="1"/>
            <p:nvPr/>
          </p:nvSpPr>
          <p:spPr>
            <a:xfrm>
              <a:off x="7772400" y="381917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/>
                <a:t>0</a:t>
              </a:r>
              <a:endParaRPr lang="nl-NL" sz="2400"/>
            </a:p>
          </p:txBody>
        </p: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99C3FEBF-566D-4AC3-9D44-70058800C41B}"/>
                </a:ext>
              </a:extLst>
            </p:cNvPr>
            <p:cNvCxnSpPr>
              <a:cxnSpLocks/>
              <a:stCxn id="2" idx="1"/>
              <a:endCxn id="2" idx="2"/>
            </p:cNvCxnSpPr>
            <p:nvPr/>
          </p:nvCxnSpPr>
          <p:spPr>
            <a:xfrm rot="16200000" flipH="1" flipV="1">
              <a:off x="2369839" y="2034275"/>
              <a:ext cx="264503" cy="109303"/>
            </a:xfrm>
            <a:prstGeom prst="curvedConnector4">
              <a:avLst>
                <a:gd name="adj1" fmla="val -127848"/>
                <a:gd name="adj2" fmla="val 309143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A934684-E699-41E8-9766-E8D60ACFCB7F}"/>
                </a:ext>
              </a:extLst>
            </p:cNvPr>
            <p:cNvSpPr txBox="1"/>
            <p:nvPr/>
          </p:nvSpPr>
          <p:spPr>
            <a:xfrm>
              <a:off x="1910666" y="147778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/>
                <a:t>1</a:t>
              </a:r>
              <a:endParaRPr lang="nl-NL" sz="2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94A1364-8A7C-417F-B58A-3460867111C7}"/>
                </a:ext>
              </a:extLst>
            </p:cNvPr>
            <p:cNvSpPr/>
            <p:nvPr/>
          </p:nvSpPr>
          <p:spPr>
            <a:xfrm>
              <a:off x="1119104" y="5195533"/>
              <a:ext cx="890998" cy="748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prs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A2D579A-FE25-4040-B564-EB04E3106DF0}"/>
                </a:ext>
              </a:extLst>
            </p:cNvPr>
            <p:cNvCxnSpPr>
              <a:cxnSpLocks/>
              <a:stCxn id="57" idx="4"/>
              <a:endCxn id="53" idx="0"/>
            </p:cNvCxnSpPr>
            <p:nvPr/>
          </p:nvCxnSpPr>
          <p:spPr>
            <a:xfrm flipH="1">
              <a:off x="1564603" y="4081478"/>
              <a:ext cx="23771" cy="11140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6FCBD6-C96E-464C-B700-E0F547024A54}"/>
                </a:ext>
              </a:extLst>
            </p:cNvPr>
            <p:cNvSpPr txBox="1"/>
            <p:nvPr/>
          </p:nvSpPr>
          <p:spPr>
            <a:xfrm>
              <a:off x="1304653" y="4351146"/>
              <a:ext cx="764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/>
                <a:t>x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88F2E98-7B3E-4E35-BB47-019387DAFA41}"/>
                </a:ext>
              </a:extLst>
            </p:cNvPr>
            <p:cNvSpPr/>
            <p:nvPr/>
          </p:nvSpPr>
          <p:spPr>
            <a:xfrm>
              <a:off x="1142875" y="3333350"/>
              <a:ext cx="890998" cy="74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prs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270A219-1FE9-485C-831A-D55911D4EEA7}"/>
                </a:ext>
              </a:extLst>
            </p:cNvPr>
            <p:cNvCxnSpPr>
              <a:stCxn id="57" idx="6"/>
              <a:endCxn id="46" idx="2"/>
            </p:cNvCxnSpPr>
            <p:nvPr/>
          </p:nvCxnSpPr>
          <p:spPr>
            <a:xfrm>
              <a:off x="2033873" y="3707414"/>
              <a:ext cx="1408719" cy="100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or: Curved 66">
              <a:extLst>
                <a:ext uri="{FF2B5EF4-FFF2-40B4-BE49-F238E27FC236}">
                  <a16:creationId xmlns:a16="http://schemas.microsoft.com/office/drawing/2014/main" id="{DDC53045-58C8-42FF-BDBB-ABF77986A97A}"/>
                </a:ext>
              </a:extLst>
            </p:cNvPr>
            <p:cNvCxnSpPr>
              <a:stCxn id="57" idx="1"/>
              <a:endCxn id="57" idx="2"/>
            </p:cNvCxnSpPr>
            <p:nvPr/>
          </p:nvCxnSpPr>
          <p:spPr>
            <a:xfrm rot="16200000" flipH="1" flipV="1">
              <a:off x="1075865" y="3509920"/>
              <a:ext cx="264503" cy="130484"/>
            </a:xfrm>
            <a:prstGeom prst="curvedConnector4">
              <a:avLst>
                <a:gd name="adj1" fmla="val -127848"/>
                <a:gd name="adj2" fmla="val 27519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C34C262-03DB-413B-850B-7849A0A78F2F}"/>
                </a:ext>
              </a:extLst>
            </p:cNvPr>
            <p:cNvSpPr txBox="1"/>
            <p:nvPr/>
          </p:nvSpPr>
          <p:spPr>
            <a:xfrm>
              <a:off x="696179" y="290683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/>
                <a:t>1</a:t>
              </a:r>
            </a:p>
          </p:txBody>
        </p:sp>
      </p:grp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1FD872E3-D985-49AF-81B2-DE3760A8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665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29E0-BC17-456D-8D01-F6FEF3D12F38}" type="slidenum">
              <a:rPr lang="en-GB" smtClean="0"/>
              <a:pPr/>
              <a:t>35</a:t>
            </a:fld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B069C8-55E3-4B5A-8DC2-D1B2823CE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4524"/>
              </p:ext>
            </p:extLst>
          </p:nvPr>
        </p:nvGraphicFramePr>
        <p:xfrm>
          <a:off x="2580143" y="2003677"/>
          <a:ext cx="6152377" cy="25462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4520">
                  <a:extLst>
                    <a:ext uri="{9D8B030D-6E8A-4147-A177-3AD203B41FA5}">
                      <a16:colId xmlns:a16="http://schemas.microsoft.com/office/drawing/2014/main" val="2762386579"/>
                    </a:ext>
                  </a:extLst>
                </a:gridCol>
                <a:gridCol w="792551">
                  <a:extLst>
                    <a:ext uri="{9D8B030D-6E8A-4147-A177-3AD203B41FA5}">
                      <a16:colId xmlns:a16="http://schemas.microsoft.com/office/drawing/2014/main" val="2878519844"/>
                    </a:ext>
                  </a:extLst>
                </a:gridCol>
                <a:gridCol w="792551">
                  <a:extLst>
                    <a:ext uri="{9D8B030D-6E8A-4147-A177-3AD203B41FA5}">
                      <a16:colId xmlns:a16="http://schemas.microsoft.com/office/drawing/2014/main" val="281686919"/>
                    </a:ext>
                  </a:extLst>
                </a:gridCol>
                <a:gridCol w="792551">
                  <a:extLst>
                    <a:ext uri="{9D8B030D-6E8A-4147-A177-3AD203B41FA5}">
                      <a16:colId xmlns:a16="http://schemas.microsoft.com/office/drawing/2014/main" val="2543789530"/>
                    </a:ext>
                  </a:extLst>
                </a:gridCol>
                <a:gridCol w="792551">
                  <a:extLst>
                    <a:ext uri="{9D8B030D-6E8A-4147-A177-3AD203B41FA5}">
                      <a16:colId xmlns:a16="http://schemas.microsoft.com/office/drawing/2014/main" val="3675971876"/>
                    </a:ext>
                  </a:extLst>
                </a:gridCol>
                <a:gridCol w="792551">
                  <a:extLst>
                    <a:ext uri="{9D8B030D-6E8A-4147-A177-3AD203B41FA5}">
                      <a16:colId xmlns:a16="http://schemas.microsoft.com/office/drawing/2014/main" val="1311120290"/>
                    </a:ext>
                  </a:extLst>
                </a:gridCol>
                <a:gridCol w="548786">
                  <a:extLst>
                    <a:ext uri="{9D8B030D-6E8A-4147-A177-3AD203B41FA5}">
                      <a16:colId xmlns:a16="http://schemas.microsoft.com/office/drawing/2014/main" val="3879351624"/>
                    </a:ext>
                  </a:extLst>
                </a:gridCol>
                <a:gridCol w="1036316">
                  <a:extLst>
                    <a:ext uri="{9D8B030D-6E8A-4147-A177-3AD203B41FA5}">
                      <a16:colId xmlns:a16="http://schemas.microsoft.com/office/drawing/2014/main" val="1151144500"/>
                    </a:ext>
                  </a:extLst>
                </a:gridCol>
              </a:tblGrid>
              <a:tr h="749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 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ra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rc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re</a:t>
                      </a:r>
                      <a:endParaRPr lang="nl-NL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</a:t>
                      </a:r>
                      <a:r>
                        <a:rPr lang="en-US" sz="2800" baseline="-25000">
                          <a:effectLst/>
                        </a:rPr>
                        <a:t>1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</a:t>
                      </a:r>
                      <a:r>
                        <a:rPr lang="en-US" sz="2800" baseline="-25000">
                          <a:effectLst/>
                        </a:rPr>
                        <a:t>2</a:t>
                      </a:r>
                      <a:endParaRPr lang="nl-NL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</a:t>
                      </a:r>
                      <a:r>
                        <a:rPr lang="en-US" sz="2800" baseline="-25000">
                          <a:effectLst/>
                        </a:rPr>
                        <a:t>1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ID?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4503104"/>
                  </a:ext>
                </a:extLst>
              </a:tr>
              <a:tr h="5988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No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0348194"/>
                  </a:ext>
                </a:extLst>
              </a:tr>
              <a:tr h="5988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B050"/>
                          </a:solidFill>
                          <a:effectLst/>
                        </a:rPr>
                        <a:t>fr</a:t>
                      </a:r>
                      <a:endParaRPr lang="nl-NL" sz="24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B050"/>
                          </a:solidFill>
                          <a:effectLst/>
                        </a:rPr>
                        <a:t>fr</a:t>
                      </a:r>
                      <a:endParaRPr lang="nl-NL" sz="24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Yes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896009"/>
                  </a:ext>
                </a:extLst>
              </a:tr>
              <a:tr h="5988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B050"/>
                          </a:solidFill>
                          <a:effectLst/>
                        </a:rPr>
                        <a:t>fr</a:t>
                      </a:r>
                      <a:endParaRPr lang="nl-NL" sz="24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B050"/>
                          </a:solidFill>
                          <a:effectLst/>
                        </a:rPr>
                        <a:t>fr</a:t>
                      </a:r>
                      <a:endParaRPr lang="nl-NL" sz="24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Yes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15984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F7A38F4-6FDD-4673-B893-3F6656D19C2A}"/>
              </a:ext>
            </a:extLst>
          </p:cNvPr>
          <p:cNvSpPr txBox="1"/>
          <p:nvPr/>
        </p:nvSpPr>
        <p:spPr>
          <a:xfrm>
            <a:off x="2399838" y="5037664"/>
            <a:ext cx="6973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/>
              <a:t>Numerical check:  mxCheckIdentification {OpenMx}  </a:t>
            </a:r>
          </a:p>
          <a:p>
            <a:r>
              <a:rPr lang="nl-NL" sz="2400"/>
              <a:t>Symbolic check: MAPLE, Mathematica, Maxima (free)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6575B-93CD-494A-8D7F-944A04C2C6CE}"/>
              </a:ext>
            </a:extLst>
          </p:cNvPr>
          <p:cNvSpPr txBox="1"/>
          <p:nvPr/>
        </p:nvSpPr>
        <p:spPr>
          <a:xfrm>
            <a:off x="2580143" y="727729"/>
            <a:ext cx="545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ab cb eb as cs es all freely estimated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2652075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969" y="232577"/>
            <a:ext cx="1107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Model 1:  PGS &amp; </a:t>
            </a:r>
            <a:r>
              <a:rPr lang="en-US" sz="3200" b="1"/>
              <a:t>no pleiotropy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29E0-BC17-456D-8D01-F6FEF3D12F38}" type="slidenum">
              <a:rPr lang="en-GB" smtClean="0"/>
              <a:pPr/>
              <a:t>36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693906-9FC5-4308-8BFD-3D2C85D09B4D}"/>
              </a:ext>
            </a:extLst>
          </p:cNvPr>
          <p:cNvGrpSpPr/>
          <p:nvPr/>
        </p:nvGrpSpPr>
        <p:grpSpPr>
          <a:xfrm>
            <a:off x="2962470" y="1498368"/>
            <a:ext cx="6059609" cy="4150592"/>
            <a:chOff x="2962471" y="1510053"/>
            <a:chExt cx="4608512" cy="2811355"/>
          </a:xfrm>
        </p:grpSpPr>
        <p:sp>
          <p:nvSpPr>
            <p:cNvPr id="7" name="Oval 6"/>
            <p:cNvSpPr/>
            <p:nvPr/>
          </p:nvSpPr>
          <p:spPr>
            <a:xfrm>
              <a:off x="4042591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4618655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5194719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18655" y="3961368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62871" y="3961368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cxnSp>
          <p:nvCxnSpPr>
            <p:cNvPr id="12" name="Straight Arrow Connector 11"/>
            <p:cNvCxnSpPr>
              <a:stCxn id="7" idx="5"/>
            </p:cNvCxnSpPr>
            <p:nvPr/>
          </p:nvCxnSpPr>
          <p:spPr>
            <a:xfrm>
              <a:off x="4411367" y="2385928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4"/>
            </p:cNvCxnSpPr>
            <p:nvPr/>
          </p:nvCxnSpPr>
          <p:spPr>
            <a:xfrm>
              <a:off x="4834679" y="244920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4"/>
            </p:cNvCxnSpPr>
            <p:nvPr/>
          </p:nvCxnSpPr>
          <p:spPr>
            <a:xfrm flipH="1">
              <a:off x="4834679" y="24492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986807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6562871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7" name="Oval 16"/>
            <p:cNvSpPr/>
            <p:nvPr/>
          </p:nvSpPr>
          <p:spPr>
            <a:xfrm>
              <a:off x="7138935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cxnSp>
          <p:nvCxnSpPr>
            <p:cNvPr id="18" name="Straight Arrow Connector 17"/>
            <p:cNvCxnSpPr>
              <a:stCxn id="15" idx="5"/>
              <a:endCxn id="104" idx="0"/>
            </p:cNvCxnSpPr>
            <p:nvPr/>
          </p:nvCxnSpPr>
          <p:spPr>
            <a:xfrm>
              <a:off x="6355583" y="2385928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4"/>
            </p:cNvCxnSpPr>
            <p:nvPr/>
          </p:nvCxnSpPr>
          <p:spPr>
            <a:xfrm>
              <a:off x="6778895" y="244920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7" idx="4"/>
              <a:endCxn id="104" idx="0"/>
            </p:cNvCxnSpPr>
            <p:nvPr/>
          </p:nvCxnSpPr>
          <p:spPr>
            <a:xfrm flipH="1">
              <a:off x="6778895" y="24492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050703" y="3061268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0" idx="0"/>
            </p:cNvCxnSpPr>
            <p:nvPr/>
          </p:nvCxnSpPr>
          <p:spPr>
            <a:xfrm>
              <a:off x="4834679" y="3241288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11" idx="0"/>
            </p:cNvCxnSpPr>
            <p:nvPr/>
          </p:nvCxnSpPr>
          <p:spPr>
            <a:xfrm>
              <a:off x="6778895" y="3241288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042591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A</a:t>
              </a:r>
              <a:r>
                <a:rPr lang="nl-NL" sz="2400" baseline="-25000">
                  <a:solidFill>
                    <a:schemeClr val="bg1"/>
                  </a:solidFill>
                </a:rPr>
                <a:t>B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18655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C</a:t>
              </a:r>
              <a:r>
                <a:rPr lang="nl-NL" sz="2400" baseline="-25000">
                  <a:solidFill>
                    <a:schemeClr val="bg1"/>
                  </a:solidFill>
                </a:rPr>
                <a:t>B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94719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E</a:t>
              </a:r>
              <a:r>
                <a:rPr lang="nl-NL" sz="2400" baseline="-25000">
                  <a:solidFill>
                    <a:schemeClr val="bg1"/>
                  </a:solidFill>
                </a:rPr>
                <a:t>B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86807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A</a:t>
              </a:r>
              <a:r>
                <a:rPr lang="nl-NL" sz="2400" baseline="-25000">
                  <a:solidFill>
                    <a:schemeClr val="bg1"/>
                  </a:solidFill>
                </a:rPr>
                <a:t>S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62871" y="2017152"/>
              <a:ext cx="432048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>
                  <a:solidFill>
                    <a:schemeClr val="bg1"/>
                  </a:solidFill>
                </a:rPr>
                <a:t>C</a:t>
              </a:r>
              <a:r>
                <a:rPr lang="nl-NL" sz="2400" baseline="-25000">
                  <a:solidFill>
                    <a:schemeClr val="bg1"/>
                  </a:solidFill>
                </a:rPr>
                <a:t>S</a:t>
              </a:r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38935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E</a:t>
              </a:r>
              <a:r>
                <a:rPr lang="nl-NL" sz="2400" baseline="-25000">
                  <a:solidFill>
                    <a:schemeClr val="bg1"/>
                  </a:solidFill>
                </a:rPr>
                <a:t>S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46647" y="3952076"/>
              <a:ext cx="576064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18855" y="3952076"/>
              <a:ext cx="648072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 SBP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94991" y="2439908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ab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90663" y="244920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000"/>
                <a:t>cb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22711" y="244920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eb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39207" y="244920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as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34879" y="2458492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000"/>
                <a:t>cs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66927" y="2458492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54759" y="280924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g1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46647" y="340679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34879" y="340679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1</a:t>
              </a:r>
            </a:p>
          </p:txBody>
        </p:sp>
        <p:cxnSp>
          <p:nvCxnSpPr>
            <p:cNvPr id="42" name="Curved Connector 41"/>
            <p:cNvCxnSpPr>
              <a:stCxn id="24" idx="0"/>
              <a:endCxn id="27" idx="0"/>
            </p:cNvCxnSpPr>
            <p:nvPr/>
          </p:nvCxnSpPr>
          <p:spPr>
            <a:xfrm rot="5400000" flipH="1" flipV="1">
              <a:off x="5231502" y="1045044"/>
              <a:ext cx="12700" cy="194421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25" idx="0"/>
              <a:endCxn id="28" idx="0"/>
            </p:cNvCxnSpPr>
            <p:nvPr/>
          </p:nvCxnSpPr>
          <p:spPr>
            <a:xfrm rot="5400000" flipH="1" flipV="1">
              <a:off x="5807567" y="1045044"/>
              <a:ext cx="12700" cy="194421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26" idx="0"/>
              <a:endCxn id="29" idx="0"/>
            </p:cNvCxnSpPr>
            <p:nvPr/>
          </p:nvCxnSpPr>
          <p:spPr>
            <a:xfrm rot="5400000" flipH="1" flipV="1">
              <a:off x="6383631" y="1045044"/>
              <a:ext cx="12700" cy="194421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402631" y="1585104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ra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82751" y="1534582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rc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39207" y="1510053"/>
              <a:ext cx="1092820" cy="39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/>
                <a:t>re≠0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4618655" y="2881248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474639" y="2881248"/>
              <a:ext cx="720080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104" name="Oval 103"/>
            <p:cNvSpPr/>
            <p:nvPr/>
          </p:nvSpPr>
          <p:spPr>
            <a:xfrm>
              <a:off x="6562871" y="2881248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418855" y="2881248"/>
              <a:ext cx="720080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SBP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826567" y="2830726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/>
                <a:t>b1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106487" y="3961368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cxnSp>
          <p:nvCxnSpPr>
            <p:cNvPr id="112" name="Straight Arrow Connector 111"/>
            <p:cNvCxnSpPr>
              <a:stCxn id="115" idx="4"/>
              <a:endCxn id="111" idx="0"/>
            </p:cNvCxnSpPr>
            <p:nvPr/>
          </p:nvCxnSpPr>
          <p:spPr>
            <a:xfrm>
              <a:off x="3322511" y="3313296"/>
              <a:ext cx="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2962471" y="3952076"/>
              <a:ext cx="648072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PRS</a:t>
              </a:r>
              <a:endParaRPr lang="nl-NL" sz="2400" dirty="0">
                <a:solidFill>
                  <a:schemeClr val="bg1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178495" y="340679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x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3106487" y="2881248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962471" y="2881248"/>
              <a:ext cx="720080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PRS</a:t>
              </a:r>
              <a:endParaRPr lang="nl-NL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17" name="Straight Arrow Connector 116"/>
            <p:cNvCxnSpPr>
              <a:stCxn id="115" idx="6"/>
              <a:endCxn id="102" idx="2"/>
            </p:cNvCxnSpPr>
            <p:nvPr/>
          </p:nvCxnSpPr>
          <p:spPr>
            <a:xfrm>
              <a:off x="3538535" y="3097272"/>
              <a:ext cx="10801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>
              <a:stCxn id="115" idx="4"/>
              <a:endCxn id="104" idx="4"/>
            </p:cNvCxnSpPr>
            <p:nvPr/>
          </p:nvCxnSpPr>
          <p:spPr>
            <a:xfrm rot="16200000" flipH="1">
              <a:off x="5050703" y="1585104"/>
              <a:ext cx="12700" cy="345638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3571364" y="3440822"/>
              <a:ext cx="1014462" cy="39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/>
                <a:t>b2=0</a:t>
              </a:r>
              <a:endParaRPr lang="nl-NL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067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969" y="99949"/>
            <a:ext cx="1107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Model 2: PGS </a:t>
            </a:r>
            <a:r>
              <a:rPr lang="en-US" sz="3200" b="1"/>
              <a:t>&amp; pleiotropy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29E0-BC17-456D-8D01-F6FEF3D12F38}" type="slidenum">
              <a:rPr lang="en-GB" smtClean="0"/>
              <a:pPr/>
              <a:t>37</a:t>
            </a:fld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7E32ABC-ED7E-4993-A7FD-E82D1E33CE5E}"/>
              </a:ext>
            </a:extLst>
          </p:cNvPr>
          <p:cNvGrpSpPr/>
          <p:nvPr/>
        </p:nvGrpSpPr>
        <p:grpSpPr>
          <a:xfrm>
            <a:off x="2962470" y="1498368"/>
            <a:ext cx="6059609" cy="4150592"/>
            <a:chOff x="2962471" y="1510053"/>
            <a:chExt cx="4608512" cy="2811355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B7A32F2-548D-46D3-96A3-D2745E9CD4B4}"/>
                </a:ext>
              </a:extLst>
            </p:cNvPr>
            <p:cNvSpPr/>
            <p:nvPr/>
          </p:nvSpPr>
          <p:spPr>
            <a:xfrm>
              <a:off x="4042591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097A522-57D3-405B-A27F-BAC9DBB0BC70}"/>
                </a:ext>
              </a:extLst>
            </p:cNvPr>
            <p:cNvSpPr/>
            <p:nvPr/>
          </p:nvSpPr>
          <p:spPr>
            <a:xfrm>
              <a:off x="4618655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9C89A6E-E5B5-49CC-8722-2127870A88B1}"/>
                </a:ext>
              </a:extLst>
            </p:cNvPr>
            <p:cNvSpPr/>
            <p:nvPr/>
          </p:nvSpPr>
          <p:spPr>
            <a:xfrm>
              <a:off x="5194719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AF12623-DDC7-4886-B1D1-87878D9DD6E2}"/>
                </a:ext>
              </a:extLst>
            </p:cNvPr>
            <p:cNvSpPr/>
            <p:nvPr/>
          </p:nvSpPr>
          <p:spPr>
            <a:xfrm>
              <a:off x="4618655" y="3961368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62BF705-0F92-476F-93E0-CF7E62120BC7}"/>
                </a:ext>
              </a:extLst>
            </p:cNvPr>
            <p:cNvSpPr/>
            <p:nvPr/>
          </p:nvSpPr>
          <p:spPr>
            <a:xfrm>
              <a:off x="6562871" y="3961368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A279861-1D1A-4A14-AA02-FDE189A63326}"/>
                </a:ext>
              </a:extLst>
            </p:cNvPr>
            <p:cNvCxnSpPr>
              <a:stCxn id="132" idx="5"/>
            </p:cNvCxnSpPr>
            <p:nvPr/>
          </p:nvCxnSpPr>
          <p:spPr>
            <a:xfrm>
              <a:off x="4411367" y="2385928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EC643C1-6D68-4563-B16F-1D723A0F29FC}"/>
                </a:ext>
              </a:extLst>
            </p:cNvPr>
            <p:cNvCxnSpPr>
              <a:stCxn id="133" idx="4"/>
            </p:cNvCxnSpPr>
            <p:nvPr/>
          </p:nvCxnSpPr>
          <p:spPr>
            <a:xfrm>
              <a:off x="4834679" y="244920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606224F-A31E-411A-B26B-E529C5723385}"/>
                </a:ext>
              </a:extLst>
            </p:cNvPr>
            <p:cNvCxnSpPr>
              <a:stCxn id="134" idx="4"/>
            </p:cNvCxnSpPr>
            <p:nvPr/>
          </p:nvCxnSpPr>
          <p:spPr>
            <a:xfrm flipH="1">
              <a:off x="4834679" y="24492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3E1B1C1-5670-4B72-BBD9-ED7F8C365E19}"/>
                </a:ext>
              </a:extLst>
            </p:cNvPr>
            <p:cNvSpPr/>
            <p:nvPr/>
          </p:nvSpPr>
          <p:spPr>
            <a:xfrm>
              <a:off x="5986807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D38891F6-07F2-4393-8A75-7EE39852A4B2}"/>
                </a:ext>
              </a:extLst>
            </p:cNvPr>
            <p:cNvSpPr/>
            <p:nvPr/>
          </p:nvSpPr>
          <p:spPr>
            <a:xfrm>
              <a:off x="6562871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FD5677C-E48B-4B53-8B57-30561FEE060D}"/>
                </a:ext>
              </a:extLst>
            </p:cNvPr>
            <p:cNvSpPr/>
            <p:nvPr/>
          </p:nvSpPr>
          <p:spPr>
            <a:xfrm>
              <a:off x="7138935" y="2017152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DB5E99B-9B0C-43AC-8DCD-FB9CF0B32F73}"/>
                </a:ext>
              </a:extLst>
            </p:cNvPr>
            <p:cNvCxnSpPr>
              <a:stCxn id="140" idx="5"/>
              <a:endCxn id="174" idx="0"/>
            </p:cNvCxnSpPr>
            <p:nvPr/>
          </p:nvCxnSpPr>
          <p:spPr>
            <a:xfrm>
              <a:off x="6355583" y="2385928"/>
              <a:ext cx="423312" cy="495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16EE4EA9-688F-48DA-B66B-BFA9AF8C8278}"/>
                </a:ext>
              </a:extLst>
            </p:cNvPr>
            <p:cNvCxnSpPr>
              <a:stCxn id="141" idx="4"/>
            </p:cNvCxnSpPr>
            <p:nvPr/>
          </p:nvCxnSpPr>
          <p:spPr>
            <a:xfrm>
              <a:off x="6778895" y="244920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C02FDF98-066D-42AB-BDD4-9A6D7511D85C}"/>
                </a:ext>
              </a:extLst>
            </p:cNvPr>
            <p:cNvCxnSpPr>
              <a:stCxn id="142" idx="4"/>
              <a:endCxn id="174" idx="0"/>
            </p:cNvCxnSpPr>
            <p:nvPr/>
          </p:nvCxnSpPr>
          <p:spPr>
            <a:xfrm flipH="1">
              <a:off x="6778895" y="2449200"/>
              <a:ext cx="57606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FFF290E5-173D-4E5D-BC48-3D5C98EB67F4}"/>
                </a:ext>
              </a:extLst>
            </p:cNvPr>
            <p:cNvCxnSpPr/>
            <p:nvPr/>
          </p:nvCxnSpPr>
          <p:spPr>
            <a:xfrm>
              <a:off x="5050703" y="3061268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2B3C8F62-A9F0-43A0-81BC-0A450741DE14}"/>
                </a:ext>
              </a:extLst>
            </p:cNvPr>
            <p:cNvCxnSpPr>
              <a:endCxn id="135" idx="0"/>
            </p:cNvCxnSpPr>
            <p:nvPr/>
          </p:nvCxnSpPr>
          <p:spPr>
            <a:xfrm>
              <a:off x="4834679" y="3241288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3C1918A-765D-4C4B-B7CC-1C5D90990F29}"/>
                </a:ext>
              </a:extLst>
            </p:cNvPr>
            <p:cNvCxnSpPr>
              <a:endCxn id="136" idx="0"/>
            </p:cNvCxnSpPr>
            <p:nvPr/>
          </p:nvCxnSpPr>
          <p:spPr>
            <a:xfrm>
              <a:off x="6778895" y="3241288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ED0616E-547D-4F43-B86B-FBEC7FCA3433}"/>
                </a:ext>
              </a:extLst>
            </p:cNvPr>
            <p:cNvSpPr txBox="1"/>
            <p:nvPr/>
          </p:nvSpPr>
          <p:spPr>
            <a:xfrm>
              <a:off x="4042591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A</a:t>
              </a:r>
              <a:r>
                <a:rPr lang="nl-NL" sz="2400" baseline="-25000">
                  <a:solidFill>
                    <a:schemeClr val="bg1"/>
                  </a:solidFill>
                </a:rPr>
                <a:t>B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BCDC3CA-474A-40B1-84E5-7A15E0249D0B}"/>
                </a:ext>
              </a:extLst>
            </p:cNvPr>
            <p:cNvSpPr txBox="1"/>
            <p:nvPr/>
          </p:nvSpPr>
          <p:spPr>
            <a:xfrm>
              <a:off x="4618655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C</a:t>
              </a:r>
              <a:r>
                <a:rPr lang="nl-NL" sz="2400" baseline="-25000">
                  <a:solidFill>
                    <a:schemeClr val="bg1"/>
                  </a:solidFill>
                </a:rPr>
                <a:t>B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DEDA0CF-A6D0-4FE8-8438-0C9CC892D434}"/>
                </a:ext>
              </a:extLst>
            </p:cNvPr>
            <p:cNvSpPr txBox="1"/>
            <p:nvPr/>
          </p:nvSpPr>
          <p:spPr>
            <a:xfrm>
              <a:off x="5194719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E</a:t>
              </a:r>
              <a:r>
                <a:rPr lang="nl-NL" sz="2400" baseline="-25000">
                  <a:solidFill>
                    <a:schemeClr val="bg1"/>
                  </a:solidFill>
                </a:rPr>
                <a:t>B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4F5B53A-2C7A-4E9E-8909-1BEFEAF29ADF}"/>
                </a:ext>
              </a:extLst>
            </p:cNvPr>
            <p:cNvSpPr txBox="1"/>
            <p:nvPr/>
          </p:nvSpPr>
          <p:spPr>
            <a:xfrm>
              <a:off x="5986807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A</a:t>
              </a:r>
              <a:r>
                <a:rPr lang="nl-NL" sz="2400" baseline="-25000">
                  <a:solidFill>
                    <a:schemeClr val="bg1"/>
                  </a:solidFill>
                </a:rPr>
                <a:t>S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BEB9B0A-CEBD-471E-87B8-84B1E980618F}"/>
                </a:ext>
              </a:extLst>
            </p:cNvPr>
            <p:cNvSpPr txBox="1"/>
            <p:nvPr/>
          </p:nvSpPr>
          <p:spPr>
            <a:xfrm>
              <a:off x="6562871" y="2017152"/>
              <a:ext cx="432048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>
                  <a:solidFill>
                    <a:schemeClr val="bg1"/>
                  </a:solidFill>
                </a:rPr>
                <a:t>C</a:t>
              </a:r>
              <a:r>
                <a:rPr lang="nl-NL" sz="2400" baseline="-25000">
                  <a:solidFill>
                    <a:schemeClr val="bg1"/>
                  </a:solidFill>
                </a:rPr>
                <a:t>S</a:t>
              </a:r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FF25B3E-3068-4C67-A2F9-2885B73F55E4}"/>
                </a:ext>
              </a:extLst>
            </p:cNvPr>
            <p:cNvSpPr txBox="1"/>
            <p:nvPr/>
          </p:nvSpPr>
          <p:spPr>
            <a:xfrm>
              <a:off x="7138935" y="2017152"/>
              <a:ext cx="432048" cy="56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E</a:t>
              </a:r>
              <a:r>
                <a:rPr lang="nl-NL" sz="2400" baseline="-25000">
                  <a:solidFill>
                    <a:schemeClr val="bg1"/>
                  </a:solidFill>
                </a:rPr>
                <a:t>S</a:t>
              </a:r>
              <a:endParaRPr lang="nl-NL" sz="2400">
                <a:solidFill>
                  <a:schemeClr val="bg1"/>
                </a:solidFill>
              </a:endParaRPr>
            </a:p>
            <a:p>
              <a:pPr algn="ctr"/>
              <a:endParaRPr lang="nl-NL" sz="2400">
                <a:solidFill>
                  <a:schemeClr val="bg1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0C3B251-9C04-4567-A080-28589BE0B4D0}"/>
                </a:ext>
              </a:extLst>
            </p:cNvPr>
            <p:cNvSpPr txBox="1"/>
            <p:nvPr/>
          </p:nvSpPr>
          <p:spPr>
            <a:xfrm>
              <a:off x="4546647" y="3952076"/>
              <a:ext cx="576064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9F73555-0C3A-4DAE-896B-69DDA151105E}"/>
                </a:ext>
              </a:extLst>
            </p:cNvPr>
            <p:cNvSpPr txBox="1"/>
            <p:nvPr/>
          </p:nvSpPr>
          <p:spPr>
            <a:xfrm>
              <a:off x="6418855" y="3952076"/>
              <a:ext cx="648072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 SBP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C49F7D59-DC76-4E8D-B594-BD551ABE01AE}"/>
                </a:ext>
              </a:extLst>
            </p:cNvPr>
            <p:cNvSpPr txBox="1"/>
            <p:nvPr/>
          </p:nvSpPr>
          <p:spPr>
            <a:xfrm>
              <a:off x="4194991" y="2439908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ab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AC908CB-C7AD-445F-B416-D8AA68A02E32}"/>
                </a:ext>
              </a:extLst>
            </p:cNvPr>
            <p:cNvSpPr txBox="1"/>
            <p:nvPr/>
          </p:nvSpPr>
          <p:spPr>
            <a:xfrm>
              <a:off x="4690663" y="244920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000"/>
                <a:t>cb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AD321DD-385D-41ED-9DD0-0B3F19EE8840}"/>
                </a:ext>
              </a:extLst>
            </p:cNvPr>
            <p:cNvSpPr txBox="1"/>
            <p:nvPr/>
          </p:nvSpPr>
          <p:spPr>
            <a:xfrm>
              <a:off x="5122711" y="244920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eb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D5D727F-8C08-4B30-8F9E-EF288B644A4D}"/>
                </a:ext>
              </a:extLst>
            </p:cNvPr>
            <p:cNvSpPr txBox="1"/>
            <p:nvPr/>
          </p:nvSpPr>
          <p:spPr>
            <a:xfrm>
              <a:off x="6139207" y="244920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as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93AF555F-02C3-4484-B5BA-38B675532540}"/>
                </a:ext>
              </a:extLst>
            </p:cNvPr>
            <p:cNvSpPr txBox="1"/>
            <p:nvPr/>
          </p:nvSpPr>
          <p:spPr>
            <a:xfrm>
              <a:off x="6634879" y="2458492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000"/>
                <a:t>cs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12666EC-F52D-49EF-A6A7-54637211F416}"/>
                </a:ext>
              </a:extLst>
            </p:cNvPr>
            <p:cNvSpPr txBox="1"/>
            <p:nvPr/>
          </p:nvSpPr>
          <p:spPr>
            <a:xfrm>
              <a:off x="7066927" y="2458492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es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EDC67B1D-431A-4573-98C6-9EC1A93BD550}"/>
                </a:ext>
              </a:extLst>
            </p:cNvPr>
            <p:cNvSpPr txBox="1"/>
            <p:nvPr/>
          </p:nvSpPr>
          <p:spPr>
            <a:xfrm>
              <a:off x="5554759" y="280924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g1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9CA168A-C6EB-4C7E-9415-D55CA4BB2B4F}"/>
                </a:ext>
              </a:extLst>
            </p:cNvPr>
            <p:cNvSpPr txBox="1"/>
            <p:nvPr/>
          </p:nvSpPr>
          <p:spPr>
            <a:xfrm>
              <a:off x="4546647" y="340679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1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55795E17-31DC-4F55-A96D-C9700EFF93F7}"/>
                </a:ext>
              </a:extLst>
            </p:cNvPr>
            <p:cNvSpPr txBox="1"/>
            <p:nvPr/>
          </p:nvSpPr>
          <p:spPr>
            <a:xfrm>
              <a:off x="6634879" y="340679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1</a:t>
              </a:r>
            </a:p>
          </p:txBody>
        </p:sp>
        <p:cxnSp>
          <p:nvCxnSpPr>
            <p:cNvPr id="166" name="Curved Connector 41">
              <a:extLst>
                <a:ext uri="{FF2B5EF4-FFF2-40B4-BE49-F238E27FC236}">
                  <a16:creationId xmlns:a16="http://schemas.microsoft.com/office/drawing/2014/main" id="{BD969ED6-CE93-4A86-B2FA-FBB184625527}"/>
                </a:ext>
              </a:extLst>
            </p:cNvPr>
            <p:cNvCxnSpPr>
              <a:stCxn id="149" idx="0"/>
              <a:endCxn id="152" idx="0"/>
            </p:cNvCxnSpPr>
            <p:nvPr/>
          </p:nvCxnSpPr>
          <p:spPr>
            <a:xfrm rot="5400000" flipH="1" flipV="1">
              <a:off x="5231502" y="1045044"/>
              <a:ext cx="12700" cy="194421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42">
              <a:extLst>
                <a:ext uri="{FF2B5EF4-FFF2-40B4-BE49-F238E27FC236}">
                  <a16:creationId xmlns:a16="http://schemas.microsoft.com/office/drawing/2014/main" id="{5B422B0C-85B9-4564-AC1B-629AF4DD0601}"/>
                </a:ext>
              </a:extLst>
            </p:cNvPr>
            <p:cNvCxnSpPr>
              <a:stCxn id="150" idx="0"/>
              <a:endCxn id="153" idx="0"/>
            </p:cNvCxnSpPr>
            <p:nvPr/>
          </p:nvCxnSpPr>
          <p:spPr>
            <a:xfrm rot="5400000" flipH="1" flipV="1">
              <a:off x="5807567" y="1045044"/>
              <a:ext cx="12700" cy="194421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urved Connector 43">
              <a:extLst>
                <a:ext uri="{FF2B5EF4-FFF2-40B4-BE49-F238E27FC236}">
                  <a16:creationId xmlns:a16="http://schemas.microsoft.com/office/drawing/2014/main" id="{17E089EB-551E-4860-A916-72991A87248A}"/>
                </a:ext>
              </a:extLst>
            </p:cNvPr>
            <p:cNvCxnSpPr>
              <a:stCxn id="151" idx="0"/>
              <a:endCxn id="154" idx="0"/>
            </p:cNvCxnSpPr>
            <p:nvPr/>
          </p:nvCxnSpPr>
          <p:spPr>
            <a:xfrm rot="5400000" flipH="1" flipV="1">
              <a:off x="6383631" y="1045044"/>
              <a:ext cx="12700" cy="194421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E70CC588-82FD-4166-80B3-561E1DBDF4D6}"/>
                </a:ext>
              </a:extLst>
            </p:cNvPr>
            <p:cNvSpPr txBox="1"/>
            <p:nvPr/>
          </p:nvSpPr>
          <p:spPr>
            <a:xfrm>
              <a:off x="4402631" y="1585104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ra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D89992FF-08B1-48FE-9F1F-E8C981394872}"/>
                </a:ext>
              </a:extLst>
            </p:cNvPr>
            <p:cNvSpPr txBox="1"/>
            <p:nvPr/>
          </p:nvSpPr>
          <p:spPr>
            <a:xfrm>
              <a:off x="5482751" y="1534582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rc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FE82347-B40E-4677-90CA-37364BF3F1CB}"/>
                </a:ext>
              </a:extLst>
            </p:cNvPr>
            <p:cNvSpPr txBox="1"/>
            <p:nvPr/>
          </p:nvSpPr>
          <p:spPr>
            <a:xfrm>
              <a:off x="6139207" y="1510053"/>
              <a:ext cx="1092820" cy="39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/>
                <a:t>re = 0</a:t>
              </a: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C99B39C-5472-4F1C-AD3C-B670420A2669}"/>
                </a:ext>
              </a:extLst>
            </p:cNvPr>
            <p:cNvSpPr/>
            <p:nvPr/>
          </p:nvSpPr>
          <p:spPr>
            <a:xfrm>
              <a:off x="4618655" y="2881248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ED4AECD6-A870-4EE6-8BDB-C9389C0984C5}"/>
                </a:ext>
              </a:extLst>
            </p:cNvPr>
            <p:cNvSpPr txBox="1"/>
            <p:nvPr/>
          </p:nvSpPr>
          <p:spPr>
            <a:xfrm>
              <a:off x="4474639" y="2881248"/>
              <a:ext cx="720080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BMI</a:t>
              </a: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9E582A9D-CEBC-4015-BE3F-F9043B467CAB}"/>
                </a:ext>
              </a:extLst>
            </p:cNvPr>
            <p:cNvSpPr/>
            <p:nvPr/>
          </p:nvSpPr>
          <p:spPr>
            <a:xfrm>
              <a:off x="6562871" y="2881248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0861FD0-4503-454E-A180-7F20C16226B4}"/>
                </a:ext>
              </a:extLst>
            </p:cNvPr>
            <p:cNvSpPr txBox="1"/>
            <p:nvPr/>
          </p:nvSpPr>
          <p:spPr>
            <a:xfrm>
              <a:off x="6418855" y="2881248"/>
              <a:ext cx="720080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SBP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19BA6E9-F088-4084-97D9-9C0F6C0FFADF}"/>
                </a:ext>
              </a:extLst>
            </p:cNvPr>
            <p:cNvSpPr txBox="1"/>
            <p:nvPr/>
          </p:nvSpPr>
          <p:spPr>
            <a:xfrm>
              <a:off x="3826567" y="2830726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/>
                <a:t>b1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CF366A3-D08B-4292-9234-198852FD5883}"/>
                </a:ext>
              </a:extLst>
            </p:cNvPr>
            <p:cNvSpPr/>
            <p:nvPr/>
          </p:nvSpPr>
          <p:spPr>
            <a:xfrm>
              <a:off x="3106487" y="3961368"/>
              <a:ext cx="432048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0C2002B0-2A53-4CDB-BE82-56725B3F7156}"/>
                </a:ext>
              </a:extLst>
            </p:cNvPr>
            <p:cNvCxnSpPr>
              <a:stCxn id="181" idx="4"/>
              <a:endCxn id="177" idx="0"/>
            </p:cNvCxnSpPr>
            <p:nvPr/>
          </p:nvCxnSpPr>
          <p:spPr>
            <a:xfrm>
              <a:off x="3322511" y="3313296"/>
              <a:ext cx="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9DDD4DAA-76EE-4B8F-A010-5B54FFF40D04}"/>
                </a:ext>
              </a:extLst>
            </p:cNvPr>
            <p:cNvSpPr txBox="1"/>
            <p:nvPr/>
          </p:nvSpPr>
          <p:spPr>
            <a:xfrm>
              <a:off x="2962471" y="3952076"/>
              <a:ext cx="648072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PRS</a:t>
              </a:r>
              <a:endParaRPr lang="nl-NL" sz="2400" dirty="0">
                <a:solidFill>
                  <a:schemeClr val="bg1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6D3EF675-97C6-4800-9C19-2C7B58344D85}"/>
                </a:ext>
              </a:extLst>
            </p:cNvPr>
            <p:cNvSpPr txBox="1"/>
            <p:nvPr/>
          </p:nvSpPr>
          <p:spPr>
            <a:xfrm>
              <a:off x="3178495" y="3406790"/>
              <a:ext cx="432048" cy="27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/>
                <a:t>x</a:t>
              </a: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83565E8-0192-4A65-BB7A-35917125D704}"/>
                </a:ext>
              </a:extLst>
            </p:cNvPr>
            <p:cNvSpPr/>
            <p:nvPr/>
          </p:nvSpPr>
          <p:spPr>
            <a:xfrm>
              <a:off x="3106487" y="2881248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6B62447-47F5-4182-940E-75CE86767C4D}"/>
                </a:ext>
              </a:extLst>
            </p:cNvPr>
            <p:cNvSpPr txBox="1"/>
            <p:nvPr/>
          </p:nvSpPr>
          <p:spPr>
            <a:xfrm>
              <a:off x="2962471" y="2881248"/>
              <a:ext cx="720080" cy="31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</a:rPr>
                <a:t>PRS</a:t>
              </a:r>
              <a:endParaRPr lang="nl-NL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0484849A-73FB-4EC7-A807-ADF6EEE9BE6A}"/>
                </a:ext>
              </a:extLst>
            </p:cNvPr>
            <p:cNvCxnSpPr>
              <a:stCxn id="181" idx="6"/>
              <a:endCxn id="172" idx="2"/>
            </p:cNvCxnSpPr>
            <p:nvPr/>
          </p:nvCxnSpPr>
          <p:spPr>
            <a:xfrm>
              <a:off x="3538535" y="3097272"/>
              <a:ext cx="10801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urved Connector 117">
              <a:extLst>
                <a:ext uri="{FF2B5EF4-FFF2-40B4-BE49-F238E27FC236}">
                  <a16:creationId xmlns:a16="http://schemas.microsoft.com/office/drawing/2014/main" id="{C593D5A8-03B2-4593-9A39-F0E81FE54356}"/>
                </a:ext>
              </a:extLst>
            </p:cNvPr>
            <p:cNvCxnSpPr>
              <a:stCxn id="181" idx="4"/>
              <a:endCxn id="174" idx="4"/>
            </p:cNvCxnSpPr>
            <p:nvPr/>
          </p:nvCxnSpPr>
          <p:spPr>
            <a:xfrm rot="16200000" flipH="1">
              <a:off x="5050703" y="1585104"/>
              <a:ext cx="12700" cy="345638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FC1F467-0FFF-4E64-999E-97C7AA4282D3}"/>
                </a:ext>
              </a:extLst>
            </p:cNvPr>
            <p:cNvSpPr txBox="1"/>
            <p:nvPr/>
          </p:nvSpPr>
          <p:spPr>
            <a:xfrm>
              <a:off x="3571364" y="3440822"/>
              <a:ext cx="1014462" cy="39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/>
                <a:t>b2</a:t>
              </a:r>
              <a:r>
                <a:rPr lang="nl-NL" sz="3200"/>
                <a:t> ≠ </a:t>
              </a:r>
              <a:r>
                <a:rPr lang="nl-NL" sz="3200" b="1"/>
                <a:t>0</a:t>
              </a:r>
              <a:endParaRPr lang="nl-NL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174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01302-2063-40F7-94E5-954CC1AF9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1" y="997195"/>
            <a:ext cx="10405269" cy="28839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56A0D-65FF-4478-BD6D-78FE386F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887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2832" y="5467222"/>
            <a:ext cx="899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As </a:t>
            </a:r>
            <a:r>
              <a:rPr lang="en-US" sz="2400" dirty="0"/>
              <a:t>depicted the model is identified </a:t>
            </a:r>
            <a:r>
              <a:rPr lang="en-US" sz="2400" dirty="0">
                <a:solidFill>
                  <a:srgbClr val="FF0000"/>
                </a:solidFill>
              </a:rPr>
              <a:t>with re≠0</a:t>
            </a:r>
          </a:p>
          <a:p>
            <a:r>
              <a:rPr lang="en-US" sz="2400"/>
              <a:t>To </a:t>
            </a:r>
            <a:r>
              <a:rPr lang="en-US" sz="2400" dirty="0"/>
              <a:t>do: study resolution &amp; </a:t>
            </a:r>
            <a:r>
              <a:rPr lang="en-US" sz="2400"/>
              <a:t>power &amp; pleiotropy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8123" y="197312"/>
            <a:ext cx="1142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Adding the second IV for SBP (polygenic score </a:t>
            </a:r>
            <a:r>
              <a:rPr lang="en-US" sz="3200" b="1">
                <a:solidFill>
                  <a:prstClr val="black"/>
                </a:solidFill>
              </a:rPr>
              <a:t>NPPA)        </a:t>
            </a:r>
            <a:r>
              <a:rPr lang="en-US" sz="2400" b="1">
                <a:solidFill>
                  <a:prstClr val="black"/>
                </a:solidFill>
              </a:rPr>
              <a:t>Dave: MR</a:t>
            </a:r>
            <a:endParaRPr lang="en-US" sz="2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A65B7-F46C-4C4C-9099-CE5EB251D2BC}"/>
              </a:ext>
            </a:extLst>
          </p:cNvPr>
          <p:cNvGrpSpPr/>
          <p:nvPr/>
        </p:nvGrpSpPr>
        <p:grpSpPr>
          <a:xfrm>
            <a:off x="2793005" y="911060"/>
            <a:ext cx="6911465" cy="4316074"/>
            <a:chOff x="3047006" y="1388580"/>
            <a:chExt cx="5760640" cy="3555608"/>
          </a:xfrm>
        </p:grpSpPr>
        <p:sp>
          <p:nvSpPr>
            <p:cNvPr id="7" name="Oval 6"/>
            <p:cNvSpPr/>
            <p:nvPr/>
          </p:nvSpPr>
          <p:spPr>
            <a:xfrm>
              <a:off x="4127126" y="2324684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703190" y="2324684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279254" y="2324684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3190" y="4268900"/>
              <a:ext cx="432048" cy="36004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47406" y="4268900"/>
              <a:ext cx="432048" cy="36004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/>
            <p:cNvCxnSpPr>
              <a:stCxn id="7" idx="5"/>
            </p:cNvCxnSpPr>
            <p:nvPr/>
          </p:nvCxnSpPr>
          <p:spPr>
            <a:xfrm>
              <a:off x="4495902" y="2693460"/>
              <a:ext cx="423312" cy="49532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stCxn id="8" idx="4"/>
            </p:cNvCxnSpPr>
            <p:nvPr/>
          </p:nvCxnSpPr>
          <p:spPr>
            <a:xfrm>
              <a:off x="4919214" y="2756732"/>
              <a:ext cx="0" cy="43204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9" idx="4"/>
            </p:cNvCxnSpPr>
            <p:nvPr/>
          </p:nvCxnSpPr>
          <p:spPr>
            <a:xfrm flipH="1">
              <a:off x="4919214" y="2756732"/>
              <a:ext cx="576064" cy="43204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5" name="Oval 14"/>
            <p:cNvSpPr/>
            <p:nvPr/>
          </p:nvSpPr>
          <p:spPr>
            <a:xfrm>
              <a:off x="6071342" y="2324684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647406" y="2324684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223470" y="2324684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>
              <a:stCxn id="15" idx="5"/>
              <a:endCxn id="49" idx="0"/>
            </p:cNvCxnSpPr>
            <p:nvPr/>
          </p:nvCxnSpPr>
          <p:spPr>
            <a:xfrm>
              <a:off x="6440118" y="2693460"/>
              <a:ext cx="423312" cy="49532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6" idx="4"/>
            </p:cNvCxnSpPr>
            <p:nvPr/>
          </p:nvCxnSpPr>
          <p:spPr>
            <a:xfrm>
              <a:off x="6863430" y="2756732"/>
              <a:ext cx="0" cy="43204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0" name="Straight Arrow Connector 19"/>
            <p:cNvCxnSpPr>
              <a:stCxn id="17" idx="4"/>
              <a:endCxn id="49" idx="0"/>
            </p:cNvCxnSpPr>
            <p:nvPr/>
          </p:nvCxnSpPr>
          <p:spPr>
            <a:xfrm flipH="1">
              <a:off x="6863430" y="2756732"/>
              <a:ext cx="576064" cy="43204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>
            <a:xfrm>
              <a:off x="5207246" y="3368800"/>
              <a:ext cx="1368152" cy="4646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endCxn id="10" idx="0"/>
            </p:cNvCxnSpPr>
            <p:nvPr/>
          </p:nvCxnSpPr>
          <p:spPr>
            <a:xfrm>
              <a:off x="4919214" y="3548820"/>
              <a:ext cx="0" cy="7200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3" name="Straight Arrow Connector 22"/>
            <p:cNvCxnSpPr>
              <a:endCxn id="11" idx="0"/>
            </p:cNvCxnSpPr>
            <p:nvPr/>
          </p:nvCxnSpPr>
          <p:spPr>
            <a:xfrm>
              <a:off x="6863430" y="3548820"/>
              <a:ext cx="0" cy="7200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4127126" y="2324684"/>
              <a:ext cx="432048" cy="68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</a:t>
              </a:r>
              <a:r>
                <a:rPr kumimoji="0" lang="nl-NL" sz="24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</a:t>
              </a: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03190" y="2324684"/>
              <a:ext cx="432048" cy="68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</a:t>
              </a:r>
              <a:r>
                <a:rPr kumimoji="0" lang="nl-NL" sz="24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</a:t>
              </a: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79254" y="2324684"/>
              <a:ext cx="432048" cy="68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</a:t>
              </a:r>
              <a:r>
                <a:rPr kumimoji="0" lang="nl-NL" sz="24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</a:t>
              </a: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71342" y="2324684"/>
              <a:ext cx="432048" cy="68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</a:t>
              </a:r>
              <a:r>
                <a:rPr kumimoji="0" lang="nl-NL" sz="24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47406" y="2324684"/>
              <a:ext cx="432048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</a:t>
              </a:r>
              <a:r>
                <a:rPr kumimoji="0" lang="nl-NL" sz="24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23470" y="2324684"/>
              <a:ext cx="432048" cy="68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</a:t>
              </a:r>
              <a:r>
                <a:rPr kumimoji="0" lang="nl-NL" sz="24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1182" y="4259608"/>
              <a:ext cx="576064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BMI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03390" y="4259608"/>
              <a:ext cx="648072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SBP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79526" y="2747440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ab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75198" y="275673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cb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07246" y="275673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23742" y="275673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19414" y="2766024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51462" y="2766024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39294" y="311677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31182" y="371432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19414" y="371432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cxnSp>
          <p:nvCxnSpPr>
            <p:cNvPr id="41" name="Curved Connector 40"/>
            <p:cNvCxnSpPr>
              <a:stCxn id="24" idx="0"/>
              <a:endCxn id="27" idx="0"/>
            </p:cNvCxnSpPr>
            <p:nvPr/>
          </p:nvCxnSpPr>
          <p:spPr>
            <a:xfrm rot="5400000" flipH="1" flipV="1">
              <a:off x="5315332" y="1352577"/>
              <a:ext cx="12700" cy="1944216"/>
            </a:xfrm>
            <a:prstGeom prst="curvedConnector3">
              <a:avLst>
                <a:gd name="adj1" fmla="val 180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42" name="Curved Connector 41"/>
            <p:cNvCxnSpPr>
              <a:stCxn id="25" idx="0"/>
              <a:endCxn id="28" idx="0"/>
            </p:cNvCxnSpPr>
            <p:nvPr/>
          </p:nvCxnSpPr>
          <p:spPr>
            <a:xfrm rot="5400000" flipH="1" flipV="1">
              <a:off x="5891397" y="1352576"/>
              <a:ext cx="12700" cy="1944216"/>
            </a:xfrm>
            <a:prstGeom prst="curvedConnector3">
              <a:avLst>
                <a:gd name="adj1" fmla="val 180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43" name="Curved Connector 42"/>
            <p:cNvCxnSpPr>
              <a:stCxn id="26" idx="0"/>
              <a:endCxn id="29" idx="0"/>
            </p:cNvCxnSpPr>
            <p:nvPr/>
          </p:nvCxnSpPr>
          <p:spPr>
            <a:xfrm rot="5400000" flipH="1" flipV="1">
              <a:off x="6467460" y="1352577"/>
              <a:ext cx="12700" cy="1944216"/>
            </a:xfrm>
            <a:prstGeom prst="curvedConnector3">
              <a:avLst>
                <a:gd name="adj1" fmla="val 180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4487166" y="1892636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67286" y="1842114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rc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5398" y="1892636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4703190" y="3188780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59174" y="3188780"/>
              <a:ext cx="720080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BMI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6647406" y="3188780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03390" y="3188780"/>
              <a:ext cx="720080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SBP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5143974" y="3557556"/>
              <a:ext cx="1503432" cy="556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  <a:tailEnd type="triangle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5639294" y="347681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g2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11102" y="3138258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b1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191022" y="4268900"/>
              <a:ext cx="432048" cy="36004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Arrow Connector 54"/>
            <p:cNvCxnSpPr>
              <a:stCxn id="58" idx="4"/>
              <a:endCxn id="54" idx="0"/>
            </p:cNvCxnSpPr>
            <p:nvPr/>
          </p:nvCxnSpPr>
          <p:spPr>
            <a:xfrm>
              <a:off x="3407046" y="3620828"/>
              <a:ext cx="0" cy="64807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>
              <a:off x="3047006" y="4259608"/>
              <a:ext cx="648072" cy="68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 FTO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63030" y="371432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3191022" y="3188780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47006" y="3188780"/>
              <a:ext cx="720080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FTO</a:t>
              </a:r>
            </a:p>
          </p:txBody>
        </p:sp>
        <p:cxnSp>
          <p:nvCxnSpPr>
            <p:cNvPr id="60" name="Straight Arrow Connector 59"/>
            <p:cNvCxnSpPr>
              <a:stCxn id="58" idx="6"/>
              <a:endCxn id="47" idx="2"/>
            </p:cNvCxnSpPr>
            <p:nvPr/>
          </p:nvCxnSpPr>
          <p:spPr>
            <a:xfrm>
              <a:off x="3623070" y="3404804"/>
              <a:ext cx="108012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1" name="Straight Arrow Connector 60"/>
            <p:cNvCxnSpPr>
              <a:stCxn id="63" idx="4"/>
            </p:cNvCxnSpPr>
            <p:nvPr/>
          </p:nvCxnSpPr>
          <p:spPr>
            <a:xfrm>
              <a:off x="8375598" y="3620828"/>
              <a:ext cx="36004" cy="63039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2" name="TextBox 61"/>
            <p:cNvSpPr txBox="1"/>
            <p:nvPr/>
          </p:nvSpPr>
          <p:spPr>
            <a:xfrm>
              <a:off x="8303590" y="3714322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8159574" y="3188780"/>
              <a:ext cx="432048" cy="4320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015558" y="3210266"/>
              <a:ext cx="720080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NPPA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231582" y="4268900"/>
              <a:ext cx="432048" cy="36004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7079454" y="3404804"/>
              <a:ext cx="108012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7" name="Curved Connector 66"/>
            <p:cNvCxnSpPr>
              <a:stCxn id="59" idx="0"/>
              <a:endCxn id="63" idx="0"/>
            </p:cNvCxnSpPr>
            <p:nvPr/>
          </p:nvCxnSpPr>
          <p:spPr>
            <a:xfrm rot="5400000" flipH="1" flipV="1">
              <a:off x="5891397" y="704504"/>
              <a:ext cx="12700" cy="4968552"/>
            </a:xfrm>
            <a:prstGeom prst="curvedConnector3">
              <a:avLst>
                <a:gd name="adj1" fmla="val 11751738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5423270" y="1388580"/>
              <a:ext cx="800824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rPG</a:t>
              </a: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87566" y="4290386"/>
              <a:ext cx="720080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NPPA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439494" y="3138258"/>
              <a:ext cx="432048" cy="32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b3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065594" y="4277879"/>
              <a:ext cx="720080" cy="38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FTO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F9D88-937D-43D0-9E04-78EDBA33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267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71E5E5-C9A4-438E-949A-44EA442058A8}"/>
              </a:ext>
            </a:extLst>
          </p:cNvPr>
          <p:cNvSpPr/>
          <p:nvPr/>
        </p:nvSpPr>
        <p:spPr>
          <a:xfrm>
            <a:off x="550262" y="214478"/>
            <a:ext cx="10808617" cy="6412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/>
              <a:t>(in a simple model assuming linkage equilibrium)</a:t>
            </a:r>
          </a:p>
          <a:p>
            <a:endParaRPr lang="nl-NL" sz="2800"/>
          </a:p>
          <a:p>
            <a:r>
              <a:rPr lang="nl-NL" sz="2800"/>
              <a:t>pheno</a:t>
            </a:r>
            <a:r>
              <a:rPr lang="nl-NL" sz="2800" baseline="-25000"/>
              <a:t>i</a:t>
            </a:r>
            <a:r>
              <a:rPr lang="nl-NL" sz="2800"/>
              <a:t>  =  </a:t>
            </a:r>
            <a:r>
              <a:rPr lang="nl-NL" sz="2800" b="1"/>
              <a:t>a</a:t>
            </a:r>
            <a:r>
              <a:rPr lang="nl-NL" sz="2800" b="1" baseline="-25000"/>
              <a:t>0</a:t>
            </a:r>
            <a:r>
              <a:rPr lang="nl-NL" sz="2800"/>
              <a:t> + </a:t>
            </a:r>
            <a:r>
              <a:rPr lang="nl-NL" sz="2800" b="1"/>
              <a:t>a</a:t>
            </a:r>
            <a:r>
              <a:rPr lang="nl-NL" sz="2800" b="1" baseline="-25000"/>
              <a:t>1</a:t>
            </a:r>
            <a:r>
              <a:rPr lang="nl-NL" sz="2800"/>
              <a:t>*QTL</a:t>
            </a:r>
            <a:r>
              <a:rPr lang="nl-NL" sz="2800" baseline="-25000"/>
              <a:t>A1i</a:t>
            </a:r>
            <a:r>
              <a:rPr lang="nl-NL" sz="2800"/>
              <a:t> + </a:t>
            </a:r>
            <a:r>
              <a:rPr lang="nl-NL" sz="2800" b="1"/>
              <a:t>a</a:t>
            </a:r>
            <a:r>
              <a:rPr lang="nl-NL" sz="2800" b="1" baseline="-25000"/>
              <a:t>2</a:t>
            </a:r>
            <a:r>
              <a:rPr lang="nl-NL" sz="2800"/>
              <a:t>*QTL</a:t>
            </a:r>
            <a:r>
              <a:rPr lang="nl-NL" sz="2800" baseline="-25000"/>
              <a:t>A2i </a:t>
            </a:r>
            <a:r>
              <a:rPr lang="nl-NL" sz="2800"/>
              <a:t> +. . . + </a:t>
            </a:r>
            <a:r>
              <a:rPr lang="nl-NL" sz="2800" b="1"/>
              <a:t>a</a:t>
            </a:r>
            <a:r>
              <a:rPr lang="nl-NL" sz="2800" b="1" baseline="-25000"/>
              <a:t>N</a:t>
            </a:r>
            <a:r>
              <a:rPr lang="nl-NL" sz="2800"/>
              <a:t>*QTL</a:t>
            </a:r>
            <a:r>
              <a:rPr lang="nl-NL" sz="2800" baseline="-25000"/>
              <a:t>ANi    </a:t>
            </a:r>
            <a:r>
              <a:rPr lang="nl-NL" sz="2800"/>
              <a:t>+ e</a:t>
            </a:r>
            <a:r>
              <a:rPr lang="nl-NL" sz="2800" baseline="-25000"/>
              <a:t>i</a:t>
            </a:r>
            <a:endParaRPr lang="nl-NL" sz="2800"/>
          </a:p>
          <a:p>
            <a:r>
              <a:rPr lang="nl-NL" sz="2800"/>
              <a:t>var(A) = </a:t>
            </a:r>
            <a:r>
              <a:rPr lang="en-US" sz="2800" b="1" i="1">
                <a:latin typeface="Futura Bk BT" pitchFamily="34" charset="0"/>
              </a:rPr>
              <a:t>s</a:t>
            </a:r>
            <a:r>
              <a:rPr lang="en-US" sz="2800" b="1" i="1" baseline="30000">
                <a:latin typeface="Futura Bk BT" pitchFamily="34" charset="0"/>
              </a:rPr>
              <a:t>2</a:t>
            </a:r>
            <a:r>
              <a:rPr lang="en-US" sz="2800" b="1" i="1" baseline="-25000">
                <a:latin typeface="Futura Bk BT" pitchFamily="34" charset="0"/>
              </a:rPr>
              <a:t>Ph_QTL(A) </a:t>
            </a:r>
            <a:r>
              <a:rPr lang="en-US" sz="2800">
                <a:latin typeface="Futura Bk BT" pitchFamily="34" charset="0"/>
              </a:rPr>
              <a:t>= </a:t>
            </a:r>
            <a:r>
              <a:rPr lang="nl-NL" sz="2800" b="1"/>
              <a:t>a</a:t>
            </a:r>
            <a:r>
              <a:rPr lang="nl-NL" sz="2800" baseline="-25000"/>
              <a:t>1</a:t>
            </a:r>
            <a:r>
              <a:rPr lang="nl-NL" sz="2800" baseline="30000"/>
              <a:t>2</a:t>
            </a:r>
            <a:r>
              <a:rPr lang="nl-NL" sz="2800"/>
              <a:t>*s</a:t>
            </a:r>
            <a:r>
              <a:rPr lang="nl-NL" sz="2800" baseline="30000"/>
              <a:t>2</a:t>
            </a:r>
            <a:r>
              <a:rPr lang="nl-NL" sz="2800" baseline="-25000"/>
              <a:t>QTL</a:t>
            </a:r>
            <a:r>
              <a:rPr lang="nl-NL" sz="2800" baseline="-36000"/>
              <a:t>A1</a:t>
            </a:r>
            <a:r>
              <a:rPr lang="en-US" sz="2800">
                <a:latin typeface="Futura Bk BT" pitchFamily="34" charset="0"/>
              </a:rPr>
              <a:t>+</a:t>
            </a:r>
            <a:r>
              <a:rPr lang="nl-NL" sz="2800" b="1"/>
              <a:t>a</a:t>
            </a:r>
            <a:r>
              <a:rPr lang="nl-NL" sz="2800" baseline="-25000"/>
              <a:t>2</a:t>
            </a:r>
            <a:r>
              <a:rPr lang="nl-NL" sz="2800" baseline="30000"/>
              <a:t>2</a:t>
            </a:r>
            <a:r>
              <a:rPr lang="nl-NL" sz="2800"/>
              <a:t>*s</a:t>
            </a:r>
            <a:r>
              <a:rPr lang="nl-NL" sz="2800" baseline="30000"/>
              <a:t>2</a:t>
            </a:r>
            <a:r>
              <a:rPr lang="nl-NL" sz="2800" baseline="-25000"/>
              <a:t>QTL</a:t>
            </a:r>
            <a:r>
              <a:rPr lang="nl-NL" sz="2800" baseline="-36000"/>
              <a:t>A2</a:t>
            </a:r>
            <a:r>
              <a:rPr lang="en-US" sz="2800">
                <a:latin typeface="Futura Bk BT" pitchFamily="34" charset="0"/>
              </a:rPr>
              <a:t>+...+</a:t>
            </a:r>
            <a:r>
              <a:rPr lang="nl-NL" sz="2800" b="1"/>
              <a:t>a</a:t>
            </a:r>
            <a:r>
              <a:rPr lang="nl-NL" sz="2800" baseline="-25000"/>
              <a:t>N</a:t>
            </a:r>
            <a:r>
              <a:rPr lang="nl-NL" sz="2800" baseline="30000"/>
              <a:t>2</a:t>
            </a:r>
            <a:r>
              <a:rPr lang="nl-NL" sz="2800"/>
              <a:t>*s</a:t>
            </a:r>
            <a:r>
              <a:rPr lang="nl-NL" sz="2800" baseline="30000"/>
              <a:t>2</a:t>
            </a:r>
            <a:r>
              <a:rPr lang="nl-NL" sz="2800" baseline="-25000"/>
              <a:t>QTL</a:t>
            </a:r>
            <a:r>
              <a:rPr lang="nl-NL" sz="2800" baseline="-36000"/>
              <a:t>AN</a:t>
            </a:r>
            <a:endParaRPr lang="en-US" sz="2800" i="1" baseline="30000">
              <a:latin typeface="Futura Bk BT" pitchFamily="34" charset="0"/>
            </a:endParaRPr>
          </a:p>
          <a:p>
            <a:endParaRPr lang="nl-NL" sz="2800"/>
          </a:p>
          <a:p>
            <a:r>
              <a:rPr lang="nl-NL" sz="2800"/>
              <a:t>Suppose you have measured QTL</a:t>
            </a:r>
            <a:r>
              <a:rPr lang="nl-NL" sz="2800" baseline="-25000"/>
              <a:t>1</a:t>
            </a:r>
            <a:r>
              <a:rPr lang="nl-NL" sz="2800"/>
              <a:t> to QTL</a:t>
            </a:r>
            <a:r>
              <a:rPr lang="nl-NL" sz="2800" baseline="-25000"/>
              <a:t>10</a:t>
            </a:r>
            <a:r>
              <a:rPr lang="nl-NL" sz="2800"/>
              <a:t> and </a:t>
            </a:r>
          </a:p>
          <a:p>
            <a:r>
              <a:rPr lang="nl-NL" sz="2800"/>
              <a:t>you have reliable GWAS estimates of</a:t>
            </a:r>
            <a:r>
              <a:rPr lang="nl-NL" sz="2800" b="1"/>
              <a:t> a</a:t>
            </a:r>
            <a:r>
              <a:rPr lang="nl-NL" sz="2800" b="1" baseline="-25000"/>
              <a:t>1</a:t>
            </a:r>
            <a:r>
              <a:rPr lang="nl-NL" sz="2800" b="1"/>
              <a:t> </a:t>
            </a:r>
            <a:r>
              <a:rPr lang="nl-NL" sz="2800"/>
              <a:t>to </a:t>
            </a:r>
            <a:r>
              <a:rPr lang="nl-NL" sz="2800" b="1"/>
              <a:t>a</a:t>
            </a:r>
            <a:r>
              <a:rPr lang="nl-NL" sz="2800" b="1" baseline="-25000"/>
              <a:t>10</a:t>
            </a:r>
            <a:r>
              <a:rPr lang="nl-NL" sz="2800"/>
              <a:t>:</a:t>
            </a:r>
            <a:r>
              <a:rPr lang="nl-NL" sz="2800" baseline="-25000"/>
              <a:t> </a:t>
            </a:r>
            <a:r>
              <a:rPr lang="nl-NL" sz="2800" b="1"/>
              <a:t>â</a:t>
            </a:r>
            <a:r>
              <a:rPr lang="nl-NL" sz="2800" b="1" baseline="-25000"/>
              <a:t>1 </a:t>
            </a:r>
            <a:r>
              <a:rPr lang="nl-NL" sz="2800"/>
              <a:t>to</a:t>
            </a:r>
            <a:r>
              <a:rPr lang="nl-NL" sz="2800" b="1" baseline="-25000"/>
              <a:t> </a:t>
            </a:r>
            <a:r>
              <a:rPr lang="nl-NL" sz="2800" b="1"/>
              <a:t>â</a:t>
            </a:r>
            <a:r>
              <a:rPr lang="nl-NL" sz="2800" b="1" baseline="-25000"/>
              <a:t>10</a:t>
            </a:r>
            <a:endParaRPr lang="nl-NL" sz="2800" baseline="-25000"/>
          </a:p>
          <a:p>
            <a:endParaRPr lang="nl-NL" sz="2800"/>
          </a:p>
          <a:p>
            <a:r>
              <a:rPr lang="nl-NL" sz="2800"/>
              <a:t>PRS</a:t>
            </a:r>
            <a:r>
              <a:rPr lang="nl-NL" sz="2800" baseline="-25000"/>
              <a:t>i</a:t>
            </a:r>
            <a:r>
              <a:rPr lang="nl-NL" sz="2800"/>
              <a:t> = </a:t>
            </a:r>
            <a:r>
              <a:rPr lang="nl-NL" sz="2800" b="1"/>
              <a:t>â</a:t>
            </a:r>
            <a:r>
              <a:rPr lang="nl-NL" sz="2800" b="1" baseline="-25000"/>
              <a:t>1</a:t>
            </a:r>
            <a:r>
              <a:rPr lang="nl-NL" sz="2800"/>
              <a:t>*QTL</a:t>
            </a:r>
            <a:r>
              <a:rPr lang="nl-NL" sz="2800" baseline="-25000"/>
              <a:t>A1i</a:t>
            </a:r>
            <a:r>
              <a:rPr lang="nl-NL" sz="2800"/>
              <a:t> + </a:t>
            </a:r>
            <a:r>
              <a:rPr lang="nl-NL" sz="2800" b="1"/>
              <a:t>â</a:t>
            </a:r>
            <a:r>
              <a:rPr lang="nl-NL" sz="2800" b="1" baseline="-25000"/>
              <a:t>2</a:t>
            </a:r>
            <a:r>
              <a:rPr lang="nl-NL" sz="2800"/>
              <a:t>*QTL</a:t>
            </a:r>
            <a:r>
              <a:rPr lang="nl-NL" sz="2800" baseline="-25000"/>
              <a:t>A2i </a:t>
            </a:r>
            <a:r>
              <a:rPr lang="nl-NL" sz="2800"/>
              <a:t> +. . . + </a:t>
            </a:r>
            <a:r>
              <a:rPr lang="nl-NL" sz="2800" b="1"/>
              <a:t>â</a:t>
            </a:r>
            <a:r>
              <a:rPr lang="nl-NL" sz="2800" b="1" baseline="-25000"/>
              <a:t>10</a:t>
            </a:r>
            <a:r>
              <a:rPr lang="nl-NL" sz="2800"/>
              <a:t>*QTL</a:t>
            </a:r>
            <a:r>
              <a:rPr lang="nl-NL" sz="2800" baseline="-25000"/>
              <a:t>ANi </a:t>
            </a:r>
            <a:endParaRPr lang="nl-NL" sz="2800"/>
          </a:p>
          <a:p>
            <a:endParaRPr lang="nl-NL" sz="2800"/>
          </a:p>
          <a:p>
            <a:r>
              <a:rPr lang="nl-NL" sz="2800"/>
              <a:t>var(A*) = </a:t>
            </a:r>
            <a:r>
              <a:rPr lang="nl-NL" sz="2800" b="1"/>
              <a:t>a</a:t>
            </a:r>
            <a:r>
              <a:rPr lang="nl-NL" sz="2800" baseline="-25000"/>
              <a:t>11</a:t>
            </a:r>
            <a:r>
              <a:rPr lang="nl-NL" sz="2800" baseline="30000"/>
              <a:t>2</a:t>
            </a:r>
            <a:r>
              <a:rPr lang="nl-NL" sz="2800"/>
              <a:t>*s</a:t>
            </a:r>
            <a:r>
              <a:rPr lang="nl-NL" sz="2800" baseline="30000"/>
              <a:t>2</a:t>
            </a:r>
            <a:r>
              <a:rPr lang="nl-NL" sz="2800" baseline="-25000"/>
              <a:t>QTL</a:t>
            </a:r>
            <a:r>
              <a:rPr lang="nl-NL" sz="2800" baseline="-36000"/>
              <a:t>A11</a:t>
            </a:r>
            <a:r>
              <a:rPr lang="en-US" sz="2800">
                <a:latin typeface="Futura Bk BT" pitchFamily="34" charset="0"/>
              </a:rPr>
              <a:t>+</a:t>
            </a:r>
            <a:r>
              <a:rPr lang="nl-NL" sz="2800" b="1"/>
              <a:t>a</a:t>
            </a:r>
            <a:r>
              <a:rPr lang="nl-NL" sz="2800" baseline="-25000"/>
              <a:t>12</a:t>
            </a:r>
            <a:r>
              <a:rPr lang="nl-NL" sz="2800" baseline="30000"/>
              <a:t>2</a:t>
            </a:r>
            <a:r>
              <a:rPr lang="nl-NL" sz="2800"/>
              <a:t>*s</a:t>
            </a:r>
            <a:r>
              <a:rPr lang="nl-NL" sz="2800" baseline="30000"/>
              <a:t>2</a:t>
            </a:r>
            <a:r>
              <a:rPr lang="nl-NL" sz="2800" baseline="-25000"/>
              <a:t>QTL</a:t>
            </a:r>
            <a:r>
              <a:rPr lang="nl-NL" sz="2800" baseline="-36000"/>
              <a:t>A12</a:t>
            </a:r>
            <a:r>
              <a:rPr lang="en-US" sz="2800">
                <a:latin typeface="Futura Bk BT" pitchFamily="34" charset="0"/>
              </a:rPr>
              <a:t>+...+ </a:t>
            </a:r>
            <a:r>
              <a:rPr lang="nl-NL" sz="2800" b="1"/>
              <a:t>a</a:t>
            </a:r>
            <a:r>
              <a:rPr lang="nl-NL" sz="2800" baseline="-25000"/>
              <a:t>N</a:t>
            </a:r>
            <a:r>
              <a:rPr lang="nl-NL" sz="2800" baseline="30000"/>
              <a:t>2</a:t>
            </a:r>
            <a:r>
              <a:rPr lang="nl-NL" sz="2800"/>
              <a:t>*s</a:t>
            </a:r>
            <a:r>
              <a:rPr lang="nl-NL" sz="2800" baseline="30000"/>
              <a:t>2</a:t>
            </a:r>
            <a:r>
              <a:rPr lang="nl-NL" sz="2800" baseline="-25000"/>
              <a:t>QTL</a:t>
            </a:r>
            <a:r>
              <a:rPr lang="nl-NL" sz="2800" baseline="-36000"/>
              <a:t>AN</a:t>
            </a:r>
            <a:endParaRPr lang="nl-NL" sz="2800"/>
          </a:p>
          <a:p>
            <a:r>
              <a:rPr lang="nl-NL" sz="2800"/>
              <a:t>var(A) = var(P) + </a:t>
            </a:r>
            <a:r>
              <a:rPr lang="en-GB" sz="2800"/>
              <a:t>var(A*)</a:t>
            </a:r>
            <a:endParaRPr lang="nl-NL" sz="2800"/>
          </a:p>
          <a:p>
            <a:endParaRPr lang="nl-NL" sz="2800"/>
          </a:p>
          <a:p>
            <a:r>
              <a:rPr lang="nl-NL" sz="2800"/>
              <a:t>The risk score PGS renders part of the </a:t>
            </a:r>
            <a:r>
              <a:rPr lang="nl-NL" sz="2800" b="1"/>
              <a:t>latent</a:t>
            </a:r>
            <a:r>
              <a:rPr lang="nl-NL" sz="2800"/>
              <a:t> A </a:t>
            </a:r>
            <a:r>
              <a:rPr lang="nl-NL" sz="2800" b="1"/>
              <a:t>observable</a:t>
            </a:r>
            <a:r>
              <a:rPr lang="nl-NL" sz="2800"/>
              <a:t>.</a:t>
            </a:r>
          </a:p>
          <a:p>
            <a:endParaRPr lang="nl-NL" sz="2800" baseline="-25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9329D-4B0C-47D0-AC90-7680757BCBD7}"/>
              </a:ext>
            </a:extLst>
          </p:cNvPr>
          <p:cNvSpPr txBox="1"/>
          <p:nvPr/>
        </p:nvSpPr>
        <p:spPr>
          <a:xfrm>
            <a:off x="9702800" y="4155440"/>
            <a:ext cx="1202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1 to 10</a:t>
            </a:r>
            <a:endParaRPr lang="nl-NL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919A20-0B97-4365-B23A-F5E50C076F76}"/>
              </a:ext>
            </a:extLst>
          </p:cNvPr>
          <p:cNvSpPr txBox="1"/>
          <p:nvPr/>
        </p:nvSpPr>
        <p:spPr>
          <a:xfrm>
            <a:off x="9702800" y="4836160"/>
            <a:ext cx="125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11 to N</a:t>
            </a:r>
            <a:endParaRPr lang="nl-NL" sz="2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7EDDE3-3EA7-4127-9F89-505A20BD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620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34B53D-4FE2-4499-9850-2BBEAC009AC6}"/>
              </a:ext>
            </a:extLst>
          </p:cNvPr>
          <p:cNvSpPr/>
          <p:nvPr/>
        </p:nvSpPr>
        <p:spPr>
          <a:xfrm>
            <a:off x="802640" y="1050836"/>
            <a:ext cx="10586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>
                <a:hlinkClick r:id="rId2" tooltip="Biodemography and social biology."/>
              </a:rPr>
              <a:t> good paper:</a:t>
            </a:r>
          </a:p>
          <a:p>
            <a:endParaRPr lang="nl-NL" sz="2800">
              <a:hlinkClick r:id="rId2" tooltip="Biodemography and social biology."/>
            </a:endParaRPr>
          </a:p>
          <a:p>
            <a:endParaRPr lang="nl-NL" sz="2800">
              <a:hlinkClick r:id="rId2" tooltip="Biodemography and social biology."/>
            </a:endParaRPr>
          </a:p>
          <a:p>
            <a:r>
              <a:rPr lang="nl-NL" sz="2800">
                <a:hlinkClick r:id="rId2" tooltip="Biodemography and social biology."/>
              </a:rPr>
              <a:t>Biodemography Soc Biol.</a:t>
            </a:r>
            <a:r>
              <a:rPr lang="nl-NL" sz="2800"/>
              <a:t> 2011;57(1):88-141.</a:t>
            </a:r>
          </a:p>
          <a:p>
            <a:r>
              <a:rPr lang="nl-NL" sz="2800" b="1"/>
              <a:t>Social science methods for twins data: integrating causality, endowments, and heritability.</a:t>
            </a:r>
          </a:p>
          <a:p>
            <a:r>
              <a:rPr lang="nl-NL" sz="2800">
                <a:hlinkClick r:id="rId3"/>
              </a:rPr>
              <a:t>Kohler HP</a:t>
            </a:r>
            <a:r>
              <a:rPr lang="nl-NL" sz="2800" baseline="30000"/>
              <a:t>1</a:t>
            </a:r>
            <a:r>
              <a:rPr lang="nl-NL" sz="2800"/>
              <a:t>, </a:t>
            </a:r>
            <a:r>
              <a:rPr lang="nl-NL" sz="2800">
                <a:hlinkClick r:id="rId4"/>
              </a:rPr>
              <a:t>Behrman JR</a:t>
            </a:r>
            <a:r>
              <a:rPr lang="nl-NL" sz="2800"/>
              <a:t>, </a:t>
            </a:r>
            <a:r>
              <a:rPr lang="nl-NL" sz="2800">
                <a:hlinkClick r:id="rId5"/>
              </a:rPr>
              <a:t>Schnittker J</a:t>
            </a:r>
            <a:r>
              <a:rPr lang="nl-NL" sz="280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11232-B0D5-4895-B2F5-AC972848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635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29E0-BC17-456D-8D01-F6FEF3D12F38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12286A-1B5F-4910-B6FF-2BA3A2E13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61" y="1171809"/>
            <a:ext cx="3281679" cy="3281679"/>
          </a:xfrm>
          <a:prstGeom prst="rect">
            <a:avLst/>
          </a:prstGeom>
        </p:spPr>
      </p:pic>
      <p:pic>
        <p:nvPicPr>
          <p:cNvPr id="1026" name="Picture 2" descr="Image result for camelia minica">
            <a:extLst>
              <a:ext uri="{FF2B5EF4-FFF2-40B4-BE49-F238E27FC236}">
                <a16:creationId xmlns:a16="http://schemas.microsoft.com/office/drawing/2014/main" id="{27978A44-B6CB-4AD4-843A-01FBDF28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52" y="1173628"/>
            <a:ext cx="3900805" cy="32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F2539-56A6-4331-8476-2B278AD386D5}"/>
              </a:ext>
            </a:extLst>
          </p:cNvPr>
          <p:cNvSpPr txBox="1"/>
          <p:nvPr/>
        </p:nvSpPr>
        <p:spPr>
          <a:xfrm>
            <a:off x="1359465" y="4831927"/>
            <a:ext cx="4492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previously, a charming young lady </a:t>
            </a:r>
            <a:endParaRPr lang="nl-NL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0B6EF-D1FC-47EA-9B36-9E5361F507D3}"/>
              </a:ext>
            </a:extLst>
          </p:cNvPr>
          <p:cNvSpPr txBox="1"/>
          <p:nvPr/>
        </p:nvSpPr>
        <p:spPr>
          <a:xfrm>
            <a:off x="6085505" y="4731519"/>
            <a:ext cx="5050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presently, a charming Nexus 6 Replicant advanced science model</a:t>
            </a:r>
            <a:endParaRPr lang="nl-NL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6B301-7DB0-45A7-96AF-9253D6F10315}"/>
              </a:ext>
            </a:extLst>
          </p:cNvPr>
          <p:cNvSpPr txBox="1"/>
          <p:nvPr/>
        </p:nvSpPr>
        <p:spPr>
          <a:xfrm>
            <a:off x="4465274" y="372378"/>
            <a:ext cx="2773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Camelia C. Minica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220685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FA7E1-B8E3-4F4B-8D70-C37F74CB8B67}"/>
              </a:ext>
            </a:extLst>
          </p:cNvPr>
          <p:cNvSpPr txBox="1"/>
          <p:nvPr/>
        </p:nvSpPr>
        <p:spPr>
          <a:xfrm>
            <a:off x="567693" y="2114811"/>
            <a:ext cx="112598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200"/>
          </a:p>
          <a:p>
            <a:r>
              <a:rPr lang="en-GB" sz="3200"/>
              <a:t>Include polygenic risk scores in the ACE twin model to estimate r</a:t>
            </a:r>
            <a:r>
              <a:rPr lang="en-GB" sz="3200" baseline="-25000"/>
              <a:t>AC</a:t>
            </a:r>
          </a:p>
          <a:p>
            <a:endParaRPr lang="nl-NL" sz="32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3627E-B0C9-4FD3-B2EE-0DFD51DC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60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7843E-D19B-426E-8895-EB2594A51B87}"/>
              </a:ext>
            </a:extLst>
          </p:cNvPr>
          <p:cNvSpPr txBox="1"/>
          <p:nvPr/>
        </p:nvSpPr>
        <p:spPr>
          <a:xfrm>
            <a:off x="3373597" y="5601970"/>
            <a:ext cx="467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var(pheno) = </a:t>
            </a:r>
            <a:r>
              <a:rPr lang="en-GB" sz="3600">
                <a:solidFill>
                  <a:srgbClr val="FF0000"/>
                </a:solidFill>
              </a:rPr>
              <a:t>a</a:t>
            </a:r>
            <a:r>
              <a:rPr lang="en-GB" sz="3600" baseline="30000">
                <a:solidFill>
                  <a:srgbClr val="FF0000"/>
                </a:solidFill>
              </a:rPr>
              <a:t>2</a:t>
            </a:r>
            <a:r>
              <a:rPr lang="en-GB" sz="3600"/>
              <a:t> + c</a:t>
            </a:r>
            <a:r>
              <a:rPr lang="en-GB" sz="3600" baseline="30000"/>
              <a:t>2</a:t>
            </a:r>
            <a:r>
              <a:rPr lang="en-GB" sz="3600"/>
              <a:t> + e</a:t>
            </a:r>
            <a:r>
              <a:rPr lang="en-GB" sz="3600" baseline="30000"/>
              <a:t>2</a:t>
            </a:r>
            <a:endParaRPr lang="nl-NL" sz="3600" baseline="30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67E12-6615-4C76-8D24-8887475FA5A5}"/>
              </a:ext>
            </a:extLst>
          </p:cNvPr>
          <p:cNvGrpSpPr/>
          <p:nvPr/>
        </p:nvGrpSpPr>
        <p:grpSpPr>
          <a:xfrm>
            <a:off x="989759" y="365760"/>
            <a:ext cx="10212482" cy="5039360"/>
            <a:chOff x="935850" y="436880"/>
            <a:chExt cx="10212482" cy="5039360"/>
          </a:xfrm>
        </p:grpSpPr>
        <p:sp>
          <p:nvSpPr>
            <p:cNvPr id="289795" name="Rectangle 3"/>
            <p:cNvSpPr>
              <a:spLocks noChangeArrowheads="1"/>
            </p:cNvSpPr>
            <p:nvPr/>
          </p:nvSpPr>
          <p:spPr bwMode="auto">
            <a:xfrm>
              <a:off x="2783840" y="4638040"/>
              <a:ext cx="990600" cy="8382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 dirty="0" err="1"/>
                <a:t>pheno</a:t>
              </a:r>
              <a:endParaRPr lang="en-US" sz="2400" dirty="0"/>
            </a:p>
            <a:p>
              <a:pPr algn="ctr" eaLnBrk="0" hangingPunct="0"/>
              <a:r>
                <a:rPr lang="en-US" sz="2400" dirty="0"/>
                <a:t>Twin 1</a:t>
              </a:r>
            </a:p>
          </p:txBody>
        </p:sp>
        <p:sp>
          <p:nvSpPr>
            <p:cNvPr id="289796" name="Oval 4"/>
            <p:cNvSpPr>
              <a:spLocks noChangeArrowheads="1"/>
            </p:cNvSpPr>
            <p:nvPr/>
          </p:nvSpPr>
          <p:spPr bwMode="auto">
            <a:xfrm>
              <a:off x="1412240" y="212344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A</a:t>
              </a:r>
            </a:p>
          </p:txBody>
        </p:sp>
        <p:sp>
          <p:nvSpPr>
            <p:cNvPr id="289797" name="Oval 5"/>
            <p:cNvSpPr>
              <a:spLocks noChangeArrowheads="1"/>
            </p:cNvSpPr>
            <p:nvPr/>
          </p:nvSpPr>
          <p:spPr bwMode="auto">
            <a:xfrm>
              <a:off x="2745740" y="212344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C</a:t>
              </a:r>
            </a:p>
          </p:txBody>
        </p:sp>
        <p:sp>
          <p:nvSpPr>
            <p:cNvPr id="289798" name="Oval 6"/>
            <p:cNvSpPr>
              <a:spLocks noChangeArrowheads="1"/>
            </p:cNvSpPr>
            <p:nvPr/>
          </p:nvSpPr>
          <p:spPr bwMode="auto">
            <a:xfrm>
              <a:off x="4155440" y="212344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E</a:t>
              </a:r>
            </a:p>
          </p:txBody>
        </p:sp>
        <p:cxnSp>
          <p:nvCxnSpPr>
            <p:cNvPr id="289799" name="AutoShape 7"/>
            <p:cNvCxnSpPr>
              <a:cxnSpLocks noChangeShapeType="1"/>
              <a:stCxn id="289796" idx="4"/>
            </p:cNvCxnSpPr>
            <p:nvPr/>
          </p:nvCxnSpPr>
          <p:spPr bwMode="auto">
            <a:xfrm>
              <a:off x="1945641" y="3190240"/>
              <a:ext cx="1298575" cy="142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89800" name="AutoShape 8"/>
            <p:cNvCxnSpPr>
              <a:cxnSpLocks noChangeShapeType="1"/>
              <a:stCxn id="289797" idx="4"/>
            </p:cNvCxnSpPr>
            <p:nvPr/>
          </p:nvCxnSpPr>
          <p:spPr bwMode="auto">
            <a:xfrm flipH="1">
              <a:off x="3241040" y="3190240"/>
              <a:ext cx="38100" cy="142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89801" name="AutoShape 9"/>
            <p:cNvCxnSpPr>
              <a:cxnSpLocks noChangeShapeType="1"/>
              <a:stCxn id="289798" idx="4"/>
            </p:cNvCxnSpPr>
            <p:nvPr/>
          </p:nvCxnSpPr>
          <p:spPr bwMode="auto">
            <a:xfrm flipH="1">
              <a:off x="3241042" y="3190240"/>
              <a:ext cx="1447799" cy="142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89802" name="Rectangle 10"/>
            <p:cNvSpPr>
              <a:spLocks noChangeArrowheads="1"/>
            </p:cNvSpPr>
            <p:nvPr/>
          </p:nvSpPr>
          <p:spPr bwMode="auto">
            <a:xfrm>
              <a:off x="8295640" y="4638040"/>
              <a:ext cx="990600" cy="8382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 dirty="0" err="1"/>
                <a:t>pheno</a:t>
              </a:r>
              <a:endParaRPr lang="en-US" sz="2400" dirty="0"/>
            </a:p>
            <a:p>
              <a:pPr algn="ctr" eaLnBrk="0" hangingPunct="0"/>
              <a:r>
                <a:rPr lang="en-US" sz="2400" dirty="0"/>
                <a:t>Twin 2</a:t>
              </a:r>
            </a:p>
          </p:txBody>
        </p:sp>
        <p:sp>
          <p:nvSpPr>
            <p:cNvPr id="289803" name="Oval 11"/>
            <p:cNvSpPr>
              <a:spLocks noChangeArrowheads="1"/>
            </p:cNvSpPr>
            <p:nvPr/>
          </p:nvSpPr>
          <p:spPr bwMode="auto">
            <a:xfrm>
              <a:off x="6924040" y="212344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A</a:t>
              </a:r>
            </a:p>
          </p:txBody>
        </p:sp>
        <p:sp>
          <p:nvSpPr>
            <p:cNvPr id="289804" name="Oval 12"/>
            <p:cNvSpPr>
              <a:spLocks noChangeArrowheads="1"/>
            </p:cNvSpPr>
            <p:nvPr/>
          </p:nvSpPr>
          <p:spPr bwMode="auto">
            <a:xfrm>
              <a:off x="8257540" y="212344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C</a:t>
              </a:r>
            </a:p>
          </p:txBody>
        </p:sp>
        <p:sp>
          <p:nvSpPr>
            <p:cNvPr id="289805" name="Oval 13"/>
            <p:cNvSpPr>
              <a:spLocks noChangeArrowheads="1"/>
            </p:cNvSpPr>
            <p:nvPr/>
          </p:nvSpPr>
          <p:spPr bwMode="auto">
            <a:xfrm>
              <a:off x="9667240" y="212344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400"/>
                <a:t>E</a:t>
              </a:r>
            </a:p>
          </p:txBody>
        </p:sp>
        <p:cxnSp>
          <p:nvCxnSpPr>
            <p:cNvPr id="289806" name="AutoShape 14"/>
            <p:cNvCxnSpPr>
              <a:cxnSpLocks noChangeShapeType="1"/>
            </p:cNvCxnSpPr>
            <p:nvPr/>
          </p:nvCxnSpPr>
          <p:spPr bwMode="auto">
            <a:xfrm>
              <a:off x="7797166" y="3047365"/>
              <a:ext cx="955675" cy="15748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89807" name="AutoShape 15"/>
            <p:cNvCxnSpPr>
              <a:cxnSpLocks noChangeShapeType="1"/>
            </p:cNvCxnSpPr>
            <p:nvPr/>
          </p:nvCxnSpPr>
          <p:spPr bwMode="auto">
            <a:xfrm>
              <a:off x="8752840" y="3202941"/>
              <a:ext cx="0" cy="14192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89808" name="AutoShape 16"/>
            <p:cNvCxnSpPr>
              <a:cxnSpLocks noChangeShapeType="1"/>
            </p:cNvCxnSpPr>
            <p:nvPr/>
          </p:nvCxnSpPr>
          <p:spPr bwMode="auto">
            <a:xfrm flipH="1">
              <a:off x="8752841" y="3037840"/>
              <a:ext cx="1031875" cy="15748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89809" name="AutoShape 17"/>
            <p:cNvCxnSpPr>
              <a:cxnSpLocks noChangeShapeType="1"/>
              <a:stCxn id="289796" idx="0"/>
              <a:endCxn id="289803" idx="0"/>
            </p:cNvCxnSpPr>
            <p:nvPr/>
          </p:nvCxnSpPr>
          <p:spPr bwMode="auto">
            <a:xfrm rot="5400000" flipH="1" flipV="1">
              <a:off x="4701540" y="-632460"/>
              <a:ext cx="12700" cy="5511800"/>
            </a:xfrm>
            <a:prstGeom prst="curvedConnector3">
              <a:avLst>
                <a:gd name="adj1" fmla="val 7160000"/>
              </a:avLst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89810" name="AutoShape 18"/>
            <p:cNvCxnSpPr>
              <a:cxnSpLocks noChangeShapeType="1"/>
              <a:stCxn id="289797" idx="0"/>
              <a:endCxn id="289804" idx="0"/>
            </p:cNvCxnSpPr>
            <p:nvPr/>
          </p:nvCxnSpPr>
          <p:spPr bwMode="auto">
            <a:xfrm rot="5400000" flipH="1" flipV="1">
              <a:off x="6035040" y="-632460"/>
              <a:ext cx="12700" cy="5511800"/>
            </a:xfrm>
            <a:prstGeom prst="curvedConnector3">
              <a:avLst>
                <a:gd name="adj1" fmla="val 6920000"/>
              </a:avLst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89811" name="Text Box 19"/>
            <p:cNvSpPr txBox="1">
              <a:spLocks noChangeArrowheads="1"/>
            </p:cNvSpPr>
            <p:nvPr/>
          </p:nvSpPr>
          <p:spPr bwMode="auto">
            <a:xfrm>
              <a:off x="1634491" y="3509685"/>
              <a:ext cx="1117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chemeClr val="accent2"/>
                  </a:solidFill>
                </a:rPr>
                <a:t>a</a:t>
              </a:r>
            </a:p>
          </p:txBody>
        </p:sp>
        <p:sp>
          <p:nvSpPr>
            <p:cNvPr id="289812" name="Text Box 20"/>
            <p:cNvSpPr txBox="1">
              <a:spLocks noChangeArrowheads="1"/>
            </p:cNvSpPr>
            <p:nvPr/>
          </p:nvSpPr>
          <p:spPr bwMode="auto">
            <a:xfrm>
              <a:off x="2955790" y="3345528"/>
              <a:ext cx="3561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200" b="1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289813" name="Text Box 21"/>
            <p:cNvSpPr txBox="1">
              <a:spLocks noChangeArrowheads="1"/>
            </p:cNvSpPr>
            <p:nvPr/>
          </p:nvSpPr>
          <p:spPr bwMode="auto">
            <a:xfrm>
              <a:off x="4024459" y="3532855"/>
              <a:ext cx="39145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289814" name="Text Box 22"/>
            <p:cNvSpPr txBox="1">
              <a:spLocks noChangeArrowheads="1"/>
            </p:cNvSpPr>
            <p:nvPr/>
          </p:nvSpPr>
          <p:spPr bwMode="auto">
            <a:xfrm>
              <a:off x="8415203" y="3259619"/>
              <a:ext cx="3561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289815" name="Text Box 23"/>
            <p:cNvSpPr txBox="1">
              <a:spLocks noChangeArrowheads="1"/>
            </p:cNvSpPr>
            <p:nvPr/>
          </p:nvSpPr>
          <p:spPr bwMode="auto">
            <a:xfrm>
              <a:off x="9311969" y="3488221"/>
              <a:ext cx="39145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289816" name="Text Box 24"/>
            <p:cNvSpPr txBox="1">
              <a:spLocks noChangeArrowheads="1"/>
            </p:cNvSpPr>
            <p:nvPr/>
          </p:nvSpPr>
          <p:spPr bwMode="auto">
            <a:xfrm>
              <a:off x="7471611" y="3395442"/>
              <a:ext cx="1041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3200" b="1">
                  <a:solidFill>
                    <a:schemeClr val="accent2"/>
                  </a:solidFill>
                </a:rPr>
                <a:t>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40336" y="8062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dirty="0"/>
                <a:t>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47805" y="725783"/>
              <a:ext cx="11192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dirty="0"/>
                <a:t>1 or .5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0D015E-2144-4611-9A20-77362199E4F1}"/>
                </a:ext>
              </a:extLst>
            </p:cNvPr>
            <p:cNvSpPr txBox="1"/>
            <p:nvPr/>
          </p:nvSpPr>
          <p:spPr>
            <a:xfrm>
              <a:off x="4155440" y="43688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NL"/>
            </a:p>
          </p:txBody>
        </p: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AF7992E9-1065-4702-BCAF-1BB50F8BF590}"/>
                </a:ext>
              </a:extLst>
            </p:cNvPr>
            <p:cNvCxnSpPr>
              <a:stCxn id="289796" idx="1"/>
              <a:endCxn id="289796" idx="2"/>
            </p:cNvCxnSpPr>
            <p:nvPr/>
          </p:nvCxnSpPr>
          <p:spPr>
            <a:xfrm rot="16200000" flipH="1" flipV="1">
              <a:off x="1301769" y="2390139"/>
              <a:ext cx="377171" cy="156229"/>
            </a:xfrm>
            <a:prstGeom prst="curvedConnector4">
              <a:avLst>
                <a:gd name="adj1" fmla="val -102030"/>
                <a:gd name="adj2" fmla="val 24632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010832-14D1-408D-8F90-B95EE2F28E6F}"/>
                </a:ext>
              </a:extLst>
            </p:cNvPr>
            <p:cNvSpPr txBox="1"/>
            <p:nvPr/>
          </p:nvSpPr>
          <p:spPr>
            <a:xfrm>
              <a:off x="935850" y="17315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1</a:t>
              </a:r>
              <a:endParaRPr lang="nl-NL"/>
            </a:p>
          </p:txBody>
        </p: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FA649832-66B2-4166-B3A8-11BB34FBFEA3}"/>
                </a:ext>
              </a:extLst>
            </p:cNvPr>
            <p:cNvCxnSpPr>
              <a:stCxn id="289797" idx="1"/>
              <a:endCxn id="289797" idx="2"/>
            </p:cNvCxnSpPr>
            <p:nvPr/>
          </p:nvCxnSpPr>
          <p:spPr>
            <a:xfrm rot="16200000" flipH="1" flipV="1">
              <a:off x="2635269" y="2390139"/>
              <a:ext cx="377171" cy="156229"/>
            </a:xfrm>
            <a:prstGeom prst="curvedConnector4">
              <a:avLst>
                <a:gd name="adj1" fmla="val -102030"/>
                <a:gd name="adj2" fmla="val 24632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A3CF994-1C00-4864-944C-04D49D2009EE}"/>
                </a:ext>
              </a:extLst>
            </p:cNvPr>
            <p:cNvSpPr txBox="1"/>
            <p:nvPr/>
          </p:nvSpPr>
          <p:spPr>
            <a:xfrm>
              <a:off x="2251997" y="187104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1</a:t>
              </a:r>
              <a:endParaRPr lang="nl-NL"/>
            </a:p>
          </p:txBody>
        </p: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0CD16BF7-F8D8-4AFA-BE1D-A0611B1E80A2}"/>
                </a:ext>
              </a:extLst>
            </p:cNvPr>
            <p:cNvCxnSpPr>
              <a:cxnSpLocks/>
              <a:stCxn id="289798" idx="1"/>
              <a:endCxn id="289798" idx="2"/>
            </p:cNvCxnSpPr>
            <p:nvPr/>
          </p:nvCxnSpPr>
          <p:spPr>
            <a:xfrm rot="16200000" flipH="1" flipV="1">
              <a:off x="4044969" y="2390139"/>
              <a:ext cx="377171" cy="156229"/>
            </a:xfrm>
            <a:prstGeom prst="curvedConnector4">
              <a:avLst>
                <a:gd name="adj1" fmla="val -102030"/>
                <a:gd name="adj2" fmla="val 24632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427144-D366-445F-873D-0D357BD05577}"/>
                </a:ext>
              </a:extLst>
            </p:cNvPr>
            <p:cNvSpPr txBox="1"/>
            <p:nvPr/>
          </p:nvSpPr>
          <p:spPr>
            <a:xfrm>
              <a:off x="8176565" y="18029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1</a:t>
              </a:r>
              <a:endParaRPr lang="nl-NL"/>
            </a:p>
          </p:txBody>
        </p:sp>
        <p:cxnSp>
          <p:nvCxnSpPr>
            <p:cNvPr id="5" name="Connector: Curved 4">
              <a:extLst>
                <a:ext uri="{FF2B5EF4-FFF2-40B4-BE49-F238E27FC236}">
                  <a16:creationId xmlns:a16="http://schemas.microsoft.com/office/drawing/2014/main" id="{2F0442BA-4BEF-4190-98DD-22320AE0F6B6}"/>
                </a:ext>
              </a:extLst>
            </p:cNvPr>
            <p:cNvCxnSpPr>
              <a:cxnSpLocks/>
              <a:stCxn id="289803" idx="7"/>
              <a:endCxn id="289803" idx="6"/>
            </p:cNvCxnSpPr>
            <p:nvPr/>
          </p:nvCxnSpPr>
          <p:spPr>
            <a:xfrm rot="16200000" flipH="1">
              <a:off x="7724139" y="2390140"/>
              <a:ext cx="377171" cy="156229"/>
            </a:xfrm>
            <a:prstGeom prst="curvedConnector4">
              <a:avLst>
                <a:gd name="adj1" fmla="val -102030"/>
                <a:gd name="adj2" fmla="val 24632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3F609BB0-44C4-42D2-9BE1-0F71122767B1}"/>
                </a:ext>
              </a:extLst>
            </p:cNvPr>
            <p:cNvCxnSpPr>
              <a:stCxn id="289804" idx="7"/>
              <a:endCxn id="289804" idx="6"/>
            </p:cNvCxnSpPr>
            <p:nvPr/>
          </p:nvCxnSpPr>
          <p:spPr>
            <a:xfrm rot="16200000" flipH="1">
              <a:off x="9057639" y="2390140"/>
              <a:ext cx="377171" cy="156229"/>
            </a:xfrm>
            <a:prstGeom prst="curvedConnector4">
              <a:avLst>
                <a:gd name="adj1" fmla="val -102030"/>
                <a:gd name="adj2" fmla="val 24632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0DA2FF06-6151-47CC-81CF-C0E1F0EA6C1C}"/>
                </a:ext>
              </a:extLst>
            </p:cNvPr>
            <p:cNvCxnSpPr>
              <a:stCxn id="289805" idx="7"/>
              <a:endCxn id="289805" idx="6"/>
            </p:cNvCxnSpPr>
            <p:nvPr/>
          </p:nvCxnSpPr>
          <p:spPr>
            <a:xfrm rot="16200000" flipH="1">
              <a:off x="10467339" y="2390140"/>
              <a:ext cx="377171" cy="156229"/>
            </a:xfrm>
            <a:prstGeom prst="curvedConnector4">
              <a:avLst>
                <a:gd name="adj1" fmla="val -102030"/>
                <a:gd name="adj2" fmla="val 246324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7202B39-C979-4D65-BB4A-A5AC5C7138C5}"/>
                </a:ext>
              </a:extLst>
            </p:cNvPr>
            <p:cNvSpPr txBox="1"/>
            <p:nvPr/>
          </p:nvSpPr>
          <p:spPr>
            <a:xfrm>
              <a:off x="3907617" y="195639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1</a:t>
              </a:r>
              <a:endParaRPr lang="nl-NL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2617F65-46EB-4E41-A7A0-97CC4D016E2F}"/>
                </a:ext>
              </a:extLst>
            </p:cNvPr>
            <p:cNvSpPr txBox="1"/>
            <p:nvPr/>
          </p:nvSpPr>
          <p:spPr>
            <a:xfrm>
              <a:off x="9490208" y="16407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1</a:t>
              </a:r>
              <a:endParaRPr lang="nl-NL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5C5584-F04E-444C-9854-79934981B74B}"/>
                </a:ext>
              </a:extLst>
            </p:cNvPr>
            <p:cNvSpPr txBox="1"/>
            <p:nvPr/>
          </p:nvSpPr>
          <p:spPr>
            <a:xfrm>
              <a:off x="10846646" y="17401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1</a:t>
              </a:r>
              <a:endParaRPr lang="nl-NL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4F40D-7B0E-4655-AE81-A590CABF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3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3891280" y="4282440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2519680" y="176784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A</a:t>
            </a: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>
            <a:off x="3853180" y="176784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C</a:t>
            </a:r>
          </a:p>
        </p:txBody>
      </p: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5262880" y="176784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E</a:t>
            </a:r>
          </a:p>
        </p:txBody>
      </p:sp>
      <p:cxnSp>
        <p:nvCxnSpPr>
          <p:cNvPr id="289799" name="AutoShape 7"/>
          <p:cNvCxnSpPr>
            <a:cxnSpLocks noChangeShapeType="1"/>
            <a:stCxn id="289796" idx="4"/>
          </p:cNvCxnSpPr>
          <p:nvPr/>
        </p:nvCxnSpPr>
        <p:spPr bwMode="auto">
          <a:xfrm>
            <a:off x="3053081" y="2834640"/>
            <a:ext cx="1298575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0" name="AutoShape 8"/>
          <p:cNvCxnSpPr>
            <a:cxnSpLocks noChangeShapeType="1"/>
            <a:stCxn id="289797" idx="4"/>
          </p:cNvCxnSpPr>
          <p:nvPr/>
        </p:nvCxnSpPr>
        <p:spPr bwMode="auto">
          <a:xfrm flipH="1">
            <a:off x="4348480" y="2834640"/>
            <a:ext cx="38100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1" name="AutoShape 9"/>
          <p:cNvCxnSpPr>
            <a:cxnSpLocks noChangeShapeType="1"/>
            <a:stCxn id="289798" idx="4"/>
          </p:cNvCxnSpPr>
          <p:nvPr/>
        </p:nvCxnSpPr>
        <p:spPr bwMode="auto">
          <a:xfrm flipH="1">
            <a:off x="4348482" y="2834640"/>
            <a:ext cx="1447799" cy="142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89802" name="Rectangle 10"/>
          <p:cNvSpPr>
            <a:spLocks noChangeArrowheads="1"/>
          </p:cNvSpPr>
          <p:nvPr/>
        </p:nvSpPr>
        <p:spPr bwMode="auto">
          <a:xfrm>
            <a:off x="9403080" y="4282440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2</a:t>
            </a:r>
          </a:p>
        </p:txBody>
      </p:sp>
      <p:sp>
        <p:nvSpPr>
          <p:cNvPr id="289803" name="Oval 11"/>
          <p:cNvSpPr>
            <a:spLocks noChangeArrowheads="1"/>
          </p:cNvSpPr>
          <p:nvPr/>
        </p:nvSpPr>
        <p:spPr bwMode="auto">
          <a:xfrm>
            <a:off x="8031480" y="176784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A</a:t>
            </a:r>
          </a:p>
        </p:txBody>
      </p:sp>
      <p:sp>
        <p:nvSpPr>
          <p:cNvPr id="289804" name="Oval 12"/>
          <p:cNvSpPr>
            <a:spLocks noChangeArrowheads="1"/>
          </p:cNvSpPr>
          <p:nvPr/>
        </p:nvSpPr>
        <p:spPr bwMode="auto">
          <a:xfrm>
            <a:off x="9364980" y="176784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C</a:t>
            </a:r>
          </a:p>
        </p:txBody>
      </p:sp>
      <p:sp>
        <p:nvSpPr>
          <p:cNvPr id="289805" name="Oval 13"/>
          <p:cNvSpPr>
            <a:spLocks noChangeArrowheads="1"/>
          </p:cNvSpPr>
          <p:nvPr/>
        </p:nvSpPr>
        <p:spPr bwMode="auto">
          <a:xfrm>
            <a:off x="10774680" y="1767840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E</a:t>
            </a:r>
          </a:p>
        </p:txBody>
      </p:sp>
      <p:cxnSp>
        <p:nvCxnSpPr>
          <p:cNvPr id="289806" name="AutoShape 14"/>
          <p:cNvCxnSpPr>
            <a:cxnSpLocks noChangeShapeType="1"/>
          </p:cNvCxnSpPr>
          <p:nvPr/>
        </p:nvCxnSpPr>
        <p:spPr bwMode="auto">
          <a:xfrm>
            <a:off x="8904606" y="2691765"/>
            <a:ext cx="955675" cy="157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7" name="AutoShape 15"/>
          <p:cNvCxnSpPr>
            <a:cxnSpLocks noChangeShapeType="1"/>
          </p:cNvCxnSpPr>
          <p:nvPr/>
        </p:nvCxnSpPr>
        <p:spPr bwMode="auto">
          <a:xfrm>
            <a:off x="9860280" y="2847341"/>
            <a:ext cx="0" cy="1419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8" name="AutoShape 16"/>
          <p:cNvCxnSpPr>
            <a:cxnSpLocks noChangeShapeType="1"/>
          </p:cNvCxnSpPr>
          <p:nvPr/>
        </p:nvCxnSpPr>
        <p:spPr bwMode="auto">
          <a:xfrm flipH="1">
            <a:off x="9860281" y="2682240"/>
            <a:ext cx="1031875" cy="157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9809" name="AutoShape 17"/>
          <p:cNvCxnSpPr>
            <a:cxnSpLocks noChangeShapeType="1"/>
            <a:stCxn id="289796" idx="0"/>
            <a:endCxn id="289803" idx="0"/>
          </p:cNvCxnSpPr>
          <p:nvPr/>
        </p:nvCxnSpPr>
        <p:spPr bwMode="auto">
          <a:xfrm rot="5400000" flipH="1" flipV="1">
            <a:off x="5808980" y="-988060"/>
            <a:ext cx="12700" cy="5511800"/>
          </a:xfrm>
          <a:prstGeom prst="curvedConnector3">
            <a:avLst>
              <a:gd name="adj1" fmla="val 7160000"/>
            </a:avLst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89810" name="AutoShape 18"/>
          <p:cNvCxnSpPr>
            <a:cxnSpLocks noChangeShapeType="1"/>
            <a:stCxn id="289797" idx="0"/>
            <a:endCxn id="289804" idx="0"/>
          </p:cNvCxnSpPr>
          <p:nvPr/>
        </p:nvCxnSpPr>
        <p:spPr bwMode="auto">
          <a:xfrm rot="5400000" flipH="1" flipV="1">
            <a:off x="7142480" y="-988060"/>
            <a:ext cx="12700" cy="5511800"/>
          </a:xfrm>
          <a:prstGeom prst="curvedConnector3">
            <a:avLst>
              <a:gd name="adj1" fmla="val 6920000"/>
            </a:avLst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89811" name="Text Box 19"/>
          <p:cNvSpPr txBox="1">
            <a:spLocks noChangeArrowheads="1"/>
          </p:cNvSpPr>
          <p:nvPr/>
        </p:nvSpPr>
        <p:spPr bwMode="auto">
          <a:xfrm>
            <a:off x="2558257" y="2972178"/>
            <a:ext cx="111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a*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89812" name="Text Box 20"/>
          <p:cNvSpPr txBox="1">
            <a:spLocks noChangeArrowheads="1"/>
          </p:cNvSpPr>
          <p:nvPr/>
        </p:nvSpPr>
        <p:spPr bwMode="auto">
          <a:xfrm>
            <a:off x="4063230" y="2989928"/>
            <a:ext cx="356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89813" name="Text Box 21"/>
          <p:cNvSpPr txBox="1">
            <a:spLocks noChangeArrowheads="1"/>
          </p:cNvSpPr>
          <p:nvPr/>
        </p:nvSpPr>
        <p:spPr bwMode="auto">
          <a:xfrm>
            <a:off x="5131899" y="3177255"/>
            <a:ext cx="3914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accent2"/>
                </a:solidFill>
              </a:rPr>
              <a:t>e</a:t>
            </a:r>
          </a:p>
        </p:txBody>
      </p:sp>
      <p:sp>
        <p:nvSpPr>
          <p:cNvPr id="289814" name="Text Box 22"/>
          <p:cNvSpPr txBox="1">
            <a:spLocks noChangeArrowheads="1"/>
          </p:cNvSpPr>
          <p:nvPr/>
        </p:nvSpPr>
        <p:spPr bwMode="auto">
          <a:xfrm>
            <a:off x="9522643" y="2904019"/>
            <a:ext cx="356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89815" name="Text Box 23"/>
          <p:cNvSpPr txBox="1">
            <a:spLocks noChangeArrowheads="1"/>
          </p:cNvSpPr>
          <p:nvPr/>
        </p:nvSpPr>
        <p:spPr bwMode="auto">
          <a:xfrm>
            <a:off x="10419409" y="3132621"/>
            <a:ext cx="3914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accent2"/>
                </a:solidFill>
              </a:rPr>
              <a:t>e</a:t>
            </a:r>
          </a:p>
        </p:txBody>
      </p:sp>
      <p:sp>
        <p:nvSpPr>
          <p:cNvPr id="289816" name="Text Box 24"/>
          <p:cNvSpPr txBox="1">
            <a:spLocks noChangeArrowheads="1"/>
          </p:cNvSpPr>
          <p:nvPr/>
        </p:nvSpPr>
        <p:spPr bwMode="auto">
          <a:xfrm>
            <a:off x="8345555" y="2908648"/>
            <a:ext cx="104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a*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7278" y="43943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33771" y="510509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1 or .5</a:t>
            </a:r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D6D07BDA-962A-4E67-BF19-FB77D5A7F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473" y="1745298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70BAC7EF-059F-424B-BBD8-0C83EA4D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330" y="4266565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66A443-76BC-4B93-9EB8-CCE44D3E26C8}"/>
              </a:ext>
            </a:extLst>
          </p:cNvPr>
          <p:cNvCxnSpPr>
            <a:stCxn id="28" idx="4"/>
            <a:endCxn id="30" idx="0"/>
          </p:cNvCxnSpPr>
          <p:nvPr/>
        </p:nvCxnSpPr>
        <p:spPr>
          <a:xfrm flipH="1">
            <a:off x="1601630" y="2812098"/>
            <a:ext cx="35243" cy="1454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21">
            <a:extLst>
              <a:ext uri="{FF2B5EF4-FFF2-40B4-BE49-F238E27FC236}">
                <a16:creationId xmlns:a16="http://schemas.microsoft.com/office/drawing/2014/main" id="{F9DC9555-7A06-4401-ADCD-27689D21B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6" y="3069381"/>
            <a:ext cx="404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p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FD611533-19A7-466F-B34F-372EF6B28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277" y="1777365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3B132E7E-9D05-40E8-ACEC-E6F11863F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487" y="4282440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  <a:endParaRPr lang="en-US" sz="2400" dirty="0"/>
          </a:p>
          <a:p>
            <a:pPr algn="ctr" eaLnBrk="0" hangingPunct="0"/>
            <a:r>
              <a:rPr lang="en-US" sz="2400"/>
              <a:t>Twin 2</a:t>
            </a:r>
            <a:endParaRPr lang="en-US" sz="24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C7664A5-EE80-47E3-B81C-8EDC40426707}"/>
              </a:ext>
            </a:extLst>
          </p:cNvPr>
          <p:cNvCxnSpPr>
            <a:stCxn id="46" idx="4"/>
            <a:endCxn id="47" idx="0"/>
          </p:cNvCxnSpPr>
          <p:nvPr/>
        </p:nvCxnSpPr>
        <p:spPr>
          <a:xfrm flipH="1">
            <a:off x="7179787" y="2844165"/>
            <a:ext cx="18890" cy="1438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21">
            <a:extLst>
              <a:ext uri="{FF2B5EF4-FFF2-40B4-BE49-F238E27FC236}">
                <a16:creationId xmlns:a16="http://schemas.microsoft.com/office/drawing/2014/main" id="{DD8E81AE-79BF-4D53-A8B2-2C555C2C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903" y="3364598"/>
            <a:ext cx="404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p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47E8EFCE-2CB5-4549-8730-47C5ECBA5FA0}"/>
              </a:ext>
            </a:extLst>
          </p:cNvPr>
          <p:cNvCxnSpPr>
            <a:stCxn id="28" idx="0"/>
            <a:endCxn id="46" idx="0"/>
          </p:cNvCxnSpPr>
          <p:nvPr/>
        </p:nvCxnSpPr>
        <p:spPr>
          <a:xfrm rot="16200000" flipH="1">
            <a:off x="4401741" y="-1019571"/>
            <a:ext cx="32067" cy="5561804"/>
          </a:xfrm>
          <a:prstGeom prst="curvedConnector3">
            <a:avLst>
              <a:gd name="adj1" fmla="val -3089157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B5D8FE1-E957-479E-BF34-D3EAF5786BFF}"/>
              </a:ext>
            </a:extLst>
          </p:cNvPr>
          <p:cNvSpPr txBox="1"/>
          <p:nvPr/>
        </p:nvSpPr>
        <p:spPr>
          <a:xfrm>
            <a:off x="3765868" y="345440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1 or .5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B2F4E-0704-406A-864E-15B83D6D979D}"/>
              </a:ext>
            </a:extLst>
          </p:cNvPr>
          <p:cNvCxnSpPr>
            <a:cxnSpLocks/>
            <a:stCxn id="28" idx="4"/>
            <a:endCxn id="289795" idx="0"/>
          </p:cNvCxnSpPr>
          <p:nvPr/>
        </p:nvCxnSpPr>
        <p:spPr>
          <a:xfrm>
            <a:off x="1636873" y="2812098"/>
            <a:ext cx="2749707" cy="1470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D1BB5F0-E71B-498A-B96B-509B21F37939}"/>
              </a:ext>
            </a:extLst>
          </p:cNvPr>
          <p:cNvCxnSpPr>
            <a:stCxn id="46" idx="4"/>
            <a:endCxn id="289802" idx="0"/>
          </p:cNvCxnSpPr>
          <p:nvPr/>
        </p:nvCxnSpPr>
        <p:spPr>
          <a:xfrm>
            <a:off x="7198677" y="2844165"/>
            <a:ext cx="2699703" cy="1438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0D015E-2144-4611-9A20-77362199E4F1}"/>
              </a:ext>
            </a:extLst>
          </p:cNvPr>
          <p:cNvSpPr txBox="1"/>
          <p:nvPr/>
        </p:nvSpPr>
        <p:spPr>
          <a:xfrm>
            <a:off x="5262880" y="81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2B2D468B-C1A7-47BC-82F6-563219AB5AF4}"/>
              </a:ext>
            </a:extLst>
          </p:cNvPr>
          <p:cNvCxnSpPr>
            <a:stCxn id="28" idx="1"/>
            <a:endCxn id="28" idx="2"/>
          </p:cNvCxnSpPr>
          <p:nvPr/>
        </p:nvCxnSpPr>
        <p:spPr>
          <a:xfrm rot="16200000" flipH="1" flipV="1">
            <a:off x="993002" y="2011997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0AF481-1886-4CA3-A7A8-0021645EFDD3}"/>
              </a:ext>
            </a:extLst>
          </p:cNvPr>
          <p:cNvSpPr txBox="1"/>
          <p:nvPr/>
        </p:nvSpPr>
        <p:spPr>
          <a:xfrm>
            <a:off x="619760" y="1249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AF7992E9-1065-4702-BCAF-1BB50F8BF590}"/>
              </a:ext>
            </a:extLst>
          </p:cNvPr>
          <p:cNvCxnSpPr>
            <a:stCxn id="289796" idx="1"/>
            <a:endCxn id="289796" idx="2"/>
          </p:cNvCxnSpPr>
          <p:nvPr/>
        </p:nvCxnSpPr>
        <p:spPr>
          <a:xfrm rot="16200000" flipH="1" flipV="1">
            <a:off x="2409209" y="2034539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4010832-14D1-408D-8F90-B95EE2F28E6F}"/>
              </a:ext>
            </a:extLst>
          </p:cNvPr>
          <p:cNvSpPr txBox="1"/>
          <p:nvPr/>
        </p:nvSpPr>
        <p:spPr>
          <a:xfrm>
            <a:off x="2043290" y="13759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A649832-66B2-4166-B3A8-11BB34FBFEA3}"/>
              </a:ext>
            </a:extLst>
          </p:cNvPr>
          <p:cNvCxnSpPr>
            <a:stCxn id="289797" idx="1"/>
            <a:endCxn id="289797" idx="2"/>
          </p:cNvCxnSpPr>
          <p:nvPr/>
        </p:nvCxnSpPr>
        <p:spPr>
          <a:xfrm rot="16200000" flipH="1" flipV="1">
            <a:off x="3742709" y="2034539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A3CF994-1C00-4864-944C-04D49D2009EE}"/>
              </a:ext>
            </a:extLst>
          </p:cNvPr>
          <p:cNvSpPr txBox="1"/>
          <p:nvPr/>
        </p:nvSpPr>
        <p:spPr>
          <a:xfrm>
            <a:off x="3359437" y="1515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CD16BF7-F8D8-4AFA-BE1D-A0611B1E80A2}"/>
              </a:ext>
            </a:extLst>
          </p:cNvPr>
          <p:cNvCxnSpPr>
            <a:stCxn id="289798" idx="1"/>
            <a:endCxn id="289798" idx="2"/>
          </p:cNvCxnSpPr>
          <p:nvPr/>
        </p:nvCxnSpPr>
        <p:spPr>
          <a:xfrm rot="16200000" flipH="1" flipV="1">
            <a:off x="5152409" y="2034539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5427144-D366-445F-873D-0D357BD05577}"/>
              </a:ext>
            </a:extLst>
          </p:cNvPr>
          <p:cNvSpPr txBox="1"/>
          <p:nvPr/>
        </p:nvSpPr>
        <p:spPr>
          <a:xfrm>
            <a:off x="4862657" y="1448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EDC0F9-1FFE-4881-9531-E946736B44E5}"/>
              </a:ext>
            </a:extLst>
          </p:cNvPr>
          <p:cNvSpPr txBox="1"/>
          <p:nvPr/>
        </p:nvSpPr>
        <p:spPr>
          <a:xfrm>
            <a:off x="2659989" y="5530949"/>
            <a:ext cx="5575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var(pheno) = </a:t>
            </a:r>
            <a:r>
              <a:rPr lang="en-GB" sz="3600">
                <a:solidFill>
                  <a:srgbClr val="FF0000"/>
                </a:solidFill>
              </a:rPr>
              <a:t>a*</a:t>
            </a:r>
            <a:r>
              <a:rPr lang="en-GB" sz="3600" baseline="30000">
                <a:solidFill>
                  <a:srgbClr val="FF0000"/>
                </a:solidFill>
              </a:rPr>
              <a:t>2 </a:t>
            </a:r>
            <a:r>
              <a:rPr lang="en-GB" sz="3600">
                <a:solidFill>
                  <a:srgbClr val="FF0000"/>
                </a:solidFill>
              </a:rPr>
              <a:t>+p</a:t>
            </a:r>
            <a:r>
              <a:rPr lang="en-GB" sz="3600" baseline="30000">
                <a:solidFill>
                  <a:srgbClr val="FF0000"/>
                </a:solidFill>
              </a:rPr>
              <a:t>2</a:t>
            </a:r>
            <a:r>
              <a:rPr lang="en-GB" sz="3600">
                <a:solidFill>
                  <a:srgbClr val="FF0000"/>
                </a:solidFill>
              </a:rPr>
              <a:t> </a:t>
            </a:r>
            <a:r>
              <a:rPr lang="en-GB" sz="3600"/>
              <a:t>+ c</a:t>
            </a:r>
            <a:r>
              <a:rPr lang="en-GB" sz="3600" baseline="30000"/>
              <a:t>2</a:t>
            </a:r>
            <a:r>
              <a:rPr lang="en-GB" sz="3600"/>
              <a:t> + e</a:t>
            </a:r>
            <a:r>
              <a:rPr lang="en-GB" sz="3600" baseline="30000"/>
              <a:t>2</a:t>
            </a:r>
            <a:endParaRPr lang="nl-NL" sz="3600" baseline="30000"/>
          </a:p>
        </p:txBody>
      </p:sp>
      <p:sp>
        <p:nvSpPr>
          <p:cNvPr id="51" name="Text Box 21">
            <a:extLst>
              <a:ext uri="{FF2B5EF4-FFF2-40B4-BE49-F238E27FC236}">
                <a16:creationId xmlns:a16="http://schemas.microsoft.com/office/drawing/2014/main" id="{3E1C75FD-83E2-441E-A90D-71602A866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671" y="3224750"/>
            <a:ext cx="3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52" name="Text Box 21">
            <a:extLst>
              <a:ext uri="{FF2B5EF4-FFF2-40B4-BE49-F238E27FC236}">
                <a16:creationId xmlns:a16="http://schemas.microsoft.com/office/drawing/2014/main" id="{422136C9-1853-4C9A-B534-13A3DC80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929" y="3233293"/>
            <a:ext cx="3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5DCD0-5CF7-4380-8818-16FEEC6F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66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27462F4-1FD6-4450-A6B5-997621F83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280" y="4282440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25819606-3D50-4CED-9C34-7F3E354A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473" y="1745298"/>
            <a:ext cx="1066800" cy="1066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D0CAFF6-2257-4DA5-8103-AF8E6AA08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330" y="4266565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F0714D-569B-477F-A8AF-CAE3C644CB90}"/>
              </a:ext>
            </a:extLst>
          </p:cNvPr>
          <p:cNvCxnSpPr>
            <a:stCxn id="11" idx="4"/>
            <a:endCxn id="12" idx="0"/>
          </p:cNvCxnSpPr>
          <p:nvPr/>
        </p:nvCxnSpPr>
        <p:spPr>
          <a:xfrm flipH="1">
            <a:off x="1601630" y="2812098"/>
            <a:ext cx="35243" cy="1454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1">
            <a:extLst>
              <a:ext uri="{FF2B5EF4-FFF2-40B4-BE49-F238E27FC236}">
                <a16:creationId xmlns:a16="http://schemas.microsoft.com/office/drawing/2014/main" id="{EDCFA08E-7098-43D4-B6BC-5839176C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804" y="3132619"/>
            <a:ext cx="3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39EF77-5A58-4271-AB57-BB921DDEF40C}"/>
              </a:ext>
            </a:extLst>
          </p:cNvPr>
          <p:cNvCxnSpPr>
            <a:cxnSpLocks/>
            <a:stCxn id="11" idx="4"/>
            <a:endCxn id="2" idx="0"/>
          </p:cNvCxnSpPr>
          <p:nvPr/>
        </p:nvCxnSpPr>
        <p:spPr>
          <a:xfrm>
            <a:off x="1636873" y="2812098"/>
            <a:ext cx="2749707" cy="1470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842D07EC-A95D-4276-BFEA-853487F782CC}"/>
              </a:ext>
            </a:extLst>
          </p:cNvPr>
          <p:cNvCxnSpPr>
            <a:stCxn id="11" idx="1"/>
            <a:endCxn id="11" idx="2"/>
          </p:cNvCxnSpPr>
          <p:nvPr/>
        </p:nvCxnSpPr>
        <p:spPr>
          <a:xfrm rot="16200000" flipH="1" flipV="1">
            <a:off x="993002" y="2011997"/>
            <a:ext cx="377171" cy="156229"/>
          </a:xfrm>
          <a:prstGeom prst="curvedConnector4">
            <a:avLst>
              <a:gd name="adj1" fmla="val -102030"/>
              <a:gd name="adj2" fmla="val 24632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985055-9290-4E2D-9159-89CA14FADE7B}"/>
              </a:ext>
            </a:extLst>
          </p:cNvPr>
          <p:cNvSpPr txBox="1"/>
          <p:nvPr/>
        </p:nvSpPr>
        <p:spPr>
          <a:xfrm>
            <a:off x="619760" y="1249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</a:t>
            </a:r>
            <a:endParaRPr lang="nl-NL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3E758DAA-3BC7-45BB-9042-0A5528AEA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3310" y="4266565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dirty="0" err="1"/>
              <a:t>pheno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E582FF6-77A9-4B1C-BC37-EE6246E42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360" y="4250690"/>
            <a:ext cx="990600" cy="838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/>
              <a:t>PRS</a:t>
            </a:r>
            <a:endParaRPr lang="en-US" sz="2400" dirty="0"/>
          </a:p>
          <a:p>
            <a:pPr algn="ctr" eaLnBrk="0" hangingPunct="0"/>
            <a:r>
              <a:rPr lang="en-US" sz="2400" dirty="0"/>
              <a:t>Twin 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183199-2EFD-436C-86DF-EECD191A5A29}"/>
              </a:ext>
            </a:extLst>
          </p:cNvPr>
          <p:cNvCxnSpPr>
            <a:cxnSpLocks/>
            <a:stCxn id="27" idx="3"/>
            <a:endCxn id="25" idx="1"/>
          </p:cNvCxnSpPr>
          <p:nvPr/>
        </p:nvCxnSpPr>
        <p:spPr>
          <a:xfrm>
            <a:off x="8188960" y="4669790"/>
            <a:ext cx="1794350" cy="1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39A16F1C-DA98-41ED-A49F-B7A3A8196A85}"/>
              </a:ext>
            </a:extLst>
          </p:cNvPr>
          <p:cNvCxnSpPr>
            <a:stCxn id="27" idx="0"/>
            <a:endCxn id="27" idx="1"/>
          </p:cNvCxnSpPr>
          <p:nvPr/>
        </p:nvCxnSpPr>
        <p:spPr>
          <a:xfrm rot="16200000" flipH="1" flipV="1">
            <a:off x="7236460" y="4212590"/>
            <a:ext cx="419100" cy="495300"/>
          </a:xfrm>
          <a:prstGeom prst="curvedConnector4">
            <a:avLst>
              <a:gd name="adj1" fmla="val -54545"/>
              <a:gd name="adj2" fmla="val 14615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1">
            <a:extLst>
              <a:ext uri="{FF2B5EF4-FFF2-40B4-BE49-F238E27FC236}">
                <a16:creationId xmlns:a16="http://schemas.microsoft.com/office/drawing/2014/main" id="{8C97D924-7BED-4C97-B804-5327EC511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818" y="3547269"/>
            <a:ext cx="487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accent2"/>
                </a:solidFill>
              </a:rPr>
              <a:t>s</a:t>
            </a:r>
            <a:r>
              <a:rPr lang="en-US" sz="3200" b="1" baseline="30000">
                <a:solidFill>
                  <a:schemeClr val="accent2"/>
                </a:solidFill>
              </a:rPr>
              <a:t>2</a:t>
            </a:r>
            <a:endParaRPr lang="en-US" sz="3200" b="1" baseline="30000" dirty="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81FB7C-C28C-416D-9F51-44F01CF054EF}"/>
              </a:ext>
            </a:extLst>
          </p:cNvPr>
          <p:cNvSpPr txBox="1"/>
          <p:nvPr/>
        </p:nvSpPr>
        <p:spPr>
          <a:xfrm>
            <a:off x="4386580" y="664905"/>
            <a:ext cx="2928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Identical models</a:t>
            </a:r>
            <a:endParaRPr lang="nl-NL" sz="32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01DBFB-945C-4B87-97B7-F358F56DBBAB}"/>
              </a:ext>
            </a:extLst>
          </p:cNvPr>
          <p:cNvSpPr/>
          <p:nvPr/>
        </p:nvSpPr>
        <p:spPr>
          <a:xfrm>
            <a:off x="161009" y="5608320"/>
            <a:ext cx="5701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>
                <a:solidFill>
                  <a:schemeClr val="accent2"/>
                </a:solidFill>
              </a:rPr>
              <a:t>the standard deviation of PRS is </a:t>
            </a:r>
            <a:r>
              <a:rPr lang="en-US" sz="3200" dirty="0">
                <a:solidFill>
                  <a:schemeClr val="accent2"/>
                </a:solidFill>
              </a:rPr>
              <a:t>s</a:t>
            </a:r>
            <a:endParaRPr lang="en-US" sz="3200">
              <a:solidFill>
                <a:schemeClr val="accent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8FDA2F-A9A1-438E-BEB5-735CEE4C8911}"/>
              </a:ext>
            </a:extLst>
          </p:cNvPr>
          <p:cNvSpPr/>
          <p:nvPr/>
        </p:nvSpPr>
        <p:spPr>
          <a:xfrm>
            <a:off x="6754041" y="5553620"/>
            <a:ext cx="4212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>
                <a:solidFill>
                  <a:schemeClr val="accent2"/>
                </a:solidFill>
              </a:rPr>
              <a:t>the variance of PRS is s</a:t>
            </a:r>
            <a:r>
              <a:rPr lang="en-US" sz="3200" baseline="3000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22C7C-E3CC-4D3C-AE55-B855D4DE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53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33CA02-7FAC-4A11-9BA0-BDF1425BA329}"/>
              </a:ext>
            </a:extLst>
          </p:cNvPr>
          <p:cNvSpPr/>
          <p:nvPr/>
        </p:nvSpPr>
        <p:spPr>
          <a:xfrm>
            <a:off x="398722" y="1489518"/>
            <a:ext cx="5725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              LB    est    UB</a:t>
            </a:r>
          </a:p>
          <a:p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ACE.A[1,1]   0.490 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0.600</a:t>
            </a:r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 0.714</a:t>
            </a:r>
          </a:p>
          <a:p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ACE.C[1,1]   0.198 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0.300</a:t>
            </a:r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 0.399</a:t>
            </a:r>
          </a:p>
          <a:p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ACE.E[1,1]   0.471 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0.500</a:t>
            </a:r>
            <a:r>
              <a:rPr lang="nl-NL" sz="2400">
                <a:latin typeface="Courier New" panose="02070309020205020404" pitchFamily="49" charset="0"/>
                <a:cs typeface="Courier New" panose="02070309020205020404" pitchFamily="49" charset="0"/>
              </a:rPr>
              <a:t> 0.532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72D6E-1774-4CBE-BD95-74C6574FA06E}"/>
              </a:ext>
            </a:extLst>
          </p:cNvPr>
          <p:cNvSpPr txBox="1"/>
          <p:nvPr/>
        </p:nvSpPr>
        <p:spPr>
          <a:xfrm>
            <a:off x="2386504" y="814010"/>
            <a:ext cx="315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Standard model ACE</a:t>
            </a:r>
            <a:endParaRPr lang="nl-NL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B0388-B5D4-4361-8D10-C24C2AD5A216}"/>
              </a:ext>
            </a:extLst>
          </p:cNvPr>
          <p:cNvSpPr/>
          <p:nvPr/>
        </p:nvSpPr>
        <p:spPr>
          <a:xfrm>
            <a:off x="6507328" y="145234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       LB   est    UB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A*+P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0.492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0.600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0.711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C 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0.202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0.300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0.396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E 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0.471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0.500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0.532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P 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0.047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0.060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0.075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A*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0.433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0.540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0.650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21916-6494-448C-86B3-9ADFA31FDDF5}"/>
              </a:ext>
            </a:extLst>
          </p:cNvPr>
          <p:cNvSpPr txBox="1"/>
          <p:nvPr/>
        </p:nvSpPr>
        <p:spPr>
          <a:xfrm>
            <a:off x="7009428" y="794773"/>
            <a:ext cx="4152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Standard model ACE with P</a:t>
            </a:r>
            <a:endParaRPr lang="nl-NL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6355BA-F141-415F-8D0F-E62F523E6C75}"/>
              </a:ext>
            </a:extLst>
          </p:cNvPr>
          <p:cNvSpPr txBox="1"/>
          <p:nvPr/>
        </p:nvSpPr>
        <p:spPr>
          <a:xfrm>
            <a:off x="965202" y="5046937"/>
            <a:ext cx="95342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/>
              <a:t>.60 in standard model is decomposed into .060 (P) and .540 (A)</a:t>
            </a:r>
          </a:p>
          <a:p>
            <a:pPr algn="ctr"/>
            <a:r>
              <a:rPr lang="en-GB" sz="2800"/>
              <a:t>R</a:t>
            </a:r>
            <a:r>
              <a:rPr lang="en-GB" sz="2800" baseline="30000"/>
              <a:t>2 </a:t>
            </a:r>
            <a:r>
              <a:rPr lang="en-GB" sz="2800"/>
              <a:t>= .06/60 genetic level 10%</a:t>
            </a:r>
          </a:p>
          <a:p>
            <a:pPr algn="ctr"/>
            <a:r>
              <a:rPr lang="en-GB" sz="2800"/>
              <a:t>R</a:t>
            </a:r>
            <a:r>
              <a:rPr lang="en-GB" sz="2800" baseline="30000"/>
              <a:t>2 </a:t>
            </a:r>
            <a:r>
              <a:rPr lang="en-GB" sz="2800"/>
              <a:t>= .06/1.4 R</a:t>
            </a:r>
            <a:r>
              <a:rPr lang="en-GB" sz="2800" baseline="30000"/>
              <a:t>2</a:t>
            </a:r>
            <a:r>
              <a:rPr lang="en-GB" sz="2800"/>
              <a:t> phenotypic level 4.28%</a:t>
            </a:r>
            <a:endParaRPr lang="nl-NL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C4E41-71D3-49B0-A1CE-FBDC0A5A5527}"/>
              </a:ext>
            </a:extLst>
          </p:cNvPr>
          <p:cNvSpPr txBox="1"/>
          <p:nvPr/>
        </p:nvSpPr>
        <p:spPr>
          <a:xfrm>
            <a:off x="398722" y="246870"/>
            <a:ext cx="530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Nmz = Ndz = 1000   exact data simulation</a:t>
            </a:r>
            <a:endParaRPr lang="nl-NL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713F4-8298-427C-9021-D15E4AAD738F}"/>
              </a:ext>
            </a:extLst>
          </p:cNvPr>
          <p:cNvSpPr txBox="1"/>
          <p:nvPr/>
        </p:nvSpPr>
        <p:spPr>
          <a:xfrm>
            <a:off x="954899" y="3895023"/>
            <a:ext cx="419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var(pheno) = .60 + .30 + .50</a:t>
            </a:r>
            <a:endParaRPr lang="nl-NL" sz="2800" baseline="30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76C39C-2275-4CA0-9A8E-AE93770C667C}"/>
              </a:ext>
            </a:extLst>
          </p:cNvPr>
          <p:cNvSpPr txBox="1"/>
          <p:nvPr/>
        </p:nvSpPr>
        <p:spPr>
          <a:xfrm>
            <a:off x="6096000" y="3895023"/>
            <a:ext cx="4990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var(pheno) = .54 + .06 + .30 + .50</a:t>
            </a:r>
            <a:endParaRPr lang="nl-NL" sz="2800" baseline="30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EDA8F1-D03D-44E4-88C0-BA851B10B951}"/>
              </a:ext>
            </a:extLst>
          </p:cNvPr>
          <p:cNvSpPr/>
          <p:nvPr/>
        </p:nvSpPr>
        <p:spPr>
          <a:xfrm>
            <a:off x="398722" y="1473357"/>
            <a:ext cx="5725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             LB    est    UB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ACE.A[1,1]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0.490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0.600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0.714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ACE.C[1,1]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0.198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0.300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0.399</a:t>
            </a:r>
          </a:p>
          <a:p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ACE.E[1,1]  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0.471</a:t>
            </a:r>
            <a:r>
              <a:rPr lang="nl-NL" sz="2400" b="1">
                <a:latin typeface="Courier New" panose="02070309020205020404" pitchFamily="49" charset="0"/>
                <a:cs typeface="Courier New" panose="02070309020205020404" pitchFamily="49" charset="0"/>
              </a:rPr>
              <a:t> 0.500 </a:t>
            </a:r>
            <a:r>
              <a:rPr lang="nl-NL" sz="2400" b="1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0.532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407DB-435A-42B5-B6E0-BB7F3E69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9ADF-0D9D-4AD4-AF7C-0B67F733FE5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22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3210</Words>
  <Application>Microsoft Office PowerPoint</Application>
  <PresentationFormat>Widescreen</PresentationFormat>
  <Paragraphs>782</Paragraphs>
  <Slides>41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Futura Bk BT</vt:lpstr>
      <vt:lpstr>RealpageUNI1</vt:lpstr>
      <vt:lpstr>RealpageUNI1-Bold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conor dolan</dc:creator>
  <cp:lastModifiedBy>conor dolan</cp:lastModifiedBy>
  <cp:revision>106</cp:revision>
  <dcterms:created xsi:type="dcterms:W3CDTF">2020-03-04T16:19:54Z</dcterms:created>
  <dcterms:modified xsi:type="dcterms:W3CDTF">2020-03-06T20:55:31Z</dcterms:modified>
</cp:coreProperties>
</file>