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8"/>
  </p:notesMasterIdLst>
  <p:handoutMasterIdLst>
    <p:handoutMasterId r:id="rId79"/>
  </p:handoutMasterIdLst>
  <p:sldIdLst>
    <p:sldId id="257" r:id="rId2"/>
    <p:sldId id="394" r:id="rId3"/>
    <p:sldId id="372" r:id="rId4"/>
    <p:sldId id="510" r:id="rId5"/>
    <p:sldId id="375" r:id="rId6"/>
    <p:sldId id="376" r:id="rId7"/>
    <p:sldId id="377" r:id="rId8"/>
    <p:sldId id="511" r:id="rId9"/>
    <p:sldId id="265" r:id="rId10"/>
    <p:sldId id="370" r:id="rId11"/>
    <p:sldId id="371" r:id="rId12"/>
    <p:sldId id="395" r:id="rId13"/>
    <p:sldId id="262" r:id="rId14"/>
    <p:sldId id="378" r:id="rId15"/>
    <p:sldId id="298" r:id="rId16"/>
    <p:sldId id="506" r:id="rId17"/>
    <p:sldId id="361" r:id="rId18"/>
    <p:sldId id="369" r:id="rId19"/>
    <p:sldId id="557" r:id="rId20"/>
    <p:sldId id="293" r:id="rId21"/>
    <p:sldId id="349" r:id="rId22"/>
    <p:sldId id="331" r:id="rId23"/>
    <p:sldId id="332" r:id="rId24"/>
    <p:sldId id="333" r:id="rId25"/>
    <p:sldId id="553" r:id="rId26"/>
    <p:sldId id="334" r:id="rId27"/>
    <p:sldId id="384" r:id="rId28"/>
    <p:sldId id="335" r:id="rId29"/>
    <p:sldId id="559" r:id="rId30"/>
    <p:sldId id="388" r:id="rId31"/>
    <p:sldId id="561" r:id="rId32"/>
    <p:sldId id="577" r:id="rId33"/>
    <p:sldId id="386" r:id="rId34"/>
    <p:sldId id="387" r:id="rId35"/>
    <p:sldId id="410" r:id="rId36"/>
    <p:sldId id="562" r:id="rId37"/>
    <p:sldId id="579" r:id="rId38"/>
    <p:sldId id="564" r:id="rId39"/>
    <p:sldId id="565" r:id="rId40"/>
    <p:sldId id="340" r:id="rId41"/>
    <p:sldId id="341" r:id="rId42"/>
    <p:sldId id="342" r:id="rId43"/>
    <p:sldId id="343" r:id="rId44"/>
    <p:sldId id="398" r:id="rId45"/>
    <p:sldId id="344" r:id="rId46"/>
    <p:sldId id="345" r:id="rId47"/>
    <p:sldId id="366" r:id="rId48"/>
    <p:sldId id="396" r:id="rId49"/>
    <p:sldId id="401" r:id="rId50"/>
    <p:sldId id="580" r:id="rId51"/>
    <p:sldId id="581" r:id="rId52"/>
    <p:sldId id="567" r:id="rId53"/>
    <p:sldId id="364" r:id="rId54"/>
    <p:sldId id="365" r:id="rId55"/>
    <p:sldId id="407" r:id="rId56"/>
    <p:sldId id="408" r:id="rId57"/>
    <p:sldId id="588" r:id="rId58"/>
    <p:sldId id="589" r:id="rId59"/>
    <p:sldId id="572" r:id="rId60"/>
    <p:sldId id="576" r:id="rId61"/>
    <p:sldId id="582" r:id="rId62"/>
    <p:sldId id="583" r:id="rId63"/>
    <p:sldId id="584" r:id="rId64"/>
    <p:sldId id="409" r:id="rId65"/>
    <p:sldId id="573" r:id="rId66"/>
    <p:sldId id="585" r:id="rId67"/>
    <p:sldId id="587" r:id="rId68"/>
    <p:sldId id="574" r:id="rId69"/>
    <p:sldId id="527" r:id="rId70"/>
    <p:sldId id="540" r:id="rId71"/>
    <p:sldId id="534" r:id="rId72"/>
    <p:sldId id="535" r:id="rId73"/>
    <p:sldId id="536" r:id="rId74"/>
    <p:sldId id="525" r:id="rId75"/>
    <p:sldId id="537" r:id="rId76"/>
    <p:sldId id="539"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81386" autoAdjust="0"/>
  </p:normalViewPr>
  <p:slideViewPr>
    <p:cSldViewPr>
      <p:cViewPr varScale="1">
        <p:scale>
          <a:sx n="55" d="100"/>
          <a:sy n="55" d="100"/>
        </p:scale>
        <p:origin x="134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C0B633-35B4-4FEB-AEA5-DD68B56BE185}" type="datetimeFigureOut">
              <a:rPr lang="en-US" smtClean="0"/>
              <a:pPr/>
              <a:t>3/2/2020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87026A-0B8D-42ED-99AE-3DD76EF16018}" type="slidenum">
              <a:rPr lang="en-US" smtClean="0"/>
              <a:pPr/>
              <a:t>‹#›</a:t>
            </a:fld>
            <a:endParaRPr lang="en-US"/>
          </a:p>
        </p:txBody>
      </p:sp>
    </p:spTree>
    <p:extLst>
      <p:ext uri="{BB962C8B-B14F-4D97-AF65-F5344CB8AC3E}">
        <p14:creationId xmlns:p14="http://schemas.microsoft.com/office/powerpoint/2010/main" val="311537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nl-NL"/>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l-NL"/>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nl-NL"/>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72C6B20-1B38-4C5E-8691-265D1896030F}" type="slidenum">
              <a:rPr lang="nl-NL"/>
              <a:pPr>
                <a:defRPr/>
              </a:pPr>
              <a:t>‹#›</a:t>
            </a:fld>
            <a:endParaRPr lang="nl-NL"/>
          </a:p>
        </p:txBody>
      </p:sp>
    </p:spTree>
    <p:extLst>
      <p:ext uri="{BB962C8B-B14F-4D97-AF65-F5344CB8AC3E}">
        <p14:creationId xmlns:p14="http://schemas.microsoft.com/office/powerpoint/2010/main" val="3209373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Peripheral_nervous_system" TargetMode="External"/><Relationship Id="rId3" Type="http://schemas.openxmlformats.org/officeDocument/2006/relationships/hyperlink" Target="https://en.wikipedia.org/wiki/Chronic_(medicine)" TargetMode="External"/><Relationship Id="rId7" Type="http://schemas.openxmlformats.org/officeDocument/2006/relationships/hyperlink" Target="https://en.wikipedia.org/wiki/Lepros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Mycobacterium_lepromatosis" TargetMode="External"/><Relationship Id="rId5" Type="http://schemas.openxmlformats.org/officeDocument/2006/relationships/hyperlink" Target="https://en.wikipedia.org/wiki/Mycobacterium_leprae" TargetMode="External"/><Relationship Id="rId10" Type="http://schemas.openxmlformats.org/officeDocument/2006/relationships/hyperlink" Target="https://en.wikipedia.org/wiki/Extremities_skeleton" TargetMode="External"/><Relationship Id="rId4" Type="http://schemas.openxmlformats.org/officeDocument/2006/relationships/hyperlink" Target="https://en.wikipedia.org/wiki/Bacteria" TargetMode="External"/><Relationship Id="rId9" Type="http://schemas.openxmlformats.org/officeDocument/2006/relationships/hyperlink" Target="https://en.wikipedia.org/wiki/Respiratory_trac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a:t>
            </a:fld>
            <a:endParaRPr lang="nl-NL"/>
          </a:p>
        </p:txBody>
      </p:sp>
    </p:spTree>
    <p:extLst>
      <p:ext uri="{BB962C8B-B14F-4D97-AF65-F5344CB8AC3E}">
        <p14:creationId xmlns:p14="http://schemas.microsoft.com/office/powerpoint/2010/main" val="36845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X=c(1,1,2,2,3,4,5,5,6,6)</a:t>
            </a:r>
          </a:p>
          <a:p>
            <a:r>
              <a:rPr lang="en-US"/>
              <a:t>mean(X)</a:t>
            </a:r>
          </a:p>
          <a:p>
            <a:r>
              <a:rPr lang="en-US"/>
              <a:t>var(X)*9/10</a:t>
            </a:r>
          </a:p>
          <a:p>
            <a:r>
              <a:rPr lang="en-US"/>
              <a:t># check</a:t>
            </a:r>
          </a:p>
          <a:p>
            <a:r>
              <a:rPr lang="en-US"/>
              <a:t>f=c(.2,.2,.1,.1,.2,.2)</a:t>
            </a:r>
          </a:p>
          <a:p>
            <a:r>
              <a:rPr lang="en-US"/>
              <a:t>x=c(1,2,3,4,5,6)-mean(X)</a:t>
            </a:r>
          </a:p>
          <a:p>
            <a:r>
              <a:rPr lang="en-US"/>
              <a:t>sum(f*x^2)</a:t>
            </a:r>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11</a:t>
            </a:fld>
            <a:endParaRPr lang="nl-NL"/>
          </a:p>
        </p:txBody>
      </p:sp>
    </p:spTree>
    <p:extLst>
      <p:ext uri="{BB962C8B-B14F-4D97-AF65-F5344CB8AC3E}">
        <p14:creationId xmlns:p14="http://schemas.microsoft.com/office/powerpoint/2010/main" val="291881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E0A9A877-DEBC-40DC-A748-BBC3CE607E61}" type="slidenum">
              <a:rPr lang="en-US" altLang="en-US"/>
              <a:pPr/>
              <a:t>14</a:t>
            </a:fld>
            <a:endParaRPr lang="en-US" altLang="en-US"/>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62325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945FCF-EAF1-47D2-AD8D-2635DB9D5AE4}" type="slidenum">
              <a:rPr lang="en-US" altLang="nl-NL" smtClean="0"/>
              <a:pPr/>
              <a:t>15</a:t>
            </a:fld>
            <a:endParaRPr lang="en-US" altLang="nl-NL"/>
          </a:p>
        </p:txBody>
      </p:sp>
    </p:spTree>
    <p:extLst>
      <p:ext uri="{BB962C8B-B14F-4D97-AF65-F5344CB8AC3E}">
        <p14:creationId xmlns:p14="http://schemas.microsoft.com/office/powerpoint/2010/main" val="139080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 "Genome-wide association studies establish that human intelligence is highly heritable and polygenic"</a:t>
            </a:r>
            <a:r>
              <a:rPr lang="en-US"/>
              <a:t>. 2011, </a:t>
            </a:r>
            <a:r>
              <a:rPr lang="en-US" i="1"/>
              <a:t>Mol. Psychiatry</a:t>
            </a:r>
            <a:r>
              <a:rPr lang="en-US"/>
              <a:t> </a:t>
            </a:r>
            <a:r>
              <a:rPr lang="en-US" b="1"/>
              <a:t>16</a:t>
            </a:r>
            <a:r>
              <a:rPr lang="en-US"/>
              <a:t> (10): 996–1005.</a:t>
            </a:r>
            <a:r>
              <a:rPr lang="en-US" sz="1100"/>
              <a:t>doi:10.1038/mp.2011.85</a:t>
            </a:r>
            <a:r>
              <a:rPr lang="en-US"/>
              <a:t>)</a:t>
            </a:r>
          </a:p>
          <a:p>
            <a:r>
              <a:rPr lang="en-US"/>
              <a:t>* "</a:t>
            </a:r>
            <a:r>
              <a:rPr lang="en-US" u="sng"/>
              <a:t>Childhood intelligence is heritable, highly polygenic and associated with FNBP1L</a:t>
            </a:r>
            <a:r>
              <a:rPr lang="en-US"/>
              <a:t>". </a:t>
            </a:r>
            <a:r>
              <a:rPr lang="en-US" i="1"/>
              <a:t>Mol. Psychiatry</a:t>
            </a:r>
            <a:r>
              <a:rPr lang="en-US"/>
              <a:t> </a:t>
            </a:r>
            <a:r>
              <a:rPr lang="en-US" b="1"/>
              <a:t>19</a:t>
            </a:r>
            <a:r>
              <a:rPr lang="en-US"/>
              <a:t>(2): </a:t>
            </a:r>
            <a:r>
              <a:rPr lang="en-US" sz="1100"/>
              <a:t>2538. doi:10.1038/mp.2012.184. Authors include Sarah Medland &amp; Nick Martin.</a:t>
            </a:r>
          </a:p>
          <a:p>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17</a:t>
            </a:fld>
            <a:endParaRPr lang="nl-NL"/>
          </a:p>
        </p:txBody>
      </p:sp>
    </p:spTree>
    <p:extLst>
      <p:ext uri="{BB962C8B-B14F-4D97-AF65-F5344CB8AC3E}">
        <p14:creationId xmlns:p14="http://schemas.microsoft.com/office/powerpoint/2010/main" val="306042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nl-NL"/>
              <a:t>A text from the WIKI page (“abo blood group”)</a:t>
            </a:r>
          </a:p>
          <a:p>
            <a:r>
              <a:rPr lang="en-US" altLang="nl-NL"/>
              <a:t>The ABO blood type is controlled by a single gene (the ABO gene) with three types of alleles inferred from classical genetics: </a:t>
            </a:r>
            <a:r>
              <a:rPr lang="en-US" altLang="nl-NL" i="1"/>
              <a:t>i</a:t>
            </a:r>
            <a:r>
              <a:rPr lang="en-US" altLang="nl-NL"/>
              <a:t>, </a:t>
            </a:r>
            <a:r>
              <a:rPr lang="en-US" altLang="nl-NL" i="1"/>
              <a:t>I</a:t>
            </a:r>
            <a:r>
              <a:rPr lang="en-US" altLang="nl-NL" i="1" baseline="30000"/>
              <a:t>A</a:t>
            </a:r>
            <a:r>
              <a:rPr lang="en-US" altLang="nl-NL"/>
              <a:t>, and </a:t>
            </a:r>
            <a:r>
              <a:rPr lang="en-US" altLang="nl-NL" i="1"/>
              <a:t>I</a:t>
            </a:r>
            <a:r>
              <a:rPr lang="en-US" altLang="nl-NL" i="1" baseline="30000"/>
              <a:t>B</a:t>
            </a:r>
            <a:r>
              <a:rPr lang="en-US" altLang="nl-NL"/>
              <a:t>. The gene encodes a glycosyltransferase—that is, an enzymethat modifies the carbohydrate content of the red blood cell antigens. The gene is located on the long arm of the ninth chromosome (9q34). The ABO locus, which is located on chromosome 9, contains 7 exons that span more than 18 kb of genomic DNA. Exon 7 is the largest and contains most of the coding sequence. The ABO locus has three main alleleic forms: A, B, and O. The A allele encodes a </a:t>
            </a:r>
            <a:r>
              <a:rPr lang="en-US" altLang="nl-NL" i="1"/>
              <a:t>glycosyltransferase</a:t>
            </a:r>
            <a:r>
              <a:rPr lang="en-US" altLang="nl-NL"/>
              <a:t> that bonds α-N-acetylgalactosamine to the D-galactose end of the H antigen, producing the A antigen. The B allele encodes a </a:t>
            </a:r>
            <a:r>
              <a:rPr lang="en-US" altLang="nl-NL" i="1"/>
              <a:t>glycosyltransferase</a:t>
            </a:r>
            <a:r>
              <a:rPr lang="en-US" altLang="nl-NL"/>
              <a:t> that bonds α-D-galactose to the D-galactose end of the H antigen, creating the B antigen.</a:t>
            </a:r>
            <a:endParaRPr lang="nl-NL" altLang="nl-NL"/>
          </a:p>
          <a:p>
            <a:r>
              <a:rPr lang="en-US" altLang="nl-NL"/>
              <a:t>In the case of the O allele, when compared to the A allele, exon 6 lacks one nucleotide (guanine), which results in a loss of enzymatic activity. This difference, which occurs at position 261, causes a frameshift that results in the premature termination of the translation and, thus, degradation of the mRNA. This results in the H antigen remaining unchanged in case of O groups.</a:t>
            </a:r>
          </a:p>
          <a:p>
            <a:endParaRPr lang="en-US" altLang="nl-NL"/>
          </a:p>
          <a:p>
            <a:r>
              <a:rPr lang="en-US"/>
              <a:t>Law of segregation: During gamete formation, the alleles for each gene segregate from each other so that each gamete carries only one allele for each gene. Law of independent assortment Genes of different traits can segregate independently during the formation of gametes</a:t>
            </a:r>
            <a:endParaRPr lang="nl-NL" altLang="nl-NL"/>
          </a:p>
          <a:p>
            <a:endParaRPr lang="nl-NL" alt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18</a:t>
            </a:fld>
            <a:endParaRPr lang="nl-NL"/>
          </a:p>
        </p:txBody>
      </p:sp>
    </p:spTree>
    <p:extLst>
      <p:ext uri="{BB962C8B-B14F-4D97-AF65-F5344CB8AC3E}">
        <p14:creationId xmlns:p14="http://schemas.microsoft.com/office/powerpoint/2010/main" val="246787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20</a:t>
            </a:fld>
            <a:endParaRPr lang="nl-NL"/>
          </a:p>
        </p:txBody>
      </p:sp>
    </p:spTree>
    <p:extLst>
      <p:ext uri="{BB962C8B-B14F-4D97-AF65-F5344CB8AC3E}">
        <p14:creationId xmlns:p14="http://schemas.microsoft.com/office/powerpoint/2010/main" val="215231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23</a:t>
            </a:fld>
            <a:endParaRPr lang="nl-NL"/>
          </a:p>
        </p:txBody>
      </p:sp>
    </p:spTree>
    <p:extLst>
      <p:ext uri="{BB962C8B-B14F-4D97-AF65-F5344CB8AC3E}">
        <p14:creationId xmlns:p14="http://schemas.microsoft.com/office/powerpoint/2010/main" val="408862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24</a:t>
            </a:fld>
            <a:endParaRPr lang="nl-NL"/>
          </a:p>
        </p:txBody>
      </p:sp>
    </p:spTree>
    <p:extLst>
      <p:ext uri="{BB962C8B-B14F-4D97-AF65-F5344CB8AC3E}">
        <p14:creationId xmlns:p14="http://schemas.microsoft.com/office/powerpoint/2010/main" val="191855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E5B18367-4559-43BC-81C1-40F55B5CB419}" type="slidenum">
              <a:rPr lang="en-US" altLang="en-US"/>
              <a:pPr/>
              <a:t>3</a:t>
            </a:fld>
            <a:endParaRPr lang="en-US" altLang="en-US"/>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noFill/>
        </p:spPr>
        <p:txBody>
          <a:bodyPr/>
          <a:lstStyle/>
          <a:p>
            <a:pPr eaLnBrk="1" hangingPunct="1"/>
            <a:r>
              <a:rPr lang="en-US" altLang="en-US"/>
              <a:t>Why is the question incorrect?</a:t>
            </a:r>
          </a:p>
          <a:p>
            <a:pPr eaLnBrk="1" hangingPunct="1"/>
            <a:endParaRPr lang="en-US" altLang="en-US"/>
          </a:p>
          <a:p>
            <a:pPr eaLnBrk="1" hangingPunct="1"/>
            <a:r>
              <a:rPr lang="en-US" altLang="en-US"/>
              <a:t>If there is no variation in the phenotype, it cannot be related to variation in the genotype.</a:t>
            </a:r>
          </a:p>
          <a:p>
            <a:pPr eaLnBrk="1" hangingPunct="1"/>
            <a:r>
              <a:rPr lang="en-US" altLang="en-US"/>
              <a:t>The right question</a:t>
            </a:r>
            <a:r>
              <a:rPr lang="en-US" altLang="en-US" baseline="0"/>
              <a:t> concerns variation.</a:t>
            </a:r>
            <a:endParaRPr lang="en-US" altLang="en-US"/>
          </a:p>
        </p:txBody>
      </p:sp>
    </p:spTree>
    <p:extLst>
      <p:ext uri="{BB962C8B-B14F-4D97-AF65-F5344CB8AC3E}">
        <p14:creationId xmlns:p14="http://schemas.microsoft.com/office/powerpoint/2010/main" val="163141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mu (Greek m ) cancels out in the expression for the variance. so that is convenient, and explains why the phenotypic variance attributable to the QTL does not include the term mu. </a:t>
            </a:r>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25</a:t>
            </a:fld>
            <a:endParaRPr lang="nl-NL"/>
          </a:p>
        </p:txBody>
      </p:sp>
    </p:spTree>
    <p:extLst>
      <p:ext uri="{BB962C8B-B14F-4D97-AF65-F5344CB8AC3E}">
        <p14:creationId xmlns:p14="http://schemas.microsoft.com/office/powerpoint/2010/main" val="191855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numerical</a:t>
            </a:r>
            <a:r>
              <a:rPr lang="en-US" baseline="0"/>
              <a:t> check</a:t>
            </a:r>
            <a:endParaRPr lang="nl-NL"/>
          </a:p>
          <a:p>
            <a:r>
              <a:rPr lang="nl-NL"/>
              <a:t>rm(list=ls(all=TRUE))</a:t>
            </a:r>
          </a:p>
          <a:p>
            <a:r>
              <a:rPr lang="nl-NL"/>
              <a:t>N=1000</a:t>
            </a:r>
          </a:p>
          <a:p>
            <a:r>
              <a:rPr lang="nl-NL"/>
              <a:t>a=1.5</a:t>
            </a:r>
          </a:p>
          <a:p>
            <a:r>
              <a:rPr lang="nl-NL"/>
              <a:t>ds=c(1.5)</a:t>
            </a:r>
          </a:p>
          <a:p>
            <a:r>
              <a:rPr lang="nl-NL"/>
              <a:t>mu=10</a:t>
            </a:r>
          </a:p>
          <a:p>
            <a:r>
              <a:rPr lang="nl-NL"/>
              <a:t>#for (d in ds) {</a:t>
            </a:r>
          </a:p>
          <a:p>
            <a:r>
              <a:rPr lang="nl-NL"/>
              <a:t>d=ds</a:t>
            </a:r>
          </a:p>
          <a:p>
            <a:r>
              <a:rPr lang="nl-NL"/>
              <a:t>dose=c(a,d,-a)+mu</a:t>
            </a:r>
          </a:p>
          <a:p>
            <a:r>
              <a:rPr lang="nl-NL"/>
              <a:t>p=.3</a:t>
            </a:r>
          </a:p>
          <a:p>
            <a:r>
              <a:rPr lang="nl-NL"/>
              <a:t>q=1-p</a:t>
            </a:r>
          </a:p>
          <a:p>
            <a:r>
              <a:rPr lang="nl-NL"/>
              <a:t>gf=c(p^2,2*p*q,q^2)</a:t>
            </a:r>
          </a:p>
          <a:p>
            <a:r>
              <a:rPr lang="nl-NL"/>
              <a:t>ns=round(N*gf)</a:t>
            </a:r>
          </a:p>
          <a:p>
            <a:r>
              <a:rPr lang="nl-NL"/>
              <a:t>i1=c(rep(1,ns[1]),rep(2,ns[2]),rep(3,ns[3])) </a:t>
            </a:r>
          </a:p>
          <a:p>
            <a:r>
              <a:rPr lang="nl-NL"/>
              <a:t>g=dose[i1]</a:t>
            </a:r>
          </a:p>
          <a:p>
            <a:r>
              <a:rPr lang="nl-NL"/>
              <a:t>mean(g[i1==1])</a:t>
            </a:r>
          </a:p>
          <a:p>
            <a:r>
              <a:rPr lang="nl-NL"/>
              <a:t>mean(g[i1==2])</a:t>
            </a:r>
          </a:p>
          <a:p>
            <a:r>
              <a:rPr lang="nl-NL"/>
              <a:t>mean(g[i1==3])</a:t>
            </a:r>
          </a:p>
          <a:p>
            <a:r>
              <a:rPr lang="nl-NL"/>
              <a:t>mean(g)</a:t>
            </a:r>
          </a:p>
          <a:p>
            <a:r>
              <a:rPr lang="nl-NL"/>
              <a:t>mean(g[i1==1])*(sum(i1==1)/N)+</a:t>
            </a:r>
          </a:p>
          <a:p>
            <a:r>
              <a:rPr lang="nl-NL"/>
              <a:t>mean(g[i1==2])*(sum(i1==2)/N)+</a:t>
            </a:r>
          </a:p>
          <a:p>
            <a:r>
              <a:rPr lang="nl-NL"/>
              <a:t>mean(g[i1==3])*(sum(i1==3)/N)</a:t>
            </a:r>
          </a:p>
          <a:p>
            <a:r>
              <a:rPr lang="nl-NL"/>
              <a:t>#</a:t>
            </a:r>
          </a:p>
          <a:p>
            <a:r>
              <a:rPr lang="nl-NL"/>
              <a:t>m=a*(p-q)+2*p*q*d </a:t>
            </a:r>
          </a:p>
          <a:p>
            <a:r>
              <a:rPr lang="nl-NL"/>
              <a:t>mu+m</a:t>
            </a:r>
          </a:p>
          <a:p>
            <a:r>
              <a:rPr lang="nl-NL"/>
              <a:t># 2pq[a+(q-p)d]2 + (2pqd)2</a:t>
            </a:r>
          </a:p>
          <a:p>
            <a:r>
              <a:rPr lang="nl-NL"/>
              <a:t>dose=dose-mu</a:t>
            </a:r>
          </a:p>
          <a:p>
            <a:r>
              <a:rPr lang="nl-NL"/>
              <a:t>sA=2*p*q*(dose[1]+(q-p)*dose[2])^2 </a:t>
            </a:r>
          </a:p>
          <a:p>
            <a:r>
              <a:rPr lang="nl-NL"/>
              <a:t>sD=(2*p*q*dose[2])^2</a:t>
            </a:r>
          </a:p>
          <a:p>
            <a:r>
              <a:rPr lang="nl-NL"/>
              <a:t>sG=(a-m)^2*p^2 + (d-m)^2*2*p*q + (-a-m)^2*q^2 </a:t>
            </a:r>
          </a:p>
          <a:p>
            <a:r>
              <a:rPr lang="nl-NL"/>
              <a:t>print(c(sG, sA+sD, sA, sD, var(g)))</a:t>
            </a:r>
          </a:p>
          <a:p>
            <a:endParaRPr lang="nl-NL"/>
          </a:p>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26</a:t>
            </a:fld>
            <a:endParaRPr lang="nl-NL"/>
          </a:p>
        </p:txBody>
      </p:sp>
    </p:spTree>
    <p:extLst>
      <p:ext uri="{BB962C8B-B14F-4D97-AF65-F5344CB8AC3E}">
        <p14:creationId xmlns:p14="http://schemas.microsoft.com/office/powerpoint/2010/main" val="397640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happens if d is zero... ie. the Aa effect is exactly intermediate (in the middle?)</a:t>
            </a:r>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27</a:t>
            </a:fld>
            <a:endParaRPr lang="nl-NL"/>
          </a:p>
        </p:txBody>
      </p:sp>
    </p:spTree>
    <p:extLst>
      <p:ext uri="{BB962C8B-B14F-4D97-AF65-F5344CB8AC3E}">
        <p14:creationId xmlns:p14="http://schemas.microsoft.com/office/powerpoint/2010/main" val="41157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the QTL does not contribute to the phenotypic variance</a:t>
            </a:r>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28</a:t>
            </a:fld>
            <a:endParaRPr lang="nl-NL"/>
          </a:p>
        </p:txBody>
      </p:sp>
    </p:spTree>
    <p:extLst>
      <p:ext uri="{BB962C8B-B14F-4D97-AF65-F5344CB8AC3E}">
        <p14:creationId xmlns:p14="http://schemas.microsoft.com/office/powerpoint/2010/main" val="2152185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your</a:t>
            </a:r>
            <a:r>
              <a:rPr lang="en-US" baseline="0"/>
              <a:t> R dataframe or your SPSS system file QTL may be coded</a:t>
            </a:r>
          </a:p>
          <a:p>
            <a:r>
              <a:rPr lang="en-US" baseline="0"/>
              <a:t>AA</a:t>
            </a:r>
          </a:p>
          <a:p>
            <a:r>
              <a:rPr lang="en-US" baseline="0"/>
              <a:t>Aa</a:t>
            </a:r>
          </a:p>
          <a:p>
            <a:r>
              <a:rPr lang="en-US" baseline="0"/>
              <a:t>aa</a:t>
            </a:r>
          </a:p>
          <a:p>
            <a:r>
              <a:rPr lang="en-US" baseline="0"/>
              <a:t>Then the predictor QTL(A) is coded</a:t>
            </a:r>
          </a:p>
          <a:p>
            <a:r>
              <a:rPr lang="en-US" baseline="0"/>
              <a:t>2</a:t>
            </a:r>
          </a:p>
          <a:p>
            <a:r>
              <a:rPr lang="en-US" baseline="0"/>
              <a:t>1</a:t>
            </a:r>
          </a:p>
          <a:p>
            <a:r>
              <a:rPr lang="en-US" baseline="0"/>
              <a:t>0</a:t>
            </a:r>
          </a:p>
          <a:p>
            <a:r>
              <a:rPr lang="en-US" baseline="0"/>
              <a:t>QLT_A is a variable with numeric values (0,1,2).</a:t>
            </a:r>
          </a:p>
          <a:p>
            <a:r>
              <a:rPr lang="en-US" baseline="0"/>
              <a:t>So you can ask: what is the mean and variance of QTL_A?</a:t>
            </a:r>
          </a:p>
          <a:p>
            <a:r>
              <a:rPr lang="en-US" baseline="0"/>
              <a:t>We can do the mean: p^2*2 + 2*p*q*1 + q^2*0 = p^2*2+2*p*(1-p) = 2*p^2 +2*p  - 2*p^2 = 2*p</a:t>
            </a:r>
          </a:p>
          <a:p>
            <a:r>
              <a:rPr lang="en-US" baseline="0"/>
              <a:t>the variance is 2*p*q (that’s homework!!)</a:t>
            </a:r>
          </a:p>
          <a:p>
            <a:endParaRPr lang="en-US" baseline="0"/>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30</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R^2 has the same interpretation as heritability. Heritability is an important concept</a:t>
            </a:r>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31</a:t>
            </a:fld>
            <a:endParaRPr lang="nl-NL"/>
          </a:p>
        </p:txBody>
      </p:sp>
    </p:spTree>
    <p:extLst>
      <p:ext uri="{BB962C8B-B14F-4D97-AF65-F5344CB8AC3E}">
        <p14:creationId xmlns:p14="http://schemas.microsoft.com/office/powerpoint/2010/main" val="3204129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35</a:t>
            </a:fld>
            <a:endParaRPr lang="nl-NL"/>
          </a:p>
        </p:txBody>
      </p:sp>
    </p:spTree>
    <p:extLst>
      <p:ext uri="{BB962C8B-B14F-4D97-AF65-F5344CB8AC3E}">
        <p14:creationId xmlns:p14="http://schemas.microsoft.com/office/powerpoint/2010/main" val="4059764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 no! the value of d is squared: (2*p*q*d)</a:t>
            </a:r>
            <a:r>
              <a:rPr lang="nl-NL" baseline="30000"/>
              <a:t>2</a:t>
            </a:r>
            <a:r>
              <a:rPr lang="nl-NL"/>
              <a:t> = (4*p</a:t>
            </a:r>
            <a:r>
              <a:rPr lang="nl-NL" baseline="30000"/>
              <a:t>2</a:t>
            </a:r>
            <a:r>
              <a:rPr lang="nl-NL"/>
              <a:t>*q</a:t>
            </a:r>
            <a:r>
              <a:rPr lang="nl-NL" baseline="30000"/>
              <a:t>2</a:t>
            </a:r>
            <a:r>
              <a:rPr lang="nl-NL"/>
              <a:t>*d</a:t>
            </a:r>
            <a:r>
              <a:rPr lang="nl-NL" baseline="30000"/>
              <a:t>2</a:t>
            </a:r>
            <a:r>
              <a:rPr lang="nl-NL"/>
              <a:t>).</a:t>
            </a:r>
          </a:p>
          <a:p>
            <a:r>
              <a:rPr lang="nl-NL"/>
              <a:t>If you know the parameter esitmates (the regression coefficients a (for QTL(A)) and d (for QTL(D)) then we do know the sign of d. </a:t>
            </a:r>
          </a:p>
          <a:p>
            <a:r>
              <a:rPr lang="nl-NL"/>
              <a:t>Q: Why does the coding of QTL_D include the parameter p (allele frequency of A)? </a:t>
            </a:r>
          </a:p>
          <a:p>
            <a:r>
              <a:rPr lang="nl-NL"/>
              <a:t>A: coding in this manner ensures that the covariance of QTL_A and QTL_D is zero! This means that the explained variance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t>does not involve this covariance (cov(</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t>i.e., </a:t>
            </a:r>
            <a:r>
              <a:rPr lang="nl-NL" sz="1200"/>
              <a:t>s</a:t>
            </a:r>
            <a:r>
              <a:rPr lang="nl-NL" sz="1200" baseline="30000"/>
              <a:t>2</a:t>
            </a:r>
            <a:r>
              <a:rPr lang="nl-NL" sz="1200" baseline="-25000"/>
              <a:t>Ph</a:t>
            </a:r>
            <a:r>
              <a:rPr lang="nl-NL" sz="1200"/>
              <a:t> = a</a:t>
            </a:r>
            <a:r>
              <a:rPr lang="nl-NL" sz="1200" baseline="-25000"/>
              <a:t>1</a:t>
            </a:r>
            <a:r>
              <a:rPr lang="nl-NL" sz="1200" baseline="30000"/>
              <a:t>2</a:t>
            </a:r>
            <a:r>
              <a:rPr lang="nl-NL" sz="1200"/>
              <a:t>*s</a:t>
            </a:r>
            <a:r>
              <a:rPr lang="nl-NL" sz="1200" baseline="30000"/>
              <a:t>2</a:t>
            </a:r>
            <a:r>
              <a:rPr lang="nl-NL" sz="1200" baseline="-25000"/>
              <a:t>QTL</a:t>
            </a:r>
            <a:r>
              <a:rPr lang="nl-NL" sz="1200" baseline="-36000"/>
              <a:t>A</a:t>
            </a:r>
            <a:r>
              <a:rPr lang="nl-NL" sz="1200"/>
              <a:t> + d</a:t>
            </a:r>
            <a:r>
              <a:rPr lang="nl-NL" sz="1200" baseline="-25000"/>
              <a:t>1</a:t>
            </a:r>
            <a:r>
              <a:rPr lang="nl-NL" sz="1200" baseline="30000"/>
              <a:t>2</a:t>
            </a:r>
            <a:r>
              <a:rPr lang="nl-NL" sz="1200"/>
              <a:t>*s</a:t>
            </a:r>
            <a:r>
              <a:rPr lang="nl-NL" sz="1200" baseline="30000"/>
              <a:t>2</a:t>
            </a:r>
            <a:r>
              <a:rPr lang="nl-NL" sz="1200" baseline="-25000"/>
              <a:t>QTL</a:t>
            </a:r>
            <a:r>
              <a:rPr lang="nl-NL" sz="1200" baseline="-36000"/>
              <a:t>D</a:t>
            </a:r>
            <a:r>
              <a:rPr lang="nl-NL" sz="1200"/>
              <a:t> + s</a:t>
            </a:r>
            <a:r>
              <a:rPr lang="nl-NL" sz="1200" baseline="30000"/>
              <a:t>2</a:t>
            </a:r>
            <a:r>
              <a:rPr lang="nl-NL" sz="1200" baseline="-25000"/>
              <a:t>e</a:t>
            </a:r>
            <a:endParaRPr lang="nl-NL"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nl-NL"/>
              <a:t>not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a:t>s</a:t>
            </a:r>
            <a:r>
              <a:rPr lang="nl-NL" sz="1200" baseline="30000"/>
              <a:t>2</a:t>
            </a:r>
            <a:r>
              <a:rPr lang="nl-NL" sz="1200" baseline="-25000"/>
              <a:t>Ph</a:t>
            </a:r>
            <a:r>
              <a:rPr lang="nl-NL" sz="1200"/>
              <a:t> = a</a:t>
            </a:r>
            <a:r>
              <a:rPr lang="nl-NL" sz="1200" baseline="-25000"/>
              <a:t>1</a:t>
            </a:r>
            <a:r>
              <a:rPr lang="nl-NL" sz="1200" baseline="30000"/>
              <a:t>2</a:t>
            </a:r>
            <a:r>
              <a:rPr lang="nl-NL" sz="1200"/>
              <a:t>*s</a:t>
            </a:r>
            <a:r>
              <a:rPr lang="nl-NL" sz="1200" baseline="30000"/>
              <a:t>2</a:t>
            </a:r>
            <a:r>
              <a:rPr lang="nl-NL" sz="1200" baseline="-25000"/>
              <a:t>QTL</a:t>
            </a:r>
            <a:r>
              <a:rPr lang="nl-NL" sz="1200" baseline="-36000"/>
              <a:t>A</a:t>
            </a:r>
            <a:r>
              <a:rPr lang="nl-NL" sz="1200"/>
              <a:t> + d</a:t>
            </a:r>
            <a:r>
              <a:rPr lang="nl-NL" sz="1200" baseline="-25000"/>
              <a:t>1</a:t>
            </a:r>
            <a:r>
              <a:rPr lang="nl-NL" sz="1200" baseline="30000"/>
              <a:t>2</a:t>
            </a:r>
            <a:r>
              <a:rPr lang="nl-NL" sz="1200"/>
              <a:t>*s</a:t>
            </a:r>
            <a:r>
              <a:rPr lang="nl-NL" sz="1200" baseline="30000"/>
              <a:t>2</a:t>
            </a:r>
            <a:r>
              <a:rPr lang="nl-NL" sz="1200" baseline="-25000"/>
              <a:t>QTL</a:t>
            </a:r>
            <a:r>
              <a:rPr lang="nl-NL" sz="1200" baseline="-36000"/>
              <a:t>D</a:t>
            </a:r>
            <a:r>
              <a:rPr lang="nl-NL" sz="1200"/>
              <a:t> +2*a</a:t>
            </a:r>
            <a:r>
              <a:rPr lang="nl-NL" sz="1200" baseline="-25000"/>
              <a:t>1</a:t>
            </a:r>
            <a:r>
              <a:rPr lang="nl-NL" sz="1200"/>
              <a:t>d</a:t>
            </a:r>
            <a:r>
              <a:rPr lang="nl-NL" sz="1200" baseline="-25000"/>
              <a:t>1</a:t>
            </a:r>
            <a:r>
              <a:rPr lang="nl-NL" sz="1200"/>
              <a:t>*cov(</a:t>
            </a:r>
            <a:r>
              <a:rPr lang="nl-NL" sz="1200" baseline="0"/>
              <a:t>QTLD,QTLA)</a:t>
            </a:r>
            <a:r>
              <a:rPr lang="nl-NL" sz="1200"/>
              <a:t> + s</a:t>
            </a:r>
            <a:r>
              <a:rPr lang="nl-NL" sz="1200" baseline="30000"/>
              <a:t>2</a:t>
            </a:r>
            <a:r>
              <a:rPr lang="nl-NL" sz="1200" baseline="-25000"/>
              <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aseline="-2500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a:t>cov(</a:t>
            </a:r>
            <a:r>
              <a:rPr lang="nl-NL" sz="1200" baseline="0"/>
              <a:t>QTLD,QTLA)</a:t>
            </a:r>
            <a:r>
              <a:rPr lang="nl-NL" sz="1200"/>
              <a:t>  = 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a:t> </a:t>
            </a:r>
            <a:endParaRPr lang="nl-NL" sz="1200" baseline="-2500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aseline="-2500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a:p>
          <a:p>
            <a:endParaRPr lang="nl-NL"/>
          </a:p>
          <a:p>
            <a:endParaRPr lang="nl-NL"/>
          </a:p>
          <a:p>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36</a:t>
            </a:fld>
            <a:endParaRPr lang="nl-NL"/>
          </a:p>
        </p:txBody>
      </p:sp>
    </p:spTree>
    <p:extLst>
      <p:ext uri="{BB962C8B-B14F-4D97-AF65-F5344CB8AC3E}">
        <p14:creationId xmlns:p14="http://schemas.microsoft.com/office/powerpoint/2010/main" val="845218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 no! the value of d is squared: (2*p*q*d)</a:t>
            </a:r>
            <a:r>
              <a:rPr lang="nl-NL" baseline="30000"/>
              <a:t>2</a:t>
            </a:r>
            <a:r>
              <a:rPr lang="nl-NL"/>
              <a:t> = (4*p</a:t>
            </a:r>
            <a:r>
              <a:rPr lang="nl-NL" baseline="30000"/>
              <a:t>2</a:t>
            </a:r>
            <a:r>
              <a:rPr lang="nl-NL"/>
              <a:t>*q</a:t>
            </a:r>
            <a:r>
              <a:rPr lang="nl-NL" baseline="30000"/>
              <a:t>2</a:t>
            </a:r>
            <a:r>
              <a:rPr lang="nl-NL"/>
              <a:t>*d</a:t>
            </a:r>
            <a:r>
              <a:rPr lang="nl-NL" baseline="30000"/>
              <a:t>2</a:t>
            </a:r>
            <a:r>
              <a:rPr lang="nl-NL"/>
              <a:t>).</a:t>
            </a:r>
          </a:p>
          <a:p>
            <a:r>
              <a:rPr lang="nl-NL"/>
              <a:t>If you know the parameter esitmates (the regression coefficients a (for QTL(A)) and d (for QTL(D)) then we do know the sign of d. </a:t>
            </a:r>
          </a:p>
          <a:p>
            <a:r>
              <a:rPr lang="nl-NL"/>
              <a:t>Q: Why does the coding of QTL_D include the parameter p (allele frequency of A)? </a:t>
            </a:r>
          </a:p>
          <a:p>
            <a:r>
              <a:rPr lang="nl-NL"/>
              <a:t>A: coding in this manner ensures that the covariance of QTL_A and QTL_D is zero! This means that the explained variance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t>does not involve this covariance (cov(</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t>i.e., </a:t>
            </a:r>
            <a:r>
              <a:rPr lang="nl-NL" sz="1200"/>
              <a:t>s</a:t>
            </a:r>
            <a:r>
              <a:rPr lang="nl-NL" sz="1200" baseline="30000"/>
              <a:t>2</a:t>
            </a:r>
            <a:r>
              <a:rPr lang="nl-NL" sz="1200" baseline="-25000"/>
              <a:t>Ph</a:t>
            </a:r>
            <a:r>
              <a:rPr lang="nl-NL" sz="1200"/>
              <a:t> = a</a:t>
            </a:r>
            <a:r>
              <a:rPr lang="nl-NL" sz="1200" baseline="-25000"/>
              <a:t>1</a:t>
            </a:r>
            <a:r>
              <a:rPr lang="nl-NL" sz="1200" baseline="30000"/>
              <a:t>2</a:t>
            </a:r>
            <a:r>
              <a:rPr lang="nl-NL" sz="1200"/>
              <a:t>*s</a:t>
            </a:r>
            <a:r>
              <a:rPr lang="nl-NL" sz="1200" baseline="30000"/>
              <a:t>2</a:t>
            </a:r>
            <a:r>
              <a:rPr lang="nl-NL" sz="1200" baseline="-25000"/>
              <a:t>QTL</a:t>
            </a:r>
            <a:r>
              <a:rPr lang="nl-NL" sz="1200" baseline="-36000"/>
              <a:t>A</a:t>
            </a:r>
            <a:r>
              <a:rPr lang="nl-NL" sz="1200"/>
              <a:t> + d</a:t>
            </a:r>
            <a:r>
              <a:rPr lang="nl-NL" sz="1200" baseline="-25000"/>
              <a:t>1</a:t>
            </a:r>
            <a:r>
              <a:rPr lang="nl-NL" sz="1200" baseline="30000"/>
              <a:t>2</a:t>
            </a:r>
            <a:r>
              <a:rPr lang="nl-NL" sz="1200"/>
              <a:t>*s</a:t>
            </a:r>
            <a:r>
              <a:rPr lang="nl-NL" sz="1200" baseline="30000"/>
              <a:t>2</a:t>
            </a:r>
            <a:r>
              <a:rPr lang="nl-NL" sz="1200" baseline="-25000"/>
              <a:t>QTL</a:t>
            </a:r>
            <a:r>
              <a:rPr lang="nl-NL" sz="1200" baseline="-36000"/>
              <a:t>D</a:t>
            </a:r>
            <a:r>
              <a:rPr lang="nl-NL" sz="1200"/>
              <a:t> + s</a:t>
            </a:r>
            <a:r>
              <a:rPr lang="nl-NL" sz="1200" baseline="30000"/>
              <a:t>2</a:t>
            </a:r>
            <a:r>
              <a:rPr lang="nl-NL" sz="1200" baseline="-25000"/>
              <a:t>e</a:t>
            </a:r>
            <a:endParaRPr lang="nl-NL"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nl-NL"/>
              <a:t>not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a:t>s</a:t>
            </a:r>
            <a:r>
              <a:rPr lang="nl-NL" sz="1200" baseline="30000"/>
              <a:t>2</a:t>
            </a:r>
            <a:r>
              <a:rPr lang="nl-NL" sz="1200" baseline="-25000"/>
              <a:t>Ph</a:t>
            </a:r>
            <a:r>
              <a:rPr lang="nl-NL" sz="1200"/>
              <a:t> = a</a:t>
            </a:r>
            <a:r>
              <a:rPr lang="nl-NL" sz="1200" baseline="-25000"/>
              <a:t>1</a:t>
            </a:r>
            <a:r>
              <a:rPr lang="nl-NL" sz="1200" baseline="30000"/>
              <a:t>2</a:t>
            </a:r>
            <a:r>
              <a:rPr lang="nl-NL" sz="1200"/>
              <a:t>*s</a:t>
            </a:r>
            <a:r>
              <a:rPr lang="nl-NL" sz="1200" baseline="30000"/>
              <a:t>2</a:t>
            </a:r>
            <a:r>
              <a:rPr lang="nl-NL" sz="1200" baseline="-25000"/>
              <a:t>QTL</a:t>
            </a:r>
            <a:r>
              <a:rPr lang="nl-NL" sz="1200" baseline="-36000"/>
              <a:t>A</a:t>
            </a:r>
            <a:r>
              <a:rPr lang="nl-NL" sz="1200"/>
              <a:t> + d</a:t>
            </a:r>
            <a:r>
              <a:rPr lang="nl-NL" sz="1200" baseline="-25000"/>
              <a:t>1</a:t>
            </a:r>
            <a:r>
              <a:rPr lang="nl-NL" sz="1200" baseline="30000"/>
              <a:t>2</a:t>
            </a:r>
            <a:r>
              <a:rPr lang="nl-NL" sz="1200"/>
              <a:t>*s</a:t>
            </a:r>
            <a:r>
              <a:rPr lang="nl-NL" sz="1200" baseline="30000"/>
              <a:t>2</a:t>
            </a:r>
            <a:r>
              <a:rPr lang="nl-NL" sz="1200" baseline="-25000"/>
              <a:t>QTL</a:t>
            </a:r>
            <a:r>
              <a:rPr lang="nl-NL" sz="1200" baseline="-36000"/>
              <a:t>D</a:t>
            </a:r>
            <a:r>
              <a:rPr lang="nl-NL" sz="1200"/>
              <a:t> +2*a</a:t>
            </a:r>
            <a:r>
              <a:rPr lang="nl-NL" sz="1200" baseline="-25000"/>
              <a:t>1</a:t>
            </a:r>
            <a:r>
              <a:rPr lang="nl-NL" sz="1200"/>
              <a:t>d</a:t>
            </a:r>
            <a:r>
              <a:rPr lang="nl-NL" sz="1200" baseline="-25000"/>
              <a:t>1</a:t>
            </a:r>
            <a:r>
              <a:rPr lang="nl-NL" sz="1200"/>
              <a:t>*cov(</a:t>
            </a:r>
            <a:r>
              <a:rPr lang="nl-NL" sz="1200" baseline="0"/>
              <a:t>QTLD,QTLA)</a:t>
            </a:r>
            <a:r>
              <a:rPr lang="nl-NL" sz="1200"/>
              <a:t> + s</a:t>
            </a:r>
            <a:r>
              <a:rPr lang="nl-NL" sz="1200" baseline="30000"/>
              <a:t>2</a:t>
            </a:r>
            <a:r>
              <a:rPr lang="nl-NL" sz="1200" baseline="-25000"/>
              <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aseline="-2500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a:t>cov(</a:t>
            </a:r>
            <a:r>
              <a:rPr lang="nl-NL" sz="1200" baseline="0"/>
              <a:t>QTLD,QTLA)</a:t>
            </a:r>
            <a:r>
              <a:rPr lang="nl-NL" sz="1200"/>
              <a:t>  = 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a:t> </a:t>
            </a:r>
            <a:endParaRPr lang="nl-NL" sz="1200" baseline="-2500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aseline="-2500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a:p>
          <a:p>
            <a:endParaRPr lang="nl-NL"/>
          </a:p>
          <a:p>
            <a:endParaRPr lang="nl-NL"/>
          </a:p>
          <a:p>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37</a:t>
            </a:fld>
            <a:endParaRPr lang="nl-NL"/>
          </a:p>
        </p:txBody>
      </p:sp>
    </p:spTree>
    <p:extLst>
      <p:ext uri="{BB962C8B-B14F-4D97-AF65-F5344CB8AC3E}">
        <p14:creationId xmlns:p14="http://schemas.microsoft.com/office/powerpoint/2010/main" val="1469532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 in the next slides</a:t>
            </a:r>
          </a:p>
          <a:p>
            <a:endParaRPr lang="nl-NL"/>
          </a:p>
          <a:p>
            <a:r>
              <a:rPr lang="nl-NL"/>
              <a:t>How does the locus A-a manifest in (contribute to) the phenotypic variance? We know the answer.</a:t>
            </a:r>
          </a:p>
          <a:p>
            <a:r>
              <a:rPr lang="nl-NL"/>
              <a:t>Now we are asking how does it contribute to the phenotypic covariance among family members. \</a:t>
            </a:r>
          </a:p>
          <a:p>
            <a:r>
              <a:rPr lang="nl-NL"/>
              <a:t>There are two ways to answer this question. We'll consider both.</a:t>
            </a:r>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39</a:t>
            </a:fld>
            <a:endParaRPr lang="nl-NL"/>
          </a:p>
        </p:txBody>
      </p:sp>
    </p:spTree>
    <p:extLst>
      <p:ext uri="{BB962C8B-B14F-4D97-AF65-F5344CB8AC3E}">
        <p14:creationId xmlns:p14="http://schemas.microsoft.com/office/powerpoint/2010/main" val="3193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44505D6A-BAF5-44FB-A7DB-A857192A1F5C}" type="slidenum">
              <a:rPr lang="en-US" altLang="en-US"/>
              <a:pPr/>
              <a:t>4</a:t>
            </a:fld>
            <a:endParaRPr lang="en-US" altLang="en-US"/>
          </a:p>
        </p:txBody>
      </p:sp>
      <p:sp>
        <p:nvSpPr>
          <p:cNvPr id="21507" name="Rectangle 2"/>
          <p:cNvSpPr>
            <a:spLocks noGrp="1" noRot="1" noChangeAspect="1" noChangeArrowheads="1" noTextEdit="1"/>
          </p:cNvSpPr>
          <p:nvPr>
            <p:ph type="sldImg"/>
          </p:nvPr>
        </p:nvSpPr>
        <p:spPr>
          <a:xfrm>
            <a:off x="1257300" y="720725"/>
            <a:ext cx="4800600" cy="3600450"/>
          </a:xfrm>
          <a:ln/>
        </p:spPr>
      </p:sp>
      <p:sp>
        <p:nvSpPr>
          <p:cNvPr id="21508" name="Rectangle 3"/>
          <p:cNvSpPr>
            <a:spLocks noGrp="1" noChangeArrowheads="1"/>
          </p:cNvSpPr>
          <p:nvPr>
            <p:ph type="body" idx="1"/>
          </p:nvPr>
        </p:nvSpPr>
        <p:spPr>
          <a:noFill/>
        </p:spPr>
        <p:txBody>
          <a:bodyPr/>
          <a:lstStyle/>
          <a:p>
            <a:pPr eaLnBrk="1" hangingPunct="1"/>
            <a:endParaRPr lang="en-US" altLang="en-US" sz="1200"/>
          </a:p>
          <a:p>
            <a:pPr eaLnBrk="1" hangingPunct="1"/>
            <a:r>
              <a:rPr lang="en-US" altLang="en-US" sz="1200"/>
              <a:t>Behavior genetic research is concerned with </a:t>
            </a:r>
          </a:p>
          <a:p>
            <a:pPr eaLnBrk="1" hangingPunct="1"/>
            <a:r>
              <a:rPr lang="en-US" altLang="en-US" sz="1200"/>
              <a:t>relating </a:t>
            </a:r>
            <a:r>
              <a:rPr lang="en-US" altLang="en-US" sz="1200">
                <a:solidFill>
                  <a:srgbClr val="FF0000"/>
                </a:solidFill>
              </a:rPr>
              <a:t>individual differences</a:t>
            </a:r>
            <a:r>
              <a:rPr lang="en-US" altLang="en-US" sz="1200"/>
              <a:t> in </a:t>
            </a:r>
            <a:r>
              <a:rPr lang="en-US" altLang="en-US" sz="1200">
                <a:solidFill>
                  <a:srgbClr val="FF0000"/>
                </a:solidFill>
              </a:rPr>
              <a:t>phenotypes</a:t>
            </a:r>
            <a:r>
              <a:rPr lang="en-US" altLang="en-US" sz="1200"/>
              <a:t> to individual differences at the </a:t>
            </a:r>
            <a:r>
              <a:rPr lang="en-US" altLang="en-US" sz="1200">
                <a:solidFill>
                  <a:srgbClr val="FF0000"/>
                </a:solidFill>
              </a:rPr>
              <a:t>genetic level </a:t>
            </a:r>
            <a:r>
              <a:rPr lang="en-US" altLang="en-US" sz="1200"/>
              <a:t>and individual differences in </a:t>
            </a:r>
            <a:r>
              <a:rPr lang="en-US" altLang="en-US" sz="1200">
                <a:solidFill>
                  <a:srgbClr val="FF0000"/>
                </a:solidFill>
              </a:rPr>
              <a:t>environmental influences</a:t>
            </a:r>
            <a:endParaRPr lang="nl-NL" altLang="en-US" sz="1200">
              <a:solidFill>
                <a:srgbClr val="FF0000"/>
              </a:solidFill>
            </a:endParaRPr>
          </a:p>
          <a:p>
            <a:pPr eaLnBrk="1" hangingPunct="1"/>
            <a:endParaRPr lang="en-US" altLang="en-US"/>
          </a:p>
          <a:p>
            <a:pPr eaLnBrk="1" hangingPunct="1"/>
            <a:endParaRPr lang="en-US" altLang="en-US"/>
          </a:p>
          <a:p>
            <a:pPr eaLnBrk="1" hangingPunct="1"/>
            <a:endParaRPr lang="en-US" altLang="en-US"/>
          </a:p>
          <a:p>
            <a:pPr eaLnBrk="1" hangingPunct="1"/>
            <a:r>
              <a:rPr lang="en-US" altLang="en-US"/>
              <a:t>Beh Gen research is about explaining DIFFerences in the numbers of fingers</a:t>
            </a:r>
          </a:p>
          <a:p>
            <a:pPr eaLnBrk="1" hangingPunct="1"/>
            <a:endParaRPr lang="en-US" altLang="en-US"/>
          </a:p>
          <a:p>
            <a:pPr eaLnBrk="1" hangingPunct="1"/>
            <a:r>
              <a:rPr lang="en-US" altLang="en-US"/>
              <a:t>Due to genetic causes or environmental causes? Or both? </a:t>
            </a:r>
          </a:p>
          <a:p>
            <a:pPr eaLnBrk="1" hangingPunct="1"/>
            <a:r>
              <a:rPr lang="en-US" altLang="en-US"/>
              <a:t>The difference between hand one and hand two is 1 (5 fingers-6 fingers), this difference is due to a genetic difference. </a:t>
            </a:r>
          </a:p>
          <a:p>
            <a:pPr eaLnBrk="1" hangingPunct="1"/>
            <a:r>
              <a:rPr lang="en-US" altLang="en-US"/>
              <a:t>The difference between one and three is 1 finger, this difference is due to a environmental difference. </a:t>
            </a:r>
          </a:p>
          <a:p>
            <a:pPr eaLnBrk="1" hangingPunct="1"/>
            <a:endParaRPr lang="en-US" altLang="en-US"/>
          </a:p>
          <a:p>
            <a:pPr eaLnBrk="1" hangingPunct="1"/>
            <a:r>
              <a:rPr lang="en-US" altLang="en-US"/>
              <a:t>Wikipedia background info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Leprosy</a:t>
            </a:r>
            <a:r>
              <a:rPr lang="en-US"/>
              <a:t>, also known as </a:t>
            </a:r>
            <a:r>
              <a:rPr lang="en-US" b="1"/>
              <a:t>Hansen's disease</a:t>
            </a:r>
            <a:r>
              <a:rPr lang="en-US"/>
              <a:t> (</a:t>
            </a:r>
            <a:r>
              <a:rPr lang="en-US" b="1"/>
              <a:t>HD</a:t>
            </a:r>
            <a:r>
              <a:rPr lang="en-US"/>
              <a:t>), is a </a:t>
            </a:r>
            <a:r>
              <a:rPr lang="en-US">
                <a:hlinkClick r:id="rId3" tooltip="Chronic (medicine)"/>
              </a:rPr>
              <a:t>long-term</a:t>
            </a:r>
            <a:r>
              <a:rPr lang="en-US"/>
              <a:t> infection by the </a:t>
            </a:r>
            <a:r>
              <a:rPr lang="en-US">
                <a:hlinkClick r:id="rId4" tooltip="Bacteria"/>
              </a:rPr>
              <a:t>bacteria</a:t>
            </a:r>
            <a:r>
              <a:rPr lang="en-US"/>
              <a:t> </a:t>
            </a:r>
            <a:r>
              <a:rPr lang="en-US" i="1">
                <a:hlinkClick r:id="rId5" tooltip="Mycobacterium leprae"/>
              </a:rPr>
              <a:t>Mycobacterium leprae</a:t>
            </a:r>
            <a:r>
              <a:rPr lang="en-US"/>
              <a:t> or </a:t>
            </a:r>
            <a:r>
              <a:rPr lang="en-US" i="1">
                <a:hlinkClick r:id="rId6" tooltip="Mycobacterium lepromatosis"/>
              </a:rPr>
              <a:t>Mycobacterium lepromatosis</a:t>
            </a:r>
            <a:r>
              <a:rPr lang="en-US"/>
              <a:t>.</a:t>
            </a:r>
            <a:r>
              <a:rPr lang="en-US" baseline="30000">
                <a:hlinkClick r:id="rId7"/>
              </a:rPr>
              <a:t>[4][8]</a:t>
            </a:r>
            <a:r>
              <a:rPr lang="en-US"/>
              <a:t> Infection can lead to damage of the </a:t>
            </a:r>
            <a:r>
              <a:rPr lang="en-US">
                <a:hlinkClick r:id="rId8" tooltip="Peripheral nervous system"/>
              </a:rPr>
              <a:t>nerves</a:t>
            </a:r>
            <a:r>
              <a:rPr lang="en-US"/>
              <a:t>, </a:t>
            </a:r>
            <a:r>
              <a:rPr lang="en-US">
                <a:hlinkClick r:id="rId9" tooltip="Respiratory tract"/>
              </a:rPr>
              <a:t>respiratory tract</a:t>
            </a:r>
            <a:r>
              <a:rPr lang="en-US"/>
              <a:t>, skin, and eyes.</a:t>
            </a:r>
            <a:r>
              <a:rPr lang="en-US" baseline="30000">
                <a:hlinkClick r:id="rId7"/>
              </a:rPr>
              <a:t>[4]</a:t>
            </a:r>
            <a:r>
              <a:rPr lang="en-US"/>
              <a:t> This nerve damage may result in a lack of ability to feel pain, which can lead to the loss of parts of a person's </a:t>
            </a:r>
            <a:r>
              <a:rPr lang="en-US">
                <a:hlinkClick r:id="rId10" tooltip="Extremities skeleton"/>
              </a:rPr>
              <a:t>extremities</a:t>
            </a:r>
            <a:r>
              <a:rPr lang="en-US"/>
              <a:t> from repeated injuries or infection due to unnoticed wounds.</a:t>
            </a:r>
            <a:r>
              <a:rPr lang="en-US" baseline="30000">
                <a:hlinkClick r:id="rId7"/>
              </a:rPr>
              <a:t>[3]</a:t>
            </a:r>
            <a:r>
              <a:rPr lang="en-US"/>
              <a:t> </a:t>
            </a:r>
            <a:endParaRPr lang="en-US" altLang="en-US" sz="1200"/>
          </a:p>
          <a:p>
            <a:pPr eaLnBrk="1" hangingPunct="1"/>
            <a:endParaRPr lang="en-US" altLang="en-US"/>
          </a:p>
          <a:p>
            <a:pPr eaLnBrk="1" hangingPunct="1"/>
            <a:r>
              <a:rPr lang="en-US" altLang="en-US"/>
              <a:t>Polydactyly is not a mendelian disorder. It has many distict causes, including mutations. </a:t>
            </a:r>
          </a:p>
          <a:p>
            <a:pPr eaLnBrk="1" hangingPunct="1"/>
            <a:r>
              <a:rPr lang="en-US"/>
              <a:t>In humans, to-date at least 10 loci and six genes causing non-syndromic polydactyly have been identified, including the </a:t>
            </a:r>
            <a:r>
              <a:rPr lang="en-US" i="1"/>
              <a:t>ZNF141</a:t>
            </a:r>
            <a:r>
              <a:rPr lang="en-US"/>
              <a:t>, </a:t>
            </a:r>
            <a:r>
              <a:rPr lang="en-US" i="1"/>
              <a:t>GLI3</a:t>
            </a:r>
            <a:r>
              <a:rPr lang="en-US"/>
              <a:t>, </a:t>
            </a:r>
            <a:r>
              <a:rPr lang="en-US" i="1"/>
              <a:t>MIPOL1</a:t>
            </a:r>
            <a:r>
              <a:rPr lang="en-US"/>
              <a:t>, </a:t>
            </a:r>
            <a:r>
              <a:rPr lang="en-US" i="1"/>
              <a:t>IQCE</a:t>
            </a:r>
            <a:r>
              <a:rPr lang="en-US"/>
              <a:t>, </a:t>
            </a:r>
            <a:r>
              <a:rPr lang="en-US" i="1"/>
              <a:t>PITX1</a:t>
            </a:r>
            <a:r>
              <a:rPr lang="en-US"/>
              <a:t>, and the </a:t>
            </a:r>
            <a:r>
              <a:rPr lang="en-US" i="1"/>
              <a:t>GLI1</a:t>
            </a:r>
            <a:r>
              <a:rPr lang="en-US"/>
              <a:t>. </a:t>
            </a:r>
            <a:endParaRPr lang="en-US" altLang="en-US"/>
          </a:p>
        </p:txBody>
      </p:sp>
    </p:spTree>
    <p:extLst>
      <p:ext uri="{BB962C8B-B14F-4D97-AF65-F5344CB8AC3E}">
        <p14:creationId xmlns:p14="http://schemas.microsoft.com/office/powerpoint/2010/main" val="739719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where is mu (greek m)? not necessary, it consistently cancels out.</a:t>
            </a:r>
          </a:p>
          <a:p>
            <a:endParaRPr lang="nl-NL"/>
          </a:p>
          <a:p>
            <a:r>
              <a:rPr lang="nl-NL"/>
              <a:t>A: next slides</a:t>
            </a:r>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40</a:t>
            </a:fld>
            <a:endParaRPr lang="nl-NL"/>
          </a:p>
        </p:txBody>
      </p:sp>
    </p:spTree>
    <p:extLst>
      <p:ext uri="{BB962C8B-B14F-4D97-AF65-F5344CB8AC3E}">
        <p14:creationId xmlns:p14="http://schemas.microsoft.com/office/powerpoint/2010/main" val="1937619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41</a:t>
            </a:fld>
            <a:endParaRPr lang="nl-NL"/>
          </a:p>
        </p:txBody>
      </p:sp>
    </p:spTree>
    <p:extLst>
      <p:ext uri="{BB962C8B-B14F-4D97-AF65-F5344CB8AC3E}">
        <p14:creationId xmlns:p14="http://schemas.microsoft.com/office/powerpoint/2010/main" val="4156525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Alternative</a:t>
            </a:r>
          </a:p>
          <a:p>
            <a:r>
              <a:rPr lang="en-GB"/>
              <a:t>We know that the probability pr(A,B)   (probability of outcome A and B) </a:t>
            </a:r>
          </a:p>
          <a:p>
            <a:r>
              <a:rPr lang="en-GB"/>
              <a:t>equals pr(A|B)*pr(B) and pr(A|B) = pr(A,B) / pr(B), where pr(A|B) is the conditional probability of B given A.</a:t>
            </a:r>
          </a:p>
          <a:p>
            <a:r>
              <a:rPr lang="en-GB"/>
              <a:t>what is pr(AAp, AAo) ?  note:  AAp= AA in parent AAo = AA in offspring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pr(AAp, AAo) = pr(AAo | AAp) * pr(AAp)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pr(AAp) is simple: p^2  (p is the allele A frequency , q=1-p))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GIven parent 1 is AA, the probability of parent 2 AA is p^2		and pr(AAo) = 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Given parent 1 is AA, the probability of parent 2 Aa is 2*p*q 	and pr(AAo) = .5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pr(AAp &amp; AAo) = prob(AAo | AAp)*pr(AAp) = (1*p^2 + .5*2*p*q)*p^2 = (p^2+p*q)*p^2 = p^4+p^3*q = p^3*(p+q) = p^2  </a:t>
            </a:r>
          </a:p>
          <a:p>
            <a:endParaRPr lang="en-GB"/>
          </a:p>
          <a:p>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43</a:t>
            </a:fld>
            <a:endParaRPr lang="nl-NL"/>
          </a:p>
        </p:txBody>
      </p:sp>
    </p:spTree>
    <p:extLst>
      <p:ext uri="{BB962C8B-B14F-4D97-AF65-F5344CB8AC3E}">
        <p14:creationId xmlns:p14="http://schemas.microsoft.com/office/powerpoint/2010/main" val="3632619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44</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#check</a:t>
            </a:r>
          </a:p>
          <a:p>
            <a:r>
              <a:rPr lang="nl-NL"/>
              <a:t>p=.3</a:t>
            </a:r>
          </a:p>
          <a:p>
            <a:r>
              <a:rPr lang="nl-NL"/>
              <a:t>q=1-p</a:t>
            </a:r>
          </a:p>
          <a:p>
            <a:r>
              <a:rPr lang="nl-NL"/>
              <a:t>tb=matrix(c(</a:t>
            </a:r>
          </a:p>
          <a:p>
            <a:r>
              <a:rPr lang="nl-NL"/>
              <a:t>p^4,2*p^3*q,p^2*q^2,</a:t>
            </a:r>
          </a:p>
          <a:p>
            <a:r>
              <a:rPr lang="nl-NL"/>
              <a:t>2*p^3*q, 4*p^2*q^2, 2*p*q^3,</a:t>
            </a:r>
          </a:p>
          <a:p>
            <a:r>
              <a:rPr lang="nl-NL"/>
              <a:t>p^2*q^2, 2*p*q^3, q^4),3,3,byrow=T)</a:t>
            </a:r>
          </a:p>
          <a:p>
            <a:r>
              <a:rPr lang="nl-NL"/>
              <a:t>sum(tb)</a:t>
            </a:r>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46</a:t>
            </a:fld>
            <a:endParaRPr lang="nl-NL"/>
          </a:p>
        </p:txBody>
      </p:sp>
    </p:spTree>
    <p:extLst>
      <p:ext uri="{BB962C8B-B14F-4D97-AF65-F5344CB8AC3E}">
        <p14:creationId xmlns:p14="http://schemas.microsoft.com/office/powerpoint/2010/main" val="1767899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a:solidFill>
                  <a:schemeClr val="tx1"/>
                </a:solidFill>
                <a:effectLst/>
                <a:latin typeface="Times New Roman" pitchFamily="18" charset="0"/>
                <a:ea typeface="+mn-ea"/>
                <a:cs typeface="+mn-cs"/>
              </a:rPr>
              <a:t>p=.4 # (say A freq)</a:t>
            </a:r>
          </a:p>
          <a:p>
            <a:pPr rtl="0" eaLnBrk="1" fontAlgn="t" latinLnBrk="0" hangingPunct="1"/>
            <a:r>
              <a:rPr lang="en-US" sz="1200" b="0" i="0" u="none" strike="noStrike" kern="1200">
                <a:solidFill>
                  <a:schemeClr val="tx1"/>
                </a:solidFill>
                <a:effectLst/>
                <a:latin typeface="Times New Roman" pitchFamily="18" charset="0"/>
                <a:ea typeface="+mn-ea"/>
                <a:cs typeface="+mn-cs"/>
              </a:rPr>
              <a:t>q=1-p # (a freq)</a:t>
            </a:r>
          </a:p>
          <a:p>
            <a:pPr rtl="0" eaLnBrk="1" fontAlgn="t" latinLnBrk="0" hangingPunct="1"/>
            <a:r>
              <a:rPr lang="en-US" sz="1200" b="0" i="0" u="none" strike="noStrike" kern="1200">
                <a:solidFill>
                  <a:schemeClr val="tx1"/>
                </a:solidFill>
                <a:effectLst/>
                <a:latin typeface="Times New Roman" pitchFamily="18" charset="0"/>
                <a:ea typeface="+mn-ea"/>
                <a:cs typeface="+mn-cs"/>
              </a:rPr>
              <a:t>p1=p**4+p**3*q+p**2*q**2/4+p**2*q**2/4+p*q**3+q**4+</a:t>
            </a:r>
          </a:p>
          <a:p>
            <a:pPr rtl="0" eaLnBrk="1" fontAlgn="t" latinLnBrk="0" hangingPunct="1"/>
            <a:r>
              <a:rPr lang="en-US" sz="1200" b="0" i="0" u="none" strike="noStrike" kern="1200">
                <a:solidFill>
                  <a:schemeClr val="tx1"/>
                </a:solidFill>
                <a:effectLst/>
                <a:latin typeface="Times New Roman" pitchFamily="18" charset="0"/>
                <a:ea typeface="+mn-ea"/>
                <a:cs typeface="+mn-cs"/>
              </a:rPr>
              <a:t>p**3*q+3*p**2*q**2+p*q**3+</a:t>
            </a:r>
          </a:p>
          <a:p>
            <a:pPr rtl="0" eaLnBrk="1" fontAlgn="t" latinLnBrk="0" hangingPunct="1"/>
            <a:r>
              <a:rPr lang="en-US" sz="1200" b="0" i="0" u="none" strike="noStrike" kern="1200">
                <a:solidFill>
                  <a:schemeClr val="tx1"/>
                </a:solidFill>
                <a:effectLst/>
                <a:latin typeface="Times New Roman" pitchFamily="18" charset="0"/>
                <a:ea typeface="+mn-ea"/>
                <a:cs typeface="+mn-cs"/>
              </a:rPr>
              <a:t>p**3*q+p**2*q**2/2+</a:t>
            </a:r>
          </a:p>
          <a:p>
            <a:pPr rtl="0" eaLnBrk="1" fontAlgn="t" latinLnBrk="0" hangingPunct="1"/>
            <a:r>
              <a:rPr lang="en-US" sz="1200" b="0" i="0" u="none" strike="noStrike" kern="1200">
                <a:solidFill>
                  <a:schemeClr val="tx1"/>
                </a:solidFill>
                <a:effectLst/>
                <a:latin typeface="Times New Roman" pitchFamily="18" charset="0"/>
                <a:ea typeface="+mn-ea"/>
                <a:cs typeface="+mn-cs"/>
              </a:rPr>
              <a:t>p**3*q+p**2*q**2/2+</a:t>
            </a:r>
          </a:p>
          <a:p>
            <a:pPr rtl="0" eaLnBrk="1" fontAlgn="t" latinLnBrk="0" hangingPunct="1"/>
            <a:r>
              <a:rPr lang="en-US" sz="1200" b="0" i="0" u="none" strike="noStrike" kern="1200">
                <a:solidFill>
                  <a:schemeClr val="tx1"/>
                </a:solidFill>
                <a:effectLst/>
                <a:latin typeface="Times New Roman" pitchFamily="18" charset="0"/>
                <a:ea typeface="+mn-ea"/>
                <a:cs typeface="+mn-cs"/>
              </a:rPr>
              <a:t>p**2*q**2/2+p*q**3+</a:t>
            </a:r>
          </a:p>
          <a:p>
            <a:pPr rtl="0" eaLnBrk="1" fontAlgn="t" latinLnBrk="0" hangingPunct="1"/>
            <a:r>
              <a:rPr lang="en-US" sz="1200" b="0" i="0" u="none" strike="noStrike" kern="1200">
                <a:solidFill>
                  <a:schemeClr val="tx1"/>
                </a:solidFill>
                <a:effectLst/>
                <a:latin typeface="Times New Roman" pitchFamily="18" charset="0"/>
                <a:ea typeface="+mn-ea"/>
                <a:cs typeface="+mn-cs"/>
              </a:rPr>
              <a:t>p**2*q**2/2+p*q**3+</a:t>
            </a:r>
          </a:p>
          <a:p>
            <a:pPr rtl="0" eaLnBrk="1" fontAlgn="t" latinLnBrk="0" hangingPunct="1"/>
            <a:r>
              <a:rPr lang="en-US" sz="1200" b="0" i="0" u="none" strike="noStrike" kern="1200">
                <a:solidFill>
                  <a:schemeClr val="tx1"/>
                </a:solidFill>
                <a:effectLst/>
                <a:latin typeface="Times New Roman" pitchFamily="18" charset="0"/>
                <a:ea typeface="+mn-ea"/>
                <a:cs typeface="+mn-cs"/>
              </a:rPr>
              <a:t>p**2*q**2/4+</a:t>
            </a:r>
          </a:p>
          <a:p>
            <a:pPr rtl="0" eaLnBrk="1" fontAlgn="t" latinLnBrk="0" hangingPunct="1"/>
            <a:r>
              <a:rPr lang="en-US" sz="1200" b="0" i="0" u="none" strike="noStrike" kern="1200">
                <a:solidFill>
                  <a:schemeClr val="tx1"/>
                </a:solidFill>
                <a:effectLst/>
                <a:latin typeface="Times New Roman" pitchFamily="18" charset="0"/>
                <a:ea typeface="+mn-ea"/>
                <a:cs typeface="+mn-cs"/>
              </a:rPr>
              <a:t>p**2*q**2/4</a:t>
            </a:r>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47</a:t>
            </a:fld>
            <a:endParaRPr lang="nl-NL"/>
          </a:p>
        </p:txBody>
      </p:sp>
    </p:spTree>
    <p:extLst>
      <p:ext uri="{BB962C8B-B14F-4D97-AF65-F5344CB8AC3E}">
        <p14:creationId xmlns:p14="http://schemas.microsoft.com/office/powerpoint/2010/main" val="2887285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57</a:t>
            </a:fld>
            <a:endParaRPr lang="nl-NL"/>
          </a:p>
        </p:txBody>
      </p:sp>
    </p:spTree>
    <p:extLst>
      <p:ext uri="{BB962C8B-B14F-4D97-AF65-F5344CB8AC3E}">
        <p14:creationId xmlns:p14="http://schemas.microsoft.com/office/powerpoint/2010/main" val="489694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58</a:t>
            </a:fld>
            <a:endParaRPr lang="nl-NL"/>
          </a:p>
        </p:txBody>
      </p:sp>
    </p:spTree>
    <p:extLst>
      <p:ext uri="{BB962C8B-B14F-4D97-AF65-F5344CB8AC3E}">
        <p14:creationId xmlns:p14="http://schemas.microsoft.com/office/powerpoint/2010/main" val="1942271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x-none"/>
          </a:p>
        </p:txBody>
      </p:sp>
      <p:sp>
        <p:nvSpPr>
          <p:cNvPr id="4" name="Tijdelijke aanduiding voor dianummer 3"/>
          <p:cNvSpPr>
            <a:spLocks noGrp="1"/>
          </p:cNvSpPr>
          <p:nvPr>
            <p:ph type="sldNum" sz="quarter" idx="5"/>
          </p:nvPr>
        </p:nvSpPr>
        <p:spPr/>
        <p:txBody>
          <a:bodyPr/>
          <a:lstStyle/>
          <a:p>
            <a:pPr>
              <a:defRPr/>
            </a:pPr>
            <a:fld id="{C72C6B20-1B38-4C5E-8691-265D1896030F}" type="slidenum">
              <a:rPr lang="nl-NL" smtClean="0"/>
              <a:pPr>
                <a:defRPr/>
              </a:pPr>
              <a:t>65</a:t>
            </a:fld>
            <a:endParaRPr lang="nl-NL"/>
          </a:p>
        </p:txBody>
      </p:sp>
    </p:spTree>
    <p:extLst>
      <p:ext uri="{BB962C8B-B14F-4D97-AF65-F5344CB8AC3E}">
        <p14:creationId xmlns:p14="http://schemas.microsoft.com/office/powerpoint/2010/main" val="1061272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a:t>
            </a:r>
            <a:r>
              <a:rPr lang="nl-NL">
                <a:latin typeface="Courier New" panose="02070309020205020404" pitchFamily="49" charset="0"/>
                <a:cs typeface="Courier New" panose="02070309020205020404" pitchFamily="49" charset="0"/>
              </a:rPr>
              <a:t>(0.5059 - 0.4658) ? 0.236 0.526 0.238</a:t>
            </a:r>
          </a:p>
          <a:p>
            <a:r>
              <a:rPr lang="nl-NL">
                <a:latin typeface="Courier New" panose="02070309020205020404" pitchFamily="49" charset="0"/>
                <a:cs typeface="Courier New" panose="02070309020205020404" pitchFamily="49" charset="0"/>
              </a:rPr>
              <a:t>because that is the increast in R^2 (the R^2 change). Adding the </a:t>
            </a:r>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66</a:t>
            </a:fld>
            <a:endParaRPr lang="nl-NL"/>
          </a:p>
        </p:txBody>
      </p:sp>
    </p:spTree>
    <p:extLst>
      <p:ext uri="{BB962C8B-B14F-4D97-AF65-F5344CB8AC3E}">
        <p14:creationId xmlns:p14="http://schemas.microsoft.com/office/powerpoint/2010/main" val="310876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we’re interested in understanding the causes of phenotypic variation. How to visualize phenotypic variation.</a:t>
            </a:r>
          </a:p>
          <a:p>
            <a:r>
              <a:rPr lang="en-GB"/>
              <a:t>The measurement level is a different story: the phenotype can be continuously varying in principle, but what we see are binary phenotypic scores.</a:t>
            </a:r>
          </a:p>
          <a:p>
            <a:r>
              <a:rPr lang="en-GB"/>
              <a:t>the liability threshold model will be discussed later this week.</a:t>
            </a:r>
          </a:p>
          <a:p>
            <a:endParaRPr lang="en-GB"/>
          </a:p>
          <a:p>
            <a:r>
              <a:rPr lang="en-GB"/>
              <a:t>Given a continuous phenotype, how do we end up with a dichotomous phenotype? </a:t>
            </a:r>
          </a:p>
          <a:p>
            <a:r>
              <a:rPr lang="en-GB"/>
              <a:t>A depression test  may given you a continuous measures, but if that measure is used in diagnosis, you may end up with the dichotomy: depressed vs 'normal (not depressed)'</a:t>
            </a:r>
          </a:p>
          <a:p>
            <a:r>
              <a:rPr lang="en-GB"/>
              <a:t>Body mass index is a continuous measure weight in kg / (length in meters^2), but you may use it to categorize people as 'normal', 'overweight', 'obese' (a three point scale).</a:t>
            </a:r>
          </a:p>
          <a:p>
            <a:endParaRPr lang="en-GB"/>
          </a:p>
          <a:p>
            <a:endParaRPr lang="en-GB"/>
          </a:p>
          <a:p>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5</a:t>
            </a:fld>
            <a:endParaRPr lang="nl-NL"/>
          </a:p>
        </p:txBody>
      </p:sp>
    </p:spTree>
    <p:extLst>
      <p:ext uri="{BB962C8B-B14F-4D97-AF65-F5344CB8AC3E}">
        <p14:creationId xmlns:p14="http://schemas.microsoft.com/office/powerpoint/2010/main" val="2489667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Times New Roman" pitchFamily="18" charset="0"/>
                <a:ea typeface="+mn-ea"/>
                <a:cs typeface="+mn-cs"/>
              </a:rPr>
              <a:t> </a:t>
            </a:r>
            <a:endParaRPr lang="nl-NL" sz="1200" kern="1200">
              <a:solidFill>
                <a:schemeClr val="tx1"/>
              </a:solidFill>
              <a:effectLst/>
              <a:latin typeface="Times New Roman" pitchFamily="18" charset="0"/>
              <a:ea typeface="+mn-ea"/>
              <a:cs typeface="+mn-cs"/>
            </a:endParaRPr>
          </a:p>
          <a:p>
            <a:r>
              <a:rPr lang="en-US" sz="1200" kern="1200">
                <a:solidFill>
                  <a:schemeClr val="tx1"/>
                </a:solidFill>
                <a:effectLst/>
                <a:latin typeface="Times New Roman" pitchFamily="18" charset="0"/>
                <a:ea typeface="+mn-ea"/>
                <a:cs typeface="+mn-cs"/>
              </a:rPr>
              <a:t>simple method</a:t>
            </a:r>
          </a:p>
          <a:p>
            <a:r>
              <a:rPr lang="en-US" sz="1200" kern="1200">
                <a:solidFill>
                  <a:schemeClr val="tx1"/>
                </a:solidFill>
                <a:effectLst/>
                <a:latin typeface="Times New Roman" pitchFamily="18" charset="0"/>
                <a:ea typeface="+mn-ea"/>
                <a:cs typeface="+mn-cs"/>
              </a:rPr>
              <a:t>parameter		a</a:t>
            </a:r>
            <a:r>
              <a:rPr lang="en-US" sz="1200" kern="1200" baseline="30000">
                <a:solidFill>
                  <a:schemeClr val="tx1"/>
                </a:solidFill>
                <a:effectLst/>
                <a:latin typeface="Times New Roman" pitchFamily="18" charset="0"/>
                <a:ea typeface="+mn-ea"/>
                <a:cs typeface="+mn-cs"/>
              </a:rPr>
              <a:t>2	</a:t>
            </a:r>
            <a:r>
              <a:rPr lang="en-US" sz="1200" kern="1200">
                <a:solidFill>
                  <a:schemeClr val="tx1"/>
                </a:solidFill>
                <a:effectLst/>
                <a:latin typeface="Times New Roman" pitchFamily="18" charset="0"/>
                <a:ea typeface="+mn-ea"/>
                <a:cs typeface="+mn-cs"/>
              </a:rPr>
              <a:t>d</a:t>
            </a:r>
            <a:r>
              <a:rPr lang="en-US" sz="1200" kern="1200" baseline="30000">
                <a:solidFill>
                  <a:schemeClr val="tx1"/>
                </a:solidFill>
                <a:effectLst/>
                <a:latin typeface="Times New Roman" pitchFamily="18" charset="0"/>
                <a:ea typeface="+mn-ea"/>
                <a:cs typeface="+mn-cs"/>
              </a:rPr>
              <a:t>2</a:t>
            </a:r>
            <a:r>
              <a:rPr lang="en-US" sz="1200" kern="1200">
                <a:solidFill>
                  <a:schemeClr val="tx1"/>
                </a:solidFill>
                <a:effectLst/>
                <a:latin typeface="Times New Roman" pitchFamily="18" charset="0"/>
                <a:ea typeface="+mn-ea"/>
                <a:cs typeface="+mn-cs"/>
              </a:rPr>
              <a:t>	e</a:t>
            </a:r>
            <a:r>
              <a:rPr lang="en-US" sz="1200" kern="1200" baseline="30000">
                <a:solidFill>
                  <a:schemeClr val="tx1"/>
                </a:solidFill>
                <a:effectLst/>
                <a:latin typeface="Times New Roman" pitchFamily="18" charset="0"/>
                <a:ea typeface="+mn-ea"/>
                <a:cs typeface="+mn-cs"/>
              </a:rPr>
              <a:t>2</a:t>
            </a:r>
            <a:endParaRPr lang="nl-NL" sz="1200" kern="1200">
              <a:solidFill>
                <a:schemeClr val="tx1"/>
              </a:solidFill>
              <a:effectLst/>
              <a:latin typeface="Times New Roman" pitchFamily="18" charset="0"/>
              <a:ea typeface="+mn-ea"/>
              <a:cs typeface="+mn-cs"/>
            </a:endParaRPr>
          </a:p>
          <a:p>
            <a:r>
              <a:rPr lang="en-US" sz="1200" kern="1200">
                <a:solidFill>
                  <a:schemeClr val="tx1"/>
                </a:solidFill>
                <a:effectLst/>
                <a:latin typeface="Times New Roman" pitchFamily="18" charset="0"/>
                <a:ea typeface="+mn-ea"/>
                <a:cs typeface="+mn-cs"/>
              </a:rPr>
              <a:t>calculation		4*r</a:t>
            </a:r>
            <a:r>
              <a:rPr lang="en-US" sz="1200" kern="1200" baseline="-25000">
                <a:solidFill>
                  <a:schemeClr val="tx1"/>
                </a:solidFill>
                <a:effectLst/>
                <a:latin typeface="Times New Roman" pitchFamily="18" charset="0"/>
                <a:ea typeface="+mn-ea"/>
                <a:cs typeface="+mn-cs"/>
              </a:rPr>
              <a:t>DZ</a:t>
            </a:r>
            <a:r>
              <a:rPr lang="en-US" sz="1200" kern="1200">
                <a:solidFill>
                  <a:schemeClr val="tx1"/>
                </a:solidFill>
                <a:effectLst/>
                <a:latin typeface="Times New Roman" pitchFamily="18" charset="0"/>
                <a:ea typeface="+mn-ea"/>
                <a:cs typeface="+mn-cs"/>
              </a:rPr>
              <a:t>-r</a:t>
            </a:r>
            <a:r>
              <a:rPr lang="en-US" sz="1200" kern="1200" baseline="-25000">
                <a:solidFill>
                  <a:schemeClr val="tx1"/>
                </a:solidFill>
                <a:effectLst/>
                <a:latin typeface="Times New Roman" pitchFamily="18" charset="0"/>
                <a:ea typeface="+mn-ea"/>
                <a:cs typeface="+mn-cs"/>
              </a:rPr>
              <a:t>MZ</a:t>
            </a:r>
            <a:r>
              <a:rPr lang="en-US" sz="1200" kern="1200">
                <a:solidFill>
                  <a:schemeClr val="tx1"/>
                </a:solidFill>
                <a:effectLst/>
                <a:latin typeface="Times New Roman" pitchFamily="18" charset="0"/>
                <a:ea typeface="+mn-ea"/>
                <a:cs typeface="+mn-cs"/>
              </a:rPr>
              <a:t>	2*r</a:t>
            </a:r>
            <a:r>
              <a:rPr lang="en-US" sz="1200" kern="1200" baseline="-25000">
                <a:solidFill>
                  <a:schemeClr val="tx1"/>
                </a:solidFill>
                <a:effectLst/>
                <a:latin typeface="Times New Roman" pitchFamily="18" charset="0"/>
                <a:ea typeface="+mn-ea"/>
                <a:cs typeface="+mn-cs"/>
              </a:rPr>
              <a:t>MZ</a:t>
            </a:r>
            <a:r>
              <a:rPr lang="en-US" sz="1200" kern="1200">
                <a:solidFill>
                  <a:schemeClr val="tx1"/>
                </a:solidFill>
                <a:effectLst/>
                <a:latin typeface="Times New Roman" pitchFamily="18" charset="0"/>
                <a:ea typeface="+mn-ea"/>
                <a:cs typeface="+mn-cs"/>
              </a:rPr>
              <a:t>-4*r</a:t>
            </a:r>
            <a:r>
              <a:rPr lang="en-US" sz="1200" kern="1200" baseline="-25000">
                <a:solidFill>
                  <a:schemeClr val="tx1"/>
                </a:solidFill>
                <a:effectLst/>
                <a:latin typeface="Times New Roman" pitchFamily="18" charset="0"/>
                <a:ea typeface="+mn-ea"/>
                <a:cs typeface="+mn-cs"/>
              </a:rPr>
              <a:t>DZ</a:t>
            </a:r>
            <a:r>
              <a:rPr lang="en-US" sz="1200" kern="1200">
                <a:solidFill>
                  <a:schemeClr val="tx1"/>
                </a:solidFill>
                <a:effectLst/>
                <a:latin typeface="Times New Roman" pitchFamily="18" charset="0"/>
                <a:ea typeface="+mn-ea"/>
                <a:cs typeface="+mn-cs"/>
              </a:rPr>
              <a:t>	1-a</a:t>
            </a:r>
            <a:r>
              <a:rPr lang="en-US" sz="1200" kern="1200" baseline="30000">
                <a:solidFill>
                  <a:schemeClr val="tx1"/>
                </a:solidFill>
                <a:effectLst/>
                <a:latin typeface="Times New Roman" pitchFamily="18" charset="0"/>
                <a:ea typeface="+mn-ea"/>
                <a:cs typeface="+mn-cs"/>
              </a:rPr>
              <a:t>2</a:t>
            </a:r>
            <a:r>
              <a:rPr lang="en-US" sz="1200" kern="1200">
                <a:solidFill>
                  <a:schemeClr val="tx1"/>
                </a:solidFill>
                <a:effectLst/>
                <a:latin typeface="Times New Roman" pitchFamily="18" charset="0"/>
                <a:ea typeface="+mn-ea"/>
                <a:cs typeface="+mn-cs"/>
              </a:rPr>
              <a:t>-d</a:t>
            </a:r>
            <a:r>
              <a:rPr lang="en-US" sz="1200" kern="1200" baseline="30000">
                <a:solidFill>
                  <a:schemeClr val="tx1"/>
                </a:solidFill>
                <a:effectLst/>
                <a:latin typeface="Times New Roman" pitchFamily="18" charset="0"/>
                <a:ea typeface="+mn-ea"/>
                <a:cs typeface="+mn-cs"/>
              </a:rPr>
              <a:t>2</a:t>
            </a:r>
            <a:endParaRPr lang="nl-NL" sz="1200" kern="1200">
              <a:solidFill>
                <a:schemeClr val="tx1"/>
              </a:solidFill>
              <a:effectLst/>
              <a:latin typeface="Times New Roman" pitchFamily="18" charset="0"/>
              <a:ea typeface="+mn-ea"/>
              <a:cs typeface="+mn-cs"/>
            </a:endParaRPr>
          </a:p>
          <a:p>
            <a:r>
              <a:rPr lang="nl-NL"/>
              <a:t>4*.192 - .525 = .24</a:t>
            </a:r>
          </a:p>
          <a:p>
            <a:r>
              <a:rPr lang="nl-NL"/>
              <a:t>2*.525 – 4*.192 = .28</a:t>
            </a:r>
          </a:p>
          <a:p>
            <a:endParaRPr lang="nl-NL"/>
          </a:p>
          <a:p>
            <a:endParaRPr lang="nl-NL"/>
          </a:p>
          <a:p>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67</a:t>
            </a:fld>
            <a:endParaRPr lang="nl-NL"/>
          </a:p>
        </p:txBody>
      </p:sp>
    </p:spTree>
    <p:extLst>
      <p:ext uri="{BB962C8B-B14F-4D97-AF65-F5344CB8AC3E}">
        <p14:creationId xmlns:p14="http://schemas.microsoft.com/office/powerpoint/2010/main" val="503532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oh dear change of notation</a:t>
            </a:r>
          </a:p>
          <a:p>
            <a:r>
              <a:rPr lang="nl-NL"/>
              <a:t>b0 (formerly a0) is the intercept</a:t>
            </a:r>
          </a:p>
          <a:p>
            <a:r>
              <a:rPr lang="nl-NL"/>
              <a:t>b1 (formerly a) is the regression coefficient</a:t>
            </a:r>
            <a:endParaRPr lang="x-none"/>
          </a:p>
        </p:txBody>
      </p:sp>
      <p:sp>
        <p:nvSpPr>
          <p:cNvPr id="4" name="Slide Number Placeholder 3"/>
          <p:cNvSpPr>
            <a:spLocks noGrp="1"/>
          </p:cNvSpPr>
          <p:nvPr>
            <p:ph type="sldNum" sz="quarter" idx="5"/>
          </p:nvPr>
        </p:nvSpPr>
        <p:spPr/>
        <p:txBody>
          <a:bodyPr/>
          <a:lstStyle/>
          <a:p>
            <a:fld id="{57E6C76E-DE5E-4F4E-9770-D6D1F2D2A9D9}" type="slidenum">
              <a:rPr lang="nl-NL" smtClean="0"/>
              <a:pPr/>
              <a:t>69</a:t>
            </a:fld>
            <a:endParaRPr lang="nl-NL"/>
          </a:p>
        </p:txBody>
      </p:sp>
    </p:spTree>
    <p:extLst>
      <p:ext uri="{BB962C8B-B14F-4D97-AF65-F5344CB8AC3E}">
        <p14:creationId xmlns:p14="http://schemas.microsoft.com/office/powerpoint/2010/main" val="69778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6</a:t>
            </a:fld>
            <a:endParaRPr lang="nl-NL"/>
          </a:p>
        </p:txBody>
      </p:sp>
    </p:spTree>
    <p:extLst>
      <p:ext uri="{BB962C8B-B14F-4D97-AF65-F5344CB8AC3E}">
        <p14:creationId xmlns:p14="http://schemas.microsoft.com/office/powerpoint/2010/main" val="40278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E7CDE32-B6B4-4808-BFFA-ED61CAE51BE6}" type="slidenum">
              <a:rPr lang="en-US" altLang="nl-NL"/>
              <a:pPr/>
              <a:t>7</a:t>
            </a:fld>
            <a:endParaRPr lang="en-US" altLang="nl-NL"/>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p:spPr>
        <p:txBody>
          <a:bodyPr/>
          <a:lstStyle/>
          <a:p>
            <a:pPr eaLnBrk="1" hangingPunct="1"/>
            <a:r>
              <a:rPr lang="en-US" altLang="nl-NL"/>
              <a:t>We want to explain why people differ. That is: explain the phenotypic variance. Variance is an important statistical concept, as it quantifies individual differences.</a:t>
            </a:r>
          </a:p>
          <a:p>
            <a:pPr eaLnBrk="1" hangingPunct="1"/>
            <a:r>
              <a:rPr lang="en-US" altLang="nl-NL"/>
              <a:t>We want to understand individual differences =  we want to understand variance. </a:t>
            </a:r>
          </a:p>
        </p:txBody>
      </p:sp>
    </p:spTree>
    <p:extLst>
      <p:ext uri="{BB962C8B-B14F-4D97-AF65-F5344CB8AC3E}">
        <p14:creationId xmlns:p14="http://schemas.microsoft.com/office/powerpoint/2010/main" val="117452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t>Why are not all complex traits normally distributed?</a:t>
            </a:r>
          </a:p>
          <a:p>
            <a:r>
              <a:rPr lang="en-US" sz="1200"/>
              <a:t>(think: psychometrics). </a:t>
            </a:r>
          </a:p>
          <a:p>
            <a:endParaRPr lang="en-US"/>
          </a:p>
        </p:txBody>
      </p:sp>
      <p:sp>
        <p:nvSpPr>
          <p:cNvPr id="4" name="Slide Number Placeholder 3"/>
          <p:cNvSpPr>
            <a:spLocks noGrp="1"/>
          </p:cNvSpPr>
          <p:nvPr>
            <p:ph type="sldNum" sz="quarter" idx="10"/>
          </p:nvPr>
        </p:nvSpPr>
        <p:spPr/>
        <p:txBody>
          <a:bodyPr/>
          <a:lstStyle/>
          <a:p>
            <a:pPr>
              <a:defRPr/>
            </a:pPr>
            <a:fld id="{C72C6B20-1B38-4C5E-8691-265D1896030F}" type="slidenum">
              <a:rPr lang="nl-NL" smtClean="0"/>
              <a:pPr>
                <a:defRPr/>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2598747-F7AA-4390-B26A-683AD58F6FF8}" type="slidenum">
              <a:rPr lang="nl-NL"/>
              <a:pPr/>
              <a:t>9</a:t>
            </a:fld>
            <a:endParaRPr lang="nl-NL"/>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dirty="0"/>
              <a:t>Remember the formula for mean, variance, </a:t>
            </a:r>
            <a:r>
              <a:rPr lang="en-US"/>
              <a:t>and covariance. </a:t>
            </a:r>
            <a:endParaRPr lang="nl-NL" dirty="0"/>
          </a:p>
        </p:txBody>
      </p:sp>
    </p:spTree>
    <p:extLst>
      <p:ext uri="{BB962C8B-B14F-4D97-AF65-F5344CB8AC3E}">
        <p14:creationId xmlns:p14="http://schemas.microsoft.com/office/powerpoint/2010/main" val="37305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f(1) is the frequency of the value 2 in this sample of </a:t>
            </a:r>
            <a:r>
              <a:rPr lang="en-US"/>
              <a:t>1,1,2,2,3,4,5,5,6,6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nl-NL"/>
          </a:p>
        </p:txBody>
      </p:sp>
      <p:sp>
        <p:nvSpPr>
          <p:cNvPr id="4" name="Slide Number Placeholder 3"/>
          <p:cNvSpPr>
            <a:spLocks noGrp="1"/>
          </p:cNvSpPr>
          <p:nvPr>
            <p:ph type="sldNum" sz="quarter" idx="5"/>
          </p:nvPr>
        </p:nvSpPr>
        <p:spPr/>
        <p:txBody>
          <a:bodyPr/>
          <a:lstStyle/>
          <a:p>
            <a:pPr>
              <a:defRPr/>
            </a:pPr>
            <a:fld id="{C72C6B20-1B38-4C5E-8691-265D1896030F}" type="slidenum">
              <a:rPr lang="nl-NL" smtClean="0"/>
              <a:pPr>
                <a:defRPr/>
              </a:pPr>
              <a:t>10</a:t>
            </a:fld>
            <a:endParaRPr lang="nl-NL"/>
          </a:p>
        </p:txBody>
      </p:sp>
    </p:spTree>
    <p:extLst>
      <p:ext uri="{BB962C8B-B14F-4D97-AF65-F5344CB8AC3E}">
        <p14:creationId xmlns:p14="http://schemas.microsoft.com/office/powerpoint/2010/main" val="425390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600200"/>
            <a:ext cx="77724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44196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nl-NL" altLang="en-US"/>
              <a:t>boulder 18 biom gen</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FED376D-94D4-408C-97DD-23A853FF0C81}" type="slidenum">
              <a:rPr lang="nl-NL" altLang="en-US"/>
              <a:pPr/>
              <a:t>‹#›</a:t>
            </a:fld>
            <a:endParaRPr lang="nl-NL" altLang="en-US"/>
          </a:p>
        </p:txBody>
      </p:sp>
    </p:spTree>
    <p:extLst>
      <p:ext uri="{BB962C8B-B14F-4D97-AF65-F5344CB8AC3E}">
        <p14:creationId xmlns:p14="http://schemas.microsoft.com/office/powerpoint/2010/main" val="337811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dt="0"/>
  <p:txStyles>
    <p:titleStyle>
      <a:lvl1pPr algn="ctr" rtl="0" eaLnBrk="0" fontAlgn="base" hangingPunct="0">
        <a:spcBef>
          <a:spcPct val="0"/>
        </a:spcBef>
        <a:spcAft>
          <a:spcPct val="0"/>
        </a:spcAft>
        <a:defRPr sz="3800" b="1">
          <a:solidFill>
            <a:schemeClr val="accent2"/>
          </a:solidFill>
          <a:latin typeface="+mj-lt"/>
          <a:ea typeface="+mj-ea"/>
          <a:cs typeface="+mj-cs"/>
        </a:defRPr>
      </a:lvl1pPr>
      <a:lvl2pPr algn="ctr" rtl="0" eaLnBrk="0" fontAlgn="base" hangingPunct="0">
        <a:spcBef>
          <a:spcPct val="0"/>
        </a:spcBef>
        <a:spcAft>
          <a:spcPct val="0"/>
        </a:spcAft>
        <a:defRPr sz="3800" b="1">
          <a:solidFill>
            <a:schemeClr val="accent2"/>
          </a:solidFill>
          <a:latin typeface="Times New Roman" pitchFamily="18" charset="0"/>
        </a:defRPr>
      </a:lvl2pPr>
      <a:lvl3pPr algn="ctr" rtl="0" eaLnBrk="0" fontAlgn="base" hangingPunct="0">
        <a:spcBef>
          <a:spcPct val="0"/>
        </a:spcBef>
        <a:spcAft>
          <a:spcPct val="0"/>
        </a:spcAft>
        <a:defRPr sz="3800" b="1">
          <a:solidFill>
            <a:schemeClr val="accent2"/>
          </a:solidFill>
          <a:latin typeface="Times New Roman" pitchFamily="18" charset="0"/>
        </a:defRPr>
      </a:lvl3pPr>
      <a:lvl4pPr algn="ctr" rtl="0" eaLnBrk="0" fontAlgn="base" hangingPunct="0">
        <a:spcBef>
          <a:spcPct val="0"/>
        </a:spcBef>
        <a:spcAft>
          <a:spcPct val="0"/>
        </a:spcAft>
        <a:defRPr sz="3800" b="1">
          <a:solidFill>
            <a:schemeClr val="accent2"/>
          </a:solidFill>
          <a:latin typeface="Times New Roman" pitchFamily="18" charset="0"/>
        </a:defRPr>
      </a:lvl4pPr>
      <a:lvl5pPr algn="ctr" rtl="0" eaLnBrk="0" fontAlgn="base" hangingPunct="0">
        <a:spcBef>
          <a:spcPct val="0"/>
        </a:spcBef>
        <a:spcAft>
          <a:spcPct val="0"/>
        </a:spcAft>
        <a:defRPr sz="3800" b="1">
          <a:solidFill>
            <a:schemeClr val="accent2"/>
          </a:solidFill>
          <a:latin typeface="Times New Roman" pitchFamily="18" charset="0"/>
        </a:defRPr>
      </a:lvl5pPr>
      <a:lvl6pPr marL="457200" algn="ctr" rtl="0" eaLnBrk="0" fontAlgn="base" hangingPunct="0">
        <a:spcBef>
          <a:spcPct val="0"/>
        </a:spcBef>
        <a:spcAft>
          <a:spcPct val="0"/>
        </a:spcAft>
        <a:defRPr sz="3800" b="1">
          <a:solidFill>
            <a:schemeClr val="accent2"/>
          </a:solidFill>
          <a:latin typeface="Times New Roman" pitchFamily="18" charset="0"/>
        </a:defRPr>
      </a:lvl6pPr>
      <a:lvl7pPr marL="914400" algn="ctr" rtl="0" eaLnBrk="0" fontAlgn="base" hangingPunct="0">
        <a:spcBef>
          <a:spcPct val="0"/>
        </a:spcBef>
        <a:spcAft>
          <a:spcPct val="0"/>
        </a:spcAft>
        <a:defRPr sz="3800" b="1">
          <a:solidFill>
            <a:schemeClr val="accent2"/>
          </a:solidFill>
          <a:latin typeface="Times New Roman" pitchFamily="18" charset="0"/>
        </a:defRPr>
      </a:lvl7pPr>
      <a:lvl8pPr marL="1371600" algn="ctr" rtl="0" eaLnBrk="0" fontAlgn="base" hangingPunct="0">
        <a:spcBef>
          <a:spcPct val="0"/>
        </a:spcBef>
        <a:spcAft>
          <a:spcPct val="0"/>
        </a:spcAft>
        <a:defRPr sz="3800" b="1">
          <a:solidFill>
            <a:schemeClr val="accent2"/>
          </a:solidFill>
          <a:latin typeface="Times New Roman" pitchFamily="18" charset="0"/>
        </a:defRPr>
      </a:lvl8pPr>
      <a:lvl9pPr marL="1828800" algn="ctr" rtl="0" eaLnBrk="0" fontAlgn="base" hangingPunct="0">
        <a:spcBef>
          <a:spcPct val="0"/>
        </a:spcBef>
        <a:spcAft>
          <a:spcPct val="0"/>
        </a:spcAft>
        <a:defRPr sz="3800" b="1">
          <a:solidFill>
            <a:schemeClr val="accent2"/>
          </a:solidFill>
          <a:latin typeface="Times New Roman" pitchFamily="18" charset="0"/>
        </a:defRPr>
      </a:lvl9pPr>
    </p:titleStyle>
    <p:bodyStyle>
      <a:lvl1pPr marL="342900" indent="-342900" algn="l" rtl="0" eaLnBrk="0" fontAlgn="base" hangingPunct="0">
        <a:lnSpc>
          <a:spcPct val="110000"/>
        </a:lnSpc>
        <a:spcBef>
          <a:spcPct val="20000"/>
        </a:spcBef>
        <a:spcAft>
          <a:spcPct val="0"/>
        </a:spcAft>
        <a:buClr>
          <a:schemeClr val="accent2"/>
        </a:buClr>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200">
          <a:solidFill>
            <a:schemeClr val="tx1"/>
          </a:solidFill>
          <a:latin typeface="+mn-lt"/>
        </a:defRPr>
      </a:lvl4pPr>
      <a:lvl5pPr marL="2057400" indent="-228600" algn="l" rtl="0" eaLnBrk="0" fontAlgn="base" hangingPunct="0">
        <a:spcBef>
          <a:spcPct val="20000"/>
        </a:spcBef>
        <a:spcAft>
          <a:spcPct val="0"/>
        </a:spcAft>
        <a:buClr>
          <a:schemeClr val="folHlink"/>
        </a:buClr>
        <a:buChar char="–"/>
        <a:defRPr sz="2200">
          <a:solidFill>
            <a:schemeClr val="tx1"/>
          </a:solidFill>
          <a:latin typeface="+mn-lt"/>
        </a:defRPr>
      </a:lvl5pPr>
      <a:lvl6pPr marL="2514600" indent="-228600" algn="l" rtl="0" eaLnBrk="0" fontAlgn="base" hangingPunct="0">
        <a:spcBef>
          <a:spcPct val="20000"/>
        </a:spcBef>
        <a:spcAft>
          <a:spcPct val="0"/>
        </a:spcAft>
        <a:buClr>
          <a:schemeClr val="folHlink"/>
        </a:buClr>
        <a:buChar char="–"/>
        <a:defRPr sz="2200">
          <a:solidFill>
            <a:schemeClr val="tx1"/>
          </a:solidFill>
          <a:latin typeface="+mn-lt"/>
        </a:defRPr>
      </a:lvl6pPr>
      <a:lvl7pPr marL="2971800" indent="-228600" algn="l" rtl="0" eaLnBrk="0" fontAlgn="base" hangingPunct="0">
        <a:spcBef>
          <a:spcPct val="20000"/>
        </a:spcBef>
        <a:spcAft>
          <a:spcPct val="0"/>
        </a:spcAft>
        <a:buClr>
          <a:schemeClr val="folHlink"/>
        </a:buClr>
        <a:buChar char="–"/>
        <a:defRPr sz="2200">
          <a:solidFill>
            <a:schemeClr val="tx1"/>
          </a:solidFill>
          <a:latin typeface="+mn-lt"/>
        </a:defRPr>
      </a:lvl7pPr>
      <a:lvl8pPr marL="3429000" indent="-228600" algn="l" rtl="0" eaLnBrk="0" fontAlgn="base" hangingPunct="0">
        <a:spcBef>
          <a:spcPct val="20000"/>
        </a:spcBef>
        <a:spcAft>
          <a:spcPct val="0"/>
        </a:spcAft>
        <a:buClr>
          <a:schemeClr val="folHlink"/>
        </a:buClr>
        <a:buChar char="–"/>
        <a:defRPr sz="2200">
          <a:solidFill>
            <a:schemeClr val="tx1"/>
          </a:solidFill>
          <a:latin typeface="+mn-lt"/>
        </a:defRPr>
      </a:lvl8pPr>
      <a:lvl9pPr marL="3886200" indent="-228600" algn="l" rtl="0" eaLnBrk="0" fontAlgn="base" hangingPunct="0">
        <a:spcBef>
          <a:spcPct val="20000"/>
        </a:spcBef>
        <a:spcAft>
          <a:spcPct val="0"/>
        </a:spcAft>
        <a:buClr>
          <a:schemeClr val="folHlink"/>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gif"/><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nl/imgres?imgurl=http://elfwood.lysator.liu.se/farp/hand/Untitled-21.JPG&amp;imgrefurl=http://elfwood.lysator.liu.se/farp/hand/&amp;h=435&amp;w=430&amp;sz=35&amp;hl=nl&amp;start=3&amp;tbnid=heuoMRIbu-WHJM:&amp;tbnh=126&amp;tbnw=125&amp;prev=/images?q=hand&amp;svnum=10&amp;hl=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1.w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1.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11.wmf"/><Relationship Id="rId12"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10.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683568" y="764704"/>
            <a:ext cx="7772400" cy="1143000"/>
          </a:xfrm>
        </p:spPr>
        <p:txBody>
          <a:bodyPr/>
          <a:lstStyle/>
          <a:p>
            <a:r>
              <a:rPr lang="en-US"/>
              <a:t>Introduction to Biometrical Genetics</a:t>
            </a:r>
            <a:br>
              <a:rPr lang="en-US"/>
            </a:br>
            <a:r>
              <a:rPr lang="en-US"/>
              <a:t>{in the classical twin design}</a:t>
            </a:r>
            <a:endParaRPr lang="en-US" dirty="0"/>
          </a:p>
        </p:txBody>
      </p:sp>
      <p:sp>
        <p:nvSpPr>
          <p:cNvPr id="5123" name="Rectangle 1027"/>
          <p:cNvSpPr>
            <a:spLocks noGrp="1" noChangeArrowheads="1"/>
          </p:cNvSpPr>
          <p:nvPr>
            <p:ph type="subTitle" idx="1"/>
          </p:nvPr>
        </p:nvSpPr>
        <p:spPr>
          <a:xfrm>
            <a:off x="467544" y="5357251"/>
            <a:ext cx="8136904" cy="648270"/>
          </a:xfrm>
        </p:spPr>
        <p:txBody>
          <a:bodyPr/>
          <a:lstStyle/>
          <a:p>
            <a:pPr algn="l"/>
            <a:r>
              <a:rPr lang="en-US" sz="1800"/>
              <a:t>Slide acknowledgements (fonts all over the place and inconsistent color coding): </a:t>
            </a:r>
          </a:p>
          <a:p>
            <a:pPr algn="l"/>
            <a:r>
              <a:rPr lang="en-US" sz="1800">
                <a:solidFill>
                  <a:srgbClr val="00B0F0"/>
                </a:solidFill>
                <a:latin typeface="AR JULIAN" pitchFamily="2" charset="0"/>
              </a:rPr>
              <a:t>Manuel </a:t>
            </a:r>
            <a:r>
              <a:rPr lang="en-US" sz="1800" dirty="0">
                <a:solidFill>
                  <a:srgbClr val="00B0F0"/>
                </a:solidFill>
                <a:latin typeface="AR JULIAN" pitchFamily="2" charset="0"/>
              </a:rPr>
              <a:t>Ferreira</a:t>
            </a:r>
            <a:r>
              <a:rPr lang="en-US" sz="1800" b="1" dirty="0"/>
              <a:t>, </a:t>
            </a:r>
            <a:r>
              <a:rPr lang="en-US" sz="1800" dirty="0">
                <a:solidFill>
                  <a:srgbClr val="7030A0"/>
                </a:solidFill>
                <a:latin typeface="Franklin Gothic Medium" pitchFamily="34" charset="0"/>
              </a:rPr>
              <a:t>Pak Sham</a:t>
            </a:r>
            <a:r>
              <a:rPr lang="en-US" sz="1800" b="1" dirty="0"/>
              <a:t>, </a:t>
            </a:r>
            <a:r>
              <a:rPr lang="en-US" sz="1800" b="1" i="1">
                <a:latin typeface="Consolas" pitchFamily="49" charset="0"/>
                <a:cs typeface="Consolas" pitchFamily="49" charset="0"/>
              </a:rPr>
              <a:t>Shaun Purcell</a:t>
            </a:r>
            <a:r>
              <a:rPr lang="en-US" sz="1800" b="1"/>
              <a:t>, </a:t>
            </a:r>
            <a:r>
              <a:rPr lang="en-US" sz="1800" b="1">
                <a:solidFill>
                  <a:srgbClr val="FF66CC"/>
                </a:solidFill>
                <a:latin typeface="Century" pitchFamily="18" charset="0"/>
              </a:rPr>
              <a:t>Sarah Medland</a:t>
            </a:r>
            <a:r>
              <a:rPr lang="en-US" sz="1800" b="1"/>
              <a:t>, </a:t>
            </a:r>
            <a:r>
              <a:rPr lang="en-US" sz="1800" b="1">
                <a:latin typeface="Corbel" pitchFamily="34" charset="0"/>
                <a:cs typeface="Browallia New" pitchFamily="34" charset="-34"/>
              </a:rPr>
              <a:t>and </a:t>
            </a:r>
            <a:r>
              <a:rPr lang="en-US" sz="1800" b="1" u="sng">
                <a:solidFill>
                  <a:srgbClr val="0070C0"/>
                </a:solidFill>
                <a:latin typeface="Corbel" pitchFamily="34" charset="0"/>
                <a:cs typeface="Browallia New" pitchFamily="34" charset="-34"/>
              </a:rPr>
              <a:t>Sophie </a:t>
            </a:r>
            <a:r>
              <a:rPr lang="en-US" sz="1800" b="1" u="sng" dirty="0">
                <a:solidFill>
                  <a:srgbClr val="0070C0"/>
                </a:solidFill>
                <a:latin typeface="Corbel" pitchFamily="34" charset="0"/>
              </a:rPr>
              <a:t>van </a:t>
            </a:r>
            <a:r>
              <a:rPr lang="en-US" sz="1800" b="1" u="sng" err="1">
                <a:solidFill>
                  <a:srgbClr val="0070C0"/>
                </a:solidFill>
                <a:latin typeface="Corbel" pitchFamily="34" charset="0"/>
              </a:rPr>
              <a:t>der</a:t>
            </a:r>
            <a:r>
              <a:rPr lang="en-US" sz="1800" b="1" u="sng">
                <a:solidFill>
                  <a:srgbClr val="0070C0"/>
                </a:solidFill>
                <a:latin typeface="Corbel" pitchFamily="34" charset="0"/>
              </a:rPr>
              <a:t> </a:t>
            </a:r>
            <a:r>
              <a:rPr lang="en-US" sz="1800" b="1" u="sng">
                <a:solidFill>
                  <a:srgbClr val="0070C0"/>
                </a:solidFill>
                <a:latin typeface="Corbel" pitchFamily="34" charset="0"/>
                <a:cs typeface="Andalus" pitchFamily="18" charset="-78"/>
              </a:rPr>
              <a:t>Sluis</a:t>
            </a:r>
            <a:endParaRPr lang="en-US" sz="1800" b="1" u="sng" dirty="0">
              <a:solidFill>
                <a:srgbClr val="0070C0"/>
              </a:solidFill>
              <a:latin typeface="Corbel" pitchFamily="34" charset="0"/>
              <a:cs typeface="Andalus" pitchFamily="18" charset="-78"/>
            </a:endParaRPr>
          </a:p>
        </p:txBody>
      </p:sp>
      <p:sp>
        <p:nvSpPr>
          <p:cNvPr id="2" name="Tekstvak 1"/>
          <p:cNvSpPr txBox="1"/>
          <p:nvPr/>
        </p:nvSpPr>
        <p:spPr>
          <a:xfrm>
            <a:off x="2870541" y="2459504"/>
            <a:ext cx="3402919" cy="2769989"/>
          </a:xfrm>
          <a:prstGeom prst="rect">
            <a:avLst/>
          </a:prstGeom>
          <a:noFill/>
        </p:spPr>
        <p:txBody>
          <a:bodyPr wrap="none" rtlCol="0">
            <a:spAutoFit/>
          </a:bodyPr>
          <a:lstStyle/>
          <a:p>
            <a:pPr algn="ctr"/>
            <a:r>
              <a:rPr lang="en-US">
                <a:latin typeface="+mn-lt"/>
              </a:rPr>
              <a:t>Conor Dolan </a:t>
            </a:r>
          </a:p>
          <a:p>
            <a:pPr algn="ctr"/>
            <a:r>
              <a:rPr lang="en-US">
                <a:latin typeface="+mn-lt"/>
              </a:rPr>
              <a:t>&amp;</a:t>
            </a:r>
          </a:p>
          <a:p>
            <a:pPr algn="ctr"/>
            <a:r>
              <a:rPr lang="x-none" altLang="x-none">
                <a:latin typeface="+mn-lt"/>
              </a:rPr>
              <a:t>Elizabeth Prom-Wormley </a:t>
            </a:r>
          </a:p>
          <a:p>
            <a:pPr algn="ctr"/>
            <a:r>
              <a:rPr lang="en-US">
                <a:latin typeface="+mn-lt"/>
              </a:rPr>
              <a:t> </a:t>
            </a:r>
          </a:p>
          <a:p>
            <a:pPr algn="ctr"/>
            <a:endParaRPr lang="en-US" sz="1800">
              <a:latin typeface="+mn-lt"/>
            </a:endParaRPr>
          </a:p>
          <a:p>
            <a:pPr algn="ctr"/>
            <a:endParaRPr lang="en-US" sz="1800">
              <a:latin typeface="+mn-lt"/>
            </a:endParaRPr>
          </a:p>
          <a:p>
            <a:pPr algn="ctr"/>
            <a:r>
              <a:rPr lang="en-US" sz="1800">
                <a:latin typeface="+mn-lt"/>
              </a:rPr>
              <a:t>Boulder 2020</a:t>
            </a:r>
          </a:p>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422992"/>
            <a:ext cx="4948791" cy="4893647"/>
          </a:xfrm>
          <a:prstGeom prst="rect">
            <a:avLst/>
          </a:prstGeom>
          <a:noFill/>
        </p:spPr>
        <p:txBody>
          <a:bodyPr wrap="none" rtlCol="0">
            <a:spAutoFit/>
          </a:bodyPr>
          <a:lstStyle/>
          <a:p>
            <a:r>
              <a:rPr lang="en-US"/>
              <a:t>1,1,2,2,3,4,5,5,6,6</a:t>
            </a:r>
          </a:p>
          <a:p>
            <a:endParaRPr lang="en-US"/>
          </a:p>
          <a:p>
            <a:r>
              <a:rPr lang="en-US"/>
              <a:t>mean = (1+1+2+2+3+4+5+5+6+6)/10 </a:t>
            </a:r>
          </a:p>
          <a:p>
            <a:r>
              <a:rPr lang="en-US"/>
              <a:t>= 36/12 = 3.5</a:t>
            </a:r>
          </a:p>
          <a:p>
            <a:endParaRPr lang="en-US"/>
          </a:p>
          <a:p>
            <a:r>
              <a:rPr lang="en-US"/>
              <a:t>f(1) = 2/10 = .2	.2*1 +</a:t>
            </a:r>
          </a:p>
          <a:p>
            <a:r>
              <a:rPr lang="en-US"/>
              <a:t>f(2) = 2/10 = .2	.2*2 +</a:t>
            </a:r>
          </a:p>
          <a:p>
            <a:r>
              <a:rPr lang="en-US"/>
              <a:t>f(3) = 1/10 = .1	.1*3 +</a:t>
            </a:r>
          </a:p>
          <a:p>
            <a:r>
              <a:rPr lang="en-US"/>
              <a:t>f(4) = 1/10 = .1	.1*4 +</a:t>
            </a:r>
          </a:p>
          <a:p>
            <a:r>
              <a:rPr lang="en-US"/>
              <a:t>f(5) = 2/10 = .2	.2*5 +</a:t>
            </a:r>
          </a:p>
          <a:p>
            <a:r>
              <a:rPr lang="en-US"/>
              <a:t>f(6) = 2/10 = .2  	.2*6</a:t>
            </a:r>
          </a:p>
          <a:p>
            <a:r>
              <a:rPr lang="en-US"/>
              <a:t>			----------</a:t>
            </a:r>
          </a:p>
          <a:p>
            <a:r>
              <a:rPr lang="en-US"/>
              <a:t>			3.5</a:t>
            </a:r>
            <a:endParaRPr lang="nl-NL"/>
          </a:p>
        </p:txBody>
      </p:sp>
      <p:graphicFrame>
        <p:nvGraphicFramePr>
          <p:cNvPr id="3" name="Object 7"/>
          <p:cNvGraphicFramePr>
            <a:graphicFrameLocks noChangeAspect="1"/>
          </p:cNvGraphicFramePr>
          <p:nvPr>
            <p:extLst>
              <p:ext uri="{D42A27DB-BD31-4B8C-83A1-F6EECF244321}">
                <p14:modId xmlns:p14="http://schemas.microsoft.com/office/powerpoint/2010/main" val="1360516656"/>
              </p:ext>
            </p:extLst>
          </p:nvPr>
        </p:nvGraphicFramePr>
        <p:xfrm>
          <a:off x="5764240" y="4253766"/>
          <a:ext cx="2952328" cy="714608"/>
        </p:xfrm>
        <a:graphic>
          <a:graphicData uri="http://schemas.openxmlformats.org/presentationml/2006/ole">
            <mc:AlternateContent xmlns:mc="http://schemas.openxmlformats.org/markup-compatibility/2006">
              <mc:Choice xmlns:v="urn:schemas-microsoft-com:vml" Requires="v">
                <p:oleObj spid="_x0000_s111739" name="Equation" r:id="rId4" imgW="1409088" imgH="342751" progId="">
                  <p:embed/>
                </p:oleObj>
              </mc:Choice>
              <mc:Fallback>
                <p:oleObj name="Equation" r:id="rId4" imgW="1409088" imgH="342751" progId="">
                  <p:embed/>
                  <p:pic>
                    <p:nvPicPr>
                      <p:cNvPr id="0" name="Picture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240" y="4253766"/>
                        <a:ext cx="2952328" cy="714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6" cstate="print"/>
          <a:stretch>
            <a:fillRect/>
          </a:stretch>
        </p:blipFill>
        <p:spPr>
          <a:xfrm>
            <a:off x="5148064" y="2614538"/>
            <a:ext cx="3050325" cy="1647877"/>
          </a:xfrm>
          <a:prstGeom prst="rect">
            <a:avLst/>
          </a:prstGeom>
        </p:spPr>
      </p:pic>
      <p:sp>
        <p:nvSpPr>
          <p:cNvPr id="6" name="Tekstvak 5">
            <a:extLst>
              <a:ext uri="{FF2B5EF4-FFF2-40B4-BE49-F238E27FC236}">
                <a16:creationId xmlns:a16="http://schemas.microsoft.com/office/drawing/2014/main" id="{9AEC6555-4D49-459F-B2C6-5A202936E494}"/>
              </a:ext>
            </a:extLst>
          </p:cNvPr>
          <p:cNvSpPr txBox="1"/>
          <p:nvPr/>
        </p:nvSpPr>
        <p:spPr>
          <a:xfrm>
            <a:off x="394752" y="764704"/>
            <a:ext cx="3241593" cy="461665"/>
          </a:xfrm>
          <a:prstGeom prst="rect">
            <a:avLst/>
          </a:prstGeom>
          <a:noFill/>
        </p:spPr>
        <p:txBody>
          <a:bodyPr wrap="none" rtlCol="0">
            <a:spAutoFit/>
          </a:bodyPr>
          <a:lstStyle/>
          <a:p>
            <a:r>
              <a:rPr lang="nl-NL"/>
              <a:t>Important to understand!</a:t>
            </a:r>
            <a:endParaRPr lang="x-none"/>
          </a:p>
        </p:txBody>
      </p:sp>
    </p:spTree>
    <p:extLst>
      <p:ext uri="{BB962C8B-B14F-4D97-AF65-F5344CB8AC3E}">
        <p14:creationId xmlns:p14="http://schemas.microsoft.com/office/powerpoint/2010/main" val="59291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942" y="335845"/>
            <a:ext cx="5791970" cy="6186309"/>
          </a:xfrm>
          <a:prstGeom prst="rect">
            <a:avLst/>
          </a:prstGeom>
          <a:noFill/>
        </p:spPr>
        <p:txBody>
          <a:bodyPr wrap="none" rtlCol="0">
            <a:spAutoFit/>
          </a:bodyPr>
          <a:lstStyle/>
          <a:p>
            <a:r>
              <a:rPr lang="en-US"/>
              <a:t>1,1,2,2,2,3,4,5,5,5,6,6</a:t>
            </a:r>
          </a:p>
          <a:p>
            <a:endParaRPr lang="en-US"/>
          </a:p>
          <a:p>
            <a:r>
              <a:rPr lang="en-US"/>
              <a:t>mean = 3.5</a:t>
            </a:r>
          </a:p>
          <a:p>
            <a:endParaRPr lang="en-US"/>
          </a:p>
          <a:p>
            <a:r>
              <a:rPr lang="en-US"/>
              <a:t>f(1) = 2/10 = .2	.2*(1-3.5)</a:t>
            </a:r>
            <a:r>
              <a:rPr lang="en-US" baseline="30000"/>
              <a:t>2</a:t>
            </a:r>
            <a:r>
              <a:rPr lang="en-US"/>
              <a:t> +</a:t>
            </a:r>
          </a:p>
          <a:p>
            <a:r>
              <a:rPr lang="en-US"/>
              <a:t>f(2) = 2/10 = .2	.2*(2-3.5)</a:t>
            </a:r>
            <a:r>
              <a:rPr lang="en-US" baseline="30000"/>
              <a:t>2</a:t>
            </a:r>
            <a:r>
              <a:rPr lang="en-US"/>
              <a:t> +</a:t>
            </a:r>
          </a:p>
          <a:p>
            <a:r>
              <a:rPr lang="en-US"/>
              <a:t>f(3) = 1/10 = .1 	.1*(3-3.5)</a:t>
            </a:r>
            <a:r>
              <a:rPr lang="en-US" baseline="30000"/>
              <a:t>2</a:t>
            </a:r>
            <a:r>
              <a:rPr lang="en-US"/>
              <a:t> +</a:t>
            </a:r>
          </a:p>
          <a:p>
            <a:r>
              <a:rPr lang="en-US"/>
              <a:t>f(4) = 1/10 = .1	.1*(4-3.5)</a:t>
            </a:r>
            <a:r>
              <a:rPr lang="en-US" baseline="30000"/>
              <a:t>2</a:t>
            </a:r>
            <a:r>
              <a:rPr lang="en-US"/>
              <a:t> +</a:t>
            </a:r>
          </a:p>
          <a:p>
            <a:r>
              <a:rPr lang="en-US"/>
              <a:t>f(5) = 2/10 = .2	.2*(5-3.5)</a:t>
            </a:r>
            <a:r>
              <a:rPr lang="en-US" baseline="30000"/>
              <a:t>2</a:t>
            </a:r>
            <a:r>
              <a:rPr lang="en-US"/>
              <a:t> +</a:t>
            </a:r>
          </a:p>
          <a:p>
            <a:r>
              <a:rPr lang="en-US"/>
              <a:t>f(6) = 2/10 = .2	.2*(6-3.5)</a:t>
            </a:r>
            <a:r>
              <a:rPr lang="en-US" baseline="30000"/>
              <a:t>2</a:t>
            </a:r>
            <a:r>
              <a:rPr lang="en-US"/>
              <a:t> </a:t>
            </a:r>
          </a:p>
          <a:p>
            <a:r>
              <a:rPr lang="en-US"/>
              <a:t>			----------------</a:t>
            </a:r>
          </a:p>
          <a:p>
            <a:r>
              <a:rPr lang="en-US"/>
              <a:t>			</a:t>
            </a:r>
          </a:p>
          <a:p>
            <a:r>
              <a:rPr lang="en-US" sz="2800"/>
              <a:t>variance = 3.45</a:t>
            </a:r>
          </a:p>
          <a:p>
            <a:r>
              <a:rPr lang="en-US" sz="2800"/>
              <a:t>standard deviation (stdev) = √variance </a:t>
            </a:r>
          </a:p>
          <a:p>
            <a:r>
              <a:rPr lang="en-US" sz="2800"/>
              <a:t>stdev = √3.45 = 1.857</a:t>
            </a:r>
          </a:p>
          <a:p>
            <a:r>
              <a:rPr lang="en-US"/>
              <a:t>  </a:t>
            </a:r>
            <a:endParaRPr lang="nl-NL"/>
          </a:p>
        </p:txBody>
      </p:sp>
      <p:graphicFrame>
        <p:nvGraphicFramePr>
          <p:cNvPr id="3" name="Object 7"/>
          <p:cNvGraphicFramePr>
            <a:graphicFrameLocks noChangeAspect="1"/>
          </p:cNvGraphicFramePr>
          <p:nvPr>
            <p:extLst>
              <p:ext uri="{D42A27DB-BD31-4B8C-83A1-F6EECF244321}">
                <p14:modId xmlns:p14="http://schemas.microsoft.com/office/powerpoint/2010/main" val="2445127291"/>
              </p:ext>
            </p:extLst>
          </p:nvPr>
        </p:nvGraphicFramePr>
        <p:xfrm>
          <a:off x="5352258" y="980728"/>
          <a:ext cx="3569924" cy="864096"/>
        </p:xfrm>
        <a:graphic>
          <a:graphicData uri="http://schemas.openxmlformats.org/presentationml/2006/ole">
            <mc:AlternateContent xmlns:mc="http://schemas.openxmlformats.org/markup-compatibility/2006">
              <mc:Choice xmlns:v="urn:schemas-microsoft-com:vml" Requires="v">
                <p:oleObj spid="_x0000_s112873" name="Equation" r:id="rId4" imgW="1409088" imgH="342751" progId="">
                  <p:embed/>
                </p:oleObj>
              </mc:Choice>
              <mc:Fallback>
                <p:oleObj name="Equation" r:id="rId4" imgW="1409088" imgH="342751" progId="">
                  <p:embed/>
                  <p:pic>
                    <p:nvPicPr>
                      <p:cNvPr id="0" name="Picture 1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258" y="980728"/>
                        <a:ext cx="3569924"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75178512"/>
              </p:ext>
            </p:extLst>
          </p:nvPr>
        </p:nvGraphicFramePr>
        <p:xfrm>
          <a:off x="5220072" y="2492896"/>
          <a:ext cx="3834296" cy="1393927"/>
        </p:xfrm>
        <a:graphic>
          <a:graphicData uri="http://schemas.openxmlformats.org/presentationml/2006/ole">
            <mc:AlternateContent xmlns:mc="http://schemas.openxmlformats.org/markup-compatibility/2006">
              <mc:Choice xmlns:v="urn:schemas-microsoft-com:vml" Requires="v">
                <p:oleObj spid="_x0000_s112874" name="Equation" r:id="rId6" imgW="1676400" imgH="609600" progId="">
                  <p:embed/>
                </p:oleObj>
              </mc:Choice>
              <mc:Fallback>
                <p:oleObj name="Equation" r:id="rId6" imgW="1676400" imgH="609600" progId="">
                  <p:embed/>
                  <p:pic>
                    <p:nvPicPr>
                      <p:cNvPr id="0" name="Picture 1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2492896"/>
                        <a:ext cx="3834296" cy="13939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599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2869"/>
            <a:ext cx="2185214" cy="646331"/>
          </a:xfrm>
          <a:prstGeom prst="rect">
            <a:avLst/>
          </a:prstGeom>
          <a:noFill/>
        </p:spPr>
        <p:txBody>
          <a:bodyPr wrap="none" rtlCol="0">
            <a:spAutoFit/>
          </a:bodyPr>
          <a:lstStyle/>
          <a:p>
            <a:r>
              <a:rPr lang="nl-NL" sz="3600"/>
              <a:t>covariance</a:t>
            </a:r>
          </a:p>
        </p:txBody>
      </p:sp>
      <p:graphicFrame>
        <p:nvGraphicFramePr>
          <p:cNvPr id="4" name="Object 6"/>
          <p:cNvGraphicFramePr>
            <a:graphicFrameLocks noChangeAspect="1"/>
          </p:cNvGraphicFramePr>
          <p:nvPr>
            <p:extLst>
              <p:ext uri="{D42A27DB-BD31-4B8C-83A1-F6EECF244321}">
                <p14:modId xmlns:p14="http://schemas.microsoft.com/office/powerpoint/2010/main" val="1487925629"/>
              </p:ext>
            </p:extLst>
          </p:nvPr>
        </p:nvGraphicFramePr>
        <p:xfrm>
          <a:off x="263536" y="1204177"/>
          <a:ext cx="4388019" cy="1050580"/>
        </p:xfrm>
        <a:graphic>
          <a:graphicData uri="http://schemas.openxmlformats.org/presentationml/2006/ole">
            <mc:AlternateContent xmlns:mc="http://schemas.openxmlformats.org/markup-compatibility/2006">
              <mc:Choice xmlns:v="urn:schemas-microsoft-com:vml" Requires="v">
                <p:oleObj spid="_x0000_s118864" name="Equation" r:id="rId4" imgW="2489200" imgH="584200" progId="">
                  <p:embed/>
                </p:oleObj>
              </mc:Choice>
              <mc:Fallback>
                <p:oleObj name="Equation" r:id="rId4" imgW="2489200" imgH="584200"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36" y="1204177"/>
                        <a:ext cx="4388019" cy="1050580"/>
                      </a:xfrm>
                      <a:prstGeom prst="rect">
                        <a:avLst/>
                      </a:prstGeom>
                      <a:noFill/>
                    </p:spPr>
                  </p:pic>
                </p:oleObj>
              </mc:Fallback>
            </mc:AlternateContent>
          </a:graphicData>
        </a:graphic>
      </p:graphicFrame>
      <p:sp>
        <p:nvSpPr>
          <p:cNvPr id="5" name="TextBox 4"/>
          <p:cNvSpPr txBox="1"/>
          <p:nvPr/>
        </p:nvSpPr>
        <p:spPr>
          <a:xfrm>
            <a:off x="237827" y="3259393"/>
            <a:ext cx="7005700" cy="3539430"/>
          </a:xfrm>
          <a:prstGeom prst="rect">
            <a:avLst/>
          </a:prstGeom>
          <a:noFill/>
        </p:spPr>
        <p:txBody>
          <a:bodyPr wrap="none" rtlCol="0">
            <a:spAutoFit/>
          </a:bodyPr>
          <a:lstStyle/>
          <a:p>
            <a:r>
              <a:rPr lang="nl-NL" sz="2800"/>
              <a:t>Cor(X,Y) 	= Cov(X,Y) / √ [Var(X)*var(Y)] =</a:t>
            </a:r>
          </a:p>
          <a:p>
            <a:r>
              <a:rPr lang="nl-NL" sz="2800"/>
              <a:t>		= Cov(X,Y) / [stdev(X)*stdev(Y)]</a:t>
            </a:r>
          </a:p>
          <a:p>
            <a:endParaRPr lang="nl-NL" sz="2800"/>
          </a:p>
          <a:p>
            <a:r>
              <a:rPr lang="nl-NL" sz="2800"/>
              <a:t>Cor(X,Y) is – stand-alone - interpretable </a:t>
            </a:r>
          </a:p>
          <a:p>
            <a:endParaRPr lang="nl-NL" sz="2800"/>
          </a:p>
          <a:p>
            <a:r>
              <a:rPr lang="nl-NL" sz="2800"/>
              <a:t>MZ covariance is 291.... uninterpretable </a:t>
            </a:r>
          </a:p>
          <a:p>
            <a:r>
              <a:rPr lang="nl-NL" sz="2800"/>
              <a:t>MZ correlation is .80 .... interpretable</a:t>
            </a:r>
          </a:p>
          <a:p>
            <a:r>
              <a:rPr lang="nl-NL" sz="2800"/>
              <a:t> </a:t>
            </a:r>
          </a:p>
        </p:txBody>
      </p:sp>
      <p:sp>
        <p:nvSpPr>
          <p:cNvPr id="6" name="Rectangle 5"/>
          <p:cNvSpPr/>
          <p:nvPr/>
        </p:nvSpPr>
        <p:spPr>
          <a:xfrm>
            <a:off x="237827" y="2420888"/>
            <a:ext cx="2185214" cy="646331"/>
          </a:xfrm>
          <a:prstGeom prst="rect">
            <a:avLst/>
          </a:prstGeom>
        </p:spPr>
        <p:txBody>
          <a:bodyPr wrap="none">
            <a:spAutoFit/>
          </a:bodyPr>
          <a:lstStyle/>
          <a:p>
            <a:r>
              <a:rPr lang="nl-NL" sz="3600"/>
              <a:t>correlation</a:t>
            </a:r>
          </a:p>
        </p:txBody>
      </p:sp>
      <p:pic>
        <p:nvPicPr>
          <p:cNvPr id="7" name="Picture 6">
            <a:extLst>
              <a:ext uri="{FF2B5EF4-FFF2-40B4-BE49-F238E27FC236}">
                <a16:creationId xmlns:a16="http://schemas.microsoft.com/office/drawing/2014/main" id="{BC854EBC-0B46-4846-A1E9-E13A2F98F0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2620" y="848238"/>
            <a:ext cx="3954044" cy="1559761"/>
          </a:xfrm>
          <a:prstGeom prst="rect">
            <a:avLst/>
          </a:prstGeom>
        </p:spPr>
      </p:pic>
    </p:spTree>
    <p:extLst>
      <p:ext uri="{BB962C8B-B14F-4D97-AF65-F5344CB8AC3E}">
        <p14:creationId xmlns:p14="http://schemas.microsoft.com/office/powerpoint/2010/main" val="55907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575" y="188640"/>
            <a:ext cx="8988425" cy="1569660"/>
          </a:xfrm>
          <a:prstGeom prst="rect">
            <a:avLst/>
          </a:prstGeom>
          <a:noFill/>
        </p:spPr>
        <p:txBody>
          <a:bodyPr wrap="square" rtlCol="0">
            <a:spAutoFit/>
          </a:bodyPr>
          <a:lstStyle/>
          <a:p>
            <a:r>
              <a:rPr lang="en-US" sz="3200"/>
              <a:t>Linear association between continuous variables: covariance or Pearson Product Moment (PPM) Correlation Coefficient,</a:t>
            </a:r>
            <a:r>
              <a:rPr lang="en-US" sz="3200">
                <a:latin typeface="Symbol" pitchFamily="18" charset="2"/>
              </a:rPr>
              <a:t> </a:t>
            </a:r>
            <a:r>
              <a:rPr lang="en-US" sz="3200" b="1">
                <a:solidFill>
                  <a:srgbClr val="0070C0"/>
                </a:solidFill>
              </a:rPr>
              <a:t>r</a:t>
            </a:r>
            <a:r>
              <a:rPr lang="en-US" sz="3200"/>
              <a:t>.</a:t>
            </a:r>
          </a:p>
        </p:txBody>
      </p:sp>
      <p:sp>
        <p:nvSpPr>
          <p:cNvPr id="18434" name="AutoShape 2" descr="{\displaystyle {\begin{aligned}f_{\mathbf {X} }(x_{1},\ldots ,x_{k})&amp;={\frac {\exp \left(-{\frac {1}{2}}({\mathbf {x} }-{\boldsymbol {\mu }})^{\mathrm {T} }{\boldsymbol {\Sigma }}^{-1}({\mathbf {x} }-{\boldsymbol {\mu }})\right)}{\sqrt {(2\pi )^{k}|{\boldsymbol {\Sigma }}|}}}\end{align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7" name="Groep 6">
            <a:extLst>
              <a:ext uri="{FF2B5EF4-FFF2-40B4-BE49-F238E27FC236}">
                <a16:creationId xmlns:a16="http://schemas.microsoft.com/office/drawing/2014/main" id="{9B8D4387-EFFF-4774-B6F6-1CAEC1012FB3}"/>
              </a:ext>
            </a:extLst>
          </p:cNvPr>
          <p:cNvGrpSpPr/>
          <p:nvPr/>
        </p:nvGrpSpPr>
        <p:grpSpPr>
          <a:xfrm>
            <a:off x="179512" y="2708920"/>
            <a:ext cx="8541159" cy="3217778"/>
            <a:chOff x="414435" y="931157"/>
            <a:chExt cx="8184411" cy="2713745"/>
          </a:xfrm>
        </p:grpSpPr>
        <p:pic>
          <p:nvPicPr>
            <p:cNvPr id="8" name="Picture 2">
              <a:extLst>
                <a:ext uri="{FF2B5EF4-FFF2-40B4-BE49-F238E27FC236}">
                  <a16:creationId xmlns:a16="http://schemas.microsoft.com/office/drawing/2014/main" id="{F2E62E0B-9817-405E-97D6-97E03AF1F9B5}"/>
                </a:ext>
              </a:extLst>
            </p:cNvPr>
            <p:cNvPicPr>
              <a:picLocks noChangeAspect="1" noChangeArrowheads="1"/>
            </p:cNvPicPr>
            <p:nvPr/>
          </p:nvPicPr>
          <p:blipFill>
            <a:blip r:embed="rId3" cstate="print"/>
            <a:srcRect/>
            <a:stretch>
              <a:fillRect/>
            </a:stretch>
          </p:blipFill>
          <p:spPr bwMode="auto">
            <a:xfrm>
              <a:off x="414435" y="1052614"/>
              <a:ext cx="2523287" cy="2520280"/>
            </a:xfrm>
            <a:prstGeom prst="rect">
              <a:avLst/>
            </a:prstGeom>
            <a:noFill/>
            <a:ln w="9525">
              <a:noFill/>
              <a:miter lim="800000"/>
              <a:headEnd/>
              <a:tailEnd/>
            </a:ln>
          </p:spPr>
        </p:pic>
        <p:pic>
          <p:nvPicPr>
            <p:cNvPr id="9" name="Picture 3">
              <a:extLst>
                <a:ext uri="{FF2B5EF4-FFF2-40B4-BE49-F238E27FC236}">
                  <a16:creationId xmlns:a16="http://schemas.microsoft.com/office/drawing/2014/main" id="{5F94BEA2-9940-4E2B-9243-93874BBF308B}"/>
                </a:ext>
              </a:extLst>
            </p:cNvPr>
            <p:cNvPicPr>
              <a:picLocks noChangeAspect="1" noChangeArrowheads="1"/>
            </p:cNvPicPr>
            <p:nvPr/>
          </p:nvPicPr>
          <p:blipFill>
            <a:blip r:embed="rId4" cstate="print"/>
            <a:srcRect/>
            <a:stretch>
              <a:fillRect/>
            </a:stretch>
          </p:blipFill>
          <p:spPr bwMode="auto">
            <a:xfrm>
              <a:off x="3131840" y="1052736"/>
              <a:ext cx="2591346" cy="2588257"/>
            </a:xfrm>
            <a:prstGeom prst="rect">
              <a:avLst/>
            </a:prstGeom>
            <a:noFill/>
            <a:ln w="9525">
              <a:noFill/>
              <a:miter lim="800000"/>
              <a:headEnd/>
              <a:tailEnd/>
            </a:ln>
          </p:spPr>
        </p:pic>
        <p:pic>
          <p:nvPicPr>
            <p:cNvPr id="10" name="Picture 4">
              <a:extLst>
                <a:ext uri="{FF2B5EF4-FFF2-40B4-BE49-F238E27FC236}">
                  <a16:creationId xmlns:a16="http://schemas.microsoft.com/office/drawing/2014/main" id="{F20BFA9B-7B06-4814-BB1B-CBFDB7A0553D}"/>
                </a:ext>
              </a:extLst>
            </p:cNvPr>
            <p:cNvPicPr>
              <a:picLocks noChangeAspect="1" noChangeArrowheads="1"/>
            </p:cNvPicPr>
            <p:nvPr/>
          </p:nvPicPr>
          <p:blipFill>
            <a:blip r:embed="rId5" cstate="print"/>
            <a:srcRect/>
            <a:stretch>
              <a:fillRect/>
            </a:stretch>
          </p:blipFill>
          <p:spPr bwMode="auto">
            <a:xfrm>
              <a:off x="6003464" y="1052614"/>
              <a:ext cx="2595382" cy="2592288"/>
            </a:xfrm>
            <a:prstGeom prst="rect">
              <a:avLst/>
            </a:prstGeom>
            <a:noFill/>
            <a:ln w="9525">
              <a:noFill/>
              <a:miter lim="800000"/>
              <a:headEnd/>
              <a:tailEnd/>
            </a:ln>
          </p:spPr>
        </p:pic>
        <p:sp>
          <p:nvSpPr>
            <p:cNvPr id="11" name="Rectangle 5">
              <a:extLst>
                <a:ext uri="{FF2B5EF4-FFF2-40B4-BE49-F238E27FC236}">
                  <a16:creationId xmlns:a16="http://schemas.microsoft.com/office/drawing/2014/main" id="{EC625F91-4EA6-4175-8234-513652A38A98}"/>
                </a:ext>
              </a:extLst>
            </p:cNvPr>
            <p:cNvSpPr/>
            <p:nvPr/>
          </p:nvSpPr>
          <p:spPr>
            <a:xfrm>
              <a:off x="1449441" y="931157"/>
              <a:ext cx="1279836" cy="389350"/>
            </a:xfrm>
            <a:prstGeom prst="rect">
              <a:avLst/>
            </a:prstGeom>
          </p:spPr>
          <p:txBody>
            <a:bodyPr wrap="none">
              <a:spAutoFit/>
            </a:bodyPr>
            <a:lstStyle/>
            <a:p>
              <a:r>
                <a:rPr lang="en-US" b="1">
                  <a:solidFill>
                    <a:srgbClr val="0070C0"/>
                  </a:solidFill>
                </a:rPr>
                <a:t>  r</a:t>
              </a:r>
              <a:r>
                <a:rPr lang="en-US" b="1">
                  <a:solidFill>
                    <a:srgbClr val="0070C0"/>
                  </a:solidFill>
                  <a:latin typeface="Symbol" pitchFamily="18" charset="2"/>
                </a:rPr>
                <a:t> = </a:t>
              </a:r>
              <a:r>
                <a:rPr lang="en-US" sz="2400" b="1">
                  <a:solidFill>
                    <a:srgbClr val="0070C0"/>
                  </a:solidFill>
                  <a:latin typeface="Symbol" pitchFamily="18" charset="2"/>
                </a:rPr>
                <a:t>0.00</a:t>
              </a:r>
              <a:endParaRPr lang="en-US" sz="2400"/>
            </a:p>
          </p:txBody>
        </p:sp>
        <p:sp>
          <p:nvSpPr>
            <p:cNvPr id="12" name="Rectangle 6">
              <a:extLst>
                <a:ext uri="{FF2B5EF4-FFF2-40B4-BE49-F238E27FC236}">
                  <a16:creationId xmlns:a16="http://schemas.microsoft.com/office/drawing/2014/main" id="{4B5C19C1-6180-4345-BB8B-8BC49F7112C3}"/>
                </a:ext>
              </a:extLst>
            </p:cNvPr>
            <p:cNvSpPr/>
            <p:nvPr/>
          </p:nvSpPr>
          <p:spPr>
            <a:xfrm>
              <a:off x="3795453" y="931157"/>
              <a:ext cx="1463424" cy="389350"/>
            </a:xfrm>
            <a:prstGeom prst="rect">
              <a:avLst/>
            </a:prstGeom>
          </p:spPr>
          <p:txBody>
            <a:bodyPr wrap="none">
              <a:spAutoFit/>
            </a:bodyPr>
            <a:lstStyle/>
            <a:p>
              <a:r>
                <a:rPr lang="en-US" sz="2400" b="1">
                  <a:solidFill>
                    <a:srgbClr val="0070C0"/>
                  </a:solidFill>
                </a:rPr>
                <a:t>DZ r </a:t>
              </a:r>
              <a:r>
                <a:rPr lang="en-US" sz="2400" b="1">
                  <a:solidFill>
                    <a:srgbClr val="0070C0"/>
                  </a:solidFill>
                  <a:latin typeface="Symbol" pitchFamily="18" charset="2"/>
                </a:rPr>
                <a:t>= .40</a:t>
              </a:r>
              <a:endParaRPr lang="en-US" sz="2400"/>
            </a:p>
          </p:txBody>
        </p:sp>
        <p:sp>
          <p:nvSpPr>
            <p:cNvPr id="13" name="Rectangle 7">
              <a:extLst>
                <a:ext uri="{FF2B5EF4-FFF2-40B4-BE49-F238E27FC236}">
                  <a16:creationId xmlns:a16="http://schemas.microsoft.com/office/drawing/2014/main" id="{423AF5E5-0C6F-450C-A09B-9E5BFAAC43E7}"/>
                </a:ext>
              </a:extLst>
            </p:cNvPr>
            <p:cNvSpPr/>
            <p:nvPr/>
          </p:nvSpPr>
          <p:spPr>
            <a:xfrm>
              <a:off x="6238269" y="931157"/>
              <a:ext cx="1533284" cy="389350"/>
            </a:xfrm>
            <a:prstGeom prst="rect">
              <a:avLst/>
            </a:prstGeom>
          </p:spPr>
          <p:txBody>
            <a:bodyPr wrap="none">
              <a:spAutoFit/>
            </a:bodyPr>
            <a:lstStyle/>
            <a:p>
              <a:r>
                <a:rPr lang="en-US" b="1">
                  <a:solidFill>
                    <a:srgbClr val="0070C0"/>
                  </a:solidFill>
                </a:rPr>
                <a:t>MZ r</a:t>
              </a:r>
              <a:r>
                <a:rPr lang="en-US" b="1">
                  <a:solidFill>
                    <a:srgbClr val="0070C0"/>
                  </a:solidFill>
                  <a:latin typeface="Symbol" pitchFamily="18" charset="2"/>
                </a:rPr>
                <a:t> = .</a:t>
              </a:r>
              <a:r>
                <a:rPr lang="en-US" sz="2400" b="1">
                  <a:solidFill>
                    <a:srgbClr val="0070C0"/>
                  </a:solidFill>
                  <a:latin typeface="Symbol" pitchFamily="18" charset="2"/>
                </a:rPr>
                <a:t>90</a:t>
              </a:r>
              <a:endParaRPr lang="en-US" sz="2400"/>
            </a:p>
          </p:txBody>
        </p:sp>
      </p:grpSp>
      <p:sp>
        <p:nvSpPr>
          <p:cNvPr id="14" name="TextBox 13"/>
          <p:cNvSpPr txBox="1"/>
          <p:nvPr/>
        </p:nvSpPr>
        <p:spPr>
          <a:xfrm>
            <a:off x="4067944" y="5661248"/>
            <a:ext cx="793807" cy="369332"/>
          </a:xfrm>
          <a:prstGeom prst="rect">
            <a:avLst/>
          </a:prstGeom>
          <a:noFill/>
        </p:spPr>
        <p:txBody>
          <a:bodyPr wrap="none" rtlCol="0">
            <a:spAutoFit/>
          </a:bodyPr>
          <a:lstStyle/>
          <a:p>
            <a:r>
              <a:rPr lang="en-US" sz="1800" b="1"/>
              <a:t>twin 1</a:t>
            </a:r>
          </a:p>
        </p:txBody>
      </p:sp>
      <p:sp>
        <p:nvSpPr>
          <p:cNvPr id="15" name="TextBox 14"/>
          <p:cNvSpPr txBox="1"/>
          <p:nvPr/>
        </p:nvSpPr>
        <p:spPr>
          <a:xfrm>
            <a:off x="7092280" y="5661248"/>
            <a:ext cx="793807" cy="369332"/>
          </a:xfrm>
          <a:prstGeom prst="rect">
            <a:avLst/>
          </a:prstGeom>
          <a:noFill/>
        </p:spPr>
        <p:txBody>
          <a:bodyPr wrap="none" rtlCol="0">
            <a:spAutoFit/>
          </a:bodyPr>
          <a:lstStyle/>
          <a:p>
            <a:r>
              <a:rPr lang="en-US" sz="1800" b="1"/>
              <a:t>twin 1</a:t>
            </a:r>
          </a:p>
        </p:txBody>
      </p:sp>
      <p:sp>
        <p:nvSpPr>
          <p:cNvPr id="16" name="TextBox 15"/>
          <p:cNvSpPr txBox="1"/>
          <p:nvPr/>
        </p:nvSpPr>
        <p:spPr>
          <a:xfrm rot="16200000">
            <a:off x="5554116" y="4086303"/>
            <a:ext cx="997389" cy="461665"/>
          </a:xfrm>
          <a:prstGeom prst="rect">
            <a:avLst/>
          </a:prstGeom>
          <a:noFill/>
        </p:spPr>
        <p:txBody>
          <a:bodyPr wrap="none" rtlCol="0">
            <a:spAutoFit/>
          </a:bodyPr>
          <a:lstStyle/>
          <a:p>
            <a:r>
              <a:rPr lang="en-US" b="1"/>
              <a:t>twin 2</a:t>
            </a:r>
          </a:p>
        </p:txBody>
      </p:sp>
      <p:sp>
        <p:nvSpPr>
          <p:cNvPr id="17" name="TextBox 16"/>
          <p:cNvSpPr txBox="1"/>
          <p:nvPr/>
        </p:nvSpPr>
        <p:spPr>
          <a:xfrm rot="16200000">
            <a:off x="2503938" y="4128910"/>
            <a:ext cx="997389" cy="461665"/>
          </a:xfrm>
          <a:prstGeom prst="rect">
            <a:avLst/>
          </a:prstGeom>
          <a:noFill/>
        </p:spPr>
        <p:txBody>
          <a:bodyPr wrap="none" rtlCol="0">
            <a:spAutoFit/>
          </a:bodyPr>
          <a:lstStyle/>
          <a:p>
            <a:r>
              <a:rPr lang="en-US" b="1"/>
              <a:t>twin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251520" y="526620"/>
            <a:ext cx="9067800" cy="4893647"/>
          </a:xfrm>
          <a:prstGeom prst="rect">
            <a:avLst/>
          </a:prstGeom>
          <a:noFill/>
          <a:ln w="9525">
            <a:noFill/>
            <a:miter lim="800000"/>
            <a:headEnd/>
            <a:tailEnd/>
          </a:ln>
        </p:spPr>
        <p:txBody>
          <a:bodyPr wrap="square">
            <a:spAutoFit/>
          </a:bodyPr>
          <a:lstStyle/>
          <a:p>
            <a:pPr eaLnBrk="1" hangingPunct="1"/>
            <a:r>
              <a:rPr lang="en-US" altLang="en-US" sz="2800"/>
              <a:t>To what extent, and how, are </a:t>
            </a:r>
          </a:p>
          <a:p>
            <a:pPr eaLnBrk="1" hangingPunct="1"/>
            <a:r>
              <a:rPr lang="en-US" altLang="en-US" sz="2800" b="1" i="1"/>
              <a:t>individual differences</a:t>
            </a:r>
            <a:r>
              <a:rPr lang="en-US" altLang="en-US" sz="2800" b="1"/>
              <a:t> </a:t>
            </a:r>
            <a:r>
              <a:rPr lang="en-US" altLang="en-US" sz="2800"/>
              <a:t>in genetic makeup, and </a:t>
            </a:r>
          </a:p>
          <a:p>
            <a:pPr eaLnBrk="1" hangingPunct="1"/>
            <a:r>
              <a:rPr lang="en-US" altLang="en-US" sz="2800" b="1" i="1"/>
              <a:t>individual differences</a:t>
            </a:r>
            <a:r>
              <a:rPr lang="en-US" altLang="en-US" sz="2800" b="1"/>
              <a:t> </a:t>
            </a:r>
            <a:r>
              <a:rPr lang="en-US" altLang="en-US" sz="2800"/>
              <a:t>in environmental factors, related to </a:t>
            </a:r>
          </a:p>
          <a:p>
            <a:pPr eaLnBrk="1" hangingPunct="1"/>
            <a:r>
              <a:rPr lang="en-US" altLang="en-US" sz="2800" i="1"/>
              <a:t>phenotypic (observed) </a:t>
            </a:r>
            <a:r>
              <a:rPr lang="en-US" altLang="en-US" sz="2800" b="1" i="1"/>
              <a:t>individual differences</a:t>
            </a:r>
            <a:r>
              <a:rPr lang="en-US" altLang="en-US" sz="2800" i="1"/>
              <a:t> ?</a:t>
            </a:r>
          </a:p>
          <a:p>
            <a:pPr eaLnBrk="1" hangingPunct="1"/>
            <a:endParaRPr lang="en-US" altLang="en-US" sz="2800" i="1"/>
          </a:p>
          <a:p>
            <a:pPr eaLnBrk="1" hangingPunct="1"/>
            <a:endParaRPr lang="en-US" altLang="en-US" sz="2800" i="1"/>
          </a:p>
          <a:p>
            <a:pPr eaLnBrk="1" hangingPunct="1"/>
            <a:r>
              <a:rPr lang="en-US" altLang="en-US" sz="2800"/>
              <a:t>To what extent, and how, do </a:t>
            </a:r>
          </a:p>
          <a:p>
            <a:pPr eaLnBrk="1" hangingPunct="1"/>
            <a:r>
              <a:rPr lang="en-US" altLang="en-US" sz="2800" b="1" i="1"/>
              <a:t>individual differences</a:t>
            </a:r>
            <a:r>
              <a:rPr lang="en-US" altLang="en-US" sz="2800" b="1"/>
              <a:t> </a:t>
            </a:r>
            <a:r>
              <a:rPr lang="en-US" altLang="en-US" sz="2800"/>
              <a:t>in genotypes, and </a:t>
            </a:r>
          </a:p>
          <a:p>
            <a:pPr eaLnBrk="1" hangingPunct="1"/>
            <a:r>
              <a:rPr lang="en-US" altLang="en-US" sz="2800" b="1" i="1"/>
              <a:t>individual differences</a:t>
            </a:r>
            <a:r>
              <a:rPr lang="en-US" altLang="en-US" sz="2800" b="1"/>
              <a:t> </a:t>
            </a:r>
            <a:r>
              <a:rPr lang="en-US" altLang="en-US" sz="2800"/>
              <a:t>in environmental factors, explain</a:t>
            </a:r>
          </a:p>
          <a:p>
            <a:pPr eaLnBrk="1" hangingPunct="1"/>
            <a:r>
              <a:rPr lang="en-US" altLang="en-US" sz="2800" i="1"/>
              <a:t>phenotypic (observed) </a:t>
            </a:r>
            <a:r>
              <a:rPr lang="en-US" altLang="en-US" sz="2800" b="1" i="1"/>
              <a:t>variance</a:t>
            </a:r>
            <a:r>
              <a:rPr lang="en-US" altLang="en-US" sz="2800" i="1"/>
              <a:t>?</a:t>
            </a:r>
          </a:p>
          <a:p>
            <a:pPr eaLnBrk="1" hangingPunct="1"/>
            <a:endParaRPr lang="en-US" altLang="en-US" sz="3200"/>
          </a:p>
        </p:txBody>
      </p:sp>
      <p:graphicFrame>
        <p:nvGraphicFramePr>
          <p:cNvPr id="4" name="Object 4"/>
          <p:cNvGraphicFramePr>
            <a:graphicFrameLocks noChangeAspect="1"/>
          </p:cNvGraphicFramePr>
          <p:nvPr>
            <p:extLst>
              <p:ext uri="{D42A27DB-BD31-4B8C-83A1-F6EECF244321}">
                <p14:modId xmlns:p14="http://schemas.microsoft.com/office/powerpoint/2010/main" val="358057110"/>
              </p:ext>
            </p:extLst>
          </p:nvPr>
        </p:nvGraphicFramePr>
        <p:xfrm>
          <a:off x="1763688" y="5229200"/>
          <a:ext cx="4032448" cy="1224136"/>
        </p:xfrm>
        <a:graphic>
          <a:graphicData uri="http://schemas.openxmlformats.org/presentationml/2006/ole">
            <mc:AlternateContent xmlns:mc="http://schemas.openxmlformats.org/markup-compatibility/2006">
              <mc:Choice xmlns:v="urn:schemas-microsoft-com:vml" Requires="v">
                <p:oleObj spid="_x0000_s116821" name="Equation" r:id="rId4" imgW="1676400" imgH="609600" progId="">
                  <p:embed/>
                </p:oleObj>
              </mc:Choice>
              <mc:Fallback>
                <p:oleObj name="Equation" r:id="rId4" imgW="1676400" imgH="609600" progId="">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5229200"/>
                        <a:ext cx="4032448"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own Arrow 1"/>
          <p:cNvSpPr/>
          <p:nvPr/>
        </p:nvSpPr>
        <p:spPr bwMode="auto">
          <a:xfrm>
            <a:off x="3932929" y="2348880"/>
            <a:ext cx="288032"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013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7300" y="152402"/>
            <a:ext cx="6172200" cy="487363"/>
          </a:xfrm>
        </p:spPr>
        <p:txBody>
          <a:bodyPr/>
          <a:lstStyle/>
          <a:p>
            <a:pPr eaLnBrk="1" hangingPunct="1"/>
            <a:r>
              <a:rPr lang="nl-NL" altLang="en-US" sz="2800"/>
              <a:t>terminology</a:t>
            </a:r>
            <a:endParaRPr lang="en-US" altLang="en-US" sz="2800" dirty="0"/>
          </a:p>
        </p:txBody>
      </p:sp>
      <p:sp>
        <p:nvSpPr>
          <p:cNvPr id="18435" name="Rectangle 3"/>
          <p:cNvSpPr>
            <a:spLocks noGrp="1" noChangeArrowheads="1"/>
          </p:cNvSpPr>
          <p:nvPr>
            <p:ph type="body" idx="1"/>
          </p:nvPr>
        </p:nvSpPr>
        <p:spPr>
          <a:xfrm>
            <a:off x="202940" y="1340768"/>
            <a:ext cx="8280920" cy="4680520"/>
          </a:xfrm>
        </p:spPr>
        <p:txBody>
          <a:bodyPr/>
          <a:lstStyle/>
          <a:p>
            <a:pPr eaLnBrk="1" hangingPunct="1"/>
            <a:r>
              <a:rPr lang="nl-NL" altLang="en-US" sz="2400" b="1"/>
              <a:t>QTL Quantative trait locus</a:t>
            </a:r>
            <a:r>
              <a:rPr lang="nl-NL" altLang="en-US" sz="2400"/>
              <a:t>: </a:t>
            </a:r>
            <a:r>
              <a:rPr lang="nl-NL" altLang="en-US" sz="2400" dirty="0"/>
              <a:t>a sequence of DNA </a:t>
            </a:r>
            <a:r>
              <a:rPr lang="nl-NL" altLang="en-US" sz="2400"/>
              <a:t>base pairs (may be a SNP “snip”: single base pair). a.k.a. genetic variant</a:t>
            </a:r>
            <a:endParaRPr lang="nl-NL" altLang="en-US" sz="2400" dirty="0"/>
          </a:p>
          <a:p>
            <a:pPr eaLnBrk="1" hangingPunct="1"/>
            <a:r>
              <a:rPr lang="nl-NL" altLang="en-US" sz="2400" b="1"/>
              <a:t>Autosomal locus</a:t>
            </a:r>
            <a:r>
              <a:rPr lang="nl-NL" altLang="en-US" sz="2400" dirty="0"/>
              <a:t>: the site </a:t>
            </a:r>
            <a:r>
              <a:rPr lang="nl-NL" altLang="en-US" sz="2400"/>
              <a:t>of the QTL </a:t>
            </a:r>
            <a:r>
              <a:rPr lang="nl-NL" altLang="en-US" sz="2400" dirty="0"/>
              <a:t>on a chromosome (</a:t>
            </a:r>
            <a:r>
              <a:rPr lang="nl-NL" altLang="en-US" sz="2400"/>
              <a:t>22 pairs + XY). Humans are dipoid (22 pairs autosomal chromosomes + sex chromosomes XY or XX). 	An autosomal locus is located on one of the 22 pairs.</a:t>
            </a:r>
            <a:endParaRPr lang="nl-NL" altLang="en-US" sz="2400" dirty="0"/>
          </a:p>
          <a:p>
            <a:r>
              <a:rPr lang="nl-NL" altLang="en-US" sz="2400" b="1" dirty="0"/>
              <a:t>Allele</a:t>
            </a:r>
            <a:r>
              <a:rPr lang="nl-NL" altLang="en-US" sz="2400" dirty="0"/>
              <a:t>: an </a:t>
            </a:r>
            <a:r>
              <a:rPr lang="nl-NL" altLang="en-US" sz="2400"/>
              <a:t>alternative form </a:t>
            </a:r>
            <a:r>
              <a:rPr lang="nl-NL" altLang="en-US" sz="2400" dirty="0"/>
              <a:t>of a gene at </a:t>
            </a:r>
            <a:r>
              <a:rPr lang="nl-NL" altLang="en-US" sz="2400"/>
              <a:t>a locus </a:t>
            </a:r>
            <a:endParaRPr lang="nl-NL" altLang="en-US" sz="2400" dirty="0"/>
          </a:p>
          <a:p>
            <a:pPr eaLnBrk="1" hangingPunct="1"/>
            <a:r>
              <a:rPr lang="nl-NL" altLang="en-US" sz="2400" b="1" dirty="0"/>
              <a:t>Genotype</a:t>
            </a:r>
            <a:r>
              <a:rPr lang="nl-NL" altLang="en-US" sz="2400" dirty="0"/>
              <a:t>: the combination of alleles at a particular </a:t>
            </a:r>
            <a:r>
              <a:rPr lang="nl-NL" altLang="en-US" sz="2400"/>
              <a:t>locus </a:t>
            </a:r>
          </a:p>
          <a:p>
            <a:pPr eaLnBrk="1" hangingPunct="1"/>
            <a:r>
              <a:rPr lang="nl-NL" altLang="en-US" sz="2400" b="1"/>
              <a:t>Complex phenotype</a:t>
            </a:r>
            <a:r>
              <a:rPr lang="nl-NL" altLang="en-US" sz="2400" dirty="0"/>
              <a:t>: an </a:t>
            </a:r>
            <a:r>
              <a:rPr lang="nl-NL" altLang="en-US" sz="2400"/>
              <a:t>observed characteristic, which displays individual differences (in part due to differences at many loci... how many?)</a:t>
            </a:r>
          </a:p>
        </p:txBody>
      </p:sp>
    </p:spTree>
    <p:extLst>
      <p:ext uri="{BB962C8B-B14F-4D97-AF65-F5344CB8AC3E}">
        <p14:creationId xmlns:p14="http://schemas.microsoft.com/office/powerpoint/2010/main" val="179738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a:t>BehGen pt 1 ppt 1 </a:t>
            </a:r>
            <a:endParaRPr lang="nl-NL" altLang="en-US"/>
          </a:p>
        </p:txBody>
      </p:sp>
      <p:grpSp>
        <p:nvGrpSpPr>
          <p:cNvPr id="6" name="Group 5">
            <a:extLst>
              <a:ext uri="{FF2B5EF4-FFF2-40B4-BE49-F238E27FC236}">
                <a16:creationId xmlns:a16="http://schemas.microsoft.com/office/drawing/2014/main" id="{6EAC4202-94BA-432E-8344-7EE0FF16A96B}"/>
              </a:ext>
            </a:extLst>
          </p:cNvPr>
          <p:cNvGrpSpPr/>
          <p:nvPr/>
        </p:nvGrpSpPr>
        <p:grpSpPr>
          <a:xfrm>
            <a:off x="1043608" y="1700808"/>
            <a:ext cx="6912768" cy="2520280"/>
            <a:chOff x="1675527" y="2438407"/>
            <a:chExt cx="6085036" cy="1981186"/>
          </a:xfrm>
        </p:grpSpPr>
        <p:pic>
          <p:nvPicPr>
            <p:cNvPr id="176130" name="Picture 2" descr="https://ghr.nlm.nih.gov/gene/ABO/location.png"/>
            <p:cNvPicPr>
              <a:picLocks noChangeAspect="1" noChangeArrowheads="1"/>
            </p:cNvPicPr>
            <p:nvPr/>
          </p:nvPicPr>
          <p:blipFill>
            <a:blip r:embed="rId2" cstate="print"/>
            <a:srcRect/>
            <a:stretch>
              <a:fillRect/>
            </a:stretch>
          </p:blipFill>
          <p:spPr bwMode="auto">
            <a:xfrm>
              <a:off x="1675527" y="2438407"/>
              <a:ext cx="6072336" cy="1981186"/>
            </a:xfrm>
            <a:prstGeom prst="rect">
              <a:avLst/>
            </a:prstGeom>
            <a:noFill/>
          </p:spPr>
        </p:pic>
        <p:sp>
          <p:nvSpPr>
            <p:cNvPr id="5" name="Rectangle 4"/>
            <p:cNvSpPr/>
            <p:nvPr/>
          </p:nvSpPr>
          <p:spPr>
            <a:xfrm>
              <a:off x="6793632" y="3733807"/>
              <a:ext cx="966931" cy="369332"/>
            </a:xfrm>
            <a:prstGeom prst="rect">
              <a:avLst/>
            </a:prstGeom>
          </p:spPr>
          <p:txBody>
            <a:bodyPr wrap="none">
              <a:spAutoFit/>
            </a:bodyPr>
            <a:lstStyle/>
            <a:p>
              <a:r>
                <a:rPr lang="en-US" b="1" i="1"/>
                <a:t>9q34.2</a:t>
              </a:r>
              <a:r>
                <a:rPr lang="en-US"/>
                <a:t> </a:t>
              </a:r>
            </a:p>
          </p:txBody>
        </p:sp>
      </p:grpSp>
      <p:sp>
        <p:nvSpPr>
          <p:cNvPr id="4" name="TextBox 3">
            <a:extLst>
              <a:ext uri="{FF2B5EF4-FFF2-40B4-BE49-F238E27FC236}">
                <a16:creationId xmlns:a16="http://schemas.microsoft.com/office/drawing/2014/main" id="{F421CD83-BB9F-47A2-933F-75D5C02DCAFC}"/>
              </a:ext>
            </a:extLst>
          </p:cNvPr>
          <p:cNvSpPr txBox="1"/>
          <p:nvPr/>
        </p:nvSpPr>
        <p:spPr>
          <a:xfrm>
            <a:off x="150712" y="1049248"/>
            <a:ext cx="9017533" cy="523220"/>
          </a:xfrm>
          <a:prstGeom prst="rect">
            <a:avLst/>
          </a:prstGeom>
          <a:noFill/>
        </p:spPr>
        <p:txBody>
          <a:bodyPr wrap="none" rtlCol="0">
            <a:spAutoFit/>
          </a:bodyPr>
          <a:lstStyle/>
          <a:p>
            <a:r>
              <a:rPr lang="nl-NL" sz="2800" dirty="0"/>
              <a:t>Locus: </a:t>
            </a:r>
            <a:r>
              <a:rPr lang="nl-NL" sz="2800" dirty="0" err="1"/>
              <a:t>autosomal</a:t>
            </a:r>
            <a:r>
              <a:rPr lang="nl-NL" sz="2800" dirty="0"/>
              <a:t> </a:t>
            </a:r>
            <a:r>
              <a:rPr lang="nl-NL" sz="2800" dirty="0" err="1"/>
              <a:t>chromosome</a:t>
            </a:r>
            <a:r>
              <a:rPr lang="nl-NL" sz="2800" dirty="0"/>
              <a:t> 9, long arm (q), </a:t>
            </a:r>
            <a:r>
              <a:rPr lang="nl-NL" sz="2800" dirty="0" err="1"/>
              <a:t>position</a:t>
            </a:r>
            <a:r>
              <a:rPr lang="nl-NL" sz="2800" dirty="0"/>
              <a:t> 34.2</a:t>
            </a:r>
          </a:p>
        </p:txBody>
      </p:sp>
      <p:sp>
        <p:nvSpPr>
          <p:cNvPr id="7" name="TextBox 6">
            <a:extLst>
              <a:ext uri="{FF2B5EF4-FFF2-40B4-BE49-F238E27FC236}">
                <a16:creationId xmlns:a16="http://schemas.microsoft.com/office/drawing/2014/main" id="{E20EBE5D-3CE2-42BD-99E7-5AF2F5BC592A}"/>
              </a:ext>
            </a:extLst>
          </p:cNvPr>
          <p:cNvSpPr txBox="1"/>
          <p:nvPr/>
        </p:nvSpPr>
        <p:spPr>
          <a:xfrm>
            <a:off x="126467" y="111260"/>
            <a:ext cx="4512197" cy="523220"/>
          </a:xfrm>
          <a:prstGeom prst="rect">
            <a:avLst/>
          </a:prstGeom>
          <a:noFill/>
        </p:spPr>
        <p:txBody>
          <a:bodyPr wrap="none" rtlCol="0">
            <a:spAutoFit/>
          </a:bodyPr>
          <a:lstStyle/>
          <a:p>
            <a:r>
              <a:rPr lang="nl-NL" sz="2800"/>
              <a:t>3 alleles A-B-O (blood group)</a:t>
            </a:r>
          </a:p>
        </p:txBody>
      </p:sp>
      <p:sp>
        <p:nvSpPr>
          <p:cNvPr id="8" name="TextBox 7">
            <a:extLst>
              <a:ext uri="{FF2B5EF4-FFF2-40B4-BE49-F238E27FC236}">
                <a16:creationId xmlns:a16="http://schemas.microsoft.com/office/drawing/2014/main" id="{9F1DFAC9-B881-40EE-A36A-896F72DF200D}"/>
              </a:ext>
            </a:extLst>
          </p:cNvPr>
          <p:cNvSpPr txBox="1"/>
          <p:nvPr/>
        </p:nvSpPr>
        <p:spPr>
          <a:xfrm>
            <a:off x="755576" y="3717032"/>
            <a:ext cx="1424877" cy="523220"/>
          </a:xfrm>
          <a:prstGeom prst="rect">
            <a:avLst/>
          </a:prstGeom>
          <a:noFill/>
        </p:spPr>
        <p:txBody>
          <a:bodyPr wrap="none" rtlCol="0">
            <a:spAutoFit/>
          </a:bodyPr>
          <a:lstStyle/>
          <a:p>
            <a:r>
              <a:rPr lang="nl-NL" sz="2800" i="1" err="1"/>
              <a:t>telomere</a:t>
            </a:r>
            <a:endParaRPr lang="nl-NL" sz="2800" i="1"/>
          </a:p>
        </p:txBody>
      </p:sp>
      <p:cxnSp>
        <p:nvCxnSpPr>
          <p:cNvPr id="10" name="Straight Arrow Connector 9">
            <a:extLst>
              <a:ext uri="{FF2B5EF4-FFF2-40B4-BE49-F238E27FC236}">
                <a16:creationId xmlns:a16="http://schemas.microsoft.com/office/drawing/2014/main" id="{B14FB195-DB8A-46C5-83F8-C646ECA68A98}"/>
              </a:ext>
            </a:extLst>
          </p:cNvPr>
          <p:cNvCxnSpPr>
            <a:cxnSpLocks/>
            <a:stCxn id="8" idx="0"/>
          </p:cNvCxnSpPr>
          <p:nvPr/>
        </p:nvCxnSpPr>
        <p:spPr>
          <a:xfrm flipH="1" flipV="1">
            <a:off x="1403649" y="2960948"/>
            <a:ext cx="64366" cy="7560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93D13A4-D2BB-44F3-9D38-F37042712D18}"/>
              </a:ext>
            </a:extLst>
          </p:cNvPr>
          <p:cNvSpPr txBox="1"/>
          <p:nvPr/>
        </p:nvSpPr>
        <p:spPr>
          <a:xfrm>
            <a:off x="3124200" y="3707450"/>
            <a:ext cx="1789849" cy="523220"/>
          </a:xfrm>
          <a:prstGeom prst="rect">
            <a:avLst/>
          </a:prstGeom>
          <a:noFill/>
        </p:spPr>
        <p:txBody>
          <a:bodyPr wrap="none" rtlCol="0">
            <a:spAutoFit/>
          </a:bodyPr>
          <a:lstStyle/>
          <a:p>
            <a:r>
              <a:rPr lang="nl-NL" sz="2800" i="1"/>
              <a:t>centromere</a:t>
            </a:r>
          </a:p>
        </p:txBody>
      </p:sp>
      <p:cxnSp>
        <p:nvCxnSpPr>
          <p:cNvPr id="13" name="Straight Arrow Connector 12">
            <a:extLst>
              <a:ext uri="{FF2B5EF4-FFF2-40B4-BE49-F238E27FC236}">
                <a16:creationId xmlns:a16="http://schemas.microsoft.com/office/drawing/2014/main" id="{03750F87-5FB8-4F57-86F0-54350A32CBAA}"/>
              </a:ext>
            </a:extLst>
          </p:cNvPr>
          <p:cNvCxnSpPr/>
          <p:nvPr/>
        </p:nvCxnSpPr>
        <p:spPr>
          <a:xfrm flipH="1" flipV="1">
            <a:off x="3617014" y="2960948"/>
            <a:ext cx="378245" cy="75608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203B041-9B74-48CE-A312-FDAF9CE74C5F}"/>
              </a:ext>
            </a:extLst>
          </p:cNvPr>
          <p:cNvSpPr txBox="1"/>
          <p:nvPr/>
        </p:nvSpPr>
        <p:spPr>
          <a:xfrm>
            <a:off x="7207997" y="3837535"/>
            <a:ext cx="1424877" cy="523220"/>
          </a:xfrm>
          <a:prstGeom prst="rect">
            <a:avLst/>
          </a:prstGeom>
          <a:noFill/>
        </p:spPr>
        <p:txBody>
          <a:bodyPr wrap="none" rtlCol="0">
            <a:spAutoFit/>
          </a:bodyPr>
          <a:lstStyle/>
          <a:p>
            <a:r>
              <a:rPr lang="nl-NL" sz="2800" i="1" err="1"/>
              <a:t>telomere</a:t>
            </a:r>
            <a:endParaRPr lang="nl-NL" sz="2800" i="1"/>
          </a:p>
        </p:txBody>
      </p:sp>
      <p:cxnSp>
        <p:nvCxnSpPr>
          <p:cNvPr id="9" name="Straight Arrow Connector 8">
            <a:extLst>
              <a:ext uri="{FF2B5EF4-FFF2-40B4-BE49-F238E27FC236}">
                <a16:creationId xmlns:a16="http://schemas.microsoft.com/office/drawing/2014/main" id="{317F9811-8353-4A41-9779-169191044681}"/>
              </a:ext>
            </a:extLst>
          </p:cNvPr>
          <p:cNvCxnSpPr>
            <a:cxnSpLocks/>
            <a:stCxn id="14" idx="0"/>
          </p:cNvCxnSpPr>
          <p:nvPr/>
        </p:nvCxnSpPr>
        <p:spPr>
          <a:xfrm flipH="1" flipV="1">
            <a:off x="7740352" y="2960949"/>
            <a:ext cx="180084" cy="8765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DAEE78-A442-4738-AB7F-729188B4D232}"/>
              </a:ext>
            </a:extLst>
          </p:cNvPr>
          <p:cNvSpPr txBox="1"/>
          <p:nvPr/>
        </p:nvSpPr>
        <p:spPr>
          <a:xfrm>
            <a:off x="802580" y="5354342"/>
            <a:ext cx="7995014" cy="954107"/>
          </a:xfrm>
          <a:prstGeom prst="rect">
            <a:avLst/>
          </a:prstGeom>
          <a:noFill/>
        </p:spPr>
        <p:txBody>
          <a:bodyPr wrap="square" rtlCol="0">
            <a:spAutoFit/>
          </a:bodyPr>
          <a:lstStyle/>
          <a:p>
            <a:r>
              <a:rPr lang="en-GB" sz="2800"/>
              <a:t>This is a member of a pair (autosomal chromosomes come in pairs).</a:t>
            </a:r>
            <a:endParaRPr lang="x-none" sz="2800"/>
          </a:p>
        </p:txBody>
      </p:sp>
      <p:sp>
        <p:nvSpPr>
          <p:cNvPr id="3" name="Slide Number Placeholder 2">
            <a:extLst>
              <a:ext uri="{FF2B5EF4-FFF2-40B4-BE49-F238E27FC236}">
                <a16:creationId xmlns:a16="http://schemas.microsoft.com/office/drawing/2014/main" id="{1DF4EAD3-66AB-4117-B4D2-97B824A9E1B9}"/>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16</a:t>
            </a:fld>
            <a:endParaRPr lang="nl-NL"/>
          </a:p>
        </p:txBody>
      </p:sp>
      <p:sp>
        <p:nvSpPr>
          <p:cNvPr id="15" name="TextBox 14">
            <a:extLst>
              <a:ext uri="{FF2B5EF4-FFF2-40B4-BE49-F238E27FC236}">
                <a16:creationId xmlns:a16="http://schemas.microsoft.com/office/drawing/2014/main" id="{A1698EDC-A0AC-466A-BAD0-041E4E27865E}"/>
              </a:ext>
            </a:extLst>
          </p:cNvPr>
          <p:cNvSpPr txBox="1"/>
          <p:nvPr/>
        </p:nvSpPr>
        <p:spPr>
          <a:xfrm>
            <a:off x="4344801" y="4304915"/>
            <a:ext cx="3075907" cy="954107"/>
          </a:xfrm>
          <a:prstGeom prst="rect">
            <a:avLst/>
          </a:prstGeom>
          <a:noFill/>
        </p:spPr>
        <p:txBody>
          <a:bodyPr wrap="none" rtlCol="0">
            <a:spAutoFit/>
          </a:bodyPr>
          <a:lstStyle/>
          <a:p>
            <a:r>
              <a:rPr lang="en-GB" sz="2800" i="1"/>
              <a:t>locus</a:t>
            </a:r>
          </a:p>
          <a:p>
            <a:r>
              <a:rPr lang="en-GB" sz="2800"/>
              <a:t>(of allele A,B, or O)</a:t>
            </a:r>
            <a:endParaRPr lang="x-none" sz="2800"/>
          </a:p>
        </p:txBody>
      </p:sp>
      <p:cxnSp>
        <p:nvCxnSpPr>
          <p:cNvPr id="17" name="Straight Arrow Connector 16">
            <a:extLst>
              <a:ext uri="{FF2B5EF4-FFF2-40B4-BE49-F238E27FC236}">
                <a16:creationId xmlns:a16="http://schemas.microsoft.com/office/drawing/2014/main" id="{CC79459A-E3D9-4EA9-8CF6-818B56BBD026}"/>
              </a:ext>
            </a:extLst>
          </p:cNvPr>
          <p:cNvCxnSpPr>
            <a:cxnSpLocks/>
          </p:cNvCxnSpPr>
          <p:nvPr/>
        </p:nvCxnSpPr>
        <p:spPr>
          <a:xfrm flipV="1">
            <a:off x="5858318" y="3717032"/>
            <a:ext cx="999598" cy="4690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58" y="857415"/>
            <a:ext cx="8991600" cy="2985433"/>
          </a:xfrm>
          <a:prstGeom prst="rect">
            <a:avLst/>
          </a:prstGeom>
          <a:noFill/>
        </p:spPr>
        <p:txBody>
          <a:bodyPr wrap="square" rtlCol="0">
            <a:spAutoFit/>
          </a:bodyPr>
          <a:lstStyle/>
          <a:p>
            <a:r>
              <a:rPr lang="en-US" dirty="0"/>
              <a:t>The FNBP1L gene has been associated with intelligence in two studies:</a:t>
            </a:r>
          </a:p>
          <a:p>
            <a:endParaRPr lang="en-US" u="sng" dirty="0"/>
          </a:p>
          <a:p>
            <a:pPr marL="342900" indent="-342900">
              <a:buFont typeface="Arial" panose="020B0604020202020204" pitchFamily="34" charset="0"/>
              <a:buChar char="•"/>
            </a:pPr>
            <a:r>
              <a:rPr lang="en-US" i="1"/>
              <a:t>Mol. Psychiatry 2012 </a:t>
            </a:r>
            <a:r>
              <a:rPr lang="en-US"/>
              <a:t> </a:t>
            </a:r>
            <a:r>
              <a:rPr lang="en-US" b="1" dirty="0"/>
              <a:t>16</a:t>
            </a:r>
            <a:r>
              <a:rPr lang="en-US" dirty="0"/>
              <a:t> (</a:t>
            </a:r>
            <a:r>
              <a:rPr lang="en-US"/>
              <a:t>10), 996-1005    </a:t>
            </a:r>
          </a:p>
          <a:p>
            <a:pPr marL="342900" indent="-342900">
              <a:buFont typeface="Arial" panose="020B0604020202020204" pitchFamily="34" charset="0"/>
              <a:buChar char="•"/>
            </a:pPr>
            <a:r>
              <a:rPr lang="en-US" i="1"/>
              <a:t>Mol. Psychiatry 2011</a:t>
            </a:r>
            <a:r>
              <a:rPr lang="en-US"/>
              <a:t> </a:t>
            </a:r>
            <a:r>
              <a:rPr lang="en-US" b="1"/>
              <a:t>19</a:t>
            </a:r>
            <a:r>
              <a:rPr lang="en-US"/>
              <a:t>(2): </a:t>
            </a:r>
            <a:r>
              <a:rPr lang="en-US" sz="2000"/>
              <a:t>2538.</a:t>
            </a:r>
          </a:p>
          <a:p>
            <a:pPr marL="342900" indent="-342900">
              <a:buFont typeface="Arial" panose="020B0604020202020204" pitchFamily="34" charset="0"/>
              <a:buChar char="•"/>
            </a:pPr>
            <a:endParaRPr lang="en-US" sz="2000"/>
          </a:p>
          <a:p>
            <a:r>
              <a:rPr lang="en-US"/>
              <a:t>This gene is on </a:t>
            </a:r>
            <a:r>
              <a:rPr lang="en-US">
                <a:solidFill>
                  <a:srgbClr val="FF0000"/>
                </a:solidFill>
              </a:rPr>
              <a:t>chromosome 1 </a:t>
            </a:r>
            <a:r>
              <a:rPr lang="en-US"/>
              <a:t>(1p22,1), and it comprises </a:t>
            </a:r>
            <a:r>
              <a:rPr lang="en-US">
                <a:solidFill>
                  <a:srgbClr val="FF0000"/>
                </a:solidFill>
              </a:rPr>
              <a:t>106531 bases </a:t>
            </a:r>
            <a:r>
              <a:rPr lang="en-US"/>
              <a:t>(106.5Kb). Within this gene </a:t>
            </a:r>
            <a:r>
              <a:rPr lang="nl-NL"/>
              <a:t>the SNP </a:t>
            </a:r>
            <a:r>
              <a:rPr lang="nl-NL">
                <a:solidFill>
                  <a:srgbClr val="FF0000"/>
                </a:solidFill>
              </a:rPr>
              <a:t>rs236330</a:t>
            </a:r>
            <a:r>
              <a:rPr lang="nl-NL"/>
              <a:t> specifically is associated with intelligence. </a:t>
            </a:r>
            <a:endParaRPr lang="nl-NL" dirty="0"/>
          </a:p>
        </p:txBody>
      </p:sp>
      <p:pic>
        <p:nvPicPr>
          <p:cNvPr id="1026" name="Picture 2" descr="FNBP1L gene lo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78" y="4221088"/>
            <a:ext cx="8640950" cy="14401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954" y="188640"/>
            <a:ext cx="4494948" cy="461665"/>
          </a:xfrm>
          <a:prstGeom prst="rect">
            <a:avLst/>
          </a:prstGeom>
          <a:noFill/>
        </p:spPr>
        <p:txBody>
          <a:bodyPr wrap="none" rtlCol="0">
            <a:spAutoFit/>
          </a:bodyPr>
          <a:lstStyle/>
          <a:p>
            <a:r>
              <a:rPr lang="en-US"/>
              <a:t>Example of a QTL: FNBP1L gene </a:t>
            </a:r>
            <a:endParaRPr lang="en-US" dirty="0"/>
          </a:p>
        </p:txBody>
      </p:sp>
      <p:cxnSp>
        <p:nvCxnSpPr>
          <p:cNvPr id="4" name="Straight Arrow Connector 3">
            <a:extLst>
              <a:ext uri="{FF2B5EF4-FFF2-40B4-BE49-F238E27FC236}">
                <a16:creationId xmlns:a16="http://schemas.microsoft.com/office/drawing/2014/main" id="{460719E1-127D-4524-A187-D425AFA988B2}"/>
              </a:ext>
            </a:extLst>
          </p:cNvPr>
          <p:cNvCxnSpPr>
            <a:cxnSpLocks/>
            <a:stCxn id="6" idx="0"/>
          </p:cNvCxnSpPr>
          <p:nvPr/>
        </p:nvCxnSpPr>
        <p:spPr bwMode="auto">
          <a:xfrm flipH="1" flipV="1">
            <a:off x="3443022" y="5278058"/>
            <a:ext cx="1398" cy="52720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F7AE9C10-9764-4A0B-B211-0173612BCFEB}"/>
              </a:ext>
            </a:extLst>
          </p:cNvPr>
          <p:cNvSpPr txBox="1"/>
          <p:nvPr/>
        </p:nvSpPr>
        <p:spPr>
          <a:xfrm>
            <a:off x="2771800" y="5805264"/>
            <a:ext cx="1345240" cy="461665"/>
          </a:xfrm>
          <a:prstGeom prst="rect">
            <a:avLst/>
          </a:prstGeom>
          <a:noFill/>
        </p:spPr>
        <p:txBody>
          <a:bodyPr wrap="none" rtlCol="0">
            <a:spAutoFit/>
          </a:bodyPr>
          <a:lstStyle/>
          <a:p>
            <a:r>
              <a:rPr lang="en-GB"/>
              <a:t>here it is!</a:t>
            </a:r>
            <a:endParaRPr lang="nl-NL"/>
          </a:p>
        </p:txBody>
      </p:sp>
    </p:spTree>
    <p:extLst>
      <p:ext uri="{BB962C8B-B14F-4D97-AF65-F5344CB8AC3E}">
        <p14:creationId xmlns:p14="http://schemas.microsoft.com/office/powerpoint/2010/main" val="64083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le:ABO system codominanc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0648"/>
            <a:ext cx="5112568" cy="584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96136" y="836712"/>
            <a:ext cx="3017173" cy="2677656"/>
          </a:xfrm>
          <a:prstGeom prst="rect">
            <a:avLst/>
          </a:prstGeom>
          <a:noFill/>
        </p:spPr>
        <p:txBody>
          <a:bodyPr wrap="none" rtlCol="0">
            <a:spAutoFit/>
          </a:bodyPr>
          <a:lstStyle/>
          <a:p>
            <a:r>
              <a:rPr lang="en-US"/>
              <a:t>A-B-O locus </a:t>
            </a:r>
          </a:p>
          <a:p>
            <a:r>
              <a:rPr lang="en-US"/>
              <a:t>chr 9 location 9q34.2</a:t>
            </a:r>
          </a:p>
          <a:p>
            <a:endParaRPr lang="en-US"/>
          </a:p>
          <a:p>
            <a:r>
              <a:rPr lang="en-US"/>
              <a:t>Mendelian  inheritance</a:t>
            </a:r>
          </a:p>
          <a:p>
            <a:endParaRPr lang="en-US"/>
          </a:p>
          <a:p>
            <a:r>
              <a:rPr lang="en-US"/>
              <a:t>The law of segregation</a:t>
            </a:r>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340768"/>
            <a:ext cx="8064896" cy="3108543"/>
          </a:xfrm>
          <a:prstGeom prst="rect">
            <a:avLst/>
          </a:prstGeom>
        </p:spPr>
        <p:txBody>
          <a:bodyPr wrap="square">
            <a:spAutoFit/>
          </a:bodyPr>
          <a:lstStyle/>
          <a:p>
            <a:r>
              <a:rPr lang="en-US" sz="2800">
                <a:latin typeface="+mn-lt"/>
              </a:rPr>
              <a:t>Consider a single diallelic locus with alleles A and a</a:t>
            </a:r>
          </a:p>
          <a:p>
            <a:endParaRPr lang="en-US" sz="2800">
              <a:latin typeface="+mn-lt"/>
            </a:endParaRPr>
          </a:p>
          <a:p>
            <a:r>
              <a:rPr lang="en-US" sz="2800">
                <a:latin typeface="+mn-lt"/>
              </a:rPr>
              <a:t>Set up the model to relate the locus (A-a) to the phenotypic variance.</a:t>
            </a:r>
          </a:p>
          <a:p>
            <a:endParaRPr lang="en-US" sz="2800">
              <a:latin typeface="+mn-lt"/>
            </a:endParaRPr>
          </a:p>
          <a:p>
            <a:r>
              <a:rPr lang="en-US" sz="2800">
                <a:latin typeface="+mn-lt"/>
              </a:rPr>
              <a:t>How does the locus contribute to phenotypic individual differences?</a:t>
            </a:r>
          </a:p>
        </p:txBody>
      </p:sp>
    </p:spTree>
    <p:extLst>
      <p:ext uri="{BB962C8B-B14F-4D97-AF65-F5344CB8AC3E}">
        <p14:creationId xmlns:p14="http://schemas.microsoft.com/office/powerpoint/2010/main" val="381725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341" y="476672"/>
            <a:ext cx="8961107" cy="5011949"/>
          </a:xfrm>
          <a:prstGeom prst="rect">
            <a:avLst/>
          </a:prstGeom>
          <a:noFill/>
        </p:spPr>
        <p:txBody>
          <a:bodyPr wrap="none" rtlCol="0">
            <a:spAutoFit/>
          </a:bodyPr>
          <a:lstStyle/>
          <a:p>
            <a:pPr>
              <a:lnSpc>
                <a:spcPct val="150000"/>
              </a:lnSpc>
            </a:pPr>
            <a:r>
              <a:rPr lang="en-US"/>
              <a:t>Outline</a:t>
            </a:r>
          </a:p>
          <a:p>
            <a:pPr>
              <a:lnSpc>
                <a:spcPct val="150000"/>
              </a:lnSpc>
            </a:pPr>
            <a:endParaRPr lang="en-US"/>
          </a:p>
          <a:p>
            <a:pPr>
              <a:lnSpc>
                <a:spcPct val="150000"/>
              </a:lnSpc>
            </a:pPr>
            <a:r>
              <a:rPr lang="en-US"/>
              <a:t>Slides 3 -14:  What is it about essentially + some basic statistics</a:t>
            </a:r>
          </a:p>
          <a:p>
            <a:pPr>
              <a:lnSpc>
                <a:spcPct val="150000"/>
              </a:lnSpc>
            </a:pPr>
            <a:r>
              <a:rPr lang="en-US"/>
              <a:t>Slides 15 – 18: Basic genetic terms </a:t>
            </a:r>
          </a:p>
          <a:p>
            <a:pPr>
              <a:lnSpc>
                <a:spcPct val="150000"/>
              </a:lnSpc>
            </a:pPr>
            <a:r>
              <a:rPr lang="en-US"/>
              <a:t>Slides 19 – 28: How a QTL contributes to phenotypic variance </a:t>
            </a:r>
          </a:p>
          <a:p>
            <a:pPr>
              <a:lnSpc>
                <a:spcPct val="150000"/>
              </a:lnSpc>
            </a:pPr>
            <a:r>
              <a:rPr lang="en-US"/>
              <a:t>Slides 30 – 37: How a QTL contributes to phenotypic variance </a:t>
            </a:r>
          </a:p>
          <a:p>
            <a:pPr>
              <a:lnSpc>
                <a:spcPct val="150000"/>
              </a:lnSpc>
            </a:pPr>
            <a:r>
              <a:rPr lang="en-US"/>
              <a:t>Slides 39 – 51: Genetic variance as a source of phenotypic covariance</a:t>
            </a:r>
          </a:p>
          <a:p>
            <a:pPr>
              <a:lnSpc>
                <a:spcPct val="150000"/>
              </a:lnSpc>
            </a:pPr>
            <a:r>
              <a:rPr lang="en-US"/>
              <a:t>Slides 52 -  67 : Genetic variance as a source of phenotypic covariance </a:t>
            </a:r>
          </a:p>
          <a:p>
            <a:pPr>
              <a:lnSpc>
                <a:spcPct val="150000"/>
              </a:lnSpc>
            </a:pPr>
            <a:r>
              <a:rPr lang="en-US"/>
              <a:t>Slides 68 -  76: Not part of this talk</a:t>
            </a:r>
          </a:p>
        </p:txBody>
      </p:sp>
    </p:spTree>
    <p:extLst>
      <p:ext uri="{BB962C8B-B14F-4D97-AF65-F5344CB8AC3E}">
        <p14:creationId xmlns:p14="http://schemas.microsoft.com/office/powerpoint/2010/main" val="244488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Text Box 3"/>
          <p:cNvSpPr txBox="1">
            <a:spLocks noChangeArrowheads="1"/>
          </p:cNvSpPr>
          <p:nvPr/>
        </p:nvSpPr>
        <p:spPr bwMode="auto">
          <a:xfrm>
            <a:off x="192088" y="196850"/>
            <a:ext cx="3803650"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dirty="0">
                <a:solidFill>
                  <a:srgbClr val="FF0000"/>
                </a:solidFill>
                <a:latin typeface="Futura Bk BT" pitchFamily="34" charset="0"/>
              </a:rPr>
              <a:t>Population level</a:t>
            </a:r>
          </a:p>
        </p:txBody>
      </p:sp>
      <p:sp>
        <p:nvSpPr>
          <p:cNvPr id="183300" name="Line 4"/>
          <p:cNvSpPr>
            <a:spLocks noChangeShapeType="1"/>
          </p:cNvSpPr>
          <p:nvPr/>
        </p:nvSpPr>
        <p:spPr bwMode="auto">
          <a:xfrm>
            <a:off x="247650" y="981075"/>
            <a:ext cx="6985000" cy="0"/>
          </a:xfrm>
          <a:prstGeom prst="line">
            <a:avLst/>
          </a:prstGeom>
          <a:noFill/>
          <a:ln w="9525">
            <a:solidFill>
              <a:schemeClr val="tx1"/>
            </a:solidFill>
            <a:round/>
            <a:headEnd/>
            <a:tailEnd/>
          </a:ln>
          <a:effectLst/>
        </p:spPr>
        <p:txBody>
          <a:bodyPr/>
          <a:lstStyle/>
          <a:p>
            <a:endParaRPr lang="en-US"/>
          </a:p>
        </p:txBody>
      </p:sp>
      <p:sp>
        <p:nvSpPr>
          <p:cNvPr id="183315" name="Rectangle 19"/>
          <p:cNvSpPr>
            <a:spLocks noChangeArrowheads="1"/>
          </p:cNvSpPr>
          <p:nvPr/>
        </p:nvSpPr>
        <p:spPr bwMode="auto">
          <a:xfrm>
            <a:off x="395536" y="1196752"/>
            <a:ext cx="6109365" cy="400110"/>
          </a:xfrm>
          <a:prstGeom prst="rect">
            <a:avLst/>
          </a:prstGeom>
          <a:noFill/>
          <a:ln w="9525">
            <a:noFill/>
            <a:miter lim="800000"/>
            <a:headEnd/>
            <a:tailEnd/>
          </a:ln>
          <a:effectLst/>
        </p:spPr>
        <p:txBody>
          <a:bodyPr wrap="none">
            <a:spAutoFit/>
          </a:bodyPr>
          <a:lstStyle/>
          <a:p>
            <a:pPr marL="457200" indent="-457200" eaLnBrk="1" hangingPunct="1">
              <a:buAutoNum type="arabicPeriod"/>
            </a:pPr>
            <a:r>
              <a:rPr lang="en-AU" sz="2000" b="1">
                <a:solidFill>
                  <a:srgbClr val="0000FF"/>
                </a:solidFill>
                <a:latin typeface="Futura Bk BT" pitchFamily="34" charset="0"/>
              </a:rPr>
              <a:t>Allele frequencies (QTL: diallelic autosomal) </a:t>
            </a:r>
            <a:endParaRPr lang="en-AU" sz="2000" b="1" dirty="0">
              <a:solidFill>
                <a:srgbClr val="0000FF"/>
              </a:solidFill>
              <a:latin typeface="Futura Bk BT" pitchFamily="34" charset="0"/>
            </a:endParaRPr>
          </a:p>
        </p:txBody>
      </p:sp>
      <p:sp>
        <p:nvSpPr>
          <p:cNvPr id="183316" name="Rectangle 20"/>
          <p:cNvSpPr>
            <a:spLocks noChangeArrowheads="1"/>
          </p:cNvSpPr>
          <p:nvPr/>
        </p:nvSpPr>
        <p:spPr bwMode="auto">
          <a:xfrm>
            <a:off x="871538" y="2101850"/>
            <a:ext cx="7228854" cy="677108"/>
          </a:xfrm>
          <a:prstGeom prst="rect">
            <a:avLst/>
          </a:prstGeom>
          <a:noFill/>
          <a:ln w="9525">
            <a:noFill/>
            <a:miter lim="800000"/>
            <a:headEnd/>
            <a:tailEnd/>
          </a:ln>
          <a:effectLst/>
        </p:spPr>
        <p:txBody>
          <a:bodyPr wrap="square">
            <a:spAutoFit/>
          </a:bodyPr>
          <a:lstStyle/>
          <a:p>
            <a:pPr algn="l"/>
            <a:r>
              <a:rPr lang="en-US" sz="2000">
                <a:latin typeface="Futura Bk BT" pitchFamily="34" charset="0"/>
              </a:rPr>
              <a:t>A single autosomal </a:t>
            </a:r>
            <a:r>
              <a:rPr lang="en-US" sz="2000" u="sng">
                <a:latin typeface="Futura Bk BT" pitchFamily="34" charset="0"/>
              </a:rPr>
              <a:t>locus</a:t>
            </a:r>
            <a:r>
              <a:rPr lang="en-US" sz="2000">
                <a:latin typeface="Futura Bk BT" pitchFamily="34" charset="0"/>
              </a:rPr>
              <a:t>, </a:t>
            </a:r>
            <a:r>
              <a:rPr lang="en-US" sz="2000" dirty="0">
                <a:latin typeface="Futura Bk BT" pitchFamily="34" charset="0"/>
              </a:rPr>
              <a:t>with two </a:t>
            </a:r>
            <a:r>
              <a:rPr lang="en-US" sz="2000" u="sng" dirty="0">
                <a:latin typeface="Futura Bk BT" pitchFamily="34" charset="0"/>
              </a:rPr>
              <a:t>alleles</a:t>
            </a:r>
          </a:p>
          <a:p>
            <a:pPr lvl="1" algn="l"/>
            <a:r>
              <a:rPr lang="en-US" sz="1800" dirty="0">
                <a:latin typeface="Futura Bk BT" pitchFamily="34" charset="0"/>
              </a:rPr>
              <a:t>   - </a:t>
            </a:r>
            <a:r>
              <a:rPr lang="en-US" sz="1800" err="1">
                <a:latin typeface="Futura Bk BT" pitchFamily="34" charset="0"/>
              </a:rPr>
              <a:t>Biallelic</a:t>
            </a:r>
            <a:r>
              <a:rPr lang="en-US" sz="1800">
                <a:latin typeface="Futura Bk BT" pitchFamily="34" charset="0"/>
              </a:rPr>
              <a:t> a.k.a. diallelic</a:t>
            </a:r>
            <a:endParaRPr lang="en-US" sz="1800" dirty="0">
              <a:latin typeface="Futura Bk BT" pitchFamily="34" charset="0"/>
            </a:endParaRPr>
          </a:p>
        </p:txBody>
      </p:sp>
      <p:sp>
        <p:nvSpPr>
          <p:cNvPr id="183317" name="AutoShape 21"/>
          <p:cNvSpPr>
            <a:spLocks noChangeArrowheads="1"/>
          </p:cNvSpPr>
          <p:nvPr/>
        </p:nvSpPr>
        <p:spPr bwMode="auto">
          <a:xfrm rot="5400000">
            <a:off x="567531" y="2220119"/>
            <a:ext cx="144463"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US" sz="1800">
              <a:latin typeface="Arial" charset="0"/>
            </a:endParaRPr>
          </a:p>
        </p:txBody>
      </p:sp>
      <p:sp>
        <p:nvSpPr>
          <p:cNvPr id="183318" name="Rectangle 22"/>
          <p:cNvSpPr>
            <a:spLocks noChangeArrowheads="1"/>
          </p:cNvSpPr>
          <p:nvPr/>
        </p:nvSpPr>
        <p:spPr bwMode="auto">
          <a:xfrm>
            <a:off x="879475" y="3382963"/>
            <a:ext cx="4648200" cy="976312"/>
          </a:xfrm>
          <a:prstGeom prst="rect">
            <a:avLst/>
          </a:prstGeom>
          <a:noFill/>
          <a:ln w="9525">
            <a:noFill/>
            <a:miter lim="800000"/>
            <a:headEnd/>
            <a:tailEnd/>
          </a:ln>
          <a:effectLst/>
        </p:spPr>
        <p:txBody>
          <a:bodyPr>
            <a:spAutoFit/>
          </a:bodyPr>
          <a:lstStyle/>
          <a:p>
            <a:pPr algn="l"/>
            <a:r>
              <a:rPr lang="en-US" sz="2000" dirty="0">
                <a:latin typeface="Futura Bk BT" pitchFamily="34" charset="0"/>
              </a:rPr>
              <a:t>Alleles </a:t>
            </a:r>
            <a:r>
              <a:rPr lang="en-US" sz="2000" b="1" i="1" dirty="0">
                <a:solidFill>
                  <a:srgbClr val="0000FF"/>
                </a:solidFill>
                <a:latin typeface="Futura Bk BT" pitchFamily="34" charset="0"/>
              </a:rPr>
              <a:t>A</a:t>
            </a:r>
            <a:r>
              <a:rPr lang="en-US" sz="2000" dirty="0">
                <a:latin typeface="Futura Bk BT" pitchFamily="34" charset="0"/>
              </a:rPr>
              <a:t> </a:t>
            </a:r>
            <a:r>
              <a:rPr lang="en-US" sz="2000">
                <a:latin typeface="Futura Bk BT" pitchFamily="34" charset="0"/>
              </a:rPr>
              <a:t>and </a:t>
            </a:r>
            <a:r>
              <a:rPr lang="en-US" sz="2000" b="1" i="1">
                <a:solidFill>
                  <a:srgbClr val="0000FF"/>
                </a:solidFill>
                <a:latin typeface="Futura Bk BT" pitchFamily="34" charset="0"/>
              </a:rPr>
              <a:t>a </a:t>
            </a:r>
            <a:endParaRPr lang="en-US" sz="2000" b="1" i="1" dirty="0">
              <a:solidFill>
                <a:srgbClr val="0000FF"/>
              </a:solidFill>
              <a:latin typeface="Futura Bk BT" pitchFamily="34" charset="0"/>
            </a:endParaRPr>
          </a:p>
          <a:p>
            <a:pPr algn="l"/>
            <a:r>
              <a:rPr lang="en-US" sz="1800" dirty="0">
                <a:latin typeface="Futura Bk BT" pitchFamily="34" charset="0"/>
              </a:rPr>
              <a:t>   - Frequency of </a:t>
            </a:r>
            <a:r>
              <a:rPr lang="en-US" sz="1800" b="1" i="1" dirty="0">
                <a:solidFill>
                  <a:srgbClr val="0000FF"/>
                </a:solidFill>
                <a:latin typeface="Futura Bk BT" pitchFamily="34" charset="0"/>
              </a:rPr>
              <a:t>A</a:t>
            </a:r>
            <a:r>
              <a:rPr lang="en-US" sz="1800" dirty="0">
                <a:latin typeface="Futura Bk BT" pitchFamily="34" charset="0"/>
              </a:rPr>
              <a:t> is </a:t>
            </a:r>
            <a:r>
              <a:rPr lang="en-US" sz="1800" b="1" i="1" dirty="0">
                <a:solidFill>
                  <a:srgbClr val="00CC00"/>
                </a:solidFill>
                <a:latin typeface="Futura Bk BT" pitchFamily="34" charset="0"/>
              </a:rPr>
              <a:t>p</a:t>
            </a:r>
          </a:p>
          <a:p>
            <a:pPr algn="l"/>
            <a:r>
              <a:rPr lang="en-US" sz="1800" dirty="0">
                <a:latin typeface="Futura Bk BT" pitchFamily="34" charset="0"/>
              </a:rPr>
              <a:t>   - Frequency of </a:t>
            </a:r>
            <a:r>
              <a:rPr lang="en-US" sz="1800" b="1" i="1" dirty="0">
                <a:solidFill>
                  <a:srgbClr val="0000FF"/>
                </a:solidFill>
                <a:latin typeface="Futura Bk BT" pitchFamily="34" charset="0"/>
              </a:rPr>
              <a:t>a</a:t>
            </a:r>
            <a:r>
              <a:rPr lang="en-US" sz="1800" dirty="0">
                <a:latin typeface="Futura Bk BT" pitchFamily="34" charset="0"/>
              </a:rPr>
              <a:t> is </a:t>
            </a:r>
            <a:r>
              <a:rPr lang="en-US" sz="1800" b="1" i="1" dirty="0">
                <a:solidFill>
                  <a:srgbClr val="00CC00"/>
                </a:solidFill>
                <a:latin typeface="Futura Bk BT" pitchFamily="34" charset="0"/>
              </a:rPr>
              <a:t>q</a:t>
            </a:r>
            <a:r>
              <a:rPr lang="en-US" sz="1800" dirty="0">
                <a:latin typeface="Futura Bk BT" pitchFamily="34" charset="0"/>
              </a:rPr>
              <a:t> = 1 – </a:t>
            </a:r>
            <a:r>
              <a:rPr lang="en-US" sz="1800" b="1" i="1" dirty="0">
                <a:solidFill>
                  <a:srgbClr val="00CC00"/>
                </a:solidFill>
                <a:latin typeface="Futura Bk BT" pitchFamily="34" charset="0"/>
              </a:rPr>
              <a:t>p</a:t>
            </a:r>
            <a:r>
              <a:rPr lang="en-US" sz="2000" dirty="0">
                <a:latin typeface="Futura Bk BT" pitchFamily="34" charset="0"/>
              </a:rPr>
              <a:t> </a:t>
            </a:r>
          </a:p>
        </p:txBody>
      </p:sp>
      <p:sp>
        <p:nvSpPr>
          <p:cNvPr id="183319" name="AutoShape 23"/>
          <p:cNvSpPr>
            <a:spLocks noChangeArrowheads="1"/>
          </p:cNvSpPr>
          <p:nvPr/>
        </p:nvSpPr>
        <p:spPr bwMode="auto">
          <a:xfrm rot="5400000">
            <a:off x="575470" y="3501231"/>
            <a:ext cx="144462"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US" sz="1800">
              <a:latin typeface="Arial" charset="0"/>
            </a:endParaRPr>
          </a:p>
        </p:txBody>
      </p:sp>
      <p:sp>
        <p:nvSpPr>
          <p:cNvPr id="183346" name="Rectangle 50"/>
          <p:cNvSpPr>
            <a:spLocks noChangeArrowheads="1"/>
          </p:cNvSpPr>
          <p:nvPr/>
        </p:nvSpPr>
        <p:spPr bwMode="auto">
          <a:xfrm>
            <a:off x="884237" y="4786313"/>
            <a:ext cx="7678737" cy="1261884"/>
          </a:xfrm>
          <a:prstGeom prst="rect">
            <a:avLst/>
          </a:prstGeom>
          <a:noFill/>
          <a:ln w="9525">
            <a:noFill/>
            <a:miter lim="800000"/>
            <a:headEnd/>
            <a:tailEnd/>
          </a:ln>
          <a:effectLst/>
        </p:spPr>
        <p:txBody>
          <a:bodyPr wrap="square">
            <a:spAutoFit/>
          </a:bodyPr>
          <a:lstStyle/>
          <a:p>
            <a:pPr algn="l"/>
            <a:r>
              <a:rPr lang="en-US" sz="2000">
                <a:latin typeface="Futura Bk BT" pitchFamily="34" charset="0"/>
              </a:rPr>
              <a:t>Every individual inherits two alleles</a:t>
            </a:r>
          </a:p>
          <a:p>
            <a:pPr algn="l"/>
            <a:r>
              <a:rPr lang="en-US" sz="2000">
                <a:latin typeface="Futura Bk BT" pitchFamily="34" charset="0"/>
              </a:rPr>
              <a:t>   </a:t>
            </a:r>
            <a:r>
              <a:rPr lang="en-US" sz="1800">
                <a:latin typeface="Futura Bk BT" pitchFamily="34" charset="0"/>
              </a:rPr>
              <a:t>- A genotype is the combination of the two alleles</a:t>
            </a:r>
          </a:p>
          <a:p>
            <a:pPr algn="l"/>
            <a:r>
              <a:rPr lang="en-US" sz="1800">
                <a:latin typeface="Futura Bk BT" pitchFamily="34" charset="0"/>
              </a:rPr>
              <a:t>   - e.g. </a:t>
            </a:r>
            <a:r>
              <a:rPr lang="en-US" sz="1800" b="1" i="1">
                <a:solidFill>
                  <a:srgbClr val="0000FF"/>
                </a:solidFill>
                <a:latin typeface="Futura Bk BT" pitchFamily="34" charset="0"/>
              </a:rPr>
              <a:t>AA</a:t>
            </a:r>
            <a:r>
              <a:rPr lang="en-US" sz="1800">
                <a:latin typeface="Futura Bk BT" pitchFamily="34" charset="0"/>
              </a:rPr>
              <a:t>, </a:t>
            </a:r>
            <a:r>
              <a:rPr lang="en-US" sz="1800" b="1" i="1">
                <a:solidFill>
                  <a:srgbClr val="0000FF"/>
                </a:solidFill>
                <a:latin typeface="Futura Bk BT" pitchFamily="34" charset="0"/>
              </a:rPr>
              <a:t>aa</a:t>
            </a:r>
            <a:r>
              <a:rPr lang="en-US" sz="1800">
                <a:latin typeface="Futura Bk BT" pitchFamily="34" charset="0"/>
              </a:rPr>
              <a:t> (the homozygotes) or </a:t>
            </a:r>
            <a:r>
              <a:rPr lang="en-US" sz="1800" b="1" i="1">
                <a:solidFill>
                  <a:srgbClr val="0000FF"/>
                </a:solidFill>
                <a:latin typeface="Futura Bk BT" pitchFamily="34" charset="0"/>
              </a:rPr>
              <a:t>Aa</a:t>
            </a:r>
            <a:r>
              <a:rPr lang="en-US" sz="1800">
                <a:latin typeface="Futura Bk BT" pitchFamily="34" charset="0"/>
              </a:rPr>
              <a:t> (the heterozygote)</a:t>
            </a:r>
          </a:p>
          <a:p>
            <a:pPr algn="l"/>
            <a:r>
              <a:rPr lang="en-US" sz="1800">
                <a:latin typeface="Futura Bk BT" pitchFamily="34" charset="0"/>
              </a:rPr>
              <a:t>          * what are the genotype frequencies? </a:t>
            </a:r>
          </a:p>
        </p:txBody>
      </p:sp>
      <p:sp>
        <p:nvSpPr>
          <p:cNvPr id="183347" name="AutoShape 51"/>
          <p:cNvSpPr>
            <a:spLocks noChangeArrowheads="1"/>
          </p:cNvSpPr>
          <p:nvPr/>
        </p:nvSpPr>
        <p:spPr bwMode="auto">
          <a:xfrm rot="5400000">
            <a:off x="580232" y="4904581"/>
            <a:ext cx="144462"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US" sz="1800">
              <a:latin typeface="Arial" charset="0"/>
            </a:endParaRPr>
          </a:p>
        </p:txBody>
      </p:sp>
      <p:sp>
        <p:nvSpPr>
          <p:cNvPr id="2" name="Right Brace 1"/>
          <p:cNvSpPr/>
          <p:nvPr/>
        </p:nvSpPr>
        <p:spPr bwMode="auto">
          <a:xfrm>
            <a:off x="4528506" y="3382963"/>
            <a:ext cx="288032" cy="97631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
        <p:nvSpPr>
          <p:cNvPr id="3" name="TextBox 2"/>
          <p:cNvSpPr txBox="1"/>
          <p:nvPr/>
        </p:nvSpPr>
        <p:spPr>
          <a:xfrm>
            <a:off x="4932040" y="3644900"/>
            <a:ext cx="4032448" cy="461665"/>
          </a:xfrm>
          <a:prstGeom prst="rect">
            <a:avLst/>
          </a:prstGeom>
          <a:noFill/>
        </p:spPr>
        <p:txBody>
          <a:bodyPr wrap="square" rtlCol="0">
            <a:spAutoFit/>
          </a:bodyPr>
          <a:lstStyle/>
          <a:p>
            <a:r>
              <a:rPr lang="nl-NL"/>
              <a:t>frequencies in the population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07875"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07880" name="Rectangle 8"/>
          <p:cNvSpPr>
            <a:spLocks noChangeArrowheads="1"/>
          </p:cNvSpPr>
          <p:nvPr/>
        </p:nvSpPr>
        <p:spPr bwMode="auto">
          <a:xfrm>
            <a:off x="868239" y="1163673"/>
            <a:ext cx="5681662" cy="946150"/>
          </a:xfrm>
          <a:prstGeom prst="rect">
            <a:avLst/>
          </a:prstGeom>
          <a:noFill/>
          <a:ln w="9525">
            <a:noFill/>
            <a:miter lim="800000"/>
            <a:headEnd/>
            <a:tailEnd/>
          </a:ln>
          <a:effectLst/>
        </p:spPr>
        <p:txBody>
          <a:bodyPr>
            <a:spAutoFit/>
          </a:bodyPr>
          <a:lstStyle/>
          <a:p>
            <a:pPr algn="l"/>
            <a:r>
              <a:rPr lang="fr-FR" sz="2000">
                <a:latin typeface="Futura Bk BT" pitchFamily="34" charset="0"/>
              </a:rPr>
              <a:t>Biallelic locus</a:t>
            </a:r>
          </a:p>
          <a:p>
            <a:pPr algn="l"/>
            <a:r>
              <a:rPr lang="fr-FR" sz="1800">
                <a:latin typeface="Futura Bk BT" pitchFamily="34" charset="0"/>
              </a:rPr>
              <a:t>   - Genotypes: </a:t>
            </a:r>
            <a:r>
              <a:rPr lang="fr-FR" sz="1800" b="1" i="1">
                <a:solidFill>
                  <a:srgbClr val="0000FF"/>
                </a:solidFill>
                <a:latin typeface="Futura Bk BT" pitchFamily="34" charset="0"/>
              </a:rPr>
              <a:t>AA</a:t>
            </a:r>
            <a:r>
              <a:rPr lang="fr-FR" sz="1800" b="1">
                <a:solidFill>
                  <a:srgbClr val="0000FF"/>
                </a:solidFill>
                <a:latin typeface="Futura Bk BT" pitchFamily="34" charset="0"/>
              </a:rPr>
              <a:t>, </a:t>
            </a:r>
            <a:r>
              <a:rPr lang="fr-FR" sz="1800" b="1" i="1">
                <a:solidFill>
                  <a:srgbClr val="0000FF"/>
                </a:solidFill>
                <a:latin typeface="Futura Bk BT" pitchFamily="34" charset="0"/>
              </a:rPr>
              <a:t>Aa</a:t>
            </a:r>
            <a:r>
              <a:rPr lang="fr-FR" sz="1800" b="1">
                <a:solidFill>
                  <a:srgbClr val="0000FF"/>
                </a:solidFill>
                <a:latin typeface="Futura Bk BT" pitchFamily="34" charset="0"/>
              </a:rPr>
              <a:t>, </a:t>
            </a:r>
            <a:r>
              <a:rPr lang="fr-FR" sz="1800" b="1" i="1">
                <a:solidFill>
                  <a:srgbClr val="0000FF"/>
                </a:solidFill>
                <a:latin typeface="Futura Bk BT" pitchFamily="34" charset="0"/>
              </a:rPr>
              <a:t>aa</a:t>
            </a:r>
          </a:p>
          <a:p>
            <a:pPr algn="l"/>
            <a:r>
              <a:rPr lang="fr-FR" sz="1800">
                <a:latin typeface="Futura Bk BT" pitchFamily="34" charset="0"/>
              </a:rPr>
              <a:t>   - Genotype frequencies: </a:t>
            </a:r>
            <a:r>
              <a:rPr lang="fr-FR" sz="1800" b="1" i="1">
                <a:solidFill>
                  <a:srgbClr val="00CC00"/>
                </a:solidFill>
                <a:latin typeface="Futura Bk BT" pitchFamily="34" charset="0"/>
              </a:rPr>
              <a:t>p</a:t>
            </a:r>
            <a:r>
              <a:rPr lang="fr-FR" sz="1800" b="1" i="1" baseline="30000">
                <a:solidFill>
                  <a:srgbClr val="00CC00"/>
                </a:solidFill>
                <a:latin typeface="Futura Bk BT" pitchFamily="34" charset="0"/>
              </a:rPr>
              <a:t>2</a:t>
            </a:r>
            <a:r>
              <a:rPr lang="fr-FR" sz="1800" b="1" i="1">
                <a:solidFill>
                  <a:srgbClr val="00CC00"/>
                </a:solidFill>
                <a:latin typeface="Futura Bk BT" pitchFamily="34" charset="0"/>
              </a:rPr>
              <a:t>, 2pq, q</a:t>
            </a:r>
            <a:r>
              <a:rPr lang="fr-FR" sz="1800" b="1" i="1" baseline="30000">
                <a:solidFill>
                  <a:srgbClr val="00CC00"/>
                </a:solidFill>
                <a:latin typeface="Futura Bk BT" pitchFamily="34" charset="0"/>
              </a:rPr>
              <a:t>2</a:t>
            </a:r>
            <a:endParaRPr lang="en-US" sz="1800" b="1" i="1" baseline="30000">
              <a:solidFill>
                <a:srgbClr val="00CC00"/>
              </a:solidFill>
              <a:latin typeface="Futura Bk BT" pitchFamily="34" charset="0"/>
            </a:endParaRPr>
          </a:p>
        </p:txBody>
      </p:sp>
      <p:sp>
        <p:nvSpPr>
          <p:cNvPr id="207881" name="AutoShape 9"/>
          <p:cNvSpPr>
            <a:spLocks noChangeArrowheads="1"/>
          </p:cNvSpPr>
          <p:nvPr/>
        </p:nvSpPr>
        <p:spPr bwMode="auto">
          <a:xfrm rot="5400000">
            <a:off x="610766" y="1299204"/>
            <a:ext cx="144463" cy="142875"/>
          </a:xfrm>
          <a:prstGeom prst="triangle">
            <a:avLst>
              <a:gd name="adj" fmla="val 50000"/>
            </a:avLst>
          </a:prstGeom>
          <a:noFill/>
          <a:ln w="9525">
            <a:solidFill>
              <a:schemeClr val="tx1"/>
            </a:solidFill>
            <a:miter lim="800000"/>
            <a:headEnd/>
            <a:tailEnd/>
          </a:ln>
          <a:effectLst/>
        </p:spPr>
        <p:txBody>
          <a:bodyPr rot="10800000" vert="eaVert" wrap="none" anchor="ctr"/>
          <a:lstStyle/>
          <a:p>
            <a:pPr eaLnBrk="1" hangingPunct="1"/>
            <a:endParaRPr lang="en-AU" sz="1800">
              <a:latin typeface="Arial" charset="0"/>
            </a:endParaRPr>
          </a:p>
        </p:txBody>
      </p:sp>
      <p:sp>
        <p:nvSpPr>
          <p:cNvPr id="207891" name="Rectangle 19"/>
          <p:cNvSpPr>
            <a:spLocks noChangeArrowheads="1"/>
          </p:cNvSpPr>
          <p:nvPr/>
        </p:nvSpPr>
        <p:spPr bwMode="auto">
          <a:xfrm>
            <a:off x="244336" y="2818507"/>
            <a:ext cx="2716522" cy="1569660"/>
          </a:xfrm>
          <a:prstGeom prst="rect">
            <a:avLst/>
          </a:prstGeom>
          <a:noFill/>
          <a:ln w="9525">
            <a:noFill/>
            <a:miter lim="800000"/>
            <a:headEnd/>
            <a:tailEnd/>
          </a:ln>
          <a:effectLst/>
        </p:spPr>
        <p:txBody>
          <a:bodyPr wrap="square">
            <a:spAutoFit/>
          </a:bodyPr>
          <a:lstStyle/>
          <a:p>
            <a:pPr eaLnBrk="1" hangingPunct="1"/>
            <a:r>
              <a:rPr lang="en-AU" b="1">
                <a:solidFill>
                  <a:srgbClr val="0000FF"/>
                </a:solidFill>
                <a:latin typeface="Futura Bk BT" pitchFamily="34" charset="0"/>
              </a:rPr>
              <a:t>Genotype frequencies </a:t>
            </a:r>
            <a:r>
              <a:rPr lang="en-AU">
                <a:solidFill>
                  <a:srgbClr val="0000FF"/>
                </a:solidFill>
                <a:latin typeface="Futura Bk BT" pitchFamily="34" charset="0"/>
              </a:rPr>
              <a:t>(</a:t>
            </a:r>
            <a:r>
              <a:rPr lang="en-AU" b="1">
                <a:solidFill>
                  <a:srgbClr val="0000FF"/>
                </a:solidFill>
                <a:latin typeface="Futura Bk BT" pitchFamily="34" charset="0"/>
              </a:rPr>
              <a:t>Random mating</a:t>
            </a:r>
            <a:r>
              <a:rPr lang="en-AU">
                <a:solidFill>
                  <a:srgbClr val="0000FF"/>
                </a:solidFill>
                <a:latin typeface="Futura Bk BT" pitchFamily="34" charset="0"/>
              </a:rPr>
              <a:t>)</a:t>
            </a:r>
            <a:r>
              <a:rPr lang="en-AU" b="1">
                <a:solidFill>
                  <a:srgbClr val="0000FF"/>
                </a:solidFill>
                <a:latin typeface="Futura Bk BT" pitchFamily="34" charset="0"/>
              </a:rPr>
              <a:t> </a:t>
            </a:r>
          </a:p>
        </p:txBody>
      </p:sp>
      <p:sp>
        <p:nvSpPr>
          <p:cNvPr id="207892" name="Rectangle 20"/>
          <p:cNvSpPr>
            <a:spLocks noChangeArrowheads="1"/>
          </p:cNvSpPr>
          <p:nvPr/>
        </p:nvSpPr>
        <p:spPr bwMode="auto">
          <a:xfrm>
            <a:off x="5033963" y="2676525"/>
            <a:ext cx="877887"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p</a:t>
            </a:r>
            <a:r>
              <a:rPr lang="en-US">
                <a:latin typeface="Futura Bk BT" pitchFamily="34" charset="0"/>
              </a:rPr>
              <a:t>)</a:t>
            </a:r>
            <a:endParaRPr lang="en-US" b="1" i="1">
              <a:solidFill>
                <a:srgbClr val="0000FF"/>
              </a:solidFill>
              <a:latin typeface="Futura Bk BT" pitchFamily="34" charset="0"/>
            </a:endParaRPr>
          </a:p>
        </p:txBody>
      </p:sp>
      <p:sp>
        <p:nvSpPr>
          <p:cNvPr id="207893" name="Rectangle 21"/>
          <p:cNvSpPr>
            <a:spLocks noChangeArrowheads="1"/>
          </p:cNvSpPr>
          <p:nvPr/>
        </p:nvSpPr>
        <p:spPr bwMode="auto">
          <a:xfrm>
            <a:off x="6321425" y="2676525"/>
            <a:ext cx="8270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q</a:t>
            </a:r>
            <a:r>
              <a:rPr lang="en-US">
                <a:latin typeface="Futura Bk BT" pitchFamily="34" charset="0"/>
              </a:rPr>
              <a:t>)</a:t>
            </a:r>
            <a:endParaRPr lang="en-US" b="1" i="1">
              <a:solidFill>
                <a:srgbClr val="0000FF"/>
              </a:solidFill>
              <a:latin typeface="Futura Bk BT" pitchFamily="34" charset="0"/>
            </a:endParaRPr>
          </a:p>
        </p:txBody>
      </p:sp>
      <p:sp>
        <p:nvSpPr>
          <p:cNvPr id="207894" name="Rectangle 22"/>
          <p:cNvSpPr>
            <a:spLocks noChangeArrowheads="1"/>
          </p:cNvSpPr>
          <p:nvPr/>
        </p:nvSpPr>
        <p:spPr bwMode="auto">
          <a:xfrm>
            <a:off x="3948113" y="3286125"/>
            <a:ext cx="877887"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p</a:t>
            </a:r>
            <a:r>
              <a:rPr lang="en-US">
                <a:latin typeface="Futura Bk BT" pitchFamily="34" charset="0"/>
              </a:rPr>
              <a:t>)</a:t>
            </a:r>
            <a:endParaRPr lang="en-US" b="1" i="1">
              <a:solidFill>
                <a:srgbClr val="0000FF"/>
              </a:solidFill>
              <a:latin typeface="Futura Bk BT" pitchFamily="34" charset="0"/>
            </a:endParaRPr>
          </a:p>
        </p:txBody>
      </p:sp>
      <p:sp>
        <p:nvSpPr>
          <p:cNvPr id="207895" name="Rectangle 23"/>
          <p:cNvSpPr>
            <a:spLocks noChangeArrowheads="1"/>
          </p:cNvSpPr>
          <p:nvPr/>
        </p:nvSpPr>
        <p:spPr bwMode="auto">
          <a:xfrm>
            <a:off x="3990975" y="3895725"/>
            <a:ext cx="8270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 </a:t>
            </a:r>
            <a:r>
              <a:rPr lang="en-US">
                <a:latin typeface="Futura Bk BT" pitchFamily="34" charset="0"/>
              </a:rPr>
              <a:t>(</a:t>
            </a:r>
            <a:r>
              <a:rPr lang="en-US" b="1" i="1">
                <a:solidFill>
                  <a:srgbClr val="00CC00"/>
                </a:solidFill>
                <a:latin typeface="Futura Bk BT" pitchFamily="34" charset="0"/>
              </a:rPr>
              <a:t>q</a:t>
            </a:r>
            <a:r>
              <a:rPr lang="en-US">
                <a:latin typeface="Futura Bk BT" pitchFamily="34" charset="0"/>
              </a:rPr>
              <a:t>)</a:t>
            </a:r>
            <a:endParaRPr lang="en-US" b="1" i="1">
              <a:solidFill>
                <a:srgbClr val="0000FF"/>
              </a:solidFill>
              <a:latin typeface="Futura Bk BT" pitchFamily="34" charset="0"/>
            </a:endParaRPr>
          </a:p>
        </p:txBody>
      </p:sp>
      <p:sp>
        <p:nvSpPr>
          <p:cNvPr id="207896" name="Line 24"/>
          <p:cNvSpPr>
            <a:spLocks noChangeShapeType="1"/>
          </p:cNvSpPr>
          <p:nvPr/>
        </p:nvSpPr>
        <p:spPr bwMode="auto">
          <a:xfrm>
            <a:off x="4862513" y="2676525"/>
            <a:ext cx="0" cy="1752600"/>
          </a:xfrm>
          <a:prstGeom prst="line">
            <a:avLst/>
          </a:prstGeom>
          <a:noFill/>
          <a:ln w="9525">
            <a:solidFill>
              <a:schemeClr val="tx1"/>
            </a:solidFill>
            <a:round/>
            <a:headEnd/>
            <a:tailEnd/>
          </a:ln>
          <a:effectLst/>
        </p:spPr>
        <p:txBody>
          <a:bodyPr wrap="none" anchor="ctr"/>
          <a:lstStyle/>
          <a:p>
            <a:endParaRPr lang="en-US"/>
          </a:p>
        </p:txBody>
      </p:sp>
      <p:sp>
        <p:nvSpPr>
          <p:cNvPr id="207897" name="Line 25"/>
          <p:cNvSpPr>
            <a:spLocks noChangeShapeType="1"/>
          </p:cNvSpPr>
          <p:nvPr/>
        </p:nvSpPr>
        <p:spPr bwMode="auto">
          <a:xfrm>
            <a:off x="3643313" y="3209925"/>
            <a:ext cx="3657600" cy="0"/>
          </a:xfrm>
          <a:prstGeom prst="line">
            <a:avLst/>
          </a:prstGeom>
          <a:noFill/>
          <a:ln w="9525">
            <a:solidFill>
              <a:schemeClr val="tx1"/>
            </a:solidFill>
            <a:round/>
            <a:headEnd/>
            <a:tailEnd/>
          </a:ln>
          <a:effectLst/>
        </p:spPr>
        <p:txBody>
          <a:bodyPr wrap="none" anchor="ctr"/>
          <a:lstStyle/>
          <a:p>
            <a:endParaRPr lang="en-US"/>
          </a:p>
        </p:txBody>
      </p:sp>
      <p:sp>
        <p:nvSpPr>
          <p:cNvPr id="207898" name="Rectangle 26"/>
          <p:cNvSpPr>
            <a:spLocks noChangeArrowheads="1"/>
          </p:cNvSpPr>
          <p:nvPr/>
        </p:nvSpPr>
        <p:spPr bwMode="auto">
          <a:xfrm>
            <a:off x="4975225" y="2191781"/>
            <a:ext cx="2625655" cy="369332"/>
          </a:xfrm>
          <a:prstGeom prst="rect">
            <a:avLst/>
          </a:prstGeom>
          <a:noFill/>
          <a:ln w="9525">
            <a:noFill/>
            <a:miter lim="800000"/>
            <a:headEnd/>
            <a:tailEnd/>
          </a:ln>
          <a:effectLst/>
        </p:spPr>
        <p:txBody>
          <a:bodyPr wrap="none">
            <a:spAutoFit/>
          </a:bodyPr>
          <a:lstStyle/>
          <a:p>
            <a:r>
              <a:rPr lang="en-US" sz="1800">
                <a:latin typeface="Futura Bk BT" pitchFamily="34" charset="0"/>
              </a:rPr>
              <a:t>Mother’s gametes (egg)</a:t>
            </a:r>
          </a:p>
        </p:txBody>
      </p:sp>
      <p:sp>
        <p:nvSpPr>
          <p:cNvPr id="207899" name="Rectangle 27"/>
          <p:cNvSpPr>
            <a:spLocks noChangeArrowheads="1"/>
          </p:cNvSpPr>
          <p:nvPr/>
        </p:nvSpPr>
        <p:spPr bwMode="auto">
          <a:xfrm rot="16200000">
            <a:off x="2410920" y="3094318"/>
            <a:ext cx="1971630" cy="646331"/>
          </a:xfrm>
          <a:prstGeom prst="rect">
            <a:avLst/>
          </a:prstGeom>
          <a:noFill/>
          <a:ln w="9525">
            <a:noFill/>
            <a:miter lim="800000"/>
            <a:headEnd/>
            <a:tailEnd/>
          </a:ln>
          <a:effectLst/>
        </p:spPr>
        <p:txBody>
          <a:bodyPr wrap="none">
            <a:spAutoFit/>
          </a:bodyPr>
          <a:lstStyle/>
          <a:p>
            <a:r>
              <a:rPr lang="en-US" sz="1800">
                <a:latin typeface="Futura Bk BT" pitchFamily="34" charset="0"/>
              </a:rPr>
              <a:t>Father’s gametes</a:t>
            </a:r>
          </a:p>
          <a:p>
            <a:r>
              <a:rPr lang="en-US" sz="1800">
                <a:latin typeface="Futura Bk BT" pitchFamily="34" charset="0"/>
              </a:rPr>
              <a:t>sperm</a:t>
            </a:r>
          </a:p>
        </p:txBody>
      </p:sp>
      <p:sp>
        <p:nvSpPr>
          <p:cNvPr id="207900" name="Rectangle 28"/>
          <p:cNvSpPr>
            <a:spLocks noChangeArrowheads="1"/>
          </p:cNvSpPr>
          <p:nvPr/>
        </p:nvSpPr>
        <p:spPr bwMode="auto">
          <a:xfrm>
            <a:off x="4989513" y="3309938"/>
            <a:ext cx="1211262"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p</a:t>
            </a:r>
            <a:r>
              <a:rPr lang="en-US" b="1" i="1" baseline="30000">
                <a:solidFill>
                  <a:srgbClr val="00CC00"/>
                </a:solidFill>
                <a:latin typeface="Futura Bk BT" pitchFamily="34" charset="0"/>
              </a:rPr>
              <a:t>2</a:t>
            </a:r>
            <a:r>
              <a:rPr lang="en-US">
                <a:latin typeface="Futura Bk BT" pitchFamily="34" charset="0"/>
              </a:rPr>
              <a:t>)</a:t>
            </a:r>
          </a:p>
        </p:txBody>
      </p:sp>
      <p:sp>
        <p:nvSpPr>
          <p:cNvPr id="207901" name="Rectangle 29"/>
          <p:cNvSpPr>
            <a:spLocks noChangeArrowheads="1"/>
          </p:cNvSpPr>
          <p:nvPr/>
        </p:nvSpPr>
        <p:spPr bwMode="auto">
          <a:xfrm>
            <a:off x="4975225" y="3929063"/>
            <a:ext cx="12334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qp</a:t>
            </a:r>
            <a:r>
              <a:rPr lang="en-US">
                <a:latin typeface="Futura Bk BT" pitchFamily="34" charset="0"/>
              </a:rPr>
              <a:t>)</a:t>
            </a:r>
          </a:p>
        </p:txBody>
      </p:sp>
      <p:sp>
        <p:nvSpPr>
          <p:cNvPr id="207902" name="Rectangle 30"/>
          <p:cNvSpPr>
            <a:spLocks noChangeArrowheads="1"/>
          </p:cNvSpPr>
          <p:nvPr/>
        </p:nvSpPr>
        <p:spPr bwMode="auto">
          <a:xfrm>
            <a:off x="6308725" y="3314700"/>
            <a:ext cx="1233488"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pq</a:t>
            </a:r>
            <a:r>
              <a:rPr lang="en-US">
                <a:latin typeface="Futura Bk BT" pitchFamily="34" charset="0"/>
              </a:rPr>
              <a:t>)</a:t>
            </a:r>
          </a:p>
        </p:txBody>
      </p:sp>
      <p:sp>
        <p:nvSpPr>
          <p:cNvPr id="207903" name="Rectangle 31"/>
          <p:cNvSpPr>
            <a:spLocks noChangeArrowheads="1"/>
          </p:cNvSpPr>
          <p:nvPr/>
        </p:nvSpPr>
        <p:spPr bwMode="auto">
          <a:xfrm>
            <a:off x="6384925" y="3924300"/>
            <a:ext cx="1109663" cy="457200"/>
          </a:xfrm>
          <a:prstGeom prst="rect">
            <a:avLst/>
          </a:prstGeom>
          <a:noFill/>
          <a:ln w="9525">
            <a:noFill/>
            <a:miter lim="800000"/>
            <a:headEnd/>
            <a:tailEnd/>
          </a:ln>
          <a:effectLst/>
        </p:spPr>
        <p:txBody>
          <a:bodyPr wrap="none">
            <a:spAutoFit/>
          </a:bodyPr>
          <a:lstStyle/>
          <a:p>
            <a:r>
              <a:rPr lang="en-US" b="1" i="1">
                <a:solidFill>
                  <a:srgbClr val="0000FF"/>
                </a:solidFill>
                <a:latin typeface="Futura Bk BT" pitchFamily="34" charset="0"/>
              </a:rPr>
              <a:t>aa </a:t>
            </a:r>
            <a:r>
              <a:rPr lang="en-US">
                <a:latin typeface="Futura Bk BT" pitchFamily="34" charset="0"/>
              </a:rPr>
              <a:t>(</a:t>
            </a:r>
            <a:r>
              <a:rPr lang="en-US" b="1" i="1">
                <a:solidFill>
                  <a:srgbClr val="00CC00"/>
                </a:solidFill>
                <a:latin typeface="Futura Bk BT" pitchFamily="34" charset="0"/>
              </a:rPr>
              <a:t>q</a:t>
            </a:r>
            <a:r>
              <a:rPr lang="en-US" b="1" i="1" baseline="30000">
                <a:solidFill>
                  <a:srgbClr val="00CC00"/>
                </a:solidFill>
                <a:latin typeface="Futura Bk BT" pitchFamily="34" charset="0"/>
              </a:rPr>
              <a:t>2</a:t>
            </a:r>
            <a:r>
              <a:rPr lang="en-US">
                <a:latin typeface="Futura Bk BT" pitchFamily="34" charset="0"/>
              </a:rPr>
              <a:t>)</a:t>
            </a:r>
          </a:p>
        </p:txBody>
      </p:sp>
      <p:sp>
        <p:nvSpPr>
          <p:cNvPr id="207904" name="Rectangle 32"/>
          <p:cNvSpPr>
            <a:spLocks noChangeArrowheads="1"/>
          </p:cNvSpPr>
          <p:nvPr/>
        </p:nvSpPr>
        <p:spPr bwMode="auto">
          <a:xfrm>
            <a:off x="1763688" y="4725144"/>
            <a:ext cx="5107680" cy="400110"/>
          </a:xfrm>
          <a:prstGeom prst="rect">
            <a:avLst/>
          </a:prstGeom>
          <a:noFill/>
          <a:ln w="9525">
            <a:noFill/>
            <a:miter lim="800000"/>
            <a:headEnd/>
            <a:tailEnd/>
          </a:ln>
          <a:effectLst/>
        </p:spPr>
        <p:txBody>
          <a:bodyPr wrap="none">
            <a:spAutoFit/>
          </a:bodyPr>
          <a:lstStyle/>
          <a:p>
            <a:r>
              <a:rPr lang="en-US" sz="2000" b="1" dirty="0">
                <a:latin typeface="Futura Bk BT" pitchFamily="34" charset="0"/>
              </a:rPr>
              <a:t>Hardy-Weinberg Equilibrium </a:t>
            </a:r>
            <a:r>
              <a:rPr lang="en-US" sz="2000" dirty="0">
                <a:latin typeface="Futura Bk BT" pitchFamily="34" charset="0"/>
              </a:rPr>
              <a:t>frequencies </a:t>
            </a:r>
          </a:p>
        </p:txBody>
      </p:sp>
      <p:sp>
        <p:nvSpPr>
          <p:cNvPr id="207905" name="Rectangle 33"/>
          <p:cNvSpPr>
            <a:spLocks noChangeArrowheads="1"/>
          </p:cNvSpPr>
          <p:nvPr/>
        </p:nvSpPr>
        <p:spPr bwMode="auto">
          <a:xfrm>
            <a:off x="2051720" y="5229200"/>
            <a:ext cx="1495425" cy="396875"/>
          </a:xfrm>
          <a:prstGeom prst="rect">
            <a:avLst/>
          </a:prstGeom>
          <a:noFill/>
          <a:ln w="9525">
            <a:noFill/>
            <a:miter lim="800000"/>
            <a:headEnd/>
            <a:tailEnd/>
          </a:ln>
          <a:effectLst/>
        </p:spPr>
        <p:txBody>
          <a:bodyPr wrap="none">
            <a:spAutoFit/>
          </a:bodyPr>
          <a:lstStyle/>
          <a:p>
            <a:r>
              <a:rPr lang="en-US" sz="2000" i="1">
                <a:latin typeface="Futura Bk BT" pitchFamily="34" charset="0"/>
              </a:rPr>
              <a:t>P </a:t>
            </a:r>
            <a:r>
              <a:rPr lang="en-US" sz="2000">
                <a:latin typeface="Futura Bk BT" pitchFamily="34" charset="0"/>
              </a:rPr>
              <a:t>(</a:t>
            </a:r>
            <a:r>
              <a:rPr lang="en-US" sz="2000" b="1" i="1">
                <a:solidFill>
                  <a:srgbClr val="0000FF"/>
                </a:solidFill>
                <a:latin typeface="Futura Bk BT" pitchFamily="34" charset="0"/>
              </a:rPr>
              <a:t>AA</a:t>
            </a:r>
            <a:r>
              <a:rPr lang="en-US" sz="2000">
                <a:latin typeface="Futura Bk BT" pitchFamily="34" charset="0"/>
              </a:rPr>
              <a:t>) = </a:t>
            </a:r>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p>
        </p:txBody>
      </p:sp>
      <p:sp>
        <p:nvSpPr>
          <p:cNvPr id="207906" name="Rectangle 34"/>
          <p:cNvSpPr>
            <a:spLocks noChangeArrowheads="1"/>
          </p:cNvSpPr>
          <p:nvPr/>
        </p:nvSpPr>
        <p:spPr bwMode="auto">
          <a:xfrm>
            <a:off x="2051720" y="5643537"/>
            <a:ext cx="1657350" cy="396875"/>
          </a:xfrm>
          <a:prstGeom prst="rect">
            <a:avLst/>
          </a:prstGeom>
          <a:noFill/>
          <a:ln w="9525">
            <a:noFill/>
            <a:miter lim="800000"/>
            <a:headEnd/>
            <a:tailEnd/>
          </a:ln>
          <a:effectLst/>
        </p:spPr>
        <p:txBody>
          <a:bodyPr wrap="none">
            <a:spAutoFit/>
          </a:bodyPr>
          <a:lstStyle/>
          <a:p>
            <a:r>
              <a:rPr lang="en-US" sz="2000" i="1" dirty="0">
                <a:latin typeface="Futura Bk BT" pitchFamily="34" charset="0"/>
              </a:rPr>
              <a:t>P </a:t>
            </a:r>
            <a:r>
              <a:rPr lang="en-US" sz="2000" dirty="0">
                <a:latin typeface="Futura Bk BT" pitchFamily="34" charset="0"/>
              </a:rPr>
              <a:t>(</a:t>
            </a:r>
            <a:r>
              <a:rPr lang="en-US" sz="2000" b="1" i="1" dirty="0" err="1">
                <a:solidFill>
                  <a:srgbClr val="0000FF"/>
                </a:solidFill>
                <a:latin typeface="Futura Bk BT" pitchFamily="34" charset="0"/>
              </a:rPr>
              <a:t>Aa</a:t>
            </a:r>
            <a:r>
              <a:rPr lang="en-US" sz="2000" dirty="0">
                <a:latin typeface="Futura Bk BT" pitchFamily="34" charset="0"/>
              </a:rPr>
              <a:t>) = </a:t>
            </a:r>
            <a:r>
              <a:rPr lang="en-US" sz="2000" b="1" i="1" dirty="0">
                <a:solidFill>
                  <a:srgbClr val="00CC00"/>
                </a:solidFill>
                <a:latin typeface="Futura Bk BT" pitchFamily="34" charset="0"/>
              </a:rPr>
              <a:t>2pq</a:t>
            </a:r>
            <a:endParaRPr lang="en-US" sz="2000" b="1" i="1" baseline="30000" dirty="0">
              <a:solidFill>
                <a:srgbClr val="00CC00"/>
              </a:solidFill>
              <a:latin typeface="Futura Bk BT" pitchFamily="34" charset="0"/>
            </a:endParaRPr>
          </a:p>
        </p:txBody>
      </p:sp>
      <p:sp>
        <p:nvSpPr>
          <p:cNvPr id="207907" name="Rectangle 35"/>
          <p:cNvSpPr>
            <a:spLocks noChangeArrowheads="1"/>
          </p:cNvSpPr>
          <p:nvPr/>
        </p:nvSpPr>
        <p:spPr bwMode="auto">
          <a:xfrm>
            <a:off x="2046958" y="6086450"/>
            <a:ext cx="1409700" cy="396875"/>
          </a:xfrm>
          <a:prstGeom prst="rect">
            <a:avLst/>
          </a:prstGeom>
          <a:noFill/>
          <a:ln w="9525">
            <a:noFill/>
            <a:miter lim="800000"/>
            <a:headEnd/>
            <a:tailEnd/>
          </a:ln>
          <a:effectLst/>
        </p:spPr>
        <p:txBody>
          <a:bodyPr wrap="none">
            <a:spAutoFit/>
          </a:bodyPr>
          <a:lstStyle/>
          <a:p>
            <a:r>
              <a:rPr lang="en-US" sz="2000" i="1">
                <a:latin typeface="Futura Bk BT" pitchFamily="34" charset="0"/>
              </a:rPr>
              <a:t>P </a:t>
            </a:r>
            <a:r>
              <a:rPr lang="en-US" sz="2000">
                <a:latin typeface="Futura Bk BT" pitchFamily="34" charset="0"/>
              </a:rPr>
              <a:t>(</a:t>
            </a:r>
            <a:r>
              <a:rPr lang="en-US" sz="2000" b="1" i="1">
                <a:solidFill>
                  <a:srgbClr val="0000FF"/>
                </a:solidFill>
                <a:latin typeface="Futura Bk BT" pitchFamily="34" charset="0"/>
              </a:rPr>
              <a:t>aa</a:t>
            </a:r>
            <a:r>
              <a:rPr lang="en-US" sz="2000">
                <a:latin typeface="Futura Bk BT" pitchFamily="34" charset="0"/>
              </a:rPr>
              <a:t>) = </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p>
        </p:txBody>
      </p:sp>
      <p:sp>
        <p:nvSpPr>
          <p:cNvPr id="207908" name="Rectangle 36"/>
          <p:cNvSpPr>
            <a:spLocks noChangeArrowheads="1"/>
          </p:cNvSpPr>
          <p:nvPr/>
        </p:nvSpPr>
        <p:spPr bwMode="auto">
          <a:xfrm>
            <a:off x="4674270" y="5643537"/>
            <a:ext cx="2135521" cy="400110"/>
          </a:xfrm>
          <a:prstGeom prst="rect">
            <a:avLst/>
          </a:prstGeom>
          <a:noFill/>
          <a:ln w="9525">
            <a:noFill/>
            <a:miter lim="800000"/>
            <a:headEnd/>
            <a:tailEnd/>
          </a:ln>
          <a:effectLst/>
        </p:spPr>
        <p:txBody>
          <a:bodyPr wrap="none">
            <a:spAutoFit/>
          </a:bodyPr>
          <a:lstStyle/>
          <a:p>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baseline="30000">
                <a:solidFill>
                  <a:srgbClr val="00CC00"/>
                </a:solidFill>
                <a:latin typeface="Futura Bk BT" pitchFamily="34" charset="0"/>
              </a:rPr>
              <a:t> </a:t>
            </a:r>
            <a:r>
              <a:rPr lang="en-US" sz="2000" b="1">
                <a:solidFill>
                  <a:srgbClr val="00CC00"/>
                </a:solidFill>
                <a:latin typeface="Futura Bk BT" pitchFamily="34" charset="0"/>
              </a:rPr>
              <a:t>+ </a:t>
            </a:r>
            <a:r>
              <a:rPr lang="en-US" sz="2000" b="1" i="1">
                <a:solidFill>
                  <a:srgbClr val="00CC00"/>
                </a:solidFill>
                <a:latin typeface="Futura Bk BT" pitchFamily="34" charset="0"/>
              </a:rPr>
              <a:t>2pq</a:t>
            </a:r>
            <a:r>
              <a:rPr lang="en-US" sz="2000" b="1">
                <a:solidFill>
                  <a:srgbClr val="00CC00"/>
                </a:solidFill>
                <a:latin typeface="Futura Bk BT" pitchFamily="34" charset="0"/>
              </a:rPr>
              <a:t> + </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r>
              <a:rPr lang="en-US" sz="2000" b="1">
                <a:solidFill>
                  <a:srgbClr val="00CC00"/>
                </a:solidFill>
                <a:latin typeface="Futura Bk BT" pitchFamily="34" charset="0"/>
              </a:rPr>
              <a:t> = 1</a:t>
            </a:r>
            <a:endParaRPr lang="en-US" sz="2000" b="1" baseline="30000">
              <a:solidFill>
                <a:srgbClr val="00CC00"/>
              </a:solidFill>
              <a:latin typeface="Futura Bk BT"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982" name="Rectangle 294"/>
          <p:cNvSpPr>
            <a:spLocks noChangeArrowheads="1"/>
          </p:cNvSpPr>
          <p:nvPr/>
        </p:nvSpPr>
        <p:spPr bwMode="auto">
          <a:xfrm>
            <a:off x="1353003" y="1002828"/>
            <a:ext cx="2895600" cy="461665"/>
          </a:xfrm>
          <a:prstGeom prst="rect">
            <a:avLst/>
          </a:prstGeom>
          <a:noFill/>
          <a:ln w="9525">
            <a:noFill/>
            <a:miter lim="800000"/>
            <a:headEnd/>
            <a:tailEnd/>
          </a:ln>
          <a:effectLst/>
        </p:spPr>
        <p:txBody>
          <a:bodyPr>
            <a:spAutoFit/>
          </a:bodyPr>
          <a:lstStyle/>
          <a:p>
            <a:r>
              <a:rPr lang="en-US" b="1">
                <a:latin typeface="Futura Bk BT" pitchFamily="34" charset="0"/>
              </a:rPr>
              <a:t>Biometric Model</a:t>
            </a:r>
          </a:p>
        </p:txBody>
      </p:sp>
      <p:grpSp>
        <p:nvGrpSpPr>
          <p:cNvPr id="5" name="Group 4"/>
          <p:cNvGrpSpPr/>
          <p:nvPr/>
        </p:nvGrpSpPr>
        <p:grpSpPr>
          <a:xfrm>
            <a:off x="382321" y="1697779"/>
            <a:ext cx="8460432" cy="3149064"/>
            <a:chOff x="1115616" y="3907631"/>
            <a:chExt cx="8460432" cy="3149064"/>
          </a:xfrm>
        </p:grpSpPr>
        <p:sp>
          <p:nvSpPr>
            <p:cNvPr id="242981" name="Rectangle 293"/>
            <p:cNvSpPr>
              <a:spLocks noChangeArrowheads="1"/>
            </p:cNvSpPr>
            <p:nvPr/>
          </p:nvSpPr>
          <p:spPr bwMode="auto">
            <a:xfrm>
              <a:off x="6248400" y="5733256"/>
              <a:ext cx="3327648" cy="1323439"/>
            </a:xfrm>
            <a:prstGeom prst="rect">
              <a:avLst/>
            </a:prstGeom>
            <a:noFill/>
            <a:ln w="9525">
              <a:noFill/>
              <a:miter lim="800000"/>
              <a:headEnd/>
              <a:tailEnd/>
            </a:ln>
            <a:effectLst/>
          </p:spPr>
          <p:txBody>
            <a:bodyPr wrap="square">
              <a:spAutoFit/>
            </a:bodyPr>
            <a:lstStyle/>
            <a:p>
              <a:r>
                <a:rPr lang="en-US" sz="2000">
                  <a:latin typeface="Futura Bk BT" pitchFamily="34" charset="0"/>
                </a:rPr>
                <a:t>phenotypie means within each genotype (aa, Aa, AA) ......conditional on genotype</a:t>
              </a:r>
            </a:p>
          </p:txBody>
        </p:sp>
        <p:sp>
          <p:nvSpPr>
            <p:cNvPr id="242984" name="Rectangle 296"/>
            <p:cNvSpPr>
              <a:spLocks noChangeArrowheads="1"/>
            </p:cNvSpPr>
            <p:nvPr/>
          </p:nvSpPr>
          <p:spPr bwMode="auto">
            <a:xfrm>
              <a:off x="6248400" y="5085184"/>
              <a:ext cx="2895600" cy="400110"/>
            </a:xfrm>
            <a:prstGeom prst="rect">
              <a:avLst/>
            </a:prstGeom>
            <a:noFill/>
            <a:ln w="9525">
              <a:noFill/>
              <a:miter lim="800000"/>
              <a:headEnd/>
              <a:tailEnd/>
            </a:ln>
            <a:effectLst/>
          </p:spPr>
          <p:txBody>
            <a:bodyPr>
              <a:spAutoFit/>
            </a:bodyPr>
            <a:lstStyle/>
            <a:p>
              <a:r>
                <a:rPr lang="en-US" sz="2000" dirty="0">
                  <a:latin typeface="Futura Bk BT" pitchFamily="34" charset="0"/>
                </a:rPr>
                <a:t>Genotypic effect</a:t>
              </a:r>
            </a:p>
          </p:txBody>
        </p:sp>
        <p:grpSp>
          <p:nvGrpSpPr>
            <p:cNvPr id="4" name="Group 3"/>
            <p:cNvGrpSpPr/>
            <p:nvPr/>
          </p:nvGrpSpPr>
          <p:grpSpPr>
            <a:xfrm>
              <a:off x="1115616" y="3907631"/>
              <a:ext cx="5029200" cy="2226965"/>
              <a:chOff x="1066800" y="3949700"/>
              <a:chExt cx="5029200" cy="2226965"/>
            </a:xfrm>
          </p:grpSpPr>
          <p:sp>
            <p:nvSpPr>
              <p:cNvPr id="242691" name="Line 3"/>
              <p:cNvSpPr>
                <a:spLocks noChangeShapeType="1"/>
              </p:cNvSpPr>
              <p:nvPr/>
            </p:nvSpPr>
            <p:spPr bwMode="auto">
              <a:xfrm>
                <a:off x="1471613" y="4887913"/>
                <a:ext cx="3516312" cy="0"/>
              </a:xfrm>
              <a:prstGeom prst="line">
                <a:avLst/>
              </a:prstGeom>
              <a:noFill/>
              <a:ln w="9525">
                <a:solidFill>
                  <a:schemeClr val="tx1"/>
                </a:solidFill>
                <a:round/>
                <a:headEnd/>
                <a:tailEnd/>
              </a:ln>
              <a:effectLst/>
            </p:spPr>
            <p:txBody>
              <a:bodyPr wrap="none" anchor="ctr"/>
              <a:lstStyle/>
              <a:p>
                <a:endParaRPr lang="en-US"/>
              </a:p>
            </p:txBody>
          </p:sp>
          <p:sp>
            <p:nvSpPr>
              <p:cNvPr id="242692" name="Oval 4"/>
              <p:cNvSpPr>
                <a:spLocks noChangeArrowheads="1"/>
              </p:cNvSpPr>
              <p:nvPr/>
            </p:nvSpPr>
            <p:spPr bwMode="auto">
              <a:xfrm>
                <a:off x="1382713" y="4735513"/>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242693" name="Oval 5"/>
              <p:cNvSpPr>
                <a:spLocks noChangeArrowheads="1"/>
              </p:cNvSpPr>
              <p:nvPr/>
            </p:nvSpPr>
            <p:spPr bwMode="auto">
              <a:xfrm>
                <a:off x="4835525" y="4735513"/>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42694" name="Oval 6"/>
              <p:cNvSpPr>
                <a:spLocks noChangeArrowheads="1"/>
              </p:cNvSpPr>
              <p:nvPr/>
            </p:nvSpPr>
            <p:spPr bwMode="auto">
              <a:xfrm>
                <a:off x="3287713" y="4735513"/>
                <a:ext cx="304800" cy="3048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242695" name="Line 7"/>
              <p:cNvSpPr>
                <a:spLocks noChangeShapeType="1"/>
              </p:cNvSpPr>
              <p:nvPr/>
            </p:nvSpPr>
            <p:spPr bwMode="auto">
              <a:xfrm>
                <a:off x="3159125" y="4694238"/>
                <a:ext cx="0" cy="381000"/>
              </a:xfrm>
              <a:prstGeom prst="line">
                <a:avLst/>
              </a:prstGeom>
              <a:noFill/>
              <a:ln w="9525">
                <a:solidFill>
                  <a:schemeClr val="tx1"/>
                </a:solidFill>
                <a:round/>
                <a:headEnd/>
                <a:tailEnd/>
              </a:ln>
              <a:effectLst/>
            </p:spPr>
            <p:txBody>
              <a:bodyPr wrap="none" anchor="ctr"/>
              <a:lstStyle/>
              <a:p>
                <a:endParaRPr lang="en-US"/>
              </a:p>
            </p:txBody>
          </p:sp>
          <p:sp>
            <p:nvSpPr>
              <p:cNvPr id="242696" name="Text Box 8"/>
              <p:cNvSpPr txBox="1">
                <a:spLocks noChangeArrowheads="1"/>
              </p:cNvSpPr>
              <p:nvPr/>
            </p:nvSpPr>
            <p:spPr bwMode="auto">
              <a:xfrm>
                <a:off x="2990850" y="4178300"/>
                <a:ext cx="184731" cy="461665"/>
              </a:xfrm>
              <a:prstGeom prst="rect">
                <a:avLst/>
              </a:prstGeom>
              <a:noFill/>
              <a:ln w="9525">
                <a:noFill/>
                <a:miter lim="800000"/>
                <a:headEnd/>
                <a:tailEnd/>
              </a:ln>
              <a:effectLst/>
            </p:spPr>
            <p:txBody>
              <a:bodyPr wrap="none">
                <a:spAutoFit/>
              </a:bodyPr>
              <a:lstStyle/>
              <a:p>
                <a:pPr algn="l"/>
                <a:endParaRPr lang="en-US" i="1">
                  <a:solidFill>
                    <a:schemeClr val="folHlink"/>
                  </a:solidFill>
                </a:endParaRPr>
              </a:p>
            </p:txBody>
          </p:sp>
          <p:sp>
            <p:nvSpPr>
              <p:cNvPr id="242697" name="Text Box 9"/>
              <p:cNvSpPr txBox="1">
                <a:spLocks noChangeArrowheads="1"/>
              </p:cNvSpPr>
              <p:nvPr/>
            </p:nvSpPr>
            <p:spPr bwMode="auto">
              <a:xfrm>
                <a:off x="3199663" y="5054601"/>
                <a:ext cx="361950" cy="519112"/>
              </a:xfrm>
              <a:prstGeom prst="rect">
                <a:avLst/>
              </a:prstGeom>
              <a:noFill/>
              <a:ln w="9525">
                <a:noFill/>
                <a:miter lim="800000"/>
                <a:headEnd/>
                <a:tailEnd/>
              </a:ln>
              <a:effectLst/>
            </p:spPr>
            <p:txBody>
              <a:bodyPr wrap="none">
                <a:spAutoFit/>
              </a:bodyPr>
              <a:lstStyle/>
              <a:p>
                <a:pPr algn="l"/>
                <a:r>
                  <a:rPr lang="en-US" sz="2800" b="1" i="1">
                    <a:solidFill>
                      <a:srgbClr val="FF6600"/>
                    </a:solidFill>
                  </a:rPr>
                  <a:t>d</a:t>
                </a:r>
                <a:endParaRPr lang="en-US" b="1" i="1">
                  <a:solidFill>
                    <a:srgbClr val="FF6600"/>
                  </a:solidFill>
                </a:endParaRPr>
              </a:p>
            </p:txBody>
          </p:sp>
          <p:sp>
            <p:nvSpPr>
              <p:cNvPr id="242698" name="Text Box 10"/>
              <p:cNvSpPr txBox="1">
                <a:spLocks noChangeArrowheads="1"/>
              </p:cNvSpPr>
              <p:nvPr/>
            </p:nvSpPr>
            <p:spPr bwMode="auto">
              <a:xfrm>
                <a:off x="4794250" y="5054600"/>
                <a:ext cx="569387" cy="523220"/>
              </a:xfrm>
              <a:prstGeom prst="rect">
                <a:avLst/>
              </a:prstGeom>
              <a:noFill/>
              <a:ln w="9525">
                <a:noFill/>
                <a:miter lim="800000"/>
                <a:headEnd/>
                <a:tailEnd/>
              </a:ln>
              <a:effectLst/>
            </p:spPr>
            <p:txBody>
              <a:bodyPr wrap="none">
                <a:spAutoFit/>
              </a:bodyPr>
              <a:lstStyle/>
              <a:p>
                <a:pPr algn="l"/>
                <a:r>
                  <a:rPr lang="en-US" sz="2800" b="1" i="1">
                    <a:solidFill>
                      <a:srgbClr val="FF6600"/>
                    </a:solidFill>
                  </a:rPr>
                  <a:t>+a</a:t>
                </a:r>
                <a:endParaRPr lang="en-US" b="1" i="1">
                  <a:solidFill>
                    <a:srgbClr val="FF6600"/>
                  </a:solidFill>
                </a:endParaRPr>
              </a:p>
            </p:txBody>
          </p:sp>
          <p:sp>
            <p:nvSpPr>
              <p:cNvPr id="242974" name="Text Box 286"/>
              <p:cNvSpPr txBox="1">
                <a:spLocks noChangeArrowheads="1"/>
              </p:cNvSpPr>
              <p:nvPr/>
            </p:nvSpPr>
            <p:spPr bwMode="auto">
              <a:xfrm>
                <a:off x="4518025" y="5715000"/>
                <a:ext cx="922047" cy="461665"/>
              </a:xfrm>
              <a:prstGeom prst="rect">
                <a:avLst/>
              </a:prstGeom>
              <a:noFill/>
              <a:ln w="9525">
                <a:noFill/>
                <a:miter lim="800000"/>
                <a:headEnd/>
                <a:tailEnd/>
              </a:ln>
              <a:effectLst/>
            </p:spPr>
            <p:txBody>
              <a:bodyPr wrap="none">
                <a:spAutoFit/>
              </a:bodyPr>
              <a:lstStyle/>
              <a:p>
                <a:pPr algn="l"/>
                <a:r>
                  <a:rPr lang="en-US" b="1" i="1">
                    <a:latin typeface="Symbol" panose="05050102010706020507" pitchFamily="18" charset="2"/>
                  </a:rPr>
                  <a:t>m</a:t>
                </a:r>
                <a:r>
                  <a:rPr lang="en-US" b="1" i="1">
                    <a:solidFill>
                      <a:schemeClr val="folHlink"/>
                    </a:solidFill>
                  </a:rPr>
                  <a:t> </a:t>
                </a:r>
                <a:r>
                  <a:rPr lang="en-US" b="1" i="1">
                    <a:solidFill>
                      <a:srgbClr val="FF6600"/>
                    </a:solidFill>
                  </a:rPr>
                  <a:t>+ a</a:t>
                </a:r>
                <a:r>
                  <a:rPr lang="en-US" b="1"/>
                  <a:t> </a:t>
                </a:r>
              </a:p>
            </p:txBody>
          </p:sp>
          <p:sp>
            <p:nvSpPr>
              <p:cNvPr id="242975" name="Text Box 287"/>
              <p:cNvSpPr txBox="1">
                <a:spLocks noChangeArrowheads="1"/>
              </p:cNvSpPr>
              <p:nvPr/>
            </p:nvSpPr>
            <p:spPr bwMode="auto">
              <a:xfrm>
                <a:off x="2955925" y="5715000"/>
                <a:ext cx="878767" cy="461665"/>
              </a:xfrm>
              <a:prstGeom prst="rect">
                <a:avLst/>
              </a:prstGeom>
              <a:noFill/>
              <a:ln w="9525">
                <a:noFill/>
                <a:miter lim="800000"/>
                <a:headEnd/>
                <a:tailEnd/>
              </a:ln>
              <a:effectLst/>
            </p:spPr>
            <p:txBody>
              <a:bodyPr wrap="none">
                <a:spAutoFit/>
              </a:bodyPr>
              <a:lstStyle/>
              <a:p>
                <a:pPr algn="l"/>
                <a:r>
                  <a:rPr lang="en-US" b="1" i="1">
                    <a:latin typeface="Symbol" panose="05050102010706020507" pitchFamily="18" charset="2"/>
                  </a:rPr>
                  <a:t>m</a:t>
                </a:r>
                <a:r>
                  <a:rPr lang="en-US" b="1" i="1">
                    <a:solidFill>
                      <a:schemeClr val="folHlink"/>
                    </a:solidFill>
                  </a:rPr>
                  <a:t> </a:t>
                </a:r>
                <a:r>
                  <a:rPr lang="en-US" b="1" i="1">
                    <a:solidFill>
                      <a:srgbClr val="FF6600"/>
                    </a:solidFill>
                  </a:rPr>
                  <a:t>+ d</a:t>
                </a:r>
              </a:p>
            </p:txBody>
          </p:sp>
          <p:sp>
            <p:nvSpPr>
              <p:cNvPr id="242976" name="Text Box 288"/>
              <p:cNvSpPr txBox="1">
                <a:spLocks noChangeArrowheads="1"/>
              </p:cNvSpPr>
              <p:nvPr/>
            </p:nvSpPr>
            <p:spPr bwMode="auto">
              <a:xfrm>
                <a:off x="1066800" y="5715000"/>
                <a:ext cx="901209" cy="461665"/>
              </a:xfrm>
              <a:prstGeom prst="rect">
                <a:avLst/>
              </a:prstGeom>
              <a:noFill/>
              <a:ln w="9525">
                <a:noFill/>
                <a:miter lim="800000"/>
                <a:headEnd/>
                <a:tailEnd/>
              </a:ln>
              <a:effectLst/>
            </p:spPr>
            <p:txBody>
              <a:bodyPr wrap="none">
                <a:spAutoFit/>
              </a:bodyPr>
              <a:lstStyle/>
              <a:p>
                <a:pPr algn="l"/>
                <a:r>
                  <a:rPr lang="en-US" b="1" i="1">
                    <a:latin typeface="Symbol" panose="05050102010706020507" pitchFamily="18" charset="2"/>
                  </a:rPr>
                  <a:t>m</a:t>
                </a:r>
                <a:r>
                  <a:rPr lang="en-US" b="1" i="1">
                    <a:solidFill>
                      <a:schemeClr val="folHlink"/>
                    </a:solidFill>
                  </a:rPr>
                  <a:t> </a:t>
                </a:r>
                <a:r>
                  <a:rPr lang="en-US" b="1" i="1">
                    <a:solidFill>
                      <a:srgbClr val="FF6600"/>
                    </a:solidFill>
                  </a:rPr>
                  <a:t>– a</a:t>
                </a:r>
                <a:r>
                  <a:rPr lang="en-US" b="1"/>
                  <a:t> </a:t>
                </a:r>
              </a:p>
            </p:txBody>
          </p:sp>
          <p:sp>
            <p:nvSpPr>
              <p:cNvPr id="242977" name="Text Box 289"/>
              <p:cNvSpPr txBox="1">
                <a:spLocks noChangeArrowheads="1"/>
              </p:cNvSpPr>
              <p:nvPr/>
            </p:nvSpPr>
            <p:spPr bwMode="auto">
              <a:xfrm>
                <a:off x="1363663" y="5118100"/>
                <a:ext cx="641350" cy="457200"/>
              </a:xfrm>
              <a:prstGeom prst="rect">
                <a:avLst/>
              </a:prstGeom>
              <a:noFill/>
              <a:ln w="9525">
                <a:noFill/>
                <a:miter lim="800000"/>
                <a:headEnd/>
                <a:tailEnd/>
              </a:ln>
              <a:effectLst/>
            </p:spPr>
            <p:txBody>
              <a:bodyPr wrap="none">
                <a:spAutoFit/>
              </a:bodyPr>
              <a:lstStyle/>
              <a:p>
                <a:pPr algn="l"/>
                <a:r>
                  <a:rPr lang="en-US" b="1" i="1">
                    <a:solidFill>
                      <a:srgbClr val="FF6600"/>
                    </a:solidFill>
                  </a:rPr>
                  <a:t>– a</a:t>
                </a:r>
                <a:r>
                  <a:rPr lang="en-US" b="1">
                    <a:solidFill>
                      <a:srgbClr val="FF6600"/>
                    </a:solidFill>
                  </a:rPr>
                  <a:t> </a:t>
                </a:r>
              </a:p>
            </p:txBody>
          </p:sp>
          <p:sp>
            <p:nvSpPr>
              <p:cNvPr id="242978" name="Text Box 290"/>
              <p:cNvSpPr txBox="1">
                <a:spLocks noChangeArrowheads="1"/>
              </p:cNvSpPr>
              <p:nvPr/>
            </p:nvSpPr>
            <p:spPr bwMode="auto">
              <a:xfrm>
                <a:off x="4732338" y="3952875"/>
                <a:ext cx="71437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42979" name="Text Box 291"/>
              <p:cNvSpPr txBox="1">
                <a:spLocks noChangeArrowheads="1"/>
              </p:cNvSpPr>
              <p:nvPr/>
            </p:nvSpPr>
            <p:spPr bwMode="auto">
              <a:xfrm>
                <a:off x="3186113" y="3949700"/>
                <a:ext cx="55562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42980" name="Text Box 292"/>
              <p:cNvSpPr txBox="1">
                <a:spLocks noChangeArrowheads="1"/>
              </p:cNvSpPr>
              <p:nvPr/>
            </p:nvSpPr>
            <p:spPr bwMode="auto">
              <a:xfrm>
                <a:off x="1331913" y="3949700"/>
                <a:ext cx="457200"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42983" name="Line 295"/>
              <p:cNvSpPr>
                <a:spLocks noChangeShapeType="1"/>
              </p:cNvSpPr>
              <p:nvPr/>
            </p:nvSpPr>
            <p:spPr bwMode="auto">
              <a:xfrm flipH="1">
                <a:off x="5638800" y="5972175"/>
                <a:ext cx="457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42985" name="Line 297"/>
              <p:cNvSpPr>
                <a:spLocks noChangeShapeType="1"/>
              </p:cNvSpPr>
              <p:nvPr/>
            </p:nvSpPr>
            <p:spPr bwMode="auto">
              <a:xfrm flipH="1">
                <a:off x="5638800" y="5362575"/>
                <a:ext cx="457200" cy="0"/>
              </a:xfrm>
              <a:prstGeom prst="line">
                <a:avLst/>
              </a:prstGeom>
              <a:noFill/>
              <a:ln w="9525">
                <a:solidFill>
                  <a:schemeClr val="tx1"/>
                </a:solidFill>
                <a:round/>
                <a:headEnd/>
                <a:tailEnd type="triangle" w="med" len="med"/>
              </a:ln>
              <a:effectLst/>
            </p:spPr>
            <p:txBody>
              <a:bodyPr wrap="none" anchor="ctr"/>
              <a:lstStyle/>
              <a:p>
                <a:endParaRPr lang="en-US"/>
              </a:p>
            </p:txBody>
          </p:sp>
        </p:grpSp>
      </p:grpSp>
      <p:sp>
        <p:nvSpPr>
          <p:cNvPr id="242986" name="Text Box 298"/>
          <p:cNvSpPr txBox="1">
            <a:spLocks noChangeArrowheads="1"/>
          </p:cNvSpPr>
          <p:nvPr/>
        </p:nvSpPr>
        <p:spPr bwMode="auto">
          <a:xfrm>
            <a:off x="88002" y="182979"/>
            <a:ext cx="9348464" cy="616387"/>
          </a:xfrm>
          <a:prstGeom prst="rect">
            <a:avLst/>
          </a:prstGeom>
          <a:noFill/>
          <a:ln w="9525">
            <a:noFill/>
            <a:miter lim="800000"/>
            <a:headEnd/>
            <a:tailEnd/>
          </a:ln>
          <a:effectLst/>
        </p:spPr>
        <p:txBody>
          <a:bodyPr wrap="square">
            <a:spAutoFit/>
          </a:bodyPr>
          <a:lstStyle/>
          <a:p>
            <a:pPr algn="l">
              <a:lnSpc>
                <a:spcPct val="150000"/>
              </a:lnSpc>
              <a:spcBef>
                <a:spcPct val="50000"/>
              </a:spcBef>
            </a:pPr>
            <a:r>
              <a:rPr lang="en-AU" sz="2600" b="1" dirty="0">
                <a:solidFill>
                  <a:srgbClr val="FF0000"/>
                </a:solidFill>
                <a:latin typeface="Futura Bk BT" pitchFamily="34" charset="0"/>
              </a:rPr>
              <a:t>Phenotype level</a:t>
            </a:r>
            <a:r>
              <a:rPr lang="en-AU" sz="2600" b="1">
                <a:solidFill>
                  <a:srgbClr val="FF0000"/>
                </a:solidFill>
                <a:latin typeface="Futura Bk BT" pitchFamily="34" charset="0"/>
              </a:rPr>
              <a:t>: contribution </a:t>
            </a:r>
            <a:r>
              <a:rPr lang="en-AU" sz="2600" b="1" dirty="0">
                <a:solidFill>
                  <a:srgbClr val="FF0000"/>
                </a:solidFill>
                <a:latin typeface="Futura Bk BT" pitchFamily="34" charset="0"/>
              </a:rPr>
              <a:t>to continuous variation</a:t>
            </a:r>
          </a:p>
        </p:txBody>
      </p:sp>
      <p:sp>
        <p:nvSpPr>
          <p:cNvPr id="2" name="TextBox 1"/>
          <p:cNvSpPr txBox="1"/>
          <p:nvPr/>
        </p:nvSpPr>
        <p:spPr>
          <a:xfrm>
            <a:off x="179512" y="4941168"/>
            <a:ext cx="8767336" cy="1200329"/>
          </a:xfrm>
          <a:prstGeom prst="rect">
            <a:avLst/>
          </a:prstGeom>
          <a:noFill/>
        </p:spPr>
        <p:txBody>
          <a:bodyPr wrap="none" rtlCol="0">
            <a:spAutoFit/>
          </a:bodyPr>
          <a:lstStyle/>
          <a:p>
            <a:r>
              <a:rPr lang="en-US"/>
              <a:t>Q: Phenotypic mean conditional on genotype means what?</a:t>
            </a:r>
          </a:p>
          <a:p>
            <a:r>
              <a:rPr lang="en-US"/>
              <a:t>A: Take all </a:t>
            </a:r>
            <a:r>
              <a:rPr lang="nl-NL" b="1" i="1">
                <a:solidFill>
                  <a:srgbClr val="00CC00"/>
                </a:solidFill>
                <a:latin typeface="Tahoma" pitchFamily="34" charset="0"/>
              </a:rPr>
              <a:t>aa</a:t>
            </a:r>
            <a:r>
              <a:rPr lang="en-US"/>
              <a:t> individuals and calculate their mean phenotypic value:</a:t>
            </a:r>
          </a:p>
          <a:p>
            <a:r>
              <a:rPr lang="en-US" b="1">
                <a:latin typeface="Symbol" panose="05050102010706020507" pitchFamily="18" charset="2"/>
              </a:rPr>
              <a:t>m</a:t>
            </a:r>
            <a:r>
              <a:rPr lang="en-US" b="1"/>
              <a:t> </a:t>
            </a:r>
            <a:r>
              <a:rPr lang="en-US" b="1" i="1">
                <a:solidFill>
                  <a:srgbClr val="FF6600"/>
                </a:solidFill>
              </a:rPr>
              <a:t>– a</a:t>
            </a:r>
            <a:r>
              <a:rPr lang="en-US" b="1"/>
              <a:t> </a:t>
            </a:r>
            <a:r>
              <a:rPr lang="en-US"/>
              <a:t>(the phenotypic mean </a:t>
            </a:r>
            <a:r>
              <a:rPr lang="en-US" b="1"/>
              <a:t>conditional</a:t>
            </a:r>
            <a:r>
              <a:rPr lang="en-US"/>
              <a:t> on genotype </a:t>
            </a:r>
            <a:r>
              <a:rPr lang="nl-NL" b="1" i="1">
                <a:solidFill>
                  <a:srgbClr val="00CC00"/>
                </a:solidFill>
                <a:latin typeface="Tahoma" pitchFamily="34" charset="0"/>
              </a:rPr>
              <a:t>aa</a:t>
            </a:r>
            <a:r>
              <a:rPr lang="en-US"/>
              <a:t>)</a:t>
            </a:r>
            <a:endParaRPr lang="nl-NL"/>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0889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08928" name="Rectangle 32"/>
          <p:cNvSpPr>
            <a:spLocks noChangeArrowheads="1"/>
          </p:cNvSpPr>
          <p:nvPr/>
        </p:nvSpPr>
        <p:spPr bwMode="auto">
          <a:xfrm>
            <a:off x="282575" y="1371600"/>
            <a:ext cx="5003486" cy="400110"/>
          </a:xfrm>
          <a:prstGeom prst="rect">
            <a:avLst/>
          </a:prstGeom>
          <a:noFill/>
          <a:ln w="9525">
            <a:noFill/>
            <a:miter lim="800000"/>
            <a:headEnd/>
            <a:tailEnd/>
          </a:ln>
          <a:effectLst/>
        </p:spPr>
        <p:txBody>
          <a:bodyPr wrap="none">
            <a:spAutoFit/>
          </a:bodyPr>
          <a:lstStyle/>
          <a:p>
            <a:pPr algn="l" eaLnBrk="1" hangingPunct="1"/>
            <a:r>
              <a:rPr lang="en-AU" sz="2000" b="1" u="sng">
                <a:solidFill>
                  <a:srgbClr val="0000FF"/>
                </a:solidFill>
                <a:latin typeface="Futura Bk BT" pitchFamily="34" charset="0"/>
              </a:rPr>
              <a:t>1. Contribution of the QTL to the Mean</a:t>
            </a:r>
          </a:p>
        </p:txBody>
      </p:sp>
      <p:sp>
        <p:nvSpPr>
          <p:cNvPr id="208929" name="Text Box 33"/>
          <p:cNvSpPr txBox="1">
            <a:spLocks noChangeArrowheads="1"/>
          </p:cNvSpPr>
          <p:nvPr/>
        </p:nvSpPr>
        <p:spPr bwMode="auto">
          <a:xfrm>
            <a:off x="6540185" y="1896760"/>
            <a:ext cx="714375" cy="320675"/>
          </a:xfrm>
          <a:prstGeom prst="rect">
            <a:avLst/>
          </a:prstGeom>
          <a:noFill/>
          <a:ln w="9525">
            <a:noFill/>
            <a:miter lim="800000"/>
            <a:headEnd/>
            <a:tailEnd/>
          </a:ln>
          <a:effectLst/>
        </p:spPr>
        <p:txBody>
          <a:bodyPr/>
          <a:lstStyle/>
          <a:p>
            <a:pPr algn="l"/>
            <a:r>
              <a:rPr lang="nl-NL" sz="2000" b="1" i="1">
                <a:latin typeface="Futura Bk BT" pitchFamily="34" charset="0"/>
              </a:rPr>
              <a:t>aa</a:t>
            </a:r>
            <a:endParaRPr lang="en-US" sz="2000" b="1" i="1">
              <a:latin typeface="Futura Bk BT" pitchFamily="34" charset="0"/>
            </a:endParaRPr>
          </a:p>
        </p:txBody>
      </p:sp>
      <p:sp>
        <p:nvSpPr>
          <p:cNvPr id="208930" name="Text Box 34"/>
          <p:cNvSpPr txBox="1">
            <a:spLocks noChangeArrowheads="1"/>
          </p:cNvSpPr>
          <p:nvPr/>
        </p:nvSpPr>
        <p:spPr bwMode="auto">
          <a:xfrm>
            <a:off x="5008248" y="1893585"/>
            <a:ext cx="555625" cy="320675"/>
          </a:xfrm>
          <a:prstGeom prst="rect">
            <a:avLst/>
          </a:prstGeom>
          <a:noFill/>
          <a:ln w="9525">
            <a:noFill/>
            <a:miter lim="800000"/>
            <a:headEnd/>
            <a:tailEnd/>
          </a:ln>
          <a:effectLst/>
        </p:spPr>
        <p:txBody>
          <a:bodyPr/>
          <a:lstStyle/>
          <a:p>
            <a:pPr algn="l"/>
            <a:r>
              <a:rPr lang="nl-NL" sz="2000" b="1" i="1">
                <a:latin typeface="Futura Bk BT" pitchFamily="34" charset="0"/>
              </a:rPr>
              <a:t>Aa</a:t>
            </a:r>
            <a:endParaRPr lang="en-US" sz="2000" b="1" i="1">
              <a:latin typeface="Futura Bk BT" pitchFamily="34" charset="0"/>
            </a:endParaRPr>
          </a:p>
        </p:txBody>
      </p:sp>
      <p:sp>
        <p:nvSpPr>
          <p:cNvPr id="208931" name="Text Box 35"/>
          <p:cNvSpPr txBox="1">
            <a:spLocks noChangeArrowheads="1"/>
          </p:cNvSpPr>
          <p:nvPr/>
        </p:nvSpPr>
        <p:spPr bwMode="auto">
          <a:xfrm>
            <a:off x="3611248" y="1907873"/>
            <a:ext cx="685800" cy="320675"/>
          </a:xfrm>
          <a:prstGeom prst="rect">
            <a:avLst/>
          </a:prstGeom>
          <a:noFill/>
          <a:ln w="9525">
            <a:noFill/>
            <a:miter lim="800000"/>
            <a:headEnd/>
            <a:tailEnd/>
          </a:ln>
          <a:effectLst/>
        </p:spPr>
        <p:txBody>
          <a:bodyPr/>
          <a:lstStyle/>
          <a:p>
            <a:pPr algn="l"/>
            <a:r>
              <a:rPr lang="nl-NL" sz="2000" b="1" i="1">
                <a:latin typeface="Futura Bk BT" pitchFamily="34" charset="0"/>
              </a:rPr>
              <a:t>AA</a:t>
            </a:r>
            <a:endParaRPr lang="en-US" sz="2000" b="1" i="1">
              <a:latin typeface="Futura Bk BT" pitchFamily="34" charset="0"/>
            </a:endParaRPr>
          </a:p>
        </p:txBody>
      </p:sp>
      <p:sp>
        <p:nvSpPr>
          <p:cNvPr id="208932" name="Rectangle 36"/>
          <p:cNvSpPr>
            <a:spLocks noChangeArrowheads="1"/>
          </p:cNvSpPr>
          <p:nvPr/>
        </p:nvSpPr>
        <p:spPr bwMode="auto">
          <a:xfrm>
            <a:off x="577536" y="1893585"/>
            <a:ext cx="20574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Genotypes</a:t>
            </a:r>
          </a:p>
        </p:txBody>
      </p:sp>
      <p:sp>
        <p:nvSpPr>
          <p:cNvPr id="208933" name="Rectangle 37"/>
          <p:cNvSpPr>
            <a:spLocks noChangeArrowheads="1"/>
          </p:cNvSpPr>
          <p:nvPr/>
        </p:nvSpPr>
        <p:spPr bwMode="auto">
          <a:xfrm>
            <a:off x="611560" y="2914289"/>
            <a:ext cx="2756800" cy="400109"/>
          </a:xfrm>
          <a:prstGeom prst="rect">
            <a:avLst/>
          </a:prstGeom>
          <a:noFill/>
          <a:ln w="9525">
            <a:noFill/>
            <a:miter lim="800000"/>
            <a:headEnd/>
            <a:tailEnd/>
          </a:ln>
          <a:effectLst/>
        </p:spPr>
        <p:txBody>
          <a:bodyPr wrap="square">
            <a:spAutoFit/>
          </a:bodyPr>
          <a:lstStyle/>
          <a:p>
            <a:pPr algn="l"/>
            <a:r>
              <a:rPr lang="en-US" sz="2000">
                <a:solidFill>
                  <a:srgbClr val="000000"/>
                </a:solidFill>
                <a:latin typeface="Futura Bk BT" pitchFamily="34" charset="0"/>
              </a:rPr>
              <a:t>Frequencies, </a:t>
            </a:r>
            <a:r>
              <a:rPr lang="en-US" sz="2000" i="1">
                <a:solidFill>
                  <a:srgbClr val="000000"/>
                </a:solidFill>
                <a:latin typeface="Futura Bk BT" pitchFamily="34" charset="0"/>
              </a:rPr>
              <a:t>f</a:t>
            </a:r>
            <a:r>
              <a:rPr lang="en-US" sz="2000">
                <a:solidFill>
                  <a:srgbClr val="000000"/>
                </a:solidFill>
                <a:latin typeface="Futura Bk BT" pitchFamily="34" charset="0"/>
              </a:rPr>
              <a:t>(</a:t>
            </a:r>
            <a:r>
              <a:rPr lang="en-US" sz="2000" i="1">
                <a:solidFill>
                  <a:srgbClr val="000000"/>
                </a:solidFill>
                <a:latin typeface="Futura Bk BT" pitchFamily="34" charset="0"/>
              </a:rPr>
              <a:t>x</a:t>
            </a:r>
            <a:r>
              <a:rPr lang="en-US" sz="2000">
                <a:solidFill>
                  <a:srgbClr val="000000"/>
                </a:solidFill>
                <a:latin typeface="Futura Bk BT" pitchFamily="34" charset="0"/>
              </a:rPr>
              <a:t>)</a:t>
            </a:r>
          </a:p>
        </p:txBody>
      </p:sp>
      <p:sp>
        <p:nvSpPr>
          <p:cNvPr id="208934" name="Rectangle 38"/>
          <p:cNvSpPr>
            <a:spLocks noChangeArrowheads="1"/>
          </p:cNvSpPr>
          <p:nvPr/>
        </p:nvSpPr>
        <p:spPr bwMode="auto">
          <a:xfrm>
            <a:off x="591517" y="2412335"/>
            <a:ext cx="20574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Effect, </a:t>
            </a:r>
            <a:r>
              <a:rPr lang="en-US" sz="2000" i="1">
                <a:solidFill>
                  <a:srgbClr val="000000"/>
                </a:solidFill>
                <a:latin typeface="Futura Bk BT" pitchFamily="34" charset="0"/>
              </a:rPr>
              <a:t>x</a:t>
            </a:r>
            <a:endParaRPr lang="en-US" sz="2000">
              <a:solidFill>
                <a:srgbClr val="000000"/>
              </a:solidFill>
              <a:latin typeface="Futura Bk BT" pitchFamily="34" charset="0"/>
            </a:endParaRPr>
          </a:p>
        </p:txBody>
      </p:sp>
      <p:sp>
        <p:nvSpPr>
          <p:cNvPr id="208935" name="Rectangle 39"/>
          <p:cNvSpPr>
            <a:spLocks noChangeArrowheads="1"/>
          </p:cNvSpPr>
          <p:nvPr/>
        </p:nvSpPr>
        <p:spPr bwMode="auto">
          <a:xfrm>
            <a:off x="3679510" y="2841323"/>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p</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8936" name="Rectangle 40"/>
          <p:cNvSpPr>
            <a:spLocks noChangeArrowheads="1"/>
          </p:cNvSpPr>
          <p:nvPr/>
        </p:nvSpPr>
        <p:spPr bwMode="auto">
          <a:xfrm>
            <a:off x="4981260" y="2855610"/>
            <a:ext cx="725488"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2pq</a:t>
            </a:r>
            <a:endParaRPr lang="en-US" b="1" i="1" baseline="30000">
              <a:solidFill>
                <a:srgbClr val="00CC00"/>
              </a:solidFill>
              <a:latin typeface="Futura Bk BT" pitchFamily="34" charset="0"/>
            </a:endParaRPr>
          </a:p>
        </p:txBody>
      </p:sp>
      <p:sp>
        <p:nvSpPr>
          <p:cNvPr id="208937" name="Rectangle 41"/>
          <p:cNvSpPr>
            <a:spLocks noChangeArrowheads="1"/>
          </p:cNvSpPr>
          <p:nvPr/>
        </p:nvSpPr>
        <p:spPr bwMode="auto">
          <a:xfrm>
            <a:off x="6525898" y="2855610"/>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q</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8938" name="Rectangle 42"/>
          <p:cNvSpPr>
            <a:spLocks noChangeArrowheads="1"/>
          </p:cNvSpPr>
          <p:nvPr/>
        </p:nvSpPr>
        <p:spPr bwMode="auto">
          <a:xfrm>
            <a:off x="3553509" y="2339256"/>
            <a:ext cx="938077" cy="461665"/>
          </a:xfrm>
          <a:prstGeom prst="rect">
            <a:avLst/>
          </a:prstGeom>
          <a:noFill/>
          <a:ln w="9525">
            <a:noFill/>
            <a:miter lim="800000"/>
            <a:headEnd/>
            <a:tailEnd/>
          </a:ln>
          <a:effectLst/>
        </p:spPr>
        <p:txBody>
          <a:bodyPr wrap="none">
            <a:spAutoFit/>
          </a:bodyPr>
          <a:lstStyle/>
          <a:p>
            <a:r>
              <a:rPr lang="en-US" b="1">
                <a:latin typeface="Symbol" panose="05050102010706020507" pitchFamily="18" charset="2"/>
              </a:rPr>
              <a:t> m </a:t>
            </a:r>
            <a:r>
              <a:rPr lang="en-US" b="1"/>
              <a:t>+</a:t>
            </a:r>
            <a:r>
              <a:rPr lang="en-US" b="1">
                <a:solidFill>
                  <a:schemeClr val="folHlink"/>
                </a:solidFill>
              </a:rPr>
              <a:t> </a:t>
            </a:r>
            <a:r>
              <a:rPr lang="fr-FR" b="1">
                <a:solidFill>
                  <a:srgbClr val="FF6600"/>
                </a:solidFill>
                <a:latin typeface="Futura Bk BT" pitchFamily="34" charset="0"/>
              </a:rPr>
              <a:t>a</a:t>
            </a:r>
            <a:endParaRPr lang="en-US" b="1" baseline="30000">
              <a:solidFill>
                <a:srgbClr val="FF6600"/>
              </a:solidFill>
              <a:latin typeface="Futura Bk BT" pitchFamily="34" charset="0"/>
            </a:endParaRPr>
          </a:p>
        </p:txBody>
      </p:sp>
      <p:sp>
        <p:nvSpPr>
          <p:cNvPr id="208939" name="Rectangle 43"/>
          <p:cNvSpPr>
            <a:spLocks noChangeArrowheads="1"/>
          </p:cNvSpPr>
          <p:nvPr/>
        </p:nvSpPr>
        <p:spPr bwMode="auto">
          <a:xfrm>
            <a:off x="4958064" y="2345982"/>
            <a:ext cx="877163" cy="461665"/>
          </a:xfrm>
          <a:prstGeom prst="rect">
            <a:avLst/>
          </a:prstGeom>
          <a:noFill/>
          <a:ln w="9525">
            <a:noFill/>
            <a:miter lim="800000"/>
            <a:headEnd/>
            <a:tailEnd/>
          </a:ln>
          <a:effectLst/>
        </p:spPr>
        <p:txBody>
          <a:bodyPr wrap="none">
            <a:spAutoFit/>
          </a:bodyPr>
          <a:lstStyle/>
          <a:p>
            <a:r>
              <a:rPr lang="en-US" b="1">
                <a:latin typeface="Symbol" panose="05050102010706020507" pitchFamily="18" charset="2"/>
              </a:rPr>
              <a:t> m </a:t>
            </a:r>
            <a:r>
              <a:rPr lang="en-US" b="1"/>
              <a:t>+</a:t>
            </a:r>
            <a:r>
              <a:rPr lang="fr-FR" b="1">
                <a:solidFill>
                  <a:srgbClr val="FF6600"/>
                </a:solidFill>
                <a:latin typeface="Futura Bk BT" pitchFamily="34" charset="0"/>
              </a:rPr>
              <a:t>d</a:t>
            </a:r>
            <a:endParaRPr lang="en-US" b="1" baseline="30000">
              <a:solidFill>
                <a:srgbClr val="FF6600"/>
              </a:solidFill>
              <a:latin typeface="Futura Bk BT" pitchFamily="34" charset="0"/>
            </a:endParaRPr>
          </a:p>
        </p:txBody>
      </p:sp>
      <p:sp>
        <p:nvSpPr>
          <p:cNvPr id="208940" name="Rectangle 44"/>
          <p:cNvSpPr>
            <a:spLocks noChangeArrowheads="1"/>
          </p:cNvSpPr>
          <p:nvPr/>
        </p:nvSpPr>
        <p:spPr bwMode="auto">
          <a:xfrm>
            <a:off x="6497323" y="2336498"/>
            <a:ext cx="867545" cy="461665"/>
          </a:xfrm>
          <a:prstGeom prst="rect">
            <a:avLst/>
          </a:prstGeom>
          <a:noFill/>
          <a:ln w="9525">
            <a:noFill/>
            <a:miter lim="800000"/>
            <a:headEnd/>
            <a:tailEnd/>
          </a:ln>
          <a:effectLst/>
        </p:spPr>
        <p:txBody>
          <a:bodyPr wrap="none">
            <a:spAutoFit/>
          </a:bodyPr>
          <a:lstStyle/>
          <a:p>
            <a:r>
              <a:rPr lang="en-US" b="1">
                <a:latin typeface="Symbol" panose="05050102010706020507" pitchFamily="18" charset="2"/>
              </a:rPr>
              <a:t> m </a:t>
            </a:r>
            <a:r>
              <a:rPr lang="en-US" b="1"/>
              <a:t>- </a:t>
            </a:r>
            <a:r>
              <a:rPr lang="fr-FR" b="1">
                <a:solidFill>
                  <a:srgbClr val="FF6600"/>
                </a:solidFill>
                <a:latin typeface="Futura Bk BT" pitchFamily="34" charset="0"/>
              </a:rPr>
              <a:t>a</a:t>
            </a:r>
            <a:endParaRPr lang="en-US" b="1" baseline="30000">
              <a:solidFill>
                <a:srgbClr val="FF6600"/>
              </a:solidFill>
              <a:latin typeface="Futura Bk BT" pitchFamily="34" charset="0"/>
            </a:endParaRPr>
          </a:p>
        </p:txBody>
      </p:sp>
      <p:sp>
        <p:nvSpPr>
          <p:cNvPr id="208944" name="Rectangle 48"/>
          <p:cNvSpPr>
            <a:spLocks noChangeArrowheads="1"/>
          </p:cNvSpPr>
          <p:nvPr/>
        </p:nvSpPr>
        <p:spPr bwMode="auto">
          <a:xfrm>
            <a:off x="247650" y="3749906"/>
            <a:ext cx="8896350" cy="2308324"/>
          </a:xfrm>
          <a:prstGeom prst="rect">
            <a:avLst/>
          </a:prstGeom>
          <a:noFill/>
          <a:ln w="9525">
            <a:noFill/>
            <a:miter lim="800000"/>
            <a:headEnd/>
            <a:tailEnd/>
          </a:ln>
          <a:effectLst/>
        </p:spPr>
        <p:txBody>
          <a:bodyPr wrap="square">
            <a:spAutoFit/>
          </a:bodyPr>
          <a:lstStyle/>
          <a:p>
            <a:r>
              <a:rPr lang="en-US" i="1">
                <a:latin typeface="Futura Bk BT" pitchFamily="34" charset="0"/>
              </a:rPr>
              <a:t>(</a:t>
            </a:r>
            <a:r>
              <a:rPr lang="en-US" i="1">
                <a:latin typeface="Symbol" panose="05050102010706020507" pitchFamily="18" charset="2"/>
              </a:rPr>
              <a:t>m</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i="1">
                <a:latin typeface="Futura Bk BT" pitchFamily="34" charset="0"/>
              </a:rPr>
              <a:t>) + (</a:t>
            </a:r>
            <a:r>
              <a:rPr lang="en-US" i="1">
                <a:latin typeface="Symbol" panose="05050102010706020507" pitchFamily="18" charset="2"/>
              </a:rPr>
              <a:t>m</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solidFill>
                  <a:srgbClr val="00CC00"/>
                </a:solidFill>
                <a:latin typeface="Futura Bk BT" pitchFamily="34" charset="0"/>
              </a:rPr>
              <a:t>2pq</a:t>
            </a:r>
            <a:r>
              <a:rPr lang="en-US" i="1">
                <a:latin typeface="Futura Bk BT" pitchFamily="34" charset="0"/>
              </a:rPr>
              <a:t>) + (</a:t>
            </a:r>
            <a:r>
              <a:rPr lang="en-US" i="1">
                <a:latin typeface="Symbol" panose="05050102010706020507" pitchFamily="18" charset="2"/>
              </a:rPr>
              <a:t>m</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i="1">
                <a:latin typeface="Futura Bk BT" pitchFamily="34" charset="0"/>
              </a:rPr>
              <a:t>) = </a:t>
            </a:r>
          </a:p>
          <a:p>
            <a:r>
              <a:rPr lang="en-US" i="1">
                <a:latin typeface="Symbol" panose="05050102010706020507" pitchFamily="18" charset="2"/>
              </a:rPr>
              <a:t>m</a:t>
            </a:r>
            <a:r>
              <a:rPr lang="en-US" i="1">
                <a:latin typeface="Futura Bk BT" pitchFamily="34" charset="0"/>
              </a:rPr>
              <a:t> +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i="1" dirty="0">
                <a:latin typeface="Futura Bk BT" pitchFamily="34" charset="0"/>
              </a:rPr>
              <a:t>) + </a:t>
            </a:r>
            <a:r>
              <a:rPr lang="en-US" i="1" dirty="0">
                <a:solidFill>
                  <a:srgbClr val="FF6600"/>
                </a:solidFill>
                <a:latin typeface="Futura Bk BT" pitchFamily="34" charset="0"/>
              </a:rPr>
              <a:t>d</a:t>
            </a:r>
            <a:r>
              <a:rPr lang="en-US" i="1" dirty="0">
                <a:latin typeface="Futura Bk BT" pitchFamily="34" charset="0"/>
              </a:rPr>
              <a:t>(</a:t>
            </a:r>
            <a:r>
              <a:rPr lang="en-US" i="1" dirty="0">
                <a:solidFill>
                  <a:srgbClr val="00CC00"/>
                </a:solidFill>
                <a:latin typeface="Futura Bk BT" pitchFamily="34" charset="0"/>
              </a:rPr>
              <a:t>2pq</a:t>
            </a:r>
            <a:r>
              <a:rPr lang="en-US" i="1" dirty="0">
                <a:latin typeface="Futura Bk BT" pitchFamily="34" charset="0"/>
              </a:rPr>
              <a:t>) –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i="1">
                <a:latin typeface="Futura Bk BT" pitchFamily="34" charset="0"/>
              </a:rPr>
              <a:t>) = </a:t>
            </a:r>
          </a:p>
          <a:p>
            <a:r>
              <a:rPr lang="en-US" i="1">
                <a:latin typeface="Symbol" panose="05050102010706020507" pitchFamily="18" charset="2"/>
              </a:rPr>
              <a:t>m</a:t>
            </a:r>
            <a:r>
              <a:rPr lang="en-US" i="1">
                <a:latin typeface="Futura Bk BT" pitchFamily="34" charset="0"/>
              </a:rPr>
              <a:t> +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 + 2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 		</a:t>
            </a:r>
          </a:p>
          <a:p>
            <a:endParaRPr lang="en-US" i="1">
              <a:latin typeface="Futura Bk BT" pitchFamily="34" charset="0"/>
            </a:endParaRPr>
          </a:p>
          <a:p>
            <a:r>
              <a:rPr lang="en-US" i="1">
                <a:latin typeface="Futura Bk BT" pitchFamily="34" charset="0"/>
              </a:rPr>
              <a:t>the unconditional mean	 </a:t>
            </a:r>
            <a:r>
              <a:rPr lang="en-US" i="1">
                <a:latin typeface="Symbol" panose="05050102010706020507" pitchFamily="18" charset="2"/>
              </a:rPr>
              <a:t>m</a:t>
            </a:r>
            <a:r>
              <a:rPr lang="en-US" i="1">
                <a:latin typeface="Futura Bk BT" pitchFamily="34" charset="0"/>
              </a:rPr>
              <a:t> +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 + 2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 = </a:t>
            </a:r>
            <a:r>
              <a:rPr lang="en-US" i="1">
                <a:latin typeface="Symbol" panose="05050102010706020507" pitchFamily="18" charset="2"/>
              </a:rPr>
              <a:t>m</a:t>
            </a:r>
            <a:r>
              <a:rPr lang="en-US" i="1">
                <a:latin typeface="Futura Bk BT" pitchFamily="34" charset="0"/>
              </a:rPr>
              <a:t> + m 	</a:t>
            </a:r>
          </a:p>
          <a:p>
            <a:r>
              <a:rPr lang="en-US" i="1">
                <a:latin typeface="Futura Bk BT" pitchFamily="34" charset="0"/>
              </a:rPr>
              <a:t>contribution of the QTL</a:t>
            </a:r>
            <a:r>
              <a:rPr lang="en-US" b="1" i="1">
                <a:latin typeface="Futura Bk BT" pitchFamily="34" charset="0"/>
              </a:rPr>
              <a:t> 	 </a:t>
            </a:r>
            <a:r>
              <a:rPr lang="en-US" i="1">
                <a:latin typeface="Futura Bk BT" pitchFamily="34" charset="0"/>
              </a:rPr>
              <a:t>m </a:t>
            </a:r>
            <a:r>
              <a:rPr lang="en-US" i="1">
                <a:latin typeface="+mj-lt"/>
              </a:rPr>
              <a:t>=</a:t>
            </a:r>
            <a:r>
              <a:rPr lang="en-US" i="1">
                <a:latin typeface="Symbol" panose="05050102010706020507" pitchFamily="18" charset="2"/>
              </a:rPr>
              <a:t>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 + 2</a:t>
            </a:r>
            <a:r>
              <a:rPr lang="en-US" i="1">
                <a:solidFill>
                  <a:srgbClr val="00CC00"/>
                </a:solidFill>
                <a:latin typeface="Futura Bk BT" pitchFamily="34" charset="0"/>
              </a:rPr>
              <a:t>pq</a:t>
            </a:r>
            <a:r>
              <a:rPr lang="en-US" i="1">
                <a:solidFill>
                  <a:srgbClr val="FF6600"/>
                </a:solidFill>
                <a:latin typeface="Futura Bk BT" pitchFamily="34" charset="0"/>
              </a:rPr>
              <a:t>d</a:t>
            </a:r>
            <a:endParaRPr lang="en-US">
              <a:latin typeface="Symbol" panose="05050102010706020507" pitchFamily="18" charset="2"/>
            </a:endParaRPr>
          </a:p>
        </p:txBody>
      </p:sp>
      <p:sp>
        <p:nvSpPr>
          <p:cNvPr id="2" name="TextBox 1">
            <a:extLst>
              <a:ext uri="{FF2B5EF4-FFF2-40B4-BE49-F238E27FC236}">
                <a16:creationId xmlns:a16="http://schemas.microsoft.com/office/drawing/2014/main" id="{CF5F8EA4-99CC-4DC0-8B4D-6CFBA3A8C695}"/>
              </a:ext>
            </a:extLst>
          </p:cNvPr>
          <p:cNvSpPr txBox="1"/>
          <p:nvPr/>
        </p:nvSpPr>
        <p:spPr>
          <a:xfrm>
            <a:off x="7299823" y="3922752"/>
            <a:ext cx="1699119" cy="461665"/>
          </a:xfrm>
          <a:prstGeom prst="rect">
            <a:avLst/>
          </a:prstGeom>
          <a:noFill/>
        </p:spPr>
        <p:txBody>
          <a:bodyPr wrap="none" rtlCol="0">
            <a:spAutoFit/>
          </a:bodyPr>
          <a:lstStyle/>
          <a:p>
            <a:r>
              <a:rPr lang="en-GB" i="1"/>
              <a:t>see slide 11!</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09923"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09924" name="Rectangle 4"/>
          <p:cNvSpPr>
            <a:spLocks noChangeArrowheads="1"/>
          </p:cNvSpPr>
          <p:nvPr/>
        </p:nvSpPr>
        <p:spPr bwMode="auto">
          <a:xfrm>
            <a:off x="315913" y="1371600"/>
            <a:ext cx="6792244" cy="461665"/>
          </a:xfrm>
          <a:prstGeom prst="rect">
            <a:avLst/>
          </a:prstGeom>
          <a:noFill/>
          <a:ln w="9525">
            <a:noFill/>
            <a:miter lim="800000"/>
            <a:headEnd/>
            <a:tailEnd/>
          </a:ln>
          <a:effectLst/>
        </p:spPr>
        <p:txBody>
          <a:bodyPr wrap="none">
            <a:spAutoFit/>
          </a:bodyPr>
          <a:lstStyle/>
          <a:p>
            <a:pPr algn="l" eaLnBrk="1" hangingPunct="1"/>
            <a:r>
              <a:rPr lang="en-AU" b="1" u="sng">
                <a:solidFill>
                  <a:srgbClr val="0000FF"/>
                </a:solidFill>
                <a:latin typeface="Futura Bk BT" pitchFamily="34" charset="0"/>
              </a:rPr>
              <a:t>2. Contribution of the QTL to the Variance </a:t>
            </a:r>
            <a:r>
              <a:rPr lang="en-AU" u="sng">
                <a:solidFill>
                  <a:srgbClr val="0000FF"/>
                </a:solidFill>
                <a:latin typeface="Futura Bk BT" pitchFamily="34" charset="0"/>
              </a:rPr>
              <a:t>(</a:t>
            </a:r>
            <a:r>
              <a:rPr lang="en-AU" i="1" u="sng">
                <a:solidFill>
                  <a:srgbClr val="0000FF"/>
                </a:solidFill>
                <a:latin typeface="Futura Bk BT" pitchFamily="34" charset="0"/>
              </a:rPr>
              <a:t>X</a:t>
            </a:r>
            <a:r>
              <a:rPr lang="en-AU" u="sng">
                <a:solidFill>
                  <a:srgbClr val="0000FF"/>
                </a:solidFill>
                <a:latin typeface="Futura Bk BT" pitchFamily="34" charset="0"/>
              </a:rPr>
              <a:t>)</a:t>
            </a:r>
            <a:endParaRPr lang="en-AU" b="1" u="sng">
              <a:solidFill>
                <a:srgbClr val="0000FF"/>
              </a:solidFill>
              <a:latin typeface="Futura Bk BT" pitchFamily="34" charset="0"/>
            </a:endParaRPr>
          </a:p>
        </p:txBody>
      </p:sp>
      <p:sp>
        <p:nvSpPr>
          <p:cNvPr id="209925" name="Text Box 5"/>
          <p:cNvSpPr txBox="1">
            <a:spLocks noChangeArrowheads="1"/>
          </p:cNvSpPr>
          <p:nvPr/>
        </p:nvSpPr>
        <p:spPr bwMode="auto">
          <a:xfrm>
            <a:off x="6067425" y="2289175"/>
            <a:ext cx="714375"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9926" name="Text Box 6"/>
          <p:cNvSpPr txBox="1">
            <a:spLocks noChangeArrowheads="1"/>
          </p:cNvSpPr>
          <p:nvPr/>
        </p:nvSpPr>
        <p:spPr bwMode="auto">
          <a:xfrm>
            <a:off x="4535488" y="2286000"/>
            <a:ext cx="555625"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9927" name="Text Box 7"/>
          <p:cNvSpPr txBox="1">
            <a:spLocks noChangeArrowheads="1"/>
          </p:cNvSpPr>
          <p:nvPr/>
        </p:nvSpPr>
        <p:spPr bwMode="auto">
          <a:xfrm>
            <a:off x="3138488" y="2300288"/>
            <a:ext cx="685800" cy="320675"/>
          </a:xfrm>
          <a:prstGeom prst="rect">
            <a:avLst/>
          </a:prstGeom>
          <a:noFill/>
          <a:ln w="9525">
            <a:noFill/>
            <a:miter lim="800000"/>
            <a:headEnd/>
            <a:tailEnd/>
          </a:ln>
          <a:effectLst/>
        </p:spPr>
        <p:txBody>
          <a:bodyPr/>
          <a:lstStyle/>
          <a:p>
            <a:pPr algn="l"/>
            <a:r>
              <a:rPr lang="nl-NL" sz="2000" b="1" i="1">
                <a:solidFill>
                  <a:srgbClr val="0000FF"/>
                </a:solidFill>
                <a:latin typeface="Futura Bk BT" pitchFamily="34" charset="0"/>
              </a:rPr>
              <a:t>AA</a:t>
            </a:r>
            <a:endParaRPr lang="en-US" sz="2000" b="1" i="1">
              <a:solidFill>
                <a:srgbClr val="0000FF"/>
              </a:solidFill>
              <a:latin typeface="Futura Bk BT" pitchFamily="34" charset="0"/>
            </a:endParaRPr>
          </a:p>
        </p:txBody>
      </p:sp>
      <p:sp>
        <p:nvSpPr>
          <p:cNvPr id="209928" name="Rectangle 8"/>
          <p:cNvSpPr>
            <a:spLocks noChangeArrowheads="1"/>
          </p:cNvSpPr>
          <p:nvPr/>
        </p:nvSpPr>
        <p:spPr bwMode="auto">
          <a:xfrm>
            <a:off x="762000" y="2286000"/>
            <a:ext cx="20574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Genotypes</a:t>
            </a:r>
          </a:p>
        </p:txBody>
      </p:sp>
      <p:sp>
        <p:nvSpPr>
          <p:cNvPr id="209929" name="Rectangle 9"/>
          <p:cNvSpPr>
            <a:spLocks noChangeArrowheads="1"/>
          </p:cNvSpPr>
          <p:nvPr/>
        </p:nvSpPr>
        <p:spPr bwMode="auto">
          <a:xfrm>
            <a:off x="762000" y="3309938"/>
            <a:ext cx="21336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Frequencies, </a:t>
            </a:r>
            <a:r>
              <a:rPr lang="en-US" sz="2000" i="1">
                <a:solidFill>
                  <a:srgbClr val="000000"/>
                </a:solidFill>
                <a:latin typeface="Futura Bk BT" pitchFamily="34" charset="0"/>
              </a:rPr>
              <a:t>f</a:t>
            </a:r>
            <a:r>
              <a:rPr lang="en-US" sz="2000">
                <a:solidFill>
                  <a:srgbClr val="000000"/>
                </a:solidFill>
                <a:latin typeface="Futura Bk BT" pitchFamily="34" charset="0"/>
              </a:rPr>
              <a:t>(</a:t>
            </a:r>
            <a:r>
              <a:rPr lang="en-US" sz="2000" i="1">
                <a:solidFill>
                  <a:srgbClr val="000000"/>
                </a:solidFill>
                <a:latin typeface="Futura Bk BT" pitchFamily="34" charset="0"/>
              </a:rPr>
              <a:t>x</a:t>
            </a:r>
            <a:r>
              <a:rPr lang="en-US" sz="2000">
                <a:solidFill>
                  <a:srgbClr val="000000"/>
                </a:solidFill>
                <a:latin typeface="Futura Bk BT" pitchFamily="34" charset="0"/>
              </a:rPr>
              <a:t>)</a:t>
            </a:r>
          </a:p>
        </p:txBody>
      </p:sp>
      <p:sp>
        <p:nvSpPr>
          <p:cNvPr id="209930" name="Rectangle 10"/>
          <p:cNvSpPr>
            <a:spLocks noChangeArrowheads="1"/>
          </p:cNvSpPr>
          <p:nvPr/>
        </p:nvSpPr>
        <p:spPr bwMode="auto">
          <a:xfrm>
            <a:off x="762000" y="2776538"/>
            <a:ext cx="2057400" cy="396875"/>
          </a:xfrm>
          <a:prstGeom prst="rect">
            <a:avLst/>
          </a:prstGeom>
          <a:noFill/>
          <a:ln w="9525">
            <a:noFill/>
            <a:miter lim="800000"/>
            <a:headEnd/>
            <a:tailEnd/>
          </a:ln>
          <a:effectLst/>
        </p:spPr>
        <p:txBody>
          <a:bodyPr>
            <a:spAutoFit/>
          </a:bodyPr>
          <a:lstStyle/>
          <a:p>
            <a:pPr algn="l"/>
            <a:r>
              <a:rPr lang="en-US" sz="2000">
                <a:solidFill>
                  <a:srgbClr val="000000"/>
                </a:solidFill>
                <a:latin typeface="Futura Bk BT" pitchFamily="34" charset="0"/>
              </a:rPr>
              <a:t>Effect (x)</a:t>
            </a:r>
          </a:p>
        </p:txBody>
      </p:sp>
      <p:sp>
        <p:nvSpPr>
          <p:cNvPr id="209931" name="Rectangle 11"/>
          <p:cNvSpPr>
            <a:spLocks noChangeArrowheads="1"/>
          </p:cNvSpPr>
          <p:nvPr/>
        </p:nvSpPr>
        <p:spPr bwMode="auto">
          <a:xfrm>
            <a:off x="3206750" y="3233738"/>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p</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9932" name="Rectangle 12"/>
          <p:cNvSpPr>
            <a:spLocks noChangeArrowheads="1"/>
          </p:cNvSpPr>
          <p:nvPr/>
        </p:nvSpPr>
        <p:spPr bwMode="auto">
          <a:xfrm>
            <a:off x="4448175" y="3248025"/>
            <a:ext cx="725488" cy="457200"/>
          </a:xfrm>
          <a:prstGeom prst="rect">
            <a:avLst/>
          </a:prstGeom>
          <a:noFill/>
          <a:ln w="9525">
            <a:noFill/>
            <a:miter lim="800000"/>
            <a:headEnd/>
            <a:tailEnd/>
          </a:ln>
          <a:effectLst/>
        </p:spPr>
        <p:txBody>
          <a:bodyPr wrap="none">
            <a:spAutoFit/>
          </a:bodyPr>
          <a:lstStyle/>
          <a:p>
            <a:r>
              <a:rPr lang="fr-FR" b="1">
                <a:solidFill>
                  <a:srgbClr val="00CC00"/>
                </a:solidFill>
                <a:latin typeface="Futura Bk BT" pitchFamily="34" charset="0"/>
              </a:rPr>
              <a:t>2</a:t>
            </a:r>
            <a:r>
              <a:rPr lang="fr-FR" b="1" i="1">
                <a:solidFill>
                  <a:srgbClr val="00CC00"/>
                </a:solidFill>
                <a:latin typeface="Futura Bk BT" pitchFamily="34" charset="0"/>
              </a:rPr>
              <a:t>pq</a:t>
            </a:r>
            <a:endParaRPr lang="en-US" b="1" i="1" baseline="30000">
              <a:solidFill>
                <a:srgbClr val="00CC00"/>
              </a:solidFill>
              <a:latin typeface="Futura Bk BT" pitchFamily="34" charset="0"/>
            </a:endParaRPr>
          </a:p>
        </p:txBody>
      </p:sp>
      <p:sp>
        <p:nvSpPr>
          <p:cNvPr id="209933" name="Rectangle 13"/>
          <p:cNvSpPr>
            <a:spLocks noChangeArrowheads="1"/>
          </p:cNvSpPr>
          <p:nvPr/>
        </p:nvSpPr>
        <p:spPr bwMode="auto">
          <a:xfrm>
            <a:off x="6053138" y="3248025"/>
            <a:ext cx="482600" cy="457200"/>
          </a:xfrm>
          <a:prstGeom prst="rect">
            <a:avLst/>
          </a:prstGeom>
          <a:noFill/>
          <a:ln w="9525">
            <a:noFill/>
            <a:miter lim="800000"/>
            <a:headEnd/>
            <a:tailEnd/>
          </a:ln>
          <a:effectLst/>
        </p:spPr>
        <p:txBody>
          <a:bodyPr wrap="none">
            <a:spAutoFit/>
          </a:bodyPr>
          <a:lstStyle/>
          <a:p>
            <a:r>
              <a:rPr lang="fr-FR" b="1" i="1">
                <a:solidFill>
                  <a:srgbClr val="00CC00"/>
                </a:solidFill>
                <a:latin typeface="Futura Bk BT" pitchFamily="34" charset="0"/>
              </a:rPr>
              <a:t>q</a:t>
            </a:r>
            <a:r>
              <a:rPr lang="fr-FR" b="1" i="1" baseline="30000">
                <a:solidFill>
                  <a:srgbClr val="00CC00"/>
                </a:solidFill>
                <a:latin typeface="Futura Bk BT" pitchFamily="34" charset="0"/>
              </a:rPr>
              <a:t>2</a:t>
            </a:r>
            <a:endParaRPr lang="en-US" b="1" i="1" baseline="30000">
              <a:solidFill>
                <a:srgbClr val="00CC00"/>
              </a:solidFill>
              <a:latin typeface="Futura Bk BT" pitchFamily="34" charset="0"/>
            </a:endParaRPr>
          </a:p>
        </p:txBody>
      </p:sp>
      <p:sp>
        <p:nvSpPr>
          <p:cNvPr id="209934" name="Rectangle 14"/>
          <p:cNvSpPr>
            <a:spLocks noChangeArrowheads="1"/>
          </p:cNvSpPr>
          <p:nvPr/>
        </p:nvSpPr>
        <p:spPr bwMode="auto">
          <a:xfrm>
            <a:off x="3228975" y="2714625"/>
            <a:ext cx="861133" cy="461665"/>
          </a:xfrm>
          <a:prstGeom prst="rect">
            <a:avLst/>
          </a:prstGeom>
          <a:noFill/>
          <a:ln w="9525">
            <a:noFill/>
            <a:miter lim="800000"/>
            <a:headEnd/>
            <a:tailEnd/>
          </a:ln>
          <a:effectLst/>
        </p:spPr>
        <p:txBody>
          <a:bodyPr wrap="none">
            <a:spAutoFit/>
          </a:bodyPr>
          <a:lstStyle/>
          <a:p>
            <a:r>
              <a:rPr lang="en-US" i="1">
                <a:latin typeface="Symbol" panose="05050102010706020507" pitchFamily="18" charset="2"/>
              </a:rPr>
              <a:t>m </a:t>
            </a:r>
            <a:r>
              <a:rPr lang="en-US"/>
              <a:t>+ </a:t>
            </a:r>
            <a:r>
              <a:rPr lang="fr-FR" b="1" i="1">
                <a:solidFill>
                  <a:srgbClr val="FF6600"/>
                </a:solidFill>
                <a:latin typeface="Futura Bk BT" pitchFamily="34" charset="0"/>
              </a:rPr>
              <a:t>a</a:t>
            </a:r>
            <a:endParaRPr lang="en-US" b="1" i="1" baseline="30000">
              <a:solidFill>
                <a:srgbClr val="FF6600"/>
              </a:solidFill>
              <a:latin typeface="Futura Bk BT" pitchFamily="34" charset="0"/>
            </a:endParaRPr>
          </a:p>
        </p:txBody>
      </p:sp>
      <p:sp>
        <p:nvSpPr>
          <p:cNvPr id="209935" name="Rectangle 15"/>
          <p:cNvSpPr>
            <a:spLocks noChangeArrowheads="1"/>
          </p:cNvSpPr>
          <p:nvPr/>
        </p:nvSpPr>
        <p:spPr bwMode="auto">
          <a:xfrm>
            <a:off x="4583113" y="2728913"/>
            <a:ext cx="877163" cy="461665"/>
          </a:xfrm>
          <a:prstGeom prst="rect">
            <a:avLst/>
          </a:prstGeom>
          <a:noFill/>
          <a:ln w="9525">
            <a:noFill/>
            <a:miter lim="800000"/>
            <a:headEnd/>
            <a:tailEnd/>
          </a:ln>
          <a:effectLst/>
        </p:spPr>
        <p:txBody>
          <a:bodyPr wrap="none">
            <a:spAutoFit/>
          </a:bodyPr>
          <a:lstStyle/>
          <a:p>
            <a:r>
              <a:rPr lang="en-US" i="1">
                <a:latin typeface="Symbol" panose="05050102010706020507" pitchFamily="18" charset="2"/>
              </a:rPr>
              <a:t>m </a:t>
            </a:r>
            <a:r>
              <a:rPr lang="en-US"/>
              <a:t>+ </a:t>
            </a:r>
            <a:r>
              <a:rPr lang="fr-FR" b="1" i="1">
                <a:solidFill>
                  <a:srgbClr val="FF6600"/>
                </a:solidFill>
                <a:latin typeface="Futura Bk BT" pitchFamily="34" charset="0"/>
              </a:rPr>
              <a:t>d</a:t>
            </a:r>
            <a:endParaRPr lang="en-US" b="1" i="1" baseline="30000">
              <a:solidFill>
                <a:srgbClr val="FF6600"/>
              </a:solidFill>
              <a:latin typeface="Futura Bk BT" pitchFamily="34" charset="0"/>
            </a:endParaRPr>
          </a:p>
        </p:txBody>
      </p:sp>
      <p:sp>
        <p:nvSpPr>
          <p:cNvPr id="209936" name="Rectangle 16"/>
          <p:cNvSpPr>
            <a:spLocks noChangeArrowheads="1"/>
          </p:cNvSpPr>
          <p:nvPr/>
        </p:nvSpPr>
        <p:spPr bwMode="auto">
          <a:xfrm>
            <a:off x="6024563" y="2728913"/>
            <a:ext cx="790601" cy="461665"/>
          </a:xfrm>
          <a:prstGeom prst="rect">
            <a:avLst/>
          </a:prstGeom>
          <a:noFill/>
          <a:ln w="9525">
            <a:noFill/>
            <a:miter lim="800000"/>
            <a:headEnd/>
            <a:tailEnd/>
          </a:ln>
          <a:effectLst/>
        </p:spPr>
        <p:txBody>
          <a:bodyPr wrap="none">
            <a:spAutoFit/>
          </a:bodyPr>
          <a:lstStyle/>
          <a:p>
            <a:r>
              <a:rPr lang="en-US" i="1">
                <a:latin typeface="Symbol" panose="05050102010706020507" pitchFamily="18" charset="2"/>
              </a:rPr>
              <a:t>m </a:t>
            </a:r>
            <a:r>
              <a:rPr lang="en-US"/>
              <a:t>- </a:t>
            </a:r>
            <a:r>
              <a:rPr lang="fr-FR" b="1" i="1">
                <a:solidFill>
                  <a:srgbClr val="FF6600"/>
                </a:solidFill>
                <a:latin typeface="Futura Bk BT" pitchFamily="34" charset="0"/>
              </a:rPr>
              <a:t>a</a:t>
            </a:r>
            <a:endParaRPr lang="en-US" b="1" i="1" baseline="30000">
              <a:solidFill>
                <a:srgbClr val="FF6600"/>
              </a:solidFill>
              <a:latin typeface="Futura Bk BT" pitchFamily="34" charset="0"/>
            </a:endParaRPr>
          </a:p>
        </p:txBody>
      </p:sp>
      <p:sp>
        <p:nvSpPr>
          <p:cNvPr id="209938" name="Rectangle 18"/>
          <p:cNvSpPr>
            <a:spLocks noChangeArrowheads="1"/>
          </p:cNvSpPr>
          <p:nvPr/>
        </p:nvSpPr>
        <p:spPr bwMode="auto">
          <a:xfrm>
            <a:off x="1932683" y="4776659"/>
            <a:ext cx="6481960" cy="810478"/>
          </a:xfrm>
          <a:prstGeom prst="rect">
            <a:avLst/>
          </a:prstGeom>
          <a:noFill/>
          <a:ln w="9525">
            <a:noFill/>
            <a:miter lim="800000"/>
            <a:headEnd/>
            <a:tailEnd/>
          </a:ln>
          <a:effectLst/>
        </p:spPr>
        <p:txBody>
          <a:bodyPr wrap="square">
            <a:spAutoFit/>
          </a:bodyPr>
          <a:lstStyle/>
          <a:p>
            <a:r>
              <a:rPr lang="en-US" sz="2800">
                <a:latin typeface="Futura Bk BT" pitchFamily="34" charset="0"/>
              </a:rPr>
              <a:t>  =  </a:t>
            </a:r>
            <a:r>
              <a:rPr lang="en-US" sz="2800" i="1">
                <a:latin typeface="Futura Bk BT" pitchFamily="34" charset="0"/>
              </a:rPr>
              <a:t>(</a:t>
            </a:r>
            <a:r>
              <a:rPr lang="en-US" sz="2800" i="1">
                <a:solidFill>
                  <a:srgbClr val="FF6600"/>
                </a:solidFill>
                <a:latin typeface="Futura Bk BT" pitchFamily="34" charset="0"/>
              </a:rPr>
              <a:t>a</a:t>
            </a:r>
            <a:r>
              <a:rPr lang="en-US" sz="2800" i="1">
                <a:latin typeface="Futura Bk BT" pitchFamily="34" charset="0"/>
              </a:rPr>
              <a:t>-</a:t>
            </a:r>
            <a:r>
              <a:rPr lang="en-US" sz="2800" i="1">
                <a:latin typeface="Futura Bk BT" pitchFamily="34" charset="0"/>
                <a:sym typeface="Symbol" pitchFamily="18" charset="2"/>
              </a:rPr>
              <a:t>m</a:t>
            </a:r>
            <a:r>
              <a:rPr lang="en-US" sz="2800" i="1">
                <a:latin typeface="Futura Bk BT" pitchFamily="34" charset="0"/>
              </a:rPr>
              <a:t>)</a:t>
            </a:r>
            <a:r>
              <a:rPr lang="en-US" sz="2800" i="1" baseline="30000">
                <a:latin typeface="Futura Bk BT" pitchFamily="34" charset="0"/>
              </a:rPr>
              <a:t>2</a:t>
            </a:r>
            <a:r>
              <a:rPr lang="en-US" sz="2800" i="1">
                <a:solidFill>
                  <a:srgbClr val="00CC00"/>
                </a:solidFill>
                <a:latin typeface="Futura Bk BT" pitchFamily="34" charset="0"/>
              </a:rPr>
              <a:t>p</a:t>
            </a:r>
            <a:r>
              <a:rPr lang="en-US" sz="2800" i="1" baseline="30000">
                <a:solidFill>
                  <a:srgbClr val="00CC00"/>
                </a:solidFill>
                <a:latin typeface="Futura Bk BT" pitchFamily="34" charset="0"/>
              </a:rPr>
              <a:t>2</a:t>
            </a:r>
            <a:r>
              <a:rPr lang="en-US" sz="2800">
                <a:latin typeface="Futura Bk BT" pitchFamily="34" charset="0"/>
              </a:rPr>
              <a:t> + </a:t>
            </a:r>
            <a:r>
              <a:rPr lang="en-US" sz="2800" i="1">
                <a:latin typeface="Futura Bk BT" pitchFamily="34" charset="0"/>
              </a:rPr>
              <a:t>(</a:t>
            </a:r>
            <a:r>
              <a:rPr lang="en-US" sz="2800" i="1">
                <a:solidFill>
                  <a:srgbClr val="FF6600"/>
                </a:solidFill>
                <a:latin typeface="Futura Bk BT" pitchFamily="34" charset="0"/>
              </a:rPr>
              <a:t>d</a:t>
            </a:r>
            <a:r>
              <a:rPr lang="en-US" sz="2800" i="1">
                <a:latin typeface="Futura Bk BT" pitchFamily="34" charset="0"/>
              </a:rPr>
              <a:t>-</a:t>
            </a:r>
            <a:r>
              <a:rPr lang="en-US" sz="2800" i="1">
                <a:latin typeface="Futura Bk BT" pitchFamily="34" charset="0"/>
                <a:sym typeface="Symbol" pitchFamily="18" charset="2"/>
              </a:rPr>
              <a:t>m</a:t>
            </a:r>
            <a:r>
              <a:rPr lang="en-US" sz="2800" i="1">
                <a:latin typeface="Futura Bk BT" pitchFamily="34" charset="0"/>
              </a:rPr>
              <a:t>)</a:t>
            </a:r>
            <a:r>
              <a:rPr lang="en-US" sz="2800" i="1" baseline="30000">
                <a:latin typeface="Futura Bk BT" pitchFamily="34" charset="0"/>
              </a:rPr>
              <a:t>2</a:t>
            </a:r>
            <a:r>
              <a:rPr lang="en-US" sz="2800">
                <a:solidFill>
                  <a:srgbClr val="00CC00"/>
                </a:solidFill>
                <a:latin typeface="Futura Bk BT" pitchFamily="34" charset="0"/>
              </a:rPr>
              <a:t>2</a:t>
            </a:r>
            <a:r>
              <a:rPr lang="en-US" sz="2800" i="1">
                <a:solidFill>
                  <a:srgbClr val="00CC00"/>
                </a:solidFill>
                <a:latin typeface="Futura Bk BT" pitchFamily="34" charset="0"/>
              </a:rPr>
              <a:t>pq</a:t>
            </a:r>
            <a:r>
              <a:rPr lang="en-US" sz="2800">
                <a:latin typeface="Futura Bk BT" pitchFamily="34" charset="0"/>
              </a:rPr>
              <a:t> + </a:t>
            </a:r>
            <a:r>
              <a:rPr lang="en-US" sz="2800" i="1">
                <a:latin typeface="Futura Bk BT" pitchFamily="34" charset="0"/>
              </a:rPr>
              <a:t>(-</a:t>
            </a:r>
            <a:r>
              <a:rPr lang="en-US" sz="2800" i="1">
                <a:solidFill>
                  <a:srgbClr val="FF6600"/>
                </a:solidFill>
                <a:latin typeface="Futura Bk BT" pitchFamily="34" charset="0"/>
              </a:rPr>
              <a:t>a</a:t>
            </a:r>
            <a:r>
              <a:rPr lang="en-US" sz="2800" i="1">
                <a:latin typeface="Futura Bk BT" pitchFamily="34" charset="0"/>
              </a:rPr>
              <a:t>-</a:t>
            </a:r>
            <a:r>
              <a:rPr lang="en-US" sz="2800" i="1">
                <a:latin typeface="Futura Bk BT" pitchFamily="34" charset="0"/>
                <a:sym typeface="Symbol" pitchFamily="18" charset="2"/>
              </a:rPr>
              <a:t>m</a:t>
            </a:r>
            <a:r>
              <a:rPr lang="en-US" sz="2800" i="1">
                <a:latin typeface="Futura Bk BT" pitchFamily="34" charset="0"/>
              </a:rPr>
              <a:t>)</a:t>
            </a:r>
            <a:r>
              <a:rPr lang="en-US" sz="2800" i="1" baseline="30000">
                <a:latin typeface="Futura Bk BT" pitchFamily="34" charset="0"/>
              </a:rPr>
              <a:t>2</a:t>
            </a:r>
            <a:r>
              <a:rPr lang="en-US" sz="2800" i="1">
                <a:solidFill>
                  <a:srgbClr val="00CC00"/>
                </a:solidFill>
                <a:latin typeface="Futura Bk BT" pitchFamily="34" charset="0"/>
              </a:rPr>
              <a:t>q</a:t>
            </a:r>
            <a:r>
              <a:rPr lang="en-US" sz="2800" i="1" baseline="30000">
                <a:solidFill>
                  <a:srgbClr val="00CC00"/>
                </a:solidFill>
                <a:latin typeface="Futura Bk BT" pitchFamily="34" charset="0"/>
              </a:rPr>
              <a:t>2</a:t>
            </a:r>
            <a:r>
              <a:rPr lang="en-US" sz="2800" baseline="30000">
                <a:latin typeface="Futura Bk BT" pitchFamily="34" charset="0"/>
              </a:rPr>
              <a:t> </a:t>
            </a:r>
          </a:p>
          <a:p>
            <a:endParaRPr lang="en-US" sz="2800" baseline="30000">
              <a:latin typeface="Futura Bk BT" pitchFamily="34" charset="0"/>
            </a:endParaRPr>
          </a:p>
        </p:txBody>
      </p:sp>
      <p:sp>
        <p:nvSpPr>
          <p:cNvPr id="209939" name="Rectangle 19"/>
          <p:cNvSpPr>
            <a:spLocks noChangeArrowheads="1"/>
          </p:cNvSpPr>
          <p:nvPr/>
        </p:nvSpPr>
        <p:spPr bwMode="auto">
          <a:xfrm>
            <a:off x="709787" y="4788267"/>
            <a:ext cx="1303562" cy="523220"/>
          </a:xfrm>
          <a:prstGeom prst="rect">
            <a:avLst/>
          </a:prstGeom>
          <a:noFill/>
          <a:ln w="9525">
            <a:noFill/>
            <a:miter lim="800000"/>
            <a:headEnd/>
            <a:tailEnd/>
          </a:ln>
          <a:effectLst/>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t>
            </a:r>
            <a:endParaRPr lang="en-US" sz="2800" baseline="30000" dirty="0">
              <a:latin typeface="Futura Bk BT" pitchFamily="34" charset="0"/>
            </a:endParaRPr>
          </a:p>
        </p:txBody>
      </p:sp>
      <p:sp>
        <p:nvSpPr>
          <p:cNvPr id="2" name="Rectangle 1"/>
          <p:cNvSpPr/>
          <p:nvPr/>
        </p:nvSpPr>
        <p:spPr>
          <a:xfrm>
            <a:off x="740780" y="4128294"/>
            <a:ext cx="2988319" cy="523220"/>
          </a:xfrm>
          <a:prstGeom prst="rect">
            <a:avLst/>
          </a:prstGeom>
        </p:spPr>
        <p:txBody>
          <a:bodyPr wrap="none">
            <a:spAutoFit/>
          </a:bodyPr>
          <a:lstStyle/>
          <a:p>
            <a:r>
              <a:rPr lang="en-US" sz="2800" i="1">
                <a:latin typeface="Futura Bk BT" pitchFamily="34" charset="0"/>
              </a:rPr>
              <a:t>m</a:t>
            </a:r>
            <a:r>
              <a:rPr lang="en-US" sz="2800" i="1"/>
              <a:t>=</a:t>
            </a:r>
            <a:r>
              <a:rPr lang="en-US" sz="2800" i="1">
                <a:latin typeface="Symbol" panose="05050102010706020507" pitchFamily="18" charset="2"/>
              </a:rPr>
              <a:t> </a:t>
            </a:r>
            <a:r>
              <a:rPr lang="en-US" sz="2800" i="1">
                <a:solidFill>
                  <a:srgbClr val="FF6600"/>
                </a:solidFill>
                <a:latin typeface="Futura Bk BT" pitchFamily="34" charset="0"/>
              </a:rPr>
              <a:t>a</a:t>
            </a:r>
            <a:r>
              <a:rPr lang="en-US" sz="2800" i="1">
                <a:latin typeface="Futura Bk BT" pitchFamily="34" charset="0"/>
              </a:rPr>
              <a:t>(</a:t>
            </a:r>
            <a:r>
              <a:rPr lang="en-US" sz="2800" i="1">
                <a:solidFill>
                  <a:srgbClr val="00CC00"/>
                </a:solidFill>
                <a:latin typeface="Futura Bk BT" pitchFamily="34" charset="0"/>
              </a:rPr>
              <a:t>p</a:t>
            </a:r>
            <a:r>
              <a:rPr lang="en-US" sz="2800" i="1">
                <a:latin typeface="Futura Bk BT" pitchFamily="34" charset="0"/>
              </a:rPr>
              <a:t>-</a:t>
            </a:r>
            <a:r>
              <a:rPr lang="en-US" sz="2800" i="1">
                <a:solidFill>
                  <a:srgbClr val="00CC00"/>
                </a:solidFill>
                <a:latin typeface="Futura Bk BT" pitchFamily="34" charset="0"/>
              </a:rPr>
              <a:t>q</a:t>
            </a:r>
            <a:r>
              <a:rPr lang="en-US" sz="2800" i="1">
                <a:latin typeface="Futura Bk BT" pitchFamily="34" charset="0"/>
              </a:rPr>
              <a:t>) + 2</a:t>
            </a:r>
            <a:r>
              <a:rPr lang="en-US" sz="2800" i="1">
                <a:solidFill>
                  <a:srgbClr val="00CC00"/>
                </a:solidFill>
                <a:latin typeface="Futura Bk BT" pitchFamily="34" charset="0"/>
              </a:rPr>
              <a:t>pq</a:t>
            </a:r>
            <a:r>
              <a:rPr lang="en-US" sz="2800" i="1">
                <a:solidFill>
                  <a:srgbClr val="FF6600"/>
                </a:solidFill>
                <a:latin typeface="Futura Bk BT" pitchFamily="34" charset="0"/>
              </a:rPr>
              <a:t>d</a:t>
            </a:r>
          </a:p>
        </p:txBody>
      </p:sp>
      <p:sp>
        <p:nvSpPr>
          <p:cNvPr id="21" name="TextBox 20">
            <a:extLst>
              <a:ext uri="{FF2B5EF4-FFF2-40B4-BE49-F238E27FC236}">
                <a16:creationId xmlns:a16="http://schemas.microsoft.com/office/drawing/2014/main" id="{9EE383D2-4097-4B85-B353-58D7D430D6B2}"/>
              </a:ext>
            </a:extLst>
          </p:cNvPr>
          <p:cNvSpPr txBox="1"/>
          <p:nvPr/>
        </p:nvSpPr>
        <p:spPr>
          <a:xfrm>
            <a:off x="7173747" y="5587137"/>
            <a:ext cx="1721946" cy="461665"/>
          </a:xfrm>
          <a:prstGeom prst="rect">
            <a:avLst/>
          </a:prstGeom>
          <a:noFill/>
        </p:spPr>
        <p:txBody>
          <a:bodyPr wrap="none" rtlCol="0">
            <a:spAutoFit/>
          </a:bodyPr>
          <a:lstStyle/>
          <a:p>
            <a:r>
              <a:rPr lang="en-GB" i="1"/>
              <a:t>see slide 12!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ChangeArrowheads="1"/>
          </p:cNvSpPr>
          <p:nvPr/>
        </p:nvSpPr>
        <p:spPr bwMode="auto">
          <a:xfrm>
            <a:off x="425275" y="341172"/>
            <a:ext cx="4416209" cy="461665"/>
          </a:xfrm>
          <a:prstGeom prst="rect">
            <a:avLst/>
          </a:prstGeom>
          <a:noFill/>
          <a:ln w="9525">
            <a:noFill/>
            <a:miter lim="800000"/>
            <a:headEnd/>
            <a:tailEnd/>
          </a:ln>
          <a:effectLst/>
        </p:spPr>
        <p:txBody>
          <a:bodyPr wrap="none">
            <a:spAutoFit/>
          </a:bodyPr>
          <a:lstStyle/>
          <a:p>
            <a:pPr algn="l" eaLnBrk="1" hangingPunct="1"/>
            <a:r>
              <a:rPr lang="en-AU"/>
              <a:t>Q: WAIT!!! What happened to </a:t>
            </a:r>
            <a:r>
              <a:rPr lang="en-AU">
                <a:latin typeface="Symbol" pitchFamily="18" charset="2"/>
              </a:rPr>
              <a:t>m</a:t>
            </a:r>
            <a:r>
              <a:rPr lang="en-AU"/>
              <a:t>? </a:t>
            </a:r>
            <a:endParaRPr lang="en-AU" sz="2400"/>
          </a:p>
        </p:txBody>
      </p:sp>
      <p:sp>
        <p:nvSpPr>
          <p:cNvPr id="209938" name="Rectangle 18"/>
          <p:cNvSpPr>
            <a:spLocks noChangeArrowheads="1"/>
          </p:cNvSpPr>
          <p:nvPr/>
        </p:nvSpPr>
        <p:spPr bwMode="auto">
          <a:xfrm>
            <a:off x="2031603" y="1293853"/>
            <a:ext cx="6481960" cy="707886"/>
          </a:xfrm>
          <a:prstGeom prst="rect">
            <a:avLst/>
          </a:prstGeom>
          <a:noFill/>
          <a:ln w="9525">
            <a:noFill/>
            <a:miter lim="800000"/>
            <a:headEnd/>
            <a:tailEnd/>
          </a:ln>
          <a:effectLst/>
        </p:spPr>
        <p:txBody>
          <a:bodyPr wrap="square">
            <a:spAutoFit/>
          </a:bodyPr>
          <a:lstStyle/>
          <a:p>
            <a:r>
              <a:rPr lang="en-US" sz="2400"/>
              <a:t>  =  (</a:t>
            </a:r>
            <a:r>
              <a:rPr lang="en-US" sz="2400">
                <a:solidFill>
                  <a:srgbClr val="FF6600"/>
                </a:solidFill>
              </a:rPr>
              <a:t>a</a:t>
            </a:r>
            <a:r>
              <a:rPr lang="en-US" sz="2400"/>
              <a:t>-</a:t>
            </a:r>
            <a:r>
              <a:rPr lang="en-US" sz="2400">
                <a:sym typeface="Symbol" pitchFamily="18" charset="2"/>
              </a:rPr>
              <a:t>m</a:t>
            </a:r>
            <a:r>
              <a:rPr lang="en-US" sz="2400"/>
              <a:t>)</a:t>
            </a:r>
            <a:r>
              <a:rPr lang="en-US" sz="2400" baseline="30000"/>
              <a:t>2</a:t>
            </a:r>
            <a:r>
              <a:rPr lang="en-US" sz="2400">
                <a:solidFill>
                  <a:srgbClr val="00CC00"/>
                </a:solidFill>
              </a:rPr>
              <a:t>p</a:t>
            </a:r>
            <a:r>
              <a:rPr lang="en-US" sz="2400" baseline="30000">
                <a:solidFill>
                  <a:srgbClr val="00CC00"/>
                </a:solidFill>
              </a:rPr>
              <a:t>2</a:t>
            </a:r>
            <a:r>
              <a:rPr lang="en-US" sz="2400"/>
              <a:t> + (</a:t>
            </a:r>
            <a:r>
              <a:rPr lang="en-US" sz="2400">
                <a:solidFill>
                  <a:srgbClr val="FF6600"/>
                </a:solidFill>
              </a:rPr>
              <a:t>d</a:t>
            </a:r>
            <a:r>
              <a:rPr lang="en-US" sz="2400"/>
              <a:t>-</a:t>
            </a:r>
            <a:r>
              <a:rPr lang="en-US" sz="2400">
                <a:sym typeface="Symbol" pitchFamily="18" charset="2"/>
              </a:rPr>
              <a:t>m</a:t>
            </a:r>
            <a:r>
              <a:rPr lang="en-US" sz="2400"/>
              <a:t>)</a:t>
            </a:r>
            <a:r>
              <a:rPr lang="en-US" sz="2400" baseline="30000"/>
              <a:t>2</a:t>
            </a:r>
            <a:r>
              <a:rPr lang="en-US" sz="2400">
                <a:solidFill>
                  <a:srgbClr val="00CC00"/>
                </a:solidFill>
              </a:rPr>
              <a:t>2pq</a:t>
            </a:r>
            <a:r>
              <a:rPr lang="en-US" sz="2400"/>
              <a:t> + (-</a:t>
            </a:r>
            <a:r>
              <a:rPr lang="en-US" sz="2400">
                <a:solidFill>
                  <a:srgbClr val="FF6600"/>
                </a:solidFill>
              </a:rPr>
              <a:t>a</a:t>
            </a:r>
            <a:r>
              <a:rPr lang="en-US" sz="2400"/>
              <a:t>-</a:t>
            </a:r>
            <a:r>
              <a:rPr lang="en-US" sz="2400">
                <a:sym typeface="Symbol" pitchFamily="18" charset="2"/>
              </a:rPr>
              <a:t>m</a:t>
            </a:r>
            <a:r>
              <a:rPr lang="en-US" sz="2400"/>
              <a:t>)</a:t>
            </a:r>
            <a:r>
              <a:rPr lang="en-US" sz="2400" baseline="30000"/>
              <a:t>2</a:t>
            </a:r>
            <a:r>
              <a:rPr lang="en-US" sz="2400">
                <a:solidFill>
                  <a:srgbClr val="00CC00"/>
                </a:solidFill>
              </a:rPr>
              <a:t>q</a:t>
            </a:r>
            <a:r>
              <a:rPr lang="en-US" sz="2400" baseline="30000">
                <a:solidFill>
                  <a:srgbClr val="00CC00"/>
                </a:solidFill>
              </a:rPr>
              <a:t>2</a:t>
            </a:r>
            <a:r>
              <a:rPr lang="en-US" sz="2400" baseline="30000"/>
              <a:t> </a:t>
            </a:r>
          </a:p>
          <a:p>
            <a:endParaRPr lang="en-US" sz="2400" baseline="30000"/>
          </a:p>
        </p:txBody>
      </p:sp>
      <p:sp>
        <p:nvSpPr>
          <p:cNvPr id="5" name="Slide Number Placeholder 4">
            <a:extLst>
              <a:ext uri="{FF2B5EF4-FFF2-40B4-BE49-F238E27FC236}">
                <a16:creationId xmlns:a16="http://schemas.microsoft.com/office/drawing/2014/main" id="{166D3D9A-C2A0-4F14-A959-1F11FBC01721}"/>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25</a:t>
            </a:fld>
            <a:endParaRPr lang="nl-NL"/>
          </a:p>
        </p:txBody>
      </p:sp>
      <p:sp>
        <p:nvSpPr>
          <p:cNvPr id="21" name="Rectangle 18"/>
          <p:cNvSpPr>
            <a:spLocks noChangeArrowheads="1"/>
          </p:cNvSpPr>
          <p:nvPr/>
        </p:nvSpPr>
        <p:spPr bwMode="auto">
          <a:xfrm>
            <a:off x="425275" y="2439920"/>
            <a:ext cx="8451405" cy="1446550"/>
          </a:xfrm>
          <a:prstGeom prst="rect">
            <a:avLst/>
          </a:prstGeom>
          <a:noFill/>
          <a:ln w="9525">
            <a:noFill/>
            <a:miter lim="800000"/>
            <a:headEnd/>
            <a:tailEnd/>
          </a:ln>
          <a:effectLst/>
        </p:spPr>
        <p:txBody>
          <a:bodyPr wrap="square">
            <a:spAutoFit/>
          </a:bodyPr>
          <a:lstStyle/>
          <a:p>
            <a:r>
              <a:rPr lang="en-US" sz="2400"/>
              <a:t>actually  </a:t>
            </a:r>
          </a:p>
          <a:p>
            <a:endParaRPr lang="en-US" sz="2400" dirty="0"/>
          </a:p>
          <a:p>
            <a:r>
              <a:rPr lang="en-US" sz="2400" dirty="0"/>
              <a:t> ((</a:t>
            </a:r>
            <a:r>
              <a:rPr lang="en-US" sz="2400" dirty="0">
                <a:latin typeface="Symbol" panose="05050102010706020507" pitchFamily="18" charset="2"/>
              </a:rPr>
              <a:t>m </a:t>
            </a:r>
            <a:r>
              <a:rPr lang="en-US" sz="2400" dirty="0"/>
              <a:t>+ </a:t>
            </a:r>
            <a:r>
              <a:rPr lang="fr-FR" sz="2400" b="1" dirty="0">
                <a:solidFill>
                  <a:srgbClr val="FF6600"/>
                </a:solidFill>
              </a:rPr>
              <a:t>a</a:t>
            </a:r>
            <a:r>
              <a:rPr lang="en-US" sz="2400" dirty="0"/>
              <a:t>)–(</a:t>
            </a:r>
            <a:r>
              <a:rPr lang="en-US" sz="2400" dirty="0" err="1">
                <a:latin typeface="Symbol" panose="05050102010706020507" pitchFamily="18" charset="2"/>
              </a:rPr>
              <a:t>m</a:t>
            </a:r>
            <a:r>
              <a:rPr lang="en-US" sz="2400" dirty="0" err="1"/>
              <a:t>+m</a:t>
            </a:r>
            <a:r>
              <a:rPr lang="en-US" sz="2400" dirty="0"/>
              <a:t>))</a:t>
            </a:r>
            <a:r>
              <a:rPr lang="en-US" sz="2400" baseline="30000" dirty="0"/>
              <a:t>2</a:t>
            </a:r>
            <a:r>
              <a:rPr lang="en-US" sz="2400" dirty="0">
                <a:solidFill>
                  <a:srgbClr val="00CC00"/>
                </a:solidFill>
              </a:rPr>
              <a:t>p</a:t>
            </a:r>
            <a:r>
              <a:rPr lang="en-US" sz="2400" baseline="30000" dirty="0">
                <a:solidFill>
                  <a:srgbClr val="00CC00"/>
                </a:solidFill>
              </a:rPr>
              <a:t>2</a:t>
            </a:r>
            <a:r>
              <a:rPr lang="en-US" sz="2400" dirty="0"/>
              <a:t> + ((</a:t>
            </a:r>
            <a:r>
              <a:rPr lang="en-US" sz="2400" dirty="0">
                <a:latin typeface="Symbol" panose="05050102010706020507" pitchFamily="18" charset="2"/>
              </a:rPr>
              <a:t>m </a:t>
            </a:r>
            <a:r>
              <a:rPr lang="en-US" sz="2400" dirty="0"/>
              <a:t>+ </a:t>
            </a:r>
            <a:r>
              <a:rPr lang="fr-FR" sz="2400" b="1" dirty="0">
                <a:solidFill>
                  <a:srgbClr val="FF6600"/>
                </a:solidFill>
              </a:rPr>
              <a:t>d</a:t>
            </a:r>
            <a:r>
              <a:rPr lang="en-US" sz="2400" dirty="0"/>
              <a:t>)–(</a:t>
            </a:r>
            <a:r>
              <a:rPr lang="en-US" sz="2400" dirty="0" err="1">
                <a:latin typeface="Symbol" panose="05050102010706020507" pitchFamily="18" charset="2"/>
              </a:rPr>
              <a:t>m</a:t>
            </a:r>
            <a:r>
              <a:rPr lang="en-US" sz="2400" dirty="0" err="1"/>
              <a:t>+m</a:t>
            </a:r>
            <a:r>
              <a:rPr lang="en-US" sz="2400" dirty="0"/>
              <a:t>)) </a:t>
            </a:r>
            <a:r>
              <a:rPr lang="en-US" sz="2400" baseline="30000" dirty="0"/>
              <a:t>2</a:t>
            </a:r>
            <a:r>
              <a:rPr lang="en-US" sz="2400" dirty="0">
                <a:solidFill>
                  <a:srgbClr val="00CC00"/>
                </a:solidFill>
              </a:rPr>
              <a:t>2pq</a:t>
            </a:r>
            <a:r>
              <a:rPr lang="en-US" sz="2400" dirty="0"/>
              <a:t> + ((</a:t>
            </a:r>
            <a:r>
              <a:rPr lang="en-US" sz="2400" dirty="0">
                <a:latin typeface="Symbol" panose="05050102010706020507" pitchFamily="18" charset="2"/>
              </a:rPr>
              <a:t>m</a:t>
            </a:r>
            <a:r>
              <a:rPr lang="en-US" sz="2400" dirty="0"/>
              <a:t>-</a:t>
            </a:r>
            <a:r>
              <a:rPr lang="fr-FR" sz="2400" b="1" dirty="0">
                <a:solidFill>
                  <a:srgbClr val="FF6600"/>
                </a:solidFill>
              </a:rPr>
              <a:t>a</a:t>
            </a:r>
            <a:r>
              <a:rPr lang="en-US" sz="2400" dirty="0"/>
              <a:t>)–(</a:t>
            </a:r>
            <a:r>
              <a:rPr lang="en-US" sz="2400" dirty="0">
                <a:latin typeface="Symbol" panose="05050102010706020507" pitchFamily="18" charset="2"/>
              </a:rPr>
              <a:t>m </a:t>
            </a:r>
            <a:r>
              <a:rPr lang="en-US" sz="2400" dirty="0"/>
              <a:t>+m)) </a:t>
            </a:r>
            <a:r>
              <a:rPr lang="en-US" sz="2400" baseline="30000" dirty="0"/>
              <a:t>2</a:t>
            </a:r>
            <a:r>
              <a:rPr lang="en-US" sz="2400" dirty="0">
                <a:solidFill>
                  <a:srgbClr val="00CC00"/>
                </a:solidFill>
              </a:rPr>
              <a:t>q</a:t>
            </a:r>
            <a:r>
              <a:rPr lang="en-US" sz="2400" baseline="30000" dirty="0">
                <a:solidFill>
                  <a:srgbClr val="00CC00"/>
                </a:solidFill>
              </a:rPr>
              <a:t>2</a:t>
            </a:r>
            <a:r>
              <a:rPr lang="en-US" sz="2400" baseline="30000" dirty="0"/>
              <a:t> </a:t>
            </a:r>
          </a:p>
          <a:p>
            <a:endParaRPr lang="en-US" sz="2400" baseline="30000" dirty="0"/>
          </a:p>
        </p:txBody>
      </p:sp>
      <p:sp>
        <p:nvSpPr>
          <p:cNvPr id="6" name="Rectangle 5"/>
          <p:cNvSpPr/>
          <p:nvPr/>
        </p:nvSpPr>
        <p:spPr>
          <a:xfrm>
            <a:off x="1548636" y="4891058"/>
            <a:ext cx="5633273" cy="461665"/>
          </a:xfrm>
          <a:prstGeom prst="rect">
            <a:avLst/>
          </a:prstGeom>
        </p:spPr>
        <p:txBody>
          <a:bodyPr wrap="none">
            <a:spAutoFit/>
          </a:bodyPr>
          <a:lstStyle/>
          <a:p>
            <a:r>
              <a:rPr lang="en-US" dirty="0"/>
              <a:t>((</a:t>
            </a:r>
            <a:r>
              <a:rPr lang="en-US" dirty="0">
                <a:latin typeface="Symbol" panose="05050102010706020507" pitchFamily="18" charset="2"/>
              </a:rPr>
              <a:t>m </a:t>
            </a:r>
            <a:r>
              <a:rPr lang="en-US" dirty="0"/>
              <a:t>+ </a:t>
            </a:r>
            <a:r>
              <a:rPr lang="fr-FR" b="1" dirty="0">
                <a:solidFill>
                  <a:srgbClr val="FF6600"/>
                </a:solidFill>
              </a:rPr>
              <a:t>a</a:t>
            </a:r>
            <a:r>
              <a:rPr lang="en-US" dirty="0"/>
              <a:t>)–(</a:t>
            </a:r>
            <a:r>
              <a:rPr lang="en-US" dirty="0" err="1">
                <a:latin typeface="Symbol" panose="05050102010706020507" pitchFamily="18" charset="2"/>
              </a:rPr>
              <a:t>m</a:t>
            </a:r>
            <a:r>
              <a:rPr lang="en-US" dirty="0" err="1"/>
              <a:t>+m</a:t>
            </a:r>
            <a:r>
              <a:rPr lang="en-US" dirty="0"/>
              <a:t>)) = (</a:t>
            </a:r>
            <a:r>
              <a:rPr lang="en-US" dirty="0">
                <a:latin typeface="Symbol" panose="05050102010706020507" pitchFamily="18" charset="2"/>
              </a:rPr>
              <a:t>m </a:t>
            </a:r>
            <a:r>
              <a:rPr lang="en-US" dirty="0"/>
              <a:t>+ </a:t>
            </a:r>
            <a:r>
              <a:rPr lang="fr-FR" b="1" dirty="0">
                <a:solidFill>
                  <a:srgbClr val="FF6600"/>
                </a:solidFill>
              </a:rPr>
              <a:t>a</a:t>
            </a:r>
            <a:r>
              <a:rPr lang="en-US" dirty="0"/>
              <a:t>–</a:t>
            </a:r>
            <a:r>
              <a:rPr lang="en-US" dirty="0">
                <a:latin typeface="Symbol" panose="05050102010706020507" pitchFamily="18" charset="2"/>
              </a:rPr>
              <a:t>m</a:t>
            </a:r>
            <a:r>
              <a:rPr lang="en-US" dirty="0"/>
              <a:t>-m</a:t>
            </a:r>
            <a:r>
              <a:rPr lang="en-US"/>
              <a:t>)        = </a:t>
            </a:r>
            <a:r>
              <a:rPr lang="en-US" dirty="0"/>
              <a:t>(</a:t>
            </a:r>
            <a:r>
              <a:rPr lang="fr-FR" b="1" dirty="0">
                <a:solidFill>
                  <a:srgbClr val="FF6600"/>
                </a:solidFill>
              </a:rPr>
              <a:t>a</a:t>
            </a:r>
            <a:r>
              <a:rPr lang="en-US" dirty="0"/>
              <a:t>-m)</a:t>
            </a:r>
          </a:p>
        </p:txBody>
      </p:sp>
      <p:sp>
        <p:nvSpPr>
          <p:cNvPr id="7" name="Oval 6"/>
          <p:cNvSpPr/>
          <p:nvPr/>
        </p:nvSpPr>
        <p:spPr>
          <a:xfrm>
            <a:off x="375419" y="3022045"/>
            <a:ext cx="2736304" cy="789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49264" y="4681130"/>
            <a:ext cx="4374864" cy="9801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63650" y="1293853"/>
            <a:ext cx="1296145"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p:cNvSpPr>
            <a:spLocks noChangeArrowheads="1"/>
          </p:cNvSpPr>
          <p:nvPr/>
        </p:nvSpPr>
        <p:spPr bwMode="auto">
          <a:xfrm>
            <a:off x="905671" y="1241295"/>
            <a:ext cx="1285929" cy="523220"/>
          </a:xfrm>
          <a:prstGeom prst="rect">
            <a:avLst/>
          </a:prstGeom>
          <a:noFill/>
          <a:ln w="9525">
            <a:noFill/>
            <a:miter lim="800000"/>
            <a:headEnd/>
            <a:tailEnd/>
          </a:ln>
          <a:effectLst/>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t>
            </a:r>
            <a:endParaRPr lang="en-US" sz="2800" baseline="30000" dirty="0">
              <a:latin typeface="Futura Bk BT" pitchFamily="34" charset="0"/>
            </a:endParaRPr>
          </a:p>
        </p:txBody>
      </p:sp>
      <p:cxnSp>
        <p:nvCxnSpPr>
          <p:cNvPr id="28" name="Curved Connector 27"/>
          <p:cNvCxnSpPr>
            <a:stCxn id="8" idx="4"/>
            <a:endCxn id="7" idx="0"/>
          </p:cNvCxnSpPr>
          <p:nvPr/>
        </p:nvCxnSpPr>
        <p:spPr bwMode="auto">
          <a:xfrm rot="5400000">
            <a:off x="1851583" y="1761905"/>
            <a:ext cx="1152128" cy="1368152"/>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1" name="Curved Connector 30"/>
          <p:cNvCxnSpPr>
            <a:cxnSpLocks/>
            <a:stCxn id="7" idx="4"/>
            <a:endCxn id="24" idx="0"/>
          </p:cNvCxnSpPr>
          <p:nvPr/>
        </p:nvCxnSpPr>
        <p:spPr bwMode="auto">
          <a:xfrm rot="16200000" flipH="1">
            <a:off x="2205184" y="3349617"/>
            <a:ext cx="869899" cy="179312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3" name="Rectangle 2">
            <a:extLst>
              <a:ext uri="{FF2B5EF4-FFF2-40B4-BE49-F238E27FC236}">
                <a16:creationId xmlns:a16="http://schemas.microsoft.com/office/drawing/2014/main" id="{1CE155A4-0A1A-4664-95C9-CBB6DD163C60}"/>
              </a:ext>
            </a:extLst>
          </p:cNvPr>
          <p:cNvSpPr/>
          <p:nvPr/>
        </p:nvSpPr>
        <p:spPr>
          <a:xfrm>
            <a:off x="698204" y="5962614"/>
            <a:ext cx="2274982" cy="461665"/>
          </a:xfrm>
          <a:prstGeom prst="rect">
            <a:avLst/>
          </a:prstGeom>
        </p:spPr>
        <p:txBody>
          <a:bodyPr wrap="none">
            <a:spAutoFit/>
          </a:bodyPr>
          <a:lstStyle/>
          <a:p>
            <a:r>
              <a:rPr lang="en-AU"/>
              <a:t>A: </a:t>
            </a:r>
            <a:r>
              <a:rPr lang="en-AU">
                <a:latin typeface="Symbol" pitchFamily="18" charset="2"/>
              </a:rPr>
              <a:t>m</a:t>
            </a:r>
            <a:r>
              <a:rPr lang="en-AU"/>
              <a:t> cancels out.</a:t>
            </a:r>
            <a:endParaRPr lang="nl-NL"/>
          </a:p>
        </p:txBody>
      </p:sp>
    </p:spTree>
    <p:extLst>
      <p:ext uri="{BB962C8B-B14F-4D97-AF65-F5344CB8AC3E}">
        <p14:creationId xmlns:p14="http://schemas.microsoft.com/office/powerpoint/2010/main" val="31515779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10947"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10961" name="Rectangle 17"/>
          <p:cNvSpPr>
            <a:spLocks noChangeArrowheads="1"/>
          </p:cNvSpPr>
          <p:nvPr/>
        </p:nvSpPr>
        <p:spPr bwMode="auto">
          <a:xfrm>
            <a:off x="2122488" y="1447800"/>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10962" name="Rectangle 18"/>
          <p:cNvSpPr>
            <a:spLocks noChangeArrowheads="1"/>
          </p:cNvSpPr>
          <p:nvPr/>
        </p:nvSpPr>
        <p:spPr bwMode="auto">
          <a:xfrm>
            <a:off x="1043608" y="1334700"/>
            <a:ext cx="1285929" cy="523220"/>
          </a:xfrm>
          <a:prstGeom prst="rect">
            <a:avLst/>
          </a:prstGeom>
          <a:noFill/>
          <a:ln w="9525">
            <a:noFill/>
            <a:miter lim="800000"/>
            <a:headEnd/>
            <a:tailEnd/>
          </a:ln>
          <a:effectLst/>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t>
            </a:r>
            <a:endParaRPr lang="en-US" sz="2800" baseline="30000" dirty="0">
              <a:latin typeface="Futura Bk BT" pitchFamily="34" charset="0"/>
            </a:endParaRPr>
          </a:p>
        </p:txBody>
      </p:sp>
      <p:sp>
        <p:nvSpPr>
          <p:cNvPr id="210967" name="Rectangle 23"/>
          <p:cNvSpPr>
            <a:spLocks noChangeArrowheads="1"/>
          </p:cNvSpPr>
          <p:nvPr/>
        </p:nvSpPr>
        <p:spPr bwMode="auto">
          <a:xfrm>
            <a:off x="2633663" y="2133600"/>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
        <p:nvSpPr>
          <p:cNvPr id="210968" name="Rectangle 24"/>
          <p:cNvSpPr>
            <a:spLocks noChangeArrowheads="1"/>
          </p:cNvSpPr>
          <p:nvPr/>
        </p:nvSpPr>
        <p:spPr bwMode="auto">
          <a:xfrm>
            <a:off x="2543175" y="2790825"/>
            <a:ext cx="5867400" cy="769441"/>
          </a:xfrm>
          <a:prstGeom prst="rect">
            <a:avLst/>
          </a:prstGeom>
          <a:noFill/>
          <a:ln w="9525">
            <a:noFill/>
            <a:miter lim="800000"/>
            <a:headEnd/>
            <a:tailEnd/>
          </a:ln>
          <a:effectLst/>
        </p:spPr>
        <p:txBody>
          <a:bodyPr wrap="square">
            <a:spAutoFit/>
          </a:bodyPr>
          <a:lstStyle/>
          <a:p>
            <a:r>
              <a:rPr lang="en-US">
                <a:latin typeface="Futura Bk BT" pitchFamily="34" charset="0"/>
              </a:rPr>
              <a:t> =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 QTL(A)</a:t>
            </a:r>
            <a:r>
              <a:rPr lang="en-US" sz="2800" baseline="30000">
                <a:latin typeface="Futura Bk BT" pitchFamily="34" charset="0"/>
              </a:rPr>
              <a:t>  </a:t>
            </a:r>
            <a:r>
              <a:rPr lang="en-US" sz="280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 QTL(D)</a:t>
            </a:r>
            <a:r>
              <a:rPr lang="en-US" sz="2800" baseline="30000">
                <a:latin typeface="Futura Bk BT" pitchFamily="34" charset="0"/>
              </a:rPr>
              <a:t> </a:t>
            </a:r>
          </a:p>
          <a:p>
            <a:pPr algn="l"/>
            <a:endParaRPr lang="en-US" baseline="30000">
              <a:latin typeface="Futura Bk BT" pitchFamily="34" charset="0"/>
            </a:endParaRPr>
          </a:p>
        </p:txBody>
      </p:sp>
      <p:sp>
        <p:nvSpPr>
          <p:cNvPr id="210969" name="Line 25"/>
          <p:cNvSpPr>
            <a:spLocks noChangeShapeType="1"/>
          </p:cNvSpPr>
          <p:nvPr/>
        </p:nvSpPr>
        <p:spPr bwMode="auto">
          <a:xfrm>
            <a:off x="3067050" y="2590800"/>
            <a:ext cx="1981200" cy="0"/>
          </a:xfrm>
          <a:prstGeom prst="line">
            <a:avLst/>
          </a:prstGeom>
          <a:noFill/>
          <a:ln w="9525">
            <a:solidFill>
              <a:schemeClr val="tx1"/>
            </a:solidFill>
            <a:round/>
            <a:headEnd/>
            <a:tailEnd/>
          </a:ln>
          <a:effectLst/>
        </p:spPr>
        <p:txBody>
          <a:bodyPr wrap="none" anchor="ctr"/>
          <a:lstStyle/>
          <a:p>
            <a:endParaRPr lang="en-US"/>
          </a:p>
        </p:txBody>
      </p:sp>
      <p:sp>
        <p:nvSpPr>
          <p:cNvPr id="210970" name="Line 26"/>
          <p:cNvSpPr>
            <a:spLocks noChangeShapeType="1"/>
          </p:cNvSpPr>
          <p:nvPr/>
        </p:nvSpPr>
        <p:spPr bwMode="auto">
          <a:xfrm>
            <a:off x="5381625" y="2590800"/>
            <a:ext cx="1019175" cy="0"/>
          </a:xfrm>
          <a:prstGeom prst="line">
            <a:avLst/>
          </a:prstGeom>
          <a:noFill/>
          <a:ln w="9525">
            <a:solidFill>
              <a:schemeClr val="tx1"/>
            </a:solidFill>
            <a:round/>
            <a:headEnd/>
            <a:tailEnd/>
          </a:ln>
          <a:effectLst/>
        </p:spPr>
        <p:txBody>
          <a:bodyPr wrap="none" anchor="ctr"/>
          <a:lstStyle/>
          <a:p>
            <a:endParaRPr lang="en-US"/>
          </a:p>
        </p:txBody>
      </p:sp>
      <p:sp>
        <p:nvSpPr>
          <p:cNvPr id="210999" name="Rectangle 55"/>
          <p:cNvSpPr>
            <a:spLocks noChangeArrowheads="1"/>
          </p:cNvSpPr>
          <p:nvPr/>
        </p:nvSpPr>
        <p:spPr bwMode="auto">
          <a:xfrm>
            <a:off x="381000" y="3760290"/>
            <a:ext cx="8850500" cy="892552"/>
          </a:xfrm>
          <a:prstGeom prst="rect">
            <a:avLst/>
          </a:prstGeom>
          <a:noFill/>
          <a:ln w="9525">
            <a:noFill/>
            <a:miter lim="800000"/>
            <a:headEnd/>
            <a:tailEnd/>
          </a:ln>
          <a:effectLst/>
        </p:spPr>
        <p:txBody>
          <a:bodyPr wrap="none">
            <a:spAutoFit/>
          </a:bodyPr>
          <a:lstStyle/>
          <a:p>
            <a:r>
              <a:rPr lang="en-US" u="sng">
                <a:latin typeface="Futura Bk BT" pitchFamily="34" charset="0"/>
              </a:rPr>
              <a:t>Additive or linear effects</a:t>
            </a:r>
            <a:r>
              <a:rPr lang="en-US">
                <a:latin typeface="Futura Bk BT" pitchFamily="34" charset="0"/>
              </a:rPr>
              <a:t> give rise to variance component </a:t>
            </a:r>
          </a:p>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a:latin typeface="Futura Bk BT" pitchFamily="34" charset="0"/>
              </a:rPr>
              <a:t>= 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(additive genetic variance)</a:t>
            </a:r>
          </a:p>
        </p:txBody>
      </p:sp>
      <p:sp>
        <p:nvSpPr>
          <p:cNvPr id="211000" name="Rectangle 56"/>
          <p:cNvSpPr>
            <a:spLocks noChangeArrowheads="1"/>
          </p:cNvSpPr>
          <p:nvPr/>
        </p:nvSpPr>
        <p:spPr bwMode="auto">
          <a:xfrm>
            <a:off x="381000" y="4810959"/>
            <a:ext cx="8223448" cy="1446550"/>
          </a:xfrm>
          <a:prstGeom prst="rect">
            <a:avLst/>
          </a:prstGeom>
          <a:noFill/>
          <a:ln w="9525">
            <a:noFill/>
            <a:miter lim="800000"/>
            <a:headEnd/>
            <a:tailEnd/>
          </a:ln>
          <a:effectLst/>
        </p:spPr>
        <p:txBody>
          <a:bodyPr wrap="square">
            <a:spAutoFit/>
          </a:bodyPr>
          <a:lstStyle/>
          <a:p>
            <a:r>
              <a:rPr lang="en-US" u="sng">
                <a:latin typeface="Futura Bk BT" pitchFamily="34" charset="0"/>
              </a:rPr>
              <a:t>Dominance</a:t>
            </a:r>
            <a:r>
              <a:rPr lang="en-US">
                <a:latin typeface="Futura Bk BT" pitchFamily="34" charset="0"/>
              </a:rPr>
              <a:t> or </a:t>
            </a:r>
            <a:r>
              <a:rPr lang="en-US" i="1">
                <a:latin typeface="Futura Bk BT" pitchFamily="34" charset="0"/>
              </a:rPr>
              <a:t>within local allelic interaction</a:t>
            </a:r>
            <a:r>
              <a:rPr lang="en-US">
                <a:latin typeface="Futura Bk BT" pitchFamily="34" charset="0"/>
              </a:rPr>
              <a:t> effects  give rise to variance component </a:t>
            </a:r>
          </a:p>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 </a:t>
            </a:r>
            <a:r>
              <a:rPr lang="en-US" sz="2800" i="1">
                <a:latin typeface="Futura Bk BT" pitchFamily="34" charset="0"/>
              </a:rPr>
              <a:t>= (</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 2</a:t>
            </a:r>
            <a:r>
              <a:rPr lang="en-US">
                <a:latin typeface="Futura Bk BT" pitchFamily="34" charset="0"/>
              </a:rPr>
              <a:t> (dominance variance)</a:t>
            </a:r>
            <a:endParaRPr lang="en-US" i="1" baseline="30000">
              <a:latin typeface="Futura Bk BT" pitchFamily="34" charset="0"/>
            </a:endParaRPr>
          </a:p>
          <a:p>
            <a:r>
              <a:rPr lang="en-US" sz="1800" baseline="30000">
                <a:latin typeface="Futura Bk BT" pitchFamily="34" charset="0"/>
              </a:rPr>
              <a: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11971"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11990" name="Rectangle 22"/>
          <p:cNvSpPr>
            <a:spLocks noChangeArrowheads="1"/>
          </p:cNvSpPr>
          <p:nvPr/>
        </p:nvSpPr>
        <p:spPr bwMode="auto">
          <a:xfrm>
            <a:off x="381000" y="3595688"/>
            <a:ext cx="7069564" cy="461665"/>
          </a:xfrm>
          <a:prstGeom prst="rect">
            <a:avLst/>
          </a:prstGeom>
          <a:noFill/>
          <a:ln w="9525">
            <a:noFill/>
            <a:miter lim="800000"/>
            <a:headEnd/>
            <a:tailEnd/>
          </a:ln>
          <a:effectLst/>
        </p:spPr>
        <p:txBody>
          <a:bodyPr wrap="none">
            <a:spAutoFit/>
          </a:bodyPr>
          <a:lstStyle/>
          <a:p>
            <a:r>
              <a:rPr lang="en-US" u="sng">
                <a:latin typeface="Futura Bk BT" pitchFamily="34" charset="0"/>
              </a:rPr>
              <a:t>Additive</a:t>
            </a:r>
            <a:r>
              <a:rPr lang="en-US">
                <a:latin typeface="Futura Bk BT" pitchFamily="34" charset="0"/>
              </a:rPr>
              <a:t> effects: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en-US">
                <a:latin typeface="Futura Bk BT" pitchFamily="34" charset="0"/>
              </a:rPr>
              <a:t> 	=	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baseline="30000">
                <a:latin typeface="Futura Bk BT" pitchFamily="34" charset="0"/>
              </a:rPr>
              <a:t>2</a:t>
            </a:r>
            <a:r>
              <a:rPr lang="en-US">
                <a:latin typeface="Futura Bk BT" pitchFamily="34" charset="0"/>
              </a:rPr>
              <a:t> </a:t>
            </a:r>
          </a:p>
        </p:txBody>
      </p:sp>
      <p:sp>
        <p:nvSpPr>
          <p:cNvPr id="211991" name="Rectangle 23"/>
          <p:cNvSpPr>
            <a:spLocks noChangeArrowheads="1"/>
          </p:cNvSpPr>
          <p:nvPr/>
        </p:nvSpPr>
        <p:spPr bwMode="auto">
          <a:xfrm>
            <a:off x="381000" y="4107230"/>
            <a:ext cx="7199407" cy="461665"/>
          </a:xfrm>
          <a:prstGeom prst="rect">
            <a:avLst/>
          </a:prstGeom>
          <a:noFill/>
          <a:ln w="9525">
            <a:noFill/>
            <a:miter lim="800000"/>
            <a:headEnd/>
            <a:tailEnd/>
          </a:ln>
          <a:effectLst/>
        </p:spPr>
        <p:txBody>
          <a:bodyPr wrap="none">
            <a:spAutoFit/>
          </a:bodyPr>
          <a:lstStyle/>
          <a:p>
            <a:r>
              <a:rPr lang="en-US" u="sng">
                <a:latin typeface="Futura Bk BT" pitchFamily="34" charset="0"/>
              </a:rPr>
              <a:t>Dominance</a:t>
            </a:r>
            <a:r>
              <a:rPr lang="en-US">
                <a:latin typeface="Futura Bk BT" pitchFamily="34" charset="0"/>
              </a:rPr>
              <a:t> effects: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Ph_QTL(D) </a:t>
            </a:r>
            <a:r>
              <a:rPr lang="en-US" i="1">
                <a:latin typeface="Futura Bk BT" pitchFamily="34" charset="0"/>
              </a:rPr>
              <a:t> = 	0      (</a:t>
            </a:r>
            <a:r>
              <a:rPr lang="en-US" i="1">
                <a:solidFill>
                  <a:srgbClr val="FF0000"/>
                </a:solidFill>
                <a:latin typeface="Futura Bk BT" pitchFamily="34" charset="0"/>
              </a:rPr>
              <a:t>d</a:t>
            </a:r>
            <a:r>
              <a:rPr lang="en-US" i="1">
                <a:latin typeface="Futura Bk BT" pitchFamily="34" charset="0"/>
              </a:rPr>
              <a:t>=0)</a:t>
            </a:r>
          </a:p>
        </p:txBody>
      </p:sp>
      <p:grpSp>
        <p:nvGrpSpPr>
          <p:cNvPr id="24" name="Group 23"/>
          <p:cNvGrpSpPr/>
          <p:nvPr/>
        </p:nvGrpSpPr>
        <p:grpSpPr>
          <a:xfrm>
            <a:off x="323528" y="1268760"/>
            <a:ext cx="7563482" cy="2192907"/>
            <a:chOff x="1255769" y="1367359"/>
            <a:chExt cx="7563482" cy="2192907"/>
          </a:xfrm>
        </p:grpSpPr>
        <p:sp>
          <p:nvSpPr>
            <p:cNvPr id="211972" name="Rectangle 4"/>
            <p:cNvSpPr>
              <a:spLocks noChangeArrowheads="1"/>
            </p:cNvSpPr>
            <p:nvPr/>
          </p:nvSpPr>
          <p:spPr bwMode="auto">
            <a:xfrm>
              <a:off x="2122488" y="1447800"/>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11974" name="Rectangle 6"/>
            <p:cNvSpPr>
              <a:spLocks noChangeArrowheads="1"/>
            </p:cNvSpPr>
            <p:nvPr/>
          </p:nvSpPr>
          <p:spPr bwMode="auto">
            <a:xfrm>
              <a:off x="2633663" y="2133600"/>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
          <p:nvSpPr>
            <p:cNvPr id="211975" name="Rectangle 7"/>
            <p:cNvSpPr>
              <a:spLocks noChangeArrowheads="1"/>
            </p:cNvSpPr>
            <p:nvPr/>
          </p:nvSpPr>
          <p:spPr bwMode="auto">
            <a:xfrm>
              <a:off x="2543174" y="2790825"/>
              <a:ext cx="6276077" cy="769441"/>
            </a:xfrm>
            <a:prstGeom prst="rect">
              <a:avLst/>
            </a:prstGeom>
            <a:noFill/>
            <a:ln w="9525">
              <a:noFill/>
              <a:miter lim="800000"/>
              <a:headEnd/>
              <a:tailEnd/>
            </a:ln>
            <a:effectLst/>
          </p:spPr>
          <p:txBody>
            <a:bodyPr wrap="square">
              <a:spAutoFit/>
            </a:bodyPr>
            <a:lstStyle/>
            <a:p>
              <a:r>
                <a:rPr lang="en-US">
                  <a:latin typeface="Futura Bk BT" pitchFamily="34" charset="0"/>
                </a:rPr>
                <a:t> =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a:t>
              </a:r>
              <a:r>
                <a:rPr lang="en-US" sz="2800" baseline="30000">
                  <a:latin typeface="Futura Bk BT" pitchFamily="34" charset="0"/>
                </a:rPr>
                <a:t>  		</a:t>
              </a:r>
              <a:r>
                <a:rPr lang="en-US" sz="280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a:t>
              </a:r>
              <a:r>
                <a:rPr lang="en-US" sz="2800" baseline="30000">
                  <a:latin typeface="Futura Bk BT" pitchFamily="34" charset="0"/>
                </a:rPr>
                <a:t> </a:t>
              </a:r>
            </a:p>
            <a:p>
              <a:pPr algn="l"/>
              <a:endParaRPr lang="en-US" baseline="30000">
                <a:latin typeface="Futura Bk BT" pitchFamily="34" charset="0"/>
              </a:endParaRPr>
            </a:p>
          </p:txBody>
        </p:sp>
        <p:sp>
          <p:nvSpPr>
            <p:cNvPr id="211976" name="Line 8"/>
            <p:cNvSpPr>
              <a:spLocks noChangeShapeType="1"/>
            </p:cNvSpPr>
            <p:nvPr/>
          </p:nvSpPr>
          <p:spPr bwMode="auto">
            <a:xfrm>
              <a:off x="3067050" y="2590800"/>
              <a:ext cx="1981200" cy="0"/>
            </a:xfrm>
            <a:prstGeom prst="line">
              <a:avLst/>
            </a:prstGeom>
            <a:noFill/>
            <a:ln w="9525">
              <a:solidFill>
                <a:schemeClr val="tx1"/>
              </a:solidFill>
              <a:round/>
              <a:headEnd/>
              <a:tailEnd/>
            </a:ln>
            <a:effectLst/>
          </p:spPr>
          <p:txBody>
            <a:bodyPr wrap="none" anchor="ctr"/>
            <a:lstStyle/>
            <a:p>
              <a:endParaRPr lang="en-US"/>
            </a:p>
          </p:txBody>
        </p:sp>
        <p:sp>
          <p:nvSpPr>
            <p:cNvPr id="211977" name="Line 9"/>
            <p:cNvSpPr>
              <a:spLocks noChangeShapeType="1"/>
            </p:cNvSpPr>
            <p:nvPr/>
          </p:nvSpPr>
          <p:spPr bwMode="auto">
            <a:xfrm>
              <a:off x="5381625" y="2590800"/>
              <a:ext cx="1019175" cy="0"/>
            </a:xfrm>
            <a:prstGeom prst="line">
              <a:avLst/>
            </a:prstGeom>
            <a:noFill/>
            <a:ln w="9525">
              <a:solidFill>
                <a:schemeClr val="tx1"/>
              </a:solidFill>
              <a:round/>
              <a:headEnd/>
              <a:tailEnd/>
            </a:ln>
            <a:effectLst/>
          </p:spPr>
          <p:txBody>
            <a:bodyPr wrap="none" anchor="ctr"/>
            <a:lstStyle/>
            <a:p>
              <a:endParaRPr lang="en-US"/>
            </a:p>
          </p:txBody>
        </p:sp>
        <p:sp>
          <p:nvSpPr>
            <p:cNvPr id="2" name="Rectangle 1"/>
            <p:cNvSpPr/>
            <p:nvPr/>
          </p:nvSpPr>
          <p:spPr>
            <a:xfrm>
              <a:off x="1255769" y="1367359"/>
              <a:ext cx="1130438" cy="461665"/>
            </a:xfrm>
            <a:prstGeom prst="rect">
              <a:avLst/>
            </a:prstGeom>
          </p:spPr>
          <p:txBody>
            <a:bodyPr wrap="none">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t>
              </a:r>
              <a:endParaRPr lang="en-US" baseline="30000" dirty="0">
                <a:latin typeface="Futura Bk BT" pitchFamily="34" charset="0"/>
              </a:endParaRPr>
            </a:p>
          </p:txBody>
        </p:sp>
      </p:grpSp>
      <p:grpSp>
        <p:nvGrpSpPr>
          <p:cNvPr id="3" name="Group 2">
            <a:extLst>
              <a:ext uri="{FF2B5EF4-FFF2-40B4-BE49-F238E27FC236}">
                <a16:creationId xmlns:a16="http://schemas.microsoft.com/office/drawing/2014/main" id="{55CC3B43-DD9C-49E5-ABF2-BF771EBD1959}"/>
              </a:ext>
            </a:extLst>
          </p:cNvPr>
          <p:cNvGrpSpPr/>
          <p:nvPr/>
        </p:nvGrpSpPr>
        <p:grpSpPr>
          <a:xfrm>
            <a:off x="2394662" y="4856195"/>
            <a:ext cx="4154058" cy="1366703"/>
            <a:chOff x="2394662" y="4856195"/>
            <a:chExt cx="4154058" cy="1366703"/>
          </a:xfrm>
        </p:grpSpPr>
        <p:sp>
          <p:nvSpPr>
            <p:cNvPr id="211978" name="Line 10"/>
            <p:cNvSpPr>
              <a:spLocks noChangeShapeType="1"/>
            </p:cNvSpPr>
            <p:nvPr/>
          </p:nvSpPr>
          <p:spPr bwMode="auto">
            <a:xfrm>
              <a:off x="2509118" y="5440252"/>
              <a:ext cx="3516313" cy="0"/>
            </a:xfrm>
            <a:prstGeom prst="line">
              <a:avLst/>
            </a:prstGeom>
            <a:noFill/>
            <a:ln w="9525">
              <a:solidFill>
                <a:schemeClr val="tx1"/>
              </a:solidFill>
              <a:round/>
              <a:headEnd/>
              <a:tailEnd/>
            </a:ln>
            <a:effectLst/>
          </p:spPr>
          <p:txBody>
            <a:bodyPr wrap="none" anchor="ctr"/>
            <a:lstStyle/>
            <a:p>
              <a:endParaRPr lang="en-US"/>
            </a:p>
          </p:txBody>
        </p:sp>
        <p:sp>
          <p:nvSpPr>
            <p:cNvPr id="211979" name="Oval 11"/>
            <p:cNvSpPr>
              <a:spLocks noChangeArrowheads="1"/>
            </p:cNvSpPr>
            <p:nvPr/>
          </p:nvSpPr>
          <p:spPr bwMode="auto">
            <a:xfrm>
              <a:off x="2569498" y="5281477"/>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211980" name="Oval 12"/>
            <p:cNvSpPr>
              <a:spLocks noChangeArrowheads="1"/>
            </p:cNvSpPr>
            <p:nvPr/>
          </p:nvSpPr>
          <p:spPr bwMode="auto">
            <a:xfrm>
              <a:off x="5873031" y="5287852"/>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11984" name="Text Box 16"/>
            <p:cNvSpPr txBox="1">
              <a:spLocks noChangeArrowheads="1"/>
            </p:cNvSpPr>
            <p:nvPr/>
          </p:nvSpPr>
          <p:spPr bwMode="auto">
            <a:xfrm>
              <a:off x="5735677" y="5661006"/>
              <a:ext cx="813043" cy="523220"/>
            </a:xfrm>
            <a:prstGeom prst="rect">
              <a:avLst/>
            </a:prstGeom>
            <a:noFill/>
            <a:ln w="9525">
              <a:noFill/>
              <a:miter lim="800000"/>
              <a:headEnd/>
              <a:tailEnd/>
            </a:ln>
            <a:effectLst/>
          </p:spPr>
          <p:txBody>
            <a:bodyPr wrap="none">
              <a:spAutoFit/>
            </a:bodyPr>
            <a:lstStyle/>
            <a:p>
              <a:pPr algn="l"/>
              <a:r>
                <a:rPr lang="en-US" sz="2800" i="1">
                  <a:latin typeface="Symbol" panose="05050102010706020507" pitchFamily="18" charset="2"/>
                </a:rPr>
                <a:t>m</a:t>
              </a:r>
              <a:r>
                <a:rPr lang="en-US" sz="2800" i="1"/>
                <a:t>+</a:t>
              </a:r>
              <a:r>
                <a:rPr lang="en-US" sz="2800" i="1">
                  <a:solidFill>
                    <a:srgbClr val="FF6600"/>
                  </a:solidFill>
                </a:rPr>
                <a:t>a</a:t>
              </a:r>
              <a:endParaRPr lang="en-US" i="1">
                <a:solidFill>
                  <a:srgbClr val="FF6600"/>
                </a:solidFill>
              </a:endParaRPr>
            </a:p>
          </p:txBody>
        </p:sp>
        <p:sp>
          <p:nvSpPr>
            <p:cNvPr id="211985" name="Text Box 17"/>
            <p:cNvSpPr txBox="1">
              <a:spLocks noChangeArrowheads="1"/>
            </p:cNvSpPr>
            <p:nvPr/>
          </p:nvSpPr>
          <p:spPr bwMode="auto">
            <a:xfrm>
              <a:off x="2394662" y="5699678"/>
              <a:ext cx="1019831" cy="523220"/>
            </a:xfrm>
            <a:prstGeom prst="rect">
              <a:avLst/>
            </a:prstGeom>
            <a:noFill/>
            <a:ln w="9525">
              <a:noFill/>
              <a:miter lim="800000"/>
              <a:headEnd/>
              <a:tailEnd/>
            </a:ln>
            <a:effectLst/>
          </p:spPr>
          <p:txBody>
            <a:bodyPr wrap="none">
              <a:spAutoFit/>
            </a:bodyPr>
            <a:lstStyle/>
            <a:p>
              <a:pPr algn="l"/>
              <a:r>
                <a:rPr lang="en-US" sz="2800" i="1">
                  <a:latin typeface="Symbol" panose="05050102010706020507" pitchFamily="18" charset="2"/>
                </a:rPr>
                <a:t>m</a:t>
              </a:r>
              <a:r>
                <a:rPr lang="en-US" sz="2800" i="1"/>
                <a:t> – </a:t>
              </a:r>
              <a:r>
                <a:rPr lang="en-US" sz="2800" i="1">
                  <a:solidFill>
                    <a:srgbClr val="FF6600"/>
                  </a:solidFill>
                </a:rPr>
                <a:t>a</a:t>
              </a:r>
              <a:r>
                <a:rPr lang="en-US" sz="2800">
                  <a:solidFill>
                    <a:srgbClr val="FF6600"/>
                  </a:solidFill>
                </a:rPr>
                <a:t> </a:t>
              </a:r>
            </a:p>
          </p:txBody>
        </p:sp>
        <p:sp>
          <p:nvSpPr>
            <p:cNvPr id="211986" name="Text Box 18"/>
            <p:cNvSpPr txBox="1">
              <a:spLocks noChangeArrowheads="1"/>
            </p:cNvSpPr>
            <p:nvPr/>
          </p:nvSpPr>
          <p:spPr bwMode="auto">
            <a:xfrm>
              <a:off x="5755262" y="4893865"/>
              <a:ext cx="71437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11987" name="Text Box 19"/>
            <p:cNvSpPr txBox="1">
              <a:spLocks noChangeArrowheads="1"/>
            </p:cNvSpPr>
            <p:nvPr/>
          </p:nvSpPr>
          <p:spPr bwMode="auto">
            <a:xfrm>
              <a:off x="2507238" y="4856195"/>
              <a:ext cx="457200"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11989" name="Text Box 21"/>
            <p:cNvSpPr txBox="1">
              <a:spLocks noChangeArrowheads="1"/>
            </p:cNvSpPr>
            <p:nvPr/>
          </p:nvSpPr>
          <p:spPr bwMode="auto">
            <a:xfrm>
              <a:off x="4151207" y="4856292"/>
              <a:ext cx="55562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5" name="Oval 53"/>
            <p:cNvSpPr>
              <a:spLocks noChangeArrowheads="1"/>
            </p:cNvSpPr>
            <p:nvPr/>
          </p:nvSpPr>
          <p:spPr bwMode="auto">
            <a:xfrm>
              <a:off x="4296984" y="5250954"/>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sp>
          <p:nvSpPr>
            <p:cNvPr id="26" name="Text Box 16">
              <a:extLst>
                <a:ext uri="{FF2B5EF4-FFF2-40B4-BE49-F238E27FC236}">
                  <a16:creationId xmlns:a16="http://schemas.microsoft.com/office/drawing/2014/main" id="{EB48F856-7736-4E5F-A0A6-746FB3FBCEF7}"/>
                </a:ext>
              </a:extLst>
            </p:cNvPr>
            <p:cNvSpPr txBox="1">
              <a:spLocks noChangeArrowheads="1"/>
            </p:cNvSpPr>
            <p:nvPr/>
          </p:nvSpPr>
          <p:spPr bwMode="auto">
            <a:xfrm>
              <a:off x="4248830" y="5661006"/>
              <a:ext cx="391454" cy="523220"/>
            </a:xfrm>
            <a:prstGeom prst="rect">
              <a:avLst/>
            </a:prstGeom>
            <a:noFill/>
            <a:ln w="9525">
              <a:noFill/>
              <a:miter lim="800000"/>
              <a:headEnd/>
              <a:tailEnd/>
            </a:ln>
            <a:effectLst/>
          </p:spPr>
          <p:txBody>
            <a:bodyPr wrap="none">
              <a:spAutoFit/>
            </a:bodyPr>
            <a:lstStyle/>
            <a:p>
              <a:pPr algn="l"/>
              <a:r>
                <a:rPr lang="en-US" sz="2800" i="1">
                  <a:latin typeface="Symbol" panose="05050102010706020507" pitchFamily="18" charset="2"/>
                </a:rPr>
                <a:t>m</a:t>
              </a:r>
              <a:endParaRPr lang="en-US" i="1">
                <a:solidFill>
                  <a:srgbClr val="FF6600"/>
                </a:solidFill>
              </a:endParaRPr>
            </a:p>
          </p:txBody>
        </p:sp>
      </p:grpSp>
    </p:spTree>
    <p:extLst>
      <p:ext uri="{BB962C8B-B14F-4D97-AF65-F5344CB8AC3E}">
        <p14:creationId xmlns:p14="http://schemas.microsoft.com/office/powerpoint/2010/main" val="20476624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11971"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11990" name="Rectangle 22"/>
          <p:cNvSpPr>
            <a:spLocks noChangeArrowheads="1"/>
          </p:cNvSpPr>
          <p:nvPr/>
        </p:nvSpPr>
        <p:spPr bwMode="auto">
          <a:xfrm>
            <a:off x="381000" y="3137049"/>
            <a:ext cx="8217314" cy="461665"/>
          </a:xfrm>
          <a:prstGeom prst="rect">
            <a:avLst/>
          </a:prstGeom>
          <a:noFill/>
          <a:ln w="9525">
            <a:noFill/>
            <a:miter lim="800000"/>
            <a:headEnd/>
            <a:tailEnd/>
          </a:ln>
          <a:effectLst/>
        </p:spPr>
        <p:txBody>
          <a:bodyPr wrap="none">
            <a:spAutoFit/>
          </a:bodyPr>
          <a:lstStyle/>
          <a:p>
            <a:r>
              <a:rPr lang="en-US" u="sng">
                <a:latin typeface="Futura Bk BT" pitchFamily="34" charset="0"/>
              </a:rPr>
              <a:t>Additive</a:t>
            </a:r>
            <a:r>
              <a:rPr lang="en-US">
                <a:latin typeface="Futura Bk BT" pitchFamily="34" charset="0"/>
              </a:rPr>
              <a:t> effects: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en-US">
                <a:latin typeface="Futura Bk BT" pitchFamily="34" charset="0"/>
              </a:rPr>
              <a:t> = 		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a:t>
            </a:r>
          </a:p>
        </p:txBody>
      </p:sp>
      <p:sp>
        <p:nvSpPr>
          <p:cNvPr id="211991" name="Rectangle 23"/>
          <p:cNvSpPr>
            <a:spLocks noChangeArrowheads="1"/>
          </p:cNvSpPr>
          <p:nvPr/>
        </p:nvSpPr>
        <p:spPr bwMode="auto">
          <a:xfrm>
            <a:off x="327193" y="3681846"/>
            <a:ext cx="6867586" cy="461665"/>
          </a:xfrm>
          <a:prstGeom prst="rect">
            <a:avLst/>
          </a:prstGeom>
          <a:noFill/>
          <a:ln w="9525">
            <a:noFill/>
            <a:miter lim="800000"/>
            <a:headEnd/>
            <a:tailEnd/>
          </a:ln>
          <a:effectLst/>
        </p:spPr>
        <p:txBody>
          <a:bodyPr wrap="none">
            <a:spAutoFit/>
          </a:bodyPr>
          <a:lstStyle/>
          <a:p>
            <a:r>
              <a:rPr lang="en-US" u="sng">
                <a:latin typeface="Futura Bk BT" pitchFamily="34" charset="0"/>
              </a:rPr>
              <a:t>Dominance</a:t>
            </a:r>
            <a:r>
              <a:rPr lang="en-US">
                <a:latin typeface="Futura Bk BT" pitchFamily="34" charset="0"/>
              </a:rPr>
              <a:t> effects: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Ph_QTL(D) </a:t>
            </a:r>
            <a:r>
              <a:rPr lang="en-US" i="1">
                <a:latin typeface="Futura Bk BT" pitchFamily="34" charset="0"/>
              </a:rPr>
              <a:t> = 	(</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grpSp>
        <p:nvGrpSpPr>
          <p:cNvPr id="5" name="Groep 4">
            <a:extLst>
              <a:ext uri="{FF2B5EF4-FFF2-40B4-BE49-F238E27FC236}">
                <a16:creationId xmlns:a16="http://schemas.microsoft.com/office/drawing/2014/main" id="{A6ACF8EE-7D8D-4CB8-8A59-AF2C78EF82BA}"/>
              </a:ext>
            </a:extLst>
          </p:cNvPr>
          <p:cNvGrpSpPr/>
          <p:nvPr/>
        </p:nvGrpSpPr>
        <p:grpSpPr>
          <a:xfrm>
            <a:off x="1013953" y="1007303"/>
            <a:ext cx="6987047" cy="2164406"/>
            <a:chOff x="1002841" y="937221"/>
            <a:chExt cx="6987047" cy="2164406"/>
          </a:xfrm>
        </p:grpSpPr>
        <p:sp>
          <p:nvSpPr>
            <p:cNvPr id="211972" name="Rectangle 4"/>
            <p:cNvSpPr>
              <a:spLocks noChangeArrowheads="1"/>
            </p:cNvSpPr>
            <p:nvPr/>
          </p:nvSpPr>
          <p:spPr bwMode="auto">
            <a:xfrm>
              <a:off x="2122488" y="989161"/>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11974" name="Rectangle 6"/>
            <p:cNvSpPr>
              <a:spLocks noChangeArrowheads="1"/>
            </p:cNvSpPr>
            <p:nvPr/>
          </p:nvSpPr>
          <p:spPr bwMode="auto">
            <a:xfrm>
              <a:off x="2533988" y="1428679"/>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
          <p:nvSpPr>
            <p:cNvPr id="211975" name="Rectangle 7"/>
            <p:cNvSpPr>
              <a:spLocks noChangeArrowheads="1"/>
            </p:cNvSpPr>
            <p:nvPr/>
          </p:nvSpPr>
          <p:spPr bwMode="auto">
            <a:xfrm>
              <a:off x="2543175" y="2332186"/>
              <a:ext cx="4970041" cy="769441"/>
            </a:xfrm>
            <a:prstGeom prst="rect">
              <a:avLst/>
            </a:prstGeom>
            <a:noFill/>
            <a:ln w="9525">
              <a:noFill/>
              <a:miter lim="800000"/>
              <a:headEnd/>
              <a:tailEnd/>
            </a:ln>
            <a:effectLst/>
          </p:spPr>
          <p:txBody>
            <a:bodyPr wrap="square">
              <a:spAutoFit/>
            </a:bodyPr>
            <a:lstStyle/>
            <a:p>
              <a:r>
                <a:rPr lang="en-US">
                  <a:latin typeface="Futura Bk BT" pitchFamily="34" charset="0"/>
                </a:rPr>
                <a:t> =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a:t>
              </a:r>
              <a:r>
                <a:rPr lang="en-US" sz="2800" baseline="30000">
                  <a:latin typeface="Futura Bk BT" pitchFamily="34" charset="0"/>
                </a:rPr>
                <a:t>      </a:t>
              </a:r>
              <a:r>
                <a:rPr lang="en-US" sz="280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a:t>
              </a:r>
              <a:r>
                <a:rPr lang="en-US" sz="2800" baseline="30000">
                  <a:latin typeface="Futura Bk BT" pitchFamily="34" charset="0"/>
                </a:rPr>
                <a:t> </a:t>
              </a:r>
            </a:p>
            <a:p>
              <a:pPr algn="l"/>
              <a:endParaRPr lang="en-US" baseline="30000">
                <a:latin typeface="Futura Bk BT" pitchFamily="34" charset="0"/>
              </a:endParaRPr>
            </a:p>
          </p:txBody>
        </p:sp>
        <p:sp>
          <p:nvSpPr>
            <p:cNvPr id="2" name="Rectangle 1"/>
            <p:cNvSpPr/>
            <p:nvPr/>
          </p:nvSpPr>
          <p:spPr>
            <a:xfrm>
              <a:off x="1002841" y="937221"/>
              <a:ext cx="1285929" cy="523220"/>
            </a:xfrm>
            <a:prstGeom prst="rect">
              <a:avLst/>
            </a:prstGeom>
          </p:spPr>
          <p:txBody>
            <a:bodyPr wrap="none">
              <a:spAutoFit/>
            </a:bodyPr>
            <a:lstStyle/>
            <a:p>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t>
              </a:r>
              <a:endParaRPr lang="en-US" sz="2800" baseline="30000" dirty="0">
                <a:latin typeface="Futura Bk BT" pitchFamily="34" charset="0"/>
              </a:endParaRPr>
            </a:p>
          </p:txBody>
        </p:sp>
      </p:grpSp>
      <p:sp>
        <p:nvSpPr>
          <p:cNvPr id="4" name="Tekstvak 3">
            <a:extLst>
              <a:ext uri="{FF2B5EF4-FFF2-40B4-BE49-F238E27FC236}">
                <a16:creationId xmlns:a16="http://schemas.microsoft.com/office/drawing/2014/main" id="{5EC41663-3D41-45F4-A4FE-DBDD0AFD5FB0}"/>
              </a:ext>
            </a:extLst>
          </p:cNvPr>
          <p:cNvSpPr txBox="1"/>
          <p:nvPr/>
        </p:nvSpPr>
        <p:spPr>
          <a:xfrm>
            <a:off x="539552" y="5949280"/>
            <a:ext cx="3530134" cy="461665"/>
          </a:xfrm>
          <a:prstGeom prst="rect">
            <a:avLst/>
          </a:prstGeom>
          <a:noFill/>
        </p:spPr>
        <p:txBody>
          <a:bodyPr wrap="none" rtlCol="0">
            <a:spAutoFit/>
          </a:bodyPr>
          <a:lstStyle/>
          <a:p>
            <a:r>
              <a:rPr lang="nl-NL"/>
              <a:t>Q: what if </a:t>
            </a:r>
            <a:r>
              <a:rPr lang="en-US" b="1">
                <a:solidFill>
                  <a:srgbClr val="FF6600"/>
                </a:solidFill>
              </a:rPr>
              <a:t>d </a:t>
            </a:r>
            <a:r>
              <a:rPr lang="nl-NL"/>
              <a:t>=0 and </a:t>
            </a:r>
            <a:r>
              <a:rPr lang="en-US" b="1">
                <a:solidFill>
                  <a:srgbClr val="FF6600"/>
                </a:solidFill>
              </a:rPr>
              <a:t>a </a:t>
            </a:r>
            <a:r>
              <a:rPr lang="nl-NL"/>
              <a:t>=0? </a:t>
            </a:r>
            <a:r>
              <a:rPr lang="en-GB"/>
              <a:t> </a:t>
            </a:r>
            <a:endParaRPr lang="x-none"/>
          </a:p>
        </p:txBody>
      </p:sp>
      <p:sp>
        <p:nvSpPr>
          <p:cNvPr id="27" name="Line 10"/>
          <p:cNvSpPr>
            <a:spLocks noChangeShapeType="1"/>
          </p:cNvSpPr>
          <p:nvPr/>
        </p:nvSpPr>
        <p:spPr bwMode="auto">
          <a:xfrm>
            <a:off x="2511047" y="5000050"/>
            <a:ext cx="3516313" cy="0"/>
          </a:xfrm>
          <a:prstGeom prst="line">
            <a:avLst/>
          </a:prstGeom>
          <a:noFill/>
          <a:ln w="9525">
            <a:solidFill>
              <a:schemeClr val="tx1"/>
            </a:solidFill>
            <a:round/>
            <a:headEnd/>
            <a:tailEnd/>
          </a:ln>
          <a:effectLst/>
        </p:spPr>
        <p:txBody>
          <a:bodyPr wrap="none" anchor="ctr"/>
          <a:lstStyle/>
          <a:p>
            <a:endParaRPr lang="en-US"/>
          </a:p>
        </p:txBody>
      </p:sp>
      <p:sp>
        <p:nvSpPr>
          <p:cNvPr id="28" name="Oval 11"/>
          <p:cNvSpPr>
            <a:spLocks noChangeArrowheads="1"/>
          </p:cNvSpPr>
          <p:nvPr/>
        </p:nvSpPr>
        <p:spPr bwMode="auto">
          <a:xfrm>
            <a:off x="2447547" y="4824141"/>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29" name="Oval 12"/>
          <p:cNvSpPr>
            <a:spLocks noChangeArrowheads="1"/>
          </p:cNvSpPr>
          <p:nvPr/>
        </p:nvSpPr>
        <p:spPr bwMode="auto">
          <a:xfrm>
            <a:off x="5751080" y="4830516"/>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30" name="Line 13"/>
          <p:cNvSpPr>
            <a:spLocks noChangeShapeType="1"/>
          </p:cNvSpPr>
          <p:nvPr/>
        </p:nvSpPr>
        <p:spPr bwMode="auto">
          <a:xfrm>
            <a:off x="4833559" y="4820807"/>
            <a:ext cx="0" cy="381000"/>
          </a:xfrm>
          <a:prstGeom prst="line">
            <a:avLst/>
          </a:prstGeom>
          <a:noFill/>
          <a:ln w="9525">
            <a:solidFill>
              <a:schemeClr val="tx1"/>
            </a:solidFill>
            <a:round/>
            <a:headEnd/>
            <a:tailEnd/>
          </a:ln>
          <a:effectLst/>
        </p:spPr>
        <p:txBody>
          <a:bodyPr wrap="none" anchor="ctr"/>
          <a:lstStyle/>
          <a:p>
            <a:endParaRPr lang="en-US"/>
          </a:p>
        </p:txBody>
      </p:sp>
      <p:sp>
        <p:nvSpPr>
          <p:cNvPr id="31" name="Text Box 15"/>
          <p:cNvSpPr txBox="1">
            <a:spLocks noChangeArrowheads="1"/>
          </p:cNvSpPr>
          <p:nvPr/>
        </p:nvSpPr>
        <p:spPr bwMode="auto">
          <a:xfrm>
            <a:off x="4401511" y="5180847"/>
            <a:ext cx="827471" cy="523220"/>
          </a:xfrm>
          <a:prstGeom prst="rect">
            <a:avLst/>
          </a:prstGeom>
          <a:noFill/>
          <a:ln w="9525">
            <a:noFill/>
            <a:miter lim="800000"/>
            <a:headEnd/>
            <a:tailEnd/>
          </a:ln>
          <a:effectLst/>
        </p:spPr>
        <p:txBody>
          <a:bodyPr wrap="none">
            <a:spAutoFit/>
          </a:bodyPr>
          <a:lstStyle/>
          <a:p>
            <a:r>
              <a:rPr lang="en-US" sz="2800">
                <a:solidFill>
                  <a:srgbClr val="FF6600"/>
                </a:solidFill>
              </a:rPr>
              <a:t> </a:t>
            </a:r>
            <a:r>
              <a:rPr lang="en-US" sz="2800">
                <a:latin typeface="Symbol" panose="05050102010706020507" pitchFamily="18" charset="2"/>
              </a:rPr>
              <a:t>m</a:t>
            </a:r>
            <a:r>
              <a:rPr lang="en-US"/>
              <a:t>+</a:t>
            </a:r>
            <a:r>
              <a:rPr lang="en-US">
                <a:solidFill>
                  <a:srgbClr val="FF6600"/>
                </a:solidFill>
              </a:rPr>
              <a:t>d</a:t>
            </a:r>
            <a:endParaRPr lang="en-US">
              <a:solidFill>
                <a:srgbClr val="FF6600"/>
              </a:solidFill>
              <a:latin typeface="Symbol" panose="05050102010706020507" pitchFamily="18" charset="2"/>
            </a:endParaRPr>
          </a:p>
        </p:txBody>
      </p:sp>
      <p:sp>
        <p:nvSpPr>
          <p:cNvPr id="32" name="Text Box 16"/>
          <p:cNvSpPr txBox="1">
            <a:spLocks noChangeArrowheads="1"/>
          </p:cNvSpPr>
          <p:nvPr/>
        </p:nvSpPr>
        <p:spPr bwMode="auto">
          <a:xfrm>
            <a:off x="5624625" y="5168324"/>
            <a:ext cx="776175" cy="523220"/>
          </a:xfrm>
          <a:prstGeom prst="rect">
            <a:avLst/>
          </a:prstGeom>
          <a:noFill/>
          <a:ln w="9525">
            <a:noFill/>
            <a:miter lim="800000"/>
            <a:headEnd/>
            <a:tailEnd/>
          </a:ln>
          <a:effectLst/>
        </p:spPr>
        <p:txBody>
          <a:bodyPr wrap="none">
            <a:spAutoFit/>
          </a:bodyPr>
          <a:lstStyle/>
          <a:p>
            <a:pPr algn="l"/>
            <a:r>
              <a:rPr lang="en-US" sz="2800">
                <a:latin typeface="Symbol" panose="05050102010706020507" pitchFamily="18" charset="2"/>
              </a:rPr>
              <a:t>m</a:t>
            </a:r>
            <a:r>
              <a:rPr lang="en-US" sz="2800"/>
              <a:t>+</a:t>
            </a:r>
            <a:r>
              <a:rPr lang="en-US" sz="2800">
                <a:solidFill>
                  <a:srgbClr val="FF6600"/>
                </a:solidFill>
              </a:rPr>
              <a:t>a</a:t>
            </a:r>
            <a:endParaRPr lang="en-US">
              <a:solidFill>
                <a:srgbClr val="FF6600"/>
              </a:solidFill>
            </a:endParaRPr>
          </a:p>
        </p:txBody>
      </p:sp>
      <p:sp>
        <p:nvSpPr>
          <p:cNvPr id="33" name="Text Box 17"/>
          <p:cNvSpPr txBox="1">
            <a:spLocks noChangeArrowheads="1"/>
          </p:cNvSpPr>
          <p:nvPr/>
        </p:nvSpPr>
        <p:spPr bwMode="auto">
          <a:xfrm>
            <a:off x="2403097" y="5230237"/>
            <a:ext cx="901209" cy="461665"/>
          </a:xfrm>
          <a:prstGeom prst="rect">
            <a:avLst/>
          </a:prstGeom>
          <a:noFill/>
          <a:ln w="9525">
            <a:noFill/>
            <a:miter lim="800000"/>
            <a:headEnd/>
            <a:tailEnd/>
          </a:ln>
          <a:effectLst/>
        </p:spPr>
        <p:txBody>
          <a:bodyPr wrap="none">
            <a:spAutoFit/>
          </a:bodyPr>
          <a:lstStyle/>
          <a:p>
            <a:pPr algn="l"/>
            <a:r>
              <a:rPr lang="en-US">
                <a:latin typeface="Symbol" panose="05050102010706020507" pitchFamily="18" charset="2"/>
              </a:rPr>
              <a:t>m</a:t>
            </a:r>
            <a:r>
              <a:rPr lang="en-US"/>
              <a:t> – </a:t>
            </a:r>
            <a:r>
              <a:rPr lang="en-US">
                <a:solidFill>
                  <a:srgbClr val="FF6600"/>
                </a:solidFill>
              </a:rPr>
              <a:t>a </a:t>
            </a:r>
          </a:p>
        </p:txBody>
      </p:sp>
      <p:sp>
        <p:nvSpPr>
          <p:cNvPr id="34" name="Text Box 18"/>
          <p:cNvSpPr txBox="1">
            <a:spLocks noChangeArrowheads="1"/>
          </p:cNvSpPr>
          <p:nvPr/>
        </p:nvSpPr>
        <p:spPr bwMode="auto">
          <a:xfrm>
            <a:off x="5633311" y="4436529"/>
            <a:ext cx="71437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35" name="Text Box 19"/>
          <p:cNvSpPr txBox="1">
            <a:spLocks noChangeArrowheads="1"/>
          </p:cNvSpPr>
          <p:nvPr/>
        </p:nvSpPr>
        <p:spPr bwMode="auto">
          <a:xfrm>
            <a:off x="2385287" y="4398859"/>
            <a:ext cx="457200"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36" name="Text Box 21"/>
          <p:cNvSpPr txBox="1">
            <a:spLocks noChangeArrowheads="1"/>
          </p:cNvSpPr>
          <p:nvPr/>
        </p:nvSpPr>
        <p:spPr bwMode="auto">
          <a:xfrm>
            <a:off x="4545527" y="4460767"/>
            <a:ext cx="55562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37" name="Oval 53"/>
          <p:cNvSpPr>
            <a:spLocks noChangeArrowheads="1"/>
          </p:cNvSpPr>
          <p:nvPr/>
        </p:nvSpPr>
        <p:spPr bwMode="auto">
          <a:xfrm>
            <a:off x="4689543" y="4820807"/>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sp>
        <p:nvSpPr>
          <p:cNvPr id="3" name="Arrow: Down 2">
            <a:extLst>
              <a:ext uri="{FF2B5EF4-FFF2-40B4-BE49-F238E27FC236}">
                <a16:creationId xmlns:a16="http://schemas.microsoft.com/office/drawing/2014/main" id="{91F05AA7-8E88-447E-898E-B5C95B17B928}"/>
              </a:ext>
            </a:extLst>
          </p:cNvPr>
          <p:cNvSpPr/>
          <p:nvPr/>
        </p:nvSpPr>
        <p:spPr bwMode="auto">
          <a:xfrm>
            <a:off x="5903480" y="1955961"/>
            <a:ext cx="123880" cy="43951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
        <p:nvSpPr>
          <p:cNvPr id="26" name="Arrow: Down 25">
            <a:extLst>
              <a:ext uri="{FF2B5EF4-FFF2-40B4-BE49-F238E27FC236}">
                <a16:creationId xmlns:a16="http://schemas.microsoft.com/office/drawing/2014/main" id="{B1D176D4-51B2-4AAD-8C4C-ED2ABE549184}"/>
              </a:ext>
            </a:extLst>
          </p:cNvPr>
          <p:cNvSpPr/>
          <p:nvPr/>
        </p:nvSpPr>
        <p:spPr bwMode="auto">
          <a:xfrm>
            <a:off x="3699046" y="2042251"/>
            <a:ext cx="123880" cy="43951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A6CF579-8C7E-4D95-8FD0-8B5B7FD98C0F}"/>
              </a:ext>
            </a:extLst>
          </p:cNvPr>
          <p:cNvPicPr>
            <a:picLocks noChangeAspect="1"/>
          </p:cNvPicPr>
          <p:nvPr/>
        </p:nvPicPr>
        <p:blipFill>
          <a:blip r:embed="rId2" cstate="print"/>
          <a:stretch>
            <a:fillRect/>
          </a:stretch>
        </p:blipFill>
        <p:spPr>
          <a:xfrm>
            <a:off x="827584" y="2564904"/>
            <a:ext cx="2215465" cy="2664296"/>
          </a:xfrm>
          <a:prstGeom prst="rect">
            <a:avLst/>
          </a:prstGeom>
        </p:spPr>
      </p:pic>
      <p:cxnSp>
        <p:nvCxnSpPr>
          <p:cNvPr id="5" name="Verbindingslijn: gekromd 4">
            <a:extLst>
              <a:ext uri="{FF2B5EF4-FFF2-40B4-BE49-F238E27FC236}">
                <a16:creationId xmlns:a16="http://schemas.microsoft.com/office/drawing/2014/main" id="{9F82E92B-8AED-4089-98D7-B7DA33DF5179}"/>
              </a:ext>
            </a:extLst>
          </p:cNvPr>
          <p:cNvCxnSpPr>
            <a:cxnSpLocks/>
            <a:stCxn id="8" idx="2"/>
            <a:endCxn id="2" idx="0"/>
          </p:cNvCxnSpPr>
          <p:nvPr/>
        </p:nvCxnSpPr>
        <p:spPr bwMode="auto">
          <a:xfrm rot="10800000" flipV="1">
            <a:off x="1935318" y="1592796"/>
            <a:ext cx="620459" cy="972108"/>
          </a:xfrm>
          <a:prstGeom prst="curvedConnector2">
            <a:avLst/>
          </a:prstGeom>
          <a:solidFill>
            <a:schemeClr val="accent1"/>
          </a:solidFill>
          <a:ln w="28575" cap="flat" cmpd="sng" algn="ctr">
            <a:solidFill>
              <a:schemeClr val="tx1"/>
            </a:solidFill>
            <a:prstDash val="solid"/>
            <a:round/>
            <a:headEnd type="none" w="med" len="med"/>
            <a:tailEnd type="triangle"/>
          </a:ln>
          <a:effectLst/>
        </p:spPr>
      </p:cxnSp>
      <p:sp>
        <p:nvSpPr>
          <p:cNvPr id="7" name="Rectangle 7"/>
          <p:cNvSpPr>
            <a:spLocks noChangeArrowheads="1"/>
          </p:cNvSpPr>
          <p:nvPr/>
        </p:nvSpPr>
        <p:spPr bwMode="auto">
          <a:xfrm>
            <a:off x="3208471" y="630076"/>
            <a:ext cx="4567609" cy="892552"/>
          </a:xfrm>
          <a:prstGeom prst="rect">
            <a:avLst/>
          </a:prstGeom>
          <a:noFill/>
          <a:ln w="9525">
            <a:noFill/>
            <a:miter lim="800000"/>
            <a:headEnd/>
            <a:tailEnd/>
          </a:ln>
          <a:effectLst/>
        </p:spPr>
        <p:txBody>
          <a:bodyPr wrap="square">
            <a:spAutoFit/>
          </a:bodyPr>
          <a:lstStyle/>
          <a:p>
            <a:r>
              <a:rPr lang="en-US" sz="2800" i="1">
                <a:latin typeface="+mj-lt"/>
              </a:rPr>
              <a:t>s</a:t>
            </a:r>
            <a:r>
              <a:rPr lang="en-US" sz="2800" i="1" baseline="30000">
                <a:latin typeface="+mj-lt"/>
              </a:rPr>
              <a:t>2</a:t>
            </a:r>
            <a:r>
              <a:rPr lang="en-US" sz="2800" i="1" baseline="-25000">
                <a:latin typeface="+mj-lt"/>
              </a:rPr>
              <a:t>Ph_QTL(A)</a:t>
            </a:r>
            <a:r>
              <a:rPr lang="en-US" sz="2800" i="1" baseline="30000">
                <a:latin typeface="+mj-lt"/>
              </a:rPr>
              <a:t> </a:t>
            </a:r>
            <a:r>
              <a:rPr lang="en-US" sz="2800" i="1">
                <a:latin typeface="+mj-lt"/>
              </a:rPr>
              <a:t> and s</a:t>
            </a:r>
            <a:r>
              <a:rPr lang="en-US" sz="2800" i="1" baseline="30000">
                <a:latin typeface="+mj-lt"/>
              </a:rPr>
              <a:t>2</a:t>
            </a:r>
            <a:r>
              <a:rPr lang="en-US" sz="2800" i="1" baseline="-25000">
                <a:latin typeface="+mj-lt"/>
              </a:rPr>
              <a:t>Ph_QTL(D)</a:t>
            </a:r>
          </a:p>
          <a:p>
            <a:r>
              <a:rPr lang="en-US" i="1"/>
              <a:t> </a:t>
            </a:r>
          </a:p>
        </p:txBody>
      </p:sp>
      <p:sp>
        <p:nvSpPr>
          <p:cNvPr id="8" name="Oval 7"/>
          <p:cNvSpPr/>
          <p:nvPr/>
        </p:nvSpPr>
        <p:spPr bwMode="auto">
          <a:xfrm>
            <a:off x="2555776" y="404664"/>
            <a:ext cx="4896544" cy="237626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noFill/>
              <a:effectLst/>
              <a:latin typeface="Times New Roman" pitchFamily="18" charset="0"/>
            </a:endParaRPr>
          </a:p>
        </p:txBody>
      </p:sp>
      <p:sp>
        <p:nvSpPr>
          <p:cNvPr id="13" name="Oval 12"/>
          <p:cNvSpPr/>
          <p:nvPr/>
        </p:nvSpPr>
        <p:spPr bwMode="auto">
          <a:xfrm>
            <a:off x="3635896" y="3356992"/>
            <a:ext cx="4104456" cy="108012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noFill/>
              <a:effectLst/>
              <a:latin typeface="Times New Roman" pitchFamily="18" charset="0"/>
            </a:endParaRPr>
          </a:p>
        </p:txBody>
      </p:sp>
      <p:cxnSp>
        <p:nvCxnSpPr>
          <p:cNvPr id="17" name="Shape 16"/>
          <p:cNvCxnSpPr>
            <a:cxnSpLocks/>
            <a:stCxn id="2" idx="1"/>
            <a:endCxn id="13" idx="3"/>
          </p:cNvCxnSpPr>
          <p:nvPr/>
        </p:nvCxnSpPr>
        <p:spPr bwMode="auto">
          <a:xfrm rot="10800000" flipH="1" flipV="1">
            <a:off x="827584" y="3897052"/>
            <a:ext cx="3409396" cy="381880"/>
          </a:xfrm>
          <a:prstGeom prst="curvedConnector4">
            <a:avLst>
              <a:gd name="adj1" fmla="val -6705"/>
              <a:gd name="adj2" fmla="val 408701"/>
            </a:avLst>
          </a:prstGeom>
          <a:solidFill>
            <a:schemeClr val="accent1"/>
          </a:solidFill>
          <a:ln w="19050" cap="flat" cmpd="sng" algn="ctr">
            <a:solidFill>
              <a:schemeClr val="tx1"/>
            </a:solidFill>
            <a:prstDash val="solid"/>
            <a:round/>
            <a:headEnd type="none" w="med" len="med"/>
            <a:tailEnd type="arrow"/>
          </a:ln>
          <a:effectLst/>
        </p:spPr>
      </p:cxnSp>
      <p:sp>
        <p:nvSpPr>
          <p:cNvPr id="20" name="TextBox 19"/>
          <p:cNvSpPr txBox="1"/>
          <p:nvPr/>
        </p:nvSpPr>
        <p:spPr>
          <a:xfrm>
            <a:off x="4297095" y="3589856"/>
            <a:ext cx="2805576" cy="523220"/>
          </a:xfrm>
          <a:prstGeom prst="rect">
            <a:avLst/>
          </a:prstGeom>
          <a:noFill/>
        </p:spPr>
        <p:txBody>
          <a:bodyPr wrap="none" rtlCol="0">
            <a:spAutoFit/>
          </a:bodyPr>
          <a:lstStyle/>
          <a:p>
            <a:pPr algn="ctr"/>
            <a:r>
              <a:rPr lang="en-US" sz="2800">
                <a:solidFill>
                  <a:srgbClr val="FF0000"/>
                </a:solidFill>
              </a:rPr>
              <a:t>I know the feeling</a:t>
            </a:r>
          </a:p>
        </p:txBody>
      </p:sp>
      <p:sp>
        <p:nvSpPr>
          <p:cNvPr id="3" name="TextBox 2">
            <a:extLst>
              <a:ext uri="{FF2B5EF4-FFF2-40B4-BE49-F238E27FC236}">
                <a16:creationId xmlns:a16="http://schemas.microsoft.com/office/drawing/2014/main" id="{BFEA1917-A756-4750-9CE8-D77B7B884866}"/>
              </a:ext>
            </a:extLst>
          </p:cNvPr>
          <p:cNvSpPr txBox="1"/>
          <p:nvPr/>
        </p:nvSpPr>
        <p:spPr>
          <a:xfrm>
            <a:off x="3369552" y="1076352"/>
            <a:ext cx="3395481" cy="1569660"/>
          </a:xfrm>
          <a:prstGeom prst="rect">
            <a:avLst/>
          </a:prstGeom>
          <a:noFill/>
        </p:spPr>
        <p:txBody>
          <a:bodyPr wrap="none" rtlCol="0">
            <a:spAutoFit/>
          </a:bodyPr>
          <a:lstStyle/>
          <a:p>
            <a:pPr algn="ctr"/>
            <a:r>
              <a:rPr lang="en-GB"/>
              <a:t> I understand, </a:t>
            </a:r>
          </a:p>
          <a:p>
            <a:pPr algn="ctr"/>
            <a:r>
              <a:rPr lang="en-GB"/>
              <a:t>but I don’t understand</a:t>
            </a:r>
          </a:p>
          <a:p>
            <a:pPr algn="ctr"/>
            <a:r>
              <a:rPr lang="en-GB"/>
              <a:t>I think I might understand</a:t>
            </a:r>
          </a:p>
          <a:p>
            <a:pPr algn="ctr"/>
            <a:r>
              <a:rPr lang="en-GB"/>
              <a:t>or not...?</a:t>
            </a:r>
            <a:endParaRPr lang="nl-NL"/>
          </a:p>
        </p:txBody>
      </p:sp>
    </p:spTree>
    <p:extLst>
      <p:ext uri="{BB962C8B-B14F-4D97-AF65-F5344CB8AC3E}">
        <p14:creationId xmlns:p14="http://schemas.microsoft.com/office/powerpoint/2010/main" val="125410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6" descr="Untitled-21">
            <a:hlinkClick r:id="rId3"/>
          </p:cNvPr>
          <p:cNvPicPr>
            <a:picLocks noChangeAspect="1" noChangeArrowheads="1"/>
          </p:cNvPicPr>
          <p:nvPr/>
        </p:nvPicPr>
        <p:blipFill>
          <a:blip r:embed="rId4" cstate="print"/>
          <a:srcRect/>
          <a:stretch>
            <a:fillRect/>
          </a:stretch>
        </p:blipFill>
        <p:spPr bwMode="auto">
          <a:xfrm>
            <a:off x="3203848" y="2754133"/>
            <a:ext cx="2736304" cy="2758654"/>
          </a:xfrm>
          <a:prstGeom prst="rect">
            <a:avLst/>
          </a:prstGeom>
          <a:noFill/>
          <a:ln w="9525">
            <a:noFill/>
            <a:miter lim="800000"/>
            <a:headEnd/>
            <a:tailEnd/>
          </a:ln>
        </p:spPr>
      </p:pic>
      <p:sp>
        <p:nvSpPr>
          <p:cNvPr id="18437" name="Text Box 7"/>
          <p:cNvSpPr txBox="1">
            <a:spLocks noChangeArrowheads="1"/>
          </p:cNvSpPr>
          <p:nvPr/>
        </p:nvSpPr>
        <p:spPr bwMode="auto">
          <a:xfrm>
            <a:off x="373062" y="1431313"/>
            <a:ext cx="8770938" cy="584775"/>
          </a:xfrm>
          <a:prstGeom prst="rect">
            <a:avLst/>
          </a:prstGeom>
          <a:noFill/>
          <a:ln w="9525">
            <a:noFill/>
            <a:miter lim="800000"/>
            <a:headEnd/>
            <a:tailEnd/>
          </a:ln>
        </p:spPr>
        <p:txBody>
          <a:bodyPr wrap="square">
            <a:spAutoFit/>
          </a:bodyPr>
          <a:lstStyle/>
          <a:p>
            <a:pPr algn="ctr" eaLnBrk="1" hangingPunct="1"/>
            <a:r>
              <a:rPr lang="en-US" altLang="en-US" sz="3200">
                <a:solidFill>
                  <a:srgbClr val="FF0000"/>
                </a:solidFill>
              </a:rPr>
              <a:t>“Having 5 fingers genetically determined”</a:t>
            </a:r>
          </a:p>
        </p:txBody>
      </p:sp>
      <p:sp>
        <p:nvSpPr>
          <p:cNvPr id="3" name="TextBox 2"/>
          <p:cNvSpPr txBox="1"/>
          <p:nvPr/>
        </p:nvSpPr>
        <p:spPr>
          <a:xfrm>
            <a:off x="978111" y="2016088"/>
            <a:ext cx="7560840" cy="584775"/>
          </a:xfrm>
          <a:prstGeom prst="rect">
            <a:avLst/>
          </a:prstGeom>
          <a:noFill/>
        </p:spPr>
        <p:txBody>
          <a:bodyPr wrap="square" rtlCol="0">
            <a:spAutoFit/>
          </a:bodyPr>
          <a:lstStyle/>
          <a:p>
            <a:r>
              <a:rPr lang="en-US" sz="3200"/>
              <a:t>“</a:t>
            </a:r>
            <a:r>
              <a:rPr lang="en-US" sz="3200" i="1"/>
              <a:t>DNA includes a blueprint to build a hand</a:t>
            </a:r>
            <a:r>
              <a:rPr lang="en-US" sz="3200"/>
              <a:t>”</a:t>
            </a:r>
          </a:p>
        </p:txBody>
      </p:sp>
      <p:sp>
        <p:nvSpPr>
          <p:cNvPr id="2" name="TextBox 1">
            <a:extLst>
              <a:ext uri="{FF2B5EF4-FFF2-40B4-BE49-F238E27FC236}">
                <a16:creationId xmlns:a16="http://schemas.microsoft.com/office/drawing/2014/main" id="{25D88472-80D6-482E-BD13-8BCC1FCE796B}"/>
              </a:ext>
            </a:extLst>
          </p:cNvPr>
          <p:cNvSpPr txBox="1"/>
          <p:nvPr/>
        </p:nvSpPr>
        <p:spPr>
          <a:xfrm>
            <a:off x="827584" y="358667"/>
            <a:ext cx="8496944" cy="954107"/>
          </a:xfrm>
          <a:prstGeom prst="rect">
            <a:avLst/>
          </a:prstGeom>
          <a:noFill/>
        </p:spPr>
        <p:txBody>
          <a:bodyPr wrap="square" rtlCol="0">
            <a:spAutoFit/>
          </a:bodyPr>
          <a:lstStyle/>
          <a:p>
            <a:r>
              <a:rPr lang="en-GB" sz="2800"/>
              <a:t>What are we on about when we talk about genetic influences? </a:t>
            </a:r>
            <a:endParaRPr lang="nl-NL" sz="2800"/>
          </a:p>
        </p:txBody>
      </p:sp>
    </p:spTree>
    <p:extLst>
      <p:ext uri="{BB962C8B-B14F-4D97-AF65-F5344CB8AC3E}">
        <p14:creationId xmlns:p14="http://schemas.microsoft.com/office/powerpoint/2010/main" val="488510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60648"/>
            <a:ext cx="7934836" cy="1292662"/>
          </a:xfrm>
          <a:prstGeom prst="rect">
            <a:avLst/>
          </a:prstGeom>
          <a:noFill/>
        </p:spPr>
        <p:txBody>
          <a:bodyPr wrap="square" rtlCol="0">
            <a:spAutoFit/>
          </a:bodyPr>
          <a:lstStyle/>
          <a:p>
            <a:r>
              <a:rPr lang="en-US" sz="2600"/>
              <a:t>Suppose we measure the QTL and the phenotype and regress X on QTL.The scatterplot of the data </a:t>
            </a:r>
          </a:p>
          <a:p>
            <a:r>
              <a:rPr lang="en-US" sz="2600"/>
              <a:t>(aa coded 0; Aa coded 1; AA coded 2 - call it </a:t>
            </a:r>
            <a:r>
              <a:rPr lang="en-US" sz="2600" b="1"/>
              <a:t>QTL</a:t>
            </a:r>
            <a:r>
              <a:rPr lang="en-US" sz="2600" b="1" baseline="-25000"/>
              <a:t>A</a:t>
            </a:r>
            <a:r>
              <a:rPr lang="en-US" sz="2600"/>
              <a:t>). </a:t>
            </a:r>
            <a:endParaRPr lang="nl-NL" sz="2600"/>
          </a:p>
        </p:txBody>
      </p:sp>
      <p:sp>
        <p:nvSpPr>
          <p:cNvPr id="4" name="TextBox 3"/>
          <p:cNvSpPr txBox="1"/>
          <p:nvPr/>
        </p:nvSpPr>
        <p:spPr>
          <a:xfrm>
            <a:off x="827584" y="5589240"/>
            <a:ext cx="7375737" cy="830997"/>
          </a:xfrm>
          <a:prstGeom prst="rect">
            <a:avLst/>
          </a:prstGeom>
          <a:noFill/>
        </p:spPr>
        <p:txBody>
          <a:bodyPr wrap="none" rtlCol="0">
            <a:spAutoFit/>
          </a:bodyPr>
          <a:lstStyle/>
          <a:p>
            <a:r>
              <a:rPr lang="en-US"/>
              <a:t>In the following slides we look at the regression lines only</a:t>
            </a:r>
          </a:p>
          <a:p>
            <a:r>
              <a:rPr lang="en-US"/>
              <a:t>(not plotting the </a:t>
            </a:r>
            <a:r>
              <a:rPr lang="en-US">
                <a:solidFill>
                  <a:srgbClr val="FF0000"/>
                </a:solidFill>
              </a:rPr>
              <a:t>residuals </a:t>
            </a:r>
            <a:r>
              <a:rPr lang="en-US"/>
              <a:t>– just to avoid clutter). </a:t>
            </a:r>
            <a:endParaRPr lang="nl-NL"/>
          </a:p>
        </p:txBody>
      </p:sp>
      <p:sp>
        <p:nvSpPr>
          <p:cNvPr id="5" name="TextBox 4"/>
          <p:cNvSpPr txBox="1"/>
          <p:nvPr/>
        </p:nvSpPr>
        <p:spPr>
          <a:xfrm>
            <a:off x="4644008" y="1916832"/>
            <a:ext cx="3703258" cy="1938992"/>
          </a:xfrm>
          <a:prstGeom prst="rect">
            <a:avLst/>
          </a:prstGeom>
          <a:noFill/>
        </p:spPr>
        <p:txBody>
          <a:bodyPr wrap="none" rtlCol="0">
            <a:spAutoFit/>
          </a:bodyPr>
          <a:lstStyle/>
          <a:p>
            <a:r>
              <a:rPr lang="en-US"/>
              <a:t>we ask:</a:t>
            </a:r>
          </a:p>
          <a:p>
            <a:endParaRPr lang="en-US"/>
          </a:p>
          <a:p>
            <a:r>
              <a:rPr lang="en-US"/>
              <a:t>how much of the phenotypic</a:t>
            </a:r>
          </a:p>
          <a:p>
            <a:r>
              <a:rPr lang="en-US"/>
              <a:t>variance is explained by the </a:t>
            </a:r>
          </a:p>
          <a:p>
            <a:r>
              <a:rPr lang="en-US"/>
              <a:t>predictor (QTL</a:t>
            </a:r>
            <a:r>
              <a:rPr lang="en-US" baseline="-25000"/>
              <a:t>A</a:t>
            </a:r>
            <a:r>
              <a:rPr lang="en-US"/>
              <a:t>)?</a:t>
            </a:r>
          </a:p>
        </p:txBody>
      </p:sp>
      <p:pic>
        <p:nvPicPr>
          <p:cNvPr id="11" name="Afbeelding 10">
            <a:extLst>
              <a:ext uri="{FF2B5EF4-FFF2-40B4-BE49-F238E27FC236}">
                <a16:creationId xmlns:a16="http://schemas.microsoft.com/office/drawing/2014/main" id="{43D969D6-1106-44E9-9168-C97E2B11D3FF}"/>
              </a:ext>
            </a:extLst>
          </p:cNvPr>
          <p:cNvPicPr>
            <a:picLocks noChangeAspect="1"/>
          </p:cNvPicPr>
          <p:nvPr/>
        </p:nvPicPr>
        <p:blipFill>
          <a:blip r:embed="rId3" cstate="print"/>
          <a:stretch>
            <a:fillRect/>
          </a:stretch>
        </p:blipFill>
        <p:spPr>
          <a:xfrm>
            <a:off x="467544" y="1484784"/>
            <a:ext cx="3947101" cy="3947101"/>
          </a:xfrm>
          <a:prstGeom prst="rect">
            <a:avLst/>
          </a:prstGeom>
        </p:spPr>
      </p:pic>
    </p:spTree>
    <p:extLst>
      <p:ext uri="{BB962C8B-B14F-4D97-AF65-F5344CB8AC3E}">
        <p14:creationId xmlns:p14="http://schemas.microsoft.com/office/powerpoint/2010/main" val="30192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A047BD0-5D23-4F11-A4C8-8893032D1A84}"/>
              </a:ext>
            </a:extLst>
          </p:cNvPr>
          <p:cNvSpPr txBox="1"/>
          <p:nvPr/>
        </p:nvSpPr>
        <p:spPr>
          <a:xfrm>
            <a:off x="251520" y="404664"/>
            <a:ext cx="8687315" cy="5755422"/>
          </a:xfrm>
          <a:prstGeom prst="rect">
            <a:avLst/>
          </a:prstGeom>
          <a:noFill/>
        </p:spPr>
        <p:txBody>
          <a:bodyPr wrap="none" rtlCol="0">
            <a:spAutoFit/>
          </a:bodyPr>
          <a:lstStyle/>
          <a:p>
            <a:r>
              <a:rPr lang="nl-NL"/>
              <a:t>Linear regression model y</a:t>
            </a:r>
            <a:r>
              <a:rPr lang="nl-NL" baseline="-25000"/>
              <a:t>i</a:t>
            </a:r>
            <a:r>
              <a:rPr lang="nl-NL"/>
              <a:t> = </a:t>
            </a:r>
            <a:r>
              <a:rPr lang="nl-NL" b="1"/>
              <a:t>a</a:t>
            </a:r>
            <a:r>
              <a:rPr lang="nl-NL" b="1" baseline="-25000"/>
              <a:t>0</a:t>
            </a:r>
            <a:r>
              <a:rPr lang="nl-NL"/>
              <a:t> + </a:t>
            </a:r>
            <a:r>
              <a:rPr lang="nl-NL" b="1"/>
              <a:t>a</a:t>
            </a:r>
            <a:r>
              <a:rPr lang="nl-NL" b="1" baseline="-25000"/>
              <a:t>1</a:t>
            </a:r>
            <a:r>
              <a:rPr lang="nl-NL"/>
              <a:t>*x</a:t>
            </a:r>
            <a:r>
              <a:rPr lang="nl-NL" baseline="-25000"/>
              <a:t>i</a:t>
            </a:r>
            <a:r>
              <a:rPr lang="nl-NL"/>
              <a:t> + e</a:t>
            </a:r>
            <a:r>
              <a:rPr lang="nl-NL" baseline="-25000"/>
              <a:t>i</a:t>
            </a:r>
          </a:p>
          <a:p>
            <a:endParaRPr lang="nl-NL"/>
          </a:p>
          <a:p>
            <a:r>
              <a:rPr lang="nl-NL"/>
              <a:t>x = predictor (variable) ... here: QTL</a:t>
            </a:r>
            <a:r>
              <a:rPr lang="nl-NL" baseline="-25000"/>
              <a:t>A</a:t>
            </a:r>
            <a:r>
              <a:rPr lang="nl-NL"/>
              <a:t>, values: aa (0), Aa (1) , AA (2)</a:t>
            </a:r>
          </a:p>
          <a:p>
            <a:r>
              <a:rPr lang="nl-NL"/>
              <a:t>y = dependent (variable)  .... here: phenotype (ph)</a:t>
            </a:r>
          </a:p>
          <a:p>
            <a:r>
              <a:rPr lang="nl-NL"/>
              <a:t>e = residual (variable) .... </a:t>
            </a:r>
          </a:p>
          <a:p>
            <a:r>
              <a:rPr lang="nl-NL"/>
              <a:t>a</a:t>
            </a:r>
            <a:r>
              <a:rPr lang="nl-NL" baseline="-25000"/>
              <a:t>0</a:t>
            </a:r>
            <a:r>
              <a:rPr lang="nl-NL"/>
              <a:t> = intercept (parameter often denoted b</a:t>
            </a:r>
            <a:r>
              <a:rPr lang="nl-NL" baseline="-25000"/>
              <a:t>0</a:t>
            </a:r>
            <a:r>
              <a:rPr lang="nl-NL"/>
              <a:t>)</a:t>
            </a:r>
          </a:p>
          <a:p>
            <a:r>
              <a:rPr lang="nl-NL"/>
              <a:t>a</a:t>
            </a:r>
            <a:r>
              <a:rPr lang="nl-NL" baseline="-25000"/>
              <a:t>1</a:t>
            </a:r>
            <a:r>
              <a:rPr lang="nl-NL"/>
              <a:t> = slope or regression coefficient (parameter often denoted b</a:t>
            </a:r>
            <a:r>
              <a:rPr lang="nl-NL" baseline="-25000"/>
              <a:t>1</a:t>
            </a:r>
            <a:r>
              <a:rPr lang="nl-NL"/>
              <a:t>)</a:t>
            </a:r>
          </a:p>
          <a:p>
            <a:endParaRPr lang="nl-NL"/>
          </a:p>
          <a:p>
            <a:r>
              <a:rPr lang="nl-NL"/>
              <a:t>variance of y equals 	a</a:t>
            </a:r>
            <a:r>
              <a:rPr lang="nl-NL" baseline="-25000"/>
              <a:t>1</a:t>
            </a:r>
            <a:r>
              <a:rPr lang="nl-NL" baseline="30000"/>
              <a:t>2</a:t>
            </a:r>
            <a:r>
              <a:rPr lang="nl-NL"/>
              <a:t>*s</a:t>
            </a:r>
            <a:r>
              <a:rPr lang="nl-NL" baseline="30000"/>
              <a:t>2</a:t>
            </a:r>
            <a:r>
              <a:rPr lang="nl-NL" baseline="-25000"/>
              <a:t>x</a:t>
            </a:r>
            <a:r>
              <a:rPr lang="nl-NL"/>
              <a:t> + s</a:t>
            </a:r>
            <a:r>
              <a:rPr lang="nl-NL" baseline="30000"/>
              <a:t>2</a:t>
            </a:r>
            <a:r>
              <a:rPr lang="nl-NL" baseline="-25000"/>
              <a:t>e</a:t>
            </a:r>
            <a:endParaRPr lang="nl-NL"/>
          </a:p>
          <a:p>
            <a:r>
              <a:rPr lang="nl-NL"/>
              <a:t>variance explained	a</a:t>
            </a:r>
            <a:r>
              <a:rPr lang="nl-NL" baseline="30000"/>
              <a:t>2</a:t>
            </a:r>
            <a:r>
              <a:rPr lang="nl-NL"/>
              <a:t>*s</a:t>
            </a:r>
            <a:r>
              <a:rPr lang="nl-NL" baseline="30000"/>
              <a:t>2</a:t>
            </a:r>
            <a:r>
              <a:rPr lang="nl-NL" baseline="-25000"/>
              <a:t>x</a:t>
            </a:r>
            <a:endParaRPr lang="nl-NL"/>
          </a:p>
          <a:p>
            <a:r>
              <a:rPr lang="nl-NL"/>
              <a:t>standard effect size: 	R</a:t>
            </a:r>
            <a:r>
              <a:rPr lang="nl-NL" baseline="30000"/>
              <a:t>2</a:t>
            </a:r>
            <a:r>
              <a:rPr lang="nl-NL"/>
              <a:t> = {a</a:t>
            </a:r>
            <a:r>
              <a:rPr lang="nl-NL" baseline="30000"/>
              <a:t>2 </a:t>
            </a:r>
            <a:r>
              <a:rPr lang="nl-NL"/>
              <a:t>* s</a:t>
            </a:r>
            <a:r>
              <a:rPr lang="nl-NL" baseline="30000"/>
              <a:t>2</a:t>
            </a:r>
            <a:r>
              <a:rPr lang="nl-NL" baseline="-25000"/>
              <a:t>x</a:t>
            </a:r>
            <a:r>
              <a:rPr lang="nl-NL"/>
              <a:t>} / {a</a:t>
            </a:r>
            <a:r>
              <a:rPr lang="nl-NL" baseline="30000"/>
              <a:t>2</a:t>
            </a:r>
            <a:r>
              <a:rPr lang="nl-NL"/>
              <a:t>* s</a:t>
            </a:r>
            <a:r>
              <a:rPr lang="nl-NL" baseline="30000"/>
              <a:t>2</a:t>
            </a:r>
            <a:r>
              <a:rPr lang="nl-NL" baseline="-25000"/>
              <a:t>x</a:t>
            </a:r>
            <a:r>
              <a:rPr lang="nl-NL"/>
              <a:t> + s</a:t>
            </a:r>
            <a:r>
              <a:rPr lang="nl-NL" baseline="30000"/>
              <a:t>2</a:t>
            </a:r>
            <a:r>
              <a:rPr lang="nl-NL" baseline="-25000"/>
              <a:t>e</a:t>
            </a:r>
            <a:r>
              <a:rPr lang="nl-NL"/>
              <a:t>}</a:t>
            </a:r>
          </a:p>
          <a:p>
            <a:endParaRPr lang="nl-NL"/>
          </a:p>
          <a:p>
            <a:r>
              <a:rPr lang="nl-NL" sz="2800"/>
              <a:t>y</a:t>
            </a:r>
            <a:r>
              <a:rPr lang="nl-NL" sz="2800" baseline="-25000"/>
              <a:t>predicted</a:t>
            </a:r>
            <a:r>
              <a:rPr lang="nl-NL" sz="2800"/>
              <a:t> = a</a:t>
            </a:r>
            <a:r>
              <a:rPr lang="nl-NL" sz="2800" baseline="-25000"/>
              <a:t>0</a:t>
            </a:r>
            <a:r>
              <a:rPr lang="nl-NL" sz="2800"/>
              <a:t>+a</a:t>
            </a:r>
            <a:r>
              <a:rPr lang="nl-NL" sz="2800" baseline="-25000"/>
              <a:t>1</a:t>
            </a:r>
            <a:r>
              <a:rPr lang="nl-NL" sz="2800"/>
              <a:t>*x		e</a:t>
            </a:r>
            <a:r>
              <a:rPr lang="nl-NL" sz="2800" baseline="-25000"/>
              <a:t>estimated</a:t>
            </a:r>
            <a:r>
              <a:rPr lang="nl-NL" sz="2800"/>
              <a:t> = y - y y</a:t>
            </a:r>
            <a:r>
              <a:rPr lang="nl-NL" sz="2800" baseline="-25000"/>
              <a:t>predicted</a:t>
            </a:r>
            <a:endParaRPr lang="nl-NL" sz="2800"/>
          </a:p>
          <a:p>
            <a:r>
              <a:rPr lang="nl-NL" sz="2800"/>
              <a:t>var(y</a:t>
            </a:r>
            <a:r>
              <a:rPr lang="nl-NL" sz="2800" baseline="-25000"/>
              <a:t>predicted</a:t>
            </a:r>
            <a:r>
              <a:rPr lang="nl-NL" sz="2800"/>
              <a:t>) = a</a:t>
            </a:r>
            <a:r>
              <a:rPr lang="nl-NL" sz="2800" baseline="-25000"/>
              <a:t>1</a:t>
            </a:r>
            <a:r>
              <a:rPr lang="nl-NL" sz="2800" baseline="30000"/>
              <a:t>2 </a:t>
            </a:r>
            <a:r>
              <a:rPr lang="nl-NL" sz="2800"/>
              <a:t>*var(x)	 	var(e)</a:t>
            </a:r>
          </a:p>
          <a:p>
            <a:endParaRPr lang="x-none"/>
          </a:p>
        </p:txBody>
      </p:sp>
    </p:spTree>
    <p:extLst>
      <p:ext uri="{BB962C8B-B14F-4D97-AF65-F5344CB8AC3E}">
        <p14:creationId xmlns:p14="http://schemas.microsoft.com/office/powerpoint/2010/main" val="2240823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F9D309-7B7C-4CA7-B46F-628400D7A1E9}"/>
              </a:ext>
            </a:extLst>
          </p:cNvPr>
          <p:cNvPicPr>
            <a:picLocks noChangeAspect="1"/>
          </p:cNvPicPr>
          <p:nvPr/>
        </p:nvPicPr>
        <p:blipFill>
          <a:blip r:embed="rId2"/>
          <a:stretch>
            <a:fillRect/>
          </a:stretch>
        </p:blipFill>
        <p:spPr>
          <a:xfrm>
            <a:off x="2284998" y="188640"/>
            <a:ext cx="4429988" cy="4613478"/>
          </a:xfrm>
          <a:prstGeom prst="rect">
            <a:avLst/>
          </a:prstGeom>
        </p:spPr>
      </p:pic>
      <p:sp>
        <p:nvSpPr>
          <p:cNvPr id="12" name="Rectangle 11">
            <a:extLst>
              <a:ext uri="{FF2B5EF4-FFF2-40B4-BE49-F238E27FC236}">
                <a16:creationId xmlns:a16="http://schemas.microsoft.com/office/drawing/2014/main" id="{1A0C88C9-88B1-415D-B10E-4762C6C5D6CE}"/>
              </a:ext>
            </a:extLst>
          </p:cNvPr>
          <p:cNvSpPr/>
          <p:nvPr/>
        </p:nvSpPr>
        <p:spPr>
          <a:xfrm>
            <a:off x="1115616" y="332852"/>
            <a:ext cx="6768752" cy="461665"/>
          </a:xfrm>
          <a:prstGeom prst="rect">
            <a:avLst/>
          </a:prstGeom>
        </p:spPr>
        <p:txBody>
          <a:bodyPr wrap="square">
            <a:spAutoFit/>
          </a:bodyPr>
          <a:lstStyle/>
          <a:p>
            <a:r>
              <a:rPr lang="nl-NL"/>
              <a:t>Linear regression model pheno</a:t>
            </a:r>
            <a:r>
              <a:rPr lang="nl-NL" baseline="-25000"/>
              <a:t>i</a:t>
            </a:r>
            <a:r>
              <a:rPr lang="nl-NL"/>
              <a:t> = </a:t>
            </a:r>
            <a:r>
              <a:rPr lang="nl-NL" b="1"/>
              <a:t>a</a:t>
            </a:r>
            <a:r>
              <a:rPr lang="nl-NL" b="1" baseline="-25000"/>
              <a:t>0</a:t>
            </a:r>
            <a:r>
              <a:rPr lang="nl-NL"/>
              <a:t> + </a:t>
            </a:r>
            <a:r>
              <a:rPr lang="nl-NL" b="1"/>
              <a:t>a</a:t>
            </a:r>
            <a:r>
              <a:rPr lang="nl-NL" b="1" baseline="-25000"/>
              <a:t>1</a:t>
            </a:r>
            <a:r>
              <a:rPr lang="nl-NL"/>
              <a:t>*QTL</a:t>
            </a:r>
            <a:r>
              <a:rPr lang="nl-NL" baseline="-25000"/>
              <a:t>Ai</a:t>
            </a:r>
            <a:r>
              <a:rPr lang="nl-NL"/>
              <a:t> + e</a:t>
            </a:r>
            <a:r>
              <a:rPr lang="nl-NL" baseline="-25000"/>
              <a:t>i</a:t>
            </a:r>
          </a:p>
        </p:txBody>
      </p:sp>
      <p:sp>
        <p:nvSpPr>
          <p:cNvPr id="16" name="TextBox 15">
            <a:extLst>
              <a:ext uri="{FF2B5EF4-FFF2-40B4-BE49-F238E27FC236}">
                <a16:creationId xmlns:a16="http://schemas.microsoft.com/office/drawing/2014/main" id="{E3AC045F-6C45-450A-9C33-F28C77D8D98B}"/>
              </a:ext>
            </a:extLst>
          </p:cNvPr>
          <p:cNvSpPr txBox="1"/>
          <p:nvPr/>
        </p:nvSpPr>
        <p:spPr>
          <a:xfrm>
            <a:off x="323528" y="5949280"/>
            <a:ext cx="6940746" cy="461665"/>
          </a:xfrm>
          <a:prstGeom prst="rect">
            <a:avLst/>
          </a:prstGeom>
          <a:noFill/>
        </p:spPr>
        <p:txBody>
          <a:bodyPr wrap="none" rtlCol="0">
            <a:spAutoFit/>
          </a:bodyPr>
          <a:lstStyle/>
          <a:p>
            <a:r>
              <a:rPr lang="en-GB"/>
              <a:t>Warning!!! Next slides without residual (error) terms  </a:t>
            </a:r>
            <a:endParaRPr lang="nl-NL"/>
          </a:p>
        </p:txBody>
      </p:sp>
      <p:sp>
        <p:nvSpPr>
          <p:cNvPr id="17" name="Rectangle 16">
            <a:extLst>
              <a:ext uri="{FF2B5EF4-FFF2-40B4-BE49-F238E27FC236}">
                <a16:creationId xmlns:a16="http://schemas.microsoft.com/office/drawing/2014/main" id="{0F002C0C-F484-4B0E-B62B-531BF1A1AE84}"/>
              </a:ext>
            </a:extLst>
          </p:cNvPr>
          <p:cNvSpPr/>
          <p:nvPr/>
        </p:nvSpPr>
        <p:spPr>
          <a:xfrm>
            <a:off x="2051720" y="4790657"/>
            <a:ext cx="6480720" cy="830997"/>
          </a:xfrm>
          <a:prstGeom prst="rect">
            <a:avLst/>
          </a:prstGeom>
        </p:spPr>
        <p:txBody>
          <a:bodyPr wrap="square">
            <a:spAutoFit/>
          </a:bodyPr>
          <a:lstStyle/>
          <a:p>
            <a:r>
              <a:rPr lang="nl-NL"/>
              <a:t>variance of pheno   	a</a:t>
            </a:r>
            <a:r>
              <a:rPr lang="nl-NL" baseline="-25000"/>
              <a:t>1</a:t>
            </a:r>
            <a:r>
              <a:rPr lang="nl-NL" baseline="30000"/>
              <a:t>2</a:t>
            </a:r>
            <a:r>
              <a:rPr lang="nl-NL"/>
              <a:t>*s</a:t>
            </a:r>
            <a:r>
              <a:rPr lang="nl-NL" baseline="30000"/>
              <a:t>2</a:t>
            </a:r>
            <a:r>
              <a:rPr lang="nl-NL" baseline="-25000"/>
              <a:t>QTL</a:t>
            </a:r>
            <a:r>
              <a:rPr lang="nl-NL" baseline="-38000"/>
              <a:t>A</a:t>
            </a:r>
            <a:r>
              <a:rPr lang="nl-NL"/>
              <a:t> + s</a:t>
            </a:r>
            <a:r>
              <a:rPr lang="nl-NL" baseline="30000"/>
              <a:t>2</a:t>
            </a:r>
            <a:r>
              <a:rPr lang="nl-NL" baseline="-25000"/>
              <a:t>e</a:t>
            </a:r>
            <a:endParaRPr lang="nl-NL"/>
          </a:p>
          <a:p>
            <a:r>
              <a:rPr lang="nl-NL"/>
              <a:t>variance explained	 a</a:t>
            </a:r>
            <a:r>
              <a:rPr lang="nl-NL" baseline="-25000"/>
              <a:t>1</a:t>
            </a:r>
            <a:r>
              <a:rPr lang="nl-NL" baseline="30000"/>
              <a:t>2</a:t>
            </a:r>
            <a:r>
              <a:rPr lang="nl-NL"/>
              <a:t>*s</a:t>
            </a:r>
            <a:r>
              <a:rPr lang="nl-NL" baseline="30000"/>
              <a:t>2</a:t>
            </a:r>
            <a:r>
              <a:rPr lang="nl-NL" baseline="-25000"/>
              <a:t>QTL</a:t>
            </a:r>
            <a:r>
              <a:rPr lang="nl-NL" baseline="-38000"/>
              <a:t>A</a:t>
            </a:r>
            <a:endParaRPr lang="nl-NL"/>
          </a:p>
        </p:txBody>
      </p:sp>
    </p:spTree>
    <p:extLst>
      <p:ext uri="{BB962C8B-B14F-4D97-AF65-F5344CB8AC3E}">
        <p14:creationId xmlns:p14="http://schemas.microsoft.com/office/powerpoint/2010/main" val="1369046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02010" y="4549874"/>
            <a:ext cx="4604598" cy="884799"/>
            <a:chOff x="4017877" y="5505872"/>
            <a:chExt cx="4068275" cy="884799"/>
          </a:xfrm>
        </p:grpSpPr>
        <p:sp>
          <p:nvSpPr>
            <p:cNvPr id="11" name="Line 10"/>
            <p:cNvSpPr>
              <a:spLocks noChangeShapeType="1"/>
            </p:cNvSpPr>
            <p:nvPr/>
          </p:nvSpPr>
          <p:spPr bwMode="auto">
            <a:xfrm>
              <a:off x="4263603" y="5699547"/>
              <a:ext cx="3516313" cy="0"/>
            </a:xfrm>
            <a:prstGeom prst="line">
              <a:avLst/>
            </a:prstGeom>
            <a:no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4200103" y="5523638"/>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13" name="Oval 12"/>
            <p:cNvSpPr>
              <a:spLocks noChangeArrowheads="1"/>
            </p:cNvSpPr>
            <p:nvPr/>
          </p:nvSpPr>
          <p:spPr bwMode="auto">
            <a:xfrm>
              <a:off x="7486667" y="5534051"/>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14" name="Line 13"/>
            <p:cNvSpPr>
              <a:spLocks noChangeShapeType="1"/>
            </p:cNvSpPr>
            <p:nvPr/>
          </p:nvSpPr>
          <p:spPr bwMode="auto">
            <a:xfrm>
              <a:off x="5951116" y="5505872"/>
              <a:ext cx="0" cy="381000"/>
            </a:xfrm>
            <a:prstGeom prst="line">
              <a:avLst/>
            </a:prstGeom>
            <a:noFill/>
            <a:ln w="9525">
              <a:solidFill>
                <a:schemeClr val="tx1"/>
              </a:solidFill>
              <a:round/>
              <a:headEnd/>
              <a:tailEnd/>
            </a:ln>
            <a:effectLst/>
          </p:spPr>
          <p:txBody>
            <a:bodyPr wrap="none" anchor="ctr"/>
            <a:lstStyle/>
            <a:p>
              <a:endParaRPr lang="en-US"/>
            </a:p>
          </p:txBody>
        </p:sp>
        <p:sp>
          <p:nvSpPr>
            <p:cNvPr id="16" name="Text Box 15"/>
            <p:cNvSpPr txBox="1">
              <a:spLocks noChangeArrowheads="1"/>
            </p:cNvSpPr>
            <p:nvPr/>
          </p:nvSpPr>
          <p:spPr bwMode="auto">
            <a:xfrm>
              <a:off x="5709815" y="5860323"/>
              <a:ext cx="391454" cy="523220"/>
            </a:xfrm>
            <a:prstGeom prst="rect">
              <a:avLst/>
            </a:prstGeom>
            <a:noFill/>
            <a:ln w="9525">
              <a:noFill/>
              <a:miter lim="800000"/>
              <a:headEnd/>
              <a:tailEnd/>
            </a:ln>
            <a:effectLst/>
          </p:spPr>
          <p:txBody>
            <a:bodyPr wrap="none">
              <a:spAutoFit/>
            </a:bodyPr>
            <a:lstStyle/>
            <a:p>
              <a:r>
                <a:rPr lang="en-US" sz="2800" b="1">
                  <a:latin typeface="Symbol" panose="05050102010706020507" pitchFamily="18" charset="2"/>
                </a:rPr>
                <a:t>m</a:t>
              </a:r>
              <a:endParaRPr lang="en-US" b="1"/>
            </a:p>
          </p:txBody>
        </p:sp>
        <p:sp>
          <p:nvSpPr>
            <p:cNvPr id="17" name="Text Box 16"/>
            <p:cNvSpPr txBox="1">
              <a:spLocks noChangeArrowheads="1"/>
            </p:cNvSpPr>
            <p:nvPr/>
          </p:nvSpPr>
          <p:spPr bwMode="auto">
            <a:xfrm>
              <a:off x="7309977" y="5845815"/>
              <a:ext cx="776175" cy="523220"/>
            </a:xfrm>
            <a:prstGeom prst="rect">
              <a:avLst/>
            </a:prstGeom>
            <a:noFill/>
            <a:ln w="9525">
              <a:noFill/>
              <a:miter lim="800000"/>
              <a:headEnd/>
              <a:tailEnd/>
            </a:ln>
            <a:effectLst/>
          </p:spPr>
          <p:txBody>
            <a:bodyPr wrap="none">
              <a:spAutoFit/>
            </a:bodyPr>
            <a:lstStyle/>
            <a:p>
              <a:pPr algn="l"/>
              <a:r>
                <a:rPr lang="en-US" sz="2800" b="1">
                  <a:latin typeface="Symbol" panose="05050102010706020507" pitchFamily="18" charset="2"/>
                </a:rPr>
                <a:t>m</a:t>
              </a:r>
              <a:r>
                <a:rPr lang="en-US" sz="2800" b="1"/>
                <a:t>+</a:t>
              </a:r>
              <a:r>
                <a:rPr lang="en-US" sz="2800" b="1">
                  <a:solidFill>
                    <a:srgbClr val="FF6600"/>
                  </a:solidFill>
                </a:rPr>
                <a:t>a</a:t>
              </a:r>
              <a:endParaRPr lang="en-US" b="1">
                <a:solidFill>
                  <a:srgbClr val="FF6600"/>
                </a:solidFill>
              </a:endParaRPr>
            </a:p>
          </p:txBody>
        </p:sp>
        <p:sp>
          <p:nvSpPr>
            <p:cNvPr id="18" name="Text Box 17"/>
            <p:cNvSpPr txBox="1">
              <a:spLocks noChangeArrowheads="1"/>
            </p:cNvSpPr>
            <p:nvPr/>
          </p:nvSpPr>
          <p:spPr bwMode="auto">
            <a:xfrm>
              <a:off x="4017877" y="5867451"/>
              <a:ext cx="678687" cy="523220"/>
            </a:xfrm>
            <a:prstGeom prst="rect">
              <a:avLst/>
            </a:prstGeom>
            <a:noFill/>
            <a:ln w="9525">
              <a:noFill/>
              <a:miter lim="800000"/>
              <a:headEnd/>
              <a:tailEnd/>
            </a:ln>
            <a:effectLst/>
          </p:spPr>
          <p:txBody>
            <a:bodyPr wrap="none">
              <a:spAutoFit/>
            </a:bodyPr>
            <a:lstStyle/>
            <a:p>
              <a:r>
                <a:rPr lang="en-US" sz="2800" b="1">
                  <a:latin typeface="Symbol" panose="05050102010706020507" pitchFamily="18" charset="2"/>
                </a:rPr>
                <a:t>m</a:t>
              </a:r>
              <a:r>
                <a:rPr lang="en-US" sz="2800" b="1"/>
                <a:t>-</a:t>
              </a:r>
              <a:r>
                <a:rPr lang="en-US" sz="2800" b="1">
                  <a:solidFill>
                    <a:srgbClr val="FF6600"/>
                  </a:solidFill>
                </a:rPr>
                <a:t>a</a:t>
              </a:r>
              <a:r>
                <a:rPr lang="en-US">
                  <a:solidFill>
                    <a:srgbClr val="FF6600"/>
                  </a:solidFill>
                </a:rPr>
                <a:t> </a:t>
              </a:r>
            </a:p>
          </p:txBody>
        </p:sp>
        <p:sp>
          <p:nvSpPr>
            <p:cNvPr id="22" name="Oval 53"/>
            <p:cNvSpPr>
              <a:spLocks noChangeArrowheads="1"/>
            </p:cNvSpPr>
            <p:nvPr/>
          </p:nvSpPr>
          <p:spPr bwMode="auto">
            <a:xfrm>
              <a:off x="5798716" y="5541015"/>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grpSp>
      <p:sp>
        <p:nvSpPr>
          <p:cNvPr id="2" name="TextBox 1"/>
          <p:cNvSpPr txBox="1"/>
          <p:nvPr/>
        </p:nvSpPr>
        <p:spPr>
          <a:xfrm>
            <a:off x="4631502" y="3358504"/>
            <a:ext cx="619080" cy="461665"/>
          </a:xfrm>
          <a:prstGeom prst="rect">
            <a:avLst/>
          </a:prstGeom>
          <a:noFill/>
        </p:spPr>
        <p:txBody>
          <a:bodyPr wrap="none" rtlCol="0">
            <a:spAutoFit/>
          </a:bodyPr>
          <a:lstStyle/>
          <a:p>
            <a:r>
              <a:rPr lang="en-US" b="1">
                <a:latin typeface="Symbol" panose="05050102010706020507" pitchFamily="18" charset="2"/>
              </a:rPr>
              <a:t>m</a:t>
            </a:r>
            <a:r>
              <a:rPr lang="en-US" b="1"/>
              <a:t>-</a:t>
            </a:r>
            <a:r>
              <a:rPr lang="en-US" b="1">
                <a:solidFill>
                  <a:srgbClr val="FF6600"/>
                </a:solidFill>
              </a:rPr>
              <a:t>a</a:t>
            </a:r>
            <a:endParaRPr lang="nl-NL" b="1"/>
          </a:p>
        </p:txBody>
      </p:sp>
      <p:grpSp>
        <p:nvGrpSpPr>
          <p:cNvPr id="9" name="Group 8">
            <a:extLst>
              <a:ext uri="{FF2B5EF4-FFF2-40B4-BE49-F238E27FC236}">
                <a16:creationId xmlns:a16="http://schemas.microsoft.com/office/drawing/2014/main" id="{3B6C1512-446F-469E-B4EE-C9AF31033527}"/>
              </a:ext>
            </a:extLst>
          </p:cNvPr>
          <p:cNvGrpSpPr/>
          <p:nvPr/>
        </p:nvGrpSpPr>
        <p:grpSpPr>
          <a:xfrm>
            <a:off x="9827" y="-358108"/>
            <a:ext cx="4896544" cy="4889256"/>
            <a:chOff x="9827" y="-358108"/>
            <a:chExt cx="4896544" cy="4889256"/>
          </a:xfrm>
        </p:grpSpPr>
        <p:pic>
          <p:nvPicPr>
            <p:cNvPr id="3" name="Picture 2"/>
            <p:cNvPicPr>
              <a:picLocks noChangeAspect="1"/>
            </p:cNvPicPr>
            <p:nvPr/>
          </p:nvPicPr>
          <p:blipFill>
            <a:blip r:embed="rId2" cstate="print"/>
            <a:stretch>
              <a:fillRect/>
            </a:stretch>
          </p:blipFill>
          <p:spPr>
            <a:xfrm>
              <a:off x="9827" y="-358108"/>
              <a:ext cx="4896544" cy="4889256"/>
            </a:xfrm>
            <a:prstGeom prst="rect">
              <a:avLst/>
            </a:prstGeom>
          </p:spPr>
        </p:pic>
        <p:cxnSp>
          <p:nvCxnSpPr>
            <p:cNvPr id="27" name="Straight Connector 26"/>
            <p:cNvCxnSpPr/>
            <p:nvPr/>
          </p:nvCxnSpPr>
          <p:spPr bwMode="auto">
            <a:xfrm>
              <a:off x="503790" y="2009860"/>
              <a:ext cx="4107605" cy="0"/>
            </a:xfrm>
            <a:prstGeom prst="line">
              <a:avLst/>
            </a:prstGeom>
            <a:solidFill>
              <a:schemeClr val="accent1"/>
            </a:solidFill>
            <a:ln w="9525" cap="flat" cmpd="sng" algn="ctr">
              <a:solidFill>
                <a:schemeClr val="tx1"/>
              </a:solidFill>
              <a:prstDash val="dashDot"/>
              <a:round/>
              <a:headEnd type="none" w="med" len="med"/>
              <a:tailEnd type="none" w="med" len="med"/>
            </a:ln>
            <a:effectLst/>
          </p:spPr>
        </p:cxnSp>
      </p:grpSp>
      <p:sp>
        <p:nvSpPr>
          <p:cNvPr id="28" name="TextBox 27"/>
          <p:cNvSpPr txBox="1"/>
          <p:nvPr/>
        </p:nvSpPr>
        <p:spPr>
          <a:xfrm>
            <a:off x="4581103" y="442724"/>
            <a:ext cx="691215" cy="461665"/>
          </a:xfrm>
          <a:prstGeom prst="rect">
            <a:avLst/>
          </a:prstGeom>
          <a:noFill/>
        </p:spPr>
        <p:txBody>
          <a:bodyPr wrap="none" rtlCol="0">
            <a:spAutoFit/>
          </a:bodyPr>
          <a:lstStyle/>
          <a:p>
            <a:r>
              <a:rPr lang="en-US" b="1">
                <a:latin typeface="Symbol" panose="05050102010706020507" pitchFamily="18" charset="2"/>
              </a:rPr>
              <a:t>m</a:t>
            </a:r>
            <a:r>
              <a:rPr lang="en-US" b="1"/>
              <a:t>+</a:t>
            </a:r>
            <a:r>
              <a:rPr lang="en-US" b="1">
                <a:solidFill>
                  <a:srgbClr val="FF6600"/>
                </a:solidFill>
              </a:rPr>
              <a:t>a</a:t>
            </a:r>
            <a:endParaRPr lang="nl-NL" b="1"/>
          </a:p>
        </p:txBody>
      </p:sp>
      <p:sp>
        <p:nvSpPr>
          <p:cNvPr id="26" name="Tekstvak 25">
            <a:extLst>
              <a:ext uri="{FF2B5EF4-FFF2-40B4-BE49-F238E27FC236}">
                <a16:creationId xmlns:a16="http://schemas.microsoft.com/office/drawing/2014/main" id="{3D984EFF-9D2A-441E-961F-003DBD0E43E2}"/>
              </a:ext>
            </a:extLst>
          </p:cNvPr>
          <p:cNvSpPr txBox="1"/>
          <p:nvPr/>
        </p:nvSpPr>
        <p:spPr>
          <a:xfrm>
            <a:off x="585890" y="3930438"/>
            <a:ext cx="4187915" cy="461665"/>
          </a:xfrm>
          <a:prstGeom prst="rect">
            <a:avLst/>
          </a:prstGeom>
          <a:solidFill>
            <a:schemeClr val="bg1"/>
          </a:solidFill>
        </p:spPr>
        <p:txBody>
          <a:bodyPr wrap="square" rtlCol="0">
            <a:spAutoFit/>
          </a:bodyPr>
          <a:lstStyle/>
          <a:p>
            <a:r>
              <a:rPr lang="nl-NL"/>
              <a:t>0                      1                       2</a:t>
            </a:r>
            <a:endParaRPr lang="x-none"/>
          </a:p>
        </p:txBody>
      </p:sp>
      <p:sp>
        <p:nvSpPr>
          <p:cNvPr id="4" name="Tekstvak 3">
            <a:extLst>
              <a:ext uri="{FF2B5EF4-FFF2-40B4-BE49-F238E27FC236}">
                <a16:creationId xmlns:a16="http://schemas.microsoft.com/office/drawing/2014/main" id="{90E3A0F0-05A9-42D9-A524-8E9F9605C338}"/>
              </a:ext>
            </a:extLst>
          </p:cNvPr>
          <p:cNvSpPr txBox="1"/>
          <p:nvPr/>
        </p:nvSpPr>
        <p:spPr>
          <a:xfrm>
            <a:off x="5008061" y="975942"/>
            <a:ext cx="3236784" cy="830997"/>
          </a:xfrm>
          <a:prstGeom prst="rect">
            <a:avLst/>
          </a:prstGeom>
          <a:noFill/>
        </p:spPr>
        <p:txBody>
          <a:bodyPr wrap="none" rtlCol="0">
            <a:spAutoFit/>
          </a:bodyPr>
          <a:lstStyle/>
          <a:p>
            <a:r>
              <a:rPr lang="nl-NL"/>
              <a:t>regression model</a:t>
            </a:r>
          </a:p>
          <a:p>
            <a:r>
              <a:rPr lang="nl-NL"/>
              <a:t>ph</a:t>
            </a:r>
            <a:r>
              <a:rPr lang="nl-NL" baseline="-25000"/>
              <a:t>i</a:t>
            </a:r>
            <a:r>
              <a:rPr lang="nl-NL"/>
              <a:t> = a</a:t>
            </a:r>
            <a:r>
              <a:rPr lang="nl-NL" baseline="-25000"/>
              <a:t>0</a:t>
            </a:r>
            <a:r>
              <a:rPr lang="nl-NL"/>
              <a:t> + a</a:t>
            </a:r>
            <a:r>
              <a:rPr lang="nl-NL" baseline="-25000"/>
              <a:t>1</a:t>
            </a:r>
            <a:r>
              <a:rPr lang="nl-NL"/>
              <a:t>*QTL</a:t>
            </a:r>
            <a:r>
              <a:rPr lang="nl-NL" baseline="-25000"/>
              <a:t>Ai</a:t>
            </a:r>
            <a:r>
              <a:rPr lang="nl-NL"/>
              <a:t> + e</a:t>
            </a:r>
            <a:r>
              <a:rPr lang="nl-NL" baseline="-25000"/>
              <a:t>i</a:t>
            </a:r>
            <a:r>
              <a:rPr lang="nl-NL"/>
              <a:t> </a:t>
            </a:r>
            <a:endParaRPr lang="x-none"/>
          </a:p>
        </p:txBody>
      </p:sp>
      <p:sp>
        <p:nvSpPr>
          <p:cNvPr id="5" name="Tekstvak 4">
            <a:extLst>
              <a:ext uri="{FF2B5EF4-FFF2-40B4-BE49-F238E27FC236}">
                <a16:creationId xmlns:a16="http://schemas.microsoft.com/office/drawing/2014/main" id="{7A0093A9-2897-41F2-91D6-6426BB353C76}"/>
              </a:ext>
            </a:extLst>
          </p:cNvPr>
          <p:cNvSpPr txBox="1"/>
          <p:nvPr/>
        </p:nvSpPr>
        <p:spPr>
          <a:xfrm>
            <a:off x="683568" y="332656"/>
            <a:ext cx="2981907" cy="461665"/>
          </a:xfrm>
          <a:prstGeom prst="rect">
            <a:avLst/>
          </a:prstGeom>
          <a:noFill/>
        </p:spPr>
        <p:txBody>
          <a:bodyPr wrap="none" rtlCol="0">
            <a:spAutoFit/>
          </a:bodyPr>
          <a:lstStyle/>
          <a:p>
            <a:r>
              <a:rPr lang="nl-NL" b="1"/>
              <a:t>e terms not shown!!!!</a:t>
            </a:r>
            <a:endParaRPr lang="x-none" b="1"/>
          </a:p>
        </p:txBody>
      </p:sp>
      <p:sp>
        <p:nvSpPr>
          <p:cNvPr id="29" name="Rectangle 28"/>
          <p:cNvSpPr/>
          <p:nvPr/>
        </p:nvSpPr>
        <p:spPr>
          <a:xfrm>
            <a:off x="4644008" y="1772816"/>
            <a:ext cx="362600" cy="461665"/>
          </a:xfrm>
          <a:prstGeom prst="rect">
            <a:avLst/>
          </a:prstGeom>
        </p:spPr>
        <p:txBody>
          <a:bodyPr wrap="none">
            <a:spAutoFit/>
          </a:bodyPr>
          <a:lstStyle/>
          <a:p>
            <a:r>
              <a:rPr lang="en-US" b="1">
                <a:latin typeface="Symbol" panose="05050102010706020507" pitchFamily="18" charset="2"/>
              </a:rPr>
              <a:t>m</a:t>
            </a:r>
            <a:endParaRPr lang="en-US" b="1"/>
          </a:p>
        </p:txBody>
      </p:sp>
      <p:sp>
        <p:nvSpPr>
          <p:cNvPr id="6" name="Rectangle 5">
            <a:extLst>
              <a:ext uri="{FF2B5EF4-FFF2-40B4-BE49-F238E27FC236}">
                <a16:creationId xmlns:a16="http://schemas.microsoft.com/office/drawing/2014/main" id="{1F236C0E-88DE-4028-9DB4-9F6D3F10BE75}"/>
              </a:ext>
            </a:extLst>
          </p:cNvPr>
          <p:cNvSpPr/>
          <p:nvPr/>
        </p:nvSpPr>
        <p:spPr>
          <a:xfrm>
            <a:off x="5068789" y="2234481"/>
            <a:ext cx="4572000" cy="1200329"/>
          </a:xfrm>
          <a:prstGeom prst="rect">
            <a:avLst/>
          </a:prstGeom>
        </p:spPr>
        <p:txBody>
          <a:bodyPr>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a:p>
            <a:endParaRPr lang="en-US" i="1">
              <a:latin typeface="Futura Bk BT" pitchFamily="34" charset="0"/>
            </a:endParaRPr>
          </a:p>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en-US">
                <a:latin typeface="Futura Bk BT" pitchFamily="34" charset="0"/>
              </a:rPr>
              <a:t>= </a:t>
            </a:r>
            <a:r>
              <a:rPr lang="nl-NL"/>
              <a:t>a</a:t>
            </a:r>
            <a:r>
              <a:rPr lang="nl-NL" baseline="-25000"/>
              <a:t>1</a:t>
            </a:r>
            <a:r>
              <a:rPr lang="nl-NL" baseline="30000"/>
              <a:t>2</a:t>
            </a:r>
            <a:r>
              <a:rPr lang="nl-NL"/>
              <a:t>*s</a:t>
            </a:r>
            <a:r>
              <a:rPr lang="nl-NL" baseline="30000"/>
              <a:t>2</a:t>
            </a:r>
            <a:r>
              <a:rPr lang="nl-NL" baseline="-25000"/>
              <a:t>QTL</a:t>
            </a:r>
            <a:r>
              <a:rPr lang="nl-NL" baseline="-36000"/>
              <a:t> A</a:t>
            </a:r>
            <a:endParaRPr lang="en-US" i="1" baseline="30000">
              <a:latin typeface="Futura Bk BT" pitchFamily="34" charset="0"/>
            </a:endParaRPr>
          </a:p>
        </p:txBody>
      </p:sp>
      <p:sp>
        <p:nvSpPr>
          <p:cNvPr id="7" name="Rectangle 6">
            <a:extLst>
              <a:ext uri="{FF2B5EF4-FFF2-40B4-BE49-F238E27FC236}">
                <a16:creationId xmlns:a16="http://schemas.microsoft.com/office/drawing/2014/main" id="{A08E2B95-BD71-4235-859B-C045BE164468}"/>
              </a:ext>
            </a:extLst>
          </p:cNvPr>
          <p:cNvSpPr/>
          <p:nvPr/>
        </p:nvSpPr>
        <p:spPr>
          <a:xfrm>
            <a:off x="434608" y="5677827"/>
            <a:ext cx="8601888" cy="830997"/>
          </a:xfrm>
          <a:prstGeom prst="rect">
            <a:avLst/>
          </a:prstGeom>
        </p:spPr>
        <p:txBody>
          <a:bodyPr wrap="square">
            <a:spAutoFit/>
          </a:bodyPr>
          <a:lstStyle/>
          <a:p>
            <a:r>
              <a:rPr lang="nl-NL"/>
              <a:t>variance of pheno   	a</a:t>
            </a:r>
            <a:r>
              <a:rPr lang="nl-NL" baseline="-25000"/>
              <a:t>1</a:t>
            </a:r>
            <a:r>
              <a:rPr lang="nl-NL" baseline="30000"/>
              <a:t>2</a:t>
            </a:r>
            <a:r>
              <a:rPr lang="nl-NL"/>
              <a:t>*s</a:t>
            </a:r>
            <a:r>
              <a:rPr lang="nl-NL" baseline="30000"/>
              <a:t>2</a:t>
            </a:r>
            <a:r>
              <a:rPr lang="nl-NL" baseline="-25000"/>
              <a:t>QTL</a:t>
            </a:r>
            <a:r>
              <a:rPr lang="nl-NL" baseline="-38000"/>
              <a:t>A</a:t>
            </a:r>
            <a:r>
              <a:rPr lang="nl-NL"/>
              <a:t> + s</a:t>
            </a:r>
            <a:r>
              <a:rPr lang="nl-NL" baseline="30000"/>
              <a:t>2</a:t>
            </a:r>
            <a:r>
              <a:rPr lang="nl-NL" baseline="-25000"/>
              <a:t>e  </a:t>
            </a:r>
            <a:r>
              <a:rPr lang="nl-NL"/>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 </a:t>
            </a:r>
            <a:r>
              <a:rPr lang="nl-NL"/>
              <a:t>+ s</a:t>
            </a:r>
            <a:r>
              <a:rPr lang="nl-NL" baseline="30000"/>
              <a:t>2</a:t>
            </a:r>
            <a:r>
              <a:rPr lang="nl-NL" baseline="-25000"/>
              <a:t>e </a:t>
            </a:r>
            <a:endParaRPr lang="en-US" i="1" baseline="30000">
              <a:latin typeface="Futura Bk BT" pitchFamily="34" charset="0"/>
            </a:endParaRPr>
          </a:p>
          <a:p>
            <a:endParaRPr lang="nl-NL"/>
          </a:p>
        </p:txBody>
      </p:sp>
      <p:sp>
        <p:nvSpPr>
          <p:cNvPr id="31" name="Rectangle 30">
            <a:extLst>
              <a:ext uri="{FF2B5EF4-FFF2-40B4-BE49-F238E27FC236}">
                <a16:creationId xmlns:a16="http://schemas.microsoft.com/office/drawing/2014/main" id="{6E2D6FF4-0CF6-4371-AF16-2A8D32E4339B}"/>
              </a:ext>
            </a:extLst>
          </p:cNvPr>
          <p:cNvSpPr/>
          <p:nvPr/>
        </p:nvSpPr>
        <p:spPr>
          <a:xfrm>
            <a:off x="379068" y="6029456"/>
            <a:ext cx="8892480" cy="830997"/>
          </a:xfrm>
          <a:prstGeom prst="rect">
            <a:avLst/>
          </a:prstGeom>
        </p:spPr>
        <p:txBody>
          <a:bodyPr wrap="square">
            <a:spAutoFit/>
          </a:bodyPr>
          <a:lstStyle/>
          <a:p>
            <a:r>
              <a:rPr lang="nl-NL"/>
              <a:t>variance explained	a</a:t>
            </a:r>
            <a:r>
              <a:rPr lang="nl-NL" baseline="-25000"/>
              <a:t>1</a:t>
            </a:r>
            <a:r>
              <a:rPr lang="nl-NL" baseline="30000"/>
              <a:t>2</a:t>
            </a:r>
            <a:r>
              <a:rPr lang="nl-NL"/>
              <a:t>*s</a:t>
            </a:r>
            <a:r>
              <a:rPr lang="nl-NL" baseline="30000"/>
              <a:t>2</a:t>
            </a:r>
            <a:r>
              <a:rPr lang="nl-NL" baseline="-25000"/>
              <a:t>QTL</a:t>
            </a:r>
            <a:r>
              <a:rPr lang="nl-NL" baseline="-38000"/>
              <a:t>A</a:t>
            </a:r>
            <a:r>
              <a:rPr lang="nl-NL"/>
              <a:t> =        =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a:p>
            <a:r>
              <a:rPr lang="nl-NL"/>
              <a:t> </a:t>
            </a:r>
          </a:p>
        </p:txBody>
      </p:sp>
      <p:sp>
        <p:nvSpPr>
          <p:cNvPr id="8" name="Arrow: Down 7">
            <a:extLst>
              <a:ext uri="{FF2B5EF4-FFF2-40B4-BE49-F238E27FC236}">
                <a16:creationId xmlns:a16="http://schemas.microsoft.com/office/drawing/2014/main" id="{9567E88C-0069-4122-AAF1-6661FBAB7FE7}"/>
              </a:ext>
            </a:extLst>
          </p:cNvPr>
          <p:cNvSpPr/>
          <p:nvPr/>
        </p:nvSpPr>
        <p:spPr bwMode="auto">
          <a:xfrm>
            <a:off x="6300192" y="3717032"/>
            <a:ext cx="243047" cy="172819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304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65761" y="2856999"/>
            <a:ext cx="587020" cy="461665"/>
          </a:xfrm>
          <a:prstGeom prst="rect">
            <a:avLst/>
          </a:prstGeom>
          <a:noFill/>
        </p:spPr>
        <p:txBody>
          <a:bodyPr wrap="none" rtlCol="0">
            <a:spAutoFit/>
          </a:bodyPr>
          <a:lstStyle/>
          <a:p>
            <a:r>
              <a:rPr lang="en-US">
                <a:latin typeface="Symbol" panose="05050102010706020507" pitchFamily="18" charset="2"/>
              </a:rPr>
              <a:t> </a:t>
            </a:r>
            <a:r>
              <a:rPr lang="en-US" sz="1800">
                <a:latin typeface="Symbol" panose="05050102010706020507" pitchFamily="18" charset="2"/>
              </a:rPr>
              <a:t>m</a:t>
            </a:r>
            <a:r>
              <a:rPr lang="en-US" sz="1800"/>
              <a:t>-</a:t>
            </a:r>
            <a:r>
              <a:rPr lang="en-US" sz="1800" i="1">
                <a:solidFill>
                  <a:srgbClr val="FF6600"/>
                </a:solidFill>
              </a:rPr>
              <a:t>a</a:t>
            </a:r>
            <a:endParaRPr lang="nl-NL"/>
          </a:p>
        </p:txBody>
      </p:sp>
      <p:sp>
        <p:nvSpPr>
          <p:cNvPr id="15" name="TextBox 14"/>
          <p:cNvSpPr txBox="1"/>
          <p:nvPr/>
        </p:nvSpPr>
        <p:spPr>
          <a:xfrm>
            <a:off x="4239233" y="602898"/>
            <a:ext cx="1760260" cy="1138773"/>
          </a:xfrm>
          <a:prstGeom prst="rect">
            <a:avLst/>
          </a:prstGeom>
          <a:noFill/>
        </p:spPr>
        <p:txBody>
          <a:bodyPr wrap="square" rtlCol="0">
            <a:spAutoFit/>
          </a:bodyPr>
          <a:lstStyle/>
          <a:p>
            <a:r>
              <a:rPr lang="en-US">
                <a:latin typeface="Symbol" panose="05050102010706020507" pitchFamily="18" charset="2"/>
              </a:rPr>
              <a:t> </a:t>
            </a:r>
            <a:r>
              <a:rPr lang="en-US" sz="1800">
                <a:latin typeface="Symbol" panose="05050102010706020507" pitchFamily="18" charset="2"/>
              </a:rPr>
              <a:t>m</a:t>
            </a:r>
            <a:r>
              <a:rPr lang="en-US" sz="1800"/>
              <a:t>+</a:t>
            </a:r>
            <a:r>
              <a:rPr lang="en-US" sz="1800" i="1">
                <a:solidFill>
                  <a:srgbClr val="FF6600"/>
                </a:solidFill>
              </a:rPr>
              <a:t>a</a:t>
            </a:r>
          </a:p>
          <a:p>
            <a:r>
              <a:rPr lang="en-US" sz="1800">
                <a:latin typeface="Symbol" panose="05050102010706020507" pitchFamily="18" charset="2"/>
              </a:rPr>
              <a:t> m</a:t>
            </a:r>
            <a:r>
              <a:rPr lang="en-US" sz="1800"/>
              <a:t>+</a:t>
            </a:r>
            <a:r>
              <a:rPr lang="en-US" sz="1800" i="1">
                <a:solidFill>
                  <a:srgbClr val="FF6600"/>
                </a:solidFill>
              </a:rPr>
              <a:t>d</a:t>
            </a:r>
            <a:endParaRPr lang="nl-NL" sz="1800"/>
          </a:p>
          <a:p>
            <a:endParaRPr lang="nl-NL"/>
          </a:p>
        </p:txBody>
      </p:sp>
      <p:grpSp>
        <p:nvGrpSpPr>
          <p:cNvPr id="16" name="Group 15"/>
          <p:cNvGrpSpPr/>
          <p:nvPr/>
        </p:nvGrpSpPr>
        <p:grpSpPr>
          <a:xfrm>
            <a:off x="344260" y="4240441"/>
            <a:ext cx="4263837" cy="1369440"/>
            <a:chOff x="4017877" y="5026052"/>
            <a:chExt cx="4068275" cy="1369440"/>
          </a:xfrm>
        </p:grpSpPr>
        <p:sp>
          <p:nvSpPr>
            <p:cNvPr id="17" name="Line 10"/>
            <p:cNvSpPr>
              <a:spLocks noChangeShapeType="1"/>
            </p:cNvSpPr>
            <p:nvPr/>
          </p:nvSpPr>
          <p:spPr bwMode="auto">
            <a:xfrm>
              <a:off x="4263603" y="5699547"/>
              <a:ext cx="3516313" cy="0"/>
            </a:xfrm>
            <a:prstGeom prst="line">
              <a:avLst/>
            </a:prstGeom>
            <a:noFill/>
            <a:ln w="9525">
              <a:solidFill>
                <a:schemeClr val="tx1"/>
              </a:solidFill>
              <a:round/>
              <a:headEnd/>
              <a:tailEnd/>
            </a:ln>
            <a:effectLst/>
          </p:spPr>
          <p:txBody>
            <a:bodyPr wrap="none" anchor="ctr"/>
            <a:lstStyle/>
            <a:p>
              <a:endParaRPr lang="en-US"/>
            </a:p>
          </p:txBody>
        </p:sp>
        <p:sp>
          <p:nvSpPr>
            <p:cNvPr id="18" name="Oval 17"/>
            <p:cNvSpPr>
              <a:spLocks noChangeArrowheads="1"/>
            </p:cNvSpPr>
            <p:nvPr/>
          </p:nvSpPr>
          <p:spPr bwMode="auto">
            <a:xfrm>
              <a:off x="4200103" y="5523638"/>
              <a:ext cx="304800" cy="3048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19" name="Oval 18"/>
            <p:cNvSpPr>
              <a:spLocks noChangeArrowheads="1"/>
            </p:cNvSpPr>
            <p:nvPr/>
          </p:nvSpPr>
          <p:spPr bwMode="auto">
            <a:xfrm>
              <a:off x="7486667" y="5534051"/>
              <a:ext cx="304800" cy="304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0" name="Line 13"/>
            <p:cNvSpPr>
              <a:spLocks noChangeShapeType="1"/>
            </p:cNvSpPr>
            <p:nvPr/>
          </p:nvSpPr>
          <p:spPr bwMode="auto">
            <a:xfrm>
              <a:off x="5951116" y="5505872"/>
              <a:ext cx="0" cy="381000"/>
            </a:xfrm>
            <a:prstGeom prst="line">
              <a:avLst/>
            </a:prstGeom>
            <a:noFill/>
            <a:ln w="9525">
              <a:solidFill>
                <a:schemeClr val="tx1"/>
              </a:solidFill>
              <a:round/>
              <a:headEnd/>
              <a:tailEnd/>
            </a:ln>
            <a:effectLst/>
          </p:spPr>
          <p:txBody>
            <a:bodyPr wrap="none" anchor="ctr"/>
            <a:lstStyle/>
            <a:p>
              <a:endParaRPr lang="en-US"/>
            </a:p>
          </p:txBody>
        </p:sp>
        <p:sp>
          <p:nvSpPr>
            <p:cNvPr id="21" name="Text Box 15"/>
            <p:cNvSpPr txBox="1">
              <a:spLocks noChangeArrowheads="1"/>
            </p:cNvSpPr>
            <p:nvPr/>
          </p:nvSpPr>
          <p:spPr bwMode="auto">
            <a:xfrm>
              <a:off x="6531387" y="5872272"/>
              <a:ext cx="797013" cy="523220"/>
            </a:xfrm>
            <a:prstGeom prst="rect">
              <a:avLst/>
            </a:prstGeom>
            <a:noFill/>
            <a:ln w="9525">
              <a:noFill/>
              <a:miter lim="800000"/>
              <a:headEnd/>
              <a:tailEnd/>
            </a:ln>
            <a:effectLst/>
          </p:spPr>
          <p:txBody>
            <a:bodyPr wrap="none">
              <a:spAutoFit/>
            </a:bodyPr>
            <a:lstStyle/>
            <a:p>
              <a:pPr algn="l"/>
              <a:r>
                <a:rPr lang="en-US" sz="2800" b="1">
                  <a:latin typeface="Symbol" panose="05050102010706020507" pitchFamily="18" charset="2"/>
                </a:rPr>
                <a:t>m</a:t>
              </a:r>
              <a:r>
                <a:rPr lang="en-US" sz="2800" b="1"/>
                <a:t>+</a:t>
              </a:r>
              <a:r>
                <a:rPr lang="en-US" sz="2800" b="1">
                  <a:solidFill>
                    <a:srgbClr val="FF6600"/>
                  </a:solidFill>
                </a:rPr>
                <a:t>d</a:t>
              </a:r>
              <a:endParaRPr lang="en-US" b="1">
                <a:solidFill>
                  <a:srgbClr val="FF6600"/>
                </a:solidFill>
              </a:endParaRPr>
            </a:p>
          </p:txBody>
        </p:sp>
        <p:sp>
          <p:nvSpPr>
            <p:cNvPr id="22" name="Text Box 16"/>
            <p:cNvSpPr txBox="1">
              <a:spLocks noChangeArrowheads="1"/>
            </p:cNvSpPr>
            <p:nvPr/>
          </p:nvSpPr>
          <p:spPr bwMode="auto">
            <a:xfrm>
              <a:off x="7309977" y="5845815"/>
              <a:ext cx="776175" cy="523220"/>
            </a:xfrm>
            <a:prstGeom prst="rect">
              <a:avLst/>
            </a:prstGeom>
            <a:noFill/>
            <a:ln w="9525">
              <a:noFill/>
              <a:miter lim="800000"/>
              <a:headEnd/>
              <a:tailEnd/>
            </a:ln>
            <a:effectLst/>
          </p:spPr>
          <p:txBody>
            <a:bodyPr wrap="none">
              <a:spAutoFit/>
            </a:bodyPr>
            <a:lstStyle/>
            <a:p>
              <a:pPr algn="l"/>
              <a:r>
                <a:rPr lang="en-US" sz="2800" b="1">
                  <a:latin typeface="Symbol" panose="05050102010706020507" pitchFamily="18" charset="2"/>
                </a:rPr>
                <a:t>m</a:t>
              </a:r>
              <a:r>
                <a:rPr lang="en-US" sz="2800" b="1"/>
                <a:t>+</a:t>
              </a:r>
              <a:r>
                <a:rPr lang="en-US" sz="2800" b="1">
                  <a:solidFill>
                    <a:srgbClr val="FF6600"/>
                  </a:solidFill>
                </a:rPr>
                <a:t>a</a:t>
              </a:r>
              <a:endParaRPr lang="en-US" b="1">
                <a:solidFill>
                  <a:srgbClr val="FF6600"/>
                </a:solidFill>
              </a:endParaRPr>
            </a:p>
          </p:txBody>
        </p:sp>
        <p:sp>
          <p:nvSpPr>
            <p:cNvPr id="23" name="Text Box 17"/>
            <p:cNvSpPr txBox="1">
              <a:spLocks noChangeArrowheads="1"/>
            </p:cNvSpPr>
            <p:nvPr/>
          </p:nvSpPr>
          <p:spPr bwMode="auto">
            <a:xfrm>
              <a:off x="4017877" y="5867451"/>
              <a:ext cx="930063" cy="523220"/>
            </a:xfrm>
            <a:prstGeom prst="rect">
              <a:avLst/>
            </a:prstGeom>
            <a:noFill/>
            <a:ln w="9525">
              <a:noFill/>
              <a:miter lim="800000"/>
              <a:headEnd/>
              <a:tailEnd/>
            </a:ln>
            <a:effectLst/>
          </p:spPr>
          <p:txBody>
            <a:bodyPr wrap="none">
              <a:spAutoFit/>
            </a:bodyPr>
            <a:lstStyle/>
            <a:p>
              <a:pPr algn="l"/>
              <a:r>
                <a:rPr lang="en-US" sz="2800" b="1">
                  <a:latin typeface="Symbol" panose="05050102010706020507" pitchFamily="18" charset="2"/>
                </a:rPr>
                <a:t>m</a:t>
              </a:r>
              <a:r>
                <a:rPr lang="en-US" sz="2800" b="1"/>
                <a:t>– </a:t>
              </a:r>
              <a:r>
                <a:rPr lang="en-US" sz="2800" b="1">
                  <a:solidFill>
                    <a:srgbClr val="FF6600"/>
                  </a:solidFill>
                </a:rPr>
                <a:t>a </a:t>
              </a:r>
            </a:p>
          </p:txBody>
        </p:sp>
        <p:sp>
          <p:nvSpPr>
            <p:cNvPr id="24" name="Text Box 19"/>
            <p:cNvSpPr txBox="1">
              <a:spLocks noChangeArrowheads="1"/>
            </p:cNvSpPr>
            <p:nvPr/>
          </p:nvSpPr>
          <p:spPr bwMode="auto">
            <a:xfrm>
              <a:off x="4123903" y="5036766"/>
              <a:ext cx="457200"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5" name="Text Box 21"/>
            <p:cNvSpPr txBox="1">
              <a:spLocks noChangeArrowheads="1"/>
            </p:cNvSpPr>
            <p:nvPr/>
          </p:nvSpPr>
          <p:spPr bwMode="auto">
            <a:xfrm>
              <a:off x="6734763" y="5026052"/>
              <a:ext cx="55562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sp>
          <p:nvSpPr>
            <p:cNvPr id="26" name="Oval 53"/>
            <p:cNvSpPr>
              <a:spLocks noChangeArrowheads="1"/>
            </p:cNvSpPr>
            <p:nvPr/>
          </p:nvSpPr>
          <p:spPr bwMode="auto">
            <a:xfrm>
              <a:off x="6888751" y="5534051"/>
              <a:ext cx="304800" cy="304800"/>
            </a:xfrm>
            <a:prstGeom prst="ellipse">
              <a:avLst/>
            </a:prstGeom>
            <a:solidFill>
              <a:srgbClr val="FF0000">
                <a:alpha val="50000"/>
              </a:srgbClr>
            </a:solidFill>
            <a:ln w="9525">
              <a:solidFill>
                <a:srgbClr val="000000"/>
              </a:solidFill>
              <a:round/>
              <a:headEnd/>
              <a:tailEnd/>
            </a:ln>
            <a:effectLst/>
          </p:spPr>
          <p:txBody>
            <a:bodyPr wrap="none" anchor="ctr"/>
            <a:lstStyle/>
            <a:p>
              <a:endParaRPr lang="en-US">
                <a:solidFill>
                  <a:srgbClr val="FF0000"/>
                </a:solidFill>
              </a:endParaRPr>
            </a:p>
          </p:txBody>
        </p:sp>
        <p:sp>
          <p:nvSpPr>
            <p:cNvPr id="27" name="Text Box 18"/>
            <p:cNvSpPr txBox="1">
              <a:spLocks noChangeArrowheads="1"/>
            </p:cNvSpPr>
            <p:nvPr/>
          </p:nvSpPr>
          <p:spPr bwMode="auto">
            <a:xfrm>
              <a:off x="7321128" y="5074073"/>
              <a:ext cx="714375" cy="320675"/>
            </a:xfrm>
            <a:prstGeom prst="rect">
              <a:avLst/>
            </a:prstGeom>
            <a:noFill/>
            <a:ln w="9525">
              <a:noFill/>
              <a:miter lim="800000"/>
              <a:headEnd/>
              <a:tailEnd/>
            </a:ln>
            <a:effectLst/>
          </p:spPr>
          <p:txBody>
            <a:bodyPr/>
            <a:lstStyle/>
            <a:p>
              <a:pPr algn="l"/>
              <a:r>
                <a:rPr lang="nl-NL" sz="1800" b="1" i="1">
                  <a:latin typeface="Tahoma" pitchFamily="34" charset="0"/>
                </a:rPr>
                <a:t>AA</a:t>
              </a:r>
              <a:endParaRPr lang="en-US" sz="1800" b="1">
                <a:latin typeface="Tahoma" pitchFamily="34" charset="0"/>
              </a:endParaRPr>
            </a:p>
          </p:txBody>
        </p:sp>
      </p:grpSp>
      <p:grpSp>
        <p:nvGrpSpPr>
          <p:cNvPr id="4" name="Groep 3">
            <a:extLst>
              <a:ext uri="{FF2B5EF4-FFF2-40B4-BE49-F238E27FC236}">
                <a16:creationId xmlns:a16="http://schemas.microsoft.com/office/drawing/2014/main" id="{58D21FBB-71C3-46DD-9389-35D852BA683B}"/>
              </a:ext>
            </a:extLst>
          </p:cNvPr>
          <p:cNvGrpSpPr/>
          <p:nvPr/>
        </p:nvGrpSpPr>
        <p:grpSpPr>
          <a:xfrm>
            <a:off x="4918163" y="1340768"/>
            <a:ext cx="4225837" cy="3316734"/>
            <a:chOff x="4790550" y="1687883"/>
            <a:chExt cx="4225837" cy="3316734"/>
          </a:xfrm>
        </p:grpSpPr>
        <p:sp>
          <p:nvSpPr>
            <p:cNvPr id="9" name="Rectangle 8"/>
            <p:cNvSpPr/>
            <p:nvPr/>
          </p:nvSpPr>
          <p:spPr>
            <a:xfrm>
              <a:off x="4817174" y="2080740"/>
              <a:ext cx="4083169" cy="2923877"/>
            </a:xfrm>
            <a:prstGeom prst="rect">
              <a:avLst/>
            </a:prstGeom>
          </p:spPr>
          <p:txBody>
            <a:bodyPr wrap="none">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en-US">
                  <a:latin typeface="Futura Bk BT" pitchFamily="34" charset="0"/>
                </a:rPr>
                <a:t>= </a:t>
              </a:r>
              <a:r>
                <a:rPr lang="nl-NL"/>
                <a:t>a</a:t>
              </a:r>
              <a:r>
                <a:rPr lang="nl-NL" baseline="-25000"/>
                <a:t>1</a:t>
              </a:r>
              <a:r>
                <a:rPr lang="nl-NL" baseline="30000"/>
                <a:t>2</a:t>
              </a:r>
              <a:r>
                <a:rPr lang="nl-NL"/>
                <a:t>*s</a:t>
              </a:r>
              <a:r>
                <a:rPr lang="nl-NL" baseline="30000"/>
                <a:t>2</a:t>
              </a:r>
              <a:r>
                <a:rPr lang="nl-NL" baseline="-25000"/>
                <a:t>QTL</a:t>
              </a:r>
              <a:r>
                <a:rPr lang="nl-NL" baseline="-36000"/>
                <a:t> A</a:t>
              </a:r>
              <a:endParaRPr lang="en-US" i="1" baseline="30000">
                <a:latin typeface="Futura Bk BT" pitchFamily="34" charset="0"/>
              </a:endParaRPr>
            </a:p>
            <a:p>
              <a:endParaRPr lang="en-US" i="1" baseline="30000">
                <a:latin typeface="Futura Bk BT" pitchFamily="34" charset="0"/>
              </a:endParaRPr>
            </a:p>
            <a:p>
              <a:r>
                <a:rPr lang="en-US" b="1"/>
                <a:t>Not explained  </a:t>
              </a:r>
              <a:endParaRPr lang="en-US" b="1">
                <a:latin typeface="Futura Bk BT" pitchFamily="34" charset="0"/>
              </a:endParaRPr>
            </a:p>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Ph_QTL(D) </a:t>
              </a:r>
              <a:r>
                <a:rPr lang="en-US" i="1">
                  <a:latin typeface="Futura Bk BT" pitchFamily="34" charset="0"/>
                </a:rPr>
                <a:t> = (</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a:p>
              <a:endParaRPr lang="en-US">
                <a:latin typeface="Futura Bk BT" pitchFamily="34" charset="0"/>
              </a:endParaRPr>
            </a:p>
            <a:p>
              <a:r>
                <a:rPr lang="en-US" b="1">
                  <a:latin typeface="Futura Bk BT" pitchFamily="34" charset="0"/>
                </a:rPr>
                <a:t>Important to note:</a:t>
              </a:r>
              <a:endParaRPr lang="en-US">
                <a:latin typeface="Futura Bk BT" pitchFamily="34" charset="0"/>
              </a:endParaRPr>
            </a:p>
            <a:p>
              <a:r>
                <a:rPr lang="nl-NL"/>
                <a:t>s</a:t>
              </a:r>
              <a:r>
                <a:rPr lang="nl-NL" baseline="30000"/>
                <a:t>2</a:t>
              </a:r>
              <a:r>
                <a:rPr lang="nl-NL" baseline="-25000"/>
                <a:t>e</a:t>
              </a:r>
              <a:r>
                <a:rPr lang="en-US">
                  <a:latin typeface="Futura Bk BT" pitchFamily="34" charset="0"/>
                </a:rPr>
                <a:t> includes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Ph_QTL(D) </a:t>
              </a:r>
              <a:endParaRPr lang="nl-NL"/>
            </a:p>
          </p:txBody>
        </p:sp>
        <p:sp>
          <p:nvSpPr>
            <p:cNvPr id="29" name="TextBox 28"/>
            <p:cNvSpPr txBox="1"/>
            <p:nvPr/>
          </p:nvSpPr>
          <p:spPr>
            <a:xfrm>
              <a:off x="4790550" y="1687883"/>
              <a:ext cx="4225837" cy="461665"/>
            </a:xfrm>
            <a:prstGeom prst="rect">
              <a:avLst/>
            </a:prstGeom>
            <a:noFill/>
          </p:spPr>
          <p:txBody>
            <a:bodyPr wrap="none" rtlCol="0">
              <a:spAutoFit/>
            </a:bodyPr>
            <a:lstStyle/>
            <a:p>
              <a:r>
                <a:rPr lang="en-US" b="1"/>
                <a:t>Explained variance (blue line):</a:t>
              </a:r>
              <a:endParaRPr lang="nl-NL" b="1"/>
            </a:p>
          </p:txBody>
        </p:sp>
      </p:grpSp>
      <p:grpSp>
        <p:nvGrpSpPr>
          <p:cNvPr id="43" name="Group 42"/>
          <p:cNvGrpSpPr/>
          <p:nvPr/>
        </p:nvGrpSpPr>
        <p:grpSpPr>
          <a:xfrm>
            <a:off x="66360" y="-68744"/>
            <a:ext cx="4287092" cy="4280713"/>
            <a:chOff x="66360" y="-68744"/>
            <a:chExt cx="4287092" cy="4280713"/>
          </a:xfrm>
        </p:grpSpPr>
        <p:pic>
          <p:nvPicPr>
            <p:cNvPr id="28" name="Picture 27"/>
            <p:cNvPicPr>
              <a:picLocks noChangeAspect="1"/>
            </p:cNvPicPr>
            <p:nvPr/>
          </p:nvPicPr>
          <p:blipFill>
            <a:blip r:embed="rId2" cstate="print"/>
            <a:stretch>
              <a:fillRect/>
            </a:stretch>
          </p:blipFill>
          <p:spPr>
            <a:xfrm>
              <a:off x="66360" y="-68744"/>
              <a:ext cx="4287092" cy="4280713"/>
            </a:xfrm>
            <a:prstGeom prst="rect">
              <a:avLst/>
            </a:prstGeom>
          </p:spPr>
        </p:pic>
        <p:grpSp>
          <p:nvGrpSpPr>
            <p:cNvPr id="42" name="Group 41"/>
            <p:cNvGrpSpPr/>
            <p:nvPr/>
          </p:nvGrpSpPr>
          <p:grpSpPr>
            <a:xfrm>
              <a:off x="693014" y="786673"/>
              <a:ext cx="3272511" cy="2338440"/>
              <a:chOff x="693014" y="786673"/>
              <a:chExt cx="3272511" cy="2338440"/>
            </a:xfrm>
          </p:grpSpPr>
          <p:cxnSp>
            <p:nvCxnSpPr>
              <p:cNvPr id="30" name="Straight Connector 29"/>
              <p:cNvCxnSpPr/>
              <p:nvPr/>
            </p:nvCxnSpPr>
            <p:spPr bwMode="auto">
              <a:xfrm>
                <a:off x="693014" y="2354994"/>
                <a:ext cx="0" cy="770119"/>
              </a:xfrm>
              <a:prstGeom prst="line">
                <a:avLst/>
              </a:prstGeom>
              <a:solidFill>
                <a:schemeClr val="accent1"/>
              </a:solidFill>
              <a:ln w="28575" cap="flat" cmpd="sng" algn="ctr">
                <a:solidFill>
                  <a:srgbClr val="FFC000"/>
                </a:solidFill>
                <a:prstDash val="solid"/>
                <a:round/>
                <a:headEnd type="none" w="med" len="med"/>
                <a:tailEnd type="none" w="med" len="med"/>
              </a:ln>
              <a:effectLst/>
            </p:spPr>
          </p:cxnSp>
          <p:cxnSp>
            <p:nvCxnSpPr>
              <p:cNvPr id="37" name="Straight Connector 36"/>
              <p:cNvCxnSpPr/>
              <p:nvPr/>
            </p:nvCxnSpPr>
            <p:spPr bwMode="auto">
              <a:xfrm>
                <a:off x="2339752" y="1277794"/>
                <a:ext cx="0" cy="278998"/>
              </a:xfrm>
              <a:prstGeom prst="line">
                <a:avLst/>
              </a:prstGeom>
              <a:solidFill>
                <a:schemeClr val="accent1"/>
              </a:solidFill>
              <a:ln w="28575"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3959601" y="786673"/>
                <a:ext cx="5924" cy="122047"/>
              </a:xfrm>
              <a:prstGeom prst="line">
                <a:avLst/>
              </a:prstGeom>
              <a:solidFill>
                <a:schemeClr val="accent1"/>
              </a:solidFill>
              <a:ln w="28575" cap="flat" cmpd="sng" algn="ctr">
                <a:solidFill>
                  <a:srgbClr val="FFC000"/>
                </a:solidFill>
                <a:prstDash val="solid"/>
                <a:round/>
                <a:headEnd type="none" w="med" len="med"/>
                <a:tailEnd type="none" w="med" len="med"/>
              </a:ln>
              <a:effectLst/>
            </p:spPr>
          </p:cxnSp>
        </p:grpSp>
      </p:grpSp>
      <p:sp>
        <p:nvSpPr>
          <p:cNvPr id="31" name="Tekstvak 30">
            <a:extLst>
              <a:ext uri="{FF2B5EF4-FFF2-40B4-BE49-F238E27FC236}">
                <a16:creationId xmlns:a16="http://schemas.microsoft.com/office/drawing/2014/main" id="{88C7694B-4741-4C04-84EF-DB4F54881187}"/>
              </a:ext>
            </a:extLst>
          </p:cNvPr>
          <p:cNvSpPr txBox="1"/>
          <p:nvPr/>
        </p:nvSpPr>
        <p:spPr>
          <a:xfrm>
            <a:off x="522725" y="3671468"/>
            <a:ext cx="4187915" cy="461665"/>
          </a:xfrm>
          <a:prstGeom prst="rect">
            <a:avLst/>
          </a:prstGeom>
          <a:solidFill>
            <a:schemeClr val="bg1"/>
          </a:solidFill>
        </p:spPr>
        <p:txBody>
          <a:bodyPr wrap="square" rtlCol="0">
            <a:spAutoFit/>
          </a:bodyPr>
          <a:lstStyle/>
          <a:p>
            <a:r>
              <a:rPr lang="nl-NL"/>
              <a:t>0                    1                    2</a:t>
            </a:r>
            <a:endParaRPr lang="x-none"/>
          </a:p>
        </p:txBody>
      </p:sp>
      <p:sp>
        <p:nvSpPr>
          <p:cNvPr id="3" name="Ovaal 2">
            <a:extLst>
              <a:ext uri="{FF2B5EF4-FFF2-40B4-BE49-F238E27FC236}">
                <a16:creationId xmlns:a16="http://schemas.microsoft.com/office/drawing/2014/main" id="{6B077053-7902-4972-8C64-DF2B3E6F19A4}"/>
              </a:ext>
            </a:extLst>
          </p:cNvPr>
          <p:cNvSpPr/>
          <p:nvPr/>
        </p:nvSpPr>
        <p:spPr bwMode="auto">
          <a:xfrm>
            <a:off x="4135953" y="847696"/>
            <a:ext cx="178251" cy="15234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New Roman" pitchFamily="18" charset="0"/>
            </a:endParaRPr>
          </a:p>
        </p:txBody>
      </p:sp>
      <p:sp>
        <p:nvSpPr>
          <p:cNvPr id="32" name="Ovaal 31">
            <a:extLst>
              <a:ext uri="{FF2B5EF4-FFF2-40B4-BE49-F238E27FC236}">
                <a16:creationId xmlns:a16="http://schemas.microsoft.com/office/drawing/2014/main" id="{F84A5389-FBB8-4AD9-8E67-E534866F2DAF}"/>
              </a:ext>
            </a:extLst>
          </p:cNvPr>
          <p:cNvSpPr/>
          <p:nvPr/>
        </p:nvSpPr>
        <p:spPr bwMode="auto">
          <a:xfrm>
            <a:off x="4125144" y="1041371"/>
            <a:ext cx="178251" cy="15234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New Roman" pitchFamily="18" charset="0"/>
            </a:endParaRPr>
          </a:p>
        </p:txBody>
      </p:sp>
      <p:sp>
        <p:nvSpPr>
          <p:cNvPr id="33" name="Ovaal 32">
            <a:extLst>
              <a:ext uri="{FF2B5EF4-FFF2-40B4-BE49-F238E27FC236}">
                <a16:creationId xmlns:a16="http://schemas.microsoft.com/office/drawing/2014/main" id="{7A265165-EAD4-40B6-81B0-D7B43021B326}"/>
              </a:ext>
            </a:extLst>
          </p:cNvPr>
          <p:cNvSpPr/>
          <p:nvPr/>
        </p:nvSpPr>
        <p:spPr bwMode="auto">
          <a:xfrm>
            <a:off x="4175201" y="3077203"/>
            <a:ext cx="178251" cy="15234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New Roman" pitchFamily="18" charset="0"/>
            </a:endParaRPr>
          </a:p>
        </p:txBody>
      </p:sp>
      <p:sp>
        <p:nvSpPr>
          <p:cNvPr id="34" name="Tekstvak 4">
            <a:extLst>
              <a:ext uri="{FF2B5EF4-FFF2-40B4-BE49-F238E27FC236}">
                <a16:creationId xmlns:a16="http://schemas.microsoft.com/office/drawing/2014/main" id="{7A0093A9-2897-41F2-91D6-6426BB353C76}"/>
              </a:ext>
            </a:extLst>
          </p:cNvPr>
          <p:cNvSpPr txBox="1"/>
          <p:nvPr/>
        </p:nvSpPr>
        <p:spPr>
          <a:xfrm>
            <a:off x="683568" y="332656"/>
            <a:ext cx="2981907" cy="461665"/>
          </a:xfrm>
          <a:prstGeom prst="rect">
            <a:avLst/>
          </a:prstGeom>
          <a:noFill/>
        </p:spPr>
        <p:txBody>
          <a:bodyPr wrap="none" rtlCol="0">
            <a:spAutoFit/>
          </a:bodyPr>
          <a:lstStyle/>
          <a:p>
            <a:r>
              <a:rPr lang="nl-NL" b="1"/>
              <a:t>e terms not shown!!!!</a:t>
            </a:r>
            <a:endParaRPr lang="x-none" b="1"/>
          </a:p>
        </p:txBody>
      </p:sp>
    </p:spTree>
    <p:extLst>
      <p:ext uri="{BB962C8B-B14F-4D97-AF65-F5344CB8AC3E}">
        <p14:creationId xmlns:p14="http://schemas.microsoft.com/office/powerpoint/2010/main" val="317713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1921368" y="188640"/>
            <a:ext cx="5301264" cy="5293375"/>
          </a:xfrm>
          <a:prstGeom prst="rect">
            <a:avLst/>
          </a:prstGeom>
          <a:noFill/>
          <a:ln w="9525">
            <a:noFill/>
            <a:miter lim="800000"/>
            <a:headEnd/>
            <a:tailEnd/>
          </a:ln>
          <a:effectLst/>
        </p:spPr>
      </p:pic>
      <p:sp>
        <p:nvSpPr>
          <p:cNvPr id="5" name="TextBox 4"/>
          <p:cNvSpPr txBox="1"/>
          <p:nvPr/>
        </p:nvSpPr>
        <p:spPr>
          <a:xfrm>
            <a:off x="529066" y="5447419"/>
            <a:ext cx="8085868" cy="461665"/>
          </a:xfrm>
          <a:prstGeom prst="rect">
            <a:avLst/>
          </a:prstGeom>
          <a:noFill/>
        </p:spPr>
        <p:txBody>
          <a:bodyPr wrap="none" rtlCol="0">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en-US" i="1">
                <a:latin typeface="Futura Bk BT" pitchFamily="34" charset="0"/>
              </a:rPr>
              <a:t>always greater than zero (given d</a:t>
            </a:r>
            <a:r>
              <a:rPr lang="en-GB"/>
              <a:t> ≠ </a:t>
            </a:r>
            <a:r>
              <a:rPr lang="en-US" i="1">
                <a:latin typeface="Futura Bk BT" pitchFamily="34" charset="0"/>
              </a:rPr>
              <a:t>0 &amp; a&gt;0)</a:t>
            </a:r>
            <a:endParaRPr lang="nl-NL"/>
          </a:p>
        </p:txBody>
      </p:sp>
      <p:sp>
        <p:nvSpPr>
          <p:cNvPr id="6" name="Rectangle 5"/>
          <p:cNvSpPr/>
          <p:nvPr/>
        </p:nvSpPr>
        <p:spPr>
          <a:xfrm>
            <a:off x="480028" y="6045305"/>
            <a:ext cx="6535764" cy="461665"/>
          </a:xfrm>
          <a:prstGeom prst="rect">
            <a:avLst/>
          </a:prstGeom>
        </p:spPr>
        <p:txBody>
          <a:bodyPr wrap="none">
            <a:spAutoFit/>
          </a:bodyPr>
          <a:lstStyle/>
          <a:p>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Ph_QTL(D) </a:t>
            </a:r>
            <a:r>
              <a:rPr lang="en-US" i="1">
                <a:latin typeface="Futura Bk BT" pitchFamily="34" charset="0"/>
              </a:rPr>
              <a:t>can be zero (additive model d=0)</a:t>
            </a:r>
            <a:endParaRPr lang="nl-NL"/>
          </a:p>
        </p:txBody>
      </p:sp>
      <p:sp>
        <p:nvSpPr>
          <p:cNvPr id="2" name="TextBox 1">
            <a:extLst>
              <a:ext uri="{FF2B5EF4-FFF2-40B4-BE49-F238E27FC236}">
                <a16:creationId xmlns:a16="http://schemas.microsoft.com/office/drawing/2014/main" id="{8E2574C6-EF25-42F5-8109-290A63891C99}"/>
              </a:ext>
            </a:extLst>
          </p:cNvPr>
          <p:cNvSpPr txBox="1"/>
          <p:nvPr/>
        </p:nvSpPr>
        <p:spPr>
          <a:xfrm>
            <a:off x="2555776" y="812695"/>
            <a:ext cx="665567" cy="461665"/>
          </a:xfrm>
          <a:prstGeom prst="rect">
            <a:avLst/>
          </a:prstGeom>
          <a:noFill/>
        </p:spPr>
        <p:txBody>
          <a:bodyPr wrap="none" rtlCol="0">
            <a:spAutoFit/>
          </a:bodyPr>
          <a:lstStyle/>
          <a:p>
            <a:r>
              <a:rPr lang="en-GB"/>
              <a:t>d=0</a:t>
            </a:r>
            <a:endParaRPr lang="nl-NL"/>
          </a:p>
        </p:txBody>
      </p:sp>
      <p:sp>
        <p:nvSpPr>
          <p:cNvPr id="7" name="TextBox 6">
            <a:extLst>
              <a:ext uri="{FF2B5EF4-FFF2-40B4-BE49-F238E27FC236}">
                <a16:creationId xmlns:a16="http://schemas.microsoft.com/office/drawing/2014/main" id="{D4B302EA-6189-437A-B50D-981F1E7CB51B}"/>
              </a:ext>
            </a:extLst>
          </p:cNvPr>
          <p:cNvSpPr txBox="1"/>
          <p:nvPr/>
        </p:nvSpPr>
        <p:spPr>
          <a:xfrm>
            <a:off x="5076056" y="764994"/>
            <a:ext cx="665567" cy="461665"/>
          </a:xfrm>
          <a:prstGeom prst="rect">
            <a:avLst/>
          </a:prstGeom>
          <a:noFill/>
        </p:spPr>
        <p:txBody>
          <a:bodyPr wrap="none" rtlCol="0">
            <a:spAutoFit/>
          </a:bodyPr>
          <a:lstStyle/>
          <a:p>
            <a:r>
              <a:rPr lang="en-GB"/>
              <a:t>d≠0</a:t>
            </a:r>
            <a:endParaRPr lang="nl-NL"/>
          </a:p>
        </p:txBody>
      </p:sp>
      <p:sp>
        <p:nvSpPr>
          <p:cNvPr id="8" name="TextBox 7">
            <a:extLst>
              <a:ext uri="{FF2B5EF4-FFF2-40B4-BE49-F238E27FC236}">
                <a16:creationId xmlns:a16="http://schemas.microsoft.com/office/drawing/2014/main" id="{0A5B97CC-BBB0-42C1-8010-E1886657B344}"/>
              </a:ext>
            </a:extLst>
          </p:cNvPr>
          <p:cNvSpPr txBox="1"/>
          <p:nvPr/>
        </p:nvSpPr>
        <p:spPr>
          <a:xfrm>
            <a:off x="2411760" y="3284984"/>
            <a:ext cx="665567" cy="461665"/>
          </a:xfrm>
          <a:prstGeom prst="rect">
            <a:avLst/>
          </a:prstGeom>
          <a:noFill/>
        </p:spPr>
        <p:txBody>
          <a:bodyPr wrap="none" rtlCol="0">
            <a:spAutoFit/>
          </a:bodyPr>
          <a:lstStyle/>
          <a:p>
            <a:r>
              <a:rPr lang="en-GB"/>
              <a:t>d≠0</a:t>
            </a:r>
            <a:endParaRPr lang="nl-NL"/>
          </a:p>
        </p:txBody>
      </p:sp>
      <p:sp>
        <p:nvSpPr>
          <p:cNvPr id="9" name="TextBox 8">
            <a:extLst>
              <a:ext uri="{FF2B5EF4-FFF2-40B4-BE49-F238E27FC236}">
                <a16:creationId xmlns:a16="http://schemas.microsoft.com/office/drawing/2014/main" id="{73A5CE58-3591-4BD4-863B-3DF8B829F36E}"/>
              </a:ext>
            </a:extLst>
          </p:cNvPr>
          <p:cNvSpPr txBox="1"/>
          <p:nvPr/>
        </p:nvSpPr>
        <p:spPr>
          <a:xfrm>
            <a:off x="5097667" y="3284984"/>
            <a:ext cx="665567" cy="461665"/>
          </a:xfrm>
          <a:prstGeom prst="rect">
            <a:avLst/>
          </a:prstGeom>
          <a:noFill/>
        </p:spPr>
        <p:txBody>
          <a:bodyPr wrap="none" rtlCol="0">
            <a:spAutoFit/>
          </a:bodyPr>
          <a:lstStyle/>
          <a:p>
            <a:r>
              <a:rPr lang="en-GB"/>
              <a:t>d≠0</a:t>
            </a:r>
            <a:endParaRPr lang="nl-NL"/>
          </a:p>
        </p:txBody>
      </p:sp>
    </p:spTree>
    <p:extLst>
      <p:ext uri="{BB962C8B-B14F-4D97-AF65-F5344CB8AC3E}">
        <p14:creationId xmlns:p14="http://schemas.microsoft.com/office/powerpoint/2010/main" val="249238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21B7827-15B8-40C4-B90D-CCF0D2330F5E}"/>
              </a:ext>
            </a:extLst>
          </p:cNvPr>
          <p:cNvSpPr txBox="1"/>
          <p:nvPr/>
        </p:nvSpPr>
        <p:spPr>
          <a:xfrm>
            <a:off x="323528" y="309469"/>
            <a:ext cx="7521611" cy="461665"/>
          </a:xfrm>
          <a:prstGeom prst="rect">
            <a:avLst/>
          </a:prstGeom>
          <a:noFill/>
        </p:spPr>
        <p:txBody>
          <a:bodyPr wrap="none" rtlCol="0">
            <a:spAutoFit/>
          </a:bodyPr>
          <a:lstStyle/>
          <a:p>
            <a:r>
              <a:rPr lang="nl-NL"/>
              <a:t>What about the dominance variance? Can we estimate that?</a:t>
            </a:r>
          </a:p>
        </p:txBody>
      </p:sp>
      <p:sp>
        <p:nvSpPr>
          <p:cNvPr id="3" name="Tekstvak 2">
            <a:extLst>
              <a:ext uri="{FF2B5EF4-FFF2-40B4-BE49-F238E27FC236}">
                <a16:creationId xmlns:a16="http://schemas.microsoft.com/office/drawing/2014/main" id="{038FC16F-8D17-4B00-ACBD-724887BA6158}"/>
              </a:ext>
            </a:extLst>
          </p:cNvPr>
          <p:cNvSpPr txBox="1"/>
          <p:nvPr/>
        </p:nvSpPr>
        <p:spPr>
          <a:xfrm>
            <a:off x="337697" y="863076"/>
            <a:ext cx="6963766" cy="461665"/>
          </a:xfrm>
          <a:prstGeom prst="rect">
            <a:avLst/>
          </a:prstGeom>
          <a:noFill/>
        </p:spPr>
        <p:txBody>
          <a:bodyPr wrap="none" rtlCol="0">
            <a:spAutoFit/>
          </a:bodyPr>
          <a:lstStyle/>
          <a:p>
            <a:r>
              <a:rPr lang="nl-NL"/>
              <a:t>regression model ph</a:t>
            </a:r>
            <a:r>
              <a:rPr lang="nl-NL" baseline="-25000"/>
              <a:t>i</a:t>
            </a:r>
            <a:r>
              <a:rPr lang="nl-NL"/>
              <a:t> = a</a:t>
            </a:r>
            <a:r>
              <a:rPr lang="nl-NL" baseline="-25000"/>
              <a:t>0</a:t>
            </a:r>
            <a:r>
              <a:rPr lang="nl-NL"/>
              <a:t> + a</a:t>
            </a:r>
            <a:r>
              <a:rPr lang="nl-NL" baseline="-25000"/>
              <a:t>1</a:t>
            </a:r>
            <a:r>
              <a:rPr lang="nl-NL"/>
              <a:t>*QTL</a:t>
            </a:r>
            <a:r>
              <a:rPr lang="nl-NL" baseline="-25000"/>
              <a:t>Ai</a:t>
            </a:r>
            <a:r>
              <a:rPr lang="nl-NL"/>
              <a:t> + d</a:t>
            </a:r>
            <a:r>
              <a:rPr lang="nl-NL" baseline="-25000"/>
              <a:t>1</a:t>
            </a:r>
            <a:r>
              <a:rPr lang="nl-NL"/>
              <a:t>*QTL</a:t>
            </a:r>
            <a:r>
              <a:rPr lang="nl-NL" baseline="-25000"/>
              <a:t>Di</a:t>
            </a:r>
            <a:r>
              <a:rPr lang="nl-NL"/>
              <a:t> + e</a:t>
            </a:r>
            <a:r>
              <a:rPr lang="nl-NL" baseline="-25000"/>
              <a:t>i</a:t>
            </a:r>
            <a:r>
              <a:rPr lang="nl-NL"/>
              <a:t> </a:t>
            </a:r>
            <a:endParaRPr lang="x-none"/>
          </a:p>
        </p:txBody>
      </p:sp>
      <p:sp>
        <p:nvSpPr>
          <p:cNvPr id="5" name="Rechthoek 4">
            <a:extLst>
              <a:ext uri="{FF2B5EF4-FFF2-40B4-BE49-F238E27FC236}">
                <a16:creationId xmlns:a16="http://schemas.microsoft.com/office/drawing/2014/main" id="{51A41312-4EF3-4DEF-9A8A-EC80D6DA06B3}"/>
              </a:ext>
            </a:extLst>
          </p:cNvPr>
          <p:cNvSpPr/>
          <p:nvPr/>
        </p:nvSpPr>
        <p:spPr>
          <a:xfrm>
            <a:off x="382043" y="1786015"/>
            <a:ext cx="261610" cy="461665"/>
          </a:xfrm>
          <a:prstGeom prst="rect">
            <a:avLst/>
          </a:prstGeom>
        </p:spPr>
        <p:txBody>
          <a:bodyPr wrap="none">
            <a:spAutoFit/>
          </a:bodyPr>
          <a:lstStyle/>
          <a:p>
            <a:r>
              <a:rPr lang="nl-NL"/>
              <a:t> </a:t>
            </a:r>
          </a:p>
        </p:txBody>
      </p:sp>
      <p:sp>
        <p:nvSpPr>
          <p:cNvPr id="8" name="Rechthoek 7">
            <a:extLst>
              <a:ext uri="{FF2B5EF4-FFF2-40B4-BE49-F238E27FC236}">
                <a16:creationId xmlns:a16="http://schemas.microsoft.com/office/drawing/2014/main" id="{416E832A-0577-443F-A61E-FF41EC02A256}"/>
              </a:ext>
            </a:extLst>
          </p:cNvPr>
          <p:cNvSpPr/>
          <p:nvPr/>
        </p:nvSpPr>
        <p:spPr>
          <a:xfrm>
            <a:off x="467544" y="3356992"/>
            <a:ext cx="5168018" cy="523220"/>
          </a:xfrm>
          <a:prstGeom prst="rect">
            <a:avLst/>
          </a:prstGeom>
        </p:spPr>
        <p:txBody>
          <a:bodyPr wrap="none">
            <a:spAutoFit/>
          </a:bodyPr>
          <a:lstStyle/>
          <a:p>
            <a:r>
              <a:rPr lang="nl-NL" sz="2800"/>
              <a:t>s</a:t>
            </a:r>
            <a:r>
              <a:rPr lang="nl-NL" sz="2800" baseline="30000"/>
              <a:t>2</a:t>
            </a:r>
            <a:r>
              <a:rPr lang="nl-NL" sz="2800" baseline="-25000"/>
              <a:t>Ph</a:t>
            </a:r>
            <a:r>
              <a:rPr lang="nl-NL" sz="2800"/>
              <a:t> = a</a:t>
            </a:r>
            <a:r>
              <a:rPr lang="nl-NL" sz="2800" baseline="-25000"/>
              <a:t>1</a:t>
            </a:r>
            <a:r>
              <a:rPr lang="nl-NL" sz="2800" baseline="30000"/>
              <a:t>2</a:t>
            </a:r>
            <a:r>
              <a:rPr lang="nl-NL" sz="2800"/>
              <a:t>*s</a:t>
            </a:r>
            <a:r>
              <a:rPr lang="nl-NL" sz="2800" baseline="30000"/>
              <a:t>2</a:t>
            </a:r>
            <a:r>
              <a:rPr lang="nl-NL" sz="2800" baseline="-25000"/>
              <a:t>QTL</a:t>
            </a:r>
            <a:r>
              <a:rPr lang="nl-NL" sz="2800" baseline="-36000"/>
              <a:t>A</a:t>
            </a:r>
            <a:r>
              <a:rPr lang="nl-NL" sz="2800"/>
              <a:t> + d</a:t>
            </a:r>
            <a:r>
              <a:rPr lang="nl-NL" sz="2800" baseline="-25000"/>
              <a:t>1</a:t>
            </a:r>
            <a:r>
              <a:rPr lang="nl-NL" sz="2800" baseline="30000"/>
              <a:t>2</a:t>
            </a:r>
            <a:r>
              <a:rPr lang="nl-NL" sz="2800"/>
              <a:t>*s</a:t>
            </a:r>
            <a:r>
              <a:rPr lang="nl-NL" sz="2800" baseline="30000"/>
              <a:t>2</a:t>
            </a:r>
            <a:r>
              <a:rPr lang="nl-NL" sz="2800" baseline="-25000"/>
              <a:t>QTL</a:t>
            </a:r>
            <a:r>
              <a:rPr lang="nl-NL" sz="2800" baseline="-36000"/>
              <a:t>D</a:t>
            </a:r>
            <a:r>
              <a:rPr lang="nl-NL" sz="2800"/>
              <a:t> + s</a:t>
            </a:r>
            <a:r>
              <a:rPr lang="nl-NL" sz="2800" baseline="30000"/>
              <a:t>2</a:t>
            </a:r>
            <a:r>
              <a:rPr lang="nl-NL" sz="2800" baseline="-25000"/>
              <a:t>e</a:t>
            </a:r>
            <a:endParaRPr lang="nl-NL" sz="2800"/>
          </a:p>
        </p:txBody>
      </p:sp>
      <p:sp>
        <p:nvSpPr>
          <p:cNvPr id="9" name="Rechthoek 8">
            <a:extLst>
              <a:ext uri="{FF2B5EF4-FFF2-40B4-BE49-F238E27FC236}">
                <a16:creationId xmlns:a16="http://schemas.microsoft.com/office/drawing/2014/main" id="{8743D898-7465-4986-86CC-38069F415F78}"/>
              </a:ext>
            </a:extLst>
          </p:cNvPr>
          <p:cNvSpPr/>
          <p:nvPr/>
        </p:nvSpPr>
        <p:spPr>
          <a:xfrm>
            <a:off x="467544" y="4118198"/>
            <a:ext cx="6813525" cy="830997"/>
          </a:xfrm>
          <a:prstGeom prst="rect">
            <a:avLst/>
          </a:prstGeom>
        </p:spPr>
        <p:txBody>
          <a:bodyPr wrap="square">
            <a:spAutoFit/>
          </a:bodyPr>
          <a:lstStyle/>
          <a:p>
            <a:r>
              <a:rPr lang="en-US">
                <a:latin typeface="Futura Bk BT" pitchFamily="34" charset="0"/>
              </a:rPr>
              <a:t>s</a:t>
            </a:r>
            <a:r>
              <a:rPr lang="en-US" baseline="30000">
                <a:latin typeface="Futura Bk BT" pitchFamily="34" charset="0"/>
              </a:rPr>
              <a:t>2</a:t>
            </a:r>
            <a:r>
              <a:rPr lang="en-US" baseline="-25000">
                <a:latin typeface="Futura Bk BT" pitchFamily="34" charset="0"/>
              </a:rPr>
              <a:t>Ph_QTL(A) </a:t>
            </a:r>
            <a:r>
              <a:rPr lang="en-US">
                <a:latin typeface="Futura Bk BT" pitchFamily="34" charset="0"/>
              </a:rPr>
              <a:t>= </a:t>
            </a:r>
            <a:r>
              <a:rPr lang="nl-NL"/>
              <a:t>a</a:t>
            </a:r>
            <a:r>
              <a:rPr lang="nl-NL" baseline="-25000"/>
              <a:t>1</a:t>
            </a:r>
            <a:r>
              <a:rPr lang="nl-NL" baseline="30000"/>
              <a:t>2</a:t>
            </a:r>
            <a:r>
              <a:rPr lang="nl-NL"/>
              <a:t>*s</a:t>
            </a:r>
            <a:r>
              <a:rPr lang="nl-NL" baseline="30000"/>
              <a:t>2</a:t>
            </a:r>
            <a:r>
              <a:rPr lang="nl-NL" baseline="-25000"/>
              <a:t>QTL</a:t>
            </a:r>
            <a:r>
              <a:rPr lang="nl-NL" baseline="-36000"/>
              <a:t>A</a:t>
            </a:r>
            <a:r>
              <a:rPr lang="nl-NL"/>
              <a:t>  = </a:t>
            </a:r>
            <a:r>
              <a:rPr lang="en-US">
                <a:latin typeface="Futura Bk BT" pitchFamily="34" charset="0"/>
              </a:rPr>
              <a:t>2*</a:t>
            </a:r>
            <a:r>
              <a:rPr lang="en-US">
                <a:solidFill>
                  <a:srgbClr val="00CC00"/>
                </a:solidFill>
                <a:latin typeface="Futura Bk BT" pitchFamily="34" charset="0"/>
              </a:rPr>
              <a:t>pq</a:t>
            </a:r>
            <a:r>
              <a:rPr lang="en-US">
                <a:latin typeface="Futura Bk BT" pitchFamily="34" charset="0"/>
              </a:rPr>
              <a:t>[</a:t>
            </a:r>
            <a:r>
              <a:rPr lang="en-US">
                <a:solidFill>
                  <a:srgbClr val="FF6600"/>
                </a:solidFill>
                <a:latin typeface="Futura Bk BT" pitchFamily="34" charset="0"/>
              </a:rPr>
              <a:t>a</a:t>
            </a:r>
            <a:r>
              <a:rPr lang="en-US">
                <a:latin typeface="Futura Bk BT" pitchFamily="34" charset="0"/>
              </a:rPr>
              <a:t>+(</a:t>
            </a:r>
            <a:r>
              <a:rPr lang="en-US">
                <a:solidFill>
                  <a:srgbClr val="00CC00"/>
                </a:solidFill>
                <a:latin typeface="Futura Bk BT" pitchFamily="34" charset="0"/>
              </a:rPr>
              <a:t>q</a:t>
            </a:r>
            <a:r>
              <a:rPr lang="en-US">
                <a:latin typeface="Futura Bk BT" pitchFamily="34" charset="0"/>
              </a:rPr>
              <a:t>-</a:t>
            </a:r>
            <a:r>
              <a:rPr lang="en-US">
                <a:solidFill>
                  <a:srgbClr val="00CC00"/>
                </a:solidFill>
                <a:latin typeface="Futura Bk BT" pitchFamily="34" charset="0"/>
              </a:rPr>
              <a:t>p</a:t>
            </a:r>
            <a:r>
              <a:rPr lang="en-US">
                <a:latin typeface="Futura Bk BT" pitchFamily="34" charset="0"/>
              </a:rPr>
              <a:t>)</a:t>
            </a:r>
            <a:r>
              <a:rPr lang="en-US">
                <a:solidFill>
                  <a:srgbClr val="FF6600"/>
                </a:solidFill>
                <a:latin typeface="Futura Bk BT" pitchFamily="34" charset="0"/>
              </a:rPr>
              <a:t>d</a:t>
            </a:r>
            <a:r>
              <a:rPr lang="en-US">
                <a:latin typeface="Futura Bk BT" pitchFamily="34" charset="0"/>
              </a:rPr>
              <a:t>]</a:t>
            </a:r>
            <a:r>
              <a:rPr lang="en-US" baseline="30000">
                <a:latin typeface="Futura Bk BT" pitchFamily="34" charset="0"/>
              </a:rPr>
              <a:t>2</a:t>
            </a:r>
          </a:p>
          <a:p>
            <a:r>
              <a:rPr lang="en-US">
                <a:latin typeface="Futura Bk BT" pitchFamily="34" charset="0"/>
              </a:rPr>
              <a:t>s</a:t>
            </a:r>
            <a:r>
              <a:rPr lang="en-US" baseline="30000">
                <a:latin typeface="Futura Bk BT" pitchFamily="34" charset="0"/>
              </a:rPr>
              <a:t>2</a:t>
            </a:r>
            <a:r>
              <a:rPr lang="en-US" baseline="-25000">
                <a:latin typeface="Futura Bk BT" pitchFamily="34" charset="0"/>
              </a:rPr>
              <a:t>Ph_QTL(D) </a:t>
            </a:r>
            <a:r>
              <a:rPr lang="en-US">
                <a:latin typeface="Futura Bk BT" pitchFamily="34" charset="0"/>
              </a:rPr>
              <a:t> =</a:t>
            </a:r>
            <a:r>
              <a:rPr lang="nl-NL"/>
              <a:t> d</a:t>
            </a:r>
            <a:r>
              <a:rPr lang="nl-NL" baseline="-25000"/>
              <a:t>1</a:t>
            </a:r>
            <a:r>
              <a:rPr lang="nl-NL" baseline="30000"/>
              <a:t>2</a:t>
            </a:r>
            <a:r>
              <a:rPr lang="nl-NL"/>
              <a:t>*s</a:t>
            </a:r>
            <a:r>
              <a:rPr lang="nl-NL" baseline="30000"/>
              <a:t>2</a:t>
            </a:r>
            <a:r>
              <a:rPr lang="nl-NL" baseline="-25000"/>
              <a:t>QTL</a:t>
            </a:r>
            <a:r>
              <a:rPr lang="nl-NL" baseline="-36000"/>
              <a:t>D</a:t>
            </a:r>
            <a:r>
              <a:rPr lang="nl-NL"/>
              <a:t>  =  </a:t>
            </a:r>
            <a:r>
              <a:rPr lang="en-US">
                <a:latin typeface="Futura Bk BT" pitchFamily="34" charset="0"/>
              </a:rPr>
              <a:t>(</a:t>
            </a:r>
            <a:r>
              <a:rPr lang="en-US">
                <a:solidFill>
                  <a:srgbClr val="00CC00"/>
                </a:solidFill>
                <a:latin typeface="Futura Bk BT" pitchFamily="34" charset="0"/>
              </a:rPr>
              <a:t>2pq</a:t>
            </a:r>
            <a:r>
              <a:rPr lang="en-US">
                <a:solidFill>
                  <a:srgbClr val="FF6600"/>
                </a:solidFill>
                <a:latin typeface="Futura Bk BT" pitchFamily="34" charset="0"/>
              </a:rPr>
              <a:t>d</a:t>
            </a:r>
            <a:r>
              <a:rPr lang="en-US">
                <a:latin typeface="Futura Bk BT" pitchFamily="34" charset="0"/>
              </a:rPr>
              <a:t>)</a:t>
            </a:r>
            <a:r>
              <a:rPr lang="en-US" baseline="30000">
                <a:latin typeface="Futura Bk BT" pitchFamily="34" charset="0"/>
              </a:rPr>
              <a:t>2</a:t>
            </a:r>
          </a:p>
        </p:txBody>
      </p:sp>
      <p:sp>
        <p:nvSpPr>
          <p:cNvPr id="10" name="Tekstvak 9">
            <a:extLst>
              <a:ext uri="{FF2B5EF4-FFF2-40B4-BE49-F238E27FC236}">
                <a16:creationId xmlns:a16="http://schemas.microsoft.com/office/drawing/2014/main" id="{6C42ECC9-587A-4EDE-8363-3ECA56433BAC}"/>
              </a:ext>
            </a:extLst>
          </p:cNvPr>
          <p:cNvSpPr txBox="1"/>
          <p:nvPr/>
        </p:nvSpPr>
        <p:spPr>
          <a:xfrm>
            <a:off x="407863" y="5149846"/>
            <a:ext cx="8136904" cy="1200329"/>
          </a:xfrm>
          <a:prstGeom prst="rect">
            <a:avLst/>
          </a:prstGeom>
          <a:noFill/>
        </p:spPr>
        <p:txBody>
          <a:bodyPr wrap="square" rtlCol="0">
            <a:spAutoFit/>
          </a:bodyPr>
          <a:lstStyle/>
          <a:p>
            <a:r>
              <a:rPr lang="nl-NL"/>
              <a:t>Dominance deviation can </a:t>
            </a:r>
            <a:r>
              <a:rPr lang="en-US" b="1">
                <a:latin typeface="Symbol" panose="05050102010706020507" pitchFamily="18" charset="2"/>
              </a:rPr>
              <a:t>m</a:t>
            </a:r>
            <a:r>
              <a:rPr lang="en-US" b="1"/>
              <a:t>+</a:t>
            </a:r>
            <a:r>
              <a:rPr lang="en-US" b="1">
                <a:solidFill>
                  <a:srgbClr val="FF6600"/>
                </a:solidFill>
              </a:rPr>
              <a:t>d</a:t>
            </a:r>
            <a:r>
              <a:rPr lang="en-US" i="1">
                <a:solidFill>
                  <a:srgbClr val="FF6600"/>
                </a:solidFill>
              </a:rPr>
              <a:t> </a:t>
            </a:r>
            <a:r>
              <a:rPr lang="en-US"/>
              <a:t>(positive) or </a:t>
            </a:r>
            <a:r>
              <a:rPr lang="en-US" b="1">
                <a:latin typeface="Symbol" panose="05050102010706020507" pitchFamily="18" charset="2"/>
              </a:rPr>
              <a:t>m</a:t>
            </a:r>
            <a:r>
              <a:rPr lang="en-US" b="1"/>
              <a:t>-</a:t>
            </a:r>
            <a:r>
              <a:rPr lang="en-US" b="1">
                <a:solidFill>
                  <a:srgbClr val="FF6600"/>
                </a:solidFill>
              </a:rPr>
              <a:t>d</a:t>
            </a:r>
            <a:r>
              <a:rPr lang="en-US" i="1">
                <a:solidFill>
                  <a:srgbClr val="FF6600"/>
                </a:solidFill>
              </a:rPr>
              <a:t> </a:t>
            </a:r>
            <a:r>
              <a:rPr lang="en-US"/>
              <a:t>(negative)</a:t>
            </a:r>
            <a:endParaRPr lang="en-US" i="1">
              <a:solidFill>
                <a:srgbClr val="FF6600"/>
              </a:solidFill>
            </a:endParaRPr>
          </a:p>
          <a:p>
            <a:r>
              <a:rPr lang="nl-NL"/>
              <a:t>Q: If we know the value of </a:t>
            </a:r>
            <a:r>
              <a:rPr lang="en-US">
                <a:latin typeface="Futura Bk BT" pitchFamily="34" charset="0"/>
              </a:rPr>
              <a:t>s</a:t>
            </a:r>
            <a:r>
              <a:rPr lang="en-US" baseline="30000">
                <a:latin typeface="Futura Bk BT" pitchFamily="34" charset="0"/>
              </a:rPr>
              <a:t>2</a:t>
            </a:r>
            <a:r>
              <a:rPr lang="en-US" baseline="-25000">
                <a:latin typeface="Futura Bk BT" pitchFamily="34" charset="0"/>
              </a:rPr>
              <a:t>QTL</a:t>
            </a:r>
            <a:r>
              <a:rPr lang="nl-NL" baseline="-36000"/>
              <a:t>D</a:t>
            </a:r>
            <a:r>
              <a:rPr lang="en-US" baseline="-25000">
                <a:latin typeface="Futura Bk BT" pitchFamily="34" charset="0"/>
              </a:rPr>
              <a:t> </a:t>
            </a:r>
            <a:r>
              <a:rPr lang="nl-NL"/>
              <a:t>do we know the sign of the dominance deviation?</a:t>
            </a:r>
            <a:endParaRPr lang="en-US"/>
          </a:p>
        </p:txBody>
      </p:sp>
      <p:sp>
        <p:nvSpPr>
          <p:cNvPr id="11" name="Text Box 15">
            <a:extLst>
              <a:ext uri="{FF2B5EF4-FFF2-40B4-BE49-F238E27FC236}">
                <a16:creationId xmlns:a16="http://schemas.microsoft.com/office/drawing/2014/main" id="{BDE5A39D-9F15-48CD-A09C-C0625098728A}"/>
              </a:ext>
            </a:extLst>
          </p:cNvPr>
          <p:cNvSpPr txBox="1">
            <a:spLocks noChangeArrowheads="1"/>
          </p:cNvSpPr>
          <p:nvPr/>
        </p:nvSpPr>
        <p:spPr bwMode="auto">
          <a:xfrm>
            <a:off x="2936758" y="5548107"/>
            <a:ext cx="274434" cy="523220"/>
          </a:xfrm>
          <a:prstGeom prst="rect">
            <a:avLst/>
          </a:prstGeom>
          <a:noFill/>
          <a:ln w="9525">
            <a:noFill/>
            <a:miter lim="800000"/>
            <a:headEnd/>
            <a:tailEnd/>
          </a:ln>
          <a:effectLst/>
        </p:spPr>
        <p:txBody>
          <a:bodyPr wrap="none">
            <a:spAutoFit/>
          </a:bodyPr>
          <a:lstStyle/>
          <a:p>
            <a:pPr algn="l"/>
            <a:r>
              <a:rPr lang="en-US" sz="2800" i="1">
                <a:latin typeface="Symbol" panose="05050102010706020507" pitchFamily="18" charset="2"/>
              </a:rPr>
              <a:t> </a:t>
            </a:r>
            <a:endParaRPr lang="en-US" i="1">
              <a:solidFill>
                <a:srgbClr val="FF66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571825478"/>
              </p:ext>
            </p:extLst>
          </p:nvPr>
        </p:nvGraphicFramePr>
        <p:xfrm>
          <a:off x="1403647" y="1556792"/>
          <a:ext cx="5897815" cy="1828800"/>
        </p:xfrm>
        <a:graphic>
          <a:graphicData uri="http://schemas.openxmlformats.org/drawingml/2006/table">
            <a:tbl>
              <a:tblPr firstRow="1" bandRow="1">
                <a:tableStyleId>{2D5ABB26-0587-4C30-8999-92F81FD0307C}</a:tableStyleId>
              </a:tblPr>
              <a:tblGrid>
                <a:gridCol w="1761685">
                  <a:extLst>
                    <a:ext uri="{9D8B030D-6E8A-4147-A177-3AD203B41FA5}">
                      <a16:colId xmlns:a16="http://schemas.microsoft.com/office/drawing/2014/main" val="20000"/>
                    </a:ext>
                  </a:extLst>
                </a:gridCol>
                <a:gridCol w="1531900">
                  <a:extLst>
                    <a:ext uri="{9D8B030D-6E8A-4147-A177-3AD203B41FA5}">
                      <a16:colId xmlns:a16="http://schemas.microsoft.com/office/drawing/2014/main" val="20001"/>
                    </a:ext>
                  </a:extLst>
                </a:gridCol>
                <a:gridCol w="1455305">
                  <a:extLst>
                    <a:ext uri="{9D8B030D-6E8A-4147-A177-3AD203B41FA5}">
                      <a16:colId xmlns:a16="http://schemas.microsoft.com/office/drawing/2014/main" val="20002"/>
                    </a:ext>
                  </a:extLst>
                </a:gridCol>
                <a:gridCol w="1148925">
                  <a:extLst>
                    <a:ext uri="{9D8B030D-6E8A-4147-A177-3AD203B41FA5}">
                      <a16:colId xmlns:a16="http://schemas.microsoft.com/office/drawing/2014/main" val="20003"/>
                    </a:ext>
                  </a:extLst>
                </a:gridCol>
              </a:tblGrid>
              <a:tr h="370840">
                <a:tc>
                  <a:txBody>
                    <a:bodyPr/>
                    <a:lstStyle/>
                    <a:p>
                      <a:r>
                        <a:rPr lang="en-US" sz="2400"/>
                        <a:t>genotype</a:t>
                      </a:r>
                    </a:p>
                  </a:txBody>
                  <a:tcPr/>
                </a:tc>
                <a:tc>
                  <a:txBody>
                    <a:bodyPr/>
                    <a:lstStyle/>
                    <a:p>
                      <a:r>
                        <a:rPr lang="nl-NL" sz="2400"/>
                        <a:t>QTL</a:t>
                      </a:r>
                      <a:r>
                        <a:rPr lang="nl-NL" sz="2400" baseline="-25000"/>
                        <a:t>A</a:t>
                      </a:r>
                      <a:endParaRPr lang="en-US" sz="2400"/>
                    </a:p>
                  </a:txBody>
                  <a:tcPr/>
                </a:tc>
                <a:tc>
                  <a:txBody>
                    <a:bodyPr/>
                    <a:lstStyle/>
                    <a:p>
                      <a:r>
                        <a:rPr lang="nl-NL" sz="2400"/>
                        <a:t>QTL</a:t>
                      </a:r>
                      <a:r>
                        <a:rPr lang="nl-NL" sz="2400" baseline="-25000"/>
                        <a:t>D</a:t>
                      </a:r>
                      <a:endParaRPr lang="en-US" sz="2400"/>
                    </a:p>
                  </a:txBody>
                  <a:tcPr/>
                </a:tc>
                <a:tc>
                  <a:txBody>
                    <a:bodyPr/>
                    <a:lstStyle/>
                    <a:p>
                      <a:r>
                        <a:rPr lang="en-US" sz="2400"/>
                        <a:t>p=.5</a:t>
                      </a:r>
                    </a:p>
                  </a:txBody>
                  <a:tcPr/>
                </a:tc>
                <a:extLst>
                  <a:ext uri="{0D108BD9-81ED-4DB2-BD59-A6C34878D82A}">
                    <a16:rowId xmlns:a16="http://schemas.microsoft.com/office/drawing/2014/main" val="10000"/>
                  </a:ext>
                </a:extLst>
              </a:tr>
              <a:tr h="370840">
                <a:tc>
                  <a:txBody>
                    <a:bodyPr/>
                    <a:lstStyle/>
                    <a:p>
                      <a:r>
                        <a:rPr lang="en-US" sz="2400"/>
                        <a:t>AA</a:t>
                      </a:r>
                    </a:p>
                  </a:txBody>
                  <a:tcPr/>
                </a:tc>
                <a:tc>
                  <a:txBody>
                    <a:bodyPr/>
                    <a:lstStyle/>
                    <a:p>
                      <a:r>
                        <a:rPr lang="en-US" sz="2400"/>
                        <a:t>2</a:t>
                      </a:r>
                    </a:p>
                  </a:txBody>
                  <a:tcPr/>
                </a:tc>
                <a:tc>
                  <a:txBody>
                    <a:bodyPr/>
                    <a:lstStyle/>
                    <a:p>
                      <a:r>
                        <a:rPr lang="en-US" sz="2400"/>
                        <a:t>4*p-2 </a:t>
                      </a:r>
                    </a:p>
                  </a:txBody>
                  <a:tcPr/>
                </a:tc>
                <a:tc>
                  <a:txBody>
                    <a:bodyPr/>
                    <a:lstStyle/>
                    <a:p>
                      <a:r>
                        <a:rPr lang="en-US" sz="2400"/>
                        <a:t>0</a:t>
                      </a:r>
                    </a:p>
                  </a:txBody>
                  <a:tcPr/>
                </a:tc>
                <a:extLst>
                  <a:ext uri="{0D108BD9-81ED-4DB2-BD59-A6C34878D82A}">
                    <a16:rowId xmlns:a16="http://schemas.microsoft.com/office/drawing/2014/main" val="10001"/>
                  </a:ext>
                </a:extLst>
              </a:tr>
              <a:tr h="370840">
                <a:tc>
                  <a:txBody>
                    <a:bodyPr/>
                    <a:lstStyle/>
                    <a:p>
                      <a:r>
                        <a:rPr lang="en-US" sz="2400"/>
                        <a:t>Aa (aA)</a:t>
                      </a:r>
                    </a:p>
                  </a:txBody>
                  <a:tcPr/>
                </a:tc>
                <a:tc>
                  <a:txBody>
                    <a:bodyPr/>
                    <a:lstStyle/>
                    <a:p>
                      <a:r>
                        <a:rPr lang="en-US" sz="2400"/>
                        <a:t>1</a:t>
                      </a:r>
                    </a:p>
                  </a:txBody>
                  <a:tcPr/>
                </a:tc>
                <a:tc>
                  <a:txBody>
                    <a:bodyPr/>
                    <a:lstStyle/>
                    <a:p>
                      <a:r>
                        <a:rPr lang="en-US" sz="2400"/>
                        <a:t>2*p</a:t>
                      </a:r>
                    </a:p>
                  </a:txBody>
                  <a:tcPr/>
                </a:tc>
                <a:tc>
                  <a:txBody>
                    <a:bodyPr/>
                    <a:lstStyle/>
                    <a:p>
                      <a:r>
                        <a:rPr lang="en-US" sz="2400"/>
                        <a:t>1</a:t>
                      </a:r>
                    </a:p>
                  </a:txBody>
                  <a:tcPr/>
                </a:tc>
                <a:extLst>
                  <a:ext uri="{0D108BD9-81ED-4DB2-BD59-A6C34878D82A}">
                    <a16:rowId xmlns:a16="http://schemas.microsoft.com/office/drawing/2014/main" val="10002"/>
                  </a:ext>
                </a:extLst>
              </a:tr>
              <a:tr h="370840">
                <a:tc>
                  <a:txBody>
                    <a:bodyPr/>
                    <a:lstStyle/>
                    <a:p>
                      <a:r>
                        <a:rPr lang="en-US" sz="2400"/>
                        <a:t>aa</a:t>
                      </a:r>
                    </a:p>
                  </a:txBody>
                  <a:tcPr/>
                </a:tc>
                <a:tc>
                  <a:txBody>
                    <a:bodyPr/>
                    <a:lstStyle/>
                    <a:p>
                      <a:r>
                        <a:rPr lang="en-US" sz="2400"/>
                        <a:t>0</a:t>
                      </a:r>
                    </a:p>
                  </a:txBody>
                  <a:tcPr/>
                </a:tc>
                <a:tc>
                  <a:txBody>
                    <a:bodyPr/>
                    <a:lstStyle/>
                    <a:p>
                      <a:r>
                        <a:rPr lang="en-US" sz="2400"/>
                        <a:t>0</a:t>
                      </a:r>
                    </a:p>
                  </a:txBody>
                  <a:tcPr/>
                </a:tc>
                <a:tc>
                  <a:txBody>
                    <a:bodyPr/>
                    <a:lstStyle/>
                    <a:p>
                      <a:r>
                        <a:rPr lang="en-US" sz="2400"/>
                        <a:t>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7131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38FC16F-8D17-4B00-ACBD-724887BA6158}"/>
              </a:ext>
            </a:extLst>
          </p:cNvPr>
          <p:cNvSpPr txBox="1"/>
          <p:nvPr/>
        </p:nvSpPr>
        <p:spPr>
          <a:xfrm>
            <a:off x="755576" y="617015"/>
            <a:ext cx="6963766" cy="461665"/>
          </a:xfrm>
          <a:prstGeom prst="rect">
            <a:avLst/>
          </a:prstGeom>
          <a:noFill/>
        </p:spPr>
        <p:txBody>
          <a:bodyPr wrap="none" rtlCol="0">
            <a:spAutoFit/>
          </a:bodyPr>
          <a:lstStyle/>
          <a:p>
            <a:r>
              <a:rPr lang="nl-NL"/>
              <a:t>regression model ph</a:t>
            </a:r>
            <a:r>
              <a:rPr lang="nl-NL" baseline="-25000"/>
              <a:t>i</a:t>
            </a:r>
            <a:r>
              <a:rPr lang="nl-NL"/>
              <a:t> = a</a:t>
            </a:r>
            <a:r>
              <a:rPr lang="nl-NL" baseline="-25000"/>
              <a:t>0</a:t>
            </a:r>
            <a:r>
              <a:rPr lang="nl-NL"/>
              <a:t> + a</a:t>
            </a:r>
            <a:r>
              <a:rPr lang="nl-NL" baseline="-25000"/>
              <a:t>1</a:t>
            </a:r>
            <a:r>
              <a:rPr lang="nl-NL"/>
              <a:t>*QTL</a:t>
            </a:r>
            <a:r>
              <a:rPr lang="nl-NL" baseline="-25000"/>
              <a:t>Ai</a:t>
            </a:r>
            <a:r>
              <a:rPr lang="nl-NL"/>
              <a:t> + d</a:t>
            </a:r>
            <a:r>
              <a:rPr lang="nl-NL" baseline="-25000"/>
              <a:t>1</a:t>
            </a:r>
            <a:r>
              <a:rPr lang="nl-NL"/>
              <a:t>*QTL</a:t>
            </a:r>
            <a:r>
              <a:rPr lang="nl-NL" baseline="-25000"/>
              <a:t>Di</a:t>
            </a:r>
            <a:r>
              <a:rPr lang="nl-NL"/>
              <a:t> + e</a:t>
            </a:r>
            <a:r>
              <a:rPr lang="nl-NL" baseline="-25000"/>
              <a:t>i</a:t>
            </a:r>
            <a:r>
              <a:rPr lang="nl-NL"/>
              <a:t> </a:t>
            </a:r>
            <a:endParaRPr lang="x-none"/>
          </a:p>
        </p:txBody>
      </p:sp>
      <p:sp>
        <p:nvSpPr>
          <p:cNvPr id="5" name="Rechthoek 4">
            <a:extLst>
              <a:ext uri="{FF2B5EF4-FFF2-40B4-BE49-F238E27FC236}">
                <a16:creationId xmlns:a16="http://schemas.microsoft.com/office/drawing/2014/main" id="{51A41312-4EF3-4DEF-9A8A-EC80D6DA06B3}"/>
              </a:ext>
            </a:extLst>
          </p:cNvPr>
          <p:cNvSpPr/>
          <p:nvPr/>
        </p:nvSpPr>
        <p:spPr>
          <a:xfrm>
            <a:off x="382043" y="1786015"/>
            <a:ext cx="261610" cy="461665"/>
          </a:xfrm>
          <a:prstGeom prst="rect">
            <a:avLst/>
          </a:prstGeom>
        </p:spPr>
        <p:txBody>
          <a:bodyPr wrap="none">
            <a:spAutoFit/>
          </a:bodyPr>
          <a:lstStyle/>
          <a:p>
            <a:r>
              <a:rPr lang="nl-NL"/>
              <a:t> </a:t>
            </a:r>
          </a:p>
        </p:txBody>
      </p:sp>
      <p:sp>
        <p:nvSpPr>
          <p:cNvPr id="8" name="Rechthoek 7">
            <a:extLst>
              <a:ext uri="{FF2B5EF4-FFF2-40B4-BE49-F238E27FC236}">
                <a16:creationId xmlns:a16="http://schemas.microsoft.com/office/drawing/2014/main" id="{416E832A-0577-443F-A61E-FF41EC02A256}"/>
              </a:ext>
            </a:extLst>
          </p:cNvPr>
          <p:cNvSpPr/>
          <p:nvPr/>
        </p:nvSpPr>
        <p:spPr>
          <a:xfrm>
            <a:off x="804605" y="1417832"/>
            <a:ext cx="5168018" cy="523220"/>
          </a:xfrm>
          <a:prstGeom prst="rect">
            <a:avLst/>
          </a:prstGeom>
        </p:spPr>
        <p:txBody>
          <a:bodyPr wrap="none">
            <a:spAutoFit/>
          </a:bodyPr>
          <a:lstStyle/>
          <a:p>
            <a:r>
              <a:rPr lang="nl-NL" sz="2800"/>
              <a:t>s</a:t>
            </a:r>
            <a:r>
              <a:rPr lang="nl-NL" sz="2800" baseline="30000"/>
              <a:t>2</a:t>
            </a:r>
            <a:r>
              <a:rPr lang="nl-NL" sz="2800" baseline="-25000"/>
              <a:t>Ph</a:t>
            </a:r>
            <a:r>
              <a:rPr lang="nl-NL" sz="2800"/>
              <a:t> = a</a:t>
            </a:r>
            <a:r>
              <a:rPr lang="nl-NL" sz="2800" baseline="-25000"/>
              <a:t>1</a:t>
            </a:r>
            <a:r>
              <a:rPr lang="nl-NL" sz="2800" baseline="30000"/>
              <a:t>2</a:t>
            </a:r>
            <a:r>
              <a:rPr lang="nl-NL" sz="2800"/>
              <a:t>*s</a:t>
            </a:r>
            <a:r>
              <a:rPr lang="nl-NL" sz="2800" baseline="30000"/>
              <a:t>2</a:t>
            </a:r>
            <a:r>
              <a:rPr lang="nl-NL" sz="2800" baseline="-25000"/>
              <a:t>QTL</a:t>
            </a:r>
            <a:r>
              <a:rPr lang="nl-NL" sz="2800" baseline="-36000"/>
              <a:t>A</a:t>
            </a:r>
            <a:r>
              <a:rPr lang="nl-NL" sz="2800"/>
              <a:t> + d</a:t>
            </a:r>
            <a:r>
              <a:rPr lang="nl-NL" sz="2800" baseline="-25000"/>
              <a:t>1</a:t>
            </a:r>
            <a:r>
              <a:rPr lang="nl-NL" sz="2800" baseline="30000"/>
              <a:t>2</a:t>
            </a:r>
            <a:r>
              <a:rPr lang="nl-NL" sz="2800"/>
              <a:t>*s</a:t>
            </a:r>
            <a:r>
              <a:rPr lang="nl-NL" sz="2800" baseline="30000"/>
              <a:t>2</a:t>
            </a:r>
            <a:r>
              <a:rPr lang="nl-NL" sz="2800" baseline="-25000"/>
              <a:t>QTL</a:t>
            </a:r>
            <a:r>
              <a:rPr lang="nl-NL" sz="2800" baseline="-36000"/>
              <a:t>D</a:t>
            </a:r>
            <a:r>
              <a:rPr lang="nl-NL" sz="2800"/>
              <a:t> + s</a:t>
            </a:r>
            <a:r>
              <a:rPr lang="nl-NL" sz="2800" baseline="30000"/>
              <a:t>2</a:t>
            </a:r>
            <a:r>
              <a:rPr lang="nl-NL" sz="2800" baseline="-25000"/>
              <a:t>e</a:t>
            </a:r>
            <a:endParaRPr lang="nl-NL" sz="2800"/>
          </a:p>
        </p:txBody>
      </p:sp>
      <p:sp>
        <p:nvSpPr>
          <p:cNvPr id="9" name="Rechthoek 8">
            <a:extLst>
              <a:ext uri="{FF2B5EF4-FFF2-40B4-BE49-F238E27FC236}">
                <a16:creationId xmlns:a16="http://schemas.microsoft.com/office/drawing/2014/main" id="{8743D898-7465-4986-86CC-38069F415F78}"/>
              </a:ext>
            </a:extLst>
          </p:cNvPr>
          <p:cNvSpPr/>
          <p:nvPr/>
        </p:nvSpPr>
        <p:spPr>
          <a:xfrm>
            <a:off x="1619672" y="2628586"/>
            <a:ext cx="4807386" cy="707886"/>
          </a:xfrm>
          <a:prstGeom prst="rect">
            <a:avLst/>
          </a:prstGeom>
        </p:spPr>
        <p:txBody>
          <a:bodyPr wrap="square">
            <a:spAutoFit/>
          </a:bodyPr>
          <a:lstStyle/>
          <a:p>
            <a:r>
              <a:rPr lang="en-GB">
                <a:latin typeface="Futura Bk BT" pitchFamily="34" charset="0"/>
              </a:rPr>
              <a:t> </a:t>
            </a:r>
            <a:r>
              <a:rPr lang="en-US">
                <a:latin typeface="Futura Bk BT" pitchFamily="34" charset="0"/>
              </a:rPr>
              <a:t>2*</a:t>
            </a:r>
            <a:r>
              <a:rPr lang="en-US">
                <a:solidFill>
                  <a:srgbClr val="00CC00"/>
                </a:solidFill>
                <a:latin typeface="Futura Bk BT" pitchFamily="34" charset="0"/>
              </a:rPr>
              <a:t>pq</a:t>
            </a:r>
            <a:r>
              <a:rPr lang="en-US">
                <a:latin typeface="Futura Bk BT" pitchFamily="34" charset="0"/>
              </a:rPr>
              <a:t>[</a:t>
            </a:r>
            <a:r>
              <a:rPr lang="en-US">
                <a:solidFill>
                  <a:srgbClr val="FF6600"/>
                </a:solidFill>
                <a:latin typeface="Futura Bk BT" pitchFamily="34" charset="0"/>
              </a:rPr>
              <a:t>a</a:t>
            </a:r>
            <a:r>
              <a:rPr lang="en-US">
                <a:latin typeface="Futura Bk BT" pitchFamily="34" charset="0"/>
              </a:rPr>
              <a:t>+(</a:t>
            </a:r>
            <a:r>
              <a:rPr lang="en-US">
                <a:solidFill>
                  <a:srgbClr val="00CC00"/>
                </a:solidFill>
                <a:latin typeface="Futura Bk BT" pitchFamily="34" charset="0"/>
              </a:rPr>
              <a:t>q</a:t>
            </a:r>
            <a:r>
              <a:rPr lang="en-US">
                <a:latin typeface="Futura Bk BT" pitchFamily="34" charset="0"/>
              </a:rPr>
              <a:t>-</a:t>
            </a:r>
            <a:r>
              <a:rPr lang="en-US">
                <a:solidFill>
                  <a:srgbClr val="00CC00"/>
                </a:solidFill>
                <a:latin typeface="Futura Bk BT" pitchFamily="34" charset="0"/>
              </a:rPr>
              <a:t>p</a:t>
            </a:r>
            <a:r>
              <a:rPr lang="en-US">
                <a:latin typeface="Futura Bk BT" pitchFamily="34" charset="0"/>
              </a:rPr>
              <a:t>)</a:t>
            </a:r>
            <a:r>
              <a:rPr lang="en-US">
                <a:solidFill>
                  <a:srgbClr val="FF6600"/>
                </a:solidFill>
                <a:latin typeface="Futura Bk BT" pitchFamily="34" charset="0"/>
              </a:rPr>
              <a:t>d</a:t>
            </a:r>
            <a:r>
              <a:rPr lang="en-US">
                <a:latin typeface="Futura Bk BT" pitchFamily="34" charset="0"/>
              </a:rPr>
              <a:t>]</a:t>
            </a:r>
            <a:r>
              <a:rPr lang="en-US" baseline="30000">
                <a:latin typeface="Futura Bk BT" pitchFamily="34" charset="0"/>
              </a:rPr>
              <a:t>2 	     </a:t>
            </a:r>
            <a:r>
              <a:rPr lang="en-GB">
                <a:latin typeface="Futura Bk BT" pitchFamily="34" charset="0"/>
              </a:rPr>
              <a:t> </a:t>
            </a:r>
            <a:r>
              <a:rPr lang="en-US">
                <a:latin typeface="Futura Bk BT" pitchFamily="34" charset="0"/>
              </a:rPr>
              <a:t>(</a:t>
            </a:r>
            <a:r>
              <a:rPr lang="en-US">
                <a:solidFill>
                  <a:srgbClr val="00CC00"/>
                </a:solidFill>
                <a:latin typeface="Futura Bk BT" pitchFamily="34" charset="0"/>
              </a:rPr>
              <a:t>2pq</a:t>
            </a:r>
            <a:r>
              <a:rPr lang="en-US">
                <a:solidFill>
                  <a:srgbClr val="FF6600"/>
                </a:solidFill>
                <a:latin typeface="Futura Bk BT" pitchFamily="34" charset="0"/>
              </a:rPr>
              <a:t>d</a:t>
            </a:r>
            <a:r>
              <a:rPr lang="en-US">
                <a:latin typeface="Futura Bk BT" pitchFamily="34" charset="0"/>
              </a:rPr>
              <a:t>)</a:t>
            </a:r>
            <a:r>
              <a:rPr lang="en-US" baseline="30000">
                <a:latin typeface="Futura Bk BT" pitchFamily="34" charset="0"/>
              </a:rPr>
              <a:t>2</a:t>
            </a:r>
          </a:p>
          <a:p>
            <a:endParaRPr lang="en-US" baseline="30000">
              <a:latin typeface="Futura Bk BT" pitchFamily="34" charset="0"/>
            </a:endParaRPr>
          </a:p>
        </p:txBody>
      </p:sp>
      <p:sp>
        <p:nvSpPr>
          <p:cNvPr id="10" name="Tekstvak 9">
            <a:extLst>
              <a:ext uri="{FF2B5EF4-FFF2-40B4-BE49-F238E27FC236}">
                <a16:creationId xmlns:a16="http://schemas.microsoft.com/office/drawing/2014/main" id="{6C42ECC9-587A-4EDE-8363-3ECA56433BAC}"/>
              </a:ext>
            </a:extLst>
          </p:cNvPr>
          <p:cNvSpPr txBox="1"/>
          <p:nvPr/>
        </p:nvSpPr>
        <p:spPr>
          <a:xfrm>
            <a:off x="503548" y="3521529"/>
            <a:ext cx="8136904" cy="1569660"/>
          </a:xfrm>
          <a:prstGeom prst="rect">
            <a:avLst/>
          </a:prstGeom>
          <a:noFill/>
        </p:spPr>
        <p:txBody>
          <a:bodyPr wrap="square" rtlCol="0">
            <a:spAutoFit/>
          </a:bodyPr>
          <a:lstStyle/>
          <a:p>
            <a:r>
              <a:rPr lang="nl-NL"/>
              <a:t>Dominance deviation can </a:t>
            </a:r>
            <a:r>
              <a:rPr lang="en-US" b="1">
                <a:latin typeface="Symbol" panose="05050102010706020507" pitchFamily="18" charset="2"/>
              </a:rPr>
              <a:t>m</a:t>
            </a:r>
            <a:r>
              <a:rPr lang="en-US" b="1"/>
              <a:t>+</a:t>
            </a:r>
            <a:r>
              <a:rPr lang="en-US" b="1">
                <a:solidFill>
                  <a:srgbClr val="FF6600"/>
                </a:solidFill>
              </a:rPr>
              <a:t>d</a:t>
            </a:r>
            <a:r>
              <a:rPr lang="en-US" i="1">
                <a:solidFill>
                  <a:srgbClr val="FF6600"/>
                </a:solidFill>
              </a:rPr>
              <a:t> </a:t>
            </a:r>
            <a:r>
              <a:rPr lang="en-US"/>
              <a:t>(positive) or </a:t>
            </a:r>
            <a:r>
              <a:rPr lang="en-US" b="1">
                <a:latin typeface="Symbol" panose="05050102010706020507" pitchFamily="18" charset="2"/>
              </a:rPr>
              <a:t>m</a:t>
            </a:r>
            <a:r>
              <a:rPr lang="en-US" b="1"/>
              <a:t>-</a:t>
            </a:r>
            <a:r>
              <a:rPr lang="en-US" b="1">
                <a:solidFill>
                  <a:srgbClr val="FF6600"/>
                </a:solidFill>
              </a:rPr>
              <a:t>d</a:t>
            </a:r>
            <a:r>
              <a:rPr lang="en-US" i="1">
                <a:solidFill>
                  <a:srgbClr val="FF6600"/>
                </a:solidFill>
              </a:rPr>
              <a:t> </a:t>
            </a:r>
            <a:r>
              <a:rPr lang="en-US"/>
              <a:t>(negative) </a:t>
            </a:r>
            <a:endParaRPr lang="en-US" i="1">
              <a:solidFill>
                <a:srgbClr val="FF6600"/>
              </a:solidFill>
            </a:endParaRPr>
          </a:p>
          <a:p>
            <a:endParaRPr lang="nl-NL"/>
          </a:p>
          <a:p>
            <a:r>
              <a:rPr lang="nl-NL"/>
              <a:t>Q: If we know the value of </a:t>
            </a:r>
            <a:r>
              <a:rPr lang="en-US">
                <a:latin typeface="Futura Bk BT" pitchFamily="34" charset="0"/>
              </a:rPr>
              <a:t>s</a:t>
            </a:r>
            <a:r>
              <a:rPr lang="en-US" baseline="30000">
                <a:latin typeface="Futura Bk BT" pitchFamily="34" charset="0"/>
              </a:rPr>
              <a:t>2</a:t>
            </a:r>
            <a:r>
              <a:rPr lang="en-US" baseline="-25000">
                <a:latin typeface="Futura Bk BT" pitchFamily="34" charset="0"/>
              </a:rPr>
              <a:t>Ph_QTL(D) </a:t>
            </a:r>
            <a:r>
              <a:rPr lang="nl-NL"/>
              <a:t>do we know the sign of the dominance deviation?</a:t>
            </a:r>
            <a:endParaRPr lang="en-US"/>
          </a:p>
        </p:txBody>
      </p:sp>
      <p:cxnSp>
        <p:nvCxnSpPr>
          <p:cNvPr id="6" name="Straight Arrow Connector 5">
            <a:extLst>
              <a:ext uri="{FF2B5EF4-FFF2-40B4-BE49-F238E27FC236}">
                <a16:creationId xmlns:a16="http://schemas.microsoft.com/office/drawing/2014/main" id="{154CE4A6-9D48-45C2-9C05-0FB71DADFCB8}"/>
              </a:ext>
            </a:extLst>
          </p:cNvPr>
          <p:cNvCxnSpPr/>
          <p:nvPr/>
        </p:nvCxnSpPr>
        <p:spPr bwMode="auto">
          <a:xfrm>
            <a:off x="4644008" y="2016847"/>
            <a:ext cx="576064" cy="6117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646A4B5F-28D7-46AC-B176-059561C7AEF8}"/>
              </a:ext>
            </a:extLst>
          </p:cNvPr>
          <p:cNvCxnSpPr/>
          <p:nvPr/>
        </p:nvCxnSpPr>
        <p:spPr bwMode="auto">
          <a:xfrm>
            <a:off x="2555776" y="2167472"/>
            <a:ext cx="216024" cy="4611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4" name="Picture 13">
            <a:extLst>
              <a:ext uri="{FF2B5EF4-FFF2-40B4-BE49-F238E27FC236}">
                <a16:creationId xmlns:a16="http://schemas.microsoft.com/office/drawing/2014/main" id="{C5AC36CB-D231-4A74-87C8-88FCD598C9E5}"/>
              </a:ext>
            </a:extLst>
          </p:cNvPr>
          <p:cNvPicPr>
            <a:picLocks noChangeAspect="1"/>
          </p:cNvPicPr>
          <p:nvPr/>
        </p:nvPicPr>
        <p:blipFill>
          <a:blip r:embed="rId3"/>
          <a:stretch>
            <a:fillRect/>
          </a:stretch>
        </p:blipFill>
        <p:spPr>
          <a:xfrm>
            <a:off x="2929236" y="5314914"/>
            <a:ext cx="3025700" cy="1058027"/>
          </a:xfrm>
          <a:prstGeom prst="rect">
            <a:avLst/>
          </a:prstGeom>
        </p:spPr>
      </p:pic>
    </p:spTree>
    <p:extLst>
      <p:ext uri="{BB962C8B-B14F-4D97-AF65-F5344CB8AC3E}">
        <p14:creationId xmlns:p14="http://schemas.microsoft.com/office/powerpoint/2010/main" val="2060552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A6CF579-8C7E-4D95-8FD0-8B5B7FD98C0F}"/>
              </a:ext>
            </a:extLst>
          </p:cNvPr>
          <p:cNvPicPr>
            <a:picLocks noChangeAspect="1"/>
          </p:cNvPicPr>
          <p:nvPr/>
        </p:nvPicPr>
        <p:blipFill>
          <a:blip r:embed="rId2" cstate="print"/>
          <a:stretch>
            <a:fillRect/>
          </a:stretch>
        </p:blipFill>
        <p:spPr>
          <a:xfrm>
            <a:off x="899592" y="3176971"/>
            <a:ext cx="2215465" cy="2664296"/>
          </a:xfrm>
          <a:prstGeom prst="rect">
            <a:avLst/>
          </a:prstGeom>
        </p:spPr>
      </p:pic>
      <p:cxnSp>
        <p:nvCxnSpPr>
          <p:cNvPr id="5" name="Verbindingslijn: gekromd 4">
            <a:extLst>
              <a:ext uri="{FF2B5EF4-FFF2-40B4-BE49-F238E27FC236}">
                <a16:creationId xmlns:a16="http://schemas.microsoft.com/office/drawing/2014/main" id="{9F82E92B-8AED-4089-98D7-B7DA33DF5179}"/>
              </a:ext>
            </a:extLst>
          </p:cNvPr>
          <p:cNvCxnSpPr>
            <a:cxnSpLocks/>
            <a:stCxn id="4" idx="2"/>
            <a:endCxn id="2" idx="0"/>
          </p:cNvCxnSpPr>
          <p:nvPr/>
        </p:nvCxnSpPr>
        <p:spPr bwMode="auto">
          <a:xfrm rot="10800000" flipV="1">
            <a:off x="2007326" y="1628799"/>
            <a:ext cx="764475" cy="1548171"/>
          </a:xfrm>
          <a:prstGeom prst="curvedConnector2">
            <a:avLst/>
          </a:prstGeom>
          <a:solidFill>
            <a:schemeClr val="accent1"/>
          </a:solidFill>
          <a:ln w="28575" cap="flat" cmpd="sng" algn="ctr">
            <a:solidFill>
              <a:schemeClr val="tx1"/>
            </a:solidFill>
            <a:prstDash val="solid"/>
            <a:round/>
            <a:headEnd type="none" w="med" len="med"/>
            <a:tailEnd type="triangle"/>
          </a:ln>
          <a:effectLst/>
        </p:spPr>
      </p:cxnSp>
      <p:sp>
        <p:nvSpPr>
          <p:cNvPr id="4" name="Ovaal 3">
            <a:extLst>
              <a:ext uri="{FF2B5EF4-FFF2-40B4-BE49-F238E27FC236}">
                <a16:creationId xmlns:a16="http://schemas.microsoft.com/office/drawing/2014/main" id="{9556A184-3D6C-473B-86E7-63642E833965}"/>
              </a:ext>
            </a:extLst>
          </p:cNvPr>
          <p:cNvSpPr/>
          <p:nvPr/>
        </p:nvSpPr>
        <p:spPr bwMode="auto">
          <a:xfrm>
            <a:off x="2771800" y="404664"/>
            <a:ext cx="5472608" cy="244827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2000">
                <a:solidFill>
                  <a:srgbClr val="FF66CC"/>
                </a:solidFill>
              </a:rPr>
              <a:t> </a:t>
            </a:r>
          </a:p>
        </p:txBody>
      </p:sp>
      <p:cxnSp>
        <p:nvCxnSpPr>
          <p:cNvPr id="9" name="Verbindingslijn: gekromd 8">
            <a:extLst>
              <a:ext uri="{FF2B5EF4-FFF2-40B4-BE49-F238E27FC236}">
                <a16:creationId xmlns:a16="http://schemas.microsoft.com/office/drawing/2014/main" id="{018A3C88-E227-4EFF-9959-A577432ABAC8}"/>
              </a:ext>
            </a:extLst>
          </p:cNvPr>
          <p:cNvCxnSpPr>
            <a:cxnSpLocks/>
            <a:stCxn id="2" idx="1"/>
            <a:endCxn id="12" idx="2"/>
          </p:cNvCxnSpPr>
          <p:nvPr/>
        </p:nvCxnSpPr>
        <p:spPr bwMode="auto">
          <a:xfrm rot="10800000" flipH="1">
            <a:off x="899592" y="4473117"/>
            <a:ext cx="3600400" cy="36003"/>
          </a:xfrm>
          <a:prstGeom prst="curvedConnector5">
            <a:avLst>
              <a:gd name="adj1" fmla="val -6349"/>
              <a:gd name="adj2" fmla="val 4335050"/>
              <a:gd name="adj3" fmla="val 80767"/>
            </a:avLst>
          </a:prstGeom>
          <a:solidFill>
            <a:schemeClr val="accent1"/>
          </a:solidFill>
          <a:ln w="28575" cap="flat" cmpd="sng" algn="ctr">
            <a:solidFill>
              <a:schemeClr val="tx1"/>
            </a:solidFill>
            <a:prstDash val="solid"/>
            <a:round/>
            <a:headEnd type="none" w="med" len="med"/>
            <a:tailEnd type="triangle"/>
          </a:ln>
          <a:effectLst/>
        </p:spPr>
      </p:cxnSp>
      <p:sp>
        <p:nvSpPr>
          <p:cNvPr id="12" name="Ovaal 11">
            <a:extLst>
              <a:ext uri="{FF2B5EF4-FFF2-40B4-BE49-F238E27FC236}">
                <a16:creationId xmlns:a16="http://schemas.microsoft.com/office/drawing/2014/main" id="{8A7D7917-9719-4855-B1C2-7C7D6CADBBB9}"/>
              </a:ext>
            </a:extLst>
          </p:cNvPr>
          <p:cNvSpPr/>
          <p:nvPr/>
        </p:nvSpPr>
        <p:spPr bwMode="auto">
          <a:xfrm>
            <a:off x="4499992" y="3789040"/>
            <a:ext cx="4032448" cy="13681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2800">
                <a:solidFill>
                  <a:srgbClr val="FF0000"/>
                </a:solidFill>
              </a:rPr>
              <a:t>Thank you!</a:t>
            </a:r>
          </a:p>
          <a:p>
            <a:pPr marL="0" marR="0" indent="0" algn="l" defTabSz="914400" rtl="0" eaLnBrk="0" fontAlgn="base" latinLnBrk="0" hangingPunct="0">
              <a:lnSpc>
                <a:spcPct val="100000"/>
              </a:lnSpc>
              <a:spcBef>
                <a:spcPct val="0"/>
              </a:spcBef>
              <a:spcAft>
                <a:spcPct val="0"/>
              </a:spcAft>
              <a:buClrTx/>
              <a:buSzTx/>
              <a:buFontTx/>
              <a:buNone/>
              <a:tabLst/>
            </a:pPr>
            <a:r>
              <a:rPr lang="nl-NL" sz="2800">
                <a:solidFill>
                  <a:srgbClr val="FF0000"/>
                </a:solidFill>
              </a:rPr>
              <a:t>Good question</a:t>
            </a:r>
          </a:p>
        </p:txBody>
      </p:sp>
      <p:sp>
        <p:nvSpPr>
          <p:cNvPr id="7" name="TextBox 6"/>
          <p:cNvSpPr txBox="1"/>
          <p:nvPr/>
        </p:nvSpPr>
        <p:spPr>
          <a:xfrm>
            <a:off x="3491880" y="1196752"/>
            <a:ext cx="3954159" cy="830997"/>
          </a:xfrm>
          <a:prstGeom prst="rect">
            <a:avLst/>
          </a:prstGeom>
          <a:noFill/>
        </p:spPr>
        <p:txBody>
          <a:bodyPr wrap="none" rtlCol="0">
            <a:spAutoFit/>
          </a:bodyPr>
          <a:lstStyle/>
          <a:p>
            <a:r>
              <a:rPr lang="en-US"/>
              <a:t>I haven’t measured any QTLs!</a:t>
            </a:r>
          </a:p>
          <a:p>
            <a:r>
              <a:rPr lang="en-US"/>
              <a:t>What am I supposed to do?</a:t>
            </a:r>
          </a:p>
        </p:txBody>
      </p:sp>
    </p:spTree>
    <p:extLst>
      <p:ext uri="{BB962C8B-B14F-4D97-AF65-F5344CB8AC3E}">
        <p14:creationId xmlns:p14="http://schemas.microsoft.com/office/powerpoint/2010/main" val="1903111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F4A243E-FD5D-40FD-8629-0A4F646E91AB}"/>
              </a:ext>
            </a:extLst>
          </p:cNvPr>
          <p:cNvPicPr>
            <a:picLocks noChangeAspect="1"/>
          </p:cNvPicPr>
          <p:nvPr/>
        </p:nvPicPr>
        <p:blipFill>
          <a:blip r:embed="rId3" cstate="print"/>
          <a:stretch>
            <a:fillRect/>
          </a:stretch>
        </p:blipFill>
        <p:spPr>
          <a:xfrm>
            <a:off x="1475656" y="1412776"/>
            <a:ext cx="5537129" cy="2813099"/>
          </a:xfrm>
          <a:prstGeom prst="rect">
            <a:avLst/>
          </a:prstGeom>
        </p:spPr>
      </p:pic>
      <p:sp>
        <p:nvSpPr>
          <p:cNvPr id="14" name="Tekstvak 13">
            <a:extLst>
              <a:ext uri="{FF2B5EF4-FFF2-40B4-BE49-F238E27FC236}">
                <a16:creationId xmlns:a16="http://schemas.microsoft.com/office/drawing/2014/main" id="{52D16423-AE7D-4665-9B75-EFF6A9094870}"/>
              </a:ext>
            </a:extLst>
          </p:cNvPr>
          <p:cNvSpPr txBox="1"/>
          <p:nvPr/>
        </p:nvSpPr>
        <p:spPr>
          <a:xfrm>
            <a:off x="540777" y="548680"/>
            <a:ext cx="5250155" cy="461665"/>
          </a:xfrm>
          <a:prstGeom prst="rect">
            <a:avLst/>
          </a:prstGeom>
          <a:noFill/>
        </p:spPr>
        <p:txBody>
          <a:bodyPr wrap="none" rtlCol="0">
            <a:spAutoFit/>
          </a:bodyPr>
          <a:lstStyle/>
          <a:p>
            <a:r>
              <a:rPr lang="nl-NL"/>
              <a:t>Remember slide 13 ? Of course you do!  </a:t>
            </a:r>
            <a:endParaRPr lang="x-none"/>
          </a:p>
        </p:txBody>
      </p:sp>
      <p:sp>
        <p:nvSpPr>
          <p:cNvPr id="16" name="Tekstvak 15">
            <a:extLst>
              <a:ext uri="{FF2B5EF4-FFF2-40B4-BE49-F238E27FC236}">
                <a16:creationId xmlns:a16="http://schemas.microsoft.com/office/drawing/2014/main" id="{F726FBC6-C52E-44F5-8A81-5A3CBF2DF2F1}"/>
              </a:ext>
            </a:extLst>
          </p:cNvPr>
          <p:cNvSpPr txBox="1"/>
          <p:nvPr/>
        </p:nvSpPr>
        <p:spPr>
          <a:xfrm>
            <a:off x="574166" y="4628306"/>
            <a:ext cx="6590907" cy="1200329"/>
          </a:xfrm>
          <a:prstGeom prst="rect">
            <a:avLst/>
          </a:prstGeom>
          <a:noFill/>
        </p:spPr>
        <p:txBody>
          <a:bodyPr wrap="none" rtlCol="0">
            <a:spAutoFit/>
          </a:bodyPr>
          <a:lstStyle/>
          <a:p>
            <a:r>
              <a:rPr lang="nl-NL"/>
              <a:t>Q: How does locus A-a contribute to the </a:t>
            </a:r>
            <a:r>
              <a:rPr lang="nl-NL" u="sng"/>
              <a:t>phenotypic</a:t>
            </a:r>
          </a:p>
          <a:p>
            <a:r>
              <a:rPr lang="nl-NL" u="sng"/>
              <a:t>covariance </a:t>
            </a:r>
            <a:r>
              <a:rPr lang="nl-NL"/>
              <a:t>among family members?</a:t>
            </a:r>
          </a:p>
          <a:p>
            <a:r>
              <a:rPr lang="nl-NL"/>
              <a:t>A: Depends on the exact relationship</a:t>
            </a:r>
            <a:endParaRPr lang="x-none"/>
          </a:p>
        </p:txBody>
      </p:sp>
    </p:spTree>
    <p:extLst>
      <p:ext uri="{BB962C8B-B14F-4D97-AF65-F5344CB8AC3E}">
        <p14:creationId xmlns:p14="http://schemas.microsoft.com/office/powerpoint/2010/main" val="326050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9386" y="260648"/>
            <a:ext cx="7747222" cy="4387432"/>
            <a:chOff x="2165351" y="1075582"/>
            <a:chExt cx="7312025" cy="3486429"/>
          </a:xfrm>
        </p:grpSpPr>
        <p:sp>
          <p:nvSpPr>
            <p:cNvPr id="20485" name="Text Box 5"/>
            <p:cNvSpPr txBox="1">
              <a:spLocks noChangeArrowheads="1"/>
            </p:cNvSpPr>
            <p:nvPr/>
          </p:nvSpPr>
          <p:spPr bwMode="auto">
            <a:xfrm>
              <a:off x="3577780" y="3700743"/>
              <a:ext cx="330809" cy="549941"/>
            </a:xfrm>
            <a:prstGeom prst="rect">
              <a:avLst/>
            </a:prstGeom>
            <a:noFill/>
            <a:ln w="9525">
              <a:noFill/>
              <a:miter lim="800000"/>
              <a:headEnd/>
              <a:tailEnd/>
            </a:ln>
          </p:spPr>
          <p:txBody>
            <a:bodyPr wrap="none">
              <a:spAutoFit/>
            </a:bodyPr>
            <a:lstStyle/>
            <a:p>
              <a:pPr algn="ctr" eaLnBrk="1" hangingPunct="1"/>
              <a:r>
                <a:rPr lang="en-US" altLang="en-US" sz="2100"/>
                <a:t> </a:t>
              </a:r>
            </a:p>
          </p:txBody>
        </p:sp>
        <p:pic>
          <p:nvPicPr>
            <p:cNvPr id="20486" name="Picture 7" descr="hand6"/>
            <p:cNvPicPr>
              <a:picLocks noChangeAspect="1" noChangeArrowheads="1"/>
            </p:cNvPicPr>
            <p:nvPr/>
          </p:nvPicPr>
          <p:blipFill>
            <a:blip r:embed="rId3" cstate="print"/>
            <a:srcRect/>
            <a:stretch>
              <a:fillRect/>
            </a:stretch>
          </p:blipFill>
          <p:spPr bwMode="auto">
            <a:xfrm>
              <a:off x="4831125" y="1075582"/>
              <a:ext cx="2168252" cy="2832003"/>
            </a:xfrm>
            <a:prstGeom prst="rect">
              <a:avLst/>
            </a:prstGeom>
            <a:noFill/>
            <a:ln w="9525">
              <a:noFill/>
              <a:miter lim="800000"/>
              <a:headEnd/>
              <a:tailEnd/>
            </a:ln>
          </p:spPr>
        </p:pic>
        <p:sp>
          <p:nvSpPr>
            <p:cNvPr id="20487" name="Text Box 12"/>
            <p:cNvSpPr txBox="1">
              <a:spLocks noChangeArrowheads="1"/>
            </p:cNvSpPr>
            <p:nvPr/>
          </p:nvSpPr>
          <p:spPr bwMode="auto">
            <a:xfrm>
              <a:off x="2582052" y="4053755"/>
              <a:ext cx="1271186" cy="464686"/>
            </a:xfrm>
            <a:prstGeom prst="rect">
              <a:avLst/>
            </a:prstGeom>
            <a:noFill/>
            <a:ln w="9525">
              <a:noFill/>
              <a:miter lim="800000"/>
              <a:headEnd/>
              <a:tailEnd/>
            </a:ln>
          </p:spPr>
          <p:txBody>
            <a:bodyPr wrap="none">
              <a:spAutoFit/>
            </a:bodyPr>
            <a:lstStyle/>
            <a:p>
              <a:pPr algn="ctr" eaLnBrk="1" hangingPunct="1"/>
              <a:r>
                <a:rPr lang="en-US" altLang="en-US" sz="3200"/>
                <a:t>normal</a:t>
              </a:r>
            </a:p>
          </p:txBody>
        </p:sp>
        <p:sp>
          <p:nvSpPr>
            <p:cNvPr id="20488" name="Text Box 13"/>
            <p:cNvSpPr txBox="1">
              <a:spLocks noChangeArrowheads="1"/>
            </p:cNvSpPr>
            <p:nvPr/>
          </p:nvSpPr>
          <p:spPr bwMode="auto">
            <a:xfrm>
              <a:off x="4865711" y="4096495"/>
              <a:ext cx="1771974" cy="415772"/>
            </a:xfrm>
            <a:prstGeom prst="rect">
              <a:avLst/>
            </a:prstGeom>
            <a:noFill/>
            <a:ln w="9525">
              <a:noFill/>
              <a:miter lim="800000"/>
              <a:headEnd/>
              <a:tailEnd/>
            </a:ln>
          </p:spPr>
          <p:txBody>
            <a:bodyPr wrap="none">
              <a:spAutoFit/>
            </a:bodyPr>
            <a:lstStyle/>
            <a:p>
              <a:pPr algn="ctr" eaLnBrk="1" hangingPunct="1"/>
              <a:r>
                <a:rPr lang="en-US" altLang="en-US" sz="2800" err="1"/>
                <a:t>polydactyly</a:t>
              </a:r>
              <a:endParaRPr lang="en-US" altLang="en-US" sz="2800"/>
            </a:p>
          </p:txBody>
        </p:sp>
        <p:sp>
          <p:nvSpPr>
            <p:cNvPr id="20490" name="Text Box 20"/>
            <p:cNvSpPr txBox="1">
              <a:spLocks noChangeArrowheads="1"/>
            </p:cNvSpPr>
            <p:nvPr/>
          </p:nvSpPr>
          <p:spPr bwMode="auto">
            <a:xfrm>
              <a:off x="7702001" y="4097325"/>
              <a:ext cx="1315060" cy="464686"/>
            </a:xfrm>
            <a:prstGeom prst="rect">
              <a:avLst/>
            </a:prstGeom>
            <a:noFill/>
            <a:ln w="9525">
              <a:noFill/>
              <a:miter lim="800000"/>
              <a:headEnd/>
              <a:tailEnd/>
            </a:ln>
          </p:spPr>
          <p:txBody>
            <a:bodyPr wrap="none">
              <a:spAutoFit/>
            </a:bodyPr>
            <a:lstStyle/>
            <a:p>
              <a:pPr algn="ctr" eaLnBrk="1" hangingPunct="1"/>
              <a:r>
                <a:rPr lang="en-US" altLang="en-US" sz="3200"/>
                <a:t>leprosy</a:t>
              </a:r>
            </a:p>
          </p:txBody>
        </p:sp>
        <p:pic>
          <p:nvPicPr>
            <p:cNvPr id="6" name="Picture 5"/>
            <p:cNvPicPr>
              <a:picLocks noChangeAspect="1"/>
            </p:cNvPicPr>
            <p:nvPr/>
          </p:nvPicPr>
          <p:blipFill>
            <a:blip r:embed="rId4" cstate="print"/>
            <a:stretch>
              <a:fillRect/>
            </a:stretch>
          </p:blipFill>
          <p:spPr>
            <a:xfrm>
              <a:off x="7241687" y="1085414"/>
              <a:ext cx="2235689" cy="280367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907467" y="1333466"/>
              <a:ext cx="2829071" cy="2313304"/>
            </a:xfrm>
            <a:prstGeom prst="rect">
              <a:avLst/>
            </a:prstGeom>
          </p:spPr>
        </p:pic>
      </p:grpSp>
      <p:sp>
        <p:nvSpPr>
          <p:cNvPr id="2" name="TextBox 1"/>
          <p:cNvSpPr txBox="1"/>
          <p:nvPr/>
        </p:nvSpPr>
        <p:spPr>
          <a:xfrm>
            <a:off x="-17025" y="4888171"/>
            <a:ext cx="9095695" cy="1815882"/>
          </a:xfrm>
          <a:prstGeom prst="rect">
            <a:avLst/>
          </a:prstGeom>
          <a:noFill/>
        </p:spPr>
        <p:txBody>
          <a:bodyPr wrap="none" rtlCol="0">
            <a:spAutoFit/>
          </a:bodyPr>
          <a:lstStyle/>
          <a:p>
            <a:pPr algn="ctr"/>
            <a:r>
              <a:rPr lang="en-US" sz="2800"/>
              <a:t>phenotypic difference </a:t>
            </a:r>
            <a:r>
              <a:rPr lang="en-US" sz="2800" b="1"/>
              <a:t>6 – 5 = +1 </a:t>
            </a:r>
            <a:r>
              <a:rPr lang="en-US" sz="2800"/>
              <a:t>with a genetic cause</a:t>
            </a:r>
          </a:p>
          <a:p>
            <a:pPr algn="ctr"/>
            <a:r>
              <a:rPr lang="en-US" sz="2800"/>
              <a:t>(related to genetic difference - mutation) </a:t>
            </a:r>
            <a:endParaRPr lang="nl-NL" sz="2800"/>
          </a:p>
          <a:p>
            <a:pPr algn="ctr"/>
            <a:r>
              <a:rPr lang="en-US" sz="2800"/>
              <a:t>phenotypic difference </a:t>
            </a:r>
            <a:r>
              <a:rPr lang="en-US" sz="2800" b="1"/>
              <a:t>3 – 5 = -2 </a:t>
            </a:r>
            <a:r>
              <a:rPr lang="en-US" sz="2800"/>
              <a:t>with an environmental cause </a:t>
            </a:r>
          </a:p>
          <a:p>
            <a:pPr algn="ctr"/>
            <a:r>
              <a:rPr lang="en-US" sz="2800"/>
              <a:t>(related to environmental difference – bacterium)</a:t>
            </a:r>
          </a:p>
        </p:txBody>
      </p:sp>
    </p:spTree>
    <p:extLst>
      <p:ext uri="{BB962C8B-B14F-4D97-AF65-F5344CB8AC3E}">
        <p14:creationId xmlns:p14="http://schemas.microsoft.com/office/powerpoint/2010/main" val="3840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23235"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graphicFrame>
        <p:nvGraphicFramePr>
          <p:cNvPr id="223241" name="Object 9"/>
          <p:cNvGraphicFramePr>
            <a:graphicFrameLocks noChangeAspect="1"/>
          </p:cNvGraphicFramePr>
          <p:nvPr>
            <p:extLst>
              <p:ext uri="{D42A27DB-BD31-4B8C-83A1-F6EECF244321}">
                <p14:modId xmlns:p14="http://schemas.microsoft.com/office/powerpoint/2010/main" val="6549139"/>
              </p:ext>
            </p:extLst>
          </p:nvPr>
        </p:nvGraphicFramePr>
        <p:xfrm>
          <a:off x="1000485" y="1854200"/>
          <a:ext cx="5726979" cy="781051"/>
        </p:xfrm>
        <a:graphic>
          <a:graphicData uri="http://schemas.openxmlformats.org/presentationml/2006/ole">
            <mc:AlternateContent xmlns:mc="http://schemas.openxmlformats.org/markup-compatibility/2006">
              <mc:Choice xmlns:v="urn:schemas-microsoft-com:vml" Requires="v">
                <p:oleObj spid="_x0000_s66694" name="Equation" r:id="rId4" imgW="2565400" imgH="342900" progId="">
                  <p:embed/>
                </p:oleObj>
              </mc:Choice>
              <mc:Fallback>
                <p:oleObj name="Equation" r:id="rId4" imgW="2565400" imgH="342900" progId="">
                  <p:embed/>
                  <p:pic>
                    <p:nvPicPr>
                      <p:cNvPr id="0" name="Picture 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485" y="1854200"/>
                        <a:ext cx="5726979" cy="781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76" name="Rectangle 44"/>
          <p:cNvSpPr>
            <a:spLocks noChangeArrowheads="1"/>
          </p:cNvSpPr>
          <p:nvPr/>
        </p:nvSpPr>
        <p:spPr bwMode="auto">
          <a:xfrm>
            <a:off x="304800" y="1295400"/>
            <a:ext cx="5495415" cy="400110"/>
          </a:xfrm>
          <a:prstGeom prst="rect">
            <a:avLst/>
          </a:prstGeom>
          <a:noFill/>
          <a:ln w="9525">
            <a:noFill/>
            <a:miter lim="800000"/>
            <a:headEnd/>
            <a:tailEnd/>
          </a:ln>
          <a:effectLst/>
        </p:spPr>
        <p:txBody>
          <a:bodyPr wrap="none">
            <a:spAutoFit/>
          </a:bodyPr>
          <a:lstStyle/>
          <a:p>
            <a:pPr algn="l" eaLnBrk="1" hangingPunct="1"/>
            <a:r>
              <a:rPr lang="en-AU" sz="2000" b="1" u="sng">
                <a:solidFill>
                  <a:srgbClr val="0000FF"/>
                </a:solidFill>
                <a:latin typeface="Futura Bk BT" pitchFamily="34" charset="0"/>
              </a:rPr>
              <a:t>3. Contribution of the QTL to the Cov </a:t>
            </a:r>
            <a:r>
              <a:rPr lang="en-AU" sz="2000" u="sng">
                <a:solidFill>
                  <a:srgbClr val="0000FF"/>
                </a:solidFill>
                <a:latin typeface="Futura Bk BT" pitchFamily="34" charset="0"/>
              </a:rPr>
              <a:t>(</a:t>
            </a:r>
            <a:r>
              <a:rPr lang="en-AU" sz="2000" i="1" u="sng">
                <a:solidFill>
                  <a:srgbClr val="0000FF"/>
                </a:solidFill>
                <a:latin typeface="Futura Bk BT" pitchFamily="34" charset="0"/>
              </a:rPr>
              <a:t>X,Y</a:t>
            </a:r>
            <a:r>
              <a:rPr lang="en-AU" sz="2000" u="sng">
                <a:solidFill>
                  <a:srgbClr val="0000FF"/>
                </a:solidFill>
                <a:latin typeface="Futura Bk BT" pitchFamily="34" charset="0"/>
              </a:rPr>
              <a:t>) - </a:t>
            </a:r>
            <a:endParaRPr lang="en-AU" sz="2000" b="1" u="sng">
              <a:solidFill>
                <a:srgbClr val="0000FF"/>
              </a:solidFill>
              <a:latin typeface="Futura Bk BT" pitchFamily="34" charset="0"/>
            </a:endParaRPr>
          </a:p>
        </p:txBody>
      </p:sp>
      <p:sp>
        <p:nvSpPr>
          <p:cNvPr id="2" name="Rectangle 1"/>
          <p:cNvSpPr/>
          <p:nvPr/>
        </p:nvSpPr>
        <p:spPr>
          <a:xfrm>
            <a:off x="669123" y="5163492"/>
            <a:ext cx="2584362" cy="461665"/>
          </a:xfrm>
          <a:prstGeom prst="rect">
            <a:avLst/>
          </a:prstGeom>
        </p:spPr>
        <p:txBody>
          <a:bodyPr wrap="none">
            <a:spAutoFit/>
          </a:bodyPr>
          <a:lstStyle/>
          <a:p>
            <a:r>
              <a:rPr lang="en-US" b="1" i="1">
                <a:latin typeface="Futura Bk BT" pitchFamily="34" charset="0"/>
              </a:rPr>
              <a:t>m</a:t>
            </a:r>
            <a:r>
              <a:rPr lang="en-US" i="1"/>
              <a:t>=</a:t>
            </a:r>
            <a:r>
              <a:rPr lang="en-US" i="1">
                <a:latin typeface="Symbol" panose="05050102010706020507" pitchFamily="18" charset="2"/>
              </a:rPr>
              <a:t> </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 + 2</a:t>
            </a:r>
            <a:r>
              <a:rPr lang="en-US" i="1">
                <a:solidFill>
                  <a:srgbClr val="00CC00"/>
                </a:solidFill>
                <a:latin typeface="Futura Bk BT" pitchFamily="34" charset="0"/>
              </a:rPr>
              <a:t>pq</a:t>
            </a:r>
            <a:r>
              <a:rPr lang="en-US" i="1">
                <a:solidFill>
                  <a:srgbClr val="FF6600"/>
                </a:solidFill>
                <a:latin typeface="Futura Bk BT" pitchFamily="34" charset="0"/>
              </a:rPr>
              <a:t>d</a:t>
            </a:r>
          </a:p>
        </p:txBody>
      </p:sp>
      <p:grpSp>
        <p:nvGrpSpPr>
          <p:cNvPr id="3" name="Group 2"/>
          <p:cNvGrpSpPr/>
          <p:nvPr/>
        </p:nvGrpSpPr>
        <p:grpSpPr>
          <a:xfrm>
            <a:off x="762000" y="2933700"/>
            <a:ext cx="7556737" cy="2133600"/>
            <a:chOff x="762000" y="2933700"/>
            <a:chExt cx="7556737" cy="2133600"/>
          </a:xfrm>
        </p:grpSpPr>
        <p:sp>
          <p:nvSpPr>
            <p:cNvPr id="223243" name="Rectangle 11"/>
            <p:cNvSpPr>
              <a:spLocks noChangeArrowheads="1"/>
            </p:cNvSpPr>
            <p:nvPr/>
          </p:nvSpPr>
          <p:spPr bwMode="auto">
            <a:xfrm>
              <a:off x="914400" y="36401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44" name="Rectangle 12"/>
            <p:cNvSpPr>
              <a:spLocks noChangeArrowheads="1"/>
            </p:cNvSpPr>
            <p:nvPr/>
          </p:nvSpPr>
          <p:spPr bwMode="auto">
            <a:xfrm>
              <a:off x="914400" y="4067175"/>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45" name="Rectangle 13"/>
            <p:cNvSpPr>
              <a:spLocks noChangeArrowheads="1"/>
            </p:cNvSpPr>
            <p:nvPr/>
          </p:nvSpPr>
          <p:spPr bwMode="auto">
            <a:xfrm>
              <a:off x="914400" y="450373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46" name="Line 14"/>
            <p:cNvSpPr>
              <a:spLocks noChangeShapeType="1"/>
            </p:cNvSpPr>
            <p:nvPr/>
          </p:nvSpPr>
          <p:spPr bwMode="auto">
            <a:xfrm>
              <a:off x="762000" y="3543300"/>
              <a:ext cx="7467600" cy="0"/>
            </a:xfrm>
            <a:prstGeom prst="line">
              <a:avLst/>
            </a:prstGeom>
            <a:noFill/>
            <a:ln w="9525">
              <a:solidFill>
                <a:schemeClr val="tx1"/>
              </a:solidFill>
              <a:round/>
              <a:headEnd/>
              <a:tailEnd/>
            </a:ln>
            <a:effectLst/>
          </p:spPr>
          <p:txBody>
            <a:bodyPr wrap="none" anchor="ctr"/>
            <a:lstStyle/>
            <a:p>
              <a:endParaRPr lang="en-US"/>
            </a:p>
          </p:txBody>
        </p:sp>
        <p:sp>
          <p:nvSpPr>
            <p:cNvPr id="223251" name="Rectangle 19"/>
            <p:cNvSpPr>
              <a:spLocks noChangeArrowheads="1"/>
            </p:cNvSpPr>
            <p:nvPr/>
          </p:nvSpPr>
          <p:spPr bwMode="auto">
            <a:xfrm>
              <a:off x="2640013" y="30686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52" name="Rectangle 20"/>
            <p:cNvSpPr>
              <a:spLocks noChangeArrowheads="1"/>
            </p:cNvSpPr>
            <p:nvPr/>
          </p:nvSpPr>
          <p:spPr bwMode="auto">
            <a:xfrm>
              <a:off x="4775200" y="3060700"/>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53" name="Rectangle 21"/>
            <p:cNvSpPr>
              <a:spLocks noChangeArrowheads="1"/>
            </p:cNvSpPr>
            <p:nvPr/>
          </p:nvSpPr>
          <p:spPr bwMode="auto">
            <a:xfrm>
              <a:off x="6991350" y="3060700"/>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3254" name="Rectangle 22"/>
            <p:cNvSpPr>
              <a:spLocks noChangeArrowheads="1"/>
            </p:cNvSpPr>
            <p:nvPr/>
          </p:nvSpPr>
          <p:spPr bwMode="auto">
            <a:xfrm>
              <a:off x="3060700" y="3048000"/>
              <a:ext cx="869149" cy="400110"/>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a:latin typeface="Futura Bk BT" pitchFamily="34" charset="0"/>
                </a:rPr>
                <a:t>)</a:t>
              </a:r>
            </a:p>
          </p:txBody>
        </p:sp>
        <p:sp>
          <p:nvSpPr>
            <p:cNvPr id="223255" name="Rectangle 23"/>
            <p:cNvSpPr>
              <a:spLocks noChangeArrowheads="1"/>
            </p:cNvSpPr>
            <p:nvPr/>
          </p:nvSpPr>
          <p:spPr bwMode="auto">
            <a:xfrm>
              <a:off x="5157788" y="3067050"/>
              <a:ext cx="869149" cy="400110"/>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56" name="Rectangle 24"/>
            <p:cNvSpPr>
              <a:spLocks noChangeArrowheads="1"/>
            </p:cNvSpPr>
            <p:nvPr/>
          </p:nvSpPr>
          <p:spPr bwMode="auto">
            <a:xfrm>
              <a:off x="7342188" y="3062288"/>
              <a:ext cx="976549" cy="400110"/>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57" name="Rectangle 25"/>
            <p:cNvSpPr>
              <a:spLocks noChangeArrowheads="1"/>
            </p:cNvSpPr>
            <p:nvPr/>
          </p:nvSpPr>
          <p:spPr bwMode="auto">
            <a:xfrm>
              <a:off x="1346200" y="3622675"/>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a:latin typeface="Futura Bk BT" pitchFamily="34" charset="0"/>
                </a:rPr>
                <a:t>)</a:t>
              </a:r>
            </a:p>
          </p:txBody>
        </p:sp>
        <p:sp>
          <p:nvSpPr>
            <p:cNvPr id="223258" name="Rectangle 26"/>
            <p:cNvSpPr>
              <a:spLocks noChangeArrowheads="1"/>
            </p:cNvSpPr>
            <p:nvPr/>
          </p:nvSpPr>
          <p:spPr bwMode="auto">
            <a:xfrm>
              <a:off x="1360488" y="4056063"/>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59" name="Rectangle 27"/>
            <p:cNvSpPr>
              <a:spLocks noChangeArrowheads="1"/>
            </p:cNvSpPr>
            <p:nvPr/>
          </p:nvSpPr>
          <p:spPr bwMode="auto">
            <a:xfrm>
              <a:off x="1360488" y="4518025"/>
              <a:ext cx="88741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0" name="Line 28"/>
            <p:cNvSpPr>
              <a:spLocks noChangeShapeType="1"/>
            </p:cNvSpPr>
            <p:nvPr/>
          </p:nvSpPr>
          <p:spPr bwMode="auto">
            <a:xfrm>
              <a:off x="2743200" y="2933700"/>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223262" name="Rectangle 30"/>
            <p:cNvSpPr>
              <a:spLocks noChangeArrowheads="1"/>
            </p:cNvSpPr>
            <p:nvPr/>
          </p:nvSpPr>
          <p:spPr bwMode="auto">
            <a:xfrm>
              <a:off x="2654300" y="3619500"/>
              <a:ext cx="904415" cy="400110"/>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a:latin typeface="Futura Bk BT" pitchFamily="34" charset="0"/>
                </a:rPr>
                <a:t>)</a:t>
              </a:r>
              <a:r>
                <a:rPr lang="en-US" sz="2000" baseline="30000">
                  <a:latin typeface="Futura Bk BT" pitchFamily="34" charset="0"/>
                </a:rPr>
                <a:t>2</a:t>
              </a:r>
            </a:p>
          </p:txBody>
        </p:sp>
        <p:sp>
          <p:nvSpPr>
            <p:cNvPr id="223263" name="Rectangle 31"/>
            <p:cNvSpPr>
              <a:spLocks noChangeArrowheads="1"/>
            </p:cNvSpPr>
            <p:nvPr/>
          </p:nvSpPr>
          <p:spPr bwMode="auto">
            <a:xfrm>
              <a:off x="2641600" y="4052888"/>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4" name="Rectangle 32"/>
            <p:cNvSpPr>
              <a:spLocks noChangeArrowheads="1"/>
            </p:cNvSpPr>
            <p:nvPr/>
          </p:nvSpPr>
          <p:spPr bwMode="auto">
            <a:xfrm>
              <a:off x="3290888" y="4514850"/>
              <a:ext cx="88741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5" name="Rectangle 33"/>
            <p:cNvSpPr>
              <a:spLocks noChangeArrowheads="1"/>
            </p:cNvSpPr>
            <p:nvPr/>
          </p:nvSpPr>
          <p:spPr bwMode="auto">
            <a:xfrm>
              <a:off x="3313113" y="4051300"/>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6" name="Rectangle 34"/>
            <p:cNvSpPr>
              <a:spLocks noChangeArrowheads="1"/>
            </p:cNvSpPr>
            <p:nvPr/>
          </p:nvSpPr>
          <p:spPr bwMode="auto">
            <a:xfrm>
              <a:off x="2641600" y="4530725"/>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67" name="Rectangle 35"/>
            <p:cNvSpPr>
              <a:spLocks noChangeArrowheads="1"/>
            </p:cNvSpPr>
            <p:nvPr/>
          </p:nvSpPr>
          <p:spPr bwMode="auto">
            <a:xfrm>
              <a:off x="4776788" y="4060825"/>
              <a:ext cx="918841" cy="400110"/>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latin typeface="Futura Bk BT" pitchFamily="34" charset="0"/>
                </a:rPr>
                <a:t>m</a:t>
              </a:r>
              <a:r>
                <a:rPr lang="en-US" sz="2000">
                  <a:latin typeface="Futura Bk BT" pitchFamily="34" charset="0"/>
                </a:rPr>
                <a:t>)</a:t>
              </a:r>
              <a:r>
                <a:rPr lang="en-US" sz="2000" baseline="30000">
                  <a:latin typeface="Futura Bk BT" pitchFamily="34" charset="0"/>
                </a:rPr>
                <a:t>2</a:t>
              </a:r>
            </a:p>
          </p:txBody>
        </p:sp>
        <p:sp>
          <p:nvSpPr>
            <p:cNvPr id="223268" name="Rectangle 36"/>
            <p:cNvSpPr>
              <a:spLocks noChangeArrowheads="1"/>
            </p:cNvSpPr>
            <p:nvPr/>
          </p:nvSpPr>
          <p:spPr bwMode="auto">
            <a:xfrm>
              <a:off x="4776788" y="4518025"/>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latin typeface="Futura Bk BT" pitchFamily="34" charset="0"/>
                </a:rPr>
                <a:t>m</a:t>
              </a:r>
              <a:r>
                <a:rPr lang="en-US" sz="2000">
                  <a:latin typeface="Futura Bk BT" pitchFamily="34" charset="0"/>
                </a:rPr>
                <a:t>)</a:t>
              </a:r>
              <a:endParaRPr lang="en-US" sz="2000" baseline="30000">
                <a:latin typeface="Futura Bk BT" pitchFamily="34" charset="0"/>
              </a:endParaRPr>
            </a:p>
          </p:txBody>
        </p:sp>
        <p:sp>
          <p:nvSpPr>
            <p:cNvPr id="223269" name="Rectangle 37"/>
            <p:cNvSpPr>
              <a:spLocks noChangeArrowheads="1"/>
            </p:cNvSpPr>
            <p:nvPr/>
          </p:nvSpPr>
          <p:spPr bwMode="auto">
            <a:xfrm>
              <a:off x="5426075" y="4518025"/>
              <a:ext cx="887413"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223270" name="Rectangle 38"/>
            <p:cNvSpPr>
              <a:spLocks noChangeArrowheads="1"/>
            </p:cNvSpPr>
            <p:nvPr/>
          </p:nvSpPr>
          <p:spPr bwMode="auto">
            <a:xfrm>
              <a:off x="7011988" y="4508500"/>
              <a:ext cx="989373" cy="400110"/>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r>
                <a:rPr lang="en-US" sz="2000" i="1" baseline="30000">
                  <a:latin typeface="Futura Bk BT" pitchFamily="34" charset="0"/>
                </a:rPr>
                <a:t>2</a:t>
              </a:r>
              <a:endParaRPr lang="en-US" sz="2000" b="1" i="1" baseline="30000">
                <a:solidFill>
                  <a:srgbClr val="00CC00"/>
                </a:solidFill>
                <a:latin typeface="Futura Bk BT" pitchFamily="34" charset="0"/>
              </a:endParaRPr>
            </a:p>
          </p:txBody>
        </p:sp>
        <p:sp>
          <p:nvSpPr>
            <p:cNvPr id="223271" name="Line 39"/>
            <p:cNvSpPr>
              <a:spLocks noChangeShapeType="1"/>
            </p:cNvSpPr>
            <p:nvPr/>
          </p:nvSpPr>
          <p:spPr bwMode="auto">
            <a:xfrm>
              <a:off x="762000" y="5067300"/>
              <a:ext cx="7467600" cy="0"/>
            </a:xfrm>
            <a:prstGeom prst="line">
              <a:avLst/>
            </a:prstGeom>
            <a:noFill/>
            <a:ln w="9525">
              <a:solidFill>
                <a:schemeClr val="tx1"/>
              </a:solidFill>
              <a:round/>
              <a:headEnd/>
              <a:tailEnd/>
            </a:ln>
            <a:effectLst/>
          </p:spPr>
          <p:txBody>
            <a:bodyPr wrap="none" anchor="ctr"/>
            <a:lstStyle/>
            <a:p>
              <a:endParaRPr lang="en-US"/>
            </a:p>
          </p:txBody>
        </p:sp>
        <p:sp>
          <p:nvSpPr>
            <p:cNvPr id="34" name="Rectangle 31"/>
            <p:cNvSpPr>
              <a:spLocks noChangeArrowheads="1"/>
            </p:cNvSpPr>
            <p:nvPr/>
          </p:nvSpPr>
          <p:spPr bwMode="auto">
            <a:xfrm>
              <a:off x="4606131" y="3614738"/>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solidFill>
                    <a:srgbClr val="00CC00"/>
                  </a:solidFill>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5" name="Rectangle 33"/>
            <p:cNvSpPr>
              <a:spLocks noChangeArrowheads="1"/>
            </p:cNvSpPr>
            <p:nvPr/>
          </p:nvSpPr>
          <p:spPr bwMode="auto">
            <a:xfrm>
              <a:off x="5277644" y="3613150"/>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6" name="Rectangle 32"/>
            <p:cNvSpPr>
              <a:spLocks noChangeArrowheads="1"/>
            </p:cNvSpPr>
            <p:nvPr/>
          </p:nvSpPr>
          <p:spPr bwMode="auto">
            <a:xfrm>
              <a:off x="7412600" y="3597275"/>
              <a:ext cx="88741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7" name="Rectangle 34"/>
            <p:cNvSpPr>
              <a:spLocks noChangeArrowheads="1"/>
            </p:cNvSpPr>
            <p:nvPr/>
          </p:nvSpPr>
          <p:spPr bwMode="auto">
            <a:xfrm>
              <a:off x="6763312" y="3613150"/>
              <a:ext cx="803275"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sp>
          <p:nvSpPr>
            <p:cNvPr id="38" name="Rectangle 36"/>
            <p:cNvSpPr>
              <a:spLocks noChangeArrowheads="1"/>
            </p:cNvSpPr>
            <p:nvPr/>
          </p:nvSpPr>
          <p:spPr bwMode="auto">
            <a:xfrm>
              <a:off x="6754968" y="4044950"/>
              <a:ext cx="817562"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d</a:t>
              </a:r>
              <a:r>
                <a:rPr lang="en-US" sz="2000">
                  <a:latin typeface="Futura Bk BT" pitchFamily="34" charset="0"/>
                </a:rPr>
                <a:t>-</a:t>
              </a:r>
              <a:r>
                <a:rPr lang="en-US" sz="2000" b="1" i="1">
                  <a:latin typeface="Futura Bk BT" pitchFamily="34" charset="0"/>
                </a:rPr>
                <a:t>m</a:t>
              </a:r>
              <a:r>
                <a:rPr lang="en-US" sz="2000">
                  <a:latin typeface="Futura Bk BT" pitchFamily="34" charset="0"/>
                </a:rPr>
                <a:t>)</a:t>
              </a:r>
              <a:endParaRPr lang="en-US" sz="2000" baseline="30000">
                <a:latin typeface="Futura Bk BT" pitchFamily="34" charset="0"/>
              </a:endParaRPr>
            </a:p>
          </p:txBody>
        </p:sp>
        <p:sp>
          <p:nvSpPr>
            <p:cNvPr id="39" name="Rectangle 37"/>
            <p:cNvSpPr>
              <a:spLocks noChangeArrowheads="1"/>
            </p:cNvSpPr>
            <p:nvPr/>
          </p:nvSpPr>
          <p:spPr bwMode="auto">
            <a:xfrm>
              <a:off x="7404255" y="4044950"/>
              <a:ext cx="887413" cy="396875"/>
            </a:xfrm>
            <a:prstGeom prst="rect">
              <a:avLst/>
            </a:prstGeom>
            <a:noFill/>
            <a:ln w="9525">
              <a:noFill/>
              <a:miter lim="800000"/>
              <a:headEnd/>
              <a:tailEnd/>
            </a:ln>
            <a:effectLst/>
          </p:spPr>
          <p:txBody>
            <a:bodyPr wrap="none">
              <a:spAutoFit/>
            </a:bodyPr>
            <a:lstStyle/>
            <a:p>
              <a:pPr algn="l"/>
              <a:r>
                <a:rPr lang="en-US" sz="2000" i="1">
                  <a:latin typeface="Futura Bk BT" pitchFamily="34" charset="0"/>
                </a:rPr>
                <a:t>(</a:t>
              </a:r>
              <a:r>
                <a:rPr lang="en-US" sz="2000" b="1" i="1">
                  <a:solidFill>
                    <a:srgbClr val="FF9900"/>
                  </a:solidFill>
                  <a:latin typeface="Futura Bk BT" pitchFamily="34" charset="0"/>
                </a:rPr>
                <a:t>-a</a:t>
              </a:r>
              <a:r>
                <a:rPr lang="en-US" sz="2000">
                  <a:latin typeface="Futura Bk BT" pitchFamily="34" charset="0"/>
                </a:rPr>
                <a:t>-</a:t>
              </a:r>
              <a:r>
                <a:rPr lang="en-US" sz="2000" b="1" i="1">
                  <a:latin typeface="Futura Bk BT" pitchFamily="34" charset="0"/>
                </a:rPr>
                <a:t>m</a:t>
              </a:r>
              <a:r>
                <a:rPr lang="en-US" sz="2000" i="1">
                  <a:latin typeface="Futura Bk BT" pitchFamily="34" charset="0"/>
                </a:rPr>
                <a:t>)</a:t>
              </a:r>
              <a:endParaRPr lang="en-US" sz="2000" b="1" i="1">
                <a:solidFill>
                  <a:srgbClr val="00CC00"/>
                </a:solidFill>
                <a:latin typeface="Futura Bk BT" pitchFamily="34" charset="0"/>
              </a:endParaRPr>
            </a:p>
          </p:txBody>
        </p:sp>
      </p:grpSp>
      <p:sp>
        <p:nvSpPr>
          <p:cNvPr id="4" name="TextBox 3"/>
          <p:cNvSpPr txBox="1"/>
          <p:nvPr/>
        </p:nvSpPr>
        <p:spPr>
          <a:xfrm>
            <a:off x="1899234" y="5806756"/>
            <a:ext cx="4033412" cy="523220"/>
          </a:xfrm>
          <a:prstGeom prst="rect">
            <a:avLst/>
          </a:prstGeom>
          <a:noFill/>
        </p:spPr>
        <p:txBody>
          <a:bodyPr wrap="none" rtlCol="0">
            <a:spAutoFit/>
          </a:bodyPr>
          <a:lstStyle/>
          <a:p>
            <a:r>
              <a:rPr lang="nl-NL" sz="2800"/>
              <a:t>Q: What about the </a:t>
            </a:r>
            <a:r>
              <a:rPr lang="nl-NL" sz="2800" i="1"/>
              <a:t>f(x</a:t>
            </a:r>
            <a:r>
              <a:rPr lang="nl-NL" sz="2800" i="1" baseline="-25000"/>
              <a:t>i</a:t>
            </a:r>
            <a:r>
              <a:rPr lang="nl-NL" sz="2800" i="1"/>
              <a:t>, y</a:t>
            </a:r>
            <a:r>
              <a:rPr lang="nl-NL" sz="2800" i="1" baseline="-25000"/>
              <a:t>i</a:t>
            </a:r>
            <a:r>
              <a:rPr lang="nl-NL" sz="2800" i="1"/>
              <a:t>)</a:t>
            </a:r>
            <a:r>
              <a:rPr lang="nl-NL" sz="2800"/>
              <a:t>?</a:t>
            </a:r>
          </a:p>
        </p:txBody>
      </p:sp>
      <p:sp>
        <p:nvSpPr>
          <p:cNvPr id="5" name="Tekstvak 4">
            <a:extLst>
              <a:ext uri="{FF2B5EF4-FFF2-40B4-BE49-F238E27FC236}">
                <a16:creationId xmlns:a16="http://schemas.microsoft.com/office/drawing/2014/main" id="{0CEA5E91-AB87-414A-992C-779223217C55}"/>
              </a:ext>
            </a:extLst>
          </p:cNvPr>
          <p:cNvSpPr txBox="1"/>
          <p:nvPr/>
        </p:nvSpPr>
        <p:spPr>
          <a:xfrm>
            <a:off x="3444875" y="2492896"/>
            <a:ext cx="1757212" cy="461665"/>
          </a:xfrm>
          <a:prstGeom prst="rect">
            <a:avLst/>
          </a:prstGeom>
          <a:noFill/>
        </p:spPr>
        <p:txBody>
          <a:bodyPr wrap="none" rtlCol="0">
            <a:spAutoFit/>
          </a:bodyPr>
          <a:lstStyle/>
          <a:p>
            <a:r>
              <a:rPr lang="nl-NL"/>
              <a:t>person 1 (x</a:t>
            </a:r>
            <a:r>
              <a:rPr lang="nl-NL" baseline="-25000"/>
              <a:t>i</a:t>
            </a:r>
            <a:r>
              <a:rPr lang="nl-NL"/>
              <a:t>)</a:t>
            </a:r>
            <a:endParaRPr lang="x-none"/>
          </a:p>
        </p:txBody>
      </p:sp>
      <p:sp>
        <p:nvSpPr>
          <p:cNvPr id="43" name="Tekstvak 42">
            <a:extLst>
              <a:ext uri="{FF2B5EF4-FFF2-40B4-BE49-F238E27FC236}">
                <a16:creationId xmlns:a16="http://schemas.microsoft.com/office/drawing/2014/main" id="{696D3A35-1DE7-4965-96EF-5D47E8AAC2FE}"/>
              </a:ext>
            </a:extLst>
          </p:cNvPr>
          <p:cNvSpPr txBox="1"/>
          <p:nvPr/>
        </p:nvSpPr>
        <p:spPr>
          <a:xfrm rot="16200000">
            <a:off x="-391694" y="3936592"/>
            <a:ext cx="1757212" cy="461665"/>
          </a:xfrm>
          <a:prstGeom prst="rect">
            <a:avLst/>
          </a:prstGeom>
          <a:noFill/>
        </p:spPr>
        <p:txBody>
          <a:bodyPr wrap="none" rtlCol="0">
            <a:spAutoFit/>
          </a:bodyPr>
          <a:lstStyle/>
          <a:p>
            <a:r>
              <a:rPr lang="nl-NL"/>
              <a:t>person 2 (y</a:t>
            </a:r>
            <a:r>
              <a:rPr lang="nl-NL" baseline="-25000"/>
              <a:t>i</a:t>
            </a:r>
            <a:r>
              <a:rPr lang="nl-NL"/>
              <a:t>)</a:t>
            </a:r>
            <a:endParaRPr lang="x-none"/>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3961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graphicFrame>
        <p:nvGraphicFramePr>
          <p:cNvPr id="239620" name="Object 4"/>
          <p:cNvGraphicFramePr>
            <a:graphicFrameLocks noChangeAspect="1"/>
          </p:cNvGraphicFramePr>
          <p:nvPr>
            <p:extLst>
              <p:ext uri="{D42A27DB-BD31-4B8C-83A1-F6EECF244321}">
                <p14:modId xmlns:p14="http://schemas.microsoft.com/office/powerpoint/2010/main" val="65924866"/>
              </p:ext>
            </p:extLst>
          </p:nvPr>
        </p:nvGraphicFramePr>
        <p:xfrm>
          <a:off x="329406" y="1851173"/>
          <a:ext cx="4749827" cy="647786"/>
        </p:xfrm>
        <a:graphic>
          <a:graphicData uri="http://schemas.openxmlformats.org/presentationml/2006/ole">
            <mc:AlternateContent xmlns:mc="http://schemas.openxmlformats.org/markup-compatibility/2006">
              <mc:Choice xmlns:v="urn:schemas-microsoft-com:vml" Requires="v">
                <p:oleObj spid="_x0000_s67711" name="Equation" r:id="rId4" imgW="2565400" imgH="342900" progId="">
                  <p:embed/>
                </p:oleObj>
              </mc:Choice>
              <mc:Fallback>
                <p:oleObj name="Equation" r:id="rId4" imgW="2565400" imgH="342900" progId="">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06" y="1851173"/>
                        <a:ext cx="4749827" cy="647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56" name="Rectangle 40"/>
          <p:cNvSpPr>
            <a:spLocks noChangeArrowheads="1"/>
          </p:cNvSpPr>
          <p:nvPr/>
        </p:nvSpPr>
        <p:spPr bwMode="auto">
          <a:xfrm>
            <a:off x="304800" y="1279525"/>
            <a:ext cx="7032887" cy="461665"/>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3A.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a:solidFill>
                  <a:srgbClr val="0070C0"/>
                </a:solidFill>
                <a:latin typeface="Futura Bk BT" pitchFamily="34" charset="0"/>
              </a:rPr>
              <a:t> –</a:t>
            </a:r>
            <a:r>
              <a:rPr lang="en-AU" sz="2000">
                <a:solidFill>
                  <a:srgbClr val="0000FF"/>
                </a:solidFill>
                <a:latin typeface="Futura Bk BT" pitchFamily="34" charset="0"/>
              </a:rPr>
              <a:t> </a:t>
            </a:r>
            <a:r>
              <a:rPr lang="en-AU" b="1">
                <a:solidFill>
                  <a:srgbClr val="0000FF"/>
                </a:solidFill>
                <a:latin typeface="Futura Bk BT" pitchFamily="34" charset="0"/>
              </a:rPr>
              <a:t>MZ twins</a:t>
            </a:r>
          </a:p>
        </p:txBody>
      </p:sp>
      <p:sp>
        <p:nvSpPr>
          <p:cNvPr id="239657" name="Rectangle 41"/>
          <p:cNvSpPr>
            <a:spLocks noChangeArrowheads="1"/>
          </p:cNvSpPr>
          <p:nvPr/>
        </p:nvSpPr>
        <p:spPr bwMode="auto">
          <a:xfrm>
            <a:off x="1970277" y="5073367"/>
            <a:ext cx="5867400" cy="457200"/>
          </a:xfrm>
          <a:prstGeom prst="rect">
            <a:avLst/>
          </a:prstGeom>
          <a:noFill/>
          <a:ln w="9525">
            <a:noFill/>
            <a:miter lim="800000"/>
            <a:headEnd/>
            <a:tailEnd/>
          </a:ln>
          <a:effectLst/>
        </p:spPr>
        <p:txBody>
          <a:bodyPr>
            <a:spAutoFit/>
          </a:bodyPr>
          <a:lstStyle/>
          <a:p>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p</a:t>
            </a:r>
            <a:r>
              <a:rPr lang="en-US" i="1" baseline="30000">
                <a:solidFill>
                  <a:srgbClr val="00CC00"/>
                </a:solidFill>
                <a:latin typeface="Futura Bk BT" pitchFamily="34" charset="0"/>
              </a:rPr>
              <a:t>2</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a:solidFill>
                  <a:srgbClr val="00CC00"/>
                </a:solidFill>
                <a:latin typeface="Futura Bk BT" pitchFamily="34" charset="0"/>
              </a:rPr>
              <a:t>2</a:t>
            </a:r>
            <a:r>
              <a:rPr lang="en-US" i="1">
                <a:solidFill>
                  <a:srgbClr val="00CC00"/>
                </a:solidFill>
                <a:latin typeface="Futura Bk BT" pitchFamily="34" charset="0"/>
              </a:rPr>
              <a:t>pq</a:t>
            </a:r>
            <a:r>
              <a:rPr lang="en-US">
                <a:latin typeface="Futura Bk BT" pitchFamily="34" charset="0"/>
              </a:rPr>
              <a:t> + </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i="1">
                <a:solidFill>
                  <a:srgbClr val="00CC00"/>
                </a:solidFill>
                <a:latin typeface="Futura Bk BT" pitchFamily="34" charset="0"/>
              </a:rPr>
              <a:t>q</a:t>
            </a:r>
            <a:r>
              <a:rPr lang="en-US" i="1" baseline="30000">
                <a:solidFill>
                  <a:srgbClr val="00CC00"/>
                </a:solidFill>
                <a:latin typeface="Futura Bk BT" pitchFamily="34" charset="0"/>
              </a:rPr>
              <a:t>2</a:t>
            </a:r>
            <a:r>
              <a:rPr lang="en-US" baseline="30000">
                <a:latin typeface="Futura Bk BT" pitchFamily="34" charset="0"/>
              </a:rPr>
              <a:t> </a:t>
            </a:r>
          </a:p>
        </p:txBody>
      </p:sp>
      <p:sp>
        <p:nvSpPr>
          <p:cNvPr id="239658" name="Rectangle 42"/>
          <p:cNvSpPr>
            <a:spLocks noChangeArrowheads="1"/>
          </p:cNvSpPr>
          <p:nvPr/>
        </p:nvSpPr>
        <p:spPr bwMode="auto">
          <a:xfrm>
            <a:off x="397189" y="5074483"/>
            <a:ext cx="1343638" cy="400110"/>
          </a:xfrm>
          <a:prstGeom prst="rect">
            <a:avLst/>
          </a:prstGeom>
          <a:noFill/>
          <a:ln w="9525">
            <a:noFill/>
            <a:miter lim="800000"/>
            <a:headEnd/>
            <a:tailEnd/>
          </a:ln>
          <a:effectLst/>
        </p:spPr>
        <p:txBody>
          <a:bodyPr wrap="none">
            <a:spAutoFit/>
          </a:bodyPr>
          <a:lstStyle/>
          <a:p>
            <a:r>
              <a:rPr lang="en-US" sz="2000" i="1">
                <a:latin typeface="Futura Bk BT" pitchFamily="34" charset="0"/>
              </a:rPr>
              <a:t>Cov</a:t>
            </a:r>
            <a:r>
              <a:rPr lang="en-US" sz="2000">
                <a:latin typeface="Futura Bk BT" pitchFamily="34" charset="0"/>
              </a:rPr>
              <a:t>(</a:t>
            </a:r>
            <a:r>
              <a:rPr lang="en-US" sz="2000" i="1" err="1">
                <a:latin typeface="Futura Bk BT" pitchFamily="34" charset="0"/>
              </a:rPr>
              <a:t>X</a:t>
            </a:r>
            <a:r>
              <a:rPr lang="en-US" sz="2000" i="1" baseline="-25000" err="1">
                <a:latin typeface="Futura Bk BT" pitchFamily="34" charset="0"/>
              </a:rPr>
              <a:t>i</a:t>
            </a:r>
            <a:r>
              <a:rPr lang="en-US" sz="2000" i="1">
                <a:latin typeface="Futura Bk BT" pitchFamily="34" charset="0"/>
              </a:rPr>
              <a:t>,Y</a:t>
            </a:r>
            <a:r>
              <a:rPr lang="en-US" sz="2000" i="1" baseline="-25000">
                <a:latin typeface="Futura Bk BT" pitchFamily="34" charset="0"/>
              </a:rPr>
              <a:t>j</a:t>
            </a:r>
            <a:r>
              <a:rPr lang="en-US" sz="2000" dirty="0">
                <a:latin typeface="Futura Bk BT" pitchFamily="34" charset="0"/>
              </a:rPr>
              <a:t>)</a:t>
            </a:r>
          </a:p>
        </p:txBody>
      </p:sp>
      <p:sp>
        <p:nvSpPr>
          <p:cNvPr id="239659" name="Rectangle 43"/>
          <p:cNvSpPr>
            <a:spLocks noChangeArrowheads="1"/>
          </p:cNvSpPr>
          <p:nvPr/>
        </p:nvSpPr>
        <p:spPr bwMode="auto">
          <a:xfrm>
            <a:off x="2034094" y="6053072"/>
            <a:ext cx="5198687" cy="707886"/>
          </a:xfrm>
          <a:prstGeom prst="rect">
            <a:avLst/>
          </a:prstGeom>
          <a:noFill/>
          <a:ln w="9525">
            <a:noFill/>
            <a:miter lim="800000"/>
            <a:headEnd/>
            <a:tailEnd/>
          </a:ln>
          <a:effectLst/>
        </p:spPr>
        <p:txBody>
          <a:bodyPr wrap="square">
            <a:spAutoFit/>
          </a:bodyPr>
          <a:lstStyle/>
          <a:p>
            <a:r>
              <a:rPr lang="en-US">
                <a:latin typeface="Futura Bk BT" pitchFamily="34" charset="0"/>
              </a:rPr>
              <a:t> =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a:t>
            </a:r>
            <a:r>
              <a:rPr lang="en-US" baseline="30000">
                <a:latin typeface="Futura Bk BT" pitchFamily="34" charset="0"/>
              </a:rPr>
              <a:t>                   </a:t>
            </a:r>
            <a:r>
              <a:rPr lang="en-US">
                <a:latin typeface="Futura Bk BT" pitchFamily="34" charset="0"/>
              </a:rPr>
              <a:t>+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Ph_QTL(D)</a:t>
            </a:r>
            <a:r>
              <a:rPr lang="en-US" baseline="30000">
                <a:latin typeface="Futura Bk BT" pitchFamily="34" charset="0"/>
              </a:rPr>
              <a:t> </a:t>
            </a:r>
          </a:p>
          <a:p>
            <a:pPr algn="l"/>
            <a:endParaRPr lang="en-US" baseline="30000">
              <a:latin typeface="Futura Bk BT" pitchFamily="34" charset="0"/>
            </a:endParaRPr>
          </a:p>
        </p:txBody>
      </p:sp>
      <p:sp>
        <p:nvSpPr>
          <p:cNvPr id="239660" name="Rectangle 44"/>
          <p:cNvSpPr>
            <a:spLocks noChangeArrowheads="1"/>
          </p:cNvSpPr>
          <p:nvPr/>
        </p:nvSpPr>
        <p:spPr bwMode="auto">
          <a:xfrm>
            <a:off x="2043441" y="5534446"/>
            <a:ext cx="3824287" cy="457200"/>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grpSp>
        <p:nvGrpSpPr>
          <p:cNvPr id="2" name="Group 1"/>
          <p:cNvGrpSpPr/>
          <p:nvPr/>
        </p:nvGrpSpPr>
        <p:grpSpPr>
          <a:xfrm>
            <a:off x="611560" y="2546436"/>
            <a:ext cx="7992888" cy="2322723"/>
            <a:chOff x="762000" y="3048000"/>
            <a:chExt cx="7544748" cy="2019300"/>
          </a:xfrm>
        </p:grpSpPr>
        <p:sp>
          <p:nvSpPr>
            <p:cNvPr id="239621" name="Rectangle 5"/>
            <p:cNvSpPr>
              <a:spLocks noChangeArrowheads="1"/>
            </p:cNvSpPr>
            <p:nvPr/>
          </p:nvSpPr>
          <p:spPr bwMode="auto">
            <a:xfrm>
              <a:off x="762000" y="36401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2" name="Rectangle 6"/>
            <p:cNvSpPr>
              <a:spLocks noChangeArrowheads="1"/>
            </p:cNvSpPr>
            <p:nvPr/>
          </p:nvSpPr>
          <p:spPr bwMode="auto">
            <a:xfrm>
              <a:off x="762000" y="4067175"/>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3" name="Rectangle 7"/>
            <p:cNvSpPr>
              <a:spLocks noChangeArrowheads="1"/>
            </p:cNvSpPr>
            <p:nvPr/>
          </p:nvSpPr>
          <p:spPr bwMode="auto">
            <a:xfrm>
              <a:off x="762000" y="450373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4" name="Line 8"/>
            <p:cNvSpPr>
              <a:spLocks noChangeShapeType="1"/>
            </p:cNvSpPr>
            <p:nvPr/>
          </p:nvSpPr>
          <p:spPr bwMode="auto">
            <a:xfrm>
              <a:off x="762000" y="3543300"/>
              <a:ext cx="7467600" cy="0"/>
            </a:xfrm>
            <a:prstGeom prst="line">
              <a:avLst/>
            </a:prstGeom>
            <a:noFill/>
            <a:ln w="9525">
              <a:solidFill>
                <a:schemeClr val="tx1"/>
              </a:solidFill>
              <a:round/>
              <a:headEnd/>
              <a:tailEnd/>
            </a:ln>
            <a:effectLst/>
          </p:spPr>
          <p:txBody>
            <a:bodyPr wrap="none" anchor="ctr"/>
            <a:lstStyle/>
            <a:p>
              <a:endParaRPr lang="en-US"/>
            </a:p>
          </p:txBody>
        </p:sp>
        <p:sp>
          <p:nvSpPr>
            <p:cNvPr id="239625" name="Rectangle 9"/>
            <p:cNvSpPr>
              <a:spLocks noChangeArrowheads="1"/>
            </p:cNvSpPr>
            <p:nvPr/>
          </p:nvSpPr>
          <p:spPr bwMode="auto">
            <a:xfrm>
              <a:off x="2640013" y="30686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6" name="Rectangle 10"/>
            <p:cNvSpPr>
              <a:spLocks noChangeArrowheads="1"/>
            </p:cNvSpPr>
            <p:nvPr/>
          </p:nvSpPr>
          <p:spPr bwMode="auto">
            <a:xfrm>
              <a:off x="4775200" y="3060700"/>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7" name="Rectangle 11"/>
            <p:cNvSpPr>
              <a:spLocks noChangeArrowheads="1"/>
            </p:cNvSpPr>
            <p:nvPr/>
          </p:nvSpPr>
          <p:spPr bwMode="auto">
            <a:xfrm>
              <a:off x="6991350" y="3060700"/>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39628" name="Rectangle 12"/>
            <p:cNvSpPr>
              <a:spLocks noChangeArrowheads="1"/>
            </p:cNvSpPr>
            <p:nvPr/>
          </p:nvSpPr>
          <p:spPr bwMode="auto">
            <a:xfrm>
              <a:off x="3060700" y="304800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39629" name="Rectangle 13"/>
            <p:cNvSpPr>
              <a:spLocks noChangeArrowheads="1"/>
            </p:cNvSpPr>
            <p:nvPr/>
          </p:nvSpPr>
          <p:spPr bwMode="auto">
            <a:xfrm>
              <a:off x="5157788" y="30670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0" name="Rectangle 14"/>
            <p:cNvSpPr>
              <a:spLocks noChangeArrowheads="1"/>
            </p:cNvSpPr>
            <p:nvPr/>
          </p:nvSpPr>
          <p:spPr bwMode="auto">
            <a:xfrm>
              <a:off x="7342188" y="306228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1" name="Rectangle 15"/>
            <p:cNvSpPr>
              <a:spLocks noChangeArrowheads="1"/>
            </p:cNvSpPr>
            <p:nvPr/>
          </p:nvSpPr>
          <p:spPr bwMode="auto">
            <a:xfrm>
              <a:off x="1193800" y="362267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39632" name="Rectangle 16"/>
            <p:cNvSpPr>
              <a:spLocks noChangeArrowheads="1"/>
            </p:cNvSpPr>
            <p:nvPr/>
          </p:nvSpPr>
          <p:spPr bwMode="auto">
            <a:xfrm>
              <a:off x="1208088" y="405606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3" name="Rectangle 17"/>
            <p:cNvSpPr>
              <a:spLocks noChangeArrowheads="1"/>
            </p:cNvSpPr>
            <p:nvPr/>
          </p:nvSpPr>
          <p:spPr bwMode="auto">
            <a:xfrm>
              <a:off x="1208088" y="4518025"/>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5" name="Rectangle 19"/>
            <p:cNvSpPr>
              <a:spLocks noChangeArrowheads="1"/>
            </p:cNvSpPr>
            <p:nvPr/>
          </p:nvSpPr>
          <p:spPr bwMode="auto">
            <a:xfrm>
              <a:off x="2654300" y="3619500"/>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39636" name="Rectangle 20"/>
            <p:cNvSpPr>
              <a:spLocks noChangeArrowheads="1"/>
            </p:cNvSpPr>
            <p:nvPr/>
          </p:nvSpPr>
          <p:spPr bwMode="auto">
            <a:xfrm>
              <a:off x="2641600" y="405288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7" name="Rectangle 21"/>
            <p:cNvSpPr>
              <a:spLocks noChangeArrowheads="1"/>
            </p:cNvSpPr>
            <p:nvPr/>
          </p:nvSpPr>
          <p:spPr bwMode="auto">
            <a:xfrm>
              <a:off x="3290888" y="4514850"/>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8" name="Rectangle 22"/>
            <p:cNvSpPr>
              <a:spLocks noChangeArrowheads="1"/>
            </p:cNvSpPr>
            <p:nvPr/>
          </p:nvSpPr>
          <p:spPr bwMode="auto">
            <a:xfrm>
              <a:off x="3313113" y="405130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39" name="Rectangle 23"/>
            <p:cNvSpPr>
              <a:spLocks noChangeArrowheads="1"/>
            </p:cNvSpPr>
            <p:nvPr/>
          </p:nvSpPr>
          <p:spPr bwMode="auto">
            <a:xfrm>
              <a:off x="2641600" y="453072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40" name="Rectangle 24"/>
            <p:cNvSpPr>
              <a:spLocks noChangeArrowheads="1"/>
            </p:cNvSpPr>
            <p:nvPr/>
          </p:nvSpPr>
          <p:spPr bwMode="auto">
            <a:xfrm>
              <a:off x="5065713" y="4059625"/>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39641" name="Rectangle 25"/>
            <p:cNvSpPr>
              <a:spLocks noChangeArrowheads="1"/>
            </p:cNvSpPr>
            <p:nvPr/>
          </p:nvSpPr>
          <p:spPr bwMode="auto">
            <a:xfrm>
              <a:off x="4776788" y="4518025"/>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39642" name="Rectangle 26"/>
            <p:cNvSpPr>
              <a:spLocks noChangeArrowheads="1"/>
            </p:cNvSpPr>
            <p:nvPr/>
          </p:nvSpPr>
          <p:spPr bwMode="auto">
            <a:xfrm>
              <a:off x="5426075" y="4518025"/>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9643" name="Rectangle 27"/>
            <p:cNvSpPr>
              <a:spLocks noChangeArrowheads="1"/>
            </p:cNvSpPr>
            <p:nvPr/>
          </p:nvSpPr>
          <p:spPr bwMode="auto">
            <a:xfrm>
              <a:off x="7011988" y="4508500"/>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39644" name="Line 28"/>
            <p:cNvSpPr>
              <a:spLocks noChangeShapeType="1"/>
            </p:cNvSpPr>
            <p:nvPr/>
          </p:nvSpPr>
          <p:spPr bwMode="auto">
            <a:xfrm>
              <a:off x="762000" y="5067300"/>
              <a:ext cx="7467600" cy="0"/>
            </a:xfrm>
            <a:prstGeom prst="line">
              <a:avLst/>
            </a:prstGeom>
            <a:noFill/>
            <a:ln w="9525">
              <a:solidFill>
                <a:schemeClr val="tx1"/>
              </a:solidFill>
              <a:round/>
              <a:headEnd/>
              <a:tailEnd/>
            </a:ln>
            <a:effectLst/>
          </p:spPr>
          <p:txBody>
            <a:bodyPr wrap="none" anchor="ctr"/>
            <a:lstStyle/>
            <a:p>
              <a:endParaRPr lang="en-US"/>
            </a:p>
          </p:txBody>
        </p:sp>
        <p:sp>
          <p:nvSpPr>
            <p:cNvPr id="239646" name="Rectangle 30"/>
            <p:cNvSpPr>
              <a:spLocks noChangeArrowheads="1"/>
            </p:cNvSpPr>
            <p:nvPr/>
          </p:nvSpPr>
          <p:spPr bwMode="auto">
            <a:xfrm>
              <a:off x="2413000" y="36195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2</a:t>
              </a:r>
            </a:p>
          </p:txBody>
        </p:sp>
        <p:sp>
          <p:nvSpPr>
            <p:cNvPr id="239647" name="Rectangle 31"/>
            <p:cNvSpPr>
              <a:spLocks noChangeArrowheads="1"/>
            </p:cNvSpPr>
            <p:nvPr/>
          </p:nvSpPr>
          <p:spPr bwMode="auto">
            <a:xfrm>
              <a:off x="2413000" y="4076700"/>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39648" name="Rectangle 32"/>
            <p:cNvSpPr>
              <a:spLocks noChangeArrowheads="1"/>
            </p:cNvSpPr>
            <p:nvPr/>
          </p:nvSpPr>
          <p:spPr bwMode="auto">
            <a:xfrm>
              <a:off x="2413000" y="4530725"/>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39649" name="Rectangle 33"/>
            <p:cNvSpPr>
              <a:spLocks noChangeArrowheads="1"/>
            </p:cNvSpPr>
            <p:nvPr/>
          </p:nvSpPr>
          <p:spPr bwMode="auto">
            <a:xfrm>
              <a:off x="4594225" y="4075500"/>
              <a:ext cx="63658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2pq</a:t>
              </a:r>
              <a:endParaRPr lang="en-US" sz="2000" b="1" baseline="30000">
                <a:solidFill>
                  <a:srgbClr val="00CC00"/>
                </a:solidFill>
                <a:latin typeface="Futura Bk BT" pitchFamily="34" charset="0"/>
              </a:endParaRPr>
            </a:p>
          </p:txBody>
        </p:sp>
        <p:sp>
          <p:nvSpPr>
            <p:cNvPr id="239650" name="Rectangle 34"/>
            <p:cNvSpPr>
              <a:spLocks noChangeArrowheads="1"/>
            </p:cNvSpPr>
            <p:nvPr/>
          </p:nvSpPr>
          <p:spPr bwMode="auto">
            <a:xfrm>
              <a:off x="4589463" y="4530725"/>
              <a:ext cx="325437"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39651" name="Rectangle 35"/>
            <p:cNvSpPr>
              <a:spLocks noChangeArrowheads="1"/>
            </p:cNvSpPr>
            <p:nvPr/>
          </p:nvSpPr>
          <p:spPr bwMode="auto">
            <a:xfrm>
              <a:off x="6743700" y="45212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2</a:t>
              </a:r>
            </a:p>
          </p:txBody>
        </p:sp>
        <p:sp>
          <p:nvSpPr>
            <p:cNvPr id="39" name="Rectangle 20"/>
            <p:cNvSpPr>
              <a:spLocks noChangeArrowheads="1"/>
            </p:cNvSpPr>
            <p:nvPr/>
          </p:nvSpPr>
          <p:spPr bwMode="auto">
            <a:xfrm>
              <a:off x="4626052" y="361473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0" name="Rectangle 22"/>
            <p:cNvSpPr>
              <a:spLocks noChangeArrowheads="1"/>
            </p:cNvSpPr>
            <p:nvPr/>
          </p:nvSpPr>
          <p:spPr bwMode="auto">
            <a:xfrm>
              <a:off x="5297565" y="36131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1" name="Rectangle 31"/>
            <p:cNvSpPr>
              <a:spLocks noChangeArrowheads="1"/>
            </p:cNvSpPr>
            <p:nvPr/>
          </p:nvSpPr>
          <p:spPr bwMode="auto">
            <a:xfrm>
              <a:off x="4397452" y="3638550"/>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2" name="Rectangle 21"/>
            <p:cNvSpPr>
              <a:spLocks noChangeArrowheads="1"/>
            </p:cNvSpPr>
            <p:nvPr/>
          </p:nvSpPr>
          <p:spPr bwMode="auto">
            <a:xfrm>
              <a:off x="7419336" y="3597275"/>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3" name="Rectangle 23"/>
            <p:cNvSpPr>
              <a:spLocks noChangeArrowheads="1"/>
            </p:cNvSpPr>
            <p:nvPr/>
          </p:nvSpPr>
          <p:spPr bwMode="auto">
            <a:xfrm>
              <a:off x="6770048" y="361315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4" name="Rectangle 32"/>
            <p:cNvSpPr>
              <a:spLocks noChangeArrowheads="1"/>
            </p:cNvSpPr>
            <p:nvPr/>
          </p:nvSpPr>
          <p:spPr bwMode="auto">
            <a:xfrm>
              <a:off x="6541448" y="3613150"/>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5" name="Rectangle 25"/>
            <p:cNvSpPr>
              <a:spLocks noChangeArrowheads="1"/>
            </p:cNvSpPr>
            <p:nvPr/>
          </p:nvSpPr>
          <p:spPr bwMode="auto">
            <a:xfrm>
              <a:off x="6724553" y="4088905"/>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46" name="Rectangle 26"/>
            <p:cNvSpPr>
              <a:spLocks noChangeArrowheads="1"/>
            </p:cNvSpPr>
            <p:nvPr/>
          </p:nvSpPr>
          <p:spPr bwMode="auto">
            <a:xfrm>
              <a:off x="7373840" y="4088905"/>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7" name="Rectangle 34"/>
            <p:cNvSpPr>
              <a:spLocks noChangeArrowheads="1"/>
            </p:cNvSpPr>
            <p:nvPr/>
          </p:nvSpPr>
          <p:spPr bwMode="auto">
            <a:xfrm>
              <a:off x="6537228" y="4101605"/>
              <a:ext cx="325437"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26307"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26345" name="Rectangle 41"/>
          <p:cNvSpPr>
            <a:spLocks noChangeArrowheads="1"/>
          </p:cNvSpPr>
          <p:nvPr/>
        </p:nvSpPr>
        <p:spPr bwMode="auto">
          <a:xfrm>
            <a:off x="304800" y="1279525"/>
            <a:ext cx="8154220" cy="461665"/>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3B.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u="sng">
                <a:solidFill>
                  <a:srgbClr val="0070C0"/>
                </a:solidFill>
                <a:latin typeface="Futura Bk BT" pitchFamily="34" charset="0"/>
              </a:rPr>
              <a:t>)</a:t>
            </a:r>
            <a:r>
              <a:rPr lang="en-AU" sz="2000">
                <a:solidFill>
                  <a:srgbClr val="0070C0"/>
                </a:solidFill>
                <a:latin typeface="Futura Bk BT" pitchFamily="34" charset="0"/>
              </a:rPr>
              <a:t> </a:t>
            </a:r>
            <a:r>
              <a:rPr lang="en-AU" sz="2000">
                <a:solidFill>
                  <a:srgbClr val="0000FF"/>
                </a:solidFill>
                <a:latin typeface="Futura Bk BT" pitchFamily="34" charset="0"/>
              </a:rPr>
              <a:t>–</a:t>
            </a:r>
            <a:r>
              <a:rPr lang="en-AU">
                <a:solidFill>
                  <a:srgbClr val="0000FF"/>
                </a:solidFill>
                <a:latin typeface="Futura Bk BT" pitchFamily="34" charset="0"/>
              </a:rPr>
              <a:t> </a:t>
            </a:r>
            <a:r>
              <a:rPr lang="en-AU" b="1">
                <a:solidFill>
                  <a:srgbClr val="0000FF"/>
                </a:solidFill>
                <a:latin typeface="Futura Bk BT" pitchFamily="34" charset="0"/>
              </a:rPr>
              <a:t>Parent-Offspring </a:t>
            </a:r>
          </a:p>
        </p:txBody>
      </p:sp>
      <p:graphicFrame>
        <p:nvGraphicFramePr>
          <p:cNvPr id="36" name="Object 4"/>
          <p:cNvGraphicFramePr>
            <a:graphicFrameLocks noChangeAspect="1"/>
          </p:cNvGraphicFramePr>
          <p:nvPr>
            <p:extLst>
              <p:ext uri="{D42A27DB-BD31-4B8C-83A1-F6EECF244321}">
                <p14:modId xmlns:p14="http://schemas.microsoft.com/office/powerpoint/2010/main" val="84865088"/>
              </p:ext>
            </p:extLst>
          </p:nvPr>
        </p:nvGraphicFramePr>
        <p:xfrm>
          <a:off x="341461" y="1942059"/>
          <a:ext cx="5470881" cy="746124"/>
        </p:xfrm>
        <a:graphic>
          <a:graphicData uri="http://schemas.openxmlformats.org/presentationml/2006/ole">
            <mc:AlternateContent xmlns:mc="http://schemas.openxmlformats.org/markup-compatibility/2006">
              <mc:Choice xmlns:v="urn:schemas-microsoft-com:vml" Requires="v">
                <p:oleObj spid="_x0000_s117843" name="Equation" r:id="rId3" imgW="2565400" imgH="342900" progId="">
                  <p:embed/>
                </p:oleObj>
              </mc:Choice>
              <mc:Fallback>
                <p:oleObj name="Equation" r:id="rId3" imgW="2565400" imgH="342900" progId="">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61" y="1942059"/>
                        <a:ext cx="5470881" cy="746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683568" y="3167608"/>
            <a:ext cx="7673181" cy="2133600"/>
            <a:chOff x="683568" y="3167608"/>
            <a:chExt cx="7673181" cy="2133600"/>
          </a:xfrm>
        </p:grpSpPr>
        <p:sp>
          <p:nvSpPr>
            <p:cNvPr id="226309"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0"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1"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2"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226313"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4"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5"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6316"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6317"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18"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19"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6320"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1"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2"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226323"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6324"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5"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6"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7"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28"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6329"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26330"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6331"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26332"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226334" name="Rectangle 30"/>
            <p:cNvSpPr>
              <a:spLocks noChangeArrowheads="1"/>
            </p:cNvSpPr>
            <p:nvPr/>
          </p:nvSpPr>
          <p:spPr bwMode="auto">
            <a:xfrm>
              <a:off x="2334568" y="38534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3</a:t>
              </a:r>
            </a:p>
          </p:txBody>
        </p:sp>
        <p:sp>
          <p:nvSpPr>
            <p:cNvPr id="226335" name="Rectangle 31"/>
            <p:cNvSpPr>
              <a:spLocks noChangeArrowheads="1"/>
            </p:cNvSpPr>
            <p:nvPr/>
          </p:nvSpPr>
          <p:spPr bwMode="auto">
            <a:xfrm>
              <a:off x="2131368" y="4310608"/>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226336" name="Rectangle 32"/>
            <p:cNvSpPr>
              <a:spLocks noChangeArrowheads="1"/>
            </p:cNvSpPr>
            <p:nvPr/>
          </p:nvSpPr>
          <p:spPr bwMode="auto">
            <a:xfrm>
              <a:off x="2334568" y="4764633"/>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226337" name="Rectangle 33"/>
            <p:cNvSpPr>
              <a:spLocks noChangeArrowheads="1"/>
            </p:cNvSpPr>
            <p:nvPr/>
          </p:nvSpPr>
          <p:spPr bwMode="auto">
            <a:xfrm>
              <a:off x="4336406" y="4310608"/>
              <a:ext cx="4953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endParaRPr lang="en-US" sz="2000" b="1" baseline="30000">
                <a:solidFill>
                  <a:srgbClr val="00CC00"/>
                </a:solidFill>
                <a:latin typeface="Futura Bk BT" pitchFamily="34" charset="0"/>
              </a:endParaRPr>
            </a:p>
          </p:txBody>
        </p:sp>
        <p:sp>
          <p:nvSpPr>
            <p:cNvPr id="226338" name="Rectangle 34"/>
            <p:cNvSpPr>
              <a:spLocks noChangeArrowheads="1"/>
            </p:cNvSpPr>
            <p:nvPr/>
          </p:nvSpPr>
          <p:spPr bwMode="auto">
            <a:xfrm>
              <a:off x="4250681" y="476463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226339" name="Rectangle 35"/>
            <p:cNvSpPr>
              <a:spLocks noChangeArrowheads="1"/>
            </p:cNvSpPr>
            <p:nvPr/>
          </p:nvSpPr>
          <p:spPr bwMode="auto">
            <a:xfrm>
              <a:off x="6665268" y="47551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3</a:t>
              </a:r>
            </a:p>
          </p:txBody>
        </p:sp>
        <p:sp>
          <p:nvSpPr>
            <p:cNvPr id="37"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8"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9" name="Rectangle 31"/>
            <p:cNvSpPr>
              <a:spLocks noChangeArrowheads="1"/>
            </p:cNvSpPr>
            <p:nvPr/>
          </p:nvSpPr>
          <p:spPr bwMode="auto">
            <a:xfrm>
              <a:off x="4104218" y="3850232"/>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40"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1"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2" name="Rectangle 32"/>
            <p:cNvSpPr>
              <a:spLocks noChangeArrowheads="1"/>
            </p:cNvSpPr>
            <p:nvPr/>
          </p:nvSpPr>
          <p:spPr bwMode="auto">
            <a:xfrm>
              <a:off x="6501755" y="3847058"/>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3"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44"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5" name="Rectangle 34"/>
            <p:cNvSpPr>
              <a:spLocks noChangeArrowheads="1"/>
            </p:cNvSpPr>
            <p:nvPr/>
          </p:nvSpPr>
          <p:spPr bwMode="auto">
            <a:xfrm>
              <a:off x="6372374" y="431378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grpSp>
      <p:sp>
        <p:nvSpPr>
          <p:cNvPr id="3" name="Tekstvak 2">
            <a:extLst>
              <a:ext uri="{FF2B5EF4-FFF2-40B4-BE49-F238E27FC236}">
                <a16:creationId xmlns:a16="http://schemas.microsoft.com/office/drawing/2014/main" id="{B39B4835-AD95-4808-A4A2-93B5C4642410}"/>
              </a:ext>
            </a:extLst>
          </p:cNvPr>
          <p:cNvSpPr txBox="1"/>
          <p:nvPr/>
        </p:nvSpPr>
        <p:spPr>
          <a:xfrm>
            <a:off x="5011884" y="2721867"/>
            <a:ext cx="952505" cy="461665"/>
          </a:xfrm>
          <a:prstGeom prst="rect">
            <a:avLst/>
          </a:prstGeom>
          <a:noFill/>
        </p:spPr>
        <p:txBody>
          <a:bodyPr wrap="none" rtlCol="0">
            <a:spAutoFit/>
          </a:bodyPr>
          <a:lstStyle/>
          <a:p>
            <a:r>
              <a:rPr lang="nl-NL"/>
              <a:t>parent</a:t>
            </a:r>
            <a:endParaRPr lang="x-none"/>
          </a:p>
        </p:txBody>
      </p:sp>
      <p:sp>
        <p:nvSpPr>
          <p:cNvPr id="4" name="Tekstvak 3">
            <a:extLst>
              <a:ext uri="{FF2B5EF4-FFF2-40B4-BE49-F238E27FC236}">
                <a16:creationId xmlns:a16="http://schemas.microsoft.com/office/drawing/2014/main" id="{CD2EEA17-BEEE-4629-B3F6-B079CB35E1CE}"/>
              </a:ext>
            </a:extLst>
          </p:cNvPr>
          <p:cNvSpPr txBox="1"/>
          <p:nvPr/>
        </p:nvSpPr>
        <p:spPr>
          <a:xfrm rot="16200000">
            <a:off x="30409" y="4240959"/>
            <a:ext cx="798617" cy="461665"/>
          </a:xfrm>
          <a:prstGeom prst="rect">
            <a:avLst/>
          </a:prstGeom>
          <a:noFill/>
        </p:spPr>
        <p:txBody>
          <a:bodyPr wrap="none" rtlCol="0">
            <a:spAutoFit/>
          </a:bodyPr>
          <a:lstStyle/>
          <a:p>
            <a:r>
              <a:rPr lang="nl-NL"/>
              <a:t>child</a:t>
            </a:r>
            <a:endParaRPr lang="x-none"/>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59532" y="260648"/>
            <a:ext cx="8424936" cy="4648200"/>
          </a:xfrm>
        </p:spPr>
        <p:txBody>
          <a:bodyPr/>
          <a:lstStyle/>
          <a:p>
            <a:pPr marL="0" indent="0">
              <a:lnSpc>
                <a:spcPct val="100000"/>
              </a:lnSpc>
              <a:buNone/>
            </a:pPr>
            <a:r>
              <a:rPr lang="en-US" sz="2500"/>
              <a:t>given </a:t>
            </a:r>
            <a:r>
              <a:rPr lang="en-US" sz="2500" dirty="0"/>
              <a:t>an </a:t>
            </a:r>
            <a:r>
              <a:rPr lang="en-US" sz="2500" b="1" i="1">
                <a:solidFill>
                  <a:schemeClr val="accent2"/>
                </a:solidFill>
              </a:rPr>
              <a:t>AA</a:t>
            </a:r>
            <a:r>
              <a:rPr lang="en-US" sz="2500" i="1"/>
              <a:t> </a:t>
            </a:r>
            <a:r>
              <a:rPr lang="en-US" sz="2500"/>
              <a:t>parent, </a:t>
            </a:r>
            <a:r>
              <a:rPr lang="en-US" sz="2500" dirty="0"/>
              <a:t>an </a:t>
            </a:r>
            <a:r>
              <a:rPr lang="en-US" sz="2500" b="1" i="1" dirty="0">
                <a:solidFill>
                  <a:schemeClr val="accent2"/>
                </a:solidFill>
              </a:rPr>
              <a:t>AA</a:t>
            </a:r>
            <a:r>
              <a:rPr lang="en-US" sz="2500" i="1" dirty="0"/>
              <a:t> </a:t>
            </a:r>
            <a:r>
              <a:rPr lang="en-US" sz="2500" dirty="0"/>
              <a:t>offspring can come from </a:t>
            </a:r>
            <a:r>
              <a:rPr lang="en-US" sz="2500"/>
              <a:t>either  </a:t>
            </a:r>
            <a:r>
              <a:rPr lang="en-US" sz="2500" b="1" i="1" dirty="0">
                <a:solidFill>
                  <a:schemeClr val="accent2"/>
                </a:solidFill>
              </a:rPr>
              <a:t>AA</a:t>
            </a:r>
            <a:r>
              <a:rPr lang="en-US" sz="2500" i="1" dirty="0"/>
              <a:t> </a:t>
            </a:r>
            <a:r>
              <a:rPr lang="en-US" sz="2500" dirty="0"/>
              <a:t>x </a:t>
            </a:r>
            <a:r>
              <a:rPr lang="en-US" sz="2500" b="1" i="1" dirty="0">
                <a:solidFill>
                  <a:schemeClr val="accent2"/>
                </a:solidFill>
              </a:rPr>
              <a:t>AA</a:t>
            </a:r>
            <a:r>
              <a:rPr lang="en-US" sz="2500" i="1" dirty="0"/>
              <a:t> </a:t>
            </a:r>
            <a:r>
              <a:rPr lang="en-US" sz="2500" dirty="0"/>
              <a:t>or  </a:t>
            </a:r>
            <a:r>
              <a:rPr lang="en-US" sz="2500" b="1" i="1" dirty="0">
                <a:solidFill>
                  <a:schemeClr val="accent2"/>
                </a:solidFill>
              </a:rPr>
              <a:t>AA</a:t>
            </a:r>
            <a:r>
              <a:rPr lang="en-US" sz="2500" i="1" dirty="0"/>
              <a:t> </a:t>
            </a:r>
            <a:r>
              <a:rPr lang="en-US" sz="2500" dirty="0"/>
              <a:t>x </a:t>
            </a:r>
            <a:r>
              <a:rPr lang="en-US" sz="2500" b="1" i="1" dirty="0" err="1">
                <a:solidFill>
                  <a:schemeClr val="accent2"/>
                </a:solidFill>
              </a:rPr>
              <a:t>Aa</a:t>
            </a:r>
            <a:r>
              <a:rPr lang="en-US" sz="2500" i="1" dirty="0"/>
              <a:t> </a:t>
            </a:r>
            <a:r>
              <a:rPr lang="en-US" sz="2500"/>
              <a:t>parental random mating </a:t>
            </a:r>
            <a:r>
              <a:rPr lang="en-US" sz="2500" dirty="0"/>
              <a:t>types</a:t>
            </a:r>
          </a:p>
          <a:p>
            <a:pPr>
              <a:lnSpc>
                <a:spcPct val="100000"/>
              </a:lnSpc>
              <a:buFontTx/>
              <a:buNone/>
            </a:pPr>
            <a:endParaRPr lang="en-US" sz="2500" dirty="0"/>
          </a:p>
          <a:p>
            <a:pPr>
              <a:lnSpc>
                <a:spcPct val="100000"/>
              </a:lnSpc>
              <a:buFontTx/>
              <a:buNone/>
            </a:pPr>
            <a:r>
              <a:rPr lang="en-US" sz="2500" i="1" dirty="0"/>
              <a:t>		</a:t>
            </a:r>
            <a:r>
              <a:rPr lang="en-US" sz="2500" b="1" i="1" dirty="0">
                <a:solidFill>
                  <a:schemeClr val="accent2"/>
                </a:solidFill>
              </a:rPr>
              <a:t>AA</a:t>
            </a:r>
            <a:r>
              <a:rPr lang="en-US" sz="2500" i="1" dirty="0"/>
              <a:t> </a:t>
            </a:r>
            <a:r>
              <a:rPr lang="en-US" sz="2500" dirty="0"/>
              <a:t>x </a:t>
            </a:r>
            <a:r>
              <a:rPr lang="en-US" sz="2500" b="1" i="1" dirty="0">
                <a:solidFill>
                  <a:schemeClr val="accent2"/>
                </a:solidFill>
              </a:rPr>
              <a:t>AA</a:t>
            </a:r>
            <a:r>
              <a:rPr lang="en-US" sz="2500" i="1" dirty="0">
                <a:solidFill>
                  <a:schemeClr val="accent2"/>
                </a:solidFill>
              </a:rPr>
              <a:t> 	</a:t>
            </a:r>
            <a:r>
              <a:rPr lang="en-US" sz="2500" dirty="0"/>
              <a:t>will occur </a:t>
            </a:r>
            <a:r>
              <a:rPr lang="en-US" sz="2500" b="1" i="1" dirty="0">
                <a:solidFill>
                  <a:schemeClr val="folHlink"/>
                </a:solidFill>
              </a:rPr>
              <a:t>p</a:t>
            </a:r>
            <a:r>
              <a:rPr lang="en-US" sz="2500" b="1" i="1" baseline="30000" dirty="0">
                <a:solidFill>
                  <a:schemeClr val="folHlink"/>
                </a:solidFill>
              </a:rPr>
              <a:t>2</a:t>
            </a:r>
            <a:r>
              <a:rPr lang="en-US" sz="2500" b="1" i="1" dirty="0">
                <a:solidFill>
                  <a:schemeClr val="folHlink"/>
                </a:solidFill>
              </a:rPr>
              <a:t> </a:t>
            </a:r>
            <a:r>
              <a:rPr lang="en-US" sz="2500" b="1" i="1" dirty="0">
                <a:cs typeface="Times New Roman" pitchFamily="18" charset="0"/>
              </a:rPr>
              <a:t>× </a:t>
            </a:r>
            <a:r>
              <a:rPr lang="en-US" sz="2500" b="1" i="1" dirty="0">
                <a:solidFill>
                  <a:schemeClr val="folHlink"/>
                </a:solidFill>
                <a:cs typeface="Times New Roman" pitchFamily="18" charset="0"/>
              </a:rPr>
              <a:t>p</a:t>
            </a:r>
            <a:r>
              <a:rPr lang="en-US" sz="2500" b="1" i="1" baseline="30000" dirty="0">
                <a:solidFill>
                  <a:schemeClr val="folHlink"/>
                </a:solidFill>
                <a:cs typeface="Times New Roman" pitchFamily="18" charset="0"/>
              </a:rPr>
              <a:t>2</a:t>
            </a:r>
            <a:r>
              <a:rPr lang="en-US" sz="2500" b="1" i="1" dirty="0">
                <a:cs typeface="Times New Roman" pitchFamily="18" charset="0"/>
              </a:rPr>
              <a:t> = </a:t>
            </a:r>
            <a:r>
              <a:rPr lang="en-US" sz="2500" b="1" i="1" dirty="0">
                <a:solidFill>
                  <a:schemeClr val="folHlink"/>
                </a:solidFill>
                <a:cs typeface="Times New Roman" pitchFamily="18" charset="0"/>
              </a:rPr>
              <a:t>p</a:t>
            </a:r>
            <a:r>
              <a:rPr lang="en-US" sz="2500" b="1" i="1" baseline="30000" dirty="0">
                <a:solidFill>
                  <a:schemeClr val="folHlink"/>
                </a:solidFill>
                <a:cs typeface="Times New Roman" pitchFamily="18" charset="0"/>
              </a:rPr>
              <a:t>4</a:t>
            </a:r>
          </a:p>
          <a:p>
            <a:pPr>
              <a:lnSpc>
                <a:spcPct val="100000"/>
              </a:lnSpc>
              <a:buFontTx/>
              <a:buNone/>
            </a:pPr>
            <a:r>
              <a:rPr lang="en-US" sz="2500" i="1" dirty="0"/>
              <a:t>				</a:t>
            </a:r>
            <a:r>
              <a:rPr lang="en-US" sz="2500" dirty="0"/>
              <a:t>and have</a:t>
            </a:r>
            <a:r>
              <a:rPr lang="en-US" sz="2500" b="1" dirty="0"/>
              <a:t> </a:t>
            </a:r>
            <a:r>
              <a:rPr lang="en-US" sz="2500" b="1" i="1" dirty="0">
                <a:solidFill>
                  <a:schemeClr val="accent2"/>
                </a:solidFill>
              </a:rPr>
              <a:t>AA</a:t>
            </a:r>
            <a:r>
              <a:rPr lang="en-US" sz="2500" b="1" dirty="0"/>
              <a:t> </a:t>
            </a:r>
            <a:r>
              <a:rPr lang="en-US" sz="2500"/>
              <a:t>offspring Prob(</a:t>
            </a:r>
            <a:r>
              <a:rPr lang="en-US" sz="2500" b="1">
                <a:solidFill>
                  <a:srgbClr val="0070C0"/>
                </a:solidFill>
              </a:rPr>
              <a:t>AA</a:t>
            </a:r>
            <a:r>
              <a:rPr lang="en-US" sz="2500"/>
              <a:t>)=</a:t>
            </a:r>
            <a:r>
              <a:rPr lang="en-US" sz="2500" dirty="0"/>
              <a:t>1</a:t>
            </a:r>
          </a:p>
          <a:p>
            <a:pPr>
              <a:lnSpc>
                <a:spcPct val="100000"/>
              </a:lnSpc>
              <a:buFontTx/>
              <a:buNone/>
            </a:pPr>
            <a:endParaRPr lang="en-US" sz="2500" i="1" dirty="0"/>
          </a:p>
          <a:p>
            <a:pPr>
              <a:lnSpc>
                <a:spcPct val="100000"/>
              </a:lnSpc>
              <a:buFontTx/>
              <a:buNone/>
            </a:pPr>
            <a:r>
              <a:rPr lang="en-US" sz="2500" i="1" dirty="0"/>
              <a:t>		</a:t>
            </a:r>
            <a:r>
              <a:rPr lang="en-US" sz="2500" b="1" i="1" dirty="0">
                <a:solidFill>
                  <a:schemeClr val="accent2"/>
                </a:solidFill>
              </a:rPr>
              <a:t>AA</a:t>
            </a:r>
            <a:r>
              <a:rPr lang="en-US" sz="2500" i="1" dirty="0"/>
              <a:t> </a:t>
            </a:r>
            <a:r>
              <a:rPr lang="en-US" sz="2500" dirty="0"/>
              <a:t>x </a:t>
            </a:r>
            <a:r>
              <a:rPr lang="en-US" sz="2500" b="1" i="1" dirty="0" err="1">
                <a:solidFill>
                  <a:schemeClr val="accent2"/>
                </a:solidFill>
              </a:rPr>
              <a:t>Aa</a:t>
            </a:r>
            <a:r>
              <a:rPr lang="en-US" sz="2500" i="1" dirty="0">
                <a:solidFill>
                  <a:schemeClr val="accent2"/>
                </a:solidFill>
              </a:rPr>
              <a:t> 	</a:t>
            </a:r>
            <a:r>
              <a:rPr lang="en-US" sz="2500" dirty="0"/>
              <a:t>will occur </a:t>
            </a:r>
            <a:r>
              <a:rPr lang="en-US" sz="2500" b="1" i="1" dirty="0">
                <a:solidFill>
                  <a:schemeClr val="folHlink"/>
                </a:solidFill>
              </a:rPr>
              <a:t>p</a:t>
            </a:r>
            <a:r>
              <a:rPr lang="en-US" sz="2500" b="1" i="1" baseline="30000" dirty="0">
                <a:solidFill>
                  <a:schemeClr val="folHlink"/>
                </a:solidFill>
              </a:rPr>
              <a:t>2</a:t>
            </a:r>
            <a:r>
              <a:rPr lang="en-US" sz="2500" b="1" i="1" dirty="0">
                <a:solidFill>
                  <a:schemeClr val="folHlink"/>
                </a:solidFill>
              </a:rPr>
              <a:t> </a:t>
            </a:r>
            <a:r>
              <a:rPr lang="en-US" sz="2500" b="1" i="1" dirty="0">
                <a:cs typeface="Times New Roman" pitchFamily="18" charset="0"/>
              </a:rPr>
              <a:t>× </a:t>
            </a:r>
            <a:r>
              <a:rPr lang="en-US" sz="2500" b="1" i="1" dirty="0">
                <a:solidFill>
                  <a:schemeClr val="folHlink"/>
                </a:solidFill>
                <a:cs typeface="Times New Roman" pitchFamily="18" charset="0"/>
              </a:rPr>
              <a:t>2pq</a:t>
            </a:r>
            <a:r>
              <a:rPr lang="en-US" sz="2500" b="1" i="1" dirty="0">
                <a:cs typeface="Times New Roman" pitchFamily="18" charset="0"/>
              </a:rPr>
              <a:t> = </a:t>
            </a:r>
            <a:r>
              <a:rPr lang="en-US" sz="2500" b="1" i="1" dirty="0">
                <a:solidFill>
                  <a:schemeClr val="folHlink"/>
                </a:solidFill>
                <a:cs typeface="Times New Roman" pitchFamily="18" charset="0"/>
              </a:rPr>
              <a:t>2p</a:t>
            </a:r>
            <a:r>
              <a:rPr lang="en-US" sz="2500" b="1" i="1" baseline="30000" dirty="0">
                <a:solidFill>
                  <a:schemeClr val="folHlink"/>
                </a:solidFill>
                <a:cs typeface="Times New Roman" pitchFamily="18" charset="0"/>
              </a:rPr>
              <a:t>3</a:t>
            </a:r>
            <a:r>
              <a:rPr lang="en-US" sz="2500" b="1" i="1" dirty="0">
                <a:solidFill>
                  <a:schemeClr val="folHlink"/>
                </a:solidFill>
                <a:cs typeface="Times New Roman" pitchFamily="18" charset="0"/>
              </a:rPr>
              <a:t>q</a:t>
            </a:r>
          </a:p>
          <a:p>
            <a:pPr>
              <a:lnSpc>
                <a:spcPct val="100000"/>
              </a:lnSpc>
              <a:buFontTx/>
              <a:buNone/>
            </a:pPr>
            <a:r>
              <a:rPr lang="en-US" sz="2500" dirty="0"/>
              <a:t>				and have </a:t>
            </a:r>
            <a:r>
              <a:rPr lang="en-US" sz="2500" b="1" i="1" dirty="0">
                <a:solidFill>
                  <a:srgbClr val="0070C0"/>
                </a:solidFill>
              </a:rPr>
              <a:t>AA</a:t>
            </a:r>
            <a:r>
              <a:rPr lang="en-US" sz="2500" dirty="0"/>
              <a:t> </a:t>
            </a:r>
            <a:r>
              <a:rPr lang="en-US" sz="2500"/>
              <a:t>offspring Prob(</a:t>
            </a:r>
            <a:r>
              <a:rPr lang="en-US" sz="2500" b="1">
                <a:solidFill>
                  <a:srgbClr val="0070C0"/>
                </a:solidFill>
              </a:rPr>
              <a:t>AA</a:t>
            </a:r>
            <a:r>
              <a:rPr lang="en-US" sz="2500"/>
              <a:t>)=</a:t>
            </a:r>
            <a:r>
              <a:rPr lang="en-US" sz="2500" dirty="0"/>
              <a:t>0.5</a:t>
            </a:r>
          </a:p>
          <a:p>
            <a:pPr>
              <a:lnSpc>
                <a:spcPct val="100000"/>
              </a:lnSpc>
              <a:buFontTx/>
              <a:buNone/>
            </a:pPr>
            <a:r>
              <a:rPr lang="en-US" sz="2500" dirty="0"/>
              <a:t>				and have </a:t>
            </a:r>
            <a:r>
              <a:rPr lang="en-US" sz="2500" b="1" i="1" dirty="0" err="1">
                <a:solidFill>
                  <a:srgbClr val="0070C0"/>
                </a:solidFill>
              </a:rPr>
              <a:t>Aa</a:t>
            </a:r>
            <a:r>
              <a:rPr lang="en-US" sz="2500" dirty="0"/>
              <a:t> </a:t>
            </a:r>
            <a:r>
              <a:rPr lang="en-US" sz="2500"/>
              <a:t>offspring Prob(</a:t>
            </a:r>
            <a:r>
              <a:rPr lang="en-US" sz="2500" b="1">
                <a:solidFill>
                  <a:srgbClr val="0070C0"/>
                </a:solidFill>
              </a:rPr>
              <a:t>Aa</a:t>
            </a:r>
            <a:r>
              <a:rPr lang="en-US" sz="2500"/>
              <a:t>)=</a:t>
            </a:r>
            <a:r>
              <a:rPr lang="en-US" sz="2500" dirty="0"/>
              <a:t>0.5</a:t>
            </a:r>
          </a:p>
          <a:p>
            <a:pPr>
              <a:lnSpc>
                <a:spcPct val="100000"/>
              </a:lnSpc>
              <a:buFontTx/>
              <a:buNone/>
            </a:pPr>
            <a:r>
              <a:rPr lang="en-US" sz="2500"/>
              <a:t>		</a:t>
            </a:r>
            <a:r>
              <a:rPr lang="en-US" sz="2500" b="1" i="1">
                <a:solidFill>
                  <a:schemeClr val="accent2"/>
                </a:solidFill>
              </a:rPr>
              <a:t>AA</a:t>
            </a:r>
            <a:r>
              <a:rPr lang="en-US" sz="2500" i="1"/>
              <a:t> </a:t>
            </a:r>
            <a:r>
              <a:rPr lang="en-US" sz="2500"/>
              <a:t>x </a:t>
            </a:r>
            <a:r>
              <a:rPr lang="en-US" sz="2500" b="1" i="1">
                <a:solidFill>
                  <a:schemeClr val="accent2"/>
                </a:solidFill>
              </a:rPr>
              <a:t>aa</a:t>
            </a:r>
            <a:r>
              <a:rPr lang="en-US" sz="2500" i="1">
                <a:solidFill>
                  <a:schemeClr val="accent2"/>
                </a:solidFill>
              </a:rPr>
              <a:t> 	</a:t>
            </a:r>
            <a:r>
              <a:rPr lang="en-US" sz="2500"/>
              <a:t>Not relevant (offspring Aa)</a:t>
            </a:r>
            <a:endParaRPr lang="en-US" sz="2500" dirty="0"/>
          </a:p>
          <a:p>
            <a:pPr>
              <a:lnSpc>
                <a:spcPct val="100000"/>
              </a:lnSpc>
              <a:buFontTx/>
              <a:buNone/>
            </a:pPr>
            <a:endParaRPr lang="en-US" sz="2500"/>
          </a:p>
          <a:p>
            <a:pPr>
              <a:lnSpc>
                <a:spcPct val="100000"/>
              </a:lnSpc>
              <a:buFontTx/>
              <a:buNone/>
            </a:pPr>
            <a:r>
              <a:rPr lang="en-US" sz="2500"/>
              <a:t>Therefore</a:t>
            </a:r>
            <a:r>
              <a:rPr lang="en-US" sz="2500" dirty="0"/>
              <a:t>, </a:t>
            </a:r>
            <a:r>
              <a:rPr lang="en-US" sz="2500"/>
              <a:t>P(</a:t>
            </a:r>
            <a:r>
              <a:rPr lang="en-US" sz="2500" b="1" i="1">
                <a:solidFill>
                  <a:schemeClr val="accent2"/>
                </a:solidFill>
              </a:rPr>
              <a:t>AA</a:t>
            </a:r>
            <a:r>
              <a:rPr lang="en-US" sz="2500"/>
              <a:t> parent &amp; </a:t>
            </a:r>
            <a:r>
              <a:rPr lang="en-US" sz="2500" b="1" i="1" dirty="0">
                <a:solidFill>
                  <a:schemeClr val="accent2"/>
                </a:solidFill>
              </a:rPr>
              <a:t>AA</a:t>
            </a:r>
            <a:r>
              <a:rPr lang="en-US" sz="2500" dirty="0">
                <a:solidFill>
                  <a:schemeClr val="accent2"/>
                </a:solidFill>
              </a:rPr>
              <a:t> </a:t>
            </a:r>
            <a:r>
              <a:rPr lang="en-US" sz="2500" dirty="0"/>
              <a:t>offspring) 	</a:t>
            </a:r>
            <a:r>
              <a:rPr lang="en-US" sz="2500" b="1" dirty="0"/>
              <a:t>= </a:t>
            </a:r>
            <a:r>
              <a:rPr lang="en-US" sz="2500" b="1" i="1" dirty="0">
                <a:solidFill>
                  <a:schemeClr val="folHlink"/>
                </a:solidFill>
                <a:cs typeface="Times New Roman" pitchFamily="18" charset="0"/>
              </a:rPr>
              <a:t>p</a:t>
            </a:r>
            <a:r>
              <a:rPr lang="en-US" sz="2500" b="1" i="1" baseline="30000" dirty="0">
                <a:solidFill>
                  <a:schemeClr val="folHlink"/>
                </a:solidFill>
                <a:cs typeface="Times New Roman" pitchFamily="18" charset="0"/>
              </a:rPr>
              <a:t>4</a:t>
            </a:r>
            <a:r>
              <a:rPr lang="en-US" sz="2500" b="1" i="1" dirty="0">
                <a:solidFill>
                  <a:schemeClr val="folHlink"/>
                </a:solidFill>
                <a:cs typeface="Times New Roman" pitchFamily="18" charset="0"/>
              </a:rPr>
              <a:t> </a:t>
            </a:r>
            <a:r>
              <a:rPr lang="en-US" sz="2500" b="1" i="1">
                <a:solidFill>
                  <a:schemeClr val="folHlink"/>
                </a:solidFill>
                <a:cs typeface="Times New Roman" pitchFamily="18" charset="0"/>
              </a:rPr>
              <a:t>+ .5*2*p</a:t>
            </a:r>
            <a:r>
              <a:rPr lang="en-US" sz="2500" b="1" i="1" baseline="30000">
                <a:solidFill>
                  <a:schemeClr val="folHlink"/>
                </a:solidFill>
                <a:cs typeface="Times New Roman" pitchFamily="18" charset="0"/>
              </a:rPr>
              <a:t>3</a:t>
            </a:r>
            <a:r>
              <a:rPr lang="en-US" sz="2500" b="1" i="1">
                <a:solidFill>
                  <a:schemeClr val="folHlink"/>
                </a:solidFill>
                <a:cs typeface="Times New Roman" pitchFamily="18" charset="0"/>
              </a:rPr>
              <a:t>q </a:t>
            </a:r>
            <a:endParaRPr lang="en-US" sz="2500" b="1" i="1" dirty="0">
              <a:solidFill>
                <a:schemeClr val="folHlink"/>
              </a:solidFill>
              <a:cs typeface="Times New Roman" pitchFamily="18" charset="0"/>
            </a:endParaRPr>
          </a:p>
          <a:p>
            <a:pPr>
              <a:lnSpc>
                <a:spcPct val="100000"/>
              </a:lnSpc>
              <a:buFontTx/>
              <a:buNone/>
            </a:pPr>
            <a:r>
              <a:rPr lang="en-US" sz="2500" b="1" i="1" dirty="0">
                <a:solidFill>
                  <a:schemeClr val="folHlink"/>
                </a:solidFill>
                <a:cs typeface="Times New Roman" pitchFamily="18" charset="0"/>
              </a:rPr>
              <a:t>					</a:t>
            </a:r>
            <a:r>
              <a:rPr lang="en-US" sz="2500" b="1" i="1">
                <a:solidFill>
                  <a:schemeClr val="folHlink"/>
                </a:solidFill>
                <a:cs typeface="Times New Roman" pitchFamily="18" charset="0"/>
              </a:rPr>
              <a:t>		= </a:t>
            </a:r>
            <a:r>
              <a:rPr lang="en-US" sz="2500" b="1" i="1" dirty="0">
                <a:solidFill>
                  <a:schemeClr val="folHlink"/>
                </a:solidFill>
                <a:cs typeface="Times New Roman" pitchFamily="18" charset="0"/>
              </a:rPr>
              <a:t>p</a:t>
            </a:r>
            <a:r>
              <a:rPr lang="en-US" sz="2500" b="1" i="1" baseline="30000" dirty="0">
                <a:solidFill>
                  <a:schemeClr val="folHlink"/>
                </a:solidFill>
                <a:cs typeface="Times New Roman" pitchFamily="18" charset="0"/>
              </a:rPr>
              <a:t>3</a:t>
            </a:r>
            <a:r>
              <a:rPr lang="en-US" sz="2500" b="1" i="1" dirty="0">
                <a:solidFill>
                  <a:schemeClr val="folHlink"/>
                </a:solidFill>
                <a:cs typeface="Times New Roman" pitchFamily="18" charset="0"/>
              </a:rPr>
              <a:t>(</a:t>
            </a:r>
            <a:r>
              <a:rPr lang="en-US" sz="2500" b="1" i="1" dirty="0" err="1">
                <a:solidFill>
                  <a:schemeClr val="folHlink"/>
                </a:solidFill>
                <a:cs typeface="Times New Roman" pitchFamily="18" charset="0"/>
              </a:rPr>
              <a:t>p+q</a:t>
            </a:r>
            <a:r>
              <a:rPr lang="en-US" sz="2500" b="1" i="1" dirty="0">
                <a:solidFill>
                  <a:schemeClr val="folHlink"/>
                </a:solidFill>
                <a:cs typeface="Times New Roman" pitchFamily="18" charset="0"/>
              </a:rPr>
              <a:t>) 	</a:t>
            </a:r>
          </a:p>
          <a:p>
            <a:pPr>
              <a:lnSpc>
                <a:spcPct val="100000"/>
              </a:lnSpc>
              <a:buFontTx/>
              <a:buNone/>
            </a:pPr>
            <a:r>
              <a:rPr lang="en-US" sz="2500" b="1" i="1" dirty="0">
                <a:solidFill>
                  <a:schemeClr val="folHlink"/>
                </a:solidFill>
                <a:cs typeface="Times New Roman" pitchFamily="18" charset="0"/>
              </a:rPr>
              <a:t>					</a:t>
            </a:r>
            <a:r>
              <a:rPr lang="en-US" sz="2500" b="1" i="1">
                <a:solidFill>
                  <a:schemeClr val="folHlink"/>
                </a:solidFill>
                <a:cs typeface="Times New Roman" pitchFamily="18" charset="0"/>
              </a:rPr>
              <a:t>		= </a:t>
            </a:r>
            <a:r>
              <a:rPr lang="en-US" sz="2500" b="1" i="1" dirty="0">
                <a:solidFill>
                  <a:schemeClr val="folHlink"/>
                </a:solidFill>
                <a:cs typeface="Times New Roman" pitchFamily="18" charset="0"/>
              </a:rPr>
              <a:t>p</a:t>
            </a:r>
            <a:r>
              <a:rPr lang="en-US" sz="2500" b="1" i="1" baseline="30000" dirty="0">
                <a:solidFill>
                  <a:schemeClr val="folHlink"/>
                </a:solidFill>
                <a:cs typeface="Times New Roman" pitchFamily="18" charset="0"/>
              </a:rPr>
              <a:t>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95536" y="332656"/>
            <a:ext cx="8424936" cy="4648200"/>
          </a:xfrm>
        </p:spPr>
        <p:txBody>
          <a:bodyPr/>
          <a:lstStyle/>
          <a:p>
            <a:pPr marL="0" indent="0">
              <a:lnSpc>
                <a:spcPct val="100000"/>
              </a:lnSpc>
              <a:buNone/>
            </a:pPr>
            <a:r>
              <a:rPr lang="en-US" sz="2800"/>
              <a:t>So can be complicated, but can also be simple ….</a:t>
            </a:r>
            <a:endParaRPr lang="en-US" sz="2800" i="1" baseline="30000" dirty="0">
              <a:solidFill>
                <a:schemeClr val="folHlink"/>
              </a:solidFill>
              <a:cs typeface="Times New Roman" pitchFamily="18" charset="0"/>
            </a:endParaRPr>
          </a:p>
        </p:txBody>
      </p:sp>
      <p:grpSp>
        <p:nvGrpSpPr>
          <p:cNvPr id="3" name="Group 2"/>
          <p:cNvGrpSpPr/>
          <p:nvPr/>
        </p:nvGrpSpPr>
        <p:grpSpPr>
          <a:xfrm>
            <a:off x="899592" y="1575428"/>
            <a:ext cx="7673181" cy="2133600"/>
            <a:chOff x="683568" y="3167608"/>
            <a:chExt cx="7673181" cy="2133600"/>
          </a:xfrm>
        </p:grpSpPr>
        <p:sp>
          <p:nvSpPr>
            <p:cNvPr id="4"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5"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6"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7"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8"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9"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10"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11"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12"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3"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4"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15"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6"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17"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18"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19"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0"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1"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3"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4"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5"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6"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7"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28" name="Rectangle 30"/>
            <p:cNvSpPr>
              <a:spLocks noChangeArrowheads="1"/>
            </p:cNvSpPr>
            <p:nvPr/>
          </p:nvSpPr>
          <p:spPr bwMode="auto">
            <a:xfrm>
              <a:off x="2334568" y="38534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3</a:t>
              </a:r>
            </a:p>
          </p:txBody>
        </p:sp>
        <p:sp>
          <p:nvSpPr>
            <p:cNvPr id="29" name="Rectangle 31"/>
            <p:cNvSpPr>
              <a:spLocks noChangeArrowheads="1"/>
            </p:cNvSpPr>
            <p:nvPr/>
          </p:nvSpPr>
          <p:spPr bwMode="auto">
            <a:xfrm>
              <a:off x="2131368" y="4310608"/>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30" name="Rectangle 32"/>
            <p:cNvSpPr>
              <a:spLocks noChangeArrowheads="1"/>
            </p:cNvSpPr>
            <p:nvPr/>
          </p:nvSpPr>
          <p:spPr bwMode="auto">
            <a:xfrm>
              <a:off x="2334568" y="4764633"/>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31" name="Rectangle 33"/>
            <p:cNvSpPr>
              <a:spLocks noChangeArrowheads="1"/>
            </p:cNvSpPr>
            <p:nvPr/>
          </p:nvSpPr>
          <p:spPr bwMode="auto">
            <a:xfrm>
              <a:off x="4336406" y="4310608"/>
              <a:ext cx="4953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endParaRPr lang="en-US" sz="2000" b="1" baseline="30000">
                <a:solidFill>
                  <a:srgbClr val="00CC00"/>
                </a:solidFill>
                <a:latin typeface="Futura Bk BT" pitchFamily="34" charset="0"/>
              </a:endParaRPr>
            </a:p>
          </p:txBody>
        </p:sp>
        <p:sp>
          <p:nvSpPr>
            <p:cNvPr id="32" name="Rectangle 34"/>
            <p:cNvSpPr>
              <a:spLocks noChangeArrowheads="1"/>
            </p:cNvSpPr>
            <p:nvPr/>
          </p:nvSpPr>
          <p:spPr bwMode="auto">
            <a:xfrm>
              <a:off x="4250681" y="476463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33" name="Rectangle 35"/>
            <p:cNvSpPr>
              <a:spLocks noChangeArrowheads="1"/>
            </p:cNvSpPr>
            <p:nvPr/>
          </p:nvSpPr>
          <p:spPr bwMode="auto">
            <a:xfrm>
              <a:off x="6665268" y="47551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3</a:t>
              </a:r>
            </a:p>
          </p:txBody>
        </p:sp>
        <p:sp>
          <p:nvSpPr>
            <p:cNvPr id="34"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5"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6" name="Rectangle 31"/>
            <p:cNvSpPr>
              <a:spLocks noChangeArrowheads="1"/>
            </p:cNvSpPr>
            <p:nvPr/>
          </p:nvSpPr>
          <p:spPr bwMode="auto">
            <a:xfrm>
              <a:off x="4104218" y="3850232"/>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37"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8"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39" name="Rectangle 32"/>
            <p:cNvSpPr>
              <a:spLocks noChangeArrowheads="1"/>
            </p:cNvSpPr>
            <p:nvPr/>
          </p:nvSpPr>
          <p:spPr bwMode="auto">
            <a:xfrm>
              <a:off x="6501755" y="3847058"/>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40"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41"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2" name="Rectangle 34"/>
            <p:cNvSpPr>
              <a:spLocks noChangeArrowheads="1"/>
            </p:cNvSpPr>
            <p:nvPr/>
          </p:nvSpPr>
          <p:spPr bwMode="auto">
            <a:xfrm>
              <a:off x="6372374" y="431378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grpSp>
      <p:sp>
        <p:nvSpPr>
          <p:cNvPr id="2" name="Rounded Rectangle 1"/>
          <p:cNvSpPr/>
          <p:nvPr/>
        </p:nvSpPr>
        <p:spPr bwMode="auto">
          <a:xfrm>
            <a:off x="2347392" y="3104431"/>
            <a:ext cx="2119313" cy="479425"/>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
        <p:nvSpPr>
          <p:cNvPr id="43" name="TextBox 42"/>
          <p:cNvSpPr txBox="1"/>
          <p:nvPr/>
        </p:nvSpPr>
        <p:spPr>
          <a:xfrm>
            <a:off x="2777605" y="1113763"/>
            <a:ext cx="1047082" cy="461665"/>
          </a:xfrm>
          <a:prstGeom prst="rect">
            <a:avLst/>
          </a:prstGeom>
          <a:noFill/>
        </p:spPr>
        <p:txBody>
          <a:bodyPr wrap="none" rtlCol="0">
            <a:spAutoFit/>
          </a:bodyPr>
          <a:lstStyle/>
          <a:p>
            <a:r>
              <a:rPr lang="nl-NL"/>
              <a:t>Parent </a:t>
            </a:r>
          </a:p>
        </p:txBody>
      </p:sp>
      <p:sp>
        <p:nvSpPr>
          <p:cNvPr id="44" name="TextBox 43"/>
          <p:cNvSpPr txBox="1"/>
          <p:nvPr/>
        </p:nvSpPr>
        <p:spPr>
          <a:xfrm rot="16200000">
            <a:off x="-349705" y="2637771"/>
            <a:ext cx="1376531" cy="461665"/>
          </a:xfrm>
          <a:prstGeom prst="rect">
            <a:avLst/>
          </a:prstGeom>
          <a:noFill/>
        </p:spPr>
        <p:txBody>
          <a:bodyPr wrap="none" rtlCol="0">
            <a:spAutoFit/>
          </a:bodyPr>
          <a:lstStyle/>
          <a:p>
            <a:r>
              <a:rPr lang="nl-NL"/>
              <a:t>Offspring</a:t>
            </a:r>
          </a:p>
        </p:txBody>
      </p:sp>
      <p:cxnSp>
        <p:nvCxnSpPr>
          <p:cNvPr id="46" name="Straight Arrow Connector 45"/>
          <p:cNvCxnSpPr/>
          <p:nvPr/>
        </p:nvCxnSpPr>
        <p:spPr bwMode="auto">
          <a:xfrm>
            <a:off x="3301146" y="3583856"/>
            <a:ext cx="105902" cy="9972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TextBox 46"/>
          <p:cNvSpPr txBox="1"/>
          <p:nvPr/>
        </p:nvSpPr>
        <p:spPr>
          <a:xfrm>
            <a:off x="899592" y="4797152"/>
            <a:ext cx="4059125" cy="523220"/>
          </a:xfrm>
          <a:prstGeom prst="rect">
            <a:avLst/>
          </a:prstGeom>
          <a:noFill/>
        </p:spPr>
        <p:txBody>
          <a:bodyPr wrap="none" rtlCol="0">
            <a:spAutoFit/>
          </a:bodyPr>
          <a:lstStyle/>
          <a:p>
            <a:r>
              <a:rPr lang="nl-NL" sz="2800"/>
              <a:t>why zero probability {</a:t>
            </a:r>
            <a:r>
              <a:rPr lang="en-US" sz="2800" b="1" i="1">
                <a:solidFill>
                  <a:srgbClr val="00CC00"/>
                </a:solidFill>
                <a:latin typeface="Futura Bk BT" pitchFamily="34" charset="0"/>
              </a:rPr>
              <a:t>0</a:t>
            </a:r>
            <a:r>
              <a:rPr lang="nl-NL" sz="2800"/>
              <a:t>}? </a:t>
            </a:r>
          </a:p>
        </p:txBody>
      </p:sp>
    </p:spTree>
    <p:extLst>
      <p:ext uri="{BB962C8B-B14F-4D97-AF65-F5344CB8AC3E}">
        <p14:creationId xmlns:p14="http://schemas.microsoft.com/office/powerpoint/2010/main" val="2577412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3449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34530" name="Rectangle 34"/>
          <p:cNvSpPr>
            <a:spLocks noChangeArrowheads="1"/>
          </p:cNvSpPr>
          <p:nvPr/>
        </p:nvSpPr>
        <p:spPr bwMode="auto">
          <a:xfrm>
            <a:off x="2483768" y="4869160"/>
            <a:ext cx="5867400" cy="457200"/>
          </a:xfrm>
          <a:prstGeom prst="rect">
            <a:avLst/>
          </a:prstGeom>
          <a:noFill/>
          <a:ln w="9525">
            <a:noFill/>
            <a:miter lim="800000"/>
            <a:headEnd/>
            <a:tailEnd/>
          </a:ln>
          <a:effectLst/>
        </p:spPr>
        <p:txBody>
          <a:bodyPr>
            <a:spAutoFit/>
          </a:bodyPr>
          <a:lstStyle/>
          <a:p>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p</a:t>
            </a:r>
            <a:r>
              <a:rPr lang="en-US" b="1" i="1" baseline="30000" dirty="0">
                <a:solidFill>
                  <a:srgbClr val="00CC00"/>
                </a:solidFill>
                <a:latin typeface="Futura Bk BT" pitchFamily="34" charset="0"/>
              </a:rPr>
              <a:t>3</a:t>
            </a:r>
            <a:r>
              <a:rPr lang="en-US" dirty="0">
                <a:latin typeface="Futura Bk BT" pitchFamily="34" charset="0"/>
              </a:rPr>
              <a:t> + </a:t>
            </a:r>
            <a:r>
              <a:rPr lang="en-US" i="1" dirty="0">
                <a:latin typeface="Futura Bk BT" pitchFamily="34" charset="0"/>
              </a:rPr>
              <a:t>…</a:t>
            </a:r>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q</a:t>
            </a:r>
            <a:r>
              <a:rPr lang="en-US" i="1" baseline="30000" dirty="0">
                <a:solidFill>
                  <a:srgbClr val="00CC00"/>
                </a:solidFill>
                <a:latin typeface="Futura Bk BT" pitchFamily="34" charset="0"/>
              </a:rPr>
              <a:t>3</a:t>
            </a:r>
            <a:r>
              <a:rPr lang="en-US" baseline="30000" dirty="0">
                <a:latin typeface="Futura Bk BT" pitchFamily="34" charset="0"/>
              </a:rPr>
              <a:t> </a:t>
            </a:r>
          </a:p>
        </p:txBody>
      </p:sp>
      <p:sp>
        <p:nvSpPr>
          <p:cNvPr id="234531" name="Rectangle 35"/>
          <p:cNvSpPr>
            <a:spLocks noChangeArrowheads="1"/>
          </p:cNvSpPr>
          <p:nvPr/>
        </p:nvSpPr>
        <p:spPr bwMode="auto">
          <a:xfrm>
            <a:off x="541338" y="4862513"/>
            <a:ext cx="1657826" cy="461665"/>
          </a:xfrm>
          <a:prstGeom prst="rect">
            <a:avLst/>
          </a:prstGeom>
          <a:noFill/>
          <a:ln w="9525">
            <a:noFill/>
            <a:miter lim="800000"/>
            <a:headEnd/>
            <a:tailEnd/>
          </a:ln>
          <a:effectLst/>
        </p:spPr>
        <p:txBody>
          <a:bodyPr wrap="none">
            <a:spAutoFit/>
          </a:bodyPr>
          <a:lstStyle/>
          <a:p>
            <a:r>
              <a:rPr lang="en-US" i="1" dirty="0" err="1">
                <a:latin typeface="Futura Bk BT" pitchFamily="34" charset="0"/>
              </a:rPr>
              <a:t>Cov</a:t>
            </a:r>
            <a:r>
              <a:rPr lang="en-US" dirty="0">
                <a:latin typeface="Futura Bk BT" pitchFamily="34" charset="0"/>
              </a:rPr>
              <a:t> (</a:t>
            </a:r>
            <a:r>
              <a:rPr lang="en-US" i="1" err="1">
                <a:latin typeface="Futura Bk BT" pitchFamily="34" charset="0"/>
              </a:rPr>
              <a:t>X</a:t>
            </a:r>
            <a:r>
              <a:rPr lang="en-US" i="1" baseline="-25000" err="1">
                <a:latin typeface="Futura Bk BT" pitchFamily="34" charset="0"/>
              </a:rPr>
              <a:t>i</a:t>
            </a:r>
            <a:r>
              <a:rPr lang="en-US" i="1">
                <a:latin typeface="Futura Bk BT" pitchFamily="34" charset="0"/>
              </a:rPr>
              <a:t>,Y</a:t>
            </a:r>
            <a:r>
              <a:rPr lang="en-US" i="1" baseline="-25000">
                <a:latin typeface="Futura Bk BT" pitchFamily="34" charset="0"/>
              </a:rPr>
              <a:t>j</a:t>
            </a:r>
            <a:r>
              <a:rPr lang="en-US" dirty="0">
                <a:latin typeface="Futura Bk BT" pitchFamily="34" charset="0"/>
              </a:rPr>
              <a:t>)</a:t>
            </a:r>
          </a:p>
        </p:txBody>
      </p:sp>
      <p:sp>
        <p:nvSpPr>
          <p:cNvPr id="234533" name="Rectangle 37"/>
          <p:cNvSpPr>
            <a:spLocks noChangeArrowheads="1"/>
          </p:cNvSpPr>
          <p:nvPr/>
        </p:nvSpPr>
        <p:spPr bwMode="auto">
          <a:xfrm>
            <a:off x="2771800" y="5445224"/>
            <a:ext cx="2392362" cy="457200"/>
          </a:xfrm>
          <a:prstGeom prst="rect">
            <a:avLst/>
          </a:prstGeom>
          <a:noFill/>
          <a:ln w="9525">
            <a:noFill/>
            <a:miter lim="800000"/>
            <a:headEnd/>
            <a:tailEnd/>
          </a:ln>
          <a:effectLst/>
        </p:spPr>
        <p:txBody>
          <a:bodyPr wrap="none">
            <a:spAutoFit/>
          </a:bodyPr>
          <a:lstStyle/>
          <a:p>
            <a:r>
              <a:rPr lang="en-US" dirty="0">
                <a:latin typeface="Futura Bk BT" pitchFamily="34" charset="0"/>
              </a:rPr>
              <a:t>=</a:t>
            </a:r>
            <a:r>
              <a:rPr lang="en-US" i="1" dirty="0">
                <a:latin typeface="Futura Bk BT" pitchFamily="34" charset="0"/>
              </a:rPr>
              <a:t>  </a:t>
            </a:r>
            <a:r>
              <a:rPr lang="en-US" b="1" i="1" dirty="0" err="1">
                <a:solidFill>
                  <a:srgbClr val="00CC00"/>
                </a:solidFill>
                <a:latin typeface="Futura Bk BT" pitchFamily="34" charset="0"/>
              </a:rPr>
              <a:t>pq</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b="1" i="1" dirty="0">
                <a:solidFill>
                  <a:srgbClr val="00CC00"/>
                </a:solidFill>
                <a:latin typeface="Futura Bk BT" pitchFamily="34" charset="0"/>
              </a:rPr>
              <a:t>q</a:t>
            </a:r>
            <a:r>
              <a:rPr lang="en-US" i="1" dirty="0">
                <a:latin typeface="Futura Bk BT" pitchFamily="34" charset="0"/>
              </a:rPr>
              <a:t>-</a:t>
            </a:r>
            <a:r>
              <a:rPr lang="en-US" b="1" i="1" dirty="0">
                <a:solidFill>
                  <a:srgbClr val="00CC00"/>
                </a:solidFill>
                <a:latin typeface="Futura Bk BT" pitchFamily="34" charset="0"/>
              </a:rPr>
              <a:t>p</a:t>
            </a:r>
            <a:r>
              <a:rPr lang="en-US" i="1" dirty="0">
                <a:latin typeface="Futura Bk BT" pitchFamily="34" charset="0"/>
              </a:rPr>
              <a:t>)</a:t>
            </a:r>
            <a:r>
              <a:rPr lang="en-US" b="1" i="1" dirty="0">
                <a:solidFill>
                  <a:srgbClr val="FF6600"/>
                </a:solidFill>
                <a:latin typeface="Futura Bk BT" pitchFamily="34" charset="0"/>
              </a:rPr>
              <a:t>d</a:t>
            </a:r>
            <a:r>
              <a:rPr lang="en-US" i="1" dirty="0">
                <a:latin typeface="Futura Bk BT" pitchFamily="34" charset="0"/>
              </a:rPr>
              <a:t>]</a:t>
            </a:r>
            <a:r>
              <a:rPr lang="en-US" i="1" baseline="30000" dirty="0">
                <a:latin typeface="Futura Bk BT" pitchFamily="34" charset="0"/>
              </a:rPr>
              <a:t>2</a:t>
            </a:r>
          </a:p>
        </p:txBody>
      </p:sp>
      <p:sp>
        <p:nvSpPr>
          <p:cNvPr id="234534" name="Rectangle 38"/>
          <p:cNvSpPr>
            <a:spLocks noChangeArrowheads="1"/>
          </p:cNvSpPr>
          <p:nvPr/>
        </p:nvSpPr>
        <p:spPr bwMode="auto">
          <a:xfrm>
            <a:off x="304800" y="1279525"/>
            <a:ext cx="7765267" cy="400110"/>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3B.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u="sng">
                <a:solidFill>
                  <a:srgbClr val="0070C0"/>
                </a:solidFill>
                <a:latin typeface="Futura Bk BT" pitchFamily="34" charset="0"/>
              </a:rPr>
              <a:t>)</a:t>
            </a:r>
            <a:r>
              <a:rPr lang="en-AU" sz="2000">
                <a:solidFill>
                  <a:srgbClr val="0070C0"/>
                </a:solidFill>
                <a:latin typeface="Futura Bk BT" pitchFamily="34" charset="0"/>
              </a:rPr>
              <a:t> –</a:t>
            </a:r>
            <a:r>
              <a:rPr lang="en-AU" sz="2000">
                <a:solidFill>
                  <a:srgbClr val="0000FF"/>
                </a:solidFill>
                <a:latin typeface="Futura Bk BT" pitchFamily="34" charset="0"/>
              </a:rPr>
              <a:t> </a:t>
            </a:r>
            <a:r>
              <a:rPr lang="en-AU" sz="2000" b="1">
                <a:solidFill>
                  <a:srgbClr val="0000FF"/>
                </a:solidFill>
                <a:latin typeface="Futura Bk BT" pitchFamily="34" charset="0"/>
              </a:rPr>
              <a:t>Parent-Offspring </a:t>
            </a:r>
          </a:p>
        </p:txBody>
      </p:sp>
      <p:sp>
        <p:nvSpPr>
          <p:cNvPr id="39" name="Rectangle 43"/>
          <p:cNvSpPr>
            <a:spLocks noChangeArrowheads="1"/>
          </p:cNvSpPr>
          <p:nvPr/>
        </p:nvSpPr>
        <p:spPr bwMode="auto">
          <a:xfrm>
            <a:off x="5594350" y="5429616"/>
            <a:ext cx="3019425" cy="707886"/>
          </a:xfrm>
          <a:prstGeom prst="rect">
            <a:avLst/>
          </a:prstGeom>
          <a:noFill/>
          <a:ln w="9525">
            <a:noFill/>
            <a:miter lim="800000"/>
            <a:headEnd/>
            <a:tailEnd/>
          </a:ln>
          <a:effectLst/>
        </p:spPr>
        <p:txBody>
          <a:bodyPr>
            <a:spAutoFit/>
          </a:bodyPr>
          <a:lstStyle/>
          <a:p>
            <a:r>
              <a:rPr lang="en-US">
                <a:latin typeface="Futura Bk BT" pitchFamily="34" charset="0"/>
              </a:rPr>
              <a:t> = ½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baseline="30000">
                <a:latin typeface="Futura Bk BT" pitchFamily="34" charset="0"/>
              </a:rPr>
              <a:t> </a:t>
            </a:r>
            <a:r>
              <a:rPr lang="en-US" i="1">
                <a:latin typeface="Futura Bk BT" pitchFamily="34" charset="0"/>
              </a:rPr>
              <a:t> </a:t>
            </a:r>
            <a:r>
              <a:rPr lang="en-US" baseline="30000">
                <a:latin typeface="Futura Bk BT" pitchFamily="34" charset="0"/>
              </a:rPr>
              <a:t> </a:t>
            </a:r>
          </a:p>
          <a:p>
            <a:pPr algn="l"/>
            <a:endParaRPr lang="en-US" baseline="30000">
              <a:latin typeface="Futura Bk BT" pitchFamily="34" charset="0"/>
            </a:endParaRPr>
          </a:p>
        </p:txBody>
      </p:sp>
      <p:grpSp>
        <p:nvGrpSpPr>
          <p:cNvPr id="40" name="Group 39"/>
          <p:cNvGrpSpPr/>
          <p:nvPr/>
        </p:nvGrpSpPr>
        <p:grpSpPr>
          <a:xfrm>
            <a:off x="541338" y="2149856"/>
            <a:ext cx="7673181" cy="2133600"/>
            <a:chOff x="683568" y="3167608"/>
            <a:chExt cx="7673181" cy="2133600"/>
          </a:xfrm>
        </p:grpSpPr>
        <p:sp>
          <p:nvSpPr>
            <p:cNvPr id="41"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2"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3"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4"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45"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6"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7"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8"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49"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0"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1"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52"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3"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4"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55"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56"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7"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8"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9"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0"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61"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62"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3"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64"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65" name="Rectangle 30"/>
            <p:cNvSpPr>
              <a:spLocks noChangeArrowheads="1"/>
            </p:cNvSpPr>
            <p:nvPr/>
          </p:nvSpPr>
          <p:spPr bwMode="auto">
            <a:xfrm>
              <a:off x="2334568" y="38534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3</a:t>
              </a:r>
            </a:p>
          </p:txBody>
        </p:sp>
        <p:sp>
          <p:nvSpPr>
            <p:cNvPr id="66" name="Rectangle 31"/>
            <p:cNvSpPr>
              <a:spLocks noChangeArrowheads="1"/>
            </p:cNvSpPr>
            <p:nvPr/>
          </p:nvSpPr>
          <p:spPr bwMode="auto">
            <a:xfrm>
              <a:off x="2131368" y="4310608"/>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67" name="Rectangle 32"/>
            <p:cNvSpPr>
              <a:spLocks noChangeArrowheads="1"/>
            </p:cNvSpPr>
            <p:nvPr/>
          </p:nvSpPr>
          <p:spPr bwMode="auto">
            <a:xfrm>
              <a:off x="2334568" y="4764633"/>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68" name="Rectangle 33"/>
            <p:cNvSpPr>
              <a:spLocks noChangeArrowheads="1"/>
            </p:cNvSpPr>
            <p:nvPr/>
          </p:nvSpPr>
          <p:spPr bwMode="auto">
            <a:xfrm>
              <a:off x="4336406" y="4310608"/>
              <a:ext cx="4953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endParaRPr lang="en-US" sz="2000" b="1" baseline="30000">
                <a:solidFill>
                  <a:srgbClr val="00CC00"/>
                </a:solidFill>
                <a:latin typeface="Futura Bk BT" pitchFamily="34" charset="0"/>
              </a:endParaRPr>
            </a:p>
          </p:txBody>
        </p:sp>
        <p:sp>
          <p:nvSpPr>
            <p:cNvPr id="69" name="Rectangle 34"/>
            <p:cNvSpPr>
              <a:spLocks noChangeArrowheads="1"/>
            </p:cNvSpPr>
            <p:nvPr/>
          </p:nvSpPr>
          <p:spPr bwMode="auto">
            <a:xfrm>
              <a:off x="4250681" y="476463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70" name="Rectangle 35"/>
            <p:cNvSpPr>
              <a:spLocks noChangeArrowheads="1"/>
            </p:cNvSpPr>
            <p:nvPr/>
          </p:nvSpPr>
          <p:spPr bwMode="auto">
            <a:xfrm>
              <a:off x="6665268" y="4755108"/>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3</a:t>
              </a:r>
            </a:p>
          </p:txBody>
        </p:sp>
        <p:sp>
          <p:nvSpPr>
            <p:cNvPr id="71"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2"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3" name="Rectangle 31"/>
            <p:cNvSpPr>
              <a:spLocks noChangeArrowheads="1"/>
            </p:cNvSpPr>
            <p:nvPr/>
          </p:nvSpPr>
          <p:spPr bwMode="auto">
            <a:xfrm>
              <a:off x="4104218" y="3850232"/>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74"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5"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6" name="Rectangle 32"/>
            <p:cNvSpPr>
              <a:spLocks noChangeArrowheads="1"/>
            </p:cNvSpPr>
            <p:nvPr/>
          </p:nvSpPr>
          <p:spPr bwMode="auto">
            <a:xfrm>
              <a:off x="6501755" y="3847058"/>
              <a:ext cx="325438"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0</a:t>
              </a:r>
              <a:endParaRPr lang="en-US" sz="2000" b="1" baseline="30000">
                <a:solidFill>
                  <a:srgbClr val="00CC00"/>
                </a:solidFill>
                <a:latin typeface="Futura Bk BT" pitchFamily="34" charset="0"/>
              </a:endParaRPr>
            </a:p>
          </p:txBody>
        </p:sp>
        <p:sp>
          <p:nvSpPr>
            <p:cNvPr id="77"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78"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9" name="Rectangle 34"/>
            <p:cNvSpPr>
              <a:spLocks noChangeArrowheads="1"/>
            </p:cNvSpPr>
            <p:nvPr/>
          </p:nvSpPr>
          <p:spPr bwMode="auto">
            <a:xfrm>
              <a:off x="6372374" y="4313783"/>
              <a:ext cx="587375"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grpSp>
      <p:sp>
        <p:nvSpPr>
          <p:cNvPr id="80" name="TextBox 42">
            <a:extLst>
              <a:ext uri="{FF2B5EF4-FFF2-40B4-BE49-F238E27FC236}">
                <a16:creationId xmlns:a16="http://schemas.microsoft.com/office/drawing/2014/main" id="{3CA3FC9C-AC24-4951-9B4F-AC8A92A7AA87}"/>
              </a:ext>
            </a:extLst>
          </p:cNvPr>
          <p:cNvSpPr txBox="1"/>
          <p:nvPr/>
        </p:nvSpPr>
        <p:spPr>
          <a:xfrm>
            <a:off x="2433638" y="1769155"/>
            <a:ext cx="1552028" cy="461665"/>
          </a:xfrm>
          <a:prstGeom prst="rect">
            <a:avLst/>
          </a:prstGeom>
          <a:noFill/>
        </p:spPr>
        <p:txBody>
          <a:bodyPr wrap="none" rtlCol="0">
            <a:spAutoFit/>
          </a:bodyPr>
          <a:lstStyle/>
          <a:p>
            <a:r>
              <a:rPr lang="nl-NL"/>
              <a:t>Parent (X) </a:t>
            </a:r>
          </a:p>
        </p:txBody>
      </p:sp>
      <p:sp>
        <p:nvSpPr>
          <p:cNvPr id="82" name="TextBox 43">
            <a:extLst>
              <a:ext uri="{FF2B5EF4-FFF2-40B4-BE49-F238E27FC236}">
                <a16:creationId xmlns:a16="http://schemas.microsoft.com/office/drawing/2014/main" id="{AA709A24-6BDD-468D-B1D5-2D0FCE07FE65}"/>
              </a:ext>
            </a:extLst>
          </p:cNvPr>
          <p:cNvSpPr txBox="1"/>
          <p:nvPr/>
        </p:nvSpPr>
        <p:spPr>
          <a:xfrm rot="16200000">
            <a:off x="-645230" y="3197671"/>
            <a:ext cx="1881477" cy="461665"/>
          </a:xfrm>
          <a:prstGeom prst="rect">
            <a:avLst/>
          </a:prstGeom>
          <a:noFill/>
        </p:spPr>
        <p:txBody>
          <a:bodyPr wrap="none" rtlCol="0">
            <a:spAutoFit/>
          </a:bodyPr>
          <a:lstStyle/>
          <a:p>
            <a:r>
              <a:rPr lang="nl-NL"/>
              <a:t>Offspring (Y)</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27331"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27363" name="Rectangle 35"/>
          <p:cNvSpPr>
            <a:spLocks noChangeArrowheads="1"/>
          </p:cNvSpPr>
          <p:nvPr/>
        </p:nvSpPr>
        <p:spPr bwMode="auto">
          <a:xfrm>
            <a:off x="2735457" y="4591049"/>
            <a:ext cx="5867400" cy="457200"/>
          </a:xfrm>
          <a:prstGeom prst="rect">
            <a:avLst/>
          </a:prstGeom>
          <a:noFill/>
          <a:ln w="9525">
            <a:noFill/>
            <a:miter lim="800000"/>
            <a:headEnd/>
            <a:tailEnd/>
          </a:ln>
          <a:effectLst/>
        </p:spPr>
        <p:txBody>
          <a:bodyPr>
            <a:spAutoFit/>
          </a:bodyPr>
          <a:lstStyle/>
          <a:p>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p</a:t>
            </a:r>
            <a:r>
              <a:rPr lang="en-US" b="1" i="1" baseline="30000" dirty="0">
                <a:solidFill>
                  <a:srgbClr val="00CC00"/>
                </a:solidFill>
                <a:latin typeface="Futura Bk BT" pitchFamily="34" charset="0"/>
              </a:rPr>
              <a:t>4</a:t>
            </a:r>
            <a:r>
              <a:rPr lang="en-US" dirty="0">
                <a:latin typeface="Futura Bk BT" pitchFamily="34" charset="0"/>
              </a:rPr>
              <a:t> + </a:t>
            </a:r>
            <a:r>
              <a:rPr lang="en-US" i="1" dirty="0">
                <a:latin typeface="Futura Bk BT" pitchFamily="34" charset="0"/>
              </a:rPr>
              <a:t>…</a:t>
            </a:r>
            <a:r>
              <a:rPr lang="en-US" dirty="0">
                <a:latin typeface="Futura Bk BT" pitchFamily="34" charset="0"/>
              </a:rPr>
              <a:t> + </a:t>
            </a:r>
            <a:r>
              <a:rPr lang="en-US" i="1" dirty="0">
                <a:latin typeface="Futura Bk BT" pitchFamily="34" charset="0"/>
              </a:rPr>
              <a:t>(-</a:t>
            </a:r>
            <a:r>
              <a:rPr lang="en-US" b="1" i="1" dirty="0">
                <a:solidFill>
                  <a:srgbClr val="FF6600"/>
                </a:solidFill>
                <a:latin typeface="Futura Bk BT" pitchFamily="34" charset="0"/>
              </a:rPr>
              <a:t>a</a:t>
            </a:r>
            <a:r>
              <a:rPr lang="en-US" i="1" dirty="0">
                <a:latin typeface="Futura Bk BT" pitchFamily="34" charset="0"/>
              </a:rPr>
              <a:t>-</a:t>
            </a:r>
            <a:r>
              <a:rPr lang="en-US" i="1" dirty="0">
                <a:latin typeface="Futura Bk BT" pitchFamily="34" charset="0"/>
                <a:sym typeface="Symbol" pitchFamily="18" charset="2"/>
              </a:rPr>
              <a:t>m</a:t>
            </a:r>
            <a:r>
              <a:rPr lang="en-US" i="1" dirty="0">
                <a:latin typeface="Futura Bk BT" pitchFamily="34" charset="0"/>
              </a:rPr>
              <a:t>)</a:t>
            </a:r>
            <a:r>
              <a:rPr lang="en-US" i="1" baseline="30000" dirty="0">
                <a:latin typeface="Futura Bk BT" pitchFamily="34" charset="0"/>
              </a:rPr>
              <a:t>2</a:t>
            </a:r>
            <a:r>
              <a:rPr lang="en-US" b="1" i="1" dirty="0">
                <a:solidFill>
                  <a:srgbClr val="00CC00"/>
                </a:solidFill>
                <a:latin typeface="Futura Bk BT" pitchFamily="34" charset="0"/>
              </a:rPr>
              <a:t>q</a:t>
            </a:r>
            <a:r>
              <a:rPr lang="en-US" i="1" baseline="30000" dirty="0">
                <a:solidFill>
                  <a:srgbClr val="00CC00"/>
                </a:solidFill>
                <a:latin typeface="Futura Bk BT" pitchFamily="34" charset="0"/>
              </a:rPr>
              <a:t>4</a:t>
            </a:r>
            <a:r>
              <a:rPr lang="en-US" baseline="30000" dirty="0">
                <a:latin typeface="Futura Bk BT" pitchFamily="34" charset="0"/>
              </a:rPr>
              <a:t> </a:t>
            </a:r>
          </a:p>
        </p:txBody>
      </p:sp>
      <p:sp>
        <p:nvSpPr>
          <p:cNvPr id="227364" name="Rectangle 36"/>
          <p:cNvSpPr>
            <a:spLocks noChangeArrowheads="1"/>
          </p:cNvSpPr>
          <p:nvPr/>
        </p:nvSpPr>
        <p:spPr bwMode="auto">
          <a:xfrm>
            <a:off x="360979" y="4512394"/>
            <a:ext cx="1657826" cy="461665"/>
          </a:xfrm>
          <a:prstGeom prst="rect">
            <a:avLst/>
          </a:prstGeom>
          <a:noFill/>
          <a:ln w="9525">
            <a:noFill/>
            <a:miter lim="800000"/>
            <a:headEnd/>
            <a:tailEnd/>
          </a:ln>
          <a:effectLst/>
        </p:spPr>
        <p:txBody>
          <a:bodyPr wrap="none">
            <a:spAutoFit/>
          </a:bodyPr>
          <a:lstStyle/>
          <a:p>
            <a:r>
              <a:rPr lang="en-US" i="1">
                <a:latin typeface="Futura Bk BT" pitchFamily="34" charset="0"/>
              </a:rPr>
              <a:t>Cov</a:t>
            </a:r>
            <a:r>
              <a:rPr lang="en-US">
                <a:latin typeface="Futura Bk BT" pitchFamily="34" charset="0"/>
              </a:rPr>
              <a:t> (</a:t>
            </a:r>
            <a:r>
              <a:rPr lang="en-US" i="1">
                <a:latin typeface="Futura Bk BT" pitchFamily="34" charset="0"/>
              </a:rPr>
              <a:t>X</a:t>
            </a:r>
            <a:r>
              <a:rPr lang="en-US" i="1" baseline="-25000">
                <a:latin typeface="Futura Bk BT" pitchFamily="34" charset="0"/>
              </a:rPr>
              <a:t>i</a:t>
            </a:r>
            <a:r>
              <a:rPr lang="en-US" i="1">
                <a:latin typeface="Futura Bk BT" pitchFamily="34" charset="0"/>
              </a:rPr>
              <a:t>,Y</a:t>
            </a:r>
            <a:r>
              <a:rPr lang="en-US" i="1" baseline="-25000">
                <a:latin typeface="Futura Bk BT" pitchFamily="34" charset="0"/>
              </a:rPr>
              <a:t>j</a:t>
            </a:r>
            <a:r>
              <a:rPr lang="en-US">
                <a:latin typeface="Futura Bk BT" pitchFamily="34" charset="0"/>
              </a:rPr>
              <a:t>)</a:t>
            </a:r>
          </a:p>
        </p:txBody>
      </p:sp>
      <p:sp>
        <p:nvSpPr>
          <p:cNvPr id="227366" name="Rectangle 38"/>
          <p:cNvSpPr>
            <a:spLocks noChangeArrowheads="1"/>
          </p:cNvSpPr>
          <p:nvPr/>
        </p:nvSpPr>
        <p:spPr bwMode="auto">
          <a:xfrm>
            <a:off x="2807465" y="5167113"/>
            <a:ext cx="615950" cy="457200"/>
          </a:xfrm>
          <a:prstGeom prst="rect">
            <a:avLst/>
          </a:prstGeom>
          <a:noFill/>
          <a:ln w="9525">
            <a:noFill/>
            <a:miter lim="800000"/>
            <a:headEnd/>
            <a:tailEnd/>
          </a:ln>
          <a:effectLst/>
        </p:spPr>
        <p:txBody>
          <a:bodyPr wrap="none">
            <a:spAutoFit/>
          </a:bodyPr>
          <a:lstStyle/>
          <a:p>
            <a:r>
              <a:rPr lang="en-US" dirty="0">
                <a:latin typeface="Futura Bk BT" pitchFamily="34" charset="0"/>
              </a:rPr>
              <a:t>= 0</a:t>
            </a:r>
            <a:endParaRPr lang="en-US" i="1" baseline="30000" dirty="0">
              <a:latin typeface="Futura Bk BT" pitchFamily="34" charset="0"/>
            </a:endParaRPr>
          </a:p>
        </p:txBody>
      </p:sp>
      <p:sp>
        <p:nvSpPr>
          <p:cNvPr id="227367" name="Rectangle 39"/>
          <p:cNvSpPr>
            <a:spLocks noChangeArrowheads="1"/>
          </p:cNvSpPr>
          <p:nvPr/>
        </p:nvSpPr>
        <p:spPr bwMode="auto">
          <a:xfrm>
            <a:off x="304800" y="1279525"/>
            <a:ext cx="8404865" cy="400110"/>
          </a:xfrm>
          <a:prstGeom prst="rect">
            <a:avLst/>
          </a:prstGeom>
          <a:noFill/>
          <a:ln w="9525">
            <a:noFill/>
            <a:miter lim="800000"/>
            <a:headEnd/>
            <a:tailEnd/>
          </a:ln>
          <a:effectLst/>
        </p:spPr>
        <p:txBody>
          <a:bodyPr wrap="none">
            <a:spAutoFit/>
          </a:bodyPr>
          <a:lstStyle/>
          <a:p>
            <a:pPr algn="l" eaLnBrk="1" hangingPunct="1"/>
            <a:r>
              <a:rPr lang="en-AU" sz="2000" b="1" u="sng">
                <a:solidFill>
                  <a:schemeClr val="accent6">
                    <a:lumMod val="75000"/>
                  </a:schemeClr>
                </a:solidFill>
                <a:latin typeface="Futura Bk BT" pitchFamily="34" charset="0"/>
              </a:rPr>
              <a:t>3C. Contribution of the QTL to the Cov </a:t>
            </a:r>
            <a:r>
              <a:rPr lang="en-AU" sz="2000" u="sng">
                <a:solidFill>
                  <a:schemeClr val="accent6">
                    <a:lumMod val="75000"/>
                  </a:schemeClr>
                </a:solidFill>
                <a:latin typeface="Futura Bk BT" pitchFamily="34" charset="0"/>
              </a:rPr>
              <a:t>(</a:t>
            </a:r>
            <a:r>
              <a:rPr lang="en-AU" sz="2000" i="1" u="sng">
                <a:solidFill>
                  <a:schemeClr val="accent6">
                    <a:lumMod val="75000"/>
                  </a:schemeClr>
                </a:solidFill>
                <a:latin typeface="Futura Bk BT" pitchFamily="34" charset="0"/>
              </a:rPr>
              <a:t>X,Y</a:t>
            </a:r>
            <a:r>
              <a:rPr lang="en-AU" sz="2000" u="sng">
                <a:solidFill>
                  <a:schemeClr val="accent6">
                    <a:lumMod val="75000"/>
                  </a:schemeClr>
                </a:solidFill>
                <a:latin typeface="Futura Bk BT" pitchFamily="34" charset="0"/>
              </a:rPr>
              <a:t>)</a:t>
            </a:r>
            <a:r>
              <a:rPr lang="en-AU" sz="2000">
                <a:solidFill>
                  <a:schemeClr val="accent6">
                    <a:lumMod val="75000"/>
                  </a:schemeClr>
                </a:solidFill>
                <a:latin typeface="Futura Bk BT" pitchFamily="34" charset="0"/>
              </a:rPr>
              <a:t> </a:t>
            </a:r>
            <a:r>
              <a:rPr lang="en-AU" sz="2000">
                <a:solidFill>
                  <a:srgbClr val="0000FF"/>
                </a:solidFill>
                <a:latin typeface="Futura Bk BT" pitchFamily="34" charset="0"/>
              </a:rPr>
              <a:t>– </a:t>
            </a:r>
            <a:r>
              <a:rPr lang="en-AU" sz="2000" b="1">
                <a:solidFill>
                  <a:srgbClr val="0000FF"/>
                </a:solidFill>
                <a:latin typeface="Futura Bk BT" pitchFamily="34" charset="0"/>
              </a:rPr>
              <a:t>Unrelated individuals </a:t>
            </a:r>
          </a:p>
        </p:txBody>
      </p:sp>
      <p:grpSp>
        <p:nvGrpSpPr>
          <p:cNvPr id="4" name="Group 3"/>
          <p:cNvGrpSpPr/>
          <p:nvPr/>
        </p:nvGrpSpPr>
        <p:grpSpPr>
          <a:xfrm>
            <a:off x="133851" y="1893243"/>
            <a:ext cx="8301330" cy="2450157"/>
            <a:chOff x="133851" y="1893243"/>
            <a:chExt cx="8301330" cy="2450157"/>
          </a:xfrm>
        </p:grpSpPr>
        <p:sp>
          <p:nvSpPr>
            <p:cNvPr id="227332" name="Rectangle 4"/>
            <p:cNvSpPr>
              <a:spLocks noChangeArrowheads="1"/>
            </p:cNvSpPr>
            <p:nvPr/>
          </p:nvSpPr>
          <p:spPr bwMode="auto">
            <a:xfrm>
              <a:off x="762000" y="29162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3" name="Rectangle 5"/>
            <p:cNvSpPr>
              <a:spLocks noChangeArrowheads="1"/>
            </p:cNvSpPr>
            <p:nvPr/>
          </p:nvSpPr>
          <p:spPr bwMode="auto">
            <a:xfrm>
              <a:off x="762000" y="3343275"/>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4" name="Rectangle 6"/>
            <p:cNvSpPr>
              <a:spLocks noChangeArrowheads="1"/>
            </p:cNvSpPr>
            <p:nvPr/>
          </p:nvSpPr>
          <p:spPr bwMode="auto">
            <a:xfrm>
              <a:off x="762000" y="377983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5" name="Line 7"/>
            <p:cNvSpPr>
              <a:spLocks noChangeShapeType="1"/>
            </p:cNvSpPr>
            <p:nvPr/>
          </p:nvSpPr>
          <p:spPr bwMode="auto">
            <a:xfrm>
              <a:off x="762000" y="2819400"/>
              <a:ext cx="7467600" cy="0"/>
            </a:xfrm>
            <a:prstGeom prst="line">
              <a:avLst/>
            </a:prstGeom>
            <a:noFill/>
            <a:ln w="9525">
              <a:solidFill>
                <a:schemeClr val="tx1"/>
              </a:solidFill>
              <a:round/>
              <a:headEnd/>
              <a:tailEnd/>
            </a:ln>
            <a:effectLst/>
          </p:spPr>
          <p:txBody>
            <a:bodyPr wrap="none" anchor="ctr"/>
            <a:lstStyle/>
            <a:p>
              <a:endParaRPr lang="en-US"/>
            </a:p>
          </p:txBody>
        </p:sp>
        <p:sp>
          <p:nvSpPr>
            <p:cNvPr id="227336" name="Rectangle 8"/>
            <p:cNvSpPr>
              <a:spLocks noChangeArrowheads="1"/>
            </p:cNvSpPr>
            <p:nvPr/>
          </p:nvSpPr>
          <p:spPr bwMode="auto">
            <a:xfrm>
              <a:off x="2640013" y="2344738"/>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7" name="Rectangle 9"/>
            <p:cNvSpPr>
              <a:spLocks noChangeArrowheads="1"/>
            </p:cNvSpPr>
            <p:nvPr/>
          </p:nvSpPr>
          <p:spPr bwMode="auto">
            <a:xfrm>
              <a:off x="4775200" y="2336800"/>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8" name="Rectangle 10"/>
            <p:cNvSpPr>
              <a:spLocks noChangeArrowheads="1"/>
            </p:cNvSpPr>
            <p:nvPr/>
          </p:nvSpPr>
          <p:spPr bwMode="auto">
            <a:xfrm>
              <a:off x="6991350" y="2336800"/>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227339" name="Rectangle 11"/>
            <p:cNvSpPr>
              <a:spLocks noChangeArrowheads="1"/>
            </p:cNvSpPr>
            <p:nvPr/>
          </p:nvSpPr>
          <p:spPr bwMode="auto">
            <a:xfrm>
              <a:off x="3060700" y="232410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7340" name="Rectangle 12"/>
            <p:cNvSpPr>
              <a:spLocks noChangeArrowheads="1"/>
            </p:cNvSpPr>
            <p:nvPr/>
          </p:nvSpPr>
          <p:spPr bwMode="auto">
            <a:xfrm>
              <a:off x="5157788" y="23431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1" name="Rectangle 13"/>
            <p:cNvSpPr>
              <a:spLocks noChangeArrowheads="1"/>
            </p:cNvSpPr>
            <p:nvPr/>
          </p:nvSpPr>
          <p:spPr bwMode="auto">
            <a:xfrm>
              <a:off x="7342188" y="233838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2" name="Rectangle 14"/>
            <p:cNvSpPr>
              <a:spLocks noChangeArrowheads="1"/>
            </p:cNvSpPr>
            <p:nvPr/>
          </p:nvSpPr>
          <p:spPr bwMode="auto">
            <a:xfrm>
              <a:off x="1193800" y="289877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227343" name="Rectangle 15"/>
            <p:cNvSpPr>
              <a:spLocks noChangeArrowheads="1"/>
            </p:cNvSpPr>
            <p:nvPr/>
          </p:nvSpPr>
          <p:spPr bwMode="auto">
            <a:xfrm>
              <a:off x="1208088" y="333216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4" name="Rectangle 16"/>
            <p:cNvSpPr>
              <a:spLocks noChangeArrowheads="1"/>
            </p:cNvSpPr>
            <p:nvPr/>
          </p:nvSpPr>
          <p:spPr bwMode="auto">
            <a:xfrm>
              <a:off x="1208088" y="3794125"/>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6" name="Rectangle 18"/>
            <p:cNvSpPr>
              <a:spLocks noChangeArrowheads="1"/>
            </p:cNvSpPr>
            <p:nvPr/>
          </p:nvSpPr>
          <p:spPr bwMode="auto">
            <a:xfrm>
              <a:off x="2654300" y="2895600"/>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7347" name="Rectangle 19"/>
            <p:cNvSpPr>
              <a:spLocks noChangeArrowheads="1"/>
            </p:cNvSpPr>
            <p:nvPr/>
          </p:nvSpPr>
          <p:spPr bwMode="auto">
            <a:xfrm>
              <a:off x="2641600" y="332898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8" name="Rectangle 20"/>
            <p:cNvSpPr>
              <a:spLocks noChangeArrowheads="1"/>
            </p:cNvSpPr>
            <p:nvPr/>
          </p:nvSpPr>
          <p:spPr bwMode="auto">
            <a:xfrm>
              <a:off x="3290888" y="3790950"/>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49" name="Rectangle 21"/>
            <p:cNvSpPr>
              <a:spLocks noChangeArrowheads="1"/>
            </p:cNvSpPr>
            <p:nvPr/>
          </p:nvSpPr>
          <p:spPr bwMode="auto">
            <a:xfrm>
              <a:off x="3313113" y="332740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50" name="Rectangle 22"/>
            <p:cNvSpPr>
              <a:spLocks noChangeArrowheads="1"/>
            </p:cNvSpPr>
            <p:nvPr/>
          </p:nvSpPr>
          <p:spPr bwMode="auto">
            <a:xfrm>
              <a:off x="2641600" y="3806825"/>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51" name="Rectangle 23"/>
            <p:cNvSpPr>
              <a:spLocks noChangeArrowheads="1"/>
            </p:cNvSpPr>
            <p:nvPr/>
          </p:nvSpPr>
          <p:spPr bwMode="auto">
            <a:xfrm>
              <a:off x="5082576" y="3338542"/>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227352" name="Rectangle 24"/>
            <p:cNvSpPr>
              <a:spLocks noChangeArrowheads="1"/>
            </p:cNvSpPr>
            <p:nvPr/>
          </p:nvSpPr>
          <p:spPr bwMode="auto">
            <a:xfrm>
              <a:off x="4776788" y="3794125"/>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227353" name="Rectangle 25"/>
            <p:cNvSpPr>
              <a:spLocks noChangeArrowheads="1"/>
            </p:cNvSpPr>
            <p:nvPr/>
          </p:nvSpPr>
          <p:spPr bwMode="auto">
            <a:xfrm>
              <a:off x="5426075" y="3794125"/>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227354" name="Rectangle 26"/>
            <p:cNvSpPr>
              <a:spLocks noChangeArrowheads="1"/>
            </p:cNvSpPr>
            <p:nvPr/>
          </p:nvSpPr>
          <p:spPr bwMode="auto">
            <a:xfrm>
              <a:off x="7011988" y="3784600"/>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227355" name="Line 27"/>
            <p:cNvSpPr>
              <a:spLocks noChangeShapeType="1"/>
            </p:cNvSpPr>
            <p:nvPr/>
          </p:nvSpPr>
          <p:spPr bwMode="auto">
            <a:xfrm>
              <a:off x="762000" y="4343400"/>
              <a:ext cx="7467600" cy="0"/>
            </a:xfrm>
            <a:prstGeom prst="line">
              <a:avLst/>
            </a:prstGeom>
            <a:noFill/>
            <a:ln w="9525">
              <a:solidFill>
                <a:schemeClr val="tx1"/>
              </a:solidFill>
              <a:round/>
              <a:headEnd/>
              <a:tailEnd/>
            </a:ln>
            <a:effectLst/>
          </p:spPr>
          <p:txBody>
            <a:bodyPr wrap="none" anchor="ctr"/>
            <a:lstStyle/>
            <a:p>
              <a:endParaRPr lang="en-US"/>
            </a:p>
          </p:txBody>
        </p:sp>
        <p:sp>
          <p:nvSpPr>
            <p:cNvPr id="227356" name="Rectangle 28"/>
            <p:cNvSpPr>
              <a:spLocks noChangeArrowheads="1"/>
            </p:cNvSpPr>
            <p:nvPr/>
          </p:nvSpPr>
          <p:spPr bwMode="auto">
            <a:xfrm>
              <a:off x="2413000" y="28956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baseline="30000">
                  <a:solidFill>
                    <a:srgbClr val="00CC00"/>
                  </a:solidFill>
                  <a:latin typeface="Futura Bk BT" pitchFamily="34" charset="0"/>
                </a:rPr>
                <a:t>4</a:t>
              </a:r>
            </a:p>
          </p:txBody>
        </p:sp>
        <p:sp>
          <p:nvSpPr>
            <p:cNvPr id="227357" name="Rectangle 29"/>
            <p:cNvSpPr>
              <a:spLocks noChangeArrowheads="1"/>
            </p:cNvSpPr>
            <p:nvPr/>
          </p:nvSpPr>
          <p:spPr bwMode="auto">
            <a:xfrm>
              <a:off x="2057400" y="3352800"/>
              <a:ext cx="728663"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2p</a:t>
              </a:r>
              <a:r>
                <a:rPr lang="en-US" sz="2000" b="1" i="1" baseline="30000">
                  <a:solidFill>
                    <a:srgbClr val="00CC00"/>
                  </a:solidFill>
                  <a:latin typeface="Futura Bk BT" pitchFamily="34" charset="0"/>
                </a:rPr>
                <a:t>3</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227358" name="Rectangle 30"/>
            <p:cNvSpPr>
              <a:spLocks noChangeArrowheads="1"/>
            </p:cNvSpPr>
            <p:nvPr/>
          </p:nvSpPr>
          <p:spPr bwMode="auto">
            <a:xfrm>
              <a:off x="2147888" y="3806825"/>
              <a:ext cx="67945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227359" name="Rectangle 31"/>
            <p:cNvSpPr>
              <a:spLocks noChangeArrowheads="1"/>
            </p:cNvSpPr>
            <p:nvPr/>
          </p:nvSpPr>
          <p:spPr bwMode="auto">
            <a:xfrm>
              <a:off x="4406301" y="3354417"/>
              <a:ext cx="820737"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4p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227360" name="Rectangle 32"/>
            <p:cNvSpPr>
              <a:spLocks noChangeArrowheads="1"/>
            </p:cNvSpPr>
            <p:nvPr/>
          </p:nvSpPr>
          <p:spPr bwMode="auto">
            <a:xfrm>
              <a:off x="4191000" y="3806825"/>
              <a:ext cx="736099" cy="400110"/>
            </a:xfrm>
            <a:prstGeom prst="rect">
              <a:avLst/>
            </a:prstGeom>
            <a:noFill/>
            <a:ln w="9525">
              <a:noFill/>
              <a:miter lim="800000"/>
              <a:headEnd/>
              <a:tailEnd/>
            </a:ln>
            <a:effectLst/>
          </p:spPr>
          <p:txBody>
            <a:bodyPr wrap="none">
              <a:spAutoFit/>
            </a:bodyPr>
            <a:lstStyle/>
            <a:p>
              <a:r>
                <a:rPr lang="en-US" sz="2000" b="1" i="1">
                  <a:solidFill>
                    <a:srgbClr val="00CC00"/>
                  </a:solidFill>
                  <a:latin typeface="Futura Bk BT" pitchFamily="34" charset="0"/>
                </a:rPr>
                <a:t>2pq</a:t>
              </a:r>
              <a:r>
                <a:rPr lang="en-US" sz="2000" b="1" i="1" baseline="30000">
                  <a:solidFill>
                    <a:srgbClr val="00CC00"/>
                  </a:solidFill>
                  <a:latin typeface="Futura Bk BT" pitchFamily="34" charset="0"/>
                </a:rPr>
                <a:t>3</a:t>
              </a:r>
              <a:endParaRPr lang="en-US" sz="2000" b="1" baseline="30000">
                <a:solidFill>
                  <a:srgbClr val="00CC00"/>
                </a:solidFill>
                <a:latin typeface="Futura Bk BT" pitchFamily="34" charset="0"/>
              </a:endParaRPr>
            </a:p>
          </p:txBody>
        </p:sp>
        <p:sp>
          <p:nvSpPr>
            <p:cNvPr id="227361" name="Rectangle 33"/>
            <p:cNvSpPr>
              <a:spLocks noChangeArrowheads="1"/>
            </p:cNvSpPr>
            <p:nvPr/>
          </p:nvSpPr>
          <p:spPr bwMode="auto">
            <a:xfrm>
              <a:off x="6743700" y="3797300"/>
              <a:ext cx="43180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q</a:t>
              </a:r>
              <a:r>
                <a:rPr lang="en-US" sz="2000" b="1" baseline="30000">
                  <a:solidFill>
                    <a:srgbClr val="00CC00"/>
                  </a:solidFill>
                  <a:latin typeface="Futura Bk BT" pitchFamily="34" charset="0"/>
                </a:rPr>
                <a:t>4</a:t>
              </a:r>
            </a:p>
          </p:txBody>
        </p:sp>
        <p:sp>
          <p:nvSpPr>
            <p:cNvPr id="2" name="Rectangle 1"/>
            <p:cNvSpPr/>
            <p:nvPr/>
          </p:nvSpPr>
          <p:spPr>
            <a:xfrm>
              <a:off x="2672801" y="1893243"/>
              <a:ext cx="486030" cy="461665"/>
            </a:xfrm>
            <a:prstGeom prst="rect">
              <a:avLst/>
            </a:prstGeom>
          </p:spPr>
          <p:txBody>
            <a:bodyPr wrap="none">
              <a:spAutoFit/>
            </a:bodyPr>
            <a:lstStyle/>
            <a:p>
              <a:r>
                <a:rPr lang="en-US" b="1" i="1">
                  <a:solidFill>
                    <a:srgbClr val="00CC00"/>
                  </a:solidFill>
                  <a:latin typeface="Futura Bk BT" pitchFamily="34" charset="0"/>
                </a:rPr>
                <a:t>p</a:t>
              </a:r>
              <a:r>
                <a:rPr lang="en-US" b="1" i="1" baseline="30000">
                  <a:solidFill>
                    <a:srgbClr val="00CC00"/>
                  </a:solidFill>
                  <a:latin typeface="Futura Bk BT" pitchFamily="34" charset="0"/>
                </a:rPr>
                <a:t>2</a:t>
              </a:r>
              <a:endParaRPr lang="nl-NL"/>
            </a:p>
          </p:txBody>
        </p:sp>
        <p:sp>
          <p:nvSpPr>
            <p:cNvPr id="3" name="Rectangle 2"/>
            <p:cNvSpPr/>
            <p:nvPr/>
          </p:nvSpPr>
          <p:spPr>
            <a:xfrm>
              <a:off x="7007098" y="1908065"/>
              <a:ext cx="486030" cy="461665"/>
            </a:xfrm>
            <a:prstGeom prst="rect">
              <a:avLst/>
            </a:prstGeom>
          </p:spPr>
          <p:txBody>
            <a:bodyPr wrap="none">
              <a:spAutoFit/>
            </a:bodyPr>
            <a:lstStyle/>
            <a:p>
              <a:r>
                <a:rPr lang="en-US" b="1" i="1">
                  <a:solidFill>
                    <a:srgbClr val="00CC00"/>
                  </a:solidFill>
                  <a:latin typeface="Futura Bk BT" pitchFamily="34" charset="0"/>
                </a:rPr>
                <a:t>q</a:t>
              </a:r>
              <a:r>
                <a:rPr lang="en-US" b="1" i="1" baseline="30000">
                  <a:solidFill>
                    <a:srgbClr val="00CC00"/>
                  </a:solidFill>
                  <a:latin typeface="Futura Bk BT" pitchFamily="34" charset="0"/>
                </a:rPr>
                <a:t>2</a:t>
              </a:r>
              <a:endParaRPr lang="en-US" b="1" baseline="30000">
                <a:solidFill>
                  <a:srgbClr val="00CC00"/>
                </a:solidFill>
                <a:latin typeface="Futura Bk BT" pitchFamily="34" charset="0"/>
              </a:endParaRPr>
            </a:p>
          </p:txBody>
        </p:sp>
        <p:sp>
          <p:nvSpPr>
            <p:cNvPr id="40" name="Rectangle 39"/>
            <p:cNvSpPr/>
            <p:nvPr/>
          </p:nvSpPr>
          <p:spPr>
            <a:xfrm>
              <a:off x="306351" y="3751343"/>
              <a:ext cx="486030" cy="461665"/>
            </a:xfrm>
            <a:prstGeom prst="rect">
              <a:avLst/>
            </a:prstGeom>
          </p:spPr>
          <p:txBody>
            <a:bodyPr wrap="none">
              <a:spAutoFit/>
            </a:bodyPr>
            <a:lstStyle/>
            <a:p>
              <a:r>
                <a:rPr lang="en-US" b="1" i="1">
                  <a:solidFill>
                    <a:srgbClr val="00CC00"/>
                  </a:solidFill>
                  <a:latin typeface="Futura Bk BT" pitchFamily="34" charset="0"/>
                </a:rPr>
                <a:t>q</a:t>
              </a:r>
              <a:r>
                <a:rPr lang="en-US" b="1" i="1" baseline="30000">
                  <a:solidFill>
                    <a:srgbClr val="00CC00"/>
                  </a:solidFill>
                  <a:latin typeface="Futura Bk BT" pitchFamily="34" charset="0"/>
                </a:rPr>
                <a:t>2</a:t>
              </a:r>
              <a:endParaRPr lang="en-US" b="1" baseline="30000">
                <a:solidFill>
                  <a:srgbClr val="00CC00"/>
                </a:solidFill>
                <a:latin typeface="Futura Bk BT" pitchFamily="34" charset="0"/>
              </a:endParaRPr>
            </a:p>
          </p:txBody>
        </p:sp>
        <p:sp>
          <p:nvSpPr>
            <p:cNvPr id="41" name="Rectangle 40"/>
            <p:cNvSpPr/>
            <p:nvPr/>
          </p:nvSpPr>
          <p:spPr>
            <a:xfrm>
              <a:off x="344105" y="2857354"/>
              <a:ext cx="486030" cy="461665"/>
            </a:xfrm>
            <a:prstGeom prst="rect">
              <a:avLst/>
            </a:prstGeom>
          </p:spPr>
          <p:txBody>
            <a:bodyPr wrap="none">
              <a:spAutoFit/>
            </a:bodyPr>
            <a:lstStyle/>
            <a:p>
              <a:r>
                <a:rPr lang="en-US" b="1" i="1">
                  <a:solidFill>
                    <a:srgbClr val="00CC00"/>
                  </a:solidFill>
                  <a:latin typeface="Futura Bk BT" pitchFamily="34" charset="0"/>
                </a:rPr>
                <a:t>p</a:t>
              </a:r>
              <a:r>
                <a:rPr lang="en-US" b="1" i="1" baseline="30000">
                  <a:solidFill>
                    <a:srgbClr val="00CC00"/>
                  </a:solidFill>
                  <a:latin typeface="Futura Bk BT" pitchFamily="34" charset="0"/>
                </a:rPr>
                <a:t>2</a:t>
              </a:r>
              <a:endParaRPr lang="nl-NL"/>
            </a:p>
          </p:txBody>
        </p:sp>
        <p:sp>
          <p:nvSpPr>
            <p:cNvPr id="42" name="Rectangle 32"/>
            <p:cNvSpPr>
              <a:spLocks noChangeArrowheads="1"/>
            </p:cNvSpPr>
            <p:nvPr/>
          </p:nvSpPr>
          <p:spPr bwMode="auto">
            <a:xfrm>
              <a:off x="4744191" y="1963707"/>
              <a:ext cx="641522" cy="400110"/>
            </a:xfrm>
            <a:prstGeom prst="rect">
              <a:avLst/>
            </a:prstGeom>
            <a:noFill/>
            <a:ln w="9525">
              <a:noFill/>
              <a:miter lim="800000"/>
              <a:headEnd/>
              <a:tailEnd/>
            </a:ln>
            <a:effectLst/>
          </p:spPr>
          <p:txBody>
            <a:bodyPr wrap="none">
              <a:spAutoFit/>
            </a:bodyPr>
            <a:lstStyle/>
            <a:p>
              <a:r>
                <a:rPr lang="en-US" sz="2000" b="1" i="1">
                  <a:solidFill>
                    <a:srgbClr val="00CC00"/>
                  </a:solidFill>
                  <a:latin typeface="Futura Bk BT" pitchFamily="34" charset="0"/>
                </a:rPr>
                <a:t>2pq</a:t>
              </a:r>
              <a:endParaRPr lang="en-US" sz="2000" b="1" baseline="30000">
                <a:solidFill>
                  <a:srgbClr val="00CC00"/>
                </a:solidFill>
                <a:latin typeface="Futura Bk BT" pitchFamily="34" charset="0"/>
              </a:endParaRPr>
            </a:p>
          </p:txBody>
        </p:sp>
        <p:sp>
          <p:nvSpPr>
            <p:cNvPr id="43" name="Rectangle 32"/>
            <p:cNvSpPr>
              <a:spLocks noChangeArrowheads="1"/>
            </p:cNvSpPr>
            <p:nvPr/>
          </p:nvSpPr>
          <p:spPr bwMode="auto">
            <a:xfrm>
              <a:off x="133851" y="3335307"/>
              <a:ext cx="641522" cy="400110"/>
            </a:xfrm>
            <a:prstGeom prst="rect">
              <a:avLst/>
            </a:prstGeom>
            <a:noFill/>
            <a:ln w="9525">
              <a:noFill/>
              <a:miter lim="800000"/>
              <a:headEnd/>
              <a:tailEnd/>
            </a:ln>
            <a:effectLst/>
          </p:spPr>
          <p:txBody>
            <a:bodyPr wrap="none">
              <a:spAutoFit/>
            </a:bodyPr>
            <a:lstStyle/>
            <a:p>
              <a:r>
                <a:rPr lang="en-US" sz="2000" b="1" i="1">
                  <a:solidFill>
                    <a:srgbClr val="00CC00"/>
                  </a:solidFill>
                  <a:latin typeface="Futura Bk BT" pitchFamily="34" charset="0"/>
                </a:rPr>
                <a:t>2pq</a:t>
              </a:r>
              <a:endParaRPr lang="en-US" sz="2000" b="1" baseline="30000">
                <a:solidFill>
                  <a:srgbClr val="00CC00"/>
                </a:solidFill>
                <a:latin typeface="Futura Bk BT" pitchFamily="34" charset="0"/>
              </a:endParaRPr>
            </a:p>
          </p:txBody>
        </p:sp>
        <p:sp>
          <p:nvSpPr>
            <p:cNvPr id="44" name="Rectangle 19"/>
            <p:cNvSpPr>
              <a:spLocks noChangeArrowheads="1"/>
            </p:cNvSpPr>
            <p:nvPr/>
          </p:nvSpPr>
          <p:spPr bwMode="auto">
            <a:xfrm>
              <a:off x="4865882" y="289083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5" name="Rectangle 21"/>
            <p:cNvSpPr>
              <a:spLocks noChangeArrowheads="1"/>
            </p:cNvSpPr>
            <p:nvPr/>
          </p:nvSpPr>
          <p:spPr bwMode="auto">
            <a:xfrm>
              <a:off x="5537395" y="2889250"/>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6" name="Rectangle 29"/>
            <p:cNvSpPr>
              <a:spLocks noChangeArrowheads="1"/>
            </p:cNvSpPr>
            <p:nvPr/>
          </p:nvSpPr>
          <p:spPr bwMode="auto">
            <a:xfrm>
              <a:off x="4281682" y="2914650"/>
              <a:ext cx="728663"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2p</a:t>
              </a:r>
              <a:r>
                <a:rPr lang="en-US" sz="2000" b="1" i="1" baseline="30000">
                  <a:solidFill>
                    <a:srgbClr val="00CC00"/>
                  </a:solidFill>
                  <a:latin typeface="Futura Bk BT" pitchFamily="34" charset="0"/>
                </a:rPr>
                <a:t>3</a:t>
              </a:r>
              <a:r>
                <a:rPr lang="en-US" sz="2000" b="1" i="1">
                  <a:solidFill>
                    <a:srgbClr val="00CC00"/>
                  </a:solidFill>
                  <a:latin typeface="Futura Bk BT" pitchFamily="34" charset="0"/>
                </a:rPr>
                <a:t>q</a:t>
              </a:r>
              <a:endParaRPr lang="en-US" sz="2000" b="1" baseline="30000">
                <a:solidFill>
                  <a:srgbClr val="00CC00"/>
                </a:solidFill>
                <a:latin typeface="Futura Bk BT" pitchFamily="34" charset="0"/>
              </a:endParaRPr>
            </a:p>
          </p:txBody>
        </p:sp>
        <p:sp>
          <p:nvSpPr>
            <p:cNvPr id="47" name="Rectangle 20"/>
            <p:cNvSpPr>
              <a:spLocks noChangeArrowheads="1"/>
            </p:cNvSpPr>
            <p:nvPr/>
          </p:nvSpPr>
          <p:spPr bwMode="auto">
            <a:xfrm>
              <a:off x="7518017" y="287172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8" name="Rectangle 22"/>
            <p:cNvSpPr>
              <a:spLocks noChangeArrowheads="1"/>
            </p:cNvSpPr>
            <p:nvPr/>
          </p:nvSpPr>
          <p:spPr bwMode="auto">
            <a:xfrm>
              <a:off x="6868729" y="288760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49" name="Rectangle 30"/>
            <p:cNvSpPr>
              <a:spLocks noChangeArrowheads="1"/>
            </p:cNvSpPr>
            <p:nvPr/>
          </p:nvSpPr>
          <p:spPr bwMode="auto">
            <a:xfrm>
              <a:off x="6375017" y="2887603"/>
              <a:ext cx="679450" cy="396875"/>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p</a:t>
              </a:r>
              <a:r>
                <a:rPr lang="en-US" sz="2000" b="1" i="1" baseline="30000">
                  <a:solidFill>
                    <a:srgbClr val="00CC00"/>
                  </a:solidFill>
                  <a:latin typeface="Futura Bk BT" pitchFamily="34" charset="0"/>
                </a:rPr>
                <a:t>2</a:t>
              </a:r>
              <a:r>
                <a:rPr lang="en-US" sz="2000" b="1" i="1">
                  <a:solidFill>
                    <a:srgbClr val="00CC00"/>
                  </a:solidFill>
                  <a:latin typeface="Futura Bk BT" pitchFamily="34" charset="0"/>
                </a:rPr>
                <a:t>q</a:t>
              </a:r>
              <a:r>
                <a:rPr lang="en-US" sz="2000" b="1" i="1" baseline="30000">
                  <a:solidFill>
                    <a:srgbClr val="00CC00"/>
                  </a:solidFill>
                  <a:latin typeface="Futura Bk BT" pitchFamily="34" charset="0"/>
                </a:rPr>
                <a:t>2</a:t>
              </a:r>
              <a:endParaRPr lang="en-US" sz="2000" b="1" baseline="30000">
                <a:solidFill>
                  <a:srgbClr val="00CC00"/>
                </a:solidFill>
                <a:latin typeface="Futura Bk BT" pitchFamily="34" charset="0"/>
              </a:endParaRPr>
            </a:p>
          </p:txBody>
        </p:sp>
        <p:sp>
          <p:nvSpPr>
            <p:cNvPr id="50" name="Rectangle 24"/>
            <p:cNvSpPr>
              <a:spLocks noChangeArrowheads="1"/>
            </p:cNvSpPr>
            <p:nvPr/>
          </p:nvSpPr>
          <p:spPr bwMode="auto">
            <a:xfrm>
              <a:off x="6898481" y="3345144"/>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51" name="Rectangle 25"/>
            <p:cNvSpPr>
              <a:spLocks noChangeArrowheads="1"/>
            </p:cNvSpPr>
            <p:nvPr/>
          </p:nvSpPr>
          <p:spPr bwMode="auto">
            <a:xfrm>
              <a:off x="7547768" y="3345144"/>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2" name="Rectangle 32"/>
            <p:cNvSpPr>
              <a:spLocks noChangeArrowheads="1"/>
            </p:cNvSpPr>
            <p:nvPr/>
          </p:nvSpPr>
          <p:spPr bwMode="auto">
            <a:xfrm>
              <a:off x="6312693" y="3357844"/>
              <a:ext cx="736099" cy="400110"/>
            </a:xfrm>
            <a:prstGeom prst="rect">
              <a:avLst/>
            </a:prstGeom>
            <a:noFill/>
            <a:ln w="9525">
              <a:noFill/>
              <a:miter lim="800000"/>
              <a:headEnd/>
              <a:tailEnd/>
            </a:ln>
            <a:effectLst/>
          </p:spPr>
          <p:txBody>
            <a:bodyPr wrap="none">
              <a:spAutoFit/>
            </a:bodyPr>
            <a:lstStyle/>
            <a:p>
              <a:r>
                <a:rPr lang="en-US" sz="2000" b="1" i="1">
                  <a:solidFill>
                    <a:srgbClr val="00CC00"/>
                  </a:solidFill>
                  <a:latin typeface="Futura Bk BT" pitchFamily="34" charset="0"/>
                </a:rPr>
                <a:t>2pq</a:t>
              </a:r>
              <a:r>
                <a:rPr lang="en-US" sz="2000" b="1" i="1" baseline="30000">
                  <a:solidFill>
                    <a:srgbClr val="00CC00"/>
                  </a:solidFill>
                  <a:latin typeface="Futura Bk BT" pitchFamily="34" charset="0"/>
                </a:rPr>
                <a:t>3</a:t>
              </a:r>
              <a:endParaRPr lang="en-US" sz="2000" b="1" baseline="30000">
                <a:solidFill>
                  <a:srgbClr val="00CC00"/>
                </a:solidFill>
                <a:latin typeface="Futura Bk BT" pitchFamily="34" charset="0"/>
              </a:endParaRPr>
            </a:p>
          </p:txBody>
        </p:sp>
      </p:grpSp>
      <p:sp>
        <p:nvSpPr>
          <p:cNvPr id="5" name="Tekstvak 4">
            <a:extLst>
              <a:ext uri="{FF2B5EF4-FFF2-40B4-BE49-F238E27FC236}">
                <a16:creationId xmlns:a16="http://schemas.microsoft.com/office/drawing/2014/main" id="{B45C29E6-7264-44E2-92F2-38C1A461981F}"/>
              </a:ext>
            </a:extLst>
          </p:cNvPr>
          <p:cNvSpPr txBox="1"/>
          <p:nvPr/>
        </p:nvSpPr>
        <p:spPr>
          <a:xfrm>
            <a:off x="395536" y="5661248"/>
            <a:ext cx="7279557" cy="830997"/>
          </a:xfrm>
          <a:prstGeom prst="rect">
            <a:avLst/>
          </a:prstGeom>
          <a:noFill/>
        </p:spPr>
        <p:txBody>
          <a:bodyPr wrap="none" rtlCol="0">
            <a:spAutoFit/>
          </a:bodyPr>
          <a:lstStyle/>
          <a:p>
            <a:r>
              <a:rPr lang="nl-NL">
                <a:latin typeface="+mj-lt"/>
              </a:rPr>
              <a:t>Note if mating is random - the spousal correlation is zero.</a:t>
            </a:r>
          </a:p>
          <a:p>
            <a:r>
              <a:rPr lang="nl-NL">
                <a:latin typeface="+mj-lt"/>
              </a:rPr>
              <a:t>Mother and father are </a:t>
            </a:r>
            <a:r>
              <a:rPr lang="en-AU" b="1">
                <a:solidFill>
                  <a:srgbClr val="0000FF"/>
                </a:solidFill>
                <a:latin typeface="+mj-lt"/>
              </a:rPr>
              <a:t>Unrelated individuals </a:t>
            </a:r>
            <a:r>
              <a:rPr lang="nl-NL"/>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1169569"/>
              </p:ext>
            </p:extLst>
          </p:nvPr>
        </p:nvGraphicFramePr>
        <p:xfrm>
          <a:off x="683568" y="1232758"/>
          <a:ext cx="7488831" cy="4392484"/>
        </p:xfrm>
        <a:graphic>
          <a:graphicData uri="http://schemas.openxmlformats.org/drawingml/2006/table">
            <a:tbl>
              <a:tblPr/>
              <a:tblGrid>
                <a:gridCol w="504055">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797725">
                  <a:extLst>
                    <a:ext uri="{9D8B030D-6E8A-4147-A177-3AD203B41FA5}">
                      <a16:colId xmlns:a16="http://schemas.microsoft.com/office/drawing/2014/main" val="20004"/>
                    </a:ext>
                  </a:extLst>
                </a:gridCol>
                <a:gridCol w="4818899">
                  <a:extLst>
                    <a:ext uri="{9D8B030D-6E8A-4147-A177-3AD203B41FA5}">
                      <a16:colId xmlns:a16="http://schemas.microsoft.com/office/drawing/2014/main" val="20005"/>
                    </a:ext>
                  </a:extLst>
                </a:gridCol>
              </a:tblGrid>
              <a:tr h="729689">
                <a:tc>
                  <a:txBody>
                    <a:bodyPr/>
                    <a:lstStyle/>
                    <a:p>
                      <a:pPr marL="0" marR="0" algn="ctr">
                        <a:spcBef>
                          <a:spcPts val="0"/>
                        </a:spcBef>
                        <a:spcAft>
                          <a:spcPts val="0"/>
                        </a:spcAft>
                      </a:pPr>
                      <a:r>
                        <a:rPr lang="nl-NL" sz="2000" dirty="0">
                          <a:latin typeface="+mn-lt"/>
                          <a:ea typeface="Times New Roman"/>
                          <a:cs typeface="Times New Roman"/>
                        </a:rPr>
                        <a:t>s1</a:t>
                      </a:r>
                      <a:endParaRPr lang="en-US" sz="2000" dirty="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s2</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latin typeface="+mn-lt"/>
                          <a:ea typeface="Times New Roman"/>
                          <a:cs typeface="Times New Roman"/>
                        </a:rPr>
                        <a:t>eff</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latin typeface="+mn-lt"/>
                          <a:ea typeface="Times New Roman"/>
                          <a:cs typeface="Times New Roman"/>
                        </a:rPr>
                        <a:t>eff</a:t>
                      </a:r>
                    </a:p>
                    <a:p>
                      <a:pPr marL="0" marR="0" algn="ctr">
                        <a:spcBef>
                          <a:spcPts val="0"/>
                        </a:spcBef>
                        <a:spcAft>
                          <a:spcPts val="0"/>
                        </a:spcAft>
                      </a:pP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freq</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latin typeface="+mn-lt"/>
                          <a:ea typeface="Times New Roman"/>
                          <a:cs typeface="Times New Roman"/>
                        </a:rPr>
                        <a:t>frequency (p(A)=p,</a:t>
                      </a:r>
                      <a:r>
                        <a:rPr lang="nl-NL" sz="2000" baseline="0">
                          <a:latin typeface="+mn-lt"/>
                          <a:ea typeface="Times New Roman"/>
                          <a:cs typeface="Times New Roman"/>
                        </a:rPr>
                        <a:t> p(a)=q=1-p)</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291">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p**4+p**3*q+p**2*q**2/4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388291">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en-US" sz="2000">
                          <a:latin typeface="+mn-lt"/>
                          <a:ea typeface="Times New Roman"/>
                          <a:cs typeface="Times New Roman"/>
                        </a:rPr>
                        <a:t>aa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en-US" sz="2000" dirty="0">
                          <a:latin typeface="+mn-lt"/>
                          <a:ea typeface="Times New Roman"/>
                          <a:cs typeface="Times New Roman"/>
                        </a:rPr>
                        <a: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mn-lt"/>
                          <a:ea typeface="Times New Roman"/>
                          <a:cs typeface="Times New Roman"/>
                        </a:rPr>
                        <a: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p**2*q**2/4+p*q**3+q**4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p**3*q+3*p**2*q**2+p*q**3</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472379">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p**3*q+p**2*q**2/2</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472379">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p**3*q+p**2*q**2/2</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p**2*q**2/2+p*q**3</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d</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p**2*q**2/2+p*q**3</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FF"/>
                          </a:solidFill>
                          <a:latin typeface="+mn-lt"/>
                          <a:ea typeface="Times New Roman"/>
                          <a:cs typeface="Times New Roman"/>
                        </a:rPr>
                        <a:t>p**2*q**2/4</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r h="388291">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a:latin typeface="+mn-lt"/>
                          <a:ea typeface="Times New Roman"/>
                          <a:cs typeface="Times New Roman"/>
                        </a:rPr>
                        <a:t>AA</a:t>
                      </a:r>
                      <a:endParaRPr lang="en-US" sz="200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dirty="0">
                          <a:latin typeface="+mn-lt"/>
                          <a:ea typeface="Times New Roman"/>
                          <a:cs typeface="Times New Roman"/>
                        </a:rPr>
                        <a:t>a</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mn-lt"/>
                          <a:ea typeface="Times New Roman"/>
                          <a:cs typeface="Times New Roman"/>
                        </a:rPr>
                        <a:t>r6</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dirty="0">
                          <a:solidFill>
                            <a:srgbClr val="0000FF"/>
                          </a:solidFill>
                          <a:latin typeface="+mn-lt"/>
                          <a:ea typeface="Times New Roman"/>
                          <a:cs typeface="Times New Roman"/>
                        </a:rPr>
                        <a:t>p**2*q**2/4</a:t>
                      </a:r>
                      <a:endParaRPr lang="en-US" sz="20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9"/>
                  </a:ext>
                </a:extLst>
              </a:tr>
            </a:tbl>
          </a:graphicData>
        </a:graphic>
      </p:graphicFrame>
      <p:sp>
        <p:nvSpPr>
          <p:cNvPr id="1116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a:ln>
                  <a:noFill/>
                </a:ln>
                <a:solidFill>
                  <a:srgbClr val="0000FF"/>
                </a:solidFill>
                <a:effectLst/>
                <a:latin typeface="Courier New" pitchFamily="49" charset="0"/>
                <a:ea typeface="Times New Roman" pitchFamily="18" charset="0"/>
                <a:cs typeface="Courier New" pitchFamily="49" charset="0"/>
              </a:rPr>
              <a:t>  </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p:cNvSpPr txBox="1"/>
          <p:nvPr/>
        </p:nvSpPr>
        <p:spPr>
          <a:xfrm>
            <a:off x="539552" y="332656"/>
            <a:ext cx="6088526" cy="830997"/>
          </a:xfrm>
          <a:prstGeom prst="rect">
            <a:avLst/>
          </a:prstGeom>
          <a:noFill/>
        </p:spPr>
        <p:txBody>
          <a:bodyPr wrap="none" rtlCol="0">
            <a:spAutoFit/>
          </a:bodyPr>
          <a:lstStyle/>
          <a:p>
            <a:r>
              <a:rPr lang="en-US" dirty="0"/>
              <a:t>Follow same method for full sibs and DZ twins </a:t>
            </a:r>
          </a:p>
          <a:p>
            <a:r>
              <a:rPr lang="en-US" dirty="0"/>
              <a:t>Derive </a:t>
            </a:r>
            <a:r>
              <a:rPr lang="en-US"/>
              <a:t>genotype frequences ....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192088" y="196850"/>
            <a:ext cx="7808912" cy="733425"/>
          </a:xfrm>
          <a:prstGeom prst="rect">
            <a:avLst/>
          </a:prstGeom>
          <a:noFill/>
          <a:ln w="9525">
            <a:noFill/>
            <a:miter lim="800000"/>
            <a:headEnd/>
            <a:tailEnd/>
          </a:ln>
          <a:effectLst/>
        </p:spPr>
        <p:txBody>
          <a:bodyPr>
            <a:spAutoFit/>
          </a:bodyPr>
          <a:lstStyle/>
          <a:p>
            <a:pPr algn="l">
              <a:lnSpc>
                <a:spcPct val="150000"/>
              </a:lnSpc>
              <a:spcBef>
                <a:spcPct val="50000"/>
              </a:spcBef>
            </a:pPr>
            <a:r>
              <a:rPr lang="en-AU" sz="2800" b="1">
                <a:solidFill>
                  <a:srgbClr val="FF0000"/>
                </a:solidFill>
                <a:latin typeface="Futura Bk BT" pitchFamily="34" charset="0"/>
              </a:rPr>
              <a:t>Biometrical model for single biallelic QTL</a:t>
            </a:r>
          </a:p>
        </p:txBody>
      </p:sp>
      <p:sp>
        <p:nvSpPr>
          <p:cNvPr id="234499" name="Line 3"/>
          <p:cNvSpPr>
            <a:spLocks noChangeShapeType="1"/>
          </p:cNvSpPr>
          <p:nvPr/>
        </p:nvSpPr>
        <p:spPr bwMode="auto">
          <a:xfrm>
            <a:off x="247650" y="981075"/>
            <a:ext cx="7677150" cy="0"/>
          </a:xfrm>
          <a:prstGeom prst="line">
            <a:avLst/>
          </a:prstGeom>
          <a:noFill/>
          <a:ln w="9525">
            <a:solidFill>
              <a:schemeClr val="tx1"/>
            </a:solidFill>
            <a:round/>
            <a:headEnd/>
            <a:tailEnd/>
          </a:ln>
          <a:effectLst/>
        </p:spPr>
        <p:txBody>
          <a:bodyPr/>
          <a:lstStyle/>
          <a:p>
            <a:endParaRPr lang="en-US"/>
          </a:p>
        </p:txBody>
      </p:sp>
      <p:sp>
        <p:nvSpPr>
          <p:cNvPr id="234530" name="Rectangle 34"/>
          <p:cNvSpPr>
            <a:spLocks noChangeArrowheads="1"/>
          </p:cNvSpPr>
          <p:nvPr/>
        </p:nvSpPr>
        <p:spPr bwMode="auto">
          <a:xfrm>
            <a:off x="2483768" y="4869160"/>
            <a:ext cx="5867400" cy="457200"/>
          </a:xfrm>
          <a:prstGeom prst="rect">
            <a:avLst/>
          </a:prstGeom>
          <a:noFill/>
          <a:ln w="9525">
            <a:noFill/>
            <a:miter lim="800000"/>
            <a:headEnd/>
            <a:tailEnd/>
          </a:ln>
          <a:effectLst/>
        </p:spPr>
        <p:txBody>
          <a:bodyPr>
            <a:spAutoFit/>
          </a:bodyPr>
          <a:lstStyle/>
          <a:p>
            <a:r>
              <a:rPr lang="en-US" dirty="0">
                <a:latin typeface="Futura Bk BT" pitchFamily="34" charset="0"/>
              </a:rPr>
              <a:t> =  </a:t>
            </a:r>
            <a:r>
              <a:rPr lang="en-US" i="1">
                <a:latin typeface="Futura Bk BT" pitchFamily="34" charset="0"/>
              </a:rPr>
              <a:t>(</a:t>
            </a:r>
            <a:r>
              <a:rPr lang="en-US" b="1"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b="1" i="1">
                <a:solidFill>
                  <a:srgbClr val="00CC00"/>
                </a:solidFill>
                <a:latin typeface="Futura Bk BT" pitchFamily="34" charset="0"/>
              </a:rPr>
              <a:t>r1</a:t>
            </a:r>
            <a:r>
              <a:rPr lang="en-US">
                <a:latin typeface="Futura Bk BT" pitchFamily="34" charset="0"/>
              </a:rPr>
              <a:t> </a:t>
            </a:r>
            <a:r>
              <a:rPr lang="en-US" dirty="0">
                <a:latin typeface="Futura Bk BT" pitchFamily="34" charset="0"/>
              </a:rPr>
              <a:t>+ </a:t>
            </a:r>
            <a:r>
              <a:rPr lang="en-US" i="1" dirty="0">
                <a:latin typeface="Futura Bk BT" pitchFamily="34" charset="0"/>
              </a:rPr>
              <a:t>…</a:t>
            </a:r>
            <a:r>
              <a:rPr lang="en-US" dirty="0">
                <a:latin typeface="Futura Bk BT" pitchFamily="34" charset="0"/>
              </a:rPr>
              <a:t> + </a:t>
            </a:r>
            <a:r>
              <a:rPr lang="en-US" i="1">
                <a:latin typeface="Futura Bk BT" pitchFamily="34" charset="0"/>
              </a:rPr>
              <a:t>(-</a:t>
            </a:r>
            <a:r>
              <a:rPr lang="en-US" b="1" i="1">
                <a:solidFill>
                  <a:srgbClr val="FF6600"/>
                </a:solidFill>
                <a:latin typeface="Futura Bk BT" pitchFamily="34" charset="0"/>
              </a:rPr>
              <a:t>a</a:t>
            </a:r>
            <a:r>
              <a:rPr lang="en-US" i="1">
                <a:latin typeface="Futura Bk BT" pitchFamily="34" charset="0"/>
              </a:rPr>
              <a:t>-</a:t>
            </a:r>
            <a:r>
              <a:rPr lang="en-US" i="1">
                <a:latin typeface="Futura Bk BT" pitchFamily="34" charset="0"/>
                <a:sym typeface="Symbol" pitchFamily="18" charset="2"/>
              </a:rPr>
              <a:t>m</a:t>
            </a:r>
            <a:r>
              <a:rPr lang="en-US" i="1">
                <a:latin typeface="Futura Bk BT" pitchFamily="34" charset="0"/>
              </a:rPr>
              <a:t>)</a:t>
            </a:r>
            <a:r>
              <a:rPr lang="en-US" i="1" baseline="30000">
                <a:latin typeface="Futura Bk BT" pitchFamily="34" charset="0"/>
              </a:rPr>
              <a:t>2</a:t>
            </a:r>
            <a:r>
              <a:rPr lang="en-US" b="1" i="1">
                <a:solidFill>
                  <a:srgbClr val="00CC00"/>
                </a:solidFill>
                <a:latin typeface="Futura Bk BT" pitchFamily="34" charset="0"/>
              </a:rPr>
              <a:t>r3</a:t>
            </a:r>
            <a:r>
              <a:rPr lang="en-US" baseline="30000">
                <a:latin typeface="Futura Bk BT" pitchFamily="34" charset="0"/>
              </a:rPr>
              <a:t> </a:t>
            </a:r>
            <a:endParaRPr lang="en-US" baseline="30000" dirty="0">
              <a:latin typeface="Futura Bk BT" pitchFamily="34" charset="0"/>
            </a:endParaRPr>
          </a:p>
        </p:txBody>
      </p:sp>
      <p:sp>
        <p:nvSpPr>
          <p:cNvPr id="234531" name="Rectangle 35"/>
          <p:cNvSpPr>
            <a:spLocks noChangeArrowheads="1"/>
          </p:cNvSpPr>
          <p:nvPr/>
        </p:nvSpPr>
        <p:spPr bwMode="auto">
          <a:xfrm>
            <a:off x="541338" y="4862513"/>
            <a:ext cx="1593850" cy="457200"/>
          </a:xfrm>
          <a:prstGeom prst="rect">
            <a:avLst/>
          </a:prstGeom>
          <a:noFill/>
          <a:ln w="9525">
            <a:noFill/>
            <a:miter lim="800000"/>
            <a:headEnd/>
            <a:tailEnd/>
          </a:ln>
          <a:effectLst/>
        </p:spPr>
        <p:txBody>
          <a:bodyPr wrap="none">
            <a:spAutoFit/>
          </a:bodyPr>
          <a:lstStyle/>
          <a:p>
            <a:r>
              <a:rPr lang="en-US" i="1" dirty="0" err="1">
                <a:latin typeface="Futura Bk BT" pitchFamily="34" charset="0"/>
              </a:rPr>
              <a:t>Cov</a:t>
            </a:r>
            <a:r>
              <a:rPr lang="en-US" dirty="0">
                <a:latin typeface="Futura Bk BT" pitchFamily="34" charset="0"/>
              </a:rPr>
              <a:t> (</a:t>
            </a:r>
            <a:r>
              <a:rPr lang="en-US" i="1" dirty="0" err="1">
                <a:latin typeface="Futura Bk BT" pitchFamily="34" charset="0"/>
              </a:rPr>
              <a:t>X</a:t>
            </a:r>
            <a:r>
              <a:rPr lang="en-US" i="1" baseline="-25000" dirty="0" err="1">
                <a:latin typeface="Futura Bk BT" pitchFamily="34" charset="0"/>
              </a:rPr>
              <a:t>i</a:t>
            </a:r>
            <a:r>
              <a:rPr lang="en-US" i="1" dirty="0" err="1">
                <a:latin typeface="Futura Bk BT" pitchFamily="34" charset="0"/>
              </a:rPr>
              <a:t>,X</a:t>
            </a:r>
            <a:r>
              <a:rPr lang="en-US" i="1" baseline="-25000" dirty="0" err="1">
                <a:latin typeface="Futura Bk BT" pitchFamily="34" charset="0"/>
              </a:rPr>
              <a:t>j</a:t>
            </a:r>
            <a:r>
              <a:rPr lang="en-US" dirty="0">
                <a:latin typeface="Futura Bk BT" pitchFamily="34" charset="0"/>
              </a:rPr>
              <a:t>)</a:t>
            </a:r>
          </a:p>
        </p:txBody>
      </p:sp>
      <p:sp>
        <p:nvSpPr>
          <p:cNvPr id="234534" name="Rectangle 38"/>
          <p:cNvSpPr>
            <a:spLocks noChangeArrowheads="1"/>
          </p:cNvSpPr>
          <p:nvPr/>
        </p:nvSpPr>
        <p:spPr bwMode="auto">
          <a:xfrm>
            <a:off x="259581" y="1108075"/>
            <a:ext cx="6870984" cy="400110"/>
          </a:xfrm>
          <a:prstGeom prst="rect">
            <a:avLst/>
          </a:prstGeom>
          <a:noFill/>
          <a:ln w="9525">
            <a:noFill/>
            <a:miter lim="800000"/>
            <a:headEnd/>
            <a:tailEnd/>
          </a:ln>
          <a:effectLst/>
        </p:spPr>
        <p:txBody>
          <a:bodyPr wrap="none">
            <a:spAutoFit/>
          </a:bodyPr>
          <a:lstStyle/>
          <a:p>
            <a:pPr algn="l" eaLnBrk="1" hangingPunct="1"/>
            <a:r>
              <a:rPr lang="en-AU" sz="2000" b="1" u="sng">
                <a:solidFill>
                  <a:srgbClr val="0070C0"/>
                </a:solidFill>
                <a:latin typeface="Futura Bk BT" pitchFamily="34" charset="0"/>
              </a:rPr>
              <a:t>3B. Contribution of the QTL to the Cov </a:t>
            </a:r>
            <a:r>
              <a:rPr lang="en-AU" sz="2000" u="sng">
                <a:solidFill>
                  <a:srgbClr val="0070C0"/>
                </a:solidFill>
                <a:latin typeface="Futura Bk BT" pitchFamily="34" charset="0"/>
              </a:rPr>
              <a:t>(</a:t>
            </a:r>
            <a:r>
              <a:rPr lang="en-AU" sz="2000" i="1" u="sng">
                <a:solidFill>
                  <a:srgbClr val="0070C0"/>
                </a:solidFill>
                <a:latin typeface="Futura Bk BT" pitchFamily="34" charset="0"/>
              </a:rPr>
              <a:t>X,Y</a:t>
            </a:r>
            <a:r>
              <a:rPr lang="en-AU" sz="2000" u="sng">
                <a:solidFill>
                  <a:srgbClr val="0070C0"/>
                </a:solidFill>
                <a:latin typeface="Futura Bk BT" pitchFamily="34" charset="0"/>
              </a:rPr>
              <a:t>)</a:t>
            </a:r>
            <a:r>
              <a:rPr lang="en-AU" sz="2000">
                <a:solidFill>
                  <a:srgbClr val="0070C0"/>
                </a:solidFill>
                <a:latin typeface="Futura Bk BT" pitchFamily="34" charset="0"/>
              </a:rPr>
              <a:t> –</a:t>
            </a:r>
            <a:r>
              <a:rPr lang="en-AU" sz="2000">
                <a:solidFill>
                  <a:srgbClr val="0000FF"/>
                </a:solidFill>
                <a:latin typeface="Futura Bk BT" pitchFamily="34" charset="0"/>
              </a:rPr>
              <a:t> </a:t>
            </a:r>
            <a:r>
              <a:rPr lang="en-AU" sz="2000" b="1">
                <a:solidFill>
                  <a:srgbClr val="0000FF"/>
                </a:solidFill>
                <a:latin typeface="Futura Bk BT" pitchFamily="34" charset="0"/>
              </a:rPr>
              <a:t>DZ twins </a:t>
            </a:r>
          </a:p>
        </p:txBody>
      </p:sp>
      <p:grpSp>
        <p:nvGrpSpPr>
          <p:cNvPr id="40" name="Group 39"/>
          <p:cNvGrpSpPr/>
          <p:nvPr/>
        </p:nvGrpSpPr>
        <p:grpSpPr>
          <a:xfrm>
            <a:off x="541338" y="2149856"/>
            <a:ext cx="7673181" cy="2133600"/>
            <a:chOff x="683568" y="3167608"/>
            <a:chExt cx="7673181" cy="2133600"/>
          </a:xfrm>
        </p:grpSpPr>
        <p:sp>
          <p:nvSpPr>
            <p:cNvPr id="41" name="Rectangle 5"/>
            <p:cNvSpPr>
              <a:spLocks noChangeArrowheads="1"/>
            </p:cNvSpPr>
            <p:nvPr/>
          </p:nvSpPr>
          <p:spPr bwMode="auto">
            <a:xfrm>
              <a:off x="683568" y="38740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2" name="Rectangle 6"/>
            <p:cNvSpPr>
              <a:spLocks noChangeArrowheads="1"/>
            </p:cNvSpPr>
            <p:nvPr/>
          </p:nvSpPr>
          <p:spPr bwMode="auto">
            <a:xfrm>
              <a:off x="683568" y="4301083"/>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3" name="Rectangle 7"/>
            <p:cNvSpPr>
              <a:spLocks noChangeArrowheads="1"/>
            </p:cNvSpPr>
            <p:nvPr/>
          </p:nvSpPr>
          <p:spPr bwMode="auto">
            <a:xfrm>
              <a:off x="683568" y="4737646"/>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4" name="Line 8"/>
            <p:cNvSpPr>
              <a:spLocks noChangeShapeType="1"/>
            </p:cNvSpPr>
            <p:nvPr/>
          </p:nvSpPr>
          <p:spPr bwMode="auto">
            <a:xfrm>
              <a:off x="683568" y="3777208"/>
              <a:ext cx="7467600" cy="0"/>
            </a:xfrm>
            <a:prstGeom prst="line">
              <a:avLst/>
            </a:prstGeom>
            <a:noFill/>
            <a:ln w="9525">
              <a:solidFill>
                <a:schemeClr val="tx1"/>
              </a:solidFill>
              <a:round/>
              <a:headEnd/>
              <a:tailEnd/>
            </a:ln>
            <a:effectLst/>
          </p:spPr>
          <p:txBody>
            <a:bodyPr wrap="none" anchor="ctr"/>
            <a:lstStyle/>
            <a:p>
              <a:endParaRPr lang="en-US"/>
            </a:p>
          </p:txBody>
        </p:sp>
        <p:sp>
          <p:nvSpPr>
            <p:cNvPr id="45" name="Rectangle 9"/>
            <p:cNvSpPr>
              <a:spLocks noChangeArrowheads="1"/>
            </p:cNvSpPr>
            <p:nvPr/>
          </p:nvSpPr>
          <p:spPr bwMode="auto">
            <a:xfrm>
              <a:off x="2561581" y="3302546"/>
              <a:ext cx="552450"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6" name="Rectangle 10"/>
            <p:cNvSpPr>
              <a:spLocks noChangeArrowheads="1"/>
            </p:cNvSpPr>
            <p:nvPr/>
          </p:nvSpPr>
          <p:spPr bwMode="auto">
            <a:xfrm>
              <a:off x="4696768" y="3294608"/>
              <a:ext cx="509588"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7" name="Rectangle 11"/>
            <p:cNvSpPr>
              <a:spLocks noChangeArrowheads="1"/>
            </p:cNvSpPr>
            <p:nvPr/>
          </p:nvSpPr>
          <p:spPr bwMode="auto">
            <a:xfrm>
              <a:off x="6912918" y="3294608"/>
              <a:ext cx="466725" cy="396875"/>
            </a:xfrm>
            <a:prstGeom prst="rect">
              <a:avLst/>
            </a:prstGeom>
            <a:noFill/>
            <a:ln w="9525">
              <a:noFill/>
              <a:miter lim="800000"/>
              <a:headEnd/>
              <a:tailEnd/>
            </a:ln>
            <a:effectLst/>
          </p:spPr>
          <p:txBody>
            <a:bodyPr wrap="none">
              <a:spAutoFit/>
            </a:bodyPr>
            <a:lstStyle/>
            <a:p>
              <a:pPr algn="l"/>
              <a:r>
                <a:rPr lang="en-US" sz="2000" b="1" i="1">
                  <a:solidFill>
                    <a:srgbClr val="0000FF"/>
                  </a:solidFill>
                  <a:latin typeface="Futura Bk BT" pitchFamily="34" charset="0"/>
                </a:rPr>
                <a:t>aa</a:t>
              </a:r>
              <a:endParaRPr lang="en-US" sz="2000">
                <a:latin typeface="Futura Bk BT" pitchFamily="34" charset="0"/>
              </a:endParaRPr>
            </a:p>
          </p:txBody>
        </p:sp>
        <p:sp>
          <p:nvSpPr>
            <p:cNvPr id="48" name="Rectangle 12"/>
            <p:cNvSpPr>
              <a:spLocks noChangeArrowheads="1"/>
            </p:cNvSpPr>
            <p:nvPr/>
          </p:nvSpPr>
          <p:spPr bwMode="auto">
            <a:xfrm>
              <a:off x="2982268" y="328190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49" name="Rectangle 13"/>
            <p:cNvSpPr>
              <a:spLocks noChangeArrowheads="1"/>
            </p:cNvSpPr>
            <p:nvPr/>
          </p:nvSpPr>
          <p:spPr bwMode="auto">
            <a:xfrm>
              <a:off x="5079356" y="330095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0" name="Rectangle 14"/>
            <p:cNvSpPr>
              <a:spLocks noChangeArrowheads="1"/>
            </p:cNvSpPr>
            <p:nvPr/>
          </p:nvSpPr>
          <p:spPr bwMode="auto">
            <a:xfrm>
              <a:off x="7263756" y="3296196"/>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1" name="Rectangle 15"/>
            <p:cNvSpPr>
              <a:spLocks noChangeArrowheads="1"/>
            </p:cNvSpPr>
            <p:nvPr/>
          </p:nvSpPr>
          <p:spPr bwMode="auto">
            <a:xfrm>
              <a:off x="1115368" y="385658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p>
          </p:txBody>
        </p:sp>
        <p:sp>
          <p:nvSpPr>
            <p:cNvPr id="52" name="Rectangle 16"/>
            <p:cNvSpPr>
              <a:spLocks noChangeArrowheads="1"/>
            </p:cNvSpPr>
            <p:nvPr/>
          </p:nvSpPr>
          <p:spPr bwMode="auto">
            <a:xfrm>
              <a:off x="1129656" y="4289971"/>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3" name="Rectangle 17"/>
            <p:cNvSpPr>
              <a:spLocks noChangeArrowheads="1"/>
            </p:cNvSpPr>
            <p:nvPr/>
          </p:nvSpPr>
          <p:spPr bwMode="auto">
            <a:xfrm>
              <a:off x="1129656" y="475193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4" name="Line 18"/>
            <p:cNvSpPr>
              <a:spLocks noChangeShapeType="1"/>
            </p:cNvSpPr>
            <p:nvPr/>
          </p:nvSpPr>
          <p:spPr bwMode="auto">
            <a:xfrm>
              <a:off x="2664768" y="3167608"/>
              <a:ext cx="5486400"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55" name="Rectangle 19"/>
            <p:cNvSpPr>
              <a:spLocks noChangeArrowheads="1"/>
            </p:cNvSpPr>
            <p:nvPr/>
          </p:nvSpPr>
          <p:spPr bwMode="auto">
            <a:xfrm>
              <a:off x="2575868" y="3853408"/>
              <a:ext cx="895350"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56" name="Rectangle 20"/>
            <p:cNvSpPr>
              <a:spLocks noChangeArrowheads="1"/>
            </p:cNvSpPr>
            <p:nvPr/>
          </p:nvSpPr>
          <p:spPr bwMode="auto">
            <a:xfrm>
              <a:off x="2563168" y="4286796"/>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7" name="Rectangle 21"/>
            <p:cNvSpPr>
              <a:spLocks noChangeArrowheads="1"/>
            </p:cNvSpPr>
            <p:nvPr/>
          </p:nvSpPr>
          <p:spPr bwMode="auto">
            <a:xfrm>
              <a:off x="3212456" y="4748758"/>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8" name="Rectangle 22"/>
            <p:cNvSpPr>
              <a:spLocks noChangeArrowheads="1"/>
            </p:cNvSpPr>
            <p:nvPr/>
          </p:nvSpPr>
          <p:spPr bwMode="auto">
            <a:xfrm>
              <a:off x="3234681" y="4285208"/>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59" name="Rectangle 23"/>
            <p:cNvSpPr>
              <a:spLocks noChangeArrowheads="1"/>
            </p:cNvSpPr>
            <p:nvPr/>
          </p:nvSpPr>
          <p:spPr bwMode="auto">
            <a:xfrm>
              <a:off x="2563168" y="4764633"/>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0" name="Rectangle 24"/>
            <p:cNvSpPr>
              <a:spLocks noChangeArrowheads="1"/>
            </p:cNvSpPr>
            <p:nvPr/>
          </p:nvSpPr>
          <p:spPr bwMode="auto">
            <a:xfrm>
              <a:off x="4698356" y="4294733"/>
              <a:ext cx="90963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r>
                <a:rPr lang="en-US" sz="2000" baseline="30000">
                  <a:solidFill>
                    <a:srgbClr val="C0C0C0"/>
                  </a:solidFill>
                  <a:latin typeface="Futura Bk BT" pitchFamily="34" charset="0"/>
                </a:rPr>
                <a:t>2</a:t>
              </a:r>
            </a:p>
          </p:txBody>
        </p:sp>
        <p:sp>
          <p:nvSpPr>
            <p:cNvPr id="61" name="Rectangle 25"/>
            <p:cNvSpPr>
              <a:spLocks noChangeArrowheads="1"/>
            </p:cNvSpPr>
            <p:nvPr/>
          </p:nvSpPr>
          <p:spPr bwMode="auto">
            <a:xfrm>
              <a:off x="4698356" y="475193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62" name="Rectangle 26"/>
            <p:cNvSpPr>
              <a:spLocks noChangeArrowheads="1"/>
            </p:cNvSpPr>
            <p:nvPr/>
          </p:nvSpPr>
          <p:spPr bwMode="auto">
            <a:xfrm>
              <a:off x="5347643" y="475193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63" name="Rectangle 27"/>
            <p:cNvSpPr>
              <a:spLocks noChangeArrowheads="1"/>
            </p:cNvSpPr>
            <p:nvPr/>
          </p:nvSpPr>
          <p:spPr bwMode="auto">
            <a:xfrm>
              <a:off x="6933556" y="4742408"/>
              <a:ext cx="979487"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r>
                <a:rPr lang="en-US" sz="2000" i="1" baseline="30000">
                  <a:solidFill>
                    <a:srgbClr val="C0C0C0"/>
                  </a:solidFill>
                  <a:latin typeface="Futura Bk BT" pitchFamily="34" charset="0"/>
                </a:rPr>
                <a:t>2</a:t>
              </a:r>
              <a:endParaRPr lang="en-US" sz="2000" b="1" i="1" baseline="30000">
                <a:solidFill>
                  <a:srgbClr val="C0C0C0"/>
                </a:solidFill>
                <a:latin typeface="Futura Bk BT" pitchFamily="34" charset="0"/>
              </a:endParaRPr>
            </a:p>
          </p:txBody>
        </p:sp>
        <p:sp>
          <p:nvSpPr>
            <p:cNvPr id="64" name="Line 28"/>
            <p:cNvSpPr>
              <a:spLocks noChangeShapeType="1"/>
            </p:cNvSpPr>
            <p:nvPr/>
          </p:nvSpPr>
          <p:spPr bwMode="auto">
            <a:xfrm>
              <a:off x="683568" y="5301208"/>
              <a:ext cx="7467600" cy="0"/>
            </a:xfrm>
            <a:prstGeom prst="line">
              <a:avLst/>
            </a:prstGeom>
            <a:noFill/>
            <a:ln w="9525">
              <a:solidFill>
                <a:schemeClr val="tx1"/>
              </a:solidFill>
              <a:round/>
              <a:headEnd/>
              <a:tailEnd/>
            </a:ln>
            <a:effectLst/>
          </p:spPr>
          <p:txBody>
            <a:bodyPr wrap="none" anchor="ctr"/>
            <a:lstStyle/>
            <a:p>
              <a:endParaRPr lang="en-US"/>
            </a:p>
          </p:txBody>
        </p:sp>
        <p:sp>
          <p:nvSpPr>
            <p:cNvPr id="65" name="Rectangle 30"/>
            <p:cNvSpPr>
              <a:spLocks noChangeArrowheads="1"/>
            </p:cNvSpPr>
            <p:nvPr/>
          </p:nvSpPr>
          <p:spPr bwMode="auto">
            <a:xfrm>
              <a:off x="2334568" y="3853408"/>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r1</a:t>
              </a:r>
              <a:endParaRPr lang="en-US" sz="2000" b="1" baseline="30000">
                <a:solidFill>
                  <a:srgbClr val="00CC00"/>
                </a:solidFill>
                <a:latin typeface="Futura Bk BT" pitchFamily="34" charset="0"/>
              </a:endParaRPr>
            </a:p>
          </p:txBody>
        </p:sp>
        <p:sp>
          <p:nvSpPr>
            <p:cNvPr id="66" name="Rectangle 31"/>
            <p:cNvSpPr>
              <a:spLocks noChangeArrowheads="1"/>
            </p:cNvSpPr>
            <p:nvPr/>
          </p:nvSpPr>
          <p:spPr bwMode="auto">
            <a:xfrm>
              <a:off x="2306153" y="4321690"/>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r4</a:t>
              </a:r>
              <a:endParaRPr lang="en-US" sz="2000" b="1" baseline="30000">
                <a:solidFill>
                  <a:srgbClr val="00CC00"/>
                </a:solidFill>
                <a:latin typeface="Futura Bk BT" pitchFamily="34" charset="0"/>
              </a:endParaRPr>
            </a:p>
          </p:txBody>
        </p:sp>
        <p:sp>
          <p:nvSpPr>
            <p:cNvPr id="67" name="Rectangle 32"/>
            <p:cNvSpPr>
              <a:spLocks noChangeArrowheads="1"/>
            </p:cNvSpPr>
            <p:nvPr/>
          </p:nvSpPr>
          <p:spPr bwMode="auto">
            <a:xfrm>
              <a:off x="2334568" y="4764633"/>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r6</a:t>
              </a:r>
              <a:endParaRPr lang="en-US" sz="2000" b="1" baseline="30000">
                <a:solidFill>
                  <a:srgbClr val="00CC00"/>
                </a:solidFill>
                <a:latin typeface="Futura Bk BT" pitchFamily="34" charset="0"/>
              </a:endParaRPr>
            </a:p>
          </p:txBody>
        </p:sp>
        <p:sp>
          <p:nvSpPr>
            <p:cNvPr id="68" name="Rectangle 33"/>
            <p:cNvSpPr>
              <a:spLocks noChangeArrowheads="1"/>
            </p:cNvSpPr>
            <p:nvPr/>
          </p:nvSpPr>
          <p:spPr bwMode="auto">
            <a:xfrm>
              <a:off x="4370060" y="4310608"/>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r2</a:t>
              </a:r>
              <a:endParaRPr lang="en-US" sz="2000" b="1" baseline="30000">
                <a:solidFill>
                  <a:srgbClr val="00CC00"/>
                </a:solidFill>
                <a:latin typeface="Futura Bk BT" pitchFamily="34" charset="0"/>
              </a:endParaRPr>
            </a:p>
          </p:txBody>
        </p:sp>
        <p:sp>
          <p:nvSpPr>
            <p:cNvPr id="69" name="Rectangle 34"/>
            <p:cNvSpPr>
              <a:spLocks noChangeArrowheads="1"/>
            </p:cNvSpPr>
            <p:nvPr/>
          </p:nvSpPr>
          <p:spPr bwMode="auto">
            <a:xfrm>
              <a:off x="4408116" y="4752672"/>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r5</a:t>
              </a:r>
              <a:endParaRPr lang="en-US" sz="2000" b="1" baseline="30000">
                <a:solidFill>
                  <a:srgbClr val="00CC00"/>
                </a:solidFill>
                <a:latin typeface="Futura Bk BT" pitchFamily="34" charset="0"/>
              </a:endParaRPr>
            </a:p>
          </p:txBody>
        </p:sp>
        <p:sp>
          <p:nvSpPr>
            <p:cNvPr id="70" name="Rectangle 35"/>
            <p:cNvSpPr>
              <a:spLocks noChangeArrowheads="1"/>
            </p:cNvSpPr>
            <p:nvPr/>
          </p:nvSpPr>
          <p:spPr bwMode="auto">
            <a:xfrm>
              <a:off x="6665268" y="4755108"/>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r3</a:t>
              </a:r>
              <a:endParaRPr lang="en-US" sz="2000" b="1" baseline="30000">
                <a:solidFill>
                  <a:srgbClr val="00CC00"/>
                </a:solidFill>
                <a:latin typeface="Futura Bk BT" pitchFamily="34" charset="0"/>
              </a:endParaRPr>
            </a:p>
          </p:txBody>
        </p:sp>
        <p:sp>
          <p:nvSpPr>
            <p:cNvPr id="71" name="Rectangle 20"/>
            <p:cNvSpPr>
              <a:spLocks noChangeArrowheads="1"/>
            </p:cNvSpPr>
            <p:nvPr/>
          </p:nvSpPr>
          <p:spPr bwMode="auto">
            <a:xfrm>
              <a:off x="4536018" y="3826420"/>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2" name="Rectangle 22"/>
            <p:cNvSpPr>
              <a:spLocks noChangeArrowheads="1"/>
            </p:cNvSpPr>
            <p:nvPr/>
          </p:nvSpPr>
          <p:spPr bwMode="auto">
            <a:xfrm>
              <a:off x="5207531" y="3824832"/>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3" name="Rectangle 31"/>
            <p:cNvSpPr>
              <a:spLocks noChangeArrowheads="1"/>
            </p:cNvSpPr>
            <p:nvPr/>
          </p:nvSpPr>
          <p:spPr bwMode="auto">
            <a:xfrm>
              <a:off x="4204813" y="3850343"/>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r4</a:t>
              </a:r>
              <a:endParaRPr lang="en-US" sz="2000" b="1" baseline="30000">
                <a:solidFill>
                  <a:srgbClr val="00CC00"/>
                </a:solidFill>
                <a:latin typeface="Futura Bk BT" pitchFamily="34" charset="0"/>
              </a:endParaRPr>
            </a:p>
          </p:txBody>
        </p:sp>
        <p:sp>
          <p:nvSpPr>
            <p:cNvPr id="74" name="Rectangle 21"/>
            <p:cNvSpPr>
              <a:spLocks noChangeArrowheads="1"/>
            </p:cNvSpPr>
            <p:nvPr/>
          </p:nvSpPr>
          <p:spPr bwMode="auto">
            <a:xfrm>
              <a:off x="7379643" y="3831183"/>
              <a:ext cx="88741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5" name="Rectangle 23"/>
            <p:cNvSpPr>
              <a:spLocks noChangeArrowheads="1"/>
            </p:cNvSpPr>
            <p:nvPr/>
          </p:nvSpPr>
          <p:spPr bwMode="auto">
            <a:xfrm>
              <a:off x="6730355" y="3847058"/>
              <a:ext cx="803275"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6" name="Rectangle 32"/>
            <p:cNvSpPr>
              <a:spLocks noChangeArrowheads="1"/>
            </p:cNvSpPr>
            <p:nvPr/>
          </p:nvSpPr>
          <p:spPr bwMode="auto">
            <a:xfrm>
              <a:off x="6501755" y="3847058"/>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r6</a:t>
              </a:r>
              <a:endParaRPr lang="en-US" sz="2000" b="1" baseline="30000">
                <a:solidFill>
                  <a:srgbClr val="00CC00"/>
                </a:solidFill>
                <a:latin typeface="Futura Bk BT" pitchFamily="34" charset="0"/>
              </a:endParaRPr>
            </a:p>
          </p:txBody>
        </p:sp>
        <p:sp>
          <p:nvSpPr>
            <p:cNvPr id="77" name="Rectangle 25"/>
            <p:cNvSpPr>
              <a:spLocks noChangeArrowheads="1"/>
            </p:cNvSpPr>
            <p:nvPr/>
          </p:nvSpPr>
          <p:spPr bwMode="auto">
            <a:xfrm>
              <a:off x="6820049" y="4301083"/>
              <a:ext cx="817562"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d</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a:solidFill>
                    <a:srgbClr val="C0C0C0"/>
                  </a:solidFill>
                  <a:latin typeface="Futura Bk BT" pitchFamily="34" charset="0"/>
                </a:rPr>
                <a:t>)</a:t>
              </a:r>
              <a:endParaRPr lang="en-US" sz="2000" baseline="30000">
                <a:solidFill>
                  <a:srgbClr val="C0C0C0"/>
                </a:solidFill>
                <a:latin typeface="Futura Bk BT" pitchFamily="34" charset="0"/>
              </a:endParaRPr>
            </a:p>
          </p:txBody>
        </p:sp>
        <p:sp>
          <p:nvSpPr>
            <p:cNvPr id="78" name="Rectangle 26"/>
            <p:cNvSpPr>
              <a:spLocks noChangeArrowheads="1"/>
            </p:cNvSpPr>
            <p:nvPr/>
          </p:nvSpPr>
          <p:spPr bwMode="auto">
            <a:xfrm>
              <a:off x="7469336" y="4301083"/>
              <a:ext cx="887413" cy="396875"/>
            </a:xfrm>
            <a:prstGeom prst="rect">
              <a:avLst/>
            </a:prstGeom>
            <a:noFill/>
            <a:ln w="9525">
              <a:noFill/>
              <a:miter lim="800000"/>
              <a:headEnd/>
              <a:tailEnd/>
            </a:ln>
            <a:effectLst/>
          </p:spPr>
          <p:txBody>
            <a:bodyPr wrap="none">
              <a:spAutoFit/>
            </a:bodyPr>
            <a:lstStyle/>
            <a:p>
              <a:pPr algn="l"/>
              <a:r>
                <a:rPr lang="en-US" sz="2000" i="1">
                  <a:solidFill>
                    <a:srgbClr val="C0C0C0"/>
                  </a:solidFill>
                  <a:latin typeface="Futura Bk BT" pitchFamily="34" charset="0"/>
                </a:rPr>
                <a:t>(</a:t>
              </a:r>
              <a:r>
                <a:rPr lang="en-US" sz="2000" b="1" i="1">
                  <a:solidFill>
                    <a:srgbClr val="C0C0C0"/>
                  </a:solidFill>
                  <a:latin typeface="Futura Bk BT" pitchFamily="34" charset="0"/>
                </a:rPr>
                <a:t>-a</a:t>
              </a:r>
              <a:r>
                <a:rPr lang="en-US" sz="2000">
                  <a:solidFill>
                    <a:srgbClr val="C0C0C0"/>
                  </a:solidFill>
                  <a:latin typeface="Futura Bk BT" pitchFamily="34" charset="0"/>
                </a:rPr>
                <a:t>-</a:t>
              </a:r>
              <a:r>
                <a:rPr lang="en-US" sz="2000" b="1" i="1">
                  <a:solidFill>
                    <a:srgbClr val="C0C0C0"/>
                  </a:solidFill>
                  <a:latin typeface="Futura Bk BT" pitchFamily="34" charset="0"/>
                </a:rPr>
                <a:t>m</a:t>
              </a:r>
              <a:r>
                <a:rPr lang="en-US" sz="2000" i="1">
                  <a:solidFill>
                    <a:srgbClr val="C0C0C0"/>
                  </a:solidFill>
                  <a:latin typeface="Futura Bk BT" pitchFamily="34" charset="0"/>
                </a:rPr>
                <a:t>)</a:t>
              </a:r>
              <a:endParaRPr lang="en-US" sz="2000" b="1" i="1">
                <a:solidFill>
                  <a:srgbClr val="C0C0C0"/>
                </a:solidFill>
                <a:latin typeface="Futura Bk BT" pitchFamily="34" charset="0"/>
              </a:endParaRPr>
            </a:p>
          </p:txBody>
        </p:sp>
        <p:sp>
          <p:nvSpPr>
            <p:cNvPr id="79" name="Rectangle 34"/>
            <p:cNvSpPr>
              <a:spLocks noChangeArrowheads="1"/>
            </p:cNvSpPr>
            <p:nvPr/>
          </p:nvSpPr>
          <p:spPr bwMode="auto">
            <a:xfrm>
              <a:off x="6486198" y="4291498"/>
              <a:ext cx="426720" cy="400110"/>
            </a:xfrm>
            <a:prstGeom prst="rect">
              <a:avLst/>
            </a:prstGeom>
            <a:noFill/>
            <a:ln w="9525">
              <a:noFill/>
              <a:miter lim="800000"/>
              <a:headEnd/>
              <a:tailEnd/>
            </a:ln>
            <a:effectLst/>
          </p:spPr>
          <p:txBody>
            <a:bodyPr wrap="none">
              <a:spAutoFit/>
            </a:bodyPr>
            <a:lstStyle/>
            <a:p>
              <a:pPr algn="l"/>
              <a:r>
                <a:rPr lang="en-US" sz="2000" b="1" i="1">
                  <a:solidFill>
                    <a:srgbClr val="00CC00"/>
                  </a:solidFill>
                  <a:latin typeface="Futura Bk BT" pitchFamily="34" charset="0"/>
                </a:rPr>
                <a:t>r5</a:t>
              </a:r>
              <a:endParaRPr lang="en-US" sz="2000" b="1" baseline="30000">
                <a:solidFill>
                  <a:srgbClr val="00CC00"/>
                </a:solidFill>
                <a:latin typeface="Futura Bk BT" pitchFamily="34" charset="0"/>
              </a:endParaRPr>
            </a:p>
          </p:txBody>
        </p:sp>
      </p:grpSp>
      <p:sp>
        <p:nvSpPr>
          <p:cNvPr id="82" name="Rectangle 43"/>
          <p:cNvSpPr>
            <a:spLocks noChangeArrowheads="1"/>
          </p:cNvSpPr>
          <p:nvPr/>
        </p:nvSpPr>
        <p:spPr bwMode="auto">
          <a:xfrm>
            <a:off x="5432581" y="5655055"/>
            <a:ext cx="4023171" cy="707886"/>
          </a:xfrm>
          <a:prstGeom prst="rect">
            <a:avLst/>
          </a:prstGeom>
          <a:noFill/>
          <a:ln w="9525">
            <a:noFill/>
            <a:miter lim="800000"/>
            <a:headEnd/>
            <a:tailEnd/>
          </a:ln>
          <a:effectLst/>
        </p:spPr>
        <p:txBody>
          <a:bodyPr wrap="square">
            <a:spAutoFit/>
          </a:bodyPr>
          <a:lstStyle/>
          <a:p>
            <a:r>
              <a:rPr lang="en-US">
                <a:latin typeface="Futura Bk BT" pitchFamily="34" charset="0"/>
              </a:rPr>
              <a:t> =  ½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QTL(A)</a:t>
            </a:r>
            <a:r>
              <a:rPr lang="en-US" baseline="30000">
                <a:latin typeface="Futura Bk BT" pitchFamily="34" charset="0"/>
              </a:rPr>
              <a:t> </a:t>
            </a:r>
            <a:r>
              <a:rPr lang="en-US">
                <a:latin typeface="Futura Bk BT" pitchFamily="34" charset="0"/>
              </a:rPr>
              <a:t>+ ¼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QTL(D)</a:t>
            </a:r>
            <a:r>
              <a:rPr lang="en-US" baseline="30000">
                <a:latin typeface="Futura Bk BT" pitchFamily="34" charset="0"/>
              </a:rPr>
              <a:t> </a:t>
            </a:r>
          </a:p>
          <a:p>
            <a:pPr algn="l"/>
            <a:endParaRPr lang="en-US" baseline="30000">
              <a:latin typeface="Futura Bk BT" pitchFamily="34" charset="0"/>
            </a:endParaRPr>
          </a:p>
        </p:txBody>
      </p:sp>
      <p:sp>
        <p:nvSpPr>
          <p:cNvPr id="83" name="Rectangle 44"/>
          <p:cNvSpPr>
            <a:spLocks noChangeArrowheads="1"/>
          </p:cNvSpPr>
          <p:nvPr/>
        </p:nvSpPr>
        <p:spPr bwMode="auto">
          <a:xfrm>
            <a:off x="609928" y="5626383"/>
            <a:ext cx="4373313" cy="461665"/>
          </a:xfrm>
          <a:prstGeom prst="rect">
            <a:avLst/>
          </a:prstGeom>
          <a:noFill/>
          <a:ln w="9525">
            <a:noFill/>
            <a:miter lim="800000"/>
            <a:headEnd/>
            <a:tailEnd/>
          </a:ln>
          <a:effectLst/>
        </p:spPr>
        <p:txBody>
          <a:bodyPr wrap="none">
            <a:spAutoFit/>
          </a:bodyPr>
          <a:lstStyle/>
          <a:p>
            <a:r>
              <a:rPr lang="en-US">
                <a:latin typeface="Futura Bk BT" pitchFamily="34" charset="0"/>
              </a:rPr>
              <a:t>=</a:t>
            </a:r>
            <a:r>
              <a:rPr lang="en-US" i="1">
                <a:latin typeface="Futura Bk BT" pitchFamily="34" charset="0"/>
              </a:rPr>
              <a:t> </a:t>
            </a:r>
            <a:r>
              <a:rPr lang="en-US">
                <a:latin typeface="Futura Bk BT" pitchFamily="34" charset="0"/>
              </a:rPr>
              <a:t>½</a:t>
            </a:r>
            <a:r>
              <a:rPr lang="en-US" i="1">
                <a:latin typeface="Futura Bk BT" pitchFamily="34" charset="0"/>
              </a:rPr>
              <a:t> </a:t>
            </a:r>
            <a:r>
              <a:rPr lang="en-US">
                <a:latin typeface="Futura Bk BT" pitchFamily="34" charset="0"/>
              </a:rPr>
              <a:t>2</a:t>
            </a:r>
            <a:r>
              <a:rPr lang="en-US" i="1">
                <a:solidFill>
                  <a:srgbClr val="00CC00"/>
                </a:solidFill>
                <a:latin typeface="Futura Bk BT" pitchFamily="34" charset="0"/>
              </a:rPr>
              <a:t>pq</a:t>
            </a:r>
            <a:r>
              <a:rPr lang="en-US" i="1">
                <a:latin typeface="Futura Bk BT" pitchFamily="34" charset="0"/>
              </a:rPr>
              <a:t>[</a:t>
            </a:r>
            <a:r>
              <a:rPr lang="en-US" i="1">
                <a:solidFill>
                  <a:srgbClr val="FF6600"/>
                </a:solidFill>
                <a:latin typeface="Futura Bk BT" pitchFamily="34" charset="0"/>
              </a:rPr>
              <a:t>a</a:t>
            </a:r>
            <a:r>
              <a:rPr lang="en-US" i="1">
                <a:latin typeface="Futura Bk BT" pitchFamily="34" charset="0"/>
              </a:rPr>
              <a:t>+(</a:t>
            </a:r>
            <a:r>
              <a:rPr lang="en-US" i="1">
                <a:solidFill>
                  <a:srgbClr val="00CC00"/>
                </a:solidFill>
                <a:latin typeface="Futura Bk BT" pitchFamily="34" charset="0"/>
              </a:rPr>
              <a:t>q</a:t>
            </a:r>
            <a:r>
              <a:rPr lang="en-US" i="1">
                <a:latin typeface="Futura Bk BT" pitchFamily="34" charset="0"/>
              </a:rPr>
              <a:t>-</a:t>
            </a:r>
            <a:r>
              <a:rPr lang="en-US" i="1">
                <a:solidFill>
                  <a:srgbClr val="00CC00"/>
                </a:solidFill>
                <a:latin typeface="Futura Bk BT" pitchFamily="34" charset="0"/>
              </a:rPr>
              <a:t>p</a:t>
            </a:r>
            <a:r>
              <a:rPr lang="en-US" i="1">
                <a:latin typeface="Futura Bk BT" pitchFamily="34" charset="0"/>
              </a:rPr>
              <a:t>)</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r>
              <a:rPr lang="en-US">
                <a:latin typeface="Futura Bk BT" pitchFamily="34" charset="0"/>
              </a:rPr>
              <a:t> + ¼</a:t>
            </a:r>
            <a:r>
              <a:rPr lang="en-US" i="1">
                <a:latin typeface="Futura Bk BT" pitchFamily="34" charset="0"/>
              </a:rPr>
              <a:t>(</a:t>
            </a:r>
            <a:r>
              <a:rPr lang="en-US">
                <a:solidFill>
                  <a:srgbClr val="00CC00"/>
                </a:solidFill>
                <a:latin typeface="Futura Bk BT" pitchFamily="34" charset="0"/>
              </a:rPr>
              <a:t>2</a:t>
            </a:r>
            <a:r>
              <a:rPr lang="en-US" i="1">
                <a:solidFill>
                  <a:srgbClr val="00CC00"/>
                </a:solidFill>
                <a:latin typeface="Futura Bk BT" pitchFamily="34" charset="0"/>
              </a:rPr>
              <a:t>pq</a:t>
            </a:r>
            <a:r>
              <a:rPr lang="en-US" i="1">
                <a:solidFill>
                  <a:srgbClr val="FF6600"/>
                </a:solidFill>
                <a:latin typeface="Futura Bk BT" pitchFamily="34" charset="0"/>
              </a:rPr>
              <a:t>d</a:t>
            </a:r>
            <a:r>
              <a:rPr lang="en-US" i="1">
                <a:latin typeface="Futura Bk BT" pitchFamily="34" charset="0"/>
              </a:rPr>
              <a:t>)</a:t>
            </a:r>
            <a:r>
              <a:rPr lang="en-US" i="1" baseline="30000">
                <a:latin typeface="Futura Bk BT" pitchFamily="34" charset="0"/>
              </a:rPr>
              <a:t>2</a:t>
            </a:r>
          </a:p>
        </p:txBody>
      </p:sp>
      <p:sp>
        <p:nvSpPr>
          <p:cNvPr id="2" name="Tekstvak 1">
            <a:extLst>
              <a:ext uri="{FF2B5EF4-FFF2-40B4-BE49-F238E27FC236}">
                <a16:creationId xmlns:a16="http://schemas.microsoft.com/office/drawing/2014/main" id="{1879BE6F-589A-46BE-9A48-2F959909E95F}"/>
              </a:ext>
            </a:extLst>
          </p:cNvPr>
          <p:cNvSpPr txBox="1"/>
          <p:nvPr/>
        </p:nvSpPr>
        <p:spPr>
          <a:xfrm>
            <a:off x="4339408" y="1780326"/>
            <a:ext cx="1239442" cy="400110"/>
          </a:xfrm>
          <a:prstGeom prst="rect">
            <a:avLst/>
          </a:prstGeom>
          <a:noFill/>
        </p:spPr>
        <p:txBody>
          <a:bodyPr wrap="none" rtlCol="0">
            <a:spAutoFit/>
          </a:bodyPr>
          <a:lstStyle/>
          <a:p>
            <a:r>
              <a:rPr lang="nl-NL" sz="2000"/>
              <a:t>DZ twin 1</a:t>
            </a:r>
            <a:endParaRPr lang="x-none" sz="2000"/>
          </a:p>
        </p:txBody>
      </p:sp>
      <p:sp>
        <p:nvSpPr>
          <p:cNvPr id="80" name="Tekstvak 79">
            <a:extLst>
              <a:ext uri="{FF2B5EF4-FFF2-40B4-BE49-F238E27FC236}">
                <a16:creationId xmlns:a16="http://schemas.microsoft.com/office/drawing/2014/main" id="{84C367B6-7372-4C4E-8076-F2F47D09C88F}"/>
              </a:ext>
            </a:extLst>
          </p:cNvPr>
          <p:cNvSpPr txBox="1"/>
          <p:nvPr/>
        </p:nvSpPr>
        <p:spPr>
          <a:xfrm rot="16200000">
            <a:off x="-276004" y="3292856"/>
            <a:ext cx="1239442" cy="400110"/>
          </a:xfrm>
          <a:prstGeom prst="rect">
            <a:avLst/>
          </a:prstGeom>
          <a:noFill/>
        </p:spPr>
        <p:txBody>
          <a:bodyPr wrap="none" rtlCol="0">
            <a:spAutoFit/>
          </a:bodyPr>
          <a:lstStyle/>
          <a:p>
            <a:r>
              <a:rPr lang="nl-NL" sz="2000"/>
              <a:t>DZ twin 2</a:t>
            </a:r>
            <a:endParaRPr lang="x-none" sz="2000"/>
          </a:p>
        </p:txBody>
      </p:sp>
    </p:spTree>
    <p:extLst>
      <p:ext uri="{BB962C8B-B14F-4D97-AF65-F5344CB8AC3E}">
        <p14:creationId xmlns:p14="http://schemas.microsoft.com/office/powerpoint/2010/main" val="373313783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B75F1D4-8AB3-435A-B5F7-182C1B908854}"/>
              </a:ext>
            </a:extLst>
          </p:cNvPr>
          <p:cNvSpPr txBox="1"/>
          <p:nvPr/>
        </p:nvSpPr>
        <p:spPr>
          <a:xfrm>
            <a:off x="323528" y="476672"/>
            <a:ext cx="8221931" cy="3908762"/>
          </a:xfrm>
          <a:prstGeom prst="rect">
            <a:avLst/>
          </a:prstGeom>
          <a:noFill/>
        </p:spPr>
        <p:txBody>
          <a:bodyPr wrap="none" rtlCol="0">
            <a:spAutoFit/>
          </a:bodyPr>
          <a:lstStyle/>
          <a:p>
            <a:r>
              <a:rPr lang="nl-NL"/>
              <a:t>Genetic variance </a:t>
            </a:r>
            <a:r>
              <a:rPr lang="nl-NL" i="1" u="sng"/>
              <a:t>shared</a:t>
            </a:r>
            <a:r>
              <a:rPr lang="nl-NL"/>
              <a:t> contributes to the phenotypic covariance</a:t>
            </a:r>
          </a:p>
          <a:p>
            <a:endParaRPr lang="nl-NL"/>
          </a:p>
          <a:p>
            <a:r>
              <a:rPr lang="nl-NL"/>
              <a:t>	</a:t>
            </a:r>
          </a:p>
          <a:p>
            <a:r>
              <a:rPr lang="nl-NL"/>
              <a:t>		</a:t>
            </a:r>
            <a:r>
              <a:rPr lang="nl-NL" sz="3200"/>
              <a:t>	</a:t>
            </a:r>
            <a:r>
              <a:rPr lang="en-US" sz="3200" i="1">
                <a:latin typeface="Futura Bk BT" pitchFamily="34" charset="0"/>
              </a:rPr>
              <a:t> s</a:t>
            </a:r>
            <a:r>
              <a:rPr lang="en-US" sz="3200" i="1" baseline="30000">
                <a:latin typeface="Futura Bk BT" pitchFamily="34" charset="0"/>
              </a:rPr>
              <a:t>2</a:t>
            </a:r>
            <a:r>
              <a:rPr lang="en-US" sz="3200" i="1" baseline="-25000">
                <a:latin typeface="Futura Bk BT" pitchFamily="34" charset="0"/>
              </a:rPr>
              <a:t>Ph_QTL(A)</a:t>
            </a:r>
            <a:r>
              <a:rPr lang="en-US" sz="3200" i="1" baseline="30000">
                <a:latin typeface="Futura Bk BT" pitchFamily="34" charset="0"/>
              </a:rPr>
              <a:t>		</a:t>
            </a:r>
            <a:r>
              <a:rPr lang="en-US" sz="3200" i="1">
                <a:latin typeface="Futura Bk BT" pitchFamily="34" charset="0"/>
              </a:rPr>
              <a:t>s</a:t>
            </a:r>
            <a:r>
              <a:rPr lang="en-US" sz="3200" i="1" baseline="30000">
                <a:latin typeface="Futura Bk BT" pitchFamily="34" charset="0"/>
              </a:rPr>
              <a:t>2</a:t>
            </a:r>
            <a:r>
              <a:rPr lang="en-US" sz="3200" i="1" baseline="-25000">
                <a:latin typeface="Futura Bk BT" pitchFamily="34" charset="0"/>
              </a:rPr>
              <a:t>Ph_QTL(D)</a:t>
            </a:r>
            <a:r>
              <a:rPr lang="en-US" sz="3200" baseline="30000">
                <a:latin typeface="Futura Bk BT" pitchFamily="34" charset="0"/>
              </a:rPr>
              <a:t> </a:t>
            </a:r>
          </a:p>
          <a:p>
            <a:r>
              <a:rPr lang="nl-NL"/>
              <a:t>	</a:t>
            </a:r>
          </a:p>
          <a:p>
            <a:r>
              <a:rPr lang="nl-NL"/>
              <a:t>Unrelateds		0			0</a:t>
            </a:r>
          </a:p>
          <a:p>
            <a:r>
              <a:rPr lang="nl-NL"/>
              <a:t>Parent - child		½			0</a:t>
            </a:r>
          </a:p>
          <a:p>
            <a:r>
              <a:rPr lang="nl-NL"/>
              <a:t>full (DZ) sibs		 ½ 			¼</a:t>
            </a:r>
          </a:p>
          <a:p>
            <a:r>
              <a:rPr lang="nl-NL"/>
              <a:t>MZ twins		1			1</a:t>
            </a:r>
          </a:p>
          <a:p>
            <a:endParaRPr lang="nl-NL"/>
          </a:p>
        </p:txBody>
      </p:sp>
      <p:sp>
        <p:nvSpPr>
          <p:cNvPr id="3" name="Tekstvak 2">
            <a:extLst>
              <a:ext uri="{FF2B5EF4-FFF2-40B4-BE49-F238E27FC236}">
                <a16:creationId xmlns:a16="http://schemas.microsoft.com/office/drawing/2014/main" id="{69F51D3A-845B-472D-AE62-9BA5960B5C1F}"/>
              </a:ext>
            </a:extLst>
          </p:cNvPr>
          <p:cNvSpPr txBox="1"/>
          <p:nvPr/>
        </p:nvSpPr>
        <p:spPr>
          <a:xfrm>
            <a:off x="323528" y="4797152"/>
            <a:ext cx="7824578" cy="830997"/>
          </a:xfrm>
          <a:prstGeom prst="rect">
            <a:avLst/>
          </a:prstGeom>
          <a:noFill/>
        </p:spPr>
        <p:txBody>
          <a:bodyPr wrap="none" rtlCol="0">
            <a:spAutoFit/>
          </a:bodyPr>
          <a:lstStyle/>
          <a:p>
            <a:r>
              <a:rPr lang="nl-NL"/>
              <a:t>Q: So how does this help to estimate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Ph_QTL(A) </a:t>
            </a:r>
            <a:r>
              <a:rPr lang="nl-NL"/>
              <a:t>&amp; </a:t>
            </a:r>
            <a:r>
              <a:rPr lang="en-US" i="1">
                <a:latin typeface="Futura Bk BT" pitchFamily="34" charset="0"/>
              </a:rPr>
              <a:t>s</a:t>
            </a:r>
            <a:r>
              <a:rPr lang="en-US" i="1" baseline="30000">
                <a:latin typeface="Futura Bk BT" pitchFamily="34" charset="0"/>
              </a:rPr>
              <a:t>2</a:t>
            </a:r>
            <a:r>
              <a:rPr lang="en-US" i="1" baseline="-25000">
                <a:latin typeface="Futura Bk BT" pitchFamily="34" charset="0"/>
              </a:rPr>
              <a:t>Ph_QTL(D)</a:t>
            </a:r>
            <a:r>
              <a:rPr lang="en-US" baseline="30000">
                <a:latin typeface="Futura Bk BT" pitchFamily="34" charset="0"/>
              </a:rPr>
              <a:t> </a:t>
            </a:r>
            <a:r>
              <a:rPr lang="nl-NL"/>
              <a:t>?</a:t>
            </a:r>
          </a:p>
          <a:p>
            <a:r>
              <a:rPr lang="nl-NL"/>
              <a:t>A: Come back this afternoon! </a:t>
            </a:r>
            <a:endParaRPr lang="x-none"/>
          </a:p>
        </p:txBody>
      </p:sp>
    </p:spTree>
    <p:extLst>
      <p:ext uri="{BB962C8B-B14F-4D97-AF65-F5344CB8AC3E}">
        <p14:creationId xmlns:p14="http://schemas.microsoft.com/office/powerpoint/2010/main" val="68717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31622" y="188640"/>
            <a:ext cx="8401659" cy="1815882"/>
          </a:xfrm>
          <a:prstGeom prst="rect">
            <a:avLst/>
          </a:prstGeom>
          <a:noFill/>
        </p:spPr>
        <p:txBody>
          <a:bodyPr wrap="none" rtlCol="0">
            <a:spAutoFit/>
          </a:bodyPr>
          <a:lstStyle/>
          <a:p>
            <a:r>
              <a:rPr lang="en-US" sz="2800"/>
              <a:t>Phenotype</a:t>
            </a:r>
            <a:r>
              <a:rPr lang="en-US" sz="2800" b="1"/>
              <a:t>: continuously varying, genetically complex.</a:t>
            </a:r>
          </a:p>
          <a:p>
            <a:r>
              <a:rPr lang="en-US" sz="2800"/>
              <a:t>e.g. (ideally) normally distributed</a:t>
            </a:r>
          </a:p>
          <a:p>
            <a:r>
              <a:rPr lang="en-US" sz="2800"/>
              <a:t>e.g., </a:t>
            </a:r>
            <a:r>
              <a:rPr lang="en-US" sz="2800" u="sng"/>
              <a:t>binary (dichotomous, 0-1 coded) </a:t>
            </a:r>
            <a:r>
              <a:rPr lang="en-US" sz="2800"/>
              <a:t>phenotype</a:t>
            </a:r>
          </a:p>
          <a:p>
            <a:r>
              <a:rPr lang="en-US" sz="2800"/>
              <a:t>(</a:t>
            </a:r>
            <a:r>
              <a:rPr lang="en-US"/>
              <a:t>based on continuous phenotype; liability threshold model</a:t>
            </a:r>
            <a:r>
              <a:rPr lang="en-US" sz="2800"/>
              <a:t>). </a:t>
            </a:r>
          </a:p>
        </p:txBody>
      </p:sp>
      <p:pic>
        <p:nvPicPr>
          <p:cNvPr id="7" name="Picture 4" descr="Image result for distribution of H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22" y="2238729"/>
            <a:ext cx="4123990" cy="3270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distribution of H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661" y="2252719"/>
            <a:ext cx="4123990" cy="32702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6"/>
          <p:cNvCxnSpPr/>
          <p:nvPr/>
        </p:nvCxnSpPr>
        <p:spPr>
          <a:xfrm>
            <a:off x="6185267" y="2238728"/>
            <a:ext cx="0" cy="3270278"/>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sp>
        <p:nvSpPr>
          <p:cNvPr id="10" name="TextBox 8"/>
          <p:cNvSpPr txBox="1"/>
          <p:nvPr/>
        </p:nvSpPr>
        <p:spPr>
          <a:xfrm>
            <a:off x="4823997" y="1939151"/>
            <a:ext cx="1361270" cy="523220"/>
          </a:xfrm>
          <a:prstGeom prst="rect">
            <a:avLst/>
          </a:prstGeom>
          <a:noFill/>
        </p:spPr>
        <p:txBody>
          <a:bodyPr wrap="none" rtlCol="0">
            <a:spAutoFit/>
          </a:bodyPr>
          <a:lstStyle/>
          <a:p>
            <a:r>
              <a:rPr lang="en-US" sz="2800" b="1">
                <a:solidFill>
                  <a:srgbClr val="FFC000"/>
                </a:solidFill>
              </a:rPr>
              <a:t>Normal</a:t>
            </a:r>
            <a:endParaRPr lang="nl-NL" sz="2800" b="1">
              <a:solidFill>
                <a:srgbClr val="FFC000"/>
              </a:solidFill>
            </a:endParaRPr>
          </a:p>
        </p:txBody>
      </p:sp>
      <p:sp>
        <p:nvSpPr>
          <p:cNvPr id="11" name="TextBox 10"/>
          <p:cNvSpPr txBox="1"/>
          <p:nvPr/>
        </p:nvSpPr>
        <p:spPr>
          <a:xfrm>
            <a:off x="6311991" y="1939151"/>
            <a:ext cx="1752339" cy="523220"/>
          </a:xfrm>
          <a:prstGeom prst="rect">
            <a:avLst/>
          </a:prstGeom>
          <a:noFill/>
        </p:spPr>
        <p:txBody>
          <a:bodyPr wrap="none" rtlCol="0">
            <a:spAutoFit/>
          </a:bodyPr>
          <a:lstStyle/>
          <a:p>
            <a:r>
              <a:rPr lang="en-US" sz="2800" b="1">
                <a:solidFill>
                  <a:srgbClr val="FF0000"/>
                </a:solidFill>
              </a:rPr>
              <a:t>Depressed</a:t>
            </a:r>
            <a:endParaRPr lang="nl-NL" sz="2800" b="1">
              <a:solidFill>
                <a:srgbClr val="FF0000"/>
              </a:solidFill>
            </a:endParaRPr>
          </a:p>
        </p:txBody>
      </p:sp>
      <p:sp>
        <p:nvSpPr>
          <p:cNvPr id="5" name="TextBox 11"/>
          <p:cNvSpPr txBox="1"/>
          <p:nvPr/>
        </p:nvSpPr>
        <p:spPr>
          <a:xfrm>
            <a:off x="5179023" y="3313862"/>
            <a:ext cx="646331" cy="1200329"/>
          </a:xfrm>
          <a:prstGeom prst="rect">
            <a:avLst/>
          </a:prstGeom>
          <a:noFill/>
        </p:spPr>
        <p:txBody>
          <a:bodyPr wrap="none" rtlCol="0">
            <a:spAutoFit/>
          </a:bodyPr>
          <a:lstStyle/>
          <a:p>
            <a:r>
              <a:rPr lang="en-US" sz="7200" b="1">
                <a:solidFill>
                  <a:srgbClr val="FFC000"/>
                </a:solidFill>
              </a:rPr>
              <a:t>0</a:t>
            </a:r>
            <a:endParaRPr lang="nl-NL" sz="7200" b="1">
              <a:solidFill>
                <a:srgbClr val="FFC000"/>
              </a:solidFill>
            </a:endParaRPr>
          </a:p>
        </p:txBody>
      </p:sp>
      <p:sp>
        <p:nvSpPr>
          <p:cNvPr id="6" name="TextBox 14"/>
          <p:cNvSpPr txBox="1"/>
          <p:nvPr/>
        </p:nvSpPr>
        <p:spPr>
          <a:xfrm>
            <a:off x="6445501" y="3360599"/>
            <a:ext cx="581285" cy="1054518"/>
          </a:xfrm>
          <a:prstGeom prst="rect">
            <a:avLst/>
          </a:prstGeom>
          <a:noFill/>
        </p:spPr>
        <p:txBody>
          <a:bodyPr wrap="none" rtlCol="0">
            <a:spAutoFit/>
          </a:bodyPr>
          <a:lstStyle/>
          <a:p>
            <a:r>
              <a:rPr lang="en-US" sz="7200" b="1">
                <a:solidFill>
                  <a:srgbClr val="FF0000"/>
                </a:solidFill>
              </a:rPr>
              <a:t>1</a:t>
            </a:r>
            <a:endParaRPr lang="nl-NL" sz="7200" b="1">
              <a:solidFill>
                <a:srgbClr val="FF0000"/>
              </a:solidFill>
            </a:endParaRPr>
          </a:p>
        </p:txBody>
      </p:sp>
      <p:sp>
        <p:nvSpPr>
          <p:cNvPr id="12" name="Tekstvak 11"/>
          <p:cNvSpPr txBox="1"/>
          <p:nvPr/>
        </p:nvSpPr>
        <p:spPr>
          <a:xfrm>
            <a:off x="353105" y="5615271"/>
            <a:ext cx="8574783" cy="461665"/>
          </a:xfrm>
          <a:prstGeom prst="rect">
            <a:avLst/>
          </a:prstGeom>
          <a:noFill/>
        </p:spPr>
        <p:txBody>
          <a:bodyPr wrap="none" rtlCol="0">
            <a:spAutoFit/>
          </a:bodyPr>
          <a:lstStyle/>
          <a:p>
            <a:r>
              <a:rPr lang="en-US"/>
              <a:t>The phenotype is a </a:t>
            </a:r>
            <a:r>
              <a:rPr lang="en-US" b="1"/>
              <a:t>quantitative</a:t>
            </a:r>
            <a:r>
              <a:rPr lang="en-US"/>
              <a:t> trait, a </a:t>
            </a:r>
            <a:r>
              <a:rPr lang="en-US" b="1"/>
              <a:t>metric</a:t>
            </a:r>
            <a:r>
              <a:rPr lang="en-US"/>
              <a:t> trait, a </a:t>
            </a:r>
            <a:r>
              <a:rPr lang="en-US" b="1"/>
              <a:t>complex</a:t>
            </a:r>
            <a:r>
              <a:rPr lang="en-US"/>
              <a:t> trait</a:t>
            </a:r>
          </a:p>
        </p:txBody>
      </p:sp>
    </p:spTree>
    <p:extLst>
      <p:ext uri="{BB962C8B-B14F-4D97-AF65-F5344CB8AC3E}">
        <p14:creationId xmlns:p14="http://schemas.microsoft.com/office/powerpoint/2010/main" val="2090763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410148D-213A-4BBA-8F0A-6D836BA672C3}"/>
              </a:ext>
            </a:extLst>
          </p:cNvPr>
          <p:cNvGraphicFramePr>
            <a:graphicFrameLocks noGrp="1"/>
          </p:cNvGraphicFramePr>
          <p:nvPr>
            <p:extLst>
              <p:ext uri="{D42A27DB-BD31-4B8C-83A1-F6EECF244321}">
                <p14:modId xmlns:p14="http://schemas.microsoft.com/office/powerpoint/2010/main" val="4155153511"/>
              </p:ext>
            </p:extLst>
          </p:nvPr>
        </p:nvGraphicFramePr>
        <p:xfrm>
          <a:off x="329089" y="1682692"/>
          <a:ext cx="8095284" cy="1554480"/>
        </p:xfrm>
        <a:graphic>
          <a:graphicData uri="http://schemas.openxmlformats.org/drawingml/2006/table">
            <a:tbl>
              <a:tblPr firstRow="1" bandRow="1">
                <a:tableStyleId>{5940675A-B579-460E-94D1-54222C63F5DA}</a:tableStyleId>
              </a:tblPr>
              <a:tblGrid>
                <a:gridCol w="930543">
                  <a:extLst>
                    <a:ext uri="{9D8B030D-6E8A-4147-A177-3AD203B41FA5}">
                      <a16:colId xmlns:a16="http://schemas.microsoft.com/office/drawing/2014/main" val="1556717932"/>
                    </a:ext>
                  </a:extLst>
                </a:gridCol>
                <a:gridCol w="3772431">
                  <a:extLst>
                    <a:ext uri="{9D8B030D-6E8A-4147-A177-3AD203B41FA5}">
                      <a16:colId xmlns:a16="http://schemas.microsoft.com/office/drawing/2014/main" val="4228193188"/>
                    </a:ext>
                  </a:extLst>
                </a:gridCol>
                <a:gridCol w="3392310">
                  <a:extLst>
                    <a:ext uri="{9D8B030D-6E8A-4147-A177-3AD203B41FA5}">
                      <a16:colId xmlns:a16="http://schemas.microsoft.com/office/drawing/2014/main" val="1737473814"/>
                    </a:ext>
                  </a:extLst>
                </a:gridCol>
              </a:tblGrid>
              <a:tr h="370840">
                <a:tc>
                  <a:txBody>
                    <a:bodyPr/>
                    <a:lstStyle/>
                    <a:p>
                      <a:endParaRPr lang="nl-NL" sz="2800"/>
                    </a:p>
                  </a:txBody>
                  <a:tcPr/>
                </a:tc>
                <a:tc>
                  <a:txBody>
                    <a:bodyPr/>
                    <a:lstStyle/>
                    <a:p>
                      <a:r>
                        <a:rPr lang="en-GB" sz="2800"/>
                        <a:t>MZ1</a:t>
                      </a:r>
                      <a:endParaRPr lang="nl-NL" sz="2800"/>
                    </a:p>
                  </a:txBody>
                  <a:tcPr/>
                </a:tc>
                <a:tc>
                  <a:txBody>
                    <a:bodyPr/>
                    <a:lstStyle/>
                    <a:p>
                      <a:r>
                        <a:rPr lang="en-GB" sz="2800"/>
                        <a:t>MZ2</a:t>
                      </a:r>
                      <a:endParaRPr lang="nl-NL" sz="2800"/>
                    </a:p>
                  </a:txBody>
                  <a:tcPr/>
                </a:tc>
                <a:extLst>
                  <a:ext uri="{0D108BD9-81ED-4DB2-BD59-A6C34878D82A}">
                    <a16:rowId xmlns:a16="http://schemas.microsoft.com/office/drawing/2014/main" val="2477233376"/>
                  </a:ext>
                </a:extLst>
              </a:tr>
              <a:tr h="370840">
                <a:tc>
                  <a:txBody>
                    <a:bodyPr/>
                    <a:lstStyle/>
                    <a:p>
                      <a:r>
                        <a:rPr lang="en-GB" sz="2800"/>
                        <a:t>MZ1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Ph1 </a:t>
                      </a:r>
                      <a:r>
                        <a:rPr lang="en-GB" sz="2800" baseline="0"/>
                        <a:t>(variance)</a:t>
                      </a:r>
                      <a:endParaRPr lang="nl-NL" sz="2800" baseline="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Ph1</a:t>
                      </a:r>
                      <a:r>
                        <a:rPr lang="en-GB" sz="2800" baseline="0"/>
                        <a:t>,</a:t>
                      </a:r>
                      <a:r>
                        <a:rPr lang="en-GB" sz="2800" baseline="-25000"/>
                        <a:t>Ph2 </a:t>
                      </a:r>
                      <a:r>
                        <a:rPr lang="en-GB" sz="2800" baseline="0"/>
                        <a:t>(covariance)</a:t>
                      </a:r>
                      <a:endParaRPr lang="nl-NL" sz="2800" baseline="-25000"/>
                    </a:p>
                  </a:txBody>
                  <a:tcPr/>
                </a:tc>
                <a:extLst>
                  <a:ext uri="{0D108BD9-81ED-4DB2-BD59-A6C34878D82A}">
                    <a16:rowId xmlns:a16="http://schemas.microsoft.com/office/drawing/2014/main" val="3672209844"/>
                  </a:ext>
                </a:extLst>
              </a:tr>
              <a:tr h="142200">
                <a:tc>
                  <a:txBody>
                    <a:bodyPr/>
                    <a:lstStyle/>
                    <a:p>
                      <a:r>
                        <a:rPr lang="en-GB" sz="2800"/>
                        <a:t>MZ2</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Ph1</a:t>
                      </a:r>
                      <a:r>
                        <a:rPr lang="en-GB" sz="2800" baseline="0"/>
                        <a:t>,</a:t>
                      </a:r>
                      <a:r>
                        <a:rPr lang="en-GB" sz="2800" baseline="-25000"/>
                        <a:t>Ph2 </a:t>
                      </a:r>
                      <a:r>
                        <a:rPr lang="en-GB" sz="2800" baseline="0"/>
                        <a:t>(covariance)</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Ph2 </a:t>
                      </a:r>
                      <a:r>
                        <a:rPr lang="en-GB" sz="2800" baseline="0"/>
                        <a:t>(variance)</a:t>
                      </a:r>
                      <a:endParaRPr lang="nl-NL" sz="2800" baseline="-25000"/>
                    </a:p>
                  </a:txBody>
                  <a:tcPr/>
                </a:tc>
                <a:extLst>
                  <a:ext uri="{0D108BD9-81ED-4DB2-BD59-A6C34878D82A}">
                    <a16:rowId xmlns:a16="http://schemas.microsoft.com/office/drawing/2014/main" val="2054080688"/>
                  </a:ext>
                </a:extLst>
              </a:tr>
            </a:tbl>
          </a:graphicData>
        </a:graphic>
      </p:graphicFrame>
      <p:graphicFrame>
        <p:nvGraphicFramePr>
          <p:cNvPr id="5" name="Table 2">
            <a:extLst>
              <a:ext uri="{FF2B5EF4-FFF2-40B4-BE49-F238E27FC236}">
                <a16:creationId xmlns:a16="http://schemas.microsoft.com/office/drawing/2014/main" id="{CBEE8C1C-D0B5-4B7E-8790-7FC00839BDB7}"/>
              </a:ext>
            </a:extLst>
          </p:cNvPr>
          <p:cNvGraphicFramePr>
            <a:graphicFrameLocks noGrp="1"/>
          </p:cNvGraphicFramePr>
          <p:nvPr>
            <p:extLst>
              <p:ext uri="{D42A27DB-BD31-4B8C-83A1-F6EECF244321}">
                <p14:modId xmlns:p14="http://schemas.microsoft.com/office/powerpoint/2010/main" val="2010560635"/>
              </p:ext>
            </p:extLst>
          </p:nvPr>
        </p:nvGraphicFramePr>
        <p:xfrm>
          <a:off x="329089" y="3600793"/>
          <a:ext cx="8064896" cy="2407920"/>
        </p:xfrm>
        <a:graphic>
          <a:graphicData uri="http://schemas.openxmlformats.org/drawingml/2006/table">
            <a:tbl>
              <a:tblPr firstRow="1" bandRow="1">
                <a:tableStyleId>{5940675A-B579-460E-94D1-54222C63F5DA}</a:tableStyleId>
              </a:tblPr>
              <a:tblGrid>
                <a:gridCol w="930543">
                  <a:extLst>
                    <a:ext uri="{9D8B030D-6E8A-4147-A177-3AD203B41FA5}">
                      <a16:colId xmlns:a16="http://schemas.microsoft.com/office/drawing/2014/main" val="1556717932"/>
                    </a:ext>
                  </a:extLst>
                </a:gridCol>
                <a:gridCol w="3754777">
                  <a:extLst>
                    <a:ext uri="{9D8B030D-6E8A-4147-A177-3AD203B41FA5}">
                      <a16:colId xmlns:a16="http://schemas.microsoft.com/office/drawing/2014/main" val="4228193188"/>
                    </a:ext>
                  </a:extLst>
                </a:gridCol>
                <a:gridCol w="3379576">
                  <a:extLst>
                    <a:ext uri="{9D8B030D-6E8A-4147-A177-3AD203B41FA5}">
                      <a16:colId xmlns:a16="http://schemas.microsoft.com/office/drawing/2014/main" val="1737473814"/>
                    </a:ext>
                  </a:extLst>
                </a:gridCol>
              </a:tblGrid>
              <a:tr h="370840">
                <a:tc>
                  <a:txBody>
                    <a:bodyPr/>
                    <a:lstStyle/>
                    <a:p>
                      <a:endParaRPr lang="nl-NL" sz="2800"/>
                    </a:p>
                  </a:txBody>
                  <a:tcPr/>
                </a:tc>
                <a:tc>
                  <a:txBody>
                    <a:bodyPr/>
                    <a:lstStyle/>
                    <a:p>
                      <a:r>
                        <a:rPr lang="en-GB" sz="2800"/>
                        <a:t>MZ1</a:t>
                      </a:r>
                      <a:endParaRPr lang="nl-NL" sz="2800"/>
                    </a:p>
                  </a:txBody>
                  <a:tcPr/>
                </a:tc>
                <a:tc>
                  <a:txBody>
                    <a:bodyPr/>
                    <a:lstStyle/>
                    <a:p>
                      <a:r>
                        <a:rPr lang="en-GB" sz="2800"/>
                        <a:t>MZ2</a:t>
                      </a:r>
                      <a:endParaRPr lang="nl-NL" sz="2800"/>
                    </a:p>
                  </a:txBody>
                  <a:tcPr/>
                </a:tc>
                <a:extLst>
                  <a:ext uri="{0D108BD9-81ED-4DB2-BD59-A6C34878D82A}">
                    <a16:rowId xmlns:a16="http://schemas.microsoft.com/office/drawing/2014/main" val="2477233376"/>
                  </a:ext>
                </a:extLst>
              </a:tr>
              <a:tr h="370840">
                <a:tc>
                  <a:txBody>
                    <a:bodyPr/>
                    <a:lstStyle/>
                    <a:p>
                      <a:r>
                        <a:rPr lang="en-GB" sz="2800"/>
                        <a:t>MZ1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rest</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a:t>
                      </a:r>
                    </a:p>
                  </a:txBody>
                  <a:tcPr/>
                </a:tc>
                <a:extLst>
                  <a:ext uri="{0D108BD9-81ED-4DB2-BD59-A6C34878D82A}">
                    <a16:rowId xmlns:a16="http://schemas.microsoft.com/office/drawing/2014/main" val="3672209844"/>
                  </a:ext>
                </a:extLst>
              </a:tr>
              <a:tr h="142200">
                <a:tc>
                  <a:txBody>
                    <a:bodyPr/>
                    <a:lstStyle/>
                    <a:p>
                      <a:r>
                        <a:rPr lang="en-GB" sz="2800"/>
                        <a:t>MZ2</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rest</a:t>
                      </a:r>
                      <a:endParaRPr lang="nl-NL" sz="2800" baseline="-25000"/>
                    </a:p>
                  </a:txBody>
                  <a:tcPr/>
                </a:tc>
                <a:extLst>
                  <a:ext uri="{0D108BD9-81ED-4DB2-BD59-A6C34878D82A}">
                    <a16:rowId xmlns:a16="http://schemas.microsoft.com/office/drawing/2014/main" val="2054080688"/>
                  </a:ext>
                </a:extLst>
              </a:tr>
            </a:tbl>
          </a:graphicData>
        </a:graphic>
      </p:graphicFrame>
      <p:sp>
        <p:nvSpPr>
          <p:cNvPr id="6" name="TextBox 5">
            <a:extLst>
              <a:ext uri="{FF2B5EF4-FFF2-40B4-BE49-F238E27FC236}">
                <a16:creationId xmlns:a16="http://schemas.microsoft.com/office/drawing/2014/main" id="{30A1B0AE-FADA-40CC-A89F-83C0C55EC389}"/>
              </a:ext>
            </a:extLst>
          </p:cNvPr>
          <p:cNvSpPr txBox="1"/>
          <p:nvPr/>
        </p:nvSpPr>
        <p:spPr>
          <a:xfrm>
            <a:off x="329089" y="618454"/>
            <a:ext cx="4881465" cy="461665"/>
          </a:xfrm>
          <a:prstGeom prst="rect">
            <a:avLst/>
          </a:prstGeom>
          <a:noFill/>
        </p:spPr>
        <p:txBody>
          <a:bodyPr wrap="none" rtlCol="0">
            <a:spAutoFit/>
          </a:bodyPr>
          <a:lstStyle/>
          <a:p>
            <a:r>
              <a:rPr lang="en-GB"/>
              <a:t>Covariance matrix (2x2)  in MZ twins</a:t>
            </a:r>
            <a:endParaRPr lang="nl-NL"/>
          </a:p>
        </p:txBody>
      </p:sp>
    </p:spTree>
    <p:extLst>
      <p:ext uri="{BB962C8B-B14F-4D97-AF65-F5344CB8AC3E}">
        <p14:creationId xmlns:p14="http://schemas.microsoft.com/office/powerpoint/2010/main" val="3624550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410148D-213A-4BBA-8F0A-6D836BA672C3}"/>
              </a:ext>
            </a:extLst>
          </p:cNvPr>
          <p:cNvGraphicFramePr>
            <a:graphicFrameLocks noGrp="1"/>
          </p:cNvGraphicFramePr>
          <p:nvPr>
            <p:extLst>
              <p:ext uri="{D42A27DB-BD31-4B8C-83A1-F6EECF244321}">
                <p14:modId xmlns:p14="http://schemas.microsoft.com/office/powerpoint/2010/main" val="199736020"/>
              </p:ext>
            </p:extLst>
          </p:nvPr>
        </p:nvGraphicFramePr>
        <p:xfrm>
          <a:off x="329089" y="620688"/>
          <a:ext cx="8095284" cy="1554480"/>
        </p:xfrm>
        <a:graphic>
          <a:graphicData uri="http://schemas.openxmlformats.org/drawingml/2006/table">
            <a:tbl>
              <a:tblPr firstRow="1" bandRow="1">
                <a:tableStyleId>{5940675A-B579-460E-94D1-54222C63F5DA}</a:tableStyleId>
              </a:tblPr>
              <a:tblGrid>
                <a:gridCol w="930543">
                  <a:extLst>
                    <a:ext uri="{9D8B030D-6E8A-4147-A177-3AD203B41FA5}">
                      <a16:colId xmlns:a16="http://schemas.microsoft.com/office/drawing/2014/main" val="1556717932"/>
                    </a:ext>
                  </a:extLst>
                </a:gridCol>
                <a:gridCol w="3772431">
                  <a:extLst>
                    <a:ext uri="{9D8B030D-6E8A-4147-A177-3AD203B41FA5}">
                      <a16:colId xmlns:a16="http://schemas.microsoft.com/office/drawing/2014/main" val="4228193188"/>
                    </a:ext>
                  </a:extLst>
                </a:gridCol>
                <a:gridCol w="3392310">
                  <a:extLst>
                    <a:ext uri="{9D8B030D-6E8A-4147-A177-3AD203B41FA5}">
                      <a16:colId xmlns:a16="http://schemas.microsoft.com/office/drawing/2014/main" val="1737473814"/>
                    </a:ext>
                  </a:extLst>
                </a:gridCol>
              </a:tblGrid>
              <a:tr h="370840">
                <a:tc>
                  <a:txBody>
                    <a:bodyPr/>
                    <a:lstStyle/>
                    <a:p>
                      <a:endParaRPr lang="nl-NL" sz="2800"/>
                    </a:p>
                  </a:txBody>
                  <a:tcPr/>
                </a:tc>
                <a:tc>
                  <a:txBody>
                    <a:bodyPr/>
                    <a:lstStyle/>
                    <a:p>
                      <a:r>
                        <a:rPr lang="en-GB" sz="2800"/>
                        <a:t>DZ1</a:t>
                      </a:r>
                      <a:endParaRPr lang="nl-NL" sz="2800"/>
                    </a:p>
                  </a:txBody>
                  <a:tcPr/>
                </a:tc>
                <a:tc>
                  <a:txBody>
                    <a:bodyPr/>
                    <a:lstStyle/>
                    <a:p>
                      <a:r>
                        <a:rPr lang="en-GB" sz="2800"/>
                        <a:t>DZ2</a:t>
                      </a:r>
                      <a:endParaRPr lang="nl-NL" sz="2800"/>
                    </a:p>
                  </a:txBody>
                  <a:tcPr/>
                </a:tc>
                <a:extLst>
                  <a:ext uri="{0D108BD9-81ED-4DB2-BD59-A6C34878D82A}">
                    <a16:rowId xmlns:a16="http://schemas.microsoft.com/office/drawing/2014/main" val="2477233376"/>
                  </a:ext>
                </a:extLst>
              </a:tr>
              <a:tr h="370840">
                <a:tc>
                  <a:txBody>
                    <a:bodyPr/>
                    <a:lstStyle/>
                    <a:p>
                      <a:r>
                        <a:rPr lang="en-GB" sz="2800"/>
                        <a:t>DZ1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Ph1 </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Ph1</a:t>
                      </a:r>
                      <a:r>
                        <a:rPr lang="en-GB" sz="2800" baseline="0"/>
                        <a:t>,</a:t>
                      </a:r>
                      <a:r>
                        <a:rPr lang="en-GB" sz="2800" baseline="-25000"/>
                        <a:t>Ph2</a:t>
                      </a:r>
                      <a:endParaRPr lang="nl-NL" sz="2800" baseline="-25000"/>
                    </a:p>
                  </a:txBody>
                  <a:tcPr/>
                </a:tc>
                <a:extLst>
                  <a:ext uri="{0D108BD9-81ED-4DB2-BD59-A6C34878D82A}">
                    <a16:rowId xmlns:a16="http://schemas.microsoft.com/office/drawing/2014/main" val="3672209844"/>
                  </a:ext>
                </a:extLst>
              </a:tr>
              <a:tr h="142200">
                <a:tc>
                  <a:txBody>
                    <a:bodyPr/>
                    <a:lstStyle/>
                    <a:p>
                      <a:r>
                        <a:rPr lang="en-GB" sz="2800"/>
                        <a:t>DZ1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Ph1</a:t>
                      </a:r>
                      <a:r>
                        <a:rPr lang="en-GB" sz="2800" baseline="0"/>
                        <a:t>,</a:t>
                      </a:r>
                      <a:r>
                        <a:rPr lang="en-GB" sz="2800" baseline="-25000"/>
                        <a:t>Ph2</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a:t>
                      </a:r>
                      <a:r>
                        <a:rPr lang="en-GB" sz="2800" baseline="30000"/>
                        <a:t>2</a:t>
                      </a:r>
                      <a:r>
                        <a:rPr lang="en-GB" sz="2800" baseline="-25000"/>
                        <a:t>Ph2</a:t>
                      </a:r>
                      <a:endParaRPr lang="nl-NL" sz="2800" baseline="-25000"/>
                    </a:p>
                  </a:txBody>
                  <a:tcPr/>
                </a:tc>
                <a:extLst>
                  <a:ext uri="{0D108BD9-81ED-4DB2-BD59-A6C34878D82A}">
                    <a16:rowId xmlns:a16="http://schemas.microsoft.com/office/drawing/2014/main" val="2054080688"/>
                  </a:ext>
                </a:extLst>
              </a:tr>
            </a:tbl>
          </a:graphicData>
        </a:graphic>
      </p:graphicFrame>
      <p:graphicFrame>
        <p:nvGraphicFramePr>
          <p:cNvPr id="4" name="Table 2">
            <a:extLst>
              <a:ext uri="{FF2B5EF4-FFF2-40B4-BE49-F238E27FC236}">
                <a16:creationId xmlns:a16="http://schemas.microsoft.com/office/drawing/2014/main" id="{97C8DFFB-FAEA-4A4B-AB03-D136DEF9638B}"/>
              </a:ext>
            </a:extLst>
          </p:cNvPr>
          <p:cNvGraphicFramePr>
            <a:graphicFrameLocks noGrp="1"/>
          </p:cNvGraphicFramePr>
          <p:nvPr>
            <p:extLst>
              <p:ext uri="{D42A27DB-BD31-4B8C-83A1-F6EECF244321}">
                <p14:modId xmlns:p14="http://schemas.microsoft.com/office/powerpoint/2010/main" val="152693373"/>
              </p:ext>
            </p:extLst>
          </p:nvPr>
        </p:nvGraphicFramePr>
        <p:xfrm>
          <a:off x="337883" y="2708920"/>
          <a:ext cx="8064896" cy="2407920"/>
        </p:xfrm>
        <a:graphic>
          <a:graphicData uri="http://schemas.openxmlformats.org/drawingml/2006/table">
            <a:tbl>
              <a:tblPr firstRow="1" bandRow="1">
                <a:tableStyleId>{5940675A-B579-460E-94D1-54222C63F5DA}</a:tableStyleId>
              </a:tblPr>
              <a:tblGrid>
                <a:gridCol w="930543">
                  <a:extLst>
                    <a:ext uri="{9D8B030D-6E8A-4147-A177-3AD203B41FA5}">
                      <a16:colId xmlns:a16="http://schemas.microsoft.com/office/drawing/2014/main" val="1556717932"/>
                    </a:ext>
                  </a:extLst>
                </a:gridCol>
                <a:gridCol w="3754777">
                  <a:extLst>
                    <a:ext uri="{9D8B030D-6E8A-4147-A177-3AD203B41FA5}">
                      <a16:colId xmlns:a16="http://schemas.microsoft.com/office/drawing/2014/main" val="4228193188"/>
                    </a:ext>
                  </a:extLst>
                </a:gridCol>
                <a:gridCol w="3379576">
                  <a:extLst>
                    <a:ext uri="{9D8B030D-6E8A-4147-A177-3AD203B41FA5}">
                      <a16:colId xmlns:a16="http://schemas.microsoft.com/office/drawing/2014/main" val="1737473814"/>
                    </a:ext>
                  </a:extLst>
                </a:gridCol>
              </a:tblGrid>
              <a:tr h="370840">
                <a:tc>
                  <a:txBody>
                    <a:bodyPr/>
                    <a:lstStyle/>
                    <a:p>
                      <a:endParaRPr lang="nl-NL" sz="2800"/>
                    </a:p>
                  </a:txBody>
                  <a:tcPr/>
                </a:tc>
                <a:tc>
                  <a:txBody>
                    <a:bodyPr/>
                    <a:lstStyle/>
                    <a:p>
                      <a:r>
                        <a:rPr lang="en-GB" sz="2800"/>
                        <a:t>DZ1</a:t>
                      </a:r>
                      <a:endParaRPr lang="nl-NL" sz="2800"/>
                    </a:p>
                  </a:txBody>
                  <a:tcPr/>
                </a:tc>
                <a:tc>
                  <a:txBody>
                    <a:bodyPr/>
                    <a:lstStyle/>
                    <a:p>
                      <a:r>
                        <a:rPr lang="en-GB" sz="2800"/>
                        <a:t>DZ2</a:t>
                      </a:r>
                      <a:endParaRPr lang="nl-NL" sz="2800"/>
                    </a:p>
                  </a:txBody>
                  <a:tcPr/>
                </a:tc>
                <a:extLst>
                  <a:ext uri="{0D108BD9-81ED-4DB2-BD59-A6C34878D82A}">
                    <a16:rowId xmlns:a16="http://schemas.microsoft.com/office/drawing/2014/main" val="2477233376"/>
                  </a:ext>
                </a:extLst>
              </a:tr>
              <a:tr h="370840">
                <a:tc>
                  <a:txBody>
                    <a:bodyPr/>
                    <a:lstStyle/>
                    <a:p>
                      <a:r>
                        <a:rPr lang="en-GB" sz="2800"/>
                        <a:t>DZ1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rest</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t>½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a:t>¼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a:t>
                      </a:r>
                    </a:p>
                  </a:txBody>
                  <a:tcPr/>
                </a:tc>
                <a:extLst>
                  <a:ext uri="{0D108BD9-81ED-4DB2-BD59-A6C34878D82A}">
                    <a16:rowId xmlns:a16="http://schemas.microsoft.com/office/drawing/2014/main" val="3672209844"/>
                  </a:ext>
                </a:extLst>
              </a:tr>
              <a:tr h="142200">
                <a:tc>
                  <a:txBody>
                    <a:bodyPr/>
                    <a:lstStyle/>
                    <a:p>
                      <a:r>
                        <a:rPr lang="en-GB" sz="2800"/>
                        <a:t>DZ1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t>½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a:t>¼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Ph_QTL(A)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Ph_QTL(D)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rest</a:t>
                      </a:r>
                      <a:endParaRPr lang="nl-NL" sz="2800" baseline="-25000"/>
                    </a:p>
                  </a:txBody>
                  <a:tcPr/>
                </a:tc>
                <a:extLst>
                  <a:ext uri="{0D108BD9-81ED-4DB2-BD59-A6C34878D82A}">
                    <a16:rowId xmlns:a16="http://schemas.microsoft.com/office/drawing/2014/main" val="2054080688"/>
                  </a:ext>
                </a:extLst>
              </a:tr>
            </a:tbl>
          </a:graphicData>
        </a:graphic>
      </p:graphicFrame>
    </p:spTree>
    <p:extLst>
      <p:ext uri="{BB962C8B-B14F-4D97-AF65-F5344CB8AC3E}">
        <p14:creationId xmlns:p14="http://schemas.microsoft.com/office/powerpoint/2010/main" val="4089682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F7AD7-D233-47FF-B698-D15A30D1A996}"/>
              </a:ext>
            </a:extLst>
          </p:cNvPr>
          <p:cNvSpPr/>
          <p:nvPr/>
        </p:nvSpPr>
        <p:spPr>
          <a:xfrm>
            <a:off x="270181" y="511465"/>
            <a:ext cx="8603637" cy="523220"/>
          </a:xfrm>
          <a:prstGeom prst="rect">
            <a:avLst/>
          </a:prstGeom>
        </p:spPr>
        <p:txBody>
          <a:bodyPr wrap="none">
            <a:spAutoFit/>
          </a:bodyPr>
          <a:lstStyle/>
          <a:p>
            <a:r>
              <a:rPr lang="en-US" sz="2800"/>
              <a:t>s</a:t>
            </a:r>
            <a:r>
              <a:rPr lang="en-US" sz="2800" baseline="30000"/>
              <a:t>2</a:t>
            </a:r>
            <a:r>
              <a:rPr lang="nl-NL" sz="2800" baseline="-25000"/>
              <a:t>Ph</a:t>
            </a:r>
            <a:r>
              <a:rPr lang="nl-NL" sz="2800"/>
              <a:t> </a:t>
            </a:r>
            <a:r>
              <a:rPr lang="nl-NL" sz="2800" dirty="0"/>
              <a:t>= </a:t>
            </a:r>
            <a:r>
              <a:rPr lang="en-US" sz="2800" dirty="0" err="1"/>
              <a:t>2</a:t>
            </a:r>
            <a:r>
              <a:rPr lang="en-US" sz="2800" dirty="0" err="1">
                <a:solidFill>
                  <a:srgbClr val="00CC00"/>
                </a:solidFill>
              </a:rPr>
              <a:t>pq</a:t>
            </a:r>
            <a:r>
              <a:rPr lang="en-US" sz="2800" dirty="0"/>
              <a:t>[</a:t>
            </a:r>
            <a:r>
              <a:rPr lang="en-US" sz="2800" dirty="0">
                <a:solidFill>
                  <a:srgbClr val="FF6600"/>
                </a:solidFill>
              </a:rPr>
              <a:t>a</a:t>
            </a:r>
            <a:r>
              <a:rPr lang="en-US" sz="2800" dirty="0"/>
              <a:t>+(</a:t>
            </a:r>
            <a:r>
              <a:rPr lang="en-US" sz="2800" dirty="0">
                <a:solidFill>
                  <a:srgbClr val="00CC00"/>
                </a:solidFill>
              </a:rPr>
              <a:t>q</a:t>
            </a:r>
            <a:r>
              <a:rPr lang="en-US" sz="2800" dirty="0"/>
              <a:t>-</a:t>
            </a:r>
            <a:r>
              <a:rPr lang="en-US" sz="2800" dirty="0">
                <a:solidFill>
                  <a:srgbClr val="00CC00"/>
                </a:solidFill>
              </a:rPr>
              <a:t>p</a:t>
            </a:r>
            <a:r>
              <a:rPr lang="en-US" sz="2800" dirty="0"/>
              <a:t>)</a:t>
            </a:r>
            <a:r>
              <a:rPr lang="en-US" sz="2800" dirty="0">
                <a:solidFill>
                  <a:srgbClr val="FF6600"/>
                </a:solidFill>
              </a:rPr>
              <a:t>d</a:t>
            </a:r>
            <a:r>
              <a:rPr lang="en-US" sz="2800" dirty="0"/>
              <a:t>]</a:t>
            </a:r>
            <a:r>
              <a:rPr lang="en-US" sz="2800" baseline="30000" dirty="0"/>
              <a:t>2  	</a:t>
            </a:r>
            <a:r>
              <a:rPr lang="nl-NL" sz="2800" dirty="0"/>
              <a:t>+ </a:t>
            </a:r>
            <a:r>
              <a:rPr lang="en-US" sz="2800" dirty="0"/>
              <a:t>(</a:t>
            </a:r>
            <a:r>
              <a:rPr lang="en-US" sz="2800" dirty="0" err="1">
                <a:solidFill>
                  <a:srgbClr val="00CC00"/>
                </a:solidFill>
              </a:rPr>
              <a:t>2pq</a:t>
            </a:r>
            <a:r>
              <a:rPr lang="en-US" sz="2800" dirty="0" err="1">
                <a:solidFill>
                  <a:srgbClr val="FF6600"/>
                </a:solidFill>
              </a:rPr>
              <a:t>d</a:t>
            </a:r>
            <a:r>
              <a:rPr lang="en-US" sz="2800" dirty="0"/>
              <a:t>)</a:t>
            </a:r>
            <a:r>
              <a:rPr lang="en-US" sz="2800" baseline="30000" dirty="0"/>
              <a:t>2 </a:t>
            </a:r>
            <a:r>
              <a:rPr lang="en-US" sz="2800" baseline="30000"/>
              <a:t>	</a:t>
            </a:r>
            <a:r>
              <a:rPr lang="nl-NL" sz="2800"/>
              <a:t>+  </a:t>
            </a:r>
            <a:r>
              <a:rPr lang="nl-NL" sz="2800" dirty="0" err="1"/>
              <a:t>residual</a:t>
            </a:r>
            <a:r>
              <a:rPr lang="nl-NL" sz="2800" dirty="0"/>
              <a:t> </a:t>
            </a:r>
            <a:r>
              <a:rPr lang="nl-NL" sz="2800" dirty="0" err="1"/>
              <a:t>variance</a:t>
            </a:r>
            <a:r>
              <a:rPr lang="en-US" sz="2800" i="1" baseline="30000" dirty="0"/>
              <a:t> </a:t>
            </a:r>
            <a:endParaRPr lang="x-none" sz="2800" dirty="0"/>
          </a:p>
        </p:txBody>
      </p:sp>
      <p:sp>
        <p:nvSpPr>
          <p:cNvPr id="3" name="TextBox 2">
            <a:extLst>
              <a:ext uri="{FF2B5EF4-FFF2-40B4-BE49-F238E27FC236}">
                <a16:creationId xmlns:a16="http://schemas.microsoft.com/office/drawing/2014/main" id="{5F7FA97F-3B0A-48CE-97E4-1537054EF372}"/>
              </a:ext>
            </a:extLst>
          </p:cNvPr>
          <p:cNvSpPr txBox="1"/>
          <p:nvPr/>
        </p:nvSpPr>
        <p:spPr>
          <a:xfrm>
            <a:off x="222371" y="1340768"/>
            <a:ext cx="8834470" cy="3000821"/>
          </a:xfrm>
          <a:prstGeom prst="rect">
            <a:avLst/>
          </a:prstGeom>
          <a:noFill/>
        </p:spPr>
        <p:txBody>
          <a:bodyPr wrap="none" rtlCol="0">
            <a:spAutoFit/>
          </a:bodyPr>
          <a:lstStyle/>
          <a:p>
            <a:r>
              <a:rPr lang="en-GB" sz="2100" dirty="0"/>
              <a:t>1: Genetic variance is due to individual differences in genotype</a:t>
            </a:r>
          </a:p>
          <a:p>
            <a:r>
              <a:rPr lang="en-GB" sz="2100" dirty="0"/>
              <a:t>2: Genotype depends on alleles</a:t>
            </a:r>
          </a:p>
          <a:p>
            <a:r>
              <a:rPr lang="en-GB" sz="2100" dirty="0"/>
              <a:t>3: Alleles are passed on from parents to offspring</a:t>
            </a:r>
          </a:p>
          <a:p>
            <a:r>
              <a:rPr lang="en-GB" sz="2100" dirty="0"/>
              <a:t>4: Relatives share genetic variance, because they </a:t>
            </a:r>
            <a:r>
              <a:rPr lang="en-GB" sz="2100"/>
              <a:t>share alleles</a:t>
            </a:r>
          </a:p>
          <a:p>
            <a:r>
              <a:rPr lang="en-GB" sz="2100"/>
              <a:t>5: Shared genetic variance contributes to phenotypic covariance</a:t>
            </a:r>
          </a:p>
          <a:p>
            <a:endParaRPr lang="en-GB" sz="2100" dirty="0"/>
          </a:p>
          <a:p>
            <a:r>
              <a:rPr lang="en-GB" sz="2100"/>
              <a:t>Offspring (DZ twins) </a:t>
            </a:r>
            <a:r>
              <a:rPr lang="en-GB" sz="2100" dirty="0"/>
              <a:t>share genetic variance, because they share alleles</a:t>
            </a:r>
          </a:p>
          <a:p>
            <a:r>
              <a:rPr lang="en-GB" sz="2100" dirty="0"/>
              <a:t>Parents and Offspring share genetic variance, because they share alleles</a:t>
            </a:r>
          </a:p>
          <a:p>
            <a:r>
              <a:rPr lang="en-GB" sz="2100" dirty="0"/>
              <a:t>Monozygotic (identical) twins share genetic variance, because they share alleles</a:t>
            </a:r>
            <a:endParaRPr lang="x-none" sz="2100" dirty="0"/>
          </a:p>
        </p:txBody>
      </p:sp>
      <p:sp>
        <p:nvSpPr>
          <p:cNvPr id="4" name="TextBox 3">
            <a:extLst>
              <a:ext uri="{FF2B5EF4-FFF2-40B4-BE49-F238E27FC236}">
                <a16:creationId xmlns:a16="http://schemas.microsoft.com/office/drawing/2014/main" id="{8C2A88EC-F317-47DF-BBD6-541F215D046D}"/>
              </a:ext>
            </a:extLst>
          </p:cNvPr>
          <p:cNvSpPr txBox="1"/>
          <p:nvPr/>
        </p:nvSpPr>
        <p:spPr>
          <a:xfrm>
            <a:off x="222371" y="4581128"/>
            <a:ext cx="8550739" cy="1446550"/>
          </a:xfrm>
          <a:prstGeom prst="rect">
            <a:avLst/>
          </a:prstGeom>
          <a:noFill/>
        </p:spPr>
        <p:txBody>
          <a:bodyPr wrap="none" rtlCol="0">
            <a:spAutoFit/>
          </a:bodyPr>
          <a:lstStyle/>
          <a:p>
            <a:r>
              <a:rPr lang="en-GB" sz="2200"/>
              <a:t>If I know the proportion of alleles they share at locus, </a:t>
            </a:r>
          </a:p>
          <a:p>
            <a:r>
              <a:rPr lang="en-GB" sz="2200"/>
              <a:t>I'll will know the contribution of the locus to the phenotypic covariance ...</a:t>
            </a:r>
          </a:p>
          <a:p>
            <a:r>
              <a:rPr lang="en-GB" sz="2200"/>
              <a:t> </a:t>
            </a:r>
          </a:p>
          <a:p>
            <a:r>
              <a:rPr lang="en-GB" sz="2200"/>
              <a:t>Concept </a:t>
            </a:r>
            <a:r>
              <a:rPr lang="en-GB" sz="2200" dirty="0"/>
              <a:t>of allele sharing </a:t>
            </a:r>
            <a:r>
              <a:rPr lang="en-GB" sz="2200" dirty="0" err="1"/>
              <a:t>IBD</a:t>
            </a:r>
            <a:r>
              <a:rPr lang="en-GB" sz="2200" dirty="0"/>
              <a:t>  .... </a:t>
            </a:r>
            <a:r>
              <a:rPr lang="en-GB" sz="2200" b="1" dirty="0"/>
              <a:t>I</a:t>
            </a:r>
            <a:r>
              <a:rPr lang="en-GB" sz="2200" dirty="0"/>
              <a:t>DENTICALLY </a:t>
            </a:r>
            <a:r>
              <a:rPr lang="en-GB" sz="2200" b="1" dirty="0"/>
              <a:t>B</a:t>
            </a:r>
            <a:r>
              <a:rPr lang="en-GB" sz="2200" dirty="0"/>
              <a:t>Y </a:t>
            </a:r>
            <a:r>
              <a:rPr lang="en-GB" sz="2200" b="1" dirty="0"/>
              <a:t>D</a:t>
            </a:r>
            <a:r>
              <a:rPr lang="en-GB" sz="2200" dirty="0"/>
              <a:t>ESCENT</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317AFD-D55A-4159-9460-B4362B542011}" type="slidenum">
              <a:rPr lang="nl-NL" smtClean="0"/>
              <a:pPr/>
              <a:t>52</a:t>
            </a:fld>
            <a:endParaRPr lang="nl-NL"/>
          </a:p>
        </p:txBody>
      </p:sp>
    </p:spTree>
    <p:extLst>
      <p:ext uri="{BB962C8B-B14F-4D97-AF65-F5344CB8AC3E}">
        <p14:creationId xmlns:p14="http://schemas.microsoft.com/office/powerpoint/2010/main" val="2760247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0F0">
            <a:alpha val="29000"/>
          </a:srgbClr>
        </a:solidFill>
        <a:effectLst/>
      </p:bgPr>
    </p:bg>
    <p:spTree>
      <p:nvGrpSpPr>
        <p:cNvPr id="1" name=""/>
        <p:cNvGrpSpPr/>
        <p:nvPr/>
      </p:nvGrpSpPr>
      <p:grpSpPr>
        <a:xfrm>
          <a:off x="0" y="0"/>
          <a:ext cx="0" cy="0"/>
          <a:chOff x="0" y="0"/>
          <a:chExt cx="0" cy="0"/>
        </a:xfrm>
      </p:grpSpPr>
      <p:sp>
        <p:nvSpPr>
          <p:cNvPr id="150530" name="AutoShape 2"/>
          <p:cNvSpPr>
            <a:spLocks noChangeArrowheads="1"/>
          </p:cNvSpPr>
          <p:nvPr/>
        </p:nvSpPr>
        <p:spPr bwMode="auto">
          <a:xfrm>
            <a:off x="2590800" y="820936"/>
            <a:ext cx="363538"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1" name="AutoShape 3"/>
          <p:cNvSpPr>
            <a:spLocks noChangeArrowheads="1"/>
          </p:cNvSpPr>
          <p:nvPr/>
        </p:nvSpPr>
        <p:spPr bwMode="auto">
          <a:xfrm>
            <a:off x="3179763" y="820936"/>
            <a:ext cx="363537"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2" name="AutoShape 4"/>
          <p:cNvSpPr>
            <a:spLocks noChangeArrowheads="1"/>
          </p:cNvSpPr>
          <p:nvPr/>
        </p:nvSpPr>
        <p:spPr bwMode="auto">
          <a:xfrm>
            <a:off x="3179763" y="1836936"/>
            <a:ext cx="363537"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3" name="AutoShape 5"/>
          <p:cNvSpPr>
            <a:spLocks noChangeArrowheads="1"/>
          </p:cNvSpPr>
          <p:nvPr/>
        </p:nvSpPr>
        <p:spPr bwMode="auto">
          <a:xfrm>
            <a:off x="2590800" y="1836936"/>
            <a:ext cx="363538"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4" name="Rectangle 6"/>
          <p:cNvSpPr>
            <a:spLocks noChangeArrowheads="1"/>
          </p:cNvSpPr>
          <p:nvPr/>
        </p:nvSpPr>
        <p:spPr bwMode="auto">
          <a:xfrm>
            <a:off x="3192463" y="2446536"/>
            <a:ext cx="334962" cy="101600"/>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50535" name="Rectangle 7"/>
          <p:cNvSpPr>
            <a:spLocks noChangeArrowheads="1"/>
          </p:cNvSpPr>
          <p:nvPr/>
        </p:nvSpPr>
        <p:spPr bwMode="auto">
          <a:xfrm>
            <a:off x="2603500" y="2446536"/>
            <a:ext cx="334963" cy="101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50536" name="AutoShape 8"/>
          <p:cNvSpPr>
            <a:spLocks noChangeArrowheads="1"/>
          </p:cNvSpPr>
          <p:nvPr/>
        </p:nvSpPr>
        <p:spPr bwMode="auto">
          <a:xfrm>
            <a:off x="5562600" y="820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7" name="AutoShape 9"/>
          <p:cNvSpPr>
            <a:spLocks noChangeArrowheads="1"/>
          </p:cNvSpPr>
          <p:nvPr/>
        </p:nvSpPr>
        <p:spPr bwMode="auto">
          <a:xfrm>
            <a:off x="6218238" y="820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8" name="AutoShape 10"/>
          <p:cNvSpPr>
            <a:spLocks noChangeArrowheads="1"/>
          </p:cNvSpPr>
          <p:nvPr/>
        </p:nvSpPr>
        <p:spPr bwMode="auto">
          <a:xfrm>
            <a:off x="6218238" y="1836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39" name="AutoShape 11"/>
          <p:cNvSpPr>
            <a:spLocks noChangeArrowheads="1"/>
          </p:cNvSpPr>
          <p:nvPr/>
        </p:nvSpPr>
        <p:spPr bwMode="auto">
          <a:xfrm>
            <a:off x="5562600" y="1836936"/>
            <a:ext cx="403225" cy="1016000"/>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0" name="Rectangle 12"/>
          <p:cNvSpPr>
            <a:spLocks noChangeArrowheads="1"/>
          </p:cNvSpPr>
          <p:nvPr/>
        </p:nvSpPr>
        <p:spPr bwMode="auto">
          <a:xfrm>
            <a:off x="6230938" y="2446536"/>
            <a:ext cx="373062" cy="100013"/>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150541" name="Rectangle 13"/>
          <p:cNvSpPr>
            <a:spLocks noChangeArrowheads="1"/>
          </p:cNvSpPr>
          <p:nvPr/>
        </p:nvSpPr>
        <p:spPr bwMode="auto">
          <a:xfrm>
            <a:off x="5576888" y="2446536"/>
            <a:ext cx="373062" cy="100013"/>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50542" name="AutoShape 14"/>
          <p:cNvSpPr>
            <a:spLocks noChangeArrowheads="1"/>
          </p:cNvSpPr>
          <p:nvPr/>
        </p:nvSpPr>
        <p:spPr bwMode="auto">
          <a:xfrm>
            <a:off x="5067300" y="3501008"/>
            <a:ext cx="42227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3" name="AutoShape 15"/>
          <p:cNvSpPr>
            <a:spLocks noChangeArrowheads="1"/>
          </p:cNvSpPr>
          <p:nvPr/>
        </p:nvSpPr>
        <p:spPr bwMode="auto">
          <a:xfrm>
            <a:off x="5749925" y="3501008"/>
            <a:ext cx="42227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4" name="AutoShape 16"/>
          <p:cNvSpPr>
            <a:spLocks noChangeArrowheads="1"/>
          </p:cNvSpPr>
          <p:nvPr/>
        </p:nvSpPr>
        <p:spPr bwMode="auto">
          <a:xfrm>
            <a:off x="5749925" y="4564633"/>
            <a:ext cx="42227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5" name="AutoShape 17"/>
          <p:cNvSpPr>
            <a:spLocks noChangeArrowheads="1"/>
          </p:cNvSpPr>
          <p:nvPr/>
        </p:nvSpPr>
        <p:spPr bwMode="auto">
          <a:xfrm>
            <a:off x="5067300" y="4564633"/>
            <a:ext cx="42227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6" name="Rectangle 18"/>
          <p:cNvSpPr>
            <a:spLocks noChangeArrowheads="1"/>
          </p:cNvSpPr>
          <p:nvPr/>
        </p:nvSpPr>
        <p:spPr bwMode="auto">
          <a:xfrm>
            <a:off x="5764213" y="5201220"/>
            <a:ext cx="390525" cy="106363"/>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50547" name="Rectangle 19"/>
          <p:cNvSpPr>
            <a:spLocks noChangeArrowheads="1"/>
          </p:cNvSpPr>
          <p:nvPr/>
        </p:nvSpPr>
        <p:spPr bwMode="auto">
          <a:xfrm>
            <a:off x="5081588" y="5201220"/>
            <a:ext cx="390525" cy="106363"/>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50548" name="AutoShape 20"/>
          <p:cNvSpPr>
            <a:spLocks noChangeArrowheads="1"/>
          </p:cNvSpPr>
          <p:nvPr/>
        </p:nvSpPr>
        <p:spPr bwMode="auto">
          <a:xfrm>
            <a:off x="7315200" y="3501008"/>
            <a:ext cx="37782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49" name="AutoShape 21"/>
          <p:cNvSpPr>
            <a:spLocks noChangeArrowheads="1"/>
          </p:cNvSpPr>
          <p:nvPr/>
        </p:nvSpPr>
        <p:spPr bwMode="auto">
          <a:xfrm>
            <a:off x="7927975" y="3501008"/>
            <a:ext cx="377825" cy="10636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0" name="AutoShape 22"/>
          <p:cNvSpPr>
            <a:spLocks noChangeArrowheads="1"/>
          </p:cNvSpPr>
          <p:nvPr/>
        </p:nvSpPr>
        <p:spPr bwMode="auto">
          <a:xfrm>
            <a:off x="7927975" y="4564633"/>
            <a:ext cx="37782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1" name="AutoShape 23"/>
          <p:cNvSpPr>
            <a:spLocks noChangeArrowheads="1"/>
          </p:cNvSpPr>
          <p:nvPr/>
        </p:nvSpPr>
        <p:spPr bwMode="auto">
          <a:xfrm>
            <a:off x="7315200" y="4564633"/>
            <a:ext cx="377825" cy="10620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2" name="Rectangle 24"/>
          <p:cNvSpPr>
            <a:spLocks noChangeArrowheads="1"/>
          </p:cNvSpPr>
          <p:nvPr/>
        </p:nvSpPr>
        <p:spPr bwMode="auto">
          <a:xfrm>
            <a:off x="7940675" y="5201220"/>
            <a:ext cx="349250" cy="106363"/>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150553" name="Rectangle 25"/>
          <p:cNvSpPr>
            <a:spLocks noChangeArrowheads="1"/>
          </p:cNvSpPr>
          <p:nvPr/>
        </p:nvSpPr>
        <p:spPr bwMode="auto">
          <a:xfrm>
            <a:off x="7327900" y="5201220"/>
            <a:ext cx="349250" cy="106363"/>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50554" name="AutoShape 26"/>
          <p:cNvSpPr>
            <a:spLocks noChangeArrowheads="1"/>
          </p:cNvSpPr>
          <p:nvPr/>
        </p:nvSpPr>
        <p:spPr bwMode="auto">
          <a:xfrm>
            <a:off x="3048000" y="3501008"/>
            <a:ext cx="390525" cy="10255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5" name="AutoShape 27"/>
          <p:cNvSpPr>
            <a:spLocks noChangeArrowheads="1"/>
          </p:cNvSpPr>
          <p:nvPr/>
        </p:nvSpPr>
        <p:spPr bwMode="auto">
          <a:xfrm>
            <a:off x="3756025" y="3501008"/>
            <a:ext cx="390525" cy="10255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6" name="AutoShape 28"/>
          <p:cNvSpPr>
            <a:spLocks noChangeArrowheads="1"/>
          </p:cNvSpPr>
          <p:nvPr/>
        </p:nvSpPr>
        <p:spPr bwMode="auto">
          <a:xfrm>
            <a:off x="3756025" y="4526533"/>
            <a:ext cx="390525" cy="10239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7" name="AutoShape 29"/>
          <p:cNvSpPr>
            <a:spLocks noChangeArrowheads="1"/>
          </p:cNvSpPr>
          <p:nvPr/>
        </p:nvSpPr>
        <p:spPr bwMode="auto">
          <a:xfrm>
            <a:off x="3048000" y="4526533"/>
            <a:ext cx="390525" cy="10239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58" name="Rectangle 30"/>
          <p:cNvSpPr>
            <a:spLocks noChangeArrowheads="1"/>
          </p:cNvSpPr>
          <p:nvPr/>
        </p:nvSpPr>
        <p:spPr bwMode="auto">
          <a:xfrm>
            <a:off x="3768725" y="5140895"/>
            <a:ext cx="361950" cy="1016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150559" name="Rectangle 31"/>
          <p:cNvSpPr>
            <a:spLocks noChangeArrowheads="1"/>
          </p:cNvSpPr>
          <p:nvPr/>
        </p:nvSpPr>
        <p:spPr bwMode="auto">
          <a:xfrm>
            <a:off x="3060700" y="5140895"/>
            <a:ext cx="361950" cy="101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50560" name="AutoShape 32"/>
          <p:cNvSpPr>
            <a:spLocks noChangeArrowheads="1"/>
          </p:cNvSpPr>
          <p:nvPr/>
        </p:nvSpPr>
        <p:spPr bwMode="auto">
          <a:xfrm>
            <a:off x="844550" y="3501008"/>
            <a:ext cx="404813" cy="9874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1" name="AutoShape 33"/>
          <p:cNvSpPr>
            <a:spLocks noChangeArrowheads="1"/>
          </p:cNvSpPr>
          <p:nvPr/>
        </p:nvSpPr>
        <p:spPr bwMode="auto">
          <a:xfrm>
            <a:off x="1500188" y="3501008"/>
            <a:ext cx="404812" cy="987425"/>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2" name="AutoShape 34"/>
          <p:cNvSpPr>
            <a:spLocks noChangeArrowheads="1"/>
          </p:cNvSpPr>
          <p:nvPr/>
        </p:nvSpPr>
        <p:spPr bwMode="auto">
          <a:xfrm>
            <a:off x="1500188" y="4488433"/>
            <a:ext cx="404812" cy="9858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3" name="AutoShape 35"/>
          <p:cNvSpPr>
            <a:spLocks noChangeArrowheads="1"/>
          </p:cNvSpPr>
          <p:nvPr/>
        </p:nvSpPr>
        <p:spPr bwMode="auto">
          <a:xfrm>
            <a:off x="844550" y="4488433"/>
            <a:ext cx="404813" cy="985837"/>
          </a:xfrm>
          <a:prstGeom prst="roundRect">
            <a:avLst>
              <a:gd name="adj" fmla="val 16667"/>
            </a:avLst>
          </a:prstGeom>
          <a:solidFill>
            <a:srgbClr val="DDDDDD"/>
          </a:solidFill>
          <a:ln w="19050">
            <a:solidFill>
              <a:schemeClr val="tx1"/>
            </a:solidFill>
            <a:round/>
            <a:headEnd/>
            <a:tailEnd/>
          </a:ln>
          <a:effectLst/>
        </p:spPr>
        <p:txBody>
          <a:bodyPr wrap="none" anchor="ctr"/>
          <a:lstStyle/>
          <a:p>
            <a:endParaRPr lang="en-US"/>
          </a:p>
        </p:txBody>
      </p:sp>
      <p:sp>
        <p:nvSpPr>
          <p:cNvPr id="150564" name="Rectangle 36"/>
          <p:cNvSpPr>
            <a:spLocks noChangeArrowheads="1"/>
          </p:cNvSpPr>
          <p:nvPr/>
        </p:nvSpPr>
        <p:spPr bwMode="auto">
          <a:xfrm>
            <a:off x="1512888" y="5078983"/>
            <a:ext cx="374650" cy="98425"/>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50565" name="Rectangle 37"/>
          <p:cNvSpPr>
            <a:spLocks noChangeArrowheads="1"/>
          </p:cNvSpPr>
          <p:nvPr/>
        </p:nvSpPr>
        <p:spPr bwMode="auto">
          <a:xfrm>
            <a:off x="858838" y="5078983"/>
            <a:ext cx="373062" cy="9842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50566" name="Text Box 38"/>
          <p:cNvSpPr txBox="1">
            <a:spLocks noChangeArrowheads="1"/>
          </p:cNvSpPr>
          <p:nvPr/>
        </p:nvSpPr>
        <p:spPr bwMode="auto">
          <a:xfrm>
            <a:off x="4405313" y="1417836"/>
            <a:ext cx="409575" cy="579438"/>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x</a:t>
            </a:r>
            <a:endParaRPr lang="en-US">
              <a:latin typeface="Times New Roman" pitchFamily="18" charset="0"/>
            </a:endParaRPr>
          </a:p>
        </p:txBody>
      </p:sp>
      <p:sp>
        <p:nvSpPr>
          <p:cNvPr id="150567" name="Text Box 39"/>
          <p:cNvSpPr txBox="1">
            <a:spLocks noChangeArrowheads="1"/>
          </p:cNvSpPr>
          <p:nvPr/>
        </p:nvSpPr>
        <p:spPr bwMode="auto">
          <a:xfrm>
            <a:off x="1114889" y="5478904"/>
            <a:ext cx="527709" cy="1046440"/>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¼</a:t>
            </a:r>
          </a:p>
          <a:p>
            <a:pPr algn="ctr">
              <a:spcBef>
                <a:spcPct val="50000"/>
              </a:spcBef>
            </a:pPr>
            <a:r>
              <a:rPr lang="en-US" sz="2000" b="1">
                <a:latin typeface="Arial" pitchFamily="34" charset="0"/>
              </a:rPr>
              <a:t>A</a:t>
            </a:r>
            <a:endParaRPr lang="en-US" sz="1600" dirty="0">
              <a:latin typeface="Times New Roman" pitchFamily="18" charset="0"/>
            </a:endParaRPr>
          </a:p>
        </p:txBody>
      </p:sp>
      <p:sp>
        <p:nvSpPr>
          <p:cNvPr id="150568" name="Text Box 40"/>
          <p:cNvSpPr txBox="1">
            <a:spLocks noChangeArrowheads="1"/>
          </p:cNvSpPr>
          <p:nvPr/>
        </p:nvSpPr>
        <p:spPr bwMode="auto">
          <a:xfrm>
            <a:off x="3310402" y="5478904"/>
            <a:ext cx="527709" cy="1046440"/>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¼</a:t>
            </a:r>
          </a:p>
          <a:p>
            <a:pPr algn="ctr">
              <a:spcBef>
                <a:spcPct val="50000"/>
              </a:spcBef>
            </a:pPr>
            <a:r>
              <a:rPr lang="en-US" sz="2000" b="1">
                <a:latin typeface="Arial" pitchFamily="34" charset="0"/>
              </a:rPr>
              <a:t>B</a:t>
            </a:r>
            <a:endParaRPr lang="en-US" sz="1600" dirty="0">
              <a:latin typeface="Times New Roman" pitchFamily="18" charset="0"/>
            </a:endParaRPr>
          </a:p>
        </p:txBody>
      </p:sp>
      <p:sp>
        <p:nvSpPr>
          <p:cNvPr id="150569" name="Text Box 41"/>
          <p:cNvSpPr txBox="1">
            <a:spLocks noChangeArrowheads="1"/>
          </p:cNvSpPr>
          <p:nvPr/>
        </p:nvSpPr>
        <p:spPr bwMode="auto">
          <a:xfrm>
            <a:off x="5373913" y="5487392"/>
            <a:ext cx="527709" cy="1138773"/>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¼</a:t>
            </a:r>
          </a:p>
          <a:p>
            <a:pPr algn="ctr">
              <a:spcBef>
                <a:spcPct val="50000"/>
              </a:spcBef>
            </a:pPr>
            <a:r>
              <a:rPr lang="en-US" b="1">
                <a:latin typeface="Arial" pitchFamily="34" charset="0"/>
              </a:rPr>
              <a:t>C</a:t>
            </a:r>
            <a:endParaRPr lang="en-US" sz="3200" dirty="0">
              <a:latin typeface="Times New Roman" pitchFamily="18" charset="0"/>
            </a:endParaRPr>
          </a:p>
        </p:txBody>
      </p:sp>
      <p:sp>
        <p:nvSpPr>
          <p:cNvPr id="150570" name="Text Box 42"/>
          <p:cNvSpPr txBox="1">
            <a:spLocks noChangeArrowheads="1"/>
          </p:cNvSpPr>
          <p:nvPr/>
        </p:nvSpPr>
        <p:spPr bwMode="auto">
          <a:xfrm>
            <a:off x="7569426" y="5478497"/>
            <a:ext cx="527709" cy="1138773"/>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¼</a:t>
            </a:r>
          </a:p>
          <a:p>
            <a:pPr algn="ctr">
              <a:spcBef>
                <a:spcPct val="50000"/>
              </a:spcBef>
            </a:pPr>
            <a:r>
              <a:rPr lang="en-US" b="1">
                <a:latin typeface="Arial" pitchFamily="34" charset="0"/>
              </a:rPr>
              <a:t>D</a:t>
            </a:r>
            <a:endParaRPr lang="en-US" sz="1800" dirty="0">
              <a:latin typeface="Times New Roman" pitchFamily="18" charset="0"/>
            </a:endParaRPr>
          </a:p>
        </p:txBody>
      </p:sp>
      <p:sp>
        <p:nvSpPr>
          <p:cNvPr id="150571" name="Line 43"/>
          <p:cNvSpPr>
            <a:spLocks noChangeShapeType="1"/>
          </p:cNvSpPr>
          <p:nvPr/>
        </p:nvSpPr>
        <p:spPr bwMode="auto">
          <a:xfrm>
            <a:off x="4610100" y="2632075"/>
            <a:ext cx="0" cy="949325"/>
          </a:xfrm>
          <a:prstGeom prst="line">
            <a:avLst/>
          </a:prstGeom>
          <a:noFill/>
          <a:ln w="57150">
            <a:solidFill>
              <a:schemeClr val="tx1"/>
            </a:solidFill>
            <a:round/>
            <a:headEnd/>
            <a:tailEnd type="triangle" w="med" len="med"/>
          </a:ln>
          <a:effectLst/>
        </p:spPr>
        <p:txBody>
          <a:bodyPr wrap="none" anchor="ctr"/>
          <a:lstStyle/>
          <a:p>
            <a:endParaRPr lang="en-US"/>
          </a:p>
        </p:txBody>
      </p:sp>
      <p:sp>
        <p:nvSpPr>
          <p:cNvPr id="150579" name="Text Box 51"/>
          <p:cNvSpPr txBox="1">
            <a:spLocks noChangeArrowheads="1"/>
          </p:cNvSpPr>
          <p:nvPr/>
        </p:nvSpPr>
        <p:spPr bwMode="auto">
          <a:xfrm>
            <a:off x="899592" y="188640"/>
            <a:ext cx="7826181" cy="523220"/>
          </a:xfrm>
          <a:prstGeom prst="rect">
            <a:avLst/>
          </a:prstGeom>
          <a:noFill/>
          <a:ln w="9525">
            <a:noFill/>
            <a:miter lim="800000"/>
            <a:headEnd/>
            <a:tailEnd/>
          </a:ln>
          <a:effectLst/>
        </p:spPr>
        <p:txBody>
          <a:bodyPr wrap="none">
            <a:spAutoFit/>
          </a:bodyPr>
          <a:lstStyle/>
          <a:p>
            <a:r>
              <a:rPr lang="en-AU" sz="2800"/>
              <a:t>Segregation </a:t>
            </a:r>
            <a:r>
              <a:rPr lang="en-AU" sz="2800" dirty="0"/>
              <a:t>and </a:t>
            </a:r>
            <a:r>
              <a:rPr lang="en-AU" sz="2800"/>
              <a:t>identity-by-descent (IBD) in </a:t>
            </a:r>
            <a:r>
              <a:rPr lang="en-AU" sz="2800" dirty="0" err="1"/>
              <a:t>sibpairs</a:t>
            </a:r>
            <a:endParaRPr lang="en-AU" sz="2800" dirty="0"/>
          </a:p>
        </p:txBody>
      </p:sp>
      <p:sp>
        <p:nvSpPr>
          <p:cNvPr id="4" name="Tekstvak 3">
            <a:extLst>
              <a:ext uri="{FF2B5EF4-FFF2-40B4-BE49-F238E27FC236}">
                <a16:creationId xmlns:a16="http://schemas.microsoft.com/office/drawing/2014/main" id="{36AAF262-4A72-45D1-BE9F-FC463F327144}"/>
              </a:ext>
            </a:extLst>
          </p:cNvPr>
          <p:cNvSpPr txBox="1"/>
          <p:nvPr/>
        </p:nvSpPr>
        <p:spPr>
          <a:xfrm>
            <a:off x="2574920" y="2819000"/>
            <a:ext cx="952505" cy="461665"/>
          </a:xfrm>
          <a:prstGeom prst="rect">
            <a:avLst/>
          </a:prstGeom>
          <a:noFill/>
        </p:spPr>
        <p:txBody>
          <a:bodyPr wrap="none" rtlCol="0">
            <a:spAutoFit/>
          </a:bodyPr>
          <a:lstStyle/>
          <a:p>
            <a:r>
              <a:rPr lang="nl-NL"/>
              <a:t>parent</a:t>
            </a:r>
            <a:endParaRPr lang="x-none"/>
          </a:p>
        </p:txBody>
      </p:sp>
      <p:sp>
        <p:nvSpPr>
          <p:cNvPr id="53" name="Tekstvak 52">
            <a:extLst>
              <a:ext uri="{FF2B5EF4-FFF2-40B4-BE49-F238E27FC236}">
                <a16:creationId xmlns:a16="http://schemas.microsoft.com/office/drawing/2014/main" id="{9C139FCB-7359-43E6-BBE1-536A211B513F}"/>
              </a:ext>
            </a:extLst>
          </p:cNvPr>
          <p:cNvSpPr txBox="1"/>
          <p:nvPr/>
        </p:nvSpPr>
        <p:spPr>
          <a:xfrm>
            <a:off x="5600122" y="2816311"/>
            <a:ext cx="952505" cy="461665"/>
          </a:xfrm>
          <a:prstGeom prst="rect">
            <a:avLst/>
          </a:prstGeom>
          <a:noFill/>
        </p:spPr>
        <p:txBody>
          <a:bodyPr wrap="none" rtlCol="0">
            <a:spAutoFit/>
          </a:bodyPr>
          <a:lstStyle/>
          <a:p>
            <a:r>
              <a:rPr lang="nl-NL"/>
              <a:t>parent</a:t>
            </a:r>
            <a:endParaRPr lang="x-non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0F0">
            <a:alpha val="29000"/>
          </a:srgbClr>
        </a:solidFill>
        <a:effectLst/>
      </p:bgPr>
    </p:bg>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440479" y="314832"/>
            <a:ext cx="6780574" cy="584775"/>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IDENTITY BY DESCENT (IBD) DZs</a:t>
            </a:r>
            <a:endParaRPr lang="en-US" b="1">
              <a:latin typeface="Times New Roman" pitchFamily="18" charset="0"/>
            </a:endParaRPr>
          </a:p>
        </p:txBody>
      </p:sp>
      <p:sp>
        <p:nvSpPr>
          <p:cNvPr id="151584" name="Rectangle 32"/>
          <p:cNvSpPr>
            <a:spLocks noChangeArrowheads="1"/>
          </p:cNvSpPr>
          <p:nvPr/>
        </p:nvSpPr>
        <p:spPr bwMode="auto">
          <a:xfrm>
            <a:off x="971600" y="4825727"/>
            <a:ext cx="800100" cy="368300"/>
          </a:xfrm>
          <a:prstGeom prst="rect">
            <a:avLst/>
          </a:prstGeom>
          <a:solidFill>
            <a:schemeClr val="bg2"/>
          </a:solidFill>
          <a:ln w="19050">
            <a:solidFill>
              <a:schemeClr val="tx1"/>
            </a:solidFill>
            <a:miter lim="800000"/>
            <a:headEnd/>
            <a:tailEnd/>
          </a:ln>
          <a:effectLst/>
        </p:spPr>
        <p:txBody>
          <a:bodyPr wrap="none" anchor="ctr"/>
          <a:lstStyle/>
          <a:p>
            <a:endParaRPr lang="en-US"/>
          </a:p>
        </p:txBody>
      </p:sp>
      <p:sp>
        <p:nvSpPr>
          <p:cNvPr id="151585" name="Rectangle 33"/>
          <p:cNvSpPr>
            <a:spLocks noChangeArrowheads="1"/>
          </p:cNvSpPr>
          <p:nvPr/>
        </p:nvSpPr>
        <p:spPr bwMode="auto">
          <a:xfrm>
            <a:off x="971600" y="5511527"/>
            <a:ext cx="800100" cy="368300"/>
          </a:xfrm>
          <a:prstGeom prst="rect">
            <a:avLst/>
          </a:prstGeom>
          <a:solidFill>
            <a:srgbClr val="C0C0C0"/>
          </a:solidFill>
          <a:ln w="19050">
            <a:solidFill>
              <a:schemeClr val="tx1"/>
            </a:solidFill>
            <a:miter lim="800000"/>
            <a:headEnd/>
            <a:tailEnd/>
          </a:ln>
          <a:effectLst/>
        </p:spPr>
        <p:txBody>
          <a:bodyPr wrap="none" anchor="ctr"/>
          <a:lstStyle/>
          <a:p>
            <a:endParaRPr lang="en-US"/>
          </a:p>
        </p:txBody>
      </p:sp>
      <p:sp>
        <p:nvSpPr>
          <p:cNvPr id="151586" name="Rectangle 34"/>
          <p:cNvSpPr>
            <a:spLocks noChangeArrowheads="1"/>
          </p:cNvSpPr>
          <p:nvPr/>
        </p:nvSpPr>
        <p:spPr bwMode="auto">
          <a:xfrm>
            <a:off x="971600" y="6144939"/>
            <a:ext cx="800100" cy="368300"/>
          </a:xfrm>
          <a:prstGeom prst="rect">
            <a:avLst/>
          </a:prstGeom>
          <a:solidFill>
            <a:srgbClr val="F0F0F0"/>
          </a:solidFill>
          <a:ln w="19050">
            <a:solidFill>
              <a:schemeClr val="tx1"/>
            </a:solidFill>
            <a:miter lim="800000"/>
            <a:headEnd/>
            <a:tailEnd/>
          </a:ln>
          <a:effectLst/>
        </p:spPr>
        <p:txBody>
          <a:bodyPr wrap="none" anchor="ctr"/>
          <a:lstStyle/>
          <a:p>
            <a:endParaRPr lang="en-US"/>
          </a:p>
        </p:txBody>
      </p:sp>
      <p:sp>
        <p:nvSpPr>
          <p:cNvPr id="151587" name="Text Box 35"/>
          <p:cNvSpPr txBox="1">
            <a:spLocks noChangeArrowheads="1"/>
          </p:cNvSpPr>
          <p:nvPr/>
        </p:nvSpPr>
        <p:spPr bwMode="auto">
          <a:xfrm>
            <a:off x="2038400" y="4797152"/>
            <a:ext cx="6678613" cy="396875"/>
          </a:xfrm>
          <a:prstGeom prst="rect">
            <a:avLst/>
          </a:prstGeom>
          <a:noFill/>
          <a:ln w="9525">
            <a:noFill/>
            <a:miter lim="800000"/>
            <a:headEnd/>
            <a:tailEnd/>
          </a:ln>
          <a:effectLst/>
        </p:spPr>
        <p:txBody>
          <a:bodyPr anchor="ctr">
            <a:spAutoFit/>
          </a:bodyPr>
          <a:lstStyle/>
          <a:p>
            <a:r>
              <a:rPr lang="en-US" sz="2000" b="1">
                <a:latin typeface="Arial" pitchFamily="34" charset="0"/>
              </a:rPr>
              <a:t>4/16 = 1/4 sibs share BOTH parental alleles  IBD  =  2</a:t>
            </a:r>
          </a:p>
        </p:txBody>
      </p:sp>
      <p:sp>
        <p:nvSpPr>
          <p:cNvPr id="151588" name="Text Box 36"/>
          <p:cNvSpPr txBox="1">
            <a:spLocks noChangeArrowheads="1"/>
          </p:cNvSpPr>
          <p:nvPr/>
        </p:nvSpPr>
        <p:spPr bwMode="auto">
          <a:xfrm>
            <a:off x="2063307" y="5497239"/>
            <a:ext cx="6492875" cy="396875"/>
          </a:xfrm>
          <a:prstGeom prst="rect">
            <a:avLst/>
          </a:prstGeom>
          <a:noFill/>
          <a:ln w="9525">
            <a:noFill/>
            <a:miter lim="800000"/>
            <a:headEnd/>
            <a:tailEnd/>
          </a:ln>
          <a:effectLst/>
        </p:spPr>
        <p:txBody>
          <a:bodyPr anchor="ctr">
            <a:spAutoFit/>
          </a:bodyPr>
          <a:lstStyle/>
          <a:p>
            <a:r>
              <a:rPr lang="en-US" sz="2000" b="1">
                <a:latin typeface="Arial" pitchFamily="34" charset="0"/>
              </a:rPr>
              <a:t>8/16 = 1/2 sibs share ONE parental allele  IBD  =  1</a:t>
            </a:r>
          </a:p>
        </p:txBody>
      </p:sp>
      <p:sp>
        <p:nvSpPr>
          <p:cNvPr id="151589" name="Text Box 37"/>
          <p:cNvSpPr txBox="1">
            <a:spLocks noChangeArrowheads="1"/>
          </p:cNvSpPr>
          <p:nvPr/>
        </p:nvSpPr>
        <p:spPr bwMode="auto">
          <a:xfrm>
            <a:off x="2141587" y="6116364"/>
            <a:ext cx="6492875" cy="396875"/>
          </a:xfrm>
          <a:prstGeom prst="rect">
            <a:avLst/>
          </a:prstGeom>
          <a:noFill/>
          <a:ln w="9525">
            <a:noFill/>
            <a:miter lim="800000"/>
            <a:headEnd/>
            <a:tailEnd/>
          </a:ln>
          <a:effectLst/>
        </p:spPr>
        <p:txBody>
          <a:bodyPr anchor="ctr">
            <a:spAutoFit/>
          </a:bodyPr>
          <a:lstStyle/>
          <a:p>
            <a:r>
              <a:rPr lang="en-US" sz="2000" b="1">
                <a:latin typeface="Arial" pitchFamily="34" charset="0"/>
              </a:rPr>
              <a:t>4/16 = 1/4 sibs share NO parental alleles  IBD  =  0</a:t>
            </a:r>
          </a:p>
        </p:txBody>
      </p:sp>
      <p:grpSp>
        <p:nvGrpSpPr>
          <p:cNvPr id="7" name="Group 6">
            <a:extLst>
              <a:ext uri="{FF2B5EF4-FFF2-40B4-BE49-F238E27FC236}">
                <a16:creationId xmlns:a16="http://schemas.microsoft.com/office/drawing/2014/main" id="{BA9126D9-0E29-46DD-BF0C-82D9F76CBDB9}"/>
              </a:ext>
            </a:extLst>
          </p:cNvPr>
          <p:cNvGrpSpPr/>
          <p:nvPr/>
        </p:nvGrpSpPr>
        <p:grpSpPr>
          <a:xfrm>
            <a:off x="128588" y="990600"/>
            <a:ext cx="8193087" cy="3581400"/>
            <a:chOff x="128588" y="990600"/>
            <a:chExt cx="8193087" cy="3581400"/>
          </a:xfrm>
        </p:grpSpPr>
        <p:sp>
          <p:nvSpPr>
            <p:cNvPr id="151555" name="Rectangle 3"/>
            <p:cNvSpPr>
              <a:spLocks noChangeArrowheads="1"/>
            </p:cNvSpPr>
            <p:nvPr/>
          </p:nvSpPr>
          <p:spPr bwMode="auto">
            <a:xfrm>
              <a:off x="1296988" y="2162175"/>
              <a:ext cx="342900" cy="352425"/>
            </a:xfrm>
            <a:prstGeom prst="rect">
              <a:avLst/>
            </a:prstGeom>
            <a:solidFill>
              <a:srgbClr val="FF0000"/>
            </a:solidFill>
            <a:ln w="9525">
              <a:solidFill>
                <a:schemeClr val="tx1"/>
              </a:solidFill>
              <a:miter lim="800000"/>
              <a:headEnd/>
              <a:tailEnd/>
            </a:ln>
            <a:effectLst/>
          </p:spPr>
          <p:txBody>
            <a:bodyPr wrap="none" anchor="ctr"/>
            <a:lstStyle/>
            <a:p>
              <a:r>
                <a:rPr lang="en-US"/>
                <a:t>2</a:t>
              </a:r>
            </a:p>
          </p:txBody>
        </p:sp>
        <p:sp>
          <p:nvSpPr>
            <p:cNvPr id="151556" name="Rectangle 4"/>
            <p:cNvSpPr>
              <a:spLocks noChangeArrowheads="1"/>
            </p:cNvSpPr>
            <p:nvPr/>
          </p:nvSpPr>
          <p:spPr bwMode="auto">
            <a:xfrm>
              <a:off x="1639888" y="2162175"/>
              <a:ext cx="342900" cy="352425"/>
            </a:xfrm>
            <a:prstGeom prst="rect">
              <a:avLst/>
            </a:prstGeom>
            <a:solidFill>
              <a:schemeClr val="accent1"/>
            </a:solidFill>
            <a:ln w="9525">
              <a:solidFill>
                <a:schemeClr val="tx1"/>
              </a:solidFill>
              <a:miter lim="800000"/>
              <a:headEnd/>
              <a:tailEnd/>
            </a:ln>
            <a:effectLst/>
          </p:spPr>
          <p:txBody>
            <a:bodyPr wrap="none" anchor="ctr"/>
            <a:lstStyle/>
            <a:p>
              <a:r>
                <a:rPr lang="en-US"/>
                <a:t>2</a:t>
              </a:r>
            </a:p>
          </p:txBody>
        </p:sp>
        <p:grpSp>
          <p:nvGrpSpPr>
            <p:cNvPr id="2" name="Group 5"/>
            <p:cNvGrpSpPr>
              <a:grpSpLocks/>
            </p:cNvGrpSpPr>
            <p:nvPr/>
          </p:nvGrpSpPr>
          <p:grpSpPr bwMode="auto">
            <a:xfrm>
              <a:off x="1296988" y="2819400"/>
              <a:ext cx="685800" cy="357188"/>
              <a:chOff x="1008" y="1776"/>
              <a:chExt cx="432" cy="225"/>
            </a:xfrm>
          </p:grpSpPr>
          <p:sp>
            <p:nvSpPr>
              <p:cNvPr id="151558" name="Rectangle 6"/>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r>
                  <a:rPr lang="en-US"/>
                  <a:t>2</a:t>
                </a:r>
              </a:p>
            </p:txBody>
          </p:sp>
          <p:sp>
            <p:nvSpPr>
              <p:cNvPr id="151559" name="Rectangle 7"/>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r>
                  <a:rPr lang="en-US"/>
                  <a:t>2</a:t>
                </a:r>
              </a:p>
            </p:txBody>
          </p:sp>
        </p:grpSp>
        <p:sp>
          <p:nvSpPr>
            <p:cNvPr id="151560" name="Rectangle 8"/>
            <p:cNvSpPr>
              <a:spLocks noChangeArrowheads="1"/>
            </p:cNvSpPr>
            <p:nvPr/>
          </p:nvSpPr>
          <p:spPr bwMode="auto">
            <a:xfrm>
              <a:off x="1296988" y="3429000"/>
              <a:ext cx="342900" cy="363538"/>
            </a:xfrm>
            <a:prstGeom prst="rect">
              <a:avLst/>
            </a:prstGeom>
            <a:solidFill>
              <a:srgbClr val="FFFF00"/>
            </a:solidFill>
            <a:ln w="9525">
              <a:solidFill>
                <a:schemeClr val="tx1"/>
              </a:solidFill>
              <a:miter lim="800000"/>
              <a:headEnd/>
              <a:tailEnd/>
            </a:ln>
            <a:effectLst/>
          </p:spPr>
          <p:txBody>
            <a:bodyPr wrap="none" anchor="ctr"/>
            <a:lstStyle/>
            <a:p>
              <a:r>
                <a:rPr lang="en-US"/>
                <a:t>2</a:t>
              </a:r>
            </a:p>
          </p:txBody>
        </p:sp>
        <p:sp>
          <p:nvSpPr>
            <p:cNvPr id="151561" name="Rectangle 9"/>
            <p:cNvSpPr>
              <a:spLocks noChangeArrowheads="1"/>
            </p:cNvSpPr>
            <p:nvPr/>
          </p:nvSpPr>
          <p:spPr bwMode="auto">
            <a:xfrm>
              <a:off x="1639888" y="3429000"/>
              <a:ext cx="342900" cy="363538"/>
            </a:xfrm>
            <a:prstGeom prst="rect">
              <a:avLst/>
            </a:prstGeom>
            <a:solidFill>
              <a:schemeClr val="accent1"/>
            </a:solidFill>
            <a:ln w="9525">
              <a:solidFill>
                <a:schemeClr val="tx1"/>
              </a:solidFill>
              <a:miter lim="800000"/>
              <a:headEnd/>
              <a:tailEnd/>
            </a:ln>
            <a:effectLst/>
          </p:spPr>
          <p:txBody>
            <a:bodyPr wrap="none" anchor="ctr"/>
            <a:lstStyle/>
            <a:p>
              <a:r>
                <a:rPr lang="en-US"/>
                <a:t>2</a:t>
              </a:r>
            </a:p>
          </p:txBody>
        </p:sp>
        <p:grpSp>
          <p:nvGrpSpPr>
            <p:cNvPr id="3" name="Group 10"/>
            <p:cNvGrpSpPr>
              <a:grpSpLocks/>
            </p:cNvGrpSpPr>
            <p:nvPr/>
          </p:nvGrpSpPr>
          <p:grpSpPr bwMode="auto">
            <a:xfrm>
              <a:off x="1296988" y="4038600"/>
              <a:ext cx="685800" cy="369888"/>
              <a:chOff x="1008" y="2544"/>
              <a:chExt cx="432" cy="233"/>
            </a:xfrm>
          </p:grpSpPr>
          <p:sp>
            <p:nvSpPr>
              <p:cNvPr id="151563" name="Rectangle 11"/>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r>
                  <a:rPr lang="en-US"/>
                  <a:t>2</a:t>
                </a:r>
              </a:p>
            </p:txBody>
          </p:sp>
          <p:sp>
            <p:nvSpPr>
              <p:cNvPr id="151564" name="Rectangle 12"/>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r>
                  <a:rPr lang="en-US"/>
                  <a:t>2</a:t>
                </a:r>
              </a:p>
            </p:txBody>
          </p:sp>
        </p:grpSp>
        <p:sp>
          <p:nvSpPr>
            <p:cNvPr id="151565" name="Text Box 13"/>
            <p:cNvSpPr txBox="1">
              <a:spLocks noChangeArrowheads="1"/>
            </p:cNvSpPr>
            <p:nvPr/>
          </p:nvSpPr>
          <p:spPr bwMode="auto">
            <a:xfrm>
              <a:off x="4954588" y="99060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1</a:t>
              </a:r>
              <a:endParaRPr lang="en-US">
                <a:latin typeface="Times New Roman" pitchFamily="18" charset="0"/>
              </a:endParaRPr>
            </a:p>
          </p:txBody>
        </p:sp>
        <p:sp>
          <p:nvSpPr>
            <p:cNvPr id="151566" name="Text Box 14"/>
            <p:cNvSpPr txBox="1">
              <a:spLocks noChangeArrowheads="1"/>
            </p:cNvSpPr>
            <p:nvPr/>
          </p:nvSpPr>
          <p:spPr bwMode="auto">
            <a:xfrm>
              <a:off x="128588" y="304800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2</a:t>
              </a:r>
              <a:endParaRPr lang="en-US">
                <a:latin typeface="Times New Roman" pitchFamily="18" charset="0"/>
              </a:endParaRPr>
            </a:p>
          </p:txBody>
        </p:sp>
        <p:grpSp>
          <p:nvGrpSpPr>
            <p:cNvPr id="4" name="Group 15"/>
            <p:cNvGrpSpPr>
              <a:grpSpLocks/>
            </p:cNvGrpSpPr>
            <p:nvPr/>
          </p:nvGrpSpPr>
          <p:grpSpPr bwMode="auto">
            <a:xfrm>
              <a:off x="2363788" y="1998663"/>
              <a:ext cx="5957887" cy="2573337"/>
              <a:chOff x="1863" y="1259"/>
              <a:chExt cx="4032" cy="1329"/>
            </a:xfrm>
          </p:grpSpPr>
          <p:sp>
            <p:nvSpPr>
              <p:cNvPr id="151568" name="Rectangle 16"/>
              <p:cNvSpPr>
                <a:spLocks noChangeArrowheads="1"/>
              </p:cNvSpPr>
              <p:nvPr/>
            </p:nvSpPr>
            <p:spPr bwMode="auto">
              <a:xfrm>
                <a:off x="1863" y="1259"/>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sp>
            <p:nvSpPr>
              <p:cNvPr id="151569" name="Rectangle 17"/>
              <p:cNvSpPr>
                <a:spLocks noChangeArrowheads="1"/>
              </p:cNvSpPr>
              <p:nvPr/>
            </p:nvSpPr>
            <p:spPr bwMode="auto">
              <a:xfrm>
                <a:off x="2871"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70" name="Rectangle 18"/>
              <p:cNvSpPr>
                <a:spLocks noChangeArrowheads="1"/>
              </p:cNvSpPr>
              <p:nvPr/>
            </p:nvSpPr>
            <p:spPr bwMode="auto">
              <a:xfrm>
                <a:off x="3879"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71" name="Rectangle 19"/>
              <p:cNvSpPr>
                <a:spLocks noChangeArrowheads="1"/>
              </p:cNvSpPr>
              <p:nvPr/>
            </p:nvSpPr>
            <p:spPr bwMode="auto">
              <a:xfrm>
                <a:off x="4887" y="1259"/>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72" name="Rectangle 20"/>
              <p:cNvSpPr>
                <a:spLocks noChangeArrowheads="1"/>
              </p:cNvSpPr>
              <p:nvPr/>
            </p:nvSpPr>
            <p:spPr bwMode="auto">
              <a:xfrm>
                <a:off x="1863"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73" name="Rectangle 21"/>
              <p:cNvSpPr>
                <a:spLocks noChangeArrowheads="1"/>
              </p:cNvSpPr>
              <p:nvPr/>
            </p:nvSpPr>
            <p:spPr bwMode="auto">
              <a:xfrm>
                <a:off x="2871" y="1591"/>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sp>
            <p:nvSpPr>
              <p:cNvPr id="151574" name="Rectangle 22"/>
              <p:cNvSpPr>
                <a:spLocks noChangeArrowheads="1"/>
              </p:cNvSpPr>
              <p:nvPr/>
            </p:nvSpPr>
            <p:spPr bwMode="auto">
              <a:xfrm>
                <a:off x="3879" y="1591"/>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75" name="Rectangle 23"/>
              <p:cNvSpPr>
                <a:spLocks noChangeArrowheads="1"/>
              </p:cNvSpPr>
              <p:nvPr/>
            </p:nvSpPr>
            <p:spPr bwMode="auto">
              <a:xfrm>
                <a:off x="4887"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76" name="Rectangle 24"/>
              <p:cNvSpPr>
                <a:spLocks noChangeArrowheads="1"/>
              </p:cNvSpPr>
              <p:nvPr/>
            </p:nvSpPr>
            <p:spPr bwMode="auto">
              <a:xfrm>
                <a:off x="1863"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77" name="Rectangle 25"/>
              <p:cNvSpPr>
                <a:spLocks noChangeArrowheads="1"/>
              </p:cNvSpPr>
              <p:nvPr/>
            </p:nvSpPr>
            <p:spPr bwMode="auto">
              <a:xfrm>
                <a:off x="2871" y="1923"/>
                <a:ext cx="1008" cy="333"/>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78" name="Rectangle 26"/>
              <p:cNvSpPr>
                <a:spLocks noChangeArrowheads="1"/>
              </p:cNvSpPr>
              <p:nvPr/>
            </p:nvSpPr>
            <p:spPr bwMode="auto">
              <a:xfrm>
                <a:off x="3879" y="1923"/>
                <a:ext cx="1008" cy="333"/>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sp>
            <p:nvSpPr>
              <p:cNvPr id="151579" name="Rectangle 27"/>
              <p:cNvSpPr>
                <a:spLocks noChangeArrowheads="1"/>
              </p:cNvSpPr>
              <p:nvPr/>
            </p:nvSpPr>
            <p:spPr bwMode="auto">
              <a:xfrm>
                <a:off x="4887"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80" name="Rectangle 28"/>
              <p:cNvSpPr>
                <a:spLocks noChangeArrowheads="1"/>
              </p:cNvSpPr>
              <p:nvPr/>
            </p:nvSpPr>
            <p:spPr bwMode="auto">
              <a:xfrm>
                <a:off x="1863" y="2256"/>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81" name="Rectangle 29"/>
              <p:cNvSpPr>
                <a:spLocks noChangeArrowheads="1"/>
              </p:cNvSpPr>
              <p:nvPr/>
            </p:nvSpPr>
            <p:spPr bwMode="auto">
              <a:xfrm>
                <a:off x="2871"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82" name="Rectangle 30"/>
              <p:cNvSpPr>
                <a:spLocks noChangeArrowheads="1"/>
              </p:cNvSpPr>
              <p:nvPr/>
            </p:nvSpPr>
            <p:spPr bwMode="auto">
              <a:xfrm>
                <a:off x="3879"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1</a:t>
                </a:r>
              </a:p>
            </p:txBody>
          </p:sp>
          <p:sp>
            <p:nvSpPr>
              <p:cNvPr id="151583" name="Rectangle 31"/>
              <p:cNvSpPr>
                <a:spLocks noChangeArrowheads="1"/>
              </p:cNvSpPr>
              <p:nvPr/>
            </p:nvSpPr>
            <p:spPr bwMode="auto">
              <a:xfrm>
                <a:off x="4887" y="2256"/>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grpSp>
        <p:sp>
          <p:nvSpPr>
            <p:cNvPr id="151590" name="Rectangle 38"/>
            <p:cNvSpPr>
              <a:spLocks noChangeArrowheads="1"/>
            </p:cNvSpPr>
            <p:nvPr/>
          </p:nvSpPr>
          <p:spPr bwMode="auto">
            <a:xfrm>
              <a:off x="2744788" y="1447800"/>
              <a:ext cx="342900" cy="352425"/>
            </a:xfrm>
            <a:prstGeom prst="rect">
              <a:avLst/>
            </a:prstGeom>
            <a:solidFill>
              <a:srgbClr val="FF0000"/>
            </a:solidFill>
            <a:ln w="9525">
              <a:solidFill>
                <a:schemeClr val="tx1"/>
              </a:solidFill>
              <a:miter lim="800000"/>
              <a:headEnd/>
              <a:tailEnd/>
            </a:ln>
            <a:effectLst/>
          </p:spPr>
          <p:txBody>
            <a:bodyPr wrap="none" anchor="ctr"/>
            <a:lstStyle/>
            <a:p>
              <a:r>
                <a:rPr lang="en-US"/>
                <a:t>1</a:t>
              </a:r>
            </a:p>
          </p:txBody>
        </p:sp>
        <p:sp>
          <p:nvSpPr>
            <p:cNvPr id="151591" name="Rectangle 39"/>
            <p:cNvSpPr>
              <a:spLocks noChangeArrowheads="1"/>
            </p:cNvSpPr>
            <p:nvPr/>
          </p:nvSpPr>
          <p:spPr bwMode="auto">
            <a:xfrm>
              <a:off x="3087688" y="1447800"/>
              <a:ext cx="342900" cy="352425"/>
            </a:xfrm>
            <a:prstGeom prst="rect">
              <a:avLst/>
            </a:prstGeom>
            <a:solidFill>
              <a:schemeClr val="accent1"/>
            </a:solidFill>
            <a:ln w="9525">
              <a:solidFill>
                <a:schemeClr val="tx1"/>
              </a:solidFill>
              <a:miter lim="800000"/>
              <a:headEnd/>
              <a:tailEnd/>
            </a:ln>
            <a:effectLst/>
          </p:spPr>
          <p:txBody>
            <a:bodyPr wrap="none" anchor="ctr"/>
            <a:lstStyle/>
            <a:p>
              <a:r>
                <a:rPr lang="en-US"/>
                <a:t>1</a:t>
              </a:r>
            </a:p>
          </p:txBody>
        </p:sp>
        <p:grpSp>
          <p:nvGrpSpPr>
            <p:cNvPr id="5" name="Group 40"/>
            <p:cNvGrpSpPr>
              <a:grpSpLocks/>
            </p:cNvGrpSpPr>
            <p:nvPr/>
          </p:nvGrpSpPr>
          <p:grpSpPr bwMode="auto">
            <a:xfrm>
              <a:off x="4268788" y="1447800"/>
              <a:ext cx="685800" cy="357188"/>
              <a:chOff x="1008" y="1776"/>
              <a:chExt cx="432" cy="225"/>
            </a:xfrm>
          </p:grpSpPr>
          <p:sp>
            <p:nvSpPr>
              <p:cNvPr id="151593" name="Rectangle 41"/>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r>
                  <a:rPr lang="en-US"/>
                  <a:t>1</a:t>
                </a:r>
              </a:p>
            </p:txBody>
          </p:sp>
          <p:sp>
            <p:nvSpPr>
              <p:cNvPr id="151594" name="Rectangle 42"/>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r>
                  <a:rPr lang="en-US"/>
                  <a:t>1</a:t>
                </a:r>
              </a:p>
            </p:txBody>
          </p:sp>
        </p:grpSp>
        <p:sp>
          <p:nvSpPr>
            <p:cNvPr id="151595" name="Rectangle 43"/>
            <p:cNvSpPr>
              <a:spLocks noChangeArrowheads="1"/>
            </p:cNvSpPr>
            <p:nvPr/>
          </p:nvSpPr>
          <p:spPr bwMode="auto">
            <a:xfrm>
              <a:off x="5716588" y="1447800"/>
              <a:ext cx="342900" cy="363538"/>
            </a:xfrm>
            <a:prstGeom prst="rect">
              <a:avLst/>
            </a:prstGeom>
            <a:solidFill>
              <a:srgbClr val="FFFF00"/>
            </a:solidFill>
            <a:ln w="9525">
              <a:solidFill>
                <a:schemeClr val="tx1"/>
              </a:solidFill>
              <a:miter lim="800000"/>
              <a:headEnd/>
              <a:tailEnd/>
            </a:ln>
            <a:effectLst/>
          </p:spPr>
          <p:txBody>
            <a:bodyPr wrap="none" anchor="ctr"/>
            <a:lstStyle/>
            <a:p>
              <a:r>
                <a:rPr lang="en-US"/>
                <a:t>1</a:t>
              </a:r>
            </a:p>
          </p:txBody>
        </p:sp>
        <p:sp>
          <p:nvSpPr>
            <p:cNvPr id="151596" name="Rectangle 44"/>
            <p:cNvSpPr>
              <a:spLocks noChangeArrowheads="1"/>
            </p:cNvSpPr>
            <p:nvPr/>
          </p:nvSpPr>
          <p:spPr bwMode="auto">
            <a:xfrm>
              <a:off x="6059488" y="1447800"/>
              <a:ext cx="342900" cy="363538"/>
            </a:xfrm>
            <a:prstGeom prst="rect">
              <a:avLst/>
            </a:prstGeom>
            <a:solidFill>
              <a:schemeClr val="accent1"/>
            </a:solidFill>
            <a:ln w="9525">
              <a:solidFill>
                <a:schemeClr val="tx1"/>
              </a:solidFill>
              <a:miter lim="800000"/>
              <a:headEnd/>
              <a:tailEnd/>
            </a:ln>
            <a:effectLst/>
          </p:spPr>
          <p:txBody>
            <a:bodyPr wrap="none" anchor="ctr"/>
            <a:lstStyle/>
            <a:p>
              <a:r>
                <a:rPr lang="en-US"/>
                <a:t>1</a:t>
              </a:r>
            </a:p>
          </p:txBody>
        </p:sp>
        <p:grpSp>
          <p:nvGrpSpPr>
            <p:cNvPr id="6" name="Group 45"/>
            <p:cNvGrpSpPr>
              <a:grpSpLocks/>
            </p:cNvGrpSpPr>
            <p:nvPr/>
          </p:nvGrpSpPr>
          <p:grpSpPr bwMode="auto">
            <a:xfrm>
              <a:off x="7240588" y="1447800"/>
              <a:ext cx="685800" cy="369888"/>
              <a:chOff x="1008" y="2544"/>
              <a:chExt cx="432" cy="233"/>
            </a:xfrm>
          </p:grpSpPr>
          <p:sp>
            <p:nvSpPr>
              <p:cNvPr id="151598" name="Rectangle 46"/>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r>
                  <a:rPr lang="en-US"/>
                  <a:t>1</a:t>
                </a:r>
              </a:p>
            </p:txBody>
          </p:sp>
          <p:sp>
            <p:nvSpPr>
              <p:cNvPr id="151599" name="Rectangle 47"/>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r>
                  <a:rPr lang="en-US"/>
                  <a:t>1</a:t>
                </a:r>
              </a:p>
            </p:txBody>
          </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0F0">
            <a:alpha val="29000"/>
          </a:srgbClr>
        </a:solidFill>
        <a:effectLst/>
      </p:bgPr>
    </p:bg>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440479" y="314832"/>
            <a:ext cx="6780574" cy="584775"/>
          </a:xfrm>
          <a:prstGeom prst="rect">
            <a:avLst/>
          </a:prstGeom>
          <a:noFill/>
          <a:ln w="9525">
            <a:noFill/>
            <a:miter lim="800000"/>
            <a:headEnd/>
            <a:tailEnd/>
          </a:ln>
          <a:effectLst/>
        </p:spPr>
        <p:txBody>
          <a:bodyPr wrap="none" anchor="ctr">
            <a:spAutoFit/>
          </a:bodyPr>
          <a:lstStyle/>
          <a:p>
            <a:pPr algn="ctr">
              <a:spcBef>
                <a:spcPct val="50000"/>
              </a:spcBef>
            </a:pPr>
            <a:r>
              <a:rPr lang="en-US" sz="3200" b="1">
                <a:latin typeface="Arial" pitchFamily="34" charset="0"/>
              </a:rPr>
              <a:t>IDENTITY BY DESCENT (IBD) MZs</a:t>
            </a:r>
            <a:endParaRPr lang="en-US" b="1">
              <a:latin typeface="Times New Roman" pitchFamily="18" charset="0"/>
            </a:endParaRPr>
          </a:p>
        </p:txBody>
      </p:sp>
      <p:sp>
        <p:nvSpPr>
          <p:cNvPr id="151555" name="Rectangle 3"/>
          <p:cNvSpPr>
            <a:spLocks noChangeArrowheads="1"/>
          </p:cNvSpPr>
          <p:nvPr/>
        </p:nvSpPr>
        <p:spPr bwMode="auto">
          <a:xfrm>
            <a:off x="1296988" y="2162175"/>
            <a:ext cx="342900" cy="352425"/>
          </a:xfrm>
          <a:prstGeom prst="rect">
            <a:avLst/>
          </a:prstGeom>
          <a:solidFill>
            <a:srgbClr val="FF0000"/>
          </a:solidFill>
          <a:ln w="9525">
            <a:solidFill>
              <a:schemeClr val="tx1"/>
            </a:solidFill>
            <a:miter lim="800000"/>
            <a:headEnd/>
            <a:tailEnd/>
          </a:ln>
          <a:effectLst/>
        </p:spPr>
        <p:txBody>
          <a:bodyPr wrap="none" anchor="ctr"/>
          <a:lstStyle/>
          <a:p>
            <a:r>
              <a:rPr lang="en-US"/>
              <a:t>2</a:t>
            </a:r>
          </a:p>
        </p:txBody>
      </p:sp>
      <p:sp>
        <p:nvSpPr>
          <p:cNvPr id="151556" name="Rectangle 4"/>
          <p:cNvSpPr>
            <a:spLocks noChangeArrowheads="1"/>
          </p:cNvSpPr>
          <p:nvPr/>
        </p:nvSpPr>
        <p:spPr bwMode="auto">
          <a:xfrm>
            <a:off x="1639888" y="2162175"/>
            <a:ext cx="342900" cy="352425"/>
          </a:xfrm>
          <a:prstGeom prst="rect">
            <a:avLst/>
          </a:prstGeom>
          <a:solidFill>
            <a:schemeClr val="accent1"/>
          </a:solidFill>
          <a:ln w="9525">
            <a:solidFill>
              <a:schemeClr val="tx1"/>
            </a:solidFill>
            <a:miter lim="800000"/>
            <a:headEnd/>
            <a:tailEnd/>
          </a:ln>
          <a:effectLst/>
        </p:spPr>
        <p:txBody>
          <a:bodyPr wrap="none" anchor="ctr"/>
          <a:lstStyle/>
          <a:p>
            <a:r>
              <a:rPr lang="en-US"/>
              <a:t>2</a:t>
            </a:r>
          </a:p>
        </p:txBody>
      </p:sp>
      <p:grpSp>
        <p:nvGrpSpPr>
          <p:cNvPr id="2" name="Group 5"/>
          <p:cNvGrpSpPr>
            <a:grpSpLocks/>
          </p:cNvGrpSpPr>
          <p:nvPr/>
        </p:nvGrpSpPr>
        <p:grpSpPr bwMode="auto">
          <a:xfrm>
            <a:off x="1296988" y="2819400"/>
            <a:ext cx="685800" cy="357188"/>
            <a:chOff x="1008" y="1776"/>
            <a:chExt cx="432" cy="225"/>
          </a:xfrm>
        </p:grpSpPr>
        <p:sp>
          <p:nvSpPr>
            <p:cNvPr id="151558" name="Rectangle 6"/>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r>
                <a:rPr lang="en-US"/>
                <a:t>2</a:t>
              </a:r>
            </a:p>
          </p:txBody>
        </p:sp>
        <p:sp>
          <p:nvSpPr>
            <p:cNvPr id="151559" name="Rectangle 7"/>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r>
                <a:rPr lang="en-US"/>
                <a:t>2</a:t>
              </a:r>
            </a:p>
          </p:txBody>
        </p:sp>
      </p:grpSp>
      <p:sp>
        <p:nvSpPr>
          <p:cNvPr id="151560" name="Rectangle 8"/>
          <p:cNvSpPr>
            <a:spLocks noChangeArrowheads="1"/>
          </p:cNvSpPr>
          <p:nvPr/>
        </p:nvSpPr>
        <p:spPr bwMode="auto">
          <a:xfrm>
            <a:off x="1296988" y="3429000"/>
            <a:ext cx="342900" cy="363538"/>
          </a:xfrm>
          <a:prstGeom prst="rect">
            <a:avLst/>
          </a:prstGeom>
          <a:solidFill>
            <a:srgbClr val="FFFF00"/>
          </a:solidFill>
          <a:ln w="9525">
            <a:solidFill>
              <a:schemeClr val="tx1"/>
            </a:solidFill>
            <a:miter lim="800000"/>
            <a:headEnd/>
            <a:tailEnd/>
          </a:ln>
          <a:effectLst/>
        </p:spPr>
        <p:txBody>
          <a:bodyPr wrap="none" anchor="ctr"/>
          <a:lstStyle/>
          <a:p>
            <a:r>
              <a:rPr lang="en-US"/>
              <a:t>2</a:t>
            </a:r>
          </a:p>
        </p:txBody>
      </p:sp>
      <p:sp>
        <p:nvSpPr>
          <p:cNvPr id="151561" name="Rectangle 9"/>
          <p:cNvSpPr>
            <a:spLocks noChangeArrowheads="1"/>
          </p:cNvSpPr>
          <p:nvPr/>
        </p:nvSpPr>
        <p:spPr bwMode="auto">
          <a:xfrm>
            <a:off x="1639888" y="3429000"/>
            <a:ext cx="342900" cy="363538"/>
          </a:xfrm>
          <a:prstGeom prst="rect">
            <a:avLst/>
          </a:prstGeom>
          <a:solidFill>
            <a:schemeClr val="accent1"/>
          </a:solidFill>
          <a:ln w="9525">
            <a:solidFill>
              <a:schemeClr val="tx1"/>
            </a:solidFill>
            <a:miter lim="800000"/>
            <a:headEnd/>
            <a:tailEnd/>
          </a:ln>
          <a:effectLst/>
        </p:spPr>
        <p:txBody>
          <a:bodyPr wrap="none" anchor="ctr"/>
          <a:lstStyle/>
          <a:p>
            <a:r>
              <a:rPr lang="en-US"/>
              <a:t>2</a:t>
            </a:r>
          </a:p>
        </p:txBody>
      </p:sp>
      <p:grpSp>
        <p:nvGrpSpPr>
          <p:cNvPr id="3" name="Group 10"/>
          <p:cNvGrpSpPr>
            <a:grpSpLocks/>
          </p:cNvGrpSpPr>
          <p:nvPr/>
        </p:nvGrpSpPr>
        <p:grpSpPr bwMode="auto">
          <a:xfrm>
            <a:off x="1296988" y="4038600"/>
            <a:ext cx="685800" cy="369888"/>
            <a:chOff x="1008" y="2544"/>
            <a:chExt cx="432" cy="233"/>
          </a:xfrm>
        </p:grpSpPr>
        <p:sp>
          <p:nvSpPr>
            <p:cNvPr id="151563" name="Rectangle 11"/>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r>
                <a:rPr lang="en-US"/>
                <a:t>2</a:t>
              </a:r>
            </a:p>
          </p:txBody>
        </p:sp>
        <p:sp>
          <p:nvSpPr>
            <p:cNvPr id="151564" name="Rectangle 12"/>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r>
                <a:rPr lang="en-US"/>
                <a:t>2</a:t>
              </a:r>
            </a:p>
          </p:txBody>
        </p:sp>
      </p:grpSp>
      <p:sp>
        <p:nvSpPr>
          <p:cNvPr id="151565" name="Text Box 13"/>
          <p:cNvSpPr txBox="1">
            <a:spLocks noChangeArrowheads="1"/>
          </p:cNvSpPr>
          <p:nvPr/>
        </p:nvSpPr>
        <p:spPr bwMode="auto">
          <a:xfrm>
            <a:off x="4932040" y="90872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1</a:t>
            </a:r>
            <a:endParaRPr lang="en-US">
              <a:latin typeface="Times New Roman" pitchFamily="18" charset="0"/>
            </a:endParaRPr>
          </a:p>
        </p:txBody>
      </p:sp>
      <p:sp>
        <p:nvSpPr>
          <p:cNvPr id="151566" name="Text Box 14"/>
          <p:cNvSpPr txBox="1">
            <a:spLocks noChangeArrowheads="1"/>
          </p:cNvSpPr>
          <p:nvPr/>
        </p:nvSpPr>
        <p:spPr bwMode="auto">
          <a:xfrm>
            <a:off x="128588" y="3048000"/>
            <a:ext cx="911225" cy="457200"/>
          </a:xfrm>
          <a:prstGeom prst="rect">
            <a:avLst/>
          </a:prstGeom>
          <a:noFill/>
          <a:ln w="9525">
            <a:noFill/>
            <a:miter lim="800000"/>
            <a:headEnd/>
            <a:tailEnd/>
          </a:ln>
          <a:effectLst/>
        </p:spPr>
        <p:txBody>
          <a:bodyPr wrap="none" anchor="ctr">
            <a:spAutoFit/>
          </a:bodyPr>
          <a:lstStyle/>
          <a:p>
            <a:pPr algn="ctr">
              <a:spcBef>
                <a:spcPct val="50000"/>
              </a:spcBef>
            </a:pPr>
            <a:r>
              <a:rPr lang="en-US" b="1">
                <a:latin typeface="Arial" pitchFamily="34" charset="0"/>
              </a:rPr>
              <a:t>Sib 2</a:t>
            </a:r>
            <a:endParaRPr lang="en-US">
              <a:latin typeface="Times New Roman" pitchFamily="18" charset="0"/>
            </a:endParaRPr>
          </a:p>
        </p:txBody>
      </p:sp>
      <p:grpSp>
        <p:nvGrpSpPr>
          <p:cNvPr id="4" name="Group 15"/>
          <p:cNvGrpSpPr>
            <a:grpSpLocks/>
          </p:cNvGrpSpPr>
          <p:nvPr/>
        </p:nvGrpSpPr>
        <p:grpSpPr bwMode="auto">
          <a:xfrm>
            <a:off x="2363788" y="1998663"/>
            <a:ext cx="5957887" cy="2573337"/>
            <a:chOff x="1863" y="1259"/>
            <a:chExt cx="4032" cy="1329"/>
          </a:xfrm>
        </p:grpSpPr>
        <p:sp>
          <p:nvSpPr>
            <p:cNvPr id="151568" name="Rectangle 16"/>
            <p:cNvSpPr>
              <a:spLocks noChangeArrowheads="1"/>
            </p:cNvSpPr>
            <p:nvPr/>
          </p:nvSpPr>
          <p:spPr bwMode="auto">
            <a:xfrm>
              <a:off x="1863" y="1259"/>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sp>
          <p:nvSpPr>
            <p:cNvPr id="151569" name="Rectangle 17"/>
            <p:cNvSpPr>
              <a:spLocks noChangeArrowheads="1"/>
            </p:cNvSpPr>
            <p:nvPr/>
          </p:nvSpPr>
          <p:spPr bwMode="auto">
            <a:xfrm>
              <a:off x="2871"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70" name="Rectangle 18"/>
            <p:cNvSpPr>
              <a:spLocks noChangeArrowheads="1"/>
            </p:cNvSpPr>
            <p:nvPr/>
          </p:nvSpPr>
          <p:spPr bwMode="auto">
            <a:xfrm>
              <a:off x="3879" y="1259"/>
              <a:ext cx="1008" cy="332"/>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71" name="Rectangle 19"/>
            <p:cNvSpPr>
              <a:spLocks noChangeArrowheads="1"/>
            </p:cNvSpPr>
            <p:nvPr/>
          </p:nvSpPr>
          <p:spPr bwMode="auto">
            <a:xfrm>
              <a:off x="4887" y="1259"/>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72" name="Rectangle 20"/>
            <p:cNvSpPr>
              <a:spLocks noChangeArrowheads="1"/>
            </p:cNvSpPr>
            <p:nvPr/>
          </p:nvSpPr>
          <p:spPr bwMode="auto">
            <a:xfrm>
              <a:off x="1863"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73" name="Rectangle 21"/>
            <p:cNvSpPr>
              <a:spLocks noChangeArrowheads="1"/>
            </p:cNvSpPr>
            <p:nvPr/>
          </p:nvSpPr>
          <p:spPr bwMode="auto">
            <a:xfrm>
              <a:off x="2871" y="1591"/>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sp>
          <p:nvSpPr>
            <p:cNvPr id="151574" name="Rectangle 22"/>
            <p:cNvSpPr>
              <a:spLocks noChangeArrowheads="1"/>
            </p:cNvSpPr>
            <p:nvPr/>
          </p:nvSpPr>
          <p:spPr bwMode="auto">
            <a:xfrm>
              <a:off x="3879" y="1591"/>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75" name="Rectangle 23"/>
            <p:cNvSpPr>
              <a:spLocks noChangeArrowheads="1"/>
            </p:cNvSpPr>
            <p:nvPr/>
          </p:nvSpPr>
          <p:spPr bwMode="auto">
            <a:xfrm>
              <a:off x="4887" y="1591"/>
              <a:ext cx="1008" cy="332"/>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76" name="Rectangle 24"/>
            <p:cNvSpPr>
              <a:spLocks noChangeArrowheads="1"/>
            </p:cNvSpPr>
            <p:nvPr/>
          </p:nvSpPr>
          <p:spPr bwMode="auto">
            <a:xfrm>
              <a:off x="1863"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77" name="Rectangle 25"/>
            <p:cNvSpPr>
              <a:spLocks noChangeArrowheads="1"/>
            </p:cNvSpPr>
            <p:nvPr/>
          </p:nvSpPr>
          <p:spPr bwMode="auto">
            <a:xfrm>
              <a:off x="2871" y="1923"/>
              <a:ext cx="1008" cy="333"/>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78" name="Rectangle 26"/>
            <p:cNvSpPr>
              <a:spLocks noChangeArrowheads="1"/>
            </p:cNvSpPr>
            <p:nvPr/>
          </p:nvSpPr>
          <p:spPr bwMode="auto">
            <a:xfrm>
              <a:off x="3879" y="1923"/>
              <a:ext cx="1008" cy="333"/>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sp>
          <p:nvSpPr>
            <p:cNvPr id="151579" name="Rectangle 27"/>
            <p:cNvSpPr>
              <a:spLocks noChangeArrowheads="1"/>
            </p:cNvSpPr>
            <p:nvPr/>
          </p:nvSpPr>
          <p:spPr bwMode="auto">
            <a:xfrm>
              <a:off x="4887" y="1923"/>
              <a:ext cx="1008" cy="333"/>
            </a:xfrm>
            <a:prstGeom prst="rect">
              <a:avLst/>
            </a:prstGeom>
            <a:solidFill>
              <a:srgbClr val="C0C0C0"/>
            </a:solidFill>
            <a:ln w="19050">
              <a:solidFill>
                <a:schemeClr val="tx1"/>
              </a:solidFill>
              <a:miter lim="800000"/>
              <a:headEnd/>
              <a:tailEnd/>
            </a:ln>
            <a:effectLst/>
          </p:spPr>
          <p:txBody>
            <a:bodyPr wrap="none" anchor="ctr"/>
            <a:lstStyle/>
            <a:p>
              <a:r>
                <a:rPr lang="en-US"/>
                <a:t>0</a:t>
              </a:r>
              <a:endParaRPr lang="en-US" dirty="0"/>
            </a:p>
          </p:txBody>
        </p:sp>
        <p:sp>
          <p:nvSpPr>
            <p:cNvPr id="151580" name="Rectangle 28"/>
            <p:cNvSpPr>
              <a:spLocks noChangeArrowheads="1"/>
            </p:cNvSpPr>
            <p:nvPr/>
          </p:nvSpPr>
          <p:spPr bwMode="auto">
            <a:xfrm>
              <a:off x="1863" y="2256"/>
              <a:ext cx="1008" cy="332"/>
            </a:xfrm>
            <a:prstGeom prst="rect">
              <a:avLst/>
            </a:prstGeom>
            <a:solidFill>
              <a:srgbClr val="F0F0F0"/>
            </a:solidFill>
            <a:ln w="19050">
              <a:solidFill>
                <a:schemeClr val="tx1"/>
              </a:solidFill>
              <a:miter lim="800000"/>
              <a:headEnd/>
              <a:tailEnd/>
            </a:ln>
            <a:effectLst/>
          </p:spPr>
          <p:txBody>
            <a:bodyPr wrap="none" anchor="ctr"/>
            <a:lstStyle/>
            <a:p>
              <a:r>
                <a:rPr lang="en-US" dirty="0"/>
                <a:t>0</a:t>
              </a:r>
            </a:p>
          </p:txBody>
        </p:sp>
        <p:sp>
          <p:nvSpPr>
            <p:cNvPr id="151581" name="Rectangle 29"/>
            <p:cNvSpPr>
              <a:spLocks noChangeArrowheads="1"/>
            </p:cNvSpPr>
            <p:nvPr/>
          </p:nvSpPr>
          <p:spPr bwMode="auto">
            <a:xfrm>
              <a:off x="2871"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0</a:t>
              </a:r>
            </a:p>
          </p:txBody>
        </p:sp>
        <p:sp>
          <p:nvSpPr>
            <p:cNvPr id="151582" name="Rectangle 30"/>
            <p:cNvSpPr>
              <a:spLocks noChangeArrowheads="1"/>
            </p:cNvSpPr>
            <p:nvPr/>
          </p:nvSpPr>
          <p:spPr bwMode="auto">
            <a:xfrm>
              <a:off x="3879" y="2256"/>
              <a:ext cx="1008" cy="332"/>
            </a:xfrm>
            <a:prstGeom prst="rect">
              <a:avLst/>
            </a:prstGeom>
            <a:solidFill>
              <a:srgbClr val="C0C0C0"/>
            </a:solidFill>
            <a:ln w="19050">
              <a:solidFill>
                <a:schemeClr val="tx1"/>
              </a:solidFill>
              <a:miter lim="800000"/>
              <a:headEnd/>
              <a:tailEnd/>
            </a:ln>
            <a:effectLst/>
          </p:spPr>
          <p:txBody>
            <a:bodyPr wrap="none" anchor="ctr"/>
            <a:lstStyle/>
            <a:p>
              <a:r>
                <a:rPr lang="en-US" dirty="0"/>
                <a:t>0</a:t>
              </a:r>
            </a:p>
          </p:txBody>
        </p:sp>
        <p:sp>
          <p:nvSpPr>
            <p:cNvPr id="151583" name="Rectangle 31"/>
            <p:cNvSpPr>
              <a:spLocks noChangeArrowheads="1"/>
            </p:cNvSpPr>
            <p:nvPr/>
          </p:nvSpPr>
          <p:spPr bwMode="auto">
            <a:xfrm>
              <a:off x="4887" y="2256"/>
              <a:ext cx="1008" cy="332"/>
            </a:xfrm>
            <a:prstGeom prst="rect">
              <a:avLst/>
            </a:prstGeom>
            <a:solidFill>
              <a:schemeClr val="bg2"/>
            </a:solidFill>
            <a:ln w="19050">
              <a:solidFill>
                <a:schemeClr val="tx1"/>
              </a:solidFill>
              <a:miter lim="800000"/>
              <a:headEnd/>
              <a:tailEnd/>
            </a:ln>
            <a:effectLst/>
          </p:spPr>
          <p:txBody>
            <a:bodyPr wrap="none" anchor="ctr"/>
            <a:lstStyle/>
            <a:p>
              <a:r>
                <a:rPr lang="en-US" dirty="0"/>
                <a:t>2</a:t>
              </a:r>
            </a:p>
          </p:txBody>
        </p:sp>
      </p:grpSp>
      <p:sp>
        <p:nvSpPr>
          <p:cNvPr id="151590" name="Rectangle 38"/>
          <p:cNvSpPr>
            <a:spLocks noChangeArrowheads="1"/>
          </p:cNvSpPr>
          <p:nvPr/>
        </p:nvSpPr>
        <p:spPr bwMode="auto">
          <a:xfrm>
            <a:off x="2744788" y="1447800"/>
            <a:ext cx="342900" cy="352425"/>
          </a:xfrm>
          <a:prstGeom prst="rect">
            <a:avLst/>
          </a:prstGeom>
          <a:solidFill>
            <a:srgbClr val="FF0000"/>
          </a:solidFill>
          <a:ln w="9525">
            <a:solidFill>
              <a:schemeClr val="tx1"/>
            </a:solidFill>
            <a:miter lim="800000"/>
            <a:headEnd/>
            <a:tailEnd/>
          </a:ln>
          <a:effectLst/>
        </p:spPr>
        <p:txBody>
          <a:bodyPr wrap="none" anchor="ctr"/>
          <a:lstStyle/>
          <a:p>
            <a:r>
              <a:rPr lang="en-US"/>
              <a:t>1</a:t>
            </a:r>
          </a:p>
        </p:txBody>
      </p:sp>
      <p:sp>
        <p:nvSpPr>
          <p:cNvPr id="151591" name="Rectangle 39"/>
          <p:cNvSpPr>
            <a:spLocks noChangeArrowheads="1"/>
          </p:cNvSpPr>
          <p:nvPr/>
        </p:nvSpPr>
        <p:spPr bwMode="auto">
          <a:xfrm>
            <a:off x="3087688" y="1447800"/>
            <a:ext cx="342900" cy="352425"/>
          </a:xfrm>
          <a:prstGeom prst="rect">
            <a:avLst/>
          </a:prstGeom>
          <a:solidFill>
            <a:schemeClr val="accent1"/>
          </a:solidFill>
          <a:ln w="9525">
            <a:solidFill>
              <a:schemeClr val="tx1"/>
            </a:solidFill>
            <a:miter lim="800000"/>
            <a:headEnd/>
            <a:tailEnd/>
          </a:ln>
          <a:effectLst/>
        </p:spPr>
        <p:txBody>
          <a:bodyPr wrap="none" anchor="ctr"/>
          <a:lstStyle/>
          <a:p>
            <a:r>
              <a:rPr lang="en-US"/>
              <a:t>1</a:t>
            </a:r>
          </a:p>
        </p:txBody>
      </p:sp>
      <p:grpSp>
        <p:nvGrpSpPr>
          <p:cNvPr id="5" name="Group 40"/>
          <p:cNvGrpSpPr>
            <a:grpSpLocks/>
          </p:cNvGrpSpPr>
          <p:nvPr/>
        </p:nvGrpSpPr>
        <p:grpSpPr bwMode="auto">
          <a:xfrm>
            <a:off x="4268788" y="1447800"/>
            <a:ext cx="685800" cy="357188"/>
            <a:chOff x="1008" y="1776"/>
            <a:chExt cx="432" cy="225"/>
          </a:xfrm>
        </p:grpSpPr>
        <p:sp>
          <p:nvSpPr>
            <p:cNvPr id="151593" name="Rectangle 41"/>
            <p:cNvSpPr>
              <a:spLocks noChangeArrowheads="1"/>
            </p:cNvSpPr>
            <p:nvPr/>
          </p:nvSpPr>
          <p:spPr bwMode="auto">
            <a:xfrm>
              <a:off x="1008" y="1776"/>
              <a:ext cx="216" cy="225"/>
            </a:xfrm>
            <a:prstGeom prst="rect">
              <a:avLst/>
            </a:prstGeom>
            <a:solidFill>
              <a:srgbClr val="FF0000"/>
            </a:solidFill>
            <a:ln w="9525">
              <a:solidFill>
                <a:schemeClr val="tx1"/>
              </a:solidFill>
              <a:miter lim="800000"/>
              <a:headEnd/>
              <a:tailEnd/>
            </a:ln>
            <a:effectLst/>
          </p:spPr>
          <p:txBody>
            <a:bodyPr wrap="none" anchor="ctr"/>
            <a:lstStyle/>
            <a:p>
              <a:r>
                <a:rPr lang="en-US"/>
                <a:t>1</a:t>
              </a:r>
            </a:p>
          </p:txBody>
        </p:sp>
        <p:sp>
          <p:nvSpPr>
            <p:cNvPr id="151594" name="Rectangle 42"/>
            <p:cNvSpPr>
              <a:spLocks noChangeArrowheads="1"/>
            </p:cNvSpPr>
            <p:nvPr/>
          </p:nvSpPr>
          <p:spPr bwMode="auto">
            <a:xfrm>
              <a:off x="1224" y="1776"/>
              <a:ext cx="216" cy="225"/>
            </a:xfrm>
            <a:prstGeom prst="rect">
              <a:avLst/>
            </a:prstGeom>
            <a:solidFill>
              <a:srgbClr val="FF66FF"/>
            </a:solidFill>
            <a:ln w="9525">
              <a:solidFill>
                <a:schemeClr val="tx1"/>
              </a:solidFill>
              <a:miter lim="800000"/>
              <a:headEnd/>
              <a:tailEnd/>
            </a:ln>
            <a:effectLst/>
          </p:spPr>
          <p:txBody>
            <a:bodyPr wrap="none" anchor="ctr"/>
            <a:lstStyle/>
            <a:p>
              <a:r>
                <a:rPr lang="en-US"/>
                <a:t>1</a:t>
              </a:r>
            </a:p>
          </p:txBody>
        </p:sp>
      </p:grpSp>
      <p:sp>
        <p:nvSpPr>
          <p:cNvPr id="151595" name="Rectangle 43"/>
          <p:cNvSpPr>
            <a:spLocks noChangeArrowheads="1"/>
          </p:cNvSpPr>
          <p:nvPr/>
        </p:nvSpPr>
        <p:spPr bwMode="auto">
          <a:xfrm>
            <a:off x="5716588" y="1447800"/>
            <a:ext cx="342900" cy="363538"/>
          </a:xfrm>
          <a:prstGeom prst="rect">
            <a:avLst/>
          </a:prstGeom>
          <a:solidFill>
            <a:srgbClr val="FFFF00"/>
          </a:solidFill>
          <a:ln w="9525">
            <a:solidFill>
              <a:schemeClr val="tx1"/>
            </a:solidFill>
            <a:miter lim="800000"/>
            <a:headEnd/>
            <a:tailEnd/>
          </a:ln>
          <a:effectLst/>
        </p:spPr>
        <p:txBody>
          <a:bodyPr wrap="none" anchor="ctr"/>
          <a:lstStyle/>
          <a:p>
            <a:r>
              <a:rPr lang="en-US"/>
              <a:t>1</a:t>
            </a:r>
          </a:p>
        </p:txBody>
      </p:sp>
      <p:sp>
        <p:nvSpPr>
          <p:cNvPr id="151596" name="Rectangle 44"/>
          <p:cNvSpPr>
            <a:spLocks noChangeArrowheads="1"/>
          </p:cNvSpPr>
          <p:nvPr/>
        </p:nvSpPr>
        <p:spPr bwMode="auto">
          <a:xfrm>
            <a:off x="6059488" y="1447800"/>
            <a:ext cx="342900" cy="363538"/>
          </a:xfrm>
          <a:prstGeom prst="rect">
            <a:avLst/>
          </a:prstGeom>
          <a:solidFill>
            <a:schemeClr val="accent1"/>
          </a:solidFill>
          <a:ln w="9525">
            <a:solidFill>
              <a:schemeClr val="tx1"/>
            </a:solidFill>
            <a:miter lim="800000"/>
            <a:headEnd/>
            <a:tailEnd/>
          </a:ln>
          <a:effectLst/>
        </p:spPr>
        <p:txBody>
          <a:bodyPr wrap="none" anchor="ctr"/>
          <a:lstStyle/>
          <a:p>
            <a:r>
              <a:rPr lang="en-US"/>
              <a:t>1</a:t>
            </a:r>
          </a:p>
        </p:txBody>
      </p:sp>
      <p:grpSp>
        <p:nvGrpSpPr>
          <p:cNvPr id="6" name="Group 45"/>
          <p:cNvGrpSpPr>
            <a:grpSpLocks/>
          </p:cNvGrpSpPr>
          <p:nvPr/>
        </p:nvGrpSpPr>
        <p:grpSpPr bwMode="auto">
          <a:xfrm>
            <a:off x="7240588" y="1447800"/>
            <a:ext cx="685800" cy="369888"/>
            <a:chOff x="1008" y="2544"/>
            <a:chExt cx="432" cy="233"/>
          </a:xfrm>
        </p:grpSpPr>
        <p:sp>
          <p:nvSpPr>
            <p:cNvPr id="151598" name="Rectangle 46"/>
            <p:cNvSpPr>
              <a:spLocks noChangeArrowheads="1"/>
            </p:cNvSpPr>
            <p:nvPr/>
          </p:nvSpPr>
          <p:spPr bwMode="auto">
            <a:xfrm>
              <a:off x="1008" y="2544"/>
              <a:ext cx="216" cy="233"/>
            </a:xfrm>
            <a:prstGeom prst="rect">
              <a:avLst/>
            </a:prstGeom>
            <a:solidFill>
              <a:srgbClr val="FFFF00"/>
            </a:solidFill>
            <a:ln w="9525">
              <a:solidFill>
                <a:schemeClr val="tx1"/>
              </a:solidFill>
              <a:miter lim="800000"/>
              <a:headEnd/>
              <a:tailEnd/>
            </a:ln>
            <a:effectLst/>
          </p:spPr>
          <p:txBody>
            <a:bodyPr wrap="none" anchor="ctr"/>
            <a:lstStyle/>
            <a:p>
              <a:r>
                <a:rPr lang="en-US"/>
                <a:t>1</a:t>
              </a:r>
            </a:p>
          </p:txBody>
        </p:sp>
        <p:sp>
          <p:nvSpPr>
            <p:cNvPr id="151599" name="Rectangle 47"/>
            <p:cNvSpPr>
              <a:spLocks noChangeArrowheads="1"/>
            </p:cNvSpPr>
            <p:nvPr/>
          </p:nvSpPr>
          <p:spPr bwMode="auto">
            <a:xfrm>
              <a:off x="1224" y="2544"/>
              <a:ext cx="216" cy="233"/>
            </a:xfrm>
            <a:prstGeom prst="rect">
              <a:avLst/>
            </a:prstGeom>
            <a:solidFill>
              <a:srgbClr val="FF66FF"/>
            </a:solidFill>
            <a:ln w="9525">
              <a:solidFill>
                <a:schemeClr val="tx1"/>
              </a:solidFill>
              <a:miter lim="800000"/>
              <a:headEnd/>
              <a:tailEnd/>
            </a:ln>
            <a:effectLst/>
          </p:spPr>
          <p:txBody>
            <a:bodyPr wrap="none" anchor="ctr"/>
            <a:lstStyle/>
            <a:p>
              <a:r>
                <a:rPr lang="en-US"/>
                <a:t>1</a:t>
              </a:r>
            </a:p>
          </p:txBody>
        </p:sp>
      </p:grpSp>
      <p:sp>
        <p:nvSpPr>
          <p:cNvPr id="42" name="Rectangle 32"/>
          <p:cNvSpPr>
            <a:spLocks noChangeArrowheads="1"/>
          </p:cNvSpPr>
          <p:nvPr/>
        </p:nvSpPr>
        <p:spPr bwMode="auto">
          <a:xfrm>
            <a:off x="691488" y="4845513"/>
            <a:ext cx="800100" cy="368300"/>
          </a:xfrm>
          <a:prstGeom prst="rect">
            <a:avLst/>
          </a:prstGeom>
          <a:solidFill>
            <a:schemeClr val="bg2"/>
          </a:solidFill>
          <a:ln w="19050">
            <a:solidFill>
              <a:schemeClr val="tx1"/>
            </a:solidFill>
            <a:miter lim="800000"/>
            <a:headEnd/>
            <a:tailEnd/>
          </a:ln>
          <a:effectLst/>
        </p:spPr>
        <p:txBody>
          <a:bodyPr wrap="none" anchor="ctr"/>
          <a:lstStyle/>
          <a:p>
            <a:endParaRPr lang="en-US"/>
          </a:p>
        </p:txBody>
      </p:sp>
      <p:sp>
        <p:nvSpPr>
          <p:cNvPr id="43" name="Rectangle 33"/>
          <p:cNvSpPr>
            <a:spLocks noChangeArrowheads="1"/>
          </p:cNvSpPr>
          <p:nvPr/>
        </p:nvSpPr>
        <p:spPr bwMode="auto">
          <a:xfrm>
            <a:off x="668997" y="5527539"/>
            <a:ext cx="800100" cy="368300"/>
          </a:xfrm>
          <a:prstGeom prst="rect">
            <a:avLst/>
          </a:prstGeom>
          <a:solidFill>
            <a:srgbClr val="C0C0C0"/>
          </a:solidFill>
          <a:ln w="19050">
            <a:solidFill>
              <a:schemeClr val="tx1"/>
            </a:solidFill>
            <a:miter lim="800000"/>
            <a:headEnd/>
            <a:tailEnd/>
          </a:ln>
          <a:effectLst/>
        </p:spPr>
        <p:txBody>
          <a:bodyPr wrap="none" anchor="ctr"/>
          <a:lstStyle/>
          <a:p>
            <a:endParaRPr lang="en-US"/>
          </a:p>
        </p:txBody>
      </p:sp>
      <p:sp>
        <p:nvSpPr>
          <p:cNvPr id="44" name="Rectangle 34"/>
          <p:cNvSpPr>
            <a:spLocks noChangeArrowheads="1"/>
          </p:cNvSpPr>
          <p:nvPr/>
        </p:nvSpPr>
        <p:spPr bwMode="auto">
          <a:xfrm>
            <a:off x="657860" y="6144068"/>
            <a:ext cx="800100" cy="368300"/>
          </a:xfrm>
          <a:prstGeom prst="rect">
            <a:avLst/>
          </a:prstGeom>
          <a:solidFill>
            <a:srgbClr val="F0F0F0"/>
          </a:solidFill>
          <a:ln w="19050">
            <a:solidFill>
              <a:schemeClr val="tx1"/>
            </a:solidFill>
            <a:miter lim="800000"/>
            <a:headEnd/>
            <a:tailEnd/>
          </a:ln>
          <a:effectLst/>
        </p:spPr>
        <p:txBody>
          <a:bodyPr wrap="none" anchor="ctr"/>
          <a:lstStyle/>
          <a:p>
            <a:endParaRPr lang="en-US"/>
          </a:p>
        </p:txBody>
      </p:sp>
      <p:sp>
        <p:nvSpPr>
          <p:cNvPr id="45" name="Text Box 35"/>
          <p:cNvSpPr txBox="1">
            <a:spLocks noChangeArrowheads="1"/>
          </p:cNvSpPr>
          <p:nvPr/>
        </p:nvSpPr>
        <p:spPr bwMode="auto">
          <a:xfrm>
            <a:off x="1593588" y="4846010"/>
            <a:ext cx="7324600" cy="400110"/>
          </a:xfrm>
          <a:prstGeom prst="rect">
            <a:avLst/>
          </a:prstGeom>
          <a:noFill/>
          <a:ln w="9525">
            <a:noFill/>
            <a:miter lim="800000"/>
            <a:headEnd/>
            <a:tailEnd/>
          </a:ln>
          <a:effectLst/>
        </p:spPr>
        <p:txBody>
          <a:bodyPr wrap="square" anchor="ctr">
            <a:spAutoFit/>
          </a:bodyPr>
          <a:lstStyle/>
          <a:p>
            <a:r>
              <a:rPr lang="en-US" sz="2000" b="1">
                <a:latin typeface="Arial" pitchFamily="34" charset="0"/>
              </a:rPr>
              <a:t>100% MZ sibs share BOTH parental alleles  IBD  =  2</a:t>
            </a:r>
          </a:p>
        </p:txBody>
      </p:sp>
      <p:sp>
        <p:nvSpPr>
          <p:cNvPr id="46" name="Text Box 36"/>
          <p:cNvSpPr txBox="1">
            <a:spLocks noChangeArrowheads="1"/>
          </p:cNvSpPr>
          <p:nvPr/>
        </p:nvSpPr>
        <p:spPr bwMode="auto">
          <a:xfrm>
            <a:off x="1670303" y="5499965"/>
            <a:ext cx="6492875" cy="396875"/>
          </a:xfrm>
          <a:prstGeom prst="rect">
            <a:avLst/>
          </a:prstGeom>
          <a:noFill/>
          <a:ln w="9525">
            <a:noFill/>
            <a:miter lim="800000"/>
            <a:headEnd/>
            <a:tailEnd/>
          </a:ln>
          <a:effectLst/>
        </p:spPr>
        <p:txBody>
          <a:bodyPr anchor="ctr">
            <a:spAutoFit/>
          </a:bodyPr>
          <a:lstStyle/>
          <a:p>
            <a:r>
              <a:rPr lang="en-US" sz="2000" b="1">
                <a:latin typeface="Arial" pitchFamily="34" charset="0"/>
              </a:rPr>
              <a:t>0 sibs share ONE parental allele  IBD  =  1</a:t>
            </a:r>
          </a:p>
        </p:txBody>
      </p:sp>
      <p:sp>
        <p:nvSpPr>
          <p:cNvPr id="47" name="Text Box 37"/>
          <p:cNvSpPr txBox="1">
            <a:spLocks noChangeArrowheads="1"/>
          </p:cNvSpPr>
          <p:nvPr/>
        </p:nvSpPr>
        <p:spPr bwMode="auto">
          <a:xfrm>
            <a:off x="1701475" y="6135568"/>
            <a:ext cx="6492875" cy="396875"/>
          </a:xfrm>
          <a:prstGeom prst="rect">
            <a:avLst/>
          </a:prstGeom>
          <a:noFill/>
          <a:ln w="9525">
            <a:noFill/>
            <a:miter lim="800000"/>
            <a:headEnd/>
            <a:tailEnd/>
          </a:ln>
          <a:effectLst/>
        </p:spPr>
        <p:txBody>
          <a:bodyPr anchor="ctr">
            <a:spAutoFit/>
          </a:bodyPr>
          <a:lstStyle/>
          <a:p>
            <a:r>
              <a:rPr lang="en-US" sz="2000" b="1">
                <a:latin typeface="Arial" pitchFamily="34" charset="0"/>
              </a:rPr>
              <a:t>0 sibs share NO parental alleles  IBD  =  0</a:t>
            </a:r>
          </a:p>
        </p:txBody>
      </p:sp>
    </p:spTree>
    <p:extLst>
      <p:ext uri="{BB962C8B-B14F-4D97-AF65-F5344CB8AC3E}">
        <p14:creationId xmlns:p14="http://schemas.microsoft.com/office/powerpoint/2010/main" val="1247858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B0F0">
            <a:alpha val="29000"/>
          </a:srgbClr>
        </a:solidFill>
        <a:effectLst/>
      </p:bgPr>
    </p:bg>
    <p:spTree>
      <p:nvGrpSpPr>
        <p:cNvPr id="1" name=""/>
        <p:cNvGrpSpPr/>
        <p:nvPr/>
      </p:nvGrpSpPr>
      <p:grpSpPr>
        <a:xfrm>
          <a:off x="0" y="0"/>
          <a:ext cx="0" cy="0"/>
          <a:chOff x="0" y="0"/>
          <a:chExt cx="0" cy="0"/>
        </a:xfrm>
      </p:grpSpPr>
      <p:sp>
        <p:nvSpPr>
          <p:cNvPr id="3" name="TextBox 2"/>
          <p:cNvSpPr txBox="1"/>
          <p:nvPr/>
        </p:nvSpPr>
        <p:spPr>
          <a:xfrm>
            <a:off x="1624184" y="4725144"/>
            <a:ext cx="5533196" cy="1384995"/>
          </a:xfrm>
          <a:prstGeom prst="rect">
            <a:avLst/>
          </a:prstGeom>
          <a:noFill/>
        </p:spPr>
        <p:txBody>
          <a:bodyPr wrap="square" rtlCol="0">
            <a:spAutoFit/>
          </a:bodyPr>
          <a:lstStyle/>
          <a:p>
            <a:pPr algn="ctr"/>
            <a:r>
              <a:rPr lang="nl-NL" sz="2800"/>
              <a:t>What about parent offsping? </a:t>
            </a:r>
          </a:p>
          <a:p>
            <a:pPr algn="ctr"/>
            <a:r>
              <a:rPr lang="nl-NL" sz="2800"/>
              <a:t>many alleles do they share IBD?</a:t>
            </a:r>
          </a:p>
          <a:p>
            <a:pPr algn="ctr"/>
            <a:r>
              <a:rPr lang="nl-NL" sz="2800"/>
              <a:t>(decending from the grandparent)</a:t>
            </a:r>
          </a:p>
        </p:txBody>
      </p:sp>
      <p:pic>
        <p:nvPicPr>
          <p:cNvPr id="160770" name="Picture 2"/>
          <p:cNvPicPr>
            <a:picLocks noChangeAspect="1" noChangeArrowheads="1"/>
          </p:cNvPicPr>
          <p:nvPr/>
        </p:nvPicPr>
        <p:blipFill>
          <a:blip r:embed="rId2" cstate="print"/>
          <a:srcRect/>
          <a:stretch>
            <a:fillRect/>
          </a:stretch>
        </p:blipFill>
        <p:spPr bwMode="auto">
          <a:xfrm>
            <a:off x="1594580" y="332655"/>
            <a:ext cx="5925236" cy="4443927"/>
          </a:xfrm>
          <a:prstGeom prst="rect">
            <a:avLst/>
          </a:prstGeom>
          <a:noFill/>
          <a:ln w="9525">
            <a:noFill/>
            <a:miter lim="800000"/>
            <a:headEnd/>
            <a:tailEnd/>
          </a:ln>
        </p:spPr>
      </p:pic>
    </p:spTree>
    <p:extLst>
      <p:ext uri="{BB962C8B-B14F-4D97-AF65-F5344CB8AC3E}">
        <p14:creationId xmlns:p14="http://schemas.microsoft.com/office/powerpoint/2010/main" val="2513220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5B4D04A-34C8-4D04-A084-F939EBAE1A02}"/>
              </a:ext>
            </a:extLst>
          </p:cNvPr>
          <p:cNvGraphicFramePr>
            <a:graphicFrameLocks noGrp="1"/>
          </p:cNvGraphicFramePr>
          <p:nvPr>
            <p:extLst>
              <p:ext uri="{D42A27DB-BD31-4B8C-83A1-F6EECF244321}">
                <p14:modId xmlns:p14="http://schemas.microsoft.com/office/powerpoint/2010/main" val="2959070242"/>
              </p:ext>
            </p:extLst>
          </p:nvPr>
        </p:nvGraphicFramePr>
        <p:xfrm>
          <a:off x="539552" y="404664"/>
          <a:ext cx="8322727" cy="3112864"/>
        </p:xfrm>
        <a:graphic>
          <a:graphicData uri="http://schemas.openxmlformats.org/drawingml/2006/table">
            <a:tbl>
              <a:tblPr firstRow="1" bandRow="1">
                <a:tableStyleId>{5940675A-B579-460E-94D1-54222C63F5DA}</a:tableStyleId>
              </a:tblPr>
              <a:tblGrid>
                <a:gridCol w="2565127">
                  <a:extLst>
                    <a:ext uri="{9D8B030D-6E8A-4147-A177-3AD203B41FA5}">
                      <a16:colId xmlns:a16="http://schemas.microsoft.com/office/drawing/2014/main" val="3286620753"/>
                    </a:ext>
                  </a:extLst>
                </a:gridCol>
                <a:gridCol w="2878800">
                  <a:extLst>
                    <a:ext uri="{9D8B030D-6E8A-4147-A177-3AD203B41FA5}">
                      <a16:colId xmlns:a16="http://schemas.microsoft.com/office/drawing/2014/main" val="2068384652"/>
                    </a:ext>
                  </a:extLst>
                </a:gridCol>
                <a:gridCol w="2878800">
                  <a:extLst>
                    <a:ext uri="{9D8B030D-6E8A-4147-A177-3AD203B41FA5}">
                      <a16:colId xmlns:a16="http://schemas.microsoft.com/office/drawing/2014/main" val="2440753136"/>
                    </a:ext>
                  </a:extLst>
                </a:gridCol>
              </a:tblGrid>
              <a:tr h="370840">
                <a:tc>
                  <a:txBody>
                    <a:bodyPr/>
                    <a:lstStyle/>
                    <a:p>
                      <a:pPr algn="ctr"/>
                      <a:r>
                        <a:rPr lang="en-US" sz="2400" i="0">
                          <a:latin typeface="Futura Bk BT" pitchFamily="34" charset="0"/>
                        </a:rPr>
                        <a:t> (2 alleles IBD) </a:t>
                      </a:r>
                      <a:endParaRPr lang="nl-NL" sz="2400" i="0"/>
                    </a:p>
                  </a:txBody>
                  <a:tcPr/>
                </a:tc>
                <a:tc>
                  <a:txBody>
                    <a:bodyPr/>
                    <a:lstStyle/>
                    <a:p>
                      <a:pPr algn="ctr"/>
                      <a:r>
                        <a:rPr lang="en-US" sz="2400" i="0">
                          <a:latin typeface="Futura Bk BT" pitchFamily="34" charset="0"/>
                        </a:rPr>
                        <a:t>(1 allele IBD)</a:t>
                      </a:r>
                      <a:endParaRPr lang="nl-NL" sz="2400" i="0"/>
                    </a:p>
                  </a:txBody>
                  <a:tcPr/>
                </a:tc>
                <a:tc>
                  <a:txBody>
                    <a:bodyPr/>
                    <a:lstStyle/>
                    <a:p>
                      <a:pPr algn="ctr"/>
                      <a:r>
                        <a:rPr lang="en-US" sz="2400" i="0">
                          <a:latin typeface="Futura Bk BT" pitchFamily="34" charset="0"/>
                        </a:rPr>
                        <a:t>(0 alleles IBD)</a:t>
                      </a:r>
                      <a:endParaRPr lang="nl-NL" sz="2400" i="0"/>
                    </a:p>
                  </a:txBody>
                  <a:tcPr/>
                </a:tc>
                <a:extLst>
                  <a:ext uri="{0D108BD9-81ED-4DB2-BD59-A6C34878D82A}">
                    <a16:rowId xmlns:a16="http://schemas.microsoft.com/office/drawing/2014/main" val="2357085210"/>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u="none">
                          <a:latin typeface="+mn-lt"/>
                        </a:rPr>
                        <a:t>MZ twins</a:t>
                      </a:r>
                    </a:p>
                    <a:p>
                      <a:pPr algn="ctr"/>
                      <a:endParaRPr lang="nl-NL" sz="2400" i="0"/>
                    </a:p>
                  </a:txBody>
                  <a:tcPr/>
                </a:tc>
                <a:tc>
                  <a:txBody>
                    <a:bodyPr/>
                    <a:lstStyle/>
                    <a:p>
                      <a:pPr algn="ctr"/>
                      <a:r>
                        <a:rPr lang="en-GB" sz="2400" i="0"/>
                        <a:t>Parent- Offspring</a:t>
                      </a:r>
                    </a:p>
                    <a:p>
                      <a:pPr algn="ctr"/>
                      <a:r>
                        <a:rPr lang="en-GB" sz="2400" i="0"/>
                        <a:t>(P-O)</a:t>
                      </a:r>
                      <a:endParaRPr lang="nl-NL" sz="2400" i="0"/>
                    </a:p>
                  </a:txBody>
                  <a:tcPr/>
                </a:tc>
                <a:tc>
                  <a:txBody>
                    <a:bodyPr/>
                    <a:lstStyle/>
                    <a:p>
                      <a:pPr algn="ctr"/>
                      <a:r>
                        <a:rPr lang="en-GB" sz="2400" i="0"/>
                        <a:t>Unrelateds</a:t>
                      </a:r>
                      <a:endParaRPr lang="nl-NL" sz="2400" i="0"/>
                    </a:p>
                  </a:txBody>
                  <a:tcPr/>
                </a:tc>
                <a:extLst>
                  <a:ext uri="{0D108BD9-81ED-4DB2-BD59-A6C34878D82A}">
                    <a16:rowId xmlns:a16="http://schemas.microsoft.com/office/drawing/2014/main" val="3314829762"/>
                  </a:ext>
                </a:extLst>
              </a:tr>
              <a:tr h="370840">
                <a:tc>
                  <a:txBody>
                    <a:bodyPr/>
                    <a:lstStyle/>
                    <a:p>
                      <a:pPr algn="ctr"/>
                      <a:r>
                        <a:rPr lang="en-GB" sz="2400" i="0"/>
                        <a:t>Cov(MZ)</a:t>
                      </a:r>
                      <a:endParaRPr lang="nl-NL" sz="2400" i="0"/>
                    </a:p>
                  </a:txBody>
                  <a:tcPr/>
                </a:tc>
                <a:tc>
                  <a:txBody>
                    <a:bodyPr/>
                    <a:lstStyle/>
                    <a:p>
                      <a:pPr algn="ctr"/>
                      <a:r>
                        <a:rPr lang="en-GB" sz="2400" i="0"/>
                        <a:t>Cov(P-O)</a:t>
                      </a:r>
                      <a:endParaRPr lang="nl-NL" sz="2400" i="0"/>
                    </a:p>
                  </a:txBody>
                  <a:tcPr/>
                </a:tc>
                <a:tc>
                  <a:txBody>
                    <a:bodyPr/>
                    <a:lstStyle/>
                    <a:p>
                      <a:pPr algn="ctr"/>
                      <a:r>
                        <a:rPr lang="en-GB" sz="2400" i="0"/>
                        <a:t>Cov(Unrelateds)</a:t>
                      </a:r>
                      <a:endParaRPr lang="nl-NL" sz="2400" i="0"/>
                    </a:p>
                  </a:txBody>
                  <a:tcPr/>
                </a:tc>
                <a:extLst>
                  <a:ext uri="{0D108BD9-81ED-4DB2-BD59-A6C34878D82A}">
                    <a16:rowId xmlns:a16="http://schemas.microsoft.com/office/drawing/2014/main" val="4072076335"/>
                  </a:ext>
                </a:extLst>
              </a:tr>
              <a:tr h="552544">
                <a:tc>
                  <a:txBody>
                    <a:bodyPr/>
                    <a:lstStyle/>
                    <a:p>
                      <a:pPr algn="ctr"/>
                      <a:endParaRPr lang="nl-NL" sz="2400" i="0"/>
                    </a:p>
                  </a:txBody>
                  <a:tcPr/>
                </a:tc>
                <a:tc>
                  <a:txBody>
                    <a:bodyPr/>
                    <a:lstStyle/>
                    <a:p>
                      <a:pPr algn="ctr"/>
                      <a:r>
                        <a:rPr lang="en-GB" sz="2400" i="0"/>
                        <a:t>  </a:t>
                      </a:r>
                      <a:endParaRPr lang="nl-NL" sz="2400" i="0"/>
                    </a:p>
                  </a:txBody>
                  <a:tcPr/>
                </a:tc>
                <a:tc>
                  <a:txBody>
                    <a:bodyPr/>
                    <a:lstStyle/>
                    <a:p>
                      <a:pPr algn="ctr"/>
                      <a:endParaRPr lang="nl-NL" sz="2400" i="0"/>
                    </a:p>
                  </a:txBody>
                  <a:tcPr/>
                </a:tc>
                <a:extLst>
                  <a:ext uri="{0D108BD9-81ED-4DB2-BD59-A6C34878D82A}">
                    <a16:rowId xmlns:a16="http://schemas.microsoft.com/office/drawing/2014/main" val="3045340811"/>
                  </a:ext>
                </a:extLst>
              </a:tr>
              <a:tr h="370840">
                <a:tc>
                  <a:txBody>
                    <a:bodyPr/>
                    <a:lstStyle/>
                    <a:p>
                      <a:pPr algn="ctr"/>
                      <a:r>
                        <a:rPr lang="en-US" sz="2400" b="1" i="0">
                          <a:solidFill>
                            <a:srgbClr val="FF0000"/>
                          </a:solidFill>
                          <a:latin typeface="Futura Bk BT" pitchFamily="34" charset="0"/>
                        </a:rPr>
                        <a:t>s</a:t>
                      </a:r>
                      <a:r>
                        <a:rPr lang="en-US" sz="2400" b="1" i="0" baseline="30000">
                          <a:solidFill>
                            <a:srgbClr val="FF0000"/>
                          </a:solidFill>
                          <a:latin typeface="Futura Bk BT" pitchFamily="34" charset="0"/>
                        </a:rPr>
                        <a:t>2</a:t>
                      </a:r>
                      <a:r>
                        <a:rPr lang="en-US" sz="2400" b="1" i="0" baseline="-25000">
                          <a:solidFill>
                            <a:srgbClr val="FF0000"/>
                          </a:solidFill>
                          <a:latin typeface="Futura Bk BT" pitchFamily="34" charset="0"/>
                        </a:rPr>
                        <a:t>Ph_QTL(A)</a:t>
                      </a:r>
                      <a:r>
                        <a:rPr lang="en-US" sz="2400" b="1" i="0">
                          <a:solidFill>
                            <a:srgbClr val="FF0000"/>
                          </a:solidFill>
                          <a:latin typeface="Futura Bk BT" pitchFamily="34" charset="0"/>
                        </a:rPr>
                        <a:t>+</a:t>
                      </a:r>
                    </a:p>
                    <a:p>
                      <a:pPr algn="ctr"/>
                      <a:r>
                        <a:rPr lang="en-US" sz="2400" b="1" i="0">
                          <a:solidFill>
                            <a:srgbClr val="FF0000"/>
                          </a:solidFill>
                          <a:latin typeface="Futura Bk BT" pitchFamily="34" charset="0"/>
                        </a:rPr>
                        <a:t>s</a:t>
                      </a:r>
                      <a:r>
                        <a:rPr lang="en-US" sz="2400" b="1" i="0" baseline="30000">
                          <a:solidFill>
                            <a:srgbClr val="FF0000"/>
                          </a:solidFill>
                          <a:latin typeface="Futura Bk BT" pitchFamily="34" charset="0"/>
                        </a:rPr>
                        <a:t>2</a:t>
                      </a:r>
                      <a:r>
                        <a:rPr lang="en-US" sz="2400" b="1" i="0" baseline="-25000">
                          <a:solidFill>
                            <a:srgbClr val="FF0000"/>
                          </a:solidFill>
                          <a:latin typeface="Futura Bk BT" pitchFamily="34" charset="0"/>
                        </a:rPr>
                        <a:t>Ph_QTL(D)</a:t>
                      </a:r>
                      <a:r>
                        <a:rPr lang="en-US" sz="2400" b="1" i="0" baseline="-36000">
                          <a:latin typeface="Futura Bk BT" pitchFamily="34" charset="0"/>
                        </a:rPr>
                        <a:t> </a:t>
                      </a:r>
                      <a:endParaRPr lang="nl-NL" sz="2400" b="1" i="0"/>
                    </a:p>
                  </a:txBody>
                  <a:tcPr/>
                </a:tc>
                <a:tc>
                  <a:txBody>
                    <a:bodyPr/>
                    <a:lstStyle/>
                    <a:p>
                      <a:pPr algn="ctr"/>
                      <a:r>
                        <a:rPr lang="en-US" sz="2400" b="1" i="0">
                          <a:solidFill>
                            <a:srgbClr val="FF0000"/>
                          </a:solidFill>
                          <a:latin typeface="Futura Bk BT" pitchFamily="34" charset="0"/>
                        </a:rPr>
                        <a:t>½ s</a:t>
                      </a:r>
                      <a:r>
                        <a:rPr lang="en-US" sz="2400" b="1" i="0" baseline="30000">
                          <a:solidFill>
                            <a:srgbClr val="FF0000"/>
                          </a:solidFill>
                          <a:latin typeface="Futura Bk BT" pitchFamily="34" charset="0"/>
                        </a:rPr>
                        <a:t>2</a:t>
                      </a:r>
                      <a:r>
                        <a:rPr lang="en-US" sz="2400" b="1" i="0" baseline="-25000">
                          <a:solidFill>
                            <a:srgbClr val="FF0000"/>
                          </a:solidFill>
                          <a:latin typeface="Futura Bk BT" pitchFamily="34" charset="0"/>
                        </a:rPr>
                        <a:t>Ph_QTL(A)</a:t>
                      </a:r>
                      <a:endParaRPr lang="nl-NL" sz="2400" b="1" i="0"/>
                    </a:p>
                  </a:txBody>
                  <a:tcPr/>
                </a:tc>
                <a:tc>
                  <a:txBody>
                    <a:bodyPr/>
                    <a:lstStyle/>
                    <a:p>
                      <a:pPr algn="ctr"/>
                      <a:r>
                        <a:rPr lang="en-GB" sz="2400" b="1" i="0">
                          <a:solidFill>
                            <a:srgbClr val="FF0000"/>
                          </a:solidFill>
                        </a:rPr>
                        <a:t>0</a:t>
                      </a:r>
                      <a:endParaRPr lang="nl-NL" sz="2400" b="1" i="0">
                        <a:solidFill>
                          <a:srgbClr val="FF0000"/>
                        </a:solidFill>
                      </a:endParaRPr>
                    </a:p>
                  </a:txBody>
                  <a:tcPr/>
                </a:tc>
                <a:extLst>
                  <a:ext uri="{0D108BD9-81ED-4DB2-BD59-A6C34878D82A}">
                    <a16:rowId xmlns:a16="http://schemas.microsoft.com/office/drawing/2014/main" val="325234130"/>
                  </a:ext>
                </a:extLst>
              </a:tr>
            </a:tbl>
          </a:graphicData>
        </a:graphic>
      </p:graphicFrame>
      <p:cxnSp>
        <p:nvCxnSpPr>
          <p:cNvPr id="5" name="Straight Arrow Connector 4">
            <a:extLst>
              <a:ext uri="{FF2B5EF4-FFF2-40B4-BE49-F238E27FC236}">
                <a16:creationId xmlns:a16="http://schemas.microsoft.com/office/drawing/2014/main" id="{CF437E8E-5928-4525-8819-DA7F5F411B3E}"/>
              </a:ext>
            </a:extLst>
          </p:cNvPr>
          <p:cNvCxnSpPr>
            <a:cxnSpLocks/>
            <a:stCxn id="6" idx="0"/>
          </p:cNvCxnSpPr>
          <p:nvPr/>
        </p:nvCxnSpPr>
        <p:spPr bwMode="auto">
          <a:xfrm flipV="1">
            <a:off x="1712392" y="3789040"/>
            <a:ext cx="51297" cy="10801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A6CECCDE-FF18-4A01-A64C-D1B4A75B77D3}"/>
              </a:ext>
            </a:extLst>
          </p:cNvPr>
          <p:cNvSpPr txBox="1"/>
          <p:nvPr/>
        </p:nvSpPr>
        <p:spPr>
          <a:xfrm>
            <a:off x="1137555" y="4869160"/>
            <a:ext cx="1149674" cy="461665"/>
          </a:xfrm>
          <a:prstGeom prst="rect">
            <a:avLst/>
          </a:prstGeom>
          <a:noFill/>
        </p:spPr>
        <p:txBody>
          <a:bodyPr wrap="none" rtlCol="0">
            <a:spAutoFit/>
          </a:bodyPr>
          <a:lstStyle/>
          <a:p>
            <a:r>
              <a:rPr lang="en-GB"/>
              <a:t>slide 43</a:t>
            </a:r>
          </a:p>
        </p:txBody>
      </p:sp>
      <p:cxnSp>
        <p:nvCxnSpPr>
          <p:cNvPr id="35" name="Straight Arrow Connector 34">
            <a:extLst>
              <a:ext uri="{FF2B5EF4-FFF2-40B4-BE49-F238E27FC236}">
                <a16:creationId xmlns:a16="http://schemas.microsoft.com/office/drawing/2014/main" id="{E7E17BD9-1E39-42A2-AE0F-C24ACFB73CF7}"/>
              </a:ext>
            </a:extLst>
          </p:cNvPr>
          <p:cNvCxnSpPr>
            <a:cxnSpLocks/>
            <a:stCxn id="37" idx="0"/>
          </p:cNvCxnSpPr>
          <p:nvPr/>
        </p:nvCxnSpPr>
        <p:spPr bwMode="auto">
          <a:xfrm flipV="1">
            <a:off x="4520704" y="3789040"/>
            <a:ext cx="51296" cy="10801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4F961D8E-17F7-4330-BD67-83E47F19B835}"/>
              </a:ext>
            </a:extLst>
          </p:cNvPr>
          <p:cNvSpPr txBox="1"/>
          <p:nvPr/>
        </p:nvSpPr>
        <p:spPr>
          <a:xfrm>
            <a:off x="3945867" y="4869160"/>
            <a:ext cx="1149674" cy="461665"/>
          </a:xfrm>
          <a:prstGeom prst="rect">
            <a:avLst/>
          </a:prstGeom>
          <a:noFill/>
        </p:spPr>
        <p:txBody>
          <a:bodyPr wrap="none" rtlCol="0">
            <a:spAutoFit/>
          </a:bodyPr>
          <a:lstStyle/>
          <a:p>
            <a:r>
              <a:rPr lang="en-GB"/>
              <a:t>slide 47</a:t>
            </a:r>
            <a:endParaRPr lang="nl-NL"/>
          </a:p>
        </p:txBody>
      </p:sp>
      <p:cxnSp>
        <p:nvCxnSpPr>
          <p:cNvPr id="38" name="Straight Arrow Connector 37">
            <a:extLst>
              <a:ext uri="{FF2B5EF4-FFF2-40B4-BE49-F238E27FC236}">
                <a16:creationId xmlns:a16="http://schemas.microsoft.com/office/drawing/2014/main" id="{416EEAE6-0DED-4559-9E5F-F9F704C661DA}"/>
              </a:ext>
            </a:extLst>
          </p:cNvPr>
          <p:cNvCxnSpPr>
            <a:cxnSpLocks/>
            <a:stCxn id="39" idx="0"/>
          </p:cNvCxnSpPr>
          <p:nvPr/>
        </p:nvCxnSpPr>
        <p:spPr bwMode="auto">
          <a:xfrm flipV="1">
            <a:off x="7380312" y="3789040"/>
            <a:ext cx="0" cy="10801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TextBox 38">
            <a:extLst>
              <a:ext uri="{FF2B5EF4-FFF2-40B4-BE49-F238E27FC236}">
                <a16:creationId xmlns:a16="http://schemas.microsoft.com/office/drawing/2014/main" id="{0E13194B-A703-49D2-94CE-C5610A743386}"/>
              </a:ext>
            </a:extLst>
          </p:cNvPr>
          <p:cNvSpPr txBox="1"/>
          <p:nvPr/>
        </p:nvSpPr>
        <p:spPr>
          <a:xfrm>
            <a:off x="6048858" y="4869160"/>
            <a:ext cx="2662908" cy="1200329"/>
          </a:xfrm>
          <a:prstGeom prst="rect">
            <a:avLst/>
          </a:prstGeom>
          <a:noFill/>
        </p:spPr>
        <p:txBody>
          <a:bodyPr wrap="none" rtlCol="0">
            <a:spAutoFit/>
          </a:bodyPr>
          <a:lstStyle/>
          <a:p>
            <a:r>
              <a:rPr lang="en-GB"/>
              <a:t>slide 43 </a:t>
            </a:r>
          </a:p>
          <a:p>
            <a:r>
              <a:rPr lang="en-GB"/>
              <a:t>Note: spouses given</a:t>
            </a:r>
          </a:p>
          <a:p>
            <a:r>
              <a:rPr lang="en-GB"/>
              <a:t>random mating</a:t>
            </a:r>
            <a:endParaRPr lang="nl-NL"/>
          </a:p>
        </p:txBody>
      </p:sp>
    </p:spTree>
    <p:extLst>
      <p:ext uri="{BB962C8B-B14F-4D97-AF65-F5344CB8AC3E}">
        <p14:creationId xmlns:p14="http://schemas.microsoft.com/office/powerpoint/2010/main" val="265121178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5B4D04A-34C8-4D04-A084-F939EBAE1A02}"/>
              </a:ext>
            </a:extLst>
          </p:cNvPr>
          <p:cNvGraphicFramePr>
            <a:graphicFrameLocks noGrp="1"/>
          </p:cNvGraphicFramePr>
          <p:nvPr>
            <p:extLst>
              <p:ext uri="{D42A27DB-BD31-4B8C-83A1-F6EECF244321}">
                <p14:modId xmlns:p14="http://schemas.microsoft.com/office/powerpoint/2010/main" val="3528788608"/>
              </p:ext>
            </p:extLst>
          </p:nvPr>
        </p:nvGraphicFramePr>
        <p:xfrm>
          <a:off x="683568" y="548680"/>
          <a:ext cx="8322727" cy="3112864"/>
        </p:xfrm>
        <a:graphic>
          <a:graphicData uri="http://schemas.openxmlformats.org/drawingml/2006/table">
            <a:tbl>
              <a:tblPr firstRow="1" bandRow="1">
                <a:tableStyleId>{5940675A-B579-460E-94D1-54222C63F5DA}</a:tableStyleId>
              </a:tblPr>
              <a:tblGrid>
                <a:gridCol w="2565127">
                  <a:extLst>
                    <a:ext uri="{9D8B030D-6E8A-4147-A177-3AD203B41FA5}">
                      <a16:colId xmlns:a16="http://schemas.microsoft.com/office/drawing/2014/main" val="3286620753"/>
                    </a:ext>
                  </a:extLst>
                </a:gridCol>
                <a:gridCol w="2878800">
                  <a:extLst>
                    <a:ext uri="{9D8B030D-6E8A-4147-A177-3AD203B41FA5}">
                      <a16:colId xmlns:a16="http://schemas.microsoft.com/office/drawing/2014/main" val="2068384652"/>
                    </a:ext>
                  </a:extLst>
                </a:gridCol>
                <a:gridCol w="2878800">
                  <a:extLst>
                    <a:ext uri="{9D8B030D-6E8A-4147-A177-3AD203B41FA5}">
                      <a16:colId xmlns:a16="http://schemas.microsoft.com/office/drawing/2014/main" val="2440753136"/>
                    </a:ext>
                  </a:extLst>
                </a:gridCol>
              </a:tblGrid>
              <a:tr h="370840">
                <a:tc>
                  <a:txBody>
                    <a:bodyPr/>
                    <a:lstStyle/>
                    <a:p>
                      <a:pPr algn="ctr"/>
                      <a:r>
                        <a:rPr lang="en-US" sz="2400" i="0">
                          <a:latin typeface="Futura Bk BT" pitchFamily="34" charset="0"/>
                        </a:rPr>
                        <a:t> (2 alleles IBD) </a:t>
                      </a:r>
                      <a:endParaRPr lang="nl-NL" sz="2400" i="0"/>
                    </a:p>
                  </a:txBody>
                  <a:tcPr/>
                </a:tc>
                <a:tc>
                  <a:txBody>
                    <a:bodyPr/>
                    <a:lstStyle/>
                    <a:p>
                      <a:pPr algn="ctr"/>
                      <a:r>
                        <a:rPr lang="en-US" sz="2400" i="0">
                          <a:latin typeface="Futura Bk BT" pitchFamily="34" charset="0"/>
                        </a:rPr>
                        <a:t>(1 allele IBD)</a:t>
                      </a:r>
                      <a:endParaRPr lang="nl-NL" sz="2400" i="0"/>
                    </a:p>
                  </a:txBody>
                  <a:tcPr/>
                </a:tc>
                <a:tc>
                  <a:txBody>
                    <a:bodyPr/>
                    <a:lstStyle/>
                    <a:p>
                      <a:pPr algn="ctr"/>
                      <a:r>
                        <a:rPr lang="en-US" sz="2400" i="0">
                          <a:latin typeface="Futura Bk BT" pitchFamily="34" charset="0"/>
                        </a:rPr>
                        <a:t>(0 alleles IBD)</a:t>
                      </a:r>
                      <a:endParaRPr lang="nl-NL" sz="2400" i="0"/>
                    </a:p>
                  </a:txBody>
                  <a:tcPr/>
                </a:tc>
                <a:extLst>
                  <a:ext uri="{0D108BD9-81ED-4DB2-BD59-A6C34878D82A}">
                    <a16:rowId xmlns:a16="http://schemas.microsoft.com/office/drawing/2014/main" val="2357085210"/>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u="none">
                          <a:latin typeface="+mn-lt"/>
                        </a:rPr>
                        <a:t>MZ twins</a:t>
                      </a:r>
                    </a:p>
                    <a:p>
                      <a:pPr algn="ctr"/>
                      <a:endParaRPr lang="nl-NL" sz="2400" i="0"/>
                    </a:p>
                  </a:txBody>
                  <a:tcPr/>
                </a:tc>
                <a:tc>
                  <a:txBody>
                    <a:bodyPr/>
                    <a:lstStyle/>
                    <a:p>
                      <a:pPr algn="ctr"/>
                      <a:r>
                        <a:rPr lang="en-GB" sz="2400" i="0"/>
                        <a:t>Parent- Offspring</a:t>
                      </a:r>
                    </a:p>
                    <a:p>
                      <a:pPr algn="ctr"/>
                      <a:r>
                        <a:rPr lang="en-GB" sz="2400" i="0"/>
                        <a:t>(P-O)</a:t>
                      </a:r>
                      <a:endParaRPr lang="nl-NL" sz="2400" i="0"/>
                    </a:p>
                  </a:txBody>
                  <a:tcPr/>
                </a:tc>
                <a:tc>
                  <a:txBody>
                    <a:bodyPr/>
                    <a:lstStyle/>
                    <a:p>
                      <a:pPr algn="ctr"/>
                      <a:r>
                        <a:rPr lang="en-GB" sz="2400" i="0"/>
                        <a:t>Unrelateds</a:t>
                      </a:r>
                      <a:endParaRPr lang="nl-NL" sz="2400" i="0"/>
                    </a:p>
                  </a:txBody>
                  <a:tcPr/>
                </a:tc>
                <a:extLst>
                  <a:ext uri="{0D108BD9-81ED-4DB2-BD59-A6C34878D82A}">
                    <a16:rowId xmlns:a16="http://schemas.microsoft.com/office/drawing/2014/main" val="3314829762"/>
                  </a:ext>
                </a:extLst>
              </a:tr>
              <a:tr h="370840">
                <a:tc>
                  <a:txBody>
                    <a:bodyPr/>
                    <a:lstStyle/>
                    <a:p>
                      <a:pPr algn="ctr"/>
                      <a:r>
                        <a:rPr lang="en-GB" sz="2400" i="0"/>
                        <a:t>Cov(MZ)</a:t>
                      </a:r>
                      <a:endParaRPr lang="nl-NL" sz="2400" i="0"/>
                    </a:p>
                  </a:txBody>
                  <a:tcPr/>
                </a:tc>
                <a:tc>
                  <a:txBody>
                    <a:bodyPr/>
                    <a:lstStyle/>
                    <a:p>
                      <a:pPr algn="ctr"/>
                      <a:r>
                        <a:rPr lang="en-GB" sz="2400" i="0"/>
                        <a:t>Cov(P-O)</a:t>
                      </a:r>
                      <a:endParaRPr lang="nl-NL" sz="2400" i="0"/>
                    </a:p>
                  </a:txBody>
                  <a:tcPr/>
                </a:tc>
                <a:tc>
                  <a:txBody>
                    <a:bodyPr/>
                    <a:lstStyle/>
                    <a:p>
                      <a:pPr algn="ctr"/>
                      <a:r>
                        <a:rPr lang="en-GB" sz="2400" i="0"/>
                        <a:t>Cov(Unrelateds)</a:t>
                      </a:r>
                      <a:endParaRPr lang="nl-NL" sz="2400" i="0"/>
                    </a:p>
                  </a:txBody>
                  <a:tcPr/>
                </a:tc>
                <a:extLst>
                  <a:ext uri="{0D108BD9-81ED-4DB2-BD59-A6C34878D82A}">
                    <a16:rowId xmlns:a16="http://schemas.microsoft.com/office/drawing/2014/main" val="4072076335"/>
                  </a:ext>
                </a:extLst>
              </a:tr>
              <a:tr h="552544">
                <a:tc>
                  <a:txBody>
                    <a:bodyPr/>
                    <a:lstStyle/>
                    <a:p>
                      <a:pPr algn="ctr"/>
                      <a:r>
                        <a:rPr lang="en-GB" sz="2400" b="1" i="0"/>
                        <a:t>.25 DZ twins</a:t>
                      </a:r>
                      <a:endParaRPr lang="nl-NL" sz="2400" b="1" i="0"/>
                    </a:p>
                  </a:txBody>
                  <a:tcPr/>
                </a:tc>
                <a:tc>
                  <a:txBody>
                    <a:bodyPr/>
                    <a:lstStyle/>
                    <a:p>
                      <a:pPr algn="ctr"/>
                      <a:r>
                        <a:rPr lang="en-GB" sz="2400" b="1" i="0"/>
                        <a:t>.50 DZ twins</a:t>
                      </a:r>
                      <a:endParaRPr lang="nl-NL" sz="2400" b="1" i="0"/>
                    </a:p>
                  </a:txBody>
                  <a:tcPr/>
                </a:tc>
                <a:tc>
                  <a:txBody>
                    <a:bodyPr/>
                    <a:lstStyle/>
                    <a:p>
                      <a:pPr algn="ctr"/>
                      <a:r>
                        <a:rPr lang="en-GB" sz="2400" b="1" i="0"/>
                        <a:t>.25 DZ twins</a:t>
                      </a:r>
                      <a:endParaRPr lang="nl-NL" sz="2400" b="1" i="0"/>
                    </a:p>
                  </a:txBody>
                  <a:tcPr/>
                </a:tc>
                <a:extLst>
                  <a:ext uri="{0D108BD9-81ED-4DB2-BD59-A6C34878D82A}">
                    <a16:rowId xmlns:a16="http://schemas.microsoft.com/office/drawing/2014/main" val="3045340811"/>
                  </a:ext>
                </a:extLst>
              </a:tr>
              <a:tr h="360040">
                <a:tc>
                  <a:txBody>
                    <a:bodyPr/>
                    <a:lstStyle/>
                    <a:p>
                      <a:pPr algn="ctr"/>
                      <a:r>
                        <a:rPr lang="en-US" sz="2400" b="1" i="0">
                          <a:solidFill>
                            <a:srgbClr val="FF0000"/>
                          </a:solidFill>
                          <a:latin typeface="Futura Bk BT" pitchFamily="34" charset="0"/>
                        </a:rPr>
                        <a:t>s</a:t>
                      </a:r>
                      <a:r>
                        <a:rPr lang="en-US" sz="2400" b="1" i="0" baseline="30000">
                          <a:solidFill>
                            <a:srgbClr val="FF0000"/>
                          </a:solidFill>
                          <a:latin typeface="Futura Bk BT" pitchFamily="34" charset="0"/>
                        </a:rPr>
                        <a:t>2</a:t>
                      </a:r>
                      <a:r>
                        <a:rPr lang="en-US" sz="2400" b="1" i="0" baseline="-25000">
                          <a:solidFill>
                            <a:srgbClr val="FF0000"/>
                          </a:solidFill>
                          <a:latin typeface="Futura Bk BT" pitchFamily="34" charset="0"/>
                        </a:rPr>
                        <a:t>Ph_QTL(A)</a:t>
                      </a:r>
                      <a:r>
                        <a:rPr lang="en-US" sz="2400" b="1" i="0">
                          <a:solidFill>
                            <a:srgbClr val="FF0000"/>
                          </a:solidFill>
                          <a:latin typeface="Futura Bk BT" pitchFamily="34" charset="0"/>
                        </a:rPr>
                        <a:t>+</a:t>
                      </a:r>
                    </a:p>
                    <a:p>
                      <a:pPr algn="ctr"/>
                      <a:r>
                        <a:rPr lang="en-US" sz="2400" b="1" i="0">
                          <a:solidFill>
                            <a:srgbClr val="FF0000"/>
                          </a:solidFill>
                          <a:latin typeface="Futura Bk BT" pitchFamily="34" charset="0"/>
                        </a:rPr>
                        <a:t>s</a:t>
                      </a:r>
                      <a:r>
                        <a:rPr lang="en-US" sz="2400" b="1" i="0" baseline="30000">
                          <a:solidFill>
                            <a:srgbClr val="FF0000"/>
                          </a:solidFill>
                          <a:latin typeface="Futura Bk BT" pitchFamily="34" charset="0"/>
                        </a:rPr>
                        <a:t>2</a:t>
                      </a:r>
                      <a:r>
                        <a:rPr lang="en-US" sz="2400" b="1" i="0" baseline="-25000">
                          <a:solidFill>
                            <a:srgbClr val="FF0000"/>
                          </a:solidFill>
                          <a:latin typeface="Futura Bk BT" pitchFamily="34" charset="0"/>
                        </a:rPr>
                        <a:t>Ph_QTL(D)</a:t>
                      </a:r>
                      <a:r>
                        <a:rPr lang="en-US" sz="2400" b="1" i="0" baseline="-36000">
                          <a:latin typeface="Futura Bk BT" pitchFamily="34" charset="0"/>
                        </a:rPr>
                        <a:t> </a:t>
                      </a:r>
                      <a:endParaRPr lang="nl-NL" sz="2400" b="1" i="0"/>
                    </a:p>
                  </a:txBody>
                  <a:tcPr/>
                </a:tc>
                <a:tc>
                  <a:txBody>
                    <a:bodyPr/>
                    <a:lstStyle/>
                    <a:p>
                      <a:pPr algn="ctr"/>
                      <a:r>
                        <a:rPr lang="en-US" sz="2400" b="1" i="0">
                          <a:solidFill>
                            <a:srgbClr val="FF0000"/>
                          </a:solidFill>
                          <a:latin typeface="Futura Bk BT" pitchFamily="34" charset="0"/>
                        </a:rPr>
                        <a:t>½ s</a:t>
                      </a:r>
                      <a:r>
                        <a:rPr lang="en-US" sz="2400" b="1" i="0" baseline="30000">
                          <a:solidFill>
                            <a:srgbClr val="FF0000"/>
                          </a:solidFill>
                          <a:latin typeface="Futura Bk BT" pitchFamily="34" charset="0"/>
                        </a:rPr>
                        <a:t>2</a:t>
                      </a:r>
                      <a:r>
                        <a:rPr lang="en-US" sz="2400" b="1" i="0" baseline="-25000">
                          <a:solidFill>
                            <a:srgbClr val="FF0000"/>
                          </a:solidFill>
                          <a:latin typeface="Futura Bk BT" pitchFamily="34" charset="0"/>
                        </a:rPr>
                        <a:t>Ph_QTL(A)</a:t>
                      </a:r>
                      <a:endParaRPr lang="nl-NL" sz="2400" b="1" i="0"/>
                    </a:p>
                  </a:txBody>
                  <a:tcPr/>
                </a:tc>
                <a:tc>
                  <a:txBody>
                    <a:bodyPr/>
                    <a:lstStyle/>
                    <a:p>
                      <a:pPr algn="ctr"/>
                      <a:r>
                        <a:rPr lang="en-GB" sz="2400" b="1" i="0">
                          <a:solidFill>
                            <a:srgbClr val="FF0000"/>
                          </a:solidFill>
                        </a:rPr>
                        <a:t>0</a:t>
                      </a:r>
                      <a:endParaRPr lang="nl-NL" sz="2400" b="1" i="0">
                        <a:solidFill>
                          <a:srgbClr val="FF0000"/>
                        </a:solidFill>
                      </a:endParaRPr>
                    </a:p>
                  </a:txBody>
                  <a:tcPr/>
                </a:tc>
                <a:extLst>
                  <a:ext uri="{0D108BD9-81ED-4DB2-BD59-A6C34878D82A}">
                    <a16:rowId xmlns:a16="http://schemas.microsoft.com/office/drawing/2014/main" val="325234130"/>
                  </a:ext>
                </a:extLst>
              </a:tr>
            </a:tbl>
          </a:graphicData>
        </a:graphic>
      </p:graphicFrame>
      <p:sp>
        <p:nvSpPr>
          <p:cNvPr id="4" name="TextBox 3">
            <a:extLst>
              <a:ext uri="{FF2B5EF4-FFF2-40B4-BE49-F238E27FC236}">
                <a16:creationId xmlns:a16="http://schemas.microsoft.com/office/drawing/2014/main" id="{6F880F2A-2453-4B3E-9E2A-A02AF8BAE1AD}"/>
              </a:ext>
            </a:extLst>
          </p:cNvPr>
          <p:cNvSpPr txBox="1"/>
          <p:nvPr/>
        </p:nvSpPr>
        <p:spPr>
          <a:xfrm>
            <a:off x="673439" y="4077072"/>
            <a:ext cx="7936788" cy="1569660"/>
          </a:xfrm>
          <a:prstGeom prst="rect">
            <a:avLst/>
          </a:prstGeom>
          <a:noFill/>
        </p:spPr>
        <p:txBody>
          <a:bodyPr wrap="none" rtlCol="0">
            <a:spAutoFit/>
          </a:bodyPr>
          <a:lstStyle/>
          <a:p>
            <a:r>
              <a:rPr lang="en-GB"/>
              <a:t>average DZ genetic variance sharing (based on IBD):  </a:t>
            </a:r>
          </a:p>
          <a:p>
            <a:r>
              <a:rPr lang="en-GB"/>
              <a:t>.25*(</a:t>
            </a:r>
            <a:r>
              <a:rPr lang="en-US" b="1">
                <a:solidFill>
                  <a:srgbClr val="FF0000"/>
                </a:solidFill>
                <a:latin typeface="Futura Bk BT" pitchFamily="34" charset="0"/>
              </a:rPr>
              <a:t>s</a:t>
            </a:r>
            <a:r>
              <a:rPr lang="en-US" b="1" baseline="30000">
                <a:solidFill>
                  <a:srgbClr val="FF0000"/>
                </a:solidFill>
                <a:latin typeface="Futura Bk BT" pitchFamily="34" charset="0"/>
              </a:rPr>
              <a:t>2</a:t>
            </a:r>
            <a:r>
              <a:rPr lang="en-US" b="1" baseline="-25000">
                <a:solidFill>
                  <a:srgbClr val="FF0000"/>
                </a:solidFill>
                <a:latin typeface="Futura Bk BT" pitchFamily="34" charset="0"/>
              </a:rPr>
              <a:t>Ph_QTL(A)</a:t>
            </a:r>
            <a:r>
              <a:rPr lang="en-US" b="1">
                <a:latin typeface="Futura Bk BT" pitchFamily="34" charset="0"/>
              </a:rPr>
              <a:t> +</a:t>
            </a:r>
            <a:r>
              <a:rPr lang="en-US" b="1">
                <a:solidFill>
                  <a:srgbClr val="FF0000"/>
                </a:solidFill>
                <a:latin typeface="Futura Bk BT" pitchFamily="34" charset="0"/>
              </a:rPr>
              <a:t> s</a:t>
            </a:r>
            <a:r>
              <a:rPr lang="en-US" b="1" baseline="30000">
                <a:solidFill>
                  <a:srgbClr val="FF0000"/>
                </a:solidFill>
                <a:latin typeface="Futura Bk BT" pitchFamily="34" charset="0"/>
              </a:rPr>
              <a:t>2</a:t>
            </a:r>
            <a:r>
              <a:rPr lang="en-US" b="1" baseline="-25000">
                <a:solidFill>
                  <a:srgbClr val="FF0000"/>
                </a:solidFill>
                <a:latin typeface="Futura Bk BT" pitchFamily="34" charset="0"/>
              </a:rPr>
              <a:t>Ph_QTL(D)</a:t>
            </a:r>
            <a:r>
              <a:rPr lang="en-GB"/>
              <a:t> ) </a:t>
            </a:r>
            <a:r>
              <a:rPr lang="en-US" b="1">
                <a:latin typeface="Futura Bk BT" pitchFamily="34" charset="0"/>
              </a:rPr>
              <a:t>+</a:t>
            </a:r>
            <a:r>
              <a:rPr lang="en-GB"/>
              <a:t> .50*(</a:t>
            </a:r>
            <a:r>
              <a:rPr lang="en-US" b="1">
                <a:solidFill>
                  <a:srgbClr val="FF0000"/>
                </a:solidFill>
                <a:latin typeface="Futura Bk BT" pitchFamily="34" charset="0"/>
              </a:rPr>
              <a:t>½s</a:t>
            </a:r>
            <a:r>
              <a:rPr lang="en-US" b="1" baseline="30000">
                <a:solidFill>
                  <a:srgbClr val="FF0000"/>
                </a:solidFill>
                <a:latin typeface="Futura Bk BT" pitchFamily="34" charset="0"/>
              </a:rPr>
              <a:t>2</a:t>
            </a:r>
            <a:r>
              <a:rPr lang="en-US" b="1" baseline="-25000">
                <a:solidFill>
                  <a:srgbClr val="FF0000"/>
                </a:solidFill>
                <a:latin typeface="Futura Bk BT" pitchFamily="34" charset="0"/>
              </a:rPr>
              <a:t>Ph_QTL(A)</a:t>
            </a:r>
            <a:r>
              <a:rPr lang="en-GB"/>
              <a:t>) </a:t>
            </a:r>
            <a:r>
              <a:rPr lang="en-US" b="1">
                <a:latin typeface="Futura Bk BT" pitchFamily="34" charset="0"/>
              </a:rPr>
              <a:t>+</a:t>
            </a:r>
            <a:r>
              <a:rPr lang="en-GB"/>
              <a:t>  .25*</a:t>
            </a:r>
            <a:r>
              <a:rPr lang="en-GB" b="1">
                <a:solidFill>
                  <a:srgbClr val="FF0000"/>
                </a:solidFill>
              </a:rPr>
              <a:t> 0 </a:t>
            </a:r>
            <a:r>
              <a:rPr lang="en-GB" b="1"/>
              <a:t>=</a:t>
            </a:r>
            <a:r>
              <a:rPr lang="nl-NL" b="1">
                <a:solidFill>
                  <a:srgbClr val="FF0000"/>
                </a:solidFill>
              </a:rPr>
              <a:t> </a:t>
            </a:r>
          </a:p>
          <a:p>
            <a:endParaRPr lang="nl-NL" b="1">
              <a:solidFill>
                <a:srgbClr val="FF0000"/>
              </a:solidFill>
            </a:endParaRPr>
          </a:p>
          <a:p>
            <a:r>
              <a:rPr lang="en-GB"/>
              <a:t>.5*</a:t>
            </a:r>
            <a:r>
              <a:rPr lang="en-US" b="1">
                <a:solidFill>
                  <a:srgbClr val="FF0000"/>
                </a:solidFill>
                <a:latin typeface="Futura Bk BT" pitchFamily="34" charset="0"/>
              </a:rPr>
              <a:t>s</a:t>
            </a:r>
            <a:r>
              <a:rPr lang="en-US" b="1" baseline="30000">
                <a:solidFill>
                  <a:srgbClr val="FF0000"/>
                </a:solidFill>
                <a:latin typeface="Futura Bk BT" pitchFamily="34" charset="0"/>
              </a:rPr>
              <a:t>2</a:t>
            </a:r>
            <a:r>
              <a:rPr lang="en-US" b="1" baseline="-25000">
                <a:solidFill>
                  <a:srgbClr val="FF0000"/>
                </a:solidFill>
                <a:latin typeface="Futura Bk BT" pitchFamily="34" charset="0"/>
              </a:rPr>
              <a:t>Ph_QTL(A)</a:t>
            </a:r>
            <a:r>
              <a:rPr lang="en-US" b="1">
                <a:latin typeface="Futura Bk BT" pitchFamily="34" charset="0"/>
              </a:rPr>
              <a:t>+</a:t>
            </a:r>
            <a:r>
              <a:rPr lang="en-US" b="1">
                <a:solidFill>
                  <a:srgbClr val="FF0000"/>
                </a:solidFill>
                <a:latin typeface="Futura Bk BT" pitchFamily="34" charset="0"/>
              </a:rPr>
              <a:t> </a:t>
            </a:r>
            <a:r>
              <a:rPr lang="en-GB"/>
              <a:t>.25* </a:t>
            </a:r>
            <a:r>
              <a:rPr lang="en-US" b="1">
                <a:solidFill>
                  <a:srgbClr val="FF0000"/>
                </a:solidFill>
                <a:latin typeface="Futura Bk BT" pitchFamily="34" charset="0"/>
              </a:rPr>
              <a:t>s</a:t>
            </a:r>
            <a:r>
              <a:rPr lang="en-US" b="1" baseline="30000">
                <a:solidFill>
                  <a:srgbClr val="FF0000"/>
                </a:solidFill>
                <a:latin typeface="Futura Bk BT" pitchFamily="34" charset="0"/>
              </a:rPr>
              <a:t>2</a:t>
            </a:r>
            <a:r>
              <a:rPr lang="en-US" b="1" baseline="-25000">
                <a:solidFill>
                  <a:srgbClr val="FF0000"/>
                </a:solidFill>
                <a:latin typeface="Futura Bk BT" pitchFamily="34" charset="0"/>
              </a:rPr>
              <a:t>Ph_QTL(D)</a:t>
            </a:r>
            <a:endParaRPr lang="nl-NL" b="1">
              <a:solidFill>
                <a:srgbClr val="FF0000"/>
              </a:solidFill>
            </a:endParaRPr>
          </a:p>
        </p:txBody>
      </p:sp>
      <p:cxnSp>
        <p:nvCxnSpPr>
          <p:cNvPr id="47" name="Straight Arrow Connector 46">
            <a:extLst>
              <a:ext uri="{FF2B5EF4-FFF2-40B4-BE49-F238E27FC236}">
                <a16:creationId xmlns:a16="http://schemas.microsoft.com/office/drawing/2014/main" id="{8444EA9B-1E7C-487B-B764-D3A4C1A24798}"/>
              </a:ext>
            </a:extLst>
          </p:cNvPr>
          <p:cNvCxnSpPr>
            <a:cxnSpLocks/>
            <a:stCxn id="48" idx="1"/>
          </p:cNvCxnSpPr>
          <p:nvPr/>
        </p:nvCxnSpPr>
        <p:spPr bwMode="auto">
          <a:xfrm flipH="1" flipV="1">
            <a:off x="4932040" y="5517232"/>
            <a:ext cx="1224136" cy="1295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a:extLst>
              <a:ext uri="{FF2B5EF4-FFF2-40B4-BE49-F238E27FC236}">
                <a16:creationId xmlns:a16="http://schemas.microsoft.com/office/drawing/2014/main" id="{86B45D15-2DBE-4C5A-AB29-DEC059CC0C3A}"/>
              </a:ext>
            </a:extLst>
          </p:cNvPr>
          <p:cNvSpPr txBox="1"/>
          <p:nvPr/>
        </p:nvSpPr>
        <p:spPr>
          <a:xfrm>
            <a:off x="6156176" y="5415899"/>
            <a:ext cx="1149674" cy="461665"/>
          </a:xfrm>
          <a:prstGeom prst="rect">
            <a:avLst/>
          </a:prstGeom>
          <a:noFill/>
        </p:spPr>
        <p:txBody>
          <a:bodyPr wrap="square" rtlCol="0">
            <a:spAutoFit/>
          </a:bodyPr>
          <a:lstStyle/>
          <a:p>
            <a:r>
              <a:rPr lang="en-GB"/>
              <a:t>slide 50</a:t>
            </a:r>
            <a:endParaRPr lang="nl-NL"/>
          </a:p>
        </p:txBody>
      </p:sp>
    </p:spTree>
    <p:extLst>
      <p:ext uri="{BB962C8B-B14F-4D97-AF65-F5344CB8AC3E}">
        <p14:creationId xmlns:p14="http://schemas.microsoft.com/office/powerpoint/2010/main" val="96643014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7" y="692696"/>
            <a:ext cx="8215064" cy="5016758"/>
          </a:xfrm>
          <a:prstGeom prst="rect">
            <a:avLst/>
          </a:prstGeom>
          <a:noFill/>
        </p:spPr>
        <p:txBody>
          <a:bodyPr wrap="square" rtlCol="0">
            <a:spAutoFit/>
          </a:bodyPr>
          <a:lstStyle/>
          <a:p>
            <a:r>
              <a:rPr lang="en-US"/>
              <a:t>s</a:t>
            </a:r>
            <a:r>
              <a:rPr lang="en-US" baseline="30000"/>
              <a:t>2</a:t>
            </a:r>
            <a:r>
              <a:rPr lang="en-US" baseline="-25000"/>
              <a:t>Ph_QTL</a:t>
            </a:r>
            <a:r>
              <a:rPr lang="en-US" baseline="-36000"/>
              <a:t>A</a:t>
            </a:r>
            <a:r>
              <a:rPr lang="en-US" baseline="-50000"/>
              <a:t> </a:t>
            </a:r>
            <a:r>
              <a:rPr lang="en-US"/>
              <a:t>= 2</a:t>
            </a:r>
            <a:r>
              <a:rPr lang="en-US">
                <a:solidFill>
                  <a:srgbClr val="00CC00"/>
                </a:solidFill>
              </a:rPr>
              <a:t>pq</a:t>
            </a:r>
            <a:r>
              <a:rPr lang="en-US"/>
              <a:t>[</a:t>
            </a:r>
            <a:r>
              <a:rPr lang="en-US">
                <a:solidFill>
                  <a:srgbClr val="FF6600"/>
                </a:solidFill>
              </a:rPr>
              <a:t>a</a:t>
            </a:r>
            <a:r>
              <a:rPr lang="en-US" dirty="0"/>
              <a:t>+(</a:t>
            </a:r>
            <a:r>
              <a:rPr lang="en-US" dirty="0">
                <a:solidFill>
                  <a:srgbClr val="00CC00"/>
                </a:solidFill>
              </a:rPr>
              <a:t>q</a:t>
            </a:r>
            <a:r>
              <a:rPr lang="en-US" dirty="0"/>
              <a:t>-</a:t>
            </a:r>
            <a:r>
              <a:rPr lang="en-US" dirty="0">
                <a:solidFill>
                  <a:srgbClr val="00CC00"/>
                </a:solidFill>
              </a:rPr>
              <a:t>p</a:t>
            </a:r>
            <a:r>
              <a:rPr lang="en-US" dirty="0"/>
              <a:t>)</a:t>
            </a:r>
            <a:r>
              <a:rPr lang="en-US" dirty="0">
                <a:solidFill>
                  <a:srgbClr val="FF6600"/>
                </a:solidFill>
              </a:rPr>
              <a:t>d</a:t>
            </a:r>
            <a:r>
              <a:rPr lang="en-US" dirty="0"/>
              <a:t>]</a:t>
            </a:r>
            <a:r>
              <a:rPr lang="en-US" baseline="30000" dirty="0"/>
              <a:t>2</a:t>
            </a:r>
            <a:r>
              <a:rPr lang="en-US" baseline="30000"/>
              <a:t>	</a:t>
            </a:r>
            <a:r>
              <a:rPr lang="en-US"/>
              <a:t> s</a:t>
            </a:r>
            <a:r>
              <a:rPr lang="en-US" baseline="30000"/>
              <a:t>2</a:t>
            </a:r>
            <a:r>
              <a:rPr lang="en-US" baseline="-25000"/>
              <a:t>Ph_QTL</a:t>
            </a:r>
            <a:r>
              <a:rPr lang="en-US" baseline="-36000"/>
              <a:t>D</a:t>
            </a:r>
            <a:r>
              <a:rPr lang="en-US"/>
              <a:t>= (</a:t>
            </a:r>
            <a:r>
              <a:rPr lang="en-US">
                <a:solidFill>
                  <a:srgbClr val="00CC00"/>
                </a:solidFill>
              </a:rPr>
              <a:t>2pq</a:t>
            </a:r>
            <a:r>
              <a:rPr lang="en-US">
                <a:solidFill>
                  <a:srgbClr val="FF6600"/>
                </a:solidFill>
              </a:rPr>
              <a:t>d</a:t>
            </a:r>
            <a:r>
              <a:rPr lang="en-US"/>
              <a:t>)</a:t>
            </a:r>
            <a:r>
              <a:rPr lang="en-US" baseline="30000"/>
              <a:t>2 </a:t>
            </a:r>
            <a:r>
              <a:rPr lang="en-US" baseline="-25000"/>
              <a:t> </a:t>
            </a:r>
            <a:r>
              <a:rPr lang="en-US" sz="1800" baseline="-50000"/>
              <a:t>		 	</a:t>
            </a:r>
            <a:r>
              <a:rPr lang="nl-NL" sz="1800"/>
              <a:t> </a:t>
            </a:r>
            <a:r>
              <a:rPr lang="en-US" sz="1800" baseline="-50000" dirty="0"/>
              <a:t>	</a:t>
            </a:r>
            <a:endParaRPr lang="en-US" sz="1800" dirty="0"/>
          </a:p>
          <a:p>
            <a:endParaRPr lang="en-US" sz="1800" dirty="0"/>
          </a:p>
          <a:p>
            <a:r>
              <a:rPr lang="en-US" sz="2000"/>
              <a:t>IBD=0	</a:t>
            </a:r>
            <a:r>
              <a:rPr lang="en-US" sz="2000" b="1">
                <a:solidFill>
                  <a:srgbClr val="0070C0"/>
                </a:solidFill>
              </a:rPr>
              <a:t>0  </a:t>
            </a:r>
            <a:r>
              <a:rPr lang="en-US" sz="2000" dirty="0"/>
              <a:t>			</a:t>
            </a:r>
            <a:r>
              <a:rPr lang="en-US" sz="2000" b="1" dirty="0">
                <a:solidFill>
                  <a:srgbClr val="0070C0"/>
                </a:solidFill>
              </a:rPr>
              <a:t>0</a:t>
            </a:r>
            <a:r>
              <a:rPr lang="en-US" sz="2000" dirty="0"/>
              <a:t>	 	Unrelated</a:t>
            </a:r>
          </a:p>
          <a:p>
            <a:r>
              <a:rPr lang="en-US" sz="2000" dirty="0" err="1"/>
              <a:t>IBD</a:t>
            </a:r>
            <a:r>
              <a:rPr lang="en-US" sz="2000" dirty="0"/>
              <a:t>=1	</a:t>
            </a:r>
            <a:r>
              <a:rPr lang="en-US" sz="2000" b="1" dirty="0">
                <a:solidFill>
                  <a:srgbClr val="0070C0"/>
                </a:solidFill>
              </a:rPr>
              <a:t>½</a:t>
            </a:r>
            <a:r>
              <a:rPr lang="en-US" sz="2000" dirty="0"/>
              <a:t>			</a:t>
            </a:r>
            <a:r>
              <a:rPr lang="en-US" sz="2000" b="1" dirty="0">
                <a:solidFill>
                  <a:srgbClr val="0070C0"/>
                </a:solidFill>
              </a:rPr>
              <a:t>0</a:t>
            </a:r>
            <a:r>
              <a:rPr lang="en-US" sz="2000" dirty="0"/>
              <a:t>		Parent - Offspring</a:t>
            </a:r>
          </a:p>
          <a:p>
            <a:endParaRPr lang="en-US" sz="2000"/>
          </a:p>
          <a:p>
            <a:r>
              <a:rPr lang="en-US" sz="2000"/>
              <a:t>IBD</a:t>
            </a:r>
            <a:r>
              <a:rPr lang="en-US" sz="2000" dirty="0"/>
              <a:t>=2	</a:t>
            </a:r>
            <a:r>
              <a:rPr lang="en-US" sz="2000" b="1" dirty="0">
                <a:solidFill>
                  <a:srgbClr val="0070C0"/>
                </a:solidFill>
              </a:rPr>
              <a:t>1</a:t>
            </a:r>
            <a:r>
              <a:rPr lang="en-US" sz="2000" dirty="0"/>
              <a:t>			</a:t>
            </a:r>
            <a:r>
              <a:rPr lang="en-US" sz="2000" b="1" dirty="0">
                <a:solidFill>
                  <a:srgbClr val="0070C0"/>
                </a:solidFill>
              </a:rPr>
              <a:t>1</a:t>
            </a:r>
            <a:r>
              <a:rPr lang="en-US" sz="2000" dirty="0"/>
              <a:t>		</a:t>
            </a:r>
            <a:r>
              <a:rPr lang="en-US" sz="2000" dirty="0" err="1"/>
              <a:t>MZ</a:t>
            </a:r>
            <a:r>
              <a:rPr lang="en-US" sz="2000" dirty="0"/>
              <a:t> twins</a:t>
            </a:r>
          </a:p>
          <a:p>
            <a:endParaRPr lang="en-US" sz="2000" dirty="0"/>
          </a:p>
          <a:p>
            <a:r>
              <a:rPr lang="en-US" sz="2000" dirty="0" err="1"/>
              <a:t>IBD</a:t>
            </a:r>
            <a:r>
              <a:rPr lang="en-US" sz="2000" dirty="0"/>
              <a:t>=0	</a:t>
            </a:r>
            <a:r>
              <a:rPr lang="en-US" sz="2000" b="1" dirty="0">
                <a:solidFill>
                  <a:srgbClr val="0070C0"/>
                </a:solidFill>
              </a:rPr>
              <a:t> 0</a:t>
            </a:r>
            <a:r>
              <a:rPr lang="en-US" sz="2000" dirty="0"/>
              <a:t>			</a:t>
            </a:r>
            <a:r>
              <a:rPr lang="en-US" sz="2000" b="1" dirty="0">
                <a:solidFill>
                  <a:srgbClr val="0070C0"/>
                </a:solidFill>
              </a:rPr>
              <a:t>0 </a:t>
            </a:r>
            <a:r>
              <a:rPr lang="en-US" sz="2000" dirty="0"/>
              <a:t>		</a:t>
            </a:r>
            <a:r>
              <a:rPr lang="en-US" sz="2000"/>
              <a:t>25% (</a:t>
            </a:r>
            <a:r>
              <a:rPr lang="en-US" sz="2000" b="1" i="1">
                <a:solidFill>
                  <a:schemeClr val="accent2"/>
                </a:solidFill>
              </a:rPr>
              <a:t>¼</a:t>
            </a:r>
            <a:r>
              <a:rPr lang="en-US" sz="2000"/>
              <a:t>) </a:t>
            </a:r>
            <a:r>
              <a:rPr lang="en-US" sz="2000" dirty="0" err="1"/>
              <a:t>DZ</a:t>
            </a:r>
            <a:r>
              <a:rPr lang="en-US" sz="2000" dirty="0"/>
              <a:t> twins</a:t>
            </a:r>
          </a:p>
          <a:p>
            <a:r>
              <a:rPr lang="en-US" sz="2000" dirty="0" err="1"/>
              <a:t>IBD</a:t>
            </a:r>
            <a:r>
              <a:rPr lang="en-US" sz="2000" dirty="0"/>
              <a:t>=1	</a:t>
            </a:r>
            <a:r>
              <a:rPr lang="en-US" sz="2000" b="1" dirty="0">
                <a:solidFill>
                  <a:srgbClr val="0070C0"/>
                </a:solidFill>
              </a:rPr>
              <a:t> ½ </a:t>
            </a:r>
            <a:r>
              <a:rPr lang="en-US" sz="2000" dirty="0"/>
              <a:t>			</a:t>
            </a:r>
            <a:r>
              <a:rPr lang="en-US" sz="2000" b="1" dirty="0">
                <a:solidFill>
                  <a:srgbClr val="0070C0"/>
                </a:solidFill>
              </a:rPr>
              <a:t>0 </a:t>
            </a:r>
            <a:r>
              <a:rPr lang="en-US" sz="2000" dirty="0"/>
              <a:t>		50</a:t>
            </a:r>
            <a:r>
              <a:rPr lang="en-US" sz="2000"/>
              <a:t>% (</a:t>
            </a:r>
            <a:r>
              <a:rPr lang="en-US" sz="2000" b="1">
                <a:solidFill>
                  <a:srgbClr val="0070C0"/>
                </a:solidFill>
              </a:rPr>
              <a:t>½</a:t>
            </a:r>
            <a:r>
              <a:rPr lang="en-US" sz="2000"/>
              <a:t>) DZ </a:t>
            </a:r>
            <a:r>
              <a:rPr lang="en-US" sz="2000" dirty="0"/>
              <a:t>twins</a:t>
            </a:r>
          </a:p>
          <a:p>
            <a:r>
              <a:rPr lang="en-US" sz="2000" dirty="0" err="1"/>
              <a:t>IBD</a:t>
            </a:r>
            <a:r>
              <a:rPr lang="en-US" sz="2000" dirty="0"/>
              <a:t>=2	</a:t>
            </a:r>
            <a:r>
              <a:rPr lang="en-US" sz="2000" b="1" dirty="0">
                <a:solidFill>
                  <a:srgbClr val="0070C0"/>
                </a:solidFill>
              </a:rPr>
              <a:t> 1</a:t>
            </a:r>
            <a:r>
              <a:rPr lang="en-US" sz="2000" dirty="0"/>
              <a:t>			</a:t>
            </a:r>
            <a:r>
              <a:rPr lang="en-US" sz="2000" b="1" dirty="0">
                <a:solidFill>
                  <a:srgbClr val="0070C0"/>
                </a:solidFill>
              </a:rPr>
              <a:t>1 </a:t>
            </a:r>
            <a:r>
              <a:rPr lang="en-US" sz="2000" dirty="0"/>
              <a:t>		25</a:t>
            </a:r>
            <a:r>
              <a:rPr lang="en-US" sz="2000"/>
              <a:t>% (</a:t>
            </a:r>
            <a:r>
              <a:rPr lang="en-US" sz="2000" b="1" i="1">
                <a:solidFill>
                  <a:schemeClr val="accent2"/>
                </a:solidFill>
              </a:rPr>
              <a:t>¼</a:t>
            </a:r>
            <a:r>
              <a:rPr lang="en-US" sz="2000"/>
              <a:t>) DZ twins</a:t>
            </a:r>
          </a:p>
          <a:p>
            <a:endParaRPr lang="en-US" sz="2000"/>
          </a:p>
          <a:p>
            <a:r>
              <a:rPr lang="en-US" sz="2000"/>
              <a:t>average	0*</a:t>
            </a:r>
            <a:r>
              <a:rPr lang="en-US" sz="2000" b="1" i="1">
                <a:solidFill>
                  <a:schemeClr val="accent2"/>
                </a:solidFill>
              </a:rPr>
              <a:t>¼</a:t>
            </a:r>
            <a:r>
              <a:rPr lang="en-US" sz="2000"/>
              <a:t>+</a:t>
            </a:r>
            <a:r>
              <a:rPr lang="en-US" sz="2000" b="1">
                <a:solidFill>
                  <a:srgbClr val="0070C0"/>
                </a:solidFill>
              </a:rPr>
              <a:t> ½ </a:t>
            </a:r>
            <a:r>
              <a:rPr lang="en-US" sz="2000"/>
              <a:t>*</a:t>
            </a:r>
            <a:r>
              <a:rPr lang="en-US" sz="2000" b="1">
                <a:solidFill>
                  <a:srgbClr val="0070C0"/>
                </a:solidFill>
              </a:rPr>
              <a:t> ½ </a:t>
            </a:r>
            <a:r>
              <a:rPr lang="en-US" sz="2000"/>
              <a:t>+1*</a:t>
            </a:r>
            <a:r>
              <a:rPr lang="en-US" sz="2000" b="1" i="1">
                <a:solidFill>
                  <a:schemeClr val="accent2"/>
                </a:solidFill>
              </a:rPr>
              <a:t>¼</a:t>
            </a:r>
            <a:r>
              <a:rPr lang="en-US" sz="2000"/>
              <a:t>	0*</a:t>
            </a:r>
            <a:r>
              <a:rPr lang="en-US" sz="2000" b="1" i="1">
                <a:solidFill>
                  <a:schemeClr val="accent2"/>
                </a:solidFill>
                <a:latin typeface="+mn-lt"/>
              </a:rPr>
              <a:t>¼</a:t>
            </a:r>
            <a:r>
              <a:rPr lang="en-US" sz="2000"/>
              <a:t>+0*</a:t>
            </a:r>
            <a:r>
              <a:rPr lang="en-US" sz="2000" b="1">
                <a:solidFill>
                  <a:srgbClr val="0070C0"/>
                </a:solidFill>
              </a:rPr>
              <a:t> ½ </a:t>
            </a:r>
            <a:r>
              <a:rPr lang="en-US" sz="2000"/>
              <a:t>+1*</a:t>
            </a:r>
            <a:r>
              <a:rPr lang="en-US" sz="2000" b="1" i="1">
                <a:solidFill>
                  <a:schemeClr val="accent2"/>
                </a:solidFill>
              </a:rPr>
              <a:t>¼</a:t>
            </a:r>
            <a:endParaRPr lang="en-US" sz="2000"/>
          </a:p>
          <a:p>
            <a:r>
              <a:rPr lang="en-US" sz="2000"/>
              <a:t>	</a:t>
            </a:r>
            <a:r>
              <a:rPr lang="en-US"/>
              <a:t>= </a:t>
            </a:r>
            <a:r>
              <a:rPr lang="en-US" b="1">
                <a:solidFill>
                  <a:srgbClr val="0070C0"/>
                </a:solidFill>
              </a:rPr>
              <a:t>½ </a:t>
            </a:r>
            <a:r>
              <a:rPr lang="en-US"/>
              <a:t>			= </a:t>
            </a:r>
            <a:r>
              <a:rPr lang="en-US" b="1" i="1">
                <a:solidFill>
                  <a:schemeClr val="accent2"/>
                </a:solidFill>
              </a:rPr>
              <a:t>¼</a:t>
            </a:r>
          </a:p>
          <a:p>
            <a:r>
              <a:rPr lang="en-US" sz="1800"/>
              <a:t>				</a:t>
            </a:r>
            <a:endParaRPr lang="en-US" sz="1800" dirty="0"/>
          </a:p>
          <a:p>
            <a:r>
              <a:rPr lang="en-US" sz="1800"/>
              <a:t> </a:t>
            </a:r>
            <a:endParaRPr lang="en-US" sz="1800"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317AFD-D55A-4159-9460-B4362B542011}" type="slidenum">
              <a:rPr lang="nl-NL" smtClean="0"/>
              <a:pPr/>
              <a:t>59</a:t>
            </a:fld>
            <a:endParaRPr lang="nl-NL"/>
          </a:p>
        </p:txBody>
      </p:sp>
      <p:sp>
        <p:nvSpPr>
          <p:cNvPr id="2" name="TextBox 1">
            <a:extLst>
              <a:ext uri="{FF2B5EF4-FFF2-40B4-BE49-F238E27FC236}">
                <a16:creationId xmlns:a16="http://schemas.microsoft.com/office/drawing/2014/main" id="{847D83EB-AC89-416A-A34D-A0A27EE7D303}"/>
              </a:ext>
            </a:extLst>
          </p:cNvPr>
          <p:cNvSpPr txBox="1"/>
          <p:nvPr/>
        </p:nvSpPr>
        <p:spPr>
          <a:xfrm>
            <a:off x="397093" y="5229199"/>
            <a:ext cx="2754280" cy="830997"/>
          </a:xfrm>
          <a:prstGeom prst="rect">
            <a:avLst/>
          </a:prstGeom>
          <a:noFill/>
        </p:spPr>
        <p:txBody>
          <a:bodyPr wrap="none" rtlCol="0">
            <a:spAutoFit/>
          </a:bodyPr>
          <a:lstStyle/>
          <a:p>
            <a:r>
              <a:rPr lang="en-GB"/>
              <a:t>proportion of alleles </a:t>
            </a:r>
          </a:p>
          <a:p>
            <a:r>
              <a:rPr lang="en-GB"/>
              <a:t>shared IBD</a:t>
            </a:r>
            <a:endParaRPr lang="nl-NL"/>
          </a:p>
        </p:txBody>
      </p:sp>
      <p:sp>
        <p:nvSpPr>
          <p:cNvPr id="6" name="TextBox 5">
            <a:extLst>
              <a:ext uri="{FF2B5EF4-FFF2-40B4-BE49-F238E27FC236}">
                <a16:creationId xmlns:a16="http://schemas.microsoft.com/office/drawing/2014/main" id="{CAD47F34-5CC2-4062-8620-21CC3978E4BB}"/>
              </a:ext>
            </a:extLst>
          </p:cNvPr>
          <p:cNvSpPr txBox="1"/>
          <p:nvPr/>
        </p:nvSpPr>
        <p:spPr>
          <a:xfrm>
            <a:off x="3923928" y="5229199"/>
            <a:ext cx="2925801" cy="830997"/>
          </a:xfrm>
          <a:prstGeom prst="rect">
            <a:avLst/>
          </a:prstGeom>
          <a:noFill/>
        </p:spPr>
        <p:txBody>
          <a:bodyPr wrap="none" rtlCol="0">
            <a:spAutoFit/>
          </a:bodyPr>
          <a:lstStyle/>
          <a:p>
            <a:r>
              <a:rPr lang="en-GB"/>
              <a:t>probability of sharing </a:t>
            </a:r>
          </a:p>
          <a:p>
            <a:r>
              <a:rPr lang="en-GB"/>
              <a:t>2 alleles IBD</a:t>
            </a:r>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5782" y="165812"/>
            <a:ext cx="7992888" cy="5816977"/>
          </a:xfrm>
          <a:prstGeom prst="rect">
            <a:avLst/>
          </a:prstGeom>
          <a:noFill/>
        </p:spPr>
        <p:txBody>
          <a:bodyPr wrap="square" rtlCol="0">
            <a:spAutoFit/>
          </a:bodyPr>
          <a:lstStyle/>
          <a:p>
            <a:r>
              <a:rPr lang="en-US" sz="3200" b="1"/>
              <a:t>Genetically complex:</a:t>
            </a:r>
          </a:p>
          <a:p>
            <a:endParaRPr lang="en-US" sz="3200"/>
          </a:p>
          <a:p>
            <a:r>
              <a:rPr lang="en-US" sz="2800"/>
              <a:t>Individual differences in the phenotype are subject to the effects of many genes of small effects, a.k.a. </a:t>
            </a:r>
            <a:r>
              <a:rPr lang="en-US" sz="2800" b="1"/>
              <a:t>polygenes, minor genes</a:t>
            </a:r>
            <a:r>
              <a:rPr lang="en-US" sz="2800"/>
              <a:t>. How many? Hundreds (Educational Attainment, Height) … Thousands….?</a:t>
            </a:r>
          </a:p>
          <a:p>
            <a:endParaRPr lang="en-US" sz="2800"/>
          </a:p>
          <a:p>
            <a:r>
              <a:rPr lang="en-US" sz="2800"/>
              <a:t>Phenotypic individual differences are attributable to genetic individual differences in a large number of polygenes, a.k.a. </a:t>
            </a:r>
            <a:r>
              <a:rPr lang="en-US" sz="2800" b="1"/>
              <a:t>QTLs (quantitative trait loci). </a:t>
            </a:r>
          </a:p>
          <a:p>
            <a:endParaRPr lang="en-US" sz="2800"/>
          </a:p>
          <a:p>
            <a:r>
              <a:rPr lang="en-US" sz="2800"/>
              <a:t>Polygenicity implies phenotypic continuous distributions  </a:t>
            </a:r>
          </a:p>
        </p:txBody>
      </p:sp>
    </p:spTree>
    <p:extLst>
      <p:ext uri="{BB962C8B-B14F-4D97-AF65-F5344CB8AC3E}">
        <p14:creationId xmlns:p14="http://schemas.microsoft.com/office/powerpoint/2010/main" val="484836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51D626-0195-4EEC-8BC2-136A30E74761}"/>
              </a:ext>
            </a:extLst>
          </p:cNvPr>
          <p:cNvSpPr txBox="1"/>
          <p:nvPr/>
        </p:nvSpPr>
        <p:spPr>
          <a:xfrm>
            <a:off x="301919" y="764704"/>
            <a:ext cx="8540161" cy="4708981"/>
          </a:xfrm>
          <a:prstGeom prst="rect">
            <a:avLst/>
          </a:prstGeom>
          <a:noFill/>
        </p:spPr>
        <p:txBody>
          <a:bodyPr wrap="square" rtlCol="0">
            <a:spAutoFit/>
          </a:bodyPr>
          <a:lstStyle/>
          <a:p>
            <a:r>
              <a:rPr lang="en-GB" sz="2000">
                <a:solidFill>
                  <a:srgbClr val="FF0000"/>
                </a:solidFill>
              </a:rPr>
              <a:t>Q: Why do twins have to be IBD=2 to shared dominance variance?</a:t>
            </a:r>
          </a:p>
          <a:p>
            <a:r>
              <a:rPr lang="nl-NL" sz="2000">
                <a:solidFill>
                  <a:srgbClr val="FF0000"/>
                </a:solidFill>
              </a:rPr>
              <a:t>(prob(IBD=2) = 1)?</a:t>
            </a:r>
          </a:p>
          <a:p>
            <a:r>
              <a:rPr lang="nl-NL" sz="2000"/>
              <a:t>A: Because similaries due to dominance effects are related to genotype not individual alleles. You have to have the same genotype to shared dominance variance.</a:t>
            </a:r>
          </a:p>
          <a:p>
            <a:endParaRPr lang="nl-NL" sz="2000"/>
          </a:p>
          <a:p>
            <a:r>
              <a:rPr lang="nl-NL" sz="2000">
                <a:solidFill>
                  <a:srgbClr val="FF0000"/>
                </a:solidFill>
              </a:rPr>
              <a:t>Q: Why does the (average) proportion of alleles shared IBD reflect </a:t>
            </a:r>
          </a:p>
          <a:p>
            <a:r>
              <a:rPr lang="nl-NL" sz="2000">
                <a:solidFill>
                  <a:srgbClr val="FF0000"/>
                </a:solidFill>
              </a:rPr>
              <a:t>shared additive genetic variance?</a:t>
            </a:r>
          </a:p>
          <a:p>
            <a:r>
              <a:rPr lang="nl-NL" sz="2000"/>
              <a:t>A:  Because similaries due to additive effect are related to individual alleles. Sharing an allele implies sharing additive genetic variance.</a:t>
            </a:r>
          </a:p>
          <a:p>
            <a:endParaRPr lang="nl-NL" sz="2000"/>
          </a:p>
          <a:p>
            <a:r>
              <a:rPr lang="nl-NL" sz="2000">
                <a:solidFill>
                  <a:srgbClr val="FF0000"/>
                </a:solidFill>
              </a:rPr>
              <a:t>Q: If I know MZ twin are IBD=2,  do I know what actual alleles they have?</a:t>
            </a:r>
          </a:p>
          <a:p>
            <a:r>
              <a:rPr lang="nl-NL" sz="2000"/>
              <a:t>NO: IBD is about sharing alleles, but if not says nothing about the</a:t>
            </a:r>
          </a:p>
          <a:p>
            <a:r>
              <a:rPr lang="nl-NL" sz="2000"/>
              <a:t>actual identity of the alleles. However, if relatives are IBD 2, you so know that they have the same alleles (AA and AA, Aa and Aa, or aa and aa).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A6CF579-8C7E-4D95-8FD0-8B5B7FD98C0F}"/>
              </a:ext>
            </a:extLst>
          </p:cNvPr>
          <p:cNvPicPr>
            <a:picLocks noChangeAspect="1"/>
          </p:cNvPicPr>
          <p:nvPr/>
        </p:nvPicPr>
        <p:blipFill>
          <a:blip r:embed="rId2" cstate="print"/>
          <a:stretch>
            <a:fillRect/>
          </a:stretch>
        </p:blipFill>
        <p:spPr>
          <a:xfrm>
            <a:off x="899592" y="3176971"/>
            <a:ext cx="2215465" cy="2664296"/>
          </a:xfrm>
          <a:prstGeom prst="rect">
            <a:avLst/>
          </a:prstGeom>
        </p:spPr>
      </p:pic>
      <p:cxnSp>
        <p:nvCxnSpPr>
          <p:cNvPr id="5" name="Verbindingslijn: gekromd 4">
            <a:extLst>
              <a:ext uri="{FF2B5EF4-FFF2-40B4-BE49-F238E27FC236}">
                <a16:creationId xmlns:a16="http://schemas.microsoft.com/office/drawing/2014/main" id="{9F82E92B-8AED-4089-98D7-B7DA33DF5179}"/>
              </a:ext>
            </a:extLst>
          </p:cNvPr>
          <p:cNvCxnSpPr>
            <a:cxnSpLocks/>
            <a:stCxn id="4" idx="2"/>
            <a:endCxn id="2" idx="0"/>
          </p:cNvCxnSpPr>
          <p:nvPr/>
        </p:nvCxnSpPr>
        <p:spPr bwMode="auto">
          <a:xfrm rot="10800000" flipV="1">
            <a:off x="2007326" y="1628799"/>
            <a:ext cx="764475" cy="1548171"/>
          </a:xfrm>
          <a:prstGeom prst="curvedConnector2">
            <a:avLst/>
          </a:prstGeom>
          <a:solidFill>
            <a:schemeClr val="accent1"/>
          </a:solidFill>
          <a:ln w="28575" cap="flat" cmpd="sng" algn="ctr">
            <a:solidFill>
              <a:schemeClr val="tx1"/>
            </a:solidFill>
            <a:prstDash val="solid"/>
            <a:round/>
            <a:headEnd type="none" w="med" len="med"/>
            <a:tailEnd type="triangle"/>
          </a:ln>
          <a:effectLst/>
        </p:spPr>
      </p:cxnSp>
      <p:sp>
        <p:nvSpPr>
          <p:cNvPr id="4" name="Ovaal 3">
            <a:extLst>
              <a:ext uri="{FF2B5EF4-FFF2-40B4-BE49-F238E27FC236}">
                <a16:creationId xmlns:a16="http://schemas.microsoft.com/office/drawing/2014/main" id="{9556A184-3D6C-473B-86E7-63642E833965}"/>
              </a:ext>
            </a:extLst>
          </p:cNvPr>
          <p:cNvSpPr/>
          <p:nvPr/>
        </p:nvSpPr>
        <p:spPr bwMode="auto">
          <a:xfrm>
            <a:off x="2771800" y="404664"/>
            <a:ext cx="5472608" cy="244827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2000">
                <a:solidFill>
                  <a:srgbClr val="FF66CC"/>
                </a:solidFill>
              </a:rPr>
              <a:t> </a:t>
            </a:r>
          </a:p>
        </p:txBody>
      </p:sp>
      <p:cxnSp>
        <p:nvCxnSpPr>
          <p:cNvPr id="9" name="Verbindingslijn: gekromd 8">
            <a:extLst>
              <a:ext uri="{FF2B5EF4-FFF2-40B4-BE49-F238E27FC236}">
                <a16:creationId xmlns:a16="http://schemas.microsoft.com/office/drawing/2014/main" id="{018A3C88-E227-4EFF-9959-A577432ABAC8}"/>
              </a:ext>
            </a:extLst>
          </p:cNvPr>
          <p:cNvCxnSpPr>
            <a:cxnSpLocks/>
            <a:stCxn id="2" idx="1"/>
            <a:endCxn id="12" idx="2"/>
          </p:cNvCxnSpPr>
          <p:nvPr/>
        </p:nvCxnSpPr>
        <p:spPr bwMode="auto">
          <a:xfrm rot="10800000" flipH="1">
            <a:off x="899592" y="4293097"/>
            <a:ext cx="3600400" cy="216023"/>
          </a:xfrm>
          <a:prstGeom prst="curvedConnector5">
            <a:avLst>
              <a:gd name="adj1" fmla="val -6349"/>
              <a:gd name="adj2" fmla="val 722492"/>
              <a:gd name="adj3" fmla="val 80767"/>
            </a:avLst>
          </a:prstGeom>
          <a:solidFill>
            <a:schemeClr val="accent1"/>
          </a:solidFill>
          <a:ln w="28575" cap="flat" cmpd="sng" algn="ctr">
            <a:solidFill>
              <a:schemeClr val="tx1"/>
            </a:solidFill>
            <a:prstDash val="solid"/>
            <a:round/>
            <a:headEnd type="none" w="med" len="med"/>
            <a:tailEnd type="triangle"/>
          </a:ln>
          <a:effectLst/>
        </p:spPr>
      </p:cxnSp>
      <p:sp>
        <p:nvSpPr>
          <p:cNvPr id="12" name="Ovaal 11">
            <a:extLst>
              <a:ext uri="{FF2B5EF4-FFF2-40B4-BE49-F238E27FC236}">
                <a16:creationId xmlns:a16="http://schemas.microsoft.com/office/drawing/2014/main" id="{8A7D7917-9719-4855-B1C2-7C7D6CADBBB9}"/>
              </a:ext>
            </a:extLst>
          </p:cNvPr>
          <p:cNvSpPr/>
          <p:nvPr/>
        </p:nvSpPr>
        <p:spPr bwMode="auto">
          <a:xfrm>
            <a:off x="4499992" y="3789040"/>
            <a:ext cx="4032448" cy="100811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2000">
                <a:solidFill>
                  <a:srgbClr val="FF0000"/>
                </a:solidFill>
              </a:rPr>
              <a:t>Thank you! </a:t>
            </a:r>
          </a:p>
          <a:p>
            <a:pPr marL="0" marR="0" indent="0" algn="l" defTabSz="914400" rtl="0" eaLnBrk="0" fontAlgn="base" latinLnBrk="0" hangingPunct="0">
              <a:lnSpc>
                <a:spcPct val="100000"/>
              </a:lnSpc>
              <a:spcBef>
                <a:spcPct val="0"/>
              </a:spcBef>
              <a:spcAft>
                <a:spcPct val="0"/>
              </a:spcAft>
              <a:buClrTx/>
              <a:buSzTx/>
              <a:buFontTx/>
              <a:buNone/>
              <a:tabLst/>
            </a:pPr>
            <a:r>
              <a:rPr lang="nl-NL" sz="2000">
                <a:solidFill>
                  <a:srgbClr val="FF0000"/>
                </a:solidFill>
              </a:rPr>
              <a:t>Good question !</a:t>
            </a:r>
          </a:p>
        </p:txBody>
      </p:sp>
      <p:sp>
        <p:nvSpPr>
          <p:cNvPr id="7" name="TextBox 6"/>
          <p:cNvSpPr txBox="1"/>
          <p:nvPr/>
        </p:nvSpPr>
        <p:spPr>
          <a:xfrm>
            <a:off x="3491880" y="1196752"/>
            <a:ext cx="3919663" cy="830997"/>
          </a:xfrm>
          <a:prstGeom prst="rect">
            <a:avLst/>
          </a:prstGeom>
          <a:noFill/>
        </p:spPr>
        <p:txBody>
          <a:bodyPr wrap="none" rtlCol="0">
            <a:spAutoFit/>
          </a:bodyPr>
          <a:lstStyle/>
          <a:p>
            <a:r>
              <a:rPr lang="en-US"/>
              <a:t>But all this was about 1 QTL!</a:t>
            </a:r>
          </a:p>
          <a:p>
            <a:r>
              <a:rPr lang="en-US"/>
              <a:t>What if there are &gt;1 or &gt; 100?</a:t>
            </a:r>
          </a:p>
        </p:txBody>
      </p:sp>
    </p:spTree>
    <p:extLst>
      <p:ext uri="{BB962C8B-B14F-4D97-AF65-F5344CB8AC3E}">
        <p14:creationId xmlns:p14="http://schemas.microsoft.com/office/powerpoint/2010/main" val="351265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71E5E5-C9A4-438E-949A-44EA442058A8}"/>
              </a:ext>
            </a:extLst>
          </p:cNvPr>
          <p:cNvSpPr/>
          <p:nvPr/>
        </p:nvSpPr>
        <p:spPr>
          <a:xfrm>
            <a:off x="418183" y="204317"/>
            <a:ext cx="7992888" cy="2185214"/>
          </a:xfrm>
          <a:prstGeom prst="rect">
            <a:avLst/>
          </a:prstGeom>
        </p:spPr>
        <p:txBody>
          <a:bodyPr wrap="square">
            <a:spAutoFit/>
          </a:bodyPr>
          <a:lstStyle/>
          <a:p>
            <a:r>
              <a:rPr lang="nl-NL"/>
              <a:t>Linear regression model  N QTLs (N &gt; 1... N&gt;1000)</a:t>
            </a:r>
          </a:p>
          <a:p>
            <a:endParaRPr lang="nl-NL"/>
          </a:p>
          <a:p>
            <a:r>
              <a:rPr lang="nl-NL"/>
              <a:t>pheno</a:t>
            </a:r>
            <a:r>
              <a:rPr lang="nl-NL" baseline="-25000"/>
              <a:t>i</a:t>
            </a:r>
            <a:r>
              <a:rPr lang="nl-NL"/>
              <a:t>  =  </a:t>
            </a:r>
            <a:r>
              <a:rPr lang="nl-NL" b="1"/>
              <a:t>a</a:t>
            </a:r>
            <a:r>
              <a:rPr lang="nl-NL" b="1" baseline="-25000"/>
              <a:t>0</a:t>
            </a:r>
            <a:r>
              <a:rPr lang="nl-NL"/>
              <a:t> + </a:t>
            </a:r>
            <a:r>
              <a:rPr lang="nl-NL" b="1"/>
              <a:t>a</a:t>
            </a:r>
            <a:r>
              <a:rPr lang="nl-NL" b="1" baseline="-25000"/>
              <a:t>1</a:t>
            </a:r>
            <a:r>
              <a:rPr lang="nl-NL"/>
              <a:t>*QTL</a:t>
            </a:r>
            <a:r>
              <a:rPr lang="nl-NL" baseline="-25000"/>
              <a:t>A1i</a:t>
            </a:r>
            <a:r>
              <a:rPr lang="nl-NL"/>
              <a:t> + </a:t>
            </a:r>
            <a:r>
              <a:rPr lang="nl-NL" b="1"/>
              <a:t>a</a:t>
            </a:r>
            <a:r>
              <a:rPr lang="nl-NL" b="1" baseline="-25000"/>
              <a:t>2</a:t>
            </a:r>
            <a:r>
              <a:rPr lang="nl-NL"/>
              <a:t>*QTL</a:t>
            </a:r>
            <a:r>
              <a:rPr lang="nl-NL" baseline="-25000"/>
              <a:t>A2i </a:t>
            </a:r>
            <a:r>
              <a:rPr lang="nl-NL"/>
              <a:t> +. . . + </a:t>
            </a:r>
            <a:r>
              <a:rPr lang="nl-NL" b="1"/>
              <a:t>a</a:t>
            </a:r>
            <a:r>
              <a:rPr lang="nl-NL" b="1" baseline="-25000"/>
              <a:t>N</a:t>
            </a:r>
            <a:r>
              <a:rPr lang="nl-NL"/>
              <a:t>*QTL</a:t>
            </a:r>
            <a:r>
              <a:rPr lang="nl-NL" baseline="-25000"/>
              <a:t>ANi  </a:t>
            </a:r>
          </a:p>
          <a:p>
            <a:r>
              <a:rPr lang="nl-NL"/>
              <a:t>	 + </a:t>
            </a:r>
            <a:r>
              <a:rPr lang="nl-NL" b="1"/>
              <a:t>d</a:t>
            </a:r>
            <a:r>
              <a:rPr lang="nl-NL" b="1" baseline="-25000"/>
              <a:t>1</a:t>
            </a:r>
            <a:r>
              <a:rPr lang="nl-NL"/>
              <a:t>*QTL</a:t>
            </a:r>
            <a:r>
              <a:rPr lang="nl-NL" baseline="-25000"/>
              <a:t>D1i</a:t>
            </a:r>
            <a:r>
              <a:rPr lang="nl-NL"/>
              <a:t> + </a:t>
            </a:r>
            <a:r>
              <a:rPr lang="nl-NL" b="1"/>
              <a:t>a</a:t>
            </a:r>
            <a:r>
              <a:rPr lang="nl-NL" b="1" baseline="-25000"/>
              <a:t>2</a:t>
            </a:r>
            <a:r>
              <a:rPr lang="nl-NL"/>
              <a:t>*QTL</a:t>
            </a:r>
            <a:r>
              <a:rPr lang="nl-NL" baseline="-25000"/>
              <a:t>D2i </a:t>
            </a:r>
            <a:r>
              <a:rPr lang="nl-NL"/>
              <a:t> +. . . + </a:t>
            </a:r>
            <a:r>
              <a:rPr lang="nl-NL" b="1"/>
              <a:t>d</a:t>
            </a:r>
            <a:r>
              <a:rPr lang="nl-NL" b="1" baseline="-25000"/>
              <a:t>N</a:t>
            </a:r>
            <a:r>
              <a:rPr lang="nl-NL"/>
              <a:t>*QTL</a:t>
            </a:r>
            <a:r>
              <a:rPr lang="nl-NL" baseline="-25000"/>
              <a:t>DNi   </a:t>
            </a:r>
            <a:r>
              <a:rPr lang="nl-NL"/>
              <a:t>+ e</a:t>
            </a:r>
            <a:r>
              <a:rPr lang="nl-NL" baseline="-25000"/>
              <a:t>i</a:t>
            </a:r>
          </a:p>
          <a:p>
            <a:endParaRPr lang="nl-NL" baseline="-25000"/>
          </a:p>
          <a:p>
            <a:endParaRPr lang="nl-NL"/>
          </a:p>
        </p:txBody>
      </p:sp>
      <p:sp>
        <p:nvSpPr>
          <p:cNvPr id="4" name="Rectangle 3">
            <a:extLst>
              <a:ext uri="{FF2B5EF4-FFF2-40B4-BE49-F238E27FC236}">
                <a16:creationId xmlns:a16="http://schemas.microsoft.com/office/drawing/2014/main" id="{4101231C-130D-4F1F-9235-C3EED88A6D05}"/>
              </a:ext>
            </a:extLst>
          </p:cNvPr>
          <p:cNvSpPr/>
          <p:nvPr/>
        </p:nvSpPr>
        <p:spPr>
          <a:xfrm>
            <a:off x="390355" y="2403999"/>
            <a:ext cx="8725817" cy="1692771"/>
          </a:xfrm>
          <a:prstGeom prst="rect">
            <a:avLst/>
          </a:prstGeom>
        </p:spPr>
        <p:txBody>
          <a:bodyPr wrap="square">
            <a:spAutoFit/>
          </a:bodyPr>
          <a:lstStyle/>
          <a:p>
            <a:r>
              <a:rPr lang="en-GB" b="1" i="1">
                <a:latin typeface="Futura Bk BT" pitchFamily="34" charset="0"/>
              </a:rPr>
              <a:t> </a:t>
            </a:r>
            <a:r>
              <a:rPr lang="en-US" b="1" i="1">
                <a:latin typeface="Futura Bk BT" pitchFamily="34" charset="0"/>
              </a:rPr>
              <a:t>s</a:t>
            </a:r>
            <a:r>
              <a:rPr lang="en-US" b="1" i="1" baseline="30000">
                <a:latin typeface="Futura Bk BT" pitchFamily="34" charset="0"/>
              </a:rPr>
              <a:t>2</a:t>
            </a:r>
            <a:r>
              <a:rPr lang="en-US" b="1" i="1" baseline="-25000">
                <a:latin typeface="Futura Bk BT" pitchFamily="34" charset="0"/>
              </a:rPr>
              <a:t>Ph_QTL(A) </a:t>
            </a:r>
            <a:r>
              <a:rPr lang="en-US">
                <a:latin typeface="Futura Bk BT" pitchFamily="34" charset="0"/>
              </a:rPr>
              <a:t>= 2*</a:t>
            </a:r>
            <a:r>
              <a:rPr lang="en-US" i="1">
                <a:solidFill>
                  <a:srgbClr val="00CC00"/>
                </a:solidFill>
                <a:latin typeface="Futura Bk BT" pitchFamily="34" charset="0"/>
              </a:rPr>
              <a:t>p</a:t>
            </a:r>
            <a:r>
              <a:rPr lang="nl-NL" baseline="-25000"/>
              <a:t>1</a:t>
            </a:r>
            <a:r>
              <a:rPr lang="en-US" i="1">
                <a:solidFill>
                  <a:srgbClr val="00CC00"/>
                </a:solidFill>
                <a:latin typeface="Futura Bk BT" pitchFamily="34" charset="0"/>
              </a:rPr>
              <a:t>q</a:t>
            </a:r>
            <a:r>
              <a:rPr lang="nl-NL" baseline="-25000"/>
              <a:t>1 </a:t>
            </a:r>
            <a:r>
              <a:rPr lang="en-US" i="1">
                <a:latin typeface="Futura Bk BT" pitchFamily="34" charset="0"/>
              </a:rPr>
              <a:t>[</a:t>
            </a:r>
            <a:r>
              <a:rPr lang="en-US" i="1">
                <a:solidFill>
                  <a:srgbClr val="FF6600"/>
                </a:solidFill>
                <a:latin typeface="Futura Bk BT" pitchFamily="34" charset="0"/>
              </a:rPr>
              <a:t>a</a:t>
            </a:r>
            <a:r>
              <a:rPr lang="nl-NL" baseline="-25000"/>
              <a:t>1</a:t>
            </a:r>
            <a:r>
              <a:rPr lang="en-US" i="1">
                <a:latin typeface="Futura Bk BT" pitchFamily="34" charset="0"/>
              </a:rPr>
              <a:t>+(</a:t>
            </a:r>
            <a:r>
              <a:rPr lang="en-US" i="1">
                <a:solidFill>
                  <a:srgbClr val="00CC00"/>
                </a:solidFill>
                <a:latin typeface="Futura Bk BT" pitchFamily="34" charset="0"/>
              </a:rPr>
              <a:t>q</a:t>
            </a:r>
            <a:r>
              <a:rPr lang="nl-NL" baseline="-25000"/>
              <a:t>1</a:t>
            </a:r>
            <a:r>
              <a:rPr lang="en-US" i="1">
                <a:latin typeface="Futura Bk BT" pitchFamily="34" charset="0"/>
              </a:rPr>
              <a:t>-</a:t>
            </a:r>
            <a:r>
              <a:rPr lang="en-US" i="1">
                <a:solidFill>
                  <a:srgbClr val="00CC00"/>
                </a:solidFill>
                <a:latin typeface="Futura Bk BT" pitchFamily="34" charset="0"/>
              </a:rPr>
              <a:t>p</a:t>
            </a:r>
            <a:r>
              <a:rPr lang="nl-NL" baseline="-25000"/>
              <a:t>1</a:t>
            </a:r>
            <a:r>
              <a:rPr lang="en-US" i="1">
                <a:latin typeface="Futura Bk BT" pitchFamily="34" charset="0"/>
              </a:rPr>
              <a:t>)</a:t>
            </a:r>
            <a:r>
              <a:rPr lang="en-US" i="1">
                <a:solidFill>
                  <a:srgbClr val="FF6600"/>
                </a:solidFill>
                <a:latin typeface="Futura Bk BT" pitchFamily="34" charset="0"/>
              </a:rPr>
              <a:t>d</a:t>
            </a:r>
            <a:r>
              <a:rPr lang="nl-NL" baseline="-25000"/>
              <a:t>1</a:t>
            </a:r>
            <a:r>
              <a:rPr lang="en-US" i="1">
                <a:latin typeface="Futura Bk BT" pitchFamily="34" charset="0"/>
              </a:rPr>
              <a:t>]</a:t>
            </a:r>
            <a:r>
              <a:rPr lang="nl-NL" baseline="-25000"/>
              <a:t> </a:t>
            </a:r>
            <a:r>
              <a:rPr lang="en-US" i="1" baseline="30000">
                <a:latin typeface="Futura Bk BT" pitchFamily="34" charset="0"/>
              </a:rPr>
              <a:t>2 </a:t>
            </a:r>
            <a:r>
              <a:rPr lang="en-US">
                <a:latin typeface="Futura Bk BT" pitchFamily="34" charset="0"/>
              </a:rPr>
              <a:t>+ </a:t>
            </a:r>
          </a:p>
          <a:p>
            <a:r>
              <a:rPr lang="en-US">
                <a:latin typeface="Futura Bk BT" pitchFamily="34" charset="0"/>
              </a:rPr>
              <a:t>2*</a:t>
            </a:r>
            <a:r>
              <a:rPr lang="en-US" i="1">
                <a:solidFill>
                  <a:srgbClr val="00CC00"/>
                </a:solidFill>
                <a:latin typeface="Futura Bk BT" pitchFamily="34" charset="0"/>
              </a:rPr>
              <a:t>p</a:t>
            </a:r>
            <a:r>
              <a:rPr lang="nl-NL" baseline="-25000"/>
              <a:t>1</a:t>
            </a:r>
            <a:r>
              <a:rPr lang="en-US" i="1">
                <a:solidFill>
                  <a:srgbClr val="00CC00"/>
                </a:solidFill>
                <a:latin typeface="Futura Bk BT" pitchFamily="34" charset="0"/>
              </a:rPr>
              <a:t>q</a:t>
            </a:r>
            <a:r>
              <a:rPr lang="nl-NL" baseline="-25000"/>
              <a:t>1 </a:t>
            </a:r>
            <a:r>
              <a:rPr lang="en-US" i="1">
                <a:latin typeface="Futura Bk BT" pitchFamily="34" charset="0"/>
              </a:rPr>
              <a:t>[</a:t>
            </a:r>
            <a:r>
              <a:rPr lang="en-US" i="1">
                <a:solidFill>
                  <a:srgbClr val="FF6600"/>
                </a:solidFill>
                <a:latin typeface="Futura Bk BT" pitchFamily="34" charset="0"/>
              </a:rPr>
              <a:t>a</a:t>
            </a:r>
            <a:r>
              <a:rPr lang="nl-NL" baseline="-25000"/>
              <a:t>1</a:t>
            </a:r>
            <a:r>
              <a:rPr lang="en-US" i="1">
                <a:latin typeface="Futura Bk BT" pitchFamily="34" charset="0"/>
              </a:rPr>
              <a:t>+(</a:t>
            </a:r>
            <a:r>
              <a:rPr lang="en-US" i="1">
                <a:solidFill>
                  <a:srgbClr val="00CC00"/>
                </a:solidFill>
                <a:latin typeface="Futura Bk BT" pitchFamily="34" charset="0"/>
              </a:rPr>
              <a:t>q</a:t>
            </a:r>
            <a:r>
              <a:rPr lang="nl-NL" baseline="-25000"/>
              <a:t>1</a:t>
            </a:r>
            <a:r>
              <a:rPr lang="en-US" i="1">
                <a:latin typeface="Futura Bk BT" pitchFamily="34" charset="0"/>
              </a:rPr>
              <a:t>-</a:t>
            </a:r>
            <a:r>
              <a:rPr lang="en-US" i="1">
                <a:solidFill>
                  <a:srgbClr val="00CC00"/>
                </a:solidFill>
                <a:latin typeface="Futura Bk BT" pitchFamily="34" charset="0"/>
              </a:rPr>
              <a:t>p</a:t>
            </a:r>
            <a:r>
              <a:rPr lang="nl-NL" baseline="-25000"/>
              <a:t>1</a:t>
            </a:r>
            <a:r>
              <a:rPr lang="en-US" i="1">
                <a:latin typeface="Futura Bk BT" pitchFamily="34" charset="0"/>
              </a:rPr>
              <a:t>)</a:t>
            </a:r>
            <a:r>
              <a:rPr lang="en-US" i="1">
                <a:solidFill>
                  <a:srgbClr val="FF6600"/>
                </a:solidFill>
                <a:latin typeface="Futura Bk BT" pitchFamily="34" charset="0"/>
              </a:rPr>
              <a:t>d</a:t>
            </a:r>
            <a:r>
              <a:rPr lang="nl-NL" baseline="-25000"/>
              <a:t>1</a:t>
            </a:r>
            <a:r>
              <a:rPr lang="en-US" i="1">
                <a:latin typeface="Futura Bk BT" pitchFamily="34" charset="0"/>
              </a:rPr>
              <a:t>]</a:t>
            </a:r>
            <a:r>
              <a:rPr lang="en-US" i="1" baseline="30000">
                <a:latin typeface="Futura Bk BT" pitchFamily="34" charset="0"/>
              </a:rPr>
              <a:t>2 </a:t>
            </a:r>
            <a:r>
              <a:rPr lang="en-US">
                <a:latin typeface="Futura Bk BT" pitchFamily="34" charset="0"/>
              </a:rPr>
              <a:t>+  </a:t>
            </a:r>
            <a:r>
              <a:rPr lang="nl-NL">
                <a:latin typeface="Futura Bk BT" pitchFamily="34" charset="0"/>
              </a:rPr>
              <a:t>... + </a:t>
            </a:r>
            <a:r>
              <a:rPr lang="en-US">
                <a:latin typeface="Futura Bk BT" pitchFamily="34" charset="0"/>
              </a:rPr>
              <a:t>2*</a:t>
            </a:r>
            <a:r>
              <a:rPr lang="en-US" i="1">
                <a:solidFill>
                  <a:srgbClr val="00CC00"/>
                </a:solidFill>
                <a:latin typeface="Futura Bk BT" pitchFamily="34" charset="0"/>
              </a:rPr>
              <a:t>p</a:t>
            </a:r>
            <a:r>
              <a:rPr lang="nl-NL" baseline="-25000"/>
              <a:t> N </a:t>
            </a:r>
            <a:r>
              <a:rPr lang="en-US" i="1">
                <a:solidFill>
                  <a:srgbClr val="00CC00"/>
                </a:solidFill>
                <a:latin typeface="Futura Bk BT" pitchFamily="34" charset="0"/>
              </a:rPr>
              <a:t>q</a:t>
            </a:r>
            <a:r>
              <a:rPr lang="nl-NL" baseline="-25000"/>
              <a:t> N </a:t>
            </a:r>
            <a:r>
              <a:rPr lang="en-US" i="1">
                <a:latin typeface="Futura Bk BT" pitchFamily="34" charset="0"/>
              </a:rPr>
              <a:t>[</a:t>
            </a:r>
            <a:r>
              <a:rPr lang="en-US" i="1">
                <a:solidFill>
                  <a:srgbClr val="FF6600"/>
                </a:solidFill>
                <a:latin typeface="Futura Bk BT" pitchFamily="34" charset="0"/>
              </a:rPr>
              <a:t>a</a:t>
            </a:r>
            <a:r>
              <a:rPr lang="nl-NL" baseline="-25000"/>
              <a:t> N </a:t>
            </a:r>
            <a:r>
              <a:rPr lang="en-US" i="1">
                <a:latin typeface="Futura Bk BT" pitchFamily="34" charset="0"/>
              </a:rPr>
              <a:t>+(</a:t>
            </a:r>
            <a:r>
              <a:rPr lang="en-US" i="1">
                <a:solidFill>
                  <a:srgbClr val="00CC00"/>
                </a:solidFill>
                <a:latin typeface="Futura Bk BT" pitchFamily="34" charset="0"/>
              </a:rPr>
              <a:t>q</a:t>
            </a:r>
            <a:r>
              <a:rPr lang="nl-NL" baseline="-25000"/>
              <a:t>N</a:t>
            </a:r>
            <a:r>
              <a:rPr lang="en-US" i="1">
                <a:latin typeface="Futura Bk BT" pitchFamily="34" charset="0"/>
              </a:rPr>
              <a:t>-</a:t>
            </a:r>
            <a:r>
              <a:rPr lang="en-US" i="1">
                <a:solidFill>
                  <a:srgbClr val="00CC00"/>
                </a:solidFill>
                <a:latin typeface="Futura Bk BT" pitchFamily="34" charset="0"/>
              </a:rPr>
              <a:t>p</a:t>
            </a:r>
            <a:r>
              <a:rPr lang="nl-NL" baseline="-25000"/>
              <a:t>N</a:t>
            </a:r>
            <a:r>
              <a:rPr lang="en-US" i="1">
                <a:latin typeface="Futura Bk BT" pitchFamily="34" charset="0"/>
              </a:rPr>
              <a:t>)</a:t>
            </a:r>
            <a:r>
              <a:rPr lang="en-US" i="1">
                <a:solidFill>
                  <a:srgbClr val="FF6600"/>
                </a:solidFill>
                <a:latin typeface="Futura Bk BT" pitchFamily="34" charset="0"/>
              </a:rPr>
              <a:t>d</a:t>
            </a:r>
            <a:r>
              <a:rPr lang="nl-NL" baseline="-25000"/>
              <a:t> N</a:t>
            </a:r>
            <a:r>
              <a:rPr lang="en-US" i="1">
                <a:latin typeface="Futura Bk BT" pitchFamily="34" charset="0"/>
              </a:rPr>
              <a:t>]</a:t>
            </a:r>
            <a:r>
              <a:rPr lang="nl-NL" baseline="-25000"/>
              <a:t> </a:t>
            </a:r>
            <a:r>
              <a:rPr lang="en-US" i="1" baseline="30000">
                <a:latin typeface="Futura Bk BT" pitchFamily="34" charset="0"/>
              </a:rPr>
              <a:t>2</a:t>
            </a:r>
          </a:p>
          <a:p>
            <a:endParaRPr lang="en-US" sz="2800" b="1" i="1">
              <a:latin typeface="Futura Bk BT" pitchFamily="34" charset="0"/>
            </a:endParaRPr>
          </a:p>
          <a:p>
            <a:r>
              <a:rPr lang="en-US" sz="2800" b="1" i="1">
                <a:latin typeface="Futura Bk BT" pitchFamily="34" charset="0"/>
              </a:rPr>
              <a:t>s</a:t>
            </a:r>
            <a:r>
              <a:rPr lang="en-US" sz="2800" b="1" i="1" baseline="30000">
                <a:latin typeface="Futura Bk BT" pitchFamily="34" charset="0"/>
              </a:rPr>
              <a:t>2</a:t>
            </a:r>
            <a:r>
              <a:rPr lang="en-US" sz="2800" b="1" i="1" baseline="-25000">
                <a:latin typeface="Futura Bk BT" pitchFamily="34" charset="0"/>
              </a:rPr>
              <a:t>Ph_QTL(A) </a:t>
            </a:r>
            <a:r>
              <a:rPr lang="en-US" sz="2800">
                <a:latin typeface="Futura Bk BT" pitchFamily="34" charset="0"/>
              </a:rPr>
              <a:t>= </a:t>
            </a:r>
            <a:r>
              <a:rPr lang="nl-NL" sz="2800"/>
              <a:t>a</a:t>
            </a:r>
            <a:r>
              <a:rPr lang="nl-NL" sz="2800" baseline="-25000"/>
              <a:t>1</a:t>
            </a:r>
            <a:r>
              <a:rPr lang="nl-NL" sz="2800" baseline="30000"/>
              <a:t>2</a:t>
            </a:r>
            <a:r>
              <a:rPr lang="nl-NL" sz="2800"/>
              <a:t>*s</a:t>
            </a:r>
            <a:r>
              <a:rPr lang="nl-NL" sz="2800" baseline="30000"/>
              <a:t>2</a:t>
            </a:r>
            <a:r>
              <a:rPr lang="nl-NL" sz="2800" baseline="-25000"/>
              <a:t>QTL</a:t>
            </a:r>
            <a:r>
              <a:rPr lang="nl-NL" sz="2800" baseline="-36000"/>
              <a:t>A1</a:t>
            </a:r>
            <a:r>
              <a:rPr lang="en-US" sz="2800">
                <a:latin typeface="Futura Bk BT" pitchFamily="34" charset="0"/>
              </a:rPr>
              <a:t>+</a:t>
            </a:r>
            <a:r>
              <a:rPr lang="nl-NL" sz="2800"/>
              <a:t>a</a:t>
            </a:r>
            <a:r>
              <a:rPr lang="nl-NL" sz="2800" baseline="-25000"/>
              <a:t>2</a:t>
            </a:r>
            <a:r>
              <a:rPr lang="nl-NL" sz="2800" baseline="30000"/>
              <a:t>2</a:t>
            </a:r>
            <a:r>
              <a:rPr lang="nl-NL" sz="2800"/>
              <a:t>*s</a:t>
            </a:r>
            <a:r>
              <a:rPr lang="nl-NL" sz="2800" baseline="30000"/>
              <a:t>2</a:t>
            </a:r>
            <a:r>
              <a:rPr lang="nl-NL" sz="2800" baseline="-25000"/>
              <a:t>QTL</a:t>
            </a:r>
            <a:r>
              <a:rPr lang="nl-NL" sz="2800" baseline="-36000"/>
              <a:t>A2</a:t>
            </a:r>
            <a:r>
              <a:rPr lang="en-US" sz="2800">
                <a:latin typeface="Futura Bk BT" pitchFamily="34" charset="0"/>
              </a:rPr>
              <a:t>+...+</a:t>
            </a:r>
            <a:r>
              <a:rPr lang="nl-NL" sz="2800"/>
              <a:t>a</a:t>
            </a:r>
            <a:r>
              <a:rPr lang="nl-NL" sz="2800" baseline="-25000"/>
              <a:t>N</a:t>
            </a:r>
            <a:r>
              <a:rPr lang="nl-NL" sz="2800" baseline="30000"/>
              <a:t>2</a:t>
            </a:r>
            <a:r>
              <a:rPr lang="nl-NL" sz="2800"/>
              <a:t>*s</a:t>
            </a:r>
            <a:r>
              <a:rPr lang="nl-NL" sz="2800" baseline="30000"/>
              <a:t>2</a:t>
            </a:r>
            <a:r>
              <a:rPr lang="nl-NL" sz="2800" baseline="-25000"/>
              <a:t>QTL</a:t>
            </a:r>
            <a:r>
              <a:rPr lang="nl-NL" sz="2800" baseline="-36000"/>
              <a:t>AN</a:t>
            </a:r>
            <a:endParaRPr lang="en-US" sz="2800" i="1" baseline="30000">
              <a:latin typeface="Futura Bk BT" pitchFamily="34" charset="0"/>
            </a:endParaRPr>
          </a:p>
        </p:txBody>
      </p:sp>
      <p:sp>
        <p:nvSpPr>
          <p:cNvPr id="6" name="Rectangle 5">
            <a:extLst>
              <a:ext uri="{FF2B5EF4-FFF2-40B4-BE49-F238E27FC236}">
                <a16:creationId xmlns:a16="http://schemas.microsoft.com/office/drawing/2014/main" id="{27469A40-6AB5-45BA-ABF1-D86C743AC9B2}"/>
              </a:ext>
            </a:extLst>
          </p:cNvPr>
          <p:cNvSpPr/>
          <p:nvPr/>
        </p:nvSpPr>
        <p:spPr>
          <a:xfrm>
            <a:off x="422519" y="4581128"/>
            <a:ext cx="8725817" cy="1384995"/>
          </a:xfrm>
          <a:prstGeom prst="rect">
            <a:avLst/>
          </a:prstGeom>
        </p:spPr>
        <p:txBody>
          <a:bodyPr wrap="square">
            <a:spAutoFit/>
          </a:bodyPr>
          <a:lstStyle/>
          <a:p>
            <a:r>
              <a:rPr lang="en-US" sz="2800" b="1" i="1">
                <a:latin typeface="Futura Bk BT" pitchFamily="34" charset="0"/>
              </a:rPr>
              <a:t>s</a:t>
            </a:r>
            <a:r>
              <a:rPr lang="en-US" sz="2800" b="1" i="1" baseline="30000">
                <a:latin typeface="Futura Bk BT" pitchFamily="34" charset="0"/>
              </a:rPr>
              <a:t>2</a:t>
            </a:r>
            <a:r>
              <a:rPr lang="en-US" sz="2800" b="1" i="1" baseline="-25000">
                <a:latin typeface="Futura Bk BT" pitchFamily="34" charset="0"/>
              </a:rPr>
              <a:t>Ph_QTL(D) </a:t>
            </a:r>
            <a:r>
              <a:rPr lang="en-US" sz="2800">
                <a:latin typeface="Futura Bk BT" pitchFamily="34" charset="0"/>
              </a:rPr>
              <a:t>=</a:t>
            </a:r>
            <a:r>
              <a:rPr lang="en-US" sz="2800"/>
              <a:t> (</a:t>
            </a:r>
            <a:r>
              <a:rPr lang="en-US" sz="2800">
                <a:solidFill>
                  <a:srgbClr val="00CC00"/>
                </a:solidFill>
              </a:rPr>
              <a:t>2p</a:t>
            </a:r>
            <a:r>
              <a:rPr lang="nl-NL" sz="2800" baseline="-25000"/>
              <a:t>1</a:t>
            </a:r>
            <a:r>
              <a:rPr lang="en-US" sz="2800">
                <a:solidFill>
                  <a:srgbClr val="00CC00"/>
                </a:solidFill>
              </a:rPr>
              <a:t>q</a:t>
            </a:r>
            <a:r>
              <a:rPr lang="nl-NL" sz="2800" baseline="-25000"/>
              <a:t>1</a:t>
            </a:r>
            <a:r>
              <a:rPr lang="en-US" sz="2800">
                <a:solidFill>
                  <a:srgbClr val="FF6600"/>
                </a:solidFill>
              </a:rPr>
              <a:t>d</a:t>
            </a:r>
            <a:r>
              <a:rPr lang="nl-NL" sz="2800" baseline="-25000"/>
              <a:t>1</a:t>
            </a:r>
            <a:r>
              <a:rPr lang="en-US" sz="2800"/>
              <a:t>)</a:t>
            </a:r>
            <a:r>
              <a:rPr lang="en-US" sz="2800" baseline="30000"/>
              <a:t>2  </a:t>
            </a:r>
            <a:r>
              <a:rPr lang="en-US" sz="2800">
                <a:latin typeface="Futura Bk BT" pitchFamily="34" charset="0"/>
              </a:rPr>
              <a:t>+ </a:t>
            </a:r>
            <a:r>
              <a:rPr lang="en-US" sz="2800"/>
              <a:t>(</a:t>
            </a:r>
            <a:r>
              <a:rPr lang="en-US" sz="2800">
                <a:solidFill>
                  <a:srgbClr val="00CC00"/>
                </a:solidFill>
              </a:rPr>
              <a:t>2p</a:t>
            </a:r>
            <a:r>
              <a:rPr lang="nl-NL" sz="2800" baseline="-25000"/>
              <a:t>2</a:t>
            </a:r>
            <a:r>
              <a:rPr lang="en-US" sz="2800">
                <a:solidFill>
                  <a:srgbClr val="00CC00"/>
                </a:solidFill>
              </a:rPr>
              <a:t>q</a:t>
            </a:r>
            <a:r>
              <a:rPr lang="nl-NL" sz="2800" baseline="-25000"/>
              <a:t>2</a:t>
            </a:r>
            <a:r>
              <a:rPr lang="en-US" sz="2800">
                <a:solidFill>
                  <a:srgbClr val="FF6600"/>
                </a:solidFill>
              </a:rPr>
              <a:t>d</a:t>
            </a:r>
            <a:r>
              <a:rPr lang="nl-NL" sz="2800" baseline="-25000"/>
              <a:t>2</a:t>
            </a:r>
            <a:r>
              <a:rPr lang="en-US" sz="2800"/>
              <a:t>)</a:t>
            </a:r>
            <a:r>
              <a:rPr lang="en-US" sz="2800" baseline="30000"/>
              <a:t>2</a:t>
            </a:r>
            <a:r>
              <a:rPr lang="en-US" sz="2800">
                <a:latin typeface="Futura Bk BT" pitchFamily="34" charset="0"/>
              </a:rPr>
              <a:t> +  </a:t>
            </a:r>
            <a:r>
              <a:rPr lang="nl-NL" sz="2800">
                <a:latin typeface="Futura Bk BT" pitchFamily="34" charset="0"/>
              </a:rPr>
              <a:t>... + </a:t>
            </a:r>
            <a:r>
              <a:rPr lang="en-US" sz="2800"/>
              <a:t>(</a:t>
            </a:r>
            <a:r>
              <a:rPr lang="en-US" sz="2800">
                <a:solidFill>
                  <a:srgbClr val="00CC00"/>
                </a:solidFill>
              </a:rPr>
              <a:t>2p</a:t>
            </a:r>
            <a:r>
              <a:rPr lang="nl-NL" sz="2800" baseline="-25000"/>
              <a:t>N</a:t>
            </a:r>
            <a:r>
              <a:rPr lang="en-US" sz="2800">
                <a:solidFill>
                  <a:srgbClr val="00CC00"/>
                </a:solidFill>
              </a:rPr>
              <a:t>q</a:t>
            </a:r>
            <a:r>
              <a:rPr lang="nl-NL" sz="2800" baseline="-25000"/>
              <a:t>N</a:t>
            </a:r>
            <a:r>
              <a:rPr lang="en-US" sz="2800">
                <a:solidFill>
                  <a:srgbClr val="FF6600"/>
                </a:solidFill>
              </a:rPr>
              <a:t>d</a:t>
            </a:r>
            <a:r>
              <a:rPr lang="nl-NL" sz="2800" baseline="-25000"/>
              <a:t>N</a:t>
            </a:r>
            <a:r>
              <a:rPr lang="en-US" sz="2800"/>
              <a:t>)</a:t>
            </a:r>
            <a:r>
              <a:rPr lang="en-US" sz="2800" baseline="30000"/>
              <a:t>2</a:t>
            </a:r>
            <a:r>
              <a:rPr lang="nl-NL" sz="2800">
                <a:latin typeface="Futura Bk BT" pitchFamily="34" charset="0"/>
              </a:rPr>
              <a:t> </a:t>
            </a:r>
            <a:endParaRPr lang="en-US" sz="2800">
              <a:latin typeface="Futura Bk BT" pitchFamily="34" charset="0"/>
            </a:endParaRPr>
          </a:p>
          <a:p>
            <a:endParaRPr lang="en-US" sz="2800" b="1" i="1">
              <a:latin typeface="Futura Bk BT" pitchFamily="34" charset="0"/>
            </a:endParaRPr>
          </a:p>
          <a:p>
            <a:r>
              <a:rPr lang="en-US" sz="2800" b="1" i="1">
                <a:latin typeface="Futura Bk BT" pitchFamily="34" charset="0"/>
              </a:rPr>
              <a:t>s</a:t>
            </a:r>
            <a:r>
              <a:rPr lang="en-US" sz="2800" b="1" i="1" baseline="30000">
                <a:latin typeface="Futura Bk BT" pitchFamily="34" charset="0"/>
              </a:rPr>
              <a:t>2</a:t>
            </a:r>
            <a:r>
              <a:rPr lang="en-US" sz="2800" b="1" i="1" baseline="-25000">
                <a:latin typeface="Futura Bk BT" pitchFamily="34" charset="0"/>
              </a:rPr>
              <a:t>Ph_QTL(D) </a:t>
            </a:r>
            <a:r>
              <a:rPr lang="en-US" sz="2800">
                <a:latin typeface="Futura Bk BT" pitchFamily="34" charset="0"/>
              </a:rPr>
              <a:t>= </a:t>
            </a:r>
            <a:r>
              <a:rPr lang="nl-NL" sz="2800"/>
              <a:t>d</a:t>
            </a:r>
            <a:r>
              <a:rPr lang="nl-NL" sz="2800" baseline="-25000"/>
              <a:t>1</a:t>
            </a:r>
            <a:r>
              <a:rPr lang="nl-NL" sz="2800" baseline="30000"/>
              <a:t>2</a:t>
            </a:r>
            <a:r>
              <a:rPr lang="nl-NL" sz="2800"/>
              <a:t>*s</a:t>
            </a:r>
            <a:r>
              <a:rPr lang="nl-NL" sz="2800" baseline="30000"/>
              <a:t>2</a:t>
            </a:r>
            <a:r>
              <a:rPr lang="nl-NL" sz="2800" baseline="-25000"/>
              <a:t>QTL</a:t>
            </a:r>
            <a:r>
              <a:rPr lang="nl-NL" sz="2800" baseline="-36000"/>
              <a:t>D1</a:t>
            </a:r>
            <a:r>
              <a:rPr lang="en-US" sz="2800">
                <a:latin typeface="Futura Bk BT" pitchFamily="34" charset="0"/>
              </a:rPr>
              <a:t> + </a:t>
            </a:r>
            <a:r>
              <a:rPr lang="nl-NL" sz="2800"/>
              <a:t>d</a:t>
            </a:r>
            <a:r>
              <a:rPr lang="nl-NL" sz="2800" baseline="-25000"/>
              <a:t>2</a:t>
            </a:r>
            <a:r>
              <a:rPr lang="nl-NL" sz="2800" baseline="30000"/>
              <a:t>2</a:t>
            </a:r>
            <a:r>
              <a:rPr lang="nl-NL" sz="2800"/>
              <a:t>*s</a:t>
            </a:r>
            <a:r>
              <a:rPr lang="nl-NL" sz="2800" baseline="30000"/>
              <a:t>2</a:t>
            </a:r>
            <a:r>
              <a:rPr lang="nl-NL" sz="2800" baseline="-25000"/>
              <a:t>QTL</a:t>
            </a:r>
            <a:r>
              <a:rPr lang="nl-NL" sz="2800" baseline="-36000"/>
              <a:t>D2</a:t>
            </a:r>
            <a:r>
              <a:rPr lang="en-US" sz="2800">
                <a:latin typeface="Futura Bk BT" pitchFamily="34" charset="0"/>
              </a:rPr>
              <a:t> + ... + </a:t>
            </a:r>
            <a:r>
              <a:rPr lang="nl-NL" sz="2800"/>
              <a:t>d</a:t>
            </a:r>
            <a:r>
              <a:rPr lang="nl-NL" sz="2800" baseline="-25000"/>
              <a:t>N</a:t>
            </a:r>
            <a:r>
              <a:rPr lang="nl-NL" sz="2800" baseline="30000"/>
              <a:t>2</a:t>
            </a:r>
            <a:r>
              <a:rPr lang="nl-NL" sz="2800"/>
              <a:t>*s</a:t>
            </a:r>
            <a:r>
              <a:rPr lang="nl-NL" sz="2800" baseline="30000"/>
              <a:t>2</a:t>
            </a:r>
            <a:r>
              <a:rPr lang="nl-NL" sz="2800" baseline="-25000"/>
              <a:t>QTL</a:t>
            </a:r>
            <a:r>
              <a:rPr lang="nl-NL" sz="2800" baseline="-36000"/>
              <a:t>DN</a:t>
            </a:r>
            <a:endParaRPr lang="en-US" sz="2800" i="1" baseline="30000">
              <a:latin typeface="Futura Bk BT" pitchFamily="34" charset="0"/>
            </a:endParaRPr>
          </a:p>
        </p:txBody>
      </p:sp>
    </p:spTree>
    <p:extLst>
      <p:ext uri="{BB962C8B-B14F-4D97-AF65-F5344CB8AC3E}">
        <p14:creationId xmlns:p14="http://schemas.microsoft.com/office/powerpoint/2010/main" val="2072379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CBEE8C1C-D0B5-4B7E-8790-7FC00839BDB7}"/>
              </a:ext>
            </a:extLst>
          </p:cNvPr>
          <p:cNvGraphicFramePr>
            <a:graphicFrameLocks noGrp="1"/>
          </p:cNvGraphicFramePr>
          <p:nvPr>
            <p:extLst>
              <p:ext uri="{D42A27DB-BD31-4B8C-83A1-F6EECF244321}">
                <p14:modId xmlns:p14="http://schemas.microsoft.com/office/powerpoint/2010/main" val="1096367355"/>
              </p:ext>
            </p:extLst>
          </p:nvPr>
        </p:nvGraphicFramePr>
        <p:xfrm>
          <a:off x="323638" y="1268760"/>
          <a:ext cx="8064896" cy="1554480"/>
        </p:xfrm>
        <a:graphic>
          <a:graphicData uri="http://schemas.openxmlformats.org/drawingml/2006/table">
            <a:tbl>
              <a:tblPr firstRow="1" bandRow="1">
                <a:tableStyleId>{5940675A-B579-460E-94D1-54222C63F5DA}</a:tableStyleId>
              </a:tblPr>
              <a:tblGrid>
                <a:gridCol w="930543">
                  <a:extLst>
                    <a:ext uri="{9D8B030D-6E8A-4147-A177-3AD203B41FA5}">
                      <a16:colId xmlns:a16="http://schemas.microsoft.com/office/drawing/2014/main" val="1556717932"/>
                    </a:ext>
                  </a:extLst>
                </a:gridCol>
                <a:gridCol w="3754777">
                  <a:extLst>
                    <a:ext uri="{9D8B030D-6E8A-4147-A177-3AD203B41FA5}">
                      <a16:colId xmlns:a16="http://schemas.microsoft.com/office/drawing/2014/main" val="4228193188"/>
                    </a:ext>
                  </a:extLst>
                </a:gridCol>
                <a:gridCol w="3379576">
                  <a:extLst>
                    <a:ext uri="{9D8B030D-6E8A-4147-A177-3AD203B41FA5}">
                      <a16:colId xmlns:a16="http://schemas.microsoft.com/office/drawing/2014/main" val="1737473814"/>
                    </a:ext>
                  </a:extLst>
                </a:gridCol>
              </a:tblGrid>
              <a:tr h="370840">
                <a:tc>
                  <a:txBody>
                    <a:bodyPr/>
                    <a:lstStyle/>
                    <a:p>
                      <a:endParaRPr lang="nl-NL" sz="2800"/>
                    </a:p>
                  </a:txBody>
                  <a:tcPr/>
                </a:tc>
                <a:tc>
                  <a:txBody>
                    <a:bodyPr/>
                    <a:lstStyle/>
                    <a:p>
                      <a:r>
                        <a:rPr lang="en-GB" sz="2800"/>
                        <a:t>MZ1</a:t>
                      </a:r>
                      <a:endParaRPr lang="nl-NL" sz="2800"/>
                    </a:p>
                  </a:txBody>
                  <a:tcPr/>
                </a:tc>
                <a:tc>
                  <a:txBody>
                    <a:bodyPr/>
                    <a:lstStyle/>
                    <a:p>
                      <a:r>
                        <a:rPr lang="en-GB" sz="2800"/>
                        <a:t>MZ2</a:t>
                      </a:r>
                      <a:endParaRPr lang="nl-NL" sz="2800"/>
                    </a:p>
                  </a:txBody>
                  <a:tcPr/>
                </a:tc>
                <a:extLst>
                  <a:ext uri="{0D108BD9-81ED-4DB2-BD59-A6C34878D82A}">
                    <a16:rowId xmlns:a16="http://schemas.microsoft.com/office/drawing/2014/main" val="2477233376"/>
                  </a:ext>
                </a:extLst>
              </a:tr>
              <a:tr h="370840">
                <a:tc>
                  <a:txBody>
                    <a:bodyPr/>
                    <a:lstStyle/>
                    <a:p>
                      <a:r>
                        <a:rPr lang="en-GB" sz="2800"/>
                        <a:t>MZ1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E</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endParaRPr lang="nl-NL" sz="2800" baseline="-25000"/>
                    </a:p>
                  </a:txBody>
                  <a:tcPr/>
                </a:tc>
                <a:extLst>
                  <a:ext uri="{0D108BD9-81ED-4DB2-BD59-A6C34878D82A}">
                    <a16:rowId xmlns:a16="http://schemas.microsoft.com/office/drawing/2014/main" val="3672209844"/>
                  </a:ext>
                </a:extLst>
              </a:tr>
              <a:tr h="142200">
                <a:tc>
                  <a:txBody>
                    <a:bodyPr/>
                    <a:lstStyle/>
                    <a:p>
                      <a:r>
                        <a:rPr lang="en-GB" sz="2800"/>
                        <a:t>MZ2</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E</a:t>
                      </a:r>
                      <a:endParaRPr lang="nl-NL" sz="2800" baseline="-25000"/>
                    </a:p>
                  </a:txBody>
                  <a:tcPr/>
                </a:tc>
                <a:extLst>
                  <a:ext uri="{0D108BD9-81ED-4DB2-BD59-A6C34878D82A}">
                    <a16:rowId xmlns:a16="http://schemas.microsoft.com/office/drawing/2014/main" val="2054080688"/>
                  </a:ext>
                </a:extLst>
              </a:tr>
            </a:tbl>
          </a:graphicData>
        </a:graphic>
      </p:graphicFrame>
      <p:sp>
        <p:nvSpPr>
          <p:cNvPr id="6" name="TextBox 5">
            <a:extLst>
              <a:ext uri="{FF2B5EF4-FFF2-40B4-BE49-F238E27FC236}">
                <a16:creationId xmlns:a16="http://schemas.microsoft.com/office/drawing/2014/main" id="{30A1B0AE-FADA-40CC-A89F-83C0C55EC389}"/>
              </a:ext>
            </a:extLst>
          </p:cNvPr>
          <p:cNvSpPr txBox="1"/>
          <p:nvPr/>
        </p:nvSpPr>
        <p:spPr>
          <a:xfrm>
            <a:off x="329089" y="618454"/>
            <a:ext cx="5812810" cy="461665"/>
          </a:xfrm>
          <a:prstGeom prst="rect">
            <a:avLst/>
          </a:prstGeom>
          <a:noFill/>
        </p:spPr>
        <p:txBody>
          <a:bodyPr wrap="none" rtlCol="0">
            <a:spAutoFit/>
          </a:bodyPr>
          <a:lstStyle/>
          <a:p>
            <a:r>
              <a:rPr lang="en-GB"/>
              <a:t>Covariance matrix (2x2) in DZ and MZ twins</a:t>
            </a:r>
            <a:endParaRPr lang="nl-NL"/>
          </a:p>
        </p:txBody>
      </p:sp>
      <p:graphicFrame>
        <p:nvGraphicFramePr>
          <p:cNvPr id="8" name="Table 2">
            <a:extLst>
              <a:ext uri="{FF2B5EF4-FFF2-40B4-BE49-F238E27FC236}">
                <a16:creationId xmlns:a16="http://schemas.microsoft.com/office/drawing/2014/main" id="{1EF3791E-9178-48E9-9931-04C3671C026D}"/>
              </a:ext>
            </a:extLst>
          </p:cNvPr>
          <p:cNvGraphicFramePr>
            <a:graphicFrameLocks noGrp="1"/>
          </p:cNvGraphicFramePr>
          <p:nvPr>
            <p:extLst>
              <p:ext uri="{D42A27DB-BD31-4B8C-83A1-F6EECF244321}">
                <p14:modId xmlns:p14="http://schemas.microsoft.com/office/powerpoint/2010/main" val="1636183359"/>
              </p:ext>
            </p:extLst>
          </p:nvPr>
        </p:nvGraphicFramePr>
        <p:xfrm>
          <a:off x="355912" y="3356992"/>
          <a:ext cx="8064896" cy="1554480"/>
        </p:xfrm>
        <a:graphic>
          <a:graphicData uri="http://schemas.openxmlformats.org/drawingml/2006/table">
            <a:tbl>
              <a:tblPr firstRow="1" bandRow="1">
                <a:tableStyleId>{5940675A-B579-460E-94D1-54222C63F5DA}</a:tableStyleId>
              </a:tblPr>
              <a:tblGrid>
                <a:gridCol w="930543">
                  <a:extLst>
                    <a:ext uri="{9D8B030D-6E8A-4147-A177-3AD203B41FA5}">
                      <a16:colId xmlns:a16="http://schemas.microsoft.com/office/drawing/2014/main" val="1556717932"/>
                    </a:ext>
                  </a:extLst>
                </a:gridCol>
                <a:gridCol w="3754777">
                  <a:extLst>
                    <a:ext uri="{9D8B030D-6E8A-4147-A177-3AD203B41FA5}">
                      <a16:colId xmlns:a16="http://schemas.microsoft.com/office/drawing/2014/main" val="4228193188"/>
                    </a:ext>
                  </a:extLst>
                </a:gridCol>
                <a:gridCol w="3379576">
                  <a:extLst>
                    <a:ext uri="{9D8B030D-6E8A-4147-A177-3AD203B41FA5}">
                      <a16:colId xmlns:a16="http://schemas.microsoft.com/office/drawing/2014/main" val="1737473814"/>
                    </a:ext>
                  </a:extLst>
                </a:gridCol>
              </a:tblGrid>
              <a:tr h="370840">
                <a:tc>
                  <a:txBody>
                    <a:bodyPr/>
                    <a:lstStyle/>
                    <a:p>
                      <a:endParaRPr lang="nl-NL" sz="2800"/>
                    </a:p>
                  </a:txBody>
                  <a:tcPr/>
                </a:tc>
                <a:tc>
                  <a:txBody>
                    <a:bodyPr/>
                    <a:lstStyle/>
                    <a:p>
                      <a:r>
                        <a:rPr lang="en-GB" sz="2800"/>
                        <a:t>DZ1</a:t>
                      </a:r>
                      <a:endParaRPr lang="nl-NL" sz="2800"/>
                    </a:p>
                  </a:txBody>
                  <a:tcPr/>
                </a:tc>
                <a:tc>
                  <a:txBody>
                    <a:bodyPr/>
                    <a:lstStyle/>
                    <a:p>
                      <a:r>
                        <a:rPr lang="en-GB" sz="2800"/>
                        <a:t>DZ2</a:t>
                      </a:r>
                      <a:endParaRPr lang="nl-NL" sz="2800"/>
                    </a:p>
                  </a:txBody>
                  <a:tcPr/>
                </a:tc>
                <a:extLst>
                  <a:ext uri="{0D108BD9-81ED-4DB2-BD59-A6C34878D82A}">
                    <a16:rowId xmlns:a16="http://schemas.microsoft.com/office/drawing/2014/main" val="2477233376"/>
                  </a:ext>
                </a:extLst>
              </a:tr>
              <a:tr h="370840">
                <a:tc>
                  <a:txBody>
                    <a:bodyPr/>
                    <a:lstStyle/>
                    <a:p>
                      <a:r>
                        <a:rPr lang="en-GB" sz="2800"/>
                        <a:t>DZ1</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E</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t>½</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nl-NL" sz="2800"/>
                        <a:t>¼</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endParaRPr lang="nl-NL" sz="2800" baseline="-25000"/>
                    </a:p>
                  </a:txBody>
                  <a:tcPr/>
                </a:tc>
                <a:extLst>
                  <a:ext uri="{0D108BD9-81ED-4DB2-BD59-A6C34878D82A}">
                    <a16:rowId xmlns:a16="http://schemas.microsoft.com/office/drawing/2014/main" val="3672209844"/>
                  </a:ext>
                </a:extLst>
              </a:tr>
              <a:tr h="142200">
                <a:tc>
                  <a:txBody>
                    <a:bodyPr/>
                    <a:lstStyle/>
                    <a:p>
                      <a:r>
                        <a:rPr lang="en-GB" sz="2800"/>
                        <a:t>DZ2</a:t>
                      </a:r>
                      <a:endParaRPr lang="nl-NL"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t>½</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nl-NL" sz="2800"/>
                        <a:t>¼</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endParaRPr lang="nl-NL" sz="2800" baseline="-25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A</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D  </a:t>
                      </a:r>
                      <a:r>
                        <a:rPr lang="en-US" sz="2800" i="1" baseline="0">
                          <a:latin typeface="Futura Bk BT" pitchFamily="34" charset="0"/>
                        </a:rPr>
                        <a:t>+ </a:t>
                      </a:r>
                      <a:r>
                        <a:rPr lang="en-US" sz="2800" i="1">
                          <a:latin typeface="Futura Bk BT" pitchFamily="34" charset="0"/>
                        </a:rPr>
                        <a:t>s</a:t>
                      </a:r>
                      <a:r>
                        <a:rPr lang="en-US" sz="2800" i="1" baseline="30000">
                          <a:latin typeface="Futura Bk BT" pitchFamily="34" charset="0"/>
                        </a:rPr>
                        <a:t>2</a:t>
                      </a:r>
                      <a:r>
                        <a:rPr lang="en-US" sz="2800" i="1" baseline="-25000">
                          <a:latin typeface="Futura Bk BT" pitchFamily="34" charset="0"/>
                        </a:rPr>
                        <a:t>E</a:t>
                      </a:r>
                      <a:endParaRPr lang="nl-NL" sz="2800" baseline="-25000"/>
                    </a:p>
                  </a:txBody>
                  <a:tcPr/>
                </a:tc>
                <a:extLst>
                  <a:ext uri="{0D108BD9-81ED-4DB2-BD59-A6C34878D82A}">
                    <a16:rowId xmlns:a16="http://schemas.microsoft.com/office/drawing/2014/main" val="2054080688"/>
                  </a:ext>
                </a:extLst>
              </a:tr>
            </a:tbl>
          </a:graphicData>
        </a:graphic>
      </p:graphicFrame>
      <p:sp>
        <p:nvSpPr>
          <p:cNvPr id="4" name="TextBox 3">
            <a:extLst>
              <a:ext uri="{FF2B5EF4-FFF2-40B4-BE49-F238E27FC236}">
                <a16:creationId xmlns:a16="http://schemas.microsoft.com/office/drawing/2014/main" id="{89AF7D4E-3697-4BBE-9185-5308D3375ED3}"/>
              </a:ext>
            </a:extLst>
          </p:cNvPr>
          <p:cNvSpPr txBox="1"/>
          <p:nvPr/>
        </p:nvSpPr>
        <p:spPr>
          <a:xfrm>
            <a:off x="899592" y="5373216"/>
            <a:ext cx="5633273" cy="461665"/>
          </a:xfrm>
          <a:prstGeom prst="rect">
            <a:avLst/>
          </a:prstGeom>
          <a:noFill/>
        </p:spPr>
        <p:txBody>
          <a:bodyPr wrap="none" rtlCol="0">
            <a:spAutoFit/>
          </a:bodyPr>
          <a:lstStyle/>
          <a:p>
            <a:r>
              <a:rPr lang="en-GB"/>
              <a:t>Point of departure (more or less) for later on</a:t>
            </a:r>
            <a:endParaRPr lang="nl-NL"/>
          </a:p>
        </p:txBody>
      </p:sp>
    </p:spTree>
    <p:extLst>
      <p:ext uri="{BB962C8B-B14F-4D97-AF65-F5344CB8AC3E}">
        <p14:creationId xmlns:p14="http://schemas.microsoft.com/office/powerpoint/2010/main" val="2151949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7920880" cy="830997"/>
          </a:xfrm>
          <a:prstGeom prst="rect">
            <a:avLst/>
          </a:prstGeom>
        </p:spPr>
        <p:txBody>
          <a:bodyPr wrap="square">
            <a:spAutoFit/>
          </a:bodyPr>
          <a:lstStyle/>
          <a:p>
            <a:r>
              <a:rPr lang="en-US" b="1"/>
              <a:t>Slide acknowledgement</a:t>
            </a:r>
            <a:r>
              <a:rPr lang="en-US"/>
              <a:t>: Manuel Ferreira, Pak Sham, Shaun Purcell, Sarah Medland, and Sophie van der Sluis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604569"/>
            <a:ext cx="2232248" cy="31514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724" y="1606905"/>
            <a:ext cx="2116682" cy="3175962"/>
          </a:xfrm>
          <a:prstGeom prst="rect">
            <a:avLst/>
          </a:prstGeom>
        </p:spPr>
      </p:pic>
      <p:sp>
        <p:nvSpPr>
          <p:cNvPr id="6" name="AutoShape 2" descr="Afbeeldingsresultaat voor mather and jinks"/>
          <p:cNvSpPr>
            <a:spLocks noChangeAspect="1" noChangeArrowheads="1"/>
          </p:cNvSpPr>
          <p:nvPr/>
        </p:nvSpPr>
        <p:spPr bwMode="auto">
          <a:xfrm>
            <a:off x="155575" y="-1608138"/>
            <a:ext cx="22383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439" y="1604569"/>
            <a:ext cx="2092549" cy="3146432"/>
          </a:xfrm>
          <a:prstGeom prst="rect">
            <a:avLst/>
          </a:prstGeom>
        </p:spPr>
      </p:pic>
    </p:spTree>
    <p:extLst>
      <p:ext uri="{BB962C8B-B14F-4D97-AF65-F5344CB8AC3E}">
        <p14:creationId xmlns:p14="http://schemas.microsoft.com/office/powerpoint/2010/main" val="4144517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05A8F36-DF3E-4173-BFBD-C27EBDFB4EB6}"/>
              </a:ext>
            </a:extLst>
          </p:cNvPr>
          <p:cNvSpPr txBox="1"/>
          <p:nvPr/>
        </p:nvSpPr>
        <p:spPr>
          <a:xfrm>
            <a:off x="539552" y="620688"/>
            <a:ext cx="7920880" cy="4524315"/>
          </a:xfrm>
          <a:prstGeom prst="rect">
            <a:avLst/>
          </a:prstGeom>
          <a:noFill/>
        </p:spPr>
        <p:txBody>
          <a:bodyPr wrap="square" rtlCol="0">
            <a:spAutoFit/>
          </a:bodyPr>
          <a:lstStyle/>
          <a:p>
            <a:r>
              <a:rPr lang="nl-NL"/>
              <a:t>Numerical (toy) example.</a:t>
            </a:r>
          </a:p>
          <a:p>
            <a:endParaRPr lang="nl-NL"/>
          </a:p>
          <a:p>
            <a:r>
              <a:rPr lang="nl-NL"/>
              <a:t>Suppose a phenotype subject to the influence of one QTL and environmental influences. </a:t>
            </a:r>
          </a:p>
          <a:p>
            <a:endParaRPr lang="nl-NL"/>
          </a:p>
          <a:p>
            <a:endParaRPr lang="nl-NL"/>
          </a:p>
          <a:p>
            <a:r>
              <a:rPr lang="nl-NL"/>
              <a:t>You observe the phenotype and the QTL in 500 individuals  </a:t>
            </a:r>
          </a:p>
          <a:p>
            <a:endParaRPr lang="nl-NL"/>
          </a:p>
          <a:p>
            <a:endParaRPr lang="nl-NL"/>
          </a:p>
          <a:p>
            <a:r>
              <a:rPr lang="nl-NL"/>
              <a:t>I observe the phenotype S in 250 MZ and 250 DZ twin pairs</a:t>
            </a:r>
          </a:p>
          <a:p>
            <a:endParaRPr lang="nl-NL"/>
          </a:p>
          <a:p>
            <a:r>
              <a:rPr lang="nl-NL"/>
              <a:t> </a:t>
            </a:r>
          </a:p>
        </p:txBody>
      </p:sp>
    </p:spTree>
    <p:extLst>
      <p:ext uri="{BB962C8B-B14F-4D97-AF65-F5344CB8AC3E}">
        <p14:creationId xmlns:p14="http://schemas.microsoft.com/office/powerpoint/2010/main" val="1632083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15936-663F-4B64-8F3E-0CD3D16B330B}"/>
              </a:ext>
            </a:extLst>
          </p:cNvPr>
          <p:cNvSpPr/>
          <p:nvPr/>
        </p:nvSpPr>
        <p:spPr>
          <a:xfrm>
            <a:off x="359532" y="382305"/>
            <a:ext cx="8100900" cy="830997"/>
          </a:xfrm>
          <a:prstGeom prst="rect">
            <a:avLst/>
          </a:prstGeom>
        </p:spPr>
        <p:txBody>
          <a:bodyPr wrap="square">
            <a:spAutoFit/>
          </a:bodyPr>
          <a:lstStyle/>
          <a:p>
            <a:r>
              <a:rPr lang="nl-NL">
                <a:latin typeface="Courier New" panose="02070309020205020404" pitchFamily="49" charset="0"/>
                <a:cs typeface="Courier New" panose="02070309020205020404" pitchFamily="49" charset="0"/>
              </a:rPr>
              <a:t>0 (aa)		1 (AA)		2 (AA) </a:t>
            </a:r>
          </a:p>
          <a:p>
            <a:r>
              <a:rPr lang="nl-NL">
                <a:latin typeface="Courier New" panose="02070309020205020404" pitchFamily="49" charset="0"/>
                <a:cs typeface="Courier New" panose="02070309020205020404" pitchFamily="49" charset="0"/>
              </a:rPr>
              <a:t>0.236 (</a:t>
            </a:r>
            <a:r>
              <a:rPr lang="nl-NL" b="1">
                <a:solidFill>
                  <a:srgbClr val="FF66CC"/>
                </a:solidFill>
                <a:latin typeface="Courier New" panose="02070309020205020404" pitchFamily="49" charset="0"/>
                <a:cs typeface="Courier New" panose="02070309020205020404" pitchFamily="49" charset="0"/>
              </a:rPr>
              <a:t>q</a:t>
            </a:r>
            <a:r>
              <a:rPr lang="nl-NL" b="1" baseline="30000">
                <a:solidFill>
                  <a:srgbClr val="FF66CC"/>
                </a:solidFill>
                <a:latin typeface="Courier New" panose="02070309020205020404" pitchFamily="49" charset="0"/>
                <a:cs typeface="Courier New" panose="02070309020205020404" pitchFamily="49" charset="0"/>
              </a:rPr>
              <a:t>2</a:t>
            </a:r>
            <a:r>
              <a:rPr lang="nl-NL">
                <a:latin typeface="Courier New" panose="02070309020205020404" pitchFamily="49" charset="0"/>
                <a:cs typeface="Courier New" panose="02070309020205020404" pitchFamily="49" charset="0"/>
              </a:rPr>
              <a:t>)		0.526 (</a:t>
            </a:r>
            <a:r>
              <a:rPr lang="nl-NL" b="1">
                <a:solidFill>
                  <a:srgbClr val="FF66CC"/>
                </a:solidFill>
                <a:latin typeface="Courier New" panose="02070309020205020404" pitchFamily="49" charset="0"/>
                <a:cs typeface="Courier New" panose="02070309020205020404" pitchFamily="49" charset="0"/>
              </a:rPr>
              <a:t>2pq</a:t>
            </a:r>
            <a:r>
              <a:rPr lang="nl-NL">
                <a:latin typeface="Courier New" panose="02070309020205020404" pitchFamily="49" charset="0"/>
                <a:cs typeface="Courier New" panose="02070309020205020404" pitchFamily="49" charset="0"/>
              </a:rPr>
              <a:t>)	0.238 (</a:t>
            </a:r>
            <a:r>
              <a:rPr lang="nl-NL" b="1">
                <a:solidFill>
                  <a:srgbClr val="FF66CC"/>
                </a:solidFill>
                <a:latin typeface="Courier New" panose="02070309020205020404" pitchFamily="49" charset="0"/>
                <a:cs typeface="Courier New" panose="02070309020205020404" pitchFamily="49" charset="0"/>
              </a:rPr>
              <a:t>p</a:t>
            </a:r>
            <a:r>
              <a:rPr lang="nl-NL" b="1" baseline="30000">
                <a:solidFill>
                  <a:srgbClr val="FF66CC"/>
                </a:solidFill>
                <a:latin typeface="Courier New" panose="02070309020205020404" pitchFamily="49" charset="0"/>
                <a:cs typeface="Courier New" panose="02070309020205020404" pitchFamily="49" charset="0"/>
              </a:rPr>
              <a:t>2</a:t>
            </a:r>
            <a:r>
              <a:rPr lang="nl-NL">
                <a:latin typeface="Courier New" panose="02070309020205020404" pitchFamily="49" charset="0"/>
                <a:cs typeface="Courier New" panose="02070309020205020404" pitchFamily="49" charset="0"/>
              </a:rPr>
              <a:t>) </a:t>
            </a:r>
          </a:p>
        </p:txBody>
      </p:sp>
      <p:sp>
        <p:nvSpPr>
          <p:cNvPr id="4" name="Rectangle 3">
            <a:extLst>
              <a:ext uri="{FF2B5EF4-FFF2-40B4-BE49-F238E27FC236}">
                <a16:creationId xmlns:a16="http://schemas.microsoft.com/office/drawing/2014/main" id="{FA099C70-553B-483B-90F3-2EC81B596720}"/>
              </a:ext>
            </a:extLst>
          </p:cNvPr>
          <p:cNvSpPr/>
          <p:nvPr/>
        </p:nvSpPr>
        <p:spPr>
          <a:xfrm>
            <a:off x="402157" y="1654697"/>
            <a:ext cx="8274299" cy="1569660"/>
          </a:xfrm>
          <a:prstGeom prst="rect">
            <a:avLst/>
          </a:prstGeom>
        </p:spPr>
        <p:txBody>
          <a:bodyPr wrap="square">
            <a:spAutoFit/>
          </a:bodyPr>
          <a:lstStyle/>
          <a:p>
            <a:r>
              <a:rPr lang="nl-NL" b="1"/>
              <a:t>a</a:t>
            </a:r>
            <a:r>
              <a:rPr lang="nl-NL" b="1" baseline="-25000"/>
              <a:t>0</a:t>
            </a:r>
            <a:r>
              <a:rPr lang="nl-NL"/>
              <a:t> + </a:t>
            </a:r>
            <a:r>
              <a:rPr lang="nl-NL" b="1"/>
              <a:t>a</a:t>
            </a:r>
            <a:r>
              <a:rPr lang="nl-NL" b="1" baseline="-25000"/>
              <a:t>1</a:t>
            </a:r>
            <a:r>
              <a:rPr lang="nl-NL"/>
              <a:t>*QTL</a:t>
            </a:r>
            <a:r>
              <a:rPr lang="nl-NL" baseline="-25000"/>
              <a:t>Ai</a:t>
            </a:r>
            <a:r>
              <a:rPr lang="nl-NL"/>
              <a:t> + e</a:t>
            </a:r>
            <a:r>
              <a:rPr lang="nl-NL" baseline="-25000"/>
              <a:t>i</a:t>
            </a:r>
            <a:endParaRPr lang="nl-NL">
              <a:latin typeface="Courier New" panose="02070309020205020404" pitchFamily="49" charset="0"/>
              <a:cs typeface="Courier New" panose="02070309020205020404" pitchFamily="49" charset="0"/>
            </a:endParaRPr>
          </a:p>
          <a:p>
            <a:r>
              <a:rPr lang="nl-NL" b="1">
                <a:solidFill>
                  <a:srgbClr val="FF66CC"/>
                </a:solidFill>
                <a:latin typeface="Courier New" panose="02070309020205020404" pitchFamily="49" charset="0"/>
                <a:cs typeface="Courier New" panose="02070309020205020404" pitchFamily="49" charset="0"/>
              </a:rPr>
              <a:t>a</a:t>
            </a:r>
            <a:r>
              <a:rPr lang="nl-NL" b="1" baseline="-25000">
                <a:solidFill>
                  <a:srgbClr val="FF66CC"/>
                </a:solidFill>
                <a:latin typeface="Courier New" panose="02070309020205020404" pitchFamily="49" charset="0"/>
                <a:cs typeface="Courier New" panose="02070309020205020404" pitchFamily="49" charset="0"/>
              </a:rPr>
              <a:t>0</a:t>
            </a:r>
            <a:r>
              <a:rPr lang="nl-NL">
                <a:latin typeface="Courier New" panose="02070309020205020404" pitchFamily="49" charset="0"/>
                <a:cs typeface="Courier New" panose="02070309020205020404" pitchFamily="49" charset="0"/>
              </a:rPr>
              <a:t>		-0.561</a:t>
            </a:r>
          </a:p>
          <a:p>
            <a:r>
              <a:rPr lang="nl-NL" b="1">
                <a:solidFill>
                  <a:srgbClr val="FF66CC"/>
                </a:solidFill>
                <a:latin typeface="Courier New" panose="02070309020205020404" pitchFamily="49" charset="0"/>
                <a:cs typeface="Courier New" panose="02070309020205020404" pitchFamily="49" charset="0"/>
              </a:rPr>
              <a:t>a</a:t>
            </a:r>
            <a:r>
              <a:rPr lang="nl-NL" b="1" baseline="-25000">
                <a:solidFill>
                  <a:srgbClr val="FF66CC"/>
                </a:solidFill>
                <a:latin typeface="Courier New" panose="02070309020205020404" pitchFamily="49" charset="0"/>
                <a:cs typeface="Courier New" panose="02070309020205020404" pitchFamily="49" charset="0"/>
              </a:rPr>
              <a:t>1</a:t>
            </a:r>
            <a:r>
              <a:rPr lang="nl-NL">
                <a:latin typeface="Courier New" panose="02070309020205020404" pitchFamily="49" charset="0"/>
                <a:cs typeface="Courier New" panose="02070309020205020404" pitchFamily="49" charset="0"/>
              </a:rPr>
              <a:t>       	1.111      </a:t>
            </a:r>
          </a:p>
          <a:p>
            <a:r>
              <a:rPr lang="nl-NL">
                <a:latin typeface="Courier New" panose="02070309020205020404" pitchFamily="49" charset="0"/>
                <a:cs typeface="Courier New" panose="02070309020205020404" pitchFamily="49" charset="0"/>
              </a:rPr>
              <a:t>Multiple R-squared:  0.386</a:t>
            </a:r>
          </a:p>
        </p:txBody>
      </p:sp>
      <p:sp>
        <p:nvSpPr>
          <p:cNvPr id="5" name="Rectangle 4">
            <a:extLst>
              <a:ext uri="{FF2B5EF4-FFF2-40B4-BE49-F238E27FC236}">
                <a16:creationId xmlns:a16="http://schemas.microsoft.com/office/drawing/2014/main" id="{C9C9F45E-B827-4658-95EA-B4BABE39D33F}"/>
              </a:ext>
            </a:extLst>
          </p:cNvPr>
          <p:cNvSpPr/>
          <p:nvPr/>
        </p:nvSpPr>
        <p:spPr>
          <a:xfrm>
            <a:off x="359532" y="1193032"/>
            <a:ext cx="8607295" cy="461665"/>
          </a:xfrm>
          <a:prstGeom prst="rect">
            <a:avLst/>
          </a:prstGeom>
        </p:spPr>
        <p:txBody>
          <a:bodyPr wrap="square">
            <a:spAutoFit/>
          </a:bodyPr>
          <a:lstStyle/>
          <a:p>
            <a:r>
              <a:rPr lang="nl-NL">
                <a:latin typeface="Courier New" panose="02070309020205020404" pitchFamily="49" charset="0"/>
                <a:cs typeface="Courier New" panose="02070309020205020404" pitchFamily="49" charset="0"/>
              </a:rPr>
              <a:t>variance of the phenotype </a:t>
            </a:r>
            <a:r>
              <a:rPr lang="en-US" i="1">
                <a:solidFill>
                  <a:srgbClr val="FF66CC"/>
                </a:solidFill>
                <a:latin typeface="Futura Bk BT" pitchFamily="34" charset="0"/>
              </a:rPr>
              <a:t>s</a:t>
            </a:r>
            <a:r>
              <a:rPr lang="en-US" i="1" baseline="30000">
                <a:solidFill>
                  <a:srgbClr val="FF66CC"/>
                </a:solidFill>
                <a:latin typeface="Futura Bk BT" pitchFamily="34" charset="0"/>
              </a:rPr>
              <a:t>2</a:t>
            </a:r>
            <a:r>
              <a:rPr lang="en-US" i="1" baseline="-25000">
                <a:solidFill>
                  <a:srgbClr val="FF66CC"/>
                </a:solidFill>
                <a:latin typeface="Futura Bk BT" pitchFamily="34" charset="0"/>
              </a:rPr>
              <a:t>Ph</a:t>
            </a:r>
            <a:r>
              <a:rPr lang="nl-NL">
                <a:latin typeface="Courier New" panose="02070309020205020404" pitchFamily="49" charset="0"/>
                <a:cs typeface="Courier New" panose="02070309020205020404" pitchFamily="49" charset="0"/>
              </a:rPr>
              <a:t> = 1.520</a:t>
            </a:r>
          </a:p>
        </p:txBody>
      </p:sp>
      <p:sp>
        <p:nvSpPr>
          <p:cNvPr id="6" name="Rectangle 5">
            <a:extLst>
              <a:ext uri="{FF2B5EF4-FFF2-40B4-BE49-F238E27FC236}">
                <a16:creationId xmlns:a16="http://schemas.microsoft.com/office/drawing/2014/main" id="{3559983F-7B9B-4677-B83E-ACB22FA93BE5}"/>
              </a:ext>
            </a:extLst>
          </p:cNvPr>
          <p:cNvSpPr/>
          <p:nvPr/>
        </p:nvSpPr>
        <p:spPr>
          <a:xfrm>
            <a:off x="402157" y="3290843"/>
            <a:ext cx="6906147" cy="1938992"/>
          </a:xfrm>
          <a:prstGeom prst="rect">
            <a:avLst/>
          </a:prstGeom>
        </p:spPr>
        <p:txBody>
          <a:bodyPr wrap="square">
            <a:spAutoFit/>
          </a:bodyPr>
          <a:lstStyle/>
          <a:p>
            <a:r>
              <a:rPr lang="nl-NL" b="1"/>
              <a:t>a</a:t>
            </a:r>
            <a:r>
              <a:rPr lang="nl-NL" b="1" baseline="-25000"/>
              <a:t>0</a:t>
            </a:r>
            <a:r>
              <a:rPr lang="nl-NL"/>
              <a:t> + </a:t>
            </a:r>
            <a:r>
              <a:rPr lang="nl-NL" b="1"/>
              <a:t>a</a:t>
            </a:r>
            <a:r>
              <a:rPr lang="nl-NL" b="1" baseline="-25000"/>
              <a:t>1</a:t>
            </a:r>
            <a:r>
              <a:rPr lang="nl-NL"/>
              <a:t>*QTL</a:t>
            </a:r>
            <a:r>
              <a:rPr lang="nl-NL" baseline="-25000"/>
              <a:t>Ai</a:t>
            </a:r>
            <a:r>
              <a:rPr lang="nl-NL"/>
              <a:t> + </a:t>
            </a:r>
            <a:r>
              <a:rPr lang="nl-NL" b="1"/>
              <a:t>d</a:t>
            </a:r>
            <a:r>
              <a:rPr lang="nl-NL" b="1" baseline="-25000"/>
              <a:t>1</a:t>
            </a:r>
            <a:r>
              <a:rPr lang="nl-NL"/>
              <a:t>*QTL</a:t>
            </a:r>
            <a:r>
              <a:rPr lang="nl-NL" baseline="-25000"/>
              <a:t>Di</a:t>
            </a:r>
            <a:r>
              <a:rPr lang="nl-NL"/>
              <a:t> + e</a:t>
            </a:r>
            <a:r>
              <a:rPr lang="nl-NL" baseline="-25000"/>
              <a:t>i</a:t>
            </a:r>
            <a:endParaRPr lang="nl-NL">
              <a:latin typeface="Courier New" panose="02070309020205020404" pitchFamily="49" charset="0"/>
              <a:cs typeface="Courier New" panose="02070309020205020404" pitchFamily="49" charset="0"/>
            </a:endParaRPr>
          </a:p>
          <a:p>
            <a:r>
              <a:rPr lang="nl-NL" b="1">
                <a:solidFill>
                  <a:srgbClr val="FF66CC"/>
                </a:solidFill>
                <a:latin typeface="Courier New" panose="02070309020205020404" pitchFamily="49" charset="0"/>
                <a:cs typeface="Courier New" panose="02070309020205020404" pitchFamily="49" charset="0"/>
              </a:rPr>
              <a:t>a</a:t>
            </a:r>
            <a:r>
              <a:rPr lang="nl-NL" b="1" baseline="-25000">
                <a:solidFill>
                  <a:srgbClr val="FF66CC"/>
                </a:solidFill>
                <a:latin typeface="Courier New" panose="02070309020205020404" pitchFamily="49" charset="0"/>
                <a:cs typeface="Courier New" panose="02070309020205020404" pitchFamily="49" charset="0"/>
              </a:rPr>
              <a:t>0</a:t>
            </a:r>
            <a:r>
              <a:rPr lang="nl-NL">
                <a:latin typeface="Courier New" panose="02070309020205020404" pitchFamily="49" charset="0"/>
                <a:cs typeface="Courier New" panose="02070309020205020404" pitchFamily="49" charset="0"/>
              </a:rPr>
              <a:t> 		-1.10449 </a:t>
            </a:r>
          </a:p>
          <a:p>
            <a:r>
              <a:rPr lang="nl-NL" b="1">
                <a:solidFill>
                  <a:srgbClr val="FF66CC"/>
                </a:solidFill>
                <a:latin typeface="Courier New" panose="02070309020205020404" pitchFamily="49" charset="0"/>
                <a:cs typeface="Courier New" panose="02070309020205020404" pitchFamily="49" charset="0"/>
              </a:rPr>
              <a:t>a</a:t>
            </a:r>
            <a:r>
              <a:rPr lang="nl-NL" b="1" baseline="-25000">
                <a:solidFill>
                  <a:srgbClr val="FF66CC"/>
                </a:solidFill>
                <a:latin typeface="Courier New" panose="02070309020205020404" pitchFamily="49" charset="0"/>
                <a:cs typeface="Courier New" panose="02070309020205020404" pitchFamily="49" charset="0"/>
              </a:rPr>
              <a:t>1</a:t>
            </a:r>
            <a:r>
              <a:rPr lang="nl-NL">
                <a:latin typeface="Courier New" panose="02070309020205020404" pitchFamily="49" charset="0"/>
                <a:cs typeface="Courier New" panose="02070309020205020404" pitchFamily="49" charset="0"/>
              </a:rPr>
              <a:t>		 1.114 </a:t>
            </a:r>
          </a:p>
          <a:p>
            <a:r>
              <a:rPr lang="nl-NL" b="1">
                <a:solidFill>
                  <a:srgbClr val="FF66CC"/>
                </a:solidFill>
                <a:latin typeface="Courier New" panose="02070309020205020404" pitchFamily="49" charset="0"/>
                <a:cs typeface="Courier New" panose="02070309020205020404" pitchFamily="49" charset="0"/>
              </a:rPr>
              <a:t>d</a:t>
            </a:r>
            <a:r>
              <a:rPr lang="nl-NL" b="1" baseline="-25000">
                <a:solidFill>
                  <a:srgbClr val="FF66CC"/>
                </a:solidFill>
                <a:latin typeface="Courier New" panose="02070309020205020404" pitchFamily="49" charset="0"/>
                <a:cs typeface="Courier New" panose="02070309020205020404" pitchFamily="49" charset="0"/>
              </a:rPr>
              <a:t>1</a:t>
            </a:r>
            <a:r>
              <a:rPr lang="nl-NL">
                <a:latin typeface="Courier New" panose="02070309020205020404" pitchFamily="49" charset="0"/>
                <a:cs typeface="Courier New" panose="02070309020205020404" pitchFamily="49" charset="0"/>
              </a:rPr>
              <a:t>		 1.028 </a:t>
            </a:r>
          </a:p>
          <a:p>
            <a:r>
              <a:rPr lang="nl-NL">
                <a:latin typeface="Courier New" panose="02070309020205020404" pitchFamily="49" charset="0"/>
                <a:cs typeface="Courier New" panose="02070309020205020404" pitchFamily="49" charset="0"/>
              </a:rPr>
              <a:t>Multiple R-squared:  0.560</a:t>
            </a:r>
          </a:p>
        </p:txBody>
      </p:sp>
      <p:sp>
        <p:nvSpPr>
          <p:cNvPr id="11" name="Rectangle 10">
            <a:extLst>
              <a:ext uri="{FF2B5EF4-FFF2-40B4-BE49-F238E27FC236}">
                <a16:creationId xmlns:a16="http://schemas.microsoft.com/office/drawing/2014/main" id="{EB732A1B-0A96-443B-B1BA-4BEC2D5E43CC}"/>
              </a:ext>
            </a:extLst>
          </p:cNvPr>
          <p:cNvSpPr/>
          <p:nvPr/>
        </p:nvSpPr>
        <p:spPr>
          <a:xfrm>
            <a:off x="402157" y="5460118"/>
            <a:ext cx="4055919" cy="1200329"/>
          </a:xfrm>
          <a:prstGeom prst="rect">
            <a:avLst/>
          </a:prstGeom>
        </p:spPr>
        <p:txBody>
          <a:bodyPr wrap="none">
            <a:spAutoFit/>
          </a:bodyPr>
          <a:lstStyle/>
          <a:p>
            <a:r>
              <a:rPr lang="nl-NL">
                <a:latin typeface="Courier New" panose="02070309020205020404" pitchFamily="49" charset="0"/>
                <a:cs typeface="Courier New" panose="02070309020205020404" pitchFamily="49" charset="0"/>
              </a:rPr>
              <a:t>0.386 * 1.520 = 0.586</a:t>
            </a:r>
          </a:p>
          <a:p>
            <a:r>
              <a:rPr lang="nl-NL">
                <a:latin typeface="Courier New" panose="02070309020205020404" pitchFamily="49" charset="0"/>
                <a:cs typeface="Courier New" panose="02070309020205020404" pitchFamily="49" charset="0"/>
              </a:rPr>
              <a:t>(0.560-0.386)*1.520 </a:t>
            </a:r>
          </a:p>
          <a:p>
            <a:r>
              <a:rPr lang="nl-NL">
                <a:latin typeface="Courier New" panose="02070309020205020404" pitchFamily="49" charset="0"/>
                <a:cs typeface="Courier New" panose="02070309020205020404" pitchFamily="49" charset="0"/>
              </a:rPr>
              <a:t>= 0.174*1.520 = 0.264</a:t>
            </a:r>
          </a:p>
        </p:txBody>
      </p:sp>
      <p:sp>
        <p:nvSpPr>
          <p:cNvPr id="12" name="Rectangle 11">
            <a:extLst>
              <a:ext uri="{FF2B5EF4-FFF2-40B4-BE49-F238E27FC236}">
                <a16:creationId xmlns:a16="http://schemas.microsoft.com/office/drawing/2014/main" id="{B7CE294D-2129-47D2-B18B-0F9614F77EF5}"/>
              </a:ext>
            </a:extLst>
          </p:cNvPr>
          <p:cNvSpPr/>
          <p:nvPr/>
        </p:nvSpPr>
        <p:spPr>
          <a:xfrm>
            <a:off x="5411635" y="5421393"/>
            <a:ext cx="6189133" cy="461665"/>
          </a:xfrm>
          <a:prstGeom prst="rect">
            <a:avLst/>
          </a:prstGeom>
        </p:spPr>
        <p:txBody>
          <a:bodyPr wrap="square">
            <a:spAutoFit/>
          </a:bodyPr>
          <a:lstStyle/>
          <a:p>
            <a:r>
              <a:rPr lang="en-US"/>
              <a:t>s</a:t>
            </a:r>
            <a:r>
              <a:rPr lang="en-US" baseline="30000"/>
              <a:t>2</a:t>
            </a:r>
            <a:r>
              <a:rPr lang="en-US" baseline="-25000"/>
              <a:t>Ph_QTL</a:t>
            </a:r>
            <a:r>
              <a:rPr lang="en-US" baseline="-36000"/>
              <a:t>A</a:t>
            </a:r>
            <a:r>
              <a:rPr lang="en-US" baseline="-50000"/>
              <a:t> </a:t>
            </a:r>
            <a:r>
              <a:rPr lang="en-US"/>
              <a:t>= 2</a:t>
            </a:r>
            <a:r>
              <a:rPr lang="en-US">
                <a:solidFill>
                  <a:srgbClr val="00CC00"/>
                </a:solidFill>
              </a:rPr>
              <a:t>pq</a:t>
            </a:r>
            <a:r>
              <a:rPr lang="en-US"/>
              <a:t>[</a:t>
            </a:r>
            <a:r>
              <a:rPr lang="en-US">
                <a:solidFill>
                  <a:srgbClr val="FF6600"/>
                </a:solidFill>
              </a:rPr>
              <a:t>a</a:t>
            </a:r>
            <a:r>
              <a:rPr lang="en-US"/>
              <a:t>+(</a:t>
            </a:r>
            <a:r>
              <a:rPr lang="en-US">
                <a:solidFill>
                  <a:srgbClr val="00CC00"/>
                </a:solidFill>
              </a:rPr>
              <a:t>q</a:t>
            </a:r>
            <a:r>
              <a:rPr lang="en-US"/>
              <a:t>-</a:t>
            </a:r>
            <a:r>
              <a:rPr lang="en-US">
                <a:solidFill>
                  <a:srgbClr val="00CC00"/>
                </a:solidFill>
              </a:rPr>
              <a:t>p</a:t>
            </a:r>
            <a:r>
              <a:rPr lang="en-US"/>
              <a:t>)</a:t>
            </a:r>
            <a:r>
              <a:rPr lang="en-US">
                <a:solidFill>
                  <a:srgbClr val="FF6600"/>
                </a:solidFill>
              </a:rPr>
              <a:t>d</a:t>
            </a:r>
            <a:r>
              <a:rPr lang="en-US"/>
              <a:t>]</a:t>
            </a:r>
            <a:r>
              <a:rPr lang="en-US" baseline="30000"/>
              <a:t>2	</a:t>
            </a:r>
            <a:endParaRPr lang="nl-NL"/>
          </a:p>
        </p:txBody>
      </p:sp>
      <p:sp>
        <p:nvSpPr>
          <p:cNvPr id="13" name="Rectangle 12">
            <a:extLst>
              <a:ext uri="{FF2B5EF4-FFF2-40B4-BE49-F238E27FC236}">
                <a16:creationId xmlns:a16="http://schemas.microsoft.com/office/drawing/2014/main" id="{B3EDF106-7B6E-4BBF-A49B-419861EC793E}"/>
              </a:ext>
            </a:extLst>
          </p:cNvPr>
          <p:cNvSpPr/>
          <p:nvPr/>
        </p:nvSpPr>
        <p:spPr>
          <a:xfrm>
            <a:off x="5394801" y="6124758"/>
            <a:ext cx="2573140" cy="461665"/>
          </a:xfrm>
          <a:prstGeom prst="rect">
            <a:avLst/>
          </a:prstGeom>
        </p:spPr>
        <p:txBody>
          <a:bodyPr wrap="none">
            <a:spAutoFit/>
          </a:bodyPr>
          <a:lstStyle/>
          <a:p>
            <a:r>
              <a:rPr lang="en-US"/>
              <a:t> s</a:t>
            </a:r>
            <a:r>
              <a:rPr lang="en-US" baseline="30000"/>
              <a:t>2</a:t>
            </a:r>
            <a:r>
              <a:rPr lang="en-US" baseline="-25000"/>
              <a:t>Ph_QTL</a:t>
            </a:r>
            <a:r>
              <a:rPr lang="en-US" baseline="-36000"/>
              <a:t>D</a:t>
            </a:r>
            <a:r>
              <a:rPr lang="en-US"/>
              <a:t>= (</a:t>
            </a:r>
            <a:r>
              <a:rPr lang="en-US">
                <a:solidFill>
                  <a:srgbClr val="00CC00"/>
                </a:solidFill>
              </a:rPr>
              <a:t>2pq</a:t>
            </a:r>
            <a:r>
              <a:rPr lang="en-US">
                <a:solidFill>
                  <a:srgbClr val="FF6600"/>
                </a:solidFill>
              </a:rPr>
              <a:t>d</a:t>
            </a:r>
            <a:r>
              <a:rPr lang="en-US"/>
              <a:t>)</a:t>
            </a:r>
            <a:r>
              <a:rPr lang="en-US" baseline="30000"/>
              <a:t>2 </a:t>
            </a:r>
            <a:endParaRPr lang="nl-NL"/>
          </a:p>
        </p:txBody>
      </p:sp>
      <p:sp>
        <p:nvSpPr>
          <p:cNvPr id="14" name="Arrow: Notched Right 13">
            <a:extLst>
              <a:ext uri="{FF2B5EF4-FFF2-40B4-BE49-F238E27FC236}">
                <a16:creationId xmlns:a16="http://schemas.microsoft.com/office/drawing/2014/main" id="{BE29748A-53C2-413D-BD0F-AD5F0441DA1B}"/>
              </a:ext>
            </a:extLst>
          </p:cNvPr>
          <p:cNvSpPr/>
          <p:nvPr/>
        </p:nvSpPr>
        <p:spPr bwMode="auto">
          <a:xfrm>
            <a:off x="4716016" y="5604074"/>
            <a:ext cx="556893" cy="121787"/>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
        <p:nvSpPr>
          <p:cNvPr id="15" name="Arrow: Notched Right 14">
            <a:extLst>
              <a:ext uri="{FF2B5EF4-FFF2-40B4-BE49-F238E27FC236}">
                <a16:creationId xmlns:a16="http://schemas.microsoft.com/office/drawing/2014/main" id="{592FF62D-D175-4C67-A226-68F0BF55FEB2}"/>
              </a:ext>
            </a:extLst>
          </p:cNvPr>
          <p:cNvSpPr/>
          <p:nvPr/>
        </p:nvSpPr>
        <p:spPr bwMode="auto">
          <a:xfrm>
            <a:off x="4721789" y="6345452"/>
            <a:ext cx="556893" cy="121787"/>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87447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1DDFCA-87FD-40E7-9092-8888D58C41A1}"/>
              </a:ext>
            </a:extLst>
          </p:cNvPr>
          <p:cNvSpPr/>
          <p:nvPr/>
        </p:nvSpPr>
        <p:spPr>
          <a:xfrm>
            <a:off x="467544" y="476672"/>
            <a:ext cx="5688632" cy="4524315"/>
          </a:xfrm>
          <a:prstGeom prst="rect">
            <a:avLst/>
          </a:prstGeom>
        </p:spPr>
        <p:txBody>
          <a:bodyPr wrap="square">
            <a:spAutoFit/>
          </a:bodyPr>
          <a:lstStyle/>
          <a:p>
            <a:r>
              <a:rPr lang="en-US">
                <a:latin typeface="Courier New" panose="02070309020205020404" pitchFamily="49" charset="0"/>
                <a:cs typeface="Courier New" panose="02070309020205020404" pitchFamily="49" charset="0"/>
              </a:rPr>
              <a:t>cov(PhMZ) = .525</a:t>
            </a:r>
          </a:p>
          <a:p>
            <a:r>
              <a:rPr lang="en-US">
                <a:latin typeface="Courier New" panose="02070309020205020404" pitchFamily="49" charset="0"/>
                <a:cs typeface="Courier New" panose="02070309020205020404" pitchFamily="49" charset="0"/>
              </a:rPr>
              <a:t>      [,1]  [,2]</a:t>
            </a:r>
          </a:p>
          <a:p>
            <a:r>
              <a:rPr lang="en-US">
                <a:latin typeface="Courier New" panose="02070309020205020404" pitchFamily="49" charset="0"/>
                <a:cs typeface="Courier New" panose="02070309020205020404" pitchFamily="49" charset="0"/>
              </a:rPr>
              <a:t>[1,] 1.466 0.736</a:t>
            </a:r>
          </a:p>
          <a:p>
            <a:r>
              <a:rPr lang="en-US">
                <a:latin typeface="Courier New" panose="02070309020205020404" pitchFamily="49" charset="0"/>
                <a:cs typeface="Courier New" panose="02070309020205020404" pitchFamily="49" charset="0"/>
              </a:rPr>
              <a:t>[2,] 0.736 1.343</a:t>
            </a:r>
          </a:p>
          <a:p>
            <a:endParaRPr lang="nl-NL">
              <a:latin typeface="Courier New" panose="02070309020205020404" pitchFamily="49" charset="0"/>
              <a:cs typeface="Courier New" panose="02070309020205020404" pitchFamily="49" charset="0"/>
            </a:endParaRPr>
          </a:p>
          <a:p>
            <a:r>
              <a:rPr lang="nl-NL">
                <a:latin typeface="Courier New" panose="02070309020205020404" pitchFamily="49" charset="0"/>
                <a:cs typeface="Courier New" panose="02070309020205020404" pitchFamily="49" charset="0"/>
              </a:rPr>
              <a:t>cov(PhDZ) = .192</a:t>
            </a:r>
          </a:p>
          <a:p>
            <a:r>
              <a:rPr lang="nl-NL">
                <a:latin typeface="Courier New" panose="02070309020205020404" pitchFamily="49" charset="0"/>
                <a:cs typeface="Courier New" panose="02070309020205020404" pitchFamily="49" charset="0"/>
              </a:rPr>
              <a:t>     [,1]  [,2]</a:t>
            </a:r>
          </a:p>
          <a:p>
            <a:r>
              <a:rPr lang="nl-NL">
                <a:latin typeface="Courier New" panose="02070309020205020404" pitchFamily="49" charset="0"/>
                <a:cs typeface="Courier New" panose="02070309020205020404" pitchFamily="49" charset="0"/>
              </a:rPr>
              <a:t>[1,] 1.559 0.311</a:t>
            </a:r>
          </a:p>
          <a:p>
            <a:r>
              <a:rPr lang="nl-NL">
                <a:latin typeface="Courier New" panose="02070309020205020404" pitchFamily="49" charset="0"/>
                <a:cs typeface="Courier New" panose="02070309020205020404" pitchFamily="49" charset="0"/>
              </a:rPr>
              <a:t>[2,] 0.311 1.682</a:t>
            </a:r>
          </a:p>
          <a:p>
            <a:endParaRPr lang="nl-NL">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0.736  </a:t>
            </a:r>
            <a:r>
              <a:rPr lang="nl-NL">
                <a:latin typeface="Courier New" panose="02070309020205020404" pitchFamily="49" charset="0"/>
                <a:cs typeface="Courier New" panose="02070309020205020404" pitchFamily="49" charset="0"/>
              </a:rPr>
              <a:t>= </a:t>
            </a:r>
            <a:r>
              <a:rPr lang="en-US"/>
              <a:t>s</a:t>
            </a:r>
            <a:r>
              <a:rPr lang="en-US" baseline="30000"/>
              <a:t>2</a:t>
            </a:r>
            <a:r>
              <a:rPr lang="en-US" baseline="-25000"/>
              <a:t>Ph_QTL</a:t>
            </a:r>
            <a:r>
              <a:rPr lang="en-US" baseline="-36000"/>
              <a:t>A</a:t>
            </a:r>
            <a:r>
              <a:rPr lang="nl-NL">
                <a:latin typeface="Courier New" panose="02070309020205020404" pitchFamily="49" charset="0"/>
                <a:cs typeface="Courier New" panose="02070309020205020404" pitchFamily="49" charset="0"/>
              </a:rPr>
              <a:t>  + </a:t>
            </a:r>
            <a:r>
              <a:rPr lang="en-US"/>
              <a:t>s</a:t>
            </a:r>
            <a:r>
              <a:rPr lang="en-US" baseline="30000"/>
              <a:t>2</a:t>
            </a:r>
            <a:r>
              <a:rPr lang="en-US" baseline="-25000"/>
              <a:t>Ph_QTL</a:t>
            </a:r>
            <a:r>
              <a:rPr lang="en-US" baseline="-36000"/>
              <a:t>D</a:t>
            </a:r>
            <a:r>
              <a:rPr lang="nl-NL">
                <a:latin typeface="Courier New" panose="02070309020205020404" pitchFamily="49" charset="0"/>
                <a:cs typeface="Courier New" panose="02070309020205020404" pitchFamily="49" charset="0"/>
              </a:rPr>
              <a:t> </a:t>
            </a:r>
            <a:endParaRPr lang="en-US">
              <a:latin typeface="Courier New" panose="02070309020205020404" pitchFamily="49" charset="0"/>
              <a:cs typeface="Courier New" panose="02070309020205020404" pitchFamily="49" charset="0"/>
            </a:endParaRPr>
          </a:p>
          <a:p>
            <a:r>
              <a:rPr lang="nl-NL">
                <a:latin typeface="Courier New" panose="02070309020205020404" pitchFamily="49" charset="0"/>
                <a:cs typeface="Courier New" panose="02070309020205020404" pitchFamily="49" charset="0"/>
              </a:rPr>
              <a:t>0.311</a:t>
            </a:r>
            <a:r>
              <a:rPr lang="en-GB">
                <a:latin typeface="Courier New" panose="02070309020205020404" pitchFamily="49" charset="0"/>
                <a:cs typeface="Courier New" panose="02070309020205020404" pitchFamily="49" charset="0"/>
              </a:rPr>
              <a:t>  </a:t>
            </a:r>
            <a:r>
              <a:rPr lang="en-US">
                <a:latin typeface="Courier New" panose="02070309020205020404" pitchFamily="49" charset="0"/>
                <a:cs typeface="Courier New" panose="02070309020205020404" pitchFamily="49" charset="0"/>
              </a:rPr>
              <a:t>=</a:t>
            </a:r>
            <a:r>
              <a:rPr lang="nl-NL">
                <a:latin typeface="Courier New" panose="02070309020205020404" pitchFamily="49" charset="0"/>
                <a:cs typeface="Courier New" panose="02070309020205020404" pitchFamily="49" charset="0"/>
              </a:rPr>
              <a:t> </a:t>
            </a:r>
            <a:r>
              <a:rPr lang="nl-NL"/>
              <a:t>½ </a:t>
            </a:r>
            <a:r>
              <a:rPr lang="en-US"/>
              <a:t>s</a:t>
            </a:r>
            <a:r>
              <a:rPr lang="en-US" baseline="30000"/>
              <a:t>2</a:t>
            </a:r>
            <a:r>
              <a:rPr lang="en-US" baseline="-25000"/>
              <a:t>Ph_QTL</a:t>
            </a:r>
            <a:r>
              <a:rPr lang="en-US" baseline="-36000"/>
              <a:t>A</a:t>
            </a:r>
            <a:r>
              <a:rPr lang="nl-NL">
                <a:latin typeface="Courier New" panose="02070309020205020404" pitchFamily="49" charset="0"/>
                <a:cs typeface="Courier New" panose="02070309020205020404" pitchFamily="49" charset="0"/>
              </a:rPr>
              <a:t> + </a:t>
            </a:r>
            <a:r>
              <a:rPr lang="nl-NL"/>
              <a:t>¼ </a:t>
            </a:r>
            <a:r>
              <a:rPr lang="en-US"/>
              <a:t>s</a:t>
            </a:r>
            <a:r>
              <a:rPr lang="en-US" baseline="30000"/>
              <a:t>2</a:t>
            </a:r>
            <a:r>
              <a:rPr lang="en-US" baseline="-25000"/>
              <a:t>Ph_QTL</a:t>
            </a:r>
            <a:r>
              <a:rPr lang="en-US" baseline="-36000"/>
              <a:t>D</a:t>
            </a:r>
          </a:p>
        </p:txBody>
      </p:sp>
      <p:pic>
        <p:nvPicPr>
          <p:cNvPr id="5" name="Picture 4">
            <a:extLst>
              <a:ext uri="{FF2B5EF4-FFF2-40B4-BE49-F238E27FC236}">
                <a16:creationId xmlns:a16="http://schemas.microsoft.com/office/drawing/2014/main" id="{D563E24F-7A23-42AB-B6E7-3EB10F70736F}"/>
              </a:ext>
            </a:extLst>
          </p:cNvPr>
          <p:cNvPicPr>
            <a:picLocks noChangeAspect="1"/>
          </p:cNvPicPr>
          <p:nvPr/>
        </p:nvPicPr>
        <p:blipFill>
          <a:blip r:embed="rId3"/>
          <a:stretch>
            <a:fillRect/>
          </a:stretch>
        </p:blipFill>
        <p:spPr>
          <a:xfrm>
            <a:off x="5724128" y="8013"/>
            <a:ext cx="3304186" cy="3297733"/>
          </a:xfrm>
          <a:prstGeom prst="rect">
            <a:avLst/>
          </a:prstGeom>
        </p:spPr>
      </p:pic>
      <p:pic>
        <p:nvPicPr>
          <p:cNvPr id="6" name="Picture 5">
            <a:extLst>
              <a:ext uri="{FF2B5EF4-FFF2-40B4-BE49-F238E27FC236}">
                <a16:creationId xmlns:a16="http://schemas.microsoft.com/office/drawing/2014/main" id="{0C6BC69D-601A-4CA3-8C74-BC13E7B9AD5C}"/>
              </a:ext>
            </a:extLst>
          </p:cNvPr>
          <p:cNvPicPr>
            <a:picLocks noChangeAspect="1"/>
          </p:cNvPicPr>
          <p:nvPr/>
        </p:nvPicPr>
        <p:blipFill>
          <a:blip r:embed="rId4"/>
          <a:stretch>
            <a:fillRect/>
          </a:stretch>
        </p:blipFill>
        <p:spPr>
          <a:xfrm>
            <a:off x="5814999" y="2905689"/>
            <a:ext cx="3304186" cy="3297733"/>
          </a:xfrm>
          <a:prstGeom prst="rect">
            <a:avLst/>
          </a:prstGeom>
        </p:spPr>
      </p:pic>
    </p:spTree>
    <p:extLst>
      <p:ext uri="{BB962C8B-B14F-4D97-AF65-F5344CB8AC3E}">
        <p14:creationId xmlns:p14="http://schemas.microsoft.com/office/powerpoint/2010/main" val="157199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9A83AB6-2CDC-4E38-9B5F-3E9061F8A845}"/>
              </a:ext>
            </a:extLst>
          </p:cNvPr>
          <p:cNvSpPr txBox="1"/>
          <p:nvPr/>
        </p:nvSpPr>
        <p:spPr>
          <a:xfrm>
            <a:off x="2015716" y="332656"/>
            <a:ext cx="4974439" cy="1938992"/>
          </a:xfrm>
          <a:prstGeom prst="rect">
            <a:avLst/>
          </a:prstGeom>
          <a:noFill/>
        </p:spPr>
        <p:txBody>
          <a:bodyPr wrap="none" rtlCol="0">
            <a:spAutoFit/>
          </a:bodyPr>
          <a:lstStyle/>
          <a:p>
            <a:pPr algn="ctr"/>
            <a:r>
              <a:rPr lang="nl-NL"/>
              <a:t>regression model  vs  biometric model</a:t>
            </a:r>
          </a:p>
          <a:p>
            <a:pPr algn="ctr"/>
            <a:endParaRPr lang="nl-NL"/>
          </a:p>
          <a:p>
            <a:pPr algn="ctr"/>
            <a:r>
              <a:rPr lang="nl-NL"/>
              <a:t>regression parameter a (henceforth b</a:t>
            </a:r>
            <a:r>
              <a:rPr lang="nl-NL" baseline="-25000"/>
              <a:t>1</a:t>
            </a:r>
            <a:r>
              <a:rPr lang="nl-NL"/>
              <a:t>) </a:t>
            </a:r>
          </a:p>
          <a:p>
            <a:pPr algn="ctr"/>
            <a:r>
              <a:rPr lang="nl-NL"/>
              <a:t>=</a:t>
            </a:r>
          </a:p>
          <a:p>
            <a:pPr algn="ctr"/>
            <a:r>
              <a:rPr lang="nl-NL"/>
              <a:t>average effect of allele substitution</a:t>
            </a:r>
          </a:p>
        </p:txBody>
      </p:sp>
      <p:pic>
        <p:nvPicPr>
          <p:cNvPr id="3" name="Picture 2">
            <a:extLst>
              <a:ext uri="{FF2B5EF4-FFF2-40B4-BE49-F238E27FC236}">
                <a16:creationId xmlns:a16="http://schemas.microsoft.com/office/drawing/2014/main" id="{0538F986-B637-449D-A75E-26B1965E08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636912"/>
            <a:ext cx="1944216" cy="2744776"/>
          </a:xfrm>
          <a:prstGeom prst="rect">
            <a:avLst/>
          </a:prstGeom>
        </p:spPr>
      </p:pic>
      <p:pic>
        <p:nvPicPr>
          <p:cNvPr id="5" name="Picture 4">
            <a:extLst>
              <a:ext uri="{FF2B5EF4-FFF2-40B4-BE49-F238E27FC236}">
                <a16:creationId xmlns:a16="http://schemas.microsoft.com/office/drawing/2014/main" id="{DB828764-E5F1-4E67-A3DF-C512EE7B8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636912"/>
            <a:ext cx="1829310" cy="2744776"/>
          </a:xfrm>
          <a:prstGeom prst="rect">
            <a:avLst/>
          </a:prstGeom>
        </p:spPr>
      </p:pic>
    </p:spTree>
    <p:extLst>
      <p:ext uri="{BB962C8B-B14F-4D97-AF65-F5344CB8AC3E}">
        <p14:creationId xmlns:p14="http://schemas.microsoft.com/office/powerpoint/2010/main" val="1418598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CB780-DDCE-4B46-866A-658820255E64}"/>
              </a:ext>
            </a:extLst>
          </p:cNvPr>
          <p:cNvSpPr txBox="1"/>
          <p:nvPr/>
        </p:nvSpPr>
        <p:spPr>
          <a:xfrm>
            <a:off x="611560" y="4365681"/>
            <a:ext cx="8075240" cy="1569660"/>
          </a:xfrm>
          <a:prstGeom prst="rect">
            <a:avLst/>
          </a:prstGeom>
          <a:noFill/>
        </p:spPr>
        <p:txBody>
          <a:bodyPr wrap="square" rtlCol="0">
            <a:spAutoFit/>
          </a:bodyPr>
          <a:lstStyle/>
          <a:p>
            <a:r>
              <a:rPr lang="en-GB" sz="2400" dirty="0"/>
              <a:t>The parameter </a:t>
            </a:r>
            <a:r>
              <a:rPr lang="en-GB" sz="2400" dirty="0" err="1"/>
              <a:t>b</a:t>
            </a:r>
            <a:r>
              <a:rPr lang="en-GB" sz="2400" baseline="-25000" dirty="0" err="1"/>
              <a:t>1</a:t>
            </a:r>
            <a:r>
              <a:rPr lang="en-GB" sz="2400" dirty="0"/>
              <a:t> in the regression model corresponds to a specific parameter in the biometric model, called </a:t>
            </a:r>
            <a:r>
              <a:rPr lang="en-GB" sz="2400" dirty="0">
                <a:latin typeface="Symbol" panose="05050102010706020507" pitchFamily="18" charset="2"/>
              </a:rPr>
              <a:t>a</a:t>
            </a:r>
            <a:r>
              <a:rPr lang="en-GB" sz="2400" dirty="0"/>
              <a:t> </a:t>
            </a:r>
          </a:p>
          <a:p>
            <a:endParaRPr lang="en-GB" sz="2400" dirty="0"/>
          </a:p>
          <a:p>
            <a:r>
              <a:rPr lang="en-GB" sz="2400" dirty="0"/>
              <a:t>Now: derive </a:t>
            </a:r>
            <a:r>
              <a:rPr lang="en-GB" sz="2400" dirty="0">
                <a:latin typeface="Symbol" panose="05050102010706020507" pitchFamily="18" charset="2"/>
              </a:rPr>
              <a:t>a</a:t>
            </a:r>
            <a:r>
              <a:rPr lang="en-GB" sz="2400" dirty="0"/>
              <a:t> from the biometric model.</a:t>
            </a:r>
            <a:endParaRPr lang="x-none" sz="2400" dirty="0"/>
          </a:p>
        </p:txBody>
      </p:sp>
      <p:sp>
        <p:nvSpPr>
          <p:cNvPr id="4" name="Footer Placeholder 3">
            <a:extLst>
              <a:ext uri="{FF2B5EF4-FFF2-40B4-BE49-F238E27FC236}">
                <a16:creationId xmlns:a16="http://schemas.microsoft.com/office/drawing/2014/main" id="{5655F8CC-D594-459F-9F25-CF5DA23408FF}"/>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5" name="Slide Number Placeholder 4">
            <a:extLst>
              <a:ext uri="{FF2B5EF4-FFF2-40B4-BE49-F238E27FC236}">
                <a16:creationId xmlns:a16="http://schemas.microsoft.com/office/drawing/2014/main" id="{C0745A13-E546-4A0A-B081-720A2825C792}"/>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69</a:t>
            </a:fld>
            <a:endParaRPr lang="nl-NL"/>
          </a:p>
        </p:txBody>
      </p:sp>
      <p:sp>
        <p:nvSpPr>
          <p:cNvPr id="6" name="TextBox 5">
            <a:extLst>
              <a:ext uri="{FF2B5EF4-FFF2-40B4-BE49-F238E27FC236}">
                <a16:creationId xmlns:a16="http://schemas.microsoft.com/office/drawing/2014/main" id="{E298C066-560D-4B18-9376-18C43FD7B53C}"/>
              </a:ext>
            </a:extLst>
          </p:cNvPr>
          <p:cNvSpPr txBox="1"/>
          <p:nvPr/>
        </p:nvSpPr>
        <p:spPr>
          <a:xfrm>
            <a:off x="4716018" y="158249"/>
            <a:ext cx="4248470" cy="3477875"/>
          </a:xfrm>
          <a:prstGeom prst="rect">
            <a:avLst/>
          </a:prstGeom>
          <a:noFill/>
        </p:spPr>
        <p:txBody>
          <a:bodyPr wrap="square" rtlCol="0">
            <a:spAutoFit/>
          </a:bodyPr>
          <a:lstStyle/>
          <a:p>
            <a:r>
              <a:rPr lang="en-GB" sz="2000" dirty="0"/>
              <a:t>predicted values </a:t>
            </a:r>
          </a:p>
          <a:p>
            <a:r>
              <a:rPr lang="en-GB" sz="2000" dirty="0" err="1"/>
              <a:t>b</a:t>
            </a:r>
            <a:r>
              <a:rPr lang="en-GB" sz="2000" baseline="-25000" dirty="0" err="1"/>
              <a:t>0</a:t>
            </a:r>
            <a:r>
              <a:rPr lang="en-GB" sz="2000" dirty="0" err="1"/>
              <a:t>+b</a:t>
            </a:r>
            <a:r>
              <a:rPr lang="en-GB" sz="2000" baseline="-25000" dirty="0" err="1"/>
              <a:t>1</a:t>
            </a:r>
            <a:r>
              <a:rPr lang="en-GB" sz="2000" dirty="0"/>
              <a:t>*0  (aa)</a:t>
            </a:r>
          </a:p>
          <a:p>
            <a:r>
              <a:rPr lang="en-GB" sz="2000" dirty="0" err="1"/>
              <a:t>b</a:t>
            </a:r>
            <a:r>
              <a:rPr lang="en-GB" sz="2000" baseline="-25000" dirty="0" err="1"/>
              <a:t>0</a:t>
            </a:r>
            <a:r>
              <a:rPr lang="en-GB" sz="2000" dirty="0" err="1"/>
              <a:t>+b</a:t>
            </a:r>
            <a:r>
              <a:rPr lang="en-GB" sz="2000" baseline="-25000" dirty="0" err="1"/>
              <a:t>1</a:t>
            </a:r>
            <a:r>
              <a:rPr lang="en-GB" sz="2000" dirty="0"/>
              <a:t>*1  (Aa or </a:t>
            </a:r>
            <a:r>
              <a:rPr lang="en-GB" sz="2000" dirty="0" err="1"/>
              <a:t>aA</a:t>
            </a:r>
            <a:r>
              <a:rPr lang="en-GB" sz="2000" dirty="0"/>
              <a:t>)</a:t>
            </a:r>
          </a:p>
          <a:p>
            <a:r>
              <a:rPr lang="en-GB" sz="2000" dirty="0" err="1"/>
              <a:t>b</a:t>
            </a:r>
            <a:r>
              <a:rPr lang="en-GB" sz="2000" baseline="-25000" dirty="0" err="1"/>
              <a:t>0</a:t>
            </a:r>
            <a:r>
              <a:rPr lang="en-GB" sz="2000" dirty="0" err="1"/>
              <a:t>+b</a:t>
            </a:r>
            <a:r>
              <a:rPr lang="en-GB" sz="2000" baseline="-25000" dirty="0" err="1"/>
              <a:t>1</a:t>
            </a:r>
            <a:r>
              <a:rPr lang="en-GB" sz="2000" dirty="0"/>
              <a:t>*2  (AA)</a:t>
            </a:r>
          </a:p>
          <a:p>
            <a:endParaRPr lang="en-GB" sz="2000" dirty="0"/>
          </a:p>
          <a:p>
            <a:r>
              <a:rPr lang="en-GB" sz="2000" dirty="0"/>
              <a:t>difference in regression model</a:t>
            </a:r>
          </a:p>
          <a:p>
            <a:r>
              <a:rPr lang="en-GB" sz="2000" dirty="0" err="1"/>
              <a:t>b</a:t>
            </a:r>
            <a:r>
              <a:rPr lang="en-GB" sz="2000" u="sng" baseline="-25000" dirty="0" err="1"/>
              <a:t>0</a:t>
            </a:r>
            <a:r>
              <a:rPr lang="en-GB" sz="2000" dirty="0" err="1"/>
              <a:t>+b</a:t>
            </a:r>
            <a:r>
              <a:rPr lang="en-GB" sz="2000" baseline="-25000" dirty="0" err="1"/>
              <a:t>1</a:t>
            </a:r>
            <a:r>
              <a:rPr lang="en-GB" sz="2000" dirty="0"/>
              <a:t>*1 - (</a:t>
            </a:r>
            <a:r>
              <a:rPr lang="en-GB" sz="2000" dirty="0" err="1"/>
              <a:t>b</a:t>
            </a:r>
            <a:r>
              <a:rPr lang="en-GB" sz="2000" baseline="-25000" dirty="0" err="1"/>
              <a:t>0</a:t>
            </a:r>
            <a:r>
              <a:rPr lang="en-GB" sz="2000" dirty="0" err="1"/>
              <a:t>+b</a:t>
            </a:r>
            <a:r>
              <a:rPr lang="en-GB" sz="2000" baseline="-25000" dirty="0" err="1"/>
              <a:t>1</a:t>
            </a:r>
            <a:r>
              <a:rPr lang="en-GB" sz="2000" dirty="0"/>
              <a:t>*0) =   </a:t>
            </a:r>
          </a:p>
          <a:p>
            <a:r>
              <a:rPr lang="en-GB" sz="2000" dirty="0" err="1"/>
              <a:t>b</a:t>
            </a:r>
            <a:r>
              <a:rPr lang="en-GB" sz="2000" baseline="-25000" dirty="0" err="1"/>
              <a:t>0</a:t>
            </a:r>
            <a:r>
              <a:rPr lang="en-GB" sz="2000" dirty="0" err="1"/>
              <a:t>+b</a:t>
            </a:r>
            <a:r>
              <a:rPr lang="en-GB" sz="2000" baseline="-25000" dirty="0" err="1"/>
              <a:t>1</a:t>
            </a:r>
            <a:r>
              <a:rPr lang="en-GB" sz="2000" dirty="0"/>
              <a:t>*2 - (</a:t>
            </a:r>
            <a:r>
              <a:rPr lang="en-GB" sz="2000" dirty="0" err="1"/>
              <a:t>b</a:t>
            </a:r>
            <a:r>
              <a:rPr lang="en-GB" sz="2000" baseline="-25000" dirty="0" err="1"/>
              <a:t>0</a:t>
            </a:r>
            <a:r>
              <a:rPr lang="en-GB" sz="2000" dirty="0" err="1"/>
              <a:t>+b</a:t>
            </a:r>
            <a:r>
              <a:rPr lang="en-GB" sz="2000" baseline="-25000" dirty="0" err="1"/>
              <a:t>1</a:t>
            </a:r>
            <a:r>
              <a:rPr lang="en-GB" sz="2000" dirty="0"/>
              <a:t>*1) = </a:t>
            </a:r>
            <a:r>
              <a:rPr lang="en-GB" sz="2000" dirty="0" err="1"/>
              <a:t>b</a:t>
            </a:r>
            <a:r>
              <a:rPr lang="en-GB" sz="2000" baseline="-25000" dirty="0" err="1"/>
              <a:t>1</a:t>
            </a:r>
            <a:endParaRPr lang="en-GB" sz="2000" baseline="-25000" dirty="0"/>
          </a:p>
          <a:p>
            <a:endParaRPr lang="en-GB" sz="2000" dirty="0"/>
          </a:p>
          <a:p>
            <a:r>
              <a:rPr lang="en-GB" sz="2000" dirty="0" err="1"/>
              <a:t>b</a:t>
            </a:r>
            <a:r>
              <a:rPr lang="en-GB" sz="2000" baseline="-25000" dirty="0" err="1"/>
              <a:t>1</a:t>
            </a:r>
            <a:r>
              <a:rPr lang="en-GB" sz="2000" dirty="0"/>
              <a:t> is the average effect of substituting A for a (or vice versa)</a:t>
            </a:r>
          </a:p>
        </p:txBody>
      </p:sp>
      <p:grpSp>
        <p:nvGrpSpPr>
          <p:cNvPr id="8" name="Group 7">
            <a:extLst>
              <a:ext uri="{FF2B5EF4-FFF2-40B4-BE49-F238E27FC236}">
                <a16:creationId xmlns:a16="http://schemas.microsoft.com/office/drawing/2014/main" id="{1221AABE-2BA1-4ACF-B9F0-1A94911731F5}"/>
              </a:ext>
            </a:extLst>
          </p:cNvPr>
          <p:cNvGrpSpPr/>
          <p:nvPr/>
        </p:nvGrpSpPr>
        <p:grpSpPr>
          <a:xfrm>
            <a:off x="323528" y="375955"/>
            <a:ext cx="4104456" cy="3542833"/>
            <a:chOff x="467544" y="174199"/>
            <a:chExt cx="4838601" cy="4061728"/>
          </a:xfrm>
        </p:grpSpPr>
        <p:pic>
          <p:nvPicPr>
            <p:cNvPr id="2" name="Picture 1">
              <a:extLst>
                <a:ext uri="{FF2B5EF4-FFF2-40B4-BE49-F238E27FC236}">
                  <a16:creationId xmlns:a16="http://schemas.microsoft.com/office/drawing/2014/main" id="{3BDEDBF1-8AFB-49EE-8CEA-874F7BDBD995}"/>
                </a:ext>
              </a:extLst>
            </p:cNvPr>
            <p:cNvPicPr/>
            <p:nvPr/>
          </p:nvPicPr>
          <p:blipFill>
            <a:blip r:embed="rId3" cstate="print"/>
            <a:srcRect/>
            <a:stretch>
              <a:fillRect/>
            </a:stretch>
          </p:blipFill>
          <p:spPr bwMode="auto">
            <a:xfrm>
              <a:off x="467544" y="174199"/>
              <a:ext cx="4838601" cy="4061728"/>
            </a:xfrm>
            <a:prstGeom prst="rect">
              <a:avLst/>
            </a:prstGeom>
            <a:noFill/>
            <a:ln w="9525">
              <a:noFill/>
              <a:miter lim="800000"/>
              <a:headEnd/>
              <a:tailEnd/>
            </a:ln>
          </p:spPr>
        </p:pic>
        <p:sp>
          <p:nvSpPr>
            <p:cNvPr id="7" name="TextBox 6">
              <a:extLst>
                <a:ext uri="{FF2B5EF4-FFF2-40B4-BE49-F238E27FC236}">
                  <a16:creationId xmlns:a16="http://schemas.microsoft.com/office/drawing/2014/main" id="{FAA430F8-AD19-4917-9070-A3263D5C044A}"/>
                </a:ext>
              </a:extLst>
            </p:cNvPr>
            <p:cNvSpPr txBox="1"/>
            <p:nvPr/>
          </p:nvSpPr>
          <p:spPr>
            <a:xfrm>
              <a:off x="2987824" y="2170783"/>
              <a:ext cx="1584176" cy="523220"/>
            </a:xfrm>
            <a:prstGeom prst="rect">
              <a:avLst/>
            </a:prstGeom>
            <a:noFill/>
          </p:spPr>
          <p:txBody>
            <a:bodyPr wrap="square" rtlCol="0">
              <a:spAutoFit/>
            </a:bodyPr>
            <a:lstStyle/>
            <a:p>
              <a:r>
                <a:rPr lang="en-GB" sz="2800" dirty="0" err="1"/>
                <a:t>b</a:t>
              </a:r>
              <a:r>
                <a:rPr lang="en-GB" sz="2800" baseline="-25000" dirty="0" err="1"/>
                <a:t>1</a:t>
              </a:r>
              <a:r>
                <a:rPr lang="en-GB" sz="2800" dirty="0"/>
                <a:t>= </a:t>
              </a:r>
              <a:r>
                <a:rPr lang="en-GB" sz="2800" dirty="0">
                  <a:latin typeface="Symbol" panose="05050102010706020507" pitchFamily="18" charset="2"/>
                </a:rPr>
                <a:t>a</a:t>
              </a:r>
              <a:r>
                <a:rPr lang="en-GB" sz="2800" baseline="-25000" dirty="0"/>
                <a:t> </a:t>
              </a:r>
              <a:endParaRPr lang="x-none" sz="2800" baseline="-25000" dirty="0"/>
            </a:p>
          </p:txBody>
        </p:sp>
      </p:grpSp>
    </p:spTree>
    <p:extLst>
      <p:ext uri="{BB962C8B-B14F-4D97-AF65-F5344CB8AC3E}">
        <p14:creationId xmlns:p14="http://schemas.microsoft.com/office/powerpoint/2010/main" val="69060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Rectangle 2"/>
          <p:cNvSpPr>
            <a:spLocks noGrp="1" noChangeArrowheads="1"/>
          </p:cNvSpPr>
          <p:nvPr>
            <p:ph type="title"/>
          </p:nvPr>
        </p:nvSpPr>
        <p:spPr>
          <a:xfrm>
            <a:off x="381000" y="141270"/>
            <a:ext cx="8763000" cy="1878827"/>
          </a:xfrm>
        </p:spPr>
        <p:txBody>
          <a:bodyPr/>
          <a:lstStyle/>
          <a:p>
            <a:pPr eaLnBrk="1" hangingPunct="1"/>
            <a:r>
              <a:rPr lang="nl-NL" altLang="en-US" sz="3200"/>
              <a:t>People differ phenotypically</a:t>
            </a:r>
            <a:br>
              <a:rPr lang="nl-NL" altLang="en-US" sz="3200"/>
            </a:br>
            <a:r>
              <a:rPr lang="nl-NL" altLang="en-US" sz="3200" b="1"/>
              <a:t>Q.</a:t>
            </a:r>
            <a:r>
              <a:rPr lang="nl-NL" altLang="en-US" sz="3200"/>
              <a:t> How to quantify individual differences?</a:t>
            </a:r>
            <a:br>
              <a:rPr lang="nl-NL" altLang="en-US" sz="3200"/>
            </a:br>
            <a:r>
              <a:rPr lang="nl-NL" altLang="en-US" sz="3200"/>
              <a:t> </a:t>
            </a:r>
            <a:endParaRPr lang="nl-NL" altLang="en-US" sz="3200" i="1"/>
          </a:p>
        </p:txBody>
      </p:sp>
      <p:sp>
        <p:nvSpPr>
          <p:cNvPr id="11" name="AutoShape 6" descr="Image result for skull and b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extBox 1"/>
          <p:cNvSpPr txBox="1"/>
          <p:nvPr/>
        </p:nvSpPr>
        <p:spPr>
          <a:xfrm>
            <a:off x="552740" y="2066001"/>
            <a:ext cx="5521640" cy="584775"/>
          </a:xfrm>
          <a:prstGeom prst="rect">
            <a:avLst/>
          </a:prstGeom>
          <a:noFill/>
        </p:spPr>
        <p:txBody>
          <a:bodyPr wrap="none" rtlCol="0">
            <a:spAutoFit/>
          </a:bodyPr>
          <a:lstStyle/>
          <a:p>
            <a:r>
              <a:rPr lang="en-US" sz="3200"/>
              <a:t>Variance: s</a:t>
            </a:r>
            <a:r>
              <a:rPr lang="en-US" sz="3200" baseline="30000"/>
              <a:t>2</a:t>
            </a:r>
            <a:r>
              <a:rPr lang="en-US" sz="3200"/>
              <a:t>, </a:t>
            </a:r>
            <a:r>
              <a:rPr lang="en-US" sz="3200">
                <a:latin typeface="Symbol" panose="05050102010706020507" pitchFamily="18" charset="2"/>
              </a:rPr>
              <a:t>s</a:t>
            </a:r>
            <a:r>
              <a:rPr lang="en-US" sz="3200" baseline="30000"/>
              <a:t>2</a:t>
            </a:r>
            <a:r>
              <a:rPr lang="en-US" sz="3200"/>
              <a:t>, </a:t>
            </a:r>
            <a:r>
              <a:rPr lang="en-US" sz="3200">
                <a:latin typeface="Symbol" panose="05050102010706020507" pitchFamily="18" charset="2"/>
              </a:rPr>
              <a:t>s</a:t>
            </a:r>
            <a:r>
              <a:rPr lang="en-US" sz="3200" baseline="30000"/>
              <a:t>2</a:t>
            </a:r>
            <a:r>
              <a:rPr lang="en-US" sz="3200" baseline="-25000"/>
              <a:t>X</a:t>
            </a:r>
            <a:r>
              <a:rPr lang="en-US" sz="3200" baseline="30000"/>
              <a:t> </a:t>
            </a:r>
            <a:r>
              <a:rPr lang="en-US" sz="3200"/>
              <a:t>, var(X), V</a:t>
            </a:r>
            <a:r>
              <a:rPr lang="en-US" sz="3200" baseline="-25000"/>
              <a:t>X</a:t>
            </a:r>
            <a:endParaRPr lang="nl-NL" sz="3200" baseline="-25000"/>
          </a:p>
        </p:txBody>
      </p:sp>
      <p:sp>
        <p:nvSpPr>
          <p:cNvPr id="6" name="Rectangle 7"/>
          <p:cNvSpPr>
            <a:spLocks noChangeArrowheads="1"/>
          </p:cNvSpPr>
          <p:nvPr/>
        </p:nvSpPr>
        <p:spPr bwMode="auto">
          <a:xfrm>
            <a:off x="645106" y="3285880"/>
            <a:ext cx="17219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NL" sz="3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(X)</a:t>
            </a:r>
            <a:endParaRPr kumimoji="0" lang="nl-NL" altLang="nl-NL" sz="3200" b="0" i="0" u="none" strike="noStrike" cap="none" normalizeH="0" baseline="0">
              <a:ln>
                <a:noFill/>
              </a:ln>
              <a:solidFill>
                <a:schemeClr val="tx1"/>
              </a:solidFill>
              <a:effectLst/>
            </a:endParaRPr>
          </a:p>
        </p:txBody>
      </p:sp>
      <p:pic>
        <p:nvPicPr>
          <p:cNvPr id="10957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761" y="2996009"/>
            <a:ext cx="2044377" cy="11645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460375" y="3643840"/>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sz="3200"/>
          </a:p>
        </p:txBody>
      </p:sp>
      <p:pic>
        <p:nvPicPr>
          <p:cNvPr id="15" name="Picture 14"/>
          <p:cNvPicPr/>
          <p:nvPr/>
        </p:nvPicPr>
        <p:blipFill>
          <a:blip r:embed="rId4" cstate="print"/>
          <a:stretch>
            <a:fillRect/>
          </a:stretch>
        </p:blipFill>
        <p:spPr>
          <a:xfrm>
            <a:off x="2929777" y="4228615"/>
            <a:ext cx="3109039" cy="1237010"/>
          </a:xfrm>
          <a:prstGeom prst="rect">
            <a:avLst/>
          </a:prstGeom>
        </p:spPr>
      </p:pic>
      <p:sp>
        <p:nvSpPr>
          <p:cNvPr id="17" name="Rectangle 7"/>
          <p:cNvSpPr>
            <a:spLocks noChangeArrowheads="1"/>
          </p:cNvSpPr>
          <p:nvPr/>
        </p:nvSpPr>
        <p:spPr bwMode="auto">
          <a:xfrm>
            <a:off x="654501" y="4575507"/>
            <a:ext cx="21968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NL" sz="3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variance (X)</a:t>
            </a:r>
            <a:endParaRPr kumimoji="0" lang="nl-NL" altLang="nl-NL" sz="3200" b="0" i="0" u="none" strike="noStrike" cap="none" normalizeH="0" baseline="0">
              <a:ln>
                <a:noFill/>
              </a:ln>
              <a:solidFill>
                <a:schemeClr val="tx1"/>
              </a:solidFill>
              <a:effectLst/>
            </a:endParaRPr>
          </a:p>
        </p:txBody>
      </p:sp>
      <p:sp>
        <p:nvSpPr>
          <p:cNvPr id="3" name="TextBox 2"/>
          <p:cNvSpPr txBox="1"/>
          <p:nvPr/>
        </p:nvSpPr>
        <p:spPr>
          <a:xfrm>
            <a:off x="645106" y="5789342"/>
            <a:ext cx="6979796" cy="523220"/>
          </a:xfrm>
          <a:prstGeom prst="rect">
            <a:avLst/>
          </a:prstGeom>
          <a:noFill/>
        </p:spPr>
        <p:txBody>
          <a:bodyPr wrap="none" rtlCol="0">
            <a:spAutoFit/>
          </a:bodyPr>
          <a:lstStyle/>
          <a:p>
            <a:r>
              <a:rPr lang="en-US" sz="2800"/>
              <a:t>x</a:t>
            </a:r>
            <a:r>
              <a:rPr lang="en-US" sz="2800" baseline="-25000"/>
              <a:t>i</a:t>
            </a:r>
            <a:r>
              <a:rPr lang="en-US" sz="2800"/>
              <a:t> is the phenotypic value of person i (i=1,...,N)</a:t>
            </a:r>
            <a:endParaRPr lang="nl-NL" sz="2800"/>
          </a:p>
        </p:txBody>
      </p:sp>
    </p:spTree>
    <p:extLst>
      <p:ext uri="{BB962C8B-B14F-4D97-AF65-F5344CB8AC3E}">
        <p14:creationId xmlns:p14="http://schemas.microsoft.com/office/powerpoint/2010/main" val="1136197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B6D81A5-F5D7-494E-B1AC-E7B1B4F1EA0E}"/>
              </a:ext>
            </a:extLst>
          </p:cNvPr>
          <p:cNvGrpSpPr/>
          <p:nvPr/>
        </p:nvGrpSpPr>
        <p:grpSpPr>
          <a:xfrm>
            <a:off x="862780" y="1889032"/>
            <a:ext cx="8230616" cy="3747745"/>
            <a:chOff x="633264" y="1235935"/>
            <a:chExt cx="8230616" cy="3747745"/>
          </a:xfrm>
        </p:grpSpPr>
        <p:grpSp>
          <p:nvGrpSpPr>
            <p:cNvPr id="13" name="Group 12">
              <a:extLst>
                <a:ext uri="{FF2B5EF4-FFF2-40B4-BE49-F238E27FC236}">
                  <a16:creationId xmlns:a16="http://schemas.microsoft.com/office/drawing/2014/main" id="{6A913C82-C408-4953-8D41-61C6830720EB}"/>
                </a:ext>
              </a:extLst>
            </p:cNvPr>
            <p:cNvGrpSpPr/>
            <p:nvPr/>
          </p:nvGrpSpPr>
          <p:grpSpPr>
            <a:xfrm>
              <a:off x="633264" y="1235935"/>
              <a:ext cx="8230616" cy="3747745"/>
              <a:chOff x="445840" y="355519"/>
              <a:chExt cx="8230616" cy="3747745"/>
            </a:xfrm>
          </p:grpSpPr>
          <p:grpSp>
            <p:nvGrpSpPr>
              <p:cNvPr id="15" name="Group 14"/>
              <p:cNvGrpSpPr/>
              <p:nvPr/>
            </p:nvGrpSpPr>
            <p:grpSpPr>
              <a:xfrm>
                <a:off x="445840" y="355519"/>
                <a:ext cx="8230616" cy="3747745"/>
                <a:chOff x="1083196" y="1046716"/>
                <a:chExt cx="8230616" cy="3747745"/>
              </a:xfrm>
            </p:grpSpPr>
            <p:sp>
              <p:nvSpPr>
                <p:cNvPr id="2" name="Oval 1"/>
                <p:cNvSpPr/>
                <p:nvPr/>
              </p:nvSpPr>
              <p:spPr>
                <a:xfrm>
                  <a:off x="1083196" y="1127869"/>
                  <a:ext cx="2895600" cy="27432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baseline="-25000"/>
                </a:p>
              </p:txBody>
            </p:sp>
            <p:sp>
              <p:nvSpPr>
                <p:cNvPr id="4" name="Rectangle 3"/>
                <p:cNvSpPr/>
                <p:nvPr/>
              </p:nvSpPr>
              <p:spPr>
                <a:xfrm>
                  <a:off x="2625479" y="3086685"/>
                  <a:ext cx="540533" cy="523220"/>
                </a:xfrm>
                <a:prstGeom prst="rect">
                  <a:avLst/>
                </a:prstGeom>
              </p:spPr>
              <p:txBody>
                <a:bodyPr wrap="none">
                  <a:spAutoFit/>
                </a:bodyPr>
                <a:lstStyle/>
                <a:p>
                  <a:pPr algn="ctr"/>
                  <a:r>
                    <a:rPr lang="en-US" sz="2800" b="1"/>
                    <a:t>a</a:t>
                  </a:r>
                  <a:r>
                    <a:rPr lang="en-US" sz="2800"/>
                    <a:t>a</a:t>
                  </a:r>
                  <a:endParaRPr lang="en-US" sz="2800" baseline="-25000"/>
                </a:p>
              </p:txBody>
            </p:sp>
            <p:sp>
              <p:nvSpPr>
                <p:cNvPr id="5" name="Rectangle 4"/>
                <p:cNvSpPr/>
                <p:nvPr/>
              </p:nvSpPr>
              <p:spPr>
                <a:xfrm>
                  <a:off x="1618635" y="2824006"/>
                  <a:ext cx="570990" cy="523220"/>
                </a:xfrm>
                <a:prstGeom prst="rect">
                  <a:avLst/>
                </a:prstGeom>
              </p:spPr>
              <p:txBody>
                <a:bodyPr wrap="none">
                  <a:spAutoFit/>
                </a:bodyPr>
                <a:lstStyle/>
                <a:p>
                  <a:pPr algn="ctr"/>
                  <a:r>
                    <a:rPr lang="en-US" sz="2800" b="1"/>
                    <a:t>a</a:t>
                  </a:r>
                  <a:r>
                    <a:rPr lang="en-US" sz="2800"/>
                    <a:t>A</a:t>
                  </a:r>
                  <a:endParaRPr lang="en-US" sz="2800" baseline="-25000"/>
                </a:p>
              </p:txBody>
            </p:sp>
            <p:sp>
              <p:nvSpPr>
                <p:cNvPr id="6" name="Rectangle 5"/>
                <p:cNvSpPr/>
                <p:nvPr/>
              </p:nvSpPr>
              <p:spPr>
                <a:xfrm>
                  <a:off x="1766592" y="1595735"/>
                  <a:ext cx="611065" cy="523220"/>
                </a:xfrm>
                <a:prstGeom prst="rect">
                  <a:avLst/>
                </a:prstGeom>
              </p:spPr>
              <p:txBody>
                <a:bodyPr wrap="none">
                  <a:spAutoFit/>
                </a:bodyPr>
                <a:lstStyle/>
                <a:p>
                  <a:pPr algn="ctr"/>
                  <a:r>
                    <a:rPr lang="en-US" sz="2800" b="1"/>
                    <a:t>A</a:t>
                  </a:r>
                  <a:r>
                    <a:rPr lang="en-US" sz="2800"/>
                    <a:t>A</a:t>
                  </a:r>
                  <a:endParaRPr lang="en-US" sz="2800" baseline="-25000"/>
                </a:p>
              </p:txBody>
            </p:sp>
            <p:sp>
              <p:nvSpPr>
                <p:cNvPr id="7" name="Rectangle 6"/>
                <p:cNvSpPr/>
                <p:nvPr/>
              </p:nvSpPr>
              <p:spPr>
                <a:xfrm>
                  <a:off x="2842712" y="1915924"/>
                  <a:ext cx="574196" cy="523220"/>
                </a:xfrm>
                <a:prstGeom prst="rect">
                  <a:avLst/>
                </a:prstGeom>
              </p:spPr>
              <p:txBody>
                <a:bodyPr wrap="none">
                  <a:spAutoFit/>
                </a:bodyPr>
                <a:lstStyle/>
                <a:p>
                  <a:pPr algn="ctr"/>
                  <a:r>
                    <a:rPr lang="en-US" sz="2800" b="1"/>
                    <a:t>A</a:t>
                  </a:r>
                  <a:r>
                    <a:rPr lang="en-US" sz="2800"/>
                    <a:t>a</a:t>
                  </a:r>
                  <a:endParaRPr lang="en-US" sz="2800" baseline="-25000"/>
                </a:p>
              </p:txBody>
            </p:sp>
            <p:sp>
              <p:nvSpPr>
                <p:cNvPr id="8" name="Oval 7"/>
                <p:cNvSpPr/>
                <p:nvPr/>
              </p:nvSpPr>
              <p:spPr>
                <a:xfrm rot="387123">
                  <a:off x="1519227" y="1421091"/>
                  <a:ext cx="2305773" cy="12192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noFill/>
                  </a:endParaRPr>
                </a:p>
              </p:txBody>
            </p:sp>
            <p:sp>
              <p:nvSpPr>
                <p:cNvPr id="9" name="TextBox 8"/>
                <p:cNvSpPr txBox="1"/>
                <p:nvPr/>
              </p:nvSpPr>
              <p:spPr>
                <a:xfrm>
                  <a:off x="4786810" y="1046716"/>
                  <a:ext cx="4527002" cy="1015663"/>
                </a:xfrm>
                <a:prstGeom prst="rect">
                  <a:avLst/>
                </a:prstGeom>
                <a:noFill/>
              </p:spPr>
              <p:txBody>
                <a:bodyPr wrap="square" rtlCol="0">
                  <a:spAutoFit/>
                </a:bodyPr>
                <a:lstStyle/>
                <a:p>
                  <a:r>
                    <a:rPr lang="en-US" sz="2000" dirty="0"/>
                    <a:t>Subpopulation of individual with first </a:t>
                  </a:r>
                  <a:r>
                    <a:rPr lang="en-US" sz="2000"/>
                    <a:t>allele </a:t>
                  </a:r>
                  <a:r>
                    <a:rPr lang="en-US" sz="2000" b="1"/>
                    <a:t>A </a:t>
                  </a:r>
                  <a:endParaRPr lang="en-US" sz="2000" b="1" dirty="0"/>
                </a:p>
                <a:p>
                  <a:r>
                    <a:rPr lang="en-US" sz="2000"/>
                    <a:t>(AA and Aa).</a:t>
                  </a:r>
                  <a:endParaRPr lang="en-US" sz="2000" dirty="0"/>
                </a:p>
              </p:txBody>
            </p:sp>
            <p:cxnSp>
              <p:nvCxnSpPr>
                <p:cNvPr id="11" name="Straight Connector 10"/>
                <p:cNvCxnSpPr>
                  <a:stCxn id="2" idx="5"/>
                  <a:endCxn id="12" idx="1"/>
                </p:cNvCxnSpPr>
                <p:nvPr/>
              </p:nvCxnSpPr>
              <p:spPr>
                <a:xfrm>
                  <a:off x="3554745" y="3469337"/>
                  <a:ext cx="1415667" cy="971181"/>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4970412" y="4086575"/>
                  <a:ext cx="3090911" cy="707886"/>
                </a:xfrm>
                <a:prstGeom prst="rect">
                  <a:avLst/>
                </a:prstGeom>
                <a:noFill/>
              </p:spPr>
              <p:txBody>
                <a:bodyPr wrap="none" rtlCol="0">
                  <a:spAutoFit/>
                </a:bodyPr>
                <a:lstStyle/>
                <a:p>
                  <a:r>
                    <a:rPr lang="en-US" sz="2000" dirty="0"/>
                    <a:t>Population of all individuals</a:t>
                  </a:r>
                </a:p>
                <a:p>
                  <a:r>
                    <a:rPr lang="en-US" sz="2000"/>
                    <a:t>(AA, Aa, aA, aa)</a:t>
                  </a:r>
                  <a:endParaRPr lang="en-US" sz="2000" dirty="0"/>
                </a:p>
              </p:txBody>
            </p:sp>
            <p:cxnSp>
              <p:nvCxnSpPr>
                <p:cNvPr id="14" name="Straight Connector 13"/>
                <p:cNvCxnSpPr>
                  <a:cxnSpLocks/>
                  <a:stCxn id="23" idx="6"/>
                  <a:endCxn id="9" idx="1"/>
                </p:cNvCxnSpPr>
                <p:nvPr/>
              </p:nvCxnSpPr>
              <p:spPr>
                <a:xfrm flipV="1">
                  <a:off x="3545238" y="1554548"/>
                  <a:ext cx="1241572" cy="604291"/>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grpSp>
          <p:sp>
            <p:nvSpPr>
              <p:cNvPr id="16" name="Oval 15"/>
              <p:cNvSpPr/>
              <p:nvPr/>
            </p:nvSpPr>
            <p:spPr>
              <a:xfrm rot="387123">
                <a:off x="714560" y="2041146"/>
                <a:ext cx="2167015" cy="908937"/>
              </a:xfrm>
              <a:prstGeom prst="ellipse">
                <a:avLst/>
              </a:prstGeom>
              <a:noFill/>
              <a:ln>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noFill/>
                </a:endParaRPr>
              </a:p>
            </p:txBody>
          </p:sp>
        </p:grpSp>
        <p:cxnSp>
          <p:nvCxnSpPr>
            <p:cNvPr id="18" name="Straight Connector 17"/>
            <p:cNvCxnSpPr>
              <a:cxnSpLocks/>
              <a:stCxn id="16" idx="6"/>
              <a:endCxn id="22" idx="1"/>
            </p:cNvCxnSpPr>
            <p:nvPr/>
          </p:nvCxnSpPr>
          <p:spPr>
            <a:xfrm flipV="1">
              <a:off x="3062136" y="3168914"/>
              <a:ext cx="1458344" cy="328873"/>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20480" y="2661082"/>
              <a:ext cx="4343400" cy="1015663"/>
            </a:xfrm>
            <a:prstGeom prst="rect">
              <a:avLst/>
            </a:prstGeom>
            <a:noFill/>
          </p:spPr>
          <p:txBody>
            <a:bodyPr wrap="square" rtlCol="0">
              <a:spAutoFit/>
            </a:bodyPr>
            <a:lstStyle/>
            <a:p>
              <a:r>
                <a:rPr lang="en-US" sz="2000" dirty="0"/>
                <a:t>Subpopulation of individual with first allele </a:t>
              </a:r>
              <a:r>
                <a:rPr lang="en-US" sz="2000" b="1" dirty="0"/>
                <a:t>a  </a:t>
              </a:r>
            </a:p>
            <a:p>
              <a:r>
                <a:rPr lang="en-US" sz="2000" dirty="0"/>
                <a:t>(</a:t>
              </a:r>
              <a:r>
                <a:rPr lang="en-US" sz="2000" dirty="0" err="1"/>
                <a:t>aA</a:t>
              </a:r>
              <a:r>
                <a:rPr lang="en-US" sz="2000" dirty="0"/>
                <a:t> and </a:t>
              </a:r>
              <a:r>
                <a:rPr lang="en-US" sz="2000"/>
                <a:t>aa).</a:t>
              </a:r>
              <a:endParaRPr lang="en-US" sz="2000" dirty="0"/>
            </a:p>
          </p:txBody>
        </p:sp>
      </p:grpSp>
      <p:sp>
        <p:nvSpPr>
          <p:cNvPr id="3" name="Footer Placeholder 2">
            <a:extLst>
              <a:ext uri="{FF2B5EF4-FFF2-40B4-BE49-F238E27FC236}">
                <a16:creationId xmlns:a16="http://schemas.microsoft.com/office/drawing/2014/main" id="{2EA324FB-1D97-42B9-9AC4-849AA0ED9A9A}"/>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10" name="Slide Number Placeholder 9">
            <a:extLst>
              <a:ext uri="{FF2B5EF4-FFF2-40B4-BE49-F238E27FC236}">
                <a16:creationId xmlns:a16="http://schemas.microsoft.com/office/drawing/2014/main" id="{A42281C8-1C0B-41EE-9EAD-6A6F2CB7B25E}"/>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70</a:t>
            </a:fld>
            <a:endParaRPr lang="nl-NL"/>
          </a:p>
        </p:txBody>
      </p:sp>
      <p:sp>
        <p:nvSpPr>
          <p:cNvPr id="17" name="TextBox 16">
            <a:extLst>
              <a:ext uri="{FF2B5EF4-FFF2-40B4-BE49-F238E27FC236}">
                <a16:creationId xmlns:a16="http://schemas.microsoft.com/office/drawing/2014/main" id="{8CBDCF3F-9271-4A79-9FFC-36D9C5A4C907}"/>
              </a:ext>
            </a:extLst>
          </p:cNvPr>
          <p:cNvSpPr txBox="1"/>
          <p:nvPr/>
        </p:nvSpPr>
        <p:spPr>
          <a:xfrm>
            <a:off x="233932" y="302793"/>
            <a:ext cx="7237109" cy="1261884"/>
          </a:xfrm>
          <a:prstGeom prst="rect">
            <a:avLst/>
          </a:prstGeom>
          <a:noFill/>
        </p:spPr>
        <p:txBody>
          <a:bodyPr wrap="none" rtlCol="0">
            <a:spAutoFit/>
          </a:bodyPr>
          <a:lstStyle/>
          <a:p>
            <a:r>
              <a:rPr lang="en-GB" dirty="0">
                <a:latin typeface="Symbol" panose="05050102010706020507" pitchFamily="18" charset="2"/>
              </a:rPr>
              <a:t>a</a:t>
            </a:r>
            <a:r>
              <a:rPr lang="en-GB" dirty="0"/>
              <a:t> is the average effect (on the phenotype) of substituting </a:t>
            </a:r>
          </a:p>
          <a:p>
            <a:r>
              <a:rPr lang="en-GB" dirty="0"/>
              <a:t>allele A for allele a - how to derive this? </a:t>
            </a:r>
          </a:p>
          <a:p>
            <a:r>
              <a:rPr lang="en-GB" sz="2800" dirty="0"/>
              <a:t> </a:t>
            </a:r>
            <a:endParaRPr lang="x-none" sz="2800" dirty="0"/>
          </a:p>
        </p:txBody>
      </p:sp>
      <p:sp>
        <p:nvSpPr>
          <p:cNvPr id="23" name="Ovaal 22">
            <a:extLst>
              <a:ext uri="{FF2B5EF4-FFF2-40B4-BE49-F238E27FC236}">
                <a16:creationId xmlns:a16="http://schemas.microsoft.com/office/drawing/2014/main" id="{CD9A38E9-1757-458E-AA76-9EC013E75FC4}"/>
              </a:ext>
            </a:extLst>
          </p:cNvPr>
          <p:cNvSpPr/>
          <p:nvPr/>
        </p:nvSpPr>
        <p:spPr bwMode="auto">
          <a:xfrm rot="488492">
            <a:off x="1390118" y="2354601"/>
            <a:ext cx="1944503" cy="1017730"/>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21604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CB79A8-E7CF-478C-9FCD-A579977F2EB3}"/>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3" name="Slide Number Placeholder 2">
            <a:extLst>
              <a:ext uri="{FF2B5EF4-FFF2-40B4-BE49-F238E27FC236}">
                <a16:creationId xmlns:a16="http://schemas.microsoft.com/office/drawing/2014/main" id="{25AA27E7-C862-42FB-B506-03BF0DE1FC3C}"/>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71</a:t>
            </a:fld>
            <a:endParaRPr lang="nl-NL"/>
          </a:p>
        </p:txBody>
      </p:sp>
      <p:cxnSp>
        <p:nvCxnSpPr>
          <p:cNvPr id="5" name="Straight Connector 4">
            <a:extLst>
              <a:ext uri="{FF2B5EF4-FFF2-40B4-BE49-F238E27FC236}">
                <a16:creationId xmlns:a16="http://schemas.microsoft.com/office/drawing/2014/main" id="{F8407251-23E8-4B9F-B80C-759EC93B83A8}"/>
              </a:ext>
            </a:extLst>
          </p:cNvPr>
          <p:cNvCxnSpPr>
            <a:cxnSpLocks/>
            <a:endCxn id="8" idx="1"/>
          </p:cNvCxnSpPr>
          <p:nvPr/>
        </p:nvCxnSpPr>
        <p:spPr>
          <a:xfrm flipV="1">
            <a:off x="599842" y="2329210"/>
            <a:ext cx="600144" cy="943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D36B9-3C93-42B6-B6B5-2FBD107EE021}"/>
              </a:ext>
            </a:extLst>
          </p:cNvPr>
          <p:cNvCxnSpPr>
            <a:cxnSpLocks/>
            <a:endCxn id="10" idx="1"/>
          </p:cNvCxnSpPr>
          <p:nvPr/>
        </p:nvCxnSpPr>
        <p:spPr>
          <a:xfrm>
            <a:off x="599500" y="3324543"/>
            <a:ext cx="600138" cy="81994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C109C-AA6F-4B7D-930C-605D6B858E8A}"/>
              </a:ext>
            </a:extLst>
          </p:cNvPr>
          <p:cNvSpPr txBox="1"/>
          <p:nvPr/>
        </p:nvSpPr>
        <p:spPr>
          <a:xfrm>
            <a:off x="1199986" y="2098377"/>
            <a:ext cx="362600" cy="461665"/>
          </a:xfrm>
          <a:prstGeom prst="rect">
            <a:avLst/>
          </a:prstGeom>
          <a:noFill/>
        </p:spPr>
        <p:txBody>
          <a:bodyPr wrap="none" rtlCol="0">
            <a:spAutoFit/>
          </a:bodyPr>
          <a:lstStyle/>
          <a:p>
            <a:r>
              <a:rPr lang="en-GB" sz="2400" dirty="0"/>
              <a:t>A</a:t>
            </a:r>
            <a:endParaRPr lang="x-none" sz="2400" dirty="0"/>
          </a:p>
        </p:txBody>
      </p:sp>
      <p:sp>
        <p:nvSpPr>
          <p:cNvPr id="10" name="TextBox 9">
            <a:extLst>
              <a:ext uri="{FF2B5EF4-FFF2-40B4-BE49-F238E27FC236}">
                <a16:creationId xmlns:a16="http://schemas.microsoft.com/office/drawing/2014/main" id="{E9CE2072-E9C4-412C-84BE-22E9EC240BF6}"/>
              </a:ext>
            </a:extLst>
          </p:cNvPr>
          <p:cNvSpPr txBox="1"/>
          <p:nvPr/>
        </p:nvSpPr>
        <p:spPr>
          <a:xfrm>
            <a:off x="1199638" y="3913655"/>
            <a:ext cx="317716" cy="461665"/>
          </a:xfrm>
          <a:prstGeom prst="rect">
            <a:avLst/>
          </a:prstGeom>
          <a:noFill/>
        </p:spPr>
        <p:txBody>
          <a:bodyPr wrap="square" rtlCol="0">
            <a:spAutoFit/>
          </a:bodyPr>
          <a:lstStyle/>
          <a:p>
            <a:r>
              <a:rPr lang="en-GB" sz="2400" dirty="0"/>
              <a:t>a</a:t>
            </a:r>
            <a:endParaRPr lang="x-none" sz="2400" dirty="0"/>
          </a:p>
        </p:txBody>
      </p:sp>
      <p:cxnSp>
        <p:nvCxnSpPr>
          <p:cNvPr id="30" name="Straight Connector 29">
            <a:extLst>
              <a:ext uri="{FF2B5EF4-FFF2-40B4-BE49-F238E27FC236}">
                <a16:creationId xmlns:a16="http://schemas.microsoft.com/office/drawing/2014/main" id="{8AC92C8B-A872-4889-A4C7-525A6D887C2F}"/>
              </a:ext>
            </a:extLst>
          </p:cNvPr>
          <p:cNvCxnSpPr>
            <a:cxnSpLocks/>
            <a:endCxn id="32" idx="1"/>
          </p:cNvCxnSpPr>
          <p:nvPr/>
        </p:nvCxnSpPr>
        <p:spPr>
          <a:xfrm flipV="1">
            <a:off x="1721764" y="1605373"/>
            <a:ext cx="472056" cy="687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931BB0-D989-44FA-9F96-B6581025A4F6}"/>
              </a:ext>
            </a:extLst>
          </p:cNvPr>
          <p:cNvCxnSpPr>
            <a:cxnSpLocks/>
            <a:endCxn id="33" idx="1"/>
          </p:cNvCxnSpPr>
          <p:nvPr/>
        </p:nvCxnSpPr>
        <p:spPr>
          <a:xfrm>
            <a:off x="1721764" y="2293152"/>
            <a:ext cx="472056" cy="67108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981B3F8-FD41-4307-BCCB-5E8BBD0C3D1C}"/>
              </a:ext>
            </a:extLst>
          </p:cNvPr>
          <p:cNvSpPr txBox="1"/>
          <p:nvPr/>
        </p:nvSpPr>
        <p:spPr>
          <a:xfrm>
            <a:off x="2193820" y="1374540"/>
            <a:ext cx="362600" cy="461665"/>
          </a:xfrm>
          <a:prstGeom prst="rect">
            <a:avLst/>
          </a:prstGeom>
          <a:noFill/>
        </p:spPr>
        <p:txBody>
          <a:bodyPr wrap="none" rtlCol="0">
            <a:spAutoFit/>
          </a:bodyPr>
          <a:lstStyle/>
          <a:p>
            <a:r>
              <a:rPr lang="en-GB" sz="2400" dirty="0"/>
              <a:t>A</a:t>
            </a:r>
            <a:endParaRPr lang="x-none" sz="2400" dirty="0"/>
          </a:p>
        </p:txBody>
      </p:sp>
      <p:sp>
        <p:nvSpPr>
          <p:cNvPr id="33" name="TextBox 32">
            <a:extLst>
              <a:ext uri="{FF2B5EF4-FFF2-40B4-BE49-F238E27FC236}">
                <a16:creationId xmlns:a16="http://schemas.microsoft.com/office/drawing/2014/main" id="{E0AD68F6-8445-4FE7-BFBB-53ED5345B88F}"/>
              </a:ext>
            </a:extLst>
          </p:cNvPr>
          <p:cNvSpPr txBox="1"/>
          <p:nvPr/>
        </p:nvSpPr>
        <p:spPr>
          <a:xfrm>
            <a:off x="2193820" y="2733401"/>
            <a:ext cx="317716" cy="461665"/>
          </a:xfrm>
          <a:prstGeom prst="rect">
            <a:avLst/>
          </a:prstGeom>
          <a:noFill/>
        </p:spPr>
        <p:txBody>
          <a:bodyPr wrap="square" rtlCol="0">
            <a:spAutoFit/>
          </a:bodyPr>
          <a:lstStyle/>
          <a:p>
            <a:r>
              <a:rPr lang="en-GB" sz="2400" dirty="0"/>
              <a:t>a</a:t>
            </a:r>
            <a:endParaRPr lang="x-none" sz="2400" dirty="0"/>
          </a:p>
        </p:txBody>
      </p:sp>
      <p:cxnSp>
        <p:nvCxnSpPr>
          <p:cNvPr id="34" name="Straight Connector 33">
            <a:extLst>
              <a:ext uri="{FF2B5EF4-FFF2-40B4-BE49-F238E27FC236}">
                <a16:creationId xmlns:a16="http://schemas.microsoft.com/office/drawing/2014/main" id="{A61F06B0-F432-4ED7-A198-7A05A2431D9F}"/>
              </a:ext>
            </a:extLst>
          </p:cNvPr>
          <p:cNvCxnSpPr>
            <a:cxnSpLocks/>
            <a:endCxn id="36" idx="1"/>
          </p:cNvCxnSpPr>
          <p:nvPr/>
        </p:nvCxnSpPr>
        <p:spPr>
          <a:xfrm flipV="1">
            <a:off x="1758364" y="3453100"/>
            <a:ext cx="472056" cy="687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690056-B167-400B-903A-B5DC3197D1DD}"/>
              </a:ext>
            </a:extLst>
          </p:cNvPr>
          <p:cNvCxnSpPr>
            <a:cxnSpLocks/>
            <a:endCxn id="37" idx="1"/>
          </p:cNvCxnSpPr>
          <p:nvPr/>
        </p:nvCxnSpPr>
        <p:spPr>
          <a:xfrm>
            <a:off x="1758364" y="4140879"/>
            <a:ext cx="472056" cy="67108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A340ACA-0718-476C-8B7E-F83FA1236E5B}"/>
              </a:ext>
            </a:extLst>
          </p:cNvPr>
          <p:cNvSpPr txBox="1"/>
          <p:nvPr/>
        </p:nvSpPr>
        <p:spPr>
          <a:xfrm>
            <a:off x="2230420" y="3222267"/>
            <a:ext cx="317716" cy="461665"/>
          </a:xfrm>
          <a:prstGeom prst="rect">
            <a:avLst/>
          </a:prstGeom>
          <a:noFill/>
        </p:spPr>
        <p:txBody>
          <a:bodyPr wrap="square" rtlCol="0">
            <a:spAutoFit/>
          </a:bodyPr>
          <a:lstStyle/>
          <a:p>
            <a:r>
              <a:rPr lang="en-GB" sz="2400" dirty="0"/>
              <a:t>A</a:t>
            </a:r>
            <a:endParaRPr lang="x-none" sz="2400" dirty="0"/>
          </a:p>
        </p:txBody>
      </p:sp>
      <p:sp>
        <p:nvSpPr>
          <p:cNvPr id="37" name="TextBox 36">
            <a:extLst>
              <a:ext uri="{FF2B5EF4-FFF2-40B4-BE49-F238E27FC236}">
                <a16:creationId xmlns:a16="http://schemas.microsoft.com/office/drawing/2014/main" id="{E6E8C3A0-B61F-4605-8683-D59406A77222}"/>
              </a:ext>
            </a:extLst>
          </p:cNvPr>
          <p:cNvSpPr txBox="1"/>
          <p:nvPr/>
        </p:nvSpPr>
        <p:spPr>
          <a:xfrm>
            <a:off x="2230420" y="4581128"/>
            <a:ext cx="317716" cy="461665"/>
          </a:xfrm>
          <a:prstGeom prst="rect">
            <a:avLst/>
          </a:prstGeom>
          <a:noFill/>
        </p:spPr>
        <p:txBody>
          <a:bodyPr wrap="square" rtlCol="0">
            <a:spAutoFit/>
          </a:bodyPr>
          <a:lstStyle/>
          <a:p>
            <a:r>
              <a:rPr lang="en-GB" sz="2400" dirty="0"/>
              <a:t>a</a:t>
            </a:r>
            <a:endParaRPr lang="x-none" sz="2400" dirty="0"/>
          </a:p>
        </p:txBody>
      </p:sp>
      <p:sp>
        <p:nvSpPr>
          <p:cNvPr id="41" name="TextBox 40">
            <a:extLst>
              <a:ext uri="{FF2B5EF4-FFF2-40B4-BE49-F238E27FC236}">
                <a16:creationId xmlns:a16="http://schemas.microsoft.com/office/drawing/2014/main" id="{5439AFB6-0F75-445C-A07C-8AC18DF73592}"/>
              </a:ext>
            </a:extLst>
          </p:cNvPr>
          <p:cNvSpPr txBox="1"/>
          <p:nvPr/>
        </p:nvSpPr>
        <p:spPr>
          <a:xfrm>
            <a:off x="515486" y="2467709"/>
            <a:ext cx="346570" cy="461665"/>
          </a:xfrm>
          <a:prstGeom prst="rect">
            <a:avLst/>
          </a:prstGeom>
          <a:noFill/>
        </p:spPr>
        <p:txBody>
          <a:bodyPr wrap="none" rtlCol="0">
            <a:spAutoFit/>
          </a:bodyPr>
          <a:lstStyle/>
          <a:p>
            <a:r>
              <a:rPr lang="en-GB" sz="2400" dirty="0"/>
              <a:t>p</a:t>
            </a:r>
            <a:endParaRPr lang="x-none" sz="2400" dirty="0"/>
          </a:p>
        </p:txBody>
      </p:sp>
      <p:sp>
        <p:nvSpPr>
          <p:cNvPr id="42" name="TextBox 41">
            <a:extLst>
              <a:ext uri="{FF2B5EF4-FFF2-40B4-BE49-F238E27FC236}">
                <a16:creationId xmlns:a16="http://schemas.microsoft.com/office/drawing/2014/main" id="{B4306DA3-4B9E-4AF8-83C6-71E4F89E2926}"/>
              </a:ext>
            </a:extLst>
          </p:cNvPr>
          <p:cNvSpPr txBox="1"/>
          <p:nvPr/>
        </p:nvSpPr>
        <p:spPr>
          <a:xfrm>
            <a:off x="539552" y="3728989"/>
            <a:ext cx="346570" cy="461665"/>
          </a:xfrm>
          <a:prstGeom prst="rect">
            <a:avLst/>
          </a:prstGeom>
          <a:noFill/>
        </p:spPr>
        <p:txBody>
          <a:bodyPr wrap="none" rtlCol="0">
            <a:spAutoFit/>
          </a:bodyPr>
          <a:lstStyle/>
          <a:p>
            <a:r>
              <a:rPr lang="en-GB" sz="2400" dirty="0"/>
              <a:t>q</a:t>
            </a:r>
            <a:endParaRPr lang="x-none" sz="2400" dirty="0"/>
          </a:p>
        </p:txBody>
      </p:sp>
      <p:sp>
        <p:nvSpPr>
          <p:cNvPr id="43" name="TextBox 42">
            <a:extLst>
              <a:ext uri="{FF2B5EF4-FFF2-40B4-BE49-F238E27FC236}">
                <a16:creationId xmlns:a16="http://schemas.microsoft.com/office/drawing/2014/main" id="{F7D3D7D6-FC8B-490B-A54E-5516FE7050E0}"/>
              </a:ext>
            </a:extLst>
          </p:cNvPr>
          <p:cNvSpPr txBox="1"/>
          <p:nvPr/>
        </p:nvSpPr>
        <p:spPr>
          <a:xfrm>
            <a:off x="1687898" y="1576158"/>
            <a:ext cx="346570" cy="461665"/>
          </a:xfrm>
          <a:prstGeom prst="rect">
            <a:avLst/>
          </a:prstGeom>
          <a:noFill/>
        </p:spPr>
        <p:txBody>
          <a:bodyPr wrap="none" rtlCol="0">
            <a:spAutoFit/>
          </a:bodyPr>
          <a:lstStyle/>
          <a:p>
            <a:r>
              <a:rPr lang="en-GB" sz="2400" dirty="0"/>
              <a:t>p</a:t>
            </a:r>
            <a:endParaRPr lang="x-none" sz="2400" dirty="0"/>
          </a:p>
        </p:txBody>
      </p:sp>
      <p:sp>
        <p:nvSpPr>
          <p:cNvPr id="44" name="TextBox 43">
            <a:extLst>
              <a:ext uri="{FF2B5EF4-FFF2-40B4-BE49-F238E27FC236}">
                <a16:creationId xmlns:a16="http://schemas.microsoft.com/office/drawing/2014/main" id="{67BDC08C-B345-4588-AF7B-438E8EF4A02B}"/>
              </a:ext>
            </a:extLst>
          </p:cNvPr>
          <p:cNvSpPr txBox="1"/>
          <p:nvPr/>
        </p:nvSpPr>
        <p:spPr>
          <a:xfrm>
            <a:off x="1721764" y="4361719"/>
            <a:ext cx="346570" cy="461665"/>
          </a:xfrm>
          <a:prstGeom prst="rect">
            <a:avLst/>
          </a:prstGeom>
          <a:noFill/>
        </p:spPr>
        <p:txBody>
          <a:bodyPr wrap="none" rtlCol="0">
            <a:spAutoFit/>
          </a:bodyPr>
          <a:lstStyle/>
          <a:p>
            <a:r>
              <a:rPr lang="en-GB" sz="2400" dirty="0"/>
              <a:t>q</a:t>
            </a:r>
            <a:endParaRPr lang="x-none" sz="2400" dirty="0"/>
          </a:p>
        </p:txBody>
      </p:sp>
      <p:sp>
        <p:nvSpPr>
          <p:cNvPr id="45" name="TextBox 44">
            <a:extLst>
              <a:ext uri="{FF2B5EF4-FFF2-40B4-BE49-F238E27FC236}">
                <a16:creationId xmlns:a16="http://schemas.microsoft.com/office/drawing/2014/main" id="{F704E300-06BD-48A8-9184-DAAC9DBD2C97}"/>
              </a:ext>
            </a:extLst>
          </p:cNvPr>
          <p:cNvSpPr txBox="1"/>
          <p:nvPr/>
        </p:nvSpPr>
        <p:spPr>
          <a:xfrm>
            <a:off x="1687898" y="2467975"/>
            <a:ext cx="346570" cy="461665"/>
          </a:xfrm>
          <a:prstGeom prst="rect">
            <a:avLst/>
          </a:prstGeom>
          <a:noFill/>
        </p:spPr>
        <p:txBody>
          <a:bodyPr wrap="none" rtlCol="0">
            <a:spAutoFit/>
          </a:bodyPr>
          <a:lstStyle/>
          <a:p>
            <a:r>
              <a:rPr lang="en-GB" sz="2400" dirty="0"/>
              <a:t>q</a:t>
            </a:r>
            <a:endParaRPr lang="x-none" sz="2400" dirty="0"/>
          </a:p>
        </p:txBody>
      </p:sp>
      <p:sp>
        <p:nvSpPr>
          <p:cNvPr id="46" name="TextBox 45">
            <a:extLst>
              <a:ext uri="{FF2B5EF4-FFF2-40B4-BE49-F238E27FC236}">
                <a16:creationId xmlns:a16="http://schemas.microsoft.com/office/drawing/2014/main" id="{0CFA06BA-AFA1-4AC4-8A1D-732612F267DF}"/>
              </a:ext>
            </a:extLst>
          </p:cNvPr>
          <p:cNvSpPr txBox="1"/>
          <p:nvPr/>
        </p:nvSpPr>
        <p:spPr>
          <a:xfrm>
            <a:off x="1724328" y="3374392"/>
            <a:ext cx="346570" cy="461665"/>
          </a:xfrm>
          <a:prstGeom prst="rect">
            <a:avLst/>
          </a:prstGeom>
          <a:noFill/>
        </p:spPr>
        <p:txBody>
          <a:bodyPr wrap="none" rtlCol="0">
            <a:spAutoFit/>
          </a:bodyPr>
          <a:lstStyle/>
          <a:p>
            <a:r>
              <a:rPr lang="en-GB" sz="2400" dirty="0"/>
              <a:t>p</a:t>
            </a:r>
            <a:endParaRPr lang="x-none" sz="2400" dirty="0"/>
          </a:p>
        </p:txBody>
      </p:sp>
      <p:sp>
        <p:nvSpPr>
          <p:cNvPr id="91" name="Rectangle 90">
            <a:extLst>
              <a:ext uri="{FF2B5EF4-FFF2-40B4-BE49-F238E27FC236}">
                <a16:creationId xmlns:a16="http://schemas.microsoft.com/office/drawing/2014/main" id="{B0B3224C-9F11-48C0-A601-ACFEFF820F03}"/>
              </a:ext>
            </a:extLst>
          </p:cNvPr>
          <p:cNvSpPr/>
          <p:nvPr/>
        </p:nvSpPr>
        <p:spPr>
          <a:xfrm>
            <a:off x="179512" y="1268760"/>
            <a:ext cx="3168352" cy="4070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dirty="0"/>
          </a:p>
        </p:txBody>
      </p:sp>
      <p:cxnSp>
        <p:nvCxnSpPr>
          <p:cNvPr id="93" name="Straight Connector 92">
            <a:extLst>
              <a:ext uri="{FF2B5EF4-FFF2-40B4-BE49-F238E27FC236}">
                <a16:creationId xmlns:a16="http://schemas.microsoft.com/office/drawing/2014/main" id="{E6679D75-225A-4641-8C39-00322D7296DF}"/>
              </a:ext>
            </a:extLst>
          </p:cNvPr>
          <p:cNvCxnSpPr/>
          <p:nvPr/>
        </p:nvCxnSpPr>
        <p:spPr>
          <a:xfrm flipV="1">
            <a:off x="2771800" y="1559206"/>
            <a:ext cx="1368152" cy="16952"/>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1F4D333-71E6-4C91-9CD8-9C6AA73A0531}"/>
              </a:ext>
            </a:extLst>
          </p:cNvPr>
          <p:cNvSpPr txBox="1"/>
          <p:nvPr/>
        </p:nvSpPr>
        <p:spPr>
          <a:xfrm>
            <a:off x="4208128" y="1376786"/>
            <a:ext cx="4712380" cy="461665"/>
          </a:xfrm>
          <a:prstGeom prst="rect">
            <a:avLst/>
          </a:prstGeom>
          <a:noFill/>
        </p:spPr>
        <p:txBody>
          <a:bodyPr wrap="none" rtlCol="0">
            <a:spAutoFit/>
          </a:bodyPr>
          <a:lstStyle/>
          <a:p>
            <a:r>
              <a:rPr lang="en-GB" sz="2400" dirty="0"/>
              <a:t>genotype AA; </a:t>
            </a:r>
            <a:r>
              <a:rPr lang="en-GB" sz="2400" dirty="0" err="1"/>
              <a:t>freq</a:t>
            </a:r>
            <a:r>
              <a:rPr lang="en-GB" sz="2400" dirty="0"/>
              <a:t> = (p*p); effect = a</a:t>
            </a:r>
            <a:endParaRPr lang="x-none" sz="2400" dirty="0"/>
          </a:p>
        </p:txBody>
      </p:sp>
      <p:cxnSp>
        <p:nvCxnSpPr>
          <p:cNvPr id="95" name="Straight Connector 94">
            <a:extLst>
              <a:ext uri="{FF2B5EF4-FFF2-40B4-BE49-F238E27FC236}">
                <a16:creationId xmlns:a16="http://schemas.microsoft.com/office/drawing/2014/main" id="{1EC5D840-18BF-40B7-ABA8-453A1BAFFDBC}"/>
              </a:ext>
            </a:extLst>
          </p:cNvPr>
          <p:cNvCxnSpPr/>
          <p:nvPr/>
        </p:nvCxnSpPr>
        <p:spPr>
          <a:xfrm flipV="1">
            <a:off x="2771800" y="2873436"/>
            <a:ext cx="1368152" cy="16952"/>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C81430E-40B2-421C-A514-58B25E183A85}"/>
              </a:ext>
            </a:extLst>
          </p:cNvPr>
          <p:cNvSpPr txBox="1"/>
          <p:nvPr/>
        </p:nvSpPr>
        <p:spPr>
          <a:xfrm>
            <a:off x="4208128" y="2691016"/>
            <a:ext cx="4696350" cy="461665"/>
          </a:xfrm>
          <a:prstGeom prst="rect">
            <a:avLst/>
          </a:prstGeom>
          <a:noFill/>
        </p:spPr>
        <p:txBody>
          <a:bodyPr wrap="none" rtlCol="0">
            <a:spAutoFit/>
          </a:bodyPr>
          <a:lstStyle/>
          <a:p>
            <a:r>
              <a:rPr lang="en-GB" sz="2400" dirty="0"/>
              <a:t>genotype Aa; </a:t>
            </a:r>
            <a:r>
              <a:rPr lang="en-GB" sz="2400" dirty="0" err="1"/>
              <a:t>freq</a:t>
            </a:r>
            <a:r>
              <a:rPr lang="en-GB" sz="2400" dirty="0"/>
              <a:t> = (p*q); effect = d</a:t>
            </a:r>
            <a:endParaRPr lang="x-none" sz="2400" dirty="0"/>
          </a:p>
        </p:txBody>
      </p:sp>
      <p:cxnSp>
        <p:nvCxnSpPr>
          <p:cNvPr id="97" name="Straight Connector 96">
            <a:extLst>
              <a:ext uri="{FF2B5EF4-FFF2-40B4-BE49-F238E27FC236}">
                <a16:creationId xmlns:a16="http://schemas.microsoft.com/office/drawing/2014/main" id="{AC854353-C376-444F-9120-2A26D8E48ED3}"/>
              </a:ext>
            </a:extLst>
          </p:cNvPr>
          <p:cNvCxnSpPr/>
          <p:nvPr/>
        </p:nvCxnSpPr>
        <p:spPr>
          <a:xfrm flipV="1">
            <a:off x="2771800" y="3407122"/>
            <a:ext cx="1368152" cy="16952"/>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83AB11F5-D0F2-46F1-960A-475BEDECC471}"/>
              </a:ext>
            </a:extLst>
          </p:cNvPr>
          <p:cNvSpPr txBox="1"/>
          <p:nvPr/>
        </p:nvSpPr>
        <p:spPr>
          <a:xfrm>
            <a:off x="4208128" y="3224702"/>
            <a:ext cx="4696350" cy="461665"/>
          </a:xfrm>
          <a:prstGeom prst="rect">
            <a:avLst/>
          </a:prstGeom>
          <a:noFill/>
        </p:spPr>
        <p:txBody>
          <a:bodyPr wrap="none" rtlCol="0">
            <a:spAutoFit/>
          </a:bodyPr>
          <a:lstStyle/>
          <a:p>
            <a:r>
              <a:rPr lang="en-GB" sz="2400" dirty="0"/>
              <a:t>genotype </a:t>
            </a:r>
            <a:r>
              <a:rPr lang="en-GB" sz="2400" dirty="0" err="1"/>
              <a:t>aA</a:t>
            </a:r>
            <a:r>
              <a:rPr lang="en-GB" sz="2400" dirty="0"/>
              <a:t>; </a:t>
            </a:r>
            <a:r>
              <a:rPr lang="en-GB" sz="2400" dirty="0" err="1"/>
              <a:t>freq</a:t>
            </a:r>
            <a:r>
              <a:rPr lang="en-GB" sz="2400" dirty="0"/>
              <a:t> = (q*p); effect = d</a:t>
            </a:r>
            <a:endParaRPr lang="x-none" sz="2400" dirty="0"/>
          </a:p>
        </p:txBody>
      </p:sp>
      <p:cxnSp>
        <p:nvCxnSpPr>
          <p:cNvPr id="99" name="Straight Connector 98">
            <a:extLst>
              <a:ext uri="{FF2B5EF4-FFF2-40B4-BE49-F238E27FC236}">
                <a16:creationId xmlns:a16="http://schemas.microsoft.com/office/drawing/2014/main" id="{389BD166-0BA3-4D5C-8335-0AB7FB4AF0EF}"/>
              </a:ext>
            </a:extLst>
          </p:cNvPr>
          <p:cNvCxnSpPr/>
          <p:nvPr/>
        </p:nvCxnSpPr>
        <p:spPr>
          <a:xfrm flipV="1">
            <a:off x="2766141" y="4721352"/>
            <a:ext cx="1368152" cy="16952"/>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756C7D34-1EA5-4D13-913B-BDE654256FB8}"/>
              </a:ext>
            </a:extLst>
          </p:cNvPr>
          <p:cNvSpPr txBox="1"/>
          <p:nvPr/>
        </p:nvSpPr>
        <p:spPr>
          <a:xfrm>
            <a:off x="4202469" y="4538932"/>
            <a:ext cx="4746043" cy="461665"/>
          </a:xfrm>
          <a:prstGeom prst="rect">
            <a:avLst/>
          </a:prstGeom>
          <a:noFill/>
        </p:spPr>
        <p:txBody>
          <a:bodyPr wrap="none" rtlCol="0">
            <a:spAutoFit/>
          </a:bodyPr>
          <a:lstStyle/>
          <a:p>
            <a:r>
              <a:rPr lang="en-GB" sz="2400" dirty="0"/>
              <a:t>genotype aa; </a:t>
            </a:r>
            <a:r>
              <a:rPr lang="en-GB" sz="2400" dirty="0" err="1"/>
              <a:t>freq</a:t>
            </a:r>
            <a:r>
              <a:rPr lang="en-GB" sz="2400" dirty="0"/>
              <a:t> = (q*q); effect = -a</a:t>
            </a:r>
            <a:endParaRPr lang="x-none" sz="2400" dirty="0"/>
          </a:p>
        </p:txBody>
      </p:sp>
      <p:sp>
        <p:nvSpPr>
          <p:cNvPr id="101" name="Rectangle 100">
            <a:extLst>
              <a:ext uri="{FF2B5EF4-FFF2-40B4-BE49-F238E27FC236}">
                <a16:creationId xmlns:a16="http://schemas.microsoft.com/office/drawing/2014/main" id="{CC6D402F-4383-49FC-98D8-084C4F705EBE}"/>
              </a:ext>
            </a:extLst>
          </p:cNvPr>
          <p:cNvSpPr/>
          <p:nvPr/>
        </p:nvSpPr>
        <p:spPr>
          <a:xfrm>
            <a:off x="2556420" y="313695"/>
            <a:ext cx="5215595" cy="523220"/>
          </a:xfrm>
          <a:prstGeom prst="rect">
            <a:avLst/>
          </a:prstGeom>
        </p:spPr>
        <p:txBody>
          <a:bodyPr wrap="none">
            <a:spAutoFit/>
          </a:bodyPr>
          <a:lstStyle/>
          <a:p>
            <a:r>
              <a:rPr lang="en-US" sz="2800" dirty="0"/>
              <a:t>Population of all individuals (</a:t>
            </a:r>
            <a:r>
              <a:rPr lang="en-US" sz="2800" dirty="0" err="1"/>
              <a:t>HWE</a:t>
            </a:r>
            <a:r>
              <a:rPr lang="en-US" sz="2800" dirty="0"/>
              <a:t>)</a:t>
            </a:r>
          </a:p>
        </p:txBody>
      </p:sp>
    </p:spTree>
    <p:extLst>
      <p:ext uri="{BB962C8B-B14F-4D97-AF65-F5344CB8AC3E}">
        <p14:creationId xmlns:p14="http://schemas.microsoft.com/office/powerpoint/2010/main" val="1146851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CB79A8-E7CF-478C-9FCD-A579977F2EB3}"/>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3" name="Slide Number Placeholder 2">
            <a:extLst>
              <a:ext uri="{FF2B5EF4-FFF2-40B4-BE49-F238E27FC236}">
                <a16:creationId xmlns:a16="http://schemas.microsoft.com/office/drawing/2014/main" id="{25AA27E7-C862-42FB-B506-03BF0DE1FC3C}"/>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72</a:t>
            </a:fld>
            <a:endParaRPr lang="nl-NL" dirty="0"/>
          </a:p>
        </p:txBody>
      </p:sp>
      <p:cxnSp>
        <p:nvCxnSpPr>
          <p:cNvPr id="5" name="Straight Connector 4">
            <a:extLst>
              <a:ext uri="{FF2B5EF4-FFF2-40B4-BE49-F238E27FC236}">
                <a16:creationId xmlns:a16="http://schemas.microsoft.com/office/drawing/2014/main" id="{F8407251-23E8-4B9F-B80C-759EC93B83A8}"/>
              </a:ext>
            </a:extLst>
          </p:cNvPr>
          <p:cNvCxnSpPr>
            <a:cxnSpLocks/>
            <a:endCxn id="8" idx="1"/>
          </p:cNvCxnSpPr>
          <p:nvPr/>
        </p:nvCxnSpPr>
        <p:spPr>
          <a:xfrm flipV="1">
            <a:off x="781182" y="2875657"/>
            <a:ext cx="600144" cy="943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D36B9-3C93-42B6-B6B5-2FBD107EE021}"/>
              </a:ext>
            </a:extLst>
          </p:cNvPr>
          <p:cNvCxnSpPr>
            <a:cxnSpLocks/>
            <a:endCxn id="10" idx="1"/>
          </p:cNvCxnSpPr>
          <p:nvPr/>
        </p:nvCxnSpPr>
        <p:spPr>
          <a:xfrm>
            <a:off x="780840" y="3870990"/>
            <a:ext cx="600138" cy="81994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C109C-AA6F-4B7D-930C-605D6B858E8A}"/>
              </a:ext>
            </a:extLst>
          </p:cNvPr>
          <p:cNvSpPr txBox="1"/>
          <p:nvPr/>
        </p:nvSpPr>
        <p:spPr>
          <a:xfrm>
            <a:off x="1381326" y="2644824"/>
            <a:ext cx="362600" cy="461665"/>
          </a:xfrm>
          <a:prstGeom prst="rect">
            <a:avLst/>
          </a:prstGeom>
          <a:noFill/>
        </p:spPr>
        <p:txBody>
          <a:bodyPr wrap="none" rtlCol="0">
            <a:spAutoFit/>
          </a:bodyPr>
          <a:lstStyle/>
          <a:p>
            <a:r>
              <a:rPr lang="en-GB" sz="2400" dirty="0"/>
              <a:t>A</a:t>
            </a:r>
            <a:endParaRPr lang="x-none" sz="2400" dirty="0"/>
          </a:p>
        </p:txBody>
      </p:sp>
      <p:sp>
        <p:nvSpPr>
          <p:cNvPr id="10" name="TextBox 9">
            <a:extLst>
              <a:ext uri="{FF2B5EF4-FFF2-40B4-BE49-F238E27FC236}">
                <a16:creationId xmlns:a16="http://schemas.microsoft.com/office/drawing/2014/main" id="{E9CE2072-E9C4-412C-84BE-22E9EC240BF6}"/>
              </a:ext>
            </a:extLst>
          </p:cNvPr>
          <p:cNvSpPr txBox="1"/>
          <p:nvPr/>
        </p:nvSpPr>
        <p:spPr>
          <a:xfrm>
            <a:off x="1380978" y="4460102"/>
            <a:ext cx="317716" cy="461665"/>
          </a:xfrm>
          <a:prstGeom prst="rect">
            <a:avLst/>
          </a:prstGeom>
          <a:noFill/>
        </p:spPr>
        <p:txBody>
          <a:bodyPr wrap="square" rtlCol="0">
            <a:spAutoFit/>
          </a:bodyPr>
          <a:lstStyle/>
          <a:p>
            <a:r>
              <a:rPr lang="en-GB" sz="2400" dirty="0"/>
              <a:t>a</a:t>
            </a:r>
            <a:endParaRPr lang="x-none" sz="2400" dirty="0"/>
          </a:p>
        </p:txBody>
      </p:sp>
      <p:cxnSp>
        <p:nvCxnSpPr>
          <p:cNvPr id="30" name="Straight Connector 29">
            <a:extLst>
              <a:ext uri="{FF2B5EF4-FFF2-40B4-BE49-F238E27FC236}">
                <a16:creationId xmlns:a16="http://schemas.microsoft.com/office/drawing/2014/main" id="{8AC92C8B-A872-4889-A4C7-525A6D887C2F}"/>
              </a:ext>
            </a:extLst>
          </p:cNvPr>
          <p:cNvCxnSpPr>
            <a:cxnSpLocks/>
            <a:endCxn id="32" idx="1"/>
          </p:cNvCxnSpPr>
          <p:nvPr/>
        </p:nvCxnSpPr>
        <p:spPr>
          <a:xfrm flipV="1">
            <a:off x="1903104" y="2151820"/>
            <a:ext cx="472056" cy="687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931BB0-D989-44FA-9F96-B6581025A4F6}"/>
              </a:ext>
            </a:extLst>
          </p:cNvPr>
          <p:cNvCxnSpPr>
            <a:cxnSpLocks/>
            <a:endCxn id="33" idx="1"/>
          </p:cNvCxnSpPr>
          <p:nvPr/>
        </p:nvCxnSpPr>
        <p:spPr>
          <a:xfrm>
            <a:off x="1903104" y="2839599"/>
            <a:ext cx="472056" cy="67108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981B3F8-FD41-4307-BCCB-5E8BBD0C3D1C}"/>
              </a:ext>
            </a:extLst>
          </p:cNvPr>
          <p:cNvSpPr txBox="1"/>
          <p:nvPr/>
        </p:nvSpPr>
        <p:spPr>
          <a:xfrm>
            <a:off x="2375160" y="1920987"/>
            <a:ext cx="362600" cy="461665"/>
          </a:xfrm>
          <a:prstGeom prst="rect">
            <a:avLst/>
          </a:prstGeom>
          <a:noFill/>
        </p:spPr>
        <p:txBody>
          <a:bodyPr wrap="none" rtlCol="0">
            <a:spAutoFit/>
          </a:bodyPr>
          <a:lstStyle/>
          <a:p>
            <a:r>
              <a:rPr lang="en-GB" sz="2400" dirty="0"/>
              <a:t>A</a:t>
            </a:r>
            <a:endParaRPr lang="x-none" sz="2400" dirty="0"/>
          </a:p>
        </p:txBody>
      </p:sp>
      <p:sp>
        <p:nvSpPr>
          <p:cNvPr id="33" name="TextBox 32">
            <a:extLst>
              <a:ext uri="{FF2B5EF4-FFF2-40B4-BE49-F238E27FC236}">
                <a16:creationId xmlns:a16="http://schemas.microsoft.com/office/drawing/2014/main" id="{E0AD68F6-8445-4FE7-BFBB-53ED5345B88F}"/>
              </a:ext>
            </a:extLst>
          </p:cNvPr>
          <p:cNvSpPr txBox="1"/>
          <p:nvPr/>
        </p:nvSpPr>
        <p:spPr>
          <a:xfrm>
            <a:off x="2375160" y="3279848"/>
            <a:ext cx="317716" cy="461665"/>
          </a:xfrm>
          <a:prstGeom prst="rect">
            <a:avLst/>
          </a:prstGeom>
          <a:noFill/>
        </p:spPr>
        <p:txBody>
          <a:bodyPr wrap="square" rtlCol="0">
            <a:spAutoFit/>
          </a:bodyPr>
          <a:lstStyle/>
          <a:p>
            <a:r>
              <a:rPr lang="en-GB" sz="2400" dirty="0"/>
              <a:t>a</a:t>
            </a:r>
            <a:endParaRPr lang="x-none" sz="2400" dirty="0"/>
          </a:p>
        </p:txBody>
      </p:sp>
      <p:cxnSp>
        <p:nvCxnSpPr>
          <p:cNvPr id="34" name="Straight Connector 33">
            <a:extLst>
              <a:ext uri="{FF2B5EF4-FFF2-40B4-BE49-F238E27FC236}">
                <a16:creationId xmlns:a16="http://schemas.microsoft.com/office/drawing/2014/main" id="{A61F06B0-F432-4ED7-A198-7A05A2431D9F}"/>
              </a:ext>
            </a:extLst>
          </p:cNvPr>
          <p:cNvCxnSpPr>
            <a:cxnSpLocks/>
            <a:endCxn id="36" idx="1"/>
          </p:cNvCxnSpPr>
          <p:nvPr/>
        </p:nvCxnSpPr>
        <p:spPr>
          <a:xfrm flipV="1">
            <a:off x="1939704" y="3999547"/>
            <a:ext cx="472056" cy="687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690056-B167-400B-903A-B5DC3197D1DD}"/>
              </a:ext>
            </a:extLst>
          </p:cNvPr>
          <p:cNvCxnSpPr>
            <a:cxnSpLocks/>
            <a:endCxn id="37" idx="1"/>
          </p:cNvCxnSpPr>
          <p:nvPr/>
        </p:nvCxnSpPr>
        <p:spPr>
          <a:xfrm>
            <a:off x="1939704" y="4687326"/>
            <a:ext cx="472056" cy="67108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A340ACA-0718-476C-8B7E-F83FA1236E5B}"/>
              </a:ext>
            </a:extLst>
          </p:cNvPr>
          <p:cNvSpPr txBox="1"/>
          <p:nvPr/>
        </p:nvSpPr>
        <p:spPr>
          <a:xfrm>
            <a:off x="2411760" y="3768714"/>
            <a:ext cx="317716" cy="461665"/>
          </a:xfrm>
          <a:prstGeom prst="rect">
            <a:avLst/>
          </a:prstGeom>
          <a:noFill/>
        </p:spPr>
        <p:txBody>
          <a:bodyPr wrap="square" rtlCol="0">
            <a:spAutoFit/>
          </a:bodyPr>
          <a:lstStyle/>
          <a:p>
            <a:r>
              <a:rPr lang="en-GB" sz="2400" dirty="0"/>
              <a:t>A</a:t>
            </a:r>
            <a:endParaRPr lang="x-none" sz="2400" dirty="0"/>
          </a:p>
        </p:txBody>
      </p:sp>
      <p:sp>
        <p:nvSpPr>
          <p:cNvPr id="37" name="TextBox 36">
            <a:extLst>
              <a:ext uri="{FF2B5EF4-FFF2-40B4-BE49-F238E27FC236}">
                <a16:creationId xmlns:a16="http://schemas.microsoft.com/office/drawing/2014/main" id="{E6E8C3A0-B61F-4605-8683-D59406A77222}"/>
              </a:ext>
            </a:extLst>
          </p:cNvPr>
          <p:cNvSpPr txBox="1"/>
          <p:nvPr/>
        </p:nvSpPr>
        <p:spPr>
          <a:xfrm>
            <a:off x="2411760" y="5127575"/>
            <a:ext cx="317716" cy="461665"/>
          </a:xfrm>
          <a:prstGeom prst="rect">
            <a:avLst/>
          </a:prstGeom>
          <a:noFill/>
        </p:spPr>
        <p:txBody>
          <a:bodyPr wrap="square" rtlCol="0">
            <a:spAutoFit/>
          </a:bodyPr>
          <a:lstStyle/>
          <a:p>
            <a:r>
              <a:rPr lang="en-GB" sz="2400" dirty="0"/>
              <a:t>a</a:t>
            </a:r>
            <a:endParaRPr lang="x-none" sz="2400" dirty="0"/>
          </a:p>
        </p:txBody>
      </p:sp>
      <p:sp>
        <p:nvSpPr>
          <p:cNvPr id="41" name="TextBox 40">
            <a:extLst>
              <a:ext uri="{FF2B5EF4-FFF2-40B4-BE49-F238E27FC236}">
                <a16:creationId xmlns:a16="http://schemas.microsoft.com/office/drawing/2014/main" id="{5439AFB6-0F75-445C-A07C-8AC18DF73592}"/>
              </a:ext>
            </a:extLst>
          </p:cNvPr>
          <p:cNvSpPr txBox="1"/>
          <p:nvPr/>
        </p:nvSpPr>
        <p:spPr>
          <a:xfrm>
            <a:off x="696826" y="3014156"/>
            <a:ext cx="346570" cy="461665"/>
          </a:xfrm>
          <a:prstGeom prst="rect">
            <a:avLst/>
          </a:prstGeom>
          <a:noFill/>
        </p:spPr>
        <p:txBody>
          <a:bodyPr wrap="none" rtlCol="0">
            <a:spAutoFit/>
          </a:bodyPr>
          <a:lstStyle/>
          <a:p>
            <a:r>
              <a:rPr lang="en-GB" sz="2400" dirty="0">
                <a:solidFill>
                  <a:srgbClr val="0070C0"/>
                </a:solidFill>
              </a:rPr>
              <a:t>p</a:t>
            </a:r>
            <a:endParaRPr lang="x-none" sz="2400" dirty="0">
              <a:solidFill>
                <a:srgbClr val="0070C0"/>
              </a:solidFill>
            </a:endParaRPr>
          </a:p>
        </p:txBody>
      </p:sp>
      <p:sp>
        <p:nvSpPr>
          <p:cNvPr id="42" name="TextBox 41">
            <a:extLst>
              <a:ext uri="{FF2B5EF4-FFF2-40B4-BE49-F238E27FC236}">
                <a16:creationId xmlns:a16="http://schemas.microsoft.com/office/drawing/2014/main" id="{B4306DA3-4B9E-4AF8-83C6-71E4F89E2926}"/>
              </a:ext>
            </a:extLst>
          </p:cNvPr>
          <p:cNvSpPr txBox="1"/>
          <p:nvPr/>
        </p:nvSpPr>
        <p:spPr>
          <a:xfrm>
            <a:off x="720892" y="4275436"/>
            <a:ext cx="346570" cy="461665"/>
          </a:xfrm>
          <a:prstGeom prst="rect">
            <a:avLst/>
          </a:prstGeom>
          <a:noFill/>
        </p:spPr>
        <p:txBody>
          <a:bodyPr wrap="none" rtlCol="0">
            <a:spAutoFit/>
          </a:bodyPr>
          <a:lstStyle/>
          <a:p>
            <a:r>
              <a:rPr lang="en-GB" sz="2400" dirty="0">
                <a:solidFill>
                  <a:srgbClr val="0070C0"/>
                </a:solidFill>
              </a:rPr>
              <a:t>q</a:t>
            </a:r>
            <a:endParaRPr lang="x-none" sz="2400" dirty="0">
              <a:solidFill>
                <a:srgbClr val="0070C0"/>
              </a:solidFill>
            </a:endParaRPr>
          </a:p>
        </p:txBody>
      </p:sp>
      <p:sp>
        <p:nvSpPr>
          <p:cNvPr id="43" name="TextBox 42">
            <a:extLst>
              <a:ext uri="{FF2B5EF4-FFF2-40B4-BE49-F238E27FC236}">
                <a16:creationId xmlns:a16="http://schemas.microsoft.com/office/drawing/2014/main" id="{F7D3D7D6-FC8B-490B-A54E-5516FE7050E0}"/>
              </a:ext>
            </a:extLst>
          </p:cNvPr>
          <p:cNvSpPr txBox="1"/>
          <p:nvPr/>
        </p:nvSpPr>
        <p:spPr>
          <a:xfrm>
            <a:off x="1869238" y="2122605"/>
            <a:ext cx="346570" cy="461665"/>
          </a:xfrm>
          <a:prstGeom prst="rect">
            <a:avLst/>
          </a:prstGeom>
          <a:noFill/>
        </p:spPr>
        <p:txBody>
          <a:bodyPr wrap="none" rtlCol="0">
            <a:spAutoFit/>
          </a:bodyPr>
          <a:lstStyle/>
          <a:p>
            <a:r>
              <a:rPr lang="en-GB" sz="2400" dirty="0">
                <a:solidFill>
                  <a:srgbClr val="0070C0"/>
                </a:solidFill>
              </a:rPr>
              <a:t>p</a:t>
            </a:r>
            <a:endParaRPr lang="x-none" sz="2400" dirty="0">
              <a:solidFill>
                <a:srgbClr val="0070C0"/>
              </a:solidFill>
            </a:endParaRPr>
          </a:p>
        </p:txBody>
      </p:sp>
      <p:sp>
        <p:nvSpPr>
          <p:cNvPr id="44" name="TextBox 43">
            <a:extLst>
              <a:ext uri="{FF2B5EF4-FFF2-40B4-BE49-F238E27FC236}">
                <a16:creationId xmlns:a16="http://schemas.microsoft.com/office/drawing/2014/main" id="{67BDC08C-B345-4588-AF7B-438E8EF4A02B}"/>
              </a:ext>
            </a:extLst>
          </p:cNvPr>
          <p:cNvSpPr txBox="1"/>
          <p:nvPr/>
        </p:nvSpPr>
        <p:spPr>
          <a:xfrm>
            <a:off x="1903104" y="4908166"/>
            <a:ext cx="346570" cy="461665"/>
          </a:xfrm>
          <a:prstGeom prst="rect">
            <a:avLst/>
          </a:prstGeom>
          <a:noFill/>
        </p:spPr>
        <p:txBody>
          <a:bodyPr wrap="none" rtlCol="0">
            <a:spAutoFit/>
          </a:bodyPr>
          <a:lstStyle/>
          <a:p>
            <a:r>
              <a:rPr lang="en-GB" sz="2400" dirty="0">
                <a:solidFill>
                  <a:srgbClr val="0070C0"/>
                </a:solidFill>
              </a:rPr>
              <a:t>q</a:t>
            </a:r>
            <a:endParaRPr lang="x-none" sz="2400" dirty="0">
              <a:solidFill>
                <a:srgbClr val="0070C0"/>
              </a:solidFill>
            </a:endParaRPr>
          </a:p>
        </p:txBody>
      </p:sp>
      <p:sp>
        <p:nvSpPr>
          <p:cNvPr id="45" name="TextBox 44">
            <a:extLst>
              <a:ext uri="{FF2B5EF4-FFF2-40B4-BE49-F238E27FC236}">
                <a16:creationId xmlns:a16="http://schemas.microsoft.com/office/drawing/2014/main" id="{F704E300-06BD-48A8-9184-DAAC9DBD2C97}"/>
              </a:ext>
            </a:extLst>
          </p:cNvPr>
          <p:cNvSpPr txBox="1"/>
          <p:nvPr/>
        </p:nvSpPr>
        <p:spPr>
          <a:xfrm>
            <a:off x="1869238" y="3014422"/>
            <a:ext cx="346570" cy="461665"/>
          </a:xfrm>
          <a:prstGeom prst="rect">
            <a:avLst/>
          </a:prstGeom>
          <a:noFill/>
        </p:spPr>
        <p:txBody>
          <a:bodyPr wrap="none" rtlCol="0">
            <a:spAutoFit/>
          </a:bodyPr>
          <a:lstStyle/>
          <a:p>
            <a:r>
              <a:rPr lang="en-GB" sz="2400" dirty="0">
                <a:solidFill>
                  <a:srgbClr val="0070C0"/>
                </a:solidFill>
              </a:rPr>
              <a:t>q</a:t>
            </a:r>
            <a:endParaRPr lang="x-none" sz="2400" dirty="0">
              <a:solidFill>
                <a:srgbClr val="0070C0"/>
              </a:solidFill>
            </a:endParaRPr>
          </a:p>
        </p:txBody>
      </p:sp>
      <p:sp>
        <p:nvSpPr>
          <p:cNvPr id="46" name="TextBox 45">
            <a:extLst>
              <a:ext uri="{FF2B5EF4-FFF2-40B4-BE49-F238E27FC236}">
                <a16:creationId xmlns:a16="http://schemas.microsoft.com/office/drawing/2014/main" id="{0CFA06BA-AFA1-4AC4-8A1D-732612F267DF}"/>
              </a:ext>
            </a:extLst>
          </p:cNvPr>
          <p:cNvSpPr txBox="1"/>
          <p:nvPr/>
        </p:nvSpPr>
        <p:spPr>
          <a:xfrm>
            <a:off x="1905668" y="3920839"/>
            <a:ext cx="346570" cy="461665"/>
          </a:xfrm>
          <a:prstGeom prst="rect">
            <a:avLst/>
          </a:prstGeom>
          <a:noFill/>
        </p:spPr>
        <p:txBody>
          <a:bodyPr wrap="none" rtlCol="0">
            <a:spAutoFit/>
          </a:bodyPr>
          <a:lstStyle/>
          <a:p>
            <a:r>
              <a:rPr lang="en-GB" sz="2400" dirty="0">
                <a:solidFill>
                  <a:srgbClr val="0070C0"/>
                </a:solidFill>
              </a:rPr>
              <a:t>p</a:t>
            </a:r>
            <a:endParaRPr lang="x-none" sz="2400" dirty="0">
              <a:solidFill>
                <a:srgbClr val="0070C0"/>
              </a:solidFill>
            </a:endParaRPr>
          </a:p>
        </p:txBody>
      </p:sp>
      <p:sp>
        <p:nvSpPr>
          <p:cNvPr id="47" name="TextBox 46">
            <a:extLst>
              <a:ext uri="{FF2B5EF4-FFF2-40B4-BE49-F238E27FC236}">
                <a16:creationId xmlns:a16="http://schemas.microsoft.com/office/drawing/2014/main" id="{95D527CB-38E5-47CA-8313-263D2624D81E}"/>
              </a:ext>
            </a:extLst>
          </p:cNvPr>
          <p:cNvSpPr txBox="1"/>
          <p:nvPr/>
        </p:nvSpPr>
        <p:spPr>
          <a:xfrm>
            <a:off x="1224948" y="1239143"/>
            <a:ext cx="559512" cy="461665"/>
          </a:xfrm>
          <a:prstGeom prst="rect">
            <a:avLst/>
          </a:prstGeom>
          <a:noFill/>
        </p:spPr>
        <p:txBody>
          <a:bodyPr wrap="none" rtlCol="0">
            <a:spAutoFit/>
          </a:bodyPr>
          <a:lstStyle/>
          <a:p>
            <a:r>
              <a:rPr lang="en-GB" sz="2400" dirty="0"/>
              <a:t>1st</a:t>
            </a:r>
            <a:endParaRPr lang="x-none" sz="2400" dirty="0"/>
          </a:p>
        </p:txBody>
      </p:sp>
      <p:sp>
        <p:nvSpPr>
          <p:cNvPr id="48" name="TextBox 47">
            <a:extLst>
              <a:ext uri="{FF2B5EF4-FFF2-40B4-BE49-F238E27FC236}">
                <a16:creationId xmlns:a16="http://schemas.microsoft.com/office/drawing/2014/main" id="{0A0AC846-5F66-446A-A1A1-7A833A2EEF8C}"/>
              </a:ext>
            </a:extLst>
          </p:cNvPr>
          <p:cNvSpPr txBox="1"/>
          <p:nvPr/>
        </p:nvSpPr>
        <p:spPr>
          <a:xfrm>
            <a:off x="2301101" y="1237326"/>
            <a:ext cx="559512" cy="461665"/>
          </a:xfrm>
          <a:prstGeom prst="rect">
            <a:avLst/>
          </a:prstGeom>
          <a:noFill/>
        </p:spPr>
        <p:txBody>
          <a:bodyPr wrap="none" rtlCol="0">
            <a:spAutoFit/>
          </a:bodyPr>
          <a:lstStyle/>
          <a:p>
            <a:r>
              <a:rPr lang="en-GB" sz="2400" dirty="0" err="1"/>
              <a:t>2st</a:t>
            </a:r>
            <a:endParaRPr lang="x-none" sz="2400" dirty="0"/>
          </a:p>
        </p:txBody>
      </p:sp>
      <p:sp>
        <p:nvSpPr>
          <p:cNvPr id="4" name="Rectangle 3">
            <a:extLst>
              <a:ext uri="{FF2B5EF4-FFF2-40B4-BE49-F238E27FC236}">
                <a16:creationId xmlns:a16="http://schemas.microsoft.com/office/drawing/2014/main" id="{F8BAA6EC-F884-4C63-9532-1452803A3745}"/>
              </a:ext>
            </a:extLst>
          </p:cNvPr>
          <p:cNvSpPr/>
          <p:nvPr/>
        </p:nvSpPr>
        <p:spPr>
          <a:xfrm>
            <a:off x="1027386" y="1023119"/>
            <a:ext cx="2069770" cy="277057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dirty="0"/>
          </a:p>
        </p:txBody>
      </p:sp>
      <p:cxnSp>
        <p:nvCxnSpPr>
          <p:cNvPr id="9" name="Straight Connector 8">
            <a:extLst>
              <a:ext uri="{FF2B5EF4-FFF2-40B4-BE49-F238E27FC236}">
                <a16:creationId xmlns:a16="http://schemas.microsoft.com/office/drawing/2014/main" id="{8A83F5EA-D7DC-4048-BA88-D364D3F5EFE2}"/>
              </a:ext>
            </a:extLst>
          </p:cNvPr>
          <p:cNvCxnSpPr>
            <a:cxnSpLocks/>
            <a:stCxn id="32" idx="3"/>
          </p:cNvCxnSpPr>
          <p:nvPr/>
        </p:nvCxnSpPr>
        <p:spPr>
          <a:xfrm flipV="1">
            <a:off x="2737760" y="2105653"/>
            <a:ext cx="863452" cy="46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AB23C4-771E-413A-9867-5558183BDCCC}"/>
              </a:ext>
            </a:extLst>
          </p:cNvPr>
          <p:cNvCxnSpPr>
            <a:stCxn id="33" idx="3"/>
          </p:cNvCxnSpPr>
          <p:nvPr/>
        </p:nvCxnSpPr>
        <p:spPr>
          <a:xfrm flipV="1">
            <a:off x="2692876" y="3464514"/>
            <a:ext cx="908336" cy="4616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B3DBB17-5EBA-4084-B9A0-961EAE95543B}"/>
              </a:ext>
            </a:extLst>
          </p:cNvPr>
          <p:cNvSpPr txBox="1"/>
          <p:nvPr/>
        </p:nvSpPr>
        <p:spPr>
          <a:xfrm>
            <a:off x="3633218" y="1920987"/>
            <a:ext cx="2841034" cy="461665"/>
          </a:xfrm>
          <a:prstGeom prst="rect">
            <a:avLst/>
          </a:prstGeom>
          <a:noFill/>
        </p:spPr>
        <p:txBody>
          <a:bodyPr wrap="none" rtlCol="0">
            <a:spAutoFit/>
          </a:bodyPr>
          <a:lstStyle/>
          <a:p>
            <a:r>
              <a:rPr lang="en-GB" sz="2400" dirty="0"/>
              <a:t>AA (effect </a:t>
            </a:r>
            <a:r>
              <a:rPr lang="en-GB" sz="2400" dirty="0">
                <a:solidFill>
                  <a:srgbClr val="FF0000"/>
                </a:solidFill>
              </a:rPr>
              <a:t>a</a:t>
            </a:r>
            <a:r>
              <a:rPr lang="en-GB" sz="2400" dirty="0"/>
              <a:t>, </a:t>
            </a:r>
            <a:r>
              <a:rPr lang="en-GB" sz="2400" dirty="0" err="1"/>
              <a:t>freq</a:t>
            </a:r>
            <a:r>
              <a:rPr lang="en-GB" sz="2400" dirty="0"/>
              <a:t> = </a:t>
            </a:r>
            <a:r>
              <a:rPr lang="en-GB" sz="2400" dirty="0">
                <a:solidFill>
                  <a:srgbClr val="FF0000"/>
                </a:solidFill>
              </a:rPr>
              <a:t>p</a:t>
            </a:r>
            <a:r>
              <a:rPr lang="en-GB" sz="2400" dirty="0"/>
              <a:t>)</a:t>
            </a:r>
            <a:endParaRPr lang="x-none" sz="2400" dirty="0"/>
          </a:p>
        </p:txBody>
      </p:sp>
      <p:sp>
        <p:nvSpPr>
          <p:cNvPr id="51" name="TextBox 50">
            <a:extLst>
              <a:ext uri="{FF2B5EF4-FFF2-40B4-BE49-F238E27FC236}">
                <a16:creationId xmlns:a16="http://schemas.microsoft.com/office/drawing/2014/main" id="{65F5C2D1-7029-4B60-B23C-D4C05B02A656}"/>
              </a:ext>
            </a:extLst>
          </p:cNvPr>
          <p:cNvSpPr txBox="1"/>
          <p:nvPr/>
        </p:nvSpPr>
        <p:spPr>
          <a:xfrm>
            <a:off x="3618934" y="3259285"/>
            <a:ext cx="2855462" cy="461665"/>
          </a:xfrm>
          <a:prstGeom prst="rect">
            <a:avLst/>
          </a:prstGeom>
          <a:noFill/>
        </p:spPr>
        <p:txBody>
          <a:bodyPr wrap="none" rtlCol="0">
            <a:spAutoFit/>
          </a:bodyPr>
          <a:lstStyle/>
          <a:p>
            <a:r>
              <a:rPr lang="en-GB" sz="2400" dirty="0"/>
              <a:t>AA (effect </a:t>
            </a:r>
            <a:r>
              <a:rPr lang="en-GB" sz="2400" dirty="0">
                <a:solidFill>
                  <a:srgbClr val="7030A0"/>
                </a:solidFill>
              </a:rPr>
              <a:t>d</a:t>
            </a:r>
            <a:r>
              <a:rPr lang="en-GB" sz="2400" dirty="0"/>
              <a:t>, </a:t>
            </a:r>
            <a:r>
              <a:rPr lang="en-GB" sz="2400" dirty="0" err="1"/>
              <a:t>freq</a:t>
            </a:r>
            <a:r>
              <a:rPr lang="en-GB" sz="2400" dirty="0"/>
              <a:t> = </a:t>
            </a:r>
            <a:r>
              <a:rPr lang="en-GB" sz="2400" dirty="0">
                <a:solidFill>
                  <a:srgbClr val="7030A0"/>
                </a:solidFill>
              </a:rPr>
              <a:t>q</a:t>
            </a:r>
            <a:r>
              <a:rPr lang="en-GB" sz="2400" dirty="0"/>
              <a:t>)</a:t>
            </a:r>
            <a:endParaRPr lang="x-none" sz="2400" dirty="0"/>
          </a:p>
        </p:txBody>
      </p:sp>
      <p:sp>
        <p:nvSpPr>
          <p:cNvPr id="16" name="TextBox 15">
            <a:extLst>
              <a:ext uri="{FF2B5EF4-FFF2-40B4-BE49-F238E27FC236}">
                <a16:creationId xmlns:a16="http://schemas.microsoft.com/office/drawing/2014/main" id="{E9C128D2-6EC8-413B-9A5D-633CB9FD23CD}"/>
              </a:ext>
            </a:extLst>
          </p:cNvPr>
          <p:cNvSpPr txBox="1"/>
          <p:nvPr/>
        </p:nvSpPr>
        <p:spPr>
          <a:xfrm>
            <a:off x="3672113" y="4481568"/>
            <a:ext cx="4635949" cy="830997"/>
          </a:xfrm>
          <a:prstGeom prst="rect">
            <a:avLst/>
          </a:prstGeom>
          <a:noFill/>
        </p:spPr>
        <p:txBody>
          <a:bodyPr wrap="none" rtlCol="0">
            <a:spAutoFit/>
          </a:bodyPr>
          <a:lstStyle/>
          <a:p>
            <a:r>
              <a:rPr lang="en-GB" sz="2400" dirty="0"/>
              <a:t>conditional mean</a:t>
            </a:r>
          </a:p>
          <a:p>
            <a:r>
              <a:rPr lang="en-GB" sz="2400" dirty="0" err="1">
                <a:latin typeface="Symbol" panose="05050102010706020507" pitchFamily="18" charset="2"/>
              </a:rPr>
              <a:t>a</a:t>
            </a:r>
            <a:r>
              <a:rPr lang="en-GB" sz="2400" baseline="-25000" dirty="0" err="1"/>
              <a:t>1</a:t>
            </a:r>
            <a:r>
              <a:rPr lang="en-GB" sz="2400" dirty="0"/>
              <a:t> = mean(1st allele=A) = </a:t>
            </a:r>
            <a:r>
              <a:rPr lang="en-GB" sz="2400" dirty="0">
                <a:solidFill>
                  <a:srgbClr val="FF0000"/>
                </a:solidFill>
              </a:rPr>
              <a:t>p*a</a:t>
            </a:r>
            <a:r>
              <a:rPr lang="en-GB" sz="2400" dirty="0"/>
              <a:t> + </a:t>
            </a:r>
            <a:r>
              <a:rPr lang="en-GB" sz="2400" dirty="0">
                <a:solidFill>
                  <a:srgbClr val="7030A0"/>
                </a:solidFill>
              </a:rPr>
              <a:t>q*d</a:t>
            </a:r>
            <a:endParaRPr lang="x-none" sz="2400" dirty="0">
              <a:solidFill>
                <a:srgbClr val="7030A0"/>
              </a:solidFill>
            </a:endParaRPr>
          </a:p>
        </p:txBody>
      </p:sp>
      <p:sp>
        <p:nvSpPr>
          <p:cNvPr id="17" name="Rectangle 16">
            <a:extLst>
              <a:ext uri="{FF2B5EF4-FFF2-40B4-BE49-F238E27FC236}">
                <a16:creationId xmlns:a16="http://schemas.microsoft.com/office/drawing/2014/main" id="{B8006E85-05C8-46AF-AC3D-CE19D0EF9650}"/>
              </a:ext>
            </a:extLst>
          </p:cNvPr>
          <p:cNvSpPr/>
          <p:nvPr/>
        </p:nvSpPr>
        <p:spPr>
          <a:xfrm>
            <a:off x="315172" y="328264"/>
            <a:ext cx="6929397" cy="523220"/>
          </a:xfrm>
          <a:prstGeom prst="rect">
            <a:avLst/>
          </a:prstGeom>
        </p:spPr>
        <p:txBody>
          <a:bodyPr wrap="none">
            <a:spAutoFit/>
          </a:bodyPr>
          <a:lstStyle/>
          <a:p>
            <a:r>
              <a:rPr lang="en-US" sz="2800" dirty="0"/>
              <a:t>Subpopulation of individual with first allele </a:t>
            </a:r>
            <a:r>
              <a:rPr lang="en-US" sz="2800" b="1" dirty="0"/>
              <a:t>A </a:t>
            </a:r>
          </a:p>
        </p:txBody>
      </p:sp>
    </p:spTree>
    <p:extLst>
      <p:ext uri="{BB962C8B-B14F-4D97-AF65-F5344CB8AC3E}">
        <p14:creationId xmlns:p14="http://schemas.microsoft.com/office/powerpoint/2010/main" val="2545961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CB79A8-E7CF-478C-9FCD-A579977F2EB3}"/>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3" name="Slide Number Placeholder 2">
            <a:extLst>
              <a:ext uri="{FF2B5EF4-FFF2-40B4-BE49-F238E27FC236}">
                <a16:creationId xmlns:a16="http://schemas.microsoft.com/office/drawing/2014/main" id="{25AA27E7-C862-42FB-B506-03BF0DE1FC3C}"/>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73</a:t>
            </a:fld>
            <a:endParaRPr lang="nl-NL" dirty="0"/>
          </a:p>
        </p:txBody>
      </p:sp>
      <p:cxnSp>
        <p:nvCxnSpPr>
          <p:cNvPr id="5" name="Straight Connector 4">
            <a:extLst>
              <a:ext uri="{FF2B5EF4-FFF2-40B4-BE49-F238E27FC236}">
                <a16:creationId xmlns:a16="http://schemas.microsoft.com/office/drawing/2014/main" id="{F8407251-23E8-4B9F-B80C-759EC93B83A8}"/>
              </a:ext>
            </a:extLst>
          </p:cNvPr>
          <p:cNvCxnSpPr>
            <a:cxnSpLocks/>
            <a:endCxn id="8" idx="1"/>
          </p:cNvCxnSpPr>
          <p:nvPr/>
        </p:nvCxnSpPr>
        <p:spPr>
          <a:xfrm flipV="1">
            <a:off x="1110965" y="1983040"/>
            <a:ext cx="600144" cy="943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D36B9-3C93-42B6-B6B5-2FBD107EE021}"/>
              </a:ext>
            </a:extLst>
          </p:cNvPr>
          <p:cNvCxnSpPr>
            <a:cxnSpLocks/>
            <a:endCxn id="10" idx="1"/>
          </p:cNvCxnSpPr>
          <p:nvPr/>
        </p:nvCxnSpPr>
        <p:spPr>
          <a:xfrm>
            <a:off x="1110623" y="2978373"/>
            <a:ext cx="600138" cy="81994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C109C-AA6F-4B7D-930C-605D6B858E8A}"/>
              </a:ext>
            </a:extLst>
          </p:cNvPr>
          <p:cNvSpPr txBox="1"/>
          <p:nvPr/>
        </p:nvSpPr>
        <p:spPr>
          <a:xfrm>
            <a:off x="1711109" y="1752207"/>
            <a:ext cx="362600" cy="461665"/>
          </a:xfrm>
          <a:prstGeom prst="rect">
            <a:avLst/>
          </a:prstGeom>
          <a:noFill/>
        </p:spPr>
        <p:txBody>
          <a:bodyPr wrap="none" rtlCol="0">
            <a:spAutoFit/>
          </a:bodyPr>
          <a:lstStyle/>
          <a:p>
            <a:r>
              <a:rPr lang="en-GB" sz="2400" dirty="0"/>
              <a:t>A</a:t>
            </a:r>
            <a:endParaRPr lang="x-none" sz="2400" dirty="0"/>
          </a:p>
        </p:txBody>
      </p:sp>
      <p:sp>
        <p:nvSpPr>
          <p:cNvPr id="10" name="TextBox 9">
            <a:extLst>
              <a:ext uri="{FF2B5EF4-FFF2-40B4-BE49-F238E27FC236}">
                <a16:creationId xmlns:a16="http://schemas.microsoft.com/office/drawing/2014/main" id="{E9CE2072-E9C4-412C-84BE-22E9EC240BF6}"/>
              </a:ext>
            </a:extLst>
          </p:cNvPr>
          <p:cNvSpPr txBox="1"/>
          <p:nvPr/>
        </p:nvSpPr>
        <p:spPr>
          <a:xfrm>
            <a:off x="1710761" y="3567485"/>
            <a:ext cx="317716" cy="461665"/>
          </a:xfrm>
          <a:prstGeom prst="rect">
            <a:avLst/>
          </a:prstGeom>
          <a:noFill/>
        </p:spPr>
        <p:txBody>
          <a:bodyPr wrap="square" rtlCol="0">
            <a:spAutoFit/>
          </a:bodyPr>
          <a:lstStyle/>
          <a:p>
            <a:r>
              <a:rPr lang="en-GB" sz="2400" dirty="0"/>
              <a:t>a</a:t>
            </a:r>
            <a:endParaRPr lang="x-none" sz="2400" dirty="0"/>
          </a:p>
        </p:txBody>
      </p:sp>
      <p:cxnSp>
        <p:nvCxnSpPr>
          <p:cNvPr id="30" name="Straight Connector 29">
            <a:extLst>
              <a:ext uri="{FF2B5EF4-FFF2-40B4-BE49-F238E27FC236}">
                <a16:creationId xmlns:a16="http://schemas.microsoft.com/office/drawing/2014/main" id="{8AC92C8B-A872-4889-A4C7-525A6D887C2F}"/>
              </a:ext>
            </a:extLst>
          </p:cNvPr>
          <p:cNvCxnSpPr>
            <a:cxnSpLocks/>
            <a:endCxn id="32" idx="1"/>
          </p:cNvCxnSpPr>
          <p:nvPr/>
        </p:nvCxnSpPr>
        <p:spPr>
          <a:xfrm flipV="1">
            <a:off x="2232887" y="1259203"/>
            <a:ext cx="472056" cy="687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931BB0-D989-44FA-9F96-B6581025A4F6}"/>
              </a:ext>
            </a:extLst>
          </p:cNvPr>
          <p:cNvCxnSpPr>
            <a:cxnSpLocks/>
            <a:endCxn id="33" idx="1"/>
          </p:cNvCxnSpPr>
          <p:nvPr/>
        </p:nvCxnSpPr>
        <p:spPr>
          <a:xfrm>
            <a:off x="2232887" y="1946982"/>
            <a:ext cx="472056" cy="67108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981B3F8-FD41-4307-BCCB-5E8BBD0C3D1C}"/>
              </a:ext>
            </a:extLst>
          </p:cNvPr>
          <p:cNvSpPr txBox="1"/>
          <p:nvPr/>
        </p:nvSpPr>
        <p:spPr>
          <a:xfrm>
            <a:off x="2704943" y="1028370"/>
            <a:ext cx="362600" cy="461665"/>
          </a:xfrm>
          <a:prstGeom prst="rect">
            <a:avLst/>
          </a:prstGeom>
          <a:noFill/>
        </p:spPr>
        <p:txBody>
          <a:bodyPr wrap="none" rtlCol="0">
            <a:spAutoFit/>
          </a:bodyPr>
          <a:lstStyle/>
          <a:p>
            <a:r>
              <a:rPr lang="en-GB" sz="2400" dirty="0"/>
              <a:t>A</a:t>
            </a:r>
            <a:endParaRPr lang="x-none" sz="2400" dirty="0"/>
          </a:p>
        </p:txBody>
      </p:sp>
      <p:sp>
        <p:nvSpPr>
          <p:cNvPr id="33" name="TextBox 32">
            <a:extLst>
              <a:ext uri="{FF2B5EF4-FFF2-40B4-BE49-F238E27FC236}">
                <a16:creationId xmlns:a16="http://schemas.microsoft.com/office/drawing/2014/main" id="{E0AD68F6-8445-4FE7-BFBB-53ED5345B88F}"/>
              </a:ext>
            </a:extLst>
          </p:cNvPr>
          <p:cNvSpPr txBox="1"/>
          <p:nvPr/>
        </p:nvSpPr>
        <p:spPr>
          <a:xfrm>
            <a:off x="2704943" y="2387231"/>
            <a:ext cx="317716" cy="461665"/>
          </a:xfrm>
          <a:prstGeom prst="rect">
            <a:avLst/>
          </a:prstGeom>
          <a:noFill/>
        </p:spPr>
        <p:txBody>
          <a:bodyPr wrap="square" rtlCol="0">
            <a:spAutoFit/>
          </a:bodyPr>
          <a:lstStyle/>
          <a:p>
            <a:r>
              <a:rPr lang="en-GB" sz="2400" dirty="0"/>
              <a:t>a</a:t>
            </a:r>
            <a:endParaRPr lang="x-none" sz="2400" dirty="0"/>
          </a:p>
        </p:txBody>
      </p:sp>
      <p:cxnSp>
        <p:nvCxnSpPr>
          <p:cNvPr id="34" name="Straight Connector 33">
            <a:extLst>
              <a:ext uri="{FF2B5EF4-FFF2-40B4-BE49-F238E27FC236}">
                <a16:creationId xmlns:a16="http://schemas.microsoft.com/office/drawing/2014/main" id="{A61F06B0-F432-4ED7-A198-7A05A2431D9F}"/>
              </a:ext>
            </a:extLst>
          </p:cNvPr>
          <p:cNvCxnSpPr>
            <a:cxnSpLocks/>
            <a:endCxn id="36" idx="1"/>
          </p:cNvCxnSpPr>
          <p:nvPr/>
        </p:nvCxnSpPr>
        <p:spPr>
          <a:xfrm flipV="1">
            <a:off x="2269487" y="3106930"/>
            <a:ext cx="472056" cy="687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690056-B167-400B-903A-B5DC3197D1DD}"/>
              </a:ext>
            </a:extLst>
          </p:cNvPr>
          <p:cNvCxnSpPr>
            <a:cxnSpLocks/>
            <a:endCxn id="37" idx="1"/>
          </p:cNvCxnSpPr>
          <p:nvPr/>
        </p:nvCxnSpPr>
        <p:spPr>
          <a:xfrm>
            <a:off x="2269487" y="3794709"/>
            <a:ext cx="472056" cy="67108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A340ACA-0718-476C-8B7E-F83FA1236E5B}"/>
              </a:ext>
            </a:extLst>
          </p:cNvPr>
          <p:cNvSpPr txBox="1"/>
          <p:nvPr/>
        </p:nvSpPr>
        <p:spPr>
          <a:xfrm>
            <a:off x="2741543" y="2876097"/>
            <a:ext cx="317716" cy="461665"/>
          </a:xfrm>
          <a:prstGeom prst="rect">
            <a:avLst/>
          </a:prstGeom>
          <a:noFill/>
        </p:spPr>
        <p:txBody>
          <a:bodyPr wrap="square" rtlCol="0">
            <a:spAutoFit/>
          </a:bodyPr>
          <a:lstStyle/>
          <a:p>
            <a:r>
              <a:rPr lang="en-GB" sz="2400" dirty="0"/>
              <a:t>A</a:t>
            </a:r>
            <a:endParaRPr lang="x-none" sz="2400" dirty="0"/>
          </a:p>
        </p:txBody>
      </p:sp>
      <p:sp>
        <p:nvSpPr>
          <p:cNvPr id="37" name="TextBox 36">
            <a:extLst>
              <a:ext uri="{FF2B5EF4-FFF2-40B4-BE49-F238E27FC236}">
                <a16:creationId xmlns:a16="http://schemas.microsoft.com/office/drawing/2014/main" id="{E6E8C3A0-B61F-4605-8683-D59406A77222}"/>
              </a:ext>
            </a:extLst>
          </p:cNvPr>
          <p:cNvSpPr txBox="1"/>
          <p:nvPr/>
        </p:nvSpPr>
        <p:spPr>
          <a:xfrm>
            <a:off x="2741543" y="4234958"/>
            <a:ext cx="317716" cy="461665"/>
          </a:xfrm>
          <a:prstGeom prst="rect">
            <a:avLst/>
          </a:prstGeom>
          <a:noFill/>
        </p:spPr>
        <p:txBody>
          <a:bodyPr wrap="square" rtlCol="0">
            <a:spAutoFit/>
          </a:bodyPr>
          <a:lstStyle/>
          <a:p>
            <a:r>
              <a:rPr lang="en-GB" sz="2400" dirty="0"/>
              <a:t>a</a:t>
            </a:r>
            <a:endParaRPr lang="x-none" sz="2400" dirty="0"/>
          </a:p>
        </p:txBody>
      </p:sp>
      <p:sp>
        <p:nvSpPr>
          <p:cNvPr id="41" name="TextBox 40">
            <a:extLst>
              <a:ext uri="{FF2B5EF4-FFF2-40B4-BE49-F238E27FC236}">
                <a16:creationId xmlns:a16="http://schemas.microsoft.com/office/drawing/2014/main" id="{5439AFB6-0F75-445C-A07C-8AC18DF73592}"/>
              </a:ext>
            </a:extLst>
          </p:cNvPr>
          <p:cNvSpPr txBox="1"/>
          <p:nvPr/>
        </p:nvSpPr>
        <p:spPr>
          <a:xfrm>
            <a:off x="1026609" y="2121539"/>
            <a:ext cx="346570" cy="461665"/>
          </a:xfrm>
          <a:prstGeom prst="rect">
            <a:avLst/>
          </a:prstGeom>
          <a:noFill/>
        </p:spPr>
        <p:txBody>
          <a:bodyPr wrap="none" rtlCol="0">
            <a:spAutoFit/>
          </a:bodyPr>
          <a:lstStyle/>
          <a:p>
            <a:r>
              <a:rPr lang="en-GB" sz="2400" dirty="0">
                <a:solidFill>
                  <a:srgbClr val="0070C0"/>
                </a:solidFill>
              </a:rPr>
              <a:t>p</a:t>
            </a:r>
            <a:endParaRPr lang="x-none" sz="2400" dirty="0">
              <a:solidFill>
                <a:srgbClr val="0070C0"/>
              </a:solidFill>
            </a:endParaRPr>
          </a:p>
        </p:txBody>
      </p:sp>
      <p:sp>
        <p:nvSpPr>
          <p:cNvPr id="42" name="TextBox 41">
            <a:extLst>
              <a:ext uri="{FF2B5EF4-FFF2-40B4-BE49-F238E27FC236}">
                <a16:creationId xmlns:a16="http://schemas.microsoft.com/office/drawing/2014/main" id="{B4306DA3-4B9E-4AF8-83C6-71E4F89E2926}"/>
              </a:ext>
            </a:extLst>
          </p:cNvPr>
          <p:cNvSpPr txBox="1"/>
          <p:nvPr/>
        </p:nvSpPr>
        <p:spPr>
          <a:xfrm>
            <a:off x="1050675" y="3382819"/>
            <a:ext cx="346570" cy="461665"/>
          </a:xfrm>
          <a:prstGeom prst="rect">
            <a:avLst/>
          </a:prstGeom>
          <a:noFill/>
        </p:spPr>
        <p:txBody>
          <a:bodyPr wrap="none" rtlCol="0">
            <a:spAutoFit/>
          </a:bodyPr>
          <a:lstStyle/>
          <a:p>
            <a:r>
              <a:rPr lang="en-GB" sz="2400" dirty="0">
                <a:solidFill>
                  <a:srgbClr val="0070C0"/>
                </a:solidFill>
              </a:rPr>
              <a:t>q</a:t>
            </a:r>
            <a:endParaRPr lang="x-none" sz="2400" dirty="0">
              <a:solidFill>
                <a:srgbClr val="0070C0"/>
              </a:solidFill>
            </a:endParaRPr>
          </a:p>
        </p:txBody>
      </p:sp>
      <p:sp>
        <p:nvSpPr>
          <p:cNvPr id="43" name="TextBox 42">
            <a:extLst>
              <a:ext uri="{FF2B5EF4-FFF2-40B4-BE49-F238E27FC236}">
                <a16:creationId xmlns:a16="http://schemas.microsoft.com/office/drawing/2014/main" id="{F7D3D7D6-FC8B-490B-A54E-5516FE7050E0}"/>
              </a:ext>
            </a:extLst>
          </p:cNvPr>
          <p:cNvSpPr txBox="1"/>
          <p:nvPr/>
        </p:nvSpPr>
        <p:spPr>
          <a:xfrm>
            <a:off x="2199021" y="1229988"/>
            <a:ext cx="346570" cy="461665"/>
          </a:xfrm>
          <a:prstGeom prst="rect">
            <a:avLst/>
          </a:prstGeom>
          <a:noFill/>
        </p:spPr>
        <p:txBody>
          <a:bodyPr wrap="none" rtlCol="0">
            <a:spAutoFit/>
          </a:bodyPr>
          <a:lstStyle/>
          <a:p>
            <a:r>
              <a:rPr lang="en-GB" sz="2400" dirty="0">
                <a:solidFill>
                  <a:srgbClr val="0070C0"/>
                </a:solidFill>
              </a:rPr>
              <a:t>p</a:t>
            </a:r>
            <a:endParaRPr lang="x-none" sz="2400" dirty="0">
              <a:solidFill>
                <a:srgbClr val="0070C0"/>
              </a:solidFill>
            </a:endParaRPr>
          </a:p>
        </p:txBody>
      </p:sp>
      <p:sp>
        <p:nvSpPr>
          <p:cNvPr id="44" name="TextBox 43">
            <a:extLst>
              <a:ext uri="{FF2B5EF4-FFF2-40B4-BE49-F238E27FC236}">
                <a16:creationId xmlns:a16="http://schemas.microsoft.com/office/drawing/2014/main" id="{67BDC08C-B345-4588-AF7B-438E8EF4A02B}"/>
              </a:ext>
            </a:extLst>
          </p:cNvPr>
          <p:cNvSpPr txBox="1"/>
          <p:nvPr/>
        </p:nvSpPr>
        <p:spPr>
          <a:xfrm>
            <a:off x="2232887" y="4015549"/>
            <a:ext cx="346570" cy="461665"/>
          </a:xfrm>
          <a:prstGeom prst="rect">
            <a:avLst/>
          </a:prstGeom>
          <a:noFill/>
        </p:spPr>
        <p:txBody>
          <a:bodyPr wrap="none" rtlCol="0">
            <a:spAutoFit/>
          </a:bodyPr>
          <a:lstStyle/>
          <a:p>
            <a:r>
              <a:rPr lang="en-GB" sz="2400" dirty="0">
                <a:solidFill>
                  <a:srgbClr val="0070C0"/>
                </a:solidFill>
              </a:rPr>
              <a:t>q</a:t>
            </a:r>
            <a:endParaRPr lang="x-none" sz="2400" dirty="0">
              <a:solidFill>
                <a:srgbClr val="0070C0"/>
              </a:solidFill>
            </a:endParaRPr>
          </a:p>
        </p:txBody>
      </p:sp>
      <p:sp>
        <p:nvSpPr>
          <p:cNvPr id="45" name="TextBox 44">
            <a:extLst>
              <a:ext uri="{FF2B5EF4-FFF2-40B4-BE49-F238E27FC236}">
                <a16:creationId xmlns:a16="http://schemas.microsoft.com/office/drawing/2014/main" id="{F704E300-06BD-48A8-9184-DAAC9DBD2C97}"/>
              </a:ext>
            </a:extLst>
          </p:cNvPr>
          <p:cNvSpPr txBox="1"/>
          <p:nvPr/>
        </p:nvSpPr>
        <p:spPr>
          <a:xfrm>
            <a:off x="2199021" y="2121805"/>
            <a:ext cx="346570" cy="461665"/>
          </a:xfrm>
          <a:prstGeom prst="rect">
            <a:avLst/>
          </a:prstGeom>
          <a:noFill/>
        </p:spPr>
        <p:txBody>
          <a:bodyPr wrap="none" rtlCol="0">
            <a:spAutoFit/>
          </a:bodyPr>
          <a:lstStyle/>
          <a:p>
            <a:r>
              <a:rPr lang="en-GB" sz="2400" dirty="0">
                <a:solidFill>
                  <a:srgbClr val="0070C0"/>
                </a:solidFill>
              </a:rPr>
              <a:t>q</a:t>
            </a:r>
            <a:endParaRPr lang="x-none" sz="2400" dirty="0">
              <a:solidFill>
                <a:srgbClr val="0070C0"/>
              </a:solidFill>
            </a:endParaRPr>
          </a:p>
        </p:txBody>
      </p:sp>
      <p:sp>
        <p:nvSpPr>
          <p:cNvPr id="46" name="TextBox 45">
            <a:extLst>
              <a:ext uri="{FF2B5EF4-FFF2-40B4-BE49-F238E27FC236}">
                <a16:creationId xmlns:a16="http://schemas.microsoft.com/office/drawing/2014/main" id="{0CFA06BA-AFA1-4AC4-8A1D-732612F267DF}"/>
              </a:ext>
            </a:extLst>
          </p:cNvPr>
          <p:cNvSpPr txBox="1"/>
          <p:nvPr/>
        </p:nvSpPr>
        <p:spPr>
          <a:xfrm>
            <a:off x="2235451" y="3028222"/>
            <a:ext cx="346570" cy="461665"/>
          </a:xfrm>
          <a:prstGeom prst="rect">
            <a:avLst/>
          </a:prstGeom>
          <a:noFill/>
        </p:spPr>
        <p:txBody>
          <a:bodyPr wrap="none" rtlCol="0">
            <a:spAutoFit/>
          </a:bodyPr>
          <a:lstStyle/>
          <a:p>
            <a:r>
              <a:rPr lang="en-GB" sz="2400" dirty="0">
                <a:solidFill>
                  <a:srgbClr val="0070C0"/>
                </a:solidFill>
              </a:rPr>
              <a:t>p</a:t>
            </a:r>
            <a:endParaRPr lang="x-none" sz="2400" dirty="0">
              <a:solidFill>
                <a:srgbClr val="0070C0"/>
              </a:solidFill>
            </a:endParaRPr>
          </a:p>
        </p:txBody>
      </p:sp>
      <p:sp>
        <p:nvSpPr>
          <p:cNvPr id="47" name="TextBox 46">
            <a:extLst>
              <a:ext uri="{FF2B5EF4-FFF2-40B4-BE49-F238E27FC236}">
                <a16:creationId xmlns:a16="http://schemas.microsoft.com/office/drawing/2014/main" id="{95D527CB-38E5-47CA-8313-263D2624D81E}"/>
              </a:ext>
            </a:extLst>
          </p:cNvPr>
          <p:cNvSpPr txBox="1"/>
          <p:nvPr/>
        </p:nvSpPr>
        <p:spPr>
          <a:xfrm>
            <a:off x="1514391" y="4775623"/>
            <a:ext cx="559512" cy="461665"/>
          </a:xfrm>
          <a:prstGeom prst="rect">
            <a:avLst/>
          </a:prstGeom>
          <a:noFill/>
        </p:spPr>
        <p:txBody>
          <a:bodyPr wrap="none" rtlCol="0">
            <a:spAutoFit/>
          </a:bodyPr>
          <a:lstStyle/>
          <a:p>
            <a:r>
              <a:rPr lang="en-GB" sz="2400" dirty="0"/>
              <a:t>1st</a:t>
            </a:r>
            <a:endParaRPr lang="x-none" sz="2400" dirty="0"/>
          </a:p>
        </p:txBody>
      </p:sp>
      <p:sp>
        <p:nvSpPr>
          <p:cNvPr id="48" name="TextBox 47">
            <a:extLst>
              <a:ext uri="{FF2B5EF4-FFF2-40B4-BE49-F238E27FC236}">
                <a16:creationId xmlns:a16="http://schemas.microsoft.com/office/drawing/2014/main" id="{0A0AC846-5F66-446A-A1A1-7A833A2EEF8C}"/>
              </a:ext>
            </a:extLst>
          </p:cNvPr>
          <p:cNvSpPr txBox="1"/>
          <p:nvPr/>
        </p:nvSpPr>
        <p:spPr>
          <a:xfrm>
            <a:off x="2590544" y="4773806"/>
            <a:ext cx="559512" cy="461665"/>
          </a:xfrm>
          <a:prstGeom prst="rect">
            <a:avLst/>
          </a:prstGeom>
          <a:noFill/>
        </p:spPr>
        <p:txBody>
          <a:bodyPr wrap="none" rtlCol="0">
            <a:spAutoFit/>
          </a:bodyPr>
          <a:lstStyle/>
          <a:p>
            <a:r>
              <a:rPr lang="en-GB" sz="2400" dirty="0" err="1"/>
              <a:t>2st</a:t>
            </a:r>
            <a:endParaRPr lang="x-none" sz="2400" dirty="0"/>
          </a:p>
        </p:txBody>
      </p:sp>
      <p:sp>
        <p:nvSpPr>
          <p:cNvPr id="4" name="Rectangle 3">
            <a:extLst>
              <a:ext uri="{FF2B5EF4-FFF2-40B4-BE49-F238E27FC236}">
                <a16:creationId xmlns:a16="http://schemas.microsoft.com/office/drawing/2014/main" id="{F8BAA6EC-F884-4C63-9532-1452803A3745}"/>
              </a:ext>
            </a:extLst>
          </p:cNvPr>
          <p:cNvSpPr/>
          <p:nvPr/>
        </p:nvSpPr>
        <p:spPr>
          <a:xfrm>
            <a:off x="1357777" y="2792886"/>
            <a:ext cx="2069770" cy="2594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dirty="0"/>
          </a:p>
        </p:txBody>
      </p:sp>
      <p:sp>
        <p:nvSpPr>
          <p:cNvPr id="16" name="TextBox 15">
            <a:extLst>
              <a:ext uri="{FF2B5EF4-FFF2-40B4-BE49-F238E27FC236}">
                <a16:creationId xmlns:a16="http://schemas.microsoft.com/office/drawing/2014/main" id="{E9C128D2-6EC8-413B-9A5D-633CB9FD23CD}"/>
              </a:ext>
            </a:extLst>
          </p:cNvPr>
          <p:cNvSpPr txBox="1"/>
          <p:nvPr/>
        </p:nvSpPr>
        <p:spPr>
          <a:xfrm>
            <a:off x="3789616" y="5004638"/>
            <a:ext cx="4700069" cy="830997"/>
          </a:xfrm>
          <a:prstGeom prst="rect">
            <a:avLst/>
          </a:prstGeom>
          <a:noFill/>
        </p:spPr>
        <p:txBody>
          <a:bodyPr wrap="none" rtlCol="0">
            <a:spAutoFit/>
          </a:bodyPr>
          <a:lstStyle/>
          <a:p>
            <a:r>
              <a:rPr lang="en-GB" sz="2400" dirty="0"/>
              <a:t>conditional mean (1st allele=a)</a:t>
            </a:r>
          </a:p>
          <a:p>
            <a:r>
              <a:rPr lang="en-GB" sz="2400" dirty="0" err="1">
                <a:latin typeface="Symbol" panose="05050102010706020507" pitchFamily="18" charset="2"/>
              </a:rPr>
              <a:t>a</a:t>
            </a:r>
            <a:r>
              <a:rPr lang="en-GB" sz="2400" baseline="-25000" dirty="0" err="1"/>
              <a:t>2</a:t>
            </a:r>
            <a:r>
              <a:rPr lang="en-GB" sz="2400" dirty="0"/>
              <a:t> = mean(1st allele=a) = </a:t>
            </a:r>
            <a:r>
              <a:rPr lang="en-GB" sz="2400" dirty="0">
                <a:solidFill>
                  <a:srgbClr val="7030A0"/>
                </a:solidFill>
              </a:rPr>
              <a:t>p*d </a:t>
            </a:r>
            <a:r>
              <a:rPr lang="en-GB" sz="2400" dirty="0"/>
              <a:t>+ </a:t>
            </a:r>
            <a:r>
              <a:rPr lang="en-GB" sz="2400" dirty="0">
                <a:solidFill>
                  <a:schemeClr val="accent6">
                    <a:lumMod val="50000"/>
                  </a:schemeClr>
                </a:solidFill>
              </a:rPr>
              <a:t>q*-a</a:t>
            </a:r>
            <a:endParaRPr lang="x-none" sz="2400" dirty="0">
              <a:solidFill>
                <a:schemeClr val="accent6">
                  <a:lumMod val="50000"/>
                </a:schemeClr>
              </a:solidFill>
            </a:endParaRPr>
          </a:p>
        </p:txBody>
      </p:sp>
      <p:cxnSp>
        <p:nvCxnSpPr>
          <p:cNvPr id="38" name="Straight Connector 37">
            <a:extLst>
              <a:ext uri="{FF2B5EF4-FFF2-40B4-BE49-F238E27FC236}">
                <a16:creationId xmlns:a16="http://schemas.microsoft.com/office/drawing/2014/main" id="{A38A106E-59B2-48F5-AFCB-A15147EB6C4E}"/>
              </a:ext>
            </a:extLst>
          </p:cNvPr>
          <p:cNvCxnSpPr>
            <a:cxnSpLocks/>
          </p:cNvCxnSpPr>
          <p:nvPr/>
        </p:nvCxnSpPr>
        <p:spPr>
          <a:xfrm flipV="1">
            <a:off x="3105099" y="3053689"/>
            <a:ext cx="863452" cy="46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CAE9D2C-3D65-42E8-8064-A895A43CBDA1}"/>
              </a:ext>
            </a:extLst>
          </p:cNvPr>
          <p:cNvCxnSpPr/>
          <p:nvPr/>
        </p:nvCxnSpPr>
        <p:spPr>
          <a:xfrm flipV="1">
            <a:off x="3060215" y="4412550"/>
            <a:ext cx="908336" cy="46167"/>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759DB9F-5F94-463A-9C3E-378CB5203CD5}"/>
              </a:ext>
            </a:extLst>
          </p:cNvPr>
          <p:cNvSpPr txBox="1"/>
          <p:nvPr/>
        </p:nvSpPr>
        <p:spPr>
          <a:xfrm>
            <a:off x="4000557" y="2869023"/>
            <a:ext cx="2841034" cy="461665"/>
          </a:xfrm>
          <a:prstGeom prst="rect">
            <a:avLst/>
          </a:prstGeom>
          <a:noFill/>
        </p:spPr>
        <p:txBody>
          <a:bodyPr wrap="none" rtlCol="0">
            <a:spAutoFit/>
          </a:bodyPr>
          <a:lstStyle/>
          <a:p>
            <a:r>
              <a:rPr lang="en-GB" sz="2400" dirty="0" err="1"/>
              <a:t>aA</a:t>
            </a:r>
            <a:r>
              <a:rPr lang="en-GB" sz="2400" dirty="0"/>
              <a:t> (effect </a:t>
            </a:r>
            <a:r>
              <a:rPr lang="en-GB" sz="2400" dirty="0">
                <a:solidFill>
                  <a:srgbClr val="7030A0"/>
                </a:solidFill>
              </a:rPr>
              <a:t>d</a:t>
            </a:r>
            <a:r>
              <a:rPr lang="en-GB" sz="2400" dirty="0"/>
              <a:t>, </a:t>
            </a:r>
            <a:r>
              <a:rPr lang="en-GB" sz="2400" dirty="0" err="1"/>
              <a:t>freq</a:t>
            </a:r>
            <a:r>
              <a:rPr lang="en-GB" sz="2400" dirty="0"/>
              <a:t> = </a:t>
            </a:r>
            <a:r>
              <a:rPr lang="en-GB" sz="2400" dirty="0">
                <a:solidFill>
                  <a:srgbClr val="7030A0"/>
                </a:solidFill>
              </a:rPr>
              <a:t>p</a:t>
            </a:r>
            <a:r>
              <a:rPr lang="en-GB" sz="2400" dirty="0"/>
              <a:t>)</a:t>
            </a:r>
            <a:endParaRPr lang="x-none" sz="2400" dirty="0"/>
          </a:p>
        </p:txBody>
      </p:sp>
      <p:sp>
        <p:nvSpPr>
          <p:cNvPr id="49" name="TextBox 48">
            <a:extLst>
              <a:ext uri="{FF2B5EF4-FFF2-40B4-BE49-F238E27FC236}">
                <a16:creationId xmlns:a16="http://schemas.microsoft.com/office/drawing/2014/main" id="{DA82758D-3424-40EF-B936-EC010D3ACC5D}"/>
              </a:ext>
            </a:extLst>
          </p:cNvPr>
          <p:cNvSpPr txBox="1"/>
          <p:nvPr/>
        </p:nvSpPr>
        <p:spPr>
          <a:xfrm>
            <a:off x="3986273" y="4203403"/>
            <a:ext cx="2874698" cy="461665"/>
          </a:xfrm>
          <a:prstGeom prst="rect">
            <a:avLst/>
          </a:prstGeom>
          <a:noFill/>
        </p:spPr>
        <p:txBody>
          <a:bodyPr wrap="none" rtlCol="0">
            <a:spAutoFit/>
          </a:bodyPr>
          <a:lstStyle/>
          <a:p>
            <a:r>
              <a:rPr lang="en-GB" sz="2400" dirty="0"/>
              <a:t>aa (effect </a:t>
            </a:r>
            <a:r>
              <a:rPr lang="en-GB" sz="2400" dirty="0">
                <a:solidFill>
                  <a:schemeClr val="accent6">
                    <a:lumMod val="50000"/>
                  </a:schemeClr>
                </a:solidFill>
              </a:rPr>
              <a:t>-a</a:t>
            </a:r>
            <a:r>
              <a:rPr lang="en-GB" sz="2400" dirty="0"/>
              <a:t>, </a:t>
            </a:r>
            <a:r>
              <a:rPr lang="en-GB" sz="2400" dirty="0" err="1"/>
              <a:t>freq</a:t>
            </a:r>
            <a:r>
              <a:rPr lang="en-GB" sz="2400" dirty="0"/>
              <a:t> = </a:t>
            </a:r>
            <a:r>
              <a:rPr lang="en-GB" sz="2400" dirty="0">
                <a:solidFill>
                  <a:schemeClr val="accent6">
                    <a:lumMod val="50000"/>
                  </a:schemeClr>
                </a:solidFill>
              </a:rPr>
              <a:t>q</a:t>
            </a:r>
            <a:r>
              <a:rPr lang="en-GB" sz="2400" dirty="0"/>
              <a:t>)</a:t>
            </a:r>
            <a:endParaRPr lang="x-none" sz="2400" dirty="0"/>
          </a:p>
        </p:txBody>
      </p:sp>
      <p:sp>
        <p:nvSpPr>
          <p:cNvPr id="50" name="Rectangle 49">
            <a:extLst>
              <a:ext uri="{FF2B5EF4-FFF2-40B4-BE49-F238E27FC236}">
                <a16:creationId xmlns:a16="http://schemas.microsoft.com/office/drawing/2014/main" id="{67F3F1D5-1C4C-46CC-9821-A6928AF37A69}"/>
              </a:ext>
            </a:extLst>
          </p:cNvPr>
          <p:cNvSpPr/>
          <p:nvPr/>
        </p:nvSpPr>
        <p:spPr>
          <a:xfrm>
            <a:off x="315172" y="328264"/>
            <a:ext cx="6929397" cy="523220"/>
          </a:xfrm>
          <a:prstGeom prst="rect">
            <a:avLst/>
          </a:prstGeom>
        </p:spPr>
        <p:txBody>
          <a:bodyPr wrap="none">
            <a:spAutoFit/>
          </a:bodyPr>
          <a:lstStyle/>
          <a:p>
            <a:r>
              <a:rPr lang="en-US" sz="2800" dirty="0"/>
              <a:t>Subpopulation of individual with first allele </a:t>
            </a:r>
            <a:r>
              <a:rPr lang="en-US" sz="2800" b="1" dirty="0" err="1"/>
              <a:t>A</a:t>
            </a:r>
            <a:r>
              <a:rPr lang="en-US" sz="2800" b="1" baseline="-25000" dirty="0" err="1"/>
              <a:t>2</a:t>
            </a:r>
            <a:r>
              <a:rPr lang="en-US" sz="2800" b="1" dirty="0"/>
              <a:t> </a:t>
            </a:r>
          </a:p>
        </p:txBody>
      </p:sp>
    </p:spTree>
    <p:extLst>
      <p:ext uri="{BB962C8B-B14F-4D97-AF65-F5344CB8AC3E}">
        <p14:creationId xmlns:p14="http://schemas.microsoft.com/office/powerpoint/2010/main" val="631351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6616EB-E60D-446E-ACC7-1CD772D899C1}"/>
              </a:ext>
            </a:extLst>
          </p:cNvPr>
          <p:cNvSpPr txBox="1"/>
          <p:nvPr/>
        </p:nvSpPr>
        <p:spPr>
          <a:xfrm>
            <a:off x="195204" y="1097518"/>
            <a:ext cx="266420" cy="954107"/>
          </a:xfrm>
          <a:prstGeom prst="rect">
            <a:avLst/>
          </a:prstGeom>
          <a:noFill/>
        </p:spPr>
        <p:txBody>
          <a:bodyPr wrap="none" rtlCol="0">
            <a:spAutoFit/>
          </a:bodyPr>
          <a:lstStyle/>
          <a:p>
            <a:r>
              <a:rPr lang="en-GB" sz="2800" dirty="0"/>
              <a:t> </a:t>
            </a:r>
            <a:endParaRPr lang="nl-NL" sz="2800" dirty="0"/>
          </a:p>
          <a:p>
            <a:endParaRPr lang="nl-NL" sz="2800" dirty="0"/>
          </a:p>
        </p:txBody>
      </p:sp>
      <p:sp>
        <p:nvSpPr>
          <p:cNvPr id="4" name="Rectangle 3">
            <a:extLst>
              <a:ext uri="{FF2B5EF4-FFF2-40B4-BE49-F238E27FC236}">
                <a16:creationId xmlns:a16="http://schemas.microsoft.com/office/drawing/2014/main" id="{76E3424A-7FA3-435C-AA1F-9DD080DC7BCC}"/>
              </a:ext>
            </a:extLst>
          </p:cNvPr>
          <p:cNvSpPr/>
          <p:nvPr/>
        </p:nvSpPr>
        <p:spPr>
          <a:xfrm>
            <a:off x="335240" y="415499"/>
            <a:ext cx="7581371" cy="523220"/>
          </a:xfrm>
          <a:prstGeom prst="rect">
            <a:avLst/>
          </a:prstGeom>
        </p:spPr>
        <p:txBody>
          <a:bodyPr wrap="none">
            <a:spAutoFit/>
          </a:bodyPr>
          <a:lstStyle/>
          <a:p>
            <a:r>
              <a:rPr lang="en-US" sz="2800" dirty="0"/>
              <a:t>average effect of allele substitution </a:t>
            </a:r>
            <a:r>
              <a:rPr lang="en-GB" sz="2800" dirty="0">
                <a:latin typeface="Symbol" panose="05050102010706020507" pitchFamily="18" charset="2"/>
              </a:rPr>
              <a:t>a</a:t>
            </a:r>
            <a:r>
              <a:rPr lang="en-GB" sz="2800" dirty="0"/>
              <a:t> = a + d(q-p) </a:t>
            </a:r>
            <a:endParaRPr lang="nl-NL" sz="2800" b="1" dirty="0"/>
          </a:p>
        </p:txBody>
      </p:sp>
      <p:sp>
        <p:nvSpPr>
          <p:cNvPr id="3" name="Footer Placeholder 2">
            <a:extLst>
              <a:ext uri="{FF2B5EF4-FFF2-40B4-BE49-F238E27FC236}">
                <a16:creationId xmlns:a16="http://schemas.microsoft.com/office/drawing/2014/main" id="{8D8809E0-8528-49F2-9250-9A4DCB534B42}"/>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5" name="Slide Number Placeholder 4">
            <a:extLst>
              <a:ext uri="{FF2B5EF4-FFF2-40B4-BE49-F238E27FC236}">
                <a16:creationId xmlns:a16="http://schemas.microsoft.com/office/drawing/2014/main" id="{0F6BA968-4A62-4EE8-9EF8-F75BD71CB8B2}"/>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74</a:t>
            </a:fld>
            <a:endParaRPr lang="nl-NL"/>
          </a:p>
        </p:txBody>
      </p:sp>
      <p:sp>
        <p:nvSpPr>
          <p:cNvPr id="6" name="TextBox 5">
            <a:extLst>
              <a:ext uri="{FF2B5EF4-FFF2-40B4-BE49-F238E27FC236}">
                <a16:creationId xmlns:a16="http://schemas.microsoft.com/office/drawing/2014/main" id="{2E36E70F-4C77-4921-90D6-8CB9DC4A341E}"/>
              </a:ext>
            </a:extLst>
          </p:cNvPr>
          <p:cNvSpPr txBox="1"/>
          <p:nvPr/>
        </p:nvSpPr>
        <p:spPr>
          <a:xfrm>
            <a:off x="315838" y="1220628"/>
            <a:ext cx="8061566" cy="3354765"/>
          </a:xfrm>
          <a:prstGeom prst="rect">
            <a:avLst/>
          </a:prstGeom>
          <a:noFill/>
        </p:spPr>
        <p:txBody>
          <a:bodyPr wrap="none" rtlCol="0">
            <a:spAutoFit/>
          </a:bodyPr>
          <a:lstStyle/>
          <a:p>
            <a:r>
              <a:rPr lang="en-GB" sz="2000" dirty="0"/>
              <a:t>conditional mean </a:t>
            </a:r>
            <a:r>
              <a:rPr lang="en-GB" sz="2000" dirty="0" err="1">
                <a:latin typeface="Symbol" panose="05050102010706020507" pitchFamily="18" charset="2"/>
              </a:rPr>
              <a:t>a</a:t>
            </a:r>
            <a:r>
              <a:rPr lang="en-GB" sz="2000" baseline="-25000" dirty="0" err="1"/>
              <a:t>1</a:t>
            </a:r>
            <a:r>
              <a:rPr lang="en-GB" sz="2000" dirty="0"/>
              <a:t> = mean(1st=A) = (p*a + q*d)</a:t>
            </a:r>
          </a:p>
          <a:p>
            <a:r>
              <a:rPr lang="en-GB" sz="2000" dirty="0"/>
              <a:t>conditional mean (1st=a) </a:t>
            </a:r>
            <a:r>
              <a:rPr lang="en-GB" sz="2000" dirty="0" err="1">
                <a:latin typeface="Symbol" panose="05050102010706020507" pitchFamily="18" charset="2"/>
              </a:rPr>
              <a:t>a</a:t>
            </a:r>
            <a:r>
              <a:rPr lang="en-GB" sz="2000" baseline="-25000" dirty="0" err="1"/>
              <a:t>2</a:t>
            </a:r>
            <a:r>
              <a:rPr lang="en-GB" sz="2000" dirty="0"/>
              <a:t> = mean(1st=a) = (p*d + q*-a)</a:t>
            </a:r>
          </a:p>
          <a:p>
            <a:endParaRPr lang="en-GB" sz="2000" dirty="0"/>
          </a:p>
          <a:p>
            <a:r>
              <a:rPr lang="en-GB" sz="2000" b="1" dirty="0"/>
              <a:t>difference </a:t>
            </a:r>
            <a:r>
              <a:rPr lang="en-GB" sz="2000" b="1" dirty="0">
                <a:latin typeface="Symbol" panose="05050102010706020507" pitchFamily="18" charset="2"/>
              </a:rPr>
              <a:t>a = </a:t>
            </a:r>
            <a:r>
              <a:rPr lang="en-GB" sz="2000" b="1" dirty="0"/>
              <a:t>average effect of allele substitution</a:t>
            </a:r>
          </a:p>
          <a:p>
            <a:r>
              <a:rPr lang="en-GB" sz="2000" dirty="0">
                <a:latin typeface="Symbol" panose="05050102010706020507" pitchFamily="18" charset="2"/>
              </a:rPr>
              <a:t>a</a:t>
            </a:r>
            <a:r>
              <a:rPr lang="en-GB" sz="2000" dirty="0"/>
              <a:t> = </a:t>
            </a:r>
            <a:r>
              <a:rPr lang="en-GB" sz="2000" dirty="0" err="1">
                <a:latin typeface="Symbol" panose="05050102010706020507" pitchFamily="18" charset="2"/>
              </a:rPr>
              <a:t>a</a:t>
            </a:r>
            <a:r>
              <a:rPr lang="en-GB" sz="2000" baseline="-25000" dirty="0" err="1">
                <a:latin typeface="Symbol" panose="05050102010706020507" pitchFamily="18" charset="2"/>
              </a:rPr>
              <a:t>1</a:t>
            </a:r>
            <a:r>
              <a:rPr lang="en-GB" sz="2000" dirty="0"/>
              <a:t> - </a:t>
            </a:r>
            <a:r>
              <a:rPr lang="en-GB" sz="2000" dirty="0" err="1">
                <a:latin typeface="Symbol" panose="05050102010706020507" pitchFamily="18" charset="2"/>
              </a:rPr>
              <a:t>a</a:t>
            </a:r>
            <a:r>
              <a:rPr lang="en-GB" sz="2000" baseline="-25000" dirty="0" err="1"/>
              <a:t>2</a:t>
            </a:r>
            <a:r>
              <a:rPr lang="en-GB" sz="2000" dirty="0"/>
              <a:t> = (p*a + q*d) - (p*</a:t>
            </a:r>
            <a:r>
              <a:rPr lang="en-GB" sz="2000" dirty="0" err="1"/>
              <a:t>d+q</a:t>
            </a:r>
            <a:r>
              <a:rPr lang="en-GB" sz="2000" dirty="0"/>
              <a:t>*-a) = </a:t>
            </a:r>
          </a:p>
          <a:p>
            <a:r>
              <a:rPr lang="en-GB" sz="2000" dirty="0"/>
              <a:t>pa +</a:t>
            </a:r>
            <a:r>
              <a:rPr lang="en-GB" sz="2000" dirty="0" err="1"/>
              <a:t>qd</a:t>
            </a:r>
            <a:r>
              <a:rPr lang="en-GB" sz="2000" dirty="0"/>
              <a:t> -pd +</a:t>
            </a:r>
            <a:r>
              <a:rPr lang="en-GB" sz="2000" dirty="0" err="1"/>
              <a:t>qa</a:t>
            </a:r>
            <a:r>
              <a:rPr lang="en-GB" sz="2000" dirty="0"/>
              <a:t> = </a:t>
            </a:r>
          </a:p>
          <a:p>
            <a:r>
              <a:rPr lang="en-GB" sz="2000" dirty="0"/>
              <a:t>pa +</a:t>
            </a:r>
            <a:r>
              <a:rPr lang="en-GB" sz="2000" dirty="0" err="1"/>
              <a:t>qa</a:t>
            </a:r>
            <a:r>
              <a:rPr lang="en-GB" sz="2000" dirty="0"/>
              <a:t> - pd + </a:t>
            </a:r>
            <a:r>
              <a:rPr lang="en-GB" sz="2000" dirty="0" err="1"/>
              <a:t>qd</a:t>
            </a:r>
            <a:r>
              <a:rPr lang="en-GB" sz="2000" dirty="0"/>
              <a:t> = </a:t>
            </a:r>
          </a:p>
          <a:p>
            <a:r>
              <a:rPr lang="en-GB" sz="2000" dirty="0"/>
              <a:t>(</a:t>
            </a:r>
            <a:r>
              <a:rPr lang="en-GB" sz="2000" dirty="0" err="1"/>
              <a:t>p+q</a:t>
            </a:r>
            <a:r>
              <a:rPr lang="en-GB" sz="2000" dirty="0"/>
              <a:t>)a +d(q-p) = </a:t>
            </a:r>
            <a:r>
              <a:rPr lang="en-GB" dirty="0"/>
              <a:t>a + d(q-p)</a:t>
            </a:r>
          </a:p>
          <a:p>
            <a:endParaRPr lang="en-GB" dirty="0"/>
          </a:p>
          <a:p>
            <a:r>
              <a:rPr lang="en-GB" b="1" dirty="0"/>
              <a:t> </a:t>
            </a:r>
            <a:r>
              <a:rPr lang="en-GB" b="1" dirty="0" err="1"/>
              <a:t>b</a:t>
            </a:r>
            <a:r>
              <a:rPr lang="en-GB" b="1" baseline="-25000" dirty="0" err="1"/>
              <a:t>1</a:t>
            </a:r>
            <a:r>
              <a:rPr lang="en-GB" b="1" dirty="0"/>
              <a:t> is the average effect of substituting A for a (or vice versa)</a:t>
            </a:r>
          </a:p>
        </p:txBody>
      </p:sp>
      <p:sp>
        <p:nvSpPr>
          <p:cNvPr id="7" name="TextBox 6">
            <a:extLst>
              <a:ext uri="{FF2B5EF4-FFF2-40B4-BE49-F238E27FC236}">
                <a16:creationId xmlns:a16="http://schemas.microsoft.com/office/drawing/2014/main" id="{FDE1EDAB-F98C-4879-A92C-EEA47021790A}"/>
              </a:ext>
            </a:extLst>
          </p:cNvPr>
          <p:cNvSpPr txBox="1"/>
          <p:nvPr/>
        </p:nvSpPr>
        <p:spPr>
          <a:xfrm>
            <a:off x="339029" y="4729335"/>
            <a:ext cx="3036409" cy="523220"/>
          </a:xfrm>
          <a:prstGeom prst="rect">
            <a:avLst/>
          </a:prstGeom>
          <a:noFill/>
        </p:spPr>
        <p:txBody>
          <a:bodyPr wrap="none" rtlCol="0">
            <a:spAutoFit/>
          </a:bodyPr>
          <a:lstStyle/>
          <a:p>
            <a:r>
              <a:rPr lang="en-GB" sz="2800" dirty="0" err="1"/>
              <a:t>b</a:t>
            </a:r>
            <a:r>
              <a:rPr lang="en-GB" sz="2800" baseline="-25000" dirty="0" err="1"/>
              <a:t>1</a:t>
            </a:r>
            <a:r>
              <a:rPr lang="en-GB" sz="2800" dirty="0"/>
              <a:t> = </a:t>
            </a:r>
            <a:r>
              <a:rPr lang="en-GB" sz="2800" dirty="0">
                <a:latin typeface="Symbol" panose="05050102010706020507" pitchFamily="18" charset="2"/>
              </a:rPr>
              <a:t>a</a:t>
            </a:r>
            <a:r>
              <a:rPr lang="en-GB" sz="2800" dirty="0"/>
              <a:t> = (a + d(q-p))</a:t>
            </a:r>
            <a:endParaRPr lang="x-none" sz="2800" dirty="0"/>
          </a:p>
        </p:txBody>
      </p:sp>
    </p:spTree>
    <p:extLst>
      <p:ext uri="{BB962C8B-B14F-4D97-AF65-F5344CB8AC3E}">
        <p14:creationId xmlns:p14="http://schemas.microsoft.com/office/powerpoint/2010/main" val="39299049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DC7F56-584B-435D-9911-7D88C3B9A5D7}"/>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3" name="Slide Number Placeholder 2">
            <a:extLst>
              <a:ext uri="{FF2B5EF4-FFF2-40B4-BE49-F238E27FC236}">
                <a16:creationId xmlns:a16="http://schemas.microsoft.com/office/drawing/2014/main" id="{54FA4752-59E5-4EC3-9455-C3F32FC90649}"/>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75</a:t>
            </a:fld>
            <a:endParaRPr lang="nl-NL"/>
          </a:p>
        </p:txBody>
      </p:sp>
      <p:pic>
        <p:nvPicPr>
          <p:cNvPr id="4" name="Picture 3">
            <a:extLst>
              <a:ext uri="{FF2B5EF4-FFF2-40B4-BE49-F238E27FC236}">
                <a16:creationId xmlns:a16="http://schemas.microsoft.com/office/drawing/2014/main" id="{01817CEA-E4F6-434A-A59B-F710633EED6B}"/>
              </a:ext>
            </a:extLst>
          </p:cNvPr>
          <p:cNvPicPr>
            <a:picLocks noChangeAspect="1"/>
          </p:cNvPicPr>
          <p:nvPr/>
        </p:nvPicPr>
        <p:blipFill>
          <a:blip r:embed="rId2" cstate="print"/>
          <a:stretch>
            <a:fillRect/>
          </a:stretch>
        </p:blipFill>
        <p:spPr>
          <a:xfrm>
            <a:off x="1371600" y="233362"/>
            <a:ext cx="6400800" cy="6391275"/>
          </a:xfrm>
          <a:prstGeom prst="rect">
            <a:avLst/>
          </a:prstGeom>
        </p:spPr>
      </p:pic>
      <p:sp>
        <p:nvSpPr>
          <p:cNvPr id="5" name="TextBox 4">
            <a:extLst>
              <a:ext uri="{FF2B5EF4-FFF2-40B4-BE49-F238E27FC236}">
                <a16:creationId xmlns:a16="http://schemas.microsoft.com/office/drawing/2014/main" id="{4F2DC888-5FA0-434B-BB44-AE219860B960}"/>
              </a:ext>
            </a:extLst>
          </p:cNvPr>
          <p:cNvSpPr txBox="1"/>
          <p:nvPr/>
        </p:nvSpPr>
        <p:spPr>
          <a:xfrm>
            <a:off x="7396221" y="2132856"/>
            <a:ext cx="532518" cy="523220"/>
          </a:xfrm>
          <a:prstGeom prst="rect">
            <a:avLst/>
          </a:prstGeom>
          <a:noFill/>
        </p:spPr>
        <p:txBody>
          <a:bodyPr wrap="none" rtlCol="0">
            <a:spAutoFit/>
          </a:bodyPr>
          <a:lstStyle/>
          <a:p>
            <a:r>
              <a:rPr lang="en-GB" sz="2800" dirty="0" err="1">
                <a:latin typeface="Symbol" panose="05050102010706020507" pitchFamily="18" charset="2"/>
              </a:rPr>
              <a:t>a</a:t>
            </a:r>
            <a:r>
              <a:rPr lang="en-GB" sz="2800" baseline="-25000" dirty="0" err="1"/>
              <a:t>1</a:t>
            </a:r>
            <a:endParaRPr lang="x-none" sz="2800" baseline="-25000" dirty="0"/>
          </a:p>
        </p:txBody>
      </p:sp>
      <p:sp>
        <p:nvSpPr>
          <p:cNvPr id="6" name="TextBox 5">
            <a:extLst>
              <a:ext uri="{FF2B5EF4-FFF2-40B4-BE49-F238E27FC236}">
                <a16:creationId xmlns:a16="http://schemas.microsoft.com/office/drawing/2014/main" id="{14EF1CCB-02B7-4A66-B0DC-2E70D3A50F2E}"/>
              </a:ext>
            </a:extLst>
          </p:cNvPr>
          <p:cNvSpPr txBox="1"/>
          <p:nvPr/>
        </p:nvSpPr>
        <p:spPr>
          <a:xfrm>
            <a:off x="7403274" y="3625860"/>
            <a:ext cx="530915" cy="523220"/>
          </a:xfrm>
          <a:prstGeom prst="rect">
            <a:avLst/>
          </a:prstGeom>
          <a:noFill/>
        </p:spPr>
        <p:txBody>
          <a:bodyPr wrap="none" rtlCol="0">
            <a:spAutoFit/>
          </a:bodyPr>
          <a:lstStyle/>
          <a:p>
            <a:r>
              <a:rPr lang="en-GB" sz="2800" dirty="0" err="1">
                <a:latin typeface="Symbol" panose="05050102010706020507" pitchFamily="18" charset="2"/>
              </a:rPr>
              <a:t>a</a:t>
            </a:r>
            <a:r>
              <a:rPr lang="en-GB" sz="2800" baseline="-25000" dirty="0" err="1">
                <a:latin typeface="Symbol" panose="05050102010706020507" pitchFamily="18" charset="2"/>
              </a:rPr>
              <a:t>2</a:t>
            </a:r>
            <a:endParaRPr lang="x-none" sz="2800" baseline="-25000" dirty="0"/>
          </a:p>
        </p:txBody>
      </p:sp>
      <p:sp>
        <p:nvSpPr>
          <p:cNvPr id="7" name="Right Brace 6">
            <a:extLst>
              <a:ext uri="{FF2B5EF4-FFF2-40B4-BE49-F238E27FC236}">
                <a16:creationId xmlns:a16="http://schemas.microsoft.com/office/drawing/2014/main" id="{EB5C862A-1E01-4060-B577-A620391A873D}"/>
              </a:ext>
            </a:extLst>
          </p:cNvPr>
          <p:cNvSpPr/>
          <p:nvPr/>
        </p:nvSpPr>
        <p:spPr>
          <a:xfrm>
            <a:off x="5852150" y="2328952"/>
            <a:ext cx="280392" cy="15435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8" name="Rectangle 7">
            <a:extLst>
              <a:ext uri="{FF2B5EF4-FFF2-40B4-BE49-F238E27FC236}">
                <a16:creationId xmlns:a16="http://schemas.microsoft.com/office/drawing/2014/main" id="{A9B1C5E8-657E-4C9D-B918-47B2B7ECCCA2}"/>
              </a:ext>
            </a:extLst>
          </p:cNvPr>
          <p:cNvSpPr/>
          <p:nvPr/>
        </p:nvSpPr>
        <p:spPr>
          <a:xfrm>
            <a:off x="6132542" y="2833772"/>
            <a:ext cx="410690" cy="523220"/>
          </a:xfrm>
          <a:prstGeom prst="rect">
            <a:avLst/>
          </a:prstGeom>
        </p:spPr>
        <p:txBody>
          <a:bodyPr wrap="none">
            <a:spAutoFit/>
          </a:bodyPr>
          <a:lstStyle/>
          <a:p>
            <a:r>
              <a:rPr lang="en-GB" sz="2800" dirty="0">
                <a:latin typeface="Symbol" panose="05050102010706020507" pitchFamily="18" charset="2"/>
              </a:rPr>
              <a:t>a</a:t>
            </a:r>
            <a:endParaRPr lang="x-none" sz="2800" dirty="0"/>
          </a:p>
        </p:txBody>
      </p:sp>
      <p:sp>
        <p:nvSpPr>
          <p:cNvPr id="9" name="TextBox 8">
            <a:extLst>
              <a:ext uri="{FF2B5EF4-FFF2-40B4-BE49-F238E27FC236}">
                <a16:creationId xmlns:a16="http://schemas.microsoft.com/office/drawing/2014/main" id="{D2528ED8-97F1-414F-BFD8-DB413E1D2F38}"/>
              </a:ext>
            </a:extLst>
          </p:cNvPr>
          <p:cNvSpPr txBox="1"/>
          <p:nvPr/>
        </p:nvSpPr>
        <p:spPr>
          <a:xfrm>
            <a:off x="1590048" y="220589"/>
            <a:ext cx="6072432" cy="461665"/>
          </a:xfrm>
          <a:prstGeom prst="rect">
            <a:avLst/>
          </a:prstGeom>
          <a:noFill/>
        </p:spPr>
        <p:txBody>
          <a:bodyPr wrap="none" rtlCol="0">
            <a:spAutoFit/>
          </a:bodyPr>
          <a:lstStyle/>
          <a:p>
            <a:r>
              <a:rPr lang="en-GB" sz="2400" dirty="0"/>
              <a:t>parameter </a:t>
            </a:r>
            <a:r>
              <a:rPr lang="en-GB" sz="2400" dirty="0">
                <a:latin typeface="Symbol" panose="05050102010706020507" pitchFamily="18" charset="2"/>
              </a:rPr>
              <a:t>a</a:t>
            </a:r>
            <a:r>
              <a:rPr lang="en-GB" sz="2400" dirty="0"/>
              <a:t> derived from the biometric model</a:t>
            </a:r>
            <a:endParaRPr lang="x-none" sz="2400" dirty="0"/>
          </a:p>
        </p:txBody>
      </p:sp>
    </p:spTree>
    <p:extLst>
      <p:ext uri="{BB962C8B-B14F-4D97-AF65-F5344CB8AC3E}">
        <p14:creationId xmlns:p14="http://schemas.microsoft.com/office/powerpoint/2010/main" val="70664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DC7F56-584B-435D-9911-7D88C3B9A5D7}"/>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BehGen pt 1 ppt 1 </a:t>
            </a:r>
          </a:p>
        </p:txBody>
      </p:sp>
      <p:sp>
        <p:nvSpPr>
          <p:cNvPr id="3" name="Slide Number Placeholder 2">
            <a:extLst>
              <a:ext uri="{FF2B5EF4-FFF2-40B4-BE49-F238E27FC236}">
                <a16:creationId xmlns:a16="http://schemas.microsoft.com/office/drawing/2014/main" id="{54FA4752-59E5-4EC3-9455-C3F32FC90649}"/>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76</a:t>
            </a:fld>
            <a:endParaRPr lang="nl-NL"/>
          </a:p>
        </p:txBody>
      </p:sp>
      <p:sp>
        <p:nvSpPr>
          <p:cNvPr id="9" name="TextBox 8">
            <a:extLst>
              <a:ext uri="{FF2B5EF4-FFF2-40B4-BE49-F238E27FC236}">
                <a16:creationId xmlns:a16="http://schemas.microsoft.com/office/drawing/2014/main" id="{B77FB7C9-303C-4CE8-B48E-A52EB313FD51}"/>
              </a:ext>
            </a:extLst>
          </p:cNvPr>
          <p:cNvSpPr txBox="1"/>
          <p:nvPr/>
        </p:nvSpPr>
        <p:spPr>
          <a:xfrm>
            <a:off x="231688" y="279233"/>
            <a:ext cx="8810810" cy="461665"/>
          </a:xfrm>
          <a:prstGeom prst="rect">
            <a:avLst/>
          </a:prstGeom>
          <a:noFill/>
        </p:spPr>
        <p:txBody>
          <a:bodyPr wrap="none" rtlCol="0">
            <a:spAutoFit/>
          </a:bodyPr>
          <a:lstStyle/>
          <a:p>
            <a:r>
              <a:rPr lang="en-GB" sz="2400" dirty="0">
                <a:latin typeface="Symbol" panose="05050102010706020507" pitchFamily="18" charset="2"/>
              </a:rPr>
              <a:t>a </a:t>
            </a:r>
            <a:r>
              <a:rPr lang="en-GB" sz="2400" dirty="0"/>
              <a:t>defined in the regression model (</a:t>
            </a:r>
            <a:r>
              <a:rPr lang="en-GB" sz="2400" dirty="0" err="1"/>
              <a:t>b</a:t>
            </a:r>
            <a:r>
              <a:rPr lang="en-GB" sz="2400" baseline="-25000" dirty="0" err="1"/>
              <a:t>1</a:t>
            </a:r>
            <a:r>
              <a:rPr lang="en-GB" sz="2400" dirty="0"/>
              <a:t>) and in the biometric model (</a:t>
            </a:r>
            <a:r>
              <a:rPr lang="en-GB" sz="2400" dirty="0">
                <a:latin typeface="Symbol" panose="05050102010706020507" pitchFamily="18" charset="2"/>
              </a:rPr>
              <a:t>a</a:t>
            </a:r>
            <a:r>
              <a:rPr lang="en-GB" sz="2400" dirty="0"/>
              <a:t>)</a:t>
            </a:r>
            <a:endParaRPr lang="x-none" sz="2400" dirty="0"/>
          </a:p>
        </p:txBody>
      </p:sp>
      <p:grpSp>
        <p:nvGrpSpPr>
          <p:cNvPr id="19" name="Group 18">
            <a:extLst>
              <a:ext uri="{FF2B5EF4-FFF2-40B4-BE49-F238E27FC236}">
                <a16:creationId xmlns:a16="http://schemas.microsoft.com/office/drawing/2014/main" id="{5D5C912F-9808-4BD2-AA56-7CB1CCDCEE0F}"/>
              </a:ext>
            </a:extLst>
          </p:cNvPr>
          <p:cNvGrpSpPr/>
          <p:nvPr/>
        </p:nvGrpSpPr>
        <p:grpSpPr>
          <a:xfrm>
            <a:off x="2003376" y="877701"/>
            <a:ext cx="5983777" cy="5807818"/>
            <a:chOff x="1403648" y="210352"/>
            <a:chExt cx="6957436" cy="6391275"/>
          </a:xfrm>
        </p:grpSpPr>
        <p:grpSp>
          <p:nvGrpSpPr>
            <p:cNvPr id="18" name="Group 17">
              <a:extLst>
                <a:ext uri="{FF2B5EF4-FFF2-40B4-BE49-F238E27FC236}">
                  <a16:creationId xmlns:a16="http://schemas.microsoft.com/office/drawing/2014/main" id="{203B4B3A-CD85-4A82-ACA7-D3FF108C9B67}"/>
                </a:ext>
              </a:extLst>
            </p:cNvPr>
            <p:cNvGrpSpPr/>
            <p:nvPr/>
          </p:nvGrpSpPr>
          <p:grpSpPr>
            <a:xfrm>
              <a:off x="1403648" y="210352"/>
              <a:ext cx="6957436" cy="6391275"/>
              <a:chOff x="1403648" y="210352"/>
              <a:chExt cx="6957436" cy="6391275"/>
            </a:xfrm>
          </p:grpSpPr>
          <p:pic>
            <p:nvPicPr>
              <p:cNvPr id="4" name="Picture 3">
                <a:extLst>
                  <a:ext uri="{FF2B5EF4-FFF2-40B4-BE49-F238E27FC236}">
                    <a16:creationId xmlns:a16="http://schemas.microsoft.com/office/drawing/2014/main" id="{01817CEA-E4F6-434A-A59B-F710633EED6B}"/>
                  </a:ext>
                </a:extLst>
              </p:cNvPr>
              <p:cNvPicPr>
                <a:picLocks noChangeAspect="1"/>
              </p:cNvPicPr>
              <p:nvPr/>
            </p:nvPicPr>
            <p:blipFill>
              <a:blip r:embed="rId2" cstate="print"/>
              <a:stretch>
                <a:fillRect/>
              </a:stretch>
            </p:blipFill>
            <p:spPr>
              <a:xfrm>
                <a:off x="1403648" y="210352"/>
                <a:ext cx="6400800" cy="6391275"/>
              </a:xfrm>
              <a:prstGeom prst="rect">
                <a:avLst/>
              </a:prstGeom>
            </p:spPr>
          </p:pic>
          <p:sp>
            <p:nvSpPr>
              <p:cNvPr id="5" name="TextBox 4">
                <a:extLst>
                  <a:ext uri="{FF2B5EF4-FFF2-40B4-BE49-F238E27FC236}">
                    <a16:creationId xmlns:a16="http://schemas.microsoft.com/office/drawing/2014/main" id="{4F2DC888-5FA0-434B-BB44-AE219860B960}"/>
                  </a:ext>
                </a:extLst>
              </p:cNvPr>
              <p:cNvSpPr txBox="1"/>
              <p:nvPr/>
            </p:nvSpPr>
            <p:spPr>
              <a:xfrm>
                <a:off x="7804448" y="1985129"/>
                <a:ext cx="532518" cy="523220"/>
              </a:xfrm>
              <a:prstGeom prst="rect">
                <a:avLst/>
              </a:prstGeom>
              <a:noFill/>
            </p:spPr>
            <p:txBody>
              <a:bodyPr wrap="none" rtlCol="0">
                <a:spAutoFit/>
              </a:bodyPr>
              <a:lstStyle/>
              <a:p>
                <a:r>
                  <a:rPr lang="en-GB" sz="2800" dirty="0" err="1">
                    <a:latin typeface="Symbol" panose="05050102010706020507" pitchFamily="18" charset="2"/>
                  </a:rPr>
                  <a:t>a</a:t>
                </a:r>
                <a:r>
                  <a:rPr lang="en-GB" sz="2800" baseline="-25000" dirty="0" err="1"/>
                  <a:t>1</a:t>
                </a:r>
                <a:endParaRPr lang="x-none" sz="2800" baseline="-25000" dirty="0"/>
              </a:p>
            </p:txBody>
          </p:sp>
          <p:sp>
            <p:nvSpPr>
              <p:cNvPr id="6" name="TextBox 5">
                <a:extLst>
                  <a:ext uri="{FF2B5EF4-FFF2-40B4-BE49-F238E27FC236}">
                    <a16:creationId xmlns:a16="http://schemas.microsoft.com/office/drawing/2014/main" id="{14EF1CCB-02B7-4A66-B0DC-2E70D3A50F2E}"/>
                  </a:ext>
                </a:extLst>
              </p:cNvPr>
              <p:cNvSpPr txBox="1"/>
              <p:nvPr/>
            </p:nvSpPr>
            <p:spPr>
              <a:xfrm>
                <a:off x="7830169" y="3500901"/>
                <a:ext cx="530915" cy="523220"/>
              </a:xfrm>
              <a:prstGeom prst="rect">
                <a:avLst/>
              </a:prstGeom>
              <a:noFill/>
            </p:spPr>
            <p:txBody>
              <a:bodyPr wrap="none" rtlCol="0">
                <a:spAutoFit/>
              </a:bodyPr>
              <a:lstStyle/>
              <a:p>
                <a:r>
                  <a:rPr lang="en-GB" sz="2800" dirty="0" err="1">
                    <a:latin typeface="Symbol" panose="05050102010706020507" pitchFamily="18" charset="2"/>
                  </a:rPr>
                  <a:t>a</a:t>
                </a:r>
                <a:r>
                  <a:rPr lang="en-GB" sz="2800" baseline="-25000" dirty="0" err="1">
                    <a:latin typeface="Symbol" panose="05050102010706020507" pitchFamily="18" charset="2"/>
                  </a:rPr>
                  <a:t>2</a:t>
                </a:r>
                <a:endParaRPr lang="x-none" sz="2800" baseline="-25000" dirty="0"/>
              </a:p>
            </p:txBody>
          </p:sp>
          <p:sp>
            <p:nvSpPr>
              <p:cNvPr id="7" name="Right Brace 6">
                <a:extLst>
                  <a:ext uri="{FF2B5EF4-FFF2-40B4-BE49-F238E27FC236}">
                    <a16:creationId xmlns:a16="http://schemas.microsoft.com/office/drawing/2014/main" id="{EB5C862A-1E01-4060-B577-A620391A873D}"/>
                  </a:ext>
                </a:extLst>
              </p:cNvPr>
              <p:cNvSpPr/>
              <p:nvPr/>
            </p:nvSpPr>
            <p:spPr>
              <a:xfrm>
                <a:off x="5852150" y="2328952"/>
                <a:ext cx="280392" cy="15435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8" name="Rectangle 7">
                <a:extLst>
                  <a:ext uri="{FF2B5EF4-FFF2-40B4-BE49-F238E27FC236}">
                    <a16:creationId xmlns:a16="http://schemas.microsoft.com/office/drawing/2014/main" id="{A9B1C5E8-657E-4C9D-B918-47B2B7ECCCA2}"/>
                  </a:ext>
                </a:extLst>
              </p:cNvPr>
              <p:cNvSpPr/>
              <p:nvPr/>
            </p:nvSpPr>
            <p:spPr>
              <a:xfrm>
                <a:off x="6092673" y="2796037"/>
                <a:ext cx="410690" cy="523220"/>
              </a:xfrm>
              <a:prstGeom prst="rect">
                <a:avLst/>
              </a:prstGeom>
            </p:spPr>
            <p:txBody>
              <a:bodyPr wrap="none">
                <a:spAutoFit/>
              </a:bodyPr>
              <a:lstStyle/>
              <a:p>
                <a:r>
                  <a:rPr lang="en-GB" sz="2800" dirty="0">
                    <a:latin typeface="Symbol" panose="05050102010706020507" pitchFamily="18" charset="2"/>
                  </a:rPr>
                  <a:t>a</a:t>
                </a:r>
                <a:endParaRPr lang="x-none" sz="2800" dirty="0"/>
              </a:p>
            </p:txBody>
          </p:sp>
          <p:cxnSp>
            <p:nvCxnSpPr>
              <p:cNvPr id="11" name="Straight Connector 10">
                <a:extLst>
                  <a:ext uri="{FF2B5EF4-FFF2-40B4-BE49-F238E27FC236}">
                    <a16:creationId xmlns:a16="http://schemas.microsoft.com/office/drawing/2014/main" id="{83EAC78B-EAFC-42CA-8830-7BDAF8C57683}"/>
                  </a:ext>
                </a:extLst>
              </p:cNvPr>
              <p:cNvCxnSpPr>
                <a:cxnSpLocks/>
              </p:cNvCxnSpPr>
              <p:nvPr/>
            </p:nvCxnSpPr>
            <p:spPr>
              <a:xfrm>
                <a:off x="2377470" y="4558268"/>
                <a:ext cx="23614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D9380E-E696-4245-B79D-FFB1185D6198}"/>
                  </a:ext>
                </a:extLst>
              </p:cNvPr>
              <p:cNvCxnSpPr/>
              <p:nvPr/>
            </p:nvCxnSpPr>
            <p:spPr>
              <a:xfrm>
                <a:off x="4738876" y="2996952"/>
                <a:ext cx="0" cy="158417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ight Brace 14">
                <a:extLst>
                  <a:ext uri="{FF2B5EF4-FFF2-40B4-BE49-F238E27FC236}">
                    <a16:creationId xmlns:a16="http://schemas.microsoft.com/office/drawing/2014/main" id="{62948685-FD62-422A-BFA5-E0B6C95E71AB}"/>
                  </a:ext>
                </a:extLst>
              </p:cNvPr>
              <p:cNvSpPr/>
              <p:nvPr/>
            </p:nvSpPr>
            <p:spPr>
              <a:xfrm>
                <a:off x="4804025" y="3017277"/>
                <a:ext cx="280392" cy="15435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sp>
          <p:nvSpPr>
            <p:cNvPr id="16" name="Rectangle 15">
              <a:extLst>
                <a:ext uri="{FF2B5EF4-FFF2-40B4-BE49-F238E27FC236}">
                  <a16:creationId xmlns:a16="http://schemas.microsoft.com/office/drawing/2014/main" id="{F995ACFA-AF44-469C-92BE-13335FA5195C}"/>
                </a:ext>
              </a:extLst>
            </p:cNvPr>
            <p:cNvSpPr/>
            <p:nvPr/>
          </p:nvSpPr>
          <p:spPr>
            <a:xfrm>
              <a:off x="5036187" y="3456688"/>
              <a:ext cx="576299" cy="575783"/>
            </a:xfrm>
            <a:prstGeom prst="rect">
              <a:avLst/>
            </a:prstGeom>
          </p:spPr>
          <p:txBody>
            <a:bodyPr wrap="none">
              <a:spAutoFit/>
            </a:bodyPr>
            <a:lstStyle/>
            <a:p>
              <a:r>
                <a:rPr lang="en-GB" sz="2800" dirty="0" err="1"/>
                <a:t>b</a:t>
              </a:r>
              <a:r>
                <a:rPr lang="en-GB" sz="2800" baseline="-25000" dirty="0" err="1"/>
                <a:t>1</a:t>
              </a:r>
              <a:endParaRPr lang="x-none" sz="2800" dirty="0">
                <a:solidFill>
                  <a:srgbClr val="0070C0"/>
                </a:solidFill>
              </a:endParaRPr>
            </a:p>
          </p:txBody>
        </p:sp>
      </p:grpSp>
      <p:sp>
        <p:nvSpPr>
          <p:cNvPr id="17" name="TextBox 16">
            <a:extLst>
              <a:ext uri="{FF2B5EF4-FFF2-40B4-BE49-F238E27FC236}">
                <a16:creationId xmlns:a16="http://schemas.microsoft.com/office/drawing/2014/main" id="{C70C1A9A-9F2E-426E-BF24-3D47DB6DAB27}"/>
              </a:ext>
            </a:extLst>
          </p:cNvPr>
          <p:cNvSpPr txBox="1"/>
          <p:nvPr/>
        </p:nvSpPr>
        <p:spPr>
          <a:xfrm>
            <a:off x="3353002" y="899713"/>
            <a:ext cx="3036409" cy="523220"/>
          </a:xfrm>
          <a:prstGeom prst="rect">
            <a:avLst/>
          </a:prstGeom>
          <a:noFill/>
        </p:spPr>
        <p:txBody>
          <a:bodyPr wrap="none" rtlCol="0">
            <a:spAutoFit/>
          </a:bodyPr>
          <a:lstStyle/>
          <a:p>
            <a:r>
              <a:rPr lang="en-GB" sz="2800" dirty="0" err="1"/>
              <a:t>b</a:t>
            </a:r>
            <a:r>
              <a:rPr lang="en-GB" sz="2800" baseline="-25000" dirty="0" err="1"/>
              <a:t>1</a:t>
            </a:r>
            <a:r>
              <a:rPr lang="en-GB" sz="2800" dirty="0"/>
              <a:t> = </a:t>
            </a:r>
            <a:r>
              <a:rPr lang="en-GB" sz="2800" dirty="0">
                <a:latin typeface="Symbol" panose="05050102010706020507" pitchFamily="18" charset="2"/>
              </a:rPr>
              <a:t>a</a:t>
            </a:r>
            <a:r>
              <a:rPr lang="en-GB" sz="2800" dirty="0"/>
              <a:t> = (a + d(q-p))</a:t>
            </a:r>
            <a:endParaRPr lang="x-none" sz="2800" dirty="0"/>
          </a:p>
        </p:txBody>
      </p:sp>
    </p:spTree>
    <p:extLst>
      <p:ext uri="{BB962C8B-B14F-4D97-AF65-F5344CB8AC3E}">
        <p14:creationId xmlns:p14="http://schemas.microsoft.com/office/powerpoint/2010/main" val="229679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a:t>BehGen pt 1 ppt 1 </a:t>
            </a:r>
            <a:endParaRPr lang="nl-NL" altLang="en-US"/>
          </a:p>
        </p:txBody>
      </p:sp>
      <p:pic>
        <p:nvPicPr>
          <p:cNvPr id="108546" name="Picture 2" descr="http://www.usablestats.com/images/men_women_height_hist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6" y="1500333"/>
            <a:ext cx="3838575" cy="2562226"/>
          </a:xfrm>
          <a:prstGeom prst="rect">
            <a:avLst/>
          </a:prstGeom>
          <a:noFill/>
          <a:extLst>
            <a:ext uri="{909E8E84-426E-40DD-AFC4-6F175D3DCCD1}">
              <a14:hiddenFill xmlns:a14="http://schemas.microsoft.com/office/drawing/2010/main">
                <a:solidFill>
                  <a:srgbClr val="FFFFFF"/>
                </a:solidFill>
              </a14:hiddenFill>
            </a:ext>
          </a:extLst>
        </p:spPr>
      </p:pic>
      <p:pic>
        <p:nvPicPr>
          <p:cNvPr id="108548" name="Picture 4" descr="http://www.usablestats.com/images/men_women_he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6335" y="1504277"/>
            <a:ext cx="3838575" cy="2562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626" y="4372304"/>
            <a:ext cx="7596951" cy="954107"/>
          </a:xfrm>
          <a:prstGeom prst="rect">
            <a:avLst/>
          </a:prstGeom>
          <a:noFill/>
        </p:spPr>
        <p:txBody>
          <a:bodyPr wrap="none" rtlCol="0">
            <a:spAutoFit/>
          </a:bodyPr>
          <a:lstStyle/>
          <a:p>
            <a:r>
              <a:rPr lang="en-US" sz="2800"/>
              <a:t>Some continuously distributed phenotypes are </a:t>
            </a:r>
          </a:p>
          <a:p>
            <a:r>
              <a:rPr lang="en-US" sz="2800"/>
              <a:t>approximately normally distributed e.g., height, IQ.</a:t>
            </a:r>
          </a:p>
        </p:txBody>
      </p:sp>
      <p:sp>
        <p:nvSpPr>
          <p:cNvPr id="4" name="TextBox 3">
            <a:extLst>
              <a:ext uri="{FF2B5EF4-FFF2-40B4-BE49-F238E27FC236}">
                <a16:creationId xmlns:a16="http://schemas.microsoft.com/office/drawing/2014/main" id="{EF7FC048-804B-4A1F-A04F-49C04A8CBD2E}"/>
              </a:ext>
            </a:extLst>
          </p:cNvPr>
          <p:cNvSpPr txBox="1"/>
          <p:nvPr/>
        </p:nvSpPr>
        <p:spPr>
          <a:xfrm>
            <a:off x="429472" y="322945"/>
            <a:ext cx="7548798" cy="954107"/>
          </a:xfrm>
          <a:prstGeom prst="rect">
            <a:avLst/>
          </a:prstGeom>
          <a:noFill/>
        </p:spPr>
        <p:txBody>
          <a:bodyPr wrap="none" rtlCol="0">
            <a:spAutoFit/>
          </a:bodyPr>
          <a:lstStyle/>
          <a:p>
            <a:r>
              <a:rPr lang="nl-NL" sz="2800"/>
              <a:t>height in inches - sex differences in the distribution</a:t>
            </a:r>
          </a:p>
          <a:p>
            <a:r>
              <a:rPr lang="nl-NL" sz="2800"/>
              <a:t>how? sex differences in mean and in variance. </a:t>
            </a:r>
          </a:p>
        </p:txBody>
      </p:sp>
      <p:sp>
        <p:nvSpPr>
          <p:cNvPr id="5" name="Slide Number Placeholder 4">
            <a:extLst>
              <a:ext uri="{FF2B5EF4-FFF2-40B4-BE49-F238E27FC236}">
                <a16:creationId xmlns:a16="http://schemas.microsoft.com/office/drawing/2014/main" id="{5193FA92-5B88-4BE8-BAEA-424D08561B06}"/>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EE7185-A582-4542-8FF0-969B3F80C0A5}" type="slidenum">
              <a:rPr lang="nl-NL" smtClean="0"/>
              <a:pPr/>
              <a:t>8</a:t>
            </a:fld>
            <a:endParaRPr lang="nl-NL"/>
          </a:p>
        </p:txBody>
      </p:sp>
    </p:spTree>
    <p:extLst>
      <p:ext uri="{BB962C8B-B14F-4D97-AF65-F5344CB8AC3E}">
        <p14:creationId xmlns:p14="http://schemas.microsoft.com/office/powerpoint/2010/main" val="160297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685800" y="304800"/>
            <a:ext cx="7772400" cy="603920"/>
          </a:xfrm>
        </p:spPr>
        <p:txBody>
          <a:bodyPr/>
          <a:lstStyle/>
          <a:p>
            <a:r>
              <a:rPr lang="en-US" dirty="0"/>
              <a:t>Means, Variances and </a:t>
            </a:r>
            <a:r>
              <a:rPr lang="en-US" dirty="0" err="1"/>
              <a:t>Covariances</a:t>
            </a:r>
            <a:endParaRPr lang="en-US" dirty="0"/>
          </a:p>
        </p:txBody>
      </p:sp>
      <p:graphicFrame>
        <p:nvGraphicFramePr>
          <p:cNvPr id="2050" name="Object 4"/>
          <p:cNvGraphicFramePr>
            <a:graphicFrameLocks noChangeAspect="1"/>
          </p:cNvGraphicFramePr>
          <p:nvPr>
            <p:extLst>
              <p:ext uri="{D42A27DB-BD31-4B8C-83A1-F6EECF244321}">
                <p14:modId xmlns:p14="http://schemas.microsoft.com/office/powerpoint/2010/main" val="126623479"/>
              </p:ext>
            </p:extLst>
          </p:nvPr>
        </p:nvGraphicFramePr>
        <p:xfrm>
          <a:off x="323528" y="2258266"/>
          <a:ext cx="3843337" cy="1397214"/>
        </p:xfrm>
        <a:graphic>
          <a:graphicData uri="http://schemas.openxmlformats.org/presentationml/2006/ole">
            <mc:AlternateContent xmlns:mc="http://schemas.openxmlformats.org/markup-compatibility/2006">
              <mc:Choice xmlns:v="urn:schemas-microsoft-com:vml" Requires="v">
                <p:oleObj spid="_x0000_s2404" name="Equation" r:id="rId4" imgW="1676400" imgH="609600" progId="">
                  <p:embed/>
                </p:oleObj>
              </mc:Choice>
              <mc:Fallback>
                <p:oleObj name="Equation" r:id="rId4" imgW="1676400" imgH="609600" progId="">
                  <p:embed/>
                  <p:pic>
                    <p:nvPicPr>
                      <p:cNvPr id="0" name="Picture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258266"/>
                        <a:ext cx="3843337" cy="1397214"/>
                      </a:xfrm>
                      <a:prstGeom prst="rect">
                        <a:avLst/>
                      </a:prstGeom>
                      <a:noFill/>
                    </p:spPr>
                  </p:pic>
                </p:oleObj>
              </mc:Fallback>
            </mc:AlternateContent>
          </a:graphicData>
        </a:graphic>
      </p:graphicFrame>
      <p:graphicFrame>
        <p:nvGraphicFramePr>
          <p:cNvPr id="2051" name="Object 6"/>
          <p:cNvGraphicFramePr>
            <a:graphicFrameLocks noChangeAspect="1"/>
          </p:cNvGraphicFramePr>
          <p:nvPr>
            <p:extLst>
              <p:ext uri="{D42A27DB-BD31-4B8C-83A1-F6EECF244321}">
                <p14:modId xmlns:p14="http://schemas.microsoft.com/office/powerpoint/2010/main" val="3573766544"/>
              </p:ext>
            </p:extLst>
          </p:nvPr>
        </p:nvGraphicFramePr>
        <p:xfrm>
          <a:off x="323528" y="3933056"/>
          <a:ext cx="5112568" cy="1224052"/>
        </p:xfrm>
        <a:graphic>
          <a:graphicData uri="http://schemas.openxmlformats.org/presentationml/2006/ole">
            <mc:AlternateContent xmlns:mc="http://schemas.openxmlformats.org/markup-compatibility/2006">
              <mc:Choice xmlns:v="urn:schemas-microsoft-com:vml" Requires="v">
                <p:oleObj spid="_x0000_s2405" name="Equation" r:id="rId6" imgW="2489200" imgH="584200" progId="">
                  <p:embed/>
                </p:oleObj>
              </mc:Choice>
              <mc:Fallback>
                <p:oleObj name="Equation" r:id="rId6" imgW="2489200" imgH="584200" progId="">
                  <p:embed/>
                  <p:pic>
                    <p:nvPicPr>
                      <p:cNvPr id="0" name="Picture 3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933056"/>
                        <a:ext cx="5112568" cy="1224052"/>
                      </a:xfrm>
                      <a:prstGeom prst="rect">
                        <a:avLst/>
                      </a:prstGeom>
                      <a:noFill/>
                    </p:spPr>
                  </p:pic>
                </p:oleObj>
              </mc:Fallback>
            </mc:AlternateContent>
          </a:graphicData>
        </a:graphic>
      </p:graphicFrame>
      <p:graphicFrame>
        <p:nvGraphicFramePr>
          <p:cNvPr id="2052" name="Object 7"/>
          <p:cNvGraphicFramePr>
            <a:graphicFrameLocks noChangeAspect="1"/>
          </p:cNvGraphicFramePr>
          <p:nvPr>
            <p:extLst>
              <p:ext uri="{D42A27DB-BD31-4B8C-83A1-F6EECF244321}">
                <p14:modId xmlns:p14="http://schemas.microsoft.com/office/powerpoint/2010/main" val="217594430"/>
              </p:ext>
            </p:extLst>
          </p:nvPr>
        </p:nvGraphicFramePr>
        <p:xfrm>
          <a:off x="323527" y="1118355"/>
          <a:ext cx="3843337" cy="930275"/>
        </p:xfrm>
        <a:graphic>
          <a:graphicData uri="http://schemas.openxmlformats.org/presentationml/2006/ole">
            <mc:AlternateContent xmlns:mc="http://schemas.openxmlformats.org/markup-compatibility/2006">
              <mc:Choice xmlns:v="urn:schemas-microsoft-com:vml" Requires="v">
                <p:oleObj spid="_x0000_s2406" name="Equation" r:id="rId8" imgW="1409088" imgH="342751" progId="">
                  <p:embed/>
                </p:oleObj>
              </mc:Choice>
              <mc:Fallback>
                <p:oleObj name="Equation" r:id="rId8" imgW="1409088" imgH="342751" progId="">
                  <p:embed/>
                  <p:pic>
                    <p:nvPicPr>
                      <p:cNvPr id="0" name="Picture 3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7" y="1118355"/>
                        <a:ext cx="3843337"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29193" y="1087539"/>
            <a:ext cx="1741347" cy="9919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11" cstate="print"/>
          <a:stretch>
            <a:fillRect/>
          </a:stretch>
        </p:blipFill>
        <p:spPr>
          <a:xfrm>
            <a:off x="5929193" y="2455473"/>
            <a:ext cx="2445284" cy="829984"/>
          </a:xfrm>
          <a:prstGeom prst="rect">
            <a:avLst/>
          </a:prstGeom>
        </p:spPr>
      </p:pic>
      <p:sp>
        <p:nvSpPr>
          <p:cNvPr id="2" name="Rechthoek 1">
            <a:extLst>
              <a:ext uri="{FF2B5EF4-FFF2-40B4-BE49-F238E27FC236}">
                <a16:creationId xmlns:a16="http://schemas.microsoft.com/office/drawing/2014/main" id="{7F46518A-10B5-4630-B829-B165390C2554}"/>
              </a:ext>
            </a:extLst>
          </p:cNvPr>
          <p:cNvSpPr/>
          <p:nvPr/>
        </p:nvSpPr>
        <p:spPr>
          <a:xfrm>
            <a:off x="429394" y="5607331"/>
            <a:ext cx="8285212" cy="830997"/>
          </a:xfrm>
          <a:prstGeom prst="rect">
            <a:avLst/>
          </a:prstGeom>
        </p:spPr>
        <p:txBody>
          <a:bodyPr wrap="square">
            <a:spAutoFit/>
          </a:bodyPr>
          <a:lstStyle/>
          <a:p>
            <a:r>
              <a:rPr lang="en-US"/>
              <a:t>We need the covariance: express the phenotypic </a:t>
            </a:r>
          </a:p>
          <a:p>
            <a:r>
              <a:rPr lang="en-US"/>
              <a:t>relatedness among family members</a:t>
            </a:r>
            <a:endParaRPr lang="nl-NL"/>
          </a:p>
        </p:txBody>
      </p:sp>
      <p:pic>
        <p:nvPicPr>
          <p:cNvPr id="10" name="Picture 9">
            <a:extLst>
              <a:ext uri="{FF2B5EF4-FFF2-40B4-BE49-F238E27FC236}">
                <a16:creationId xmlns:a16="http://schemas.microsoft.com/office/drawing/2014/main" id="{E1A56077-0000-42E7-831F-E31FA5563D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92776" y="3655480"/>
            <a:ext cx="3118117" cy="1230011"/>
          </a:xfrm>
          <a:prstGeom prst="rect">
            <a:avLst/>
          </a:prstGeom>
        </p:spPr>
      </p:pic>
    </p:spTree>
  </p:cSld>
  <p:clrMapOvr>
    <a:masterClrMapping/>
  </p:clrMapOvr>
</p:sld>
</file>

<file path=ppt/theme/theme1.xml><?xml version="1.0" encoding="utf-8"?>
<a:theme xmlns:a="http://schemas.openxmlformats.org/drawingml/2006/main" name="clean">
  <a:themeElements>
    <a:clrScheme name="cle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le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ea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ea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ea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ea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e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e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e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Office\Templates\clean.pot</Template>
  <TotalTime>4337</TotalTime>
  <Words>8851</Words>
  <Application>Microsoft Office PowerPoint</Application>
  <PresentationFormat>On-screen Show (4:3)</PresentationFormat>
  <Paragraphs>1421</Paragraphs>
  <Slides>76</Slides>
  <Notes>41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90" baseType="lpstr">
      <vt:lpstr>AR JULIAN</vt:lpstr>
      <vt:lpstr>Arial</vt:lpstr>
      <vt:lpstr>Calibri</vt:lpstr>
      <vt:lpstr>Century</vt:lpstr>
      <vt:lpstr>Consolas</vt:lpstr>
      <vt:lpstr>Corbel</vt:lpstr>
      <vt:lpstr>Courier New</vt:lpstr>
      <vt:lpstr>Franklin Gothic Medium</vt:lpstr>
      <vt:lpstr>Futura Bk BT</vt:lpstr>
      <vt:lpstr>Symbol</vt:lpstr>
      <vt:lpstr>Tahoma</vt:lpstr>
      <vt:lpstr>Times New Roman</vt:lpstr>
      <vt:lpstr>clean</vt:lpstr>
      <vt:lpstr>Equation</vt:lpstr>
      <vt:lpstr>Introduction to Biometrical Genetics {in the classical twin design}</vt:lpstr>
      <vt:lpstr>PowerPoint Presentation</vt:lpstr>
      <vt:lpstr>PowerPoint Presentation</vt:lpstr>
      <vt:lpstr>PowerPoint Presentation</vt:lpstr>
      <vt:lpstr>PowerPoint Presentation</vt:lpstr>
      <vt:lpstr>PowerPoint Presentation</vt:lpstr>
      <vt:lpstr>People differ phenotypically Q. How to quantify individual differences?  </vt:lpstr>
      <vt:lpstr>PowerPoint Presentation</vt:lpstr>
      <vt:lpstr>Means, Variances and Covariances</vt:lpstr>
      <vt:lpstr>PowerPoint Presentation</vt:lpstr>
      <vt:lpstr>PowerPoint Presentation</vt:lpstr>
      <vt:lpstr>PowerPoint Presentation</vt:lpstr>
      <vt:lpstr>PowerPoint Presentation</vt:lpstr>
      <vt:lpstr>PowerPoint Presentation</vt:lpstr>
      <vt:lpstr>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Biometrical Genetics</dc:title>
  <dc:creator>Conor</dc:creator>
  <cp:lastModifiedBy>conor dolan</cp:lastModifiedBy>
  <cp:revision>272</cp:revision>
  <dcterms:created xsi:type="dcterms:W3CDTF">1996-09-30T18:28:10Z</dcterms:created>
  <dcterms:modified xsi:type="dcterms:W3CDTF">2020-03-01T23:56:39Z</dcterms:modified>
</cp:coreProperties>
</file>