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ebp" ContentType="image/jpe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256" r:id="rId2"/>
    <p:sldId id="624" r:id="rId3"/>
    <p:sldId id="587" r:id="rId4"/>
    <p:sldId id="594" r:id="rId5"/>
    <p:sldId id="595" r:id="rId6"/>
    <p:sldId id="596" r:id="rId7"/>
    <p:sldId id="597" r:id="rId8"/>
    <p:sldId id="600" r:id="rId9"/>
    <p:sldId id="585" r:id="rId10"/>
    <p:sldId id="560" r:id="rId11"/>
    <p:sldId id="561" r:id="rId12"/>
    <p:sldId id="562" r:id="rId13"/>
    <p:sldId id="525" r:id="rId14"/>
    <p:sldId id="599" r:id="rId15"/>
    <p:sldId id="586" r:id="rId16"/>
    <p:sldId id="430" r:id="rId17"/>
    <p:sldId id="529" r:id="rId18"/>
    <p:sldId id="530" r:id="rId19"/>
    <p:sldId id="417" r:id="rId20"/>
    <p:sldId id="418" r:id="rId21"/>
    <p:sldId id="432" r:id="rId22"/>
    <p:sldId id="607" r:id="rId23"/>
    <p:sldId id="566" r:id="rId24"/>
    <p:sldId id="435" r:id="rId25"/>
    <p:sldId id="608" r:id="rId26"/>
    <p:sldId id="439" r:id="rId27"/>
    <p:sldId id="506" r:id="rId28"/>
    <p:sldId id="541" r:id="rId29"/>
    <p:sldId id="614" r:id="rId30"/>
    <p:sldId id="623" r:id="rId31"/>
    <p:sldId id="582" r:id="rId32"/>
    <p:sldId id="625" r:id="rId33"/>
    <p:sldId id="627" r:id="rId34"/>
    <p:sldId id="626" r:id="rId35"/>
    <p:sldId id="632" r:id="rId36"/>
    <p:sldId id="628" r:id="rId37"/>
    <p:sldId id="559" r:id="rId38"/>
    <p:sldId id="629" r:id="rId39"/>
    <p:sldId id="635" r:id="rId40"/>
    <p:sldId id="634" r:id="rId41"/>
    <p:sldId id="575" r:id="rId42"/>
    <p:sldId id="609" r:id="rId43"/>
    <p:sldId id="610" r:id="rId44"/>
    <p:sldId id="611" r:id="rId45"/>
    <p:sldId id="612" r:id="rId46"/>
    <p:sldId id="613" r:id="rId47"/>
    <p:sldId id="615" r:id="rId48"/>
    <p:sldId id="616" r:id="rId49"/>
    <p:sldId id="617" r:id="rId50"/>
    <p:sldId id="618" r:id="rId51"/>
    <p:sldId id="619" r:id="rId52"/>
    <p:sldId id="620" r:id="rId53"/>
    <p:sldId id="622" r:id="rId54"/>
    <p:sldId id="631" r:id="rId55"/>
    <p:sldId id="633" r:id="rId56"/>
    <p:sldId id="630" r:id="rId5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339966"/>
    <a:srgbClr val="336600"/>
    <a:srgbClr val="800080"/>
    <a:srgbClr val="CCFFCC"/>
    <a:srgbClr val="FF0000"/>
    <a:srgbClr val="CCECFF"/>
    <a:srgbClr val="333300"/>
    <a:srgbClr val="660033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730" autoAdjust="0"/>
  </p:normalViewPr>
  <p:slideViewPr>
    <p:cSldViewPr showGuides="1">
      <p:cViewPr varScale="1">
        <p:scale>
          <a:sx n="60" d="100"/>
          <a:sy n="60" d="100"/>
        </p:scale>
        <p:origin x="146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1044437-FE3A-49EF-92D6-3990EF1B2E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7618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C105D6-0350-415A-AEB9-808B487DADDF}" type="slidenum">
              <a:rPr lang="en-US"/>
              <a:pPr/>
              <a:t>1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4279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Other examples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44437-FE3A-49EF-92D6-3990EF1B2E7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2337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nl-NL"/>
              <a:t>Age</a:t>
            </a:r>
            <a:r>
              <a:rPr lang="nl-NL" baseline="0"/>
              <a:t> as the moderator of the effects of A,C,E (on  IQ) here expressed in standardized variance components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44437-FE3A-49EF-92D6-3990EF1B2E7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9703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127BCD-0502-476E-B4CE-2B37956842D7}" type="slidenum">
              <a:rPr lang="en-US"/>
              <a:pPr/>
              <a:t>16</a:t>
            </a:fld>
            <a:endParaRPr lang="en-US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Explain regression on unit</a:t>
            </a:r>
          </a:p>
        </p:txBody>
      </p:sp>
    </p:spTree>
    <p:extLst>
      <p:ext uri="{BB962C8B-B14F-4D97-AF65-F5344CB8AC3E}">
        <p14:creationId xmlns:p14="http://schemas.microsoft.com/office/powerpoint/2010/main" val="22297979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127BCD-0502-476E-B4CE-2B37956842D7}" type="slidenum">
              <a:rPr lang="en-US"/>
              <a:pPr/>
              <a:t>17</a:t>
            </a:fld>
            <a:endParaRPr lang="en-US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Main</a:t>
            </a:r>
            <a:r>
              <a:rPr lang="en-US" baseline="0"/>
              <a:t> effects of moderator M on the phenotype. This is just a linear regression of the phenotype on the moderator 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4341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127BCD-0502-476E-B4CE-2B37956842D7}" type="slidenum">
              <a:rPr lang="en-US"/>
              <a:pPr/>
              <a:t>18</a:t>
            </a:fld>
            <a:endParaRPr lang="en-US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Explain the notation,</a:t>
            </a:r>
            <a:r>
              <a:rPr lang="en-US" baseline="0" dirty="0"/>
              <a:t> explain the triangle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6153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50E308-5D97-45EA-9753-C9160810421E}" type="slidenum">
              <a:rPr lang="en-US"/>
              <a:pPr/>
              <a:t>19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in terms of sum stats. Nothing here</a:t>
            </a:r>
          </a:p>
        </p:txBody>
      </p:sp>
    </p:spTree>
    <p:extLst>
      <p:ext uri="{BB962C8B-B14F-4D97-AF65-F5344CB8AC3E}">
        <p14:creationId xmlns:p14="http://schemas.microsoft.com/office/powerpoint/2010/main" val="11986036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2B7958-40B7-4880-B757-24A72552FA92}" type="slidenum">
              <a:rPr lang="en-US"/>
              <a:pPr/>
              <a:t>20</a:t>
            </a:fld>
            <a:endParaRPr lang="en-US"/>
          </a:p>
        </p:txBody>
      </p:sp>
      <p:sp>
        <p:nvSpPr>
          <p:cNvPr id="26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Moderation of the mean.  Regression,</a:t>
            </a:r>
            <a:r>
              <a:rPr lang="en-US" baseline="0" dirty="0"/>
              <a:t> the variance components are based on the regression residuals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1365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1363CE-0261-45F6-88A8-291AF5FEE57C}" type="slidenum">
              <a:rPr lang="en-US"/>
              <a:pPr/>
              <a:t>21</a:t>
            </a:fld>
            <a:endParaRPr lang="en-US"/>
          </a:p>
        </p:txBody>
      </p:sp>
      <p:sp>
        <p:nvSpPr>
          <p:cNvPr id="29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Extend the moderation from mean to effect</a:t>
            </a:r>
            <a:r>
              <a:rPr lang="en-US" baseline="0" dirty="0"/>
              <a:t> of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3945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1363CE-0261-45F6-88A8-291AF5FEE57C}" type="slidenum">
              <a:rPr lang="en-US"/>
              <a:pPr/>
              <a:t>22</a:t>
            </a:fld>
            <a:endParaRPr lang="en-US"/>
          </a:p>
        </p:txBody>
      </p:sp>
      <p:sp>
        <p:nvSpPr>
          <p:cNvPr id="29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Extend the moderation from mean to effect</a:t>
            </a:r>
            <a:r>
              <a:rPr lang="en-US" baseline="0" dirty="0"/>
              <a:t> of A simple case of M=0 vs M=1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1321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1363CE-0261-45F6-88A8-291AF5FEE57C}" type="slidenum">
              <a:rPr lang="en-US"/>
              <a:pPr/>
              <a:t>23</a:t>
            </a:fld>
            <a:endParaRPr lang="en-US"/>
          </a:p>
        </p:txBody>
      </p:sp>
      <p:sp>
        <p:nvSpPr>
          <p:cNvPr id="29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Extend the moderation from mean to effect</a:t>
            </a:r>
            <a:r>
              <a:rPr lang="en-US" baseline="0" dirty="0"/>
              <a:t> of A simple case of M=0 vs M=1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196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127BCD-0502-476E-B4CE-2B37956842D7}" type="slidenum">
              <a:rPr lang="en-US"/>
              <a:pPr/>
              <a:t>3</a:t>
            </a:fld>
            <a:endParaRPr lang="en-US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Basic</a:t>
            </a:r>
            <a:r>
              <a:rPr lang="en-US" baseline="0"/>
              <a:t> AE model (leave C out for now).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648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97A35C-8880-434D-BB53-DFC054EF0FC5}" type="slidenum">
              <a:rPr lang="en-US"/>
              <a:pPr/>
              <a:t>24</a:t>
            </a:fld>
            <a:endParaRPr lang="en-US"/>
          </a:p>
        </p:txBody>
      </p:sp>
      <p:sp>
        <p:nvSpPr>
          <p:cNvPr id="30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noProof="1"/>
          </a:p>
          <a:p>
            <a:r>
              <a:rPr lang="en-US" noProof="1"/>
              <a:t>If a variable </a:t>
            </a:r>
            <a:r>
              <a:rPr lang="en-US" b="1" noProof="1"/>
              <a:t>mediates</a:t>
            </a:r>
            <a:r>
              <a:rPr lang="en-US" noProof="1"/>
              <a:t> an effect, </a:t>
            </a:r>
          </a:p>
          <a:p>
            <a:pPr lvl="1"/>
            <a:endParaRPr lang="en-US" noProof="1"/>
          </a:p>
          <a:p>
            <a:pPr lvl="1"/>
            <a:r>
              <a:rPr lang="en-US" noProof="1"/>
              <a:t>significant in the means model, </a:t>
            </a:r>
            <a:r>
              <a:rPr lang="en-US" noProof="1">
                <a:sym typeface="Symbol" pitchFamily="18" charset="2"/>
              </a:rPr>
              <a:t></a:t>
            </a:r>
            <a:r>
              <a:rPr lang="en-US" baseline="-25000" noProof="1"/>
              <a:t>M</a:t>
            </a:r>
            <a:r>
              <a:rPr lang="en-US" noProof="1"/>
              <a:t> &gt; 0</a:t>
            </a:r>
          </a:p>
          <a:p>
            <a:pPr lvl="1"/>
            <a:endParaRPr lang="en-US" noProof="1"/>
          </a:p>
          <a:p>
            <a:pPr lvl="1"/>
            <a:r>
              <a:rPr lang="en-US" noProof="1"/>
              <a:t>significant increase in </a:t>
            </a:r>
            <a:r>
              <a:rPr lang="en-US" i="1" noProof="1"/>
              <a:t>a</a:t>
            </a:r>
            <a:r>
              <a:rPr lang="en-US" noProof="1"/>
              <a:t>, </a:t>
            </a:r>
            <a:r>
              <a:rPr lang="en-US" i="1" noProof="1"/>
              <a:t>c</a:t>
            </a:r>
            <a:r>
              <a:rPr lang="en-US" noProof="1"/>
              <a:t> or </a:t>
            </a:r>
            <a:r>
              <a:rPr lang="en-US" i="1" noProof="1"/>
              <a:t>e</a:t>
            </a:r>
            <a:r>
              <a:rPr lang="en-US" noProof="1"/>
              <a:t> when </a:t>
            </a:r>
            <a:r>
              <a:rPr lang="en-US" noProof="1">
                <a:sym typeface="Symbol" pitchFamily="18" charset="2"/>
              </a:rPr>
              <a:t></a:t>
            </a:r>
            <a:r>
              <a:rPr lang="en-US" baseline="-25000" noProof="1"/>
              <a:t>M</a:t>
            </a:r>
            <a:r>
              <a:rPr lang="en-US" noProof="1"/>
              <a:t> is fixed to 0</a:t>
            </a:r>
          </a:p>
          <a:p>
            <a:endParaRPr lang="en-US" noProof="1"/>
          </a:p>
          <a:p>
            <a:r>
              <a:rPr lang="en-US" noProof="1"/>
              <a:t>If a variable </a:t>
            </a:r>
            <a:r>
              <a:rPr lang="en-US" b="1" noProof="1"/>
              <a:t>moderates</a:t>
            </a:r>
            <a:r>
              <a:rPr lang="en-US" noProof="1"/>
              <a:t> an effect </a:t>
            </a:r>
          </a:p>
          <a:p>
            <a:pPr lvl="1"/>
            <a:endParaRPr lang="en-US" noProof="1">
              <a:sym typeface="Symbol" pitchFamily="18" charset="2"/>
            </a:endParaRPr>
          </a:p>
          <a:p>
            <a:pPr lvl="1"/>
            <a:r>
              <a:rPr lang="en-US" noProof="1">
                <a:sym typeface="Symbol" pitchFamily="18" charset="2"/>
              </a:rPr>
              <a:t></a:t>
            </a:r>
            <a:r>
              <a:rPr lang="en-US" baseline="-10000" noProof="1"/>
              <a:t>X</a:t>
            </a:r>
            <a:r>
              <a:rPr lang="en-US" noProof="1"/>
              <a:t>&gt;0, </a:t>
            </a:r>
            <a:r>
              <a:rPr lang="en-US" noProof="1">
                <a:sym typeface="Symbol" pitchFamily="18" charset="2"/>
              </a:rPr>
              <a:t></a:t>
            </a:r>
            <a:r>
              <a:rPr lang="en-US" baseline="-10000" noProof="1"/>
              <a:t>Y</a:t>
            </a:r>
            <a:r>
              <a:rPr lang="en-US" noProof="1"/>
              <a:t>&gt;0, or </a:t>
            </a:r>
            <a:r>
              <a:rPr lang="en-US" noProof="1">
                <a:sym typeface="Symbol" pitchFamily="18" charset="2"/>
              </a:rPr>
              <a:t></a:t>
            </a:r>
            <a:r>
              <a:rPr lang="en-US" baseline="-10000" noProof="1"/>
              <a:t>Z</a:t>
            </a:r>
            <a:r>
              <a:rPr lang="en-US" noProof="1"/>
              <a:t> &gt; 0</a:t>
            </a:r>
          </a:p>
          <a:p>
            <a:pPr lvl="1"/>
            <a:endParaRPr lang="en-US" noProof="1"/>
          </a:p>
          <a:p>
            <a:pPr lvl="1"/>
            <a:r>
              <a:rPr lang="en-US" noProof="1"/>
              <a:t>irrespective of </a:t>
            </a:r>
            <a:r>
              <a:rPr lang="en-US" noProof="1">
                <a:sym typeface="Symbol" pitchFamily="18" charset="2"/>
              </a:rPr>
              <a:t></a:t>
            </a:r>
            <a:r>
              <a:rPr lang="en-US" baseline="-25000" noProof="1"/>
              <a:t>M</a:t>
            </a:r>
            <a:r>
              <a:rPr lang="en-US" noProof="1"/>
              <a:t> or any reduction in </a:t>
            </a:r>
            <a:r>
              <a:rPr lang="en-US" i="1" noProof="1"/>
              <a:t>a</a:t>
            </a:r>
            <a:r>
              <a:rPr lang="en-US" noProof="1"/>
              <a:t>, </a:t>
            </a:r>
            <a:r>
              <a:rPr lang="en-US" i="1" noProof="1"/>
              <a:t>c</a:t>
            </a:r>
            <a:r>
              <a:rPr lang="en-US" noProof="1"/>
              <a:t> or </a:t>
            </a:r>
            <a:r>
              <a:rPr lang="en-US" i="1" noProof="1"/>
              <a:t>e</a:t>
            </a:r>
            <a:r>
              <a:rPr lang="en-US" noProof="1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4611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9460B4-E919-428E-B722-5AB923BC1F81}" type="slidenum">
              <a:rPr lang="en-US"/>
              <a:pPr/>
              <a:t>26</a:t>
            </a:fld>
            <a:endParaRPr lang="en-US"/>
          </a:p>
        </p:txBody>
      </p:sp>
      <p:sp>
        <p:nvSpPr>
          <p:cNvPr id="30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Look at variances</a:t>
            </a:r>
          </a:p>
        </p:txBody>
      </p:sp>
    </p:spTree>
    <p:extLst>
      <p:ext uri="{BB962C8B-B14F-4D97-AF65-F5344CB8AC3E}">
        <p14:creationId xmlns:p14="http://schemas.microsoft.com/office/powerpoint/2010/main" val="4052976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90B7B1-585B-44AD-A068-95C805BC5A93}" type="slidenum">
              <a:rPr lang="en-US"/>
              <a:pPr/>
              <a:t>27</a:t>
            </a:fld>
            <a:endParaRPr lang="en-US"/>
          </a:p>
        </p:txBody>
      </p:sp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A: variances would be moderated (due to beta_Z), covariance would not be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4080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Look at standarizatoin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44437-FE3A-49EF-92D6-3990EF1B2E77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94372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# to simulate data - moderation twins with C type moderator</a:t>
            </a:r>
          </a:p>
          <a:p>
            <a:r>
              <a:rPr lang="nl-NL"/>
              <a:t># e.g., SES.</a:t>
            </a:r>
          </a:p>
          <a:p>
            <a:r>
              <a:rPr lang="nl-NL"/>
              <a:t>#</a:t>
            </a:r>
          </a:p>
          <a:p>
            <a:r>
              <a:rPr lang="nl-NL"/>
              <a:t>rm(list=ls(all=TRUE))</a:t>
            </a:r>
          </a:p>
          <a:p>
            <a:r>
              <a:rPr lang="nl-NL"/>
              <a:t>library(MASS)</a:t>
            </a:r>
          </a:p>
          <a:p>
            <a:r>
              <a:rPr lang="nl-NL"/>
              <a:t>library(umx)</a:t>
            </a:r>
          </a:p>
          <a:p>
            <a:r>
              <a:rPr lang="nl-NL"/>
              <a:t>#</a:t>
            </a:r>
          </a:p>
          <a:p>
            <a:r>
              <a:rPr lang="nl-NL"/>
              <a:t>#</a:t>
            </a:r>
          </a:p>
          <a:p>
            <a:r>
              <a:rPr lang="nl-NL"/>
              <a:t># </a:t>
            </a:r>
          </a:p>
          <a:p>
            <a:r>
              <a:rPr lang="nl-NL"/>
              <a:t>NMZ=2000</a:t>
            </a:r>
          </a:p>
          <a:p>
            <a:r>
              <a:rPr lang="nl-NL"/>
              <a:t>NDZ=2000</a:t>
            </a:r>
          </a:p>
          <a:p>
            <a:r>
              <a:rPr lang="nl-NL"/>
              <a:t>#</a:t>
            </a:r>
          </a:p>
          <a:p>
            <a:r>
              <a:rPr lang="nl-NL"/>
              <a:t># a = a0+a1*ses</a:t>
            </a:r>
          </a:p>
          <a:p>
            <a:r>
              <a:rPr lang="nl-NL"/>
              <a:t># c = c0+c1*ses</a:t>
            </a:r>
          </a:p>
          <a:p>
            <a:r>
              <a:rPr lang="nl-NL"/>
              <a:t># e = e0+e1*ses </a:t>
            </a:r>
          </a:p>
          <a:p>
            <a:r>
              <a:rPr lang="nl-NL"/>
              <a:t># </a:t>
            </a:r>
          </a:p>
          <a:p>
            <a:r>
              <a:rPr lang="nl-NL"/>
              <a:t># </a:t>
            </a:r>
          </a:p>
          <a:p>
            <a:r>
              <a:rPr lang="nl-NL"/>
              <a:t># ses with 7 levels coded -3 to 3, 0 is the refernce</a:t>
            </a:r>
          </a:p>
          <a:p>
            <a:r>
              <a:rPr lang="nl-NL"/>
              <a:t>#</a:t>
            </a:r>
          </a:p>
          <a:p>
            <a:r>
              <a:rPr lang="nl-NL"/>
              <a:t>nses=7</a:t>
            </a:r>
          </a:p>
          <a:p>
            <a:r>
              <a:rPr lang="nl-NL"/>
              <a:t>#</a:t>
            </a:r>
          </a:p>
          <a:p>
            <a:r>
              <a:rPr lang="nl-NL"/>
              <a:t>#</a:t>
            </a:r>
          </a:p>
          <a:p>
            <a:r>
              <a:rPr lang="nl-NL"/>
              <a:t>sescode=c(-3,-2,-1,0,1,2,3)/3 # -1 to 1 </a:t>
            </a:r>
          </a:p>
          <a:p>
            <a:r>
              <a:rPr lang="nl-NL"/>
              <a:t>#       -3  -2 -1 0  1   2  3  #</a:t>
            </a:r>
          </a:p>
          <a:p>
            <a:r>
              <a:rPr lang="nl-NL"/>
              <a:t>pses=c(.05,.1,.2,.3,.2,.1,.05)  # probability of ses level.</a:t>
            </a:r>
          </a:p>
          <a:p>
            <a:r>
              <a:rPr lang="nl-NL"/>
              <a:t>print(sum(pses)==1)</a:t>
            </a:r>
          </a:p>
          <a:p>
            <a:r>
              <a:rPr lang="nl-NL"/>
              <a:t>#</a:t>
            </a:r>
          </a:p>
          <a:p>
            <a:r>
              <a:rPr lang="nl-NL"/>
              <a:t>NMZs=round(pses*NMZ)</a:t>
            </a:r>
          </a:p>
          <a:p>
            <a:r>
              <a:rPr lang="nl-NL"/>
              <a:t>NMZ=sum(NMZs)</a:t>
            </a:r>
          </a:p>
          <a:p>
            <a:r>
              <a:rPr lang="nl-NL"/>
              <a:t>NDZs=round(pses*NDZ)</a:t>
            </a:r>
          </a:p>
          <a:p>
            <a:r>
              <a:rPr lang="nl-NL"/>
              <a:t>NDZ=sum(NDZs)</a:t>
            </a:r>
          </a:p>
          <a:p>
            <a:r>
              <a:rPr lang="nl-NL"/>
              <a:t>#</a:t>
            </a:r>
          </a:p>
          <a:p>
            <a:r>
              <a:rPr lang="nl-NL"/>
              <a:t>SESmz=c()</a:t>
            </a:r>
          </a:p>
          <a:p>
            <a:r>
              <a:rPr lang="nl-NL"/>
              <a:t>SESdz=c()</a:t>
            </a:r>
          </a:p>
          <a:p>
            <a:r>
              <a:rPr lang="nl-NL"/>
              <a:t>for (i in 1:nses) {</a:t>
            </a:r>
          </a:p>
          <a:p>
            <a:r>
              <a:rPr lang="nl-NL"/>
              <a:t>SESmz=c(SESmz,rep(sescode[i],NMZs[i]))</a:t>
            </a:r>
          </a:p>
          <a:p>
            <a:r>
              <a:rPr lang="nl-NL"/>
              <a:t>SESdz=c(SESdz,rep(sescode[i],NDZs[i]))</a:t>
            </a:r>
          </a:p>
          <a:p>
            <a:r>
              <a:rPr lang="nl-NL"/>
              <a:t>}</a:t>
            </a:r>
          </a:p>
          <a:p>
            <a:r>
              <a:rPr lang="nl-NL"/>
              <a:t># main effect of SES</a:t>
            </a:r>
          </a:p>
          <a:p>
            <a:r>
              <a:rPr lang="nl-NL"/>
              <a:t>b0=10</a:t>
            </a:r>
          </a:p>
          <a:p>
            <a:r>
              <a:rPr lang="nl-NL"/>
              <a:t>b1=.5</a:t>
            </a:r>
          </a:p>
          <a:p>
            <a:r>
              <a:rPr lang="nl-NL"/>
              <a:t># moderation effect - main effects of ACE at ses= 0</a:t>
            </a:r>
          </a:p>
          <a:p>
            <a:r>
              <a:rPr lang="nl-NL"/>
              <a:t>a0=sqrt(.4) #  var(A)| {ses=0} = .40</a:t>
            </a:r>
          </a:p>
          <a:p>
            <a:r>
              <a:rPr lang="nl-NL"/>
              <a:t>c0=sqrt(.25)</a:t>
            </a:r>
          </a:p>
          <a:p>
            <a:r>
              <a:rPr lang="nl-NL"/>
              <a:t>e0=sqrt(.35)</a:t>
            </a:r>
          </a:p>
          <a:p>
            <a:r>
              <a:rPr lang="nl-NL"/>
              <a:t># moderation effects associated with ses = 1 </a:t>
            </a:r>
          </a:p>
          <a:p>
            <a:r>
              <a:rPr lang="nl-NL"/>
              <a:t>a1=0 # sqrt(.4+.05) - sqrt(.4)  #  var(A)| {ses=1} = .45 </a:t>
            </a:r>
          </a:p>
          <a:p>
            <a:r>
              <a:rPr lang="nl-NL"/>
              <a:t>c1=0  # no moderation of C</a:t>
            </a:r>
          </a:p>
          <a:p>
            <a:r>
              <a:rPr lang="nl-NL"/>
              <a:t>e1=sqrt(.35+.05) - sqrt(.35) # </a:t>
            </a:r>
          </a:p>
          <a:p>
            <a:r>
              <a:rPr lang="nl-NL"/>
              <a:t>#</a:t>
            </a:r>
          </a:p>
          <a:p>
            <a:r>
              <a:rPr lang="nl-NL"/>
              <a:t>Smz=Sdz=matrix(0,6,6)</a:t>
            </a:r>
          </a:p>
          <a:p>
            <a:r>
              <a:rPr lang="nl-NL"/>
              <a:t>diag(Smz)=diag(Sdz)=1</a:t>
            </a:r>
          </a:p>
          <a:p>
            <a:r>
              <a:rPr lang="nl-NL"/>
              <a:t># 1 2 3 4 5 6</a:t>
            </a:r>
          </a:p>
          <a:p>
            <a:r>
              <a:rPr lang="nl-NL"/>
              <a:t># A C E A C E</a:t>
            </a:r>
          </a:p>
          <a:p>
            <a:r>
              <a:rPr lang="nl-NL"/>
              <a:t>Smz[1,4]=Smz[4,1]=1 # A</a:t>
            </a:r>
          </a:p>
          <a:p>
            <a:r>
              <a:rPr lang="nl-NL"/>
              <a:t>Sdz[1,4]=Sdz[4,1]=1/2 # A</a:t>
            </a:r>
          </a:p>
          <a:p>
            <a:r>
              <a:rPr lang="nl-NL"/>
              <a:t>Smz[2,5]=Smz[5,2]=1 # C</a:t>
            </a:r>
          </a:p>
          <a:p>
            <a:r>
              <a:rPr lang="nl-NL"/>
              <a:t>Sdz[2,5]=Sdz[5,2]=1 # C</a:t>
            </a:r>
          </a:p>
          <a:p>
            <a:r>
              <a:rPr lang="nl-NL"/>
              <a:t># latent data</a:t>
            </a:r>
          </a:p>
          <a:p>
            <a:r>
              <a:rPr lang="nl-NL"/>
              <a:t>mzdat1=matrix(0,NMZ,6)</a:t>
            </a:r>
          </a:p>
          <a:p>
            <a:r>
              <a:rPr lang="nl-NL"/>
              <a:t>dzdat1=matrix(0,NMZ,6)</a:t>
            </a:r>
          </a:p>
          <a:p>
            <a:r>
              <a:rPr lang="nl-NL"/>
              <a:t>for (i in 1:nses) {</a:t>
            </a:r>
          </a:p>
          <a:p>
            <a:r>
              <a:rPr lang="nl-NL"/>
              <a:t>ncor=NMZs[i]/(NMZs[i]-1)</a:t>
            </a:r>
          </a:p>
          <a:p>
            <a:r>
              <a:rPr lang="nl-NL"/>
              <a:t>mzdat1[SESmz==sescode[i],1:6]=mvrnorm(NMZs[i],rep(0,6),Sigma=ncor*Smz,emp=T)</a:t>
            </a:r>
          </a:p>
          <a:p>
            <a:r>
              <a:rPr lang="nl-NL"/>
              <a:t>ncor=NDZs[i]/(NDZs[i]-1)</a:t>
            </a:r>
          </a:p>
          <a:p>
            <a:r>
              <a:rPr lang="nl-NL"/>
              <a:t>dzdat1[SESdz==sescode[i],1:6]=mvrnorm(NDZs[i],rep(0,6),Sigma=ncor*Sdz,emp=T)</a:t>
            </a:r>
          </a:p>
          <a:p>
            <a:r>
              <a:rPr lang="nl-NL"/>
              <a:t>}</a:t>
            </a:r>
          </a:p>
          <a:p>
            <a:r>
              <a:rPr lang="nl-NL"/>
              <a:t># </a:t>
            </a:r>
          </a:p>
          <a:p>
            <a:r>
              <a:rPr lang="nl-NL"/>
              <a:t>phmz=matrix(0,NMZ,2)</a:t>
            </a:r>
          </a:p>
          <a:p>
            <a:r>
              <a:rPr lang="nl-NL"/>
              <a:t>phdz=matrix(0,NDZ,2)</a:t>
            </a:r>
          </a:p>
          <a:p>
            <a:r>
              <a:rPr lang="nl-NL"/>
              <a:t># first regression</a:t>
            </a:r>
          </a:p>
          <a:p>
            <a:r>
              <a:rPr lang="nl-NL"/>
              <a:t>phmz[,1]=b0+b1*SESmz+mzdat1[,1]*(a0+a1*SESmz)+                  </a:t>
            </a:r>
          </a:p>
          <a:p>
            <a:r>
              <a:rPr lang="nl-NL"/>
              <a:t>                    mzdat1[,2]*(c0+c1*SESmz)+</a:t>
            </a:r>
          </a:p>
          <a:p>
            <a:r>
              <a:rPr lang="nl-NL"/>
              <a:t>                    mzdat1[,3]*(e0+e1*SESmz)</a:t>
            </a:r>
          </a:p>
          <a:p>
            <a:r>
              <a:rPr lang="nl-NL"/>
              <a:t>phmz[,2]=b0+b1*SESmz+mzdat1[,4]*(a0+a1*SESmz)+ </a:t>
            </a:r>
          </a:p>
          <a:p>
            <a:r>
              <a:rPr lang="nl-NL"/>
              <a:t>                    mzdat1[,5]*(c0+c1*SESmz)+</a:t>
            </a:r>
          </a:p>
          <a:p>
            <a:r>
              <a:rPr lang="nl-NL"/>
              <a:t>                    mzdat1[,6]*(e0+e1*SESmz)</a:t>
            </a:r>
          </a:p>
          <a:p>
            <a:r>
              <a:rPr lang="nl-NL"/>
              <a:t>#</a:t>
            </a:r>
          </a:p>
          <a:p>
            <a:r>
              <a:rPr lang="nl-NL"/>
              <a:t>phdz[,1]=b0+b1*SESdz+dzdat1[,1]*(a0+a1*SESdz)+ </a:t>
            </a:r>
          </a:p>
          <a:p>
            <a:r>
              <a:rPr lang="nl-NL"/>
              <a:t>                    dzdat1[,2]*(c0+c1*SESdz)+</a:t>
            </a:r>
          </a:p>
          <a:p>
            <a:r>
              <a:rPr lang="nl-NL"/>
              <a:t>                    dzdat1[,3]*(e0+e1*SESdz)</a:t>
            </a:r>
          </a:p>
          <a:p>
            <a:r>
              <a:rPr lang="nl-NL"/>
              <a:t>phdz[,2]=b0+b1*SESdz+dzdat1[,4]*(a0+a1*SESdz)+ </a:t>
            </a:r>
          </a:p>
          <a:p>
            <a:r>
              <a:rPr lang="nl-NL"/>
              <a:t>                    dzdat1[,5]*(c0+c1*SESdz)+</a:t>
            </a:r>
          </a:p>
          <a:p>
            <a:r>
              <a:rPr lang="nl-NL"/>
              <a:t>                    dzdat1[,6]*(e0+e1*SESdz)</a:t>
            </a:r>
          </a:p>
          <a:p>
            <a:r>
              <a:rPr lang="nl-NL"/>
              <a:t>#</a:t>
            </a:r>
          </a:p>
          <a:p>
            <a:r>
              <a:rPr lang="nl-NL"/>
              <a:t>phmz=as.data.frame(cbind(phmz,SESmz,SESmz))</a:t>
            </a:r>
          </a:p>
          <a:p>
            <a:r>
              <a:rPr lang="nl-NL"/>
              <a:t>phdz=as.data.frame(cbind(phdz,SESdz,SESdz))</a:t>
            </a:r>
          </a:p>
          <a:p>
            <a:r>
              <a:rPr lang="nl-NL"/>
              <a:t>varnames=c('ph_T1','ph_T2','SES_T1','SES_T2')</a:t>
            </a:r>
          </a:p>
          <a:p>
            <a:r>
              <a:rPr lang="nl-NL"/>
              <a:t>colnames(phmz)=varnames</a:t>
            </a:r>
          </a:p>
          <a:p>
            <a:r>
              <a:rPr lang="nl-NL"/>
              <a:t>colnames(phdz)=varnames</a:t>
            </a:r>
          </a:p>
          <a:p>
            <a:r>
              <a:rPr lang="nl-NL"/>
              <a:t>selDVs=c('ph_T1','ph_T2')</a:t>
            </a:r>
          </a:p>
          <a:p>
            <a:r>
              <a:rPr lang="nl-NL"/>
              <a:t>selDefs=c('SES_T1','SES_T2')</a:t>
            </a:r>
          </a:p>
          <a:p>
            <a:r>
              <a:rPr lang="nl-NL"/>
              <a:t>m1 = umxGxE(selDVs = selDVs, selDefs = selDefs, </a:t>
            </a:r>
          </a:p>
          <a:p>
            <a:r>
              <a:rPr lang="nl-NL"/>
              <a:t>            dzData = phdz, mzData = phmz)</a:t>
            </a:r>
          </a:p>
          <a:p>
            <a:r>
              <a:rPr lang="nl-NL"/>
              <a:t>summary(m1)</a:t>
            </a:r>
          </a:p>
          <a:p>
            <a:r>
              <a:rPr lang="nl-NL"/>
              <a:t># drop a1  get power. </a:t>
            </a:r>
          </a:p>
          <a:p>
            <a:r>
              <a:rPr lang="nl-NL"/>
              <a:t>m2 = umxModify(m1, regex =c("am_r1c1"), free=F, name='m2', comparison = TRUE)</a:t>
            </a:r>
          </a:p>
          <a:p>
            <a:r>
              <a:rPr lang="nl-NL"/>
              <a:t>summary(m2)</a:t>
            </a:r>
          </a:p>
          <a:p>
            <a:r>
              <a:rPr lang="nl-NL"/>
              <a:t>ncp2=mxCompare(m1,m2)[2,7]</a:t>
            </a:r>
          </a:p>
          <a:p>
            <a:r>
              <a:rPr lang="nl-NL"/>
              <a:t>if (abs(ncp2)&lt;.00001) ncp2=0</a:t>
            </a:r>
          </a:p>
          <a:p>
            <a:r>
              <a:rPr lang="nl-NL"/>
              <a:t>alpha=.05</a:t>
            </a:r>
          </a:p>
          <a:p>
            <a:r>
              <a:rPr lang="nl-NL"/>
              <a:t>df=1</a:t>
            </a:r>
          </a:p>
          <a:p>
            <a:r>
              <a:rPr lang="nl-NL"/>
              <a:t>crit=qchisq(alpha,df,lower=F)</a:t>
            </a:r>
          </a:p>
          <a:p>
            <a:r>
              <a:rPr lang="nl-NL"/>
              <a:t>power_a1=pchisq(crit,df,ncp2,lower=F)</a:t>
            </a:r>
          </a:p>
          <a:p>
            <a:r>
              <a:rPr lang="nl-NL"/>
              <a:t># drop a1 e1  get power. </a:t>
            </a:r>
          </a:p>
          <a:p>
            <a:r>
              <a:rPr lang="nl-NL"/>
              <a:t>m3 = umxModify(m1, regex =c("am_r1c1","em_r1c1"), free=F, name='m3', comparison = TRUE)</a:t>
            </a:r>
          </a:p>
          <a:p>
            <a:r>
              <a:rPr lang="nl-NL"/>
              <a:t>summary(m3)</a:t>
            </a:r>
          </a:p>
          <a:p>
            <a:r>
              <a:rPr lang="nl-NL"/>
              <a:t>ncp3=mxCompare(m1,m3)[2,7]</a:t>
            </a:r>
          </a:p>
          <a:p>
            <a:r>
              <a:rPr lang="nl-NL"/>
              <a:t>if (abs(ncp3)&lt;.00001) ncp3=0</a:t>
            </a:r>
          </a:p>
          <a:p>
            <a:r>
              <a:rPr lang="nl-NL"/>
              <a:t>alpha=.05</a:t>
            </a:r>
          </a:p>
          <a:p>
            <a:r>
              <a:rPr lang="nl-NL"/>
              <a:t>df=2</a:t>
            </a:r>
          </a:p>
          <a:p>
            <a:r>
              <a:rPr lang="nl-NL"/>
              <a:t>crit=qchisq(alpha,df,lower=F)</a:t>
            </a:r>
          </a:p>
          <a:p>
            <a:r>
              <a:rPr lang="nl-NL"/>
              <a:t>power_a1e1=pchisq(crit,df,ncp3,lower=F)</a:t>
            </a:r>
          </a:p>
          <a:p>
            <a:r>
              <a:rPr lang="nl-NL"/>
              <a:t># check drop c1 power= alpha as e1=0</a:t>
            </a:r>
          </a:p>
          <a:p>
            <a:r>
              <a:rPr lang="nl-NL"/>
              <a:t>m4 = umxModify(m1, regex =c("cm_r1c1"), free=F, name='m4', comparison = TRUE)</a:t>
            </a:r>
          </a:p>
          <a:p>
            <a:r>
              <a:rPr lang="nl-NL"/>
              <a:t>summary(m4)</a:t>
            </a:r>
          </a:p>
          <a:p>
            <a:r>
              <a:rPr lang="nl-NL"/>
              <a:t>ncp4=mxCompare(m1,m4)[2,7]</a:t>
            </a:r>
          </a:p>
          <a:p>
            <a:r>
              <a:rPr lang="nl-NL"/>
              <a:t># the ncp can be negative due to rounding e.g.,  -2.910383e-11 (as c1 is zero) </a:t>
            </a:r>
          </a:p>
          <a:p>
            <a:r>
              <a:rPr lang="nl-NL"/>
              <a:t>if (abs(ncp4)&lt;.00001) ncp4=0</a:t>
            </a:r>
          </a:p>
          <a:p>
            <a:r>
              <a:rPr lang="nl-NL"/>
              <a:t>#</a:t>
            </a:r>
          </a:p>
          <a:p>
            <a:r>
              <a:rPr lang="nl-NL"/>
              <a:t>alpha=.05</a:t>
            </a:r>
          </a:p>
          <a:p>
            <a:r>
              <a:rPr lang="nl-NL"/>
              <a:t>df=1</a:t>
            </a:r>
          </a:p>
          <a:p>
            <a:r>
              <a:rPr lang="nl-NL"/>
              <a:t>crit=qchisq(alpha,df,lower=F)</a:t>
            </a:r>
          </a:p>
          <a:p>
            <a:r>
              <a:rPr lang="nl-NL"/>
              <a:t>power_c1=pchisq(crit,df,ncp4,lower=F)</a:t>
            </a:r>
          </a:p>
          <a:p>
            <a:r>
              <a:rPr lang="nl-NL"/>
              <a:t>print(c(power_a1,power_a1e1,power_c1))</a:t>
            </a:r>
          </a:p>
          <a:p>
            <a:r>
              <a:rPr lang="nl-NL"/>
              <a:t>print(c(ncp2,ncp3,ncp4)+c(1,2,1))</a:t>
            </a:r>
          </a:p>
          <a:p>
            <a:r>
              <a:rPr lang="nl-NL"/>
              <a:t>#</a:t>
            </a:r>
          </a:p>
          <a:p>
            <a:r>
              <a:rPr lang="nl-NL"/>
              <a:t>#cor(phdz[SESdz==0,1:2])</a:t>
            </a:r>
          </a:p>
          <a:p>
            <a:r>
              <a:rPr lang="nl-NL"/>
              <a:t>#cor(phmz[SESmz==0,1:2])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044437-FE3A-49EF-92D6-3990EF1B2E77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985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 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44437-FE3A-49EF-92D6-3990EF1B2E77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43406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D0277BF3-D1B9-4CE7-9057-AC1AC3CA9F7E}" type="slidenum">
              <a:rPr lang="en-US" sz="1200"/>
              <a:pPr algn="r" eaLnBrk="1" hangingPunct="1"/>
              <a:t>37</a:t>
            </a:fld>
            <a:endParaRPr lang="en-US" sz="12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nl-NL" dirty="0"/>
              <a:t>One way to model moderation is to use Purcell’s model, which is especially handy if the moderator is continuous.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nl-NL" dirty="0"/>
              <a:t>In the moderation model proposed by Purcell in 2002, </a:t>
            </a:r>
            <a:r>
              <a:rPr lang="nl-NL" b="1" dirty="0"/>
              <a:t>the path loadings are allowed to vary as a function of the moderator.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nl-NL" dirty="0"/>
              <a:t>For each individual twin, the moderator values are read in directly and feature in the model as fixed variables.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nl-NL" dirty="0"/>
              <a:t>In the bivariate parameterization, the moderator </a:t>
            </a:r>
            <a:r>
              <a:rPr lang="nl-NL" b="1" dirty="0"/>
              <a:t>features twice</a:t>
            </a:r>
            <a:r>
              <a:rPr lang="nl-NL" dirty="0"/>
              <a:t>: as a ‘normal’ variable whose variance is decomposed, 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nl-NL" dirty="0"/>
              <a:t>and as a moderator affecting the crosspaths as well as the loadings unique to the trait of interest.</a:t>
            </a:r>
          </a:p>
          <a:p>
            <a:pPr eaLnBrk="1" hangingPunct="1">
              <a:spcBef>
                <a:spcPct val="0"/>
              </a:spcBef>
              <a:defRPr/>
            </a:pPr>
            <a:endParaRPr lang="nl-NL" b="1" dirty="0"/>
          </a:p>
          <a:p>
            <a:pPr eaLnBrk="1" hangingPunct="1">
              <a:spcBef>
                <a:spcPct val="0"/>
              </a:spcBef>
              <a:defRPr/>
            </a:pPr>
            <a:r>
              <a:rPr lang="nl-NL" b="1" dirty="0"/>
              <a:t>Advantage</a:t>
            </a:r>
            <a:r>
              <a:rPr lang="nl-NL" dirty="0"/>
              <a:t> of this model is that the </a:t>
            </a:r>
            <a:r>
              <a:rPr lang="nl-NL" b="1" dirty="0"/>
              <a:t>covariance</a:t>
            </a:r>
            <a:r>
              <a:rPr lang="nl-NL" dirty="0"/>
              <a:t> between M and T can also fluctuate as a function of the moderator itself.</a:t>
            </a:r>
          </a:p>
          <a:p>
            <a:pPr eaLnBrk="1" hangingPunct="1">
              <a:spcBef>
                <a:spcPct val="0"/>
              </a:spcBef>
              <a:defRPr/>
            </a:pPr>
            <a:endParaRPr lang="nl-NL" dirty="0"/>
          </a:p>
          <a:p>
            <a:pPr eaLnBrk="1" hangingPunct="1">
              <a:spcBef>
                <a:spcPct val="0"/>
              </a:spcBef>
              <a:defRPr/>
            </a:pPr>
            <a:r>
              <a:rPr lang="nl-NL" b="1" dirty="0"/>
              <a:t>Disadvantage</a:t>
            </a:r>
            <a:r>
              <a:rPr lang="nl-NL" dirty="0"/>
              <a:t>: 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arenR"/>
              <a:defRPr/>
            </a:pPr>
            <a:r>
              <a:rPr lang="nl-NL" dirty="0"/>
              <a:t>lots of parameters need to be estimated.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arenR"/>
              <a:defRPr/>
            </a:pPr>
            <a:r>
              <a:rPr lang="nl-NL" dirty="0"/>
              <a:t>Moderator and trait variables needs to have same measurement level</a:t>
            </a:r>
          </a:p>
          <a:p>
            <a:pPr eaLnBrk="1" hangingPunct="1">
              <a:spcBef>
                <a:spcPct val="0"/>
              </a:spcBef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4080908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127BCD-0502-476E-B4CE-2B37956842D7}" type="slidenum">
              <a:rPr lang="en-US"/>
              <a:pPr/>
              <a:t>43</a:t>
            </a:fld>
            <a:endParaRPr lang="en-US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Basic</a:t>
            </a:r>
            <a:r>
              <a:rPr lang="en-US" baseline="0"/>
              <a:t> AE model (leave C out for now).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27848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127BCD-0502-476E-B4CE-2B37956842D7}" type="slidenum">
              <a:rPr lang="en-US"/>
              <a:pPr/>
              <a:t>44</a:t>
            </a:fld>
            <a:endParaRPr lang="en-US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Basic</a:t>
            </a:r>
            <a:r>
              <a:rPr lang="en-US" baseline="0"/>
              <a:t> AE model (leave C out for now).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64110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127BCD-0502-476E-B4CE-2B37956842D7}" type="slidenum">
              <a:rPr lang="en-US"/>
              <a:pPr/>
              <a:t>46</a:t>
            </a:fld>
            <a:endParaRPr lang="en-US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Basic</a:t>
            </a:r>
            <a:r>
              <a:rPr lang="en-US" baseline="0"/>
              <a:t> AE model (leave C out for now).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587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127BCD-0502-476E-B4CE-2B37956842D7}" type="slidenum">
              <a:rPr lang="en-US"/>
              <a:pPr/>
              <a:t>4</a:t>
            </a:fld>
            <a:endParaRPr lang="en-US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Basic</a:t>
            </a:r>
            <a:r>
              <a:rPr lang="en-US" baseline="0"/>
              <a:t> AE model (leave C out for now).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6489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127BCD-0502-476E-B4CE-2B37956842D7}" type="slidenum">
              <a:rPr lang="en-US"/>
              <a:pPr/>
              <a:t>47</a:t>
            </a:fld>
            <a:endParaRPr lang="en-US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Basic</a:t>
            </a:r>
            <a:r>
              <a:rPr lang="en-US" baseline="0"/>
              <a:t> AE model (leave C out for now).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30787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044437-FE3A-49EF-92D6-3990EF1B2E77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07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 am characterizing the distribution of the phenotype in the population of interest. </a:t>
            </a:r>
          </a:p>
          <a:p>
            <a:r>
              <a:rPr lang="en-GB"/>
              <a:t>I am interpreting the results as a decription of the population of interest .... So I have to </a:t>
            </a: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044437-FE3A-49EF-92D6-3990EF1B2E7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3009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044437-FE3A-49EF-92D6-3990EF1B2E7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937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Suppose we measured A and regressed Ph on A. The</a:t>
            </a:r>
            <a:r>
              <a:rPr lang="nl-NL" baseline="0"/>
              <a:t> regression model is linear and homoskedastic: the variance of the residuals are contant over the levels of the the predictor (A). Here we regrees Ph on A, so the residuals are actually E.</a:t>
            </a: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44437-FE3A-49EF-92D6-3990EF1B2E7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180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Heteroskedastic</a:t>
            </a:r>
            <a:r>
              <a:rPr lang="en-US" baseline="0"/>
              <a:t> residuals E: the variance of E is NOT the same for different values of A. E variance is the manifestation of environmental contributions to Phenotypic individual differences: So the contributions of E dependent in magnitude on the value of A. Heteroskedasticity here is the manifestation of GxE.  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052A2-A489-43FB-83E4-059665E94E7D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6606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 can apply the same reasoning if we encounter</a:t>
            </a:r>
            <a:r>
              <a:rPr lang="en-US" baseline="0"/>
              <a:t> heteroscedasticity in the regression of Ph on E. The magnitude of genetic effects depends on the level of E.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052A2-A489-43FB-83E4-059665E94E7D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62738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Suppose</a:t>
            </a:r>
            <a:r>
              <a:rPr lang="en-US" baseline="0"/>
              <a:t> we regress Ph on a measured moderator variable M. That is a variable which we suspect influences the effects of A, C, or E. Again this interaction (MxA, MxC, MxE) shows up as heteroscedasticity.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052A2-A489-43FB-83E4-059665E94E7D}" type="slidenum">
              <a:rPr lang="nl-NL" smtClean="0"/>
              <a:pPr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3467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dirty="0"/>
              <a:t>Klik om het opmaakprofiel van de modelondertitel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640080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64008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685800" y="1447800"/>
            <a:ext cx="3810000" cy="51054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447800"/>
            <a:ext cx="3810000" cy="24765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4076700"/>
            <a:ext cx="3810000" cy="24765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en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abel 2"/>
          <p:cNvSpPr>
            <a:spLocks noGrp="1"/>
          </p:cNvSpPr>
          <p:nvPr>
            <p:ph type="tbl" idx="1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ebp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600200"/>
          </a:xfrm>
        </p:spPr>
        <p:txBody>
          <a:bodyPr/>
          <a:lstStyle/>
          <a:p>
            <a:r>
              <a:rPr lang="en-US"/>
              <a:t> </a:t>
            </a:r>
            <a:r>
              <a:rPr lang="en-US" i="1"/>
              <a:t>Sex</a:t>
            </a:r>
            <a:r>
              <a:rPr lang="en-US"/>
              <a:t> limitations and Moderation (</a:t>
            </a:r>
            <a:r>
              <a:rPr lang="en-US" i="1"/>
              <a:t>Interaction</a:t>
            </a:r>
            <a:r>
              <a:rPr lang="en-US"/>
              <a:t>) Models  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200400"/>
            <a:ext cx="8077200" cy="137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Conor </a:t>
            </a:r>
            <a:r>
              <a:rPr lang="en-US"/>
              <a:t>V Dolan &amp; Eveline de Zeeuw </a:t>
            </a:r>
          </a:p>
          <a:p>
            <a:pPr>
              <a:lnSpc>
                <a:spcPct val="80000"/>
              </a:lnSpc>
            </a:pPr>
            <a:endParaRPr lang="en-US"/>
          </a:p>
          <a:p>
            <a:pPr>
              <a:lnSpc>
                <a:spcPct val="80000"/>
              </a:lnSpc>
            </a:pPr>
            <a:r>
              <a:rPr lang="en-US"/>
              <a:t>Boulder  2020</a:t>
            </a:r>
            <a:endParaRPr lang="en-US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ep 16"/>
          <p:cNvGrpSpPr/>
          <p:nvPr/>
        </p:nvGrpSpPr>
        <p:grpSpPr>
          <a:xfrm>
            <a:off x="677779" y="223073"/>
            <a:ext cx="5756182" cy="4126961"/>
            <a:chOff x="609600" y="-381000"/>
            <a:chExt cx="6248400" cy="4890476"/>
          </a:xfrm>
        </p:grpSpPr>
        <p:pic>
          <p:nvPicPr>
            <p:cNvPr id="4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9800" y="-381000"/>
              <a:ext cx="4648200" cy="4649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6" name="Groep 15"/>
            <p:cNvGrpSpPr/>
            <p:nvPr/>
          </p:nvGrpSpPr>
          <p:grpSpPr>
            <a:xfrm>
              <a:off x="609600" y="457200"/>
              <a:ext cx="5905119" cy="4052276"/>
              <a:chOff x="609600" y="457200"/>
              <a:chExt cx="5905119" cy="4052276"/>
            </a:xfrm>
          </p:grpSpPr>
          <p:sp>
            <p:nvSpPr>
              <p:cNvPr id="5" name="Tekstvak 4"/>
              <p:cNvSpPr txBox="1"/>
              <p:nvPr/>
            </p:nvSpPr>
            <p:spPr>
              <a:xfrm>
                <a:off x="609600" y="1524000"/>
                <a:ext cx="1796108" cy="9847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/>
                  <a:t>Phenotypic</a:t>
                </a:r>
              </a:p>
              <a:p>
                <a:r>
                  <a:rPr lang="en-US" sz="2400" b="1"/>
                  <a:t>scores</a:t>
                </a:r>
                <a:endParaRPr lang="nl-NL" sz="2400" b="1"/>
              </a:p>
            </p:txBody>
          </p:sp>
          <p:sp>
            <p:nvSpPr>
              <p:cNvPr id="6" name="Tekstvak 5"/>
              <p:cNvSpPr txBox="1"/>
              <p:nvPr/>
            </p:nvSpPr>
            <p:spPr>
              <a:xfrm>
                <a:off x="2705480" y="3962400"/>
                <a:ext cx="3809239" cy="5470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/>
                  <a:t>Genetic level (score on A)</a:t>
                </a:r>
                <a:endParaRPr lang="nl-NL" sz="2400" b="1" dirty="0"/>
              </a:p>
            </p:txBody>
          </p:sp>
          <p:cxnSp>
            <p:nvCxnSpPr>
              <p:cNvPr id="10" name="Rechte verbindingslijn 9"/>
              <p:cNvCxnSpPr/>
              <p:nvPr/>
            </p:nvCxnSpPr>
            <p:spPr>
              <a:xfrm flipV="1">
                <a:off x="3048000" y="1371600"/>
                <a:ext cx="3429000" cy="19050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chte verbindingslijn 11"/>
              <p:cNvCxnSpPr/>
              <p:nvPr/>
            </p:nvCxnSpPr>
            <p:spPr>
              <a:xfrm flipV="1">
                <a:off x="3048000" y="457200"/>
                <a:ext cx="3124200" cy="2590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Rechte verbindingslijn 13"/>
              <p:cNvCxnSpPr/>
              <p:nvPr/>
            </p:nvCxnSpPr>
            <p:spPr>
              <a:xfrm flipV="1">
                <a:off x="3048000" y="2400300"/>
                <a:ext cx="3429000" cy="10287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9" name="Tekstvak 18"/>
          <p:cNvSpPr txBox="1"/>
          <p:nvPr/>
        </p:nvSpPr>
        <p:spPr>
          <a:xfrm>
            <a:off x="6655176" y="611920"/>
            <a:ext cx="212397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Environmental</a:t>
            </a:r>
          </a:p>
          <a:p>
            <a:r>
              <a:rPr lang="en-US" sz="2400" dirty="0"/>
              <a:t>Dispersion</a:t>
            </a:r>
          </a:p>
          <a:p>
            <a:endParaRPr lang="en-US" sz="2400" dirty="0"/>
          </a:p>
          <a:p>
            <a:r>
              <a:rPr lang="en-US" sz="2400" dirty="0"/>
              <a:t>Variance of</a:t>
            </a:r>
          </a:p>
          <a:p>
            <a:r>
              <a:rPr lang="en-US" sz="2400" dirty="0"/>
              <a:t>E </a:t>
            </a:r>
            <a:r>
              <a:rPr lang="en-US" sz="2400"/>
              <a:t>given A score</a:t>
            </a:r>
          </a:p>
          <a:p>
            <a:r>
              <a:rPr lang="en-US" sz="2400"/>
              <a:t>is</a:t>
            </a:r>
            <a:r>
              <a:rPr lang="en-US" sz="2400" i="1"/>
              <a:t> </a:t>
            </a:r>
            <a:r>
              <a:rPr lang="en-US" sz="2400" b="1" i="1"/>
              <a:t>not </a:t>
            </a:r>
            <a:r>
              <a:rPr lang="en-US" sz="2400" b="1"/>
              <a:t>constant</a:t>
            </a:r>
            <a:endParaRPr lang="nl-NL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677778" y="4514253"/>
            <a:ext cx="831382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/>
              <a:t>A x E as “genetic control” </a:t>
            </a:r>
            <a:r>
              <a:rPr lang="nl-NL" sz="2800" dirty="0"/>
              <a:t>of sensitivity to different environments</a:t>
            </a:r>
            <a:r>
              <a:rPr lang="nl-NL" sz="2800"/>
              <a:t>: </a:t>
            </a:r>
            <a:r>
              <a:rPr lang="nl-NL" sz="2800" b="1"/>
              <a:t>heteroskedasticity (heterogeneity)</a:t>
            </a:r>
          </a:p>
          <a:p>
            <a:r>
              <a:rPr lang="nl-NL" sz="2800"/>
              <a:t> </a:t>
            </a:r>
            <a:r>
              <a:rPr lang="nl-NL" sz="2800" b="1">
                <a:solidFill>
                  <a:srgbClr val="FF0000"/>
                </a:solidFill>
              </a:rPr>
              <a:t>e</a:t>
            </a:r>
            <a:r>
              <a:rPr lang="nl-NL" sz="2800"/>
              <a:t>=f</a:t>
            </a:r>
            <a:r>
              <a:rPr lang="nl-NL" sz="2800" baseline="-25000"/>
              <a:t>e</a:t>
            </a:r>
            <a:r>
              <a:rPr lang="nl-NL" sz="2800"/>
              <a:t>(A) or </a:t>
            </a:r>
            <a:r>
              <a:rPr lang="en-US" sz="2800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sz="2800" baseline="30000">
                <a:solidFill>
                  <a:srgbClr val="FF0000"/>
                </a:solidFill>
              </a:rPr>
              <a:t>2</a:t>
            </a:r>
            <a:r>
              <a:rPr lang="en-US" sz="2800" baseline="-25000">
                <a:solidFill>
                  <a:srgbClr val="FF0000"/>
                </a:solidFill>
              </a:rPr>
              <a:t>E</a:t>
            </a:r>
            <a:r>
              <a:rPr lang="en-US" sz="2800"/>
              <a:t> =</a:t>
            </a:r>
            <a:r>
              <a:rPr lang="nl-NL" sz="2800"/>
              <a:t>g</a:t>
            </a:r>
            <a:r>
              <a:rPr lang="nl-NL" sz="2800" baseline="-25000"/>
              <a:t>e</a:t>
            </a:r>
            <a:r>
              <a:rPr lang="nl-NL" sz="2800"/>
              <a:t>(A)</a:t>
            </a:r>
            <a:r>
              <a:rPr lang="en-US" sz="2800"/>
              <a:t> </a:t>
            </a:r>
            <a:r>
              <a:rPr lang="nl-NL" sz="2800"/>
              <a:t>-&gt; Environmental effects (</a:t>
            </a:r>
            <a:r>
              <a:rPr lang="nl-NL" sz="2800" b="1">
                <a:solidFill>
                  <a:srgbClr val="FF0000"/>
                </a:solidFill>
              </a:rPr>
              <a:t>E</a:t>
            </a:r>
            <a:r>
              <a:rPr lang="nl-NL" sz="2800"/>
              <a:t>) systematically vary with A. A moderator ...</a:t>
            </a:r>
          </a:p>
        </p:txBody>
      </p:sp>
      <p:sp>
        <p:nvSpPr>
          <p:cNvPr id="15" name="Rechteraccolade 17">
            <a:extLst>
              <a:ext uri="{FF2B5EF4-FFF2-40B4-BE49-F238E27FC236}">
                <a16:creationId xmlns:a16="http://schemas.microsoft.com/office/drawing/2014/main" id="{9D1A9245-90C5-44B0-AC37-25262AB871D9}"/>
              </a:ext>
            </a:extLst>
          </p:cNvPr>
          <p:cNvSpPr/>
          <p:nvPr/>
        </p:nvSpPr>
        <p:spPr>
          <a:xfrm>
            <a:off x="6281490" y="914462"/>
            <a:ext cx="287431" cy="1703240"/>
          </a:xfrm>
          <a:prstGeom prst="rightBrac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  <p:sp>
        <p:nvSpPr>
          <p:cNvPr id="20" name="Rechteraccolade 17">
            <a:extLst>
              <a:ext uri="{FF2B5EF4-FFF2-40B4-BE49-F238E27FC236}">
                <a16:creationId xmlns:a16="http://schemas.microsoft.com/office/drawing/2014/main" id="{98332275-5351-41FA-8389-245DDACD84B1}"/>
              </a:ext>
            </a:extLst>
          </p:cNvPr>
          <p:cNvSpPr/>
          <p:nvPr/>
        </p:nvSpPr>
        <p:spPr>
          <a:xfrm>
            <a:off x="3806543" y="2413031"/>
            <a:ext cx="232057" cy="867916"/>
          </a:xfrm>
          <a:prstGeom prst="rightBrac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  <p:sp>
        <p:nvSpPr>
          <p:cNvPr id="21" name="Rechteraccolade 17">
            <a:extLst>
              <a:ext uri="{FF2B5EF4-FFF2-40B4-BE49-F238E27FC236}">
                <a16:creationId xmlns:a16="http://schemas.microsoft.com/office/drawing/2014/main" id="{999E2B4B-52B9-4089-AAF2-53305B543536}"/>
              </a:ext>
            </a:extLst>
          </p:cNvPr>
          <p:cNvSpPr/>
          <p:nvPr/>
        </p:nvSpPr>
        <p:spPr>
          <a:xfrm>
            <a:off x="4735738" y="1691600"/>
            <a:ext cx="232057" cy="1280200"/>
          </a:xfrm>
          <a:prstGeom prst="rightBrac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79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ep 2"/>
          <p:cNvGrpSpPr/>
          <p:nvPr/>
        </p:nvGrpSpPr>
        <p:grpSpPr>
          <a:xfrm>
            <a:off x="677779" y="223073"/>
            <a:ext cx="8213477" cy="4278367"/>
            <a:chOff x="677779" y="223072"/>
            <a:chExt cx="8709806" cy="4880870"/>
          </a:xfrm>
        </p:grpSpPr>
        <p:grpSp>
          <p:nvGrpSpPr>
            <p:cNvPr id="17" name="Groep 16"/>
            <p:cNvGrpSpPr/>
            <p:nvPr/>
          </p:nvGrpSpPr>
          <p:grpSpPr>
            <a:xfrm>
              <a:off x="677779" y="223072"/>
              <a:ext cx="6634970" cy="4880870"/>
              <a:chOff x="609600" y="-381000"/>
              <a:chExt cx="6791907" cy="5069894"/>
            </a:xfrm>
          </p:grpSpPr>
          <p:pic>
            <p:nvPicPr>
              <p:cNvPr id="4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09800" y="-381000"/>
                <a:ext cx="4648200" cy="46499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16" name="Groep 15"/>
              <p:cNvGrpSpPr/>
              <p:nvPr/>
            </p:nvGrpSpPr>
            <p:grpSpPr>
              <a:xfrm>
                <a:off x="609600" y="457200"/>
                <a:ext cx="6791907" cy="4231694"/>
                <a:chOff x="609600" y="457200"/>
                <a:chExt cx="6791907" cy="4231694"/>
              </a:xfrm>
            </p:grpSpPr>
            <p:sp>
              <p:nvSpPr>
                <p:cNvPr id="5" name="Tekstvak 4"/>
                <p:cNvSpPr txBox="1"/>
                <p:nvPr/>
              </p:nvSpPr>
              <p:spPr>
                <a:xfrm>
                  <a:off x="609600" y="1524000"/>
                  <a:ext cx="1796108" cy="98473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/>
                    <a:t>Phenotypic</a:t>
                  </a:r>
                </a:p>
                <a:p>
                  <a:r>
                    <a:rPr lang="en-US" sz="2400" b="1"/>
                    <a:t>scores</a:t>
                  </a:r>
                  <a:endParaRPr lang="nl-NL" sz="2400" b="1"/>
                </a:p>
              </p:txBody>
            </p:sp>
            <p:sp>
              <p:nvSpPr>
                <p:cNvPr id="6" name="Tekstvak 5"/>
                <p:cNvSpPr txBox="1"/>
                <p:nvPr/>
              </p:nvSpPr>
              <p:spPr>
                <a:xfrm>
                  <a:off x="2539314" y="4141818"/>
                  <a:ext cx="4862193" cy="54707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dirty="0"/>
                    <a:t>Environmental level (score on E)</a:t>
                  </a:r>
                  <a:endParaRPr lang="nl-NL" sz="2400" b="1" dirty="0"/>
                </a:p>
              </p:txBody>
            </p:sp>
            <p:cxnSp>
              <p:nvCxnSpPr>
                <p:cNvPr id="10" name="Rechte verbindingslijn 9"/>
                <p:cNvCxnSpPr/>
                <p:nvPr/>
              </p:nvCxnSpPr>
              <p:spPr>
                <a:xfrm flipV="1">
                  <a:off x="3048000" y="1371600"/>
                  <a:ext cx="3429000" cy="19050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Rechte verbindingslijn 11"/>
                <p:cNvCxnSpPr/>
                <p:nvPr/>
              </p:nvCxnSpPr>
              <p:spPr>
                <a:xfrm flipV="1">
                  <a:off x="3048000" y="457200"/>
                  <a:ext cx="3124200" cy="25908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Rechte verbindingslijn 13"/>
                <p:cNvCxnSpPr/>
                <p:nvPr/>
              </p:nvCxnSpPr>
              <p:spPr>
                <a:xfrm flipV="1">
                  <a:off x="3048000" y="2400300"/>
                  <a:ext cx="3429000" cy="10287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9" name="Tekstvak 18"/>
            <p:cNvSpPr txBox="1"/>
            <p:nvPr/>
          </p:nvSpPr>
          <p:spPr>
            <a:xfrm>
              <a:off x="7196113" y="1103182"/>
              <a:ext cx="2191472" cy="2212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/>
                <a:t>Conditional</a:t>
              </a:r>
              <a:endParaRPr lang="en-US" sz="2400" dirty="0"/>
            </a:p>
            <a:p>
              <a:r>
                <a:rPr lang="en-US" sz="2400"/>
                <a:t>variance of A </a:t>
              </a:r>
            </a:p>
            <a:p>
              <a:r>
                <a:rPr lang="en-US" sz="2400"/>
                <a:t>given E</a:t>
              </a:r>
            </a:p>
            <a:p>
              <a:r>
                <a:rPr lang="en-US" sz="2400"/>
                <a:t>is</a:t>
              </a:r>
              <a:r>
                <a:rPr lang="en-US" sz="2400" i="1"/>
                <a:t> </a:t>
              </a:r>
              <a:r>
                <a:rPr lang="en-US" sz="2400" b="1" i="1"/>
                <a:t>not </a:t>
              </a:r>
              <a:r>
                <a:rPr lang="en-US" sz="2400" b="1"/>
                <a:t>constant</a:t>
              </a:r>
              <a:endParaRPr lang="nl-NL" sz="2400" b="1"/>
            </a:p>
            <a:p>
              <a:endParaRPr lang="nl-NL" sz="2400" dirty="0"/>
            </a:p>
          </p:txBody>
        </p:sp>
      </p:grpSp>
      <p:sp>
        <p:nvSpPr>
          <p:cNvPr id="7" name="Rectangle 6"/>
          <p:cNvSpPr/>
          <p:nvPr/>
        </p:nvSpPr>
        <p:spPr>
          <a:xfrm>
            <a:off x="228600" y="4662157"/>
            <a:ext cx="7924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/>
              <a:t>A </a:t>
            </a:r>
            <a:r>
              <a:rPr lang="nl-NL" sz="2800" dirty="0"/>
              <a:t>x E  as “</a:t>
            </a:r>
            <a:r>
              <a:rPr lang="nl-NL" sz="2800"/>
              <a:t>environmental control” of </a:t>
            </a:r>
            <a:r>
              <a:rPr lang="nl-NL" sz="2800" dirty="0"/>
              <a:t>genetic effects</a:t>
            </a:r>
            <a:r>
              <a:rPr lang="nl-NL" sz="2800"/>
              <a:t>: heteroskedasticity (</a:t>
            </a:r>
            <a:r>
              <a:rPr lang="nl-NL" sz="2800" b="1">
                <a:solidFill>
                  <a:srgbClr val="FF0000"/>
                </a:solidFill>
              </a:rPr>
              <a:t>a</a:t>
            </a:r>
            <a:r>
              <a:rPr lang="nl-NL" sz="2800"/>
              <a:t>=f</a:t>
            </a:r>
            <a:r>
              <a:rPr lang="nl-NL" sz="2800" baseline="-25000"/>
              <a:t>a</a:t>
            </a:r>
            <a:r>
              <a:rPr lang="nl-NL" sz="2800"/>
              <a:t>(E) or </a:t>
            </a:r>
            <a:r>
              <a:rPr lang="en-US" sz="2800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sz="2800" baseline="30000">
                <a:solidFill>
                  <a:srgbClr val="FF0000"/>
                </a:solidFill>
              </a:rPr>
              <a:t>2</a:t>
            </a:r>
            <a:r>
              <a:rPr lang="en-US" sz="2800" baseline="-25000">
                <a:solidFill>
                  <a:srgbClr val="FF0000"/>
                </a:solidFill>
              </a:rPr>
              <a:t>A </a:t>
            </a:r>
            <a:r>
              <a:rPr lang="nl-NL" sz="2800"/>
              <a:t>=g</a:t>
            </a:r>
            <a:r>
              <a:rPr lang="nl-NL" sz="2800" baseline="-25000"/>
              <a:t>a</a:t>
            </a:r>
            <a:r>
              <a:rPr lang="nl-NL" sz="2800"/>
              <a:t>(E)). </a:t>
            </a:r>
          </a:p>
          <a:p>
            <a:r>
              <a:rPr lang="nl-NL" sz="2800"/>
              <a:t>E moderator</a:t>
            </a:r>
            <a:endParaRPr lang="nl-NL" sz="2800" dirty="0"/>
          </a:p>
        </p:txBody>
      </p:sp>
      <p:sp>
        <p:nvSpPr>
          <p:cNvPr id="15" name="Rechteraccolade 17">
            <a:extLst>
              <a:ext uri="{FF2B5EF4-FFF2-40B4-BE49-F238E27FC236}">
                <a16:creationId xmlns:a16="http://schemas.microsoft.com/office/drawing/2014/main" id="{A352C99C-CD53-478F-878B-F612F2E3265E}"/>
              </a:ext>
            </a:extLst>
          </p:cNvPr>
          <p:cNvSpPr/>
          <p:nvPr/>
        </p:nvSpPr>
        <p:spPr>
          <a:xfrm>
            <a:off x="6281490" y="914462"/>
            <a:ext cx="287431" cy="1703240"/>
          </a:xfrm>
          <a:prstGeom prst="rightBrac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  <p:sp>
        <p:nvSpPr>
          <p:cNvPr id="20" name="Rechteraccolade 17">
            <a:extLst>
              <a:ext uri="{FF2B5EF4-FFF2-40B4-BE49-F238E27FC236}">
                <a16:creationId xmlns:a16="http://schemas.microsoft.com/office/drawing/2014/main" id="{D18A5504-429F-4186-8AF1-292042552A75}"/>
              </a:ext>
            </a:extLst>
          </p:cNvPr>
          <p:cNvSpPr/>
          <p:nvPr/>
        </p:nvSpPr>
        <p:spPr>
          <a:xfrm>
            <a:off x="4329969" y="2094605"/>
            <a:ext cx="242031" cy="1022122"/>
          </a:xfrm>
          <a:prstGeom prst="rightBrac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  <p:sp>
        <p:nvSpPr>
          <p:cNvPr id="33" name="Rechteraccolade 17">
            <a:extLst>
              <a:ext uri="{FF2B5EF4-FFF2-40B4-BE49-F238E27FC236}">
                <a16:creationId xmlns:a16="http://schemas.microsoft.com/office/drawing/2014/main" id="{A7F4193D-4B03-46CE-9C39-28E153A56A98}"/>
              </a:ext>
            </a:extLst>
          </p:cNvPr>
          <p:cNvSpPr/>
          <p:nvPr/>
        </p:nvSpPr>
        <p:spPr>
          <a:xfrm>
            <a:off x="5163182" y="1419419"/>
            <a:ext cx="242031" cy="1514113"/>
          </a:xfrm>
          <a:prstGeom prst="rightBrac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079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ep 2"/>
          <p:cNvGrpSpPr/>
          <p:nvPr/>
        </p:nvGrpSpPr>
        <p:grpSpPr>
          <a:xfrm>
            <a:off x="462388" y="304800"/>
            <a:ext cx="8513258" cy="4337546"/>
            <a:chOff x="677779" y="223072"/>
            <a:chExt cx="9027704" cy="4948383"/>
          </a:xfrm>
        </p:grpSpPr>
        <p:grpSp>
          <p:nvGrpSpPr>
            <p:cNvPr id="17" name="Groep 16"/>
            <p:cNvGrpSpPr/>
            <p:nvPr/>
          </p:nvGrpSpPr>
          <p:grpSpPr>
            <a:xfrm>
              <a:off x="677779" y="223072"/>
              <a:ext cx="6874098" cy="4948383"/>
              <a:chOff x="609600" y="-381000"/>
              <a:chExt cx="7036694" cy="5140022"/>
            </a:xfrm>
          </p:grpSpPr>
          <p:pic>
            <p:nvPicPr>
              <p:cNvPr id="4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09800" y="-381000"/>
                <a:ext cx="4648200" cy="46499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16" name="Groep 15"/>
              <p:cNvGrpSpPr/>
              <p:nvPr/>
            </p:nvGrpSpPr>
            <p:grpSpPr>
              <a:xfrm>
                <a:off x="609600" y="457200"/>
                <a:ext cx="7036694" cy="4301822"/>
                <a:chOff x="609600" y="457200"/>
                <a:chExt cx="7036694" cy="4301822"/>
              </a:xfrm>
            </p:grpSpPr>
            <p:sp>
              <p:nvSpPr>
                <p:cNvPr id="5" name="Tekstvak 4"/>
                <p:cNvSpPr txBox="1"/>
                <p:nvPr/>
              </p:nvSpPr>
              <p:spPr>
                <a:xfrm>
                  <a:off x="609600" y="1524000"/>
                  <a:ext cx="1796108" cy="98473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/>
                    <a:t>Phenotypic</a:t>
                  </a:r>
                </a:p>
                <a:p>
                  <a:r>
                    <a:rPr lang="en-US" sz="2400" b="1"/>
                    <a:t>scores</a:t>
                  </a:r>
                  <a:endParaRPr lang="nl-NL" sz="2400" b="1"/>
                </a:p>
              </p:txBody>
            </p:sp>
            <p:sp>
              <p:nvSpPr>
                <p:cNvPr id="6" name="Tekstvak 5"/>
                <p:cNvSpPr txBox="1"/>
                <p:nvPr/>
              </p:nvSpPr>
              <p:spPr>
                <a:xfrm>
                  <a:off x="2448263" y="3774285"/>
                  <a:ext cx="5198031" cy="98473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b="1" dirty="0"/>
                    <a:t>Moderator </a:t>
                  </a:r>
                  <a:r>
                    <a:rPr lang="en-US" sz="2400" b="1"/>
                    <a:t>level </a:t>
                  </a:r>
                </a:p>
                <a:p>
                  <a:pPr algn="ctr"/>
                  <a:r>
                    <a:rPr lang="en-US" sz="2400" b="1"/>
                    <a:t>(</a:t>
                  </a:r>
                  <a:r>
                    <a:rPr lang="en-US" sz="2400" b="1" dirty="0"/>
                    <a:t>score </a:t>
                  </a:r>
                  <a:r>
                    <a:rPr lang="en-US" sz="2400" b="1"/>
                    <a:t>on the measured moderator</a:t>
                  </a:r>
                  <a:r>
                    <a:rPr lang="en-US" sz="2400" dirty="0"/>
                    <a:t>)</a:t>
                  </a:r>
                  <a:endParaRPr lang="nl-NL" sz="2400" dirty="0"/>
                </a:p>
              </p:txBody>
            </p:sp>
            <p:cxnSp>
              <p:nvCxnSpPr>
                <p:cNvPr id="10" name="Rechte verbindingslijn 9"/>
                <p:cNvCxnSpPr/>
                <p:nvPr/>
              </p:nvCxnSpPr>
              <p:spPr>
                <a:xfrm flipV="1">
                  <a:off x="3048000" y="1371600"/>
                  <a:ext cx="3429000" cy="19050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Rechte verbindingslijn 11"/>
                <p:cNvCxnSpPr/>
                <p:nvPr/>
              </p:nvCxnSpPr>
              <p:spPr>
                <a:xfrm flipV="1">
                  <a:off x="3048000" y="457200"/>
                  <a:ext cx="3124200" cy="25908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Rechte verbindingslijn 13"/>
                <p:cNvCxnSpPr/>
                <p:nvPr/>
              </p:nvCxnSpPr>
              <p:spPr>
                <a:xfrm flipV="1">
                  <a:off x="3048000" y="2400300"/>
                  <a:ext cx="3429000" cy="10287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" name="Groep 1"/>
            <p:cNvGrpSpPr/>
            <p:nvPr/>
          </p:nvGrpSpPr>
          <p:grpSpPr>
            <a:xfrm>
              <a:off x="6638179" y="612427"/>
              <a:ext cx="3067304" cy="2633395"/>
              <a:chOff x="6638179" y="612427"/>
              <a:chExt cx="3067304" cy="2633395"/>
            </a:xfrm>
          </p:grpSpPr>
          <p:sp>
            <p:nvSpPr>
              <p:cNvPr id="18" name="Rechteraccolade 17"/>
              <p:cNvSpPr/>
              <p:nvPr/>
            </p:nvSpPr>
            <p:spPr>
              <a:xfrm>
                <a:off x="6638179" y="934047"/>
                <a:ext cx="304800" cy="1943100"/>
              </a:xfrm>
              <a:prstGeom prst="rightBrace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NL">
                  <a:solidFill>
                    <a:srgbClr val="FF0000"/>
                  </a:solidFill>
                </a:endParaRPr>
              </a:p>
            </p:txBody>
          </p:sp>
          <p:sp>
            <p:nvSpPr>
              <p:cNvPr id="19" name="Tekstvak 18"/>
              <p:cNvSpPr txBox="1"/>
              <p:nvPr/>
            </p:nvSpPr>
            <p:spPr>
              <a:xfrm>
                <a:off x="7228432" y="612427"/>
                <a:ext cx="2477051" cy="26333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Genetic</a:t>
                </a:r>
              </a:p>
              <a:p>
                <a:r>
                  <a:rPr lang="en-US" sz="2400"/>
                  <a:t>variance</a:t>
                </a:r>
                <a:endParaRPr lang="en-US" sz="2400" dirty="0"/>
              </a:p>
              <a:p>
                <a:r>
                  <a:rPr lang="en-US" sz="2400"/>
                  <a:t>or (and) </a:t>
                </a:r>
                <a:endParaRPr lang="en-US" sz="2400" dirty="0"/>
              </a:p>
              <a:p>
                <a:r>
                  <a:rPr lang="en-US" sz="2400"/>
                  <a:t>Environmental </a:t>
                </a:r>
                <a:endParaRPr lang="en-US" sz="2400" dirty="0"/>
              </a:p>
              <a:p>
                <a:r>
                  <a:rPr lang="en-US" sz="2400"/>
                  <a:t>(C and / or E)</a:t>
                </a:r>
              </a:p>
              <a:p>
                <a:r>
                  <a:rPr lang="en-US" sz="2400"/>
                  <a:t>variance given M</a:t>
                </a:r>
                <a:endParaRPr lang="en-US" sz="2400" dirty="0"/>
              </a:p>
            </p:txBody>
          </p:sp>
        </p:grpSp>
      </p:grpSp>
      <p:sp>
        <p:nvSpPr>
          <p:cNvPr id="7" name="Rectangle 6"/>
          <p:cNvSpPr/>
          <p:nvPr/>
        </p:nvSpPr>
        <p:spPr>
          <a:xfrm>
            <a:off x="228599" y="4686218"/>
            <a:ext cx="864377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dirty="0"/>
              <a:t>Moderation of effects </a:t>
            </a:r>
            <a:r>
              <a:rPr lang="nl-NL" sz="2800" dirty="0"/>
              <a:t>(A,C,E) by measured moderator M</a:t>
            </a:r>
            <a:r>
              <a:rPr lang="nl-NL" sz="2800"/>
              <a:t>: heteroskedasticity 	</a:t>
            </a:r>
            <a:r>
              <a:rPr lang="nl-NL" sz="2800" b="1">
                <a:solidFill>
                  <a:srgbClr val="FF0000"/>
                </a:solidFill>
              </a:rPr>
              <a:t>a</a:t>
            </a:r>
            <a:r>
              <a:rPr lang="nl-NL" sz="2800"/>
              <a:t>=f</a:t>
            </a:r>
            <a:r>
              <a:rPr lang="nl-NL" sz="2800" baseline="-25000"/>
              <a:t>a</a:t>
            </a:r>
            <a:r>
              <a:rPr lang="nl-NL" sz="2800"/>
              <a:t>(M), </a:t>
            </a:r>
            <a:r>
              <a:rPr lang="nl-NL" sz="2800" b="1">
                <a:solidFill>
                  <a:srgbClr val="FF0000"/>
                </a:solidFill>
              </a:rPr>
              <a:t>c</a:t>
            </a:r>
            <a:r>
              <a:rPr lang="nl-NL" sz="2800"/>
              <a:t>=f</a:t>
            </a:r>
            <a:r>
              <a:rPr lang="nl-NL" sz="2800" baseline="-25000"/>
              <a:t>c</a:t>
            </a:r>
            <a:r>
              <a:rPr lang="nl-NL" sz="2800"/>
              <a:t>(M), </a:t>
            </a:r>
            <a:r>
              <a:rPr lang="nl-NL" sz="2800" b="1">
                <a:solidFill>
                  <a:srgbClr val="FF0000"/>
                </a:solidFill>
              </a:rPr>
              <a:t>e</a:t>
            </a:r>
            <a:r>
              <a:rPr lang="nl-NL" sz="2800"/>
              <a:t>=f</a:t>
            </a:r>
            <a:r>
              <a:rPr lang="nl-NL" sz="2800" baseline="-25000"/>
              <a:t>e</a:t>
            </a:r>
            <a:r>
              <a:rPr lang="nl-NL" sz="2800"/>
              <a:t>(M) or</a:t>
            </a:r>
          </a:p>
          <a:p>
            <a:r>
              <a:rPr lang="en-US" sz="2800">
                <a:solidFill>
                  <a:srgbClr val="FF0000"/>
                </a:solidFill>
                <a:latin typeface="Symbol" pitchFamily="18" charset="2"/>
              </a:rPr>
              <a:t>			s</a:t>
            </a:r>
            <a:r>
              <a:rPr lang="en-US" sz="2800" baseline="30000">
                <a:solidFill>
                  <a:srgbClr val="FF0000"/>
                </a:solidFill>
              </a:rPr>
              <a:t>2</a:t>
            </a:r>
            <a:r>
              <a:rPr lang="en-US" sz="2800" baseline="-25000">
                <a:solidFill>
                  <a:srgbClr val="FF0000"/>
                </a:solidFill>
              </a:rPr>
              <a:t>A </a:t>
            </a:r>
            <a:r>
              <a:rPr lang="nl-NL" sz="2800"/>
              <a:t>=g</a:t>
            </a:r>
            <a:r>
              <a:rPr lang="nl-NL" sz="2800" baseline="-25000"/>
              <a:t>a</a:t>
            </a:r>
            <a:r>
              <a:rPr lang="nl-NL" sz="2800"/>
              <a:t>(M), </a:t>
            </a:r>
            <a:r>
              <a:rPr lang="en-US" sz="2800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sz="2800" baseline="30000">
                <a:solidFill>
                  <a:srgbClr val="FF0000"/>
                </a:solidFill>
              </a:rPr>
              <a:t>2</a:t>
            </a:r>
            <a:r>
              <a:rPr lang="en-US" sz="2800" baseline="-25000">
                <a:solidFill>
                  <a:srgbClr val="FF0000"/>
                </a:solidFill>
              </a:rPr>
              <a:t>C </a:t>
            </a:r>
            <a:r>
              <a:rPr lang="nl-NL" sz="2800"/>
              <a:t>=g</a:t>
            </a:r>
            <a:r>
              <a:rPr lang="nl-NL" sz="2800" baseline="-25000"/>
              <a:t>c</a:t>
            </a:r>
            <a:r>
              <a:rPr lang="nl-NL" sz="2800"/>
              <a:t>(M), </a:t>
            </a:r>
            <a:r>
              <a:rPr lang="en-US" sz="2800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sz="2800" baseline="30000">
                <a:solidFill>
                  <a:srgbClr val="FF0000"/>
                </a:solidFill>
              </a:rPr>
              <a:t>2</a:t>
            </a:r>
            <a:r>
              <a:rPr lang="en-US" sz="2800" baseline="-25000">
                <a:solidFill>
                  <a:srgbClr val="FF0000"/>
                </a:solidFill>
              </a:rPr>
              <a:t>E </a:t>
            </a:r>
            <a:r>
              <a:rPr lang="nl-NL" sz="2800"/>
              <a:t>=g</a:t>
            </a:r>
            <a:r>
              <a:rPr lang="nl-NL" sz="2800" baseline="-25000"/>
              <a:t>e</a:t>
            </a:r>
            <a:r>
              <a:rPr lang="nl-NL" sz="2800"/>
              <a:t>(M)</a:t>
            </a:r>
          </a:p>
          <a:p>
            <a:r>
              <a:rPr lang="nl-NL" sz="2800"/>
              <a:t>M moderaties the effects of A, C (or D) and E</a:t>
            </a:r>
            <a:endParaRPr lang="nl-NL" sz="2800" dirty="0"/>
          </a:p>
        </p:txBody>
      </p:sp>
      <p:sp>
        <p:nvSpPr>
          <p:cNvPr id="15" name="Rechteraccolade 17">
            <a:extLst>
              <a:ext uri="{FF2B5EF4-FFF2-40B4-BE49-F238E27FC236}">
                <a16:creationId xmlns:a16="http://schemas.microsoft.com/office/drawing/2014/main" id="{776F4412-54C8-4FA1-AEFC-396CF7076681}"/>
              </a:ext>
            </a:extLst>
          </p:cNvPr>
          <p:cNvSpPr/>
          <p:nvPr/>
        </p:nvSpPr>
        <p:spPr>
          <a:xfrm>
            <a:off x="4572000" y="1770364"/>
            <a:ext cx="304800" cy="1184052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eraccolade 17">
            <a:extLst>
              <a:ext uri="{FF2B5EF4-FFF2-40B4-BE49-F238E27FC236}">
                <a16:creationId xmlns:a16="http://schemas.microsoft.com/office/drawing/2014/main" id="{51EE0619-521F-47FD-A367-94834434E8F1}"/>
              </a:ext>
            </a:extLst>
          </p:cNvPr>
          <p:cNvSpPr/>
          <p:nvPr/>
        </p:nvSpPr>
        <p:spPr>
          <a:xfrm>
            <a:off x="3591151" y="2516995"/>
            <a:ext cx="304800" cy="725331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5544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9100" y="609600"/>
            <a:ext cx="8305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/>
              <a:t>Moderators are measured variables – may be binary</a:t>
            </a:r>
          </a:p>
          <a:p>
            <a:endParaRPr lang="nl-NL" sz="2800"/>
          </a:p>
          <a:p>
            <a:r>
              <a:rPr lang="nl-NL" sz="2800"/>
              <a:t>A </a:t>
            </a:r>
            <a:r>
              <a:rPr lang="nl-NL" sz="2800" dirty="0"/>
              <a:t>effects moderated by </a:t>
            </a:r>
            <a:r>
              <a:rPr lang="nl-NL" sz="2800" b="1"/>
              <a:t>marital status </a:t>
            </a:r>
            <a:r>
              <a:rPr lang="nl-NL" sz="2800"/>
              <a:t>(M):</a:t>
            </a:r>
            <a:endParaRPr lang="nl-NL" sz="2800" dirty="0"/>
          </a:p>
          <a:p>
            <a:r>
              <a:rPr lang="nl-NL" sz="2800" dirty="0"/>
              <a:t>Unmarried women show greater levels of genetic influence on depression (Heath et al., 1998</a:t>
            </a:r>
            <a:r>
              <a:rPr lang="nl-NL" sz="2800"/>
              <a:t>). </a:t>
            </a:r>
            <a:endParaRPr lang="nl-NL" sz="2800" dirty="0"/>
          </a:p>
          <a:p>
            <a:endParaRPr lang="nl-NL" sz="2800"/>
          </a:p>
          <a:p>
            <a:r>
              <a:rPr lang="nl-NL" sz="2800"/>
              <a:t>A </a:t>
            </a:r>
            <a:r>
              <a:rPr lang="nl-NL" sz="2800" dirty="0"/>
              <a:t>effects moderated by </a:t>
            </a:r>
            <a:r>
              <a:rPr lang="nl-NL" sz="2800" b="1"/>
              <a:t>religious upbringing </a:t>
            </a:r>
            <a:r>
              <a:rPr lang="nl-NL" sz="2800"/>
              <a:t>(M):</a:t>
            </a:r>
            <a:r>
              <a:rPr lang="nl-NL" sz="2800" dirty="0"/>
              <a:t> </a:t>
            </a:r>
            <a:r>
              <a:rPr lang="nl-NL" sz="2800"/>
              <a:t>religious </a:t>
            </a:r>
            <a:r>
              <a:rPr lang="nl-NL" sz="2800" dirty="0"/>
              <a:t>upbringing diminishes A effects on the personality trait of disinhibition (Boomsma et al., </a:t>
            </a:r>
            <a:r>
              <a:rPr lang="nl-NL" sz="2800"/>
              <a:t>1999). </a:t>
            </a:r>
          </a:p>
          <a:p>
            <a:endParaRPr lang="nl-NL" sz="2800"/>
          </a:p>
          <a:p>
            <a:r>
              <a:rPr lang="nl-NL" sz="2800"/>
              <a:t>Sex (as a binary moderator)– discussed below .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648462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033" y="2743200"/>
            <a:ext cx="8710834" cy="3429000"/>
          </a:xfrm>
          <a:prstGeom prst="rect">
            <a:avLst/>
          </a:prstGeom>
        </p:spPr>
      </p:pic>
      <p:sp>
        <p:nvSpPr>
          <p:cNvPr id="3" name="Title 9"/>
          <p:cNvSpPr txBox="1">
            <a:spLocks/>
          </p:cNvSpPr>
          <p:nvPr/>
        </p:nvSpPr>
        <p:spPr bwMode="auto">
          <a:xfrm>
            <a:off x="0" y="685800"/>
            <a:ext cx="91440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000000">
                <a:alpha val="42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3399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3399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3399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r>
              <a:rPr lang="nl-NL" sz="2800">
                <a:solidFill>
                  <a:schemeClr val="tx1"/>
                </a:solidFill>
              </a:rPr>
              <a:t>Moderators are measured variables – may be continuous</a:t>
            </a:r>
          </a:p>
        </p:txBody>
      </p:sp>
      <p:sp>
        <p:nvSpPr>
          <p:cNvPr id="4" name="Rectangle 3"/>
          <p:cNvSpPr/>
          <p:nvPr/>
        </p:nvSpPr>
        <p:spPr>
          <a:xfrm>
            <a:off x="335033" y="1905000"/>
            <a:ext cx="892741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/>
              <a:t>Age</a:t>
            </a:r>
            <a:r>
              <a:rPr lang="nl-NL" sz="2800"/>
              <a:t> as a moderator of A, C, E</a:t>
            </a:r>
            <a:r>
              <a:rPr lang="nl-NL" sz="2800" b="1"/>
              <a:t> </a:t>
            </a:r>
            <a:r>
              <a:rPr lang="nl-NL" sz="2800"/>
              <a:t>variance components (Age x A,C,E interaction)</a:t>
            </a:r>
            <a:endParaRPr lang="nl-NL" sz="2800" b="1" dirty="0"/>
          </a:p>
        </p:txBody>
      </p:sp>
    </p:spTree>
    <p:extLst>
      <p:ext uri="{BB962C8B-B14F-4D97-AF65-F5344CB8AC3E}">
        <p14:creationId xmlns:p14="http://schemas.microsoft.com/office/powerpoint/2010/main" val="6892963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430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2011877"/>
              </p:ext>
            </p:extLst>
          </p:nvPr>
        </p:nvGraphicFramePr>
        <p:xfrm>
          <a:off x="1143000" y="397609"/>
          <a:ext cx="7300052" cy="5714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12" r:id="rId4" imgW="5443200" imgH="4264560" progId="">
                  <p:embed/>
                </p:oleObj>
              </mc:Choice>
              <mc:Fallback>
                <p:oleObj r:id="rId4" imgW="5443200" imgH="4264560" progId="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97609"/>
                        <a:ext cx="7300052" cy="57149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971801" y="6112608"/>
            <a:ext cx="5029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/>
              <a:t>Tucker-Drob &amp; Bates (2015)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3E9A59-BDB2-4533-94A7-60C471C4FEE1}"/>
              </a:ext>
            </a:extLst>
          </p:cNvPr>
          <p:cNvSpPr txBox="1"/>
          <p:nvPr/>
        </p:nvSpPr>
        <p:spPr>
          <a:xfrm>
            <a:off x="868726" y="199795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Intelligence (western / us populations)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4314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152399"/>
            <a:ext cx="8458200" cy="923926"/>
          </a:xfrm>
        </p:spPr>
        <p:txBody>
          <a:bodyPr/>
          <a:lstStyle/>
          <a:p>
            <a:r>
              <a:rPr lang="en-US" sz="2800"/>
              <a:t> ACE model (A,C,E standardized)</a:t>
            </a:r>
            <a:br>
              <a:rPr lang="en-US" sz="2800"/>
            </a:br>
            <a:r>
              <a:rPr lang="en-US" sz="2800"/>
              <a:t>continuous phenotype</a:t>
            </a:r>
            <a:endParaRPr lang="en-US" sz="2800" dirty="0"/>
          </a:p>
        </p:txBody>
      </p:sp>
      <p:sp>
        <p:nvSpPr>
          <p:cNvPr id="289795" name="Rectangle 3"/>
          <p:cNvSpPr>
            <a:spLocks noChangeArrowheads="1"/>
          </p:cNvSpPr>
          <p:nvPr/>
        </p:nvSpPr>
        <p:spPr bwMode="auto">
          <a:xfrm>
            <a:off x="1981200" y="4800600"/>
            <a:ext cx="990600" cy="83820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 dirty="0" err="1"/>
              <a:t>pheno</a:t>
            </a:r>
            <a:endParaRPr lang="en-US" sz="2400" dirty="0"/>
          </a:p>
          <a:p>
            <a:pPr algn="ctr" eaLnBrk="0" hangingPunct="0"/>
            <a:r>
              <a:rPr lang="en-US" sz="2400" dirty="0"/>
              <a:t>Twin 1</a:t>
            </a:r>
          </a:p>
        </p:txBody>
      </p:sp>
      <p:sp>
        <p:nvSpPr>
          <p:cNvPr id="289796" name="Oval 4"/>
          <p:cNvSpPr>
            <a:spLocks noChangeArrowheads="1"/>
          </p:cNvSpPr>
          <p:nvPr/>
        </p:nvSpPr>
        <p:spPr bwMode="auto">
          <a:xfrm>
            <a:off x="609600" y="2286000"/>
            <a:ext cx="1066800" cy="1066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/>
              <a:t>A</a:t>
            </a:r>
          </a:p>
        </p:txBody>
      </p:sp>
      <p:sp>
        <p:nvSpPr>
          <p:cNvPr id="289797" name="Oval 5"/>
          <p:cNvSpPr>
            <a:spLocks noChangeArrowheads="1"/>
          </p:cNvSpPr>
          <p:nvPr/>
        </p:nvSpPr>
        <p:spPr bwMode="auto">
          <a:xfrm>
            <a:off x="1943100" y="2286000"/>
            <a:ext cx="1066800" cy="1066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/>
              <a:t>C</a:t>
            </a:r>
          </a:p>
        </p:txBody>
      </p:sp>
      <p:sp>
        <p:nvSpPr>
          <p:cNvPr id="289798" name="Oval 6"/>
          <p:cNvSpPr>
            <a:spLocks noChangeArrowheads="1"/>
          </p:cNvSpPr>
          <p:nvPr/>
        </p:nvSpPr>
        <p:spPr bwMode="auto">
          <a:xfrm>
            <a:off x="3352800" y="2286000"/>
            <a:ext cx="1066800" cy="1066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/>
              <a:t>E</a:t>
            </a:r>
          </a:p>
        </p:txBody>
      </p:sp>
      <p:cxnSp>
        <p:nvCxnSpPr>
          <p:cNvPr id="289799" name="AutoShape 7"/>
          <p:cNvCxnSpPr>
            <a:cxnSpLocks noChangeShapeType="1"/>
            <a:stCxn id="289796" idx="4"/>
          </p:cNvCxnSpPr>
          <p:nvPr/>
        </p:nvCxnSpPr>
        <p:spPr bwMode="auto">
          <a:xfrm>
            <a:off x="1143000" y="3352800"/>
            <a:ext cx="1298575" cy="1422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89800" name="AutoShape 8"/>
          <p:cNvCxnSpPr>
            <a:cxnSpLocks noChangeShapeType="1"/>
            <a:stCxn id="289797" idx="4"/>
          </p:cNvCxnSpPr>
          <p:nvPr/>
        </p:nvCxnSpPr>
        <p:spPr bwMode="auto">
          <a:xfrm flipH="1">
            <a:off x="2438400" y="3352800"/>
            <a:ext cx="38100" cy="1422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89801" name="AutoShape 9"/>
          <p:cNvCxnSpPr>
            <a:cxnSpLocks noChangeShapeType="1"/>
            <a:stCxn id="289798" idx="4"/>
          </p:cNvCxnSpPr>
          <p:nvPr/>
        </p:nvCxnSpPr>
        <p:spPr bwMode="auto">
          <a:xfrm flipH="1">
            <a:off x="2438401" y="3352800"/>
            <a:ext cx="1447799" cy="1422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89802" name="Rectangle 10"/>
          <p:cNvSpPr>
            <a:spLocks noChangeArrowheads="1"/>
          </p:cNvSpPr>
          <p:nvPr/>
        </p:nvSpPr>
        <p:spPr bwMode="auto">
          <a:xfrm>
            <a:off x="6172200" y="4800600"/>
            <a:ext cx="990600" cy="83820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 dirty="0" err="1"/>
              <a:t>pheno</a:t>
            </a:r>
            <a:endParaRPr lang="en-US" sz="2400" dirty="0"/>
          </a:p>
          <a:p>
            <a:pPr algn="ctr" eaLnBrk="0" hangingPunct="0"/>
            <a:r>
              <a:rPr lang="en-US" sz="2400" dirty="0"/>
              <a:t>Twin 2</a:t>
            </a:r>
          </a:p>
        </p:txBody>
      </p:sp>
      <p:sp>
        <p:nvSpPr>
          <p:cNvPr id="289803" name="Oval 11"/>
          <p:cNvSpPr>
            <a:spLocks noChangeArrowheads="1"/>
          </p:cNvSpPr>
          <p:nvPr/>
        </p:nvSpPr>
        <p:spPr bwMode="auto">
          <a:xfrm>
            <a:off x="4800600" y="2286000"/>
            <a:ext cx="1066800" cy="1066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/>
              <a:t>A</a:t>
            </a:r>
          </a:p>
        </p:txBody>
      </p:sp>
      <p:sp>
        <p:nvSpPr>
          <p:cNvPr id="289804" name="Oval 12"/>
          <p:cNvSpPr>
            <a:spLocks noChangeArrowheads="1"/>
          </p:cNvSpPr>
          <p:nvPr/>
        </p:nvSpPr>
        <p:spPr bwMode="auto">
          <a:xfrm>
            <a:off x="6134100" y="2286000"/>
            <a:ext cx="1066800" cy="1066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/>
              <a:t>C</a:t>
            </a:r>
          </a:p>
        </p:txBody>
      </p:sp>
      <p:sp>
        <p:nvSpPr>
          <p:cNvPr id="289805" name="Oval 13"/>
          <p:cNvSpPr>
            <a:spLocks noChangeArrowheads="1"/>
          </p:cNvSpPr>
          <p:nvPr/>
        </p:nvSpPr>
        <p:spPr bwMode="auto">
          <a:xfrm>
            <a:off x="7543800" y="2286000"/>
            <a:ext cx="1066800" cy="1066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/>
              <a:t>E</a:t>
            </a:r>
          </a:p>
        </p:txBody>
      </p:sp>
      <p:cxnSp>
        <p:nvCxnSpPr>
          <p:cNvPr id="289806" name="AutoShape 14"/>
          <p:cNvCxnSpPr>
            <a:cxnSpLocks noChangeShapeType="1"/>
          </p:cNvCxnSpPr>
          <p:nvPr/>
        </p:nvCxnSpPr>
        <p:spPr bwMode="auto">
          <a:xfrm>
            <a:off x="5673725" y="3209925"/>
            <a:ext cx="955675" cy="1574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89807" name="AutoShape 15"/>
          <p:cNvCxnSpPr>
            <a:cxnSpLocks noChangeShapeType="1"/>
          </p:cNvCxnSpPr>
          <p:nvPr/>
        </p:nvCxnSpPr>
        <p:spPr bwMode="auto">
          <a:xfrm>
            <a:off x="6629400" y="3365500"/>
            <a:ext cx="0" cy="141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89808" name="AutoShape 16"/>
          <p:cNvCxnSpPr>
            <a:cxnSpLocks noChangeShapeType="1"/>
          </p:cNvCxnSpPr>
          <p:nvPr/>
        </p:nvCxnSpPr>
        <p:spPr bwMode="auto">
          <a:xfrm flipH="1">
            <a:off x="6629400" y="3200400"/>
            <a:ext cx="1031875" cy="1574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89809" name="AutoShape 17"/>
          <p:cNvCxnSpPr>
            <a:cxnSpLocks noChangeShapeType="1"/>
            <a:stCxn id="289796" idx="0"/>
            <a:endCxn id="289803" idx="0"/>
          </p:cNvCxnSpPr>
          <p:nvPr/>
        </p:nvCxnSpPr>
        <p:spPr bwMode="auto">
          <a:xfrm rot="5400000" flipV="1">
            <a:off x="3237706" y="178594"/>
            <a:ext cx="1588" cy="4191000"/>
          </a:xfrm>
          <a:prstGeom prst="curvedConnector3">
            <a:avLst>
              <a:gd name="adj1" fmla="val -37700005"/>
            </a:avLst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89810" name="AutoShape 18"/>
          <p:cNvCxnSpPr>
            <a:cxnSpLocks noChangeShapeType="1"/>
            <a:stCxn id="289797" idx="0"/>
            <a:endCxn id="289804" idx="0"/>
          </p:cNvCxnSpPr>
          <p:nvPr/>
        </p:nvCxnSpPr>
        <p:spPr bwMode="auto">
          <a:xfrm rot="5400000" flipV="1">
            <a:off x="4571206" y="178594"/>
            <a:ext cx="1588" cy="4191000"/>
          </a:xfrm>
          <a:prstGeom prst="curvedConnector3">
            <a:avLst>
              <a:gd name="adj1" fmla="val -36200005"/>
            </a:avLst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289811" name="Text Box 19"/>
          <p:cNvSpPr txBox="1">
            <a:spLocks noChangeArrowheads="1"/>
          </p:cNvSpPr>
          <p:nvPr/>
        </p:nvSpPr>
        <p:spPr bwMode="auto">
          <a:xfrm>
            <a:off x="831851" y="3736032"/>
            <a:ext cx="111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accent2"/>
                </a:solidFill>
              </a:rPr>
              <a:t>a</a:t>
            </a:r>
          </a:p>
        </p:txBody>
      </p:sp>
      <p:sp>
        <p:nvSpPr>
          <p:cNvPr id="289812" name="Text Box 20"/>
          <p:cNvSpPr txBox="1">
            <a:spLocks noChangeArrowheads="1"/>
          </p:cNvSpPr>
          <p:nvPr/>
        </p:nvSpPr>
        <p:spPr bwMode="auto">
          <a:xfrm>
            <a:off x="2171700" y="3571875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accent2"/>
                </a:solidFill>
              </a:rPr>
              <a:t>c</a:t>
            </a:r>
          </a:p>
        </p:txBody>
      </p:sp>
      <p:sp>
        <p:nvSpPr>
          <p:cNvPr id="289813" name="Text Box 21"/>
          <p:cNvSpPr txBox="1">
            <a:spLocks noChangeArrowheads="1"/>
          </p:cNvSpPr>
          <p:nvPr/>
        </p:nvSpPr>
        <p:spPr bwMode="auto">
          <a:xfrm>
            <a:off x="3258002" y="3759200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accent2"/>
                </a:solidFill>
              </a:rPr>
              <a:t>e</a:t>
            </a:r>
          </a:p>
        </p:txBody>
      </p:sp>
      <p:sp>
        <p:nvSpPr>
          <p:cNvPr id="289814" name="Text Box 22"/>
          <p:cNvSpPr txBox="1">
            <a:spLocks noChangeArrowheads="1"/>
          </p:cNvSpPr>
          <p:nvPr/>
        </p:nvSpPr>
        <p:spPr bwMode="auto">
          <a:xfrm>
            <a:off x="6310313" y="3485966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accent2"/>
                </a:solidFill>
              </a:rPr>
              <a:t>c</a:t>
            </a:r>
          </a:p>
        </p:txBody>
      </p:sp>
      <p:sp>
        <p:nvSpPr>
          <p:cNvPr id="289815" name="Text Box 23"/>
          <p:cNvSpPr txBox="1">
            <a:spLocks noChangeArrowheads="1"/>
          </p:cNvSpPr>
          <p:nvPr/>
        </p:nvSpPr>
        <p:spPr bwMode="auto">
          <a:xfrm>
            <a:off x="7224712" y="3714566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accent2"/>
                </a:solidFill>
              </a:rPr>
              <a:t>e</a:t>
            </a:r>
          </a:p>
        </p:txBody>
      </p:sp>
      <p:sp>
        <p:nvSpPr>
          <p:cNvPr id="289816" name="Text Box 24"/>
          <p:cNvSpPr txBox="1">
            <a:spLocks noChangeArrowheads="1"/>
          </p:cNvSpPr>
          <p:nvPr/>
        </p:nvSpPr>
        <p:spPr bwMode="auto">
          <a:xfrm>
            <a:off x="5348171" y="3621789"/>
            <a:ext cx="104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accent2"/>
                </a:solidFill>
              </a:rPr>
              <a:t>a</a:t>
            </a:r>
          </a:p>
        </p:txBody>
      </p:sp>
      <p:sp>
        <p:nvSpPr>
          <p:cNvPr id="289817" name="AutoShape 25"/>
          <p:cNvSpPr>
            <a:spLocks noChangeArrowheads="1"/>
          </p:cNvSpPr>
          <p:nvPr/>
        </p:nvSpPr>
        <p:spPr bwMode="auto">
          <a:xfrm>
            <a:off x="4191000" y="4876800"/>
            <a:ext cx="990600" cy="685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nl-NL" sz="2400" dirty="0"/>
              <a:t>1</a:t>
            </a:r>
            <a:endParaRPr lang="en-US" sz="2400" dirty="0"/>
          </a:p>
        </p:txBody>
      </p:sp>
      <p:cxnSp>
        <p:nvCxnSpPr>
          <p:cNvPr id="289818" name="AutoShape 26"/>
          <p:cNvCxnSpPr>
            <a:cxnSpLocks noChangeShapeType="1"/>
            <a:stCxn id="289817" idx="1"/>
            <a:endCxn id="289795" idx="3"/>
          </p:cNvCxnSpPr>
          <p:nvPr/>
        </p:nvCxnSpPr>
        <p:spPr bwMode="auto">
          <a:xfrm flipH="1">
            <a:off x="2971800" y="5219700"/>
            <a:ext cx="14668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89819" name="Text Box 27"/>
          <p:cNvSpPr txBox="1">
            <a:spLocks noChangeArrowheads="1"/>
          </p:cNvSpPr>
          <p:nvPr/>
        </p:nvSpPr>
        <p:spPr bwMode="auto">
          <a:xfrm>
            <a:off x="3330574" y="4729828"/>
            <a:ext cx="8223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accent2"/>
                </a:solidFill>
                <a:latin typeface="Symbol" panose="05050102010706020507" pitchFamily="18" charset="2"/>
              </a:rPr>
              <a:t>m</a:t>
            </a:r>
            <a:r>
              <a:rPr lang="nl-NL" sz="2400" b="1"/>
              <a:t> </a:t>
            </a:r>
            <a:endParaRPr lang="en-US" sz="2400" b="1" dirty="0"/>
          </a:p>
        </p:txBody>
      </p:sp>
      <p:cxnSp>
        <p:nvCxnSpPr>
          <p:cNvPr id="289821" name="AutoShape 29"/>
          <p:cNvCxnSpPr>
            <a:cxnSpLocks noChangeShapeType="1"/>
            <a:stCxn id="289817" idx="5"/>
            <a:endCxn id="289802" idx="1"/>
          </p:cNvCxnSpPr>
          <p:nvPr/>
        </p:nvCxnSpPr>
        <p:spPr bwMode="auto">
          <a:xfrm>
            <a:off x="4933950" y="5219700"/>
            <a:ext cx="12382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89822" name="Text Box 30"/>
          <p:cNvSpPr txBox="1">
            <a:spLocks noChangeArrowheads="1"/>
          </p:cNvSpPr>
          <p:nvPr/>
        </p:nvSpPr>
        <p:spPr bwMode="auto">
          <a:xfrm>
            <a:off x="5212975" y="4746625"/>
            <a:ext cx="59594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nl-NL" sz="2400" b="1">
                <a:solidFill>
                  <a:schemeClr val="accent2"/>
                </a:solidFill>
                <a:latin typeface="Symbol" panose="05050102010706020507" pitchFamily="18" charset="2"/>
              </a:rPr>
              <a:t>m</a:t>
            </a:r>
            <a:endParaRPr lang="en-US" sz="2400" b="1" dirty="0">
              <a:latin typeface="Symbol" panose="05050102010706020507" pitchFamily="18" charset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10200" y="12954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600200" y="1219200"/>
            <a:ext cx="11128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1 or .5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ACE </a:t>
            </a:r>
            <a:r>
              <a:rPr lang="en-US" sz="3200" dirty="0"/>
              <a:t>model + </a:t>
            </a:r>
            <a:br>
              <a:rPr lang="en-US" sz="3200" dirty="0"/>
            </a:br>
            <a:r>
              <a:rPr lang="en-US" sz="3200" dirty="0"/>
              <a:t>Main effect on Means</a:t>
            </a:r>
          </a:p>
        </p:txBody>
      </p:sp>
      <p:sp>
        <p:nvSpPr>
          <p:cNvPr id="289795" name="Rectangle 3"/>
          <p:cNvSpPr>
            <a:spLocks noChangeArrowheads="1"/>
          </p:cNvSpPr>
          <p:nvPr/>
        </p:nvSpPr>
        <p:spPr bwMode="auto">
          <a:xfrm>
            <a:off x="1981200" y="4800600"/>
            <a:ext cx="990600" cy="83820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 dirty="0" err="1"/>
              <a:t>Pheno</a:t>
            </a:r>
            <a:endParaRPr lang="en-US" sz="2400" dirty="0"/>
          </a:p>
          <a:p>
            <a:pPr algn="ctr" eaLnBrk="0" hangingPunct="0"/>
            <a:r>
              <a:rPr lang="en-US" sz="2400" dirty="0"/>
              <a:t>Twin 1</a:t>
            </a:r>
          </a:p>
        </p:txBody>
      </p:sp>
      <p:sp>
        <p:nvSpPr>
          <p:cNvPr id="289796" name="Oval 4"/>
          <p:cNvSpPr>
            <a:spLocks noChangeArrowheads="1"/>
          </p:cNvSpPr>
          <p:nvPr/>
        </p:nvSpPr>
        <p:spPr bwMode="auto">
          <a:xfrm>
            <a:off x="609600" y="2286000"/>
            <a:ext cx="1066800" cy="1066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/>
              <a:t>A</a:t>
            </a:r>
          </a:p>
        </p:txBody>
      </p:sp>
      <p:sp>
        <p:nvSpPr>
          <p:cNvPr id="289797" name="Oval 5"/>
          <p:cNvSpPr>
            <a:spLocks noChangeArrowheads="1"/>
          </p:cNvSpPr>
          <p:nvPr/>
        </p:nvSpPr>
        <p:spPr bwMode="auto">
          <a:xfrm>
            <a:off x="1943100" y="2286000"/>
            <a:ext cx="1066800" cy="1066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/>
              <a:t>C</a:t>
            </a:r>
          </a:p>
        </p:txBody>
      </p:sp>
      <p:sp>
        <p:nvSpPr>
          <p:cNvPr id="289798" name="Oval 6"/>
          <p:cNvSpPr>
            <a:spLocks noChangeArrowheads="1"/>
          </p:cNvSpPr>
          <p:nvPr/>
        </p:nvSpPr>
        <p:spPr bwMode="auto">
          <a:xfrm>
            <a:off x="3352800" y="2286000"/>
            <a:ext cx="1066800" cy="1066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/>
              <a:t>E</a:t>
            </a:r>
          </a:p>
        </p:txBody>
      </p:sp>
      <p:cxnSp>
        <p:nvCxnSpPr>
          <p:cNvPr id="289799" name="AutoShape 7"/>
          <p:cNvCxnSpPr>
            <a:cxnSpLocks noChangeShapeType="1"/>
            <a:stCxn id="289796" idx="4"/>
          </p:cNvCxnSpPr>
          <p:nvPr/>
        </p:nvCxnSpPr>
        <p:spPr bwMode="auto">
          <a:xfrm>
            <a:off x="1143000" y="3352800"/>
            <a:ext cx="1298575" cy="1422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89800" name="AutoShape 8"/>
          <p:cNvCxnSpPr>
            <a:cxnSpLocks noChangeShapeType="1"/>
            <a:stCxn id="289797" idx="4"/>
          </p:cNvCxnSpPr>
          <p:nvPr/>
        </p:nvCxnSpPr>
        <p:spPr bwMode="auto">
          <a:xfrm flipH="1">
            <a:off x="2438400" y="3352800"/>
            <a:ext cx="38100" cy="1422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89801" name="AutoShape 9"/>
          <p:cNvCxnSpPr>
            <a:cxnSpLocks noChangeShapeType="1"/>
            <a:stCxn id="289798" idx="4"/>
          </p:cNvCxnSpPr>
          <p:nvPr/>
        </p:nvCxnSpPr>
        <p:spPr bwMode="auto">
          <a:xfrm flipH="1">
            <a:off x="2438401" y="3352800"/>
            <a:ext cx="1447799" cy="1422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89802" name="Rectangle 10"/>
          <p:cNvSpPr>
            <a:spLocks noChangeArrowheads="1"/>
          </p:cNvSpPr>
          <p:nvPr/>
        </p:nvSpPr>
        <p:spPr bwMode="auto">
          <a:xfrm>
            <a:off x="6172200" y="4800600"/>
            <a:ext cx="990600" cy="83820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 dirty="0" err="1"/>
              <a:t>Pheno</a:t>
            </a:r>
            <a:endParaRPr lang="en-US" sz="2400" dirty="0"/>
          </a:p>
          <a:p>
            <a:pPr algn="ctr" eaLnBrk="0" hangingPunct="0"/>
            <a:r>
              <a:rPr lang="en-US" sz="2400" dirty="0"/>
              <a:t>Twin 2</a:t>
            </a:r>
          </a:p>
        </p:txBody>
      </p:sp>
      <p:sp>
        <p:nvSpPr>
          <p:cNvPr id="289803" name="Oval 11"/>
          <p:cNvSpPr>
            <a:spLocks noChangeArrowheads="1"/>
          </p:cNvSpPr>
          <p:nvPr/>
        </p:nvSpPr>
        <p:spPr bwMode="auto">
          <a:xfrm>
            <a:off x="4800600" y="2286000"/>
            <a:ext cx="1066800" cy="1066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/>
              <a:t>A</a:t>
            </a:r>
          </a:p>
        </p:txBody>
      </p:sp>
      <p:sp>
        <p:nvSpPr>
          <p:cNvPr id="289804" name="Oval 12"/>
          <p:cNvSpPr>
            <a:spLocks noChangeArrowheads="1"/>
          </p:cNvSpPr>
          <p:nvPr/>
        </p:nvSpPr>
        <p:spPr bwMode="auto">
          <a:xfrm>
            <a:off x="6134100" y="2286000"/>
            <a:ext cx="1066800" cy="1066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/>
              <a:t>C</a:t>
            </a:r>
          </a:p>
        </p:txBody>
      </p:sp>
      <p:sp>
        <p:nvSpPr>
          <p:cNvPr id="289805" name="Oval 13"/>
          <p:cNvSpPr>
            <a:spLocks noChangeArrowheads="1"/>
          </p:cNvSpPr>
          <p:nvPr/>
        </p:nvSpPr>
        <p:spPr bwMode="auto">
          <a:xfrm>
            <a:off x="7543800" y="2286000"/>
            <a:ext cx="1066800" cy="1066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/>
              <a:t>E</a:t>
            </a:r>
          </a:p>
        </p:txBody>
      </p:sp>
      <p:cxnSp>
        <p:nvCxnSpPr>
          <p:cNvPr id="289806" name="AutoShape 14"/>
          <p:cNvCxnSpPr>
            <a:cxnSpLocks noChangeShapeType="1"/>
          </p:cNvCxnSpPr>
          <p:nvPr/>
        </p:nvCxnSpPr>
        <p:spPr bwMode="auto">
          <a:xfrm>
            <a:off x="5673725" y="3209925"/>
            <a:ext cx="955675" cy="1574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89807" name="AutoShape 15"/>
          <p:cNvCxnSpPr>
            <a:cxnSpLocks noChangeShapeType="1"/>
          </p:cNvCxnSpPr>
          <p:nvPr/>
        </p:nvCxnSpPr>
        <p:spPr bwMode="auto">
          <a:xfrm>
            <a:off x="6629400" y="3365500"/>
            <a:ext cx="0" cy="141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89808" name="AutoShape 16"/>
          <p:cNvCxnSpPr>
            <a:cxnSpLocks noChangeShapeType="1"/>
          </p:cNvCxnSpPr>
          <p:nvPr/>
        </p:nvCxnSpPr>
        <p:spPr bwMode="auto">
          <a:xfrm flipH="1">
            <a:off x="6629400" y="3200400"/>
            <a:ext cx="1031875" cy="1574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89809" name="AutoShape 17"/>
          <p:cNvCxnSpPr>
            <a:cxnSpLocks noChangeShapeType="1"/>
            <a:stCxn id="289796" idx="0"/>
            <a:endCxn id="289803" idx="0"/>
          </p:cNvCxnSpPr>
          <p:nvPr/>
        </p:nvCxnSpPr>
        <p:spPr bwMode="auto">
          <a:xfrm rot="5400000" flipV="1">
            <a:off x="3237706" y="178594"/>
            <a:ext cx="1588" cy="4191000"/>
          </a:xfrm>
          <a:prstGeom prst="curvedConnector3">
            <a:avLst>
              <a:gd name="adj1" fmla="val -37700005"/>
            </a:avLst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89810" name="AutoShape 18"/>
          <p:cNvCxnSpPr>
            <a:cxnSpLocks noChangeShapeType="1"/>
            <a:stCxn id="289797" idx="0"/>
            <a:endCxn id="289804" idx="0"/>
          </p:cNvCxnSpPr>
          <p:nvPr/>
        </p:nvCxnSpPr>
        <p:spPr bwMode="auto">
          <a:xfrm rot="5400000" flipV="1">
            <a:off x="4571206" y="178594"/>
            <a:ext cx="1588" cy="4191000"/>
          </a:xfrm>
          <a:prstGeom prst="curvedConnector3">
            <a:avLst>
              <a:gd name="adj1" fmla="val -36200005"/>
            </a:avLst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289811" name="Text Box 19"/>
          <p:cNvSpPr txBox="1">
            <a:spLocks noChangeArrowheads="1"/>
          </p:cNvSpPr>
          <p:nvPr/>
        </p:nvSpPr>
        <p:spPr bwMode="auto">
          <a:xfrm>
            <a:off x="831851" y="3736032"/>
            <a:ext cx="111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accent2"/>
                </a:solidFill>
              </a:rPr>
              <a:t>a</a:t>
            </a:r>
          </a:p>
        </p:txBody>
      </p:sp>
      <p:sp>
        <p:nvSpPr>
          <p:cNvPr id="289812" name="Text Box 20"/>
          <p:cNvSpPr txBox="1">
            <a:spLocks noChangeArrowheads="1"/>
          </p:cNvSpPr>
          <p:nvPr/>
        </p:nvSpPr>
        <p:spPr bwMode="auto">
          <a:xfrm>
            <a:off x="2171700" y="3571875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accent2"/>
                </a:solidFill>
              </a:rPr>
              <a:t>c</a:t>
            </a:r>
          </a:p>
        </p:txBody>
      </p:sp>
      <p:sp>
        <p:nvSpPr>
          <p:cNvPr id="289813" name="Text Box 21"/>
          <p:cNvSpPr txBox="1">
            <a:spLocks noChangeArrowheads="1"/>
          </p:cNvSpPr>
          <p:nvPr/>
        </p:nvSpPr>
        <p:spPr bwMode="auto">
          <a:xfrm>
            <a:off x="3258002" y="3759200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accent2"/>
                </a:solidFill>
              </a:rPr>
              <a:t>e</a:t>
            </a:r>
          </a:p>
        </p:txBody>
      </p:sp>
      <p:sp>
        <p:nvSpPr>
          <p:cNvPr id="289814" name="Text Box 22"/>
          <p:cNvSpPr txBox="1">
            <a:spLocks noChangeArrowheads="1"/>
          </p:cNvSpPr>
          <p:nvPr/>
        </p:nvSpPr>
        <p:spPr bwMode="auto">
          <a:xfrm>
            <a:off x="6310313" y="3485966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accent2"/>
                </a:solidFill>
              </a:rPr>
              <a:t>c</a:t>
            </a:r>
          </a:p>
        </p:txBody>
      </p:sp>
      <p:sp>
        <p:nvSpPr>
          <p:cNvPr id="289815" name="Text Box 23"/>
          <p:cNvSpPr txBox="1">
            <a:spLocks noChangeArrowheads="1"/>
          </p:cNvSpPr>
          <p:nvPr/>
        </p:nvSpPr>
        <p:spPr bwMode="auto">
          <a:xfrm>
            <a:off x="7224712" y="3714566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accent2"/>
                </a:solidFill>
              </a:rPr>
              <a:t>e</a:t>
            </a:r>
          </a:p>
        </p:txBody>
      </p:sp>
      <p:sp>
        <p:nvSpPr>
          <p:cNvPr id="289816" name="Text Box 24"/>
          <p:cNvSpPr txBox="1">
            <a:spLocks noChangeArrowheads="1"/>
          </p:cNvSpPr>
          <p:nvPr/>
        </p:nvSpPr>
        <p:spPr bwMode="auto">
          <a:xfrm>
            <a:off x="5348171" y="3621789"/>
            <a:ext cx="104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accent2"/>
                </a:solidFill>
              </a:rPr>
              <a:t>a</a:t>
            </a:r>
          </a:p>
        </p:txBody>
      </p:sp>
      <p:sp>
        <p:nvSpPr>
          <p:cNvPr id="289817" name="AutoShape 25"/>
          <p:cNvSpPr>
            <a:spLocks noChangeArrowheads="1"/>
          </p:cNvSpPr>
          <p:nvPr/>
        </p:nvSpPr>
        <p:spPr bwMode="auto">
          <a:xfrm>
            <a:off x="4076700" y="4876800"/>
            <a:ext cx="990600" cy="685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nl-NL" sz="2400" dirty="0"/>
              <a:t>1</a:t>
            </a:r>
            <a:endParaRPr lang="en-US" sz="2400" dirty="0"/>
          </a:p>
        </p:txBody>
      </p:sp>
      <p:cxnSp>
        <p:nvCxnSpPr>
          <p:cNvPr id="289818" name="AutoShape 26"/>
          <p:cNvCxnSpPr>
            <a:cxnSpLocks noChangeShapeType="1"/>
            <a:stCxn id="289817" idx="1"/>
            <a:endCxn id="289795" idx="3"/>
          </p:cNvCxnSpPr>
          <p:nvPr/>
        </p:nvCxnSpPr>
        <p:spPr bwMode="auto">
          <a:xfrm flipH="1">
            <a:off x="2971800" y="5219700"/>
            <a:ext cx="13525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89819" name="Text Box 27"/>
          <p:cNvSpPr txBox="1">
            <a:spLocks noChangeArrowheads="1"/>
          </p:cNvSpPr>
          <p:nvPr/>
        </p:nvSpPr>
        <p:spPr bwMode="auto">
          <a:xfrm>
            <a:off x="2902891" y="4719935"/>
            <a:ext cx="16383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accent2"/>
                </a:solidFill>
              </a:rPr>
              <a:t>m</a:t>
            </a:r>
            <a:r>
              <a:rPr lang="en-US" sz="2400" b="1"/>
              <a:t>+</a:t>
            </a:r>
            <a:r>
              <a:rPr lang="el-GR" sz="2400" b="1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l-GR" sz="2400" b="1" dirty="0">
                <a:solidFill>
                  <a:srgbClr val="FF0000"/>
                </a:solidFill>
                <a:sym typeface="Symbol" pitchFamily="18" charset="2"/>
              </a:rPr>
              <a:t>β</a:t>
            </a:r>
            <a:r>
              <a:rPr lang="nl-NL" sz="2400" b="1" baseline="-25000" dirty="0">
                <a:solidFill>
                  <a:srgbClr val="FF0000"/>
                </a:solidFill>
                <a:sym typeface="Symbol" pitchFamily="18" charset="2"/>
              </a:rPr>
              <a:t>M </a:t>
            </a:r>
            <a:r>
              <a:rPr lang="en-US" sz="2400" b="1" dirty="0">
                <a:solidFill>
                  <a:srgbClr val="339933"/>
                </a:solidFill>
              </a:rPr>
              <a:t>M</a:t>
            </a:r>
            <a:r>
              <a:rPr lang="en-US" sz="2400" b="1" baseline="-6000" dirty="0">
                <a:solidFill>
                  <a:srgbClr val="339933"/>
                </a:solidFill>
              </a:rPr>
              <a:t>1</a:t>
            </a:r>
            <a:endParaRPr lang="en-US" sz="2400" b="1" dirty="0"/>
          </a:p>
        </p:txBody>
      </p:sp>
      <p:cxnSp>
        <p:nvCxnSpPr>
          <p:cNvPr id="289821" name="AutoShape 29"/>
          <p:cNvCxnSpPr>
            <a:cxnSpLocks noChangeShapeType="1"/>
            <a:stCxn id="289817" idx="5"/>
            <a:endCxn id="289802" idx="1"/>
          </p:cNvCxnSpPr>
          <p:nvPr/>
        </p:nvCxnSpPr>
        <p:spPr bwMode="auto">
          <a:xfrm>
            <a:off x="4819650" y="5219700"/>
            <a:ext cx="13525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89822" name="Text Box 30"/>
          <p:cNvSpPr txBox="1">
            <a:spLocks noChangeArrowheads="1"/>
          </p:cNvSpPr>
          <p:nvPr/>
        </p:nvSpPr>
        <p:spPr bwMode="auto">
          <a:xfrm>
            <a:off x="4699406" y="4691948"/>
            <a:ext cx="149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accent2"/>
                </a:solidFill>
              </a:rPr>
              <a:t>m</a:t>
            </a:r>
            <a:r>
              <a:rPr lang="en-US" sz="2400" b="1"/>
              <a:t>+</a:t>
            </a:r>
            <a:r>
              <a:rPr lang="el-GR" sz="2400" b="1" dirty="0">
                <a:solidFill>
                  <a:srgbClr val="FF0000"/>
                </a:solidFill>
                <a:sym typeface="Symbol" pitchFamily="18" charset="2"/>
              </a:rPr>
              <a:t>β</a:t>
            </a:r>
            <a:r>
              <a:rPr lang="nl-NL" sz="2400" b="1" baseline="-25000" dirty="0">
                <a:solidFill>
                  <a:srgbClr val="FF0000"/>
                </a:solidFill>
                <a:sym typeface="Symbol" pitchFamily="18" charset="2"/>
              </a:rPr>
              <a:t>M</a:t>
            </a:r>
            <a:r>
              <a:rPr lang="en-US" sz="2400" b="1" dirty="0">
                <a:solidFill>
                  <a:srgbClr val="339933"/>
                </a:solidFill>
              </a:rPr>
              <a:t>M</a:t>
            </a:r>
            <a:r>
              <a:rPr lang="en-US" sz="2400" b="1" baseline="-6000" dirty="0">
                <a:solidFill>
                  <a:srgbClr val="339933"/>
                </a:solidFill>
              </a:rPr>
              <a:t>2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8924791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4800" y="4049068"/>
            <a:ext cx="891329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/>
              <a:t>Two representations of  the regression </a:t>
            </a:r>
            <a:r>
              <a:rPr lang="nl-NL" sz="3200" dirty="0"/>
              <a:t>of Phenotype on </a:t>
            </a:r>
            <a:r>
              <a:rPr lang="nl-NL" sz="3200"/>
              <a:t>M ... </a:t>
            </a:r>
          </a:p>
          <a:p>
            <a:endParaRPr lang="nl-NL" sz="3200"/>
          </a:p>
          <a:p>
            <a:r>
              <a:rPr lang="nl-NL" sz="3200"/>
              <a:t>Pheno</a:t>
            </a:r>
            <a:r>
              <a:rPr lang="nl-NL" sz="3200" baseline="-25000"/>
              <a:t>i </a:t>
            </a:r>
            <a:r>
              <a:rPr lang="nl-NL" sz="3200"/>
              <a:t>= </a:t>
            </a:r>
            <a:r>
              <a:rPr lang="en-US" sz="3200" b="1">
                <a:solidFill>
                  <a:schemeClr val="accent2"/>
                </a:solidFill>
              </a:rPr>
              <a:t>m</a:t>
            </a:r>
            <a:r>
              <a:rPr lang="en-US" sz="3200" b="1"/>
              <a:t>+</a:t>
            </a:r>
            <a:r>
              <a:rPr lang="el-GR" sz="3200" b="1">
                <a:solidFill>
                  <a:srgbClr val="FF0000"/>
                </a:solidFill>
                <a:sym typeface="Symbol" pitchFamily="18" charset="2"/>
              </a:rPr>
              <a:t> β</a:t>
            </a:r>
            <a:r>
              <a:rPr lang="nl-NL" sz="3200" b="1" baseline="-25000">
                <a:solidFill>
                  <a:srgbClr val="FF0000"/>
                </a:solidFill>
                <a:sym typeface="Symbol" pitchFamily="18" charset="2"/>
              </a:rPr>
              <a:t>M </a:t>
            </a:r>
            <a:r>
              <a:rPr lang="en-US" sz="3200" b="1">
                <a:solidFill>
                  <a:srgbClr val="339933"/>
                </a:solidFill>
              </a:rPr>
              <a:t>M</a:t>
            </a:r>
            <a:r>
              <a:rPr lang="en-US" sz="3200" b="1" baseline="-6000">
                <a:solidFill>
                  <a:srgbClr val="339933"/>
                </a:solidFill>
              </a:rPr>
              <a:t>1</a:t>
            </a:r>
            <a:r>
              <a:rPr lang="nl-NL" sz="3200" baseline="-25000"/>
              <a:t>i </a:t>
            </a:r>
            <a:r>
              <a:rPr lang="en-US" sz="3200" b="1" baseline="-6000">
                <a:solidFill>
                  <a:srgbClr val="339933"/>
                </a:solidFill>
              </a:rPr>
              <a:t> </a:t>
            </a:r>
            <a:r>
              <a:rPr lang="en-US" sz="3200" b="1"/>
              <a:t>+ </a:t>
            </a:r>
            <a:r>
              <a:rPr lang="en-GB" sz="3200"/>
              <a:t>residual</a:t>
            </a:r>
            <a:r>
              <a:rPr lang="nl-NL" sz="3200" baseline="-25000"/>
              <a:t>i </a:t>
            </a:r>
            <a:endParaRPr lang="nl-NL" sz="32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A926F38-1B46-45F9-92A5-470CC771CA20}"/>
              </a:ext>
            </a:extLst>
          </p:cNvPr>
          <p:cNvGrpSpPr/>
          <p:nvPr/>
        </p:nvGrpSpPr>
        <p:grpSpPr>
          <a:xfrm>
            <a:off x="324293" y="653016"/>
            <a:ext cx="7701798" cy="2781300"/>
            <a:chOff x="626296" y="625215"/>
            <a:chExt cx="7701798" cy="2781300"/>
          </a:xfrm>
        </p:grpSpPr>
        <p:sp>
          <p:nvSpPr>
            <p:cNvPr id="289795" name="Rectangle 3"/>
            <p:cNvSpPr>
              <a:spLocks noChangeArrowheads="1"/>
            </p:cNvSpPr>
            <p:nvPr/>
          </p:nvSpPr>
          <p:spPr bwMode="auto">
            <a:xfrm>
              <a:off x="3045203" y="1307232"/>
              <a:ext cx="990600" cy="838200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 dirty="0" err="1"/>
                <a:t>pheno</a:t>
              </a:r>
              <a:endParaRPr lang="en-US" sz="2400" dirty="0"/>
            </a:p>
            <a:p>
              <a:pPr algn="ctr" eaLnBrk="0" hangingPunct="0"/>
              <a:r>
                <a:rPr lang="en-US" sz="2400" dirty="0"/>
                <a:t>Twin 1</a:t>
              </a:r>
            </a:p>
          </p:txBody>
        </p:sp>
        <p:sp>
          <p:nvSpPr>
            <p:cNvPr id="289817" name="AutoShape 25"/>
            <p:cNvSpPr>
              <a:spLocks noChangeArrowheads="1"/>
            </p:cNvSpPr>
            <p:nvPr/>
          </p:nvSpPr>
          <p:spPr bwMode="auto">
            <a:xfrm>
              <a:off x="626296" y="1383432"/>
              <a:ext cx="990600" cy="68580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nl-NL" sz="2400" dirty="0"/>
                <a:t>1</a:t>
              </a:r>
              <a:endParaRPr lang="en-US" sz="2400" dirty="0"/>
            </a:p>
          </p:txBody>
        </p:sp>
        <p:cxnSp>
          <p:nvCxnSpPr>
            <p:cNvPr id="289818" name="AutoShape 26"/>
            <p:cNvCxnSpPr>
              <a:cxnSpLocks noChangeShapeType="1"/>
              <a:stCxn id="289817" idx="5"/>
              <a:endCxn id="289795" idx="1"/>
            </p:cNvCxnSpPr>
            <p:nvPr/>
          </p:nvCxnSpPr>
          <p:spPr bwMode="auto">
            <a:xfrm>
              <a:off x="1369246" y="1726332"/>
              <a:ext cx="1675957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89819" name="Text Box 27"/>
            <p:cNvSpPr txBox="1">
              <a:spLocks noChangeArrowheads="1"/>
            </p:cNvSpPr>
            <p:nvPr/>
          </p:nvSpPr>
          <p:spPr bwMode="auto">
            <a:xfrm>
              <a:off x="1406903" y="1240122"/>
              <a:ext cx="16383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chemeClr val="accent2"/>
                  </a:solidFill>
                </a:rPr>
                <a:t>m</a:t>
              </a:r>
              <a:r>
                <a:rPr lang="en-US" sz="2400" b="1"/>
                <a:t>+</a:t>
              </a:r>
              <a:r>
                <a:rPr lang="el-GR" sz="2400" b="1">
                  <a:solidFill>
                    <a:srgbClr val="FF0000"/>
                  </a:solidFill>
                  <a:sym typeface="Symbol" pitchFamily="18" charset="2"/>
                </a:rPr>
                <a:t> </a:t>
              </a:r>
              <a:r>
                <a:rPr lang="el-GR" sz="2400" b="1" dirty="0">
                  <a:solidFill>
                    <a:srgbClr val="FF0000"/>
                  </a:solidFill>
                  <a:sym typeface="Symbol" pitchFamily="18" charset="2"/>
                </a:rPr>
                <a:t>β</a:t>
              </a:r>
              <a:r>
                <a:rPr lang="nl-NL" sz="2400" b="1" baseline="-25000" dirty="0">
                  <a:solidFill>
                    <a:srgbClr val="FF0000"/>
                  </a:solidFill>
                  <a:sym typeface="Symbol" pitchFamily="18" charset="2"/>
                </a:rPr>
                <a:t>M </a:t>
              </a:r>
              <a:r>
                <a:rPr lang="en-US" sz="2400" b="1" dirty="0">
                  <a:solidFill>
                    <a:srgbClr val="339933"/>
                  </a:solidFill>
                </a:rPr>
                <a:t>M</a:t>
              </a:r>
              <a:r>
                <a:rPr lang="en-US" sz="2400" b="1" baseline="-6000" dirty="0">
                  <a:solidFill>
                    <a:srgbClr val="339933"/>
                  </a:solidFill>
                </a:rPr>
                <a:t>1</a:t>
              </a:r>
              <a:endParaRPr lang="en-US" sz="2400" b="1" dirty="0"/>
            </a:p>
          </p:txBody>
        </p:sp>
        <p:sp>
          <p:nvSpPr>
            <p:cNvPr id="33" name="Rectangle 3"/>
            <p:cNvSpPr>
              <a:spLocks noChangeArrowheads="1"/>
            </p:cNvSpPr>
            <p:nvPr/>
          </p:nvSpPr>
          <p:spPr bwMode="auto">
            <a:xfrm>
              <a:off x="7337494" y="742121"/>
              <a:ext cx="990600" cy="838200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 dirty="0" err="1"/>
                <a:t>pheno</a:t>
              </a:r>
              <a:endParaRPr lang="en-US" sz="2400" dirty="0"/>
            </a:p>
            <a:p>
              <a:pPr algn="ctr" eaLnBrk="0" hangingPunct="0"/>
              <a:r>
                <a:rPr lang="en-US" sz="2400" dirty="0"/>
                <a:t>Twin 1</a:t>
              </a:r>
            </a:p>
          </p:txBody>
        </p:sp>
        <p:sp>
          <p:nvSpPr>
            <p:cNvPr id="34" name="AutoShape 25"/>
            <p:cNvSpPr>
              <a:spLocks noChangeArrowheads="1"/>
            </p:cNvSpPr>
            <p:nvPr/>
          </p:nvSpPr>
          <p:spPr bwMode="auto">
            <a:xfrm>
              <a:off x="5331203" y="818321"/>
              <a:ext cx="990600" cy="68580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nl-NL" sz="2400" dirty="0"/>
                <a:t>1</a:t>
              </a:r>
              <a:endParaRPr lang="en-US" sz="2400" dirty="0"/>
            </a:p>
          </p:txBody>
        </p:sp>
        <p:cxnSp>
          <p:nvCxnSpPr>
            <p:cNvPr id="35" name="AutoShape 26"/>
            <p:cNvCxnSpPr>
              <a:cxnSpLocks noChangeShapeType="1"/>
              <a:stCxn id="34" idx="5"/>
              <a:endCxn id="33" idx="1"/>
            </p:cNvCxnSpPr>
            <p:nvPr/>
          </p:nvCxnSpPr>
          <p:spPr bwMode="auto">
            <a:xfrm>
              <a:off x="6074153" y="1161221"/>
              <a:ext cx="1263341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36" name="Text Box 27"/>
            <p:cNvSpPr txBox="1">
              <a:spLocks noChangeArrowheads="1"/>
            </p:cNvSpPr>
            <p:nvPr/>
          </p:nvSpPr>
          <p:spPr bwMode="auto">
            <a:xfrm>
              <a:off x="6111405" y="1701787"/>
              <a:ext cx="16383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 eaLnBrk="0" hangingPunct="0"/>
              <a:r>
                <a:rPr lang="el-GR" sz="2400" b="1" dirty="0">
                  <a:solidFill>
                    <a:srgbClr val="FF0000"/>
                  </a:solidFill>
                  <a:sym typeface="Symbol" pitchFamily="18" charset="2"/>
                </a:rPr>
                <a:t>β</a:t>
              </a:r>
              <a:r>
                <a:rPr lang="nl-NL" sz="2400" b="1" baseline="-25000" dirty="0">
                  <a:solidFill>
                    <a:srgbClr val="FF0000"/>
                  </a:solidFill>
                  <a:sym typeface="Symbol" pitchFamily="18" charset="2"/>
                </a:rPr>
                <a:t>M</a:t>
              </a:r>
              <a:endParaRPr lang="en-US" sz="2400" b="1" dirty="0"/>
            </a:p>
          </p:txBody>
        </p:sp>
        <p:sp>
          <p:nvSpPr>
            <p:cNvPr id="4" name="Rectangle 3"/>
            <p:cNvSpPr/>
            <p:nvPr/>
          </p:nvSpPr>
          <p:spPr>
            <a:xfrm>
              <a:off x="6501431" y="625215"/>
              <a:ext cx="44114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chemeClr val="accent2"/>
                  </a:solidFill>
                </a:rPr>
                <a:t>m</a:t>
              </a:r>
              <a:endParaRPr lang="nl-NL" sz="2400" dirty="0"/>
            </a:p>
          </p:txBody>
        </p:sp>
        <p:cxnSp>
          <p:nvCxnSpPr>
            <p:cNvPr id="6" name="Straight Arrow Connector 5"/>
            <p:cNvCxnSpPr>
              <a:endCxn id="33" idx="1"/>
            </p:cNvCxnSpPr>
            <p:nvPr/>
          </p:nvCxnSpPr>
          <p:spPr>
            <a:xfrm flipV="1">
              <a:off x="6299269" y="1161221"/>
              <a:ext cx="1038225" cy="101047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226781" y="2760184"/>
              <a:ext cx="210826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equivalent</a:t>
              </a:r>
            </a:p>
          </p:txBody>
        </p:sp>
        <p:sp>
          <p:nvSpPr>
            <p:cNvPr id="19" name="Rectangle 3"/>
            <p:cNvSpPr>
              <a:spLocks noChangeArrowheads="1"/>
            </p:cNvSpPr>
            <p:nvPr/>
          </p:nvSpPr>
          <p:spPr bwMode="auto">
            <a:xfrm>
              <a:off x="5308669" y="1752600"/>
              <a:ext cx="990600" cy="838200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M1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793966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stats (no moderator)</a:t>
            </a:r>
            <a:endParaRPr lang="en-US" dirty="0"/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Means vector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Covariance </a:t>
            </a:r>
            <a:r>
              <a:rPr lang="en-US"/>
              <a:t>matrix (r </a:t>
            </a:r>
            <a:r>
              <a:rPr lang="en-US" dirty="0"/>
              <a:t>= 1 </a:t>
            </a:r>
            <a:r>
              <a:rPr lang="en-US"/>
              <a:t>or ½)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2631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5690727"/>
              </p:ext>
            </p:extLst>
          </p:nvPr>
        </p:nvGraphicFramePr>
        <p:xfrm>
          <a:off x="1371600" y="4343400"/>
          <a:ext cx="4824532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292" name="Equation" r:id="rId4" imgW="1714500" imgH="482600" progId="">
                  <p:embed/>
                </p:oleObj>
              </mc:Choice>
              <mc:Fallback>
                <p:oleObj name="Equation" r:id="rId4" imgW="1714500" imgH="482600" progId="">
                  <p:embed/>
                  <p:pic>
                    <p:nvPicPr>
                      <p:cNvPr id="0" name="Picture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343400"/>
                        <a:ext cx="4824532" cy="144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209800" y="2287369"/>
            <a:ext cx="22974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>
                <a:latin typeface="Symbol" panose="05050102010706020507" pitchFamily="18" charset="2"/>
              </a:rPr>
              <a:t>m</a:t>
            </a:r>
            <a:r>
              <a:rPr lang="nl-NL"/>
              <a:t> 		</a:t>
            </a:r>
            <a:r>
              <a:rPr lang="nl-NL">
                <a:latin typeface="Symbol" panose="05050102010706020507" pitchFamily="18" charset="2"/>
              </a:rPr>
              <a:t>m</a:t>
            </a:r>
            <a:endParaRPr lang="nl-NL" dirty="0">
              <a:latin typeface="Symbol" panose="05050102010706020507" pitchFamily="18" charset="2"/>
            </a:endParaRPr>
          </a:p>
        </p:txBody>
      </p:sp>
      <p:sp>
        <p:nvSpPr>
          <p:cNvPr id="4" name="Double Bracket 3"/>
          <p:cNvSpPr/>
          <p:nvPr/>
        </p:nvSpPr>
        <p:spPr>
          <a:xfrm>
            <a:off x="1866900" y="2287369"/>
            <a:ext cx="3086100" cy="646331"/>
          </a:xfrm>
          <a:prstGeom prst="bracketPair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44CE9D9-4A5D-4C6D-ABF4-66759B31E9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392" y="990600"/>
            <a:ext cx="8971608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1000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Allowing for a main effect </a:t>
            </a:r>
            <a:r>
              <a:rPr lang="en-US" sz="3200"/>
              <a:t>of the moderator M</a:t>
            </a:r>
            <a:endParaRPr lang="en-US" sz="3200" i="1" dirty="0"/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Means vector (conditional on M)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Covariance matrix (r = 1 or </a:t>
            </a:r>
            <a:r>
              <a:rPr lang="en-US"/>
              <a:t>r=½)</a:t>
            </a:r>
            <a:endParaRPr lang="en-US" dirty="0"/>
          </a:p>
        </p:txBody>
      </p:sp>
      <p:graphicFrame>
        <p:nvGraphicFramePr>
          <p:cNvPr id="2652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7155003"/>
              </p:ext>
            </p:extLst>
          </p:nvPr>
        </p:nvGraphicFramePr>
        <p:xfrm>
          <a:off x="1809750" y="2247900"/>
          <a:ext cx="4838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428" name="Equation" r:id="rId4" imgW="1612900" imgH="228600" progId="">
                  <p:embed/>
                </p:oleObj>
              </mc:Choice>
              <mc:Fallback>
                <p:oleObj name="Equation" r:id="rId4" imgW="1612900" imgH="228600" progId="">
                  <p:embed/>
                  <p:pic>
                    <p:nvPicPr>
                      <p:cNvPr id="0" name="Picture 1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0" y="2247900"/>
                        <a:ext cx="48387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522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1386207"/>
              </p:ext>
            </p:extLst>
          </p:nvPr>
        </p:nvGraphicFramePr>
        <p:xfrm>
          <a:off x="1676400" y="4495800"/>
          <a:ext cx="51054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429" name="Equation" r:id="rId6" imgW="1714500" imgH="482600" progId="">
                  <p:embed/>
                </p:oleObj>
              </mc:Choice>
              <mc:Fallback>
                <p:oleObj name="Equation" r:id="rId6" imgW="1714500" imgH="482600" progId="">
                  <p:embed/>
                  <p:pic>
                    <p:nvPicPr>
                      <p:cNvPr id="0" name="Picture 1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495800"/>
                        <a:ext cx="5105400" cy="1447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ACE </a:t>
            </a:r>
            <a:r>
              <a:rPr lang="en-US" dirty="0"/>
              <a:t>model + </a:t>
            </a:r>
            <a:br>
              <a:rPr lang="en-US"/>
            </a:br>
            <a:r>
              <a:rPr lang="en-US"/>
              <a:t>main effect and effect on A path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28315" y="5937541"/>
            <a:ext cx="82577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M has main </a:t>
            </a:r>
            <a:r>
              <a:rPr lang="nl-NL" sz="2800"/>
              <a:t>effect + </a:t>
            </a:r>
            <a:r>
              <a:rPr lang="nl-NL" sz="2800" dirty="0"/>
              <a:t>moderation </a:t>
            </a:r>
            <a:r>
              <a:rPr lang="nl-NL" sz="2800"/>
              <a:t>of A effect (</a:t>
            </a:r>
            <a:r>
              <a:rPr lang="nl-NL" sz="2800" b="1">
                <a:solidFill>
                  <a:srgbClr val="0070C0"/>
                </a:solidFill>
              </a:rPr>
              <a:t>a</a:t>
            </a:r>
            <a:r>
              <a:rPr lang="nl-NL" sz="2800"/>
              <a:t> + </a:t>
            </a:r>
            <a:r>
              <a:rPr lang="nl-NL" sz="2800" b="1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nl-NL" sz="2800" b="1" baseline="-25000">
                <a:solidFill>
                  <a:srgbClr val="FF0000"/>
                </a:solidFill>
              </a:rPr>
              <a:t>x</a:t>
            </a:r>
            <a:r>
              <a:rPr lang="nl-NL" sz="2800">
                <a:solidFill>
                  <a:srgbClr val="339966"/>
                </a:solidFill>
              </a:rPr>
              <a:t>M</a:t>
            </a:r>
            <a:r>
              <a:rPr lang="nl-NL" sz="2800" baseline="-25000">
                <a:solidFill>
                  <a:srgbClr val="339966"/>
                </a:solidFill>
              </a:rPr>
              <a:t>1</a:t>
            </a:r>
            <a:r>
              <a:rPr lang="nl-NL" sz="2800"/>
              <a:t>)</a:t>
            </a:r>
            <a:endParaRPr lang="nl-NL" sz="28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9CA1BE2-1FAF-4773-89B5-E08FFCF613ED}"/>
              </a:ext>
            </a:extLst>
          </p:cNvPr>
          <p:cNvGrpSpPr/>
          <p:nvPr/>
        </p:nvGrpSpPr>
        <p:grpSpPr>
          <a:xfrm>
            <a:off x="228600" y="1750367"/>
            <a:ext cx="8382000" cy="3888433"/>
            <a:chOff x="228600" y="1750367"/>
            <a:chExt cx="8382000" cy="3888433"/>
          </a:xfrm>
        </p:grpSpPr>
        <p:sp>
          <p:nvSpPr>
            <p:cNvPr id="293891" name="Rectangle 3"/>
            <p:cNvSpPr>
              <a:spLocks noChangeArrowheads="1"/>
            </p:cNvSpPr>
            <p:nvPr/>
          </p:nvSpPr>
          <p:spPr bwMode="auto">
            <a:xfrm>
              <a:off x="1981200" y="4800600"/>
              <a:ext cx="990600" cy="838200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Twin 1</a:t>
              </a:r>
            </a:p>
          </p:txBody>
        </p:sp>
        <p:sp>
          <p:nvSpPr>
            <p:cNvPr id="293892" name="Oval 4"/>
            <p:cNvSpPr>
              <a:spLocks noChangeArrowheads="1"/>
            </p:cNvSpPr>
            <p:nvPr/>
          </p:nvSpPr>
          <p:spPr bwMode="auto">
            <a:xfrm>
              <a:off x="609600" y="2286000"/>
              <a:ext cx="1066800" cy="10668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A</a:t>
              </a:r>
            </a:p>
          </p:txBody>
        </p:sp>
        <p:sp>
          <p:nvSpPr>
            <p:cNvPr id="293893" name="Oval 5"/>
            <p:cNvSpPr>
              <a:spLocks noChangeArrowheads="1"/>
            </p:cNvSpPr>
            <p:nvPr/>
          </p:nvSpPr>
          <p:spPr bwMode="auto">
            <a:xfrm>
              <a:off x="1943100" y="2286000"/>
              <a:ext cx="1066800" cy="10668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C</a:t>
              </a:r>
            </a:p>
          </p:txBody>
        </p:sp>
        <p:sp>
          <p:nvSpPr>
            <p:cNvPr id="293894" name="Oval 6"/>
            <p:cNvSpPr>
              <a:spLocks noChangeArrowheads="1"/>
            </p:cNvSpPr>
            <p:nvPr/>
          </p:nvSpPr>
          <p:spPr bwMode="auto">
            <a:xfrm>
              <a:off x="3352800" y="2286000"/>
              <a:ext cx="1066800" cy="10668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E</a:t>
              </a:r>
            </a:p>
          </p:txBody>
        </p:sp>
        <p:cxnSp>
          <p:nvCxnSpPr>
            <p:cNvPr id="293895" name="AutoShape 7"/>
            <p:cNvCxnSpPr>
              <a:cxnSpLocks noChangeShapeType="1"/>
              <a:stCxn id="293892" idx="5"/>
              <a:endCxn id="293891" idx="0"/>
            </p:cNvCxnSpPr>
            <p:nvPr/>
          </p:nvCxnSpPr>
          <p:spPr bwMode="auto">
            <a:xfrm>
              <a:off x="1520171" y="3196571"/>
              <a:ext cx="956329" cy="160402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93896" name="AutoShape 8"/>
            <p:cNvCxnSpPr>
              <a:cxnSpLocks noChangeShapeType="1"/>
              <a:endCxn id="293891" idx="0"/>
            </p:cNvCxnSpPr>
            <p:nvPr/>
          </p:nvCxnSpPr>
          <p:spPr bwMode="auto">
            <a:xfrm>
              <a:off x="2476500" y="3363604"/>
              <a:ext cx="0" cy="143699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93897" name="AutoShape 9"/>
            <p:cNvCxnSpPr>
              <a:cxnSpLocks noChangeShapeType="1"/>
              <a:stCxn id="293894" idx="4"/>
              <a:endCxn id="293914" idx="0"/>
            </p:cNvCxnSpPr>
            <p:nvPr/>
          </p:nvCxnSpPr>
          <p:spPr bwMode="auto">
            <a:xfrm flipH="1">
              <a:off x="2476500" y="3352800"/>
              <a:ext cx="1409700" cy="14478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93898" name="Rectangle 10"/>
            <p:cNvSpPr>
              <a:spLocks noChangeArrowheads="1"/>
            </p:cNvSpPr>
            <p:nvPr/>
          </p:nvSpPr>
          <p:spPr bwMode="auto">
            <a:xfrm>
              <a:off x="6172200" y="4800600"/>
              <a:ext cx="990600" cy="838200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Twin 2</a:t>
              </a:r>
            </a:p>
          </p:txBody>
        </p:sp>
        <p:sp>
          <p:nvSpPr>
            <p:cNvPr id="293899" name="Oval 11"/>
            <p:cNvSpPr>
              <a:spLocks noChangeArrowheads="1"/>
            </p:cNvSpPr>
            <p:nvPr/>
          </p:nvSpPr>
          <p:spPr bwMode="auto">
            <a:xfrm>
              <a:off x="4800600" y="2286000"/>
              <a:ext cx="1066800" cy="10668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A</a:t>
              </a:r>
            </a:p>
          </p:txBody>
        </p:sp>
        <p:sp>
          <p:nvSpPr>
            <p:cNvPr id="293900" name="Oval 12"/>
            <p:cNvSpPr>
              <a:spLocks noChangeArrowheads="1"/>
            </p:cNvSpPr>
            <p:nvPr/>
          </p:nvSpPr>
          <p:spPr bwMode="auto">
            <a:xfrm>
              <a:off x="6134100" y="2286000"/>
              <a:ext cx="1066800" cy="10668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C</a:t>
              </a:r>
            </a:p>
          </p:txBody>
        </p:sp>
        <p:sp>
          <p:nvSpPr>
            <p:cNvPr id="293901" name="Oval 13"/>
            <p:cNvSpPr>
              <a:spLocks noChangeArrowheads="1"/>
            </p:cNvSpPr>
            <p:nvPr/>
          </p:nvSpPr>
          <p:spPr bwMode="auto">
            <a:xfrm>
              <a:off x="7543800" y="2286000"/>
              <a:ext cx="1066800" cy="10668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E</a:t>
              </a:r>
            </a:p>
          </p:txBody>
        </p:sp>
        <p:cxnSp>
          <p:nvCxnSpPr>
            <p:cNvPr id="293902" name="AutoShape 14"/>
            <p:cNvCxnSpPr>
              <a:cxnSpLocks noChangeShapeType="1"/>
              <a:endCxn id="293915" idx="0"/>
            </p:cNvCxnSpPr>
            <p:nvPr/>
          </p:nvCxnSpPr>
          <p:spPr bwMode="auto">
            <a:xfrm>
              <a:off x="5430679" y="3352800"/>
              <a:ext cx="1236821" cy="14478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93903" name="AutoShape 15"/>
            <p:cNvCxnSpPr>
              <a:cxnSpLocks noChangeShapeType="1"/>
              <a:endCxn id="293915" idx="0"/>
            </p:cNvCxnSpPr>
            <p:nvPr/>
          </p:nvCxnSpPr>
          <p:spPr bwMode="auto">
            <a:xfrm>
              <a:off x="6629400" y="3365500"/>
              <a:ext cx="38100" cy="14351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93904" name="AutoShape 16"/>
            <p:cNvCxnSpPr>
              <a:cxnSpLocks noChangeShapeType="1"/>
              <a:stCxn id="293901" idx="4"/>
              <a:endCxn id="293915" idx="0"/>
            </p:cNvCxnSpPr>
            <p:nvPr/>
          </p:nvCxnSpPr>
          <p:spPr bwMode="auto">
            <a:xfrm flipH="1">
              <a:off x="6667500" y="3352800"/>
              <a:ext cx="1409700" cy="14478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93905" name="AutoShape 17"/>
            <p:cNvCxnSpPr>
              <a:cxnSpLocks noChangeShapeType="1"/>
              <a:stCxn id="293892" idx="0"/>
              <a:endCxn id="293899" idx="0"/>
            </p:cNvCxnSpPr>
            <p:nvPr/>
          </p:nvCxnSpPr>
          <p:spPr bwMode="auto">
            <a:xfrm rot="5400000" flipV="1">
              <a:off x="3237706" y="178594"/>
              <a:ext cx="1588" cy="4191000"/>
            </a:xfrm>
            <a:prstGeom prst="curvedConnector3">
              <a:avLst>
                <a:gd name="adj1" fmla="val -37700005"/>
              </a:avLst>
            </a:prstGeom>
            <a:noFill/>
            <a:ln w="317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293906" name="AutoShape 18"/>
            <p:cNvCxnSpPr>
              <a:cxnSpLocks noChangeShapeType="1"/>
              <a:stCxn id="293893" idx="0"/>
              <a:endCxn id="293900" idx="0"/>
            </p:cNvCxnSpPr>
            <p:nvPr/>
          </p:nvCxnSpPr>
          <p:spPr bwMode="auto">
            <a:xfrm rot="5400000" flipV="1">
              <a:off x="4571206" y="178594"/>
              <a:ext cx="1588" cy="4191000"/>
            </a:xfrm>
            <a:prstGeom prst="curvedConnector3">
              <a:avLst>
                <a:gd name="adj1" fmla="val -36200005"/>
              </a:avLst>
            </a:prstGeom>
            <a:noFill/>
            <a:ln w="317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93907" name="Text Box 19"/>
            <p:cNvSpPr txBox="1">
              <a:spLocks noChangeArrowheads="1"/>
            </p:cNvSpPr>
            <p:nvPr/>
          </p:nvSpPr>
          <p:spPr bwMode="auto">
            <a:xfrm>
              <a:off x="685800" y="3647046"/>
              <a:ext cx="12700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 eaLnBrk="0" hangingPunct="0"/>
              <a:r>
                <a:rPr lang="en-US" sz="2400" b="1" dirty="0">
                  <a:solidFill>
                    <a:schemeClr val="accent2"/>
                  </a:solidFill>
                </a:rPr>
                <a:t>a+</a:t>
              </a:r>
              <a:r>
                <a:rPr lang="en-US" sz="2400" b="1" dirty="0">
                  <a:solidFill>
                    <a:srgbClr val="FF0000"/>
                  </a:solidFill>
                  <a:sym typeface="Symbol" pitchFamily="18" charset="2"/>
                </a:rPr>
                <a:t></a:t>
              </a:r>
              <a:r>
                <a:rPr lang="en-US" sz="2400" b="1" baseline="-25000" dirty="0">
                  <a:solidFill>
                    <a:srgbClr val="FF0000"/>
                  </a:solidFill>
                  <a:sym typeface="Symbol" pitchFamily="18" charset="2"/>
                </a:rPr>
                <a:t>X</a:t>
              </a:r>
              <a:r>
                <a:rPr lang="en-US" sz="2400" b="1" dirty="0">
                  <a:solidFill>
                    <a:srgbClr val="339933"/>
                  </a:solidFill>
                  <a:sym typeface="Symbol" pitchFamily="18" charset="2"/>
                </a:rPr>
                <a:t>M</a:t>
              </a:r>
              <a:r>
                <a:rPr lang="en-US" sz="2400" b="1" baseline="-25000" dirty="0">
                  <a:solidFill>
                    <a:srgbClr val="339933"/>
                  </a:solidFill>
                  <a:sym typeface="Symbol" pitchFamily="18" charset="2"/>
                </a:rPr>
                <a:t>1</a:t>
              </a:r>
              <a:endParaRPr lang="en-US" sz="2400" b="1" dirty="0">
                <a:solidFill>
                  <a:schemeClr val="accent2"/>
                </a:solidFill>
              </a:endParaRPr>
            </a:p>
          </p:txBody>
        </p:sp>
        <p:sp>
          <p:nvSpPr>
            <p:cNvPr id="293908" name="Text Box 20"/>
            <p:cNvSpPr txBox="1">
              <a:spLocks noChangeArrowheads="1"/>
            </p:cNvSpPr>
            <p:nvPr/>
          </p:nvSpPr>
          <p:spPr bwMode="auto">
            <a:xfrm>
              <a:off x="2171700" y="3341996"/>
              <a:ext cx="319088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chemeClr val="accent2"/>
                  </a:solidFill>
                </a:rPr>
                <a:t>c</a:t>
              </a:r>
            </a:p>
          </p:txBody>
        </p:sp>
        <p:sp>
          <p:nvSpPr>
            <p:cNvPr id="293909" name="Text Box 21"/>
            <p:cNvSpPr txBox="1">
              <a:spLocks noChangeArrowheads="1"/>
            </p:cNvSpPr>
            <p:nvPr/>
          </p:nvSpPr>
          <p:spPr bwMode="auto">
            <a:xfrm>
              <a:off x="2743200" y="3581400"/>
              <a:ext cx="319088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chemeClr val="accent2"/>
                  </a:solidFill>
                </a:rPr>
                <a:t>e</a:t>
              </a:r>
            </a:p>
          </p:txBody>
        </p:sp>
        <p:sp>
          <p:nvSpPr>
            <p:cNvPr id="293910" name="Text Box 22"/>
            <p:cNvSpPr txBox="1">
              <a:spLocks noChangeArrowheads="1"/>
            </p:cNvSpPr>
            <p:nvPr/>
          </p:nvSpPr>
          <p:spPr bwMode="auto">
            <a:xfrm>
              <a:off x="6370161" y="3314700"/>
              <a:ext cx="319088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chemeClr val="accent2"/>
                  </a:solidFill>
                </a:rPr>
                <a:t>c</a:t>
              </a:r>
            </a:p>
          </p:txBody>
        </p:sp>
        <p:sp>
          <p:nvSpPr>
            <p:cNvPr id="293911" name="Text Box 23"/>
            <p:cNvSpPr txBox="1">
              <a:spLocks noChangeArrowheads="1"/>
            </p:cNvSpPr>
            <p:nvPr/>
          </p:nvSpPr>
          <p:spPr bwMode="auto">
            <a:xfrm>
              <a:off x="7148512" y="3663950"/>
              <a:ext cx="319088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chemeClr val="accent2"/>
                  </a:solidFill>
                </a:rPr>
                <a:t>e</a:t>
              </a:r>
            </a:p>
          </p:txBody>
        </p:sp>
        <p:sp>
          <p:nvSpPr>
            <p:cNvPr id="293912" name="Text Box 24"/>
            <p:cNvSpPr txBox="1">
              <a:spLocks noChangeArrowheads="1"/>
            </p:cNvSpPr>
            <p:nvPr/>
          </p:nvSpPr>
          <p:spPr bwMode="auto">
            <a:xfrm>
              <a:off x="4657170" y="3652126"/>
              <a:ext cx="12700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 eaLnBrk="0" hangingPunct="0"/>
              <a:r>
                <a:rPr lang="en-US" sz="2400" b="1" dirty="0">
                  <a:solidFill>
                    <a:schemeClr val="accent2"/>
                  </a:solidFill>
                </a:rPr>
                <a:t>a</a:t>
              </a:r>
              <a:r>
                <a:rPr lang="en-US" sz="2400" b="1" dirty="0"/>
                <a:t>+</a:t>
              </a:r>
              <a:r>
                <a:rPr lang="en-US" sz="2400" b="1" dirty="0">
                  <a:solidFill>
                    <a:srgbClr val="FF0000"/>
                  </a:solidFill>
                  <a:sym typeface="Symbol" pitchFamily="18" charset="2"/>
                </a:rPr>
                <a:t></a:t>
              </a:r>
              <a:r>
                <a:rPr lang="en-US" sz="2400" b="1" baseline="-25000" dirty="0">
                  <a:solidFill>
                    <a:srgbClr val="FF0000"/>
                  </a:solidFill>
                  <a:sym typeface="Symbol" pitchFamily="18" charset="2"/>
                </a:rPr>
                <a:t>X</a:t>
              </a:r>
              <a:r>
                <a:rPr lang="en-US" sz="2400" b="1" dirty="0">
                  <a:solidFill>
                    <a:srgbClr val="339933"/>
                  </a:solidFill>
                  <a:sym typeface="Symbol" pitchFamily="18" charset="2"/>
                </a:rPr>
                <a:t>M</a:t>
              </a:r>
              <a:r>
                <a:rPr lang="en-US" sz="2400" b="1" baseline="-25000" dirty="0">
                  <a:solidFill>
                    <a:srgbClr val="339933"/>
                  </a:solidFill>
                  <a:sym typeface="Symbol" pitchFamily="18" charset="2"/>
                </a:rPr>
                <a:t>2</a:t>
              </a:r>
              <a:endParaRPr lang="en-US" sz="2400" b="1" dirty="0">
                <a:solidFill>
                  <a:schemeClr val="accent2"/>
                </a:solidFill>
              </a:endParaRPr>
            </a:p>
          </p:txBody>
        </p:sp>
        <p:sp>
          <p:nvSpPr>
            <p:cNvPr id="293914" name="Rectangle 26"/>
            <p:cNvSpPr>
              <a:spLocks noChangeArrowheads="1"/>
            </p:cNvSpPr>
            <p:nvPr/>
          </p:nvSpPr>
          <p:spPr bwMode="auto">
            <a:xfrm>
              <a:off x="1981200" y="4800600"/>
              <a:ext cx="990600" cy="838200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Twin 1</a:t>
              </a:r>
            </a:p>
          </p:txBody>
        </p:sp>
        <p:sp>
          <p:nvSpPr>
            <p:cNvPr id="293915" name="Rectangle 27"/>
            <p:cNvSpPr>
              <a:spLocks noChangeArrowheads="1"/>
            </p:cNvSpPr>
            <p:nvPr/>
          </p:nvSpPr>
          <p:spPr bwMode="auto">
            <a:xfrm>
              <a:off x="6172200" y="4800600"/>
              <a:ext cx="990600" cy="838200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Twin 2</a:t>
              </a:r>
            </a:p>
          </p:txBody>
        </p:sp>
        <p:sp>
          <p:nvSpPr>
            <p:cNvPr id="293916" name="AutoShape 28"/>
            <p:cNvSpPr>
              <a:spLocks noChangeArrowheads="1"/>
            </p:cNvSpPr>
            <p:nvPr/>
          </p:nvSpPr>
          <p:spPr bwMode="auto">
            <a:xfrm>
              <a:off x="4076700" y="4876800"/>
              <a:ext cx="990600" cy="68580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nl-NL" sz="2400" dirty="0"/>
                <a:t>1</a:t>
              </a:r>
              <a:endParaRPr lang="en-US" sz="2400" dirty="0"/>
            </a:p>
          </p:txBody>
        </p:sp>
        <p:cxnSp>
          <p:nvCxnSpPr>
            <p:cNvPr id="293917" name="AutoShape 29"/>
            <p:cNvCxnSpPr>
              <a:cxnSpLocks noChangeShapeType="1"/>
              <a:stCxn id="293916" idx="1"/>
              <a:endCxn id="293914" idx="3"/>
            </p:cNvCxnSpPr>
            <p:nvPr/>
          </p:nvCxnSpPr>
          <p:spPr bwMode="auto">
            <a:xfrm flipH="1">
              <a:off x="2971800" y="5219700"/>
              <a:ext cx="135255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93918" name="Text Box 30"/>
            <p:cNvSpPr txBox="1">
              <a:spLocks noChangeArrowheads="1"/>
            </p:cNvSpPr>
            <p:nvPr/>
          </p:nvSpPr>
          <p:spPr bwMode="auto">
            <a:xfrm>
              <a:off x="2946400" y="4740623"/>
              <a:ext cx="14986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sz="2400" b="1" dirty="0">
                  <a:solidFill>
                    <a:schemeClr val="accent2"/>
                  </a:solidFill>
                </a:rPr>
                <a:t>m</a:t>
              </a:r>
              <a:r>
                <a:rPr lang="en-US" sz="2400" b="1" dirty="0"/>
                <a:t>+</a:t>
              </a:r>
              <a:r>
                <a:rPr lang="el-GR" sz="2400" b="1" dirty="0">
                  <a:solidFill>
                    <a:srgbClr val="FF0000"/>
                  </a:solidFill>
                  <a:sym typeface="Symbol" pitchFamily="18" charset="2"/>
                </a:rPr>
                <a:t> β</a:t>
              </a:r>
              <a:r>
                <a:rPr lang="nl-NL" sz="2400" b="1" baseline="-25000" dirty="0">
                  <a:solidFill>
                    <a:srgbClr val="FF0000"/>
                  </a:solidFill>
                  <a:sym typeface="Symbol" pitchFamily="18" charset="2"/>
                </a:rPr>
                <a:t>M </a:t>
              </a:r>
              <a:r>
                <a:rPr lang="en-US" sz="2400" b="1" dirty="0">
                  <a:solidFill>
                    <a:srgbClr val="339933"/>
                  </a:solidFill>
                </a:rPr>
                <a:t>M</a:t>
              </a:r>
              <a:r>
                <a:rPr lang="en-US" sz="2400" b="1" baseline="-6000" dirty="0">
                  <a:solidFill>
                    <a:srgbClr val="339933"/>
                  </a:solidFill>
                </a:rPr>
                <a:t>1</a:t>
              </a:r>
              <a:endParaRPr lang="en-US" sz="2400" b="1" dirty="0"/>
            </a:p>
          </p:txBody>
        </p:sp>
        <p:cxnSp>
          <p:nvCxnSpPr>
            <p:cNvPr id="293920" name="AutoShape 32"/>
            <p:cNvCxnSpPr>
              <a:cxnSpLocks noChangeShapeType="1"/>
              <a:stCxn id="293916" idx="5"/>
              <a:endCxn id="293915" idx="1"/>
            </p:cNvCxnSpPr>
            <p:nvPr/>
          </p:nvCxnSpPr>
          <p:spPr bwMode="auto">
            <a:xfrm>
              <a:off x="4819650" y="5219700"/>
              <a:ext cx="135255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93921" name="Text Box 33"/>
            <p:cNvSpPr txBox="1">
              <a:spLocks noChangeArrowheads="1"/>
            </p:cNvSpPr>
            <p:nvPr/>
          </p:nvSpPr>
          <p:spPr bwMode="auto">
            <a:xfrm>
              <a:off x="4737100" y="4713251"/>
              <a:ext cx="14986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sz="2400" b="1" dirty="0">
                  <a:solidFill>
                    <a:schemeClr val="accent2"/>
                  </a:solidFill>
                </a:rPr>
                <a:t>m</a:t>
              </a:r>
              <a:r>
                <a:rPr lang="en-US" sz="2400" b="1" dirty="0"/>
                <a:t>+</a:t>
              </a:r>
              <a:r>
                <a:rPr lang="el-GR" sz="2400" b="1" dirty="0">
                  <a:solidFill>
                    <a:srgbClr val="FF0000"/>
                  </a:solidFill>
                  <a:sym typeface="Symbol" pitchFamily="18" charset="2"/>
                </a:rPr>
                <a:t> β</a:t>
              </a:r>
              <a:r>
                <a:rPr lang="nl-NL" sz="2400" b="1" baseline="-25000" dirty="0">
                  <a:solidFill>
                    <a:srgbClr val="FF0000"/>
                  </a:solidFill>
                  <a:sym typeface="Symbol" pitchFamily="18" charset="2"/>
                </a:rPr>
                <a:t>M </a:t>
              </a:r>
              <a:r>
                <a:rPr lang="en-US" sz="2400" b="1" dirty="0">
                  <a:solidFill>
                    <a:srgbClr val="339933"/>
                  </a:solidFill>
                </a:rPr>
                <a:t>M</a:t>
              </a:r>
              <a:r>
                <a:rPr lang="en-US" sz="2400" b="1" baseline="-6000" dirty="0">
                  <a:solidFill>
                    <a:srgbClr val="339933"/>
                  </a:solidFill>
                </a:rPr>
                <a:t>2</a:t>
              </a:r>
              <a:endParaRPr lang="en-US" sz="2400" b="1" dirty="0"/>
            </a:p>
          </p:txBody>
        </p:sp>
        <p:cxnSp>
          <p:nvCxnSpPr>
            <p:cNvPr id="4" name="Connector: Curved 3">
              <a:extLst>
                <a:ext uri="{FF2B5EF4-FFF2-40B4-BE49-F238E27FC236}">
                  <a16:creationId xmlns:a16="http://schemas.microsoft.com/office/drawing/2014/main" id="{E8E2C423-0A14-4240-A367-0B301213C43F}"/>
                </a:ext>
              </a:extLst>
            </p:cNvPr>
            <p:cNvCxnSpPr>
              <a:stCxn id="293892" idx="1"/>
              <a:endCxn id="293892" idx="2"/>
            </p:cNvCxnSpPr>
            <p:nvPr/>
          </p:nvCxnSpPr>
          <p:spPr>
            <a:xfrm rot="16200000" flipH="1" flipV="1">
              <a:off x="499129" y="2552699"/>
              <a:ext cx="377171" cy="156229"/>
            </a:xfrm>
            <a:prstGeom prst="curvedConnector4">
              <a:avLst>
                <a:gd name="adj1" fmla="val -102030"/>
                <a:gd name="adj2" fmla="val 246324"/>
              </a:avLst>
            </a:prstGeom>
            <a:ln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D236C48-E1A3-4025-8EA6-5757F8A8FE5D}"/>
                </a:ext>
              </a:extLst>
            </p:cNvPr>
            <p:cNvSpPr txBox="1"/>
            <p:nvPr/>
          </p:nvSpPr>
          <p:spPr>
            <a:xfrm>
              <a:off x="228600" y="1750367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/>
                <a:t>1</a:t>
              </a:r>
              <a:endParaRPr lang="nl-NL" sz="2400"/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3"/>
          <p:cNvSpPr>
            <a:spLocks noChangeArrowheads="1"/>
          </p:cNvSpPr>
          <p:nvPr/>
        </p:nvSpPr>
        <p:spPr bwMode="auto">
          <a:xfrm>
            <a:off x="4114800" y="2819400"/>
            <a:ext cx="990600" cy="83820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/>
              <a:t>Twin 1</a:t>
            </a:r>
          </a:p>
        </p:txBody>
      </p:sp>
      <p:sp>
        <p:nvSpPr>
          <p:cNvPr id="293892" name="Oval 4"/>
          <p:cNvSpPr>
            <a:spLocks noChangeArrowheads="1"/>
          </p:cNvSpPr>
          <p:nvPr/>
        </p:nvSpPr>
        <p:spPr bwMode="auto">
          <a:xfrm>
            <a:off x="2743200" y="304800"/>
            <a:ext cx="1066800" cy="1066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/>
              <a:t>A</a:t>
            </a:r>
          </a:p>
        </p:txBody>
      </p:sp>
      <p:sp>
        <p:nvSpPr>
          <p:cNvPr id="293893" name="Oval 5"/>
          <p:cNvSpPr>
            <a:spLocks noChangeArrowheads="1"/>
          </p:cNvSpPr>
          <p:nvPr/>
        </p:nvSpPr>
        <p:spPr bwMode="auto">
          <a:xfrm>
            <a:off x="4076700" y="304800"/>
            <a:ext cx="1066800" cy="1066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/>
              <a:t>C</a:t>
            </a:r>
          </a:p>
        </p:txBody>
      </p:sp>
      <p:sp>
        <p:nvSpPr>
          <p:cNvPr id="293894" name="Oval 6"/>
          <p:cNvSpPr>
            <a:spLocks noChangeArrowheads="1"/>
          </p:cNvSpPr>
          <p:nvPr/>
        </p:nvSpPr>
        <p:spPr bwMode="auto">
          <a:xfrm>
            <a:off x="5486400" y="304800"/>
            <a:ext cx="1066800" cy="1066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/>
              <a:t>E</a:t>
            </a:r>
          </a:p>
        </p:txBody>
      </p:sp>
      <p:cxnSp>
        <p:nvCxnSpPr>
          <p:cNvPr id="293895" name="AutoShape 7"/>
          <p:cNvCxnSpPr>
            <a:cxnSpLocks noChangeShapeType="1"/>
          </p:cNvCxnSpPr>
          <p:nvPr/>
        </p:nvCxnSpPr>
        <p:spPr bwMode="auto">
          <a:xfrm>
            <a:off x="3619500" y="1219200"/>
            <a:ext cx="955675" cy="1574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93896" name="AutoShape 8"/>
          <p:cNvCxnSpPr>
            <a:cxnSpLocks noChangeShapeType="1"/>
          </p:cNvCxnSpPr>
          <p:nvPr/>
        </p:nvCxnSpPr>
        <p:spPr bwMode="auto">
          <a:xfrm>
            <a:off x="4572000" y="1374775"/>
            <a:ext cx="0" cy="141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93897" name="AutoShape 9"/>
          <p:cNvCxnSpPr>
            <a:cxnSpLocks noChangeShapeType="1"/>
          </p:cNvCxnSpPr>
          <p:nvPr/>
        </p:nvCxnSpPr>
        <p:spPr bwMode="auto">
          <a:xfrm flipH="1">
            <a:off x="4572000" y="1219200"/>
            <a:ext cx="1031875" cy="1574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93907" name="Text Box 19"/>
          <p:cNvSpPr txBox="1">
            <a:spLocks noChangeArrowheads="1"/>
          </p:cNvSpPr>
          <p:nvPr/>
        </p:nvSpPr>
        <p:spPr bwMode="auto">
          <a:xfrm>
            <a:off x="2819400" y="1665846"/>
            <a:ext cx="1270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accent2"/>
                </a:solidFill>
              </a:rPr>
              <a:t>a+</a:t>
            </a:r>
            <a:r>
              <a:rPr lang="en-US" sz="2400" b="1" dirty="0">
                <a:solidFill>
                  <a:srgbClr val="FF0000"/>
                </a:solidFill>
                <a:sym typeface="Symbol" pitchFamily="18" charset="2"/>
              </a:rPr>
              <a:t></a:t>
            </a:r>
            <a:r>
              <a:rPr lang="en-US" sz="2400" b="1" baseline="-25000" dirty="0">
                <a:solidFill>
                  <a:srgbClr val="FF0000"/>
                </a:solidFill>
                <a:sym typeface="Symbol" pitchFamily="18" charset="2"/>
              </a:rPr>
              <a:t>X</a:t>
            </a:r>
            <a:r>
              <a:rPr lang="en-US" sz="2400" b="1" dirty="0">
                <a:solidFill>
                  <a:srgbClr val="339933"/>
                </a:solidFill>
                <a:sym typeface="Symbol" pitchFamily="18" charset="2"/>
              </a:rPr>
              <a:t>M</a:t>
            </a:r>
            <a:r>
              <a:rPr lang="en-US" sz="2400" b="1" baseline="-25000" dirty="0">
                <a:solidFill>
                  <a:srgbClr val="339933"/>
                </a:solidFill>
                <a:sym typeface="Symbol" pitchFamily="18" charset="2"/>
              </a:rPr>
              <a:t>1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293908" name="Text Box 20"/>
          <p:cNvSpPr txBox="1">
            <a:spLocks noChangeArrowheads="1"/>
          </p:cNvSpPr>
          <p:nvPr/>
        </p:nvSpPr>
        <p:spPr bwMode="auto">
          <a:xfrm>
            <a:off x="4305300" y="1590675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accent2"/>
                </a:solidFill>
              </a:rPr>
              <a:t>c</a:t>
            </a:r>
          </a:p>
        </p:txBody>
      </p:sp>
      <p:sp>
        <p:nvSpPr>
          <p:cNvPr id="293909" name="Text Box 21"/>
          <p:cNvSpPr txBox="1">
            <a:spLocks noChangeArrowheads="1"/>
          </p:cNvSpPr>
          <p:nvPr/>
        </p:nvSpPr>
        <p:spPr bwMode="auto">
          <a:xfrm>
            <a:off x="4876800" y="1600200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accent2"/>
                </a:solidFill>
              </a:rPr>
              <a:t>e</a:t>
            </a:r>
          </a:p>
        </p:txBody>
      </p:sp>
      <p:sp>
        <p:nvSpPr>
          <p:cNvPr id="293914" name="Rectangle 26"/>
          <p:cNvSpPr>
            <a:spLocks noChangeArrowheads="1"/>
          </p:cNvSpPr>
          <p:nvPr/>
        </p:nvSpPr>
        <p:spPr bwMode="auto">
          <a:xfrm>
            <a:off x="4114800" y="2819400"/>
            <a:ext cx="990600" cy="83820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/>
              <a:t>Twin 1</a:t>
            </a:r>
          </a:p>
        </p:txBody>
      </p:sp>
      <p:sp>
        <p:nvSpPr>
          <p:cNvPr id="293916" name="AutoShape 28"/>
          <p:cNvSpPr>
            <a:spLocks noChangeArrowheads="1"/>
          </p:cNvSpPr>
          <p:nvPr/>
        </p:nvSpPr>
        <p:spPr bwMode="auto">
          <a:xfrm>
            <a:off x="1676400" y="2895600"/>
            <a:ext cx="990600" cy="685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nl-NL" sz="2400" dirty="0"/>
              <a:t>1</a:t>
            </a:r>
            <a:endParaRPr lang="en-US" sz="2400" dirty="0"/>
          </a:p>
        </p:txBody>
      </p:sp>
      <p:cxnSp>
        <p:nvCxnSpPr>
          <p:cNvPr id="293917" name="AutoShape 29"/>
          <p:cNvCxnSpPr>
            <a:cxnSpLocks noChangeShapeType="1"/>
            <a:stCxn id="293916" idx="5"/>
          </p:cNvCxnSpPr>
          <p:nvPr/>
        </p:nvCxnSpPr>
        <p:spPr bwMode="auto">
          <a:xfrm>
            <a:off x="2419350" y="3238500"/>
            <a:ext cx="16033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93918" name="Text Box 30"/>
          <p:cNvSpPr txBox="1">
            <a:spLocks noChangeArrowheads="1"/>
          </p:cNvSpPr>
          <p:nvPr/>
        </p:nvSpPr>
        <p:spPr bwMode="auto">
          <a:xfrm>
            <a:off x="2482850" y="2746448"/>
            <a:ext cx="149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accent2"/>
                </a:solidFill>
              </a:rPr>
              <a:t>m</a:t>
            </a:r>
            <a:r>
              <a:rPr lang="en-US" sz="2400" b="1" dirty="0"/>
              <a:t>+</a:t>
            </a:r>
            <a:r>
              <a:rPr lang="el-GR" sz="2400" b="1" dirty="0">
                <a:solidFill>
                  <a:srgbClr val="FF0000"/>
                </a:solidFill>
                <a:sym typeface="Symbol" pitchFamily="18" charset="2"/>
              </a:rPr>
              <a:t> β</a:t>
            </a:r>
            <a:r>
              <a:rPr lang="nl-NL" sz="2400" b="1" baseline="-25000" dirty="0">
                <a:solidFill>
                  <a:srgbClr val="FF0000"/>
                </a:solidFill>
                <a:sym typeface="Symbol" pitchFamily="18" charset="2"/>
              </a:rPr>
              <a:t>M </a:t>
            </a:r>
            <a:r>
              <a:rPr lang="en-US" sz="2400" b="1" dirty="0">
                <a:solidFill>
                  <a:srgbClr val="339933"/>
                </a:solidFill>
              </a:rPr>
              <a:t>M</a:t>
            </a:r>
            <a:r>
              <a:rPr lang="en-US" sz="2400" b="1" baseline="-6000" dirty="0">
                <a:solidFill>
                  <a:srgbClr val="339933"/>
                </a:solidFill>
              </a:rPr>
              <a:t>1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78594" y="4038600"/>
            <a:ext cx="85725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400"/>
              <a:t>If M is binary (0/1) (instead of continuous)</a:t>
            </a:r>
          </a:p>
          <a:p>
            <a:r>
              <a:rPr lang="nl-NL" sz="3400" b="1">
                <a:solidFill>
                  <a:srgbClr val="339966"/>
                </a:solidFill>
              </a:rPr>
              <a:t>M</a:t>
            </a:r>
            <a:r>
              <a:rPr lang="nl-NL" sz="3400" b="1" baseline="-25000">
                <a:solidFill>
                  <a:srgbClr val="339966"/>
                </a:solidFill>
              </a:rPr>
              <a:t>1</a:t>
            </a:r>
            <a:r>
              <a:rPr lang="nl-NL" sz="3400"/>
              <a:t>=0 </a:t>
            </a:r>
            <a:r>
              <a:rPr lang="nl-NL" sz="3400">
                <a:sym typeface="Wingdings" panose="05000000000000000000" pitchFamily="2" charset="2"/>
              </a:rPr>
              <a:t></a:t>
            </a:r>
            <a:r>
              <a:rPr lang="nl-NL" sz="3400"/>
              <a:t> </a:t>
            </a:r>
            <a:r>
              <a:rPr lang="nl-NL" sz="3400" dirty="0"/>
              <a:t>mean=</a:t>
            </a:r>
            <a:r>
              <a:rPr lang="en-US" sz="3400" b="1" dirty="0">
                <a:solidFill>
                  <a:schemeClr val="accent2"/>
                </a:solidFill>
              </a:rPr>
              <a:t> m</a:t>
            </a:r>
            <a:r>
              <a:rPr lang="nl-NL" sz="3400" dirty="0"/>
              <a:t> </a:t>
            </a:r>
            <a:r>
              <a:rPr lang="nl-NL" sz="3400"/>
              <a:t>&amp; s</a:t>
            </a:r>
            <a:r>
              <a:rPr lang="nl-NL" sz="3400" baseline="30000"/>
              <a:t>2</a:t>
            </a:r>
            <a:r>
              <a:rPr lang="nl-NL" sz="3400" baseline="-25000"/>
              <a:t>A</a:t>
            </a:r>
            <a:r>
              <a:rPr lang="nl-NL" sz="3400"/>
              <a:t>  = </a:t>
            </a:r>
            <a:r>
              <a:rPr lang="en-US" sz="3400" b="1">
                <a:solidFill>
                  <a:schemeClr val="accent2"/>
                </a:solidFill>
              </a:rPr>
              <a:t>a</a:t>
            </a:r>
            <a:r>
              <a:rPr lang="nl-NL" sz="3400" baseline="30000"/>
              <a:t>2</a:t>
            </a:r>
            <a:endParaRPr lang="nl-NL" sz="3400" dirty="0"/>
          </a:p>
          <a:p>
            <a:r>
              <a:rPr lang="nl-NL" sz="3400" b="1">
                <a:solidFill>
                  <a:srgbClr val="339966"/>
                </a:solidFill>
              </a:rPr>
              <a:t>M</a:t>
            </a:r>
            <a:r>
              <a:rPr lang="nl-NL" sz="3400" b="1" baseline="-25000">
                <a:solidFill>
                  <a:srgbClr val="339966"/>
                </a:solidFill>
              </a:rPr>
              <a:t>1</a:t>
            </a:r>
            <a:r>
              <a:rPr lang="nl-NL" sz="3400"/>
              <a:t>=1 </a:t>
            </a:r>
            <a:r>
              <a:rPr lang="nl-NL" sz="3400">
                <a:sym typeface="Wingdings" panose="05000000000000000000" pitchFamily="2" charset="2"/>
              </a:rPr>
              <a:t></a:t>
            </a:r>
            <a:r>
              <a:rPr lang="nl-NL" sz="3400"/>
              <a:t> </a:t>
            </a:r>
            <a:r>
              <a:rPr lang="nl-NL" sz="3400" dirty="0"/>
              <a:t>mean=</a:t>
            </a:r>
            <a:r>
              <a:rPr lang="en-US" sz="3400" b="1" dirty="0">
                <a:solidFill>
                  <a:schemeClr val="accent2"/>
                </a:solidFill>
              </a:rPr>
              <a:t> m</a:t>
            </a:r>
            <a:r>
              <a:rPr lang="en-US" sz="3400" b="1" dirty="0"/>
              <a:t>+</a:t>
            </a:r>
            <a:r>
              <a:rPr lang="el-GR" sz="3400" b="1" dirty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l-GR" sz="3400" b="1">
                <a:solidFill>
                  <a:srgbClr val="FF0000"/>
                </a:solidFill>
                <a:sym typeface="Symbol" pitchFamily="18" charset="2"/>
              </a:rPr>
              <a:t>β</a:t>
            </a:r>
            <a:r>
              <a:rPr lang="nl-NL" sz="3400" b="1" baseline="-25000">
                <a:solidFill>
                  <a:srgbClr val="FF0000"/>
                </a:solidFill>
                <a:sym typeface="Symbol" pitchFamily="18" charset="2"/>
              </a:rPr>
              <a:t>M</a:t>
            </a:r>
            <a:r>
              <a:rPr lang="en-US" sz="3400" b="1"/>
              <a:t> </a:t>
            </a:r>
            <a:r>
              <a:rPr lang="nl-NL" sz="3400"/>
              <a:t>&amp; s</a:t>
            </a:r>
            <a:r>
              <a:rPr lang="nl-NL" sz="3400" baseline="30000"/>
              <a:t>2</a:t>
            </a:r>
            <a:r>
              <a:rPr lang="nl-NL" sz="3400" baseline="-25000"/>
              <a:t>A</a:t>
            </a:r>
            <a:r>
              <a:rPr lang="nl-NL" sz="3400"/>
              <a:t> = (</a:t>
            </a:r>
            <a:r>
              <a:rPr lang="en-US" sz="3400" b="1">
                <a:solidFill>
                  <a:schemeClr val="accent2"/>
                </a:solidFill>
              </a:rPr>
              <a:t>a+</a:t>
            </a:r>
            <a:r>
              <a:rPr lang="en-US" sz="3400" b="1">
                <a:solidFill>
                  <a:srgbClr val="FF0000"/>
                </a:solidFill>
                <a:sym typeface="Symbol" pitchFamily="18" charset="2"/>
              </a:rPr>
              <a:t></a:t>
            </a:r>
            <a:r>
              <a:rPr lang="en-US" sz="3400" b="1" baseline="-25000">
                <a:solidFill>
                  <a:srgbClr val="FF0000"/>
                </a:solidFill>
                <a:sym typeface="Symbol" pitchFamily="18" charset="2"/>
              </a:rPr>
              <a:t>X</a:t>
            </a:r>
            <a:r>
              <a:rPr lang="en-US" b="1">
                <a:solidFill>
                  <a:srgbClr val="339933"/>
                </a:solidFill>
              </a:rPr>
              <a:t>M</a:t>
            </a:r>
            <a:r>
              <a:rPr lang="en-US" b="1" baseline="-6000">
                <a:solidFill>
                  <a:srgbClr val="339933"/>
                </a:solidFill>
              </a:rPr>
              <a:t>1</a:t>
            </a:r>
            <a:r>
              <a:rPr lang="nl-NL" sz="3400"/>
              <a:t>)</a:t>
            </a:r>
            <a:r>
              <a:rPr lang="nl-NL" sz="3400" baseline="30000"/>
              <a:t>2</a:t>
            </a:r>
            <a:endParaRPr lang="en-US" sz="3400" b="1" baseline="30000" dirty="0">
              <a:solidFill>
                <a:schemeClr val="accent2"/>
              </a:solidFill>
            </a:endParaRPr>
          </a:p>
        </p:txBody>
      </p: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A2082155-2DC1-47A4-A16D-986CDA5C38B5}"/>
              </a:ext>
            </a:extLst>
          </p:cNvPr>
          <p:cNvCxnSpPr>
            <a:cxnSpLocks/>
            <a:stCxn id="293892" idx="3"/>
            <a:endCxn id="293892" idx="2"/>
          </p:cNvCxnSpPr>
          <p:nvPr/>
        </p:nvCxnSpPr>
        <p:spPr>
          <a:xfrm rot="5400000" flipH="1">
            <a:off x="2632729" y="948672"/>
            <a:ext cx="377171" cy="156229"/>
          </a:xfrm>
          <a:prstGeom prst="curvedConnector4">
            <a:avLst>
              <a:gd name="adj1" fmla="val -102030"/>
              <a:gd name="adj2" fmla="val 246324"/>
            </a:avLst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2AEB9281-3B5A-4053-B939-E26AE9046820}"/>
              </a:ext>
            </a:extLst>
          </p:cNvPr>
          <p:cNvSpPr txBox="1"/>
          <p:nvPr/>
        </p:nvSpPr>
        <p:spPr>
          <a:xfrm>
            <a:off x="2213888" y="1129010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/>
              <a:t>1</a:t>
            </a:r>
            <a:endParaRPr lang="nl-NL" sz="24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96785D-92D1-4892-A290-F62F1EE0FEA1}"/>
              </a:ext>
            </a:extLst>
          </p:cNvPr>
          <p:cNvSpPr txBox="1"/>
          <p:nvPr/>
        </p:nvSpPr>
        <p:spPr>
          <a:xfrm>
            <a:off x="190999" y="5870648"/>
            <a:ext cx="5615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Test of moderation: test of </a:t>
            </a:r>
            <a:r>
              <a:rPr lang="en-US" b="1">
                <a:solidFill>
                  <a:srgbClr val="FF0000"/>
                </a:solidFill>
                <a:sym typeface="Symbol" pitchFamily="18" charset="2"/>
              </a:rPr>
              <a:t></a:t>
            </a:r>
            <a:r>
              <a:rPr lang="en-US" b="1" baseline="-25000">
                <a:solidFill>
                  <a:srgbClr val="FF0000"/>
                </a:solidFill>
                <a:sym typeface="Symbol" pitchFamily="18" charset="2"/>
              </a:rPr>
              <a:t>X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23092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3"/>
          <p:cNvSpPr>
            <a:spLocks noChangeArrowheads="1"/>
          </p:cNvSpPr>
          <p:nvPr/>
        </p:nvSpPr>
        <p:spPr bwMode="auto">
          <a:xfrm>
            <a:off x="4114800" y="2819400"/>
            <a:ext cx="990600" cy="83820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/>
              <a:t>Twin 1</a:t>
            </a:r>
          </a:p>
        </p:txBody>
      </p:sp>
      <p:sp>
        <p:nvSpPr>
          <p:cNvPr id="293892" name="Oval 4"/>
          <p:cNvSpPr>
            <a:spLocks noChangeArrowheads="1"/>
          </p:cNvSpPr>
          <p:nvPr/>
        </p:nvSpPr>
        <p:spPr bwMode="auto">
          <a:xfrm>
            <a:off x="2743200" y="304800"/>
            <a:ext cx="1066800" cy="1066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/>
              <a:t>A</a:t>
            </a:r>
          </a:p>
        </p:txBody>
      </p:sp>
      <p:sp>
        <p:nvSpPr>
          <p:cNvPr id="293893" name="Oval 5"/>
          <p:cNvSpPr>
            <a:spLocks noChangeArrowheads="1"/>
          </p:cNvSpPr>
          <p:nvPr/>
        </p:nvSpPr>
        <p:spPr bwMode="auto">
          <a:xfrm>
            <a:off x="4076700" y="304800"/>
            <a:ext cx="1066800" cy="1066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/>
              <a:t>C</a:t>
            </a:r>
          </a:p>
        </p:txBody>
      </p:sp>
      <p:sp>
        <p:nvSpPr>
          <p:cNvPr id="293894" name="Oval 6"/>
          <p:cNvSpPr>
            <a:spLocks noChangeArrowheads="1"/>
          </p:cNvSpPr>
          <p:nvPr/>
        </p:nvSpPr>
        <p:spPr bwMode="auto">
          <a:xfrm>
            <a:off x="5486400" y="304800"/>
            <a:ext cx="1066800" cy="1066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/>
              <a:t>E</a:t>
            </a:r>
          </a:p>
        </p:txBody>
      </p:sp>
      <p:cxnSp>
        <p:nvCxnSpPr>
          <p:cNvPr id="293895" name="AutoShape 7"/>
          <p:cNvCxnSpPr>
            <a:cxnSpLocks noChangeShapeType="1"/>
          </p:cNvCxnSpPr>
          <p:nvPr/>
        </p:nvCxnSpPr>
        <p:spPr bwMode="auto">
          <a:xfrm>
            <a:off x="3619500" y="1219200"/>
            <a:ext cx="955675" cy="1574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93896" name="AutoShape 8"/>
          <p:cNvCxnSpPr>
            <a:cxnSpLocks noChangeShapeType="1"/>
          </p:cNvCxnSpPr>
          <p:nvPr/>
        </p:nvCxnSpPr>
        <p:spPr bwMode="auto">
          <a:xfrm>
            <a:off x="4572000" y="1374775"/>
            <a:ext cx="0" cy="141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93897" name="AutoShape 9"/>
          <p:cNvCxnSpPr>
            <a:cxnSpLocks noChangeShapeType="1"/>
          </p:cNvCxnSpPr>
          <p:nvPr/>
        </p:nvCxnSpPr>
        <p:spPr bwMode="auto">
          <a:xfrm flipH="1">
            <a:off x="4572000" y="1219200"/>
            <a:ext cx="1031875" cy="1574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93907" name="Text Box 19"/>
          <p:cNvSpPr txBox="1">
            <a:spLocks noChangeArrowheads="1"/>
          </p:cNvSpPr>
          <p:nvPr/>
        </p:nvSpPr>
        <p:spPr bwMode="auto">
          <a:xfrm>
            <a:off x="2819400" y="1665846"/>
            <a:ext cx="1270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accent2"/>
                </a:solidFill>
              </a:rPr>
              <a:t>1+</a:t>
            </a:r>
            <a:r>
              <a:rPr lang="en-US" sz="2400" b="1" dirty="0">
                <a:solidFill>
                  <a:srgbClr val="FF0000"/>
                </a:solidFill>
                <a:sym typeface="Symbol" pitchFamily="18" charset="2"/>
              </a:rPr>
              <a:t></a:t>
            </a:r>
            <a:r>
              <a:rPr lang="en-US" sz="2400" b="1" baseline="-25000" dirty="0">
                <a:solidFill>
                  <a:srgbClr val="FF0000"/>
                </a:solidFill>
                <a:sym typeface="Symbol" pitchFamily="18" charset="2"/>
              </a:rPr>
              <a:t>X</a:t>
            </a:r>
            <a:r>
              <a:rPr lang="en-US" sz="2400" b="1" dirty="0">
                <a:solidFill>
                  <a:srgbClr val="339933"/>
                </a:solidFill>
                <a:sym typeface="Symbol" pitchFamily="18" charset="2"/>
              </a:rPr>
              <a:t>M</a:t>
            </a:r>
            <a:r>
              <a:rPr lang="en-US" sz="2400" b="1" baseline="-25000" dirty="0">
                <a:solidFill>
                  <a:srgbClr val="339933"/>
                </a:solidFill>
                <a:sym typeface="Symbol" pitchFamily="18" charset="2"/>
              </a:rPr>
              <a:t>1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293908" name="Text Box 20"/>
          <p:cNvSpPr txBox="1">
            <a:spLocks noChangeArrowheads="1"/>
          </p:cNvSpPr>
          <p:nvPr/>
        </p:nvSpPr>
        <p:spPr bwMode="auto">
          <a:xfrm>
            <a:off x="4295567" y="1588443"/>
            <a:ext cx="3385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293909" name="Text Box 21"/>
          <p:cNvSpPr txBox="1">
            <a:spLocks noChangeArrowheads="1"/>
          </p:cNvSpPr>
          <p:nvPr/>
        </p:nvSpPr>
        <p:spPr bwMode="auto">
          <a:xfrm>
            <a:off x="4867067" y="1597968"/>
            <a:ext cx="3385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293914" name="Rectangle 26"/>
          <p:cNvSpPr>
            <a:spLocks noChangeArrowheads="1"/>
          </p:cNvSpPr>
          <p:nvPr/>
        </p:nvSpPr>
        <p:spPr bwMode="auto">
          <a:xfrm>
            <a:off x="4114800" y="2819400"/>
            <a:ext cx="990600" cy="83820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/>
              <a:t>Twin 1</a:t>
            </a:r>
          </a:p>
        </p:txBody>
      </p:sp>
      <p:sp>
        <p:nvSpPr>
          <p:cNvPr id="293916" name="AutoShape 28"/>
          <p:cNvSpPr>
            <a:spLocks noChangeArrowheads="1"/>
          </p:cNvSpPr>
          <p:nvPr/>
        </p:nvSpPr>
        <p:spPr bwMode="auto">
          <a:xfrm>
            <a:off x="1676400" y="2895600"/>
            <a:ext cx="990600" cy="685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nl-NL" sz="2400" dirty="0"/>
              <a:t>1</a:t>
            </a:r>
            <a:endParaRPr lang="en-US" sz="2400" dirty="0"/>
          </a:p>
        </p:txBody>
      </p:sp>
      <p:cxnSp>
        <p:nvCxnSpPr>
          <p:cNvPr id="293917" name="AutoShape 29"/>
          <p:cNvCxnSpPr>
            <a:cxnSpLocks noChangeShapeType="1"/>
            <a:stCxn id="293916" idx="5"/>
          </p:cNvCxnSpPr>
          <p:nvPr/>
        </p:nvCxnSpPr>
        <p:spPr bwMode="auto">
          <a:xfrm>
            <a:off x="2419350" y="3238500"/>
            <a:ext cx="16033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93918" name="Text Box 30"/>
          <p:cNvSpPr txBox="1">
            <a:spLocks noChangeArrowheads="1"/>
          </p:cNvSpPr>
          <p:nvPr/>
        </p:nvSpPr>
        <p:spPr bwMode="auto">
          <a:xfrm>
            <a:off x="2482850" y="2746448"/>
            <a:ext cx="149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accent2"/>
                </a:solidFill>
              </a:rPr>
              <a:t>m</a:t>
            </a:r>
            <a:r>
              <a:rPr lang="en-US" sz="2400" b="1" dirty="0"/>
              <a:t>+</a:t>
            </a:r>
            <a:r>
              <a:rPr lang="el-GR" sz="2400" b="1" dirty="0">
                <a:solidFill>
                  <a:srgbClr val="FF0000"/>
                </a:solidFill>
                <a:sym typeface="Symbol" pitchFamily="18" charset="2"/>
              </a:rPr>
              <a:t> β</a:t>
            </a:r>
            <a:r>
              <a:rPr lang="nl-NL" sz="2400" b="1" baseline="-25000" dirty="0">
                <a:solidFill>
                  <a:srgbClr val="FF0000"/>
                </a:solidFill>
                <a:sym typeface="Symbol" pitchFamily="18" charset="2"/>
              </a:rPr>
              <a:t>M </a:t>
            </a:r>
            <a:r>
              <a:rPr lang="en-US" sz="2400" b="1" dirty="0">
                <a:solidFill>
                  <a:srgbClr val="339933"/>
                </a:solidFill>
              </a:rPr>
              <a:t>M</a:t>
            </a:r>
            <a:r>
              <a:rPr lang="en-US" sz="2400" b="1" baseline="-6000" dirty="0">
                <a:solidFill>
                  <a:srgbClr val="339933"/>
                </a:solidFill>
              </a:rPr>
              <a:t>1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78594" y="4038600"/>
            <a:ext cx="85725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400"/>
              <a:t>If M is binary (0/1) (instead of continuous)</a:t>
            </a:r>
          </a:p>
          <a:p>
            <a:r>
              <a:rPr lang="nl-NL" sz="3400" b="1">
                <a:solidFill>
                  <a:srgbClr val="339966"/>
                </a:solidFill>
              </a:rPr>
              <a:t>M</a:t>
            </a:r>
            <a:r>
              <a:rPr lang="nl-NL" sz="3400" b="1" baseline="-25000">
                <a:solidFill>
                  <a:srgbClr val="339966"/>
                </a:solidFill>
              </a:rPr>
              <a:t>1</a:t>
            </a:r>
            <a:r>
              <a:rPr lang="nl-NL" sz="3400"/>
              <a:t>=0 </a:t>
            </a:r>
            <a:r>
              <a:rPr lang="nl-NL" sz="3400">
                <a:sym typeface="Wingdings" panose="05000000000000000000" pitchFamily="2" charset="2"/>
              </a:rPr>
              <a:t></a:t>
            </a:r>
            <a:r>
              <a:rPr lang="nl-NL" sz="3400"/>
              <a:t> </a:t>
            </a:r>
            <a:r>
              <a:rPr lang="nl-NL" sz="3400" dirty="0"/>
              <a:t>mean=</a:t>
            </a:r>
            <a:r>
              <a:rPr lang="en-US" sz="3400" b="1" dirty="0">
                <a:solidFill>
                  <a:schemeClr val="accent2"/>
                </a:solidFill>
              </a:rPr>
              <a:t> m</a:t>
            </a:r>
            <a:r>
              <a:rPr lang="nl-NL" sz="3400" dirty="0"/>
              <a:t> </a:t>
            </a:r>
            <a:r>
              <a:rPr lang="nl-NL" sz="3400"/>
              <a:t>&amp; s</a:t>
            </a:r>
            <a:r>
              <a:rPr lang="nl-NL" sz="3400" baseline="30000"/>
              <a:t>2</a:t>
            </a:r>
            <a:r>
              <a:rPr lang="nl-NL" sz="3400" baseline="-25000"/>
              <a:t>A</a:t>
            </a:r>
            <a:r>
              <a:rPr lang="nl-NL" sz="3400"/>
              <a:t>  = </a:t>
            </a:r>
            <a:r>
              <a:rPr lang="nl-NL" sz="3400" b="1">
                <a:solidFill>
                  <a:srgbClr val="0070C0"/>
                </a:solidFill>
              </a:rPr>
              <a:t>s</a:t>
            </a:r>
            <a:r>
              <a:rPr lang="nl-NL" sz="3400" b="1" baseline="30000">
                <a:solidFill>
                  <a:srgbClr val="0070C0"/>
                </a:solidFill>
              </a:rPr>
              <a:t>2</a:t>
            </a:r>
            <a:r>
              <a:rPr lang="nl-NL" sz="3400" b="1" baseline="-25000">
                <a:solidFill>
                  <a:srgbClr val="0070C0"/>
                </a:solidFill>
              </a:rPr>
              <a:t>A</a:t>
            </a:r>
            <a:r>
              <a:rPr lang="nl-NL" sz="3400" baseline="-25000"/>
              <a:t> </a:t>
            </a:r>
          </a:p>
          <a:p>
            <a:r>
              <a:rPr lang="nl-NL" sz="3400" b="1">
                <a:solidFill>
                  <a:srgbClr val="339966"/>
                </a:solidFill>
              </a:rPr>
              <a:t>M</a:t>
            </a:r>
            <a:r>
              <a:rPr lang="nl-NL" sz="3400" b="1" baseline="-25000">
                <a:solidFill>
                  <a:srgbClr val="339966"/>
                </a:solidFill>
              </a:rPr>
              <a:t>1</a:t>
            </a:r>
            <a:r>
              <a:rPr lang="nl-NL" sz="3400"/>
              <a:t>=1 </a:t>
            </a:r>
            <a:r>
              <a:rPr lang="nl-NL" sz="3400">
                <a:sym typeface="Wingdings" panose="05000000000000000000" pitchFamily="2" charset="2"/>
              </a:rPr>
              <a:t></a:t>
            </a:r>
            <a:r>
              <a:rPr lang="nl-NL" sz="3400"/>
              <a:t> </a:t>
            </a:r>
            <a:r>
              <a:rPr lang="nl-NL" sz="3400" dirty="0"/>
              <a:t>mean=</a:t>
            </a:r>
            <a:r>
              <a:rPr lang="en-US" sz="3400" b="1" dirty="0">
                <a:solidFill>
                  <a:schemeClr val="accent2"/>
                </a:solidFill>
              </a:rPr>
              <a:t> m</a:t>
            </a:r>
            <a:r>
              <a:rPr lang="en-US" sz="3400" b="1" dirty="0"/>
              <a:t>+</a:t>
            </a:r>
            <a:r>
              <a:rPr lang="el-GR" sz="3400" b="1" dirty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l-GR" sz="3400" b="1">
                <a:solidFill>
                  <a:srgbClr val="FF0000"/>
                </a:solidFill>
                <a:sym typeface="Symbol" pitchFamily="18" charset="2"/>
              </a:rPr>
              <a:t>β</a:t>
            </a:r>
            <a:r>
              <a:rPr lang="nl-NL" sz="3400" b="1" baseline="-25000">
                <a:solidFill>
                  <a:srgbClr val="FF0000"/>
                </a:solidFill>
                <a:sym typeface="Symbol" pitchFamily="18" charset="2"/>
              </a:rPr>
              <a:t>M</a:t>
            </a:r>
            <a:r>
              <a:rPr lang="en-US" sz="3400" b="1"/>
              <a:t> </a:t>
            </a:r>
            <a:r>
              <a:rPr lang="nl-NL" sz="3400"/>
              <a:t>&amp; s</a:t>
            </a:r>
            <a:r>
              <a:rPr lang="nl-NL" sz="3400" baseline="30000"/>
              <a:t>2</a:t>
            </a:r>
            <a:r>
              <a:rPr lang="nl-NL" sz="3400" baseline="-25000"/>
              <a:t>A</a:t>
            </a:r>
            <a:r>
              <a:rPr lang="nl-NL" sz="3400"/>
              <a:t> = </a:t>
            </a:r>
            <a:r>
              <a:rPr lang="nl-NL" sz="3400" b="1">
                <a:solidFill>
                  <a:srgbClr val="0070C0"/>
                </a:solidFill>
              </a:rPr>
              <a:t>s</a:t>
            </a:r>
            <a:r>
              <a:rPr lang="nl-NL" sz="3400" b="1" baseline="30000">
                <a:solidFill>
                  <a:srgbClr val="0070C0"/>
                </a:solidFill>
              </a:rPr>
              <a:t>2</a:t>
            </a:r>
            <a:r>
              <a:rPr lang="nl-NL" sz="3400" b="1" baseline="-25000">
                <a:solidFill>
                  <a:srgbClr val="0070C0"/>
                </a:solidFill>
              </a:rPr>
              <a:t>A</a:t>
            </a:r>
            <a:r>
              <a:rPr lang="nl-NL" sz="3400" baseline="-25000"/>
              <a:t> </a:t>
            </a:r>
            <a:r>
              <a:rPr lang="nl-NL" sz="3400"/>
              <a:t>(</a:t>
            </a:r>
            <a:r>
              <a:rPr lang="en-US" sz="3400" b="1">
                <a:solidFill>
                  <a:schemeClr val="accent2"/>
                </a:solidFill>
              </a:rPr>
              <a:t>1+</a:t>
            </a:r>
            <a:r>
              <a:rPr lang="en-US" sz="3400" b="1">
                <a:solidFill>
                  <a:srgbClr val="FF0000"/>
                </a:solidFill>
                <a:sym typeface="Symbol" pitchFamily="18" charset="2"/>
              </a:rPr>
              <a:t></a:t>
            </a:r>
            <a:r>
              <a:rPr lang="en-US" sz="3400" b="1" baseline="-25000">
                <a:solidFill>
                  <a:srgbClr val="FF0000"/>
                </a:solidFill>
                <a:sym typeface="Symbol" pitchFamily="18" charset="2"/>
              </a:rPr>
              <a:t>X</a:t>
            </a:r>
            <a:r>
              <a:rPr lang="nl-NL" sz="3400"/>
              <a:t>)</a:t>
            </a:r>
            <a:r>
              <a:rPr lang="nl-NL" sz="3400" baseline="30000"/>
              <a:t>2</a:t>
            </a:r>
            <a:endParaRPr lang="en-US" sz="3400" b="1" baseline="30000" dirty="0">
              <a:solidFill>
                <a:schemeClr val="accent2"/>
              </a:solidFill>
            </a:endParaRPr>
          </a:p>
        </p:txBody>
      </p:sp>
      <p:cxnSp>
        <p:nvCxnSpPr>
          <p:cNvPr id="5" name="Connector: Curved 4">
            <a:extLst>
              <a:ext uri="{FF2B5EF4-FFF2-40B4-BE49-F238E27FC236}">
                <a16:creationId xmlns:a16="http://schemas.microsoft.com/office/drawing/2014/main" id="{C6DBCFD0-B843-4723-9B6D-6A8D487CF2C3}"/>
              </a:ext>
            </a:extLst>
          </p:cNvPr>
          <p:cNvCxnSpPr>
            <a:stCxn id="293892" idx="2"/>
            <a:endCxn id="293892" idx="3"/>
          </p:cNvCxnSpPr>
          <p:nvPr/>
        </p:nvCxnSpPr>
        <p:spPr>
          <a:xfrm rot="10800000" flipH="1" flipV="1">
            <a:off x="2743199" y="838199"/>
            <a:ext cx="156229" cy="377171"/>
          </a:xfrm>
          <a:prstGeom prst="curvedConnector4">
            <a:avLst>
              <a:gd name="adj1" fmla="val -146324"/>
              <a:gd name="adj2" fmla="val 202030"/>
            </a:avLst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993AC95-5956-4280-BBAF-DAE7841DE05E}"/>
              </a:ext>
            </a:extLst>
          </p:cNvPr>
          <p:cNvSpPr txBox="1"/>
          <p:nvPr/>
        </p:nvSpPr>
        <p:spPr>
          <a:xfrm>
            <a:off x="1831974" y="1048434"/>
            <a:ext cx="74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s</a:t>
            </a:r>
            <a:r>
              <a:rPr lang="nl-NL" baseline="30000"/>
              <a:t>2</a:t>
            </a:r>
            <a:r>
              <a:rPr lang="nl-NL" baseline="-25000"/>
              <a:t>A</a:t>
            </a:r>
            <a:endParaRPr lang="nl-NL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92BF9FD-89BE-4651-BD71-80C1D0F6DB53}"/>
              </a:ext>
            </a:extLst>
          </p:cNvPr>
          <p:cNvSpPr txBox="1"/>
          <p:nvPr/>
        </p:nvSpPr>
        <p:spPr>
          <a:xfrm>
            <a:off x="178594" y="5857895"/>
            <a:ext cx="5615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Test of moderation: test of </a:t>
            </a:r>
            <a:r>
              <a:rPr lang="en-US" b="1">
                <a:solidFill>
                  <a:srgbClr val="FF0000"/>
                </a:solidFill>
                <a:sym typeface="Symbol" pitchFamily="18" charset="2"/>
              </a:rPr>
              <a:t></a:t>
            </a:r>
            <a:r>
              <a:rPr lang="en-US" b="1" baseline="-25000">
                <a:solidFill>
                  <a:srgbClr val="FF0000"/>
                </a:solidFill>
                <a:sym typeface="Symbol" pitchFamily="18" charset="2"/>
              </a:rPr>
              <a:t>X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81117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"/>
          <p:cNvSpPr txBox="1">
            <a:spLocks noChangeArrowheads="1"/>
          </p:cNvSpPr>
          <p:nvPr/>
        </p:nvSpPr>
        <p:spPr>
          <a:xfrm>
            <a:off x="5080" y="4648200"/>
            <a:ext cx="8761864" cy="1371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Times New Roman" panose="02020603050405020304" pitchFamily="18" charset="0"/>
              </a:rPr>
              <a:t>Main Effect on phenotype (linear regression) </a:t>
            </a:r>
            <a:endParaRPr kumimoji="0" lang="en-US" sz="28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nl-NL" sz="2800" kern="0">
                <a:cs typeface="Times New Roman" panose="02020603050405020304" pitchFamily="18" charset="0"/>
              </a:rPr>
              <a:t>Effect path parameters: Moderation </a:t>
            </a:r>
            <a:r>
              <a:rPr lang="nl-NL" sz="2800" kern="0" dirty="0">
                <a:cs typeface="Times New Roman" panose="02020603050405020304" pitchFamily="18" charset="0"/>
              </a:rPr>
              <a:t>effects (A x M, C x M, E x M </a:t>
            </a:r>
            <a:r>
              <a:rPr lang="nl-NL" sz="2800" kern="0">
                <a:cs typeface="Times New Roman" panose="02020603050405020304" pitchFamily="18" charset="0"/>
              </a:rPr>
              <a:t>interaction). </a:t>
            </a:r>
          </a:p>
          <a:p>
            <a:pPr marL="342900" lvl="0" indent="-342900">
              <a:spcBef>
                <a:spcPct val="20000"/>
              </a:spcBef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en-GB" sz="2800"/>
              <a:t>Test of moderation: </a:t>
            </a:r>
            <a:r>
              <a:rPr lang="nl-NL" sz="2800" kern="0">
                <a:cs typeface="Times New Roman" panose="02020603050405020304" pitchFamily="18" charset="0"/>
              </a:rPr>
              <a:t>Tests of </a:t>
            </a:r>
            <a:r>
              <a:rPr lang="nl-NL" sz="2800" kern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nl-NL" sz="2800" kern="0" baseline="-25000">
                <a:solidFill>
                  <a:srgbClr val="FF0000"/>
                </a:solidFill>
                <a:latin typeface="+mn-lt"/>
              </a:rPr>
              <a:t>x</a:t>
            </a:r>
            <a:r>
              <a:rPr lang="nl-NL" sz="2800" kern="0">
                <a:latin typeface="+mn-lt"/>
              </a:rPr>
              <a:t>, </a:t>
            </a:r>
            <a:r>
              <a:rPr lang="nl-NL" sz="2800" kern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nl-NL" sz="2800" kern="0" baseline="-25000">
                <a:solidFill>
                  <a:srgbClr val="FF0000"/>
                </a:solidFill>
                <a:latin typeface="+mn-lt"/>
              </a:rPr>
              <a:t>y</a:t>
            </a:r>
            <a:r>
              <a:rPr lang="nl-NL" sz="2800" kern="0">
                <a:latin typeface="+mn-lt"/>
              </a:rPr>
              <a:t>, </a:t>
            </a:r>
            <a:r>
              <a:rPr lang="nl-NL" sz="2800" kern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nl-NL" sz="2800" kern="0" baseline="-25000">
                <a:solidFill>
                  <a:srgbClr val="FF0000"/>
                </a:solidFill>
                <a:latin typeface="+mn-lt"/>
              </a:rPr>
              <a:t>z</a:t>
            </a:r>
            <a:r>
              <a:rPr lang="nl-NL" sz="2800" kern="0"/>
              <a:t> (3 df omibus test)</a:t>
            </a:r>
            <a:endParaRPr lang="nl-NL" sz="3200" kern="0" baseline="-25000" dirty="0">
              <a:solidFill>
                <a:srgbClr val="FF0000"/>
              </a:solidFill>
              <a:latin typeface="+mn-lt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79A48BF9-2693-46D1-9D67-8F4030DD5EB2}"/>
              </a:ext>
            </a:extLst>
          </p:cNvPr>
          <p:cNvGrpSpPr/>
          <p:nvPr/>
        </p:nvGrpSpPr>
        <p:grpSpPr>
          <a:xfrm>
            <a:off x="533400" y="381000"/>
            <a:ext cx="8382000" cy="3888433"/>
            <a:chOff x="228600" y="1750367"/>
            <a:chExt cx="8382000" cy="3888433"/>
          </a:xfrm>
        </p:grpSpPr>
        <p:sp>
          <p:nvSpPr>
            <p:cNvPr id="42" name="Rectangle 3">
              <a:extLst>
                <a:ext uri="{FF2B5EF4-FFF2-40B4-BE49-F238E27FC236}">
                  <a16:creationId xmlns:a16="http://schemas.microsoft.com/office/drawing/2014/main" id="{6849EC9B-451B-4293-B448-E8DE212D34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1200" y="4800600"/>
              <a:ext cx="990600" cy="838200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Twin 1</a:t>
              </a:r>
            </a:p>
          </p:txBody>
        </p:sp>
        <p:sp>
          <p:nvSpPr>
            <p:cNvPr id="43" name="Oval 4">
              <a:extLst>
                <a:ext uri="{FF2B5EF4-FFF2-40B4-BE49-F238E27FC236}">
                  <a16:creationId xmlns:a16="http://schemas.microsoft.com/office/drawing/2014/main" id="{E05A498A-AA20-447E-A6D0-EF57CF5909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600" y="2286000"/>
              <a:ext cx="1066800" cy="10668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A</a:t>
              </a:r>
            </a:p>
          </p:txBody>
        </p:sp>
        <p:sp>
          <p:nvSpPr>
            <p:cNvPr id="44" name="Oval 5">
              <a:extLst>
                <a:ext uri="{FF2B5EF4-FFF2-40B4-BE49-F238E27FC236}">
                  <a16:creationId xmlns:a16="http://schemas.microsoft.com/office/drawing/2014/main" id="{6BD9390D-BD6F-42C0-A569-B52EBA2BF4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3100" y="2286000"/>
              <a:ext cx="1066800" cy="10668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C</a:t>
              </a:r>
            </a:p>
          </p:txBody>
        </p:sp>
        <p:sp>
          <p:nvSpPr>
            <p:cNvPr id="45" name="Oval 6">
              <a:extLst>
                <a:ext uri="{FF2B5EF4-FFF2-40B4-BE49-F238E27FC236}">
                  <a16:creationId xmlns:a16="http://schemas.microsoft.com/office/drawing/2014/main" id="{8C3C8F8E-8C08-4F5A-9402-C2E31A1D68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2800" y="2286000"/>
              <a:ext cx="1066800" cy="10668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E</a:t>
              </a:r>
            </a:p>
          </p:txBody>
        </p:sp>
        <p:cxnSp>
          <p:nvCxnSpPr>
            <p:cNvPr id="46" name="AutoShape 7">
              <a:extLst>
                <a:ext uri="{FF2B5EF4-FFF2-40B4-BE49-F238E27FC236}">
                  <a16:creationId xmlns:a16="http://schemas.microsoft.com/office/drawing/2014/main" id="{FCC8ABEB-1A76-40B6-9251-861BD8DC186F}"/>
                </a:ext>
              </a:extLst>
            </p:cNvPr>
            <p:cNvCxnSpPr>
              <a:cxnSpLocks noChangeShapeType="1"/>
              <a:stCxn id="43" idx="5"/>
              <a:endCxn id="42" idx="0"/>
            </p:cNvCxnSpPr>
            <p:nvPr/>
          </p:nvCxnSpPr>
          <p:spPr bwMode="auto">
            <a:xfrm>
              <a:off x="1520171" y="3196571"/>
              <a:ext cx="956329" cy="160402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7" name="AutoShape 8">
              <a:extLst>
                <a:ext uri="{FF2B5EF4-FFF2-40B4-BE49-F238E27FC236}">
                  <a16:creationId xmlns:a16="http://schemas.microsoft.com/office/drawing/2014/main" id="{030AA066-7A43-45E9-8FB2-1B1FF92D29CB}"/>
                </a:ext>
              </a:extLst>
            </p:cNvPr>
            <p:cNvCxnSpPr>
              <a:cxnSpLocks noChangeShapeType="1"/>
              <a:endCxn id="42" idx="0"/>
            </p:cNvCxnSpPr>
            <p:nvPr/>
          </p:nvCxnSpPr>
          <p:spPr bwMode="auto">
            <a:xfrm>
              <a:off x="2476500" y="3363604"/>
              <a:ext cx="0" cy="143699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8" name="AutoShape 9">
              <a:extLst>
                <a:ext uri="{FF2B5EF4-FFF2-40B4-BE49-F238E27FC236}">
                  <a16:creationId xmlns:a16="http://schemas.microsoft.com/office/drawing/2014/main" id="{0B999F2C-D360-40EE-8A49-1365DAD7BA88}"/>
                </a:ext>
              </a:extLst>
            </p:cNvPr>
            <p:cNvCxnSpPr>
              <a:cxnSpLocks noChangeShapeType="1"/>
              <a:stCxn id="45" idx="4"/>
              <a:endCxn id="64" idx="0"/>
            </p:cNvCxnSpPr>
            <p:nvPr/>
          </p:nvCxnSpPr>
          <p:spPr bwMode="auto">
            <a:xfrm flipH="1">
              <a:off x="2476500" y="3352800"/>
              <a:ext cx="1409700" cy="14478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49" name="Rectangle 10">
              <a:extLst>
                <a:ext uri="{FF2B5EF4-FFF2-40B4-BE49-F238E27FC236}">
                  <a16:creationId xmlns:a16="http://schemas.microsoft.com/office/drawing/2014/main" id="{6EF52A68-322F-4D82-B0AC-DF50292288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72200" y="4800600"/>
              <a:ext cx="990600" cy="838200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Twin 2</a:t>
              </a:r>
            </a:p>
          </p:txBody>
        </p:sp>
        <p:sp>
          <p:nvSpPr>
            <p:cNvPr id="50" name="Oval 11">
              <a:extLst>
                <a:ext uri="{FF2B5EF4-FFF2-40B4-BE49-F238E27FC236}">
                  <a16:creationId xmlns:a16="http://schemas.microsoft.com/office/drawing/2014/main" id="{9353E164-9461-4CAF-AAB9-1F8A3B7B81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600" y="2286000"/>
              <a:ext cx="1066800" cy="10668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A</a:t>
              </a:r>
            </a:p>
          </p:txBody>
        </p:sp>
        <p:sp>
          <p:nvSpPr>
            <p:cNvPr id="51" name="Oval 12">
              <a:extLst>
                <a:ext uri="{FF2B5EF4-FFF2-40B4-BE49-F238E27FC236}">
                  <a16:creationId xmlns:a16="http://schemas.microsoft.com/office/drawing/2014/main" id="{A632568C-A84D-434F-B566-CDFEF42F35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34100" y="2286000"/>
              <a:ext cx="1066800" cy="10668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C</a:t>
              </a:r>
            </a:p>
          </p:txBody>
        </p:sp>
        <p:sp>
          <p:nvSpPr>
            <p:cNvPr id="52" name="Oval 13">
              <a:extLst>
                <a:ext uri="{FF2B5EF4-FFF2-40B4-BE49-F238E27FC236}">
                  <a16:creationId xmlns:a16="http://schemas.microsoft.com/office/drawing/2014/main" id="{356713F4-C54A-4ABE-991C-0B69B1E54D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800" y="2286000"/>
              <a:ext cx="1066800" cy="10668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E</a:t>
              </a:r>
            </a:p>
          </p:txBody>
        </p:sp>
        <p:cxnSp>
          <p:nvCxnSpPr>
            <p:cNvPr id="53" name="AutoShape 14">
              <a:extLst>
                <a:ext uri="{FF2B5EF4-FFF2-40B4-BE49-F238E27FC236}">
                  <a16:creationId xmlns:a16="http://schemas.microsoft.com/office/drawing/2014/main" id="{8BD917F4-2943-48ED-9BAF-1EF7B597683A}"/>
                </a:ext>
              </a:extLst>
            </p:cNvPr>
            <p:cNvCxnSpPr>
              <a:cxnSpLocks noChangeShapeType="1"/>
              <a:endCxn id="65" idx="0"/>
            </p:cNvCxnSpPr>
            <p:nvPr/>
          </p:nvCxnSpPr>
          <p:spPr bwMode="auto">
            <a:xfrm>
              <a:off x="5430679" y="3352800"/>
              <a:ext cx="1236821" cy="14478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4" name="AutoShape 15">
              <a:extLst>
                <a:ext uri="{FF2B5EF4-FFF2-40B4-BE49-F238E27FC236}">
                  <a16:creationId xmlns:a16="http://schemas.microsoft.com/office/drawing/2014/main" id="{A54912A1-370E-4559-8480-9D39D21E7D03}"/>
                </a:ext>
              </a:extLst>
            </p:cNvPr>
            <p:cNvCxnSpPr>
              <a:cxnSpLocks noChangeShapeType="1"/>
              <a:endCxn id="65" idx="0"/>
            </p:cNvCxnSpPr>
            <p:nvPr/>
          </p:nvCxnSpPr>
          <p:spPr bwMode="auto">
            <a:xfrm>
              <a:off x="6629400" y="3365500"/>
              <a:ext cx="38100" cy="14351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5" name="AutoShape 16">
              <a:extLst>
                <a:ext uri="{FF2B5EF4-FFF2-40B4-BE49-F238E27FC236}">
                  <a16:creationId xmlns:a16="http://schemas.microsoft.com/office/drawing/2014/main" id="{4EF15386-6126-46F4-9865-296119CF0CE8}"/>
                </a:ext>
              </a:extLst>
            </p:cNvPr>
            <p:cNvCxnSpPr>
              <a:cxnSpLocks noChangeShapeType="1"/>
              <a:stCxn id="52" idx="4"/>
              <a:endCxn id="65" idx="0"/>
            </p:cNvCxnSpPr>
            <p:nvPr/>
          </p:nvCxnSpPr>
          <p:spPr bwMode="auto">
            <a:xfrm flipH="1">
              <a:off x="6667500" y="3352800"/>
              <a:ext cx="1409700" cy="14478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6" name="AutoShape 17">
              <a:extLst>
                <a:ext uri="{FF2B5EF4-FFF2-40B4-BE49-F238E27FC236}">
                  <a16:creationId xmlns:a16="http://schemas.microsoft.com/office/drawing/2014/main" id="{58405BC3-B456-43A5-91A1-E0ED8E16676E}"/>
                </a:ext>
              </a:extLst>
            </p:cNvPr>
            <p:cNvCxnSpPr>
              <a:cxnSpLocks noChangeShapeType="1"/>
              <a:stCxn id="43" idx="0"/>
              <a:endCxn id="50" idx="0"/>
            </p:cNvCxnSpPr>
            <p:nvPr/>
          </p:nvCxnSpPr>
          <p:spPr bwMode="auto">
            <a:xfrm rot="5400000" flipV="1">
              <a:off x="3237706" y="178594"/>
              <a:ext cx="1588" cy="4191000"/>
            </a:xfrm>
            <a:prstGeom prst="curvedConnector3">
              <a:avLst>
                <a:gd name="adj1" fmla="val -37700005"/>
              </a:avLst>
            </a:prstGeom>
            <a:noFill/>
            <a:ln w="317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57" name="AutoShape 18">
              <a:extLst>
                <a:ext uri="{FF2B5EF4-FFF2-40B4-BE49-F238E27FC236}">
                  <a16:creationId xmlns:a16="http://schemas.microsoft.com/office/drawing/2014/main" id="{E3AB6FE4-6B96-4C5E-8F55-E2FAE2C30597}"/>
                </a:ext>
              </a:extLst>
            </p:cNvPr>
            <p:cNvCxnSpPr>
              <a:cxnSpLocks noChangeShapeType="1"/>
              <a:stCxn id="44" idx="0"/>
              <a:endCxn id="51" idx="0"/>
            </p:cNvCxnSpPr>
            <p:nvPr/>
          </p:nvCxnSpPr>
          <p:spPr bwMode="auto">
            <a:xfrm rot="5400000" flipV="1">
              <a:off x="4571206" y="178594"/>
              <a:ext cx="1588" cy="4191000"/>
            </a:xfrm>
            <a:prstGeom prst="curvedConnector3">
              <a:avLst>
                <a:gd name="adj1" fmla="val -36200005"/>
              </a:avLst>
            </a:prstGeom>
            <a:noFill/>
            <a:ln w="317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58" name="Text Box 19">
              <a:extLst>
                <a:ext uri="{FF2B5EF4-FFF2-40B4-BE49-F238E27FC236}">
                  <a16:creationId xmlns:a16="http://schemas.microsoft.com/office/drawing/2014/main" id="{F5C20E7B-AFF1-4FC4-96FB-7EB312B8C6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" y="3647046"/>
              <a:ext cx="12700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 eaLnBrk="0" hangingPunct="0"/>
              <a:r>
                <a:rPr lang="en-US" sz="2400" b="1" dirty="0">
                  <a:solidFill>
                    <a:schemeClr val="accent2"/>
                  </a:solidFill>
                </a:rPr>
                <a:t>a+</a:t>
              </a:r>
              <a:r>
                <a:rPr lang="en-US" sz="2400" b="1" dirty="0">
                  <a:solidFill>
                    <a:srgbClr val="FF0000"/>
                  </a:solidFill>
                  <a:sym typeface="Symbol" pitchFamily="18" charset="2"/>
                </a:rPr>
                <a:t></a:t>
              </a:r>
              <a:r>
                <a:rPr lang="en-US" sz="2400" b="1" baseline="-25000" dirty="0">
                  <a:solidFill>
                    <a:srgbClr val="FF0000"/>
                  </a:solidFill>
                  <a:sym typeface="Symbol" pitchFamily="18" charset="2"/>
                </a:rPr>
                <a:t>X</a:t>
              </a:r>
              <a:r>
                <a:rPr lang="en-US" sz="2400" b="1" dirty="0">
                  <a:solidFill>
                    <a:srgbClr val="339933"/>
                  </a:solidFill>
                  <a:sym typeface="Symbol" pitchFamily="18" charset="2"/>
                </a:rPr>
                <a:t>M</a:t>
              </a:r>
              <a:r>
                <a:rPr lang="en-US" sz="2400" b="1" baseline="-25000" dirty="0">
                  <a:solidFill>
                    <a:srgbClr val="339933"/>
                  </a:solidFill>
                  <a:sym typeface="Symbol" pitchFamily="18" charset="2"/>
                </a:rPr>
                <a:t>1</a:t>
              </a:r>
              <a:endParaRPr lang="en-US" sz="2400" b="1" dirty="0">
                <a:solidFill>
                  <a:schemeClr val="accent2"/>
                </a:solidFill>
              </a:endParaRPr>
            </a:p>
          </p:txBody>
        </p:sp>
        <p:sp>
          <p:nvSpPr>
            <p:cNvPr id="59" name="Text Box 20">
              <a:extLst>
                <a:ext uri="{FF2B5EF4-FFF2-40B4-BE49-F238E27FC236}">
                  <a16:creationId xmlns:a16="http://schemas.microsoft.com/office/drawing/2014/main" id="{285DB50E-32CD-4C3F-8C10-9BD3A808F6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09215" y="3425651"/>
              <a:ext cx="128112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chemeClr val="accent2"/>
                  </a:solidFill>
                </a:rPr>
                <a:t>c +</a:t>
              </a:r>
              <a:r>
                <a:rPr lang="en-US" sz="2400" b="1">
                  <a:solidFill>
                    <a:srgbClr val="FF0000"/>
                  </a:solidFill>
                  <a:sym typeface="Symbol" pitchFamily="18" charset="2"/>
                </a:rPr>
                <a:t></a:t>
              </a:r>
              <a:r>
                <a:rPr lang="en-US" sz="2400" b="1" baseline="-25000">
                  <a:solidFill>
                    <a:srgbClr val="FF0000"/>
                  </a:solidFill>
                  <a:sym typeface="Symbol" pitchFamily="18" charset="2"/>
                </a:rPr>
                <a:t>y</a:t>
              </a:r>
              <a:r>
                <a:rPr lang="en-US" sz="2400" b="1">
                  <a:solidFill>
                    <a:srgbClr val="339933"/>
                  </a:solidFill>
                  <a:sym typeface="Symbol" pitchFamily="18" charset="2"/>
                </a:rPr>
                <a:t>M</a:t>
              </a:r>
              <a:r>
                <a:rPr lang="en-US" sz="2400" b="1" baseline="-25000">
                  <a:solidFill>
                    <a:srgbClr val="339933"/>
                  </a:solidFill>
                  <a:sym typeface="Symbol" pitchFamily="18" charset="2"/>
                </a:rPr>
                <a:t>1</a:t>
              </a:r>
              <a:endParaRPr lang="en-US" sz="2400" b="1">
                <a:solidFill>
                  <a:schemeClr val="accent2"/>
                </a:solidFill>
              </a:endParaRPr>
            </a:p>
          </p:txBody>
        </p:sp>
        <p:sp>
          <p:nvSpPr>
            <p:cNvPr id="60" name="Text Box 21">
              <a:extLst>
                <a:ext uri="{FF2B5EF4-FFF2-40B4-BE49-F238E27FC236}">
                  <a16:creationId xmlns:a16="http://schemas.microsoft.com/office/drawing/2014/main" id="{9F64A7B6-D18D-44D8-841B-47B6CCFEB8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6553" y="3845867"/>
              <a:ext cx="122501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chemeClr val="accent2"/>
                  </a:solidFill>
                </a:rPr>
                <a:t>e +</a:t>
              </a:r>
              <a:r>
                <a:rPr lang="en-US" sz="2400" b="1">
                  <a:solidFill>
                    <a:srgbClr val="FF0000"/>
                  </a:solidFill>
                  <a:sym typeface="Symbol" pitchFamily="18" charset="2"/>
                </a:rPr>
                <a:t></a:t>
              </a:r>
              <a:r>
                <a:rPr lang="en-US" sz="2400" b="1" baseline="-25000">
                  <a:solidFill>
                    <a:srgbClr val="FF0000"/>
                  </a:solidFill>
                  <a:sym typeface="Symbol" pitchFamily="18" charset="2"/>
                </a:rPr>
                <a:t>z</a:t>
              </a:r>
              <a:r>
                <a:rPr lang="en-US" sz="2400" b="1">
                  <a:solidFill>
                    <a:srgbClr val="339933"/>
                  </a:solidFill>
                  <a:sym typeface="Symbol" pitchFamily="18" charset="2"/>
                </a:rPr>
                <a:t>M</a:t>
              </a:r>
              <a:r>
                <a:rPr lang="en-US" sz="2400" b="1" baseline="-25000">
                  <a:solidFill>
                    <a:srgbClr val="339933"/>
                  </a:solidFill>
                  <a:sym typeface="Symbol" pitchFamily="18" charset="2"/>
                </a:rPr>
                <a:t>1</a:t>
              </a:r>
              <a:endParaRPr lang="en-US" sz="2400" b="1">
                <a:solidFill>
                  <a:schemeClr val="accent2"/>
                </a:solidFill>
              </a:endParaRPr>
            </a:p>
          </p:txBody>
        </p:sp>
        <p:sp>
          <p:nvSpPr>
            <p:cNvPr id="63" name="Text Box 24">
              <a:extLst>
                <a:ext uri="{FF2B5EF4-FFF2-40B4-BE49-F238E27FC236}">
                  <a16:creationId xmlns:a16="http://schemas.microsoft.com/office/drawing/2014/main" id="{2432E695-B51E-41C6-8808-43C886F9A9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7170" y="3652126"/>
              <a:ext cx="12700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 eaLnBrk="0" hangingPunct="0"/>
              <a:r>
                <a:rPr lang="en-US" sz="2400" b="1" dirty="0">
                  <a:solidFill>
                    <a:schemeClr val="accent2"/>
                  </a:solidFill>
                </a:rPr>
                <a:t>a</a:t>
              </a:r>
              <a:r>
                <a:rPr lang="en-US" sz="2400" b="1" dirty="0"/>
                <a:t>+</a:t>
              </a:r>
              <a:r>
                <a:rPr lang="en-US" sz="2400" b="1" dirty="0">
                  <a:solidFill>
                    <a:srgbClr val="FF0000"/>
                  </a:solidFill>
                  <a:sym typeface="Symbol" pitchFamily="18" charset="2"/>
                </a:rPr>
                <a:t></a:t>
              </a:r>
              <a:r>
                <a:rPr lang="en-US" sz="2400" b="1" baseline="-25000" dirty="0">
                  <a:solidFill>
                    <a:srgbClr val="FF0000"/>
                  </a:solidFill>
                  <a:sym typeface="Symbol" pitchFamily="18" charset="2"/>
                </a:rPr>
                <a:t>X</a:t>
              </a:r>
              <a:r>
                <a:rPr lang="en-US" sz="2400" b="1" dirty="0">
                  <a:solidFill>
                    <a:srgbClr val="339933"/>
                  </a:solidFill>
                  <a:sym typeface="Symbol" pitchFamily="18" charset="2"/>
                </a:rPr>
                <a:t>M</a:t>
              </a:r>
              <a:r>
                <a:rPr lang="en-US" sz="2400" b="1" baseline="-25000" dirty="0">
                  <a:solidFill>
                    <a:srgbClr val="339933"/>
                  </a:solidFill>
                  <a:sym typeface="Symbol" pitchFamily="18" charset="2"/>
                </a:rPr>
                <a:t>2</a:t>
              </a:r>
              <a:endParaRPr lang="en-US" sz="2400" b="1" dirty="0">
                <a:solidFill>
                  <a:schemeClr val="accent2"/>
                </a:solidFill>
              </a:endParaRPr>
            </a:p>
          </p:txBody>
        </p:sp>
        <p:sp>
          <p:nvSpPr>
            <p:cNvPr id="64" name="Rectangle 26">
              <a:extLst>
                <a:ext uri="{FF2B5EF4-FFF2-40B4-BE49-F238E27FC236}">
                  <a16:creationId xmlns:a16="http://schemas.microsoft.com/office/drawing/2014/main" id="{8B1856D6-29F2-4DAA-985B-712D661ED9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1200" y="4800600"/>
              <a:ext cx="990600" cy="838200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Twin 1</a:t>
              </a:r>
            </a:p>
          </p:txBody>
        </p:sp>
        <p:sp>
          <p:nvSpPr>
            <p:cNvPr id="65" name="Rectangle 27">
              <a:extLst>
                <a:ext uri="{FF2B5EF4-FFF2-40B4-BE49-F238E27FC236}">
                  <a16:creationId xmlns:a16="http://schemas.microsoft.com/office/drawing/2014/main" id="{5A185E21-C071-4EE7-BEBA-CDF8620B49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72200" y="4800600"/>
              <a:ext cx="990600" cy="838200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Twin 2</a:t>
              </a:r>
            </a:p>
          </p:txBody>
        </p:sp>
        <p:sp>
          <p:nvSpPr>
            <p:cNvPr id="66" name="AutoShape 28">
              <a:extLst>
                <a:ext uri="{FF2B5EF4-FFF2-40B4-BE49-F238E27FC236}">
                  <a16:creationId xmlns:a16="http://schemas.microsoft.com/office/drawing/2014/main" id="{A98E8250-0482-460A-B3AA-27030C6369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6700" y="4876800"/>
              <a:ext cx="990600" cy="68580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nl-NL" sz="2400" dirty="0"/>
                <a:t>1</a:t>
              </a:r>
              <a:endParaRPr lang="en-US" sz="2400" dirty="0"/>
            </a:p>
          </p:txBody>
        </p:sp>
        <p:cxnSp>
          <p:nvCxnSpPr>
            <p:cNvPr id="67" name="AutoShape 29">
              <a:extLst>
                <a:ext uri="{FF2B5EF4-FFF2-40B4-BE49-F238E27FC236}">
                  <a16:creationId xmlns:a16="http://schemas.microsoft.com/office/drawing/2014/main" id="{10AC368E-AED2-4608-9F93-8FB409BFA5F5}"/>
                </a:ext>
              </a:extLst>
            </p:cNvPr>
            <p:cNvCxnSpPr>
              <a:cxnSpLocks noChangeShapeType="1"/>
              <a:stCxn id="66" idx="1"/>
              <a:endCxn id="64" idx="3"/>
            </p:cNvCxnSpPr>
            <p:nvPr/>
          </p:nvCxnSpPr>
          <p:spPr bwMode="auto">
            <a:xfrm flipH="1">
              <a:off x="2971800" y="5219700"/>
              <a:ext cx="135255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8" name="Text Box 30">
              <a:extLst>
                <a:ext uri="{FF2B5EF4-FFF2-40B4-BE49-F238E27FC236}">
                  <a16:creationId xmlns:a16="http://schemas.microsoft.com/office/drawing/2014/main" id="{C5A14CE2-F458-41A5-A605-F395292B86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46400" y="4740623"/>
              <a:ext cx="14986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sz="2400" b="1" dirty="0">
                  <a:solidFill>
                    <a:schemeClr val="accent2"/>
                  </a:solidFill>
                </a:rPr>
                <a:t>m</a:t>
              </a:r>
              <a:r>
                <a:rPr lang="en-US" sz="2400" b="1" dirty="0"/>
                <a:t>+</a:t>
              </a:r>
              <a:r>
                <a:rPr lang="el-GR" sz="2400" b="1" dirty="0">
                  <a:solidFill>
                    <a:srgbClr val="FF0000"/>
                  </a:solidFill>
                  <a:sym typeface="Symbol" pitchFamily="18" charset="2"/>
                </a:rPr>
                <a:t> β</a:t>
              </a:r>
              <a:r>
                <a:rPr lang="nl-NL" sz="2400" b="1" baseline="-25000" dirty="0">
                  <a:solidFill>
                    <a:srgbClr val="FF0000"/>
                  </a:solidFill>
                  <a:sym typeface="Symbol" pitchFamily="18" charset="2"/>
                </a:rPr>
                <a:t>M </a:t>
              </a:r>
              <a:r>
                <a:rPr lang="en-US" sz="2400" b="1" dirty="0">
                  <a:solidFill>
                    <a:srgbClr val="339933"/>
                  </a:solidFill>
                </a:rPr>
                <a:t>M</a:t>
              </a:r>
              <a:r>
                <a:rPr lang="en-US" sz="2400" b="1" baseline="-6000" dirty="0">
                  <a:solidFill>
                    <a:srgbClr val="339933"/>
                  </a:solidFill>
                </a:rPr>
                <a:t>1</a:t>
              </a:r>
              <a:endParaRPr lang="en-US" sz="2400" b="1" dirty="0"/>
            </a:p>
          </p:txBody>
        </p:sp>
        <p:cxnSp>
          <p:nvCxnSpPr>
            <p:cNvPr id="69" name="AutoShape 32">
              <a:extLst>
                <a:ext uri="{FF2B5EF4-FFF2-40B4-BE49-F238E27FC236}">
                  <a16:creationId xmlns:a16="http://schemas.microsoft.com/office/drawing/2014/main" id="{8F080BA6-4DEC-4B85-9EC8-6BC0471A2A30}"/>
                </a:ext>
              </a:extLst>
            </p:cNvPr>
            <p:cNvCxnSpPr>
              <a:cxnSpLocks noChangeShapeType="1"/>
              <a:stCxn id="66" idx="5"/>
              <a:endCxn id="65" idx="1"/>
            </p:cNvCxnSpPr>
            <p:nvPr/>
          </p:nvCxnSpPr>
          <p:spPr bwMode="auto">
            <a:xfrm>
              <a:off x="4819650" y="5219700"/>
              <a:ext cx="1352550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70" name="Text Box 33">
              <a:extLst>
                <a:ext uri="{FF2B5EF4-FFF2-40B4-BE49-F238E27FC236}">
                  <a16:creationId xmlns:a16="http://schemas.microsoft.com/office/drawing/2014/main" id="{7EF31031-161B-437F-BA5B-743A058D4D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7100" y="4713251"/>
              <a:ext cx="14986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sz="2400" b="1" dirty="0">
                  <a:solidFill>
                    <a:schemeClr val="accent2"/>
                  </a:solidFill>
                </a:rPr>
                <a:t>m</a:t>
              </a:r>
              <a:r>
                <a:rPr lang="en-US" sz="2400" b="1" dirty="0"/>
                <a:t>+</a:t>
              </a:r>
              <a:r>
                <a:rPr lang="el-GR" sz="2400" b="1" dirty="0">
                  <a:solidFill>
                    <a:srgbClr val="FF0000"/>
                  </a:solidFill>
                  <a:sym typeface="Symbol" pitchFamily="18" charset="2"/>
                </a:rPr>
                <a:t> β</a:t>
              </a:r>
              <a:r>
                <a:rPr lang="nl-NL" sz="2400" b="1" baseline="-25000" dirty="0">
                  <a:solidFill>
                    <a:srgbClr val="FF0000"/>
                  </a:solidFill>
                  <a:sym typeface="Symbol" pitchFamily="18" charset="2"/>
                </a:rPr>
                <a:t>M </a:t>
              </a:r>
              <a:r>
                <a:rPr lang="en-US" sz="2400" b="1" dirty="0">
                  <a:solidFill>
                    <a:srgbClr val="339933"/>
                  </a:solidFill>
                </a:rPr>
                <a:t>M</a:t>
              </a:r>
              <a:r>
                <a:rPr lang="en-US" sz="2400" b="1" baseline="-6000" dirty="0">
                  <a:solidFill>
                    <a:srgbClr val="339933"/>
                  </a:solidFill>
                </a:rPr>
                <a:t>2</a:t>
              </a:r>
              <a:endParaRPr lang="en-US" sz="2400" b="1" dirty="0"/>
            </a:p>
          </p:txBody>
        </p:sp>
        <p:cxnSp>
          <p:nvCxnSpPr>
            <p:cNvPr id="71" name="Connector: Curved 70">
              <a:extLst>
                <a:ext uri="{FF2B5EF4-FFF2-40B4-BE49-F238E27FC236}">
                  <a16:creationId xmlns:a16="http://schemas.microsoft.com/office/drawing/2014/main" id="{C48DA7EB-8EB1-4CA8-B711-BFC17A97D843}"/>
                </a:ext>
              </a:extLst>
            </p:cNvPr>
            <p:cNvCxnSpPr>
              <a:stCxn id="43" idx="1"/>
              <a:endCxn id="43" idx="2"/>
            </p:cNvCxnSpPr>
            <p:nvPr/>
          </p:nvCxnSpPr>
          <p:spPr>
            <a:xfrm rot="16200000" flipH="1" flipV="1">
              <a:off x="499129" y="2552699"/>
              <a:ext cx="377171" cy="156229"/>
            </a:xfrm>
            <a:prstGeom prst="curvedConnector4">
              <a:avLst>
                <a:gd name="adj1" fmla="val -102030"/>
                <a:gd name="adj2" fmla="val 246324"/>
              </a:avLst>
            </a:prstGeom>
            <a:ln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A23D1F63-DBE0-4D72-A7D9-A444C21911D4}"/>
                </a:ext>
              </a:extLst>
            </p:cNvPr>
            <p:cNvSpPr txBox="1"/>
            <p:nvPr/>
          </p:nvSpPr>
          <p:spPr>
            <a:xfrm>
              <a:off x="228600" y="1750367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/>
                <a:t>1</a:t>
              </a:r>
              <a:endParaRPr lang="nl-NL" sz="2400"/>
            </a:p>
          </p:txBody>
        </p:sp>
      </p:grpSp>
      <p:sp>
        <p:nvSpPr>
          <p:cNvPr id="73" name="Text Box 20">
            <a:extLst>
              <a:ext uri="{FF2B5EF4-FFF2-40B4-BE49-F238E27FC236}">
                <a16:creationId xmlns:a16="http://schemas.microsoft.com/office/drawing/2014/main" id="{B0368B87-A3A2-4EF3-8B61-111C42D17D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026732"/>
            <a:ext cx="12811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accent2"/>
                </a:solidFill>
              </a:rPr>
              <a:t>c +</a:t>
            </a:r>
            <a:r>
              <a:rPr lang="en-US" sz="2400" b="1">
                <a:solidFill>
                  <a:srgbClr val="FF0000"/>
                </a:solidFill>
                <a:sym typeface="Symbol" pitchFamily="18" charset="2"/>
              </a:rPr>
              <a:t></a:t>
            </a:r>
            <a:r>
              <a:rPr lang="en-US" sz="2400" b="1" baseline="-25000">
                <a:solidFill>
                  <a:srgbClr val="FF0000"/>
                </a:solidFill>
                <a:sym typeface="Symbol" pitchFamily="18" charset="2"/>
              </a:rPr>
              <a:t>y</a:t>
            </a:r>
            <a:r>
              <a:rPr lang="en-US" sz="2400" b="1">
                <a:solidFill>
                  <a:srgbClr val="339933"/>
                </a:solidFill>
                <a:sym typeface="Symbol" pitchFamily="18" charset="2"/>
              </a:rPr>
              <a:t>M</a:t>
            </a:r>
            <a:r>
              <a:rPr lang="en-US" sz="2400" b="1" baseline="-25000">
                <a:solidFill>
                  <a:srgbClr val="339933"/>
                </a:solidFill>
                <a:sym typeface="Symbol" pitchFamily="18" charset="2"/>
              </a:rPr>
              <a:t>1</a:t>
            </a:r>
            <a:endParaRPr lang="en-US" sz="2400" b="1">
              <a:solidFill>
                <a:schemeClr val="accent2"/>
              </a:solidFill>
            </a:endParaRPr>
          </a:p>
        </p:txBody>
      </p:sp>
      <p:sp>
        <p:nvSpPr>
          <p:cNvPr id="74" name="Text Box 21">
            <a:extLst>
              <a:ext uri="{FF2B5EF4-FFF2-40B4-BE49-F238E27FC236}">
                <a16:creationId xmlns:a16="http://schemas.microsoft.com/office/drawing/2014/main" id="{ACB74786-2987-4FFD-932E-94B37EA40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8513" y="2623319"/>
            <a:ext cx="12250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accent2"/>
                </a:solidFill>
              </a:rPr>
              <a:t>e +</a:t>
            </a:r>
            <a:r>
              <a:rPr lang="en-US" sz="2400" b="1">
                <a:solidFill>
                  <a:srgbClr val="FF0000"/>
                </a:solidFill>
                <a:sym typeface="Symbol" pitchFamily="18" charset="2"/>
              </a:rPr>
              <a:t></a:t>
            </a:r>
            <a:r>
              <a:rPr lang="en-US" sz="2400" b="1" baseline="-25000">
                <a:solidFill>
                  <a:srgbClr val="FF0000"/>
                </a:solidFill>
                <a:sym typeface="Symbol" pitchFamily="18" charset="2"/>
              </a:rPr>
              <a:t>z</a:t>
            </a:r>
            <a:r>
              <a:rPr lang="en-US" sz="2400" b="1">
                <a:solidFill>
                  <a:srgbClr val="339933"/>
                </a:solidFill>
                <a:sym typeface="Symbol" pitchFamily="18" charset="2"/>
              </a:rPr>
              <a:t>M</a:t>
            </a:r>
            <a:r>
              <a:rPr lang="en-US" sz="2400" b="1" baseline="-25000">
                <a:solidFill>
                  <a:srgbClr val="339933"/>
                </a:solidFill>
                <a:sym typeface="Symbol" pitchFamily="18" charset="2"/>
              </a:rPr>
              <a:t>1</a:t>
            </a:r>
            <a:endParaRPr lang="en-US" sz="2400" b="1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0074AC49-8552-47C4-BA2E-60AF20F3C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038600"/>
            <a:ext cx="990600" cy="83820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/>
              <a:t>Twin 1</a:t>
            </a:r>
          </a:p>
        </p:txBody>
      </p:sp>
      <p:sp>
        <p:nvSpPr>
          <p:cNvPr id="3" name="Oval 4">
            <a:extLst>
              <a:ext uri="{FF2B5EF4-FFF2-40B4-BE49-F238E27FC236}">
                <a16:creationId xmlns:a16="http://schemas.microsoft.com/office/drawing/2014/main" id="{B407927F-D9C1-47BD-928F-DB9B22274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3528" y="1021954"/>
            <a:ext cx="1066800" cy="1066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/>
              <a:t>A</a:t>
            </a:r>
          </a:p>
        </p:txBody>
      </p:sp>
      <p:sp>
        <p:nvSpPr>
          <p:cNvPr id="4" name="Oval 5">
            <a:extLst>
              <a:ext uri="{FF2B5EF4-FFF2-40B4-BE49-F238E27FC236}">
                <a16:creationId xmlns:a16="http://schemas.microsoft.com/office/drawing/2014/main" id="{8993D3FD-5570-4CFF-93AC-BC3A363E6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925653"/>
            <a:ext cx="1066800" cy="1066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/>
              <a:t>C</a:t>
            </a:r>
          </a:p>
        </p:txBody>
      </p:sp>
      <p:sp>
        <p:nvSpPr>
          <p:cNvPr id="5" name="Oval 6">
            <a:extLst>
              <a:ext uri="{FF2B5EF4-FFF2-40B4-BE49-F238E27FC236}">
                <a16:creationId xmlns:a16="http://schemas.microsoft.com/office/drawing/2014/main" id="{E8EF4DFD-51BB-4663-8A4D-8EA251B7D3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6228" y="1038141"/>
            <a:ext cx="1066800" cy="1066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/>
              <a:t>E</a:t>
            </a:r>
          </a:p>
        </p:txBody>
      </p:sp>
      <p:cxnSp>
        <p:nvCxnSpPr>
          <p:cNvPr id="6" name="AutoShape 7">
            <a:extLst>
              <a:ext uri="{FF2B5EF4-FFF2-40B4-BE49-F238E27FC236}">
                <a16:creationId xmlns:a16="http://schemas.microsoft.com/office/drawing/2014/main" id="{928F41A8-B95E-4AF6-8349-FADB3EAE0FE7}"/>
              </a:ext>
            </a:extLst>
          </p:cNvPr>
          <p:cNvCxnSpPr>
            <a:cxnSpLocks noChangeShapeType="1"/>
            <a:stCxn id="3" idx="5"/>
            <a:endCxn id="2" idx="0"/>
          </p:cNvCxnSpPr>
          <p:nvPr/>
        </p:nvCxnSpPr>
        <p:spPr bwMode="auto">
          <a:xfrm>
            <a:off x="2874099" y="1932525"/>
            <a:ext cx="2345601" cy="21060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" name="AutoShape 8">
            <a:extLst>
              <a:ext uri="{FF2B5EF4-FFF2-40B4-BE49-F238E27FC236}">
                <a16:creationId xmlns:a16="http://schemas.microsoft.com/office/drawing/2014/main" id="{A956D8C4-9BA2-444F-A895-8171939A7D1F}"/>
              </a:ext>
            </a:extLst>
          </p:cNvPr>
          <p:cNvCxnSpPr>
            <a:cxnSpLocks noChangeShapeType="1"/>
            <a:stCxn id="4" idx="4"/>
            <a:endCxn id="2" idx="0"/>
          </p:cNvCxnSpPr>
          <p:nvPr/>
        </p:nvCxnSpPr>
        <p:spPr bwMode="auto">
          <a:xfrm>
            <a:off x="5181600" y="1992453"/>
            <a:ext cx="38100" cy="204614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8" name="AutoShape 9">
            <a:extLst>
              <a:ext uri="{FF2B5EF4-FFF2-40B4-BE49-F238E27FC236}">
                <a16:creationId xmlns:a16="http://schemas.microsoft.com/office/drawing/2014/main" id="{B9080EEC-B602-498B-AFEE-626AB813F817}"/>
              </a:ext>
            </a:extLst>
          </p:cNvPr>
          <p:cNvCxnSpPr>
            <a:cxnSpLocks noChangeShapeType="1"/>
            <a:stCxn id="5" idx="3"/>
            <a:endCxn id="2" idx="0"/>
          </p:cNvCxnSpPr>
          <p:nvPr/>
        </p:nvCxnSpPr>
        <p:spPr bwMode="auto">
          <a:xfrm flipH="1">
            <a:off x="5219700" y="1948712"/>
            <a:ext cx="1992757" cy="20898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" name="Text Box 19">
            <a:extLst>
              <a:ext uri="{FF2B5EF4-FFF2-40B4-BE49-F238E27FC236}">
                <a16:creationId xmlns:a16="http://schemas.microsoft.com/office/drawing/2014/main" id="{4EEF81EB-D381-4643-8FBF-934BBB33B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6183" y="2754728"/>
            <a:ext cx="1270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accent2"/>
                </a:solidFill>
              </a:rPr>
              <a:t>1+</a:t>
            </a:r>
            <a:r>
              <a:rPr lang="en-US" sz="2400" b="1" dirty="0">
                <a:solidFill>
                  <a:srgbClr val="FF0000"/>
                </a:solidFill>
                <a:sym typeface="Symbol" pitchFamily="18" charset="2"/>
              </a:rPr>
              <a:t></a:t>
            </a:r>
            <a:r>
              <a:rPr lang="en-US" sz="2400" b="1" baseline="-25000" dirty="0">
                <a:solidFill>
                  <a:srgbClr val="FF0000"/>
                </a:solidFill>
                <a:sym typeface="Symbol" pitchFamily="18" charset="2"/>
              </a:rPr>
              <a:t>X</a:t>
            </a:r>
            <a:r>
              <a:rPr lang="en-US" sz="2400" b="1" dirty="0">
                <a:solidFill>
                  <a:srgbClr val="339933"/>
                </a:solidFill>
                <a:sym typeface="Symbol" pitchFamily="18" charset="2"/>
              </a:rPr>
              <a:t>M</a:t>
            </a:r>
            <a:r>
              <a:rPr lang="en-US" sz="2400" b="1" baseline="-25000" dirty="0">
                <a:solidFill>
                  <a:srgbClr val="339933"/>
                </a:solidFill>
                <a:sym typeface="Symbol" pitchFamily="18" charset="2"/>
              </a:rPr>
              <a:t>1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13" name="AutoShape 28">
            <a:extLst>
              <a:ext uri="{FF2B5EF4-FFF2-40B4-BE49-F238E27FC236}">
                <a16:creationId xmlns:a16="http://schemas.microsoft.com/office/drawing/2014/main" id="{AC5B34B1-C204-4ACD-80E4-029225420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4278" y="4079422"/>
            <a:ext cx="990600" cy="685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nl-NL" sz="2800" dirty="0"/>
              <a:t>1</a:t>
            </a:r>
            <a:endParaRPr lang="en-US" sz="2800" dirty="0"/>
          </a:p>
        </p:txBody>
      </p:sp>
      <p:cxnSp>
        <p:nvCxnSpPr>
          <p:cNvPr id="14" name="AutoShape 29">
            <a:extLst>
              <a:ext uri="{FF2B5EF4-FFF2-40B4-BE49-F238E27FC236}">
                <a16:creationId xmlns:a16="http://schemas.microsoft.com/office/drawing/2014/main" id="{D9A9BE2C-F494-4280-A362-00CC08073CF0}"/>
              </a:ext>
            </a:extLst>
          </p:cNvPr>
          <p:cNvCxnSpPr>
            <a:cxnSpLocks noChangeShapeType="1"/>
            <a:stCxn id="13" idx="5"/>
            <a:endCxn id="2" idx="1"/>
          </p:cNvCxnSpPr>
          <p:nvPr/>
        </p:nvCxnSpPr>
        <p:spPr bwMode="auto">
          <a:xfrm>
            <a:off x="2357228" y="4422322"/>
            <a:ext cx="2367172" cy="3537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5" name="Text Box 30">
            <a:extLst>
              <a:ext uri="{FF2B5EF4-FFF2-40B4-BE49-F238E27FC236}">
                <a16:creationId xmlns:a16="http://schemas.microsoft.com/office/drawing/2014/main" id="{879BDC04-AA33-4297-A4B3-8C3C31D12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0050" y="3987989"/>
            <a:ext cx="149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accent2"/>
                </a:solidFill>
              </a:rPr>
              <a:t>m</a:t>
            </a:r>
            <a:r>
              <a:rPr lang="en-US" sz="2400" b="1" dirty="0"/>
              <a:t>+</a:t>
            </a:r>
            <a:r>
              <a:rPr lang="el-GR" sz="2400" b="1" dirty="0">
                <a:solidFill>
                  <a:srgbClr val="FF0000"/>
                </a:solidFill>
                <a:sym typeface="Symbol" pitchFamily="18" charset="2"/>
              </a:rPr>
              <a:t> β</a:t>
            </a:r>
            <a:r>
              <a:rPr lang="nl-NL" sz="2400" b="1" baseline="-25000" dirty="0">
                <a:solidFill>
                  <a:srgbClr val="FF0000"/>
                </a:solidFill>
                <a:sym typeface="Symbol" pitchFamily="18" charset="2"/>
              </a:rPr>
              <a:t>M </a:t>
            </a:r>
            <a:r>
              <a:rPr lang="en-US" sz="2400" b="1" dirty="0">
                <a:solidFill>
                  <a:srgbClr val="339933"/>
                </a:solidFill>
              </a:rPr>
              <a:t>M</a:t>
            </a:r>
            <a:r>
              <a:rPr lang="en-US" sz="2400" b="1" baseline="-6000" dirty="0">
                <a:solidFill>
                  <a:srgbClr val="339933"/>
                </a:solidFill>
              </a:rPr>
              <a:t>1</a:t>
            </a:r>
            <a:endParaRPr lang="en-US" sz="2400" b="1" dirty="0"/>
          </a:p>
        </p:txBody>
      </p:sp>
      <p:cxnSp>
        <p:nvCxnSpPr>
          <p:cNvPr id="16" name="Connector: Curved 15">
            <a:extLst>
              <a:ext uri="{FF2B5EF4-FFF2-40B4-BE49-F238E27FC236}">
                <a16:creationId xmlns:a16="http://schemas.microsoft.com/office/drawing/2014/main" id="{E4243834-B7B3-41A5-8A7E-E8E00D4E8EEC}"/>
              </a:ext>
            </a:extLst>
          </p:cNvPr>
          <p:cNvCxnSpPr>
            <a:cxnSpLocks/>
            <a:stCxn id="3" idx="0"/>
            <a:endCxn id="3" idx="2"/>
          </p:cNvCxnSpPr>
          <p:nvPr/>
        </p:nvCxnSpPr>
        <p:spPr>
          <a:xfrm rot="16200000" flipH="1" flipV="1">
            <a:off x="1963528" y="1021954"/>
            <a:ext cx="533400" cy="533400"/>
          </a:xfrm>
          <a:prstGeom prst="curvedConnector4">
            <a:avLst>
              <a:gd name="adj1" fmla="val -42857"/>
              <a:gd name="adj2" fmla="val 142857"/>
            </a:avLst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FE16445-1A2F-43AF-B910-C31499981089}"/>
              </a:ext>
            </a:extLst>
          </p:cNvPr>
          <p:cNvSpPr txBox="1"/>
          <p:nvPr/>
        </p:nvSpPr>
        <p:spPr>
          <a:xfrm>
            <a:off x="1059673" y="391570"/>
            <a:ext cx="74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s</a:t>
            </a:r>
            <a:r>
              <a:rPr lang="nl-NL" baseline="30000"/>
              <a:t>2</a:t>
            </a:r>
            <a:r>
              <a:rPr lang="nl-NL" baseline="-25000"/>
              <a:t>A</a:t>
            </a:r>
            <a:endParaRPr lang="nl-NL"/>
          </a:p>
        </p:txBody>
      </p:sp>
      <p:cxnSp>
        <p:nvCxnSpPr>
          <p:cNvPr id="20" name="Connector: Curved 19">
            <a:extLst>
              <a:ext uri="{FF2B5EF4-FFF2-40B4-BE49-F238E27FC236}">
                <a16:creationId xmlns:a16="http://schemas.microsoft.com/office/drawing/2014/main" id="{37C79BFF-43EE-4245-8489-032DD71C7C3A}"/>
              </a:ext>
            </a:extLst>
          </p:cNvPr>
          <p:cNvCxnSpPr>
            <a:cxnSpLocks/>
            <a:stCxn id="4" idx="0"/>
            <a:endCxn id="4" idx="2"/>
          </p:cNvCxnSpPr>
          <p:nvPr/>
        </p:nvCxnSpPr>
        <p:spPr>
          <a:xfrm rot="16200000" flipH="1" flipV="1">
            <a:off x="4648200" y="925653"/>
            <a:ext cx="533400" cy="533400"/>
          </a:xfrm>
          <a:prstGeom prst="curvedConnector4">
            <a:avLst>
              <a:gd name="adj1" fmla="val -42857"/>
              <a:gd name="adj2" fmla="val 142857"/>
            </a:avLst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or: Curved 22">
            <a:extLst>
              <a:ext uri="{FF2B5EF4-FFF2-40B4-BE49-F238E27FC236}">
                <a16:creationId xmlns:a16="http://schemas.microsoft.com/office/drawing/2014/main" id="{8E061226-9981-47B1-93F4-3EB30E814D41}"/>
              </a:ext>
            </a:extLst>
          </p:cNvPr>
          <p:cNvCxnSpPr>
            <a:cxnSpLocks/>
            <a:stCxn id="5" idx="0"/>
            <a:endCxn id="5" idx="2"/>
          </p:cNvCxnSpPr>
          <p:nvPr/>
        </p:nvCxnSpPr>
        <p:spPr>
          <a:xfrm rot="16200000" flipH="1" flipV="1">
            <a:off x="7056228" y="1038141"/>
            <a:ext cx="533400" cy="533400"/>
          </a:xfrm>
          <a:prstGeom prst="curvedConnector4">
            <a:avLst>
              <a:gd name="adj1" fmla="val -42857"/>
              <a:gd name="adj2" fmla="val 142857"/>
            </a:avLst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F1ED967B-0C74-483B-933E-972FD8AF886A}"/>
              </a:ext>
            </a:extLst>
          </p:cNvPr>
          <p:cNvSpPr txBox="1"/>
          <p:nvPr/>
        </p:nvSpPr>
        <p:spPr>
          <a:xfrm>
            <a:off x="3744346" y="385568"/>
            <a:ext cx="74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s</a:t>
            </a:r>
            <a:r>
              <a:rPr lang="nl-NL" baseline="30000"/>
              <a:t>2</a:t>
            </a:r>
            <a:r>
              <a:rPr lang="nl-NL" baseline="-25000"/>
              <a:t>C</a:t>
            </a:r>
            <a:endParaRPr lang="nl-NL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4960F40-C5A6-4FA8-B1B9-F4216423EE01}"/>
              </a:ext>
            </a:extLst>
          </p:cNvPr>
          <p:cNvSpPr txBox="1"/>
          <p:nvPr/>
        </p:nvSpPr>
        <p:spPr>
          <a:xfrm>
            <a:off x="6138714" y="523930"/>
            <a:ext cx="705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s</a:t>
            </a:r>
            <a:r>
              <a:rPr lang="nl-NL" baseline="30000"/>
              <a:t>2</a:t>
            </a:r>
            <a:r>
              <a:rPr lang="nl-NL" baseline="-25000"/>
              <a:t>E</a:t>
            </a:r>
            <a:endParaRPr lang="nl-NL"/>
          </a:p>
        </p:txBody>
      </p:sp>
      <p:sp>
        <p:nvSpPr>
          <p:cNvPr id="42" name="Text Box 19">
            <a:extLst>
              <a:ext uri="{FF2B5EF4-FFF2-40B4-BE49-F238E27FC236}">
                <a16:creationId xmlns:a16="http://schemas.microsoft.com/office/drawing/2014/main" id="{E2891FDF-BF0B-48C9-8D50-0DAC9E189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5336" y="2754729"/>
            <a:ext cx="1270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accent2"/>
                </a:solidFill>
              </a:rPr>
              <a:t>1+</a:t>
            </a:r>
            <a:r>
              <a:rPr lang="en-US" sz="2400" b="1">
                <a:solidFill>
                  <a:srgbClr val="FF0000"/>
                </a:solidFill>
                <a:sym typeface="Symbol" pitchFamily="18" charset="2"/>
              </a:rPr>
              <a:t></a:t>
            </a:r>
            <a:r>
              <a:rPr lang="en-US" sz="2400" b="1" baseline="-25000">
                <a:solidFill>
                  <a:srgbClr val="FF0000"/>
                </a:solidFill>
                <a:sym typeface="Symbol" pitchFamily="18" charset="2"/>
              </a:rPr>
              <a:t>z</a:t>
            </a:r>
            <a:r>
              <a:rPr lang="en-US" sz="2400" b="1">
                <a:solidFill>
                  <a:srgbClr val="339933"/>
                </a:solidFill>
                <a:sym typeface="Symbol" pitchFamily="18" charset="2"/>
              </a:rPr>
              <a:t>M</a:t>
            </a:r>
            <a:r>
              <a:rPr lang="en-US" sz="2400" b="1" baseline="-25000">
                <a:solidFill>
                  <a:srgbClr val="339933"/>
                </a:solidFill>
                <a:sym typeface="Symbol" pitchFamily="18" charset="2"/>
              </a:rPr>
              <a:t>1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43" name="Text Box 19">
            <a:extLst>
              <a:ext uri="{FF2B5EF4-FFF2-40B4-BE49-F238E27FC236}">
                <a16:creationId xmlns:a16="http://schemas.microsoft.com/office/drawing/2014/main" id="{5ACC92EB-CFFD-41AC-8638-DD4A9337B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6673" y="2132090"/>
            <a:ext cx="1270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accent2"/>
                </a:solidFill>
              </a:rPr>
              <a:t>1+</a:t>
            </a:r>
            <a:r>
              <a:rPr lang="en-US" sz="2400" b="1">
                <a:solidFill>
                  <a:srgbClr val="FF0000"/>
                </a:solidFill>
                <a:sym typeface="Symbol" pitchFamily="18" charset="2"/>
              </a:rPr>
              <a:t></a:t>
            </a:r>
            <a:r>
              <a:rPr lang="en-US" sz="2400" b="1" baseline="-25000">
                <a:solidFill>
                  <a:srgbClr val="FF0000"/>
                </a:solidFill>
                <a:sym typeface="Symbol" pitchFamily="18" charset="2"/>
              </a:rPr>
              <a:t>y</a:t>
            </a:r>
            <a:r>
              <a:rPr lang="en-US" sz="2400" b="1">
                <a:solidFill>
                  <a:srgbClr val="339933"/>
                </a:solidFill>
                <a:sym typeface="Symbol" pitchFamily="18" charset="2"/>
              </a:rPr>
              <a:t>M</a:t>
            </a:r>
            <a:r>
              <a:rPr lang="en-US" sz="2400" b="1" baseline="-25000">
                <a:solidFill>
                  <a:srgbClr val="339933"/>
                </a:solidFill>
                <a:sym typeface="Symbol" pitchFamily="18" charset="2"/>
              </a:rPr>
              <a:t>1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A1D92C0-F081-4876-8114-79EBA0ABA946}"/>
              </a:ext>
            </a:extLst>
          </p:cNvPr>
          <p:cNvSpPr txBox="1"/>
          <p:nvPr/>
        </p:nvSpPr>
        <p:spPr>
          <a:xfrm>
            <a:off x="1447800" y="5286016"/>
            <a:ext cx="64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A variance component version</a:t>
            </a:r>
          </a:p>
          <a:p>
            <a:r>
              <a:rPr lang="en-GB"/>
              <a:t>(just the twin 1 member)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58654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457200"/>
            <a:ext cx="8610600" cy="35814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sz="2800"/>
              <a:t>Conditional expected </a:t>
            </a:r>
            <a:r>
              <a:rPr lang="en-US" sz="2800" b="1"/>
              <a:t>variances</a:t>
            </a:r>
            <a:endParaRPr lang="en-US" sz="2800" b="1" dirty="0"/>
          </a:p>
          <a:p>
            <a:pPr>
              <a:lnSpc>
                <a:spcPct val="90000"/>
              </a:lnSpc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Standard Twin Model: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nl-NL" sz="2800"/>
              <a:t>s</a:t>
            </a:r>
            <a:r>
              <a:rPr lang="nl-NL" sz="2800" baseline="30000"/>
              <a:t>2</a:t>
            </a:r>
            <a:r>
              <a:rPr lang="nl-NL" sz="2800" baseline="-25000"/>
              <a:t>Ph</a:t>
            </a:r>
            <a:r>
              <a:rPr lang="en-US" sz="2800"/>
              <a:t> </a:t>
            </a:r>
            <a:r>
              <a:rPr lang="en-US" sz="2800" dirty="0"/>
              <a:t>= a</a:t>
            </a:r>
            <a:r>
              <a:rPr lang="en-US" sz="2800" baseline="30000" dirty="0"/>
              <a:t>2</a:t>
            </a:r>
            <a:r>
              <a:rPr lang="en-US" sz="2800" dirty="0"/>
              <a:t> + c</a:t>
            </a:r>
            <a:r>
              <a:rPr lang="en-US" sz="2800" baseline="30000" dirty="0"/>
              <a:t>2</a:t>
            </a:r>
            <a:r>
              <a:rPr lang="en-US" sz="2800" dirty="0"/>
              <a:t> </a:t>
            </a:r>
            <a:r>
              <a:rPr lang="en-US" sz="2800"/>
              <a:t>+ e</a:t>
            </a:r>
            <a:r>
              <a:rPr lang="en-US" sz="2800" baseline="30000"/>
              <a:t>2</a:t>
            </a:r>
            <a:r>
              <a:rPr lang="en-US" sz="2800"/>
              <a:t> or  </a:t>
            </a:r>
            <a:r>
              <a:rPr lang="nl-NL" sz="2800"/>
              <a:t>s</a:t>
            </a:r>
            <a:r>
              <a:rPr lang="nl-NL" sz="2800" baseline="30000"/>
              <a:t>2</a:t>
            </a:r>
            <a:r>
              <a:rPr lang="nl-NL" sz="2800" baseline="-25000"/>
              <a:t>A</a:t>
            </a:r>
            <a:r>
              <a:rPr lang="en-US" sz="2800"/>
              <a:t> + </a:t>
            </a:r>
            <a:r>
              <a:rPr lang="nl-NL" sz="2800"/>
              <a:t>s</a:t>
            </a:r>
            <a:r>
              <a:rPr lang="nl-NL" sz="2800" baseline="30000"/>
              <a:t>2</a:t>
            </a:r>
            <a:r>
              <a:rPr lang="nl-NL" sz="2800" baseline="-25000"/>
              <a:t>C </a:t>
            </a:r>
            <a:r>
              <a:rPr lang="en-US" sz="2800"/>
              <a:t>+ </a:t>
            </a:r>
            <a:r>
              <a:rPr lang="nl-NL" sz="2800"/>
              <a:t>s</a:t>
            </a:r>
            <a:r>
              <a:rPr lang="nl-NL" sz="2800" baseline="30000"/>
              <a:t>2</a:t>
            </a:r>
            <a:r>
              <a:rPr lang="nl-NL" sz="2800" baseline="-25000"/>
              <a:t>E</a:t>
            </a:r>
            <a:endParaRPr lang="en-US" sz="2800" baseline="30000" dirty="0"/>
          </a:p>
          <a:p>
            <a:pPr marL="0" indent="0">
              <a:lnSpc>
                <a:spcPct val="90000"/>
              </a:lnSpc>
              <a:buNone/>
            </a:pPr>
            <a:endParaRPr lang="en-US" sz="2800"/>
          </a:p>
          <a:p>
            <a:pPr marL="0" indent="0">
              <a:lnSpc>
                <a:spcPct val="90000"/>
              </a:lnSpc>
              <a:buNone/>
            </a:pPr>
            <a:r>
              <a:rPr lang="en-US" sz="2800"/>
              <a:t>Moderation Model:</a:t>
            </a: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Var(Ph|M</a:t>
            </a:r>
            <a:r>
              <a:rPr lang="en-US" sz="2800" dirty="0"/>
              <a:t>) =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(</a:t>
            </a:r>
            <a:r>
              <a:rPr lang="en-US" sz="2800" dirty="0"/>
              <a:t>a + </a:t>
            </a:r>
            <a:r>
              <a:rPr lang="en-US" sz="2800" dirty="0">
                <a:solidFill>
                  <a:srgbClr val="FF0000"/>
                </a:solidFill>
              </a:rPr>
              <a:t>β</a:t>
            </a:r>
            <a:r>
              <a:rPr lang="en-US" sz="2800" baseline="-25000" dirty="0">
                <a:solidFill>
                  <a:srgbClr val="FF0000"/>
                </a:solidFill>
              </a:rPr>
              <a:t>X</a:t>
            </a:r>
            <a:r>
              <a:rPr lang="en-US" sz="2800" dirty="0"/>
              <a:t>M)</a:t>
            </a:r>
            <a:r>
              <a:rPr lang="en-US" sz="2800" baseline="30000" dirty="0"/>
              <a:t>2</a:t>
            </a:r>
            <a:r>
              <a:rPr lang="en-US" sz="2800" dirty="0"/>
              <a:t> + (c + </a:t>
            </a:r>
            <a:r>
              <a:rPr lang="en-US" sz="2800" dirty="0">
                <a:solidFill>
                  <a:srgbClr val="FF0000"/>
                </a:solidFill>
              </a:rPr>
              <a:t>β</a:t>
            </a:r>
            <a:r>
              <a:rPr lang="en-US" sz="2800" baseline="-25000" dirty="0">
                <a:solidFill>
                  <a:srgbClr val="FF0000"/>
                </a:solidFill>
              </a:rPr>
              <a:t>Y</a:t>
            </a:r>
            <a:r>
              <a:rPr lang="en-US" sz="2800" dirty="0"/>
              <a:t>M)</a:t>
            </a:r>
            <a:r>
              <a:rPr lang="en-US" sz="2800" baseline="30000" dirty="0"/>
              <a:t>2</a:t>
            </a:r>
            <a:r>
              <a:rPr lang="en-US" sz="2800" dirty="0"/>
              <a:t> + (e + </a:t>
            </a:r>
            <a:r>
              <a:rPr lang="en-US" sz="2800" dirty="0">
                <a:solidFill>
                  <a:srgbClr val="FF0000"/>
                </a:solidFill>
              </a:rPr>
              <a:t>β</a:t>
            </a:r>
            <a:r>
              <a:rPr lang="en-US" sz="2800" baseline="-25000" dirty="0">
                <a:solidFill>
                  <a:srgbClr val="FF0000"/>
                </a:solidFill>
              </a:rPr>
              <a:t>Z</a:t>
            </a:r>
            <a:r>
              <a:rPr lang="en-US" sz="2800" dirty="0"/>
              <a:t>M</a:t>
            </a:r>
            <a:r>
              <a:rPr lang="en-US" sz="2800"/>
              <a:t>)</a:t>
            </a:r>
            <a:r>
              <a:rPr lang="en-US" sz="2800" baseline="30000"/>
              <a:t>2   </a:t>
            </a:r>
            <a:r>
              <a:rPr lang="en-US" sz="2800"/>
              <a:t>or</a:t>
            </a:r>
          </a:p>
          <a:p>
            <a:pPr>
              <a:lnSpc>
                <a:spcPct val="90000"/>
              </a:lnSpc>
              <a:buNone/>
            </a:pPr>
            <a:r>
              <a:rPr lang="nl-NL" sz="2800"/>
              <a:t>s</a:t>
            </a:r>
            <a:r>
              <a:rPr lang="nl-NL" sz="2800" baseline="30000"/>
              <a:t>2</a:t>
            </a:r>
            <a:r>
              <a:rPr lang="nl-NL" sz="2800" baseline="-25000"/>
              <a:t>A</a:t>
            </a:r>
            <a:r>
              <a:rPr lang="en-US" sz="2800"/>
              <a:t>(1 + </a:t>
            </a:r>
            <a:r>
              <a:rPr lang="en-US" sz="2800">
                <a:solidFill>
                  <a:srgbClr val="FF0000"/>
                </a:solidFill>
              </a:rPr>
              <a:t>β</a:t>
            </a:r>
            <a:r>
              <a:rPr lang="en-US" sz="2800" baseline="-25000">
                <a:solidFill>
                  <a:srgbClr val="FF0000"/>
                </a:solidFill>
              </a:rPr>
              <a:t>X</a:t>
            </a:r>
            <a:r>
              <a:rPr lang="en-US" sz="2800"/>
              <a:t>M)</a:t>
            </a:r>
            <a:r>
              <a:rPr lang="en-US" sz="2800" baseline="30000"/>
              <a:t>2</a:t>
            </a:r>
            <a:r>
              <a:rPr lang="en-US" sz="2800"/>
              <a:t> + </a:t>
            </a:r>
            <a:r>
              <a:rPr lang="nl-NL" sz="2800"/>
              <a:t>s</a:t>
            </a:r>
            <a:r>
              <a:rPr lang="nl-NL" sz="2800" baseline="30000"/>
              <a:t>2</a:t>
            </a:r>
            <a:r>
              <a:rPr lang="nl-NL" sz="2800" baseline="-25000"/>
              <a:t>C</a:t>
            </a:r>
            <a:r>
              <a:rPr lang="en-US" sz="2800"/>
              <a:t>(1 + </a:t>
            </a:r>
            <a:r>
              <a:rPr lang="en-US" sz="2800">
                <a:solidFill>
                  <a:srgbClr val="FF0000"/>
                </a:solidFill>
              </a:rPr>
              <a:t>β</a:t>
            </a:r>
            <a:r>
              <a:rPr lang="en-US" sz="2800" baseline="-25000">
                <a:solidFill>
                  <a:srgbClr val="FF0000"/>
                </a:solidFill>
              </a:rPr>
              <a:t>Y</a:t>
            </a:r>
            <a:r>
              <a:rPr lang="en-US" sz="2800"/>
              <a:t>M)</a:t>
            </a:r>
            <a:r>
              <a:rPr lang="en-US" sz="2800" baseline="30000"/>
              <a:t>2</a:t>
            </a:r>
            <a:r>
              <a:rPr lang="en-US" sz="2800"/>
              <a:t> + </a:t>
            </a:r>
            <a:r>
              <a:rPr lang="nl-NL" sz="2800"/>
              <a:t>s</a:t>
            </a:r>
            <a:r>
              <a:rPr lang="nl-NL" sz="2800" baseline="30000"/>
              <a:t>2</a:t>
            </a:r>
            <a:r>
              <a:rPr lang="nl-NL" sz="2800" baseline="-25000"/>
              <a:t>E</a:t>
            </a:r>
            <a:r>
              <a:rPr lang="en-US" sz="2800"/>
              <a:t>(1 + </a:t>
            </a:r>
            <a:r>
              <a:rPr lang="en-US" sz="2800">
                <a:solidFill>
                  <a:srgbClr val="FF0000"/>
                </a:solidFill>
              </a:rPr>
              <a:t>β</a:t>
            </a:r>
            <a:r>
              <a:rPr lang="en-US" sz="2800" baseline="-25000">
                <a:solidFill>
                  <a:srgbClr val="FF0000"/>
                </a:solidFill>
              </a:rPr>
              <a:t>Z</a:t>
            </a:r>
            <a:r>
              <a:rPr lang="en-US" sz="2800"/>
              <a:t>M)</a:t>
            </a:r>
            <a:r>
              <a:rPr lang="en-US" sz="2800" baseline="30000"/>
              <a:t>2</a:t>
            </a:r>
            <a:r>
              <a:rPr lang="en-US" sz="2800"/>
              <a:t> 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228600" y="5181600"/>
            <a:ext cx="896848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Ph|M </a:t>
            </a:r>
            <a:r>
              <a:rPr lang="en-US"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mean “the phenotype given a value on M”</a:t>
            </a:r>
          </a:p>
          <a:p>
            <a:r>
              <a:rPr lang="en-US"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 “the phenotype conditional on M”</a:t>
            </a:r>
            <a:endParaRPr lang="nl-NL" sz="28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824023"/>
            <a:ext cx="7772400" cy="762000"/>
          </a:xfrm>
        </p:spPr>
        <p:txBody>
          <a:bodyPr/>
          <a:lstStyle/>
          <a:p>
            <a:r>
              <a:rPr lang="en-US" sz="2800">
                <a:solidFill>
                  <a:schemeClr val="tx1"/>
                </a:solidFill>
              </a:rPr>
              <a:t>Conditional expected </a:t>
            </a:r>
            <a:r>
              <a:rPr lang="en-US" sz="2800" dirty="0">
                <a:solidFill>
                  <a:schemeClr val="tx1"/>
                </a:solidFill>
              </a:rPr>
              <a:t>MZ / DZ </a:t>
            </a:r>
            <a:r>
              <a:rPr lang="en-US" sz="2800" dirty="0" err="1">
                <a:solidFill>
                  <a:schemeClr val="tx1"/>
                </a:solidFill>
              </a:rPr>
              <a:t>covariances</a:t>
            </a:r>
            <a:endParaRPr lang="nl-NL" sz="2800" dirty="0">
              <a:solidFill>
                <a:schemeClr val="tx1"/>
              </a:solidFill>
            </a:endParaRPr>
          </a:p>
        </p:txBody>
      </p:sp>
      <p:sp>
        <p:nvSpPr>
          <p:cNvPr id="388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133600"/>
            <a:ext cx="9677400" cy="1219200"/>
          </a:xfrm>
        </p:spPr>
        <p:txBody>
          <a:bodyPr/>
          <a:lstStyle/>
          <a:p>
            <a:pPr>
              <a:buFontTx/>
              <a:buNone/>
            </a:pPr>
            <a:r>
              <a:rPr lang="en-US" err="1"/>
              <a:t>Cov</a:t>
            </a:r>
            <a:r>
              <a:rPr lang="en-US"/>
              <a:t>(Ph</a:t>
            </a:r>
            <a:r>
              <a:rPr lang="en-US" baseline="-25000"/>
              <a:t>1</a:t>
            </a:r>
            <a:r>
              <a:rPr lang="en-US"/>
              <a:t>,Ph</a:t>
            </a:r>
            <a:r>
              <a:rPr lang="en-US" baseline="-25000"/>
              <a:t>2</a:t>
            </a:r>
            <a:r>
              <a:rPr lang="en-US"/>
              <a:t>|M)</a:t>
            </a:r>
            <a:r>
              <a:rPr lang="en-US" baseline="-25000"/>
              <a:t>MZ</a:t>
            </a:r>
            <a:r>
              <a:rPr lang="en-US"/>
              <a:t>= (a+</a:t>
            </a:r>
            <a:r>
              <a:rPr lang="en-US">
                <a:solidFill>
                  <a:srgbClr val="FF0000"/>
                </a:solidFill>
              </a:rPr>
              <a:t>β</a:t>
            </a:r>
            <a:r>
              <a:rPr lang="en-US" baseline="-25000">
                <a:solidFill>
                  <a:srgbClr val="FF0000"/>
                </a:solidFill>
              </a:rPr>
              <a:t>X</a:t>
            </a:r>
            <a:r>
              <a:rPr lang="en-US"/>
              <a:t>M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/>
              <a:t>(c+</a:t>
            </a:r>
            <a:r>
              <a:rPr lang="en-US">
                <a:solidFill>
                  <a:srgbClr val="FF0000"/>
                </a:solidFill>
              </a:rPr>
              <a:t>β</a:t>
            </a:r>
            <a:r>
              <a:rPr lang="en-US" baseline="-25000">
                <a:solidFill>
                  <a:srgbClr val="FF0000"/>
                </a:solidFill>
              </a:rPr>
              <a:t>Y</a:t>
            </a:r>
            <a:r>
              <a:rPr lang="en-US"/>
              <a:t>M)</a:t>
            </a:r>
            <a:r>
              <a:rPr lang="en-US" baseline="30000"/>
              <a:t>2</a:t>
            </a:r>
            <a:endParaRPr lang="en-US"/>
          </a:p>
          <a:p>
            <a:pPr>
              <a:buNone/>
            </a:pPr>
            <a:r>
              <a:rPr lang="en-US"/>
              <a:t>Cov(Ph</a:t>
            </a:r>
            <a:r>
              <a:rPr lang="en-US" baseline="-25000"/>
              <a:t>1</a:t>
            </a:r>
            <a:r>
              <a:rPr lang="en-US"/>
              <a:t>,Ph</a:t>
            </a:r>
            <a:r>
              <a:rPr lang="en-US" baseline="-25000"/>
              <a:t>2</a:t>
            </a:r>
            <a:r>
              <a:rPr lang="en-US"/>
              <a:t>|M)</a:t>
            </a:r>
            <a:r>
              <a:rPr lang="en-US" baseline="-25000"/>
              <a:t>DZ</a:t>
            </a:r>
            <a:r>
              <a:rPr lang="en-US"/>
              <a:t>=½(a+</a:t>
            </a:r>
            <a:r>
              <a:rPr lang="en-US">
                <a:solidFill>
                  <a:srgbClr val="FF0000"/>
                </a:solidFill>
              </a:rPr>
              <a:t>β</a:t>
            </a:r>
            <a:r>
              <a:rPr lang="en-US" baseline="-25000">
                <a:solidFill>
                  <a:srgbClr val="FF0000"/>
                </a:solidFill>
              </a:rPr>
              <a:t>X</a:t>
            </a:r>
            <a:r>
              <a:rPr lang="en-US"/>
              <a:t>M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/>
              <a:t>(c+</a:t>
            </a:r>
            <a:r>
              <a:rPr lang="en-US">
                <a:solidFill>
                  <a:srgbClr val="FF0000"/>
                </a:solidFill>
              </a:rPr>
              <a:t>β</a:t>
            </a:r>
            <a:r>
              <a:rPr lang="en-US" baseline="-25000">
                <a:solidFill>
                  <a:srgbClr val="FF0000"/>
                </a:solidFill>
              </a:rPr>
              <a:t>Y</a:t>
            </a:r>
            <a:r>
              <a:rPr lang="en-US"/>
              <a:t>M)</a:t>
            </a:r>
            <a:r>
              <a:rPr lang="en-US" baseline="30000"/>
              <a:t>2</a:t>
            </a:r>
            <a:endParaRPr lang="en-US" dirty="0"/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07357B6-7EC9-45D8-82CA-F42D960BC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900377"/>
            <a:ext cx="8915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Tx/>
              <a:buNone/>
            </a:pPr>
            <a:r>
              <a:rPr lang="en-US" kern="0"/>
              <a:t>Cov(Ph</a:t>
            </a:r>
            <a:r>
              <a:rPr lang="en-US" kern="0" baseline="-25000"/>
              <a:t>1</a:t>
            </a:r>
            <a:r>
              <a:rPr lang="en-US" kern="0"/>
              <a:t>,Ph</a:t>
            </a:r>
            <a:r>
              <a:rPr lang="en-US" kern="0" baseline="-25000"/>
              <a:t>2</a:t>
            </a:r>
            <a:r>
              <a:rPr lang="en-US" kern="0"/>
              <a:t>|M)</a:t>
            </a:r>
            <a:r>
              <a:rPr lang="en-US" kern="0" baseline="-25000"/>
              <a:t>MZ</a:t>
            </a:r>
            <a:r>
              <a:rPr lang="en-US" kern="0"/>
              <a:t>= </a:t>
            </a:r>
            <a:r>
              <a:rPr lang="nl-NL"/>
              <a:t>s</a:t>
            </a:r>
            <a:r>
              <a:rPr lang="nl-NL" baseline="30000"/>
              <a:t>2</a:t>
            </a:r>
            <a:r>
              <a:rPr lang="nl-NL" baseline="-25000"/>
              <a:t>A</a:t>
            </a:r>
            <a:r>
              <a:rPr lang="en-US" kern="0"/>
              <a:t>(1+</a:t>
            </a:r>
            <a:r>
              <a:rPr lang="en-US" kern="0">
                <a:solidFill>
                  <a:srgbClr val="FF0000"/>
                </a:solidFill>
              </a:rPr>
              <a:t>β</a:t>
            </a:r>
            <a:r>
              <a:rPr lang="en-US" kern="0" baseline="-25000">
                <a:solidFill>
                  <a:srgbClr val="FF0000"/>
                </a:solidFill>
              </a:rPr>
              <a:t>X</a:t>
            </a:r>
            <a:r>
              <a:rPr lang="en-US" kern="0"/>
              <a:t>M)</a:t>
            </a:r>
            <a:r>
              <a:rPr lang="en-US" kern="0" baseline="30000"/>
              <a:t>2</a:t>
            </a:r>
            <a:r>
              <a:rPr lang="en-US" kern="0"/>
              <a:t> + </a:t>
            </a:r>
            <a:r>
              <a:rPr lang="nl-NL"/>
              <a:t>s</a:t>
            </a:r>
            <a:r>
              <a:rPr lang="nl-NL" baseline="30000"/>
              <a:t>2</a:t>
            </a:r>
            <a:r>
              <a:rPr lang="nl-NL" baseline="-25000"/>
              <a:t>C</a:t>
            </a:r>
            <a:r>
              <a:rPr lang="en-US" kern="0"/>
              <a:t>(1+</a:t>
            </a:r>
            <a:r>
              <a:rPr lang="en-US" kern="0">
                <a:solidFill>
                  <a:srgbClr val="FF0000"/>
                </a:solidFill>
              </a:rPr>
              <a:t>β</a:t>
            </a:r>
            <a:r>
              <a:rPr lang="en-US" kern="0" baseline="-25000">
                <a:solidFill>
                  <a:srgbClr val="FF0000"/>
                </a:solidFill>
              </a:rPr>
              <a:t>Y</a:t>
            </a:r>
            <a:r>
              <a:rPr lang="en-US" kern="0"/>
              <a:t>M)</a:t>
            </a:r>
            <a:r>
              <a:rPr lang="en-US" kern="0" baseline="30000"/>
              <a:t>2</a:t>
            </a:r>
            <a:endParaRPr lang="en-US" kern="0"/>
          </a:p>
          <a:p>
            <a:pPr>
              <a:buFontTx/>
              <a:buNone/>
            </a:pPr>
            <a:r>
              <a:rPr lang="en-US" kern="0"/>
              <a:t>Cov(Ph</a:t>
            </a:r>
            <a:r>
              <a:rPr lang="en-US" kern="0" baseline="-25000"/>
              <a:t>1</a:t>
            </a:r>
            <a:r>
              <a:rPr lang="en-US" kern="0"/>
              <a:t>,Ph</a:t>
            </a:r>
            <a:r>
              <a:rPr lang="en-US" kern="0" baseline="-25000"/>
              <a:t>2</a:t>
            </a:r>
            <a:r>
              <a:rPr lang="en-US" kern="0"/>
              <a:t>|M)</a:t>
            </a:r>
            <a:r>
              <a:rPr lang="en-US" kern="0" baseline="-25000"/>
              <a:t>DZ</a:t>
            </a:r>
            <a:r>
              <a:rPr lang="en-US" kern="0"/>
              <a:t>=½</a:t>
            </a:r>
            <a:r>
              <a:rPr lang="nl-NL"/>
              <a:t>s</a:t>
            </a:r>
            <a:r>
              <a:rPr lang="nl-NL" baseline="30000"/>
              <a:t>2</a:t>
            </a:r>
            <a:r>
              <a:rPr lang="nl-NL" baseline="-25000"/>
              <a:t>A</a:t>
            </a:r>
            <a:r>
              <a:rPr lang="en-US" kern="0"/>
              <a:t>(1+</a:t>
            </a:r>
            <a:r>
              <a:rPr lang="en-US" kern="0">
                <a:solidFill>
                  <a:srgbClr val="FF0000"/>
                </a:solidFill>
              </a:rPr>
              <a:t>β</a:t>
            </a:r>
            <a:r>
              <a:rPr lang="en-US" kern="0" baseline="-25000">
                <a:solidFill>
                  <a:srgbClr val="FF0000"/>
                </a:solidFill>
              </a:rPr>
              <a:t>X</a:t>
            </a:r>
            <a:r>
              <a:rPr lang="en-US" kern="0"/>
              <a:t>M)</a:t>
            </a:r>
            <a:r>
              <a:rPr lang="en-US" kern="0" baseline="30000"/>
              <a:t>2</a:t>
            </a:r>
            <a:r>
              <a:rPr lang="en-US" kern="0"/>
              <a:t>+</a:t>
            </a:r>
            <a:r>
              <a:rPr lang="nl-NL"/>
              <a:t>s</a:t>
            </a:r>
            <a:r>
              <a:rPr lang="nl-NL" baseline="30000"/>
              <a:t>2</a:t>
            </a:r>
            <a:r>
              <a:rPr lang="nl-NL" baseline="-25000"/>
              <a:t>C</a:t>
            </a:r>
            <a:r>
              <a:rPr lang="en-US" kern="0"/>
              <a:t>(1+</a:t>
            </a:r>
            <a:r>
              <a:rPr lang="en-US" kern="0">
                <a:solidFill>
                  <a:srgbClr val="FF0000"/>
                </a:solidFill>
              </a:rPr>
              <a:t>β</a:t>
            </a:r>
            <a:r>
              <a:rPr lang="en-US" kern="0" baseline="-25000">
                <a:solidFill>
                  <a:srgbClr val="FF0000"/>
                </a:solidFill>
              </a:rPr>
              <a:t>Y</a:t>
            </a:r>
            <a:r>
              <a:rPr lang="en-US" kern="0"/>
              <a:t>M)</a:t>
            </a:r>
            <a:r>
              <a:rPr lang="en-US" kern="0" baseline="30000"/>
              <a:t>2</a:t>
            </a:r>
            <a:endParaRPr lang="en-US" sz="2000" kern="0"/>
          </a:p>
          <a:p>
            <a:pPr>
              <a:buFontTx/>
              <a:buNone/>
            </a:pPr>
            <a:endParaRPr lang="en-US" kern="0"/>
          </a:p>
          <a:p>
            <a:pPr>
              <a:buFontTx/>
              <a:buNone/>
            </a:pPr>
            <a:endParaRPr lang="en-US" kern="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89072"/>
            <a:ext cx="7848600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 </a:t>
            </a:r>
            <a:r>
              <a:rPr lang="en-US" sz="2800" dirty="0" err="1">
                <a:latin typeface="+mn-lt"/>
              </a:rPr>
              <a:t>Var</a:t>
            </a:r>
            <a:r>
              <a:rPr lang="en-US" sz="2800" dirty="0">
                <a:latin typeface="+mn-lt"/>
              </a:rPr>
              <a:t> (P|M) =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latin typeface="+mn-lt"/>
              </a:rPr>
              <a:t>    (a + </a:t>
            </a:r>
            <a:r>
              <a:rPr lang="en-US" sz="2800" dirty="0">
                <a:solidFill>
                  <a:srgbClr val="FF0000"/>
                </a:solidFill>
                <a:latin typeface="+mn-lt"/>
              </a:rPr>
              <a:t>β</a:t>
            </a:r>
            <a:r>
              <a:rPr lang="en-US" sz="2800" baseline="-25000" dirty="0">
                <a:solidFill>
                  <a:srgbClr val="FF0000"/>
                </a:solidFill>
                <a:latin typeface="+mn-lt"/>
              </a:rPr>
              <a:t>X</a:t>
            </a:r>
            <a:r>
              <a:rPr lang="en-US" sz="2800" dirty="0">
                <a:latin typeface="+mn-lt"/>
              </a:rPr>
              <a:t>M)</a:t>
            </a:r>
            <a:r>
              <a:rPr lang="en-US" sz="2800" baseline="30000" dirty="0">
                <a:latin typeface="+mn-lt"/>
              </a:rPr>
              <a:t>2</a:t>
            </a:r>
            <a:r>
              <a:rPr lang="en-US" sz="2800" dirty="0">
                <a:latin typeface="+mn-lt"/>
              </a:rPr>
              <a:t> + (c + </a:t>
            </a:r>
            <a:r>
              <a:rPr lang="en-US" sz="2800" dirty="0">
                <a:solidFill>
                  <a:srgbClr val="FF0000"/>
                </a:solidFill>
                <a:latin typeface="+mn-lt"/>
              </a:rPr>
              <a:t>β</a:t>
            </a:r>
            <a:r>
              <a:rPr lang="en-US" sz="2800" baseline="-25000" dirty="0">
                <a:solidFill>
                  <a:srgbClr val="FF0000"/>
                </a:solidFill>
                <a:latin typeface="+mn-lt"/>
              </a:rPr>
              <a:t>Y</a:t>
            </a:r>
            <a:r>
              <a:rPr lang="en-US" sz="2800" dirty="0">
                <a:latin typeface="+mn-lt"/>
              </a:rPr>
              <a:t>M)</a:t>
            </a:r>
            <a:r>
              <a:rPr lang="en-US" sz="2800" baseline="30000" dirty="0">
                <a:latin typeface="+mn-lt"/>
              </a:rPr>
              <a:t>2</a:t>
            </a:r>
            <a:r>
              <a:rPr lang="en-US" sz="2800" dirty="0">
                <a:latin typeface="+mn-lt"/>
              </a:rPr>
              <a:t> + (e + </a:t>
            </a:r>
            <a:r>
              <a:rPr lang="en-US" sz="2800" dirty="0">
                <a:solidFill>
                  <a:srgbClr val="FF0000"/>
                </a:solidFill>
                <a:latin typeface="+mn-lt"/>
              </a:rPr>
              <a:t>β</a:t>
            </a:r>
            <a:r>
              <a:rPr lang="en-US" sz="2800" baseline="-25000" dirty="0">
                <a:solidFill>
                  <a:srgbClr val="FF0000"/>
                </a:solidFill>
                <a:latin typeface="+mn-lt"/>
              </a:rPr>
              <a:t>Z</a:t>
            </a:r>
            <a:r>
              <a:rPr lang="en-US" sz="2800" dirty="0">
                <a:latin typeface="+mn-lt"/>
              </a:rPr>
              <a:t>M)</a:t>
            </a:r>
            <a:r>
              <a:rPr lang="en-US" sz="2800" baseline="30000" dirty="0">
                <a:latin typeface="+mn-lt"/>
              </a:rPr>
              <a:t>2</a:t>
            </a:r>
            <a:r>
              <a:rPr lang="en-US" sz="2800" dirty="0">
                <a:latin typeface="+mn-lt"/>
              </a:rPr>
              <a:t> </a:t>
            </a:r>
            <a:endParaRPr lang="nl-NL" sz="2800" dirty="0">
              <a:latin typeface="+mn-l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51585" y="1752600"/>
            <a:ext cx="8229600" cy="2261175"/>
            <a:chOff x="457200" y="2209800"/>
            <a:chExt cx="8229600" cy="2261175"/>
          </a:xfrm>
        </p:grpSpPr>
        <p:sp>
          <p:nvSpPr>
            <p:cNvPr id="3" name="TextBox 2"/>
            <p:cNvSpPr txBox="1"/>
            <p:nvPr/>
          </p:nvSpPr>
          <p:spPr>
            <a:xfrm>
              <a:off x="462815" y="2209800"/>
              <a:ext cx="822398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3200"/>
                <a:t>h</a:t>
              </a:r>
              <a:r>
                <a:rPr lang="nl-NL" sz="3200" baseline="-25000"/>
                <a:t>st</a:t>
              </a:r>
              <a:r>
                <a:rPr lang="nl-NL" sz="3200" baseline="30000"/>
                <a:t>2</a:t>
              </a:r>
              <a:r>
                <a:rPr lang="nl-NL" sz="3200"/>
                <a:t> </a:t>
              </a:r>
              <a:r>
                <a:rPr lang="nl-NL" sz="3200" dirty="0"/>
                <a:t>|M =</a:t>
              </a:r>
              <a:r>
                <a:rPr lang="en-US" sz="3200" dirty="0"/>
                <a:t> (a </a:t>
              </a:r>
              <a:r>
                <a:rPr lang="en-US" sz="3200"/>
                <a:t>+ </a:t>
              </a:r>
              <a:r>
                <a:rPr lang="en-US" sz="3200">
                  <a:solidFill>
                    <a:srgbClr val="FF0000"/>
                  </a:solidFill>
                </a:rPr>
                <a:t>β</a:t>
              </a:r>
              <a:r>
                <a:rPr lang="en-US" sz="3200" baseline="-25000">
                  <a:solidFill>
                    <a:srgbClr val="FF0000"/>
                  </a:solidFill>
                </a:rPr>
                <a:t>X</a:t>
              </a:r>
              <a:r>
                <a:rPr lang="en-US" sz="3200"/>
                <a:t>M)</a:t>
              </a:r>
              <a:r>
                <a:rPr lang="en-US" sz="3200" baseline="30000"/>
                <a:t>2</a:t>
              </a:r>
              <a:r>
                <a:rPr lang="en-US" sz="3200"/>
                <a:t> </a:t>
              </a:r>
              <a:r>
                <a:rPr lang="en-US" sz="3200" dirty="0"/>
                <a:t>/ </a:t>
              </a:r>
              <a:r>
                <a:rPr lang="en-US" sz="3200" dirty="0" err="1"/>
                <a:t>Var</a:t>
              </a:r>
              <a:r>
                <a:rPr lang="en-US" sz="3200" dirty="0"/>
                <a:t> (P|M)</a:t>
              </a:r>
              <a:r>
                <a:rPr lang="nl-NL" sz="3200" dirty="0"/>
                <a:t> 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57200" y="3048000"/>
              <a:ext cx="822398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3200"/>
                <a:t>c</a:t>
              </a:r>
              <a:r>
                <a:rPr lang="nl-NL" sz="3200" baseline="-25000"/>
                <a:t>st</a:t>
              </a:r>
              <a:r>
                <a:rPr lang="nl-NL" sz="3200" baseline="30000"/>
                <a:t>2</a:t>
              </a:r>
              <a:r>
                <a:rPr lang="nl-NL" sz="3200"/>
                <a:t> </a:t>
              </a:r>
              <a:r>
                <a:rPr lang="nl-NL" sz="3200" dirty="0"/>
                <a:t>|M =</a:t>
              </a:r>
              <a:r>
                <a:rPr lang="en-US" sz="3200" dirty="0"/>
                <a:t> (c </a:t>
              </a:r>
              <a:r>
                <a:rPr lang="en-US" sz="3200"/>
                <a:t>+ </a:t>
              </a:r>
              <a:r>
                <a:rPr lang="en-US" sz="3200">
                  <a:solidFill>
                    <a:srgbClr val="FF0000"/>
                  </a:solidFill>
                </a:rPr>
                <a:t>β</a:t>
              </a:r>
              <a:r>
                <a:rPr lang="en-US" sz="3200" baseline="-25000">
                  <a:solidFill>
                    <a:srgbClr val="FF0000"/>
                  </a:solidFill>
                </a:rPr>
                <a:t>Y</a:t>
              </a:r>
              <a:r>
                <a:rPr lang="en-US" sz="3200"/>
                <a:t>M)</a:t>
              </a:r>
              <a:r>
                <a:rPr lang="en-US" sz="3200" baseline="30000"/>
                <a:t>2</a:t>
              </a:r>
              <a:r>
                <a:rPr lang="en-US" sz="3200"/>
                <a:t> </a:t>
              </a:r>
              <a:r>
                <a:rPr lang="en-US" sz="3200" dirty="0"/>
                <a:t>/ </a:t>
              </a:r>
              <a:r>
                <a:rPr lang="en-US" sz="3200" dirty="0" err="1"/>
                <a:t>Var</a:t>
              </a:r>
              <a:r>
                <a:rPr lang="en-US" sz="3200" dirty="0"/>
                <a:t> (P|M)</a:t>
              </a:r>
              <a:r>
                <a:rPr lang="nl-NL" sz="3200" dirty="0"/>
                <a:t> 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57200" y="3886200"/>
              <a:ext cx="822398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3200"/>
                <a:t>e</a:t>
              </a:r>
              <a:r>
                <a:rPr lang="nl-NL" sz="3200" baseline="-25000"/>
                <a:t>st</a:t>
              </a:r>
              <a:r>
                <a:rPr lang="nl-NL" sz="3200" baseline="30000"/>
                <a:t>2</a:t>
              </a:r>
              <a:r>
                <a:rPr lang="nl-NL" sz="3200"/>
                <a:t> </a:t>
              </a:r>
              <a:r>
                <a:rPr lang="nl-NL" sz="3200" dirty="0"/>
                <a:t>|M =</a:t>
              </a:r>
              <a:r>
                <a:rPr lang="en-US" sz="3200" dirty="0"/>
                <a:t> (e </a:t>
              </a:r>
              <a:r>
                <a:rPr lang="en-US" sz="3200"/>
                <a:t>+ </a:t>
              </a:r>
              <a:r>
                <a:rPr lang="en-US" sz="3200">
                  <a:solidFill>
                    <a:srgbClr val="FF0000"/>
                  </a:solidFill>
                </a:rPr>
                <a:t>β</a:t>
              </a:r>
              <a:r>
                <a:rPr lang="en-US" sz="3200" baseline="-25000">
                  <a:solidFill>
                    <a:srgbClr val="FF0000"/>
                  </a:solidFill>
                </a:rPr>
                <a:t>Z</a:t>
              </a:r>
              <a:r>
                <a:rPr lang="en-US" sz="3200"/>
                <a:t>M)</a:t>
              </a:r>
              <a:r>
                <a:rPr lang="en-US" sz="3200" baseline="30000"/>
                <a:t>2</a:t>
              </a:r>
              <a:r>
                <a:rPr lang="en-US" sz="3200"/>
                <a:t> </a:t>
              </a:r>
              <a:r>
                <a:rPr lang="en-US" sz="3200" dirty="0"/>
                <a:t>/ </a:t>
              </a:r>
              <a:r>
                <a:rPr lang="en-US" sz="3200" dirty="0" err="1"/>
                <a:t>Var</a:t>
              </a:r>
              <a:r>
                <a:rPr lang="en-US" sz="3200" dirty="0"/>
                <a:t> (P|M)</a:t>
              </a:r>
              <a:r>
                <a:rPr lang="nl-NL" sz="3200" dirty="0"/>
                <a:t> </a:t>
              </a:r>
            </a:p>
          </p:txBody>
        </p:sp>
      </p:grpSp>
      <p:sp>
        <p:nvSpPr>
          <p:cNvPr id="6" name="Rectangle 5"/>
          <p:cNvSpPr/>
          <p:nvPr/>
        </p:nvSpPr>
        <p:spPr>
          <a:xfrm>
            <a:off x="272902" y="4292009"/>
            <a:ext cx="914400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>
                <a:latin typeface="+mn-lt"/>
              </a:rPr>
              <a:t>(h</a:t>
            </a:r>
            <a:r>
              <a:rPr lang="nl-NL" sz="3200" baseline="-25000"/>
              <a:t>st</a:t>
            </a:r>
            <a:r>
              <a:rPr lang="nl-NL" sz="3200" baseline="30000">
                <a:latin typeface="+mn-lt"/>
              </a:rPr>
              <a:t>2</a:t>
            </a:r>
            <a:r>
              <a:rPr lang="nl-NL" sz="3200">
                <a:latin typeface="+mn-lt"/>
              </a:rPr>
              <a:t>|M  + c</a:t>
            </a:r>
            <a:r>
              <a:rPr lang="nl-NL" sz="3200" baseline="-25000"/>
              <a:t>st</a:t>
            </a:r>
            <a:r>
              <a:rPr lang="nl-NL" sz="3200" baseline="30000">
                <a:latin typeface="+mn-lt"/>
              </a:rPr>
              <a:t>2</a:t>
            </a:r>
            <a:r>
              <a:rPr lang="nl-NL" sz="3200">
                <a:latin typeface="+mn-lt"/>
              </a:rPr>
              <a:t>|M </a:t>
            </a:r>
            <a:r>
              <a:rPr lang="nl-NL" sz="3200" baseline="30000">
                <a:latin typeface="+mn-lt"/>
              </a:rPr>
              <a:t> </a:t>
            </a:r>
            <a:r>
              <a:rPr lang="nl-NL" sz="3200">
                <a:latin typeface="+mn-lt"/>
              </a:rPr>
              <a:t>+ e</a:t>
            </a:r>
            <a:r>
              <a:rPr lang="nl-NL" sz="3200" baseline="-25000"/>
              <a:t>st</a:t>
            </a:r>
            <a:r>
              <a:rPr lang="nl-NL" sz="3200" baseline="30000">
                <a:latin typeface="+mn-lt"/>
              </a:rPr>
              <a:t>2</a:t>
            </a:r>
            <a:r>
              <a:rPr lang="nl-NL" sz="3200">
                <a:latin typeface="+mn-lt"/>
              </a:rPr>
              <a:t>|M)  = 1</a:t>
            </a:r>
          </a:p>
          <a:p>
            <a:r>
              <a:rPr lang="nl-NL" sz="3200">
                <a:latin typeface="+mn-lt"/>
              </a:rPr>
              <a:t> </a:t>
            </a:r>
            <a:endParaRPr lang="nl-NL" sz="3200" dirty="0">
              <a:latin typeface="+mn-lt"/>
            </a:endParaRPr>
          </a:p>
          <a:p>
            <a:r>
              <a:rPr lang="nl-NL" sz="2800" dirty="0">
                <a:latin typeface="+mn-lt"/>
              </a:rPr>
              <a:t>Standardized conditional on value </a:t>
            </a:r>
            <a:r>
              <a:rPr lang="nl-NL" sz="2800">
                <a:latin typeface="+mn-lt"/>
              </a:rPr>
              <a:t>of M..</a:t>
            </a:r>
          </a:p>
          <a:p>
            <a:r>
              <a:rPr lang="nl-NL" sz="2800" b="1">
                <a:latin typeface="+mn-lt"/>
              </a:rPr>
              <a:t>But </a:t>
            </a:r>
            <a:r>
              <a:rPr lang="nl-NL" sz="2800"/>
              <a:t>h</a:t>
            </a:r>
            <a:r>
              <a:rPr lang="nl-NL" sz="2800" baseline="-25000"/>
              <a:t>st</a:t>
            </a:r>
            <a:r>
              <a:rPr lang="nl-NL" sz="2800" baseline="30000"/>
              <a:t>2</a:t>
            </a:r>
            <a:r>
              <a:rPr lang="nl-NL" sz="2800"/>
              <a:t>|M can vary with M while </a:t>
            </a:r>
            <a:r>
              <a:rPr lang="en-US" sz="2800">
                <a:solidFill>
                  <a:srgbClr val="FF0000"/>
                </a:solidFill>
              </a:rPr>
              <a:t>β</a:t>
            </a:r>
            <a:r>
              <a:rPr lang="en-US" sz="2800" baseline="-25000">
                <a:solidFill>
                  <a:srgbClr val="FF0000"/>
                </a:solidFill>
              </a:rPr>
              <a:t>X</a:t>
            </a:r>
            <a:r>
              <a:rPr lang="nl-NL" sz="2800"/>
              <a:t> = 0! </a:t>
            </a:r>
          </a:p>
          <a:p>
            <a:r>
              <a:rPr lang="nl-NL" sz="2800">
                <a:latin typeface="+mn-lt"/>
              </a:rPr>
              <a:t>same applies to </a:t>
            </a:r>
            <a:r>
              <a:rPr lang="nl-NL" sz="2800"/>
              <a:t>c</a:t>
            </a:r>
            <a:r>
              <a:rPr lang="nl-NL" sz="2800" baseline="-25000"/>
              <a:t>st</a:t>
            </a:r>
            <a:r>
              <a:rPr lang="nl-NL" sz="2800" baseline="30000"/>
              <a:t>2</a:t>
            </a:r>
            <a:r>
              <a:rPr lang="nl-NL" sz="2800"/>
              <a:t>|M and e</a:t>
            </a:r>
            <a:r>
              <a:rPr lang="nl-NL" sz="2800" baseline="-25000"/>
              <a:t>st</a:t>
            </a:r>
            <a:r>
              <a:rPr lang="nl-NL" sz="2800" baseline="30000"/>
              <a:t>2</a:t>
            </a:r>
            <a:r>
              <a:rPr lang="nl-NL" sz="2800"/>
              <a:t>|M</a:t>
            </a:r>
            <a:r>
              <a:rPr lang="nl-NL" sz="2800"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318171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B8DE8BF5-17C9-4695-A500-9BC1D655AC0F}"/>
              </a:ext>
            </a:extLst>
          </p:cNvPr>
          <p:cNvGrpSpPr/>
          <p:nvPr/>
        </p:nvGrpSpPr>
        <p:grpSpPr>
          <a:xfrm>
            <a:off x="685800" y="609600"/>
            <a:ext cx="8083353" cy="5656521"/>
            <a:chOff x="685800" y="609600"/>
            <a:chExt cx="8083353" cy="5656521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552F420B-5EED-4A39-8853-640D6BDF7347}"/>
                </a:ext>
              </a:extLst>
            </p:cNvPr>
            <p:cNvSpPr txBox="1"/>
            <p:nvPr/>
          </p:nvSpPr>
          <p:spPr>
            <a:xfrm>
              <a:off x="2209800" y="5742901"/>
              <a:ext cx="165942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/>
                <a:t>moderator</a:t>
              </a:r>
              <a:endParaRPr lang="nl-NL" sz="280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8C670EC-DF66-46F4-B903-EBC26BFA6900}"/>
                </a:ext>
              </a:extLst>
            </p:cNvPr>
            <p:cNvSpPr txBox="1"/>
            <p:nvPr/>
          </p:nvSpPr>
          <p:spPr>
            <a:xfrm>
              <a:off x="6477000" y="5725180"/>
              <a:ext cx="165942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/>
                <a:t>moderator</a:t>
              </a:r>
              <a:endParaRPr lang="nl-NL" sz="2800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CA40D906-0767-4395-A137-FDBD9DE1DD44}"/>
                </a:ext>
              </a:extLst>
            </p:cNvPr>
            <p:cNvGrpSpPr/>
            <p:nvPr/>
          </p:nvGrpSpPr>
          <p:grpSpPr>
            <a:xfrm>
              <a:off x="685800" y="609600"/>
              <a:ext cx="8083353" cy="5334000"/>
              <a:chOff x="685800" y="609600"/>
              <a:chExt cx="8083353" cy="5334000"/>
            </a:xfrm>
          </p:grpSpPr>
          <p:pic>
            <p:nvPicPr>
              <p:cNvPr id="2" name="Picture 1">
                <a:extLst>
                  <a:ext uri="{FF2B5EF4-FFF2-40B4-BE49-F238E27FC236}">
                    <a16:creationId xmlns:a16="http://schemas.microsoft.com/office/drawing/2014/main" id="{CB068D2B-2B4C-4720-9006-DA616E219F8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5800" y="609600"/>
                <a:ext cx="8083353" cy="5334000"/>
              </a:xfrm>
              <a:prstGeom prst="rect">
                <a:avLst/>
              </a:prstGeom>
            </p:spPr>
          </p:pic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40C5A1F7-2286-4707-926F-7C02DD190D4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96000" y="2819400"/>
                <a:ext cx="2209800" cy="198196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81C7B8E3-A159-4435-810A-5252366EEE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24353" y="3601867"/>
                <a:ext cx="2181447" cy="1319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31500982-E59E-44B9-A200-DE974D70D9A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124353" y="3017596"/>
                <a:ext cx="2181447" cy="335066"/>
              </a:xfrm>
              <a:prstGeom prst="line">
                <a:avLst/>
              </a:prstGeom>
              <a:ln w="38100">
                <a:prstDash val="sysDot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D2339178-F708-423F-8C7E-9DCE572A6247}"/>
              </a:ext>
            </a:extLst>
          </p:cNvPr>
          <p:cNvSpPr txBox="1"/>
          <p:nvPr/>
        </p:nvSpPr>
        <p:spPr>
          <a:xfrm>
            <a:off x="1816586" y="358153"/>
            <a:ext cx="23182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/>
              <a:t>only e moderated</a:t>
            </a:r>
          </a:p>
          <a:p>
            <a:r>
              <a:rPr lang="en-GB" sz="2400"/>
              <a:t>(umx plots)</a:t>
            </a:r>
            <a:endParaRPr lang="nl-NL" sz="240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2B25D86-8E1B-4F94-A1A8-DC7532B3899E}"/>
              </a:ext>
            </a:extLst>
          </p:cNvPr>
          <p:cNvSpPr txBox="1"/>
          <p:nvPr/>
        </p:nvSpPr>
        <p:spPr>
          <a:xfrm>
            <a:off x="5670552" y="279991"/>
            <a:ext cx="28216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/>
              <a:t>a,c moderated? nope!</a:t>
            </a:r>
          </a:p>
          <a:p>
            <a:r>
              <a:rPr lang="en-GB" sz="2400"/>
              <a:t>(umx plots)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59F134A-F813-4A0D-A436-F5DD895894B6}"/>
              </a:ext>
            </a:extLst>
          </p:cNvPr>
          <p:cNvSpPr txBox="1"/>
          <p:nvPr/>
        </p:nvSpPr>
        <p:spPr>
          <a:xfrm>
            <a:off x="3276600" y="6269014"/>
            <a:ext cx="3416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/>
              <a:t> R code in the slide notes</a:t>
            </a:r>
            <a:endParaRPr lang="nl-NL" sz="2400" b="1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441AF15-6C15-43EC-BC22-9D1E4870667F}"/>
              </a:ext>
            </a:extLst>
          </p:cNvPr>
          <p:cNvCxnSpPr/>
          <p:nvPr/>
        </p:nvCxnSpPr>
        <p:spPr>
          <a:xfrm>
            <a:off x="1970567" y="3962400"/>
            <a:ext cx="215364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225B1FF-D963-4118-BCC9-E7F6DD467FDF}"/>
              </a:ext>
            </a:extLst>
          </p:cNvPr>
          <p:cNvCxnSpPr/>
          <p:nvPr/>
        </p:nvCxnSpPr>
        <p:spPr>
          <a:xfrm>
            <a:off x="1970567" y="4953000"/>
            <a:ext cx="215364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6579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-361554" y="329305"/>
            <a:ext cx="5849425" cy="459433"/>
          </a:xfrm>
        </p:spPr>
        <p:txBody>
          <a:bodyPr/>
          <a:lstStyle/>
          <a:p>
            <a:r>
              <a:rPr lang="en-US" sz="2800"/>
              <a:t>Standard AE model</a:t>
            </a:r>
            <a:endParaRPr lang="en-US" sz="2800" dirty="0"/>
          </a:p>
        </p:txBody>
      </p:sp>
      <p:sp>
        <p:nvSpPr>
          <p:cNvPr id="289795" name="Rectangle 3"/>
          <p:cNvSpPr>
            <a:spLocks noChangeArrowheads="1"/>
          </p:cNvSpPr>
          <p:nvPr/>
        </p:nvSpPr>
        <p:spPr bwMode="auto">
          <a:xfrm>
            <a:off x="1981200" y="4343400"/>
            <a:ext cx="990600" cy="83820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 dirty="0" err="1"/>
              <a:t>pheno</a:t>
            </a:r>
            <a:endParaRPr lang="en-US" sz="2400" dirty="0"/>
          </a:p>
          <a:p>
            <a:pPr algn="ctr" eaLnBrk="0" hangingPunct="0"/>
            <a:r>
              <a:rPr lang="en-US" sz="2400" dirty="0"/>
              <a:t>Twin 1</a:t>
            </a:r>
          </a:p>
        </p:txBody>
      </p:sp>
      <p:sp>
        <p:nvSpPr>
          <p:cNvPr id="289796" name="Oval 4"/>
          <p:cNvSpPr>
            <a:spLocks noChangeArrowheads="1"/>
          </p:cNvSpPr>
          <p:nvPr/>
        </p:nvSpPr>
        <p:spPr bwMode="auto">
          <a:xfrm>
            <a:off x="838200" y="1828800"/>
            <a:ext cx="1066800" cy="1066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/>
              <a:t>A</a:t>
            </a:r>
          </a:p>
        </p:txBody>
      </p:sp>
      <p:sp>
        <p:nvSpPr>
          <p:cNvPr id="289798" name="Oval 6"/>
          <p:cNvSpPr>
            <a:spLocks noChangeArrowheads="1"/>
          </p:cNvSpPr>
          <p:nvPr/>
        </p:nvSpPr>
        <p:spPr bwMode="auto">
          <a:xfrm>
            <a:off x="2743200" y="1828800"/>
            <a:ext cx="1066800" cy="1066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/>
              <a:t>E</a:t>
            </a:r>
          </a:p>
        </p:txBody>
      </p:sp>
      <p:cxnSp>
        <p:nvCxnSpPr>
          <p:cNvPr id="289799" name="AutoShape 7"/>
          <p:cNvCxnSpPr>
            <a:cxnSpLocks noChangeShapeType="1"/>
            <a:stCxn id="289796" idx="4"/>
            <a:endCxn id="289795" idx="0"/>
          </p:cNvCxnSpPr>
          <p:nvPr/>
        </p:nvCxnSpPr>
        <p:spPr bwMode="auto">
          <a:xfrm>
            <a:off x="1371600" y="2895600"/>
            <a:ext cx="1104900" cy="1447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89801" name="AutoShape 9"/>
          <p:cNvCxnSpPr>
            <a:cxnSpLocks noChangeShapeType="1"/>
            <a:stCxn id="289798" idx="4"/>
            <a:endCxn id="289795" idx="0"/>
          </p:cNvCxnSpPr>
          <p:nvPr/>
        </p:nvCxnSpPr>
        <p:spPr bwMode="auto">
          <a:xfrm flipH="1">
            <a:off x="2476500" y="2895600"/>
            <a:ext cx="800100" cy="1447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89802" name="Rectangle 10"/>
          <p:cNvSpPr>
            <a:spLocks noChangeArrowheads="1"/>
          </p:cNvSpPr>
          <p:nvPr/>
        </p:nvSpPr>
        <p:spPr bwMode="auto">
          <a:xfrm>
            <a:off x="5791200" y="4343400"/>
            <a:ext cx="990600" cy="83820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 dirty="0" err="1"/>
              <a:t>pheno</a:t>
            </a:r>
            <a:endParaRPr lang="en-US" sz="2400" dirty="0"/>
          </a:p>
          <a:p>
            <a:pPr algn="ctr" eaLnBrk="0" hangingPunct="0"/>
            <a:r>
              <a:rPr lang="en-US" sz="2400" dirty="0"/>
              <a:t>Twin 2</a:t>
            </a:r>
          </a:p>
        </p:txBody>
      </p:sp>
      <p:sp>
        <p:nvSpPr>
          <p:cNvPr id="289803" name="Oval 11"/>
          <p:cNvSpPr>
            <a:spLocks noChangeArrowheads="1"/>
          </p:cNvSpPr>
          <p:nvPr/>
        </p:nvSpPr>
        <p:spPr bwMode="auto">
          <a:xfrm>
            <a:off x="4876800" y="1828800"/>
            <a:ext cx="1066800" cy="1066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/>
              <a:t>A</a:t>
            </a:r>
          </a:p>
        </p:txBody>
      </p:sp>
      <p:sp>
        <p:nvSpPr>
          <p:cNvPr id="289805" name="Oval 13"/>
          <p:cNvSpPr>
            <a:spLocks noChangeArrowheads="1"/>
          </p:cNvSpPr>
          <p:nvPr/>
        </p:nvSpPr>
        <p:spPr bwMode="auto">
          <a:xfrm>
            <a:off x="6705600" y="1828800"/>
            <a:ext cx="1066800" cy="1066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/>
              <a:t>E</a:t>
            </a:r>
          </a:p>
        </p:txBody>
      </p:sp>
      <p:cxnSp>
        <p:nvCxnSpPr>
          <p:cNvPr id="289806" name="AutoShape 14"/>
          <p:cNvCxnSpPr>
            <a:cxnSpLocks noChangeShapeType="1"/>
            <a:stCxn id="289803" idx="4"/>
            <a:endCxn id="289802" idx="0"/>
          </p:cNvCxnSpPr>
          <p:nvPr/>
        </p:nvCxnSpPr>
        <p:spPr bwMode="auto">
          <a:xfrm>
            <a:off x="5410200" y="2895600"/>
            <a:ext cx="876300" cy="1447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89808" name="AutoShape 16"/>
          <p:cNvCxnSpPr>
            <a:cxnSpLocks noChangeShapeType="1"/>
            <a:stCxn id="289805" idx="4"/>
            <a:endCxn id="289802" idx="0"/>
          </p:cNvCxnSpPr>
          <p:nvPr/>
        </p:nvCxnSpPr>
        <p:spPr bwMode="auto">
          <a:xfrm flipH="1">
            <a:off x="6286500" y="2895600"/>
            <a:ext cx="952500" cy="1447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89809" name="AutoShape 17"/>
          <p:cNvCxnSpPr>
            <a:cxnSpLocks noChangeShapeType="1"/>
            <a:stCxn id="289796" idx="0"/>
            <a:endCxn id="289803" idx="0"/>
          </p:cNvCxnSpPr>
          <p:nvPr/>
        </p:nvCxnSpPr>
        <p:spPr bwMode="auto">
          <a:xfrm rot="5400000" flipH="1" flipV="1">
            <a:off x="3390900" y="-190500"/>
            <a:ext cx="12700" cy="4038600"/>
          </a:xfrm>
          <a:prstGeom prst="curvedConnector3">
            <a:avLst>
              <a:gd name="adj1" fmla="val 3400000"/>
            </a:avLst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289811" name="Text Box 19"/>
          <p:cNvSpPr txBox="1">
            <a:spLocks noChangeArrowheads="1"/>
          </p:cNvSpPr>
          <p:nvPr/>
        </p:nvSpPr>
        <p:spPr bwMode="auto">
          <a:xfrm>
            <a:off x="831851" y="3278832"/>
            <a:ext cx="111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2400" b="1"/>
              <a:t>1</a:t>
            </a:r>
            <a:endParaRPr lang="en-US" sz="2400" b="1" dirty="0"/>
          </a:p>
        </p:txBody>
      </p:sp>
      <p:sp>
        <p:nvSpPr>
          <p:cNvPr id="289813" name="Text Box 21"/>
          <p:cNvSpPr txBox="1">
            <a:spLocks noChangeArrowheads="1"/>
          </p:cNvSpPr>
          <p:nvPr/>
        </p:nvSpPr>
        <p:spPr bwMode="auto">
          <a:xfrm>
            <a:off x="3086744" y="3276600"/>
            <a:ext cx="3385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400" b="1"/>
              <a:t>1</a:t>
            </a:r>
            <a:endParaRPr lang="en-US" sz="2400" b="1" dirty="0"/>
          </a:p>
        </p:txBody>
      </p:sp>
      <p:sp>
        <p:nvSpPr>
          <p:cNvPr id="289815" name="Text Box 23"/>
          <p:cNvSpPr txBox="1">
            <a:spLocks noChangeArrowheads="1"/>
          </p:cNvSpPr>
          <p:nvPr/>
        </p:nvSpPr>
        <p:spPr bwMode="auto">
          <a:xfrm>
            <a:off x="6833979" y="3255134"/>
            <a:ext cx="3385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400" b="1"/>
              <a:t>1</a:t>
            </a:r>
            <a:endParaRPr lang="en-US" sz="2400" b="1" dirty="0"/>
          </a:p>
        </p:txBody>
      </p:sp>
      <p:sp>
        <p:nvSpPr>
          <p:cNvPr id="289816" name="Text Box 24"/>
          <p:cNvSpPr txBox="1">
            <a:spLocks noChangeArrowheads="1"/>
          </p:cNvSpPr>
          <p:nvPr/>
        </p:nvSpPr>
        <p:spPr bwMode="auto">
          <a:xfrm>
            <a:off x="4967171" y="3164589"/>
            <a:ext cx="104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2400" b="1"/>
              <a:t>1</a:t>
            </a:r>
          </a:p>
        </p:txBody>
      </p:sp>
      <p:sp>
        <p:nvSpPr>
          <p:cNvPr id="289819" name="Text Box 27"/>
          <p:cNvSpPr txBox="1">
            <a:spLocks noChangeArrowheads="1"/>
          </p:cNvSpPr>
          <p:nvPr/>
        </p:nvSpPr>
        <p:spPr bwMode="auto">
          <a:xfrm>
            <a:off x="2813678" y="4300835"/>
            <a:ext cx="1498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2400" b="1">
                <a:latin typeface="Symbol" pitchFamily="18" charset="2"/>
              </a:rPr>
              <a:t>m</a:t>
            </a:r>
            <a:r>
              <a:rPr lang="nl-NL" sz="2400" b="1"/>
              <a:t> </a:t>
            </a:r>
            <a:endParaRPr lang="en-US" sz="2400" b="1" dirty="0"/>
          </a:p>
        </p:txBody>
      </p:sp>
      <p:sp>
        <p:nvSpPr>
          <p:cNvPr id="289820" name="AutoShape 28"/>
          <p:cNvSpPr>
            <a:spLocks noChangeArrowheads="1"/>
          </p:cNvSpPr>
          <p:nvPr/>
        </p:nvSpPr>
        <p:spPr bwMode="auto">
          <a:xfrm>
            <a:off x="3920387" y="4407131"/>
            <a:ext cx="990600" cy="685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nl-NL" sz="2400" dirty="0"/>
              <a:t>1</a:t>
            </a:r>
            <a:endParaRPr lang="en-US" sz="2400" dirty="0"/>
          </a:p>
        </p:txBody>
      </p:sp>
      <p:cxnSp>
        <p:nvCxnSpPr>
          <p:cNvPr id="289821" name="AutoShape 29"/>
          <p:cNvCxnSpPr>
            <a:cxnSpLocks noChangeShapeType="1"/>
            <a:stCxn id="289820" idx="5"/>
            <a:endCxn id="289802" idx="1"/>
          </p:cNvCxnSpPr>
          <p:nvPr/>
        </p:nvCxnSpPr>
        <p:spPr bwMode="auto">
          <a:xfrm>
            <a:off x="4663337" y="4750031"/>
            <a:ext cx="1127863" cy="12469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89822" name="Text Box 30"/>
          <p:cNvSpPr txBox="1">
            <a:spLocks noChangeArrowheads="1"/>
          </p:cNvSpPr>
          <p:nvPr/>
        </p:nvSpPr>
        <p:spPr bwMode="auto">
          <a:xfrm>
            <a:off x="4443191" y="4266056"/>
            <a:ext cx="149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2400" b="1">
                <a:latin typeface="Symbol" pitchFamily="18" charset="2"/>
              </a:rPr>
              <a:t>m</a:t>
            </a:r>
            <a:endParaRPr lang="en-US" sz="24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2209800" y="914400"/>
            <a:ext cx="2666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A</a:t>
            </a:r>
            <a:r>
              <a:rPr lang="en-US" sz="2800"/>
              <a:t>  </a:t>
            </a:r>
            <a:r>
              <a:rPr lang="nl-NL" sz="2800"/>
              <a:t>or .5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A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573471" y="167726"/>
            <a:ext cx="34820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Ph</a:t>
            </a:r>
            <a:r>
              <a:rPr lang="nl-NL" baseline="-25000"/>
              <a:t>i</a:t>
            </a:r>
            <a:r>
              <a:rPr lang="nl-NL"/>
              <a:t> – </a:t>
            </a:r>
            <a:r>
              <a:rPr lang="en-US" b="1">
                <a:latin typeface="Symbol" pitchFamily="18" charset="2"/>
              </a:rPr>
              <a:t>m</a:t>
            </a:r>
            <a:r>
              <a:rPr lang="nl-NL"/>
              <a:t> = </a:t>
            </a:r>
            <a:r>
              <a:rPr lang="nl-NL" b="1">
                <a:solidFill>
                  <a:srgbClr val="FF0000"/>
                </a:solidFill>
              </a:rPr>
              <a:t> </a:t>
            </a:r>
            <a:r>
              <a:rPr lang="nl-NL"/>
              <a:t>A</a:t>
            </a:r>
            <a:r>
              <a:rPr lang="nl-NL" baseline="-25000"/>
              <a:t>i</a:t>
            </a:r>
            <a:r>
              <a:rPr lang="nl-NL"/>
              <a:t> + </a:t>
            </a:r>
            <a:r>
              <a:rPr lang="nl-NL" b="1">
                <a:solidFill>
                  <a:srgbClr val="FF0000"/>
                </a:solidFill>
              </a:rPr>
              <a:t> </a:t>
            </a:r>
            <a:r>
              <a:rPr lang="nl-NL"/>
              <a:t>E</a:t>
            </a:r>
            <a:r>
              <a:rPr lang="nl-NL" baseline="-25000"/>
              <a:t>i</a:t>
            </a:r>
            <a:endParaRPr lang="nl-NL"/>
          </a:p>
        </p:txBody>
      </p:sp>
      <p:cxnSp>
        <p:nvCxnSpPr>
          <p:cNvPr id="27" name="Shape 26"/>
          <p:cNvCxnSpPr>
            <a:stCxn id="289796" idx="2"/>
            <a:endCxn id="289796" idx="3"/>
          </p:cNvCxnSpPr>
          <p:nvPr/>
        </p:nvCxnSpPr>
        <p:spPr>
          <a:xfrm rot="10800000" flipH="1" flipV="1">
            <a:off x="838199" y="2362199"/>
            <a:ext cx="156229" cy="377171"/>
          </a:xfrm>
          <a:prstGeom prst="curvedConnector4">
            <a:avLst>
              <a:gd name="adj1" fmla="val -146324"/>
              <a:gd name="adj2" fmla="val 202030"/>
            </a:avLst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28600" y="2819400"/>
            <a:ext cx="6944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A</a:t>
            </a:r>
          </a:p>
        </p:txBody>
      </p:sp>
      <p:cxnSp>
        <p:nvCxnSpPr>
          <p:cNvPr id="30" name="Shape 29"/>
          <p:cNvCxnSpPr>
            <a:stCxn id="289798" idx="2"/>
            <a:endCxn id="289798" idx="3"/>
          </p:cNvCxnSpPr>
          <p:nvPr/>
        </p:nvCxnSpPr>
        <p:spPr>
          <a:xfrm rot="10800000" flipH="1" flipV="1">
            <a:off x="2743199" y="2362199"/>
            <a:ext cx="156229" cy="377171"/>
          </a:xfrm>
          <a:prstGeom prst="curvedConnector4">
            <a:avLst>
              <a:gd name="adj1" fmla="val -146324"/>
              <a:gd name="adj2" fmla="val 202030"/>
            </a:avLst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057400" y="2819400"/>
            <a:ext cx="6671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E</a:t>
            </a:r>
          </a:p>
        </p:txBody>
      </p:sp>
      <p:cxnSp>
        <p:nvCxnSpPr>
          <p:cNvPr id="37" name="Shape 36"/>
          <p:cNvCxnSpPr>
            <a:stCxn id="289803" idx="2"/>
            <a:endCxn id="289803" idx="3"/>
          </p:cNvCxnSpPr>
          <p:nvPr/>
        </p:nvCxnSpPr>
        <p:spPr>
          <a:xfrm rot="10800000" flipH="1" flipV="1">
            <a:off x="4876799" y="2362199"/>
            <a:ext cx="156229" cy="377171"/>
          </a:xfrm>
          <a:prstGeom prst="curvedConnector4">
            <a:avLst>
              <a:gd name="adj1" fmla="val -146324"/>
              <a:gd name="adj2" fmla="val 202030"/>
            </a:avLst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hape 40"/>
          <p:cNvCxnSpPr>
            <a:stCxn id="289805" idx="2"/>
            <a:endCxn id="289805" idx="3"/>
          </p:cNvCxnSpPr>
          <p:nvPr/>
        </p:nvCxnSpPr>
        <p:spPr>
          <a:xfrm rot="10800000" flipH="1" flipV="1">
            <a:off x="6705599" y="2362199"/>
            <a:ext cx="156229" cy="377171"/>
          </a:xfrm>
          <a:prstGeom prst="curvedConnector4">
            <a:avLst>
              <a:gd name="adj1" fmla="val -146324"/>
              <a:gd name="adj2" fmla="val 202030"/>
            </a:avLst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943600" y="2667000"/>
            <a:ext cx="6671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08881" y="5484111"/>
            <a:ext cx="796243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/>
              <a:t>mean(Ph) = </a:t>
            </a:r>
            <a:r>
              <a:rPr lang="en-US" sz="3200" b="1">
                <a:latin typeface="Symbol" pitchFamily="18" charset="2"/>
              </a:rPr>
              <a:t>m</a:t>
            </a:r>
            <a:r>
              <a:rPr lang="en-US" sz="3200"/>
              <a:t> </a:t>
            </a:r>
          </a:p>
          <a:p>
            <a:r>
              <a:rPr lang="en-US" sz="3200"/>
              <a:t>var(Ph) = </a:t>
            </a:r>
            <a:r>
              <a:rPr lang="en-US" sz="3200">
                <a:latin typeface="Symbol" pitchFamily="18" charset="2"/>
              </a:rPr>
              <a:t>s</a:t>
            </a:r>
            <a:r>
              <a:rPr lang="en-US" sz="3200" baseline="30000"/>
              <a:t>2</a:t>
            </a:r>
            <a:r>
              <a:rPr lang="en-US" sz="3200" baseline="-25000"/>
              <a:t>Ph</a:t>
            </a:r>
            <a:r>
              <a:rPr lang="en-US" sz="3200"/>
              <a:t> = 1*</a:t>
            </a:r>
            <a:r>
              <a:rPr lang="en-US" sz="3200">
                <a:latin typeface="Symbol" pitchFamily="18" charset="2"/>
              </a:rPr>
              <a:t>s</a:t>
            </a:r>
            <a:r>
              <a:rPr lang="en-US" sz="3200" baseline="30000"/>
              <a:t>2</a:t>
            </a:r>
            <a:r>
              <a:rPr lang="en-US" sz="3200" baseline="-25000"/>
              <a:t>A</a:t>
            </a:r>
            <a:r>
              <a:rPr lang="en-US" sz="3200"/>
              <a:t>*1+ 1*</a:t>
            </a:r>
            <a:r>
              <a:rPr lang="en-US" sz="3200">
                <a:latin typeface="Symbol" pitchFamily="18" charset="2"/>
              </a:rPr>
              <a:t>s</a:t>
            </a:r>
            <a:r>
              <a:rPr lang="en-US" sz="3200" baseline="30000"/>
              <a:t>2</a:t>
            </a:r>
            <a:r>
              <a:rPr lang="en-US" sz="3200" baseline="-25000"/>
              <a:t>E</a:t>
            </a:r>
            <a:r>
              <a:rPr lang="en-US" sz="3200"/>
              <a:t>*1 = </a:t>
            </a:r>
            <a:r>
              <a:rPr lang="en-US" sz="3200">
                <a:latin typeface="Symbol" pitchFamily="18" charset="2"/>
              </a:rPr>
              <a:t>s</a:t>
            </a:r>
            <a:r>
              <a:rPr lang="en-US" sz="3200" baseline="30000"/>
              <a:t>2</a:t>
            </a:r>
            <a:r>
              <a:rPr lang="en-US" sz="3200" baseline="-25000"/>
              <a:t>A</a:t>
            </a:r>
            <a:r>
              <a:rPr lang="en-US" sz="3200"/>
              <a:t>+ </a:t>
            </a:r>
            <a:r>
              <a:rPr lang="en-US" sz="3200">
                <a:latin typeface="Symbol" pitchFamily="18" charset="2"/>
              </a:rPr>
              <a:t>s</a:t>
            </a:r>
            <a:r>
              <a:rPr lang="en-US" sz="3200" baseline="30000"/>
              <a:t>2</a:t>
            </a:r>
            <a:r>
              <a:rPr lang="en-US" sz="3200" baseline="-25000"/>
              <a:t>E</a:t>
            </a:r>
            <a:endParaRPr lang="en-US" sz="2800" baseline="-2500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FCB8B92-533B-4389-882C-15F3EE6FBD52}"/>
              </a:ext>
            </a:extLst>
          </p:cNvPr>
          <p:cNvCxnSpPr>
            <a:stCxn id="289820" idx="1"/>
            <a:endCxn id="289795" idx="3"/>
          </p:cNvCxnSpPr>
          <p:nvPr/>
        </p:nvCxnSpPr>
        <p:spPr>
          <a:xfrm flipH="1">
            <a:off x="2971800" y="4750031"/>
            <a:ext cx="1196237" cy="1246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4171FDBC-66F3-4C4C-B2FE-4C6591716FD4}"/>
              </a:ext>
            </a:extLst>
          </p:cNvPr>
          <p:cNvSpPr txBox="1"/>
          <p:nvPr/>
        </p:nvSpPr>
        <p:spPr>
          <a:xfrm>
            <a:off x="4124051" y="2771604"/>
            <a:ext cx="6944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229149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>
            <a:extLst>
              <a:ext uri="{FF2B5EF4-FFF2-40B4-BE49-F238E27FC236}">
                <a16:creationId xmlns:a16="http://schemas.microsoft.com/office/drawing/2014/main" id="{109FBCF2-0F27-42F7-A869-0EC8CBE46883}"/>
              </a:ext>
            </a:extLst>
          </p:cNvPr>
          <p:cNvGrpSpPr/>
          <p:nvPr/>
        </p:nvGrpSpPr>
        <p:grpSpPr>
          <a:xfrm>
            <a:off x="609600" y="762000"/>
            <a:ext cx="8382000" cy="3888433"/>
            <a:chOff x="533400" y="381000"/>
            <a:chExt cx="8382000" cy="3888433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11598486-8A93-4092-9E44-4C363C01BA29}"/>
                </a:ext>
              </a:extLst>
            </p:cNvPr>
            <p:cNvGrpSpPr/>
            <p:nvPr/>
          </p:nvGrpSpPr>
          <p:grpSpPr>
            <a:xfrm>
              <a:off x="533400" y="381000"/>
              <a:ext cx="8382000" cy="3888433"/>
              <a:chOff x="228600" y="1750367"/>
              <a:chExt cx="8382000" cy="3888433"/>
            </a:xfrm>
          </p:grpSpPr>
          <p:sp>
            <p:nvSpPr>
              <p:cNvPr id="3" name="Rectangle 3">
                <a:extLst>
                  <a:ext uri="{FF2B5EF4-FFF2-40B4-BE49-F238E27FC236}">
                    <a16:creationId xmlns:a16="http://schemas.microsoft.com/office/drawing/2014/main" id="{3CAC15DD-1A26-48F4-B3EC-BC2B115943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81200" y="4800600"/>
                <a:ext cx="990600" cy="838200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/>
                  <a:t>Twin 1</a:t>
                </a:r>
              </a:p>
            </p:txBody>
          </p:sp>
          <p:sp>
            <p:nvSpPr>
              <p:cNvPr id="4" name="Oval 4">
                <a:extLst>
                  <a:ext uri="{FF2B5EF4-FFF2-40B4-BE49-F238E27FC236}">
                    <a16:creationId xmlns:a16="http://schemas.microsoft.com/office/drawing/2014/main" id="{6DA852F6-7EFF-4477-90BC-AAEE3EF768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600" y="2286000"/>
                <a:ext cx="1066800" cy="106680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/>
                  <a:t>A</a:t>
                </a:r>
              </a:p>
            </p:txBody>
          </p:sp>
          <p:sp>
            <p:nvSpPr>
              <p:cNvPr id="5" name="Oval 5">
                <a:extLst>
                  <a:ext uri="{FF2B5EF4-FFF2-40B4-BE49-F238E27FC236}">
                    <a16:creationId xmlns:a16="http://schemas.microsoft.com/office/drawing/2014/main" id="{0C13A612-166A-4306-85B8-1421C54FB9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3100" y="2286000"/>
                <a:ext cx="1066800" cy="106680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/>
                  <a:t>C</a:t>
                </a:r>
              </a:p>
            </p:txBody>
          </p:sp>
          <p:sp>
            <p:nvSpPr>
              <p:cNvPr id="6" name="Oval 6">
                <a:extLst>
                  <a:ext uri="{FF2B5EF4-FFF2-40B4-BE49-F238E27FC236}">
                    <a16:creationId xmlns:a16="http://schemas.microsoft.com/office/drawing/2014/main" id="{1137C040-60C3-407D-BA64-3C13C1924A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2800" y="2286000"/>
                <a:ext cx="1066800" cy="106680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/>
                  <a:t>E</a:t>
                </a:r>
              </a:p>
            </p:txBody>
          </p:sp>
          <p:cxnSp>
            <p:nvCxnSpPr>
              <p:cNvPr id="7" name="AutoShape 7">
                <a:extLst>
                  <a:ext uri="{FF2B5EF4-FFF2-40B4-BE49-F238E27FC236}">
                    <a16:creationId xmlns:a16="http://schemas.microsoft.com/office/drawing/2014/main" id="{C8C30E71-6642-4670-9543-28CF8216E11B}"/>
                  </a:ext>
                </a:extLst>
              </p:cNvPr>
              <p:cNvCxnSpPr>
                <a:cxnSpLocks noChangeShapeType="1"/>
                <a:stCxn id="4" idx="5"/>
                <a:endCxn id="3" idx="0"/>
              </p:cNvCxnSpPr>
              <p:nvPr/>
            </p:nvCxnSpPr>
            <p:spPr bwMode="auto">
              <a:xfrm>
                <a:off x="1520171" y="3196571"/>
                <a:ext cx="956329" cy="1604029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8" name="AutoShape 8">
                <a:extLst>
                  <a:ext uri="{FF2B5EF4-FFF2-40B4-BE49-F238E27FC236}">
                    <a16:creationId xmlns:a16="http://schemas.microsoft.com/office/drawing/2014/main" id="{12F5A7E1-926F-4A44-BFD0-23DC6FF4DCED}"/>
                  </a:ext>
                </a:extLst>
              </p:cNvPr>
              <p:cNvCxnSpPr>
                <a:cxnSpLocks noChangeShapeType="1"/>
                <a:endCxn id="3" idx="0"/>
              </p:cNvCxnSpPr>
              <p:nvPr/>
            </p:nvCxnSpPr>
            <p:spPr bwMode="auto">
              <a:xfrm>
                <a:off x="2476500" y="3363604"/>
                <a:ext cx="0" cy="1436996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9" name="AutoShape 9">
                <a:extLst>
                  <a:ext uri="{FF2B5EF4-FFF2-40B4-BE49-F238E27FC236}">
                    <a16:creationId xmlns:a16="http://schemas.microsoft.com/office/drawing/2014/main" id="{A1E3A83C-14D9-4D3D-B248-75B6481F3372}"/>
                  </a:ext>
                </a:extLst>
              </p:cNvPr>
              <p:cNvCxnSpPr>
                <a:cxnSpLocks noChangeShapeType="1"/>
                <a:stCxn id="6" idx="4"/>
                <a:endCxn id="23" idx="0"/>
              </p:cNvCxnSpPr>
              <p:nvPr/>
            </p:nvCxnSpPr>
            <p:spPr bwMode="auto">
              <a:xfrm flipH="1">
                <a:off x="2476500" y="3352800"/>
                <a:ext cx="1409700" cy="1447800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sp>
            <p:nvSpPr>
              <p:cNvPr id="10" name="Rectangle 10">
                <a:extLst>
                  <a:ext uri="{FF2B5EF4-FFF2-40B4-BE49-F238E27FC236}">
                    <a16:creationId xmlns:a16="http://schemas.microsoft.com/office/drawing/2014/main" id="{56C07A5C-DD04-4D88-8C5F-182930225E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2200" y="4800600"/>
                <a:ext cx="990600" cy="838200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/>
                  <a:t>Twin 2</a:t>
                </a:r>
              </a:p>
            </p:txBody>
          </p:sp>
          <p:sp>
            <p:nvSpPr>
              <p:cNvPr id="11" name="Oval 11">
                <a:extLst>
                  <a:ext uri="{FF2B5EF4-FFF2-40B4-BE49-F238E27FC236}">
                    <a16:creationId xmlns:a16="http://schemas.microsoft.com/office/drawing/2014/main" id="{0355C449-8330-40BF-8186-D74499664A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600" y="2286000"/>
                <a:ext cx="1066800" cy="106680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/>
                  <a:t>A</a:t>
                </a:r>
              </a:p>
            </p:txBody>
          </p:sp>
          <p:sp>
            <p:nvSpPr>
              <p:cNvPr id="12" name="Oval 12">
                <a:extLst>
                  <a:ext uri="{FF2B5EF4-FFF2-40B4-BE49-F238E27FC236}">
                    <a16:creationId xmlns:a16="http://schemas.microsoft.com/office/drawing/2014/main" id="{5069AA8C-966F-49E1-8668-18F7AD1714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4100" y="2286000"/>
                <a:ext cx="1066800" cy="106680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/>
                  <a:t>C</a:t>
                </a:r>
              </a:p>
            </p:txBody>
          </p:sp>
          <p:sp>
            <p:nvSpPr>
              <p:cNvPr id="13" name="Oval 13">
                <a:extLst>
                  <a:ext uri="{FF2B5EF4-FFF2-40B4-BE49-F238E27FC236}">
                    <a16:creationId xmlns:a16="http://schemas.microsoft.com/office/drawing/2014/main" id="{D4EB100C-960F-4098-A866-379ACCDFA5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43800" y="2286000"/>
                <a:ext cx="1066800" cy="106680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/>
                  <a:t>E</a:t>
                </a:r>
              </a:p>
            </p:txBody>
          </p:sp>
          <p:cxnSp>
            <p:nvCxnSpPr>
              <p:cNvPr id="14" name="AutoShape 14">
                <a:extLst>
                  <a:ext uri="{FF2B5EF4-FFF2-40B4-BE49-F238E27FC236}">
                    <a16:creationId xmlns:a16="http://schemas.microsoft.com/office/drawing/2014/main" id="{BDE68D77-F4B1-40BE-A764-2EB0652E825A}"/>
                  </a:ext>
                </a:extLst>
              </p:cNvPr>
              <p:cNvCxnSpPr>
                <a:cxnSpLocks noChangeShapeType="1"/>
                <a:endCxn id="24" idx="0"/>
              </p:cNvCxnSpPr>
              <p:nvPr/>
            </p:nvCxnSpPr>
            <p:spPr bwMode="auto">
              <a:xfrm>
                <a:off x="5430679" y="3352800"/>
                <a:ext cx="1236821" cy="1447800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15" name="AutoShape 15">
                <a:extLst>
                  <a:ext uri="{FF2B5EF4-FFF2-40B4-BE49-F238E27FC236}">
                    <a16:creationId xmlns:a16="http://schemas.microsoft.com/office/drawing/2014/main" id="{9C4E4D9A-A894-4A0F-AAE4-B380C7E7B1F9}"/>
                  </a:ext>
                </a:extLst>
              </p:cNvPr>
              <p:cNvCxnSpPr>
                <a:cxnSpLocks noChangeShapeType="1"/>
                <a:endCxn id="24" idx="0"/>
              </p:cNvCxnSpPr>
              <p:nvPr/>
            </p:nvCxnSpPr>
            <p:spPr bwMode="auto">
              <a:xfrm>
                <a:off x="6629400" y="3365500"/>
                <a:ext cx="38100" cy="1435100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16" name="AutoShape 16">
                <a:extLst>
                  <a:ext uri="{FF2B5EF4-FFF2-40B4-BE49-F238E27FC236}">
                    <a16:creationId xmlns:a16="http://schemas.microsoft.com/office/drawing/2014/main" id="{1A464278-5F96-4593-8DB9-E2DE22C15CDC}"/>
                  </a:ext>
                </a:extLst>
              </p:cNvPr>
              <p:cNvCxnSpPr>
                <a:cxnSpLocks noChangeShapeType="1"/>
                <a:stCxn id="13" idx="4"/>
                <a:endCxn id="24" idx="0"/>
              </p:cNvCxnSpPr>
              <p:nvPr/>
            </p:nvCxnSpPr>
            <p:spPr bwMode="auto">
              <a:xfrm flipH="1">
                <a:off x="6667500" y="3352800"/>
                <a:ext cx="1409700" cy="1447800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17" name="AutoShape 17">
                <a:extLst>
                  <a:ext uri="{FF2B5EF4-FFF2-40B4-BE49-F238E27FC236}">
                    <a16:creationId xmlns:a16="http://schemas.microsoft.com/office/drawing/2014/main" id="{75085ADD-A1F0-4333-9D7E-38FB89092232}"/>
                  </a:ext>
                </a:extLst>
              </p:cNvPr>
              <p:cNvCxnSpPr>
                <a:cxnSpLocks noChangeShapeType="1"/>
                <a:stCxn id="4" idx="0"/>
                <a:endCxn id="11" idx="0"/>
              </p:cNvCxnSpPr>
              <p:nvPr/>
            </p:nvCxnSpPr>
            <p:spPr bwMode="auto">
              <a:xfrm rot="5400000" flipV="1">
                <a:off x="3237706" y="178594"/>
                <a:ext cx="1588" cy="4191000"/>
              </a:xfrm>
              <a:prstGeom prst="curvedConnector3">
                <a:avLst>
                  <a:gd name="adj1" fmla="val -37700005"/>
                </a:avLst>
              </a:prstGeom>
              <a:noFill/>
              <a:ln w="317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18" name="AutoShape 18">
                <a:extLst>
                  <a:ext uri="{FF2B5EF4-FFF2-40B4-BE49-F238E27FC236}">
                    <a16:creationId xmlns:a16="http://schemas.microsoft.com/office/drawing/2014/main" id="{5454F1A5-7853-4F7F-933A-B57377D134A5}"/>
                  </a:ext>
                </a:extLst>
              </p:cNvPr>
              <p:cNvCxnSpPr>
                <a:cxnSpLocks noChangeShapeType="1"/>
                <a:stCxn id="5" idx="0"/>
                <a:endCxn id="12" idx="0"/>
              </p:cNvCxnSpPr>
              <p:nvPr/>
            </p:nvCxnSpPr>
            <p:spPr bwMode="auto">
              <a:xfrm rot="5400000" flipV="1">
                <a:off x="4571206" y="178594"/>
                <a:ext cx="1588" cy="4191000"/>
              </a:xfrm>
              <a:prstGeom prst="curvedConnector3">
                <a:avLst>
                  <a:gd name="adj1" fmla="val -36200005"/>
                </a:avLst>
              </a:prstGeom>
              <a:noFill/>
              <a:ln w="317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</p:cxnSp>
          <p:sp>
            <p:nvSpPr>
              <p:cNvPr id="19" name="Text Box 19">
                <a:extLst>
                  <a:ext uri="{FF2B5EF4-FFF2-40B4-BE49-F238E27FC236}">
                    <a16:creationId xmlns:a16="http://schemas.microsoft.com/office/drawing/2014/main" id="{D5EB28C2-F387-472D-BCE9-A3AA74DA20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5800" y="3647046"/>
                <a:ext cx="127000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pPr algn="ctr" eaLnBrk="0" hangingPunct="0"/>
                <a:r>
                  <a:rPr lang="en-US" sz="2400" b="1" dirty="0">
                    <a:solidFill>
                      <a:schemeClr val="accent2"/>
                    </a:solidFill>
                  </a:rPr>
                  <a:t>a+</a:t>
                </a:r>
                <a:r>
                  <a:rPr lang="en-US" sz="2400" b="1" dirty="0">
                    <a:solidFill>
                      <a:srgbClr val="FF0000"/>
                    </a:solidFill>
                    <a:sym typeface="Symbol" pitchFamily="18" charset="2"/>
                  </a:rPr>
                  <a:t></a:t>
                </a:r>
                <a:r>
                  <a:rPr lang="en-US" sz="2400" b="1" baseline="-25000" dirty="0">
                    <a:solidFill>
                      <a:srgbClr val="FF0000"/>
                    </a:solidFill>
                    <a:sym typeface="Symbol" pitchFamily="18" charset="2"/>
                  </a:rPr>
                  <a:t>X</a:t>
                </a:r>
                <a:r>
                  <a:rPr lang="en-US" sz="2400" b="1" dirty="0">
                    <a:solidFill>
                      <a:srgbClr val="339933"/>
                    </a:solidFill>
                    <a:sym typeface="Symbol" pitchFamily="18" charset="2"/>
                  </a:rPr>
                  <a:t>M</a:t>
                </a:r>
                <a:r>
                  <a:rPr lang="en-US" sz="2400" b="1" baseline="-25000" dirty="0">
                    <a:solidFill>
                      <a:srgbClr val="339933"/>
                    </a:solidFill>
                    <a:sym typeface="Symbol" pitchFamily="18" charset="2"/>
                  </a:rPr>
                  <a:t>1</a:t>
                </a:r>
                <a:endParaRPr lang="en-US" sz="2400" b="1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0" name="Text Box 20">
                <a:extLst>
                  <a:ext uri="{FF2B5EF4-FFF2-40B4-BE49-F238E27FC236}">
                    <a16:creationId xmlns:a16="http://schemas.microsoft.com/office/drawing/2014/main" id="{C55ACA83-2A45-4324-8D9F-D67F8FAAB5A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09215" y="3425651"/>
                <a:ext cx="1281121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en-US" sz="2400" b="1">
                    <a:solidFill>
                      <a:schemeClr val="accent2"/>
                    </a:solidFill>
                  </a:rPr>
                  <a:t>c +</a:t>
                </a:r>
                <a:r>
                  <a:rPr lang="en-US" sz="2400" b="1">
                    <a:solidFill>
                      <a:srgbClr val="FF0000"/>
                    </a:solidFill>
                    <a:sym typeface="Symbol" pitchFamily="18" charset="2"/>
                  </a:rPr>
                  <a:t></a:t>
                </a:r>
                <a:r>
                  <a:rPr lang="en-US" sz="2400" b="1" baseline="-25000">
                    <a:solidFill>
                      <a:srgbClr val="FF0000"/>
                    </a:solidFill>
                    <a:sym typeface="Symbol" pitchFamily="18" charset="2"/>
                  </a:rPr>
                  <a:t>y</a:t>
                </a:r>
                <a:r>
                  <a:rPr lang="en-US" sz="2400" b="1">
                    <a:solidFill>
                      <a:srgbClr val="339933"/>
                    </a:solidFill>
                    <a:sym typeface="Symbol" pitchFamily="18" charset="2"/>
                  </a:rPr>
                  <a:t>M</a:t>
                </a:r>
                <a:r>
                  <a:rPr lang="en-US" sz="2400" b="1" baseline="-25000">
                    <a:solidFill>
                      <a:srgbClr val="339933"/>
                    </a:solidFill>
                    <a:sym typeface="Symbol" pitchFamily="18" charset="2"/>
                  </a:rPr>
                  <a:t>1</a:t>
                </a:r>
                <a:endParaRPr lang="en-US" sz="2400" b="1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1" name="Text Box 21">
                <a:extLst>
                  <a:ext uri="{FF2B5EF4-FFF2-40B4-BE49-F238E27FC236}">
                    <a16:creationId xmlns:a16="http://schemas.microsoft.com/office/drawing/2014/main" id="{2A8017A6-EA31-495B-8A48-3D543E5E24C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98972" y="4034658"/>
                <a:ext cx="122501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en-US" sz="2400" b="1">
                    <a:solidFill>
                      <a:schemeClr val="accent2"/>
                    </a:solidFill>
                  </a:rPr>
                  <a:t>e +</a:t>
                </a:r>
                <a:r>
                  <a:rPr lang="en-US" sz="2400" b="1">
                    <a:solidFill>
                      <a:srgbClr val="FF0000"/>
                    </a:solidFill>
                    <a:sym typeface="Symbol" pitchFamily="18" charset="2"/>
                  </a:rPr>
                  <a:t></a:t>
                </a:r>
                <a:r>
                  <a:rPr lang="en-US" sz="2400" b="1" baseline="-25000">
                    <a:solidFill>
                      <a:srgbClr val="FF0000"/>
                    </a:solidFill>
                    <a:sym typeface="Symbol" pitchFamily="18" charset="2"/>
                  </a:rPr>
                  <a:t>z</a:t>
                </a:r>
                <a:r>
                  <a:rPr lang="en-US" sz="2400" b="1">
                    <a:solidFill>
                      <a:srgbClr val="339933"/>
                    </a:solidFill>
                    <a:sym typeface="Symbol" pitchFamily="18" charset="2"/>
                  </a:rPr>
                  <a:t>M</a:t>
                </a:r>
                <a:r>
                  <a:rPr lang="en-US" sz="2400" b="1" baseline="-25000">
                    <a:solidFill>
                      <a:srgbClr val="339933"/>
                    </a:solidFill>
                    <a:sym typeface="Symbol" pitchFamily="18" charset="2"/>
                  </a:rPr>
                  <a:t>1</a:t>
                </a:r>
                <a:endParaRPr lang="en-US" sz="2400" b="1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2" name="Text Box 24">
                <a:extLst>
                  <a:ext uri="{FF2B5EF4-FFF2-40B4-BE49-F238E27FC236}">
                    <a16:creationId xmlns:a16="http://schemas.microsoft.com/office/drawing/2014/main" id="{097588C9-5C02-45E1-BAD2-842E03EEBE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57170" y="3652126"/>
                <a:ext cx="127000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pPr algn="ctr" eaLnBrk="0" hangingPunct="0"/>
                <a:r>
                  <a:rPr lang="en-US" sz="2400" b="1" dirty="0">
                    <a:solidFill>
                      <a:schemeClr val="accent2"/>
                    </a:solidFill>
                  </a:rPr>
                  <a:t>a</a:t>
                </a:r>
                <a:r>
                  <a:rPr lang="en-US" sz="2400" b="1" dirty="0"/>
                  <a:t>+</a:t>
                </a:r>
                <a:r>
                  <a:rPr lang="en-US" sz="2400" b="1" dirty="0">
                    <a:solidFill>
                      <a:srgbClr val="FF0000"/>
                    </a:solidFill>
                    <a:sym typeface="Symbol" pitchFamily="18" charset="2"/>
                  </a:rPr>
                  <a:t></a:t>
                </a:r>
                <a:r>
                  <a:rPr lang="en-US" sz="2400" b="1" baseline="-25000" dirty="0">
                    <a:solidFill>
                      <a:srgbClr val="FF0000"/>
                    </a:solidFill>
                    <a:sym typeface="Symbol" pitchFamily="18" charset="2"/>
                  </a:rPr>
                  <a:t>X</a:t>
                </a:r>
                <a:r>
                  <a:rPr lang="en-US" sz="2400" b="1" dirty="0">
                    <a:solidFill>
                      <a:srgbClr val="339933"/>
                    </a:solidFill>
                    <a:sym typeface="Symbol" pitchFamily="18" charset="2"/>
                  </a:rPr>
                  <a:t>M</a:t>
                </a:r>
                <a:r>
                  <a:rPr lang="en-US" sz="2400" b="1" baseline="-25000" dirty="0">
                    <a:solidFill>
                      <a:srgbClr val="339933"/>
                    </a:solidFill>
                    <a:sym typeface="Symbol" pitchFamily="18" charset="2"/>
                  </a:rPr>
                  <a:t>2</a:t>
                </a:r>
                <a:endParaRPr lang="en-US" sz="2400" b="1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3" name="Rectangle 26">
                <a:extLst>
                  <a:ext uri="{FF2B5EF4-FFF2-40B4-BE49-F238E27FC236}">
                    <a16:creationId xmlns:a16="http://schemas.microsoft.com/office/drawing/2014/main" id="{B043B167-8A68-4A63-9C78-877ACE8879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81200" y="4800600"/>
                <a:ext cx="990600" cy="838200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/>
                  <a:t>Twin 1</a:t>
                </a:r>
              </a:p>
            </p:txBody>
          </p:sp>
          <p:sp>
            <p:nvSpPr>
              <p:cNvPr id="24" name="Rectangle 27">
                <a:extLst>
                  <a:ext uri="{FF2B5EF4-FFF2-40B4-BE49-F238E27FC236}">
                    <a16:creationId xmlns:a16="http://schemas.microsoft.com/office/drawing/2014/main" id="{AF03FB72-1E89-408F-A244-8053C65AC1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2200" y="4800600"/>
                <a:ext cx="990600" cy="838200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/>
                  <a:t>Twin 2</a:t>
                </a:r>
              </a:p>
            </p:txBody>
          </p:sp>
          <p:sp>
            <p:nvSpPr>
              <p:cNvPr id="25" name="AutoShape 28">
                <a:extLst>
                  <a:ext uri="{FF2B5EF4-FFF2-40B4-BE49-F238E27FC236}">
                    <a16:creationId xmlns:a16="http://schemas.microsoft.com/office/drawing/2014/main" id="{D039C9AC-A9B6-48DC-9D98-F1989BE4F1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76700" y="4876800"/>
                <a:ext cx="990600" cy="685800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nl-NL" sz="2400" dirty="0"/>
                  <a:t>1</a:t>
                </a:r>
                <a:endParaRPr lang="en-US" sz="2400" dirty="0"/>
              </a:p>
            </p:txBody>
          </p:sp>
          <p:cxnSp>
            <p:nvCxnSpPr>
              <p:cNvPr id="26" name="AutoShape 29">
                <a:extLst>
                  <a:ext uri="{FF2B5EF4-FFF2-40B4-BE49-F238E27FC236}">
                    <a16:creationId xmlns:a16="http://schemas.microsoft.com/office/drawing/2014/main" id="{461636FB-4F5C-46F3-AB44-99E50F30FC34}"/>
                  </a:ext>
                </a:extLst>
              </p:cNvPr>
              <p:cNvCxnSpPr>
                <a:cxnSpLocks noChangeShapeType="1"/>
                <a:stCxn id="25" idx="1"/>
                <a:endCxn id="23" idx="3"/>
              </p:cNvCxnSpPr>
              <p:nvPr/>
            </p:nvCxnSpPr>
            <p:spPr bwMode="auto">
              <a:xfrm flipH="1">
                <a:off x="2971800" y="5219700"/>
                <a:ext cx="1352550" cy="0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sp>
            <p:nvSpPr>
              <p:cNvPr id="27" name="Text Box 30">
                <a:extLst>
                  <a:ext uri="{FF2B5EF4-FFF2-40B4-BE49-F238E27FC236}">
                    <a16:creationId xmlns:a16="http://schemas.microsoft.com/office/drawing/2014/main" id="{C2DBC25C-0E02-4626-B749-2BCE6415CE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46400" y="4740623"/>
                <a:ext cx="14986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eaLnBrk="0" hangingPunct="0"/>
                <a:r>
                  <a:rPr lang="en-US" sz="2400" b="1" dirty="0">
                    <a:solidFill>
                      <a:schemeClr val="accent2"/>
                    </a:solidFill>
                  </a:rPr>
                  <a:t>m</a:t>
                </a:r>
                <a:r>
                  <a:rPr lang="en-US" sz="2400" b="1" dirty="0"/>
                  <a:t>+</a:t>
                </a:r>
                <a:r>
                  <a:rPr lang="el-GR" sz="2400" b="1" dirty="0">
                    <a:solidFill>
                      <a:srgbClr val="FF0000"/>
                    </a:solidFill>
                    <a:sym typeface="Symbol" pitchFamily="18" charset="2"/>
                  </a:rPr>
                  <a:t> β</a:t>
                </a:r>
                <a:r>
                  <a:rPr lang="nl-NL" sz="2400" b="1" baseline="-25000" dirty="0">
                    <a:solidFill>
                      <a:srgbClr val="FF0000"/>
                    </a:solidFill>
                    <a:sym typeface="Symbol" pitchFamily="18" charset="2"/>
                  </a:rPr>
                  <a:t>M </a:t>
                </a:r>
                <a:r>
                  <a:rPr lang="en-US" sz="2400" b="1" dirty="0">
                    <a:solidFill>
                      <a:srgbClr val="339933"/>
                    </a:solidFill>
                  </a:rPr>
                  <a:t>M</a:t>
                </a:r>
                <a:r>
                  <a:rPr lang="en-US" sz="2400" b="1" baseline="-6000" dirty="0">
                    <a:solidFill>
                      <a:srgbClr val="339933"/>
                    </a:solidFill>
                  </a:rPr>
                  <a:t>1</a:t>
                </a:r>
                <a:endParaRPr lang="en-US" sz="2400" b="1" dirty="0"/>
              </a:p>
            </p:txBody>
          </p:sp>
          <p:cxnSp>
            <p:nvCxnSpPr>
              <p:cNvPr id="28" name="AutoShape 32">
                <a:extLst>
                  <a:ext uri="{FF2B5EF4-FFF2-40B4-BE49-F238E27FC236}">
                    <a16:creationId xmlns:a16="http://schemas.microsoft.com/office/drawing/2014/main" id="{28E2CB4F-87C7-44EE-A81E-AA9AEC95C860}"/>
                  </a:ext>
                </a:extLst>
              </p:cNvPr>
              <p:cNvCxnSpPr>
                <a:cxnSpLocks noChangeShapeType="1"/>
                <a:stCxn id="25" idx="5"/>
                <a:endCxn id="24" idx="1"/>
              </p:cNvCxnSpPr>
              <p:nvPr/>
            </p:nvCxnSpPr>
            <p:spPr bwMode="auto">
              <a:xfrm>
                <a:off x="4819650" y="5219700"/>
                <a:ext cx="1352550" cy="0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sp>
            <p:nvSpPr>
              <p:cNvPr id="29" name="Text Box 33">
                <a:extLst>
                  <a:ext uri="{FF2B5EF4-FFF2-40B4-BE49-F238E27FC236}">
                    <a16:creationId xmlns:a16="http://schemas.microsoft.com/office/drawing/2014/main" id="{908A7690-5D1E-4F4B-B7C8-68B09E9C0CD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37100" y="4713251"/>
                <a:ext cx="14986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eaLnBrk="0" hangingPunct="0"/>
                <a:r>
                  <a:rPr lang="en-US" sz="2400" b="1" dirty="0">
                    <a:solidFill>
                      <a:schemeClr val="accent2"/>
                    </a:solidFill>
                  </a:rPr>
                  <a:t>m</a:t>
                </a:r>
                <a:r>
                  <a:rPr lang="en-US" sz="2400" b="1" dirty="0"/>
                  <a:t>+</a:t>
                </a:r>
                <a:r>
                  <a:rPr lang="el-GR" sz="2400" b="1" dirty="0">
                    <a:solidFill>
                      <a:srgbClr val="FF0000"/>
                    </a:solidFill>
                    <a:sym typeface="Symbol" pitchFamily="18" charset="2"/>
                  </a:rPr>
                  <a:t> β</a:t>
                </a:r>
                <a:r>
                  <a:rPr lang="nl-NL" sz="2400" b="1" baseline="-25000" dirty="0">
                    <a:solidFill>
                      <a:srgbClr val="FF0000"/>
                    </a:solidFill>
                    <a:sym typeface="Symbol" pitchFamily="18" charset="2"/>
                  </a:rPr>
                  <a:t>M </a:t>
                </a:r>
                <a:r>
                  <a:rPr lang="en-US" sz="2400" b="1" dirty="0">
                    <a:solidFill>
                      <a:srgbClr val="339933"/>
                    </a:solidFill>
                  </a:rPr>
                  <a:t>M</a:t>
                </a:r>
                <a:r>
                  <a:rPr lang="en-US" sz="2400" b="1" baseline="-6000" dirty="0">
                    <a:solidFill>
                      <a:srgbClr val="339933"/>
                    </a:solidFill>
                  </a:rPr>
                  <a:t>2</a:t>
                </a:r>
                <a:endParaRPr lang="en-US" sz="2400" b="1" dirty="0"/>
              </a:p>
            </p:txBody>
          </p:sp>
          <p:cxnSp>
            <p:nvCxnSpPr>
              <p:cNvPr id="30" name="Connector: Curved 29">
                <a:extLst>
                  <a:ext uri="{FF2B5EF4-FFF2-40B4-BE49-F238E27FC236}">
                    <a16:creationId xmlns:a16="http://schemas.microsoft.com/office/drawing/2014/main" id="{247FC2CF-4771-4902-9026-4E7F8B3404ED}"/>
                  </a:ext>
                </a:extLst>
              </p:cNvPr>
              <p:cNvCxnSpPr>
                <a:stCxn id="4" idx="1"/>
                <a:endCxn id="4" idx="2"/>
              </p:cNvCxnSpPr>
              <p:nvPr/>
            </p:nvCxnSpPr>
            <p:spPr>
              <a:xfrm rot="16200000" flipH="1" flipV="1">
                <a:off x="499129" y="2552699"/>
                <a:ext cx="377171" cy="156229"/>
              </a:xfrm>
              <a:prstGeom prst="curvedConnector4">
                <a:avLst>
                  <a:gd name="adj1" fmla="val -102030"/>
                  <a:gd name="adj2" fmla="val 246324"/>
                </a:avLst>
              </a:prstGeom>
              <a:ln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748F8C8-026A-4470-97C8-C2FF67710930}"/>
                  </a:ext>
                </a:extLst>
              </p:cNvPr>
              <p:cNvSpPr txBox="1"/>
              <p:nvPr/>
            </p:nvSpPr>
            <p:spPr>
              <a:xfrm>
                <a:off x="228600" y="1750367"/>
                <a:ext cx="33855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400"/>
                  <a:t>1</a:t>
                </a:r>
                <a:endParaRPr lang="nl-NL" sz="2400"/>
              </a:p>
            </p:txBody>
          </p:sp>
        </p:grpSp>
        <p:sp>
          <p:nvSpPr>
            <p:cNvPr id="32" name="Text Box 20">
              <a:extLst>
                <a:ext uri="{FF2B5EF4-FFF2-40B4-BE49-F238E27FC236}">
                  <a16:creationId xmlns:a16="http://schemas.microsoft.com/office/drawing/2014/main" id="{998E8D1C-050F-4B29-B86D-462E9AB131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2488" y="2140228"/>
              <a:ext cx="128112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chemeClr val="accent2"/>
                  </a:solidFill>
                </a:rPr>
                <a:t>c +</a:t>
              </a:r>
              <a:r>
                <a:rPr lang="en-US" sz="2400" b="1">
                  <a:solidFill>
                    <a:srgbClr val="FF0000"/>
                  </a:solidFill>
                  <a:sym typeface="Symbol" pitchFamily="18" charset="2"/>
                </a:rPr>
                <a:t></a:t>
              </a:r>
              <a:r>
                <a:rPr lang="en-US" sz="2400" b="1" baseline="-25000">
                  <a:solidFill>
                    <a:srgbClr val="FF0000"/>
                  </a:solidFill>
                  <a:sym typeface="Symbol" pitchFamily="18" charset="2"/>
                </a:rPr>
                <a:t>y</a:t>
              </a:r>
              <a:r>
                <a:rPr lang="en-US" sz="2400" b="1">
                  <a:solidFill>
                    <a:srgbClr val="339933"/>
                  </a:solidFill>
                  <a:sym typeface="Symbol" pitchFamily="18" charset="2"/>
                </a:rPr>
                <a:t>M</a:t>
              </a:r>
              <a:r>
                <a:rPr lang="en-US" sz="2400" b="1" baseline="-25000">
                  <a:solidFill>
                    <a:srgbClr val="339933"/>
                  </a:solidFill>
                  <a:sym typeface="Symbol" pitchFamily="18" charset="2"/>
                </a:rPr>
                <a:t>1</a:t>
              </a:r>
              <a:endParaRPr lang="en-US" sz="2400" b="1">
                <a:solidFill>
                  <a:schemeClr val="accent2"/>
                </a:solidFill>
              </a:endParaRPr>
            </a:p>
          </p:txBody>
        </p:sp>
        <p:sp>
          <p:nvSpPr>
            <p:cNvPr id="34" name="Text Box 21">
              <a:extLst>
                <a:ext uri="{FF2B5EF4-FFF2-40B4-BE49-F238E27FC236}">
                  <a16:creationId xmlns:a16="http://schemas.microsoft.com/office/drawing/2014/main" id="{28DB945C-8596-40E8-B4B5-06595CCE08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67600" y="2689242"/>
              <a:ext cx="122501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chemeClr val="accent2"/>
                  </a:solidFill>
                </a:rPr>
                <a:t>e +</a:t>
              </a:r>
              <a:r>
                <a:rPr lang="en-US" sz="2400" b="1">
                  <a:solidFill>
                    <a:srgbClr val="FF0000"/>
                  </a:solidFill>
                  <a:sym typeface="Symbol" pitchFamily="18" charset="2"/>
                </a:rPr>
                <a:t></a:t>
              </a:r>
              <a:r>
                <a:rPr lang="en-US" sz="2400" b="1" baseline="-25000">
                  <a:solidFill>
                    <a:srgbClr val="FF0000"/>
                  </a:solidFill>
                  <a:sym typeface="Symbol" pitchFamily="18" charset="2"/>
                </a:rPr>
                <a:t>z</a:t>
              </a:r>
              <a:r>
                <a:rPr lang="en-US" sz="2400" b="1">
                  <a:solidFill>
                    <a:srgbClr val="339933"/>
                  </a:solidFill>
                  <a:sym typeface="Symbol" pitchFamily="18" charset="2"/>
                </a:rPr>
                <a:t>M</a:t>
              </a:r>
              <a:r>
                <a:rPr lang="en-US" sz="2400" b="1" baseline="-25000">
                  <a:solidFill>
                    <a:srgbClr val="339933"/>
                  </a:solidFill>
                  <a:sym typeface="Symbol" pitchFamily="18" charset="2"/>
                </a:rPr>
                <a:t>1</a:t>
              </a:r>
              <a:endParaRPr lang="en-US" sz="2400" b="1">
                <a:solidFill>
                  <a:schemeClr val="accent2"/>
                </a:solidFill>
              </a:endParaRPr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D36BFC3A-4BAE-424E-9347-65520A10EB79}"/>
              </a:ext>
            </a:extLst>
          </p:cNvPr>
          <p:cNvSpPr txBox="1"/>
          <p:nvPr/>
        </p:nvSpPr>
        <p:spPr>
          <a:xfrm>
            <a:off x="801914" y="4806329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But what </a:t>
            </a:r>
            <a:r>
              <a:rPr lang="nl-NL" sz="3200"/>
              <a:t>have we assumed </a:t>
            </a:r>
            <a:r>
              <a:rPr lang="nl-NL" sz="3200" dirty="0"/>
              <a:t>concerning </a:t>
            </a:r>
            <a:r>
              <a:rPr lang="nl-NL" sz="3200"/>
              <a:t>M?</a:t>
            </a:r>
            <a:br>
              <a:rPr lang="nl-NL" sz="3200"/>
            </a:br>
            <a:r>
              <a:rPr lang="nl-NL" sz="3200"/>
              <a:t>So far treated like a definition variable (and a fixed regressor).</a:t>
            </a:r>
            <a:endParaRPr lang="nl-NL" sz="32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9119776-6F3F-4DD4-96FA-380C1714F701}"/>
              </a:ext>
            </a:extLst>
          </p:cNvPr>
          <p:cNvSpPr txBox="1"/>
          <p:nvPr/>
        </p:nvSpPr>
        <p:spPr>
          <a:xfrm>
            <a:off x="3145295" y="334176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/>
              <a:t>1 / .5</a:t>
            </a:r>
            <a:endParaRPr lang="nl-NL" sz="180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EB476C2-A28C-4C9C-9C97-6C253FCE2798}"/>
              </a:ext>
            </a:extLst>
          </p:cNvPr>
          <p:cNvSpPr txBox="1"/>
          <p:nvPr/>
        </p:nvSpPr>
        <p:spPr>
          <a:xfrm>
            <a:off x="5038170" y="33541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/>
              <a:t>1</a:t>
            </a:r>
            <a:endParaRPr lang="nl-NL" sz="1800"/>
          </a:p>
        </p:txBody>
      </p:sp>
    </p:spTree>
    <p:extLst>
      <p:ext uri="{BB962C8B-B14F-4D97-AF65-F5344CB8AC3E}">
        <p14:creationId xmlns:p14="http://schemas.microsoft.com/office/powerpoint/2010/main" val="21651033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66091"/>
            <a:ext cx="58496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The M is a measured variable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4800" y="4314900"/>
            <a:ext cx="645561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/>
              <a:t>M is </a:t>
            </a:r>
            <a:r>
              <a:rPr lang="nl-NL" sz="3200" u="sng"/>
              <a:t>environmental? </a:t>
            </a:r>
          </a:p>
          <a:p>
            <a:r>
              <a:rPr lang="nl-NL" sz="3200"/>
              <a:t>Sociaal support? Employment status? </a:t>
            </a:r>
          </a:p>
          <a:p>
            <a:r>
              <a:rPr lang="nl-NL" sz="3200"/>
              <a:t>Marital status?  (No No and No).</a:t>
            </a:r>
          </a:p>
          <a:p>
            <a:r>
              <a:rPr lang="nl-NL" sz="3200"/>
              <a:t>The weather (yes)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99D73C8-88D0-450E-BF2E-AC81C38808B1}"/>
              </a:ext>
            </a:extLst>
          </p:cNvPr>
          <p:cNvGrpSpPr/>
          <p:nvPr/>
        </p:nvGrpSpPr>
        <p:grpSpPr>
          <a:xfrm>
            <a:off x="1371600" y="1143000"/>
            <a:ext cx="5562600" cy="2928942"/>
            <a:chOff x="838200" y="1600200"/>
            <a:chExt cx="5562600" cy="2928942"/>
          </a:xfrm>
        </p:grpSpPr>
        <p:sp>
          <p:nvSpPr>
            <p:cNvPr id="8" name="Rectangle 7"/>
            <p:cNvSpPr/>
            <p:nvPr/>
          </p:nvSpPr>
          <p:spPr>
            <a:xfrm>
              <a:off x="2895601" y="2506326"/>
              <a:ext cx="1295400" cy="838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/>
                <a:t>twin</a:t>
              </a:r>
            </a:p>
          </p:txBody>
        </p:sp>
        <p:sp>
          <p:nvSpPr>
            <p:cNvPr id="9" name="Isosceles Triangle 8"/>
            <p:cNvSpPr/>
            <p:nvPr/>
          </p:nvSpPr>
          <p:spPr>
            <a:xfrm>
              <a:off x="952501" y="1850352"/>
              <a:ext cx="990600" cy="838200"/>
            </a:xfrm>
            <a:prstGeom prst="triangl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/>
                <a:t>1</a:t>
              </a: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838200" y="3048000"/>
              <a:ext cx="1226419" cy="904522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>
                  <a:solidFill>
                    <a:srgbClr val="00B050"/>
                  </a:solidFill>
                </a:rPr>
                <a:t>M</a:t>
              </a:r>
            </a:p>
          </p:txBody>
        </p:sp>
        <p:cxnSp>
          <p:nvCxnSpPr>
            <p:cNvPr id="12" name="Straight Arrow Connector 11"/>
            <p:cNvCxnSpPr>
              <a:stCxn id="9" idx="4"/>
              <a:endCxn id="8" idx="1"/>
            </p:cNvCxnSpPr>
            <p:nvPr/>
          </p:nvCxnSpPr>
          <p:spPr>
            <a:xfrm>
              <a:off x="1943101" y="2688552"/>
              <a:ext cx="952500" cy="23687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10" idx="3"/>
              <a:endCxn id="8" idx="1"/>
            </p:cNvCxnSpPr>
            <p:nvPr/>
          </p:nvCxnSpPr>
          <p:spPr>
            <a:xfrm flipV="1">
              <a:off x="2064619" y="2925426"/>
              <a:ext cx="830982" cy="574835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" name="Oval 2"/>
            <p:cNvSpPr/>
            <p:nvPr/>
          </p:nvSpPr>
          <p:spPr>
            <a:xfrm>
              <a:off x="5257800" y="1600200"/>
              <a:ext cx="1143000" cy="906126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/>
                <a:t>A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5257800" y="2601357"/>
              <a:ext cx="1143000" cy="906126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/>
                <a:t>C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5257800" y="3623016"/>
              <a:ext cx="1143000" cy="906126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/>
                <a:t>E</a:t>
              </a:r>
            </a:p>
          </p:txBody>
        </p:sp>
        <p:cxnSp>
          <p:nvCxnSpPr>
            <p:cNvPr id="5" name="Straight Arrow Connector 4"/>
            <p:cNvCxnSpPr>
              <a:stCxn id="3" idx="2"/>
              <a:endCxn id="8" idx="3"/>
            </p:cNvCxnSpPr>
            <p:nvPr/>
          </p:nvCxnSpPr>
          <p:spPr>
            <a:xfrm flipH="1">
              <a:off x="4191001" y="2053263"/>
              <a:ext cx="1066799" cy="87216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stCxn id="11" idx="2"/>
              <a:endCxn id="8" idx="3"/>
            </p:cNvCxnSpPr>
            <p:nvPr/>
          </p:nvCxnSpPr>
          <p:spPr>
            <a:xfrm flipH="1" flipV="1">
              <a:off x="4191001" y="2925426"/>
              <a:ext cx="1066799" cy="1289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3" idx="2"/>
              <a:endCxn id="8" idx="3"/>
            </p:cNvCxnSpPr>
            <p:nvPr/>
          </p:nvCxnSpPr>
          <p:spPr>
            <a:xfrm flipH="1" flipV="1">
              <a:off x="4191001" y="2925426"/>
              <a:ext cx="1066799" cy="11506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4161901" y="1864509"/>
              <a:ext cx="8963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000"/>
                <a:t>a+</a:t>
              </a:r>
              <a:r>
                <a:rPr lang="nl-NL" sz="200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nl-NL" sz="2000" baseline="-25000">
                  <a:solidFill>
                    <a:srgbClr val="FF0000"/>
                  </a:solidFill>
                </a:rPr>
                <a:t>x</a:t>
              </a:r>
              <a:r>
                <a:rPr lang="nl-NL" sz="2000">
                  <a:solidFill>
                    <a:srgbClr val="00B050"/>
                  </a:solidFill>
                </a:rPr>
                <a:t>M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390501" y="2647890"/>
              <a:ext cx="8963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000"/>
                <a:t>c+</a:t>
              </a:r>
              <a:r>
                <a:rPr lang="nl-NL" sz="200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nl-NL" sz="2000" baseline="-25000">
                  <a:solidFill>
                    <a:srgbClr val="FF0000"/>
                  </a:solidFill>
                </a:rPr>
                <a:t>y</a:t>
              </a:r>
              <a:r>
                <a:rPr lang="nl-NL" sz="2000">
                  <a:solidFill>
                    <a:srgbClr val="00B050"/>
                  </a:solidFill>
                </a:rPr>
                <a:t>M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42301" y="3508752"/>
              <a:ext cx="8963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000"/>
                <a:t>e+</a:t>
              </a:r>
              <a:r>
                <a:rPr lang="nl-NL" sz="200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nl-NL" sz="2000" baseline="-25000">
                  <a:solidFill>
                    <a:srgbClr val="FF0000"/>
                  </a:solidFill>
                </a:rPr>
                <a:t>z</a:t>
              </a:r>
              <a:r>
                <a:rPr lang="nl-NL" sz="2000">
                  <a:solidFill>
                    <a:srgbClr val="00B050"/>
                  </a:solidFill>
                </a:rPr>
                <a:t>M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287281" y="3162300"/>
              <a:ext cx="53572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sz="240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nl-NL" sz="2400" baseline="-25000">
                  <a:solidFill>
                    <a:srgbClr val="FF0000"/>
                  </a:solidFill>
                </a:rPr>
                <a:t>M</a:t>
              </a:r>
              <a:endParaRPr lang="nl-NL" sz="2400">
                <a:solidFill>
                  <a:srgbClr val="FF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182861" y="2220845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400">
                  <a:solidFill>
                    <a:srgbClr val="003399"/>
                  </a:solidFill>
                </a:rPr>
                <a:t>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295696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94">
            <a:extLst>
              <a:ext uri="{FF2B5EF4-FFF2-40B4-BE49-F238E27FC236}">
                <a16:creationId xmlns:a16="http://schemas.microsoft.com/office/drawing/2014/main" id="{D9EB57EE-D09A-4464-B47A-E0C7C77E2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566" y="1674629"/>
            <a:ext cx="875182" cy="87164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nl-NL" sz="2400" b="1">
                <a:latin typeface="Arial" panose="020B0604020202020204" pitchFamily="34" charset="0"/>
              </a:rPr>
              <a:t>E</a:t>
            </a:r>
            <a:r>
              <a:rPr lang="nl-NL" sz="2400" b="1" baseline="-25000"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3" name="Oval 77">
            <a:extLst>
              <a:ext uri="{FF2B5EF4-FFF2-40B4-BE49-F238E27FC236}">
                <a16:creationId xmlns:a16="http://schemas.microsoft.com/office/drawing/2014/main" id="{ED9AD1FF-2F4E-4105-A06F-77C85856D1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970" y="1671273"/>
            <a:ext cx="875182" cy="86948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nl-NL" sz="2400" b="1">
                <a:latin typeface="Arial" panose="020B0604020202020204" pitchFamily="34" charset="0"/>
              </a:rPr>
              <a:t>E</a:t>
            </a:r>
            <a:r>
              <a:rPr lang="nl-NL" sz="2400" b="1" baseline="-25000">
                <a:latin typeface="Arial" panose="020B0604020202020204" pitchFamily="34" charset="0"/>
              </a:rPr>
              <a:t>u</a:t>
            </a:r>
          </a:p>
        </p:txBody>
      </p:sp>
      <p:sp>
        <p:nvSpPr>
          <p:cNvPr id="4" name="Rectangle 78">
            <a:extLst>
              <a:ext uri="{FF2B5EF4-FFF2-40B4-BE49-F238E27FC236}">
                <a16:creationId xmlns:a16="http://schemas.microsoft.com/office/drawing/2014/main" id="{D927F1B1-EBD6-4630-9F2D-D79FBF2CF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6057" y="4724400"/>
            <a:ext cx="1059773" cy="9277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nl-NL" sz="2800" b="1">
                <a:latin typeface="Arial" panose="020B0604020202020204" pitchFamily="34" charset="0"/>
              </a:rPr>
              <a:t>T1</a:t>
            </a:r>
          </a:p>
        </p:txBody>
      </p:sp>
      <p:cxnSp>
        <p:nvCxnSpPr>
          <p:cNvPr id="5" name="AutoShape 80">
            <a:extLst>
              <a:ext uri="{FF2B5EF4-FFF2-40B4-BE49-F238E27FC236}">
                <a16:creationId xmlns:a16="http://schemas.microsoft.com/office/drawing/2014/main" id="{FCB4F2DE-8702-43A5-89B0-8B9101A3AB0E}"/>
              </a:ext>
            </a:extLst>
          </p:cNvPr>
          <p:cNvCxnSpPr>
            <a:cxnSpLocks noChangeShapeType="1"/>
            <a:stCxn id="3" idx="4"/>
            <a:endCxn id="4" idx="0"/>
          </p:cNvCxnSpPr>
          <p:nvPr/>
        </p:nvCxnSpPr>
        <p:spPr bwMode="auto">
          <a:xfrm>
            <a:off x="5454561" y="2540758"/>
            <a:ext cx="1041383" cy="218364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Text Box 83">
            <a:extLst>
              <a:ext uri="{FF2B5EF4-FFF2-40B4-BE49-F238E27FC236}">
                <a16:creationId xmlns:a16="http://schemas.microsoft.com/office/drawing/2014/main" id="{506B4747-E43B-4A8B-BA83-DDD8B4994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6482" y="3971664"/>
            <a:ext cx="6408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2400">
                <a:latin typeface="Arial" panose="020B0604020202020204" pitchFamily="34" charset="0"/>
              </a:rPr>
              <a:t>a</a:t>
            </a:r>
            <a:r>
              <a:rPr lang="nl-NL" sz="2400" baseline="-25000">
                <a:latin typeface="Arial" panose="020B0604020202020204" pitchFamily="34" charset="0"/>
              </a:rPr>
              <a:t>u</a:t>
            </a:r>
            <a:endParaRPr lang="nl-NL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7" name="Oval 94">
            <a:extLst>
              <a:ext uri="{FF2B5EF4-FFF2-40B4-BE49-F238E27FC236}">
                <a16:creationId xmlns:a16="http://schemas.microsoft.com/office/drawing/2014/main" id="{75F40DBA-ED21-48D0-9443-1FBD2594DC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6865" y="1694589"/>
            <a:ext cx="877353" cy="86948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nl-NL" sz="2400" b="1">
                <a:latin typeface="Arial" panose="020B0604020202020204" pitchFamily="34" charset="0"/>
              </a:rPr>
              <a:t>C</a:t>
            </a:r>
            <a:r>
              <a:rPr lang="nl-NL" sz="2400" b="1" baseline="-25000"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8" name="Rectangle 95">
            <a:extLst>
              <a:ext uri="{FF2B5EF4-FFF2-40B4-BE49-F238E27FC236}">
                <a16:creationId xmlns:a16="http://schemas.microsoft.com/office/drawing/2014/main" id="{6BF47E45-EBA1-4C8B-A069-7348B1285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5600" y="4724400"/>
            <a:ext cx="1059773" cy="9277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nl-NL" sz="2800" b="1" dirty="0">
                <a:solidFill>
                  <a:srgbClr val="FF0000"/>
                </a:solidFill>
                <a:latin typeface="Arial" panose="020B0604020202020204" pitchFamily="34" charset="0"/>
              </a:rPr>
              <a:t>M1</a:t>
            </a:r>
          </a:p>
        </p:txBody>
      </p:sp>
      <p:cxnSp>
        <p:nvCxnSpPr>
          <p:cNvPr id="9" name="AutoShape 80">
            <a:extLst>
              <a:ext uri="{FF2B5EF4-FFF2-40B4-BE49-F238E27FC236}">
                <a16:creationId xmlns:a16="http://schemas.microsoft.com/office/drawing/2014/main" id="{C4B3B55D-CD44-4992-A487-B30D55613DA0}"/>
              </a:ext>
            </a:extLst>
          </p:cNvPr>
          <p:cNvCxnSpPr>
            <a:cxnSpLocks noChangeShapeType="1"/>
            <a:stCxn id="7" idx="4"/>
            <a:endCxn id="8" idx="0"/>
          </p:cNvCxnSpPr>
          <p:nvPr/>
        </p:nvCxnSpPr>
        <p:spPr bwMode="auto">
          <a:xfrm>
            <a:off x="2395542" y="2564074"/>
            <a:ext cx="19945" cy="216032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 Box 83">
            <a:extLst>
              <a:ext uri="{FF2B5EF4-FFF2-40B4-BE49-F238E27FC236}">
                <a16:creationId xmlns:a16="http://schemas.microsoft.com/office/drawing/2014/main" id="{FFB0B029-C1E6-48EB-8728-84E84B3C1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7090" y="3126082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2400" dirty="0">
                <a:latin typeface="Arial" panose="020B0604020202020204" pitchFamily="34" charset="0"/>
              </a:rPr>
              <a:t>a</a:t>
            </a:r>
            <a:r>
              <a:rPr lang="nl-NL" sz="2400" baseline="-25000" dirty="0">
                <a:latin typeface="Arial" panose="020B0604020202020204" pitchFamily="34" charset="0"/>
              </a:rPr>
              <a:t>m</a:t>
            </a:r>
            <a:endParaRPr lang="nl-NL" sz="2400" dirty="0">
              <a:solidFill>
                <a:srgbClr val="F9353A"/>
              </a:solidFill>
              <a:latin typeface="Arial" panose="020B0604020202020204" pitchFamily="34" charset="0"/>
            </a:endParaRPr>
          </a:p>
        </p:txBody>
      </p:sp>
      <p:sp>
        <p:nvSpPr>
          <p:cNvPr id="13" name="Oval 94">
            <a:extLst>
              <a:ext uri="{FF2B5EF4-FFF2-40B4-BE49-F238E27FC236}">
                <a16:creationId xmlns:a16="http://schemas.microsoft.com/office/drawing/2014/main" id="{00DD380F-2B32-4718-ABA4-14CEDB62DE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1850" y="1694588"/>
            <a:ext cx="875182" cy="86948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nl-NL" sz="2400" b="1">
                <a:latin typeface="Arial" panose="020B0604020202020204" pitchFamily="34" charset="0"/>
              </a:rPr>
              <a:t>A</a:t>
            </a:r>
            <a:r>
              <a:rPr lang="nl-NL" sz="2400" b="1" baseline="-25000">
                <a:latin typeface="Arial" panose="020B0604020202020204" pitchFamily="34" charset="0"/>
              </a:rPr>
              <a:t>c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008916C-C442-40BA-95CA-7E5C96170ADB}"/>
              </a:ext>
            </a:extLst>
          </p:cNvPr>
          <p:cNvCxnSpPr>
            <a:cxnSpLocks/>
            <a:stCxn id="2" idx="4"/>
            <a:endCxn id="8" idx="0"/>
          </p:cNvCxnSpPr>
          <p:nvPr/>
        </p:nvCxnSpPr>
        <p:spPr bwMode="auto">
          <a:xfrm>
            <a:off x="1104157" y="2546271"/>
            <a:ext cx="1311330" cy="217812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4E65B23-595E-47A9-A6DA-3E4B6213274B}"/>
              </a:ext>
            </a:extLst>
          </p:cNvPr>
          <p:cNvCxnSpPr>
            <a:cxnSpLocks/>
            <a:stCxn id="13" idx="4"/>
            <a:endCxn id="8" idx="0"/>
          </p:cNvCxnSpPr>
          <p:nvPr/>
        </p:nvCxnSpPr>
        <p:spPr bwMode="auto">
          <a:xfrm flipH="1">
            <a:off x="2415487" y="2564073"/>
            <a:ext cx="1273954" cy="216032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77">
            <a:extLst>
              <a:ext uri="{FF2B5EF4-FFF2-40B4-BE49-F238E27FC236}">
                <a16:creationId xmlns:a16="http://schemas.microsoft.com/office/drawing/2014/main" id="{715D7BC5-400D-46AF-B660-F7F22EA213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9796" y="1694587"/>
            <a:ext cx="875182" cy="86948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nl-NL" sz="2400" b="1">
                <a:latin typeface="Arial" panose="020B0604020202020204" pitchFamily="34" charset="0"/>
              </a:rPr>
              <a:t>C</a:t>
            </a:r>
            <a:r>
              <a:rPr lang="nl-NL" sz="2400" b="1" baseline="-25000">
                <a:latin typeface="Arial" panose="020B0604020202020204" pitchFamily="34" charset="0"/>
              </a:rPr>
              <a:t>u</a:t>
            </a:r>
          </a:p>
        </p:txBody>
      </p:sp>
      <p:sp>
        <p:nvSpPr>
          <p:cNvPr id="19" name="Oval 77">
            <a:extLst>
              <a:ext uri="{FF2B5EF4-FFF2-40B4-BE49-F238E27FC236}">
                <a16:creationId xmlns:a16="http://schemas.microsoft.com/office/drawing/2014/main" id="{9D4E9F33-3ACC-4EB8-B04E-21990A288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1376" y="1694587"/>
            <a:ext cx="875182" cy="87164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nl-NL" sz="2400" b="1">
                <a:latin typeface="Arial" panose="020B0604020202020204" pitchFamily="34" charset="0"/>
              </a:rPr>
              <a:t>A</a:t>
            </a:r>
            <a:r>
              <a:rPr lang="nl-NL" sz="2400" b="1" baseline="-25000">
                <a:latin typeface="Arial" panose="020B0604020202020204" pitchFamily="34" charset="0"/>
              </a:rPr>
              <a:t>u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8F278F6-1891-4F44-B25D-992E36010869}"/>
              </a:ext>
            </a:extLst>
          </p:cNvPr>
          <p:cNvCxnSpPr>
            <a:stCxn id="18" idx="4"/>
            <a:endCxn id="4" idx="0"/>
          </p:cNvCxnSpPr>
          <p:nvPr/>
        </p:nvCxnSpPr>
        <p:spPr bwMode="auto">
          <a:xfrm flipH="1">
            <a:off x="6495944" y="2564072"/>
            <a:ext cx="391443" cy="216032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81E3DD6-8D80-4569-B9FB-0D4D855F2012}"/>
              </a:ext>
            </a:extLst>
          </p:cNvPr>
          <p:cNvCxnSpPr>
            <a:cxnSpLocks/>
            <a:stCxn id="19" idx="4"/>
            <a:endCxn id="4" idx="0"/>
          </p:cNvCxnSpPr>
          <p:nvPr/>
        </p:nvCxnSpPr>
        <p:spPr bwMode="auto">
          <a:xfrm flipH="1">
            <a:off x="6495944" y="2566229"/>
            <a:ext cx="1703023" cy="215817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83">
            <a:extLst>
              <a:ext uri="{FF2B5EF4-FFF2-40B4-BE49-F238E27FC236}">
                <a16:creationId xmlns:a16="http://schemas.microsoft.com/office/drawing/2014/main" id="{CA681825-9898-4EC3-B4AD-63872E51D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1141" y="3117182"/>
            <a:ext cx="5100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2400" dirty="0">
                <a:latin typeface="Arial" panose="020B0604020202020204" pitchFamily="34" charset="0"/>
              </a:rPr>
              <a:t>c</a:t>
            </a:r>
            <a:r>
              <a:rPr lang="nl-NL" sz="2400" baseline="-25000" dirty="0">
                <a:latin typeface="Arial" panose="020B0604020202020204" pitchFamily="34" charset="0"/>
              </a:rPr>
              <a:t>m</a:t>
            </a:r>
            <a:endParaRPr lang="nl-NL" sz="2400" dirty="0">
              <a:solidFill>
                <a:srgbClr val="F9353A"/>
              </a:solidFill>
              <a:latin typeface="Arial" panose="020B0604020202020204" pitchFamily="34" charset="0"/>
            </a:endParaRPr>
          </a:p>
        </p:txBody>
      </p:sp>
      <p:sp>
        <p:nvSpPr>
          <p:cNvPr id="25" name="Text Box 83">
            <a:extLst>
              <a:ext uri="{FF2B5EF4-FFF2-40B4-BE49-F238E27FC236}">
                <a16:creationId xmlns:a16="http://schemas.microsoft.com/office/drawing/2014/main" id="{9E4A3EEF-2928-415B-A46C-FAABFA9E65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8727" y="3195935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2400" dirty="0">
                <a:latin typeface="Arial" panose="020B0604020202020204" pitchFamily="34" charset="0"/>
              </a:rPr>
              <a:t>e</a:t>
            </a:r>
            <a:r>
              <a:rPr lang="nl-NL" sz="2400" baseline="-25000" dirty="0">
                <a:latin typeface="Arial" panose="020B0604020202020204" pitchFamily="34" charset="0"/>
              </a:rPr>
              <a:t>m</a:t>
            </a:r>
            <a:endParaRPr lang="nl-NL" sz="2400" dirty="0">
              <a:solidFill>
                <a:srgbClr val="F9353A"/>
              </a:solidFill>
              <a:latin typeface="Arial" panose="020B0604020202020204" pitchFamily="34" charset="0"/>
            </a:endParaRPr>
          </a:p>
        </p:txBody>
      </p:sp>
      <p:sp>
        <p:nvSpPr>
          <p:cNvPr id="26" name="Text Box 83">
            <a:extLst>
              <a:ext uri="{FF2B5EF4-FFF2-40B4-BE49-F238E27FC236}">
                <a16:creationId xmlns:a16="http://schemas.microsoft.com/office/drawing/2014/main" id="{5F51E1AE-E776-4EB7-99F8-DE11D5022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9760" y="3148256"/>
            <a:ext cx="4523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2400">
                <a:latin typeface="Arial" panose="020B0604020202020204" pitchFamily="34" charset="0"/>
              </a:rPr>
              <a:t>c</a:t>
            </a:r>
            <a:r>
              <a:rPr lang="nl-NL" sz="2400" baseline="-25000">
                <a:latin typeface="Arial" panose="020B0604020202020204" pitchFamily="34" charset="0"/>
              </a:rPr>
              <a:t>u</a:t>
            </a:r>
            <a:endParaRPr lang="nl-NL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7" name="Text Box 83">
            <a:extLst>
              <a:ext uri="{FF2B5EF4-FFF2-40B4-BE49-F238E27FC236}">
                <a16:creationId xmlns:a16="http://schemas.microsoft.com/office/drawing/2014/main" id="{1492D83C-D315-425E-BAE3-AE6471EAB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8324" y="3081920"/>
            <a:ext cx="5549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2400">
                <a:latin typeface="Arial" panose="020B0604020202020204" pitchFamily="34" charset="0"/>
              </a:rPr>
              <a:t>e</a:t>
            </a:r>
            <a:r>
              <a:rPr lang="nl-NL" sz="2400" baseline="-25000">
                <a:latin typeface="Arial" panose="020B0604020202020204" pitchFamily="34" charset="0"/>
              </a:rPr>
              <a:t>u</a:t>
            </a:r>
            <a:r>
              <a:rPr lang="nl-NL" sz="2400">
                <a:latin typeface="Arial" panose="020B0604020202020204" pitchFamily="34" charset="0"/>
              </a:rPr>
              <a:t> </a:t>
            </a:r>
            <a:endParaRPr lang="nl-NL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0159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>
            <a:extLst>
              <a:ext uri="{FF2B5EF4-FFF2-40B4-BE49-F238E27FC236}">
                <a16:creationId xmlns:a16="http://schemas.microsoft.com/office/drawing/2014/main" id="{69172446-2F93-4A30-B1E3-8DCB4742ADDB}"/>
              </a:ext>
            </a:extLst>
          </p:cNvPr>
          <p:cNvGrpSpPr/>
          <p:nvPr/>
        </p:nvGrpSpPr>
        <p:grpSpPr>
          <a:xfrm>
            <a:off x="666566" y="304800"/>
            <a:ext cx="7969992" cy="4994117"/>
            <a:chOff x="666566" y="304800"/>
            <a:chExt cx="7969992" cy="4994117"/>
          </a:xfrm>
        </p:grpSpPr>
        <p:sp>
          <p:nvSpPr>
            <p:cNvPr id="2" name="Oval 94">
              <a:extLst>
                <a:ext uri="{FF2B5EF4-FFF2-40B4-BE49-F238E27FC236}">
                  <a16:creationId xmlns:a16="http://schemas.microsoft.com/office/drawing/2014/main" id="{D9EB57EE-D09A-4464-B47A-E0C7C77E2F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566" y="1321409"/>
              <a:ext cx="875182" cy="87164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r>
                <a:rPr lang="nl-NL" sz="2400" b="1">
                  <a:latin typeface="Arial" panose="020B0604020202020204" pitchFamily="34" charset="0"/>
                </a:rPr>
                <a:t>E</a:t>
              </a:r>
              <a:r>
                <a:rPr lang="nl-NL" sz="2400" b="1" baseline="-25000"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3" name="Oval 77">
              <a:extLst>
                <a:ext uri="{FF2B5EF4-FFF2-40B4-BE49-F238E27FC236}">
                  <a16:creationId xmlns:a16="http://schemas.microsoft.com/office/drawing/2014/main" id="{ED9AD1FF-2F4E-4105-A06F-77C85856D1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6970" y="1318053"/>
              <a:ext cx="875182" cy="86948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r>
                <a:rPr lang="nl-NL" sz="2400" b="1">
                  <a:latin typeface="Arial" panose="020B0604020202020204" pitchFamily="34" charset="0"/>
                </a:rPr>
                <a:t>E</a:t>
              </a:r>
              <a:r>
                <a:rPr lang="nl-NL" sz="2400" b="1" baseline="-25000">
                  <a:latin typeface="Arial" panose="020B0604020202020204" pitchFamily="34" charset="0"/>
                </a:rPr>
                <a:t>u</a:t>
              </a:r>
            </a:p>
          </p:txBody>
        </p:sp>
        <p:sp>
          <p:nvSpPr>
            <p:cNvPr id="4" name="Rectangle 78">
              <a:extLst>
                <a:ext uri="{FF2B5EF4-FFF2-40B4-BE49-F238E27FC236}">
                  <a16:creationId xmlns:a16="http://schemas.microsoft.com/office/drawing/2014/main" id="{D927F1B1-EBD6-4630-9F2D-D79FBF2CFC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6057" y="4371180"/>
              <a:ext cx="1059773" cy="9277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r>
                <a:rPr lang="nl-NL" sz="2800" b="1">
                  <a:latin typeface="Arial" panose="020B0604020202020204" pitchFamily="34" charset="0"/>
                </a:rPr>
                <a:t>T1</a:t>
              </a:r>
            </a:p>
          </p:txBody>
        </p:sp>
        <p:cxnSp>
          <p:nvCxnSpPr>
            <p:cNvPr id="5" name="AutoShape 80">
              <a:extLst>
                <a:ext uri="{FF2B5EF4-FFF2-40B4-BE49-F238E27FC236}">
                  <a16:creationId xmlns:a16="http://schemas.microsoft.com/office/drawing/2014/main" id="{FCB4F2DE-8702-43A5-89B0-8B9101A3AB0E}"/>
                </a:ext>
              </a:extLst>
            </p:cNvPr>
            <p:cNvCxnSpPr>
              <a:cxnSpLocks noChangeShapeType="1"/>
              <a:stCxn id="3" idx="4"/>
              <a:endCxn id="4" idx="0"/>
            </p:cNvCxnSpPr>
            <p:nvPr/>
          </p:nvCxnSpPr>
          <p:spPr bwMode="auto">
            <a:xfrm>
              <a:off x="5454561" y="2187538"/>
              <a:ext cx="1041383" cy="21836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" name="Text Box 83">
              <a:extLst>
                <a:ext uri="{FF2B5EF4-FFF2-40B4-BE49-F238E27FC236}">
                  <a16:creationId xmlns:a16="http://schemas.microsoft.com/office/drawing/2014/main" id="{506B4747-E43B-4A8B-BA83-DDD8B49941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03960" y="2851661"/>
              <a:ext cx="64084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nl-NL" sz="2400">
                  <a:latin typeface="Arial" panose="020B0604020202020204" pitchFamily="34" charset="0"/>
                </a:rPr>
                <a:t>a</a:t>
              </a:r>
              <a:r>
                <a:rPr lang="nl-NL" sz="2400" baseline="-25000">
                  <a:latin typeface="Arial" panose="020B0604020202020204" pitchFamily="34" charset="0"/>
                </a:rPr>
                <a:t>t</a:t>
              </a:r>
              <a:endParaRPr lang="nl-NL" sz="2400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" name="Oval 94">
              <a:extLst>
                <a:ext uri="{FF2B5EF4-FFF2-40B4-BE49-F238E27FC236}">
                  <a16:creationId xmlns:a16="http://schemas.microsoft.com/office/drawing/2014/main" id="{75F40DBA-ED21-48D0-9443-1FBD2594DC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6865" y="1341369"/>
              <a:ext cx="877353" cy="86948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r>
                <a:rPr lang="nl-NL" sz="2400" b="1">
                  <a:latin typeface="Arial" panose="020B0604020202020204" pitchFamily="34" charset="0"/>
                </a:rPr>
                <a:t>C</a:t>
              </a:r>
              <a:r>
                <a:rPr lang="nl-NL" sz="2400" b="1" baseline="-25000"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8" name="Rectangle 95">
              <a:extLst>
                <a:ext uri="{FF2B5EF4-FFF2-40B4-BE49-F238E27FC236}">
                  <a16:creationId xmlns:a16="http://schemas.microsoft.com/office/drawing/2014/main" id="{6BF47E45-EBA1-4C8B-A069-7348B12855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600" y="4371180"/>
              <a:ext cx="1059773" cy="9277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r>
                <a:rPr lang="nl-NL" sz="28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M1</a:t>
              </a:r>
            </a:p>
          </p:txBody>
        </p:sp>
        <p:cxnSp>
          <p:nvCxnSpPr>
            <p:cNvPr id="9" name="AutoShape 80">
              <a:extLst>
                <a:ext uri="{FF2B5EF4-FFF2-40B4-BE49-F238E27FC236}">
                  <a16:creationId xmlns:a16="http://schemas.microsoft.com/office/drawing/2014/main" id="{C4B3B55D-CD44-4992-A487-B30D55613DA0}"/>
                </a:ext>
              </a:extLst>
            </p:cNvPr>
            <p:cNvCxnSpPr>
              <a:cxnSpLocks noChangeShapeType="1"/>
              <a:stCxn id="7" idx="4"/>
              <a:endCxn id="8" idx="0"/>
            </p:cNvCxnSpPr>
            <p:nvPr/>
          </p:nvCxnSpPr>
          <p:spPr bwMode="auto">
            <a:xfrm>
              <a:off x="2395542" y="2210854"/>
              <a:ext cx="19945" cy="21603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Text Box 83">
              <a:extLst>
                <a:ext uri="{FF2B5EF4-FFF2-40B4-BE49-F238E27FC236}">
                  <a16:creationId xmlns:a16="http://schemas.microsoft.com/office/drawing/2014/main" id="{FFB0B029-C1E6-48EB-8728-84E84B3C1B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7090" y="2772862"/>
              <a:ext cx="5277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nl-NL" sz="2400" dirty="0">
                  <a:latin typeface="Arial" panose="020B0604020202020204" pitchFamily="34" charset="0"/>
                </a:rPr>
                <a:t>a</a:t>
              </a:r>
              <a:r>
                <a:rPr lang="nl-NL" sz="2400" baseline="-25000" dirty="0">
                  <a:latin typeface="Arial" panose="020B0604020202020204" pitchFamily="34" charset="0"/>
                </a:rPr>
                <a:t>m</a:t>
              </a:r>
              <a:endParaRPr lang="nl-NL" sz="2400" dirty="0">
                <a:solidFill>
                  <a:srgbClr val="F9353A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" name="Oval 94">
              <a:extLst>
                <a:ext uri="{FF2B5EF4-FFF2-40B4-BE49-F238E27FC236}">
                  <a16:creationId xmlns:a16="http://schemas.microsoft.com/office/drawing/2014/main" id="{00DD380F-2B32-4718-ABA4-14CEDB62DE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1850" y="1341368"/>
              <a:ext cx="875182" cy="86948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r>
                <a:rPr lang="nl-NL" sz="2400" b="1">
                  <a:latin typeface="Arial" panose="020B0604020202020204" pitchFamily="34" charset="0"/>
                </a:rPr>
                <a:t>A</a:t>
              </a:r>
              <a:r>
                <a:rPr lang="nl-NL" sz="2400" b="1" baseline="-25000">
                  <a:latin typeface="Arial" panose="020B0604020202020204" pitchFamily="34" charset="0"/>
                </a:rPr>
                <a:t>c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3008916C-C442-40BA-95CA-7E5C96170ADB}"/>
                </a:ext>
              </a:extLst>
            </p:cNvPr>
            <p:cNvCxnSpPr>
              <a:cxnSpLocks/>
              <a:stCxn id="2" idx="4"/>
              <a:endCxn id="8" idx="0"/>
            </p:cNvCxnSpPr>
            <p:nvPr/>
          </p:nvCxnSpPr>
          <p:spPr bwMode="auto">
            <a:xfrm>
              <a:off x="1104157" y="2193051"/>
              <a:ext cx="1311330" cy="217812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04E65B23-595E-47A9-A6DA-3E4B6213274B}"/>
                </a:ext>
              </a:extLst>
            </p:cNvPr>
            <p:cNvCxnSpPr>
              <a:cxnSpLocks/>
              <a:stCxn id="13" idx="4"/>
              <a:endCxn id="8" idx="0"/>
            </p:cNvCxnSpPr>
            <p:nvPr/>
          </p:nvCxnSpPr>
          <p:spPr bwMode="auto">
            <a:xfrm flipH="1">
              <a:off x="2415487" y="2210853"/>
              <a:ext cx="1273954" cy="216032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77">
              <a:extLst>
                <a:ext uri="{FF2B5EF4-FFF2-40B4-BE49-F238E27FC236}">
                  <a16:creationId xmlns:a16="http://schemas.microsoft.com/office/drawing/2014/main" id="{715D7BC5-400D-46AF-B660-F7F22EA213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49796" y="1341367"/>
              <a:ext cx="875182" cy="86948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r>
                <a:rPr lang="nl-NL" sz="2400" b="1">
                  <a:latin typeface="Arial" panose="020B0604020202020204" pitchFamily="34" charset="0"/>
                </a:rPr>
                <a:t>C</a:t>
              </a:r>
              <a:r>
                <a:rPr lang="nl-NL" sz="2400" b="1" baseline="-25000">
                  <a:latin typeface="Arial" panose="020B0604020202020204" pitchFamily="34" charset="0"/>
                </a:rPr>
                <a:t>u</a:t>
              </a:r>
            </a:p>
          </p:txBody>
        </p:sp>
        <p:sp>
          <p:nvSpPr>
            <p:cNvPr id="19" name="Oval 77">
              <a:extLst>
                <a:ext uri="{FF2B5EF4-FFF2-40B4-BE49-F238E27FC236}">
                  <a16:creationId xmlns:a16="http://schemas.microsoft.com/office/drawing/2014/main" id="{9D4E9F33-3ACC-4EB8-B04E-21990A2889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1376" y="1341367"/>
              <a:ext cx="875182" cy="87164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r>
                <a:rPr lang="nl-NL" sz="2400" b="1">
                  <a:latin typeface="Arial" panose="020B0604020202020204" pitchFamily="34" charset="0"/>
                </a:rPr>
                <a:t>A</a:t>
              </a:r>
              <a:r>
                <a:rPr lang="nl-NL" sz="2400" b="1" baseline="-25000">
                  <a:latin typeface="Arial" panose="020B0604020202020204" pitchFamily="34" charset="0"/>
                </a:rPr>
                <a:t>u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98F278F6-1891-4F44-B25D-992E36010869}"/>
                </a:ext>
              </a:extLst>
            </p:cNvPr>
            <p:cNvCxnSpPr>
              <a:stCxn id="18" idx="4"/>
              <a:endCxn id="4" idx="0"/>
            </p:cNvCxnSpPr>
            <p:nvPr/>
          </p:nvCxnSpPr>
          <p:spPr bwMode="auto">
            <a:xfrm flipH="1">
              <a:off x="6495944" y="2210852"/>
              <a:ext cx="391443" cy="216032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181E3DD6-8D80-4569-B9FB-0D4D855F2012}"/>
                </a:ext>
              </a:extLst>
            </p:cNvPr>
            <p:cNvCxnSpPr>
              <a:cxnSpLocks/>
              <a:stCxn id="19" idx="4"/>
              <a:endCxn id="4" idx="0"/>
            </p:cNvCxnSpPr>
            <p:nvPr/>
          </p:nvCxnSpPr>
          <p:spPr bwMode="auto">
            <a:xfrm flipH="1">
              <a:off x="6495944" y="2213009"/>
              <a:ext cx="1703023" cy="215817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 Box 83">
              <a:extLst>
                <a:ext uri="{FF2B5EF4-FFF2-40B4-BE49-F238E27FC236}">
                  <a16:creationId xmlns:a16="http://schemas.microsoft.com/office/drawing/2014/main" id="{CA681825-9898-4EC3-B4AD-63872E51D5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1141" y="2763962"/>
              <a:ext cx="51007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nl-NL" sz="2400" dirty="0">
                  <a:latin typeface="Arial" panose="020B0604020202020204" pitchFamily="34" charset="0"/>
                </a:rPr>
                <a:t>c</a:t>
              </a:r>
              <a:r>
                <a:rPr lang="nl-NL" sz="2400" baseline="-25000" dirty="0">
                  <a:latin typeface="Arial" panose="020B0604020202020204" pitchFamily="34" charset="0"/>
                </a:rPr>
                <a:t>m</a:t>
              </a:r>
              <a:endParaRPr lang="nl-NL" sz="2400" dirty="0">
                <a:solidFill>
                  <a:srgbClr val="F9353A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" name="Text Box 83">
              <a:extLst>
                <a:ext uri="{FF2B5EF4-FFF2-40B4-BE49-F238E27FC236}">
                  <a16:creationId xmlns:a16="http://schemas.microsoft.com/office/drawing/2014/main" id="{9E4A3EEF-2928-415B-A46C-FAABFA9E65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8727" y="2842715"/>
              <a:ext cx="5277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nl-NL" sz="2400" dirty="0">
                  <a:latin typeface="Arial" panose="020B0604020202020204" pitchFamily="34" charset="0"/>
                </a:rPr>
                <a:t>e</a:t>
              </a:r>
              <a:r>
                <a:rPr lang="nl-NL" sz="2400" baseline="-25000" dirty="0">
                  <a:latin typeface="Arial" panose="020B0604020202020204" pitchFamily="34" charset="0"/>
                </a:rPr>
                <a:t>m</a:t>
              </a:r>
              <a:endParaRPr lang="nl-NL" sz="2400" dirty="0">
                <a:solidFill>
                  <a:srgbClr val="F9353A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6" name="Text Box 83">
              <a:extLst>
                <a:ext uri="{FF2B5EF4-FFF2-40B4-BE49-F238E27FC236}">
                  <a16:creationId xmlns:a16="http://schemas.microsoft.com/office/drawing/2014/main" id="{5F51E1AE-E776-4EB7-99F8-DE11D50227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69760" y="2795036"/>
              <a:ext cx="39626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nl-NL" sz="2400">
                  <a:latin typeface="Arial" panose="020B0604020202020204" pitchFamily="34" charset="0"/>
                </a:rPr>
                <a:t>c</a:t>
              </a:r>
              <a:r>
                <a:rPr lang="nl-NL" sz="2400" baseline="-25000">
                  <a:latin typeface="Arial" panose="020B0604020202020204" pitchFamily="34" charset="0"/>
                </a:rPr>
                <a:t>t</a:t>
              </a:r>
              <a:endParaRPr lang="nl-NL" sz="2400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7" name="Text Box 83">
              <a:extLst>
                <a:ext uri="{FF2B5EF4-FFF2-40B4-BE49-F238E27FC236}">
                  <a16:creationId xmlns:a16="http://schemas.microsoft.com/office/drawing/2014/main" id="{1492D83C-D315-425E-BAE3-AE6471EABE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48324" y="2728700"/>
              <a:ext cx="49885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nl-NL" sz="2400">
                  <a:latin typeface="Arial" panose="020B0604020202020204" pitchFamily="34" charset="0"/>
                </a:rPr>
                <a:t>e</a:t>
              </a:r>
              <a:r>
                <a:rPr lang="nl-NL" sz="2400" baseline="-25000">
                  <a:latin typeface="Arial" panose="020B0604020202020204" pitchFamily="34" charset="0"/>
                </a:rPr>
                <a:t>t</a:t>
              </a:r>
              <a:r>
                <a:rPr lang="nl-NL" sz="2400">
                  <a:latin typeface="Arial" panose="020B0604020202020204" pitchFamily="34" charset="0"/>
                </a:rPr>
                <a:t> </a:t>
              </a:r>
              <a:endParaRPr lang="nl-NL" sz="2400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12" name="Connector: Curved 11">
              <a:extLst>
                <a:ext uri="{FF2B5EF4-FFF2-40B4-BE49-F238E27FC236}">
                  <a16:creationId xmlns:a16="http://schemas.microsoft.com/office/drawing/2014/main" id="{54B13720-99F9-4A0B-A30E-4ECBD87D29C4}"/>
                </a:ext>
              </a:extLst>
            </p:cNvPr>
            <p:cNvCxnSpPr>
              <a:stCxn id="2" idx="0"/>
              <a:endCxn id="3" idx="0"/>
            </p:cNvCxnSpPr>
            <p:nvPr/>
          </p:nvCxnSpPr>
          <p:spPr>
            <a:xfrm rot="5400000" flipH="1" flipV="1">
              <a:off x="3277681" y="-855471"/>
              <a:ext cx="3356" cy="4350404"/>
            </a:xfrm>
            <a:prstGeom prst="curvedConnector3">
              <a:avLst>
                <a:gd name="adj1" fmla="val 12297646"/>
              </a:avLst>
            </a:prstGeom>
            <a:ln w="12700"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5" name="Connector: Curved 34">
              <a:extLst>
                <a:ext uri="{FF2B5EF4-FFF2-40B4-BE49-F238E27FC236}">
                  <a16:creationId xmlns:a16="http://schemas.microsoft.com/office/drawing/2014/main" id="{8AB75C21-AB13-41CA-B978-09DE07733749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4650057" y="-861583"/>
              <a:ext cx="3356" cy="4350404"/>
            </a:xfrm>
            <a:prstGeom prst="curvedConnector3">
              <a:avLst>
                <a:gd name="adj1" fmla="val 12297646"/>
              </a:avLst>
            </a:prstGeom>
            <a:ln w="12700"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7" name="Connector: Curved 36">
              <a:extLst>
                <a:ext uri="{FF2B5EF4-FFF2-40B4-BE49-F238E27FC236}">
                  <a16:creationId xmlns:a16="http://schemas.microsoft.com/office/drawing/2014/main" id="{4CAC47B6-77D4-4F55-8B02-E923D9461095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5973574" y="-880268"/>
              <a:ext cx="3356" cy="4350404"/>
            </a:xfrm>
            <a:prstGeom prst="curvedConnector3">
              <a:avLst>
                <a:gd name="adj1" fmla="val 12297646"/>
              </a:avLst>
            </a:prstGeom>
            <a:ln w="12700"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1576FC45-6943-4E32-BEC8-03F264E1CC36}"/>
                </a:ext>
              </a:extLst>
            </p:cNvPr>
            <p:cNvSpPr txBox="1"/>
            <p:nvPr/>
          </p:nvSpPr>
          <p:spPr>
            <a:xfrm>
              <a:off x="2644385" y="304800"/>
              <a:ext cx="45076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/>
                <a:t>r</a:t>
              </a:r>
              <a:r>
                <a:rPr lang="en-GB" sz="2800" baseline="-25000"/>
                <a:t>E</a:t>
              </a:r>
              <a:endParaRPr lang="nl-NL" sz="2800" baseline="-25000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7E5F9D4-C5CA-4F10-8FC7-9451D699D0C1}"/>
                </a:ext>
              </a:extLst>
            </p:cNvPr>
            <p:cNvSpPr txBox="1"/>
            <p:nvPr/>
          </p:nvSpPr>
          <p:spPr>
            <a:xfrm>
              <a:off x="5907815" y="383760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/>
                <a:t>r</a:t>
              </a:r>
              <a:r>
                <a:rPr lang="en-GB" sz="2800" baseline="-25000"/>
                <a:t>A</a:t>
              </a:r>
              <a:endParaRPr lang="nl-NL" sz="2800" baseline="-25000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54EFAA31-37F6-4D9E-A67F-C38ADB69E38D}"/>
                </a:ext>
              </a:extLst>
            </p:cNvPr>
            <p:cNvSpPr txBox="1"/>
            <p:nvPr/>
          </p:nvSpPr>
          <p:spPr>
            <a:xfrm>
              <a:off x="4348927" y="383760"/>
              <a:ext cx="66804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/>
                <a:t>r</a:t>
              </a:r>
              <a:r>
                <a:rPr lang="en-GB" sz="2800" baseline="-25000"/>
                <a:t>C</a:t>
              </a:r>
              <a:endParaRPr lang="nl-NL" sz="2800" baseline="-25000"/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1F2CBA22-4EA2-40C9-96D6-7F20723A1D8A}"/>
              </a:ext>
            </a:extLst>
          </p:cNvPr>
          <p:cNvSpPr txBox="1"/>
          <p:nvPr/>
        </p:nvSpPr>
        <p:spPr>
          <a:xfrm>
            <a:off x="588550" y="5477087"/>
            <a:ext cx="637386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/>
              <a:t>cov(</a:t>
            </a:r>
            <a:r>
              <a:rPr lang="en-GB" sz="3200">
                <a:solidFill>
                  <a:srgbClr val="FF0000"/>
                </a:solidFill>
              </a:rPr>
              <a:t>M1</a:t>
            </a:r>
            <a:r>
              <a:rPr lang="en-GB" sz="3200"/>
              <a:t>,T1) = a</a:t>
            </a:r>
            <a:r>
              <a:rPr lang="en-GB" sz="3200" baseline="-25000"/>
              <a:t>m</a:t>
            </a:r>
            <a:r>
              <a:rPr lang="en-GB" sz="3200"/>
              <a:t>r</a:t>
            </a:r>
            <a:r>
              <a:rPr lang="en-GB" sz="3200" baseline="-25000"/>
              <a:t>E</a:t>
            </a:r>
            <a:r>
              <a:rPr lang="en-GB" sz="3200"/>
              <a:t>a</a:t>
            </a:r>
            <a:r>
              <a:rPr lang="en-GB" sz="3200" baseline="-25000"/>
              <a:t>t</a:t>
            </a:r>
            <a:r>
              <a:rPr lang="en-GB" sz="3200"/>
              <a:t> + c</a:t>
            </a:r>
            <a:r>
              <a:rPr lang="en-GB" sz="3200" baseline="-25000"/>
              <a:t>m</a:t>
            </a:r>
            <a:r>
              <a:rPr lang="en-GB" sz="3200"/>
              <a:t>r</a:t>
            </a:r>
            <a:r>
              <a:rPr lang="en-GB" sz="3200" baseline="-25000"/>
              <a:t>C</a:t>
            </a:r>
            <a:r>
              <a:rPr lang="en-GB" sz="3200"/>
              <a:t>c</a:t>
            </a:r>
            <a:r>
              <a:rPr lang="en-GB" sz="3200" baseline="-25000"/>
              <a:t>t</a:t>
            </a:r>
            <a:r>
              <a:rPr lang="en-GB" sz="3200"/>
              <a:t> + e</a:t>
            </a:r>
            <a:r>
              <a:rPr lang="en-GB" sz="3200" baseline="-25000"/>
              <a:t>m</a:t>
            </a:r>
            <a:r>
              <a:rPr lang="en-GB" sz="3200"/>
              <a:t>r</a:t>
            </a:r>
            <a:r>
              <a:rPr lang="en-GB" sz="3200" baseline="-25000"/>
              <a:t>E</a:t>
            </a:r>
            <a:r>
              <a:rPr lang="en-GB" sz="3200"/>
              <a:t>e</a:t>
            </a:r>
            <a:r>
              <a:rPr lang="en-GB" sz="3200" baseline="-25000"/>
              <a:t>t</a:t>
            </a:r>
          </a:p>
          <a:p>
            <a:r>
              <a:rPr lang="en-GB" sz="3200"/>
              <a:t>var(T1) = a</a:t>
            </a:r>
            <a:r>
              <a:rPr lang="en-GB" sz="3200" baseline="-25000"/>
              <a:t>t</a:t>
            </a:r>
            <a:r>
              <a:rPr lang="en-GB" sz="3200" baseline="30000"/>
              <a:t>2</a:t>
            </a:r>
            <a:r>
              <a:rPr lang="en-GB" sz="3200"/>
              <a:t> + c</a:t>
            </a:r>
            <a:r>
              <a:rPr lang="en-GB" sz="3200" baseline="-25000"/>
              <a:t>t</a:t>
            </a:r>
            <a:r>
              <a:rPr lang="en-GB" sz="3200" baseline="30000"/>
              <a:t>2</a:t>
            </a:r>
            <a:r>
              <a:rPr lang="en-GB" sz="3200"/>
              <a:t> + e</a:t>
            </a:r>
            <a:r>
              <a:rPr lang="en-GB" sz="3200" baseline="-25000"/>
              <a:t>t</a:t>
            </a:r>
            <a:r>
              <a:rPr lang="en-GB" sz="3200" baseline="30000"/>
              <a:t>2</a:t>
            </a:r>
            <a:endParaRPr lang="nl-NL" sz="3200" baseline="30000"/>
          </a:p>
        </p:txBody>
      </p:sp>
    </p:spTree>
    <p:extLst>
      <p:ext uri="{BB962C8B-B14F-4D97-AF65-F5344CB8AC3E}">
        <p14:creationId xmlns:p14="http://schemas.microsoft.com/office/powerpoint/2010/main" val="2246543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>
            <a:extLst>
              <a:ext uri="{FF2B5EF4-FFF2-40B4-BE49-F238E27FC236}">
                <a16:creationId xmlns:a16="http://schemas.microsoft.com/office/drawing/2014/main" id="{8B79021A-A79C-495D-BA1D-16EE3B5B8FE6}"/>
              </a:ext>
            </a:extLst>
          </p:cNvPr>
          <p:cNvGrpSpPr/>
          <p:nvPr/>
        </p:nvGrpSpPr>
        <p:grpSpPr>
          <a:xfrm>
            <a:off x="693235" y="533400"/>
            <a:ext cx="7757530" cy="4425974"/>
            <a:chOff x="860831" y="997563"/>
            <a:chExt cx="7757530" cy="4425974"/>
          </a:xfrm>
        </p:grpSpPr>
        <p:sp>
          <p:nvSpPr>
            <p:cNvPr id="2" name="Oval 94">
              <a:extLst>
                <a:ext uri="{FF2B5EF4-FFF2-40B4-BE49-F238E27FC236}">
                  <a16:creationId xmlns:a16="http://schemas.microsoft.com/office/drawing/2014/main" id="{D9EB57EE-D09A-4464-B47A-E0C7C77E2F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0831" y="1049904"/>
              <a:ext cx="875182" cy="87164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r>
                <a:rPr lang="nl-NL" sz="2400" b="1">
                  <a:latin typeface="Arial" panose="020B0604020202020204" pitchFamily="34" charset="0"/>
                </a:rPr>
                <a:t>E</a:t>
              </a:r>
              <a:r>
                <a:rPr lang="nl-NL" sz="2400" b="1" baseline="-25000"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3" name="Oval 77">
              <a:extLst>
                <a:ext uri="{FF2B5EF4-FFF2-40B4-BE49-F238E27FC236}">
                  <a16:creationId xmlns:a16="http://schemas.microsoft.com/office/drawing/2014/main" id="{ED9AD1FF-2F4E-4105-A06F-77C85856D1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0220" y="1052061"/>
              <a:ext cx="875182" cy="86948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r>
                <a:rPr lang="nl-NL" sz="2400" b="1">
                  <a:latin typeface="Arial" panose="020B0604020202020204" pitchFamily="34" charset="0"/>
                </a:rPr>
                <a:t>E</a:t>
              </a:r>
              <a:r>
                <a:rPr lang="nl-NL" sz="2400" b="1" baseline="-25000">
                  <a:latin typeface="Arial" panose="020B0604020202020204" pitchFamily="34" charset="0"/>
                </a:rPr>
                <a:t>u</a:t>
              </a:r>
            </a:p>
          </p:txBody>
        </p:sp>
        <p:sp>
          <p:nvSpPr>
            <p:cNvPr id="4" name="Rectangle 78">
              <a:extLst>
                <a:ext uri="{FF2B5EF4-FFF2-40B4-BE49-F238E27FC236}">
                  <a16:creationId xmlns:a16="http://schemas.microsoft.com/office/drawing/2014/main" id="{D927F1B1-EBD6-4630-9F2D-D79FBF2CFC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6400" y="4495800"/>
              <a:ext cx="1059773" cy="9277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r>
                <a:rPr lang="nl-NL" sz="2800" b="1">
                  <a:latin typeface="Arial" panose="020B0604020202020204" pitchFamily="34" charset="0"/>
                </a:rPr>
                <a:t>T1</a:t>
              </a:r>
            </a:p>
          </p:txBody>
        </p:sp>
        <p:cxnSp>
          <p:nvCxnSpPr>
            <p:cNvPr id="5" name="AutoShape 80">
              <a:extLst>
                <a:ext uri="{FF2B5EF4-FFF2-40B4-BE49-F238E27FC236}">
                  <a16:creationId xmlns:a16="http://schemas.microsoft.com/office/drawing/2014/main" id="{FCB4F2DE-8702-43A5-89B0-8B9101A3AB0E}"/>
                </a:ext>
              </a:extLst>
            </p:cNvPr>
            <p:cNvCxnSpPr>
              <a:cxnSpLocks noChangeShapeType="1"/>
              <a:stCxn id="3" idx="4"/>
              <a:endCxn id="4" idx="0"/>
            </p:cNvCxnSpPr>
            <p:nvPr/>
          </p:nvCxnSpPr>
          <p:spPr bwMode="auto">
            <a:xfrm>
              <a:off x="5437811" y="1921546"/>
              <a:ext cx="578476" cy="25742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" name="Text Box 83">
              <a:extLst>
                <a:ext uri="{FF2B5EF4-FFF2-40B4-BE49-F238E27FC236}">
                  <a16:creationId xmlns:a16="http://schemas.microsoft.com/office/drawing/2014/main" id="{506B4747-E43B-4A8B-BA83-DDD8B49941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18240" y="3103619"/>
              <a:ext cx="4700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nl-NL" sz="2400">
                  <a:latin typeface="Arial" panose="020B0604020202020204" pitchFamily="34" charset="0"/>
                </a:rPr>
                <a:t>a</a:t>
              </a:r>
              <a:r>
                <a:rPr lang="nl-NL" sz="2400" baseline="-25000">
                  <a:latin typeface="Arial" panose="020B0604020202020204" pitchFamily="34" charset="0"/>
                </a:rPr>
                <a:t>u</a:t>
              </a:r>
              <a:endParaRPr lang="nl-NL" sz="2400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" name="Oval 94">
              <a:extLst>
                <a:ext uri="{FF2B5EF4-FFF2-40B4-BE49-F238E27FC236}">
                  <a16:creationId xmlns:a16="http://schemas.microsoft.com/office/drawing/2014/main" id="{75F40DBA-ED21-48D0-9443-1FBD2594DC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1307" y="1003341"/>
              <a:ext cx="877353" cy="86948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r>
                <a:rPr lang="nl-NL" sz="2400" b="1">
                  <a:latin typeface="Arial" panose="020B0604020202020204" pitchFamily="34" charset="0"/>
                </a:rPr>
                <a:t>C</a:t>
              </a:r>
              <a:r>
                <a:rPr lang="nl-NL" sz="2400" b="1" baseline="-25000"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8" name="Rectangle 95">
              <a:extLst>
                <a:ext uri="{FF2B5EF4-FFF2-40B4-BE49-F238E27FC236}">
                  <a16:creationId xmlns:a16="http://schemas.microsoft.com/office/drawing/2014/main" id="{6BF47E45-EBA1-4C8B-A069-7348B12855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8902" y="4495800"/>
              <a:ext cx="1059773" cy="9277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r>
                <a:rPr lang="nl-NL" sz="28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M1</a:t>
              </a:r>
            </a:p>
          </p:txBody>
        </p:sp>
        <p:cxnSp>
          <p:nvCxnSpPr>
            <p:cNvPr id="9" name="AutoShape 80">
              <a:extLst>
                <a:ext uri="{FF2B5EF4-FFF2-40B4-BE49-F238E27FC236}">
                  <a16:creationId xmlns:a16="http://schemas.microsoft.com/office/drawing/2014/main" id="{C4B3B55D-CD44-4992-A487-B30D55613DA0}"/>
                </a:ext>
              </a:extLst>
            </p:cNvPr>
            <p:cNvCxnSpPr>
              <a:cxnSpLocks noChangeShapeType="1"/>
              <a:stCxn id="7" idx="4"/>
              <a:endCxn id="8" idx="0"/>
            </p:cNvCxnSpPr>
            <p:nvPr/>
          </p:nvCxnSpPr>
          <p:spPr bwMode="auto">
            <a:xfrm>
              <a:off x="2719984" y="1872826"/>
              <a:ext cx="38805" cy="262297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Text Box 83">
              <a:extLst>
                <a:ext uri="{FF2B5EF4-FFF2-40B4-BE49-F238E27FC236}">
                  <a16:creationId xmlns:a16="http://schemas.microsoft.com/office/drawing/2014/main" id="{FFB0B029-C1E6-48EB-8728-84E84B3C1B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7372" y="3891692"/>
              <a:ext cx="5277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nl-NL" sz="2400" dirty="0">
                  <a:latin typeface="Arial" panose="020B0604020202020204" pitchFamily="34" charset="0"/>
                </a:rPr>
                <a:t>a</a:t>
              </a:r>
              <a:r>
                <a:rPr lang="nl-NL" sz="2400" baseline="-25000" dirty="0">
                  <a:latin typeface="Arial" panose="020B0604020202020204" pitchFamily="34" charset="0"/>
                </a:rPr>
                <a:t>m</a:t>
              </a:r>
              <a:endParaRPr lang="nl-NL" sz="2400" dirty="0">
                <a:solidFill>
                  <a:srgbClr val="F9353A"/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11" name="Straight Arrow Connector 73">
              <a:extLst>
                <a:ext uri="{FF2B5EF4-FFF2-40B4-BE49-F238E27FC236}">
                  <a16:creationId xmlns:a16="http://schemas.microsoft.com/office/drawing/2014/main" id="{F8BC4F58-AF2F-42AE-A0A0-5791AC548B2C}"/>
                </a:ext>
              </a:extLst>
            </p:cNvPr>
            <p:cNvCxnSpPr>
              <a:cxnSpLocks noChangeShapeType="1"/>
              <a:stCxn id="7" idx="4"/>
              <a:endCxn id="4" idx="0"/>
            </p:cNvCxnSpPr>
            <p:nvPr/>
          </p:nvCxnSpPr>
          <p:spPr bwMode="auto">
            <a:xfrm>
              <a:off x="2719984" y="1872826"/>
              <a:ext cx="3296303" cy="2622974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" name="Text Box 83">
              <a:extLst>
                <a:ext uri="{FF2B5EF4-FFF2-40B4-BE49-F238E27FC236}">
                  <a16:creationId xmlns:a16="http://schemas.microsoft.com/office/drawing/2014/main" id="{45C99E73-032F-4247-8BB2-4353C6FF3A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541597">
              <a:off x="4538144" y="2340824"/>
              <a:ext cx="54373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nl-NL" sz="2400" dirty="0">
                  <a:latin typeface="Arial" panose="020B0604020202020204" pitchFamily="34" charset="0"/>
                </a:rPr>
                <a:t>a</a:t>
              </a:r>
              <a:r>
                <a:rPr lang="nl-NL" sz="2400" baseline="-25000" dirty="0">
                  <a:latin typeface="Arial" panose="020B0604020202020204" pitchFamily="34" charset="0"/>
                </a:rPr>
                <a:t>c</a:t>
              </a:r>
              <a:r>
                <a:rPr lang="nl-NL" sz="2400" dirty="0">
                  <a:latin typeface="Arial" panose="020B0604020202020204" pitchFamily="34" charset="0"/>
                </a:rPr>
                <a:t> </a:t>
              </a:r>
              <a:endParaRPr lang="nl-NL" sz="2400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" name="Oval 94">
              <a:extLst>
                <a:ext uri="{FF2B5EF4-FFF2-40B4-BE49-F238E27FC236}">
                  <a16:creationId xmlns:a16="http://schemas.microsoft.com/office/drawing/2014/main" id="{00DD380F-2B32-4718-ABA4-14CEDB62DE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6251" y="1017946"/>
              <a:ext cx="875182" cy="86948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r>
                <a:rPr lang="nl-NL" sz="2400" b="1">
                  <a:latin typeface="Arial" panose="020B0604020202020204" pitchFamily="34" charset="0"/>
                </a:rPr>
                <a:t>A</a:t>
              </a:r>
              <a:r>
                <a:rPr lang="nl-NL" sz="2400" b="1" baseline="-25000">
                  <a:latin typeface="Arial" panose="020B0604020202020204" pitchFamily="34" charset="0"/>
                </a:rPr>
                <a:t>c</a:t>
              </a:r>
            </a:p>
          </p:txBody>
        </p:sp>
        <p:cxnSp>
          <p:nvCxnSpPr>
            <p:cNvPr id="14" name="Straight Arrow Connector 101">
              <a:extLst>
                <a:ext uri="{FF2B5EF4-FFF2-40B4-BE49-F238E27FC236}">
                  <a16:creationId xmlns:a16="http://schemas.microsoft.com/office/drawing/2014/main" id="{33CEC0A8-E9F9-4B49-B83F-75779B0E0326}"/>
                </a:ext>
              </a:extLst>
            </p:cNvPr>
            <p:cNvCxnSpPr>
              <a:cxnSpLocks noChangeShapeType="1"/>
              <a:stCxn id="13" idx="4"/>
            </p:cNvCxnSpPr>
            <p:nvPr/>
          </p:nvCxnSpPr>
          <p:spPr bwMode="auto">
            <a:xfrm>
              <a:off x="4033842" y="1887431"/>
              <a:ext cx="1982881" cy="2594884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Arrow Connector 103">
              <a:extLst>
                <a:ext uri="{FF2B5EF4-FFF2-40B4-BE49-F238E27FC236}">
                  <a16:creationId xmlns:a16="http://schemas.microsoft.com/office/drawing/2014/main" id="{94BB5564-C672-465B-836B-8521956F8AE9}"/>
                </a:ext>
              </a:extLst>
            </p:cNvPr>
            <p:cNvCxnSpPr>
              <a:cxnSpLocks noChangeShapeType="1"/>
              <a:stCxn id="2" idx="5"/>
              <a:endCxn id="4" idx="0"/>
            </p:cNvCxnSpPr>
            <p:nvPr/>
          </p:nvCxnSpPr>
          <p:spPr bwMode="auto">
            <a:xfrm>
              <a:off x="1607846" y="1793897"/>
              <a:ext cx="4408441" cy="2701903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3008916C-C442-40BA-95CA-7E5C96170ADB}"/>
                </a:ext>
              </a:extLst>
            </p:cNvPr>
            <p:cNvCxnSpPr>
              <a:stCxn id="2" idx="5"/>
              <a:endCxn id="8" idx="0"/>
            </p:cNvCxnSpPr>
            <p:nvPr/>
          </p:nvCxnSpPr>
          <p:spPr bwMode="auto">
            <a:xfrm>
              <a:off x="1607846" y="1793897"/>
              <a:ext cx="1150943" cy="270190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04E65B23-595E-47A9-A6DA-3E4B6213274B}"/>
                </a:ext>
              </a:extLst>
            </p:cNvPr>
            <p:cNvCxnSpPr>
              <a:stCxn id="13" idx="4"/>
              <a:endCxn id="8" idx="0"/>
            </p:cNvCxnSpPr>
            <p:nvPr/>
          </p:nvCxnSpPr>
          <p:spPr bwMode="auto">
            <a:xfrm flipH="1">
              <a:off x="2758789" y="1887431"/>
              <a:ext cx="1275053" cy="26083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77">
              <a:extLst>
                <a:ext uri="{FF2B5EF4-FFF2-40B4-BE49-F238E27FC236}">
                  <a16:creationId xmlns:a16="http://schemas.microsoft.com/office/drawing/2014/main" id="{715D7BC5-400D-46AF-B660-F7F22EA213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42142" y="999720"/>
              <a:ext cx="875182" cy="86948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r>
                <a:rPr lang="nl-NL" sz="2400" b="1">
                  <a:latin typeface="Arial" panose="020B0604020202020204" pitchFamily="34" charset="0"/>
                </a:rPr>
                <a:t>C</a:t>
              </a:r>
              <a:r>
                <a:rPr lang="nl-NL" sz="2400" b="1" baseline="-25000">
                  <a:latin typeface="Arial" panose="020B0604020202020204" pitchFamily="34" charset="0"/>
                </a:rPr>
                <a:t>u</a:t>
              </a:r>
            </a:p>
          </p:txBody>
        </p:sp>
        <p:sp>
          <p:nvSpPr>
            <p:cNvPr id="19" name="Oval 77">
              <a:extLst>
                <a:ext uri="{FF2B5EF4-FFF2-40B4-BE49-F238E27FC236}">
                  <a16:creationId xmlns:a16="http://schemas.microsoft.com/office/drawing/2014/main" id="{9D4E9F33-3ACC-4EB8-B04E-21990A2889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43179" y="997563"/>
              <a:ext cx="875182" cy="87164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r>
                <a:rPr lang="nl-NL" sz="2400" b="1">
                  <a:latin typeface="Arial" panose="020B0604020202020204" pitchFamily="34" charset="0"/>
                </a:rPr>
                <a:t>A</a:t>
              </a:r>
              <a:r>
                <a:rPr lang="nl-NL" sz="2400" b="1" baseline="-25000">
                  <a:latin typeface="Arial" panose="020B0604020202020204" pitchFamily="34" charset="0"/>
                </a:rPr>
                <a:t>u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98F278F6-1891-4F44-B25D-992E36010869}"/>
                </a:ext>
              </a:extLst>
            </p:cNvPr>
            <p:cNvCxnSpPr>
              <a:stCxn id="18" idx="4"/>
              <a:endCxn id="4" idx="0"/>
            </p:cNvCxnSpPr>
            <p:nvPr/>
          </p:nvCxnSpPr>
          <p:spPr bwMode="auto">
            <a:xfrm flipH="1">
              <a:off x="6016287" y="1869205"/>
              <a:ext cx="863446" cy="262659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181E3DD6-8D80-4569-B9FB-0D4D855F2012}"/>
                </a:ext>
              </a:extLst>
            </p:cNvPr>
            <p:cNvCxnSpPr>
              <a:cxnSpLocks/>
              <a:stCxn id="19" idx="4"/>
              <a:endCxn id="4" idx="0"/>
            </p:cNvCxnSpPr>
            <p:nvPr/>
          </p:nvCxnSpPr>
          <p:spPr bwMode="auto">
            <a:xfrm flipH="1">
              <a:off x="6016287" y="1869205"/>
              <a:ext cx="2164483" cy="262659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 Box 83">
              <a:extLst>
                <a:ext uri="{FF2B5EF4-FFF2-40B4-BE49-F238E27FC236}">
                  <a16:creationId xmlns:a16="http://schemas.microsoft.com/office/drawing/2014/main" id="{05C0A135-D1A6-48EE-BA19-C05BE8009C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837485">
              <a:off x="3937377" y="2528255"/>
              <a:ext cx="44114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nl-NL" sz="2400" dirty="0">
                  <a:latin typeface="Arial" panose="020B0604020202020204" pitchFamily="34" charset="0"/>
                </a:rPr>
                <a:t>c</a:t>
              </a:r>
              <a:r>
                <a:rPr lang="nl-NL" sz="2400" baseline="-25000" dirty="0">
                  <a:latin typeface="Arial" panose="020B0604020202020204" pitchFamily="34" charset="0"/>
                </a:rPr>
                <a:t>c</a:t>
              </a:r>
              <a:endParaRPr lang="nl-NL" sz="2400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3" name="Text Box 83">
              <a:extLst>
                <a:ext uri="{FF2B5EF4-FFF2-40B4-BE49-F238E27FC236}">
                  <a16:creationId xmlns:a16="http://schemas.microsoft.com/office/drawing/2014/main" id="{FFDCE194-0C40-4586-9947-5A3D40DEFE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026321">
              <a:off x="4189593" y="3574533"/>
              <a:ext cx="54373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nl-NL" sz="2400" dirty="0">
                  <a:latin typeface="Arial" panose="020B0604020202020204" pitchFamily="34" charset="0"/>
                </a:rPr>
                <a:t>e</a:t>
              </a:r>
              <a:r>
                <a:rPr lang="nl-NL" sz="2400" baseline="-25000" dirty="0">
                  <a:latin typeface="Arial" panose="020B0604020202020204" pitchFamily="34" charset="0"/>
                </a:rPr>
                <a:t>c</a:t>
              </a:r>
              <a:r>
                <a:rPr lang="nl-NL" sz="2400" dirty="0">
                  <a:latin typeface="Arial" panose="020B0604020202020204" pitchFamily="34" charset="0"/>
                </a:rPr>
                <a:t> </a:t>
              </a:r>
              <a:endParaRPr lang="nl-NL" sz="2400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4" name="Text Box 83">
              <a:extLst>
                <a:ext uri="{FF2B5EF4-FFF2-40B4-BE49-F238E27FC236}">
                  <a16:creationId xmlns:a16="http://schemas.microsoft.com/office/drawing/2014/main" id="{CA681825-9898-4EC3-B4AD-63872E51D5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38989" y="2888503"/>
              <a:ext cx="51007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nl-NL" sz="2400" dirty="0">
                  <a:latin typeface="Arial" panose="020B0604020202020204" pitchFamily="34" charset="0"/>
                </a:rPr>
                <a:t>c</a:t>
              </a:r>
              <a:r>
                <a:rPr lang="nl-NL" sz="2400" baseline="-25000" dirty="0">
                  <a:latin typeface="Arial" panose="020B0604020202020204" pitchFamily="34" charset="0"/>
                </a:rPr>
                <a:t>m</a:t>
              </a:r>
              <a:endParaRPr lang="nl-NL" sz="2400" dirty="0">
                <a:solidFill>
                  <a:srgbClr val="F9353A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" name="Text Box 83">
              <a:extLst>
                <a:ext uri="{FF2B5EF4-FFF2-40B4-BE49-F238E27FC236}">
                  <a16:creationId xmlns:a16="http://schemas.microsoft.com/office/drawing/2014/main" id="{9E4A3EEF-2928-415B-A46C-FAABFA9E65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5343" y="3429000"/>
              <a:ext cx="7187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nl-NL" sz="2400" dirty="0">
                  <a:latin typeface="Arial" panose="020B0604020202020204" pitchFamily="34" charset="0"/>
                </a:rPr>
                <a:t>e</a:t>
              </a:r>
              <a:r>
                <a:rPr lang="nl-NL" sz="2400" baseline="-25000" dirty="0">
                  <a:latin typeface="Arial" panose="020B0604020202020204" pitchFamily="34" charset="0"/>
                </a:rPr>
                <a:t>m</a:t>
              </a:r>
              <a:endParaRPr lang="nl-NL" sz="2400" dirty="0">
                <a:solidFill>
                  <a:srgbClr val="F9353A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6" name="Text Box 83">
              <a:extLst>
                <a:ext uri="{FF2B5EF4-FFF2-40B4-BE49-F238E27FC236}">
                  <a16:creationId xmlns:a16="http://schemas.microsoft.com/office/drawing/2014/main" id="{5F51E1AE-E776-4EB7-99F8-DE11D50227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87931" y="2636905"/>
              <a:ext cx="45236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nl-NL" sz="2400">
                  <a:latin typeface="Arial" panose="020B0604020202020204" pitchFamily="34" charset="0"/>
                </a:rPr>
                <a:t>c</a:t>
              </a:r>
              <a:r>
                <a:rPr lang="nl-NL" sz="2400" baseline="-25000">
                  <a:latin typeface="Arial" panose="020B0604020202020204" pitchFamily="34" charset="0"/>
                </a:rPr>
                <a:t>u</a:t>
              </a:r>
              <a:endParaRPr lang="nl-NL" sz="2400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7" name="Text Box 83">
              <a:extLst>
                <a:ext uri="{FF2B5EF4-FFF2-40B4-BE49-F238E27FC236}">
                  <a16:creationId xmlns:a16="http://schemas.microsoft.com/office/drawing/2014/main" id="{1492D83C-D315-425E-BAE3-AE6471EABE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4248" y="2292793"/>
              <a:ext cx="55496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nl-NL" sz="2400">
                  <a:latin typeface="Arial" panose="020B0604020202020204" pitchFamily="34" charset="0"/>
                </a:rPr>
                <a:t>e</a:t>
              </a:r>
              <a:r>
                <a:rPr lang="nl-NL" sz="2400" baseline="-25000">
                  <a:latin typeface="Arial" panose="020B0604020202020204" pitchFamily="34" charset="0"/>
                </a:rPr>
                <a:t>u</a:t>
              </a:r>
              <a:r>
                <a:rPr lang="nl-NL" sz="2400">
                  <a:latin typeface="Arial" panose="020B0604020202020204" pitchFamily="34" charset="0"/>
                </a:rPr>
                <a:t> </a:t>
              </a:r>
              <a:endParaRPr lang="nl-NL" sz="2400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024A1278-D60D-4FEB-AE1A-8FDB20EEA32D}"/>
              </a:ext>
            </a:extLst>
          </p:cNvPr>
          <p:cNvSpPr/>
          <p:nvPr/>
        </p:nvSpPr>
        <p:spPr>
          <a:xfrm>
            <a:off x="322212" y="5069613"/>
            <a:ext cx="90709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/>
              <a:t>cov(</a:t>
            </a:r>
            <a:r>
              <a:rPr lang="en-GB">
                <a:solidFill>
                  <a:srgbClr val="FF0000"/>
                </a:solidFill>
              </a:rPr>
              <a:t>M1</a:t>
            </a:r>
            <a:r>
              <a:rPr lang="en-GB"/>
              <a:t>,T1) = a</a:t>
            </a:r>
            <a:r>
              <a:rPr lang="en-GB" baseline="-25000"/>
              <a:t>m</a:t>
            </a:r>
            <a:r>
              <a:rPr lang="en-GB"/>
              <a:t>a</a:t>
            </a:r>
            <a:r>
              <a:rPr lang="en-GB" baseline="-25000"/>
              <a:t>c</a:t>
            </a:r>
            <a:r>
              <a:rPr lang="en-GB"/>
              <a:t> + c</a:t>
            </a:r>
            <a:r>
              <a:rPr lang="en-GB" baseline="-25000"/>
              <a:t>m</a:t>
            </a:r>
            <a:r>
              <a:rPr lang="en-GB"/>
              <a:t>c</a:t>
            </a:r>
            <a:r>
              <a:rPr lang="en-GB" baseline="-25000"/>
              <a:t>c</a:t>
            </a:r>
            <a:r>
              <a:rPr lang="en-GB"/>
              <a:t> + e</a:t>
            </a:r>
            <a:r>
              <a:rPr lang="en-GB" baseline="-25000"/>
              <a:t>m</a:t>
            </a:r>
            <a:r>
              <a:rPr lang="en-GB"/>
              <a:t>e</a:t>
            </a:r>
            <a:r>
              <a:rPr lang="en-GB" baseline="-25000"/>
              <a:t>c</a:t>
            </a:r>
          </a:p>
          <a:p>
            <a:r>
              <a:rPr lang="en-GB"/>
              <a:t>var(T1) =  e</a:t>
            </a:r>
            <a:r>
              <a:rPr lang="en-GB" baseline="-25000"/>
              <a:t>c</a:t>
            </a:r>
            <a:r>
              <a:rPr lang="en-GB" baseline="30000"/>
              <a:t>2</a:t>
            </a:r>
            <a:r>
              <a:rPr lang="en-GB" baseline="-25000"/>
              <a:t> </a:t>
            </a:r>
            <a:r>
              <a:rPr lang="en-GB"/>
              <a:t>+ c</a:t>
            </a:r>
            <a:r>
              <a:rPr lang="en-GB" baseline="-25000"/>
              <a:t>c</a:t>
            </a:r>
            <a:r>
              <a:rPr lang="en-GB" baseline="30000"/>
              <a:t>2</a:t>
            </a:r>
            <a:r>
              <a:rPr lang="en-GB"/>
              <a:t>+ e</a:t>
            </a:r>
            <a:r>
              <a:rPr lang="en-GB" baseline="-25000"/>
              <a:t>c</a:t>
            </a:r>
            <a:r>
              <a:rPr lang="en-GB" baseline="30000"/>
              <a:t>2</a:t>
            </a:r>
            <a:r>
              <a:rPr lang="en-GB"/>
              <a:t> + e</a:t>
            </a:r>
            <a:r>
              <a:rPr lang="en-GB" baseline="-25000"/>
              <a:t>u</a:t>
            </a:r>
            <a:r>
              <a:rPr lang="en-GB" baseline="30000"/>
              <a:t>2</a:t>
            </a:r>
            <a:r>
              <a:rPr lang="en-GB" baseline="-25000"/>
              <a:t> </a:t>
            </a:r>
            <a:r>
              <a:rPr lang="en-GB"/>
              <a:t>+ c</a:t>
            </a:r>
            <a:r>
              <a:rPr lang="en-GB" baseline="-25000"/>
              <a:t>u</a:t>
            </a:r>
            <a:r>
              <a:rPr lang="en-GB" baseline="30000"/>
              <a:t>2</a:t>
            </a:r>
            <a:r>
              <a:rPr lang="en-GB"/>
              <a:t>+ e</a:t>
            </a:r>
            <a:r>
              <a:rPr lang="en-GB" baseline="-25000"/>
              <a:t>u</a:t>
            </a:r>
            <a:r>
              <a:rPr lang="en-GB" baseline="30000"/>
              <a:t>2</a:t>
            </a:r>
            <a:r>
              <a:rPr lang="en-GB"/>
              <a:t> 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59584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94">
            <a:extLst>
              <a:ext uri="{FF2B5EF4-FFF2-40B4-BE49-F238E27FC236}">
                <a16:creationId xmlns:a16="http://schemas.microsoft.com/office/drawing/2014/main" id="{D9EB57EE-D09A-4464-B47A-E0C7C77E2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235" y="1255584"/>
            <a:ext cx="875182" cy="87164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nl-NL" sz="2400" b="1">
                <a:latin typeface="Arial" panose="020B0604020202020204" pitchFamily="34" charset="0"/>
              </a:rPr>
              <a:t>E</a:t>
            </a:r>
            <a:r>
              <a:rPr lang="nl-NL" sz="2400" b="1" baseline="-25000">
                <a:latin typeface="Arial" panose="020B0604020202020204" pitchFamily="34" charset="0"/>
              </a:rPr>
              <a:t>M</a:t>
            </a:r>
          </a:p>
        </p:txBody>
      </p:sp>
      <p:sp>
        <p:nvSpPr>
          <p:cNvPr id="3" name="Oval 77">
            <a:extLst>
              <a:ext uri="{FF2B5EF4-FFF2-40B4-BE49-F238E27FC236}">
                <a16:creationId xmlns:a16="http://schemas.microsoft.com/office/drawing/2014/main" id="{ED9AD1FF-2F4E-4105-A06F-77C85856D1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2624" y="1257741"/>
            <a:ext cx="875182" cy="86948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nl-NL" sz="2400" b="1">
                <a:latin typeface="Arial" panose="020B0604020202020204" pitchFamily="34" charset="0"/>
              </a:rPr>
              <a:t>E</a:t>
            </a:r>
            <a:r>
              <a:rPr lang="nl-NL" sz="2400" b="1" baseline="-25000">
                <a:latin typeface="Arial" panose="020B0604020202020204" pitchFamily="34" charset="0"/>
              </a:rPr>
              <a:t>T</a:t>
            </a:r>
          </a:p>
        </p:txBody>
      </p:sp>
      <p:sp>
        <p:nvSpPr>
          <p:cNvPr id="4" name="Rectangle 78">
            <a:extLst>
              <a:ext uri="{FF2B5EF4-FFF2-40B4-BE49-F238E27FC236}">
                <a16:creationId xmlns:a16="http://schemas.microsoft.com/office/drawing/2014/main" id="{D927F1B1-EBD6-4630-9F2D-D79FBF2CF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8804" y="4406263"/>
            <a:ext cx="1059773" cy="9277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nl-NL" sz="2800" b="1">
                <a:latin typeface="Arial" panose="020B0604020202020204" pitchFamily="34" charset="0"/>
              </a:rPr>
              <a:t>T1</a:t>
            </a:r>
          </a:p>
        </p:txBody>
      </p:sp>
      <p:cxnSp>
        <p:nvCxnSpPr>
          <p:cNvPr id="5" name="AutoShape 80">
            <a:extLst>
              <a:ext uri="{FF2B5EF4-FFF2-40B4-BE49-F238E27FC236}">
                <a16:creationId xmlns:a16="http://schemas.microsoft.com/office/drawing/2014/main" id="{FCB4F2DE-8702-43A5-89B0-8B9101A3AB0E}"/>
              </a:ext>
            </a:extLst>
          </p:cNvPr>
          <p:cNvCxnSpPr>
            <a:cxnSpLocks noChangeShapeType="1"/>
            <a:stCxn id="3" idx="4"/>
            <a:endCxn id="4" idx="0"/>
          </p:cNvCxnSpPr>
          <p:nvPr/>
        </p:nvCxnSpPr>
        <p:spPr bwMode="auto">
          <a:xfrm>
            <a:off x="5270215" y="2127226"/>
            <a:ext cx="578476" cy="2279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Text Box 83">
            <a:extLst>
              <a:ext uri="{FF2B5EF4-FFF2-40B4-BE49-F238E27FC236}">
                <a16:creationId xmlns:a16="http://schemas.microsoft.com/office/drawing/2014/main" id="{506B4747-E43B-4A8B-BA83-DDD8B4994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0644" y="3014082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2400">
                <a:latin typeface="Arial" panose="020B0604020202020204" pitchFamily="34" charset="0"/>
              </a:rPr>
              <a:t>1</a:t>
            </a:r>
            <a:endParaRPr lang="nl-NL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7" name="Oval 94">
            <a:extLst>
              <a:ext uri="{FF2B5EF4-FFF2-40B4-BE49-F238E27FC236}">
                <a16:creationId xmlns:a16="http://schemas.microsoft.com/office/drawing/2014/main" id="{75F40DBA-ED21-48D0-9443-1FBD2594DC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3711" y="1209021"/>
            <a:ext cx="877353" cy="86948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nl-NL" sz="2400" b="1">
                <a:latin typeface="Arial" panose="020B0604020202020204" pitchFamily="34" charset="0"/>
              </a:rPr>
              <a:t>C</a:t>
            </a:r>
            <a:r>
              <a:rPr lang="nl-NL" sz="2400" b="1" baseline="-25000">
                <a:latin typeface="Arial" panose="020B0604020202020204" pitchFamily="34" charset="0"/>
              </a:rPr>
              <a:t>M</a:t>
            </a:r>
          </a:p>
        </p:txBody>
      </p:sp>
      <p:sp>
        <p:nvSpPr>
          <p:cNvPr id="8" name="Rectangle 95">
            <a:extLst>
              <a:ext uri="{FF2B5EF4-FFF2-40B4-BE49-F238E27FC236}">
                <a16:creationId xmlns:a16="http://schemas.microsoft.com/office/drawing/2014/main" id="{6BF47E45-EBA1-4C8B-A069-7348B1285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1306" y="4406263"/>
            <a:ext cx="1059773" cy="9277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nl-NL" sz="2800" b="1" dirty="0">
                <a:solidFill>
                  <a:srgbClr val="FF0000"/>
                </a:solidFill>
                <a:latin typeface="Arial" panose="020B0604020202020204" pitchFamily="34" charset="0"/>
              </a:rPr>
              <a:t>M1</a:t>
            </a:r>
          </a:p>
        </p:txBody>
      </p:sp>
      <p:cxnSp>
        <p:nvCxnSpPr>
          <p:cNvPr id="9" name="AutoShape 80">
            <a:extLst>
              <a:ext uri="{FF2B5EF4-FFF2-40B4-BE49-F238E27FC236}">
                <a16:creationId xmlns:a16="http://schemas.microsoft.com/office/drawing/2014/main" id="{C4B3B55D-CD44-4992-A487-B30D55613DA0}"/>
              </a:ext>
            </a:extLst>
          </p:cNvPr>
          <p:cNvCxnSpPr>
            <a:cxnSpLocks noChangeShapeType="1"/>
            <a:stCxn id="7" idx="4"/>
            <a:endCxn id="8" idx="0"/>
          </p:cNvCxnSpPr>
          <p:nvPr/>
        </p:nvCxnSpPr>
        <p:spPr bwMode="auto">
          <a:xfrm>
            <a:off x="2552388" y="2078506"/>
            <a:ext cx="38805" cy="232775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 Box 83">
            <a:extLst>
              <a:ext uri="{FF2B5EF4-FFF2-40B4-BE49-F238E27FC236}">
                <a16:creationId xmlns:a16="http://schemas.microsoft.com/office/drawing/2014/main" id="{FFB0B029-C1E6-48EB-8728-84E84B3C1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9776" y="3802155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2400">
                <a:latin typeface="Arial" panose="020B0604020202020204" pitchFamily="34" charset="0"/>
              </a:rPr>
              <a:t>1</a:t>
            </a:r>
            <a:endParaRPr lang="nl-NL" sz="2400" dirty="0">
              <a:solidFill>
                <a:srgbClr val="F9353A"/>
              </a:solidFill>
              <a:latin typeface="Arial" panose="020B0604020202020204" pitchFamily="34" charset="0"/>
            </a:endParaRPr>
          </a:p>
        </p:txBody>
      </p:sp>
      <p:cxnSp>
        <p:nvCxnSpPr>
          <p:cNvPr id="11" name="Straight Arrow Connector 73">
            <a:extLst>
              <a:ext uri="{FF2B5EF4-FFF2-40B4-BE49-F238E27FC236}">
                <a16:creationId xmlns:a16="http://schemas.microsoft.com/office/drawing/2014/main" id="{F8BC4F58-AF2F-42AE-A0A0-5791AC548B2C}"/>
              </a:ext>
            </a:extLst>
          </p:cNvPr>
          <p:cNvCxnSpPr>
            <a:cxnSpLocks noChangeShapeType="1"/>
            <a:stCxn id="7" idx="4"/>
            <a:endCxn id="4" idx="0"/>
          </p:cNvCxnSpPr>
          <p:nvPr/>
        </p:nvCxnSpPr>
        <p:spPr bwMode="auto">
          <a:xfrm>
            <a:off x="2552388" y="2078506"/>
            <a:ext cx="3296303" cy="232775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Text Box 83">
            <a:extLst>
              <a:ext uri="{FF2B5EF4-FFF2-40B4-BE49-F238E27FC236}">
                <a16:creationId xmlns:a16="http://schemas.microsoft.com/office/drawing/2014/main" id="{45C99E73-032F-4247-8BB2-4353C6FF3A80}"/>
              </a:ext>
            </a:extLst>
          </p:cNvPr>
          <p:cNvSpPr txBox="1">
            <a:spLocks noChangeArrowheads="1"/>
          </p:cNvSpPr>
          <p:nvPr/>
        </p:nvSpPr>
        <p:spPr bwMode="auto">
          <a:xfrm rot="2541597">
            <a:off x="4330473" y="2251287"/>
            <a:ext cx="6238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2400">
                <a:latin typeface="Arial" panose="020B0604020202020204" pitchFamily="34" charset="0"/>
              </a:rPr>
              <a:t>a</a:t>
            </a:r>
            <a:r>
              <a:rPr lang="nl-NL" sz="2400" baseline="-25000">
                <a:latin typeface="Arial" panose="020B0604020202020204" pitchFamily="34" charset="0"/>
              </a:rPr>
              <a:t>c*</a:t>
            </a:r>
            <a:r>
              <a:rPr lang="nl-NL" sz="2400">
                <a:latin typeface="Arial" panose="020B0604020202020204" pitchFamily="34" charset="0"/>
              </a:rPr>
              <a:t> </a:t>
            </a:r>
            <a:endParaRPr lang="nl-NL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3" name="Oval 94">
            <a:extLst>
              <a:ext uri="{FF2B5EF4-FFF2-40B4-BE49-F238E27FC236}">
                <a16:creationId xmlns:a16="http://schemas.microsoft.com/office/drawing/2014/main" id="{00DD380F-2B32-4718-ABA4-14CEDB62DE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8655" y="1223626"/>
            <a:ext cx="875182" cy="86948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nl-NL" sz="2400" b="1">
                <a:latin typeface="Arial" panose="020B0604020202020204" pitchFamily="34" charset="0"/>
              </a:rPr>
              <a:t>A</a:t>
            </a:r>
            <a:r>
              <a:rPr lang="nl-NL" sz="2400" b="1" baseline="-25000">
                <a:latin typeface="Arial" panose="020B0604020202020204" pitchFamily="34" charset="0"/>
              </a:rPr>
              <a:t>M</a:t>
            </a:r>
          </a:p>
        </p:txBody>
      </p:sp>
      <p:cxnSp>
        <p:nvCxnSpPr>
          <p:cNvPr id="14" name="Straight Arrow Connector 101">
            <a:extLst>
              <a:ext uri="{FF2B5EF4-FFF2-40B4-BE49-F238E27FC236}">
                <a16:creationId xmlns:a16="http://schemas.microsoft.com/office/drawing/2014/main" id="{33CEC0A8-E9F9-4B49-B83F-75779B0E0326}"/>
              </a:ext>
            </a:extLst>
          </p:cNvPr>
          <p:cNvCxnSpPr>
            <a:cxnSpLocks noChangeShapeType="1"/>
            <a:stCxn id="13" idx="4"/>
            <a:endCxn id="4" idx="0"/>
          </p:cNvCxnSpPr>
          <p:nvPr/>
        </p:nvCxnSpPr>
        <p:spPr bwMode="auto">
          <a:xfrm>
            <a:off x="3866246" y="2093111"/>
            <a:ext cx="1982445" cy="231315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Arrow Connector 103">
            <a:extLst>
              <a:ext uri="{FF2B5EF4-FFF2-40B4-BE49-F238E27FC236}">
                <a16:creationId xmlns:a16="http://schemas.microsoft.com/office/drawing/2014/main" id="{94BB5564-C672-465B-836B-8521956F8AE9}"/>
              </a:ext>
            </a:extLst>
          </p:cNvPr>
          <p:cNvCxnSpPr>
            <a:cxnSpLocks noChangeShapeType="1"/>
            <a:stCxn id="2" idx="5"/>
            <a:endCxn id="4" idx="0"/>
          </p:cNvCxnSpPr>
          <p:nvPr/>
        </p:nvCxnSpPr>
        <p:spPr bwMode="auto">
          <a:xfrm>
            <a:off x="1440250" y="1999577"/>
            <a:ext cx="4408441" cy="2406686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008916C-C442-40BA-95CA-7E5C96170ADB}"/>
              </a:ext>
            </a:extLst>
          </p:cNvPr>
          <p:cNvCxnSpPr>
            <a:stCxn id="2" idx="5"/>
            <a:endCxn id="8" idx="0"/>
          </p:cNvCxnSpPr>
          <p:nvPr/>
        </p:nvCxnSpPr>
        <p:spPr bwMode="auto">
          <a:xfrm>
            <a:off x="1440250" y="1999577"/>
            <a:ext cx="1150943" cy="240668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4E65B23-595E-47A9-A6DA-3E4B6213274B}"/>
              </a:ext>
            </a:extLst>
          </p:cNvPr>
          <p:cNvCxnSpPr>
            <a:stCxn id="13" idx="4"/>
            <a:endCxn id="8" idx="0"/>
          </p:cNvCxnSpPr>
          <p:nvPr/>
        </p:nvCxnSpPr>
        <p:spPr bwMode="auto">
          <a:xfrm flipH="1">
            <a:off x="2591193" y="2093111"/>
            <a:ext cx="1275053" cy="231315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77">
            <a:extLst>
              <a:ext uri="{FF2B5EF4-FFF2-40B4-BE49-F238E27FC236}">
                <a16:creationId xmlns:a16="http://schemas.microsoft.com/office/drawing/2014/main" id="{715D7BC5-400D-46AF-B660-F7F22EA213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4546" y="1205400"/>
            <a:ext cx="875182" cy="86948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nl-NL" sz="2400" b="1">
                <a:latin typeface="Arial" panose="020B0604020202020204" pitchFamily="34" charset="0"/>
              </a:rPr>
              <a:t>C</a:t>
            </a:r>
            <a:r>
              <a:rPr lang="nl-NL" sz="2400" b="1" baseline="-25000">
                <a:latin typeface="Arial" panose="020B0604020202020204" pitchFamily="34" charset="0"/>
              </a:rPr>
              <a:t>T</a:t>
            </a:r>
          </a:p>
        </p:txBody>
      </p:sp>
      <p:sp>
        <p:nvSpPr>
          <p:cNvPr id="19" name="Oval 77">
            <a:extLst>
              <a:ext uri="{FF2B5EF4-FFF2-40B4-BE49-F238E27FC236}">
                <a16:creationId xmlns:a16="http://schemas.microsoft.com/office/drawing/2014/main" id="{9D4E9F33-3ACC-4EB8-B04E-21990A288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5583" y="1203243"/>
            <a:ext cx="875182" cy="87164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nl-NL" sz="2400" b="1">
                <a:latin typeface="Arial" panose="020B0604020202020204" pitchFamily="34" charset="0"/>
              </a:rPr>
              <a:t>A</a:t>
            </a:r>
            <a:r>
              <a:rPr lang="nl-NL" sz="2400" b="1" baseline="-25000">
                <a:latin typeface="Arial" panose="020B0604020202020204" pitchFamily="34" charset="0"/>
              </a:rPr>
              <a:t>T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8F278F6-1891-4F44-B25D-992E36010869}"/>
              </a:ext>
            </a:extLst>
          </p:cNvPr>
          <p:cNvCxnSpPr>
            <a:stCxn id="18" idx="4"/>
            <a:endCxn id="4" idx="0"/>
          </p:cNvCxnSpPr>
          <p:nvPr/>
        </p:nvCxnSpPr>
        <p:spPr bwMode="auto">
          <a:xfrm flipH="1">
            <a:off x="5848691" y="2074885"/>
            <a:ext cx="863446" cy="233137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81E3DD6-8D80-4569-B9FB-0D4D855F2012}"/>
              </a:ext>
            </a:extLst>
          </p:cNvPr>
          <p:cNvCxnSpPr>
            <a:cxnSpLocks/>
            <a:stCxn id="19" idx="4"/>
            <a:endCxn id="4" idx="0"/>
          </p:cNvCxnSpPr>
          <p:nvPr/>
        </p:nvCxnSpPr>
        <p:spPr bwMode="auto">
          <a:xfrm flipH="1">
            <a:off x="5848691" y="2074885"/>
            <a:ext cx="2164483" cy="233137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83">
            <a:extLst>
              <a:ext uri="{FF2B5EF4-FFF2-40B4-BE49-F238E27FC236}">
                <a16:creationId xmlns:a16="http://schemas.microsoft.com/office/drawing/2014/main" id="{05C0A135-D1A6-48EE-BA19-C05BE8009C69}"/>
              </a:ext>
            </a:extLst>
          </p:cNvPr>
          <p:cNvSpPr txBox="1">
            <a:spLocks noChangeArrowheads="1"/>
          </p:cNvSpPr>
          <p:nvPr/>
        </p:nvSpPr>
        <p:spPr bwMode="auto">
          <a:xfrm rot="1837485">
            <a:off x="3729706" y="2561953"/>
            <a:ext cx="521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2400">
                <a:latin typeface="Arial" panose="020B0604020202020204" pitchFamily="34" charset="0"/>
              </a:rPr>
              <a:t>c</a:t>
            </a:r>
            <a:r>
              <a:rPr lang="nl-NL" sz="2400" baseline="-25000">
                <a:latin typeface="Arial" panose="020B0604020202020204" pitchFamily="34" charset="0"/>
              </a:rPr>
              <a:t>c*</a:t>
            </a:r>
            <a:endParaRPr lang="nl-NL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3" name="Text Box 83">
            <a:extLst>
              <a:ext uri="{FF2B5EF4-FFF2-40B4-BE49-F238E27FC236}">
                <a16:creationId xmlns:a16="http://schemas.microsoft.com/office/drawing/2014/main" id="{FFDCE194-0C40-4586-9947-5A3D40DEFEDA}"/>
              </a:ext>
            </a:extLst>
          </p:cNvPr>
          <p:cNvSpPr txBox="1">
            <a:spLocks noChangeArrowheads="1"/>
          </p:cNvSpPr>
          <p:nvPr/>
        </p:nvSpPr>
        <p:spPr bwMode="auto">
          <a:xfrm rot="1026321">
            <a:off x="3981922" y="3484996"/>
            <a:ext cx="6238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2400">
                <a:latin typeface="Arial" panose="020B0604020202020204" pitchFamily="34" charset="0"/>
              </a:rPr>
              <a:t>e</a:t>
            </a:r>
            <a:r>
              <a:rPr lang="nl-NL" sz="2400" baseline="-25000">
                <a:latin typeface="Arial" panose="020B0604020202020204" pitchFamily="34" charset="0"/>
              </a:rPr>
              <a:t>c*</a:t>
            </a:r>
            <a:r>
              <a:rPr lang="nl-NL" sz="2400">
                <a:latin typeface="Arial" panose="020B0604020202020204" pitchFamily="34" charset="0"/>
              </a:rPr>
              <a:t> </a:t>
            </a:r>
            <a:endParaRPr lang="nl-NL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4" name="Text Box 83">
            <a:extLst>
              <a:ext uri="{FF2B5EF4-FFF2-40B4-BE49-F238E27FC236}">
                <a16:creationId xmlns:a16="http://schemas.microsoft.com/office/drawing/2014/main" id="{CA681825-9898-4EC3-B4AD-63872E51D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1393" y="2798966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2400">
                <a:latin typeface="Arial" panose="020B0604020202020204" pitchFamily="34" charset="0"/>
              </a:rPr>
              <a:t>1</a:t>
            </a:r>
            <a:endParaRPr lang="nl-NL" sz="2400" dirty="0">
              <a:solidFill>
                <a:srgbClr val="F9353A"/>
              </a:solidFill>
              <a:latin typeface="Arial" panose="020B0604020202020204" pitchFamily="34" charset="0"/>
            </a:endParaRPr>
          </a:p>
        </p:txBody>
      </p:sp>
      <p:sp>
        <p:nvSpPr>
          <p:cNvPr id="25" name="Text Box 83">
            <a:extLst>
              <a:ext uri="{FF2B5EF4-FFF2-40B4-BE49-F238E27FC236}">
                <a16:creationId xmlns:a16="http://schemas.microsoft.com/office/drawing/2014/main" id="{9E4A3EEF-2928-415B-A46C-FAABFA9E65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7747" y="3339463"/>
            <a:ext cx="7187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2400">
                <a:latin typeface="Arial" panose="020B0604020202020204" pitchFamily="34" charset="0"/>
              </a:rPr>
              <a:t>1</a:t>
            </a:r>
            <a:endParaRPr lang="nl-NL" sz="2400" dirty="0">
              <a:solidFill>
                <a:srgbClr val="F9353A"/>
              </a:solidFill>
              <a:latin typeface="Arial" panose="020B0604020202020204" pitchFamily="34" charset="0"/>
            </a:endParaRPr>
          </a:p>
        </p:txBody>
      </p:sp>
      <p:sp>
        <p:nvSpPr>
          <p:cNvPr id="26" name="Text Box 83">
            <a:extLst>
              <a:ext uri="{FF2B5EF4-FFF2-40B4-BE49-F238E27FC236}">
                <a16:creationId xmlns:a16="http://schemas.microsoft.com/office/drawing/2014/main" id="{5F51E1AE-E776-4EB7-99F8-DE11D5022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0335" y="2547368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2400">
                <a:latin typeface="Arial" panose="020B0604020202020204" pitchFamily="34" charset="0"/>
              </a:rPr>
              <a:t>1</a:t>
            </a:r>
            <a:endParaRPr lang="nl-NL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7" name="Text Box 83">
            <a:extLst>
              <a:ext uri="{FF2B5EF4-FFF2-40B4-BE49-F238E27FC236}">
                <a16:creationId xmlns:a16="http://schemas.microsoft.com/office/drawing/2014/main" id="{1492D83C-D315-425E-BAE3-AE6471EAB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6652" y="2203256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2400">
                <a:latin typeface="Arial" panose="020B0604020202020204" pitchFamily="34" charset="0"/>
              </a:rPr>
              <a:t>1 </a:t>
            </a:r>
            <a:endParaRPr lang="nl-NL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cxnSp>
        <p:nvCxnSpPr>
          <p:cNvPr id="30" name="Connector: Curved 29">
            <a:extLst>
              <a:ext uri="{FF2B5EF4-FFF2-40B4-BE49-F238E27FC236}">
                <a16:creationId xmlns:a16="http://schemas.microsoft.com/office/drawing/2014/main" id="{74F79DE1-E47E-4F2E-BEF5-F562C9776BC7}"/>
              </a:ext>
            </a:extLst>
          </p:cNvPr>
          <p:cNvCxnSpPr>
            <a:cxnSpLocks/>
            <a:stCxn id="2" idx="0"/>
            <a:endCxn id="2" idx="1"/>
          </p:cNvCxnSpPr>
          <p:nvPr/>
        </p:nvCxnSpPr>
        <p:spPr>
          <a:xfrm rot="16200000" flipH="1" flipV="1">
            <a:off x="912289" y="1164696"/>
            <a:ext cx="127649" cy="309424"/>
          </a:xfrm>
          <a:prstGeom prst="curvedConnector3">
            <a:avLst>
              <a:gd name="adj1" fmla="val -179085"/>
            </a:avLst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924D4203-8D0D-4379-82B4-0AF590BA19CD}"/>
              </a:ext>
            </a:extLst>
          </p:cNvPr>
          <p:cNvSpPr/>
          <p:nvPr/>
        </p:nvSpPr>
        <p:spPr>
          <a:xfrm>
            <a:off x="322781" y="413431"/>
            <a:ext cx="9797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s</a:t>
            </a:r>
            <a:r>
              <a:rPr lang="nl-NL" baseline="30000"/>
              <a:t>2</a:t>
            </a:r>
            <a:r>
              <a:rPr lang="nl-NL" baseline="-25000"/>
              <a:t>E</a:t>
            </a:r>
            <a:r>
              <a:rPr lang="nl-NL" baseline="-34000"/>
              <a:t>M</a:t>
            </a:r>
            <a:endParaRPr lang="nl-NL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0D21516-4F21-4518-A53B-C33103A8D6E7}"/>
              </a:ext>
            </a:extLst>
          </p:cNvPr>
          <p:cNvSpPr/>
          <p:nvPr/>
        </p:nvSpPr>
        <p:spPr>
          <a:xfrm>
            <a:off x="6569294" y="420974"/>
            <a:ext cx="9108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s</a:t>
            </a:r>
            <a:r>
              <a:rPr lang="nl-NL" baseline="30000"/>
              <a:t>2</a:t>
            </a:r>
            <a:r>
              <a:rPr lang="nl-NL" baseline="-25000"/>
              <a:t>C</a:t>
            </a:r>
            <a:r>
              <a:rPr lang="nl-NL" baseline="-34000"/>
              <a:t>T</a:t>
            </a:r>
          </a:p>
        </p:txBody>
      </p:sp>
      <p:cxnSp>
        <p:nvCxnSpPr>
          <p:cNvPr id="36" name="Connector: Curved 35">
            <a:extLst>
              <a:ext uri="{FF2B5EF4-FFF2-40B4-BE49-F238E27FC236}">
                <a16:creationId xmlns:a16="http://schemas.microsoft.com/office/drawing/2014/main" id="{64F5E908-B9FA-46D1-A0B3-5BD6AC697339}"/>
              </a:ext>
            </a:extLst>
          </p:cNvPr>
          <p:cNvCxnSpPr>
            <a:cxnSpLocks/>
            <a:stCxn id="7" idx="0"/>
            <a:endCxn id="7" idx="1"/>
          </p:cNvCxnSpPr>
          <p:nvPr/>
        </p:nvCxnSpPr>
        <p:spPr>
          <a:xfrm rot="16200000" flipH="1" flipV="1">
            <a:off x="2333625" y="1117591"/>
            <a:ext cx="127333" cy="310192"/>
          </a:xfrm>
          <a:prstGeom prst="curvedConnector3">
            <a:avLst>
              <a:gd name="adj1" fmla="val -179529"/>
            </a:avLst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E30910F6-2419-4EC8-8B48-E865232C7B48}"/>
              </a:ext>
            </a:extLst>
          </p:cNvPr>
          <p:cNvSpPr/>
          <p:nvPr/>
        </p:nvSpPr>
        <p:spPr>
          <a:xfrm>
            <a:off x="1631540" y="374160"/>
            <a:ext cx="9973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s</a:t>
            </a:r>
            <a:r>
              <a:rPr lang="nl-NL" baseline="30000"/>
              <a:t>2</a:t>
            </a:r>
            <a:r>
              <a:rPr lang="nl-NL" baseline="-25000"/>
              <a:t>C</a:t>
            </a:r>
            <a:r>
              <a:rPr lang="nl-NL" baseline="-34000"/>
              <a:t>M</a:t>
            </a:r>
            <a:endParaRPr lang="nl-NL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1F7CE4E-5F83-4CE8-A548-9918EF573BD1}"/>
              </a:ext>
            </a:extLst>
          </p:cNvPr>
          <p:cNvSpPr/>
          <p:nvPr/>
        </p:nvSpPr>
        <p:spPr>
          <a:xfrm>
            <a:off x="3068295" y="420974"/>
            <a:ext cx="10150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s</a:t>
            </a:r>
            <a:r>
              <a:rPr lang="nl-NL" baseline="30000"/>
              <a:t>2</a:t>
            </a:r>
            <a:r>
              <a:rPr lang="nl-NL" baseline="-25000"/>
              <a:t>A</a:t>
            </a:r>
            <a:r>
              <a:rPr lang="nl-NL" baseline="-34000"/>
              <a:t>M</a:t>
            </a:r>
            <a:endParaRPr lang="nl-NL"/>
          </a:p>
        </p:txBody>
      </p:sp>
      <p:cxnSp>
        <p:nvCxnSpPr>
          <p:cNvPr id="41" name="Connector: Curved 40">
            <a:extLst>
              <a:ext uri="{FF2B5EF4-FFF2-40B4-BE49-F238E27FC236}">
                <a16:creationId xmlns:a16="http://schemas.microsoft.com/office/drawing/2014/main" id="{2444CB4A-546B-4FB0-9883-0A1E7AAA5F92}"/>
              </a:ext>
            </a:extLst>
          </p:cNvPr>
          <p:cNvCxnSpPr>
            <a:cxnSpLocks/>
          </p:cNvCxnSpPr>
          <p:nvPr/>
        </p:nvCxnSpPr>
        <p:spPr>
          <a:xfrm rot="16200000" flipH="1" flipV="1">
            <a:off x="3647867" y="1153846"/>
            <a:ext cx="127333" cy="309424"/>
          </a:xfrm>
          <a:prstGeom prst="curvedConnector3">
            <a:avLst>
              <a:gd name="adj1" fmla="val -179529"/>
            </a:avLst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Connector: Curved 45">
            <a:extLst>
              <a:ext uri="{FF2B5EF4-FFF2-40B4-BE49-F238E27FC236}">
                <a16:creationId xmlns:a16="http://schemas.microsoft.com/office/drawing/2014/main" id="{656629A7-F547-42A9-B471-7CF4B9170C27}"/>
              </a:ext>
            </a:extLst>
          </p:cNvPr>
          <p:cNvCxnSpPr>
            <a:stCxn id="3" idx="0"/>
            <a:endCxn id="3" idx="7"/>
          </p:cNvCxnSpPr>
          <p:nvPr/>
        </p:nvCxnSpPr>
        <p:spPr>
          <a:xfrm rot="16200000" flipH="1">
            <a:off x="5361260" y="1166695"/>
            <a:ext cx="127333" cy="309424"/>
          </a:xfrm>
          <a:prstGeom prst="curvedConnector3">
            <a:avLst>
              <a:gd name="adj1" fmla="val -179529"/>
            </a:avLst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Connector: Curved 47">
            <a:extLst>
              <a:ext uri="{FF2B5EF4-FFF2-40B4-BE49-F238E27FC236}">
                <a16:creationId xmlns:a16="http://schemas.microsoft.com/office/drawing/2014/main" id="{A682D31D-A43C-44A2-A060-786F9F9A95A9}"/>
              </a:ext>
            </a:extLst>
          </p:cNvPr>
          <p:cNvCxnSpPr>
            <a:stCxn id="18" idx="0"/>
            <a:endCxn id="18" idx="7"/>
          </p:cNvCxnSpPr>
          <p:nvPr/>
        </p:nvCxnSpPr>
        <p:spPr>
          <a:xfrm rot="16200000" flipH="1">
            <a:off x="6803182" y="1114354"/>
            <a:ext cx="127333" cy="309424"/>
          </a:xfrm>
          <a:prstGeom prst="curvedConnector3">
            <a:avLst>
              <a:gd name="adj1" fmla="val -179529"/>
            </a:avLst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Connector: Curved 49">
            <a:extLst>
              <a:ext uri="{FF2B5EF4-FFF2-40B4-BE49-F238E27FC236}">
                <a16:creationId xmlns:a16="http://schemas.microsoft.com/office/drawing/2014/main" id="{3119EAFB-E2DD-4C8C-9802-EA3D5FB72A21}"/>
              </a:ext>
            </a:extLst>
          </p:cNvPr>
          <p:cNvCxnSpPr>
            <a:stCxn id="19" idx="0"/>
            <a:endCxn id="19" idx="7"/>
          </p:cNvCxnSpPr>
          <p:nvPr/>
        </p:nvCxnSpPr>
        <p:spPr>
          <a:xfrm rot="16200000" flipH="1">
            <a:off x="8104061" y="1112355"/>
            <a:ext cx="127649" cy="309424"/>
          </a:xfrm>
          <a:prstGeom prst="curvedConnector3">
            <a:avLst>
              <a:gd name="adj1" fmla="val -179085"/>
            </a:avLst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61E09C2D-52F8-4D45-94CC-3E12B7E3693D}"/>
              </a:ext>
            </a:extLst>
          </p:cNvPr>
          <p:cNvSpPr/>
          <p:nvPr/>
        </p:nvSpPr>
        <p:spPr>
          <a:xfrm>
            <a:off x="7729303" y="374626"/>
            <a:ext cx="8943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s</a:t>
            </a:r>
            <a:r>
              <a:rPr lang="nl-NL" baseline="30000"/>
              <a:t>2</a:t>
            </a:r>
            <a:r>
              <a:rPr lang="nl-NL" baseline="-25000"/>
              <a:t>A</a:t>
            </a:r>
            <a:r>
              <a:rPr lang="nl-NL" baseline="-34000"/>
              <a:t>T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9334CF9-2306-4EF4-AA4F-A24224BF29EA}"/>
              </a:ext>
            </a:extLst>
          </p:cNvPr>
          <p:cNvSpPr/>
          <p:nvPr/>
        </p:nvSpPr>
        <p:spPr>
          <a:xfrm>
            <a:off x="5186546" y="466894"/>
            <a:ext cx="8931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s</a:t>
            </a:r>
            <a:r>
              <a:rPr lang="nl-NL" baseline="30000"/>
              <a:t>2</a:t>
            </a:r>
            <a:r>
              <a:rPr lang="nl-NL" baseline="-25000"/>
              <a:t>E</a:t>
            </a:r>
            <a:r>
              <a:rPr lang="nl-NL" baseline="-3400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28573275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>
            <a:extLst>
              <a:ext uri="{FF2B5EF4-FFF2-40B4-BE49-F238E27FC236}">
                <a16:creationId xmlns:a16="http://schemas.microsoft.com/office/drawing/2014/main" id="{8B79021A-A79C-495D-BA1D-16EE3B5B8FE6}"/>
              </a:ext>
            </a:extLst>
          </p:cNvPr>
          <p:cNvGrpSpPr/>
          <p:nvPr/>
        </p:nvGrpSpPr>
        <p:grpSpPr>
          <a:xfrm>
            <a:off x="693235" y="533400"/>
            <a:ext cx="7757530" cy="4425974"/>
            <a:chOff x="860831" y="997563"/>
            <a:chExt cx="7757530" cy="4425974"/>
          </a:xfrm>
        </p:grpSpPr>
        <p:sp>
          <p:nvSpPr>
            <p:cNvPr id="2" name="Oval 94">
              <a:extLst>
                <a:ext uri="{FF2B5EF4-FFF2-40B4-BE49-F238E27FC236}">
                  <a16:creationId xmlns:a16="http://schemas.microsoft.com/office/drawing/2014/main" id="{D9EB57EE-D09A-4464-B47A-E0C7C77E2F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0831" y="1049904"/>
              <a:ext cx="875182" cy="87164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r>
                <a:rPr lang="nl-NL" sz="2400" b="1">
                  <a:latin typeface="Arial" panose="020B0604020202020204" pitchFamily="34" charset="0"/>
                </a:rPr>
                <a:t>E</a:t>
              </a:r>
              <a:r>
                <a:rPr lang="nl-NL" sz="2400" b="1" baseline="-25000"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3" name="Oval 77">
              <a:extLst>
                <a:ext uri="{FF2B5EF4-FFF2-40B4-BE49-F238E27FC236}">
                  <a16:creationId xmlns:a16="http://schemas.microsoft.com/office/drawing/2014/main" id="{ED9AD1FF-2F4E-4105-A06F-77C85856D1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0220" y="1052061"/>
              <a:ext cx="875182" cy="86948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r>
                <a:rPr lang="nl-NL" sz="2400" b="1">
                  <a:latin typeface="Arial" panose="020B0604020202020204" pitchFamily="34" charset="0"/>
                </a:rPr>
                <a:t>E</a:t>
              </a:r>
              <a:r>
                <a:rPr lang="nl-NL" sz="2400" b="1" baseline="-25000">
                  <a:latin typeface="Arial" panose="020B0604020202020204" pitchFamily="34" charset="0"/>
                </a:rPr>
                <a:t>u</a:t>
              </a:r>
            </a:p>
          </p:txBody>
        </p:sp>
        <p:sp>
          <p:nvSpPr>
            <p:cNvPr id="4" name="Rectangle 78">
              <a:extLst>
                <a:ext uri="{FF2B5EF4-FFF2-40B4-BE49-F238E27FC236}">
                  <a16:creationId xmlns:a16="http://schemas.microsoft.com/office/drawing/2014/main" id="{D927F1B1-EBD6-4630-9F2D-D79FBF2CFC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6400" y="4495800"/>
              <a:ext cx="1059773" cy="9277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r>
                <a:rPr lang="nl-NL" sz="2800" b="1">
                  <a:latin typeface="Arial" panose="020B0604020202020204" pitchFamily="34" charset="0"/>
                </a:rPr>
                <a:t>T1</a:t>
              </a:r>
            </a:p>
          </p:txBody>
        </p:sp>
        <p:cxnSp>
          <p:nvCxnSpPr>
            <p:cNvPr id="5" name="AutoShape 80">
              <a:extLst>
                <a:ext uri="{FF2B5EF4-FFF2-40B4-BE49-F238E27FC236}">
                  <a16:creationId xmlns:a16="http://schemas.microsoft.com/office/drawing/2014/main" id="{FCB4F2DE-8702-43A5-89B0-8B9101A3AB0E}"/>
                </a:ext>
              </a:extLst>
            </p:cNvPr>
            <p:cNvCxnSpPr>
              <a:cxnSpLocks noChangeShapeType="1"/>
              <a:stCxn id="3" idx="4"/>
              <a:endCxn id="4" idx="0"/>
            </p:cNvCxnSpPr>
            <p:nvPr/>
          </p:nvCxnSpPr>
          <p:spPr bwMode="auto">
            <a:xfrm>
              <a:off x="5437811" y="1921546"/>
              <a:ext cx="578476" cy="25742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Oval 94">
              <a:extLst>
                <a:ext uri="{FF2B5EF4-FFF2-40B4-BE49-F238E27FC236}">
                  <a16:creationId xmlns:a16="http://schemas.microsoft.com/office/drawing/2014/main" id="{75F40DBA-ED21-48D0-9443-1FBD2594DC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1307" y="1003341"/>
              <a:ext cx="877353" cy="86948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r>
                <a:rPr lang="nl-NL" sz="2400" b="1">
                  <a:latin typeface="Arial" panose="020B0604020202020204" pitchFamily="34" charset="0"/>
                </a:rPr>
                <a:t>C</a:t>
              </a:r>
              <a:r>
                <a:rPr lang="nl-NL" sz="2400" b="1" baseline="-25000"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8" name="Rectangle 95">
              <a:extLst>
                <a:ext uri="{FF2B5EF4-FFF2-40B4-BE49-F238E27FC236}">
                  <a16:creationId xmlns:a16="http://schemas.microsoft.com/office/drawing/2014/main" id="{6BF47E45-EBA1-4C8B-A069-7348B12855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8902" y="4495800"/>
              <a:ext cx="1059773" cy="9277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r>
                <a:rPr lang="nl-NL" sz="28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M1</a:t>
              </a:r>
            </a:p>
          </p:txBody>
        </p:sp>
        <p:cxnSp>
          <p:nvCxnSpPr>
            <p:cNvPr id="9" name="AutoShape 80">
              <a:extLst>
                <a:ext uri="{FF2B5EF4-FFF2-40B4-BE49-F238E27FC236}">
                  <a16:creationId xmlns:a16="http://schemas.microsoft.com/office/drawing/2014/main" id="{C4B3B55D-CD44-4992-A487-B30D55613DA0}"/>
                </a:ext>
              </a:extLst>
            </p:cNvPr>
            <p:cNvCxnSpPr>
              <a:cxnSpLocks noChangeShapeType="1"/>
              <a:stCxn id="7" idx="4"/>
              <a:endCxn id="8" idx="0"/>
            </p:cNvCxnSpPr>
            <p:nvPr/>
          </p:nvCxnSpPr>
          <p:spPr bwMode="auto">
            <a:xfrm>
              <a:off x="2719984" y="1872826"/>
              <a:ext cx="38805" cy="262297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Text Box 83">
              <a:extLst>
                <a:ext uri="{FF2B5EF4-FFF2-40B4-BE49-F238E27FC236}">
                  <a16:creationId xmlns:a16="http://schemas.microsoft.com/office/drawing/2014/main" id="{FFB0B029-C1E6-48EB-8728-84E84B3C1B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7372" y="3891692"/>
              <a:ext cx="5277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nl-NL" sz="2400" dirty="0">
                  <a:latin typeface="Arial" panose="020B0604020202020204" pitchFamily="34" charset="0"/>
                </a:rPr>
                <a:t>a</a:t>
              </a:r>
              <a:r>
                <a:rPr lang="nl-NL" sz="2400" baseline="-25000" dirty="0">
                  <a:latin typeface="Arial" panose="020B0604020202020204" pitchFamily="34" charset="0"/>
                </a:rPr>
                <a:t>m</a:t>
              </a:r>
              <a:endParaRPr lang="nl-NL" sz="2400" dirty="0">
                <a:solidFill>
                  <a:srgbClr val="F9353A"/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11" name="Straight Arrow Connector 73">
              <a:extLst>
                <a:ext uri="{FF2B5EF4-FFF2-40B4-BE49-F238E27FC236}">
                  <a16:creationId xmlns:a16="http://schemas.microsoft.com/office/drawing/2014/main" id="{F8BC4F58-AF2F-42AE-A0A0-5791AC548B2C}"/>
                </a:ext>
              </a:extLst>
            </p:cNvPr>
            <p:cNvCxnSpPr>
              <a:cxnSpLocks noChangeShapeType="1"/>
              <a:stCxn id="7" idx="4"/>
              <a:endCxn id="4" idx="0"/>
            </p:cNvCxnSpPr>
            <p:nvPr/>
          </p:nvCxnSpPr>
          <p:spPr bwMode="auto">
            <a:xfrm>
              <a:off x="2719984" y="1872826"/>
              <a:ext cx="3296303" cy="2622974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Oval 94">
              <a:extLst>
                <a:ext uri="{FF2B5EF4-FFF2-40B4-BE49-F238E27FC236}">
                  <a16:creationId xmlns:a16="http://schemas.microsoft.com/office/drawing/2014/main" id="{00DD380F-2B32-4718-ABA4-14CEDB62DE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6251" y="1017946"/>
              <a:ext cx="875182" cy="86948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r>
                <a:rPr lang="nl-NL" sz="2400" b="1">
                  <a:latin typeface="Arial" panose="020B0604020202020204" pitchFamily="34" charset="0"/>
                </a:rPr>
                <a:t>A</a:t>
              </a:r>
              <a:r>
                <a:rPr lang="nl-NL" sz="2400" b="1" baseline="-25000">
                  <a:latin typeface="Arial" panose="020B0604020202020204" pitchFamily="34" charset="0"/>
                </a:rPr>
                <a:t>c</a:t>
              </a:r>
            </a:p>
          </p:txBody>
        </p:sp>
        <p:cxnSp>
          <p:nvCxnSpPr>
            <p:cNvPr id="14" name="Straight Arrow Connector 101">
              <a:extLst>
                <a:ext uri="{FF2B5EF4-FFF2-40B4-BE49-F238E27FC236}">
                  <a16:creationId xmlns:a16="http://schemas.microsoft.com/office/drawing/2014/main" id="{33CEC0A8-E9F9-4B49-B83F-75779B0E0326}"/>
                </a:ext>
              </a:extLst>
            </p:cNvPr>
            <p:cNvCxnSpPr>
              <a:cxnSpLocks noChangeShapeType="1"/>
              <a:stCxn id="13" idx="4"/>
            </p:cNvCxnSpPr>
            <p:nvPr/>
          </p:nvCxnSpPr>
          <p:spPr bwMode="auto">
            <a:xfrm>
              <a:off x="4033842" y="1887431"/>
              <a:ext cx="1982881" cy="2594884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Arrow Connector 103">
              <a:extLst>
                <a:ext uri="{FF2B5EF4-FFF2-40B4-BE49-F238E27FC236}">
                  <a16:creationId xmlns:a16="http://schemas.microsoft.com/office/drawing/2014/main" id="{94BB5564-C672-465B-836B-8521956F8AE9}"/>
                </a:ext>
              </a:extLst>
            </p:cNvPr>
            <p:cNvCxnSpPr>
              <a:cxnSpLocks noChangeShapeType="1"/>
              <a:stCxn id="2" idx="5"/>
              <a:endCxn id="4" idx="0"/>
            </p:cNvCxnSpPr>
            <p:nvPr/>
          </p:nvCxnSpPr>
          <p:spPr bwMode="auto">
            <a:xfrm>
              <a:off x="1607846" y="1793897"/>
              <a:ext cx="4408441" cy="2701903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3008916C-C442-40BA-95CA-7E5C96170ADB}"/>
                </a:ext>
              </a:extLst>
            </p:cNvPr>
            <p:cNvCxnSpPr>
              <a:stCxn id="2" idx="5"/>
              <a:endCxn id="8" idx="0"/>
            </p:cNvCxnSpPr>
            <p:nvPr/>
          </p:nvCxnSpPr>
          <p:spPr bwMode="auto">
            <a:xfrm>
              <a:off x="1607846" y="1793897"/>
              <a:ext cx="1150943" cy="270190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04E65B23-595E-47A9-A6DA-3E4B6213274B}"/>
                </a:ext>
              </a:extLst>
            </p:cNvPr>
            <p:cNvCxnSpPr>
              <a:stCxn id="13" idx="4"/>
              <a:endCxn id="8" idx="0"/>
            </p:cNvCxnSpPr>
            <p:nvPr/>
          </p:nvCxnSpPr>
          <p:spPr bwMode="auto">
            <a:xfrm flipH="1">
              <a:off x="2758789" y="1887431"/>
              <a:ext cx="1275053" cy="26083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77">
              <a:extLst>
                <a:ext uri="{FF2B5EF4-FFF2-40B4-BE49-F238E27FC236}">
                  <a16:creationId xmlns:a16="http://schemas.microsoft.com/office/drawing/2014/main" id="{715D7BC5-400D-46AF-B660-F7F22EA213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42142" y="999720"/>
              <a:ext cx="875182" cy="86948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r>
                <a:rPr lang="nl-NL" sz="2400" b="1">
                  <a:latin typeface="Arial" panose="020B0604020202020204" pitchFamily="34" charset="0"/>
                </a:rPr>
                <a:t>C</a:t>
              </a:r>
              <a:r>
                <a:rPr lang="nl-NL" sz="2400" b="1" baseline="-25000">
                  <a:latin typeface="Arial" panose="020B0604020202020204" pitchFamily="34" charset="0"/>
                </a:rPr>
                <a:t>u</a:t>
              </a:r>
            </a:p>
          </p:txBody>
        </p:sp>
        <p:sp>
          <p:nvSpPr>
            <p:cNvPr id="19" name="Oval 77">
              <a:extLst>
                <a:ext uri="{FF2B5EF4-FFF2-40B4-BE49-F238E27FC236}">
                  <a16:creationId xmlns:a16="http://schemas.microsoft.com/office/drawing/2014/main" id="{9D4E9F33-3ACC-4EB8-B04E-21990A2889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43179" y="997563"/>
              <a:ext cx="875182" cy="87164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r>
                <a:rPr lang="nl-NL" sz="2400" b="1">
                  <a:latin typeface="Arial" panose="020B0604020202020204" pitchFamily="34" charset="0"/>
                </a:rPr>
                <a:t>A</a:t>
              </a:r>
              <a:r>
                <a:rPr lang="nl-NL" sz="2400" b="1" baseline="-25000">
                  <a:latin typeface="Arial" panose="020B0604020202020204" pitchFamily="34" charset="0"/>
                </a:rPr>
                <a:t>u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98F278F6-1891-4F44-B25D-992E36010869}"/>
                </a:ext>
              </a:extLst>
            </p:cNvPr>
            <p:cNvCxnSpPr>
              <a:stCxn id="18" idx="4"/>
              <a:endCxn id="4" idx="0"/>
            </p:cNvCxnSpPr>
            <p:nvPr/>
          </p:nvCxnSpPr>
          <p:spPr bwMode="auto">
            <a:xfrm flipH="1">
              <a:off x="6016287" y="1869205"/>
              <a:ext cx="863446" cy="262659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181E3DD6-8D80-4569-B9FB-0D4D855F2012}"/>
                </a:ext>
              </a:extLst>
            </p:cNvPr>
            <p:cNvCxnSpPr>
              <a:cxnSpLocks/>
              <a:stCxn id="19" idx="4"/>
              <a:endCxn id="4" idx="0"/>
            </p:cNvCxnSpPr>
            <p:nvPr/>
          </p:nvCxnSpPr>
          <p:spPr bwMode="auto">
            <a:xfrm flipH="1">
              <a:off x="6016287" y="1869205"/>
              <a:ext cx="2164483" cy="262659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 Box 83">
              <a:extLst>
                <a:ext uri="{FF2B5EF4-FFF2-40B4-BE49-F238E27FC236}">
                  <a16:creationId xmlns:a16="http://schemas.microsoft.com/office/drawing/2014/main" id="{CA681825-9898-4EC3-B4AD-63872E51D5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38989" y="2888503"/>
              <a:ext cx="51007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nl-NL" sz="2400" dirty="0">
                  <a:latin typeface="Arial" panose="020B0604020202020204" pitchFamily="34" charset="0"/>
                </a:rPr>
                <a:t>c</a:t>
              </a:r>
              <a:r>
                <a:rPr lang="nl-NL" sz="2400" baseline="-25000" dirty="0">
                  <a:latin typeface="Arial" panose="020B0604020202020204" pitchFamily="34" charset="0"/>
                </a:rPr>
                <a:t>m</a:t>
              </a:r>
              <a:endParaRPr lang="nl-NL" sz="2400" dirty="0">
                <a:solidFill>
                  <a:srgbClr val="F9353A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" name="Text Box 83">
              <a:extLst>
                <a:ext uri="{FF2B5EF4-FFF2-40B4-BE49-F238E27FC236}">
                  <a16:creationId xmlns:a16="http://schemas.microsoft.com/office/drawing/2014/main" id="{9E4A3EEF-2928-415B-A46C-FAABFA9E65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5343" y="3429000"/>
              <a:ext cx="7187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nl-NL" sz="2400" dirty="0">
                  <a:latin typeface="Arial" panose="020B0604020202020204" pitchFamily="34" charset="0"/>
                </a:rPr>
                <a:t>e</a:t>
              </a:r>
              <a:r>
                <a:rPr lang="nl-NL" sz="2400" baseline="-25000" dirty="0">
                  <a:latin typeface="Arial" panose="020B0604020202020204" pitchFamily="34" charset="0"/>
                </a:rPr>
                <a:t>m</a:t>
              </a:r>
              <a:endParaRPr lang="nl-NL" sz="2400" dirty="0">
                <a:solidFill>
                  <a:srgbClr val="F9353A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024A1278-D60D-4FEB-AE1A-8FDB20EEA32D}"/>
              </a:ext>
            </a:extLst>
          </p:cNvPr>
          <p:cNvSpPr/>
          <p:nvPr/>
        </p:nvSpPr>
        <p:spPr>
          <a:xfrm>
            <a:off x="322212" y="5069613"/>
            <a:ext cx="90709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/>
              <a:t>var(T1|</a:t>
            </a:r>
            <a:r>
              <a:rPr lang="nl-NL" sz="2400" b="1">
                <a:solidFill>
                  <a:srgbClr val="FF0000"/>
                </a:solidFill>
                <a:latin typeface="Arial" panose="020B0604020202020204" pitchFamily="34" charset="0"/>
              </a:rPr>
              <a:t> M1</a:t>
            </a:r>
            <a:r>
              <a:rPr lang="en-GB" sz="2400"/>
              <a:t>) = (</a:t>
            </a:r>
            <a:r>
              <a:rPr lang="nl-NL" sz="2400">
                <a:latin typeface="Arial" panose="020B0604020202020204" pitchFamily="34" charset="0"/>
              </a:rPr>
              <a:t>e</a:t>
            </a:r>
            <a:r>
              <a:rPr lang="nl-NL" sz="2400" baseline="-25000">
                <a:latin typeface="Arial" panose="020B0604020202020204" pitchFamily="34" charset="0"/>
              </a:rPr>
              <a:t>c</a:t>
            </a:r>
            <a:r>
              <a:rPr lang="nl-NL" sz="2400">
                <a:latin typeface="Arial" panose="020B0604020202020204" pitchFamily="34" charset="0"/>
              </a:rPr>
              <a:t> + b</a:t>
            </a:r>
            <a:r>
              <a:rPr lang="nl-NL" sz="2400" baseline="-25000">
                <a:latin typeface="Arial" panose="020B0604020202020204" pitchFamily="34" charset="0"/>
              </a:rPr>
              <a:t>ec</a:t>
            </a:r>
            <a:r>
              <a:rPr lang="nl-NL" sz="2400">
                <a:latin typeface="Arial" panose="020B0604020202020204" pitchFamily="34" charset="0"/>
              </a:rPr>
              <a:t>*</a:t>
            </a:r>
            <a:r>
              <a:rPr lang="nl-NL" sz="2400" b="1">
                <a:solidFill>
                  <a:srgbClr val="FF0000"/>
                </a:solidFill>
                <a:latin typeface="Arial" panose="020B0604020202020204" pitchFamily="34" charset="0"/>
              </a:rPr>
              <a:t>M1</a:t>
            </a:r>
            <a:r>
              <a:rPr lang="en-GB" sz="2400"/>
              <a:t>)</a:t>
            </a:r>
            <a:r>
              <a:rPr lang="en-GB" sz="2400" baseline="30000"/>
              <a:t>2</a:t>
            </a:r>
            <a:r>
              <a:rPr lang="en-GB" sz="2400" baseline="-25000"/>
              <a:t> </a:t>
            </a:r>
            <a:r>
              <a:rPr lang="en-GB" sz="2400"/>
              <a:t>+ (</a:t>
            </a:r>
            <a:r>
              <a:rPr lang="nl-NL" sz="2400">
                <a:latin typeface="Arial" panose="020B0604020202020204" pitchFamily="34" charset="0"/>
              </a:rPr>
              <a:t>c</a:t>
            </a:r>
            <a:r>
              <a:rPr lang="nl-NL" sz="2400" baseline="-25000">
                <a:latin typeface="Arial" panose="020B0604020202020204" pitchFamily="34" charset="0"/>
              </a:rPr>
              <a:t>c</a:t>
            </a:r>
            <a:r>
              <a:rPr lang="nl-NL" sz="2400">
                <a:latin typeface="Arial" panose="020B0604020202020204" pitchFamily="34" charset="0"/>
              </a:rPr>
              <a:t> + b</a:t>
            </a:r>
            <a:r>
              <a:rPr lang="nl-NL" sz="2400" baseline="-25000">
                <a:latin typeface="Arial" panose="020B0604020202020204" pitchFamily="34" charset="0"/>
              </a:rPr>
              <a:t>cc</a:t>
            </a:r>
            <a:r>
              <a:rPr lang="nl-NL" sz="2400">
                <a:latin typeface="Arial" panose="020B0604020202020204" pitchFamily="34" charset="0"/>
              </a:rPr>
              <a:t>*</a:t>
            </a:r>
            <a:r>
              <a:rPr lang="nl-NL" sz="2400" b="1">
                <a:solidFill>
                  <a:srgbClr val="FF0000"/>
                </a:solidFill>
                <a:latin typeface="Arial" panose="020B0604020202020204" pitchFamily="34" charset="0"/>
              </a:rPr>
              <a:t>M1</a:t>
            </a:r>
            <a:r>
              <a:rPr lang="en-GB" sz="2400"/>
              <a:t>)</a:t>
            </a:r>
            <a:r>
              <a:rPr lang="en-GB" sz="2400" baseline="30000"/>
              <a:t>2</a:t>
            </a:r>
            <a:r>
              <a:rPr lang="en-GB" sz="2400"/>
              <a:t>+ (</a:t>
            </a:r>
            <a:r>
              <a:rPr lang="nl-NL" sz="2400">
                <a:latin typeface="Arial" panose="020B0604020202020204" pitchFamily="34" charset="0"/>
              </a:rPr>
              <a:t>a</a:t>
            </a:r>
            <a:r>
              <a:rPr lang="nl-NL" sz="2400" baseline="-25000">
                <a:latin typeface="Arial" panose="020B0604020202020204" pitchFamily="34" charset="0"/>
              </a:rPr>
              <a:t>c</a:t>
            </a:r>
            <a:r>
              <a:rPr lang="nl-NL" sz="2400">
                <a:latin typeface="Arial" panose="020B0604020202020204" pitchFamily="34" charset="0"/>
              </a:rPr>
              <a:t> + b</a:t>
            </a:r>
            <a:r>
              <a:rPr lang="nl-NL" sz="2400" baseline="-25000">
                <a:latin typeface="Arial" panose="020B0604020202020204" pitchFamily="34" charset="0"/>
              </a:rPr>
              <a:t>ac</a:t>
            </a:r>
            <a:r>
              <a:rPr lang="nl-NL" sz="2400">
                <a:latin typeface="Arial" panose="020B0604020202020204" pitchFamily="34" charset="0"/>
              </a:rPr>
              <a:t>*</a:t>
            </a:r>
            <a:r>
              <a:rPr lang="nl-NL" sz="2400" b="1">
                <a:solidFill>
                  <a:srgbClr val="FF0000"/>
                </a:solidFill>
                <a:latin typeface="Arial" panose="020B0604020202020204" pitchFamily="34" charset="0"/>
              </a:rPr>
              <a:t>M1</a:t>
            </a:r>
            <a:r>
              <a:rPr lang="en-GB" sz="2400"/>
              <a:t>)</a:t>
            </a:r>
            <a:r>
              <a:rPr lang="en-GB" sz="2400" baseline="30000"/>
              <a:t>2</a:t>
            </a:r>
            <a:r>
              <a:rPr lang="en-GB" sz="2400"/>
              <a:t> + </a:t>
            </a:r>
          </a:p>
          <a:p>
            <a:r>
              <a:rPr lang="en-GB" sz="2400"/>
              <a:t>		(</a:t>
            </a:r>
            <a:r>
              <a:rPr lang="nl-NL" sz="2400">
                <a:latin typeface="Arial" panose="020B0604020202020204" pitchFamily="34" charset="0"/>
              </a:rPr>
              <a:t>e</a:t>
            </a:r>
            <a:r>
              <a:rPr lang="nl-NL" sz="2400" baseline="-25000">
                <a:latin typeface="Arial" panose="020B0604020202020204" pitchFamily="34" charset="0"/>
              </a:rPr>
              <a:t>u</a:t>
            </a:r>
            <a:r>
              <a:rPr lang="nl-NL" sz="2400">
                <a:latin typeface="Arial" panose="020B0604020202020204" pitchFamily="34" charset="0"/>
              </a:rPr>
              <a:t> + b</a:t>
            </a:r>
            <a:r>
              <a:rPr lang="nl-NL" sz="2400" baseline="-25000">
                <a:latin typeface="Arial" panose="020B0604020202020204" pitchFamily="34" charset="0"/>
              </a:rPr>
              <a:t>eu</a:t>
            </a:r>
            <a:r>
              <a:rPr lang="nl-NL" sz="2400">
                <a:latin typeface="Arial" panose="020B0604020202020204" pitchFamily="34" charset="0"/>
              </a:rPr>
              <a:t>*</a:t>
            </a:r>
            <a:r>
              <a:rPr lang="nl-NL" sz="2400" b="1">
                <a:solidFill>
                  <a:srgbClr val="FF0000"/>
                </a:solidFill>
                <a:latin typeface="Arial" panose="020B0604020202020204" pitchFamily="34" charset="0"/>
              </a:rPr>
              <a:t>M1</a:t>
            </a:r>
            <a:r>
              <a:rPr lang="en-GB" sz="2400"/>
              <a:t>)</a:t>
            </a:r>
            <a:r>
              <a:rPr lang="en-GB" sz="2400" baseline="30000"/>
              <a:t>2</a:t>
            </a:r>
            <a:r>
              <a:rPr lang="en-GB" sz="2400" baseline="-25000"/>
              <a:t> </a:t>
            </a:r>
            <a:r>
              <a:rPr lang="en-GB" sz="2400"/>
              <a:t>+ (</a:t>
            </a:r>
            <a:r>
              <a:rPr lang="nl-NL" sz="2400">
                <a:latin typeface="Arial" panose="020B0604020202020204" pitchFamily="34" charset="0"/>
              </a:rPr>
              <a:t>c</a:t>
            </a:r>
            <a:r>
              <a:rPr lang="nl-NL" sz="2400" baseline="-25000">
                <a:latin typeface="Arial" panose="020B0604020202020204" pitchFamily="34" charset="0"/>
              </a:rPr>
              <a:t>u</a:t>
            </a:r>
            <a:r>
              <a:rPr lang="nl-NL" sz="2400">
                <a:latin typeface="Arial" panose="020B0604020202020204" pitchFamily="34" charset="0"/>
              </a:rPr>
              <a:t> + b</a:t>
            </a:r>
            <a:r>
              <a:rPr lang="nl-NL" sz="2400" baseline="-25000">
                <a:latin typeface="Arial" panose="020B0604020202020204" pitchFamily="34" charset="0"/>
              </a:rPr>
              <a:t>cu</a:t>
            </a:r>
            <a:r>
              <a:rPr lang="nl-NL" sz="2400">
                <a:latin typeface="Arial" panose="020B0604020202020204" pitchFamily="34" charset="0"/>
              </a:rPr>
              <a:t>*</a:t>
            </a:r>
            <a:r>
              <a:rPr lang="nl-NL" sz="2400" b="1">
                <a:solidFill>
                  <a:srgbClr val="FF0000"/>
                </a:solidFill>
                <a:latin typeface="Arial" panose="020B0604020202020204" pitchFamily="34" charset="0"/>
              </a:rPr>
              <a:t>M1</a:t>
            </a:r>
            <a:r>
              <a:rPr lang="en-GB" sz="2400"/>
              <a:t>)</a:t>
            </a:r>
            <a:r>
              <a:rPr lang="en-GB" sz="2400" baseline="30000"/>
              <a:t>2</a:t>
            </a:r>
            <a:r>
              <a:rPr lang="en-GB" sz="2400"/>
              <a:t>+ (</a:t>
            </a:r>
            <a:r>
              <a:rPr lang="nl-NL" sz="2400">
                <a:latin typeface="Arial" panose="020B0604020202020204" pitchFamily="34" charset="0"/>
              </a:rPr>
              <a:t>a</a:t>
            </a:r>
            <a:r>
              <a:rPr lang="nl-NL" sz="2400" baseline="-25000">
                <a:latin typeface="Arial" panose="020B0604020202020204" pitchFamily="34" charset="0"/>
              </a:rPr>
              <a:t>u</a:t>
            </a:r>
            <a:r>
              <a:rPr lang="nl-NL" sz="2400">
                <a:latin typeface="Arial" panose="020B0604020202020204" pitchFamily="34" charset="0"/>
              </a:rPr>
              <a:t> + b</a:t>
            </a:r>
            <a:r>
              <a:rPr lang="nl-NL" sz="2400" baseline="-25000">
                <a:latin typeface="Arial" panose="020B0604020202020204" pitchFamily="34" charset="0"/>
              </a:rPr>
              <a:t>au</a:t>
            </a:r>
            <a:r>
              <a:rPr lang="nl-NL" sz="2400">
                <a:latin typeface="Arial" panose="020B0604020202020204" pitchFamily="34" charset="0"/>
              </a:rPr>
              <a:t>*</a:t>
            </a:r>
            <a:r>
              <a:rPr lang="nl-NL" sz="2400" b="1">
                <a:solidFill>
                  <a:srgbClr val="FF0000"/>
                </a:solidFill>
                <a:latin typeface="Arial" panose="020B0604020202020204" pitchFamily="34" charset="0"/>
              </a:rPr>
              <a:t>M1</a:t>
            </a:r>
            <a:r>
              <a:rPr lang="en-GB" sz="2400"/>
              <a:t>)</a:t>
            </a:r>
            <a:r>
              <a:rPr lang="en-GB" sz="2400" baseline="30000"/>
              <a:t>2</a:t>
            </a:r>
            <a:r>
              <a:rPr lang="en-GB" sz="2400"/>
              <a:t> </a:t>
            </a:r>
            <a:endParaRPr lang="nl-NL" sz="2400"/>
          </a:p>
        </p:txBody>
      </p:sp>
      <p:sp>
        <p:nvSpPr>
          <p:cNvPr id="30" name="Text Box 83">
            <a:extLst>
              <a:ext uri="{FF2B5EF4-FFF2-40B4-BE49-F238E27FC236}">
                <a16:creationId xmlns:a16="http://schemas.microsoft.com/office/drawing/2014/main" id="{85B9FAD4-7C53-4E7E-8010-F96B5157BB80}"/>
              </a:ext>
            </a:extLst>
          </p:cNvPr>
          <p:cNvSpPr txBox="1">
            <a:spLocks noChangeArrowheads="1"/>
          </p:cNvSpPr>
          <p:nvPr/>
        </p:nvSpPr>
        <p:spPr bwMode="auto">
          <a:xfrm rot="1956123">
            <a:off x="3267121" y="2921495"/>
            <a:ext cx="13532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1800" dirty="0">
                <a:latin typeface="Arial" panose="020B0604020202020204" pitchFamily="34" charset="0"/>
              </a:rPr>
              <a:t>e</a:t>
            </a:r>
            <a:r>
              <a:rPr lang="nl-NL" sz="1800" baseline="-25000" dirty="0">
                <a:latin typeface="Arial" panose="020B0604020202020204" pitchFamily="34" charset="0"/>
              </a:rPr>
              <a:t>c</a:t>
            </a:r>
            <a:r>
              <a:rPr lang="nl-NL" sz="1800" dirty="0">
                <a:latin typeface="Arial" panose="020B0604020202020204" pitchFamily="34" charset="0"/>
              </a:rPr>
              <a:t> + b</a:t>
            </a:r>
            <a:r>
              <a:rPr lang="nl-NL" sz="1800" baseline="-25000" dirty="0">
                <a:latin typeface="Arial" panose="020B0604020202020204" pitchFamily="34" charset="0"/>
              </a:rPr>
              <a:t>ec</a:t>
            </a:r>
            <a:r>
              <a:rPr lang="nl-NL" sz="1800" dirty="0">
                <a:latin typeface="Arial" panose="020B0604020202020204" pitchFamily="34" charset="0"/>
              </a:rPr>
              <a:t>*</a:t>
            </a:r>
            <a:r>
              <a:rPr lang="nl-NL" sz="1800" b="1" dirty="0">
                <a:solidFill>
                  <a:srgbClr val="FF0000"/>
                </a:solidFill>
                <a:latin typeface="Arial" panose="020B0604020202020204" pitchFamily="34" charset="0"/>
              </a:rPr>
              <a:t>M1</a:t>
            </a:r>
          </a:p>
        </p:txBody>
      </p:sp>
      <p:sp>
        <p:nvSpPr>
          <p:cNvPr id="31" name="Text Box 83">
            <a:extLst>
              <a:ext uri="{FF2B5EF4-FFF2-40B4-BE49-F238E27FC236}">
                <a16:creationId xmlns:a16="http://schemas.microsoft.com/office/drawing/2014/main" id="{EC277CB5-D803-42A9-A202-38BC5171F463}"/>
              </a:ext>
            </a:extLst>
          </p:cNvPr>
          <p:cNvSpPr txBox="1">
            <a:spLocks noChangeArrowheads="1"/>
          </p:cNvSpPr>
          <p:nvPr/>
        </p:nvSpPr>
        <p:spPr bwMode="auto">
          <a:xfrm rot="2514448">
            <a:off x="3536904" y="2270368"/>
            <a:ext cx="13324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1800" dirty="0">
                <a:latin typeface="Arial" panose="020B0604020202020204" pitchFamily="34" charset="0"/>
              </a:rPr>
              <a:t>c</a:t>
            </a:r>
            <a:r>
              <a:rPr lang="nl-NL" sz="1800" baseline="-25000" dirty="0">
                <a:latin typeface="Arial" panose="020B0604020202020204" pitchFamily="34" charset="0"/>
              </a:rPr>
              <a:t>c</a:t>
            </a:r>
            <a:r>
              <a:rPr lang="nl-NL" sz="1800" dirty="0">
                <a:latin typeface="Arial" panose="020B0604020202020204" pitchFamily="34" charset="0"/>
              </a:rPr>
              <a:t> + b</a:t>
            </a:r>
            <a:r>
              <a:rPr lang="nl-NL" sz="1800" baseline="-25000" dirty="0">
                <a:latin typeface="Arial" panose="020B0604020202020204" pitchFamily="34" charset="0"/>
              </a:rPr>
              <a:t>cc</a:t>
            </a:r>
            <a:r>
              <a:rPr lang="nl-NL" sz="1800" dirty="0">
                <a:latin typeface="Arial" panose="020B0604020202020204" pitchFamily="34" charset="0"/>
              </a:rPr>
              <a:t>*</a:t>
            </a:r>
            <a:r>
              <a:rPr lang="nl-NL" sz="1800" b="1" dirty="0">
                <a:solidFill>
                  <a:srgbClr val="FF0000"/>
                </a:solidFill>
                <a:latin typeface="Arial" panose="020B0604020202020204" pitchFamily="34" charset="0"/>
              </a:rPr>
              <a:t>M1</a:t>
            </a:r>
          </a:p>
        </p:txBody>
      </p:sp>
      <p:sp>
        <p:nvSpPr>
          <p:cNvPr id="32" name="Text Box 83">
            <a:extLst>
              <a:ext uri="{FF2B5EF4-FFF2-40B4-BE49-F238E27FC236}">
                <a16:creationId xmlns:a16="http://schemas.microsoft.com/office/drawing/2014/main" id="{BEC5A2C3-F811-4639-A959-AA84ACC46DA4}"/>
              </a:ext>
            </a:extLst>
          </p:cNvPr>
          <p:cNvSpPr txBox="1">
            <a:spLocks noChangeArrowheads="1"/>
          </p:cNvSpPr>
          <p:nvPr/>
        </p:nvSpPr>
        <p:spPr bwMode="auto">
          <a:xfrm rot="2980195">
            <a:off x="4015120" y="1926269"/>
            <a:ext cx="13532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1800" dirty="0">
                <a:latin typeface="Arial" panose="020B0604020202020204" pitchFamily="34" charset="0"/>
              </a:rPr>
              <a:t>a</a:t>
            </a:r>
            <a:r>
              <a:rPr lang="nl-NL" sz="1800" baseline="-25000" dirty="0">
                <a:latin typeface="Arial" panose="020B0604020202020204" pitchFamily="34" charset="0"/>
              </a:rPr>
              <a:t>c</a:t>
            </a:r>
            <a:r>
              <a:rPr lang="nl-NL" sz="1800" dirty="0">
                <a:latin typeface="Arial" panose="020B0604020202020204" pitchFamily="34" charset="0"/>
              </a:rPr>
              <a:t> + b</a:t>
            </a:r>
            <a:r>
              <a:rPr lang="nl-NL" sz="1800" baseline="-25000" dirty="0">
                <a:latin typeface="Arial" panose="020B0604020202020204" pitchFamily="34" charset="0"/>
              </a:rPr>
              <a:t>ac</a:t>
            </a:r>
            <a:r>
              <a:rPr lang="nl-NL" sz="1800" dirty="0">
                <a:latin typeface="Arial" panose="020B0604020202020204" pitchFamily="34" charset="0"/>
              </a:rPr>
              <a:t>*</a:t>
            </a:r>
            <a:r>
              <a:rPr lang="nl-NL" sz="1800" b="1" dirty="0">
                <a:solidFill>
                  <a:srgbClr val="FF0000"/>
                </a:solidFill>
                <a:latin typeface="Arial" panose="020B0604020202020204" pitchFamily="34" charset="0"/>
              </a:rPr>
              <a:t>M1</a:t>
            </a:r>
          </a:p>
        </p:txBody>
      </p:sp>
      <p:sp>
        <p:nvSpPr>
          <p:cNvPr id="33" name="Text Box 83">
            <a:extLst>
              <a:ext uri="{FF2B5EF4-FFF2-40B4-BE49-F238E27FC236}">
                <a16:creationId xmlns:a16="http://schemas.microsoft.com/office/drawing/2014/main" id="{3C7B932F-9AEB-4698-9F2E-DE2082CB9FCE}"/>
              </a:ext>
            </a:extLst>
          </p:cNvPr>
          <p:cNvSpPr txBox="1">
            <a:spLocks noChangeArrowheads="1"/>
          </p:cNvSpPr>
          <p:nvPr/>
        </p:nvSpPr>
        <p:spPr bwMode="auto">
          <a:xfrm rot="18811989">
            <a:off x="6402411" y="2659113"/>
            <a:ext cx="13692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1800" dirty="0">
                <a:latin typeface="Arial" panose="020B0604020202020204" pitchFamily="34" charset="0"/>
              </a:rPr>
              <a:t>a</a:t>
            </a:r>
            <a:r>
              <a:rPr lang="nl-NL" sz="1800" baseline="-25000" dirty="0">
                <a:latin typeface="Arial" panose="020B0604020202020204" pitchFamily="34" charset="0"/>
              </a:rPr>
              <a:t>u</a:t>
            </a:r>
            <a:r>
              <a:rPr lang="nl-NL" sz="1800" dirty="0">
                <a:latin typeface="Arial" panose="020B0604020202020204" pitchFamily="34" charset="0"/>
              </a:rPr>
              <a:t> + b</a:t>
            </a:r>
            <a:r>
              <a:rPr lang="nl-NL" sz="1800" baseline="-25000" dirty="0">
                <a:latin typeface="Arial" panose="020B0604020202020204" pitchFamily="34" charset="0"/>
              </a:rPr>
              <a:t>au</a:t>
            </a:r>
            <a:r>
              <a:rPr lang="nl-NL" sz="1800" dirty="0">
                <a:latin typeface="Arial" panose="020B0604020202020204" pitchFamily="34" charset="0"/>
              </a:rPr>
              <a:t>*</a:t>
            </a:r>
            <a:r>
              <a:rPr lang="nl-NL" sz="1800" b="1" dirty="0">
                <a:solidFill>
                  <a:srgbClr val="FF0000"/>
                </a:solidFill>
                <a:latin typeface="Arial" panose="020B0604020202020204" pitchFamily="34" charset="0"/>
              </a:rPr>
              <a:t>M1</a:t>
            </a:r>
          </a:p>
        </p:txBody>
      </p:sp>
      <p:sp>
        <p:nvSpPr>
          <p:cNvPr id="34" name="Text Box 83">
            <a:extLst>
              <a:ext uri="{FF2B5EF4-FFF2-40B4-BE49-F238E27FC236}">
                <a16:creationId xmlns:a16="http://schemas.microsoft.com/office/drawing/2014/main" id="{D8C0BB3A-255A-4860-B8D5-F0B5486985AD}"/>
              </a:ext>
            </a:extLst>
          </p:cNvPr>
          <p:cNvSpPr txBox="1">
            <a:spLocks noChangeArrowheads="1"/>
          </p:cNvSpPr>
          <p:nvPr/>
        </p:nvSpPr>
        <p:spPr bwMode="auto">
          <a:xfrm rot="17482636">
            <a:off x="5995109" y="1939745"/>
            <a:ext cx="13484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1800" dirty="0">
                <a:latin typeface="Arial" panose="020B0604020202020204" pitchFamily="34" charset="0"/>
              </a:rPr>
              <a:t>c</a:t>
            </a:r>
            <a:r>
              <a:rPr lang="nl-NL" sz="1800" baseline="-25000" dirty="0">
                <a:latin typeface="Arial" panose="020B0604020202020204" pitchFamily="34" charset="0"/>
              </a:rPr>
              <a:t>u</a:t>
            </a:r>
            <a:r>
              <a:rPr lang="nl-NL" sz="1800" dirty="0">
                <a:latin typeface="Arial" panose="020B0604020202020204" pitchFamily="34" charset="0"/>
              </a:rPr>
              <a:t> + b</a:t>
            </a:r>
            <a:r>
              <a:rPr lang="nl-NL" sz="1800" baseline="-25000" dirty="0">
                <a:latin typeface="Arial" panose="020B0604020202020204" pitchFamily="34" charset="0"/>
              </a:rPr>
              <a:t>cu</a:t>
            </a:r>
            <a:r>
              <a:rPr lang="nl-NL" sz="1800" dirty="0">
                <a:latin typeface="Arial" panose="020B0604020202020204" pitchFamily="34" charset="0"/>
              </a:rPr>
              <a:t>*</a:t>
            </a:r>
            <a:r>
              <a:rPr lang="nl-NL" sz="1800" b="1" dirty="0">
                <a:solidFill>
                  <a:srgbClr val="FF0000"/>
                </a:solidFill>
                <a:latin typeface="Arial" panose="020B0604020202020204" pitchFamily="34" charset="0"/>
              </a:rPr>
              <a:t>M1</a:t>
            </a:r>
          </a:p>
        </p:txBody>
      </p:sp>
      <p:sp>
        <p:nvSpPr>
          <p:cNvPr id="35" name="Text Box 83">
            <a:extLst>
              <a:ext uri="{FF2B5EF4-FFF2-40B4-BE49-F238E27FC236}">
                <a16:creationId xmlns:a16="http://schemas.microsoft.com/office/drawing/2014/main" id="{1E52996D-19EF-4587-8A87-87BA19CB8545}"/>
              </a:ext>
            </a:extLst>
          </p:cNvPr>
          <p:cNvSpPr txBox="1">
            <a:spLocks noChangeArrowheads="1"/>
          </p:cNvSpPr>
          <p:nvPr/>
        </p:nvSpPr>
        <p:spPr bwMode="auto">
          <a:xfrm rot="15596461">
            <a:off x="5069555" y="2014685"/>
            <a:ext cx="13692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1800" dirty="0">
                <a:latin typeface="Arial" panose="020B0604020202020204" pitchFamily="34" charset="0"/>
              </a:rPr>
              <a:t>e</a:t>
            </a:r>
            <a:r>
              <a:rPr lang="nl-NL" sz="1800" baseline="-25000" dirty="0">
                <a:latin typeface="Arial" panose="020B0604020202020204" pitchFamily="34" charset="0"/>
              </a:rPr>
              <a:t>u</a:t>
            </a:r>
            <a:r>
              <a:rPr lang="nl-NL" sz="1800" dirty="0">
                <a:latin typeface="Arial" panose="020B0604020202020204" pitchFamily="34" charset="0"/>
              </a:rPr>
              <a:t> + b</a:t>
            </a:r>
            <a:r>
              <a:rPr lang="nl-NL" sz="1800" baseline="-25000" dirty="0">
                <a:latin typeface="Arial" panose="020B0604020202020204" pitchFamily="34" charset="0"/>
              </a:rPr>
              <a:t>eu</a:t>
            </a:r>
            <a:r>
              <a:rPr lang="nl-NL" sz="1800" dirty="0">
                <a:latin typeface="Arial" panose="020B0604020202020204" pitchFamily="34" charset="0"/>
              </a:rPr>
              <a:t>*</a:t>
            </a:r>
            <a:r>
              <a:rPr lang="nl-NL" sz="1800" b="1" dirty="0">
                <a:solidFill>
                  <a:srgbClr val="FF0000"/>
                </a:solidFill>
                <a:latin typeface="Arial" panose="020B0604020202020204" pitchFamily="34" charset="0"/>
              </a:rPr>
              <a:t>M1</a:t>
            </a:r>
          </a:p>
        </p:txBody>
      </p:sp>
    </p:spTree>
    <p:extLst>
      <p:ext uri="{BB962C8B-B14F-4D97-AF65-F5344CB8AC3E}">
        <p14:creationId xmlns:p14="http://schemas.microsoft.com/office/powerpoint/2010/main" val="18799189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Oval 77"/>
          <p:cNvSpPr>
            <a:spLocks noChangeArrowheads="1"/>
          </p:cNvSpPr>
          <p:nvPr/>
        </p:nvSpPr>
        <p:spPr bwMode="auto">
          <a:xfrm>
            <a:off x="2548095" y="1960563"/>
            <a:ext cx="639763" cy="6397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nl-NL" sz="1600" b="1">
                <a:latin typeface="Arial" panose="020B0604020202020204" pitchFamily="34" charset="0"/>
              </a:rPr>
              <a:t>E</a:t>
            </a:r>
            <a:r>
              <a:rPr lang="nl-NL" sz="1600" b="1" baseline="-25000">
                <a:latin typeface="Arial" panose="020B0604020202020204" pitchFamily="34" charset="0"/>
              </a:rPr>
              <a:t>u</a:t>
            </a:r>
          </a:p>
        </p:txBody>
      </p:sp>
      <p:sp>
        <p:nvSpPr>
          <p:cNvPr id="8199" name="Rectangle 78"/>
          <p:cNvSpPr>
            <a:spLocks noChangeArrowheads="1"/>
          </p:cNvSpPr>
          <p:nvPr/>
        </p:nvSpPr>
        <p:spPr bwMode="auto">
          <a:xfrm>
            <a:off x="3233895" y="4160838"/>
            <a:ext cx="774700" cy="6826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nl-NL" sz="2000" b="1">
                <a:latin typeface="Arial" panose="020B0604020202020204" pitchFamily="34" charset="0"/>
              </a:rPr>
              <a:t>T1</a:t>
            </a:r>
          </a:p>
        </p:txBody>
      </p:sp>
      <p:cxnSp>
        <p:nvCxnSpPr>
          <p:cNvPr id="8200" name="AutoShape 80"/>
          <p:cNvCxnSpPr>
            <a:cxnSpLocks noChangeShapeType="1"/>
            <a:stCxn id="8198" idx="4"/>
            <a:endCxn id="8199" idx="0"/>
          </p:cNvCxnSpPr>
          <p:nvPr/>
        </p:nvCxnSpPr>
        <p:spPr bwMode="auto">
          <a:xfrm rot="16200000" flipH="1">
            <a:off x="2463958" y="3005138"/>
            <a:ext cx="1560513" cy="752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1" name="Text Box 83"/>
          <p:cNvSpPr txBox="1">
            <a:spLocks noChangeArrowheads="1"/>
          </p:cNvSpPr>
          <p:nvPr/>
        </p:nvSpPr>
        <p:spPr bwMode="auto">
          <a:xfrm>
            <a:off x="3668870" y="3492500"/>
            <a:ext cx="9763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1200" dirty="0">
                <a:latin typeface="Arial" panose="020B0604020202020204" pitchFamily="34" charset="0"/>
              </a:rPr>
              <a:t>a</a:t>
            </a:r>
            <a:r>
              <a:rPr lang="nl-NL" sz="1200" baseline="-25000" dirty="0">
                <a:latin typeface="Arial" panose="020B0604020202020204" pitchFamily="34" charset="0"/>
              </a:rPr>
              <a:t>u</a:t>
            </a:r>
            <a:r>
              <a:rPr lang="nl-NL" sz="1200" dirty="0">
                <a:latin typeface="Arial" panose="020B0604020202020204" pitchFamily="34" charset="0"/>
              </a:rPr>
              <a:t> + b</a:t>
            </a:r>
            <a:r>
              <a:rPr lang="nl-NL" sz="1200" baseline="-25000" dirty="0">
                <a:latin typeface="Arial" panose="020B0604020202020204" pitchFamily="34" charset="0"/>
              </a:rPr>
              <a:t>au</a:t>
            </a:r>
            <a:r>
              <a:rPr lang="nl-NL" sz="1200" dirty="0">
                <a:latin typeface="Arial" panose="020B0604020202020204" pitchFamily="34" charset="0"/>
              </a:rPr>
              <a:t>*</a:t>
            </a: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</a:rPr>
              <a:t>M1</a:t>
            </a:r>
          </a:p>
        </p:txBody>
      </p:sp>
      <p:sp>
        <p:nvSpPr>
          <p:cNvPr id="8202" name="Oval 94"/>
          <p:cNvSpPr>
            <a:spLocks noChangeArrowheads="1"/>
          </p:cNvSpPr>
          <p:nvPr/>
        </p:nvSpPr>
        <p:spPr bwMode="auto">
          <a:xfrm>
            <a:off x="858995" y="2171700"/>
            <a:ext cx="641350" cy="6397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nl-NL" sz="1600" b="1">
                <a:latin typeface="Arial" panose="020B0604020202020204" pitchFamily="34" charset="0"/>
              </a:rPr>
              <a:t>C</a:t>
            </a:r>
            <a:r>
              <a:rPr lang="nl-NL" sz="1600" b="1" baseline="-25000"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8203" name="Rectangle 95"/>
          <p:cNvSpPr>
            <a:spLocks noChangeArrowheads="1"/>
          </p:cNvSpPr>
          <p:nvPr/>
        </p:nvSpPr>
        <p:spPr bwMode="auto">
          <a:xfrm>
            <a:off x="852645" y="4160838"/>
            <a:ext cx="774700" cy="6826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nl-NL" sz="2000" b="1">
                <a:latin typeface="Arial" panose="020B0604020202020204" pitchFamily="34" charset="0"/>
              </a:rPr>
              <a:t>M1</a:t>
            </a:r>
          </a:p>
        </p:txBody>
      </p:sp>
      <p:cxnSp>
        <p:nvCxnSpPr>
          <p:cNvPr id="8204" name="AutoShape 80"/>
          <p:cNvCxnSpPr>
            <a:cxnSpLocks noChangeShapeType="1"/>
            <a:stCxn id="8202" idx="4"/>
            <a:endCxn id="8203" idx="0"/>
          </p:cNvCxnSpPr>
          <p:nvPr/>
        </p:nvCxnSpPr>
        <p:spPr bwMode="auto">
          <a:xfrm rot="16200000" flipH="1">
            <a:off x="535145" y="3455988"/>
            <a:ext cx="1349375" cy="60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5" name="Text Box 83"/>
          <p:cNvSpPr txBox="1">
            <a:spLocks noChangeArrowheads="1"/>
          </p:cNvSpPr>
          <p:nvPr/>
        </p:nvSpPr>
        <p:spPr bwMode="auto">
          <a:xfrm>
            <a:off x="1319370" y="3716338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1200">
                <a:latin typeface="Arial" panose="020B0604020202020204" pitchFamily="34" charset="0"/>
              </a:rPr>
              <a:t>a</a:t>
            </a:r>
            <a:r>
              <a:rPr lang="nl-NL" sz="1200" baseline="-25000">
                <a:latin typeface="Arial" panose="020B0604020202020204" pitchFamily="34" charset="0"/>
              </a:rPr>
              <a:t>m</a:t>
            </a:r>
            <a:endParaRPr lang="nl-NL" sz="1200">
              <a:solidFill>
                <a:srgbClr val="F9353A"/>
              </a:solidFill>
              <a:latin typeface="Arial" panose="020B0604020202020204" pitchFamily="34" charset="0"/>
            </a:endParaRPr>
          </a:p>
        </p:txBody>
      </p:sp>
      <p:cxnSp>
        <p:nvCxnSpPr>
          <p:cNvPr id="8206" name="Straight Arrow Connector 73"/>
          <p:cNvCxnSpPr>
            <a:cxnSpLocks noChangeShapeType="1"/>
            <a:stCxn id="8202" idx="4"/>
            <a:endCxn id="8199" idx="0"/>
          </p:cNvCxnSpPr>
          <p:nvPr/>
        </p:nvCxnSpPr>
        <p:spPr bwMode="auto">
          <a:xfrm>
            <a:off x="1179670" y="2811463"/>
            <a:ext cx="2441575" cy="1349375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7" name="Text Box 83"/>
          <p:cNvSpPr txBox="1">
            <a:spLocks noChangeArrowheads="1"/>
          </p:cNvSpPr>
          <p:nvPr/>
        </p:nvSpPr>
        <p:spPr bwMode="auto">
          <a:xfrm rot="2541597">
            <a:off x="1876583" y="3014663"/>
            <a:ext cx="9636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1200" dirty="0">
                <a:latin typeface="Arial" panose="020B0604020202020204" pitchFamily="34" charset="0"/>
              </a:rPr>
              <a:t>a</a:t>
            </a:r>
            <a:r>
              <a:rPr lang="nl-NL" sz="1200" baseline="-25000" dirty="0">
                <a:latin typeface="Arial" panose="020B0604020202020204" pitchFamily="34" charset="0"/>
              </a:rPr>
              <a:t>c</a:t>
            </a:r>
            <a:r>
              <a:rPr lang="nl-NL" sz="1200" dirty="0">
                <a:latin typeface="Arial" panose="020B0604020202020204" pitchFamily="34" charset="0"/>
              </a:rPr>
              <a:t> + b</a:t>
            </a:r>
            <a:r>
              <a:rPr lang="nl-NL" sz="1200" baseline="-25000" dirty="0">
                <a:latin typeface="Arial" panose="020B0604020202020204" pitchFamily="34" charset="0"/>
              </a:rPr>
              <a:t>ac</a:t>
            </a:r>
            <a:r>
              <a:rPr lang="nl-NL" sz="1200" dirty="0">
                <a:latin typeface="Arial" panose="020B0604020202020204" pitchFamily="34" charset="0"/>
              </a:rPr>
              <a:t>*</a:t>
            </a: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</a:rPr>
              <a:t>M1</a:t>
            </a:r>
          </a:p>
        </p:txBody>
      </p:sp>
      <p:sp>
        <p:nvSpPr>
          <p:cNvPr id="8208" name="Oval 94"/>
          <p:cNvSpPr>
            <a:spLocks noChangeArrowheads="1"/>
          </p:cNvSpPr>
          <p:nvPr/>
        </p:nvSpPr>
        <p:spPr bwMode="auto">
          <a:xfrm>
            <a:off x="87470" y="2468563"/>
            <a:ext cx="639763" cy="6413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nl-NL" sz="1600" b="1">
                <a:latin typeface="Arial" panose="020B0604020202020204" pitchFamily="34" charset="0"/>
              </a:rPr>
              <a:t>E</a:t>
            </a:r>
            <a:r>
              <a:rPr lang="nl-NL" sz="1600" b="1" baseline="-25000"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8209" name="Oval 94"/>
          <p:cNvSpPr>
            <a:spLocks noChangeArrowheads="1"/>
          </p:cNvSpPr>
          <p:nvPr/>
        </p:nvSpPr>
        <p:spPr bwMode="auto">
          <a:xfrm>
            <a:off x="1619408" y="1966913"/>
            <a:ext cx="639763" cy="6397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nl-NL" sz="1600" b="1">
                <a:latin typeface="Arial" panose="020B0604020202020204" pitchFamily="34" charset="0"/>
              </a:rPr>
              <a:t>A</a:t>
            </a:r>
            <a:r>
              <a:rPr lang="nl-NL" sz="1600" b="1" baseline="-25000">
                <a:latin typeface="Arial" panose="020B0604020202020204" pitchFamily="34" charset="0"/>
              </a:rPr>
              <a:t>c</a:t>
            </a:r>
          </a:p>
        </p:txBody>
      </p:sp>
      <p:cxnSp>
        <p:nvCxnSpPr>
          <p:cNvPr id="8210" name="Straight Arrow Connector 101"/>
          <p:cNvCxnSpPr>
            <a:cxnSpLocks noChangeShapeType="1"/>
          </p:cNvCxnSpPr>
          <p:nvPr/>
        </p:nvCxnSpPr>
        <p:spPr bwMode="auto">
          <a:xfrm>
            <a:off x="1898808" y="2609850"/>
            <a:ext cx="1681163" cy="15541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1" name="Straight Arrow Connector 103"/>
          <p:cNvCxnSpPr>
            <a:cxnSpLocks noChangeShapeType="1"/>
            <a:stCxn id="8208" idx="4"/>
            <a:endCxn id="8199" idx="0"/>
          </p:cNvCxnSpPr>
          <p:nvPr/>
        </p:nvCxnSpPr>
        <p:spPr bwMode="auto">
          <a:xfrm>
            <a:off x="408145" y="3109913"/>
            <a:ext cx="3213100" cy="1050925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6" name="Straight Arrow Connector 105"/>
          <p:cNvCxnSpPr>
            <a:stCxn id="8208" idx="4"/>
            <a:endCxn id="8203" idx="0"/>
          </p:cNvCxnSpPr>
          <p:nvPr/>
        </p:nvCxnSpPr>
        <p:spPr bwMode="auto">
          <a:xfrm rot="16200000" flipH="1">
            <a:off x="298607" y="3219450"/>
            <a:ext cx="1050925" cy="83185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8209" idx="4"/>
            <a:endCxn id="8203" idx="0"/>
          </p:cNvCxnSpPr>
          <p:nvPr/>
        </p:nvCxnSpPr>
        <p:spPr bwMode="auto">
          <a:xfrm rot="5400000">
            <a:off x="812957" y="3033713"/>
            <a:ext cx="1554163" cy="70008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14" name="Oval 77"/>
          <p:cNvSpPr>
            <a:spLocks noChangeArrowheads="1"/>
          </p:cNvSpPr>
          <p:nvPr/>
        </p:nvSpPr>
        <p:spPr bwMode="auto">
          <a:xfrm>
            <a:off x="3310095" y="2176463"/>
            <a:ext cx="639763" cy="6397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nl-NL" sz="1600" b="1">
                <a:latin typeface="Arial" panose="020B0604020202020204" pitchFamily="34" charset="0"/>
              </a:rPr>
              <a:t>C</a:t>
            </a:r>
            <a:r>
              <a:rPr lang="nl-NL" sz="1600" b="1" baseline="-25000">
                <a:latin typeface="Arial" panose="020B0604020202020204" pitchFamily="34" charset="0"/>
              </a:rPr>
              <a:t>u</a:t>
            </a:r>
          </a:p>
        </p:txBody>
      </p:sp>
      <p:sp>
        <p:nvSpPr>
          <p:cNvPr id="8215" name="Oval 77"/>
          <p:cNvSpPr>
            <a:spLocks noChangeArrowheads="1"/>
          </p:cNvSpPr>
          <p:nvPr/>
        </p:nvSpPr>
        <p:spPr bwMode="auto">
          <a:xfrm>
            <a:off x="4072095" y="2468563"/>
            <a:ext cx="639763" cy="6413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nl-NL" sz="1600" b="1">
                <a:latin typeface="Arial" panose="020B0604020202020204" pitchFamily="34" charset="0"/>
              </a:rPr>
              <a:t>A</a:t>
            </a:r>
            <a:r>
              <a:rPr lang="nl-NL" sz="1600" b="1" baseline="-25000">
                <a:latin typeface="Arial" panose="020B0604020202020204" pitchFamily="34" charset="0"/>
              </a:rPr>
              <a:t>u</a:t>
            </a:r>
          </a:p>
        </p:txBody>
      </p:sp>
      <p:cxnSp>
        <p:nvCxnSpPr>
          <p:cNvPr id="112" name="Straight Arrow Connector 111"/>
          <p:cNvCxnSpPr>
            <a:stCxn id="8214" idx="4"/>
            <a:endCxn id="8199" idx="0"/>
          </p:cNvCxnSpPr>
          <p:nvPr/>
        </p:nvCxnSpPr>
        <p:spPr bwMode="auto">
          <a:xfrm rot="5400000">
            <a:off x="2971958" y="3463925"/>
            <a:ext cx="1344613" cy="952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8215" idx="4"/>
            <a:endCxn id="8199" idx="0"/>
          </p:cNvCxnSpPr>
          <p:nvPr/>
        </p:nvCxnSpPr>
        <p:spPr bwMode="auto">
          <a:xfrm rot="5400000">
            <a:off x="3479958" y="3251200"/>
            <a:ext cx="1050925" cy="76993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18" name="Text Box 83"/>
          <p:cNvSpPr txBox="1">
            <a:spLocks noChangeArrowheads="1"/>
          </p:cNvSpPr>
          <p:nvPr/>
        </p:nvSpPr>
        <p:spPr bwMode="auto">
          <a:xfrm rot="1837485">
            <a:off x="1770220" y="3363913"/>
            <a:ext cx="949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1200" dirty="0">
                <a:latin typeface="Arial" panose="020B0604020202020204" pitchFamily="34" charset="0"/>
              </a:rPr>
              <a:t>c</a:t>
            </a:r>
            <a:r>
              <a:rPr lang="nl-NL" sz="1200" baseline="-25000" dirty="0">
                <a:latin typeface="Arial" panose="020B0604020202020204" pitchFamily="34" charset="0"/>
              </a:rPr>
              <a:t>c</a:t>
            </a:r>
            <a:r>
              <a:rPr lang="nl-NL" sz="1200" dirty="0">
                <a:latin typeface="Arial" panose="020B0604020202020204" pitchFamily="34" charset="0"/>
              </a:rPr>
              <a:t> + b</a:t>
            </a:r>
            <a:r>
              <a:rPr lang="nl-NL" sz="1200" baseline="-25000" dirty="0">
                <a:latin typeface="Arial" panose="020B0604020202020204" pitchFamily="34" charset="0"/>
              </a:rPr>
              <a:t>cc</a:t>
            </a:r>
            <a:r>
              <a:rPr lang="nl-NL" sz="1200" dirty="0">
                <a:latin typeface="Arial" panose="020B0604020202020204" pitchFamily="34" charset="0"/>
              </a:rPr>
              <a:t>*</a:t>
            </a: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</a:rPr>
              <a:t>M1</a:t>
            </a:r>
          </a:p>
        </p:txBody>
      </p:sp>
      <p:sp>
        <p:nvSpPr>
          <p:cNvPr id="8219" name="Text Box 83"/>
          <p:cNvSpPr txBox="1">
            <a:spLocks noChangeArrowheads="1"/>
          </p:cNvSpPr>
          <p:nvPr/>
        </p:nvSpPr>
        <p:spPr bwMode="auto">
          <a:xfrm rot="1026321">
            <a:off x="1755933" y="3659188"/>
            <a:ext cx="9636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1200" dirty="0">
                <a:latin typeface="Arial" panose="020B0604020202020204" pitchFamily="34" charset="0"/>
              </a:rPr>
              <a:t>e</a:t>
            </a:r>
            <a:r>
              <a:rPr lang="nl-NL" sz="1200" baseline="-25000" dirty="0">
                <a:latin typeface="Arial" panose="020B0604020202020204" pitchFamily="34" charset="0"/>
              </a:rPr>
              <a:t>c</a:t>
            </a:r>
            <a:r>
              <a:rPr lang="nl-NL" sz="1200" dirty="0">
                <a:latin typeface="Arial" panose="020B0604020202020204" pitchFamily="34" charset="0"/>
              </a:rPr>
              <a:t> + b</a:t>
            </a:r>
            <a:r>
              <a:rPr lang="nl-NL" sz="1200" baseline="-25000" dirty="0">
                <a:latin typeface="Arial" panose="020B0604020202020204" pitchFamily="34" charset="0"/>
              </a:rPr>
              <a:t>ec</a:t>
            </a:r>
            <a:r>
              <a:rPr lang="nl-NL" sz="1200" dirty="0">
                <a:latin typeface="Arial" panose="020B0604020202020204" pitchFamily="34" charset="0"/>
              </a:rPr>
              <a:t>*</a:t>
            </a: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</a:rPr>
              <a:t>M1</a:t>
            </a:r>
          </a:p>
        </p:txBody>
      </p:sp>
      <p:sp>
        <p:nvSpPr>
          <p:cNvPr id="8220" name="Text Box 83"/>
          <p:cNvSpPr txBox="1">
            <a:spLocks noChangeArrowheads="1"/>
          </p:cNvSpPr>
          <p:nvPr/>
        </p:nvSpPr>
        <p:spPr bwMode="auto">
          <a:xfrm>
            <a:off x="947895" y="3535363"/>
            <a:ext cx="3444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1200">
                <a:latin typeface="Arial" panose="020B0604020202020204" pitchFamily="34" charset="0"/>
              </a:rPr>
              <a:t>c</a:t>
            </a:r>
            <a:r>
              <a:rPr lang="nl-NL" sz="1200" baseline="-25000">
                <a:latin typeface="Arial" panose="020B0604020202020204" pitchFamily="34" charset="0"/>
              </a:rPr>
              <a:t>m</a:t>
            </a:r>
            <a:endParaRPr lang="nl-NL" sz="1200">
              <a:solidFill>
                <a:srgbClr val="F9353A"/>
              </a:solidFill>
              <a:latin typeface="Arial" panose="020B0604020202020204" pitchFamily="34" charset="0"/>
            </a:endParaRPr>
          </a:p>
        </p:txBody>
      </p:sp>
      <p:sp>
        <p:nvSpPr>
          <p:cNvPr id="8221" name="Text Box 83"/>
          <p:cNvSpPr txBox="1">
            <a:spLocks noChangeArrowheads="1"/>
          </p:cNvSpPr>
          <p:nvPr/>
        </p:nvSpPr>
        <p:spPr bwMode="auto">
          <a:xfrm>
            <a:off x="727233" y="3716338"/>
            <a:ext cx="3540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1200">
                <a:latin typeface="Arial" panose="020B0604020202020204" pitchFamily="34" charset="0"/>
              </a:rPr>
              <a:t>e</a:t>
            </a:r>
            <a:r>
              <a:rPr lang="nl-NL" sz="1200" baseline="-25000">
                <a:latin typeface="Arial" panose="020B0604020202020204" pitchFamily="34" charset="0"/>
              </a:rPr>
              <a:t>m</a:t>
            </a:r>
            <a:endParaRPr lang="nl-NL" sz="1200">
              <a:solidFill>
                <a:srgbClr val="F9353A"/>
              </a:solidFill>
              <a:latin typeface="Arial" panose="020B0604020202020204" pitchFamily="34" charset="0"/>
            </a:endParaRPr>
          </a:p>
        </p:txBody>
      </p:sp>
      <p:sp>
        <p:nvSpPr>
          <p:cNvPr id="8222" name="Text Box 83"/>
          <p:cNvSpPr txBox="1">
            <a:spLocks noChangeArrowheads="1"/>
          </p:cNvSpPr>
          <p:nvPr/>
        </p:nvSpPr>
        <p:spPr bwMode="auto">
          <a:xfrm>
            <a:off x="3251358" y="3060700"/>
            <a:ext cx="9620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1200" dirty="0">
                <a:latin typeface="Arial" panose="020B0604020202020204" pitchFamily="34" charset="0"/>
              </a:rPr>
              <a:t>c</a:t>
            </a:r>
            <a:r>
              <a:rPr lang="nl-NL" sz="1200" baseline="-25000" dirty="0">
                <a:latin typeface="Arial" panose="020B0604020202020204" pitchFamily="34" charset="0"/>
              </a:rPr>
              <a:t>u</a:t>
            </a:r>
            <a:r>
              <a:rPr lang="nl-NL" sz="1200" dirty="0">
                <a:latin typeface="Arial" panose="020B0604020202020204" pitchFamily="34" charset="0"/>
              </a:rPr>
              <a:t> + b</a:t>
            </a:r>
            <a:r>
              <a:rPr lang="nl-NL" sz="1200" baseline="-25000" dirty="0">
                <a:latin typeface="Arial" panose="020B0604020202020204" pitchFamily="34" charset="0"/>
              </a:rPr>
              <a:t>cu</a:t>
            </a:r>
            <a:r>
              <a:rPr lang="nl-NL" sz="1200" dirty="0">
                <a:latin typeface="Arial" panose="020B0604020202020204" pitchFamily="34" charset="0"/>
              </a:rPr>
              <a:t>*</a:t>
            </a: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</a:rPr>
              <a:t>M1</a:t>
            </a:r>
          </a:p>
        </p:txBody>
      </p:sp>
      <p:sp>
        <p:nvSpPr>
          <p:cNvPr id="8223" name="Text Box 83"/>
          <p:cNvSpPr txBox="1">
            <a:spLocks noChangeArrowheads="1"/>
          </p:cNvSpPr>
          <p:nvPr/>
        </p:nvSpPr>
        <p:spPr bwMode="auto">
          <a:xfrm>
            <a:off x="2454433" y="2732088"/>
            <a:ext cx="9763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1200" dirty="0">
                <a:latin typeface="Arial" panose="020B0604020202020204" pitchFamily="34" charset="0"/>
              </a:rPr>
              <a:t>e</a:t>
            </a:r>
            <a:r>
              <a:rPr lang="nl-NL" sz="1200" baseline="-25000" dirty="0">
                <a:latin typeface="Arial" panose="020B0604020202020204" pitchFamily="34" charset="0"/>
              </a:rPr>
              <a:t>u</a:t>
            </a:r>
            <a:r>
              <a:rPr lang="nl-NL" sz="1200" dirty="0">
                <a:latin typeface="Arial" panose="020B0604020202020204" pitchFamily="34" charset="0"/>
              </a:rPr>
              <a:t> + b</a:t>
            </a:r>
            <a:r>
              <a:rPr lang="nl-NL" sz="1200" baseline="-25000" dirty="0">
                <a:latin typeface="Arial" panose="020B0604020202020204" pitchFamily="34" charset="0"/>
              </a:rPr>
              <a:t>eu</a:t>
            </a:r>
            <a:r>
              <a:rPr lang="nl-NL" sz="1200" dirty="0">
                <a:latin typeface="Arial" panose="020B0604020202020204" pitchFamily="34" charset="0"/>
              </a:rPr>
              <a:t>*</a:t>
            </a: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</a:rPr>
              <a:t>M1</a:t>
            </a:r>
          </a:p>
        </p:txBody>
      </p:sp>
      <p:sp>
        <p:nvSpPr>
          <p:cNvPr id="8224" name="Rectangle 78"/>
          <p:cNvSpPr>
            <a:spLocks noChangeArrowheads="1"/>
          </p:cNvSpPr>
          <p:nvPr/>
        </p:nvSpPr>
        <p:spPr bwMode="auto">
          <a:xfrm>
            <a:off x="5542120" y="4156075"/>
            <a:ext cx="774700" cy="6826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nl-NL" sz="2000" b="1">
                <a:latin typeface="Arial" panose="020B0604020202020204" pitchFamily="34" charset="0"/>
              </a:rPr>
              <a:t>T2</a:t>
            </a:r>
          </a:p>
        </p:txBody>
      </p:sp>
      <p:sp>
        <p:nvSpPr>
          <p:cNvPr id="8225" name="Oval 77"/>
          <p:cNvSpPr>
            <a:spLocks noChangeArrowheads="1"/>
          </p:cNvSpPr>
          <p:nvPr/>
        </p:nvSpPr>
        <p:spPr bwMode="auto">
          <a:xfrm>
            <a:off x="4980145" y="2471738"/>
            <a:ext cx="639763" cy="6397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nl-NL" sz="1600" b="1">
                <a:latin typeface="Arial" panose="020B0604020202020204" pitchFamily="34" charset="0"/>
              </a:rPr>
              <a:t>A</a:t>
            </a:r>
            <a:r>
              <a:rPr lang="nl-NL" sz="1600" b="1" baseline="-25000">
                <a:latin typeface="Arial" panose="020B0604020202020204" pitchFamily="34" charset="0"/>
              </a:rPr>
              <a:t>u</a:t>
            </a:r>
          </a:p>
        </p:txBody>
      </p:sp>
      <p:sp>
        <p:nvSpPr>
          <p:cNvPr id="8226" name="Oval 77"/>
          <p:cNvSpPr>
            <a:spLocks noChangeArrowheads="1"/>
          </p:cNvSpPr>
          <p:nvPr/>
        </p:nvSpPr>
        <p:spPr bwMode="auto">
          <a:xfrm>
            <a:off x="5619908" y="2182813"/>
            <a:ext cx="639763" cy="6397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nl-NL" sz="1600" b="1">
                <a:latin typeface="Arial" panose="020B0604020202020204" pitchFamily="34" charset="0"/>
              </a:rPr>
              <a:t>C</a:t>
            </a:r>
            <a:r>
              <a:rPr lang="nl-NL" sz="1600" b="1" baseline="-25000">
                <a:latin typeface="Arial" panose="020B0604020202020204" pitchFamily="34" charset="0"/>
              </a:rPr>
              <a:t>u</a:t>
            </a:r>
          </a:p>
        </p:txBody>
      </p:sp>
      <p:sp>
        <p:nvSpPr>
          <p:cNvPr id="8227" name="Oval 77"/>
          <p:cNvSpPr>
            <a:spLocks noChangeArrowheads="1"/>
          </p:cNvSpPr>
          <p:nvPr/>
        </p:nvSpPr>
        <p:spPr bwMode="auto">
          <a:xfrm>
            <a:off x="6275545" y="1951038"/>
            <a:ext cx="639763" cy="6413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nl-NL" sz="1600" b="1">
                <a:latin typeface="Arial" panose="020B0604020202020204" pitchFamily="34" charset="0"/>
              </a:rPr>
              <a:t>E</a:t>
            </a:r>
            <a:r>
              <a:rPr lang="nl-NL" sz="1600" b="1" baseline="-25000">
                <a:latin typeface="Arial" panose="020B0604020202020204" pitchFamily="34" charset="0"/>
              </a:rPr>
              <a:t>u</a:t>
            </a:r>
          </a:p>
        </p:txBody>
      </p:sp>
      <p:cxnSp>
        <p:nvCxnSpPr>
          <p:cNvPr id="8228" name="AutoShape 149"/>
          <p:cNvCxnSpPr>
            <a:cxnSpLocks noChangeShapeType="1"/>
            <a:stCxn id="8225" idx="4"/>
            <a:endCxn id="8224" idx="0"/>
          </p:cNvCxnSpPr>
          <p:nvPr/>
        </p:nvCxnSpPr>
        <p:spPr bwMode="auto">
          <a:xfrm>
            <a:off x="5300820" y="3111500"/>
            <a:ext cx="628650" cy="1044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29" name="AutoShape 150"/>
          <p:cNvCxnSpPr>
            <a:cxnSpLocks noChangeShapeType="1"/>
            <a:stCxn id="8226" idx="4"/>
            <a:endCxn id="8224" idx="0"/>
          </p:cNvCxnSpPr>
          <p:nvPr/>
        </p:nvCxnSpPr>
        <p:spPr bwMode="auto">
          <a:xfrm flipH="1">
            <a:off x="5929470" y="2822575"/>
            <a:ext cx="11113" cy="1333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30" name="AutoShape 151"/>
          <p:cNvCxnSpPr>
            <a:cxnSpLocks noChangeShapeType="1"/>
            <a:stCxn id="8227" idx="4"/>
            <a:endCxn id="8224" idx="0"/>
          </p:cNvCxnSpPr>
          <p:nvPr/>
        </p:nvCxnSpPr>
        <p:spPr bwMode="auto">
          <a:xfrm flipH="1">
            <a:off x="5929470" y="2592388"/>
            <a:ext cx="666750" cy="1563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31" name="Text Box 83"/>
          <p:cNvSpPr txBox="1">
            <a:spLocks noChangeArrowheads="1"/>
          </p:cNvSpPr>
          <p:nvPr/>
        </p:nvSpPr>
        <p:spPr bwMode="auto">
          <a:xfrm>
            <a:off x="5967570" y="2716213"/>
            <a:ext cx="9763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1200" dirty="0">
                <a:latin typeface="Arial" panose="020B0604020202020204" pitchFamily="34" charset="0"/>
              </a:rPr>
              <a:t>e</a:t>
            </a:r>
            <a:r>
              <a:rPr lang="nl-NL" sz="1200" baseline="-25000" dirty="0">
                <a:latin typeface="Arial" panose="020B0604020202020204" pitchFamily="34" charset="0"/>
              </a:rPr>
              <a:t>u</a:t>
            </a:r>
            <a:r>
              <a:rPr lang="nl-NL" sz="1200" dirty="0">
                <a:latin typeface="Arial" panose="020B0604020202020204" pitchFamily="34" charset="0"/>
              </a:rPr>
              <a:t> + b</a:t>
            </a:r>
            <a:r>
              <a:rPr lang="nl-NL" sz="1200" baseline="-25000" dirty="0">
                <a:latin typeface="Arial" panose="020B0604020202020204" pitchFamily="34" charset="0"/>
              </a:rPr>
              <a:t>eu</a:t>
            </a:r>
            <a:r>
              <a:rPr lang="nl-NL" sz="1200" dirty="0">
                <a:latin typeface="Arial" panose="020B0604020202020204" pitchFamily="34" charset="0"/>
              </a:rPr>
              <a:t>*</a:t>
            </a: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</a:rPr>
              <a:t>M2</a:t>
            </a:r>
          </a:p>
        </p:txBody>
      </p:sp>
      <p:sp>
        <p:nvSpPr>
          <p:cNvPr id="8232" name="Text Box 83"/>
          <p:cNvSpPr txBox="1">
            <a:spLocks noChangeArrowheads="1"/>
          </p:cNvSpPr>
          <p:nvPr/>
        </p:nvSpPr>
        <p:spPr bwMode="auto">
          <a:xfrm>
            <a:off x="5303995" y="3048000"/>
            <a:ext cx="9620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1200" dirty="0">
                <a:latin typeface="Arial" panose="020B0604020202020204" pitchFamily="34" charset="0"/>
              </a:rPr>
              <a:t>c</a:t>
            </a:r>
            <a:r>
              <a:rPr lang="nl-NL" sz="1200" baseline="-25000" dirty="0">
                <a:latin typeface="Arial" panose="020B0604020202020204" pitchFamily="34" charset="0"/>
              </a:rPr>
              <a:t>u</a:t>
            </a:r>
            <a:r>
              <a:rPr lang="nl-NL" sz="1200" dirty="0">
                <a:latin typeface="Arial" panose="020B0604020202020204" pitchFamily="34" charset="0"/>
              </a:rPr>
              <a:t> + b</a:t>
            </a:r>
            <a:r>
              <a:rPr lang="nl-NL" sz="1200" baseline="-25000" dirty="0">
                <a:latin typeface="Arial" panose="020B0604020202020204" pitchFamily="34" charset="0"/>
              </a:rPr>
              <a:t>cu</a:t>
            </a:r>
            <a:r>
              <a:rPr lang="nl-NL" sz="1200" dirty="0">
                <a:latin typeface="Arial" panose="020B0604020202020204" pitchFamily="34" charset="0"/>
              </a:rPr>
              <a:t>*</a:t>
            </a: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</a:rPr>
              <a:t>M2</a:t>
            </a:r>
          </a:p>
        </p:txBody>
      </p:sp>
      <p:sp>
        <p:nvSpPr>
          <p:cNvPr id="8233" name="Text Box 83"/>
          <p:cNvSpPr txBox="1">
            <a:spLocks noChangeArrowheads="1"/>
          </p:cNvSpPr>
          <p:nvPr/>
        </p:nvSpPr>
        <p:spPr bwMode="auto">
          <a:xfrm>
            <a:off x="4869020" y="3505200"/>
            <a:ext cx="9763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1200" dirty="0">
                <a:latin typeface="Arial" panose="020B0604020202020204" pitchFamily="34" charset="0"/>
              </a:rPr>
              <a:t>a</a:t>
            </a:r>
            <a:r>
              <a:rPr lang="nl-NL" sz="1200" baseline="-25000" dirty="0">
                <a:latin typeface="Arial" panose="020B0604020202020204" pitchFamily="34" charset="0"/>
              </a:rPr>
              <a:t>u</a:t>
            </a:r>
            <a:r>
              <a:rPr lang="nl-NL" sz="1200" dirty="0">
                <a:latin typeface="Arial" panose="020B0604020202020204" pitchFamily="34" charset="0"/>
              </a:rPr>
              <a:t> + b</a:t>
            </a:r>
            <a:r>
              <a:rPr lang="nl-NL" sz="1200" baseline="-25000" dirty="0">
                <a:latin typeface="Arial" panose="020B0604020202020204" pitchFamily="34" charset="0"/>
              </a:rPr>
              <a:t>au</a:t>
            </a:r>
            <a:r>
              <a:rPr lang="nl-NL" sz="1200" dirty="0">
                <a:latin typeface="Arial" panose="020B0604020202020204" pitchFamily="34" charset="0"/>
              </a:rPr>
              <a:t>*</a:t>
            </a: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</a:rPr>
              <a:t>M2</a:t>
            </a:r>
          </a:p>
        </p:txBody>
      </p:sp>
      <p:sp>
        <p:nvSpPr>
          <p:cNvPr id="8234" name="Rectangle 95"/>
          <p:cNvSpPr>
            <a:spLocks noChangeArrowheads="1"/>
          </p:cNvSpPr>
          <p:nvPr/>
        </p:nvSpPr>
        <p:spPr bwMode="auto">
          <a:xfrm>
            <a:off x="7755095" y="4152900"/>
            <a:ext cx="774700" cy="6826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nl-NL" sz="2000" b="1">
                <a:latin typeface="Arial" panose="020B0604020202020204" pitchFamily="34" charset="0"/>
              </a:rPr>
              <a:t>M2</a:t>
            </a:r>
          </a:p>
        </p:txBody>
      </p:sp>
      <p:sp>
        <p:nvSpPr>
          <p:cNvPr id="8235" name="Oval 94"/>
          <p:cNvSpPr>
            <a:spLocks noChangeArrowheads="1"/>
          </p:cNvSpPr>
          <p:nvPr/>
        </p:nvSpPr>
        <p:spPr bwMode="auto">
          <a:xfrm>
            <a:off x="7699533" y="2166938"/>
            <a:ext cx="641350" cy="6397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nl-NL" sz="1600" b="1">
                <a:latin typeface="Arial" panose="020B0604020202020204" pitchFamily="34" charset="0"/>
              </a:rPr>
              <a:t>C</a:t>
            </a:r>
            <a:r>
              <a:rPr lang="nl-NL" sz="1600" b="1" baseline="-25000"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8236" name="Oval 94"/>
          <p:cNvSpPr>
            <a:spLocks noChangeArrowheads="1"/>
          </p:cNvSpPr>
          <p:nvPr/>
        </p:nvSpPr>
        <p:spPr bwMode="auto">
          <a:xfrm>
            <a:off x="8380570" y="2463800"/>
            <a:ext cx="639763" cy="6413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nl-NL" sz="1600" b="1">
                <a:latin typeface="Arial" panose="020B0604020202020204" pitchFamily="34" charset="0"/>
              </a:rPr>
              <a:t>E</a:t>
            </a:r>
            <a:r>
              <a:rPr lang="nl-NL" sz="1600" b="1" baseline="-25000"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8237" name="Oval 94"/>
          <p:cNvSpPr>
            <a:spLocks noChangeArrowheads="1"/>
          </p:cNvSpPr>
          <p:nvPr/>
        </p:nvSpPr>
        <p:spPr bwMode="auto">
          <a:xfrm>
            <a:off x="6996270" y="1962150"/>
            <a:ext cx="639763" cy="6397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nl-NL" sz="1600" b="1">
                <a:latin typeface="Arial" panose="020B0604020202020204" pitchFamily="34" charset="0"/>
              </a:rPr>
              <a:t>A</a:t>
            </a:r>
            <a:r>
              <a:rPr lang="nl-NL" sz="1600" b="1" baseline="-25000">
                <a:latin typeface="Arial" panose="020B0604020202020204" pitchFamily="34" charset="0"/>
              </a:rPr>
              <a:t>c</a:t>
            </a:r>
          </a:p>
        </p:txBody>
      </p:sp>
      <p:cxnSp>
        <p:nvCxnSpPr>
          <p:cNvPr id="8238" name="AutoShape 172"/>
          <p:cNvCxnSpPr>
            <a:cxnSpLocks noChangeShapeType="1"/>
            <a:stCxn id="8237" idx="4"/>
            <a:endCxn id="8234" idx="0"/>
          </p:cNvCxnSpPr>
          <p:nvPr/>
        </p:nvCxnSpPr>
        <p:spPr bwMode="auto">
          <a:xfrm>
            <a:off x="7316945" y="2601913"/>
            <a:ext cx="825500" cy="15509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39" name="AutoShape 173"/>
          <p:cNvCxnSpPr>
            <a:cxnSpLocks noChangeShapeType="1"/>
            <a:stCxn id="8235" idx="4"/>
            <a:endCxn id="8234" idx="0"/>
          </p:cNvCxnSpPr>
          <p:nvPr/>
        </p:nvCxnSpPr>
        <p:spPr bwMode="auto">
          <a:xfrm>
            <a:off x="8020208" y="2806700"/>
            <a:ext cx="122238" cy="134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40" name="AutoShape 174"/>
          <p:cNvCxnSpPr>
            <a:cxnSpLocks noChangeShapeType="1"/>
            <a:stCxn id="8236" idx="4"/>
            <a:endCxn id="8234" idx="0"/>
          </p:cNvCxnSpPr>
          <p:nvPr/>
        </p:nvCxnSpPr>
        <p:spPr bwMode="auto">
          <a:xfrm flipH="1">
            <a:off x="8142445" y="3105150"/>
            <a:ext cx="558800" cy="1047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41" name="AutoShape 175"/>
          <p:cNvCxnSpPr>
            <a:cxnSpLocks noChangeShapeType="1"/>
            <a:stCxn id="8237" idx="4"/>
            <a:endCxn id="8224" idx="0"/>
          </p:cNvCxnSpPr>
          <p:nvPr/>
        </p:nvCxnSpPr>
        <p:spPr bwMode="auto">
          <a:xfrm flipH="1">
            <a:off x="5929470" y="2601913"/>
            <a:ext cx="1387475" cy="15541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42" name="AutoShape 176"/>
          <p:cNvCxnSpPr>
            <a:cxnSpLocks noChangeShapeType="1"/>
            <a:stCxn id="8235" idx="4"/>
            <a:endCxn id="8224" idx="0"/>
          </p:cNvCxnSpPr>
          <p:nvPr/>
        </p:nvCxnSpPr>
        <p:spPr bwMode="auto">
          <a:xfrm flipH="1">
            <a:off x="5929470" y="2806700"/>
            <a:ext cx="2090738" cy="1349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43" name="AutoShape 177"/>
          <p:cNvCxnSpPr>
            <a:cxnSpLocks noChangeShapeType="1"/>
            <a:stCxn id="8236" idx="4"/>
            <a:endCxn id="8224" idx="0"/>
          </p:cNvCxnSpPr>
          <p:nvPr/>
        </p:nvCxnSpPr>
        <p:spPr bwMode="auto">
          <a:xfrm flipH="1">
            <a:off x="5929470" y="3105150"/>
            <a:ext cx="2771775" cy="1050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44" name="Text Box 83"/>
          <p:cNvSpPr txBox="1">
            <a:spLocks noChangeArrowheads="1"/>
          </p:cNvSpPr>
          <p:nvPr/>
        </p:nvSpPr>
        <p:spPr bwMode="auto">
          <a:xfrm>
            <a:off x="7720170" y="3729038"/>
            <a:ext cx="352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1200">
                <a:latin typeface="Arial" panose="020B0604020202020204" pitchFamily="34" charset="0"/>
              </a:rPr>
              <a:t>a</a:t>
            </a:r>
            <a:r>
              <a:rPr lang="nl-NL" sz="1200" baseline="-25000">
                <a:latin typeface="Arial" panose="020B0604020202020204" pitchFamily="34" charset="0"/>
              </a:rPr>
              <a:t>m</a:t>
            </a:r>
            <a:endParaRPr lang="nl-NL" sz="1200">
              <a:solidFill>
                <a:srgbClr val="F9353A"/>
              </a:solidFill>
              <a:latin typeface="Arial" panose="020B0604020202020204" pitchFamily="34" charset="0"/>
            </a:endParaRPr>
          </a:p>
        </p:txBody>
      </p:sp>
      <p:sp>
        <p:nvSpPr>
          <p:cNvPr id="8245" name="Text Box 83"/>
          <p:cNvSpPr txBox="1">
            <a:spLocks noChangeArrowheads="1"/>
          </p:cNvSpPr>
          <p:nvPr/>
        </p:nvSpPr>
        <p:spPr bwMode="auto">
          <a:xfrm>
            <a:off x="8202770" y="3767138"/>
            <a:ext cx="3540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1200">
                <a:latin typeface="Arial" panose="020B0604020202020204" pitchFamily="34" charset="0"/>
              </a:rPr>
              <a:t>e</a:t>
            </a:r>
            <a:r>
              <a:rPr lang="nl-NL" sz="1200" baseline="-25000">
                <a:latin typeface="Arial" panose="020B0604020202020204" pitchFamily="34" charset="0"/>
              </a:rPr>
              <a:t>m</a:t>
            </a:r>
            <a:endParaRPr lang="nl-NL" sz="1200">
              <a:solidFill>
                <a:srgbClr val="F9353A"/>
              </a:solidFill>
              <a:latin typeface="Arial" panose="020B0604020202020204" pitchFamily="34" charset="0"/>
            </a:endParaRPr>
          </a:p>
        </p:txBody>
      </p:sp>
      <p:sp>
        <p:nvSpPr>
          <p:cNvPr id="8246" name="Text Box 83"/>
          <p:cNvSpPr txBox="1">
            <a:spLocks noChangeArrowheads="1"/>
          </p:cNvSpPr>
          <p:nvPr/>
        </p:nvSpPr>
        <p:spPr bwMode="auto">
          <a:xfrm>
            <a:off x="8032908" y="3514725"/>
            <a:ext cx="3444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1200">
                <a:latin typeface="Arial" panose="020B0604020202020204" pitchFamily="34" charset="0"/>
              </a:rPr>
              <a:t>c</a:t>
            </a:r>
            <a:r>
              <a:rPr lang="nl-NL" sz="1200" baseline="-25000">
                <a:latin typeface="Arial" panose="020B0604020202020204" pitchFamily="34" charset="0"/>
              </a:rPr>
              <a:t>m</a:t>
            </a:r>
            <a:endParaRPr lang="nl-NL" sz="1200">
              <a:solidFill>
                <a:srgbClr val="F9353A"/>
              </a:solidFill>
              <a:latin typeface="Arial" panose="020B0604020202020204" pitchFamily="34" charset="0"/>
            </a:endParaRPr>
          </a:p>
        </p:txBody>
      </p:sp>
      <p:sp>
        <p:nvSpPr>
          <p:cNvPr id="8247" name="Text Box 83"/>
          <p:cNvSpPr txBox="1">
            <a:spLocks noChangeArrowheads="1"/>
          </p:cNvSpPr>
          <p:nvPr/>
        </p:nvSpPr>
        <p:spPr bwMode="auto">
          <a:xfrm rot="20352740">
            <a:off x="6716870" y="3651250"/>
            <a:ext cx="9636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1200" dirty="0">
                <a:latin typeface="Arial" panose="020B0604020202020204" pitchFamily="34" charset="0"/>
              </a:rPr>
              <a:t>e</a:t>
            </a:r>
            <a:r>
              <a:rPr lang="nl-NL" sz="1200" baseline="-25000" dirty="0">
                <a:latin typeface="Arial" panose="020B0604020202020204" pitchFamily="34" charset="0"/>
              </a:rPr>
              <a:t>c</a:t>
            </a:r>
            <a:r>
              <a:rPr lang="nl-NL" sz="1200" dirty="0">
                <a:latin typeface="Arial" panose="020B0604020202020204" pitchFamily="34" charset="0"/>
              </a:rPr>
              <a:t> + b</a:t>
            </a:r>
            <a:r>
              <a:rPr lang="nl-NL" sz="1200" baseline="-25000" dirty="0">
                <a:latin typeface="Arial" panose="020B0604020202020204" pitchFamily="34" charset="0"/>
              </a:rPr>
              <a:t>ec</a:t>
            </a:r>
            <a:r>
              <a:rPr lang="nl-NL" sz="1200" dirty="0">
                <a:latin typeface="Arial" panose="020B0604020202020204" pitchFamily="34" charset="0"/>
              </a:rPr>
              <a:t>*</a:t>
            </a: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</a:rPr>
              <a:t>M2</a:t>
            </a:r>
          </a:p>
        </p:txBody>
      </p:sp>
      <p:sp>
        <p:nvSpPr>
          <p:cNvPr id="8248" name="Text Box 83"/>
          <p:cNvSpPr txBox="1">
            <a:spLocks noChangeArrowheads="1"/>
          </p:cNvSpPr>
          <p:nvPr/>
        </p:nvSpPr>
        <p:spPr bwMode="auto">
          <a:xfrm rot="19705979">
            <a:off x="6716870" y="3297238"/>
            <a:ext cx="949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1200" dirty="0">
                <a:latin typeface="Arial" panose="020B0604020202020204" pitchFamily="34" charset="0"/>
              </a:rPr>
              <a:t>c</a:t>
            </a:r>
            <a:r>
              <a:rPr lang="nl-NL" sz="1200" baseline="-25000" dirty="0">
                <a:latin typeface="Arial" panose="020B0604020202020204" pitchFamily="34" charset="0"/>
              </a:rPr>
              <a:t>c</a:t>
            </a:r>
            <a:r>
              <a:rPr lang="nl-NL" sz="1200" dirty="0">
                <a:latin typeface="Arial" panose="020B0604020202020204" pitchFamily="34" charset="0"/>
              </a:rPr>
              <a:t> + b</a:t>
            </a:r>
            <a:r>
              <a:rPr lang="nl-NL" sz="1200" baseline="-25000" dirty="0">
                <a:latin typeface="Arial" panose="020B0604020202020204" pitchFamily="34" charset="0"/>
              </a:rPr>
              <a:t>cc</a:t>
            </a:r>
            <a:r>
              <a:rPr lang="nl-NL" sz="1200" dirty="0">
                <a:latin typeface="Arial" panose="020B0604020202020204" pitchFamily="34" charset="0"/>
              </a:rPr>
              <a:t>*</a:t>
            </a: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</a:rPr>
              <a:t>M2</a:t>
            </a:r>
          </a:p>
        </p:txBody>
      </p:sp>
      <p:sp>
        <p:nvSpPr>
          <p:cNvPr id="8249" name="Text Box 83"/>
          <p:cNvSpPr txBox="1">
            <a:spLocks noChangeArrowheads="1"/>
          </p:cNvSpPr>
          <p:nvPr/>
        </p:nvSpPr>
        <p:spPr bwMode="auto">
          <a:xfrm rot="18727200">
            <a:off x="6396195" y="3098800"/>
            <a:ext cx="9636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nl-NL" sz="1200" dirty="0">
                <a:latin typeface="Arial" panose="020B0604020202020204" pitchFamily="34" charset="0"/>
              </a:rPr>
              <a:t>a</a:t>
            </a:r>
            <a:r>
              <a:rPr lang="nl-NL" sz="1200" baseline="-25000" dirty="0">
                <a:latin typeface="Arial" panose="020B0604020202020204" pitchFamily="34" charset="0"/>
              </a:rPr>
              <a:t>c</a:t>
            </a:r>
            <a:r>
              <a:rPr lang="nl-NL" sz="1200" dirty="0">
                <a:latin typeface="Arial" panose="020B0604020202020204" pitchFamily="34" charset="0"/>
              </a:rPr>
              <a:t> + b</a:t>
            </a:r>
            <a:r>
              <a:rPr lang="nl-NL" sz="1200" baseline="-25000" dirty="0">
                <a:latin typeface="Arial" panose="020B0604020202020204" pitchFamily="34" charset="0"/>
              </a:rPr>
              <a:t>ac</a:t>
            </a:r>
            <a:r>
              <a:rPr lang="nl-NL" sz="1200" dirty="0">
                <a:latin typeface="Arial" panose="020B0604020202020204" pitchFamily="34" charset="0"/>
              </a:rPr>
              <a:t>*</a:t>
            </a: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</a:rPr>
              <a:t>M2</a:t>
            </a:r>
          </a:p>
        </p:txBody>
      </p:sp>
      <p:cxnSp>
        <p:nvCxnSpPr>
          <p:cNvPr id="8250" name="AutoShape 184"/>
          <p:cNvCxnSpPr>
            <a:cxnSpLocks noChangeShapeType="1"/>
            <a:stCxn id="8215" idx="0"/>
            <a:endCxn id="8225" idx="0"/>
          </p:cNvCxnSpPr>
          <p:nvPr/>
        </p:nvCxnSpPr>
        <p:spPr bwMode="auto">
          <a:xfrm rot="5400000" flipV="1">
            <a:off x="4845208" y="2016125"/>
            <a:ext cx="3175" cy="908050"/>
          </a:xfrm>
          <a:prstGeom prst="curvedConnector3">
            <a:avLst>
              <a:gd name="adj1" fmla="val -7200000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51" name="AutoShape 185"/>
          <p:cNvCxnSpPr>
            <a:cxnSpLocks noChangeShapeType="1"/>
            <a:stCxn id="8214" idx="0"/>
            <a:endCxn id="8226" idx="0"/>
          </p:cNvCxnSpPr>
          <p:nvPr/>
        </p:nvCxnSpPr>
        <p:spPr bwMode="auto">
          <a:xfrm rot="5400000" flipV="1">
            <a:off x="4783295" y="1023938"/>
            <a:ext cx="6350" cy="2309813"/>
          </a:xfrm>
          <a:prstGeom prst="curvedConnector3">
            <a:avLst>
              <a:gd name="adj1" fmla="val -6550000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52" name="AutoShape 186"/>
          <p:cNvCxnSpPr>
            <a:cxnSpLocks noChangeShapeType="1"/>
            <a:stCxn id="8202" idx="0"/>
            <a:endCxn id="8235" idx="0"/>
          </p:cNvCxnSpPr>
          <p:nvPr/>
        </p:nvCxnSpPr>
        <p:spPr bwMode="auto">
          <a:xfrm rot="16200000">
            <a:off x="4597558" y="-1250950"/>
            <a:ext cx="4763" cy="6840538"/>
          </a:xfrm>
          <a:prstGeom prst="curvedConnector3">
            <a:avLst>
              <a:gd name="adj1" fmla="val 32700009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53" name="AutoShape 188"/>
          <p:cNvCxnSpPr>
            <a:cxnSpLocks noChangeShapeType="1"/>
            <a:stCxn id="8209" idx="0"/>
            <a:endCxn id="8237" idx="0"/>
          </p:cNvCxnSpPr>
          <p:nvPr/>
        </p:nvCxnSpPr>
        <p:spPr bwMode="auto">
          <a:xfrm rot="16200000">
            <a:off x="4626133" y="-723900"/>
            <a:ext cx="4763" cy="5376863"/>
          </a:xfrm>
          <a:prstGeom prst="curvedConnector3">
            <a:avLst>
              <a:gd name="adj1" fmla="val 17566662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54" name="Text Box 226"/>
          <p:cNvSpPr txBox="1">
            <a:spLocks noChangeArrowheads="1"/>
          </p:cNvSpPr>
          <p:nvPr/>
        </p:nvSpPr>
        <p:spPr bwMode="auto">
          <a:xfrm>
            <a:off x="4014496" y="824700"/>
            <a:ext cx="117019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US" sz="1400"/>
              <a:t>MZ=1 / DZ=.5</a:t>
            </a:r>
            <a:endParaRPr lang="nl-NL" sz="1400"/>
          </a:p>
        </p:txBody>
      </p:sp>
      <p:sp>
        <p:nvSpPr>
          <p:cNvPr id="8255" name="Text Box 227"/>
          <p:cNvSpPr txBox="1">
            <a:spLocks noChangeArrowheads="1"/>
          </p:cNvSpPr>
          <p:nvPr/>
        </p:nvSpPr>
        <p:spPr bwMode="auto">
          <a:xfrm>
            <a:off x="4272913" y="1965914"/>
            <a:ext cx="156289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sz="1400"/>
              <a:t>MZ=1  / DZ=.5</a:t>
            </a:r>
            <a:endParaRPr lang="nl-NL" sz="1400"/>
          </a:p>
        </p:txBody>
      </p:sp>
      <p:sp>
        <p:nvSpPr>
          <p:cNvPr id="8256" name="Text Box 228"/>
          <p:cNvSpPr txBox="1">
            <a:spLocks noChangeArrowheads="1"/>
          </p:cNvSpPr>
          <p:nvPr/>
        </p:nvSpPr>
        <p:spPr bwMode="auto">
          <a:xfrm>
            <a:off x="4049421" y="291300"/>
            <a:ext cx="104515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sz="1400" dirty="0"/>
              <a:t>MZ = DZ = 1</a:t>
            </a:r>
            <a:endParaRPr lang="nl-NL" sz="1400" dirty="0"/>
          </a:p>
        </p:txBody>
      </p:sp>
      <p:sp>
        <p:nvSpPr>
          <p:cNvPr id="8257" name="Text Box 229"/>
          <p:cNvSpPr txBox="1">
            <a:spLocks noChangeArrowheads="1"/>
          </p:cNvSpPr>
          <p:nvPr/>
        </p:nvSpPr>
        <p:spPr bwMode="auto">
          <a:xfrm>
            <a:off x="4346441" y="1433610"/>
            <a:ext cx="104515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sz="1400"/>
              <a:t>MZ = DZ = 1</a:t>
            </a:r>
            <a:endParaRPr lang="nl-NL" sz="1400"/>
          </a:p>
        </p:txBody>
      </p:sp>
      <p:sp>
        <p:nvSpPr>
          <p:cNvPr id="2" name="TextBox 1"/>
          <p:cNvSpPr txBox="1"/>
          <p:nvPr/>
        </p:nvSpPr>
        <p:spPr>
          <a:xfrm>
            <a:off x="2255837" y="5431443"/>
            <a:ext cx="45961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umx function available!</a:t>
            </a:r>
          </a:p>
        </p:txBody>
      </p:sp>
    </p:spTree>
    <p:extLst>
      <p:ext uri="{BB962C8B-B14F-4D97-AF65-F5344CB8AC3E}">
        <p14:creationId xmlns:p14="http://schemas.microsoft.com/office/powerpoint/2010/main" val="21045941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574A594-45A8-40CD-9E0C-A48C45D3EF23}"/>
              </a:ext>
            </a:extLst>
          </p:cNvPr>
          <p:cNvSpPr/>
          <p:nvPr/>
        </p:nvSpPr>
        <p:spPr>
          <a:xfrm>
            <a:off x="186070" y="5486400"/>
            <a:ext cx="815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i="1">
                <a:solidFill>
                  <a:srgbClr val="292526"/>
                </a:solidFill>
                <a:latin typeface="Berkeley-Italic"/>
              </a:rPr>
              <a:t>Arch Gen Psychiatry. 2009;66(6):640-648</a:t>
            </a:r>
            <a:endParaRPr lang="nl-NL" sz="280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E0E525-899E-469B-91D5-BA57FD64D0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070" y="24809"/>
            <a:ext cx="8957930" cy="250295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F9E09D4-3A40-469D-AB8C-51C14513EB23}"/>
              </a:ext>
            </a:extLst>
          </p:cNvPr>
          <p:cNvSpPr/>
          <p:nvPr/>
        </p:nvSpPr>
        <p:spPr>
          <a:xfrm>
            <a:off x="186070" y="2746678"/>
            <a:ext cx="8534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>
                <a:latin typeface="Arial" panose="020B0604020202020204" pitchFamily="34" charset="0"/>
              </a:rPr>
              <a:t>Phenotype:  </a:t>
            </a:r>
            <a:r>
              <a:rPr lang="nl-NL" sz="2800">
                <a:solidFill>
                  <a:srgbClr val="292526"/>
                </a:solidFill>
                <a:latin typeface="Berkeley-Medium"/>
              </a:rPr>
              <a:t>externalizing behavior</a:t>
            </a:r>
            <a:endParaRPr lang="nl-NL" sz="28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F44601-9726-4D66-932A-7B7B8159BF8D}"/>
              </a:ext>
            </a:extLst>
          </p:cNvPr>
          <p:cNvSpPr/>
          <p:nvPr/>
        </p:nvSpPr>
        <p:spPr>
          <a:xfrm>
            <a:off x="186070" y="3422298"/>
            <a:ext cx="8534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>
                <a:latin typeface="Arial" panose="020B0604020202020204" pitchFamily="34" charset="0"/>
              </a:rPr>
              <a:t>Moderators:  </a:t>
            </a:r>
            <a:r>
              <a:rPr lang="nl-NL" sz="2800"/>
              <a:t>academic achievement and engagement, antisocial and prosocial peer affiliations, </a:t>
            </a:r>
            <a:r>
              <a:rPr lang="en-US" sz="2800"/>
              <a:t>mother-child and father-child relationship problems, and </a:t>
            </a:r>
            <a:r>
              <a:rPr lang="nl-NL" sz="2800"/>
              <a:t>stressful life events.</a:t>
            </a:r>
          </a:p>
        </p:txBody>
      </p:sp>
    </p:spTree>
    <p:extLst>
      <p:ext uri="{BB962C8B-B14F-4D97-AF65-F5344CB8AC3E}">
        <p14:creationId xmlns:p14="http://schemas.microsoft.com/office/powerpoint/2010/main" val="35220313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3925087-8174-49EF-83E6-255BFA08A1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990600"/>
            <a:ext cx="6934200" cy="4501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994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5" name="Rectangle 3"/>
          <p:cNvSpPr>
            <a:spLocks noChangeArrowheads="1"/>
          </p:cNvSpPr>
          <p:nvPr/>
        </p:nvSpPr>
        <p:spPr bwMode="auto">
          <a:xfrm>
            <a:off x="1981200" y="4343400"/>
            <a:ext cx="990600" cy="83820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 dirty="0" err="1"/>
              <a:t>pheno</a:t>
            </a:r>
            <a:endParaRPr lang="en-US" sz="2400" dirty="0"/>
          </a:p>
          <a:p>
            <a:pPr algn="ctr" eaLnBrk="0" hangingPunct="0"/>
            <a:r>
              <a:rPr lang="en-US" sz="2400" dirty="0"/>
              <a:t>Twin 1</a:t>
            </a:r>
          </a:p>
        </p:txBody>
      </p:sp>
      <p:sp>
        <p:nvSpPr>
          <p:cNvPr id="289796" name="Oval 4"/>
          <p:cNvSpPr>
            <a:spLocks noChangeArrowheads="1"/>
          </p:cNvSpPr>
          <p:nvPr/>
        </p:nvSpPr>
        <p:spPr bwMode="auto">
          <a:xfrm>
            <a:off x="838200" y="1828800"/>
            <a:ext cx="1066800" cy="1066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/>
              <a:t>A</a:t>
            </a:r>
          </a:p>
        </p:txBody>
      </p:sp>
      <p:sp>
        <p:nvSpPr>
          <p:cNvPr id="289798" name="Oval 6"/>
          <p:cNvSpPr>
            <a:spLocks noChangeArrowheads="1"/>
          </p:cNvSpPr>
          <p:nvPr/>
        </p:nvSpPr>
        <p:spPr bwMode="auto">
          <a:xfrm>
            <a:off x="2743200" y="1828800"/>
            <a:ext cx="1066800" cy="1066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/>
              <a:t>E</a:t>
            </a:r>
          </a:p>
        </p:txBody>
      </p:sp>
      <p:cxnSp>
        <p:nvCxnSpPr>
          <p:cNvPr id="289799" name="AutoShape 7"/>
          <p:cNvCxnSpPr>
            <a:cxnSpLocks noChangeShapeType="1"/>
            <a:stCxn id="289796" idx="4"/>
            <a:endCxn id="289795" idx="0"/>
          </p:cNvCxnSpPr>
          <p:nvPr/>
        </p:nvCxnSpPr>
        <p:spPr bwMode="auto">
          <a:xfrm>
            <a:off x="1371600" y="2895600"/>
            <a:ext cx="1104900" cy="1447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89801" name="AutoShape 9"/>
          <p:cNvCxnSpPr>
            <a:cxnSpLocks noChangeShapeType="1"/>
            <a:stCxn id="289798" idx="4"/>
            <a:endCxn id="289795" idx="0"/>
          </p:cNvCxnSpPr>
          <p:nvPr/>
        </p:nvCxnSpPr>
        <p:spPr bwMode="auto">
          <a:xfrm flipH="1">
            <a:off x="2476500" y="2895600"/>
            <a:ext cx="800100" cy="1447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89802" name="Rectangle 10"/>
          <p:cNvSpPr>
            <a:spLocks noChangeArrowheads="1"/>
          </p:cNvSpPr>
          <p:nvPr/>
        </p:nvSpPr>
        <p:spPr bwMode="auto">
          <a:xfrm>
            <a:off x="5791200" y="4343400"/>
            <a:ext cx="990600" cy="83820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 dirty="0" err="1"/>
              <a:t>pheno</a:t>
            </a:r>
            <a:endParaRPr lang="en-US" sz="2400" dirty="0"/>
          </a:p>
          <a:p>
            <a:pPr algn="ctr" eaLnBrk="0" hangingPunct="0"/>
            <a:r>
              <a:rPr lang="en-US" sz="2400" dirty="0"/>
              <a:t>Twin 2</a:t>
            </a:r>
          </a:p>
        </p:txBody>
      </p:sp>
      <p:sp>
        <p:nvSpPr>
          <p:cNvPr id="289803" name="Oval 11"/>
          <p:cNvSpPr>
            <a:spLocks noChangeArrowheads="1"/>
          </p:cNvSpPr>
          <p:nvPr/>
        </p:nvSpPr>
        <p:spPr bwMode="auto">
          <a:xfrm>
            <a:off x="4876800" y="1828800"/>
            <a:ext cx="1066800" cy="1066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/>
              <a:t>A</a:t>
            </a:r>
          </a:p>
        </p:txBody>
      </p:sp>
      <p:sp>
        <p:nvSpPr>
          <p:cNvPr id="289805" name="Oval 13"/>
          <p:cNvSpPr>
            <a:spLocks noChangeArrowheads="1"/>
          </p:cNvSpPr>
          <p:nvPr/>
        </p:nvSpPr>
        <p:spPr bwMode="auto">
          <a:xfrm>
            <a:off x="6705600" y="1828800"/>
            <a:ext cx="1066800" cy="1066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/>
              <a:t>E</a:t>
            </a:r>
          </a:p>
        </p:txBody>
      </p:sp>
      <p:cxnSp>
        <p:nvCxnSpPr>
          <p:cNvPr id="289806" name="AutoShape 14"/>
          <p:cNvCxnSpPr>
            <a:cxnSpLocks noChangeShapeType="1"/>
            <a:stCxn id="289803" idx="4"/>
            <a:endCxn id="289802" idx="0"/>
          </p:cNvCxnSpPr>
          <p:nvPr/>
        </p:nvCxnSpPr>
        <p:spPr bwMode="auto">
          <a:xfrm>
            <a:off x="5410200" y="2895600"/>
            <a:ext cx="876300" cy="1447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89808" name="AutoShape 16"/>
          <p:cNvCxnSpPr>
            <a:cxnSpLocks noChangeShapeType="1"/>
            <a:stCxn id="289805" idx="4"/>
            <a:endCxn id="289802" idx="0"/>
          </p:cNvCxnSpPr>
          <p:nvPr/>
        </p:nvCxnSpPr>
        <p:spPr bwMode="auto">
          <a:xfrm flipH="1">
            <a:off x="6286500" y="2895600"/>
            <a:ext cx="952500" cy="1447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89809" name="AutoShape 17"/>
          <p:cNvCxnSpPr>
            <a:cxnSpLocks noChangeShapeType="1"/>
            <a:stCxn id="289796" idx="0"/>
            <a:endCxn id="289803" idx="0"/>
          </p:cNvCxnSpPr>
          <p:nvPr/>
        </p:nvCxnSpPr>
        <p:spPr bwMode="auto">
          <a:xfrm rot="5400000" flipH="1" flipV="1">
            <a:off x="3390900" y="-190500"/>
            <a:ext cx="12700" cy="4038600"/>
          </a:xfrm>
          <a:prstGeom prst="curvedConnector3">
            <a:avLst>
              <a:gd name="adj1" fmla="val 3400000"/>
            </a:avLst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289811" name="Text Box 19"/>
          <p:cNvSpPr txBox="1">
            <a:spLocks noChangeArrowheads="1"/>
          </p:cNvSpPr>
          <p:nvPr/>
        </p:nvSpPr>
        <p:spPr bwMode="auto">
          <a:xfrm>
            <a:off x="831851" y="3245822"/>
            <a:ext cx="1117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2800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89813" name="Text Box 21"/>
          <p:cNvSpPr txBox="1">
            <a:spLocks noChangeArrowheads="1"/>
          </p:cNvSpPr>
          <p:nvPr/>
        </p:nvSpPr>
        <p:spPr bwMode="auto">
          <a:xfrm>
            <a:off x="3084339" y="3245822"/>
            <a:ext cx="3433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 b="1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89815" name="Text Box 23"/>
          <p:cNvSpPr txBox="1">
            <a:spLocks noChangeArrowheads="1"/>
          </p:cNvSpPr>
          <p:nvPr/>
        </p:nvSpPr>
        <p:spPr bwMode="auto">
          <a:xfrm>
            <a:off x="6831574" y="3224356"/>
            <a:ext cx="3433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 b="1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89816" name="Text Box 24"/>
          <p:cNvSpPr txBox="1">
            <a:spLocks noChangeArrowheads="1"/>
          </p:cNvSpPr>
          <p:nvPr/>
        </p:nvSpPr>
        <p:spPr bwMode="auto">
          <a:xfrm>
            <a:off x="4967171" y="3131579"/>
            <a:ext cx="1041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2800" b="1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031347" y="834420"/>
            <a:ext cx="11128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1 or .5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295400" y="152400"/>
            <a:ext cx="41488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Ph</a:t>
            </a:r>
            <a:r>
              <a:rPr lang="nl-NL" baseline="-25000"/>
              <a:t>i</a:t>
            </a:r>
            <a:r>
              <a:rPr lang="nl-NL"/>
              <a:t> – </a:t>
            </a:r>
            <a:r>
              <a:rPr lang="nl-NL">
                <a:latin typeface="Symbol" pitchFamily="18" charset="2"/>
              </a:rPr>
              <a:t>m</a:t>
            </a:r>
            <a:r>
              <a:rPr lang="nl-NL">
                <a:solidFill>
                  <a:srgbClr val="FF0000"/>
                </a:solidFill>
              </a:rPr>
              <a:t> </a:t>
            </a:r>
            <a:r>
              <a:rPr lang="nl-NL"/>
              <a:t>= </a:t>
            </a:r>
            <a:r>
              <a:rPr lang="nl-NL" b="1">
                <a:solidFill>
                  <a:srgbClr val="FF0000"/>
                </a:solidFill>
              </a:rPr>
              <a:t>a</a:t>
            </a:r>
            <a:r>
              <a:rPr lang="nl-NL"/>
              <a:t>*A</a:t>
            </a:r>
            <a:r>
              <a:rPr lang="nl-NL" baseline="-25000"/>
              <a:t>i</a:t>
            </a:r>
            <a:r>
              <a:rPr lang="nl-NL"/>
              <a:t> + </a:t>
            </a:r>
            <a:r>
              <a:rPr lang="nl-NL" b="1">
                <a:solidFill>
                  <a:srgbClr val="FF0000"/>
                </a:solidFill>
              </a:rPr>
              <a:t>e</a:t>
            </a:r>
            <a:r>
              <a:rPr lang="nl-NL"/>
              <a:t>*E</a:t>
            </a:r>
            <a:r>
              <a:rPr lang="nl-NL" baseline="-25000"/>
              <a:t>i</a:t>
            </a:r>
            <a:endParaRPr lang="nl-NL"/>
          </a:p>
        </p:txBody>
      </p:sp>
      <p:sp>
        <p:nvSpPr>
          <p:cNvPr id="26" name="TextBox 25"/>
          <p:cNvSpPr txBox="1"/>
          <p:nvPr/>
        </p:nvSpPr>
        <p:spPr>
          <a:xfrm>
            <a:off x="228600" y="5410200"/>
            <a:ext cx="78459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/>
              <a:t>mean(Ph) = </a:t>
            </a:r>
            <a:r>
              <a:rPr lang="en-US" sz="3200" b="1">
                <a:latin typeface="Symbol" pitchFamily="18" charset="2"/>
              </a:rPr>
              <a:t>m</a:t>
            </a:r>
            <a:r>
              <a:rPr lang="en-US" sz="3200"/>
              <a:t> </a:t>
            </a:r>
          </a:p>
          <a:p>
            <a:r>
              <a:rPr lang="en-US" sz="3200"/>
              <a:t>var(Ph) = </a:t>
            </a:r>
            <a:r>
              <a:rPr lang="en-US" sz="3200">
                <a:latin typeface="Symbol" pitchFamily="18" charset="2"/>
              </a:rPr>
              <a:t>s</a:t>
            </a:r>
            <a:r>
              <a:rPr lang="en-US" sz="3200" baseline="30000"/>
              <a:t>2</a:t>
            </a:r>
            <a:r>
              <a:rPr lang="en-US" sz="3200" baseline="-25000"/>
              <a:t>Ph</a:t>
            </a:r>
            <a:r>
              <a:rPr lang="en-US" sz="3200"/>
              <a:t> = V</a:t>
            </a:r>
            <a:r>
              <a:rPr lang="en-US" sz="3200" baseline="-25000"/>
              <a:t>Ph</a:t>
            </a:r>
            <a:r>
              <a:rPr lang="en-US" sz="3200"/>
              <a:t> = a*1*a + e*1*e</a:t>
            </a:r>
            <a:r>
              <a:rPr lang="en-US" sz="3200" baseline="30000"/>
              <a:t> </a:t>
            </a:r>
            <a:r>
              <a:rPr lang="en-US" sz="3200"/>
              <a:t>= a</a:t>
            </a:r>
            <a:r>
              <a:rPr lang="en-US" sz="3200" baseline="30000"/>
              <a:t>2</a:t>
            </a:r>
            <a:r>
              <a:rPr lang="en-US" sz="3200"/>
              <a:t> + e</a:t>
            </a:r>
            <a:r>
              <a:rPr lang="en-US" sz="3200" baseline="30000"/>
              <a:t>2</a:t>
            </a:r>
          </a:p>
          <a:p>
            <a:endParaRPr lang="en-US" baseline="30000"/>
          </a:p>
        </p:txBody>
      </p:sp>
      <p:cxnSp>
        <p:nvCxnSpPr>
          <p:cNvPr id="28" name="Shape 27"/>
          <p:cNvCxnSpPr>
            <a:stCxn id="289796" idx="2"/>
            <a:endCxn id="289796" idx="3"/>
          </p:cNvCxnSpPr>
          <p:nvPr/>
        </p:nvCxnSpPr>
        <p:spPr>
          <a:xfrm rot="10800000" flipH="1" flipV="1">
            <a:off x="838199" y="2362199"/>
            <a:ext cx="156229" cy="377171"/>
          </a:xfrm>
          <a:prstGeom prst="curvedConnector4">
            <a:avLst>
              <a:gd name="adj1" fmla="val -146324"/>
              <a:gd name="adj2" fmla="val 153077"/>
            </a:avLst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81000" y="25146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1</a:t>
            </a:r>
          </a:p>
        </p:txBody>
      </p:sp>
      <p:cxnSp>
        <p:nvCxnSpPr>
          <p:cNvPr id="30" name="Shape 29"/>
          <p:cNvCxnSpPr>
            <a:stCxn id="289798" idx="2"/>
            <a:endCxn id="289798" idx="3"/>
          </p:cNvCxnSpPr>
          <p:nvPr/>
        </p:nvCxnSpPr>
        <p:spPr>
          <a:xfrm rot="10800000" flipH="1" flipV="1">
            <a:off x="2743199" y="2362199"/>
            <a:ext cx="156229" cy="377171"/>
          </a:xfrm>
          <a:prstGeom prst="curvedConnector4">
            <a:avLst>
              <a:gd name="adj1" fmla="val -146324"/>
              <a:gd name="adj2" fmla="val 146084"/>
            </a:avLst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hape 34"/>
          <p:cNvCxnSpPr>
            <a:stCxn id="289803" idx="2"/>
            <a:endCxn id="289803" idx="3"/>
          </p:cNvCxnSpPr>
          <p:nvPr/>
        </p:nvCxnSpPr>
        <p:spPr>
          <a:xfrm rot="10800000" flipH="1" flipV="1">
            <a:off x="4876799" y="2362199"/>
            <a:ext cx="156229" cy="377171"/>
          </a:xfrm>
          <a:prstGeom prst="curvedConnector4">
            <a:avLst>
              <a:gd name="adj1" fmla="val -146324"/>
              <a:gd name="adj2" fmla="val 139090"/>
            </a:avLst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hape 35"/>
          <p:cNvCxnSpPr>
            <a:stCxn id="289805" idx="2"/>
            <a:endCxn id="289805" idx="3"/>
          </p:cNvCxnSpPr>
          <p:nvPr/>
        </p:nvCxnSpPr>
        <p:spPr>
          <a:xfrm rot="10800000" flipH="1" flipV="1">
            <a:off x="6705599" y="2362199"/>
            <a:ext cx="156229" cy="377171"/>
          </a:xfrm>
          <a:prstGeom prst="curvedConnector4">
            <a:avLst>
              <a:gd name="adj1" fmla="val -146324"/>
              <a:gd name="adj2" fmla="val 150746"/>
            </a:avLst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286000" y="25146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419600" y="24384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172200" y="25146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1</a:t>
            </a:r>
          </a:p>
        </p:txBody>
      </p:sp>
      <p:sp>
        <p:nvSpPr>
          <p:cNvPr id="34" name="AutoShape 28">
            <a:extLst>
              <a:ext uri="{FF2B5EF4-FFF2-40B4-BE49-F238E27FC236}">
                <a16:creationId xmlns:a16="http://schemas.microsoft.com/office/drawing/2014/main" id="{E5C9FD96-DB81-469D-9E19-DBE6BC6B3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0387" y="4407131"/>
            <a:ext cx="990600" cy="685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nl-NL" sz="2400" dirty="0"/>
              <a:t>1</a:t>
            </a:r>
            <a:endParaRPr lang="en-US" sz="2400" dirty="0"/>
          </a:p>
        </p:txBody>
      </p:sp>
      <p:cxnSp>
        <p:nvCxnSpPr>
          <p:cNvPr id="37" name="AutoShape 29">
            <a:extLst>
              <a:ext uri="{FF2B5EF4-FFF2-40B4-BE49-F238E27FC236}">
                <a16:creationId xmlns:a16="http://schemas.microsoft.com/office/drawing/2014/main" id="{6EF34946-1D56-45D7-840C-3DA5FC24E1EB}"/>
              </a:ext>
            </a:extLst>
          </p:cNvPr>
          <p:cNvCxnSpPr>
            <a:cxnSpLocks noChangeShapeType="1"/>
            <a:stCxn id="34" idx="5"/>
          </p:cNvCxnSpPr>
          <p:nvPr/>
        </p:nvCxnSpPr>
        <p:spPr bwMode="auto">
          <a:xfrm>
            <a:off x="4663337" y="4750031"/>
            <a:ext cx="1127863" cy="12469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986D5D4-C8B4-448F-B51C-04F11FA0C542}"/>
              </a:ext>
            </a:extLst>
          </p:cNvPr>
          <p:cNvCxnSpPr>
            <a:stCxn id="34" idx="1"/>
          </p:cNvCxnSpPr>
          <p:nvPr/>
        </p:nvCxnSpPr>
        <p:spPr>
          <a:xfrm flipH="1">
            <a:off x="2971800" y="4750031"/>
            <a:ext cx="1196237" cy="1246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 Box 30">
            <a:extLst>
              <a:ext uri="{FF2B5EF4-FFF2-40B4-BE49-F238E27FC236}">
                <a16:creationId xmlns:a16="http://schemas.microsoft.com/office/drawing/2014/main" id="{E843F5E0-A60F-4023-A45E-69A33437A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9450" y="4249121"/>
            <a:ext cx="149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2400" b="1">
                <a:latin typeface="Symbol" pitchFamily="18" charset="2"/>
              </a:rPr>
              <a:t>m</a:t>
            </a:r>
            <a:endParaRPr lang="en-US" sz="2400" b="1" dirty="0"/>
          </a:p>
        </p:txBody>
      </p:sp>
      <p:sp>
        <p:nvSpPr>
          <p:cNvPr id="41" name="Text Box 30">
            <a:extLst>
              <a:ext uri="{FF2B5EF4-FFF2-40B4-BE49-F238E27FC236}">
                <a16:creationId xmlns:a16="http://schemas.microsoft.com/office/drawing/2014/main" id="{1459454B-44E8-4C1A-AC67-FD1C93896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0" y="4219353"/>
            <a:ext cx="149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en-US" sz="2400" b="1">
                <a:latin typeface="Symbol" pitchFamily="18" charset="2"/>
              </a:rPr>
              <a:t>m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29149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6B54DB9-9F38-4092-8A10-5A23AD8216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" y="21265"/>
            <a:ext cx="9067800" cy="203445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27DA556-BA50-499D-B956-D59BB7D45C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2133600"/>
            <a:ext cx="5491163" cy="337752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2000789-3429-449B-B2B6-19DF32F793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3443" y="5589007"/>
            <a:ext cx="7686675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250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37065"/>
            <a:ext cx="86513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/>
              <a:t>What about non-linear moderation? E.g., extend </a:t>
            </a:r>
            <a:r>
              <a:rPr lang="nl-NL" sz="3000" dirty="0"/>
              <a:t>the model from linear </a:t>
            </a:r>
            <a:r>
              <a:rPr lang="nl-NL" sz="3000"/>
              <a:t>to  linear + quadratic.  </a:t>
            </a:r>
          </a:p>
          <a:p>
            <a:r>
              <a:rPr lang="nl-NL" sz="3000">
                <a:latin typeface="Arial" panose="020B0604020202020204" pitchFamily="34" charset="0"/>
              </a:rPr>
              <a:t>e</a:t>
            </a:r>
            <a:r>
              <a:rPr lang="nl-NL" sz="3000" baseline="-25000">
                <a:latin typeface="Arial" panose="020B0604020202020204" pitchFamily="34" charset="0"/>
              </a:rPr>
              <a:t>c</a:t>
            </a:r>
            <a:r>
              <a:rPr lang="nl-NL" sz="3000">
                <a:latin typeface="Arial" panose="020B0604020202020204" pitchFamily="34" charset="0"/>
              </a:rPr>
              <a:t> </a:t>
            </a:r>
            <a:r>
              <a:rPr lang="nl-NL" sz="3000" dirty="0">
                <a:latin typeface="Arial" panose="020B0604020202020204" pitchFamily="34" charset="0"/>
              </a:rPr>
              <a:t>+ b</a:t>
            </a:r>
            <a:r>
              <a:rPr lang="nl-NL" sz="3000" baseline="-25000" dirty="0">
                <a:latin typeface="Arial" panose="020B0604020202020204" pitchFamily="34" charset="0"/>
              </a:rPr>
              <a:t>ec1</a:t>
            </a:r>
            <a:r>
              <a:rPr lang="nl-NL" sz="3000" dirty="0">
                <a:latin typeface="Arial" panose="020B0604020202020204" pitchFamily="34" charset="0"/>
              </a:rPr>
              <a:t>*</a:t>
            </a:r>
            <a:r>
              <a:rPr lang="nl-NL" sz="3000" b="1" dirty="0">
                <a:solidFill>
                  <a:srgbClr val="FF0000"/>
                </a:solidFill>
                <a:latin typeface="Arial" panose="020B0604020202020204" pitchFamily="34" charset="0"/>
              </a:rPr>
              <a:t>M1 </a:t>
            </a:r>
            <a:r>
              <a:rPr lang="nl-NL" sz="3000" dirty="0">
                <a:latin typeface="Arial" panose="020B0604020202020204" pitchFamily="34" charset="0"/>
              </a:rPr>
              <a:t>+ b</a:t>
            </a:r>
            <a:r>
              <a:rPr lang="nl-NL" sz="3000" baseline="-25000" dirty="0">
                <a:latin typeface="Arial" panose="020B0604020202020204" pitchFamily="34" charset="0"/>
              </a:rPr>
              <a:t>ec2</a:t>
            </a:r>
            <a:r>
              <a:rPr lang="nl-NL" sz="3000" dirty="0">
                <a:latin typeface="Arial" panose="020B0604020202020204" pitchFamily="34" charset="0"/>
              </a:rPr>
              <a:t>*</a:t>
            </a:r>
            <a:r>
              <a:rPr lang="nl-NL" sz="3000" b="1">
                <a:solidFill>
                  <a:srgbClr val="FF0000"/>
                </a:solidFill>
                <a:latin typeface="Arial" panose="020B0604020202020204" pitchFamily="34" charset="0"/>
              </a:rPr>
              <a:t>M1</a:t>
            </a:r>
            <a:r>
              <a:rPr lang="nl-NL" sz="3000" b="1" baseline="30000">
                <a:latin typeface="Arial" panose="020B0604020202020204" pitchFamily="34" charset="0"/>
              </a:rPr>
              <a:t>2</a:t>
            </a:r>
            <a:r>
              <a:rPr lang="nl-NL" sz="3000" b="1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endParaRPr lang="nl-NL" sz="3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ECD34A-0E3F-4872-8366-6F81FD8A4BBD}"/>
              </a:ext>
            </a:extLst>
          </p:cNvPr>
          <p:cNvSpPr txBox="1"/>
          <p:nvPr/>
        </p:nvSpPr>
        <p:spPr>
          <a:xfrm>
            <a:off x="228600" y="2087085"/>
            <a:ext cx="491512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000" dirty="0"/>
              <a:t>What about &gt;</a:t>
            </a:r>
            <a:r>
              <a:rPr lang="nl-NL" sz="3000"/>
              <a:t>1 moderators?</a:t>
            </a:r>
            <a:endParaRPr lang="nl-NL" sz="3000" dirty="0"/>
          </a:p>
          <a:p>
            <a:r>
              <a:rPr lang="nl-NL" sz="3000" dirty="0"/>
              <a:t>Extend the </a:t>
            </a:r>
            <a:r>
              <a:rPr lang="nl-NL" sz="3000"/>
              <a:t>model accordingly </a:t>
            </a:r>
          </a:p>
          <a:p>
            <a:r>
              <a:rPr lang="nl-NL" sz="3000">
                <a:latin typeface="Arial" panose="020B0604020202020204" pitchFamily="34" charset="0"/>
              </a:rPr>
              <a:t>e</a:t>
            </a:r>
            <a:r>
              <a:rPr lang="nl-NL" sz="3000" baseline="-25000">
                <a:latin typeface="Arial" panose="020B0604020202020204" pitchFamily="34" charset="0"/>
              </a:rPr>
              <a:t>c</a:t>
            </a:r>
            <a:r>
              <a:rPr lang="nl-NL" sz="3000">
                <a:latin typeface="Arial" panose="020B0604020202020204" pitchFamily="34" charset="0"/>
              </a:rPr>
              <a:t> + b</a:t>
            </a:r>
            <a:r>
              <a:rPr lang="nl-NL" sz="3000" baseline="-25000">
                <a:latin typeface="Arial" panose="020B0604020202020204" pitchFamily="34" charset="0"/>
              </a:rPr>
              <a:t>ec1</a:t>
            </a:r>
            <a:r>
              <a:rPr lang="nl-NL" sz="3000">
                <a:latin typeface="Arial" panose="020B0604020202020204" pitchFamily="34" charset="0"/>
              </a:rPr>
              <a:t>*</a:t>
            </a:r>
            <a:r>
              <a:rPr lang="nl-NL" sz="3000" b="1">
                <a:solidFill>
                  <a:srgbClr val="FF0000"/>
                </a:solidFill>
                <a:latin typeface="Arial" panose="020B0604020202020204" pitchFamily="34" charset="0"/>
              </a:rPr>
              <a:t>SES </a:t>
            </a:r>
            <a:r>
              <a:rPr lang="nl-NL" sz="3000">
                <a:latin typeface="Arial" panose="020B0604020202020204" pitchFamily="34" charset="0"/>
              </a:rPr>
              <a:t>+ b</a:t>
            </a:r>
            <a:r>
              <a:rPr lang="nl-NL" sz="3000" baseline="-25000">
                <a:latin typeface="Arial" panose="020B0604020202020204" pitchFamily="34" charset="0"/>
              </a:rPr>
              <a:t>ec2</a:t>
            </a:r>
            <a:r>
              <a:rPr lang="nl-NL" sz="3000">
                <a:latin typeface="Arial" panose="020B0604020202020204" pitchFamily="34" charset="0"/>
              </a:rPr>
              <a:t>*</a:t>
            </a:r>
            <a:r>
              <a:rPr lang="nl-NL" sz="3000" b="1">
                <a:solidFill>
                  <a:srgbClr val="FF0000"/>
                </a:solidFill>
                <a:latin typeface="Arial" panose="020B0604020202020204" pitchFamily="34" charset="0"/>
              </a:rPr>
              <a:t>AGE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B4852A-FB2D-4A7D-BEB2-1AF3E40C8672}"/>
              </a:ext>
            </a:extLst>
          </p:cNvPr>
          <p:cNvSpPr/>
          <p:nvPr/>
        </p:nvSpPr>
        <p:spPr>
          <a:xfrm>
            <a:off x="228600" y="3937551"/>
            <a:ext cx="675344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000"/>
              <a:t>What about categorical data?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399117F-CB64-488A-B20B-C7D647F3AB2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4491549"/>
            <a:ext cx="5662237" cy="2029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7234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486737-5D43-442B-83F9-8789BA9178B9}"/>
              </a:ext>
            </a:extLst>
          </p:cNvPr>
          <p:cNvSpPr txBox="1"/>
          <p:nvPr/>
        </p:nvSpPr>
        <p:spPr>
          <a:xfrm>
            <a:off x="342900" y="609600"/>
            <a:ext cx="8458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Sex special case.... DZOS!</a:t>
            </a:r>
          </a:p>
          <a:p>
            <a:endParaRPr lang="en-GB"/>
          </a:p>
          <a:p>
            <a:r>
              <a:rPr lang="en-GB"/>
              <a:t>... offer unique means to test hypotheses concerning genetic effects.</a:t>
            </a:r>
          </a:p>
          <a:p>
            <a:endParaRPr lang="en-GB"/>
          </a:p>
          <a:p>
            <a:r>
              <a:rPr lang="en-GB"/>
              <a:t>5 groups MZM, DZM, MZF, DZF, DZOS</a:t>
            </a:r>
          </a:p>
          <a:p>
            <a:endParaRPr lang="en-GB"/>
          </a:p>
          <a:p>
            <a:r>
              <a:rPr lang="en-GB"/>
              <a:t>Considered in a 5 group model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483315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308881" y="5484111"/>
            <a:ext cx="513634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/>
              <a:t>mean(Ph</a:t>
            </a:r>
            <a:r>
              <a:rPr lang="en-US" sz="3200" baseline="-25000"/>
              <a:t>m</a:t>
            </a:r>
            <a:r>
              <a:rPr lang="en-US" sz="3200"/>
              <a:t>) = </a:t>
            </a:r>
            <a:r>
              <a:rPr lang="en-US" sz="3200" b="1">
                <a:solidFill>
                  <a:srgbClr val="FF0000"/>
                </a:solidFill>
                <a:latin typeface="Symbol" pitchFamily="18" charset="2"/>
              </a:rPr>
              <a:t>m</a:t>
            </a:r>
            <a:r>
              <a:rPr lang="en-US" sz="3200" baseline="-25000"/>
              <a:t>m</a:t>
            </a:r>
            <a:r>
              <a:rPr lang="en-US" sz="3200"/>
              <a:t> </a:t>
            </a:r>
          </a:p>
          <a:p>
            <a:r>
              <a:rPr lang="en-US" sz="3200"/>
              <a:t>var(Ph</a:t>
            </a:r>
            <a:r>
              <a:rPr lang="en-US" sz="3200" baseline="-25000"/>
              <a:t>m</a:t>
            </a:r>
            <a:r>
              <a:rPr lang="en-US" sz="3200"/>
              <a:t>) = </a:t>
            </a:r>
            <a:r>
              <a:rPr lang="en-US" sz="3200">
                <a:latin typeface="Symbol" pitchFamily="18" charset="2"/>
              </a:rPr>
              <a:t>s</a:t>
            </a:r>
            <a:r>
              <a:rPr lang="en-US" sz="3200" baseline="30000"/>
              <a:t>2</a:t>
            </a:r>
            <a:r>
              <a:rPr lang="en-US" sz="3200" baseline="-25000"/>
              <a:t>Ph</a:t>
            </a:r>
            <a:r>
              <a:rPr lang="en-US" sz="3200"/>
              <a:t> =  </a:t>
            </a:r>
            <a:r>
              <a:rPr lang="en-US" sz="3200">
                <a:latin typeface="Symbol" pitchFamily="18" charset="2"/>
              </a:rPr>
              <a:t>s</a:t>
            </a:r>
            <a:r>
              <a:rPr lang="en-US" sz="3200" baseline="30000"/>
              <a:t>2</a:t>
            </a:r>
            <a:r>
              <a:rPr lang="en-US" sz="3200" baseline="-25000"/>
              <a:t>Am</a:t>
            </a:r>
            <a:r>
              <a:rPr lang="en-US" sz="3200"/>
              <a:t>+ </a:t>
            </a:r>
            <a:r>
              <a:rPr lang="en-US" sz="3200">
                <a:latin typeface="Symbol" pitchFamily="18" charset="2"/>
              </a:rPr>
              <a:t>s</a:t>
            </a:r>
            <a:r>
              <a:rPr lang="en-US" sz="3200" baseline="30000"/>
              <a:t>2</a:t>
            </a:r>
            <a:r>
              <a:rPr lang="en-US" sz="3200" baseline="-25000"/>
              <a:t>E</a:t>
            </a:r>
            <a:r>
              <a:rPr lang="en-US" sz="2800" baseline="-25000"/>
              <a:t>m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4F24427-78BD-4BA3-AEDA-1F9534607A89}"/>
              </a:ext>
            </a:extLst>
          </p:cNvPr>
          <p:cNvGrpSpPr/>
          <p:nvPr/>
        </p:nvGrpSpPr>
        <p:grpSpPr>
          <a:xfrm>
            <a:off x="693847" y="457200"/>
            <a:ext cx="7543800" cy="4267200"/>
            <a:chOff x="228600" y="914400"/>
            <a:chExt cx="7543800" cy="4267200"/>
          </a:xfrm>
        </p:grpSpPr>
        <p:sp>
          <p:nvSpPr>
            <p:cNvPr id="289795" name="Rectangle 3"/>
            <p:cNvSpPr>
              <a:spLocks noChangeArrowheads="1"/>
            </p:cNvSpPr>
            <p:nvPr/>
          </p:nvSpPr>
          <p:spPr bwMode="auto">
            <a:xfrm>
              <a:off x="1981200" y="4343400"/>
              <a:ext cx="990600" cy="838200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 dirty="0" err="1"/>
                <a:t>pheno</a:t>
              </a:r>
              <a:endParaRPr lang="en-US" sz="2400" dirty="0"/>
            </a:p>
            <a:p>
              <a:pPr algn="ctr" eaLnBrk="0" hangingPunct="0"/>
              <a:r>
                <a:rPr lang="en-US" sz="2400" dirty="0"/>
                <a:t>Twin 1</a:t>
              </a:r>
            </a:p>
          </p:txBody>
        </p:sp>
        <p:sp>
          <p:nvSpPr>
            <p:cNvPr id="289796" name="Oval 4"/>
            <p:cNvSpPr>
              <a:spLocks noChangeArrowheads="1"/>
            </p:cNvSpPr>
            <p:nvPr/>
          </p:nvSpPr>
          <p:spPr bwMode="auto">
            <a:xfrm>
              <a:off x="838200" y="1828800"/>
              <a:ext cx="1066800" cy="10668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Am</a:t>
              </a:r>
            </a:p>
          </p:txBody>
        </p:sp>
        <p:sp>
          <p:nvSpPr>
            <p:cNvPr id="289798" name="Oval 6"/>
            <p:cNvSpPr>
              <a:spLocks noChangeArrowheads="1"/>
            </p:cNvSpPr>
            <p:nvPr/>
          </p:nvSpPr>
          <p:spPr bwMode="auto">
            <a:xfrm>
              <a:off x="2743200" y="1828800"/>
              <a:ext cx="1066800" cy="10668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Em</a:t>
              </a:r>
            </a:p>
          </p:txBody>
        </p:sp>
        <p:cxnSp>
          <p:nvCxnSpPr>
            <p:cNvPr id="289799" name="AutoShape 7"/>
            <p:cNvCxnSpPr>
              <a:cxnSpLocks noChangeShapeType="1"/>
              <a:stCxn id="289796" idx="4"/>
              <a:endCxn id="289795" idx="0"/>
            </p:cNvCxnSpPr>
            <p:nvPr/>
          </p:nvCxnSpPr>
          <p:spPr bwMode="auto">
            <a:xfrm>
              <a:off x="1371600" y="2895600"/>
              <a:ext cx="1104900" cy="14478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89801" name="AutoShape 9"/>
            <p:cNvCxnSpPr>
              <a:cxnSpLocks noChangeShapeType="1"/>
              <a:stCxn id="289798" idx="4"/>
              <a:endCxn id="289795" idx="0"/>
            </p:cNvCxnSpPr>
            <p:nvPr/>
          </p:nvCxnSpPr>
          <p:spPr bwMode="auto">
            <a:xfrm flipH="1">
              <a:off x="2476500" y="2895600"/>
              <a:ext cx="800100" cy="14478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89802" name="Rectangle 10"/>
            <p:cNvSpPr>
              <a:spLocks noChangeArrowheads="1"/>
            </p:cNvSpPr>
            <p:nvPr/>
          </p:nvSpPr>
          <p:spPr bwMode="auto">
            <a:xfrm>
              <a:off x="5791200" y="4343400"/>
              <a:ext cx="990600" cy="838200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 dirty="0" err="1"/>
                <a:t>pheno</a:t>
              </a:r>
              <a:endParaRPr lang="en-US" sz="2400" dirty="0"/>
            </a:p>
            <a:p>
              <a:pPr algn="ctr" eaLnBrk="0" hangingPunct="0"/>
              <a:r>
                <a:rPr lang="en-US" sz="2400" dirty="0"/>
                <a:t>Twin 2</a:t>
              </a:r>
            </a:p>
          </p:txBody>
        </p:sp>
        <p:sp>
          <p:nvSpPr>
            <p:cNvPr id="289803" name="Oval 11"/>
            <p:cNvSpPr>
              <a:spLocks noChangeArrowheads="1"/>
            </p:cNvSpPr>
            <p:nvPr/>
          </p:nvSpPr>
          <p:spPr bwMode="auto">
            <a:xfrm>
              <a:off x="4876800" y="1828800"/>
              <a:ext cx="1066800" cy="10668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Am</a:t>
              </a:r>
            </a:p>
          </p:txBody>
        </p:sp>
        <p:sp>
          <p:nvSpPr>
            <p:cNvPr id="289805" name="Oval 13"/>
            <p:cNvSpPr>
              <a:spLocks noChangeArrowheads="1"/>
            </p:cNvSpPr>
            <p:nvPr/>
          </p:nvSpPr>
          <p:spPr bwMode="auto">
            <a:xfrm>
              <a:off x="6705600" y="1828800"/>
              <a:ext cx="1066800" cy="10668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Em</a:t>
              </a:r>
            </a:p>
          </p:txBody>
        </p:sp>
        <p:cxnSp>
          <p:nvCxnSpPr>
            <p:cNvPr id="289806" name="AutoShape 14"/>
            <p:cNvCxnSpPr>
              <a:cxnSpLocks noChangeShapeType="1"/>
              <a:stCxn id="289803" idx="4"/>
              <a:endCxn id="289802" idx="0"/>
            </p:cNvCxnSpPr>
            <p:nvPr/>
          </p:nvCxnSpPr>
          <p:spPr bwMode="auto">
            <a:xfrm>
              <a:off x="5410200" y="2895600"/>
              <a:ext cx="876300" cy="14478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89808" name="AutoShape 16"/>
            <p:cNvCxnSpPr>
              <a:cxnSpLocks noChangeShapeType="1"/>
              <a:stCxn id="289805" idx="4"/>
              <a:endCxn id="289802" idx="0"/>
            </p:cNvCxnSpPr>
            <p:nvPr/>
          </p:nvCxnSpPr>
          <p:spPr bwMode="auto">
            <a:xfrm flipH="1">
              <a:off x="6286500" y="2895600"/>
              <a:ext cx="952500" cy="14478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89809" name="AutoShape 17"/>
            <p:cNvCxnSpPr>
              <a:cxnSpLocks noChangeShapeType="1"/>
              <a:stCxn id="289796" idx="0"/>
              <a:endCxn id="289803" idx="0"/>
            </p:cNvCxnSpPr>
            <p:nvPr/>
          </p:nvCxnSpPr>
          <p:spPr bwMode="auto">
            <a:xfrm rot="5400000" flipH="1" flipV="1">
              <a:off x="3390900" y="-190500"/>
              <a:ext cx="12700" cy="4038600"/>
            </a:xfrm>
            <a:prstGeom prst="curvedConnector3">
              <a:avLst>
                <a:gd name="adj1" fmla="val 3400000"/>
              </a:avLst>
            </a:prstGeom>
            <a:noFill/>
            <a:ln w="317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89811" name="Text Box 19"/>
            <p:cNvSpPr txBox="1">
              <a:spLocks noChangeArrowheads="1"/>
            </p:cNvSpPr>
            <p:nvPr/>
          </p:nvSpPr>
          <p:spPr bwMode="auto">
            <a:xfrm>
              <a:off x="831851" y="3278832"/>
              <a:ext cx="11176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0000"/>
                  </a:solidFill>
                </a:rPr>
                <a:t>1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89813" name="Text Box 21"/>
            <p:cNvSpPr txBox="1">
              <a:spLocks noChangeArrowheads="1"/>
            </p:cNvSpPr>
            <p:nvPr/>
          </p:nvSpPr>
          <p:spPr bwMode="auto">
            <a:xfrm>
              <a:off x="3086744" y="3276600"/>
              <a:ext cx="33855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0000"/>
                  </a:solidFill>
                </a:rPr>
                <a:t>1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89815" name="Text Box 23"/>
            <p:cNvSpPr txBox="1">
              <a:spLocks noChangeArrowheads="1"/>
            </p:cNvSpPr>
            <p:nvPr/>
          </p:nvSpPr>
          <p:spPr bwMode="auto">
            <a:xfrm>
              <a:off x="6833979" y="3255134"/>
              <a:ext cx="33855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0000"/>
                  </a:solidFill>
                </a:rPr>
                <a:t>1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89816" name="Text Box 24"/>
            <p:cNvSpPr txBox="1">
              <a:spLocks noChangeArrowheads="1"/>
            </p:cNvSpPr>
            <p:nvPr/>
          </p:nvSpPr>
          <p:spPr bwMode="auto">
            <a:xfrm>
              <a:off x="4967171" y="3164589"/>
              <a:ext cx="10414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89819" name="Text Box 27"/>
            <p:cNvSpPr txBox="1">
              <a:spLocks noChangeArrowheads="1"/>
            </p:cNvSpPr>
            <p:nvPr/>
          </p:nvSpPr>
          <p:spPr bwMode="auto">
            <a:xfrm>
              <a:off x="2813678" y="4300835"/>
              <a:ext cx="14986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0000"/>
                  </a:solidFill>
                  <a:latin typeface="Symbol" pitchFamily="18" charset="2"/>
                </a:rPr>
                <a:t>m</a:t>
              </a:r>
              <a:r>
                <a:rPr lang="en-US" sz="2400" baseline="-25000"/>
                <a:t>m</a:t>
              </a:r>
              <a:r>
                <a:rPr lang="nl-NL" sz="2400" b="1"/>
                <a:t> </a:t>
              </a:r>
              <a:endParaRPr lang="en-US" sz="2400" b="1" dirty="0"/>
            </a:p>
          </p:txBody>
        </p:sp>
        <p:sp>
          <p:nvSpPr>
            <p:cNvPr id="289820" name="AutoShape 28"/>
            <p:cNvSpPr>
              <a:spLocks noChangeArrowheads="1"/>
            </p:cNvSpPr>
            <p:nvPr/>
          </p:nvSpPr>
          <p:spPr bwMode="auto">
            <a:xfrm>
              <a:off x="3920387" y="4407131"/>
              <a:ext cx="990600" cy="68580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nl-NL" sz="2400" dirty="0"/>
                <a:t>1</a:t>
              </a:r>
              <a:endParaRPr lang="en-US" sz="2400" dirty="0"/>
            </a:p>
          </p:txBody>
        </p:sp>
        <p:cxnSp>
          <p:nvCxnSpPr>
            <p:cNvPr id="289821" name="AutoShape 29"/>
            <p:cNvCxnSpPr>
              <a:cxnSpLocks noChangeShapeType="1"/>
              <a:stCxn id="289820" idx="5"/>
              <a:endCxn id="289802" idx="1"/>
            </p:cNvCxnSpPr>
            <p:nvPr/>
          </p:nvCxnSpPr>
          <p:spPr bwMode="auto">
            <a:xfrm>
              <a:off x="4663337" y="4750031"/>
              <a:ext cx="1127863" cy="1246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89822" name="Text Box 30"/>
            <p:cNvSpPr txBox="1">
              <a:spLocks noChangeArrowheads="1"/>
            </p:cNvSpPr>
            <p:nvPr/>
          </p:nvSpPr>
          <p:spPr bwMode="auto">
            <a:xfrm>
              <a:off x="4443191" y="4263823"/>
              <a:ext cx="14986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0000"/>
                  </a:solidFill>
                  <a:latin typeface="Symbol" pitchFamily="18" charset="2"/>
                </a:rPr>
                <a:t>m</a:t>
              </a:r>
              <a:r>
                <a:rPr lang="en-US" sz="2400" baseline="-25000"/>
                <a:t>m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209800" y="914400"/>
              <a:ext cx="26669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>
                  <a:latin typeface="Symbol" pitchFamily="18" charset="2"/>
                </a:rPr>
                <a:t>s</a:t>
              </a:r>
              <a:r>
                <a:rPr lang="en-US" sz="2800" baseline="30000"/>
                <a:t>2</a:t>
              </a:r>
              <a:r>
                <a:rPr lang="en-US" sz="2800" baseline="-25000"/>
                <a:t>Am</a:t>
              </a:r>
              <a:r>
                <a:rPr lang="en-US" sz="2800"/>
                <a:t>  </a:t>
              </a:r>
              <a:r>
                <a:rPr lang="nl-NL" sz="2800"/>
                <a:t>or .5</a:t>
              </a:r>
              <a:r>
                <a:rPr lang="en-US" sz="2800">
                  <a:latin typeface="Symbol" pitchFamily="18" charset="2"/>
                </a:rPr>
                <a:t>s</a:t>
              </a:r>
              <a:r>
                <a:rPr lang="en-US" sz="2800" baseline="30000"/>
                <a:t>2</a:t>
              </a:r>
              <a:r>
                <a:rPr lang="en-US" sz="2800" baseline="-25000"/>
                <a:t>Am</a:t>
              </a:r>
            </a:p>
          </p:txBody>
        </p:sp>
        <p:cxnSp>
          <p:nvCxnSpPr>
            <p:cNvPr id="27" name="Shape 26"/>
            <p:cNvCxnSpPr>
              <a:stCxn id="289796" idx="2"/>
              <a:endCxn id="289796" idx="3"/>
            </p:cNvCxnSpPr>
            <p:nvPr/>
          </p:nvCxnSpPr>
          <p:spPr>
            <a:xfrm rot="10800000" flipH="1" flipV="1">
              <a:off x="838199" y="2362199"/>
              <a:ext cx="156229" cy="377171"/>
            </a:xfrm>
            <a:prstGeom prst="curvedConnector4">
              <a:avLst>
                <a:gd name="adj1" fmla="val -146324"/>
                <a:gd name="adj2" fmla="val 202030"/>
              </a:avLst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28600" y="2819400"/>
              <a:ext cx="88036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>
                  <a:latin typeface="Symbol" pitchFamily="18" charset="2"/>
                </a:rPr>
                <a:t>s</a:t>
              </a:r>
              <a:r>
                <a:rPr lang="en-US" sz="2800" baseline="30000"/>
                <a:t>2</a:t>
              </a:r>
              <a:r>
                <a:rPr lang="en-US" sz="2800" baseline="-25000"/>
                <a:t>Am</a:t>
              </a:r>
            </a:p>
          </p:txBody>
        </p:sp>
        <p:cxnSp>
          <p:nvCxnSpPr>
            <p:cNvPr id="30" name="Shape 29"/>
            <p:cNvCxnSpPr>
              <a:stCxn id="289798" idx="2"/>
              <a:endCxn id="289798" idx="3"/>
            </p:cNvCxnSpPr>
            <p:nvPr/>
          </p:nvCxnSpPr>
          <p:spPr>
            <a:xfrm rot="10800000" flipH="1" flipV="1">
              <a:off x="2743199" y="2362199"/>
              <a:ext cx="156229" cy="377171"/>
            </a:xfrm>
            <a:prstGeom prst="curvedConnector4">
              <a:avLst>
                <a:gd name="adj1" fmla="val -146324"/>
                <a:gd name="adj2" fmla="val 202030"/>
              </a:avLst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2057400" y="2819400"/>
              <a:ext cx="85311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>
                  <a:latin typeface="Symbol" pitchFamily="18" charset="2"/>
                </a:rPr>
                <a:t>s</a:t>
              </a:r>
              <a:r>
                <a:rPr lang="en-US" sz="2800" baseline="30000"/>
                <a:t>2</a:t>
              </a:r>
              <a:r>
                <a:rPr lang="en-US" sz="2800" baseline="-25000"/>
                <a:t>Em</a:t>
              </a:r>
            </a:p>
          </p:txBody>
        </p:sp>
        <p:cxnSp>
          <p:nvCxnSpPr>
            <p:cNvPr id="37" name="Shape 36"/>
            <p:cNvCxnSpPr>
              <a:stCxn id="289803" idx="2"/>
              <a:endCxn id="289803" idx="3"/>
            </p:cNvCxnSpPr>
            <p:nvPr/>
          </p:nvCxnSpPr>
          <p:spPr>
            <a:xfrm rot="10800000" flipH="1" flipV="1">
              <a:off x="4876799" y="2362199"/>
              <a:ext cx="156229" cy="377171"/>
            </a:xfrm>
            <a:prstGeom prst="curvedConnector4">
              <a:avLst>
                <a:gd name="adj1" fmla="val -146324"/>
                <a:gd name="adj2" fmla="val 202030"/>
              </a:avLst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hape 40"/>
            <p:cNvCxnSpPr>
              <a:stCxn id="289805" idx="2"/>
              <a:endCxn id="289805" idx="3"/>
            </p:cNvCxnSpPr>
            <p:nvPr/>
          </p:nvCxnSpPr>
          <p:spPr>
            <a:xfrm rot="10800000" flipH="1" flipV="1">
              <a:off x="6705599" y="2362199"/>
              <a:ext cx="156229" cy="377171"/>
            </a:xfrm>
            <a:prstGeom prst="curvedConnector4">
              <a:avLst>
                <a:gd name="adj1" fmla="val -146324"/>
                <a:gd name="adj2" fmla="val 202030"/>
              </a:avLst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5943600" y="2667000"/>
              <a:ext cx="85311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>
                  <a:latin typeface="Symbol" pitchFamily="18" charset="2"/>
                </a:rPr>
                <a:t>s</a:t>
              </a:r>
              <a:r>
                <a:rPr lang="en-US" sz="2800" baseline="30000"/>
                <a:t>2</a:t>
              </a:r>
              <a:r>
                <a:rPr lang="en-US" sz="2800" baseline="-25000"/>
                <a:t>Em</a:t>
              </a:r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FFCB8B92-533B-4389-882C-15F3EE6FBD52}"/>
                </a:ext>
              </a:extLst>
            </p:cNvPr>
            <p:cNvCxnSpPr>
              <a:stCxn id="289820" idx="1"/>
              <a:endCxn id="289795" idx="3"/>
            </p:cNvCxnSpPr>
            <p:nvPr/>
          </p:nvCxnSpPr>
          <p:spPr>
            <a:xfrm flipH="1">
              <a:off x="2971800" y="4750031"/>
              <a:ext cx="1196237" cy="12469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4171FDBC-66F3-4C4C-B2FE-4C6591716FD4}"/>
                </a:ext>
              </a:extLst>
            </p:cNvPr>
            <p:cNvSpPr txBox="1"/>
            <p:nvPr/>
          </p:nvSpPr>
          <p:spPr>
            <a:xfrm>
              <a:off x="4124051" y="2771604"/>
              <a:ext cx="88036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>
                  <a:latin typeface="Symbol" pitchFamily="18" charset="2"/>
                </a:rPr>
                <a:t>s</a:t>
              </a:r>
              <a:r>
                <a:rPr lang="en-US" sz="2800" baseline="30000"/>
                <a:t>2</a:t>
              </a:r>
              <a:r>
                <a:rPr lang="en-US" sz="2800" baseline="-25000"/>
                <a:t>Am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5D192B00-E7F9-4345-88E4-2524AB8CB252}"/>
              </a:ext>
            </a:extLst>
          </p:cNvPr>
          <p:cNvSpPr txBox="1"/>
          <p:nvPr/>
        </p:nvSpPr>
        <p:spPr>
          <a:xfrm>
            <a:off x="6047531" y="5484111"/>
            <a:ext cx="2428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Males twins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208233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308881" y="5484111"/>
            <a:ext cx="489268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/>
              <a:t>mean(Ph</a:t>
            </a:r>
            <a:r>
              <a:rPr lang="en-US" sz="3200" baseline="-25000"/>
              <a:t>f</a:t>
            </a:r>
            <a:r>
              <a:rPr lang="en-US" sz="3200"/>
              <a:t>) = </a:t>
            </a:r>
            <a:r>
              <a:rPr lang="en-US" sz="3200" b="1">
                <a:solidFill>
                  <a:srgbClr val="FF0000"/>
                </a:solidFill>
                <a:latin typeface="Symbol" pitchFamily="18" charset="2"/>
              </a:rPr>
              <a:t>m</a:t>
            </a:r>
            <a:r>
              <a:rPr lang="en-US" sz="3200" baseline="-25000"/>
              <a:t>f</a:t>
            </a:r>
            <a:r>
              <a:rPr lang="en-US" sz="3200"/>
              <a:t> </a:t>
            </a:r>
          </a:p>
          <a:p>
            <a:r>
              <a:rPr lang="en-US" sz="3200"/>
              <a:t>var(Ph</a:t>
            </a:r>
            <a:r>
              <a:rPr lang="en-US" sz="3200" baseline="-25000"/>
              <a:t>f</a:t>
            </a:r>
            <a:r>
              <a:rPr lang="en-US" sz="3200"/>
              <a:t>) = </a:t>
            </a:r>
            <a:r>
              <a:rPr lang="en-US" sz="3200">
                <a:latin typeface="Symbol" pitchFamily="18" charset="2"/>
              </a:rPr>
              <a:t>s</a:t>
            </a:r>
            <a:r>
              <a:rPr lang="en-US" sz="3200" baseline="30000"/>
              <a:t>2</a:t>
            </a:r>
            <a:r>
              <a:rPr lang="en-US" sz="3200" baseline="-25000"/>
              <a:t>Ph</a:t>
            </a:r>
            <a:r>
              <a:rPr lang="en-US" sz="3200"/>
              <a:t> =  </a:t>
            </a:r>
            <a:r>
              <a:rPr lang="en-US" sz="3200">
                <a:latin typeface="Symbol" pitchFamily="18" charset="2"/>
              </a:rPr>
              <a:t>s</a:t>
            </a:r>
            <a:r>
              <a:rPr lang="en-US" sz="3200" baseline="30000"/>
              <a:t>2</a:t>
            </a:r>
            <a:r>
              <a:rPr lang="en-US" sz="3200" baseline="-25000"/>
              <a:t>Af</a:t>
            </a:r>
            <a:r>
              <a:rPr lang="en-US" sz="3200"/>
              <a:t>+ </a:t>
            </a:r>
            <a:r>
              <a:rPr lang="en-US" sz="3200">
                <a:latin typeface="Symbol" pitchFamily="18" charset="2"/>
              </a:rPr>
              <a:t>s</a:t>
            </a:r>
            <a:r>
              <a:rPr lang="en-US" sz="3200" baseline="30000"/>
              <a:t>2</a:t>
            </a:r>
            <a:r>
              <a:rPr lang="en-US" sz="3200" baseline="-25000"/>
              <a:t>E</a:t>
            </a:r>
            <a:r>
              <a:rPr lang="en-US" sz="2800" baseline="-25000"/>
              <a:t>f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4F24427-78BD-4BA3-AEDA-1F9534607A89}"/>
              </a:ext>
            </a:extLst>
          </p:cNvPr>
          <p:cNvGrpSpPr/>
          <p:nvPr/>
        </p:nvGrpSpPr>
        <p:grpSpPr>
          <a:xfrm>
            <a:off x="693847" y="457200"/>
            <a:ext cx="7543800" cy="4267200"/>
            <a:chOff x="228600" y="914400"/>
            <a:chExt cx="7543800" cy="4267200"/>
          </a:xfrm>
        </p:grpSpPr>
        <p:sp>
          <p:nvSpPr>
            <p:cNvPr id="289795" name="Rectangle 3"/>
            <p:cNvSpPr>
              <a:spLocks noChangeArrowheads="1"/>
            </p:cNvSpPr>
            <p:nvPr/>
          </p:nvSpPr>
          <p:spPr bwMode="auto">
            <a:xfrm>
              <a:off x="1981200" y="4343400"/>
              <a:ext cx="990600" cy="838200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 dirty="0" err="1"/>
                <a:t>pheno</a:t>
              </a:r>
              <a:endParaRPr lang="en-US" sz="2400" dirty="0"/>
            </a:p>
            <a:p>
              <a:pPr algn="ctr" eaLnBrk="0" hangingPunct="0"/>
              <a:r>
                <a:rPr lang="en-US" sz="2400" dirty="0"/>
                <a:t>Twin 1</a:t>
              </a:r>
            </a:p>
          </p:txBody>
        </p:sp>
        <p:sp>
          <p:nvSpPr>
            <p:cNvPr id="289796" name="Oval 4"/>
            <p:cNvSpPr>
              <a:spLocks noChangeArrowheads="1"/>
            </p:cNvSpPr>
            <p:nvPr/>
          </p:nvSpPr>
          <p:spPr bwMode="auto">
            <a:xfrm>
              <a:off x="838200" y="1828800"/>
              <a:ext cx="1066800" cy="10668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Af</a:t>
              </a:r>
            </a:p>
          </p:txBody>
        </p:sp>
        <p:sp>
          <p:nvSpPr>
            <p:cNvPr id="289798" name="Oval 6"/>
            <p:cNvSpPr>
              <a:spLocks noChangeArrowheads="1"/>
            </p:cNvSpPr>
            <p:nvPr/>
          </p:nvSpPr>
          <p:spPr bwMode="auto">
            <a:xfrm>
              <a:off x="2743200" y="1828800"/>
              <a:ext cx="1066800" cy="10668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Ef</a:t>
              </a:r>
            </a:p>
          </p:txBody>
        </p:sp>
        <p:cxnSp>
          <p:nvCxnSpPr>
            <p:cNvPr id="289799" name="AutoShape 7"/>
            <p:cNvCxnSpPr>
              <a:cxnSpLocks noChangeShapeType="1"/>
              <a:stCxn id="289796" idx="4"/>
              <a:endCxn id="289795" idx="0"/>
            </p:cNvCxnSpPr>
            <p:nvPr/>
          </p:nvCxnSpPr>
          <p:spPr bwMode="auto">
            <a:xfrm>
              <a:off x="1371600" y="2895600"/>
              <a:ext cx="1104900" cy="14478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89801" name="AutoShape 9"/>
            <p:cNvCxnSpPr>
              <a:cxnSpLocks noChangeShapeType="1"/>
              <a:stCxn id="289798" idx="4"/>
              <a:endCxn id="289795" idx="0"/>
            </p:cNvCxnSpPr>
            <p:nvPr/>
          </p:nvCxnSpPr>
          <p:spPr bwMode="auto">
            <a:xfrm flipH="1">
              <a:off x="2476500" y="2895600"/>
              <a:ext cx="800100" cy="14478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89802" name="Rectangle 10"/>
            <p:cNvSpPr>
              <a:spLocks noChangeArrowheads="1"/>
            </p:cNvSpPr>
            <p:nvPr/>
          </p:nvSpPr>
          <p:spPr bwMode="auto">
            <a:xfrm>
              <a:off x="5791200" y="4343400"/>
              <a:ext cx="990600" cy="838200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 dirty="0" err="1"/>
                <a:t>pheno</a:t>
              </a:r>
              <a:endParaRPr lang="en-US" sz="2400" dirty="0"/>
            </a:p>
            <a:p>
              <a:pPr algn="ctr" eaLnBrk="0" hangingPunct="0"/>
              <a:r>
                <a:rPr lang="en-US" sz="2400" dirty="0"/>
                <a:t>Twin 2</a:t>
              </a:r>
            </a:p>
          </p:txBody>
        </p:sp>
        <p:sp>
          <p:nvSpPr>
            <p:cNvPr id="289803" name="Oval 11"/>
            <p:cNvSpPr>
              <a:spLocks noChangeArrowheads="1"/>
            </p:cNvSpPr>
            <p:nvPr/>
          </p:nvSpPr>
          <p:spPr bwMode="auto">
            <a:xfrm>
              <a:off x="4876800" y="1828800"/>
              <a:ext cx="1066800" cy="10668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Af</a:t>
              </a:r>
            </a:p>
          </p:txBody>
        </p:sp>
        <p:sp>
          <p:nvSpPr>
            <p:cNvPr id="289805" name="Oval 13"/>
            <p:cNvSpPr>
              <a:spLocks noChangeArrowheads="1"/>
            </p:cNvSpPr>
            <p:nvPr/>
          </p:nvSpPr>
          <p:spPr bwMode="auto">
            <a:xfrm>
              <a:off x="6705600" y="1828800"/>
              <a:ext cx="1066800" cy="10668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Ef</a:t>
              </a:r>
            </a:p>
          </p:txBody>
        </p:sp>
        <p:cxnSp>
          <p:nvCxnSpPr>
            <p:cNvPr id="289806" name="AutoShape 14"/>
            <p:cNvCxnSpPr>
              <a:cxnSpLocks noChangeShapeType="1"/>
              <a:stCxn id="289803" idx="4"/>
              <a:endCxn id="289802" idx="0"/>
            </p:cNvCxnSpPr>
            <p:nvPr/>
          </p:nvCxnSpPr>
          <p:spPr bwMode="auto">
            <a:xfrm>
              <a:off x="5410200" y="2895600"/>
              <a:ext cx="876300" cy="14478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89808" name="AutoShape 16"/>
            <p:cNvCxnSpPr>
              <a:cxnSpLocks noChangeShapeType="1"/>
              <a:stCxn id="289805" idx="4"/>
              <a:endCxn id="289802" idx="0"/>
            </p:cNvCxnSpPr>
            <p:nvPr/>
          </p:nvCxnSpPr>
          <p:spPr bwMode="auto">
            <a:xfrm flipH="1">
              <a:off x="6286500" y="2895600"/>
              <a:ext cx="952500" cy="14478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89809" name="AutoShape 17"/>
            <p:cNvCxnSpPr>
              <a:cxnSpLocks noChangeShapeType="1"/>
              <a:stCxn id="289796" idx="0"/>
              <a:endCxn id="289803" idx="0"/>
            </p:cNvCxnSpPr>
            <p:nvPr/>
          </p:nvCxnSpPr>
          <p:spPr bwMode="auto">
            <a:xfrm rot="5400000" flipH="1" flipV="1">
              <a:off x="3390900" y="-190500"/>
              <a:ext cx="12700" cy="4038600"/>
            </a:xfrm>
            <a:prstGeom prst="curvedConnector3">
              <a:avLst>
                <a:gd name="adj1" fmla="val 3400000"/>
              </a:avLst>
            </a:prstGeom>
            <a:noFill/>
            <a:ln w="317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89811" name="Text Box 19"/>
            <p:cNvSpPr txBox="1">
              <a:spLocks noChangeArrowheads="1"/>
            </p:cNvSpPr>
            <p:nvPr/>
          </p:nvSpPr>
          <p:spPr bwMode="auto">
            <a:xfrm>
              <a:off x="831851" y="3278832"/>
              <a:ext cx="11176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0000"/>
                  </a:solidFill>
                </a:rPr>
                <a:t>1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89813" name="Text Box 21"/>
            <p:cNvSpPr txBox="1">
              <a:spLocks noChangeArrowheads="1"/>
            </p:cNvSpPr>
            <p:nvPr/>
          </p:nvSpPr>
          <p:spPr bwMode="auto">
            <a:xfrm>
              <a:off x="3086744" y="3276600"/>
              <a:ext cx="33855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0000"/>
                  </a:solidFill>
                </a:rPr>
                <a:t>1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89815" name="Text Box 23"/>
            <p:cNvSpPr txBox="1">
              <a:spLocks noChangeArrowheads="1"/>
            </p:cNvSpPr>
            <p:nvPr/>
          </p:nvSpPr>
          <p:spPr bwMode="auto">
            <a:xfrm>
              <a:off x="6833979" y="3255134"/>
              <a:ext cx="33855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0000"/>
                  </a:solidFill>
                </a:rPr>
                <a:t>1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89816" name="Text Box 24"/>
            <p:cNvSpPr txBox="1">
              <a:spLocks noChangeArrowheads="1"/>
            </p:cNvSpPr>
            <p:nvPr/>
          </p:nvSpPr>
          <p:spPr bwMode="auto">
            <a:xfrm>
              <a:off x="4967171" y="3164589"/>
              <a:ext cx="10414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89819" name="Text Box 27"/>
            <p:cNvSpPr txBox="1">
              <a:spLocks noChangeArrowheads="1"/>
            </p:cNvSpPr>
            <p:nvPr/>
          </p:nvSpPr>
          <p:spPr bwMode="auto">
            <a:xfrm>
              <a:off x="2813678" y="4300835"/>
              <a:ext cx="14986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0000"/>
                  </a:solidFill>
                  <a:latin typeface="Symbol" pitchFamily="18" charset="2"/>
                </a:rPr>
                <a:t>m</a:t>
              </a:r>
              <a:r>
                <a:rPr lang="en-US" sz="2400" baseline="-25000"/>
                <a:t>f</a:t>
              </a:r>
              <a:r>
                <a:rPr lang="nl-NL" sz="2400" b="1"/>
                <a:t> </a:t>
              </a:r>
              <a:endParaRPr lang="en-US" sz="2400" b="1" dirty="0"/>
            </a:p>
          </p:txBody>
        </p:sp>
        <p:sp>
          <p:nvSpPr>
            <p:cNvPr id="289820" name="AutoShape 28"/>
            <p:cNvSpPr>
              <a:spLocks noChangeArrowheads="1"/>
            </p:cNvSpPr>
            <p:nvPr/>
          </p:nvSpPr>
          <p:spPr bwMode="auto">
            <a:xfrm>
              <a:off x="3920387" y="4407131"/>
              <a:ext cx="990600" cy="68580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nl-NL" sz="2400" dirty="0"/>
                <a:t>1</a:t>
              </a:r>
              <a:endParaRPr lang="en-US" sz="2400" dirty="0"/>
            </a:p>
          </p:txBody>
        </p:sp>
        <p:cxnSp>
          <p:nvCxnSpPr>
            <p:cNvPr id="289821" name="AutoShape 29"/>
            <p:cNvCxnSpPr>
              <a:cxnSpLocks noChangeShapeType="1"/>
              <a:stCxn id="289820" idx="5"/>
              <a:endCxn id="289802" idx="1"/>
            </p:cNvCxnSpPr>
            <p:nvPr/>
          </p:nvCxnSpPr>
          <p:spPr bwMode="auto">
            <a:xfrm>
              <a:off x="4663337" y="4750031"/>
              <a:ext cx="1127863" cy="1246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89822" name="Text Box 30"/>
            <p:cNvSpPr txBox="1">
              <a:spLocks noChangeArrowheads="1"/>
            </p:cNvSpPr>
            <p:nvPr/>
          </p:nvSpPr>
          <p:spPr bwMode="auto">
            <a:xfrm>
              <a:off x="4443191" y="4263823"/>
              <a:ext cx="14986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0000"/>
                  </a:solidFill>
                  <a:latin typeface="Symbol" pitchFamily="18" charset="2"/>
                </a:rPr>
                <a:t>m</a:t>
              </a:r>
              <a:r>
                <a:rPr lang="en-US" sz="2400" baseline="-25000"/>
                <a:t>f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209800" y="914400"/>
              <a:ext cx="26669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>
                  <a:latin typeface="Symbol" pitchFamily="18" charset="2"/>
                </a:rPr>
                <a:t>s</a:t>
              </a:r>
              <a:r>
                <a:rPr lang="en-US" sz="2800" baseline="30000"/>
                <a:t>2</a:t>
              </a:r>
              <a:r>
                <a:rPr lang="en-US" sz="2800" baseline="-25000"/>
                <a:t>Af</a:t>
              </a:r>
              <a:r>
                <a:rPr lang="en-US" sz="2800"/>
                <a:t>  </a:t>
              </a:r>
              <a:r>
                <a:rPr lang="nl-NL" sz="2800"/>
                <a:t>or .5</a:t>
              </a:r>
              <a:r>
                <a:rPr lang="en-US" sz="2800">
                  <a:latin typeface="Symbol" pitchFamily="18" charset="2"/>
                </a:rPr>
                <a:t>s</a:t>
              </a:r>
              <a:r>
                <a:rPr lang="en-US" sz="2800" baseline="30000"/>
                <a:t>2</a:t>
              </a:r>
              <a:r>
                <a:rPr lang="en-US" sz="2800" baseline="-25000"/>
                <a:t>Af</a:t>
              </a:r>
            </a:p>
          </p:txBody>
        </p:sp>
        <p:cxnSp>
          <p:nvCxnSpPr>
            <p:cNvPr id="27" name="Shape 26"/>
            <p:cNvCxnSpPr>
              <a:stCxn id="289796" idx="2"/>
              <a:endCxn id="289796" idx="3"/>
            </p:cNvCxnSpPr>
            <p:nvPr/>
          </p:nvCxnSpPr>
          <p:spPr>
            <a:xfrm rot="10800000" flipH="1" flipV="1">
              <a:off x="838199" y="2362199"/>
              <a:ext cx="156229" cy="377171"/>
            </a:xfrm>
            <a:prstGeom prst="curvedConnector4">
              <a:avLst>
                <a:gd name="adj1" fmla="val -146324"/>
                <a:gd name="adj2" fmla="val 202030"/>
              </a:avLst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28600" y="2819400"/>
              <a:ext cx="77457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>
                  <a:latin typeface="Symbol" pitchFamily="18" charset="2"/>
                </a:rPr>
                <a:t>s</a:t>
              </a:r>
              <a:r>
                <a:rPr lang="en-US" sz="2800" baseline="30000"/>
                <a:t>2</a:t>
              </a:r>
              <a:r>
                <a:rPr lang="en-US" sz="2800" baseline="-25000"/>
                <a:t>Af</a:t>
              </a:r>
            </a:p>
          </p:txBody>
        </p:sp>
        <p:cxnSp>
          <p:nvCxnSpPr>
            <p:cNvPr id="30" name="Shape 29"/>
            <p:cNvCxnSpPr>
              <a:stCxn id="289798" idx="2"/>
              <a:endCxn id="289798" idx="3"/>
            </p:cNvCxnSpPr>
            <p:nvPr/>
          </p:nvCxnSpPr>
          <p:spPr>
            <a:xfrm rot="10800000" flipH="1" flipV="1">
              <a:off x="2743199" y="2362199"/>
              <a:ext cx="156229" cy="377171"/>
            </a:xfrm>
            <a:prstGeom prst="curvedConnector4">
              <a:avLst>
                <a:gd name="adj1" fmla="val -146324"/>
                <a:gd name="adj2" fmla="val 202030"/>
              </a:avLst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2057400" y="2819400"/>
              <a:ext cx="74732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>
                  <a:latin typeface="Symbol" pitchFamily="18" charset="2"/>
                </a:rPr>
                <a:t>s</a:t>
              </a:r>
              <a:r>
                <a:rPr lang="en-US" sz="2800" baseline="30000"/>
                <a:t>2</a:t>
              </a:r>
              <a:r>
                <a:rPr lang="en-US" sz="2800" baseline="-25000"/>
                <a:t>Ef</a:t>
              </a:r>
            </a:p>
          </p:txBody>
        </p:sp>
        <p:cxnSp>
          <p:nvCxnSpPr>
            <p:cNvPr id="37" name="Shape 36"/>
            <p:cNvCxnSpPr>
              <a:stCxn id="289803" idx="2"/>
              <a:endCxn id="289803" idx="3"/>
            </p:cNvCxnSpPr>
            <p:nvPr/>
          </p:nvCxnSpPr>
          <p:spPr>
            <a:xfrm rot="10800000" flipH="1" flipV="1">
              <a:off x="4876799" y="2362199"/>
              <a:ext cx="156229" cy="377171"/>
            </a:xfrm>
            <a:prstGeom prst="curvedConnector4">
              <a:avLst>
                <a:gd name="adj1" fmla="val -146324"/>
                <a:gd name="adj2" fmla="val 202030"/>
              </a:avLst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hape 40"/>
            <p:cNvCxnSpPr>
              <a:stCxn id="289805" idx="2"/>
              <a:endCxn id="289805" idx="3"/>
            </p:cNvCxnSpPr>
            <p:nvPr/>
          </p:nvCxnSpPr>
          <p:spPr>
            <a:xfrm rot="10800000" flipH="1" flipV="1">
              <a:off x="6705599" y="2362199"/>
              <a:ext cx="156229" cy="377171"/>
            </a:xfrm>
            <a:prstGeom prst="curvedConnector4">
              <a:avLst>
                <a:gd name="adj1" fmla="val -146324"/>
                <a:gd name="adj2" fmla="val 202030"/>
              </a:avLst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5879808" y="2752235"/>
              <a:ext cx="74732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>
                  <a:latin typeface="Symbol" pitchFamily="18" charset="2"/>
                </a:rPr>
                <a:t>s</a:t>
              </a:r>
              <a:r>
                <a:rPr lang="en-US" sz="2800" baseline="30000"/>
                <a:t>2</a:t>
              </a:r>
              <a:r>
                <a:rPr lang="en-US" sz="2800" baseline="-25000"/>
                <a:t>Ef</a:t>
              </a:r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FFCB8B92-533B-4389-882C-15F3EE6FBD52}"/>
                </a:ext>
              </a:extLst>
            </p:cNvPr>
            <p:cNvCxnSpPr>
              <a:stCxn id="289820" idx="1"/>
              <a:endCxn id="289795" idx="3"/>
            </p:cNvCxnSpPr>
            <p:nvPr/>
          </p:nvCxnSpPr>
          <p:spPr>
            <a:xfrm flipH="1">
              <a:off x="2971800" y="4750031"/>
              <a:ext cx="1196237" cy="12469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4171FDBC-66F3-4C4C-B2FE-4C6591716FD4}"/>
                </a:ext>
              </a:extLst>
            </p:cNvPr>
            <p:cNvSpPr txBox="1"/>
            <p:nvPr/>
          </p:nvSpPr>
          <p:spPr>
            <a:xfrm>
              <a:off x="4124051" y="2771604"/>
              <a:ext cx="77457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>
                  <a:latin typeface="Symbol" pitchFamily="18" charset="2"/>
                </a:rPr>
                <a:t>s</a:t>
              </a:r>
              <a:r>
                <a:rPr lang="en-US" sz="2800" baseline="30000"/>
                <a:t>2</a:t>
              </a:r>
              <a:r>
                <a:rPr lang="en-US" sz="2800" baseline="-25000"/>
                <a:t>Af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5D192B00-E7F9-4345-88E4-2524AB8CB252}"/>
              </a:ext>
            </a:extLst>
          </p:cNvPr>
          <p:cNvSpPr txBox="1"/>
          <p:nvPr/>
        </p:nvSpPr>
        <p:spPr>
          <a:xfrm>
            <a:off x="6047531" y="5484111"/>
            <a:ext cx="28392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Females twins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551953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8001A23-0078-4F40-AE9F-5EFF230150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269" y="248818"/>
            <a:ext cx="4305300" cy="32289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123D27B-3F1A-408B-9283-5A725CC39D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0431" y="200025"/>
            <a:ext cx="4305300" cy="32289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C50F2FE-4654-4153-9601-A11A516CB7CD}"/>
              </a:ext>
            </a:extLst>
          </p:cNvPr>
          <p:cNvSpPr txBox="1"/>
          <p:nvPr/>
        </p:nvSpPr>
        <p:spPr>
          <a:xfrm>
            <a:off x="627321" y="3886200"/>
            <a:ext cx="75017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FF0000"/>
                </a:solidFill>
                <a:latin typeface="Symbol" panose="05050102010706020507" pitchFamily="18" charset="2"/>
              </a:rPr>
              <a:t>m</a:t>
            </a:r>
            <a:r>
              <a:rPr lang="en-GB" baseline="-25000"/>
              <a:t>f</a:t>
            </a:r>
            <a:r>
              <a:rPr lang="en-GB"/>
              <a:t> = </a:t>
            </a:r>
            <a:r>
              <a:rPr lang="en-GB">
                <a:solidFill>
                  <a:srgbClr val="FF0000"/>
                </a:solidFill>
                <a:latin typeface="Symbol" panose="05050102010706020507" pitchFamily="18" charset="2"/>
              </a:rPr>
              <a:t>m</a:t>
            </a:r>
            <a:r>
              <a:rPr lang="en-GB" baseline="-25000"/>
              <a:t>m</a:t>
            </a:r>
            <a:r>
              <a:rPr lang="en-GB"/>
              <a:t>? sex differences in main effects</a:t>
            </a:r>
            <a:endParaRPr lang="nl-NL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CDF5EC-52CC-4789-8D46-E51597CF8D33}"/>
              </a:ext>
            </a:extLst>
          </p:cNvPr>
          <p:cNvSpPr txBox="1"/>
          <p:nvPr/>
        </p:nvSpPr>
        <p:spPr>
          <a:xfrm>
            <a:off x="685800" y="4419600"/>
            <a:ext cx="79128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s</a:t>
            </a:r>
            <a:r>
              <a:rPr lang="en-GB" baseline="30000"/>
              <a:t>2</a:t>
            </a:r>
            <a:r>
              <a:rPr lang="en-GB" baseline="-25000"/>
              <a:t>Af</a:t>
            </a:r>
            <a:r>
              <a:rPr lang="en-GB"/>
              <a:t> = s</a:t>
            </a:r>
            <a:r>
              <a:rPr lang="en-GB" baseline="30000"/>
              <a:t>2</a:t>
            </a:r>
            <a:r>
              <a:rPr lang="en-GB" baseline="-25000"/>
              <a:t>Am</a:t>
            </a:r>
            <a:r>
              <a:rPr lang="en-GB"/>
              <a:t>? sex differences in A variance</a:t>
            </a:r>
            <a:endParaRPr lang="nl-NL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8F173E-3350-4E21-9353-EFAFCC171EFB}"/>
              </a:ext>
            </a:extLst>
          </p:cNvPr>
          <p:cNvSpPr txBox="1"/>
          <p:nvPr/>
        </p:nvSpPr>
        <p:spPr>
          <a:xfrm>
            <a:off x="606056" y="5065931"/>
            <a:ext cx="79128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s</a:t>
            </a:r>
            <a:r>
              <a:rPr lang="en-GB" baseline="30000"/>
              <a:t>2</a:t>
            </a:r>
            <a:r>
              <a:rPr lang="en-GB" baseline="-25000"/>
              <a:t>Ef</a:t>
            </a:r>
            <a:r>
              <a:rPr lang="en-GB"/>
              <a:t> = s</a:t>
            </a:r>
            <a:r>
              <a:rPr lang="en-GB" baseline="30000"/>
              <a:t>2</a:t>
            </a:r>
            <a:r>
              <a:rPr lang="en-GB" baseline="-25000"/>
              <a:t>Em</a:t>
            </a:r>
            <a:r>
              <a:rPr lang="en-GB"/>
              <a:t>? sex differences in E variance</a:t>
            </a:r>
            <a:endParaRPr 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3657C6-204E-4462-960A-6BA4B6C05217}"/>
              </a:ext>
            </a:extLst>
          </p:cNvPr>
          <p:cNvSpPr/>
          <p:nvPr/>
        </p:nvSpPr>
        <p:spPr>
          <a:xfrm>
            <a:off x="1850819" y="5758428"/>
            <a:ext cx="620554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/>
              <a:t>(add s</a:t>
            </a:r>
            <a:r>
              <a:rPr lang="en-GB" baseline="30000"/>
              <a:t>2</a:t>
            </a:r>
            <a:r>
              <a:rPr lang="en-GB" baseline="-25000"/>
              <a:t>Df</a:t>
            </a:r>
            <a:r>
              <a:rPr lang="en-GB"/>
              <a:t> = s</a:t>
            </a:r>
            <a:r>
              <a:rPr lang="en-GB" baseline="30000"/>
              <a:t>2</a:t>
            </a:r>
            <a:r>
              <a:rPr lang="en-GB" baseline="-25000"/>
              <a:t>Dm</a:t>
            </a:r>
            <a:r>
              <a:rPr lang="en-GB"/>
              <a:t> or s</a:t>
            </a:r>
            <a:r>
              <a:rPr lang="en-GB" baseline="30000"/>
              <a:t>2</a:t>
            </a:r>
            <a:r>
              <a:rPr lang="en-GB" baseline="-25000"/>
              <a:t>Cf</a:t>
            </a:r>
            <a:r>
              <a:rPr lang="en-GB"/>
              <a:t> = s</a:t>
            </a:r>
            <a:r>
              <a:rPr lang="en-GB" baseline="30000"/>
              <a:t>2</a:t>
            </a:r>
            <a:r>
              <a:rPr lang="en-GB" baseline="-25000"/>
              <a:t>Cm</a:t>
            </a:r>
            <a:r>
              <a:rPr lang="en-GB"/>
              <a:t> )  </a:t>
            </a:r>
            <a:endParaRPr lang="nl-NL"/>
          </a:p>
          <a:p>
            <a:r>
              <a:rPr lang="en-GB"/>
              <a:t> 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669921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14F24427-78BD-4BA3-AEDA-1F9534607A89}"/>
              </a:ext>
            </a:extLst>
          </p:cNvPr>
          <p:cNvGrpSpPr/>
          <p:nvPr/>
        </p:nvGrpSpPr>
        <p:grpSpPr>
          <a:xfrm>
            <a:off x="693847" y="415320"/>
            <a:ext cx="7543800" cy="4309080"/>
            <a:chOff x="228600" y="872520"/>
            <a:chExt cx="7543800" cy="4309080"/>
          </a:xfrm>
        </p:grpSpPr>
        <p:sp>
          <p:nvSpPr>
            <p:cNvPr id="289795" name="Rectangle 3"/>
            <p:cNvSpPr>
              <a:spLocks noChangeArrowheads="1"/>
            </p:cNvSpPr>
            <p:nvPr/>
          </p:nvSpPr>
          <p:spPr bwMode="auto">
            <a:xfrm>
              <a:off x="1981200" y="4343400"/>
              <a:ext cx="990600" cy="838200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 dirty="0" err="1"/>
                <a:t>pheno</a:t>
              </a:r>
              <a:endParaRPr lang="en-US" sz="2400" dirty="0"/>
            </a:p>
            <a:p>
              <a:pPr algn="ctr" eaLnBrk="0" hangingPunct="0"/>
              <a:r>
                <a:rPr lang="en-US" sz="2400"/>
                <a:t>Twin f</a:t>
              </a:r>
              <a:endParaRPr lang="en-US" sz="2400" dirty="0"/>
            </a:p>
          </p:txBody>
        </p:sp>
        <p:sp>
          <p:nvSpPr>
            <p:cNvPr id="289796" name="Oval 4"/>
            <p:cNvSpPr>
              <a:spLocks noChangeArrowheads="1"/>
            </p:cNvSpPr>
            <p:nvPr/>
          </p:nvSpPr>
          <p:spPr bwMode="auto">
            <a:xfrm>
              <a:off x="838200" y="1828800"/>
              <a:ext cx="1066800" cy="10668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Af</a:t>
              </a:r>
            </a:p>
          </p:txBody>
        </p:sp>
        <p:sp>
          <p:nvSpPr>
            <p:cNvPr id="289798" name="Oval 6"/>
            <p:cNvSpPr>
              <a:spLocks noChangeArrowheads="1"/>
            </p:cNvSpPr>
            <p:nvPr/>
          </p:nvSpPr>
          <p:spPr bwMode="auto">
            <a:xfrm>
              <a:off x="2743200" y="1828800"/>
              <a:ext cx="1066800" cy="10668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Ef</a:t>
              </a:r>
            </a:p>
          </p:txBody>
        </p:sp>
        <p:cxnSp>
          <p:nvCxnSpPr>
            <p:cNvPr id="289799" name="AutoShape 7"/>
            <p:cNvCxnSpPr>
              <a:cxnSpLocks noChangeShapeType="1"/>
              <a:stCxn id="289796" idx="4"/>
              <a:endCxn id="289795" idx="0"/>
            </p:cNvCxnSpPr>
            <p:nvPr/>
          </p:nvCxnSpPr>
          <p:spPr bwMode="auto">
            <a:xfrm>
              <a:off x="1371600" y="2895600"/>
              <a:ext cx="1104900" cy="14478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89801" name="AutoShape 9"/>
            <p:cNvCxnSpPr>
              <a:cxnSpLocks noChangeShapeType="1"/>
              <a:stCxn id="289798" idx="4"/>
              <a:endCxn id="289795" idx="0"/>
            </p:cNvCxnSpPr>
            <p:nvPr/>
          </p:nvCxnSpPr>
          <p:spPr bwMode="auto">
            <a:xfrm flipH="1">
              <a:off x="2476500" y="2895600"/>
              <a:ext cx="800100" cy="14478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89802" name="Rectangle 10"/>
            <p:cNvSpPr>
              <a:spLocks noChangeArrowheads="1"/>
            </p:cNvSpPr>
            <p:nvPr/>
          </p:nvSpPr>
          <p:spPr bwMode="auto">
            <a:xfrm>
              <a:off x="5791200" y="4343400"/>
              <a:ext cx="990600" cy="838200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pheno</a:t>
              </a:r>
              <a:endParaRPr lang="en-US" sz="2400" dirty="0"/>
            </a:p>
            <a:p>
              <a:pPr algn="ctr" eaLnBrk="0" hangingPunct="0"/>
              <a:r>
                <a:rPr lang="en-US" sz="2400"/>
                <a:t>Twin m</a:t>
              </a:r>
              <a:endParaRPr lang="en-US" sz="2400" dirty="0"/>
            </a:p>
          </p:txBody>
        </p:sp>
        <p:sp>
          <p:nvSpPr>
            <p:cNvPr id="289803" name="Oval 11"/>
            <p:cNvSpPr>
              <a:spLocks noChangeArrowheads="1"/>
            </p:cNvSpPr>
            <p:nvPr/>
          </p:nvSpPr>
          <p:spPr bwMode="auto">
            <a:xfrm>
              <a:off x="4876800" y="1828800"/>
              <a:ext cx="1066800" cy="10668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Am</a:t>
              </a:r>
            </a:p>
          </p:txBody>
        </p:sp>
        <p:sp>
          <p:nvSpPr>
            <p:cNvPr id="289805" name="Oval 13"/>
            <p:cNvSpPr>
              <a:spLocks noChangeArrowheads="1"/>
            </p:cNvSpPr>
            <p:nvPr/>
          </p:nvSpPr>
          <p:spPr bwMode="auto">
            <a:xfrm>
              <a:off x="6705600" y="1828800"/>
              <a:ext cx="1066800" cy="10668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Em</a:t>
              </a:r>
            </a:p>
          </p:txBody>
        </p:sp>
        <p:cxnSp>
          <p:nvCxnSpPr>
            <p:cNvPr id="289806" name="AutoShape 14"/>
            <p:cNvCxnSpPr>
              <a:cxnSpLocks noChangeShapeType="1"/>
              <a:stCxn id="289803" idx="4"/>
              <a:endCxn id="289802" idx="0"/>
            </p:cNvCxnSpPr>
            <p:nvPr/>
          </p:nvCxnSpPr>
          <p:spPr bwMode="auto">
            <a:xfrm>
              <a:off x="5410200" y="2895600"/>
              <a:ext cx="876300" cy="14478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89808" name="AutoShape 16"/>
            <p:cNvCxnSpPr>
              <a:cxnSpLocks noChangeShapeType="1"/>
              <a:stCxn id="289805" idx="4"/>
              <a:endCxn id="289802" idx="0"/>
            </p:cNvCxnSpPr>
            <p:nvPr/>
          </p:nvCxnSpPr>
          <p:spPr bwMode="auto">
            <a:xfrm flipH="1">
              <a:off x="6286500" y="2895600"/>
              <a:ext cx="952500" cy="14478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89809" name="AutoShape 17"/>
            <p:cNvCxnSpPr>
              <a:cxnSpLocks noChangeShapeType="1"/>
              <a:stCxn id="289796" idx="0"/>
              <a:endCxn id="289803" idx="0"/>
            </p:cNvCxnSpPr>
            <p:nvPr/>
          </p:nvCxnSpPr>
          <p:spPr bwMode="auto">
            <a:xfrm rot="5400000" flipH="1" flipV="1">
              <a:off x="3390900" y="-190500"/>
              <a:ext cx="12700" cy="4038600"/>
            </a:xfrm>
            <a:prstGeom prst="curvedConnector3">
              <a:avLst>
                <a:gd name="adj1" fmla="val 3400000"/>
              </a:avLst>
            </a:prstGeom>
            <a:noFill/>
            <a:ln w="317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89811" name="Text Box 19"/>
            <p:cNvSpPr txBox="1">
              <a:spLocks noChangeArrowheads="1"/>
            </p:cNvSpPr>
            <p:nvPr/>
          </p:nvSpPr>
          <p:spPr bwMode="auto">
            <a:xfrm>
              <a:off x="831851" y="3278832"/>
              <a:ext cx="11176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0000"/>
                  </a:solidFill>
                </a:rPr>
                <a:t>1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89813" name="Text Box 21"/>
            <p:cNvSpPr txBox="1">
              <a:spLocks noChangeArrowheads="1"/>
            </p:cNvSpPr>
            <p:nvPr/>
          </p:nvSpPr>
          <p:spPr bwMode="auto">
            <a:xfrm>
              <a:off x="3086744" y="3276600"/>
              <a:ext cx="33855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0000"/>
                  </a:solidFill>
                </a:rPr>
                <a:t>1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89815" name="Text Box 23"/>
            <p:cNvSpPr txBox="1">
              <a:spLocks noChangeArrowheads="1"/>
            </p:cNvSpPr>
            <p:nvPr/>
          </p:nvSpPr>
          <p:spPr bwMode="auto">
            <a:xfrm>
              <a:off x="6833979" y="3255134"/>
              <a:ext cx="33855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0000"/>
                  </a:solidFill>
                </a:rPr>
                <a:t>1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89816" name="Text Box 24"/>
            <p:cNvSpPr txBox="1">
              <a:spLocks noChangeArrowheads="1"/>
            </p:cNvSpPr>
            <p:nvPr/>
          </p:nvSpPr>
          <p:spPr bwMode="auto">
            <a:xfrm>
              <a:off x="4967171" y="3164589"/>
              <a:ext cx="10414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89819" name="Text Box 27"/>
            <p:cNvSpPr txBox="1">
              <a:spLocks noChangeArrowheads="1"/>
            </p:cNvSpPr>
            <p:nvPr/>
          </p:nvSpPr>
          <p:spPr bwMode="auto">
            <a:xfrm>
              <a:off x="2758526" y="4355274"/>
              <a:ext cx="14986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0000"/>
                  </a:solidFill>
                  <a:latin typeface="Symbol" pitchFamily="18" charset="2"/>
                </a:rPr>
                <a:t>m</a:t>
              </a:r>
              <a:r>
                <a:rPr lang="en-US" sz="2400" baseline="-25000"/>
                <a:t>f</a:t>
              </a:r>
              <a:r>
                <a:rPr lang="nl-NL" sz="2400" b="1"/>
                <a:t> </a:t>
              </a:r>
              <a:endParaRPr lang="en-US" sz="2400" b="1" dirty="0"/>
            </a:p>
          </p:txBody>
        </p:sp>
        <p:sp>
          <p:nvSpPr>
            <p:cNvPr id="289820" name="AutoShape 28"/>
            <p:cNvSpPr>
              <a:spLocks noChangeArrowheads="1"/>
            </p:cNvSpPr>
            <p:nvPr/>
          </p:nvSpPr>
          <p:spPr bwMode="auto">
            <a:xfrm>
              <a:off x="3920387" y="4407131"/>
              <a:ext cx="990600" cy="68580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nl-NL" sz="2400" dirty="0"/>
                <a:t>1</a:t>
              </a:r>
              <a:endParaRPr lang="en-US" sz="2400" dirty="0"/>
            </a:p>
          </p:txBody>
        </p:sp>
        <p:cxnSp>
          <p:nvCxnSpPr>
            <p:cNvPr id="289821" name="AutoShape 29"/>
            <p:cNvCxnSpPr>
              <a:cxnSpLocks noChangeShapeType="1"/>
              <a:stCxn id="289820" idx="5"/>
              <a:endCxn id="289802" idx="1"/>
            </p:cNvCxnSpPr>
            <p:nvPr/>
          </p:nvCxnSpPr>
          <p:spPr bwMode="auto">
            <a:xfrm>
              <a:off x="4663337" y="4750031"/>
              <a:ext cx="1127863" cy="1246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89822" name="Text Box 30"/>
            <p:cNvSpPr txBox="1">
              <a:spLocks noChangeArrowheads="1"/>
            </p:cNvSpPr>
            <p:nvPr/>
          </p:nvSpPr>
          <p:spPr bwMode="auto">
            <a:xfrm>
              <a:off x="4443191" y="4263823"/>
              <a:ext cx="14986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0000"/>
                  </a:solidFill>
                  <a:latin typeface="Symbol" pitchFamily="18" charset="2"/>
                </a:rPr>
                <a:t>m</a:t>
              </a:r>
              <a:r>
                <a:rPr lang="en-US" sz="2400" baseline="-25000"/>
                <a:t>m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080437" y="872520"/>
              <a:ext cx="44957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>
                  <a:latin typeface="Symbol" pitchFamily="18" charset="2"/>
                </a:rPr>
                <a:t>s</a:t>
              </a:r>
              <a:r>
                <a:rPr lang="en-US" sz="2800" baseline="-25000"/>
                <a:t>Af</a:t>
              </a:r>
              <a:r>
                <a:rPr lang="en-US" sz="2800">
                  <a:latin typeface="Symbol" pitchFamily="18" charset="2"/>
                </a:rPr>
                <a:t>s</a:t>
              </a:r>
              <a:r>
                <a:rPr lang="en-US" sz="2800" baseline="-25000"/>
                <a:t>Am </a:t>
              </a:r>
              <a:r>
                <a:rPr lang="en-GB" sz="2800"/>
                <a:t>or ½</a:t>
              </a:r>
              <a:r>
                <a:rPr lang="en-US" sz="2800">
                  <a:latin typeface="Symbol" pitchFamily="18" charset="2"/>
                </a:rPr>
                <a:t>s</a:t>
              </a:r>
              <a:r>
                <a:rPr lang="en-US" sz="2800" baseline="-25000"/>
                <a:t>Af</a:t>
              </a:r>
              <a:r>
                <a:rPr lang="en-US" sz="2800">
                  <a:latin typeface="Symbol" pitchFamily="18" charset="2"/>
                </a:rPr>
                <a:t>s</a:t>
              </a:r>
              <a:r>
                <a:rPr lang="en-US" sz="2800" baseline="-25000"/>
                <a:t>Am </a:t>
              </a:r>
            </a:p>
          </p:txBody>
        </p:sp>
        <p:cxnSp>
          <p:nvCxnSpPr>
            <p:cNvPr id="27" name="Shape 26"/>
            <p:cNvCxnSpPr>
              <a:stCxn id="289796" idx="2"/>
              <a:endCxn id="289796" idx="3"/>
            </p:cNvCxnSpPr>
            <p:nvPr/>
          </p:nvCxnSpPr>
          <p:spPr>
            <a:xfrm rot="10800000" flipH="1" flipV="1">
              <a:off x="838199" y="2362199"/>
              <a:ext cx="156229" cy="377171"/>
            </a:xfrm>
            <a:prstGeom prst="curvedConnector4">
              <a:avLst>
                <a:gd name="adj1" fmla="val -146324"/>
                <a:gd name="adj2" fmla="val 202030"/>
              </a:avLst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28600" y="2819400"/>
              <a:ext cx="77457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>
                  <a:latin typeface="Symbol" pitchFamily="18" charset="2"/>
                </a:rPr>
                <a:t>s</a:t>
              </a:r>
              <a:r>
                <a:rPr lang="en-US" sz="2800" baseline="30000"/>
                <a:t>2</a:t>
              </a:r>
              <a:r>
                <a:rPr lang="en-US" sz="2800" baseline="-25000"/>
                <a:t>Af</a:t>
              </a:r>
            </a:p>
          </p:txBody>
        </p:sp>
        <p:cxnSp>
          <p:nvCxnSpPr>
            <p:cNvPr id="30" name="Shape 29"/>
            <p:cNvCxnSpPr>
              <a:stCxn id="289798" idx="2"/>
              <a:endCxn id="289798" idx="3"/>
            </p:cNvCxnSpPr>
            <p:nvPr/>
          </p:nvCxnSpPr>
          <p:spPr>
            <a:xfrm rot="10800000" flipH="1" flipV="1">
              <a:off x="2743199" y="2362199"/>
              <a:ext cx="156229" cy="377171"/>
            </a:xfrm>
            <a:prstGeom prst="curvedConnector4">
              <a:avLst>
                <a:gd name="adj1" fmla="val -146324"/>
                <a:gd name="adj2" fmla="val 202030"/>
              </a:avLst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2057400" y="2819400"/>
              <a:ext cx="74732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>
                  <a:latin typeface="Symbol" pitchFamily="18" charset="2"/>
                </a:rPr>
                <a:t>s</a:t>
              </a:r>
              <a:r>
                <a:rPr lang="en-US" sz="2800" baseline="30000"/>
                <a:t>2</a:t>
              </a:r>
              <a:r>
                <a:rPr lang="en-US" sz="2800" baseline="-25000"/>
                <a:t>Ef</a:t>
              </a:r>
            </a:p>
          </p:txBody>
        </p:sp>
        <p:cxnSp>
          <p:nvCxnSpPr>
            <p:cNvPr id="37" name="Shape 36"/>
            <p:cNvCxnSpPr>
              <a:stCxn id="289803" idx="2"/>
              <a:endCxn id="289803" idx="3"/>
            </p:cNvCxnSpPr>
            <p:nvPr/>
          </p:nvCxnSpPr>
          <p:spPr>
            <a:xfrm rot="10800000" flipH="1" flipV="1">
              <a:off x="4876799" y="2362199"/>
              <a:ext cx="156229" cy="377171"/>
            </a:xfrm>
            <a:prstGeom prst="curvedConnector4">
              <a:avLst>
                <a:gd name="adj1" fmla="val -146324"/>
                <a:gd name="adj2" fmla="val 202030"/>
              </a:avLst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hape 40"/>
            <p:cNvCxnSpPr>
              <a:stCxn id="289805" idx="2"/>
              <a:endCxn id="289805" idx="3"/>
            </p:cNvCxnSpPr>
            <p:nvPr/>
          </p:nvCxnSpPr>
          <p:spPr>
            <a:xfrm rot="10800000" flipH="1" flipV="1">
              <a:off x="6705599" y="2362199"/>
              <a:ext cx="156229" cy="377171"/>
            </a:xfrm>
            <a:prstGeom prst="curvedConnector4">
              <a:avLst>
                <a:gd name="adj1" fmla="val -146324"/>
                <a:gd name="adj2" fmla="val 202030"/>
              </a:avLst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5879808" y="2752235"/>
              <a:ext cx="85311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>
                  <a:latin typeface="Symbol" pitchFamily="18" charset="2"/>
                </a:rPr>
                <a:t>s</a:t>
              </a:r>
              <a:r>
                <a:rPr lang="en-US" sz="2800" baseline="30000"/>
                <a:t>2</a:t>
              </a:r>
              <a:r>
                <a:rPr lang="en-US" sz="2800" baseline="-25000"/>
                <a:t>Em</a:t>
              </a:r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FFCB8B92-533B-4389-882C-15F3EE6FBD52}"/>
                </a:ext>
              </a:extLst>
            </p:cNvPr>
            <p:cNvCxnSpPr>
              <a:stCxn id="289820" idx="1"/>
              <a:endCxn id="289795" idx="3"/>
            </p:cNvCxnSpPr>
            <p:nvPr/>
          </p:nvCxnSpPr>
          <p:spPr>
            <a:xfrm flipH="1">
              <a:off x="2971800" y="4750031"/>
              <a:ext cx="1196237" cy="12469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4171FDBC-66F3-4C4C-B2FE-4C6591716FD4}"/>
                </a:ext>
              </a:extLst>
            </p:cNvPr>
            <p:cNvSpPr txBox="1"/>
            <p:nvPr/>
          </p:nvSpPr>
          <p:spPr>
            <a:xfrm>
              <a:off x="4124051" y="2771604"/>
              <a:ext cx="88036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>
                  <a:latin typeface="Symbol" pitchFamily="18" charset="2"/>
                </a:rPr>
                <a:t>s</a:t>
              </a:r>
              <a:r>
                <a:rPr lang="en-US" sz="2800" baseline="30000"/>
                <a:t>2</a:t>
              </a:r>
              <a:r>
                <a:rPr lang="en-US" sz="2800" baseline="-25000"/>
                <a:t>Am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5D192B00-E7F9-4345-88E4-2524AB8CB252}"/>
              </a:ext>
            </a:extLst>
          </p:cNvPr>
          <p:cNvSpPr txBox="1"/>
          <p:nvPr/>
        </p:nvSpPr>
        <p:spPr>
          <a:xfrm>
            <a:off x="2642316" y="5148880"/>
            <a:ext cx="35573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DZOS (f,m) twins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061457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14F24427-78BD-4BA3-AEDA-1F9534607A89}"/>
              </a:ext>
            </a:extLst>
          </p:cNvPr>
          <p:cNvGrpSpPr/>
          <p:nvPr/>
        </p:nvGrpSpPr>
        <p:grpSpPr>
          <a:xfrm>
            <a:off x="693847" y="392242"/>
            <a:ext cx="7543800" cy="4332158"/>
            <a:chOff x="228600" y="849442"/>
            <a:chExt cx="7543800" cy="4332158"/>
          </a:xfrm>
        </p:grpSpPr>
        <p:sp>
          <p:nvSpPr>
            <p:cNvPr id="289795" name="Rectangle 3"/>
            <p:cNvSpPr>
              <a:spLocks noChangeArrowheads="1"/>
            </p:cNvSpPr>
            <p:nvPr/>
          </p:nvSpPr>
          <p:spPr bwMode="auto">
            <a:xfrm>
              <a:off x="1981200" y="4343400"/>
              <a:ext cx="990600" cy="838200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 dirty="0" err="1"/>
                <a:t>pheno</a:t>
              </a:r>
              <a:endParaRPr lang="en-US" sz="2400" dirty="0"/>
            </a:p>
            <a:p>
              <a:pPr algn="ctr" eaLnBrk="0" hangingPunct="0"/>
              <a:r>
                <a:rPr lang="en-US" sz="2400"/>
                <a:t>Twin f</a:t>
              </a:r>
              <a:endParaRPr lang="en-US" sz="2400" dirty="0"/>
            </a:p>
          </p:txBody>
        </p:sp>
        <p:sp>
          <p:nvSpPr>
            <p:cNvPr id="289796" name="Oval 4"/>
            <p:cNvSpPr>
              <a:spLocks noChangeArrowheads="1"/>
            </p:cNvSpPr>
            <p:nvPr/>
          </p:nvSpPr>
          <p:spPr bwMode="auto">
            <a:xfrm>
              <a:off x="838200" y="1828800"/>
              <a:ext cx="1066800" cy="10668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Af</a:t>
              </a:r>
            </a:p>
          </p:txBody>
        </p:sp>
        <p:sp>
          <p:nvSpPr>
            <p:cNvPr id="289798" name="Oval 6"/>
            <p:cNvSpPr>
              <a:spLocks noChangeArrowheads="1"/>
            </p:cNvSpPr>
            <p:nvPr/>
          </p:nvSpPr>
          <p:spPr bwMode="auto">
            <a:xfrm>
              <a:off x="2743200" y="1828800"/>
              <a:ext cx="1066800" cy="10668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Ef</a:t>
              </a:r>
            </a:p>
          </p:txBody>
        </p:sp>
        <p:cxnSp>
          <p:nvCxnSpPr>
            <p:cNvPr id="289799" name="AutoShape 7"/>
            <p:cNvCxnSpPr>
              <a:cxnSpLocks noChangeShapeType="1"/>
              <a:stCxn id="289796" idx="4"/>
              <a:endCxn id="289795" idx="0"/>
            </p:cNvCxnSpPr>
            <p:nvPr/>
          </p:nvCxnSpPr>
          <p:spPr bwMode="auto">
            <a:xfrm>
              <a:off x="1371600" y="2895600"/>
              <a:ext cx="1104900" cy="14478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89801" name="AutoShape 9"/>
            <p:cNvCxnSpPr>
              <a:cxnSpLocks noChangeShapeType="1"/>
              <a:stCxn id="289798" idx="4"/>
              <a:endCxn id="289795" idx="0"/>
            </p:cNvCxnSpPr>
            <p:nvPr/>
          </p:nvCxnSpPr>
          <p:spPr bwMode="auto">
            <a:xfrm flipH="1">
              <a:off x="2476500" y="2895600"/>
              <a:ext cx="800100" cy="14478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89802" name="Rectangle 10"/>
            <p:cNvSpPr>
              <a:spLocks noChangeArrowheads="1"/>
            </p:cNvSpPr>
            <p:nvPr/>
          </p:nvSpPr>
          <p:spPr bwMode="auto">
            <a:xfrm>
              <a:off x="5791200" y="4343400"/>
              <a:ext cx="990600" cy="838200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pheno</a:t>
              </a:r>
              <a:endParaRPr lang="en-US" sz="2400" dirty="0"/>
            </a:p>
            <a:p>
              <a:pPr algn="ctr" eaLnBrk="0" hangingPunct="0"/>
              <a:r>
                <a:rPr lang="en-US" sz="2400"/>
                <a:t>Twin m</a:t>
              </a:r>
              <a:endParaRPr lang="en-US" sz="2400" dirty="0"/>
            </a:p>
          </p:txBody>
        </p:sp>
        <p:sp>
          <p:nvSpPr>
            <p:cNvPr id="289803" name="Oval 11"/>
            <p:cNvSpPr>
              <a:spLocks noChangeArrowheads="1"/>
            </p:cNvSpPr>
            <p:nvPr/>
          </p:nvSpPr>
          <p:spPr bwMode="auto">
            <a:xfrm>
              <a:off x="4876800" y="1828800"/>
              <a:ext cx="1066800" cy="10668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Am</a:t>
              </a:r>
            </a:p>
          </p:txBody>
        </p:sp>
        <p:sp>
          <p:nvSpPr>
            <p:cNvPr id="289805" name="Oval 13"/>
            <p:cNvSpPr>
              <a:spLocks noChangeArrowheads="1"/>
            </p:cNvSpPr>
            <p:nvPr/>
          </p:nvSpPr>
          <p:spPr bwMode="auto">
            <a:xfrm>
              <a:off x="6705600" y="1828800"/>
              <a:ext cx="1066800" cy="10668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400"/>
                <a:t>Em</a:t>
              </a:r>
            </a:p>
          </p:txBody>
        </p:sp>
        <p:cxnSp>
          <p:nvCxnSpPr>
            <p:cNvPr id="289806" name="AutoShape 14"/>
            <p:cNvCxnSpPr>
              <a:cxnSpLocks noChangeShapeType="1"/>
              <a:stCxn id="289803" idx="4"/>
              <a:endCxn id="289802" idx="0"/>
            </p:cNvCxnSpPr>
            <p:nvPr/>
          </p:nvCxnSpPr>
          <p:spPr bwMode="auto">
            <a:xfrm>
              <a:off x="5410200" y="2895600"/>
              <a:ext cx="876300" cy="14478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89808" name="AutoShape 16"/>
            <p:cNvCxnSpPr>
              <a:cxnSpLocks noChangeShapeType="1"/>
              <a:stCxn id="289805" idx="4"/>
              <a:endCxn id="289802" idx="0"/>
            </p:cNvCxnSpPr>
            <p:nvPr/>
          </p:nvCxnSpPr>
          <p:spPr bwMode="auto">
            <a:xfrm flipH="1">
              <a:off x="6286500" y="2895600"/>
              <a:ext cx="952500" cy="14478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89809" name="AutoShape 17"/>
            <p:cNvCxnSpPr>
              <a:cxnSpLocks noChangeShapeType="1"/>
              <a:stCxn id="289796" idx="0"/>
              <a:endCxn id="289803" idx="0"/>
            </p:cNvCxnSpPr>
            <p:nvPr/>
          </p:nvCxnSpPr>
          <p:spPr bwMode="auto">
            <a:xfrm rot="5400000" flipH="1" flipV="1">
              <a:off x="3390900" y="-190500"/>
              <a:ext cx="12700" cy="4038600"/>
            </a:xfrm>
            <a:prstGeom prst="curvedConnector3">
              <a:avLst>
                <a:gd name="adj1" fmla="val 3400000"/>
              </a:avLst>
            </a:prstGeom>
            <a:noFill/>
            <a:ln w="317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89811" name="Text Box 19"/>
            <p:cNvSpPr txBox="1">
              <a:spLocks noChangeArrowheads="1"/>
            </p:cNvSpPr>
            <p:nvPr/>
          </p:nvSpPr>
          <p:spPr bwMode="auto">
            <a:xfrm>
              <a:off x="831851" y="3278832"/>
              <a:ext cx="11176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0000"/>
                  </a:solidFill>
                </a:rPr>
                <a:t>1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89813" name="Text Box 21"/>
            <p:cNvSpPr txBox="1">
              <a:spLocks noChangeArrowheads="1"/>
            </p:cNvSpPr>
            <p:nvPr/>
          </p:nvSpPr>
          <p:spPr bwMode="auto">
            <a:xfrm>
              <a:off x="3086744" y="3276600"/>
              <a:ext cx="33855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0000"/>
                  </a:solidFill>
                </a:rPr>
                <a:t>1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89815" name="Text Box 23"/>
            <p:cNvSpPr txBox="1">
              <a:spLocks noChangeArrowheads="1"/>
            </p:cNvSpPr>
            <p:nvPr/>
          </p:nvSpPr>
          <p:spPr bwMode="auto">
            <a:xfrm>
              <a:off x="6833979" y="3255134"/>
              <a:ext cx="33855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0000"/>
                  </a:solidFill>
                </a:rPr>
                <a:t>1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89816" name="Text Box 24"/>
            <p:cNvSpPr txBox="1">
              <a:spLocks noChangeArrowheads="1"/>
            </p:cNvSpPr>
            <p:nvPr/>
          </p:nvSpPr>
          <p:spPr bwMode="auto">
            <a:xfrm>
              <a:off x="4967171" y="3164589"/>
              <a:ext cx="10414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89819" name="Text Box 27"/>
            <p:cNvSpPr txBox="1">
              <a:spLocks noChangeArrowheads="1"/>
            </p:cNvSpPr>
            <p:nvPr/>
          </p:nvSpPr>
          <p:spPr bwMode="auto">
            <a:xfrm>
              <a:off x="2801040" y="4249333"/>
              <a:ext cx="14986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0000"/>
                  </a:solidFill>
                  <a:latin typeface="Symbol" pitchFamily="18" charset="2"/>
                </a:rPr>
                <a:t>m</a:t>
              </a:r>
              <a:r>
                <a:rPr lang="en-US" sz="2400" baseline="-25000"/>
                <a:t>f</a:t>
              </a:r>
              <a:r>
                <a:rPr lang="nl-NL" sz="2400" b="1"/>
                <a:t> </a:t>
              </a:r>
              <a:endParaRPr lang="en-US" sz="2400" b="1" dirty="0"/>
            </a:p>
          </p:txBody>
        </p:sp>
        <p:sp>
          <p:nvSpPr>
            <p:cNvPr id="289820" name="AutoShape 28"/>
            <p:cNvSpPr>
              <a:spLocks noChangeArrowheads="1"/>
            </p:cNvSpPr>
            <p:nvPr/>
          </p:nvSpPr>
          <p:spPr bwMode="auto">
            <a:xfrm>
              <a:off x="3920387" y="4407131"/>
              <a:ext cx="990600" cy="68580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nl-NL" sz="2400" dirty="0"/>
                <a:t>1</a:t>
              </a:r>
              <a:endParaRPr lang="en-US" sz="2400" dirty="0"/>
            </a:p>
          </p:txBody>
        </p:sp>
        <p:cxnSp>
          <p:nvCxnSpPr>
            <p:cNvPr id="289821" name="AutoShape 29"/>
            <p:cNvCxnSpPr>
              <a:cxnSpLocks noChangeShapeType="1"/>
              <a:stCxn id="289820" idx="5"/>
              <a:endCxn id="289802" idx="1"/>
            </p:cNvCxnSpPr>
            <p:nvPr/>
          </p:nvCxnSpPr>
          <p:spPr bwMode="auto">
            <a:xfrm>
              <a:off x="4663337" y="4750031"/>
              <a:ext cx="1127863" cy="1246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89822" name="Text Box 30"/>
            <p:cNvSpPr txBox="1">
              <a:spLocks noChangeArrowheads="1"/>
            </p:cNvSpPr>
            <p:nvPr/>
          </p:nvSpPr>
          <p:spPr bwMode="auto">
            <a:xfrm>
              <a:off x="4443191" y="4263823"/>
              <a:ext cx="14986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0000"/>
                  </a:solidFill>
                  <a:latin typeface="Symbol" pitchFamily="18" charset="2"/>
                </a:rPr>
                <a:t>m</a:t>
              </a:r>
              <a:r>
                <a:rPr lang="en-US" sz="2400" baseline="-25000"/>
                <a:t>m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770394" y="849442"/>
              <a:ext cx="44957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>
                  <a:latin typeface="Symbol" pitchFamily="18" charset="2"/>
                </a:rPr>
                <a:t>s</a:t>
              </a:r>
              <a:r>
                <a:rPr lang="en-US" sz="2800" baseline="-25000"/>
                <a:t>Af</a:t>
              </a:r>
              <a:r>
                <a:rPr lang="en-US" sz="2800">
                  <a:latin typeface="Symbol" pitchFamily="18" charset="2"/>
                </a:rPr>
                <a:t>s</a:t>
              </a:r>
              <a:r>
                <a:rPr lang="en-US" sz="2800" baseline="-25000"/>
                <a:t>Am </a:t>
              </a:r>
              <a:r>
                <a:rPr lang="en-GB" sz="2800"/>
                <a:t>or </a:t>
              </a:r>
              <a:r>
                <a:rPr lang="en-GB" sz="2800">
                  <a:cs typeface="Times New Roman" panose="02020603050405020304" pitchFamily="18" charset="0"/>
                </a:rPr>
                <a:t>r</a:t>
              </a:r>
              <a:r>
                <a:rPr lang="en-GB" sz="2800" baseline="-25000">
                  <a:cs typeface="Times New Roman" panose="02020603050405020304" pitchFamily="18" charset="0"/>
                </a:rPr>
                <a:t>DZOS</a:t>
              </a:r>
              <a:r>
                <a:rPr lang="en-GB" sz="2800"/>
                <a:t>*</a:t>
              </a:r>
              <a:r>
                <a:rPr lang="en-US" sz="2800">
                  <a:latin typeface="Symbol" pitchFamily="18" charset="2"/>
                </a:rPr>
                <a:t>s</a:t>
              </a:r>
              <a:r>
                <a:rPr lang="en-US" sz="2800" baseline="-25000"/>
                <a:t>Af</a:t>
              </a:r>
              <a:r>
                <a:rPr lang="en-US" sz="2800">
                  <a:latin typeface="Symbol" pitchFamily="18" charset="2"/>
                </a:rPr>
                <a:t>s</a:t>
              </a:r>
              <a:r>
                <a:rPr lang="en-US" sz="2800" baseline="-25000"/>
                <a:t>Am </a:t>
              </a:r>
            </a:p>
          </p:txBody>
        </p:sp>
        <p:cxnSp>
          <p:nvCxnSpPr>
            <p:cNvPr id="27" name="Shape 26"/>
            <p:cNvCxnSpPr>
              <a:stCxn id="289796" idx="2"/>
              <a:endCxn id="289796" idx="3"/>
            </p:cNvCxnSpPr>
            <p:nvPr/>
          </p:nvCxnSpPr>
          <p:spPr>
            <a:xfrm rot="10800000" flipH="1" flipV="1">
              <a:off x="838199" y="2362199"/>
              <a:ext cx="156229" cy="377171"/>
            </a:xfrm>
            <a:prstGeom prst="curvedConnector4">
              <a:avLst>
                <a:gd name="adj1" fmla="val -146324"/>
                <a:gd name="adj2" fmla="val 202030"/>
              </a:avLst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28600" y="2819400"/>
              <a:ext cx="77457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>
                  <a:latin typeface="Symbol" pitchFamily="18" charset="2"/>
                </a:rPr>
                <a:t>s</a:t>
              </a:r>
              <a:r>
                <a:rPr lang="en-US" sz="2800" baseline="30000"/>
                <a:t>2</a:t>
              </a:r>
              <a:r>
                <a:rPr lang="en-US" sz="2800" baseline="-25000"/>
                <a:t>Af</a:t>
              </a:r>
            </a:p>
          </p:txBody>
        </p:sp>
        <p:cxnSp>
          <p:nvCxnSpPr>
            <p:cNvPr id="30" name="Shape 29"/>
            <p:cNvCxnSpPr>
              <a:stCxn id="289798" idx="2"/>
              <a:endCxn id="289798" idx="3"/>
            </p:cNvCxnSpPr>
            <p:nvPr/>
          </p:nvCxnSpPr>
          <p:spPr>
            <a:xfrm rot="10800000" flipH="1" flipV="1">
              <a:off x="2743199" y="2362199"/>
              <a:ext cx="156229" cy="377171"/>
            </a:xfrm>
            <a:prstGeom prst="curvedConnector4">
              <a:avLst>
                <a:gd name="adj1" fmla="val -146324"/>
                <a:gd name="adj2" fmla="val 202030"/>
              </a:avLst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2057400" y="2819400"/>
              <a:ext cx="74732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>
                  <a:latin typeface="Symbol" pitchFamily="18" charset="2"/>
                </a:rPr>
                <a:t>s</a:t>
              </a:r>
              <a:r>
                <a:rPr lang="en-US" sz="2800" baseline="30000"/>
                <a:t>2</a:t>
              </a:r>
              <a:r>
                <a:rPr lang="en-US" sz="2800" baseline="-25000"/>
                <a:t>Ef</a:t>
              </a:r>
            </a:p>
          </p:txBody>
        </p:sp>
        <p:cxnSp>
          <p:nvCxnSpPr>
            <p:cNvPr id="37" name="Shape 36"/>
            <p:cNvCxnSpPr>
              <a:stCxn id="289803" idx="2"/>
              <a:endCxn id="289803" idx="3"/>
            </p:cNvCxnSpPr>
            <p:nvPr/>
          </p:nvCxnSpPr>
          <p:spPr>
            <a:xfrm rot="10800000" flipH="1" flipV="1">
              <a:off x="4876799" y="2362199"/>
              <a:ext cx="156229" cy="377171"/>
            </a:xfrm>
            <a:prstGeom prst="curvedConnector4">
              <a:avLst>
                <a:gd name="adj1" fmla="val -146324"/>
                <a:gd name="adj2" fmla="val 202030"/>
              </a:avLst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hape 40"/>
            <p:cNvCxnSpPr>
              <a:stCxn id="289805" idx="2"/>
              <a:endCxn id="289805" idx="3"/>
            </p:cNvCxnSpPr>
            <p:nvPr/>
          </p:nvCxnSpPr>
          <p:spPr>
            <a:xfrm rot="10800000" flipH="1" flipV="1">
              <a:off x="6705599" y="2362199"/>
              <a:ext cx="156229" cy="377171"/>
            </a:xfrm>
            <a:prstGeom prst="curvedConnector4">
              <a:avLst>
                <a:gd name="adj1" fmla="val -146324"/>
                <a:gd name="adj2" fmla="val 202030"/>
              </a:avLst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5879808" y="2752235"/>
              <a:ext cx="85311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>
                  <a:latin typeface="Symbol" pitchFamily="18" charset="2"/>
                </a:rPr>
                <a:t>s</a:t>
              </a:r>
              <a:r>
                <a:rPr lang="en-US" sz="2800" baseline="30000"/>
                <a:t>2</a:t>
              </a:r>
              <a:r>
                <a:rPr lang="en-US" sz="2800" baseline="-25000"/>
                <a:t>Em</a:t>
              </a:r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FFCB8B92-533B-4389-882C-15F3EE6FBD52}"/>
                </a:ext>
              </a:extLst>
            </p:cNvPr>
            <p:cNvCxnSpPr>
              <a:stCxn id="289820" idx="1"/>
              <a:endCxn id="289795" idx="3"/>
            </p:cNvCxnSpPr>
            <p:nvPr/>
          </p:nvCxnSpPr>
          <p:spPr>
            <a:xfrm flipH="1">
              <a:off x="2971800" y="4750031"/>
              <a:ext cx="1196237" cy="12469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4171FDBC-66F3-4C4C-B2FE-4C6591716FD4}"/>
                </a:ext>
              </a:extLst>
            </p:cNvPr>
            <p:cNvSpPr txBox="1"/>
            <p:nvPr/>
          </p:nvSpPr>
          <p:spPr>
            <a:xfrm>
              <a:off x="4124051" y="2771604"/>
              <a:ext cx="88036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>
                  <a:latin typeface="Symbol" pitchFamily="18" charset="2"/>
                </a:rPr>
                <a:t>s</a:t>
              </a:r>
              <a:r>
                <a:rPr lang="en-US" sz="2800" baseline="30000"/>
                <a:t>2</a:t>
              </a:r>
              <a:r>
                <a:rPr lang="en-US" sz="2800" baseline="-25000"/>
                <a:t>Am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5D192B00-E7F9-4345-88E4-2524AB8CB252}"/>
              </a:ext>
            </a:extLst>
          </p:cNvPr>
          <p:cNvSpPr txBox="1"/>
          <p:nvPr/>
        </p:nvSpPr>
        <p:spPr>
          <a:xfrm>
            <a:off x="470281" y="4904692"/>
            <a:ext cx="858921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/>
              <a:t>DZOS twins</a:t>
            </a:r>
          </a:p>
          <a:p>
            <a:pPr algn="ctr"/>
            <a:r>
              <a:rPr lang="en-GB">
                <a:cs typeface="Times New Roman" panose="02020603050405020304" pitchFamily="18" charset="0"/>
              </a:rPr>
              <a:t>r</a:t>
            </a:r>
            <a:r>
              <a:rPr lang="en-GB" baseline="-25000">
                <a:cs typeface="Times New Roman" panose="02020603050405020304" pitchFamily="18" charset="0"/>
              </a:rPr>
              <a:t>DZOS</a:t>
            </a:r>
            <a:r>
              <a:rPr lang="en-GB"/>
              <a:t>*</a:t>
            </a:r>
            <a:r>
              <a:rPr lang="en-US">
                <a:latin typeface="Symbol" pitchFamily="18" charset="2"/>
              </a:rPr>
              <a:t>s</a:t>
            </a:r>
            <a:r>
              <a:rPr lang="en-US" baseline="-25000"/>
              <a:t>Af</a:t>
            </a:r>
            <a:r>
              <a:rPr lang="en-US">
                <a:latin typeface="Symbol" pitchFamily="18" charset="2"/>
              </a:rPr>
              <a:t>s</a:t>
            </a:r>
            <a:r>
              <a:rPr lang="en-US" baseline="-25000"/>
              <a:t>Am</a:t>
            </a:r>
            <a:r>
              <a:rPr lang="en-GB" baseline="-25000"/>
              <a:t> </a:t>
            </a:r>
            <a:r>
              <a:rPr lang="en-GB"/>
              <a:t>note: </a:t>
            </a:r>
            <a:r>
              <a:rPr lang="en-GB">
                <a:cs typeface="Times New Roman" panose="02020603050405020304" pitchFamily="18" charset="0"/>
              </a:rPr>
              <a:t>r</a:t>
            </a:r>
            <a:r>
              <a:rPr lang="en-GB" baseline="-25000">
                <a:cs typeface="Times New Roman" panose="02020603050405020304" pitchFamily="18" charset="0"/>
              </a:rPr>
              <a:t>DZOS  </a:t>
            </a:r>
            <a:r>
              <a:rPr lang="en-GB"/>
              <a:t>is not necessarily ½</a:t>
            </a:r>
          </a:p>
          <a:p>
            <a:pPr algn="ctr"/>
            <a:r>
              <a:rPr lang="en-GB">
                <a:cs typeface="Times New Roman" panose="02020603050405020304" pitchFamily="18" charset="0"/>
              </a:rPr>
              <a:t>r</a:t>
            </a:r>
            <a:r>
              <a:rPr lang="en-GB" sz="2000" baseline="-25000">
                <a:cs typeface="Times New Roman" panose="02020603050405020304" pitchFamily="18" charset="0"/>
              </a:rPr>
              <a:t>DZOS</a:t>
            </a:r>
            <a:r>
              <a:rPr lang="en-GB"/>
              <a:t> = ½ or </a:t>
            </a:r>
            <a:r>
              <a:rPr lang="en-GB">
                <a:cs typeface="Times New Roman" panose="02020603050405020304" pitchFamily="18" charset="0"/>
              </a:rPr>
              <a:t>r</a:t>
            </a:r>
            <a:r>
              <a:rPr lang="en-GB" sz="2400" baseline="-25000">
                <a:cs typeface="Times New Roman" panose="02020603050405020304" pitchFamily="18" charset="0"/>
              </a:rPr>
              <a:t>DZOS</a:t>
            </a:r>
            <a:r>
              <a:rPr lang="en-GB"/>
              <a:t> &lt; ½ ? </a:t>
            </a:r>
            <a:endParaRPr lang="nl-NL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9386486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9868051-1800-43E1-87CB-6BFFBF18554B}"/>
              </a:ext>
            </a:extLst>
          </p:cNvPr>
          <p:cNvSpPr txBox="1"/>
          <p:nvPr/>
        </p:nvSpPr>
        <p:spPr>
          <a:xfrm>
            <a:off x="304800" y="457200"/>
            <a:ext cx="82296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Models (ACE) (Stat or Subst)</a:t>
            </a:r>
          </a:p>
          <a:p>
            <a:endParaRPr lang="nl-NL"/>
          </a:p>
          <a:p>
            <a:r>
              <a:rPr lang="nl-NL" sz="2800"/>
              <a:t>total homogeneity (Subst)</a:t>
            </a:r>
          </a:p>
          <a:p>
            <a:r>
              <a:rPr lang="en-US" sz="2800" b="1">
                <a:latin typeface="Symbol" pitchFamily="18" charset="2"/>
              </a:rPr>
              <a:t>m</a:t>
            </a:r>
            <a:r>
              <a:rPr lang="en-US" sz="2800" baseline="-25000"/>
              <a:t>f</a:t>
            </a:r>
            <a:r>
              <a:rPr lang="nl-NL" sz="2800"/>
              <a:t> = </a:t>
            </a:r>
            <a:r>
              <a:rPr lang="en-US" sz="2800" b="1">
                <a:latin typeface="Symbol" pitchFamily="18" charset="2"/>
              </a:rPr>
              <a:t>m</a:t>
            </a:r>
            <a:r>
              <a:rPr lang="en-US" sz="2800" baseline="-25000"/>
              <a:t>m </a:t>
            </a:r>
            <a:r>
              <a:rPr lang="nl-NL" sz="2800"/>
              <a:t>(main effect absent)</a:t>
            </a:r>
            <a:endParaRPr lang="en-US" sz="2800" baseline="-25000"/>
          </a:p>
          <a:p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Am</a:t>
            </a:r>
            <a:r>
              <a:rPr lang="nl-NL" sz="2800"/>
              <a:t>=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Af </a:t>
            </a:r>
            <a:r>
              <a:rPr lang="nl-NL" sz="2800"/>
              <a:t>&amp;  	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Cm</a:t>
            </a:r>
            <a:r>
              <a:rPr lang="nl-NL" sz="2800"/>
              <a:t>=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Cf </a:t>
            </a:r>
            <a:r>
              <a:rPr lang="nl-NL" sz="2800"/>
              <a:t>&amp;</a:t>
            </a:r>
            <a:r>
              <a:rPr lang="nl-NL" sz="2800" baseline="-25000"/>
              <a:t> 	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Ef </a:t>
            </a:r>
            <a:r>
              <a:rPr lang="nl-NL" sz="2800"/>
              <a:t>=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Ef</a:t>
            </a:r>
          </a:p>
          <a:p>
            <a:r>
              <a:rPr lang="en-GB" sz="3200">
                <a:cs typeface="Times New Roman" panose="02020603050405020304" pitchFamily="18" charset="0"/>
              </a:rPr>
              <a:t>r</a:t>
            </a:r>
            <a:r>
              <a:rPr lang="en-GB" sz="1800" baseline="-25000">
                <a:cs typeface="Times New Roman" panose="02020603050405020304" pitchFamily="18" charset="0"/>
              </a:rPr>
              <a:t>DZOS</a:t>
            </a:r>
            <a:r>
              <a:rPr lang="en-GB" sz="3200"/>
              <a:t> = ½</a:t>
            </a:r>
            <a:r>
              <a:rPr lang="en-US" sz="3200" b="1">
                <a:latin typeface="Symbol" pitchFamily="18" charset="2"/>
              </a:rPr>
              <a:t> </a:t>
            </a:r>
          </a:p>
          <a:p>
            <a:endParaRPr lang="en-US" sz="2800" b="1">
              <a:latin typeface="Symbol" pitchFamily="18" charset="2"/>
            </a:endParaRPr>
          </a:p>
          <a:p>
            <a:r>
              <a:rPr lang="nl-NL" sz="2800"/>
              <a:t>total variance homogeneity  (Stat)</a:t>
            </a:r>
          </a:p>
          <a:p>
            <a:r>
              <a:rPr lang="en-US" sz="2800" b="1">
                <a:latin typeface="Symbol" pitchFamily="18" charset="2"/>
              </a:rPr>
              <a:t>m</a:t>
            </a:r>
            <a:r>
              <a:rPr lang="en-US" sz="2800" baseline="-25000"/>
              <a:t>f</a:t>
            </a:r>
            <a:r>
              <a:rPr lang="nl-NL" sz="2800"/>
              <a:t> ≠ </a:t>
            </a:r>
            <a:r>
              <a:rPr lang="en-US" sz="2800" b="1">
                <a:latin typeface="Symbol" pitchFamily="18" charset="2"/>
              </a:rPr>
              <a:t>m</a:t>
            </a:r>
            <a:r>
              <a:rPr lang="en-US" sz="2800" baseline="-25000"/>
              <a:t>m </a:t>
            </a:r>
            <a:r>
              <a:rPr lang="nl-NL" sz="2800"/>
              <a:t>(main effect present)</a:t>
            </a:r>
            <a:endParaRPr lang="en-US" sz="2800" baseline="-25000"/>
          </a:p>
          <a:p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Am</a:t>
            </a:r>
            <a:r>
              <a:rPr lang="nl-NL" sz="2800"/>
              <a:t>=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Af </a:t>
            </a:r>
            <a:r>
              <a:rPr lang="nl-NL" sz="2800" baseline="-25000"/>
              <a:t>	</a:t>
            </a:r>
            <a:r>
              <a:rPr lang="nl-NL" sz="2800"/>
              <a:t> 	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Cm</a:t>
            </a:r>
            <a:r>
              <a:rPr lang="nl-NL" sz="2800"/>
              <a:t>=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Cf </a:t>
            </a:r>
            <a:r>
              <a:rPr lang="nl-NL" sz="2800"/>
              <a:t>&amp;</a:t>
            </a:r>
            <a:r>
              <a:rPr lang="nl-NL" sz="2800" baseline="-25000"/>
              <a:t> 	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Ef </a:t>
            </a:r>
            <a:r>
              <a:rPr lang="nl-NL" sz="2800"/>
              <a:t>=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Ef</a:t>
            </a:r>
          </a:p>
          <a:p>
            <a:r>
              <a:rPr lang="en-GB" sz="3200">
                <a:cs typeface="Times New Roman" panose="02020603050405020304" pitchFamily="18" charset="0"/>
              </a:rPr>
              <a:t>r</a:t>
            </a:r>
            <a:r>
              <a:rPr lang="en-GB" sz="1800" baseline="-25000">
                <a:cs typeface="Times New Roman" panose="02020603050405020304" pitchFamily="18" charset="0"/>
              </a:rPr>
              <a:t>DZOS</a:t>
            </a:r>
            <a:r>
              <a:rPr lang="en-GB" sz="3200"/>
              <a:t> = ½</a:t>
            </a:r>
            <a:r>
              <a:rPr lang="en-US" sz="3200" b="1">
                <a:latin typeface="Symbol" pitchFamily="18" charset="2"/>
              </a:rPr>
              <a:t> </a:t>
            </a:r>
          </a:p>
          <a:p>
            <a:endParaRPr lang="en-US" b="1">
              <a:latin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8340248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9868051-1800-43E1-87CB-6BFFBF18554B}"/>
              </a:ext>
            </a:extLst>
          </p:cNvPr>
          <p:cNvSpPr txBox="1"/>
          <p:nvPr/>
        </p:nvSpPr>
        <p:spPr>
          <a:xfrm>
            <a:off x="304800" y="457200"/>
            <a:ext cx="9067800" cy="5304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Symbol" pitchFamily="18" charset="2"/>
              </a:rPr>
              <a:t>m</a:t>
            </a:r>
            <a:r>
              <a:rPr lang="en-US" baseline="-25000"/>
              <a:t>f</a:t>
            </a:r>
            <a:r>
              <a:rPr lang="nl-NL"/>
              <a:t> ≠ </a:t>
            </a:r>
            <a:r>
              <a:rPr lang="en-US" b="1">
                <a:latin typeface="Symbol" pitchFamily="18" charset="2"/>
              </a:rPr>
              <a:t>m</a:t>
            </a:r>
            <a:r>
              <a:rPr lang="en-US" baseline="-25000"/>
              <a:t>m </a:t>
            </a:r>
            <a:r>
              <a:rPr lang="nl-NL"/>
              <a:t>(main effect present)</a:t>
            </a:r>
            <a:endParaRPr lang="en-US" baseline="-25000"/>
          </a:p>
          <a:p>
            <a:endParaRPr lang="en-GB" sz="4000"/>
          </a:p>
          <a:p>
            <a:r>
              <a:rPr lang="nl-NL" sz="3200" b="1"/>
              <a:t>scalar sex limitation  </a:t>
            </a:r>
            <a:r>
              <a:rPr lang="en-GB" sz="3200">
                <a:cs typeface="Times New Roman" panose="02020603050405020304" pitchFamily="18" charset="0"/>
              </a:rPr>
              <a:t>r</a:t>
            </a:r>
            <a:r>
              <a:rPr lang="en-GB" sz="1800" baseline="-25000">
                <a:cs typeface="Times New Roman" panose="02020603050405020304" pitchFamily="18" charset="0"/>
              </a:rPr>
              <a:t>DZOS</a:t>
            </a:r>
            <a:r>
              <a:rPr lang="en-GB" sz="3200"/>
              <a:t> = ½</a:t>
            </a:r>
            <a:r>
              <a:rPr lang="en-US" sz="3200" b="1">
                <a:latin typeface="Symbol" pitchFamily="18" charset="2"/>
              </a:rPr>
              <a:t> </a:t>
            </a:r>
            <a:r>
              <a:rPr lang="nl-NL" sz="3200" b="1">
                <a:latin typeface="Symbol" pitchFamily="18" charset="2"/>
              </a:rPr>
              <a:t>(</a:t>
            </a:r>
            <a:r>
              <a:rPr lang="nl-NL" sz="3200"/>
              <a:t>Stat)</a:t>
            </a:r>
          </a:p>
          <a:p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Am</a:t>
            </a:r>
            <a:r>
              <a:rPr lang="nl-NL" sz="2800"/>
              <a:t> ≠ 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Af  	</a:t>
            </a:r>
            <a:r>
              <a:rPr lang="nl-NL" sz="2800"/>
              <a:t>&amp; 	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Cm</a:t>
            </a:r>
            <a:r>
              <a:rPr lang="nl-NL" sz="2800"/>
              <a:t> ≠ 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Cf </a:t>
            </a:r>
            <a:r>
              <a:rPr lang="nl-NL" sz="2800"/>
              <a:t>&amp;</a:t>
            </a:r>
            <a:r>
              <a:rPr lang="nl-NL" sz="2800" baseline="-25000"/>
              <a:t> 	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Ef </a:t>
            </a:r>
            <a:r>
              <a:rPr lang="nl-NL" sz="2800"/>
              <a:t>≠ 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Ef</a:t>
            </a:r>
            <a:r>
              <a:rPr lang="en-US" sz="2800" b="1">
                <a:latin typeface="Symbol" pitchFamily="18" charset="2"/>
              </a:rPr>
              <a:t> </a:t>
            </a:r>
          </a:p>
          <a:p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Am</a:t>
            </a:r>
            <a:r>
              <a:rPr lang="nl-NL" sz="2800"/>
              <a:t> = k*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Af</a:t>
            </a:r>
            <a:r>
              <a:rPr lang="en-US" sz="2800">
                <a:latin typeface="Symbol" pitchFamily="18" charset="2"/>
              </a:rPr>
              <a:t> </a:t>
            </a:r>
            <a:r>
              <a:rPr lang="nl-NL" sz="2800"/>
              <a:t>&amp; 	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Cm</a:t>
            </a:r>
            <a:r>
              <a:rPr lang="nl-NL" sz="2800"/>
              <a:t> = k*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Cf  </a:t>
            </a:r>
            <a:r>
              <a:rPr lang="nl-NL" sz="2800"/>
              <a:t>&amp;</a:t>
            </a:r>
            <a:r>
              <a:rPr lang="nl-NL" sz="2800" baseline="-25000"/>
              <a:t> 	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Ef </a:t>
            </a:r>
            <a:r>
              <a:rPr lang="nl-NL" sz="2800"/>
              <a:t>= k*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Ef</a:t>
            </a:r>
          </a:p>
          <a:p>
            <a:endParaRPr lang="en-US" sz="2800" baseline="-25000"/>
          </a:p>
          <a:p>
            <a:r>
              <a:rPr lang="en-GB" sz="2800">
                <a:cs typeface="Times New Roman" panose="02020603050405020304" pitchFamily="18" charset="0"/>
              </a:rPr>
              <a:t>k is nonzero positive constant (to be estimated)</a:t>
            </a:r>
          </a:p>
          <a:p>
            <a:endParaRPr lang="en-GB" sz="2800" baseline="-25000">
              <a:cs typeface="Times New Roman" panose="02020603050405020304" pitchFamily="18" charset="0"/>
            </a:endParaRPr>
          </a:p>
          <a:p>
            <a:r>
              <a:rPr lang="en-GB" sz="2800">
                <a:cs typeface="Times New Roman" panose="02020603050405020304" pitchFamily="18" charset="0"/>
              </a:rPr>
              <a:t>raw variances differ, but standardized variances are equal</a:t>
            </a:r>
          </a:p>
          <a:p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Af </a:t>
            </a:r>
            <a:r>
              <a:rPr lang="en-GB" sz="2800">
                <a:cs typeface="Times New Roman" panose="02020603050405020304" pitchFamily="18" charset="0"/>
              </a:rPr>
              <a:t>/(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Af</a:t>
            </a:r>
            <a:r>
              <a:rPr lang="en-GB" sz="2800">
                <a:cs typeface="Times New Roman" panose="02020603050405020304" pitchFamily="18" charset="0"/>
              </a:rPr>
              <a:t>+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Cf</a:t>
            </a:r>
            <a:r>
              <a:rPr lang="en-GB" sz="2800">
                <a:cs typeface="Times New Roman" panose="02020603050405020304" pitchFamily="18" charset="0"/>
              </a:rPr>
              <a:t>+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Ef</a:t>
            </a:r>
            <a:r>
              <a:rPr lang="en-GB" sz="2800">
                <a:cs typeface="Times New Roman" panose="02020603050405020304" pitchFamily="18" charset="0"/>
              </a:rPr>
              <a:t>) = k*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Af </a:t>
            </a:r>
            <a:r>
              <a:rPr lang="en-GB" sz="2800">
                <a:cs typeface="Times New Roman" panose="02020603050405020304" pitchFamily="18" charset="0"/>
              </a:rPr>
              <a:t>/(k*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Af</a:t>
            </a:r>
            <a:r>
              <a:rPr lang="en-GB" sz="2800">
                <a:cs typeface="Times New Roman" panose="02020603050405020304" pitchFamily="18" charset="0"/>
              </a:rPr>
              <a:t>+k*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Cf</a:t>
            </a:r>
            <a:r>
              <a:rPr lang="en-GB" sz="2800">
                <a:cs typeface="Times New Roman" panose="02020603050405020304" pitchFamily="18" charset="0"/>
              </a:rPr>
              <a:t>+k*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Ef</a:t>
            </a:r>
            <a:r>
              <a:rPr lang="en-GB" sz="2800">
                <a:cs typeface="Times New Roman" panose="02020603050405020304" pitchFamily="18" charset="0"/>
              </a:rPr>
              <a:t>)</a:t>
            </a:r>
          </a:p>
          <a:p>
            <a:r>
              <a:rPr lang="en-GB" sz="2800">
                <a:cs typeface="Times New Roman" panose="02020603050405020304" pitchFamily="18" charset="0"/>
              </a:rPr>
              <a:t>= </a:t>
            </a:r>
            <a:r>
              <a:rPr lang="en-GB" sz="2800">
                <a:solidFill>
                  <a:srgbClr val="FF0000"/>
                </a:solidFill>
                <a:cs typeface="Times New Roman" panose="02020603050405020304" pitchFamily="18" charset="0"/>
              </a:rPr>
              <a:t>k</a:t>
            </a:r>
            <a:r>
              <a:rPr lang="en-GB" sz="2800">
                <a:cs typeface="Times New Roman" panose="02020603050405020304" pitchFamily="18" charset="0"/>
              </a:rPr>
              <a:t>*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Af </a:t>
            </a:r>
            <a:r>
              <a:rPr lang="en-GB" sz="2800">
                <a:cs typeface="Times New Roman" panose="02020603050405020304" pitchFamily="18" charset="0"/>
              </a:rPr>
              <a:t>/ </a:t>
            </a:r>
            <a:r>
              <a:rPr lang="en-GB" sz="2800">
                <a:solidFill>
                  <a:srgbClr val="FF0000"/>
                </a:solidFill>
                <a:cs typeface="Times New Roman" panose="02020603050405020304" pitchFamily="18" charset="0"/>
              </a:rPr>
              <a:t>k</a:t>
            </a:r>
            <a:r>
              <a:rPr lang="en-GB" sz="2800">
                <a:cs typeface="Times New Roman" panose="02020603050405020304" pitchFamily="18" charset="0"/>
              </a:rPr>
              <a:t>*(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Af</a:t>
            </a:r>
            <a:r>
              <a:rPr lang="en-GB" sz="2800">
                <a:cs typeface="Times New Roman" panose="02020603050405020304" pitchFamily="18" charset="0"/>
              </a:rPr>
              <a:t>+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Cf</a:t>
            </a:r>
            <a:r>
              <a:rPr lang="en-GB" sz="2800">
                <a:cs typeface="Times New Roman" panose="02020603050405020304" pitchFamily="18" charset="0"/>
              </a:rPr>
              <a:t>+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Ef</a:t>
            </a:r>
            <a:r>
              <a:rPr lang="en-GB" sz="2800">
                <a:cs typeface="Times New Roman" panose="02020603050405020304" pitchFamily="18" charset="0"/>
              </a:rPr>
              <a:t>) = 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Af </a:t>
            </a:r>
            <a:r>
              <a:rPr lang="en-GB" sz="2800">
                <a:cs typeface="Times New Roman" panose="02020603050405020304" pitchFamily="18" charset="0"/>
              </a:rPr>
              <a:t>/(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Af</a:t>
            </a:r>
            <a:r>
              <a:rPr lang="en-GB" sz="2800">
                <a:cs typeface="Times New Roman" panose="02020603050405020304" pitchFamily="18" charset="0"/>
              </a:rPr>
              <a:t>+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Cf</a:t>
            </a:r>
            <a:r>
              <a:rPr lang="en-GB" sz="2800">
                <a:cs typeface="Times New Roman" panose="02020603050405020304" pitchFamily="18" charset="0"/>
              </a:rPr>
              <a:t>+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Ef</a:t>
            </a:r>
            <a:r>
              <a:rPr lang="en-GB" sz="2800">
                <a:cs typeface="Times New Roman" panose="02020603050405020304" pitchFamily="18" charset="0"/>
              </a:rPr>
              <a:t>)</a:t>
            </a:r>
            <a:endParaRPr lang="en-GB" sz="2800" baseline="-25000">
              <a:cs typeface="Times New Roman" panose="02020603050405020304" pitchFamily="18" charset="0"/>
            </a:endParaRPr>
          </a:p>
          <a:p>
            <a:endParaRPr lang="en-US" sz="3200" baseline="-250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D1B97C-B8F8-468C-8D81-93B37860DB5D}"/>
              </a:ext>
            </a:extLst>
          </p:cNvPr>
          <p:cNvSpPr txBox="1"/>
          <p:nvPr/>
        </p:nvSpPr>
        <p:spPr>
          <a:xfrm>
            <a:off x="152400" y="5638800"/>
            <a:ext cx="761933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/>
              <a:t>parsimonious model for sex differences in variance,</a:t>
            </a:r>
          </a:p>
          <a:p>
            <a:r>
              <a:rPr lang="en-GB" sz="2800"/>
              <a:t>but quite restrictive (and not Subst!) </a:t>
            </a:r>
            <a:endParaRPr lang="nl-NL" sz="2800"/>
          </a:p>
        </p:txBody>
      </p:sp>
    </p:spTree>
    <p:extLst>
      <p:ext uri="{BB962C8B-B14F-4D97-AF65-F5344CB8AC3E}">
        <p14:creationId xmlns:p14="http://schemas.microsoft.com/office/powerpoint/2010/main" val="2090655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Here’s the ACE model (variance component):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2647" y="914400"/>
            <a:ext cx="8610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Symbol" pitchFamily="18" charset="2"/>
              </a:rPr>
              <a:t>S</a:t>
            </a:r>
            <a:r>
              <a:rPr lang="en-US" sz="3200" baseline="-25000"/>
              <a:t>MZ</a:t>
            </a:r>
            <a:r>
              <a:rPr lang="en-US" sz="3200"/>
              <a:t>	=	</a:t>
            </a:r>
            <a:r>
              <a:rPr lang="en-US" sz="3200">
                <a:latin typeface="Symbol" pitchFamily="18" charset="2"/>
              </a:rPr>
              <a:t>s</a:t>
            </a:r>
            <a:r>
              <a:rPr lang="en-US" sz="3200" baseline="30000"/>
              <a:t>2</a:t>
            </a:r>
            <a:r>
              <a:rPr lang="en-US" sz="3200" baseline="-25000"/>
              <a:t>A </a:t>
            </a:r>
            <a:r>
              <a:rPr lang="en-US" sz="3200"/>
              <a:t>+ </a:t>
            </a:r>
            <a:r>
              <a:rPr lang="en-US" sz="3200">
                <a:latin typeface="Symbol" pitchFamily="18" charset="2"/>
              </a:rPr>
              <a:t>s</a:t>
            </a:r>
            <a:r>
              <a:rPr lang="en-US" sz="3200" baseline="30000"/>
              <a:t>2</a:t>
            </a:r>
            <a:r>
              <a:rPr lang="en-US" sz="3200" baseline="-25000"/>
              <a:t>C </a:t>
            </a:r>
            <a:r>
              <a:rPr lang="en-US" sz="3200"/>
              <a:t>+ </a:t>
            </a:r>
            <a:r>
              <a:rPr lang="en-US" sz="3200">
                <a:latin typeface="Symbol" pitchFamily="18" charset="2"/>
              </a:rPr>
              <a:t>s</a:t>
            </a:r>
            <a:r>
              <a:rPr lang="en-US" sz="3200" baseline="30000"/>
              <a:t>2</a:t>
            </a:r>
            <a:r>
              <a:rPr lang="en-US" sz="3200" baseline="-25000"/>
              <a:t>E		</a:t>
            </a:r>
            <a:r>
              <a:rPr lang="en-US" sz="3200">
                <a:latin typeface="Symbol" pitchFamily="18" charset="2"/>
              </a:rPr>
              <a:t>s</a:t>
            </a:r>
            <a:r>
              <a:rPr lang="en-US" sz="3200" baseline="30000"/>
              <a:t>2</a:t>
            </a:r>
            <a:r>
              <a:rPr lang="en-US" sz="3200" baseline="-25000"/>
              <a:t>A</a:t>
            </a:r>
            <a:r>
              <a:rPr lang="en-US" sz="3200"/>
              <a:t> + </a:t>
            </a:r>
            <a:r>
              <a:rPr lang="en-US" sz="3200">
                <a:latin typeface="Symbol" pitchFamily="18" charset="2"/>
              </a:rPr>
              <a:t>s</a:t>
            </a:r>
            <a:r>
              <a:rPr lang="en-US" sz="3200" baseline="30000"/>
              <a:t>2</a:t>
            </a:r>
            <a:r>
              <a:rPr lang="en-US" sz="3200" baseline="-25000"/>
              <a:t>C </a:t>
            </a:r>
          </a:p>
          <a:p>
            <a:r>
              <a:rPr lang="en-US" sz="3200" baseline="-25000"/>
              <a:t>		</a:t>
            </a:r>
            <a:r>
              <a:rPr lang="en-US" sz="3200">
                <a:latin typeface="Symbol" pitchFamily="18" charset="2"/>
              </a:rPr>
              <a:t>s</a:t>
            </a:r>
            <a:r>
              <a:rPr lang="en-US" sz="3200" baseline="30000"/>
              <a:t>2</a:t>
            </a:r>
            <a:r>
              <a:rPr lang="en-US" sz="3200" baseline="-25000"/>
              <a:t>A</a:t>
            </a:r>
            <a:r>
              <a:rPr lang="en-US" sz="3200"/>
              <a:t> + </a:t>
            </a:r>
            <a:r>
              <a:rPr lang="en-US" sz="3200">
                <a:latin typeface="Symbol" pitchFamily="18" charset="2"/>
              </a:rPr>
              <a:t>s</a:t>
            </a:r>
            <a:r>
              <a:rPr lang="en-US" sz="3200" baseline="30000"/>
              <a:t>2</a:t>
            </a:r>
            <a:r>
              <a:rPr lang="en-US" sz="3200" baseline="-25000"/>
              <a:t>C 	</a:t>
            </a:r>
            <a:r>
              <a:rPr lang="en-US" sz="3200">
                <a:latin typeface="Symbol" pitchFamily="18" charset="2"/>
              </a:rPr>
              <a:t> 		s</a:t>
            </a:r>
            <a:r>
              <a:rPr lang="en-US" sz="3200" baseline="30000"/>
              <a:t>2</a:t>
            </a:r>
            <a:r>
              <a:rPr lang="en-US" sz="3200" baseline="-25000"/>
              <a:t>A </a:t>
            </a:r>
            <a:r>
              <a:rPr lang="en-US" sz="3200"/>
              <a:t>+ </a:t>
            </a:r>
            <a:r>
              <a:rPr lang="en-US" sz="3200">
                <a:latin typeface="Symbol" pitchFamily="18" charset="2"/>
              </a:rPr>
              <a:t>s</a:t>
            </a:r>
            <a:r>
              <a:rPr lang="en-US" sz="3200" baseline="30000"/>
              <a:t>2</a:t>
            </a:r>
            <a:r>
              <a:rPr lang="en-US" sz="3200" baseline="-25000"/>
              <a:t>C </a:t>
            </a:r>
            <a:r>
              <a:rPr lang="en-US" sz="3200"/>
              <a:t>+ </a:t>
            </a:r>
            <a:r>
              <a:rPr lang="en-US" sz="3200">
                <a:latin typeface="Symbol" pitchFamily="18" charset="2"/>
              </a:rPr>
              <a:t>s</a:t>
            </a:r>
            <a:r>
              <a:rPr lang="en-US" sz="3200" baseline="30000"/>
              <a:t>2</a:t>
            </a:r>
            <a:r>
              <a:rPr lang="en-US" sz="3200" baseline="-25000"/>
              <a:t>E</a:t>
            </a:r>
            <a:endParaRPr lang="en-US" sz="3200"/>
          </a:p>
          <a:p>
            <a:r>
              <a:rPr lang="en-US" sz="3200" b="1">
                <a:latin typeface="Symbol" pitchFamily="18" charset="2"/>
              </a:rPr>
              <a:t>m</a:t>
            </a:r>
            <a:r>
              <a:rPr lang="en-US" sz="3200" baseline="-25000"/>
              <a:t>MZ</a:t>
            </a:r>
            <a:r>
              <a:rPr lang="en-US" sz="3200"/>
              <a:t>	=	</a:t>
            </a:r>
            <a:r>
              <a:rPr lang="en-US" sz="3200">
                <a:latin typeface="Symbol" pitchFamily="18" charset="2"/>
              </a:rPr>
              <a:t>m</a:t>
            </a:r>
            <a:r>
              <a:rPr lang="en-US" sz="3200"/>
              <a:t>				</a:t>
            </a:r>
            <a:r>
              <a:rPr lang="en-US" sz="3200">
                <a:latin typeface="Symbol" pitchFamily="18" charset="2"/>
              </a:rPr>
              <a:t>m</a:t>
            </a:r>
            <a:r>
              <a:rPr lang="en-US"/>
              <a:t>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2647" y="2769306"/>
            <a:ext cx="861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Symbol" pitchFamily="18" charset="2"/>
              </a:rPr>
              <a:t>S</a:t>
            </a:r>
            <a:r>
              <a:rPr lang="en-US" sz="3200" baseline="-25000"/>
              <a:t>DZ</a:t>
            </a:r>
            <a:r>
              <a:rPr lang="en-US" sz="3200"/>
              <a:t>	=	</a:t>
            </a:r>
            <a:r>
              <a:rPr lang="en-US" sz="3200">
                <a:latin typeface="Symbol" pitchFamily="18" charset="2"/>
              </a:rPr>
              <a:t>s</a:t>
            </a:r>
            <a:r>
              <a:rPr lang="en-US" sz="3200" baseline="30000"/>
              <a:t>2</a:t>
            </a:r>
            <a:r>
              <a:rPr lang="en-US" sz="3200" baseline="-25000"/>
              <a:t>A </a:t>
            </a:r>
            <a:r>
              <a:rPr lang="en-US" sz="3200"/>
              <a:t>+ </a:t>
            </a:r>
            <a:r>
              <a:rPr lang="en-US" sz="3200">
                <a:latin typeface="Symbol" pitchFamily="18" charset="2"/>
              </a:rPr>
              <a:t>s</a:t>
            </a:r>
            <a:r>
              <a:rPr lang="en-US" sz="3200" baseline="30000"/>
              <a:t>2</a:t>
            </a:r>
            <a:r>
              <a:rPr lang="en-US" sz="3200" baseline="-25000"/>
              <a:t>C </a:t>
            </a:r>
            <a:r>
              <a:rPr lang="en-US" sz="3200"/>
              <a:t>+ </a:t>
            </a:r>
            <a:r>
              <a:rPr lang="en-US" sz="3200">
                <a:latin typeface="Symbol" pitchFamily="18" charset="2"/>
              </a:rPr>
              <a:t>s</a:t>
            </a:r>
            <a:r>
              <a:rPr lang="en-US" sz="3200" baseline="30000"/>
              <a:t>2</a:t>
            </a:r>
            <a:r>
              <a:rPr lang="en-US" sz="3200" baseline="-25000"/>
              <a:t>E		</a:t>
            </a:r>
            <a:r>
              <a:rPr lang="en-US" sz="3200"/>
              <a:t> ½ </a:t>
            </a:r>
            <a:r>
              <a:rPr lang="en-US" sz="3200">
                <a:latin typeface="Symbol" pitchFamily="18" charset="2"/>
              </a:rPr>
              <a:t>s</a:t>
            </a:r>
            <a:r>
              <a:rPr lang="en-US" sz="3200" baseline="30000"/>
              <a:t>2</a:t>
            </a:r>
            <a:r>
              <a:rPr lang="en-US" sz="3200" baseline="-25000"/>
              <a:t>A</a:t>
            </a:r>
            <a:r>
              <a:rPr lang="en-US" sz="3200"/>
              <a:t> + </a:t>
            </a:r>
            <a:r>
              <a:rPr lang="en-US" sz="3200">
                <a:latin typeface="Symbol" pitchFamily="18" charset="2"/>
              </a:rPr>
              <a:t>s</a:t>
            </a:r>
            <a:r>
              <a:rPr lang="en-US" sz="3200" baseline="30000"/>
              <a:t>2</a:t>
            </a:r>
            <a:r>
              <a:rPr lang="en-US" sz="3200" baseline="-25000"/>
              <a:t>C </a:t>
            </a:r>
          </a:p>
          <a:p>
            <a:r>
              <a:rPr lang="en-US" sz="3200" baseline="-25000"/>
              <a:t>		</a:t>
            </a:r>
            <a:r>
              <a:rPr lang="en-US" sz="3200"/>
              <a:t>½</a:t>
            </a:r>
            <a:r>
              <a:rPr lang="en-US" sz="3200">
                <a:latin typeface="Symbol" pitchFamily="18" charset="2"/>
              </a:rPr>
              <a:t>s</a:t>
            </a:r>
            <a:r>
              <a:rPr lang="en-US" sz="3200" baseline="30000"/>
              <a:t>2</a:t>
            </a:r>
            <a:r>
              <a:rPr lang="en-US" sz="3200" baseline="-25000"/>
              <a:t>A</a:t>
            </a:r>
            <a:r>
              <a:rPr lang="en-US" sz="3200"/>
              <a:t> + </a:t>
            </a:r>
            <a:r>
              <a:rPr lang="en-US" sz="3200">
                <a:latin typeface="Symbol" pitchFamily="18" charset="2"/>
              </a:rPr>
              <a:t>s</a:t>
            </a:r>
            <a:r>
              <a:rPr lang="en-US" sz="3200" baseline="30000"/>
              <a:t>2</a:t>
            </a:r>
            <a:r>
              <a:rPr lang="en-US" sz="3200" baseline="-25000"/>
              <a:t>C 	</a:t>
            </a:r>
            <a:r>
              <a:rPr lang="en-US" sz="3200">
                <a:latin typeface="Symbol" pitchFamily="18" charset="2"/>
              </a:rPr>
              <a:t> 	s</a:t>
            </a:r>
            <a:r>
              <a:rPr lang="en-US" sz="3200" baseline="30000"/>
              <a:t>2</a:t>
            </a:r>
            <a:r>
              <a:rPr lang="en-US" sz="3200" baseline="-25000"/>
              <a:t>A </a:t>
            </a:r>
            <a:r>
              <a:rPr lang="en-US" sz="3200"/>
              <a:t>+ </a:t>
            </a:r>
            <a:r>
              <a:rPr lang="en-US" sz="3200">
                <a:latin typeface="Symbol" pitchFamily="18" charset="2"/>
              </a:rPr>
              <a:t>s</a:t>
            </a:r>
            <a:r>
              <a:rPr lang="en-US" sz="3200" baseline="30000"/>
              <a:t>2</a:t>
            </a:r>
            <a:r>
              <a:rPr lang="en-US" sz="3200" baseline="-25000"/>
              <a:t>C </a:t>
            </a:r>
            <a:r>
              <a:rPr lang="en-US" sz="3200"/>
              <a:t>+ </a:t>
            </a:r>
            <a:r>
              <a:rPr lang="en-US" sz="3200">
                <a:latin typeface="Symbol" pitchFamily="18" charset="2"/>
              </a:rPr>
              <a:t>s</a:t>
            </a:r>
            <a:r>
              <a:rPr lang="en-US" sz="3200" baseline="30000"/>
              <a:t>2</a:t>
            </a:r>
            <a:r>
              <a:rPr lang="en-US" sz="3200" baseline="-25000"/>
              <a:t>E</a:t>
            </a:r>
            <a:endParaRPr lang="en-US" sz="3200"/>
          </a:p>
          <a:p>
            <a:r>
              <a:rPr lang="en-US" sz="3200" b="1">
                <a:latin typeface="Symbol" pitchFamily="18" charset="2"/>
              </a:rPr>
              <a:t>m</a:t>
            </a:r>
            <a:r>
              <a:rPr lang="en-US" sz="3200" baseline="-25000"/>
              <a:t>DZ</a:t>
            </a:r>
            <a:r>
              <a:rPr lang="en-US" sz="3200"/>
              <a:t>	=	</a:t>
            </a:r>
            <a:r>
              <a:rPr lang="en-US" sz="3200">
                <a:latin typeface="Symbol" pitchFamily="18" charset="2"/>
              </a:rPr>
              <a:t>m</a:t>
            </a:r>
            <a:r>
              <a:rPr lang="en-US" sz="3200"/>
              <a:t>				</a:t>
            </a:r>
            <a:r>
              <a:rPr lang="en-US" sz="3200">
                <a:latin typeface="Symbol" pitchFamily="18" charset="2"/>
              </a:rPr>
              <a:t>m</a:t>
            </a:r>
            <a:r>
              <a:rPr lang="en-US" sz="3200"/>
              <a:t>	</a:t>
            </a: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DCC58FF-1CAE-4CB2-B969-124835124202}"/>
              </a:ext>
            </a:extLst>
          </p:cNvPr>
          <p:cNvSpPr/>
          <p:nvPr/>
        </p:nvSpPr>
        <p:spPr>
          <a:xfrm>
            <a:off x="352647" y="4869926"/>
            <a:ext cx="86106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/>
              <a:t>NOTE</a:t>
            </a:r>
            <a:r>
              <a:rPr lang="en-US" sz="3200"/>
              <a:t>: </a:t>
            </a:r>
            <a:r>
              <a:rPr lang="en-US" sz="2800"/>
              <a:t>When we fit this model we assume that the model holds in the </a:t>
            </a:r>
            <a:r>
              <a:rPr lang="en-US" sz="2800" b="1"/>
              <a:t>population of interest</a:t>
            </a:r>
            <a:r>
              <a:rPr lang="en-US" sz="2800"/>
              <a:t>. </a:t>
            </a:r>
          </a:p>
          <a:p>
            <a:r>
              <a:rPr lang="en-US" sz="2800"/>
              <a:t>- conceptually and statistically a big deal.</a:t>
            </a:r>
            <a:endParaRPr lang="nl-NL" sz="280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9868051-1800-43E1-87CB-6BFFBF18554B}"/>
              </a:ext>
            </a:extLst>
          </p:cNvPr>
          <p:cNvSpPr txBox="1"/>
          <p:nvPr/>
        </p:nvSpPr>
        <p:spPr>
          <a:xfrm>
            <a:off x="304800" y="457200"/>
            <a:ext cx="90678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Symbol" pitchFamily="18" charset="2"/>
              </a:rPr>
              <a:t>m</a:t>
            </a:r>
            <a:r>
              <a:rPr lang="en-US" baseline="-25000"/>
              <a:t>f</a:t>
            </a:r>
            <a:r>
              <a:rPr lang="nl-NL"/>
              <a:t> ≠ </a:t>
            </a:r>
            <a:r>
              <a:rPr lang="en-US" b="1">
                <a:latin typeface="Symbol" pitchFamily="18" charset="2"/>
              </a:rPr>
              <a:t>m</a:t>
            </a:r>
            <a:r>
              <a:rPr lang="en-US" baseline="-25000"/>
              <a:t>m </a:t>
            </a:r>
            <a:r>
              <a:rPr lang="nl-NL"/>
              <a:t>(main effect present)</a:t>
            </a:r>
            <a:endParaRPr lang="en-US" baseline="-25000"/>
          </a:p>
          <a:p>
            <a:endParaRPr lang="en-GB" sz="4000"/>
          </a:p>
          <a:p>
            <a:r>
              <a:rPr lang="nl-NL" sz="3200" b="1"/>
              <a:t>non-scalar quantitative sex limitation  </a:t>
            </a:r>
          </a:p>
          <a:p>
            <a:r>
              <a:rPr lang="en-GB" sz="3200">
                <a:cs typeface="Times New Roman" panose="02020603050405020304" pitchFamily="18" charset="0"/>
              </a:rPr>
              <a:t>r</a:t>
            </a:r>
            <a:r>
              <a:rPr lang="en-GB" sz="1800" baseline="-25000">
                <a:cs typeface="Times New Roman" panose="02020603050405020304" pitchFamily="18" charset="0"/>
              </a:rPr>
              <a:t>DZOS</a:t>
            </a:r>
            <a:r>
              <a:rPr lang="en-GB" sz="3200"/>
              <a:t> = ½</a:t>
            </a:r>
            <a:r>
              <a:rPr lang="en-US" sz="3200" b="1">
                <a:latin typeface="Symbol" pitchFamily="18" charset="2"/>
              </a:rPr>
              <a:t> </a:t>
            </a:r>
            <a:r>
              <a:rPr lang="en-US" sz="3200">
                <a:cs typeface="Times New Roman" panose="02020603050405020304" pitchFamily="18" charset="0"/>
              </a:rPr>
              <a:t>(Subst)</a:t>
            </a:r>
            <a:endParaRPr lang="nl-NL" sz="3200">
              <a:cs typeface="Times New Roman" panose="02020603050405020304" pitchFamily="18" charset="0"/>
            </a:endParaRPr>
          </a:p>
          <a:p>
            <a:endParaRPr lang="en-US" sz="2800">
              <a:latin typeface="Symbol" pitchFamily="18" charset="2"/>
            </a:endParaRPr>
          </a:p>
          <a:p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Am</a:t>
            </a:r>
            <a:r>
              <a:rPr lang="nl-NL" sz="2800"/>
              <a:t> ≠ 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Af  	</a:t>
            </a:r>
            <a:r>
              <a:rPr lang="nl-NL" sz="2800"/>
              <a:t>&amp;/or 	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Cm</a:t>
            </a:r>
            <a:r>
              <a:rPr lang="nl-NL" sz="2800"/>
              <a:t> ≠ 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Cf </a:t>
            </a:r>
            <a:r>
              <a:rPr lang="nl-NL" sz="2800"/>
              <a:t>&amp;/or</a:t>
            </a:r>
            <a:r>
              <a:rPr lang="nl-NL" sz="2800" baseline="-25000"/>
              <a:t> 	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Ef </a:t>
            </a:r>
            <a:r>
              <a:rPr lang="nl-NL" sz="2800"/>
              <a:t>≠ 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Ef</a:t>
            </a:r>
            <a:r>
              <a:rPr lang="en-US" sz="2800" b="1">
                <a:latin typeface="Symbol" pitchFamily="18" charset="2"/>
              </a:rPr>
              <a:t> </a:t>
            </a:r>
          </a:p>
          <a:p>
            <a:r>
              <a:rPr lang="en-GB" sz="2800">
                <a:latin typeface="Symbol" pitchFamily="18" charset="2"/>
              </a:rPr>
              <a:t> </a:t>
            </a:r>
          </a:p>
          <a:p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Am</a:t>
            </a:r>
            <a:r>
              <a:rPr lang="nl-NL" sz="2800"/>
              <a:t> ≠ 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Af  </a:t>
            </a:r>
            <a:r>
              <a:rPr lang="nl-NL" sz="2800"/>
              <a:t>&amp;genetic effects are different, but </a:t>
            </a:r>
            <a:r>
              <a:rPr lang="en-GB" sz="2800">
                <a:cs typeface="Times New Roman" panose="02020603050405020304" pitchFamily="18" charset="0"/>
              </a:rPr>
              <a:t>r</a:t>
            </a:r>
            <a:r>
              <a:rPr lang="en-GB" sz="1600" baseline="-25000">
                <a:cs typeface="Times New Roman" panose="02020603050405020304" pitchFamily="18" charset="0"/>
              </a:rPr>
              <a:t>DZOS</a:t>
            </a:r>
            <a:r>
              <a:rPr lang="en-GB" sz="2800"/>
              <a:t> = ½ implies same genes in males and females. </a:t>
            </a:r>
          </a:p>
          <a:p>
            <a:endParaRPr lang="en-GB" sz="2800"/>
          </a:p>
          <a:p>
            <a:r>
              <a:rPr lang="en-GB" sz="2800"/>
              <a:t>So: sex moderates genetic effects (e.g., gene expression).</a:t>
            </a:r>
          </a:p>
          <a:p>
            <a:endParaRPr lang="en-GB" sz="2800" baseline="-25000"/>
          </a:p>
          <a:p>
            <a:endParaRPr lang="en-US" sz="3200" baseline="-25000"/>
          </a:p>
        </p:txBody>
      </p:sp>
    </p:spTree>
    <p:extLst>
      <p:ext uri="{BB962C8B-B14F-4D97-AF65-F5344CB8AC3E}">
        <p14:creationId xmlns:p14="http://schemas.microsoft.com/office/powerpoint/2010/main" val="176522999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9868051-1800-43E1-87CB-6BFFBF18554B}"/>
              </a:ext>
            </a:extLst>
          </p:cNvPr>
          <p:cNvSpPr txBox="1"/>
          <p:nvPr/>
        </p:nvSpPr>
        <p:spPr>
          <a:xfrm>
            <a:off x="304800" y="457200"/>
            <a:ext cx="9067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Symbol" pitchFamily="18" charset="2"/>
              </a:rPr>
              <a:t>m</a:t>
            </a:r>
            <a:r>
              <a:rPr lang="en-US" baseline="-25000"/>
              <a:t>f</a:t>
            </a:r>
            <a:r>
              <a:rPr lang="nl-NL"/>
              <a:t> ≠ </a:t>
            </a:r>
            <a:r>
              <a:rPr lang="en-US" b="1">
                <a:latin typeface="Symbol" pitchFamily="18" charset="2"/>
              </a:rPr>
              <a:t>m</a:t>
            </a:r>
            <a:r>
              <a:rPr lang="en-US" baseline="-25000"/>
              <a:t>m </a:t>
            </a:r>
            <a:r>
              <a:rPr lang="nl-NL"/>
              <a:t>(main effect present)</a:t>
            </a:r>
            <a:endParaRPr lang="en-US" baseline="-25000"/>
          </a:p>
          <a:p>
            <a:endParaRPr lang="en-GB" sz="4000"/>
          </a:p>
          <a:p>
            <a:r>
              <a:rPr lang="nl-NL" sz="3200" b="1"/>
              <a:t>non-scalar qualitative sex limitation  </a:t>
            </a:r>
          </a:p>
          <a:p>
            <a:r>
              <a:rPr lang="en-GB" sz="3200" b="1">
                <a:cs typeface="Times New Roman" panose="02020603050405020304" pitchFamily="18" charset="0"/>
              </a:rPr>
              <a:t>r</a:t>
            </a:r>
            <a:r>
              <a:rPr lang="en-GB" sz="1800" b="1" baseline="-25000">
                <a:cs typeface="Times New Roman" panose="02020603050405020304" pitchFamily="18" charset="0"/>
              </a:rPr>
              <a:t>DZOS</a:t>
            </a:r>
            <a:r>
              <a:rPr lang="en-GB" sz="3200" b="1"/>
              <a:t> </a:t>
            </a:r>
            <a:r>
              <a:rPr lang="nl-NL" sz="3200" b="1"/>
              <a:t>≠</a:t>
            </a:r>
            <a:r>
              <a:rPr lang="en-GB" sz="3200" b="1"/>
              <a:t> ½</a:t>
            </a:r>
            <a:r>
              <a:rPr lang="en-US" sz="3200" b="1">
                <a:latin typeface="Symbol" pitchFamily="18" charset="2"/>
              </a:rPr>
              <a:t> </a:t>
            </a:r>
            <a:r>
              <a:rPr lang="en-US" sz="3200">
                <a:cs typeface="Times New Roman" panose="02020603050405020304" pitchFamily="18" charset="0"/>
              </a:rPr>
              <a:t>(Subst)</a:t>
            </a:r>
            <a:endParaRPr lang="nl-NL" sz="3200">
              <a:cs typeface="Times New Roman" panose="02020603050405020304" pitchFamily="18" charset="0"/>
            </a:endParaRPr>
          </a:p>
          <a:p>
            <a:endParaRPr lang="en-US" sz="2800">
              <a:latin typeface="Symbol" pitchFamily="18" charset="2"/>
            </a:endParaRPr>
          </a:p>
          <a:p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Am</a:t>
            </a:r>
            <a:r>
              <a:rPr lang="nl-NL" sz="2800"/>
              <a:t> ≠ 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Af  	</a:t>
            </a:r>
            <a:r>
              <a:rPr lang="nl-NL" sz="2800"/>
              <a:t>&amp;/or 	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Cm</a:t>
            </a:r>
            <a:r>
              <a:rPr lang="nl-NL" sz="2800"/>
              <a:t> ≠ 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Cf </a:t>
            </a:r>
            <a:r>
              <a:rPr lang="nl-NL" sz="2800"/>
              <a:t>&amp;/or</a:t>
            </a:r>
            <a:r>
              <a:rPr lang="nl-NL" sz="2800" baseline="-25000"/>
              <a:t> 	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Ef </a:t>
            </a:r>
            <a:r>
              <a:rPr lang="nl-NL" sz="2800"/>
              <a:t>≠ 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Ef</a:t>
            </a:r>
            <a:r>
              <a:rPr lang="en-US" sz="2800" b="1">
                <a:latin typeface="Symbol" pitchFamily="18" charset="2"/>
              </a:rPr>
              <a:t> </a:t>
            </a:r>
          </a:p>
          <a:p>
            <a:r>
              <a:rPr lang="en-GB" sz="2800">
                <a:latin typeface="Symbol" pitchFamily="18" charset="2"/>
              </a:rPr>
              <a:t> </a:t>
            </a:r>
          </a:p>
          <a:p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Am</a:t>
            </a:r>
            <a:r>
              <a:rPr lang="nl-NL" sz="2800"/>
              <a:t> ≠ 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Af  </a:t>
            </a:r>
            <a:r>
              <a:rPr lang="nl-NL" sz="2800"/>
              <a:t>genetic effects are different, and </a:t>
            </a:r>
            <a:r>
              <a:rPr lang="en-GB" sz="2800">
                <a:cs typeface="Times New Roman" panose="02020603050405020304" pitchFamily="18" charset="0"/>
              </a:rPr>
              <a:t>r</a:t>
            </a:r>
            <a:r>
              <a:rPr lang="en-GB" sz="1600" baseline="-25000">
                <a:cs typeface="Times New Roman" panose="02020603050405020304" pitchFamily="18" charset="0"/>
              </a:rPr>
              <a:t>DZOS</a:t>
            </a:r>
            <a:r>
              <a:rPr lang="en-GB" sz="2800"/>
              <a:t> </a:t>
            </a:r>
            <a:r>
              <a:rPr lang="nl-NL" sz="2800"/>
              <a:t>≠</a:t>
            </a:r>
            <a:r>
              <a:rPr lang="en-GB" sz="2800"/>
              <a:t> ½ implies (</a:t>
            </a:r>
            <a:r>
              <a:rPr lang="en-GB" sz="2800" i="1"/>
              <a:t>at least in part</a:t>
            </a:r>
            <a:r>
              <a:rPr lang="en-GB" sz="2800"/>
              <a:t> different genes). </a:t>
            </a:r>
          </a:p>
          <a:p>
            <a:endParaRPr lang="en-GB" sz="2800" baseline="-25000"/>
          </a:p>
          <a:p>
            <a:endParaRPr lang="en-US" sz="3200" baseline="-25000"/>
          </a:p>
        </p:txBody>
      </p:sp>
    </p:spTree>
    <p:extLst>
      <p:ext uri="{BB962C8B-B14F-4D97-AF65-F5344CB8AC3E}">
        <p14:creationId xmlns:p14="http://schemas.microsoft.com/office/powerpoint/2010/main" val="25970721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1C32DC-3E83-4009-A1AD-9C1D8FD8D52F}"/>
              </a:ext>
            </a:extLst>
          </p:cNvPr>
          <p:cNvSpPr txBox="1"/>
          <p:nvPr/>
        </p:nvSpPr>
        <p:spPr>
          <a:xfrm>
            <a:off x="304800" y="457200"/>
            <a:ext cx="9067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/>
              <a:t>Nesting ACE model (cov structure, discarding the means)</a:t>
            </a:r>
          </a:p>
          <a:p>
            <a:endParaRPr lang="en-GB" sz="2400"/>
          </a:p>
          <a:p>
            <a:endParaRPr lang="en-GB" sz="2400"/>
          </a:p>
          <a:p>
            <a:r>
              <a:rPr lang="en-GB" sz="2400" b="1"/>
              <a:t>non-scalar qualitative</a:t>
            </a:r>
          </a:p>
          <a:p>
            <a:r>
              <a:rPr lang="en-GB" sz="2400"/>
              <a:t>7 parameters: </a:t>
            </a:r>
            <a:r>
              <a:rPr lang="en-US" sz="2400">
                <a:latin typeface="Symbol" pitchFamily="18" charset="2"/>
              </a:rPr>
              <a:t>s</a:t>
            </a:r>
            <a:r>
              <a:rPr lang="en-US" sz="2400" baseline="30000"/>
              <a:t>2</a:t>
            </a:r>
            <a:r>
              <a:rPr lang="en-US" sz="2400" baseline="-25000"/>
              <a:t>Am</a:t>
            </a:r>
            <a:r>
              <a:rPr lang="nl-NL" sz="2400"/>
              <a:t> </a:t>
            </a:r>
            <a:r>
              <a:rPr lang="en-US" sz="2400">
                <a:latin typeface="Symbol" pitchFamily="18" charset="2"/>
              </a:rPr>
              <a:t>s</a:t>
            </a:r>
            <a:r>
              <a:rPr lang="en-US" sz="2400" baseline="30000"/>
              <a:t>2</a:t>
            </a:r>
            <a:r>
              <a:rPr lang="en-US" sz="2400" baseline="-25000"/>
              <a:t>Af  </a:t>
            </a:r>
            <a:r>
              <a:rPr lang="en-US" sz="2400">
                <a:latin typeface="Symbol" pitchFamily="18" charset="2"/>
              </a:rPr>
              <a:t>s</a:t>
            </a:r>
            <a:r>
              <a:rPr lang="en-US" sz="2400" baseline="30000"/>
              <a:t>2</a:t>
            </a:r>
            <a:r>
              <a:rPr lang="en-US" sz="2400" baseline="-25000"/>
              <a:t>Cm</a:t>
            </a:r>
            <a:r>
              <a:rPr lang="nl-NL" sz="2400"/>
              <a:t> </a:t>
            </a:r>
            <a:r>
              <a:rPr lang="en-US" sz="2400">
                <a:latin typeface="Symbol" pitchFamily="18" charset="2"/>
              </a:rPr>
              <a:t>s</a:t>
            </a:r>
            <a:r>
              <a:rPr lang="en-US" sz="2400" baseline="30000"/>
              <a:t>2</a:t>
            </a:r>
            <a:r>
              <a:rPr lang="en-US" sz="2400" baseline="-25000"/>
              <a:t>Cf </a:t>
            </a:r>
            <a:r>
              <a:rPr lang="en-US" sz="2400">
                <a:latin typeface="Symbol" pitchFamily="18" charset="2"/>
              </a:rPr>
              <a:t>s</a:t>
            </a:r>
            <a:r>
              <a:rPr lang="en-US" sz="2400" baseline="30000"/>
              <a:t>2</a:t>
            </a:r>
            <a:r>
              <a:rPr lang="en-US" sz="2400" baseline="-25000"/>
              <a:t>Ef </a:t>
            </a:r>
            <a:r>
              <a:rPr lang="en-US" sz="2400">
                <a:latin typeface="Symbol" pitchFamily="18" charset="2"/>
              </a:rPr>
              <a:t>s</a:t>
            </a:r>
            <a:r>
              <a:rPr lang="en-US" sz="2400" baseline="30000"/>
              <a:t>2</a:t>
            </a:r>
            <a:r>
              <a:rPr lang="en-US" sz="2400" baseline="-25000"/>
              <a:t>Ef</a:t>
            </a:r>
            <a:r>
              <a:rPr lang="en-US" sz="2400" b="1">
                <a:latin typeface="Symbol" pitchFamily="18" charset="2"/>
              </a:rPr>
              <a:t> </a:t>
            </a:r>
            <a:r>
              <a:rPr lang="en-GB" sz="2400">
                <a:cs typeface="Times New Roman" panose="02020603050405020304" pitchFamily="18" charset="0"/>
              </a:rPr>
              <a:t>r</a:t>
            </a:r>
            <a:r>
              <a:rPr lang="en-GB" sz="2400" baseline="-25000">
                <a:cs typeface="Times New Roman" panose="02020603050405020304" pitchFamily="18" charset="0"/>
              </a:rPr>
              <a:t>DZOS</a:t>
            </a:r>
            <a:r>
              <a:rPr lang="en-GB" sz="2400"/>
              <a:t>)</a:t>
            </a:r>
          </a:p>
          <a:p>
            <a:endParaRPr lang="nl-NL" sz="2400"/>
          </a:p>
          <a:p>
            <a:r>
              <a:rPr lang="nl-NL" sz="2400"/>
              <a:t>fix </a:t>
            </a:r>
            <a:r>
              <a:rPr lang="en-GB" sz="2400">
                <a:cs typeface="Times New Roman" panose="02020603050405020304" pitchFamily="18" charset="0"/>
              </a:rPr>
              <a:t>r</a:t>
            </a:r>
            <a:r>
              <a:rPr lang="en-GB" sz="2400" baseline="-25000">
                <a:cs typeface="Times New Roman" panose="02020603050405020304" pitchFamily="18" charset="0"/>
              </a:rPr>
              <a:t>DZOS</a:t>
            </a:r>
            <a:r>
              <a:rPr lang="en-GB" sz="2400"/>
              <a:t> = ½</a:t>
            </a:r>
            <a:r>
              <a:rPr lang="en-US" sz="2400" b="1">
                <a:latin typeface="Symbol" pitchFamily="18" charset="2"/>
              </a:rPr>
              <a:t> </a:t>
            </a:r>
            <a:r>
              <a:rPr lang="en-US" sz="2400">
                <a:cs typeface="Times New Roman" panose="02020603050405020304" pitchFamily="18" charset="0"/>
              </a:rPr>
              <a:t>(1 df): </a:t>
            </a:r>
            <a:r>
              <a:rPr lang="en-GB" sz="2400" b="1"/>
              <a:t>non-scalar quantative </a:t>
            </a:r>
            <a:r>
              <a:rPr lang="en-GB" sz="2400"/>
              <a:t>(omnibus: 3 differences)</a:t>
            </a:r>
          </a:p>
          <a:p>
            <a:r>
              <a:rPr lang="en-GB" sz="2400"/>
              <a:t>6 parameters: </a:t>
            </a:r>
            <a:r>
              <a:rPr lang="en-US" sz="2400">
                <a:latin typeface="Symbol" pitchFamily="18" charset="2"/>
              </a:rPr>
              <a:t>s</a:t>
            </a:r>
            <a:r>
              <a:rPr lang="en-US" sz="2400" baseline="30000"/>
              <a:t>2</a:t>
            </a:r>
            <a:r>
              <a:rPr lang="en-US" sz="2400" baseline="-25000"/>
              <a:t>Am</a:t>
            </a:r>
            <a:r>
              <a:rPr lang="nl-NL" sz="2400"/>
              <a:t> </a:t>
            </a:r>
            <a:r>
              <a:rPr lang="en-US" sz="2400">
                <a:latin typeface="Symbol" pitchFamily="18" charset="2"/>
              </a:rPr>
              <a:t>s</a:t>
            </a:r>
            <a:r>
              <a:rPr lang="en-US" sz="2400" baseline="30000"/>
              <a:t>2</a:t>
            </a:r>
            <a:r>
              <a:rPr lang="en-US" sz="2400" baseline="-25000"/>
              <a:t>Af  </a:t>
            </a:r>
            <a:r>
              <a:rPr lang="en-US" sz="2400">
                <a:latin typeface="Symbol" pitchFamily="18" charset="2"/>
              </a:rPr>
              <a:t>s</a:t>
            </a:r>
            <a:r>
              <a:rPr lang="en-US" sz="2400" baseline="30000"/>
              <a:t>2</a:t>
            </a:r>
            <a:r>
              <a:rPr lang="en-US" sz="2400" baseline="-25000"/>
              <a:t>Cm</a:t>
            </a:r>
            <a:r>
              <a:rPr lang="nl-NL" sz="2400"/>
              <a:t> </a:t>
            </a:r>
            <a:r>
              <a:rPr lang="en-US" sz="2400">
                <a:latin typeface="Symbol" pitchFamily="18" charset="2"/>
              </a:rPr>
              <a:t>s</a:t>
            </a:r>
            <a:r>
              <a:rPr lang="en-US" sz="2400" baseline="30000"/>
              <a:t>2</a:t>
            </a:r>
            <a:r>
              <a:rPr lang="en-US" sz="2400" baseline="-25000"/>
              <a:t>Cf  </a:t>
            </a:r>
            <a:r>
              <a:rPr lang="en-US" sz="2400">
                <a:latin typeface="Symbol" pitchFamily="18" charset="2"/>
              </a:rPr>
              <a:t>s</a:t>
            </a:r>
            <a:r>
              <a:rPr lang="en-US" sz="2400" baseline="30000"/>
              <a:t>2</a:t>
            </a:r>
            <a:r>
              <a:rPr lang="en-US" sz="2400" baseline="-25000"/>
              <a:t>Em </a:t>
            </a:r>
            <a:r>
              <a:rPr lang="en-US" sz="2400">
                <a:latin typeface="Symbol" pitchFamily="18" charset="2"/>
              </a:rPr>
              <a:t>s</a:t>
            </a:r>
            <a:r>
              <a:rPr lang="en-US" sz="2400" baseline="30000"/>
              <a:t>2</a:t>
            </a:r>
            <a:r>
              <a:rPr lang="en-US" sz="2400" baseline="-25000"/>
              <a:t>Ef</a:t>
            </a:r>
            <a:endParaRPr lang="en-GB" sz="2400"/>
          </a:p>
          <a:p>
            <a:endParaRPr lang="en-GB" sz="2400"/>
          </a:p>
          <a:p>
            <a:r>
              <a:rPr lang="en-GB" sz="2400"/>
              <a:t>proportionality constraint (2df): </a:t>
            </a:r>
            <a:r>
              <a:rPr lang="en-GB" sz="2400" b="1"/>
              <a:t>scalar </a:t>
            </a:r>
          </a:p>
          <a:p>
            <a:r>
              <a:rPr lang="en-GB" sz="2400"/>
              <a:t>4 parameters:  </a:t>
            </a:r>
            <a:r>
              <a:rPr lang="en-US" sz="2400">
                <a:latin typeface="Symbol" pitchFamily="18" charset="2"/>
              </a:rPr>
              <a:t>s</a:t>
            </a:r>
            <a:r>
              <a:rPr lang="en-US" sz="2400" baseline="30000"/>
              <a:t>2</a:t>
            </a:r>
            <a:r>
              <a:rPr lang="en-US" sz="2400" baseline="-25000"/>
              <a:t>Cf  </a:t>
            </a:r>
            <a:r>
              <a:rPr lang="en-US" sz="2400">
                <a:latin typeface="Symbol" pitchFamily="18" charset="2"/>
              </a:rPr>
              <a:t>s</a:t>
            </a:r>
            <a:r>
              <a:rPr lang="en-US" sz="2400" baseline="30000"/>
              <a:t>2</a:t>
            </a:r>
            <a:r>
              <a:rPr lang="en-US" sz="2400" baseline="-25000"/>
              <a:t>Ef  </a:t>
            </a:r>
            <a:r>
              <a:rPr lang="en-US" sz="2400">
                <a:latin typeface="Symbol" pitchFamily="18" charset="2"/>
              </a:rPr>
              <a:t>s</a:t>
            </a:r>
            <a:r>
              <a:rPr lang="en-US" sz="2400" baseline="30000"/>
              <a:t>2</a:t>
            </a:r>
            <a:r>
              <a:rPr lang="en-US" sz="2400" baseline="-25000"/>
              <a:t>Ef</a:t>
            </a:r>
            <a:r>
              <a:rPr lang="en-GB" sz="2400"/>
              <a:t> k</a:t>
            </a:r>
          </a:p>
          <a:p>
            <a:endParaRPr lang="en-GB" sz="2400"/>
          </a:p>
          <a:p>
            <a:r>
              <a:rPr lang="en-GB" sz="2400"/>
              <a:t>set k=1 (1 df): </a:t>
            </a:r>
            <a:r>
              <a:rPr lang="en-GB" sz="2400" b="1"/>
              <a:t>homogeneity</a:t>
            </a:r>
          </a:p>
          <a:p>
            <a:r>
              <a:rPr lang="en-GB" sz="2400"/>
              <a:t>3 parameters </a:t>
            </a:r>
            <a:r>
              <a:rPr lang="en-US" sz="2400">
                <a:latin typeface="Symbol" pitchFamily="18" charset="2"/>
              </a:rPr>
              <a:t>s</a:t>
            </a:r>
            <a:r>
              <a:rPr lang="en-US" sz="2400" baseline="30000"/>
              <a:t>2</a:t>
            </a:r>
            <a:r>
              <a:rPr lang="en-US" sz="2400" baseline="-25000"/>
              <a:t>Cf  </a:t>
            </a:r>
            <a:r>
              <a:rPr lang="en-US" sz="2400">
                <a:latin typeface="Symbol" pitchFamily="18" charset="2"/>
              </a:rPr>
              <a:t>s</a:t>
            </a:r>
            <a:r>
              <a:rPr lang="en-US" sz="2400" baseline="30000"/>
              <a:t>2</a:t>
            </a:r>
            <a:r>
              <a:rPr lang="en-US" sz="2400" baseline="-25000"/>
              <a:t>Ef </a:t>
            </a:r>
            <a:r>
              <a:rPr lang="en-US" sz="2400">
                <a:latin typeface="Symbol" pitchFamily="18" charset="2"/>
              </a:rPr>
              <a:t>s</a:t>
            </a:r>
            <a:r>
              <a:rPr lang="en-US" sz="2400" baseline="30000"/>
              <a:t>2</a:t>
            </a:r>
            <a:r>
              <a:rPr lang="en-US" sz="2400" baseline="-25000"/>
              <a:t>Ef</a:t>
            </a:r>
            <a:r>
              <a:rPr lang="en-GB" sz="24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3885541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5D4D310-65DC-4636-A3DB-D1B1A01C25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009" y="1828800"/>
            <a:ext cx="7086600" cy="214029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5D0B652-E41C-4D4E-818E-9F56D27C5697}"/>
              </a:ext>
            </a:extLst>
          </p:cNvPr>
          <p:cNvSpPr/>
          <p:nvPr/>
        </p:nvSpPr>
        <p:spPr>
          <a:xfrm>
            <a:off x="838200" y="4267200"/>
            <a:ext cx="7467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>
                <a:latin typeface="Arial" panose="020B0604020202020204" pitchFamily="34" charset="0"/>
              </a:rPr>
              <a:t>Twin Research Volume 7 Number 3 pp. 299–308</a:t>
            </a:r>
            <a:endParaRPr lang="nl-NL" sz="2000"/>
          </a:p>
        </p:txBody>
      </p:sp>
    </p:spTree>
    <p:extLst>
      <p:ext uri="{BB962C8B-B14F-4D97-AF65-F5344CB8AC3E}">
        <p14:creationId xmlns:p14="http://schemas.microsoft.com/office/powerpoint/2010/main" val="9516747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263244-E8A3-4270-868C-1040A6EDDE38}"/>
              </a:ext>
            </a:extLst>
          </p:cNvPr>
          <p:cNvSpPr txBox="1"/>
          <p:nvPr/>
        </p:nvSpPr>
        <p:spPr>
          <a:xfrm>
            <a:off x="457200" y="457200"/>
            <a:ext cx="77615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Caveat: Tests of moderation (interaction)</a:t>
            </a:r>
          </a:p>
          <a:p>
            <a:r>
              <a:rPr lang="en-GB"/>
              <a:t>are scale dependent.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88A2374-3CE4-432F-9867-0068D743E1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960" y="1905000"/>
            <a:ext cx="8010080" cy="189794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326075E-F362-4351-92FF-C75D55798F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4174" y="4071682"/>
            <a:ext cx="7467600" cy="1882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78155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2A8A862-8A81-4634-9034-38936FD5665B}"/>
              </a:ext>
            </a:extLst>
          </p:cNvPr>
          <p:cNvSpPr txBox="1"/>
          <p:nvPr/>
        </p:nvSpPr>
        <p:spPr>
          <a:xfrm>
            <a:off x="304800" y="228600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/>
              <a:t>Solution???</a:t>
            </a:r>
            <a:r>
              <a:rPr lang="en-GB" sz="2800"/>
              <a:t>: Common pathway model with appropriate psychometric model (IRT model or a common factor model)</a:t>
            </a:r>
            <a:r>
              <a:rPr lang="nl-NL" sz="2800"/>
              <a:t> &amp; Define moderation at the level of the latent phenotype (Nathan Friday)</a:t>
            </a:r>
            <a:endParaRPr lang="en-GB" sz="28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06C46A7-4E50-4553-9FBD-4AD42D6BE58F}"/>
              </a:ext>
            </a:extLst>
          </p:cNvPr>
          <p:cNvSpPr/>
          <p:nvPr/>
        </p:nvSpPr>
        <p:spPr>
          <a:xfrm>
            <a:off x="3009900" y="5491962"/>
            <a:ext cx="304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>
                <a:solidFill>
                  <a:schemeClr val="tx1"/>
                </a:solidFill>
              </a:rPr>
              <a:t>1</a:t>
            </a:r>
            <a:endParaRPr lang="nl-NL" sz="180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1EC5D8-1C86-49D4-A438-9A17AF32D223}"/>
              </a:ext>
            </a:extLst>
          </p:cNvPr>
          <p:cNvSpPr/>
          <p:nvPr/>
        </p:nvSpPr>
        <p:spPr>
          <a:xfrm>
            <a:off x="3543300" y="5491962"/>
            <a:ext cx="304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>
                <a:solidFill>
                  <a:schemeClr val="tx1"/>
                </a:solidFill>
              </a:rPr>
              <a:t>2</a:t>
            </a:r>
            <a:endParaRPr lang="nl-NL" sz="180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0B447B-4AA0-407B-BDB2-3D2558DF52EF}"/>
              </a:ext>
            </a:extLst>
          </p:cNvPr>
          <p:cNvSpPr/>
          <p:nvPr/>
        </p:nvSpPr>
        <p:spPr>
          <a:xfrm>
            <a:off x="4076700" y="5491962"/>
            <a:ext cx="304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>
                <a:solidFill>
                  <a:schemeClr val="tx1"/>
                </a:solidFill>
              </a:rPr>
              <a:t>3</a:t>
            </a:r>
            <a:endParaRPr lang="nl-NL" sz="180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AF5EE4-DF68-4DFB-B934-AC376D06AD93}"/>
              </a:ext>
            </a:extLst>
          </p:cNvPr>
          <p:cNvSpPr/>
          <p:nvPr/>
        </p:nvSpPr>
        <p:spPr>
          <a:xfrm>
            <a:off x="4610100" y="5491962"/>
            <a:ext cx="304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>
                <a:solidFill>
                  <a:schemeClr val="tx1"/>
                </a:solidFill>
              </a:rPr>
              <a:t>4</a:t>
            </a:r>
            <a:endParaRPr lang="nl-NL" sz="180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47F3CF0-8B98-4B2D-9610-8D6BFDE35A0C}"/>
              </a:ext>
            </a:extLst>
          </p:cNvPr>
          <p:cNvSpPr/>
          <p:nvPr/>
        </p:nvSpPr>
        <p:spPr>
          <a:xfrm>
            <a:off x="3581400" y="4372885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>
                <a:solidFill>
                  <a:schemeClr val="tx1"/>
                </a:solidFill>
              </a:rPr>
              <a:t>T</a:t>
            </a:r>
            <a:endParaRPr lang="nl-NL" sz="160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0751A39-F9F3-4540-AFE8-938316EC3311}"/>
              </a:ext>
            </a:extLst>
          </p:cNvPr>
          <p:cNvCxnSpPr>
            <a:stCxn id="7" idx="4"/>
            <a:endCxn id="3" idx="0"/>
          </p:cNvCxnSpPr>
          <p:nvPr/>
        </p:nvCxnSpPr>
        <p:spPr>
          <a:xfrm flipH="1">
            <a:off x="3162300" y="4906285"/>
            <a:ext cx="685800" cy="585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81364B9-BBD4-4AF7-BA11-3E7455FFCF58}"/>
              </a:ext>
            </a:extLst>
          </p:cNvPr>
          <p:cNvCxnSpPr>
            <a:stCxn id="7" idx="4"/>
            <a:endCxn id="4" idx="0"/>
          </p:cNvCxnSpPr>
          <p:nvPr/>
        </p:nvCxnSpPr>
        <p:spPr>
          <a:xfrm flipH="1">
            <a:off x="3695700" y="4906285"/>
            <a:ext cx="152400" cy="585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9985317-5CC1-4951-A34F-423AD6683145}"/>
              </a:ext>
            </a:extLst>
          </p:cNvPr>
          <p:cNvCxnSpPr>
            <a:stCxn id="7" idx="4"/>
            <a:endCxn id="5" idx="0"/>
          </p:cNvCxnSpPr>
          <p:nvPr/>
        </p:nvCxnSpPr>
        <p:spPr>
          <a:xfrm>
            <a:off x="3848100" y="4906285"/>
            <a:ext cx="381000" cy="585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FB01ACC-BB1C-4D1A-903D-81D6CB054726}"/>
              </a:ext>
            </a:extLst>
          </p:cNvPr>
          <p:cNvCxnSpPr>
            <a:stCxn id="7" idx="4"/>
            <a:endCxn id="6" idx="0"/>
          </p:cNvCxnSpPr>
          <p:nvPr/>
        </p:nvCxnSpPr>
        <p:spPr>
          <a:xfrm>
            <a:off x="3848100" y="4906285"/>
            <a:ext cx="914400" cy="585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67E1C6CF-EA48-4CEA-A5DE-EDAAA12573EE}"/>
              </a:ext>
            </a:extLst>
          </p:cNvPr>
          <p:cNvSpPr/>
          <p:nvPr/>
        </p:nvSpPr>
        <p:spPr>
          <a:xfrm>
            <a:off x="3009900" y="2994592"/>
            <a:ext cx="5334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>
                <a:solidFill>
                  <a:schemeClr val="tx1"/>
                </a:solidFill>
              </a:rPr>
              <a:t>A</a:t>
            </a:r>
            <a:endParaRPr lang="nl-NL" sz="2400">
              <a:solidFill>
                <a:schemeClr val="tx1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F321583-8A1C-4E05-B63B-AAE9383DA25A}"/>
              </a:ext>
            </a:extLst>
          </p:cNvPr>
          <p:cNvSpPr/>
          <p:nvPr/>
        </p:nvSpPr>
        <p:spPr>
          <a:xfrm>
            <a:off x="4229100" y="2971800"/>
            <a:ext cx="5334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>
                <a:solidFill>
                  <a:schemeClr val="tx1"/>
                </a:solidFill>
              </a:rPr>
              <a:t>E</a:t>
            </a:r>
            <a:endParaRPr lang="nl-NL" sz="240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BD0E54D-E406-49F0-95E6-AD47A9769AF4}"/>
              </a:ext>
            </a:extLst>
          </p:cNvPr>
          <p:cNvCxnSpPr>
            <a:stCxn id="16" idx="4"/>
            <a:endCxn id="7" idx="0"/>
          </p:cNvCxnSpPr>
          <p:nvPr/>
        </p:nvCxnSpPr>
        <p:spPr>
          <a:xfrm>
            <a:off x="3276600" y="3451792"/>
            <a:ext cx="571500" cy="9210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C9FAD0F-0501-4B5B-A7D0-4C5BD2B9E0B6}"/>
              </a:ext>
            </a:extLst>
          </p:cNvPr>
          <p:cNvCxnSpPr>
            <a:stCxn id="17" idx="4"/>
            <a:endCxn id="7" idx="0"/>
          </p:cNvCxnSpPr>
          <p:nvPr/>
        </p:nvCxnSpPr>
        <p:spPr>
          <a:xfrm flipH="1">
            <a:off x="3848100" y="3429000"/>
            <a:ext cx="647700" cy="9438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A8526763-179E-4700-BB11-973603EE1DE2}"/>
              </a:ext>
            </a:extLst>
          </p:cNvPr>
          <p:cNvSpPr/>
          <p:nvPr/>
        </p:nvSpPr>
        <p:spPr>
          <a:xfrm>
            <a:off x="2466133" y="3740182"/>
            <a:ext cx="10390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/>
              <a:t>a+</a:t>
            </a:r>
            <a:r>
              <a:rPr lang="nl-NL" sz="240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nl-NL" sz="2400" baseline="-25000">
                <a:solidFill>
                  <a:srgbClr val="FF0000"/>
                </a:solidFill>
              </a:rPr>
              <a:t>x</a:t>
            </a:r>
            <a:r>
              <a:rPr lang="nl-NL" sz="2400">
                <a:solidFill>
                  <a:srgbClr val="00B050"/>
                </a:solidFill>
              </a:rPr>
              <a:t>M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EF3B8D0-BB7A-4546-9FA1-17063B037A8A}"/>
              </a:ext>
            </a:extLst>
          </p:cNvPr>
          <p:cNvSpPr/>
          <p:nvPr/>
        </p:nvSpPr>
        <p:spPr>
          <a:xfrm>
            <a:off x="4167520" y="3711391"/>
            <a:ext cx="10390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/>
              <a:t>e+</a:t>
            </a:r>
            <a:r>
              <a:rPr lang="nl-NL" sz="240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nl-NL" sz="2400" baseline="-25000">
                <a:solidFill>
                  <a:srgbClr val="FF0000"/>
                </a:solidFill>
              </a:rPr>
              <a:t>z</a:t>
            </a:r>
            <a:r>
              <a:rPr lang="nl-NL" sz="2400">
                <a:solidFill>
                  <a:srgbClr val="00B050"/>
                </a:solidFill>
              </a:rPr>
              <a:t>M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FF3B8D0-C98E-4B04-856D-CF879E4F2ED1}"/>
              </a:ext>
            </a:extLst>
          </p:cNvPr>
          <p:cNvSpPr/>
          <p:nvPr/>
        </p:nvSpPr>
        <p:spPr>
          <a:xfrm>
            <a:off x="1310144" y="4372885"/>
            <a:ext cx="533400" cy="486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>
                <a:solidFill>
                  <a:schemeClr val="tx1"/>
                </a:solidFill>
              </a:rPr>
              <a:t>M</a:t>
            </a:r>
            <a:endParaRPr lang="nl-NL" sz="200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16DB407-1D41-44AF-8EFA-DA9BDADDB11A}"/>
              </a:ext>
            </a:extLst>
          </p:cNvPr>
          <p:cNvSpPr/>
          <p:nvPr/>
        </p:nvSpPr>
        <p:spPr>
          <a:xfrm>
            <a:off x="2179052" y="4542849"/>
            <a:ext cx="11897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b="1">
                <a:solidFill>
                  <a:schemeClr val="accent2"/>
                </a:solidFill>
              </a:rPr>
              <a:t>m</a:t>
            </a:r>
            <a:r>
              <a:rPr lang="en-US" sz="2000" b="1"/>
              <a:t>+</a:t>
            </a:r>
            <a:r>
              <a:rPr lang="el-GR" sz="2000" b="1">
                <a:solidFill>
                  <a:srgbClr val="FF0000"/>
                </a:solidFill>
                <a:sym typeface="Symbol" pitchFamily="18" charset="2"/>
              </a:rPr>
              <a:t> β</a:t>
            </a:r>
            <a:r>
              <a:rPr lang="nl-NL" sz="2000" b="1" baseline="-25000">
                <a:solidFill>
                  <a:srgbClr val="FF0000"/>
                </a:solidFill>
                <a:sym typeface="Symbol" pitchFamily="18" charset="2"/>
              </a:rPr>
              <a:t>M </a:t>
            </a:r>
            <a:r>
              <a:rPr lang="en-US" sz="2000" b="1">
                <a:solidFill>
                  <a:srgbClr val="339933"/>
                </a:solidFill>
              </a:rPr>
              <a:t>M</a:t>
            </a:r>
            <a:endParaRPr lang="en-US" sz="2000" b="1" dirty="0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3169307-C158-4E78-9E25-273E02530289}"/>
              </a:ext>
            </a:extLst>
          </p:cNvPr>
          <p:cNvCxnSpPr>
            <a:stCxn id="32" idx="3"/>
            <a:endCxn id="7" idx="2"/>
          </p:cNvCxnSpPr>
          <p:nvPr/>
        </p:nvCxnSpPr>
        <p:spPr>
          <a:xfrm>
            <a:off x="1843544" y="4616228"/>
            <a:ext cx="1737856" cy="233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FAECFA9-25DA-418B-9D25-75C167D7C646}"/>
              </a:ext>
            </a:extLst>
          </p:cNvPr>
          <p:cNvCxnSpPr>
            <a:cxnSpLocks/>
          </p:cNvCxnSpPr>
          <p:nvPr/>
        </p:nvCxnSpPr>
        <p:spPr>
          <a:xfrm flipV="1">
            <a:off x="3162300" y="5720562"/>
            <a:ext cx="0" cy="266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AF1A527-B126-4CD3-BD92-9431682BEFE0}"/>
              </a:ext>
            </a:extLst>
          </p:cNvPr>
          <p:cNvCxnSpPr>
            <a:cxnSpLocks/>
          </p:cNvCxnSpPr>
          <p:nvPr/>
        </p:nvCxnSpPr>
        <p:spPr>
          <a:xfrm flipV="1">
            <a:off x="3682409" y="5720562"/>
            <a:ext cx="0" cy="266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2378C352-EC02-430C-8D8A-051B0FC7AAD3}"/>
              </a:ext>
            </a:extLst>
          </p:cNvPr>
          <p:cNvCxnSpPr>
            <a:cxnSpLocks/>
          </p:cNvCxnSpPr>
          <p:nvPr/>
        </p:nvCxnSpPr>
        <p:spPr>
          <a:xfrm flipV="1">
            <a:off x="4229100" y="5720562"/>
            <a:ext cx="0" cy="266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06A0D31D-7F37-4417-A869-B5DE874461B3}"/>
              </a:ext>
            </a:extLst>
          </p:cNvPr>
          <p:cNvCxnSpPr>
            <a:cxnSpLocks/>
          </p:cNvCxnSpPr>
          <p:nvPr/>
        </p:nvCxnSpPr>
        <p:spPr>
          <a:xfrm flipV="1">
            <a:off x="4762500" y="5720562"/>
            <a:ext cx="0" cy="266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ight Brace 41">
            <a:extLst>
              <a:ext uri="{FF2B5EF4-FFF2-40B4-BE49-F238E27FC236}">
                <a16:creationId xmlns:a16="http://schemas.microsoft.com/office/drawing/2014/main" id="{253A469C-510C-4933-97DB-E7F7D626A0A4}"/>
              </a:ext>
            </a:extLst>
          </p:cNvPr>
          <p:cNvSpPr/>
          <p:nvPr/>
        </p:nvSpPr>
        <p:spPr>
          <a:xfrm>
            <a:off x="5274259" y="4514690"/>
            <a:ext cx="380988" cy="1429296"/>
          </a:xfrm>
          <a:prstGeom prst="righ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8F2FE0B-9171-4245-AB77-62D54C8C348E}"/>
              </a:ext>
            </a:extLst>
          </p:cNvPr>
          <p:cNvSpPr txBox="1"/>
          <p:nvPr/>
        </p:nvSpPr>
        <p:spPr>
          <a:xfrm>
            <a:off x="5682726" y="4743687"/>
            <a:ext cx="220605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/>
              <a:t>psychometric </a:t>
            </a:r>
          </a:p>
          <a:p>
            <a:r>
              <a:rPr lang="en-GB" sz="2800"/>
              <a:t>model</a:t>
            </a:r>
            <a:endParaRPr lang="nl-NL" sz="280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2DEA2FF-5495-4F10-B04A-96719A20D556}"/>
              </a:ext>
            </a:extLst>
          </p:cNvPr>
          <p:cNvSpPr txBox="1"/>
          <p:nvPr/>
        </p:nvSpPr>
        <p:spPr>
          <a:xfrm>
            <a:off x="5334000" y="2958722"/>
            <a:ext cx="238719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/>
              <a:t>AE moderation</a:t>
            </a:r>
          </a:p>
          <a:p>
            <a:r>
              <a:rPr lang="en-GB" sz="2800"/>
              <a:t>model</a:t>
            </a:r>
            <a:endParaRPr lang="nl-NL" sz="2800"/>
          </a:p>
        </p:txBody>
      </p:sp>
    </p:spTree>
    <p:extLst>
      <p:ext uri="{BB962C8B-B14F-4D97-AF65-F5344CB8AC3E}">
        <p14:creationId xmlns:p14="http://schemas.microsoft.com/office/powerpoint/2010/main" val="230827873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7266" name="Picture 2" descr="Image result for approve or improve">
            <a:extLst>
              <a:ext uri="{FF2B5EF4-FFF2-40B4-BE49-F238E27FC236}">
                <a16:creationId xmlns:a16="http://schemas.microsoft.com/office/drawing/2014/main" id="{3E8A93CC-6BF9-46C5-8F72-0D711C725B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11539"/>
            <a:ext cx="3505200" cy="4131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35E91A9-DF0B-454B-A47A-A6CA37A1EB56}"/>
              </a:ext>
            </a:extLst>
          </p:cNvPr>
          <p:cNvSpPr txBox="1"/>
          <p:nvPr/>
        </p:nvSpPr>
        <p:spPr>
          <a:xfrm>
            <a:off x="98353" y="4648200"/>
            <a:ext cx="92640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How would you revise the sex limitations model </a:t>
            </a:r>
          </a:p>
          <a:p>
            <a:r>
              <a:rPr lang="en-GB"/>
              <a:t>if you had </a:t>
            </a:r>
            <a:r>
              <a:rPr lang="en-GB" u="sng"/>
              <a:t>a dimensional measure </a:t>
            </a:r>
            <a:r>
              <a:rPr lang="en-GB"/>
              <a:t>of sex?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814C974-C49B-4231-8690-5BC7BC92D4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46" y="228600"/>
            <a:ext cx="5346356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660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922685"/>
            <a:ext cx="861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What if the  population comprises two discernable (sub)populations of interest, e.g., males and females?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5940" y="2223414"/>
            <a:ext cx="8534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Main effect of sex on phenotype</a:t>
            </a:r>
          </a:p>
          <a:p>
            <a:endParaRPr lang="en-US" sz="2800"/>
          </a:p>
          <a:p>
            <a:r>
              <a:rPr lang="en-US" sz="2800"/>
              <a:t>Sex by A (genotype), E (environment) interactions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4343400"/>
            <a:ext cx="795275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/>
              <a:t>If we ignore the source of </a:t>
            </a:r>
            <a:r>
              <a:rPr lang="en-US" sz="2800" i="1"/>
              <a:t>heterogeneity</a:t>
            </a:r>
            <a:r>
              <a:rPr lang="en-US" sz="2800"/>
              <a:t> </a:t>
            </a:r>
          </a:p>
          <a:p>
            <a:r>
              <a:rPr lang="en-US" sz="2800"/>
              <a:t>the estimates of </a:t>
            </a:r>
            <a:r>
              <a:rPr lang="en-US" sz="2800">
                <a:latin typeface="Symbol" pitchFamily="18" charset="2"/>
              </a:rPr>
              <a:t>m</a:t>
            </a:r>
            <a:r>
              <a:rPr lang="en-US" sz="2800"/>
              <a:t>, 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E</a:t>
            </a:r>
            <a:r>
              <a:rPr lang="en-US" sz="2800"/>
              <a:t>, 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 baseline="30000"/>
              <a:t>2</a:t>
            </a:r>
            <a:r>
              <a:rPr lang="en-US" sz="2800" baseline="-25000"/>
              <a:t>A</a:t>
            </a:r>
            <a:r>
              <a:rPr lang="en-US" sz="2800"/>
              <a:t> may be biased ... </a:t>
            </a:r>
          </a:p>
          <a:p>
            <a:r>
              <a:rPr lang="en-US" sz="2800"/>
              <a:t>and even the statistical tests may be affected .... BAD!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1" y="304800"/>
            <a:ext cx="83667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/>
              <a:t>What to do? </a:t>
            </a:r>
          </a:p>
          <a:p>
            <a:endParaRPr lang="en-US" sz="3200"/>
          </a:p>
          <a:p>
            <a:r>
              <a:rPr lang="en-US" sz="3200"/>
              <a:t>Include </a:t>
            </a:r>
            <a:r>
              <a:rPr lang="en-US" sz="3200" i="1"/>
              <a:t>source of heterogeneity</a:t>
            </a:r>
            <a:r>
              <a:rPr lang="en-US" sz="3200"/>
              <a:t>, moderator,</a:t>
            </a:r>
          </a:p>
          <a:p>
            <a:r>
              <a:rPr lang="en-US" sz="3200"/>
              <a:t>in the model (sex, age, .... ANY VARIABLE </a:t>
            </a:r>
            <a:r>
              <a:rPr lang="en-US" sz="3200" b="1" u="sng"/>
              <a:t>THEORY</a:t>
            </a:r>
            <a:r>
              <a:rPr lang="en-US" sz="3200"/>
              <a:t> prescribes) to render testable the moderation effects.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E3AA63-505F-4639-928C-CEA28ED0EDF9}"/>
              </a:ext>
            </a:extLst>
          </p:cNvPr>
          <p:cNvSpPr txBox="1"/>
          <p:nvPr/>
        </p:nvSpPr>
        <p:spPr>
          <a:xfrm>
            <a:off x="320041" y="3657600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/>
              <a:t>E.g., diathesis-stress model identifies childhood trauma as a moderator of genetic effects on depression.</a:t>
            </a:r>
            <a:endParaRPr lang="nl-NL" sz="32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93D301-39E7-4AE1-AE05-CD74C124BF9B}"/>
              </a:ext>
            </a:extLst>
          </p:cNvPr>
          <p:cNvSpPr/>
          <p:nvPr/>
        </p:nvSpPr>
        <p:spPr>
          <a:xfrm>
            <a:off x="152400" y="5533072"/>
            <a:ext cx="9677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/>
              <a:t>Colodro-Conde L, et al. A direct test of the diathesis-stress model for depression. Mol. Psychiatry. 2018;23:1590–1596. doi: 10.1038/mp.2017.130. </a:t>
            </a:r>
            <a:endParaRPr lang="nl-NL"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7700" y="1371600"/>
            <a:ext cx="7848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/>
              <a:t>What is moderation (a.k.a. interaction)? </a:t>
            </a:r>
          </a:p>
          <a:p>
            <a:endParaRPr lang="nl-NL"/>
          </a:p>
          <a:p>
            <a:r>
              <a:rPr lang="nl-NL"/>
              <a:t>To test it (using statistics), and we define it statistically.</a:t>
            </a:r>
          </a:p>
          <a:p>
            <a:r>
              <a:rPr lang="nl-NL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62309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ep 1"/>
          <p:cNvGrpSpPr/>
          <p:nvPr/>
        </p:nvGrpSpPr>
        <p:grpSpPr>
          <a:xfrm>
            <a:off x="6172200" y="752348"/>
            <a:ext cx="2763338" cy="3692060"/>
            <a:chOff x="6928522" y="959844"/>
            <a:chExt cx="2930322" cy="4211994"/>
          </a:xfrm>
        </p:grpSpPr>
        <p:sp>
          <p:nvSpPr>
            <p:cNvPr id="18" name="Rechteraccolade 17"/>
            <p:cNvSpPr/>
            <p:nvPr/>
          </p:nvSpPr>
          <p:spPr>
            <a:xfrm>
              <a:off x="6928522" y="959844"/>
              <a:ext cx="304800" cy="1575180"/>
            </a:xfrm>
            <a:prstGeom prst="rightBrac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" name="Tekstvak 18"/>
            <p:cNvSpPr txBox="1"/>
            <p:nvPr/>
          </p:nvSpPr>
          <p:spPr>
            <a:xfrm>
              <a:off x="7363095" y="1274415"/>
              <a:ext cx="2495749" cy="38974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Environmental</a:t>
              </a:r>
            </a:p>
            <a:p>
              <a:r>
                <a:rPr lang="en-US" sz="2400" dirty="0"/>
                <a:t>Dispersion</a:t>
              </a:r>
            </a:p>
            <a:p>
              <a:endParaRPr lang="en-US" sz="2400"/>
            </a:p>
            <a:p>
              <a:endParaRPr lang="en-US" sz="2400"/>
            </a:p>
            <a:p>
              <a:endParaRPr lang="en-US" sz="2400" dirty="0"/>
            </a:p>
            <a:p>
              <a:r>
                <a:rPr lang="en-US" sz="2400" dirty="0"/>
                <a:t>Variance of</a:t>
              </a:r>
            </a:p>
            <a:p>
              <a:r>
                <a:rPr lang="en-US" sz="2400" dirty="0"/>
                <a:t>E </a:t>
              </a:r>
              <a:r>
                <a:rPr lang="en-US" sz="2400"/>
                <a:t>given A score</a:t>
              </a:r>
            </a:p>
            <a:p>
              <a:r>
                <a:rPr lang="en-US" sz="2400"/>
                <a:t>is </a:t>
              </a:r>
              <a:r>
                <a:rPr lang="en-US" sz="2400" b="1" i="1"/>
                <a:t>approximately </a:t>
              </a:r>
            </a:p>
            <a:p>
              <a:r>
                <a:rPr lang="en-US" sz="2400" b="1" i="1"/>
                <a:t>constant</a:t>
              </a:r>
              <a:endParaRPr lang="nl-NL" sz="2400" b="1" i="1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676400" y="304800"/>
            <a:ext cx="4504598" cy="4495800"/>
            <a:chOff x="2149367" y="78432"/>
            <a:chExt cx="4504598" cy="449580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49367" y="78432"/>
              <a:ext cx="4504598" cy="4495800"/>
            </a:xfrm>
            <a:prstGeom prst="rect">
              <a:avLst/>
            </a:prstGeom>
          </p:spPr>
        </p:pic>
        <p:cxnSp>
          <p:nvCxnSpPr>
            <p:cNvPr id="20" name="Rechte verbindingslijn 9"/>
            <p:cNvCxnSpPr/>
            <p:nvPr/>
          </p:nvCxnSpPr>
          <p:spPr>
            <a:xfrm flipV="1">
              <a:off x="2819400" y="1066800"/>
              <a:ext cx="3505200" cy="2438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chte verbindingslijn 11"/>
            <p:cNvCxnSpPr/>
            <p:nvPr/>
          </p:nvCxnSpPr>
          <p:spPr>
            <a:xfrm flipV="1">
              <a:off x="3001430" y="835967"/>
              <a:ext cx="2561170" cy="16914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echte verbindingslijn 11"/>
            <p:cNvCxnSpPr/>
            <p:nvPr/>
          </p:nvCxnSpPr>
          <p:spPr>
            <a:xfrm flipV="1">
              <a:off x="3646209" y="1905000"/>
              <a:ext cx="2525991" cy="17365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533400" y="5715000"/>
            <a:ext cx="78169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/>
              <a:t>Homoskedastic model</a:t>
            </a:r>
            <a:r>
              <a:rPr lang="nl-NL" sz="2800"/>
              <a:t>: </a:t>
            </a:r>
            <a:r>
              <a:rPr lang="nl-NL" sz="2800" b="1">
                <a:solidFill>
                  <a:srgbClr val="FF0000"/>
                </a:solidFill>
              </a:rPr>
              <a:t>e</a:t>
            </a:r>
            <a:r>
              <a:rPr lang="nl-NL" sz="2800"/>
              <a:t> is </a:t>
            </a:r>
            <a:r>
              <a:rPr lang="nl-NL" sz="2800" b="1"/>
              <a:t>constant</a:t>
            </a:r>
            <a:r>
              <a:rPr lang="nl-NL" sz="2800"/>
              <a:t> over levels</a:t>
            </a:r>
          </a:p>
          <a:p>
            <a:r>
              <a:rPr lang="nl-NL" sz="2800"/>
              <a:t>of A: environmental effects are the same given any 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10738" y="4858434"/>
            <a:ext cx="41488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Ph</a:t>
            </a:r>
            <a:r>
              <a:rPr lang="nl-NL" baseline="-25000"/>
              <a:t>i</a:t>
            </a:r>
            <a:r>
              <a:rPr lang="nl-NL"/>
              <a:t> – </a:t>
            </a:r>
            <a:r>
              <a:rPr lang="nl-NL">
                <a:solidFill>
                  <a:srgbClr val="FF0000"/>
                </a:solidFill>
                <a:latin typeface="Symbol" pitchFamily="18" charset="2"/>
              </a:rPr>
              <a:t>m</a:t>
            </a:r>
            <a:r>
              <a:rPr lang="nl-NL">
                <a:solidFill>
                  <a:srgbClr val="FF0000"/>
                </a:solidFill>
              </a:rPr>
              <a:t> </a:t>
            </a:r>
            <a:r>
              <a:rPr lang="nl-NL"/>
              <a:t>= </a:t>
            </a:r>
            <a:r>
              <a:rPr lang="nl-NL" b="1">
                <a:solidFill>
                  <a:srgbClr val="FF0000"/>
                </a:solidFill>
              </a:rPr>
              <a:t>a</a:t>
            </a:r>
            <a:r>
              <a:rPr lang="nl-NL"/>
              <a:t>*A</a:t>
            </a:r>
            <a:r>
              <a:rPr lang="nl-NL" baseline="-25000"/>
              <a:t>i</a:t>
            </a:r>
            <a:r>
              <a:rPr lang="nl-NL"/>
              <a:t> + </a:t>
            </a:r>
            <a:r>
              <a:rPr lang="nl-NL" b="1">
                <a:solidFill>
                  <a:srgbClr val="FF0000"/>
                </a:solidFill>
              </a:rPr>
              <a:t>e</a:t>
            </a:r>
            <a:r>
              <a:rPr lang="nl-NL"/>
              <a:t>*E</a:t>
            </a:r>
            <a:r>
              <a:rPr lang="nl-NL" baseline="-25000"/>
              <a:t>i</a:t>
            </a:r>
            <a:endParaRPr lang="nl-NL"/>
          </a:p>
        </p:txBody>
      </p:sp>
      <p:sp>
        <p:nvSpPr>
          <p:cNvPr id="5" name="Tekstvak 5"/>
          <p:cNvSpPr txBox="1"/>
          <p:nvPr/>
        </p:nvSpPr>
        <p:spPr>
          <a:xfrm>
            <a:off x="2514600" y="4419600"/>
            <a:ext cx="3509166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400" b="1" dirty="0"/>
              <a:t>Genetic level (score on A)</a:t>
            </a:r>
            <a:endParaRPr lang="nl-NL" sz="2400" b="1" dirty="0"/>
          </a:p>
        </p:txBody>
      </p:sp>
      <p:sp>
        <p:nvSpPr>
          <p:cNvPr id="4" name="Tekstvak 4"/>
          <p:cNvSpPr txBox="1"/>
          <p:nvPr/>
        </p:nvSpPr>
        <p:spPr>
          <a:xfrm rot="16200000">
            <a:off x="-226367" y="2055167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Phenotypic scores</a:t>
            </a:r>
            <a:endParaRPr lang="nl-NL" sz="2400" b="1"/>
          </a:p>
        </p:txBody>
      </p:sp>
      <p:sp>
        <p:nvSpPr>
          <p:cNvPr id="15" name="Rechteraccolade 17">
            <a:extLst>
              <a:ext uri="{FF2B5EF4-FFF2-40B4-BE49-F238E27FC236}">
                <a16:creationId xmlns:a16="http://schemas.microsoft.com/office/drawing/2014/main" id="{922707FC-88FC-462D-854F-914B456B0050}"/>
              </a:ext>
            </a:extLst>
          </p:cNvPr>
          <p:cNvSpPr/>
          <p:nvPr/>
        </p:nvSpPr>
        <p:spPr>
          <a:xfrm>
            <a:off x="4175388" y="1717104"/>
            <a:ext cx="287431" cy="1380738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eraccolade 17">
            <a:extLst>
              <a:ext uri="{FF2B5EF4-FFF2-40B4-BE49-F238E27FC236}">
                <a16:creationId xmlns:a16="http://schemas.microsoft.com/office/drawing/2014/main" id="{A4993054-18A7-4FE0-9E83-4E1EC9BC4955}"/>
              </a:ext>
            </a:extLst>
          </p:cNvPr>
          <p:cNvSpPr/>
          <p:nvPr/>
        </p:nvSpPr>
        <p:spPr>
          <a:xfrm>
            <a:off x="3317158" y="2273691"/>
            <a:ext cx="287431" cy="1380738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eraccolade 17">
            <a:extLst>
              <a:ext uri="{FF2B5EF4-FFF2-40B4-BE49-F238E27FC236}">
                <a16:creationId xmlns:a16="http://schemas.microsoft.com/office/drawing/2014/main" id="{2D62EC0F-1F7D-4CD5-9BE3-E38746E1B0D5}"/>
              </a:ext>
            </a:extLst>
          </p:cNvPr>
          <p:cNvSpPr/>
          <p:nvPr/>
        </p:nvSpPr>
        <p:spPr>
          <a:xfrm>
            <a:off x="4943886" y="1171705"/>
            <a:ext cx="287431" cy="1380738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2FFB49A-0E16-46F7-A526-FC56A387167C}"/>
              </a:ext>
            </a:extLst>
          </p:cNvPr>
          <p:cNvSpPr txBox="1"/>
          <p:nvPr/>
        </p:nvSpPr>
        <p:spPr>
          <a:xfrm>
            <a:off x="287027" y="92586"/>
            <a:ext cx="5973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/>
              <a:t>no moderation ... homoskedatic....homogeneity</a:t>
            </a:r>
            <a:endParaRPr lang="nl-NL" sz="2400"/>
          </a:p>
        </p:txBody>
      </p:sp>
    </p:spTree>
    <p:extLst>
      <p:ext uri="{BB962C8B-B14F-4D97-AF65-F5344CB8AC3E}">
        <p14:creationId xmlns:p14="http://schemas.microsoft.com/office/powerpoint/2010/main" val="276172294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5283</TotalTime>
  <Words>4790</Words>
  <Application>Microsoft Office PowerPoint</Application>
  <PresentationFormat>On-screen Show (4:3)</PresentationFormat>
  <Paragraphs>897</Paragraphs>
  <Slides>56</Slides>
  <Notes>31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5" baseType="lpstr">
      <vt:lpstr>Arial</vt:lpstr>
      <vt:lpstr>Berkeley-Italic</vt:lpstr>
      <vt:lpstr>Berkeley-Medium</vt:lpstr>
      <vt:lpstr>Calibri</vt:lpstr>
      <vt:lpstr>Symbol</vt:lpstr>
      <vt:lpstr>Times New Roman</vt:lpstr>
      <vt:lpstr>Verdana</vt:lpstr>
      <vt:lpstr>Default Design</vt:lpstr>
      <vt:lpstr>Equation</vt:lpstr>
      <vt:lpstr> Sex limitations and Moderation (Interaction) Models  </vt:lpstr>
      <vt:lpstr>PowerPoint Presentation</vt:lpstr>
      <vt:lpstr>Standard AE model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ACE model (A,C,E standardized) continuous phenotype</vt:lpstr>
      <vt:lpstr>ACE model +  Main effect on Means</vt:lpstr>
      <vt:lpstr>PowerPoint Presentation</vt:lpstr>
      <vt:lpstr>Summary stats (no moderator)</vt:lpstr>
      <vt:lpstr>Allowing for a main effect of the moderator M</vt:lpstr>
      <vt:lpstr>ACE model +  main effect and effect on A path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Conditional expected MZ / DZ covariances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conor dolan</dc:creator>
  <cp:lastModifiedBy>conor dolan</cp:lastModifiedBy>
  <cp:revision>305</cp:revision>
  <dcterms:created xsi:type="dcterms:W3CDTF">1601-01-01T00:00:00Z</dcterms:created>
  <dcterms:modified xsi:type="dcterms:W3CDTF">2020-03-03T21:25:44Z</dcterms:modified>
</cp:coreProperties>
</file>