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notesSlide3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3.png" ContentType="image/png"/>
  <Override PartName="/ppt/media/image6.png" ContentType="image/png"/>
  <Override PartName="/ppt/media/image2.png" ContentType="image/png"/>
  <Override PartName="/ppt/media/image1.png" ContentType="image/png"/>
  <Override PartName="/ppt/media/image7.png" ContentType="image/png"/>
  <Override PartName="/ppt/media/image5.wmf" ContentType="image/x-wmf"/>
  <Override PartName="/ppt/media/image8.wmf" ContentType="image/x-wmf"/>
  <Override PartName="/ppt/media/image4.wmf" ContentType="image/x-wmf"/>
  <Override PartName="/ppt/media/image9.wmf" ContentType="image/x-wmf"/>
  <Override PartName="/ppt/media/image26.png" ContentType="image/png"/>
  <Override PartName="/ppt/media/image11.png" ContentType="image/png"/>
  <Override PartName="/ppt/media/image27.wmf" ContentType="image/x-wmf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1.wmf" ContentType="image/x-wmf"/>
  <Override PartName="/ppt/media/image20.wmf" ContentType="image/x-wmf"/>
  <Override PartName="/ppt/media/image19.wmf" ContentType="image/x-wmf"/>
  <Override PartName="/ppt/media/image18.wmf" ContentType="image/x-wmf"/>
  <Override PartName="/ppt/media/image17.wmf" ContentType="image/x-wmf"/>
  <Override PartName="/ppt/media/image10.wmf" ContentType="image/x-wmf"/>
  <Override PartName="/ppt/media/image13.wmf" ContentType="image/x-wmf"/>
  <Override PartName="/ppt/media/image12.wmf" ContentType="image/x-wmf"/>
  <Override PartName="/ppt/media/image14.wmf" ContentType="image/x-wmf"/>
  <Override PartName="/ppt/media/image15.wmf" ContentType="image/x-wmf"/>
  <Override PartName="/ppt/media/image16.wmf" ContentType="image/x-wmf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E15ABE9-9AE1-4BC6-B0CE-95B713A6D03D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1475174-6EF9-4CF4-BAB7-AB72E74646D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C17CE9B-03FD-48D6-B3B1-6CD4EC763BE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4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75E0C5B-F6CE-4662-A1A3-3F09AFB8EFB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20000"/>
              </a:lnSpc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The expected 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</a:rPr>
              <a:t> between any two variables is the sum of all legitimate chains connecting the variables</a:t>
            </a:r>
            <a:endParaRPr b="0" lang="en-US" sz="2800" spc="-1" strike="noStrike">
              <a:latin typeface="Arial"/>
            </a:endParaRPr>
          </a:p>
          <a:p>
            <a:pPr marL="216000" indent="-216000">
              <a:lnSpc>
                <a:spcPct val="12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Since the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 of a variable is the covariance of the variable with itself, the expected variance will be the sum of all legitimate chains from the variable to itself</a:t>
            </a:r>
            <a:endParaRPr b="0" lang="en-US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4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C893708-4817-4B09-B237-91C0B28FFBA3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AEBB72A-7FD3-4000-8E22-65CC3FD9C14A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Backwards along zero or more single headed arrows.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072A766-5B71-4A36-AEAA-DFD4855F9010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Change direction at 1 and only 1 double headed arrow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899A3FC-4649-44B9-A7AF-BE2F53BC04E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Forward along zero or more single headed arrows.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6955353-7282-4255-8E18-56CE64932478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E4D7092-7F66-441C-BF2B-FC3F5C294AE2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Master title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F5CA6F5-573E-4C89-ADA7-D69524870864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3/5/20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C8DCFF8-741E-424A-8E7F-FC90662BC40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89583E7-6350-4B54-BA15-53E0D8A0C95C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3/5/20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9ED47D4-FD7D-4C01-9EB1-36B57220D80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8b8b8b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A8FE498-CAD4-4D6C-A748-9B396C35929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3/5/20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EF965B6-2335-4825-AF8E-5D101733B1F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C48F2B2-D834-40F6-BAD1-422E7D09835D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3/5/20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897AD04-7A9E-4A06-BA6A-2A6EFEE549B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37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colorado.edu/ibg/international-workshop/2020-international-statistical-genetics-workshop/workshop-2020-preliminary" TargetMode="External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083600" y="558360"/>
            <a:ext cx="10024560" cy="3594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Where have we been and we are going?</a:t>
            </a:r>
            <a:br/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1523880" y="4691520"/>
            <a:ext cx="9143640" cy="1233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Lucía Colodro Conde, 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Elizabeth Prom-Wormley, and Sarah Medland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" descr=""/>
          <p:cNvPicPr/>
          <p:nvPr/>
        </p:nvPicPr>
        <p:blipFill>
          <a:blip r:embed="rId1"/>
          <a:srcRect l="19307" t="2990" r="17180" b="52130"/>
          <a:stretch/>
        </p:blipFill>
        <p:spPr>
          <a:xfrm>
            <a:off x="2000520" y="1156680"/>
            <a:ext cx="8570520" cy="454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Conventions of path tracing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" descr=""/>
          <p:cNvPicPr/>
          <p:nvPr/>
        </p:nvPicPr>
        <p:blipFill>
          <a:blip r:embed="rId1"/>
          <a:stretch/>
        </p:blipFill>
        <p:spPr>
          <a:xfrm>
            <a:off x="166320" y="1013760"/>
            <a:ext cx="6387480" cy="2818800"/>
          </a:xfrm>
          <a:prstGeom prst="rect">
            <a:avLst/>
          </a:prstGeom>
          <a:ln>
            <a:noFill/>
          </a:ln>
        </p:spPr>
      </p:pic>
      <p:pic>
        <p:nvPicPr>
          <p:cNvPr id="188" name="Picture 2" descr=""/>
          <p:cNvPicPr/>
          <p:nvPr/>
        </p:nvPicPr>
        <p:blipFill>
          <a:blip r:embed="rId2"/>
          <a:stretch/>
        </p:blipFill>
        <p:spPr>
          <a:xfrm>
            <a:off x="282600" y="3884760"/>
            <a:ext cx="6271200" cy="2818800"/>
          </a:xfrm>
          <a:prstGeom prst="rect">
            <a:avLst/>
          </a:prstGeom>
          <a:ln>
            <a:noFill/>
          </a:ln>
        </p:spPr>
      </p:pic>
      <p:pic>
        <p:nvPicPr>
          <p:cNvPr id="189" name="Picture 3" descr=""/>
          <p:cNvPicPr/>
          <p:nvPr/>
        </p:nvPicPr>
        <p:blipFill>
          <a:blip r:embed="rId3"/>
          <a:stretch/>
        </p:blipFill>
        <p:spPr>
          <a:xfrm>
            <a:off x="5961600" y="514440"/>
            <a:ext cx="6013800" cy="321804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671400" y="180720"/>
            <a:ext cx="54399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Estimation of path coefficients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6080400" y="154800"/>
            <a:ext cx="54399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Estimation of variance components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92" name="Picture 7" descr=""/>
          <p:cNvPicPr/>
          <p:nvPr/>
        </p:nvPicPr>
        <p:blipFill>
          <a:blip r:embed="rId4"/>
          <a:stretch/>
        </p:blipFill>
        <p:spPr>
          <a:xfrm>
            <a:off x="6500880" y="3732840"/>
            <a:ext cx="5019480" cy="3133440"/>
          </a:xfrm>
          <a:prstGeom prst="rect">
            <a:avLst/>
          </a:prstGeom>
          <a:ln>
            <a:noFill/>
          </a:ln>
        </p:spPr>
      </p:pic>
      <p:sp>
        <p:nvSpPr>
          <p:cNvPr id="193" name="CustomShape 3"/>
          <p:cNvSpPr/>
          <p:nvPr/>
        </p:nvSpPr>
        <p:spPr>
          <a:xfrm>
            <a:off x="166320" y="815400"/>
            <a:ext cx="725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MZ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166320" y="4204080"/>
            <a:ext cx="725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DZ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6113160" y="815400"/>
            <a:ext cx="725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MZ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CustomShape 6"/>
          <p:cNvSpPr/>
          <p:nvPr/>
        </p:nvSpPr>
        <p:spPr>
          <a:xfrm>
            <a:off x="6113160" y="4204080"/>
            <a:ext cx="725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DZ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Estimation of path coefficients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 descr=""/>
          <p:cNvPicPr/>
          <p:nvPr/>
        </p:nvPicPr>
        <p:blipFill>
          <a:blip r:embed="rId1"/>
          <a:stretch/>
        </p:blipFill>
        <p:spPr>
          <a:xfrm>
            <a:off x="1531440" y="-14400"/>
            <a:ext cx="9110160" cy="687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" descr=""/>
          <p:cNvPicPr/>
          <p:nvPr/>
        </p:nvPicPr>
        <p:blipFill>
          <a:blip r:embed="rId1"/>
          <a:stretch/>
        </p:blipFill>
        <p:spPr>
          <a:xfrm>
            <a:off x="1560600" y="24840"/>
            <a:ext cx="9037080" cy="683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1" descr=""/>
          <p:cNvPicPr/>
          <p:nvPr/>
        </p:nvPicPr>
        <p:blipFill>
          <a:blip r:embed="rId1"/>
          <a:stretch/>
        </p:blipFill>
        <p:spPr>
          <a:xfrm>
            <a:off x="1513440" y="2520"/>
            <a:ext cx="9161640" cy="685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" descr=""/>
          <p:cNvPicPr/>
          <p:nvPr/>
        </p:nvPicPr>
        <p:blipFill>
          <a:blip r:embed="rId1"/>
          <a:stretch/>
        </p:blipFill>
        <p:spPr>
          <a:xfrm>
            <a:off x="1508040" y="0"/>
            <a:ext cx="91753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1" descr=""/>
          <p:cNvPicPr/>
          <p:nvPr/>
        </p:nvPicPr>
        <p:blipFill>
          <a:blip r:embed="rId1"/>
          <a:stretch/>
        </p:blipFill>
        <p:spPr>
          <a:xfrm>
            <a:off x="1513440" y="0"/>
            <a:ext cx="91648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838080" y="1825560"/>
            <a:ext cx="10515240" cy="3041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3900" spc="-1" strike="noStrike">
                <a:solidFill>
                  <a:srgbClr val="000000"/>
                </a:solidFill>
                <a:latin typeface="Calibri"/>
              </a:rPr>
              <a:t>Using SEM to model genetic</a:t>
            </a:r>
            <a:endParaRPr b="0" lang="en-US" sz="39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3900" spc="-1" strike="noStrike">
                <a:solidFill>
                  <a:srgbClr val="000000"/>
                </a:solidFill>
                <a:latin typeface="Calibri"/>
              </a:rPr>
              <a:t>and environmental effects on phenotypes</a:t>
            </a:r>
            <a:endParaRPr b="0" lang="en-US" sz="39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n-US" sz="39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US" sz="36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https://www.colorado.edu/ibg/international-workshop/2020-international-statistical-genetics-workshop/workshop-2020-preliminary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" descr=""/>
          <p:cNvPicPr/>
          <p:nvPr/>
        </p:nvPicPr>
        <p:blipFill>
          <a:blip r:embed="rId1"/>
          <a:stretch/>
        </p:blipFill>
        <p:spPr>
          <a:xfrm>
            <a:off x="1542240" y="17640"/>
            <a:ext cx="9130680" cy="684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" descr=""/>
          <p:cNvPicPr/>
          <p:nvPr/>
        </p:nvPicPr>
        <p:blipFill>
          <a:blip r:embed="rId1"/>
          <a:stretch/>
        </p:blipFill>
        <p:spPr>
          <a:xfrm>
            <a:off x="1539720" y="0"/>
            <a:ext cx="91119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" descr=""/>
          <p:cNvPicPr/>
          <p:nvPr/>
        </p:nvPicPr>
        <p:blipFill>
          <a:blip r:embed="rId1"/>
          <a:stretch/>
        </p:blipFill>
        <p:spPr>
          <a:xfrm>
            <a:off x="1509480" y="-15120"/>
            <a:ext cx="9153000" cy="687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" descr=""/>
          <p:cNvPicPr/>
          <p:nvPr/>
        </p:nvPicPr>
        <p:blipFill>
          <a:blip r:embed="rId1"/>
          <a:stretch/>
        </p:blipFill>
        <p:spPr>
          <a:xfrm>
            <a:off x="1523880" y="0"/>
            <a:ext cx="9173160" cy="687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1" descr=""/>
          <p:cNvPicPr/>
          <p:nvPr/>
        </p:nvPicPr>
        <p:blipFill>
          <a:blip r:embed="rId1"/>
          <a:stretch/>
        </p:blipFill>
        <p:spPr>
          <a:xfrm>
            <a:off x="1531440" y="32760"/>
            <a:ext cx="9173160" cy="682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" descr=""/>
          <p:cNvPicPr/>
          <p:nvPr/>
        </p:nvPicPr>
        <p:blipFill>
          <a:blip r:embed="rId1"/>
          <a:stretch/>
        </p:blipFill>
        <p:spPr>
          <a:xfrm>
            <a:off x="1529280" y="0"/>
            <a:ext cx="91332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981800" y="6840"/>
            <a:ext cx="822852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750" spc="-1" strike="noStrike">
                <a:solidFill>
                  <a:srgbClr val="000000"/>
                </a:solidFill>
                <a:latin typeface="Calibri Light"/>
              </a:rPr>
              <a:t>Code in estimation of path coefficients</a:t>
            </a:r>
            <a:endParaRPr b="0" lang="en-US" sz="3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352440" y="1285920"/>
            <a:ext cx="11721600" cy="5571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pathA     &lt;- mxMatrix( type="Lower", nrow=nv, ncol=nv, free=TRUE, values=svPa, label="a11", lbound=lbPa, name="a" ) 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pathC     &lt;- mxMatrix( type="Lower", nrow=nv, ncol=nv, free=TRUE, values=svPa, label="c11", lbound=lbPa, name="c"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pathE     &lt;- mxMatrix( type="Lower", nrow=nv, ncol=nv, free=TRUE, values=svPe, label="e11", lbound=lbPa, name="e"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# Create Algebra for Variance Components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covA      &lt;- mxAlgebra( expression=a %*% t(a), name="A"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covC      &lt;- mxAlgebra( expression=c %*% t(c), name="C" ) 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covE      &lt;- mxAlgebra( expression=e %*% t(e), name="E"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# Create Algebra for expected Variance/Covariance Matrices in MZ &amp; DZ twins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covP      &lt;- mxAlgebra( expression= A+C+E, name="V"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covMZ     &lt;- mxAlgebra( expression= A+C, name="cMZ"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covDZ     &lt;- mxAlgebra( expression= 0.5%x%A+ C, name="cDZ"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expCovMZ  &lt;- mxAlgebra( expression= rbind( cbind(V, cMZ), cbind(t(cMZ), V)), name="expCovMZ"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expCovDZ  &lt;- mxAlgebra( expression= rbind( cbind(V, cDZ), cbind(t(cDZ), V)), name="expCovDZ"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ADB7C1B-B1A7-41D6-961F-88E915327F1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831960" y="1709640"/>
            <a:ext cx="1107792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Estimation of variance components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1" descr=""/>
          <p:cNvPicPr/>
          <p:nvPr/>
        </p:nvPicPr>
        <p:blipFill>
          <a:blip r:embed="rId1"/>
          <a:stretch/>
        </p:blipFill>
        <p:spPr>
          <a:xfrm>
            <a:off x="1470960" y="0"/>
            <a:ext cx="92494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" descr=""/>
          <p:cNvPicPr/>
          <p:nvPr/>
        </p:nvPicPr>
        <p:blipFill>
          <a:blip r:embed="rId1"/>
          <a:stretch/>
        </p:blipFill>
        <p:spPr>
          <a:xfrm>
            <a:off x="1494000" y="0"/>
            <a:ext cx="9203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Revisiting SEM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" descr=""/>
          <p:cNvPicPr/>
          <p:nvPr/>
        </p:nvPicPr>
        <p:blipFill>
          <a:blip r:embed="rId1"/>
          <a:stretch/>
        </p:blipFill>
        <p:spPr>
          <a:xfrm>
            <a:off x="1529280" y="0"/>
            <a:ext cx="91332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1981800" y="6840"/>
            <a:ext cx="862488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en-US" sz="3750" spc="-1" strike="noStrike">
                <a:solidFill>
                  <a:srgbClr val="000000"/>
                </a:solidFill>
                <a:latin typeface="Calibri Light"/>
              </a:rPr>
              <a:t>Code in estimation of variance components</a:t>
            </a:r>
            <a:endParaRPr b="0" lang="en-US" sz="37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352440" y="1285920"/>
            <a:ext cx="11721600" cy="5571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## Create Matrices for Variance Components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covA      &lt;- mxMatrix( type="Symm", nrow=nv, ncol=nv, free=TRUE, values=valDiag(svPa,nv), label=labLower("VA",nv), name="VA" ) 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covC      &lt;- mxMatrix( type="Symm", nrow=nv, ncol=nv, free=TRUE, values=valDiag(svPa,nv), label=labLower("VC",nv), name="VC"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covE      &lt;- mxMatrix( type="Symm", nrow=nv, ncol=nv, free=TRUE, values=valDiag(svPa,nv), label=labLower("VE",nv), name="VE"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## Create Algebra for expected Variance/Covariance Matrices in MZ &amp; DZ twins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covP      &lt;- mxAlgebra( expression= VA+VC+VE, name="V"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covMZ     &lt;- mxAlgebra( expression= VA+VC, name="cMZ"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covDZ     &lt;- mxAlgebra( expression= 0.5%x%VA+ VC, name="cDZ"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expCovMZ  &lt;- mxAlgebra( expression= rbind( cbind(V, cMZ), 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                                          </a:t>
            </a: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cbind(t(cMZ), V)), name="expCovMZ" ) 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expCovDZ  &lt;- mxAlgebra( expression= rbind( cbind(V, cDZ),   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                                          </a:t>
            </a:r>
            <a:r>
              <a:rPr b="0" lang="en-US" sz="1690" spc="-1" strike="noStrike">
                <a:solidFill>
                  <a:srgbClr val="000000"/>
                </a:solidFill>
                <a:latin typeface="Calibri"/>
              </a:rPr>
              <a:t>cbind(t(cDZ), V)), name="expCovDZ" )</a:t>
            </a:r>
            <a:endParaRPr b="0" lang="en-US" sz="169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E200B98-2CBB-4851-BC34-066EA479FC6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What’s the difference?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838080" y="964080"/>
            <a:ext cx="10515240" cy="545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000" spc="-1" strike="noStrike">
                <a:solidFill>
                  <a:srgbClr val="000000"/>
                </a:solidFill>
                <a:latin typeface="Calibri Light"/>
              </a:rPr>
              <a:t>Path</a:t>
            </a: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: Implicit (artificial) boundary constraint</a:t>
            </a:r>
            <a:endParaRPr b="0" lang="en-US" sz="4000" spc="-1" strike="noStrike">
              <a:latin typeface="Arial"/>
            </a:endParaRPr>
          </a:p>
          <a:p>
            <a:pPr marL="892080" indent="-352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Estimate a but a</a:t>
            </a:r>
            <a:r>
              <a:rPr b="0" lang="en-US" sz="3200" spc="-1" strike="noStrike" baseline="30000">
                <a:solidFill>
                  <a:srgbClr val="000000"/>
                </a:solidFill>
                <a:latin typeface="Calibri Light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can </a:t>
            </a:r>
            <a:r>
              <a:rPr b="0" i="1" lang="en-US" sz="3200" spc="-1" strike="noStrike">
                <a:solidFill>
                  <a:srgbClr val="000000"/>
                </a:solidFill>
                <a:latin typeface="Calibri Light"/>
              </a:rPr>
              <a:t>never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 be negative.</a:t>
            </a:r>
            <a:endParaRPr b="0" lang="en-US" sz="3200" spc="-1" strike="noStrike">
              <a:latin typeface="Arial"/>
            </a:endParaRPr>
          </a:p>
          <a:p>
            <a:pPr marL="892080" indent="-352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As the number of variables in a twin model increases, the number of implicit boundaries in the model increase.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4000" spc="-1" strike="noStrike">
                <a:solidFill>
                  <a:srgbClr val="000000"/>
                </a:solidFill>
                <a:latin typeface="Calibri Light"/>
              </a:rPr>
              <a:t>Variance Component</a:t>
            </a: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: Unbounded</a:t>
            </a:r>
            <a:endParaRPr b="0" lang="en-US" sz="4000" spc="-1" strike="noStrike">
              <a:latin typeface="Arial"/>
            </a:endParaRPr>
          </a:p>
          <a:p>
            <a:pPr marL="892080" indent="-434520"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-  </a:t>
            </a:r>
            <a:r>
              <a:rPr b="0" lang="en-US" sz="3200" spc="-1" strike="noStrike">
                <a:solidFill>
                  <a:srgbClr val="000000"/>
                </a:solidFill>
                <a:latin typeface="Calibri Light"/>
              </a:rPr>
              <a:t>Estimates VA, VC, and VE can be positive and negative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848160" y="1414440"/>
            <a:ext cx="10875600" cy="50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The statistical significance of the parameters from a univariate ACE model is often assessed using a likelihood ratio test.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Under certain regularity conditions this statistic is asymptotically distributed as </a:t>
            </a:r>
            <a:r>
              <a:rPr b="0" lang="en-US" sz="2400" spc="-1" strike="noStrike">
                <a:solidFill>
                  <a:srgbClr val="000000"/>
                </a:solidFill>
                <a:latin typeface="Symbol"/>
              </a:rPr>
              <a:t></a:t>
            </a: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2 with 1 d.f. BUT these regularity conditions are not met when models have either implicit or explicit bounds.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When boundaries are included, the numerical Type I error rates are lower than theoretically expected.</a:t>
            </a: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The null hypotheses that either a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 Light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= 0 or c</a:t>
            </a:r>
            <a:r>
              <a:rPr b="0" lang="en-US" sz="2400" spc="-1" strike="noStrike" baseline="30000">
                <a:solidFill>
                  <a:srgbClr val="000000"/>
                </a:solidFill>
                <a:latin typeface="Calibri Light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 = 0 are rejected less frequently than would be expected due to chance.</a:t>
            </a: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400" spc="-1" strike="noStrike">
                <a:solidFill>
                  <a:srgbClr val="000000"/>
                </a:solidFill>
                <a:latin typeface="Calibri Light"/>
              </a:rPr>
              <a:t>This, causes an increase in Type II errors, where we can falsely conclude the variance component is not significant.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848160" y="365040"/>
            <a:ext cx="1134324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Why do we prefer the variance component approach?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838080" y="2335680"/>
            <a:ext cx="10515240" cy="313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It may fit better</a:t>
            </a:r>
            <a:endParaRPr b="0" lang="en-US" sz="4000" spc="-1" strike="noStrike">
              <a:latin typeface="Arial"/>
            </a:endParaRPr>
          </a:p>
          <a:p>
            <a:pPr marL="892080" indent="-352080">
              <a:lnSpc>
                <a:spcPct val="100000"/>
              </a:lnSpc>
              <a:buClr>
                <a:srgbClr val="000000"/>
              </a:buClr>
              <a:buFont typeface="Arial"/>
              <a:buChar char="-"/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No bias from implicit boundary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Negative variances? Model wrong?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848160" y="365040"/>
            <a:ext cx="11343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Why do we prefer the variance component approach?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43AE86A-5A5D-4A32-AA8D-BB6328D49FD6}" type="slidenum">
              <a:rPr b="0" lang="en-US" sz="1270" spc="-1" strike="noStrike">
                <a:solidFill>
                  <a:srgbClr val="000000"/>
                </a:solidFill>
                <a:latin typeface="Gill Sans"/>
                <a:ea typeface="MS PGothic"/>
              </a:rPr>
              <a:t>&lt;number&gt;</a:t>
            </a:fld>
            <a:endParaRPr b="0" lang="en-US" sz="1270" spc="-1" strike="noStrike">
              <a:latin typeface="Times New Roman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417040" y="178560"/>
            <a:ext cx="7357680" cy="919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5060" spc="-1" strike="noStrike">
                <a:solidFill>
                  <a:srgbClr val="000000"/>
                </a:solidFill>
                <a:latin typeface="Calibri Light"/>
              </a:rPr>
              <a:t>BMI Twin Correlations</a:t>
            </a:r>
            <a:endParaRPr b="0" lang="en-US" sz="506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30" name="Group 3"/>
          <p:cNvGrpSpPr/>
          <p:nvPr/>
        </p:nvGrpSpPr>
        <p:grpSpPr>
          <a:xfrm>
            <a:off x="1926000" y="1428840"/>
            <a:ext cx="4821840" cy="4821840"/>
            <a:chOff x="1926000" y="1428840"/>
            <a:chExt cx="4821840" cy="4821840"/>
          </a:xfrm>
        </p:grpSpPr>
        <p:pic>
          <p:nvPicPr>
            <p:cNvPr id="231" name="Picture 2" descr=""/>
            <p:cNvPicPr/>
            <p:nvPr/>
          </p:nvPicPr>
          <p:blipFill>
            <a:blip r:embed="rId1"/>
            <a:stretch/>
          </p:blipFill>
          <p:spPr>
            <a:xfrm>
              <a:off x="1926000" y="1428840"/>
              <a:ext cx="4821840" cy="4821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2" name="CustomShape 4"/>
            <p:cNvSpPr/>
            <p:nvPr/>
          </p:nvSpPr>
          <p:spPr>
            <a:xfrm>
              <a:off x="5121720" y="5826600"/>
              <a:ext cx="569880" cy="392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2250" spc="-1" strike="noStrike">
                  <a:solidFill>
                    <a:srgbClr val="030303"/>
                  </a:solidFill>
                  <a:latin typeface="Gill Sans"/>
                  <a:ea typeface="MS PGothic"/>
                </a:rPr>
                <a:t>0.30</a:t>
              </a:r>
              <a:endParaRPr b="0" lang="en-US" sz="2250" spc="-1" strike="noStrike">
                <a:latin typeface="Arial"/>
              </a:endParaRPr>
            </a:p>
          </p:txBody>
        </p:sp>
        <p:sp>
          <p:nvSpPr>
            <p:cNvPr id="233" name="CustomShape 5"/>
            <p:cNvSpPr/>
            <p:nvPr/>
          </p:nvSpPr>
          <p:spPr>
            <a:xfrm>
              <a:off x="3214080" y="5826600"/>
              <a:ext cx="569880" cy="3924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2250" spc="-1" strike="noStrike">
                  <a:solidFill>
                    <a:srgbClr val="030303"/>
                  </a:solidFill>
                  <a:latin typeface="Gill Sans"/>
                  <a:ea typeface="MS PGothic"/>
                </a:rPr>
                <a:t>0.78</a:t>
              </a:r>
              <a:endParaRPr b="0" lang="en-US" sz="2250" spc="-1" strike="noStrike">
                <a:latin typeface="Arial"/>
              </a:endParaRPr>
            </a:p>
          </p:txBody>
        </p:sp>
      </p:grpSp>
      <p:sp>
        <p:nvSpPr>
          <p:cNvPr id="234" name="CustomShape 6"/>
          <p:cNvSpPr/>
          <p:nvPr/>
        </p:nvSpPr>
        <p:spPr>
          <a:xfrm>
            <a:off x="7185600" y="1848600"/>
            <a:ext cx="3160800" cy="154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380" spc="-1" strike="noStrike">
                <a:solidFill>
                  <a:srgbClr val="000000"/>
                </a:solidFill>
                <a:latin typeface="Gill Sans"/>
                <a:ea typeface="MS PGothic"/>
              </a:rPr>
              <a:t>A = 2(rMZ-rDZ)</a:t>
            </a:r>
            <a:endParaRPr b="0" lang="en-US" sz="338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380" spc="-1" strike="noStrike">
                <a:solidFill>
                  <a:srgbClr val="000000"/>
                </a:solidFill>
                <a:latin typeface="Gill Sans"/>
                <a:ea typeface="MS PGothic"/>
              </a:rPr>
              <a:t>C = 2rDZ - rMZ</a:t>
            </a:r>
            <a:endParaRPr b="0" lang="en-US" sz="338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380" spc="-1" strike="noStrike">
                <a:solidFill>
                  <a:srgbClr val="000000"/>
                </a:solidFill>
                <a:latin typeface="Gill Sans"/>
                <a:ea typeface="MS PGothic"/>
              </a:rPr>
              <a:t>E = 1- rMZ</a:t>
            </a:r>
            <a:endParaRPr b="0" lang="en-US" sz="3380" spc="-1" strike="noStrike">
              <a:latin typeface="Arial"/>
            </a:endParaRPr>
          </a:p>
        </p:txBody>
      </p:sp>
      <p:sp>
        <p:nvSpPr>
          <p:cNvPr id="235" name="CustomShape 7"/>
          <p:cNvSpPr/>
          <p:nvPr/>
        </p:nvSpPr>
        <p:spPr>
          <a:xfrm>
            <a:off x="7586280" y="4261320"/>
            <a:ext cx="2349720" cy="45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2960" spc="-1" strike="noStrike">
                <a:solidFill>
                  <a:srgbClr val="000000"/>
                </a:solidFill>
                <a:latin typeface="Gill Sans"/>
                <a:ea typeface="MS PGothic"/>
              </a:rPr>
              <a:t>ADE or ACE?</a:t>
            </a:r>
            <a:endParaRPr b="0" lang="en-US" sz="296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nodeType="clickEffect" fill="hold">
                      <p:stCondLst>
                        <p:cond delay="indefinite"/>
                      </p:stCondLst>
                      <p:childTnLst>
                        <p:par>
                          <p:cTn id="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848160" y="365040"/>
            <a:ext cx="11343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Why do we prefer the variance component approach?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Picture 5" descr=""/>
          <p:cNvPicPr/>
          <p:nvPr/>
        </p:nvPicPr>
        <p:blipFill>
          <a:blip r:embed="rId1"/>
          <a:stretch/>
        </p:blipFill>
        <p:spPr>
          <a:xfrm>
            <a:off x="768600" y="2305440"/>
            <a:ext cx="10654560" cy="3533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80240" y="365040"/>
            <a:ext cx="108730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In summary, we have been doing processes of: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Specification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Identification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Estimation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600" spc="-1" strike="noStrike">
                <a:solidFill>
                  <a:srgbClr val="000000"/>
                </a:solidFill>
                <a:latin typeface="Calibri Light"/>
              </a:rPr>
              <a:t>Evaluation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36" descr=""/>
          <p:cNvPicPr/>
          <p:nvPr/>
        </p:nvPicPr>
        <p:blipFill>
          <a:blip r:embed="rId1"/>
          <a:stretch/>
        </p:blipFill>
        <p:spPr>
          <a:xfrm>
            <a:off x="1037160" y="0"/>
            <a:ext cx="1011708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" descr=""/>
          <p:cNvPicPr/>
          <p:nvPr/>
        </p:nvPicPr>
        <p:blipFill>
          <a:blip r:embed="rId1"/>
          <a:stretch/>
        </p:blipFill>
        <p:spPr>
          <a:xfrm>
            <a:off x="1265400" y="54360"/>
            <a:ext cx="9738720" cy="680328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1385280" y="54360"/>
            <a:ext cx="1024920" cy="130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Calibri Light"/>
              </a:rPr>
              <a:t>ACE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Application>LibreOffice/6.1.5.2$Linux_X86_64 LibreOffice_project/10$Build-2</Application>
  <Words>1007</Words>
  <Paragraphs>100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2020-03-05T04:52:52Z</dcterms:created>
  <dc:creator>Lucia Colodro Conde</dc:creator>
  <dc:description/>
  <dc:language>en-US</dc:language>
  <cp:lastModifiedBy/>
  <dcterms:modified xsi:type="dcterms:W3CDTF">2020-03-05T08:28:10Z</dcterms:modified>
  <cp:revision>23</cp:revision>
  <dc:subject/>
  <dc:title>Where we are at or A journey in SEM to investigate individual differences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37</vt:i4>
  </property>
</Properties>
</file>