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9.xml.rels" ContentType="application/vnd.openxmlformats-package.relationships+xml"/>
  <Override PartName="/ppt/notesSlides/notesSlide4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4.png" ContentType="image/png"/>
  <Override PartName="/ppt/media/image42.png" ContentType="image/png"/>
  <Override PartName="/ppt/media/image40.png" ContentType="image/png"/>
  <Override PartName="/ppt/media/image43.png" ContentType="image/png"/>
  <Override PartName="/ppt/media/image38.wmf" ContentType="image/x-wmf"/>
  <Override PartName="/ppt/media/image39.png" ContentType="image/png"/>
  <Override PartName="/ppt/media/image14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1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3.png" ContentType="image/png"/>
  <Override PartName="/ppt/media/image10.png" ContentType="image/png"/>
  <Override PartName="/ppt/media/image35.png" ContentType="image/png"/>
  <Override PartName="/ppt/media/image9.png" ContentType="image/png"/>
  <Override PartName="/ppt/media/image8.png" ContentType="image/png"/>
  <Override PartName="/ppt/media/image1.png" ContentType="image/png"/>
  <Override PartName="/ppt/media/image5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34.png" ContentType="image/png"/>
  <Override PartName="/ppt/media/image29.wmf" ContentType="image/x-wmf"/>
  <Override PartName="/ppt/media/image6.png" ContentType="image/png"/>
  <Override PartName="/ppt/media/image31.wmf" ContentType="image/x-wmf"/>
  <Override PartName="/ppt/media/image7.png" ContentType="image/png"/>
  <Override PartName="/ppt/media/image32.wmf" ContentType="image/x-wmf"/>
  <Override PartName="/ppt/media/image41.png" ContentType="image/png"/>
  <Override PartName="/ppt/media/image36.wmf" ContentType="image/x-wmf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9CE703B-9C33-4806-A0EE-E0CFDE80C46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4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774E91C-2A97-42CD-B181-2E41FB07BE9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31308D-CA5B-4C91-A1DE-7276EBFC0BF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7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244A69E-83FF-466F-A443-BB0E3F7722F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D2046FB-4524-4295-B764-F7DAF28B9F7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124F645-B7A6-42A5-B7DF-2C0C4DC5F2C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7092F96-D81C-4CC3-A722-4DA2BCA89E1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B477784-5B08-4D74-BD31-90A131AD093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9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DD9F3E7-C680-4340-B004-20B7EBDF4F8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NO NEED TO RUN TWO UNIVARIATES.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B3C90E3-57F0-4F68-A209-3E5D533C6BC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9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8934375-EC6F-483B-ADC9-DC72AFBAFE6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Remember we get the correlation by </a:t>
            </a: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dividing genetic covariance by square root of product of genetic variances of two variables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Covariance pre and post multiplied by the inverse of the SD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C786C5D-4005-481B-8555-1D8468E43D8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DB7DF07-D27C-49B5-93F0-4DD1D07AC27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Standardised variances are easier to interpret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4D1A41-4F0E-487E-8412-1C326330BF9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Standardised variances are easier to interpret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3AD8CC8-7B77-410C-B7BF-A4A9E7718D3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DCE2267-C18A-486F-B37B-672D910E439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8652760-4DC0-4791-B03C-702822DD103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5C82E36-DD8A-4BF4-96F5-4414D192CFD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E54E1DA-674A-443B-BE3F-71D885A68FD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2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F3ED9E4-E997-4835-8514-8BA02CABACF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FC7E3BC-1BD3-4550-AA50-873E6AD77DE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2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92D827C-B2AC-47F6-9293-CD584FB4A3A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A5AF79A-44E3-4946-A0ED-1C2BA46F88C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3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3664B65-4862-44DB-B437-C56E2A4DFA4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B788FAD-8C99-4EA9-9CBA-83DEB66504A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1528A97-2999-4FA6-9B1C-88AC9F6FAA4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DAF6DCD-4999-4FB0-A92C-0A8D35E699A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CFDBA97-9AD6-44E4-96A4-2F9549E1230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CE6D413-17E4-4D88-BE2C-5503E94A0CB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665889E-874C-4BFF-A56D-CFE6654F22F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77EF64B-AD96-4613-AA21-75EC454F5E2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In this case, bivariate.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2168E0A-999B-4BA4-BC4D-A92E45A92AC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C784A7B-2E30-403A-B851-0ED01B83E28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AB6D7CA-A15C-4912-8E5C-FA2B400913E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WITHIN TWIN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Variance of P1 and P2 same across twins and zygosity groups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Covariance of P1 and P2 same across twins and zygosity groups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CROSS TWIN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There shouldn't be differences between Twin 1 and Twin 2, but there may be differences across zygosities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= Cross-twin within trait covariances differ by zygosity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= Cross-twin cross-trait covariances differ by zygosity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968A6D3-1325-4804-9E5C-25B6CF647A5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WITHIN TWIN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Variance of P1 and P2 same across twins and zygosity groups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Covariance of P1 and P2 same across twins and zygosity groups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CROSS TWIN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There shouldn't be differences between Twin 1 and Twin 2, but there may be differences across zygosities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= Cross-twin within trait covariances differ by zygosity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d2cb6c"/>
                </a:solidFill>
                <a:latin typeface="Tw Cen MT Condensed"/>
                <a:ea typeface="+mn-ea"/>
              </a:rPr>
              <a:t>= Cross-twin cross-trait covariances differ by zygosity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6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F1C385D-BD99-46C2-93BC-2B51E97FDF8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6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FFB05AB-6466-4655-906B-8E24B6D44BF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6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79AA302-4B55-4FF1-9263-F19C5D3E74B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6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4B73989-FA5C-41E6-B144-CE0F0FB66F6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png"/><Relationship Id="rId3" Type="http://schemas.openxmlformats.org/officeDocument/2006/relationships/image" Target="../media/image38.wmf"/><Relationship Id="rId4" Type="http://schemas.openxmlformats.org/officeDocument/2006/relationships/slideLayout" Target="../slideLayouts/slideLayout41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62200" y="3785760"/>
            <a:ext cx="1046664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Lucía Colodro Conde, Meike Bartels,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Elizabeth Prom-Wormley, and Hermine Maes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with thanks to Katrina Grasby, Jose Morosoli, Sarah Medland, and Dorret Boomsma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74320" y="6066720"/>
            <a:ext cx="11703960" cy="5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 \\workshop\Faculty\lucia\2020\Wednesday\twoACEvc_practical_2traits.R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535400" y="345240"/>
            <a:ext cx="91317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111111"/>
                </a:solidFill>
                <a:latin typeface="Neue Helvetica W01"/>
                <a:ea typeface="DejaVu Sans"/>
              </a:rPr>
              <a:t>2020 International Statistical Genetics Workshop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685800" y="1053360"/>
            <a:ext cx="10466640" cy="237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n-US" sz="6000" spc="-1" strike="noStrike">
                <a:solidFill>
                  <a:srgbClr val="000090"/>
                </a:solidFill>
                <a:latin typeface="Calibri"/>
                <a:ea typeface="ＭＳ Ｐゴシック"/>
              </a:rPr>
              <a:t>Introduction to Multivariate</a:t>
            </a:r>
            <a:br/>
            <a:r>
              <a:rPr b="0" lang="en-US" sz="6000" spc="-1" strike="noStrike">
                <a:solidFill>
                  <a:srgbClr val="000090"/>
                </a:solidFill>
                <a:latin typeface="Calibri"/>
                <a:ea typeface="ＭＳ Ｐゴシック"/>
              </a:rPr>
              <a:t>Genetic Analysis</a:t>
            </a:r>
            <a:br/>
            <a:r>
              <a:rPr b="1" lang="en-US" sz="6000" spc="-1" strike="noStrike">
                <a:solidFill>
                  <a:srgbClr val="000090"/>
                </a:solidFill>
                <a:latin typeface="Calibri"/>
                <a:ea typeface="ＭＳ Ｐゴシック"/>
              </a:rPr>
              <a:t>PRACTICAL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6362280" y="818640"/>
            <a:ext cx="5829120" cy="22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352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352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286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287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0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291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4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295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96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97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98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99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300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301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02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03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04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05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306" name="Picture 36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307" name="Picture 37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308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309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2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313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6" name="CustomShape 30"/>
          <p:cNvSpPr/>
          <p:nvPr/>
        </p:nvSpPr>
        <p:spPr>
          <a:xfrm>
            <a:off x="2121480" y="268164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31"/>
          <p:cNvSpPr/>
          <p:nvPr/>
        </p:nvSpPr>
        <p:spPr>
          <a:xfrm>
            <a:off x="2121480" y="53650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32"/>
          <p:cNvSpPr/>
          <p:nvPr/>
        </p:nvSpPr>
        <p:spPr>
          <a:xfrm>
            <a:off x="4059360" y="32266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33"/>
          <p:cNvSpPr/>
          <p:nvPr/>
        </p:nvSpPr>
        <p:spPr>
          <a:xfrm>
            <a:off x="4097160" y="588852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362280" y="818640"/>
            <a:ext cx="5829120" cy="28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21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322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5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326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9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330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1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2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3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4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335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336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7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8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39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40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341" name="Picture 44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342" name="Picture 45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343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344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7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348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362280" y="818640"/>
            <a:ext cx="5829120" cy="31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     </a:t>
            </a: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Cross-twin Cross-trait covariances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52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353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6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357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0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361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2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3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4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5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366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367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8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9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70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71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372" name="Picture 46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373" name="Picture 47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374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375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8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379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2" name="CustomShape 30"/>
          <p:cNvSpPr/>
          <p:nvPr/>
        </p:nvSpPr>
        <p:spPr>
          <a:xfrm>
            <a:off x="2121480" y="32068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31"/>
          <p:cNvSpPr/>
          <p:nvPr/>
        </p:nvSpPr>
        <p:spPr>
          <a:xfrm>
            <a:off x="2098440" y="590796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362280" y="818640"/>
            <a:ext cx="5829120" cy="40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     </a:t>
            </a: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Cross-twin Cross-trait covariances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 common etiological influences genetic and/or environmental (A and/or C)?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85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386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9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390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93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394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95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96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97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98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399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400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01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02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03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04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405" name="Picture 44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406" name="Picture 45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407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408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11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412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6362280" y="818640"/>
            <a:ext cx="5829120" cy="43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     </a:t>
            </a: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Cross-twin Cross-trait covariances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 common etiological influences genetic and/or environmental (A and/or C)?</a:t>
            </a:r>
            <a:endParaRPr b="0" lang="en-US" sz="20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MZ/DZ ratio of Cross-twin Cross-trait covariances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416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417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0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421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4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425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26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27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28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29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30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431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32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33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34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35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436" name="Picture 47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437" name="Picture 48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438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439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2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443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4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5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6" name="CustomShape 30"/>
          <p:cNvSpPr/>
          <p:nvPr/>
        </p:nvSpPr>
        <p:spPr>
          <a:xfrm>
            <a:off x="2121480" y="32068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CustomShape 31"/>
          <p:cNvSpPr/>
          <p:nvPr/>
        </p:nvSpPr>
        <p:spPr>
          <a:xfrm>
            <a:off x="2121480" y="588420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Line 32"/>
          <p:cNvSpPr/>
          <p:nvPr/>
        </p:nvSpPr>
        <p:spPr>
          <a:xfrm>
            <a:off x="2460960" y="3510000"/>
            <a:ext cx="360" cy="237420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6362280" y="818640"/>
            <a:ext cx="5829120" cy="52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     </a:t>
            </a: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Cross-twin Cross-trait covariances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 common etiological influences genetic and/or environmental (A and/or C)?</a:t>
            </a:r>
            <a:endParaRPr b="0" lang="en-US" sz="20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MZ/DZ ratio of Cross-twin Cross-trait covariances</a:t>
            </a:r>
            <a:endParaRPr b="0" lang="en-US" sz="20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Is there evidence of covariation due to unique environment (E)?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450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451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2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3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54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455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6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7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58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459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0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1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2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3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64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465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6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7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8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69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470" name="Picture 44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471" name="Picture 45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472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473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5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6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477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8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9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6362280" y="818640"/>
            <a:ext cx="5829120" cy="58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Within-twin Cross-trait covariances </a:t>
            </a:r>
            <a:endParaRPr b="0" lang="en-US" sz="2000" spc="-1" strike="noStrike">
              <a:latin typeface="Arial"/>
            </a:endParaRPr>
          </a:p>
          <a:p>
            <a:pPr marL="2649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Do familial common etiological influences contribute to the covariation?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     </a:t>
            </a:r>
            <a:r>
              <a:rPr b="0" lang="en-US" sz="2000" spc="-1" strike="noStrike">
                <a:solidFill>
                  <a:srgbClr val="ed7d31"/>
                </a:solidFill>
                <a:latin typeface="Calibri"/>
                <a:ea typeface="DejaVu Sans"/>
              </a:rPr>
              <a:t>Cross-twin Cross-trait covariances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 common etiological influences genetic and/or environmental (A and/or C)?</a:t>
            </a:r>
            <a:endParaRPr b="0" lang="en-US" sz="20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MZ/DZ ratio of Cross-twin Cross-trait covariances</a:t>
            </a:r>
            <a:endParaRPr b="0" lang="en-US" sz="20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Is there evidence of covariation due to unique environment (E)?</a:t>
            </a:r>
            <a:endParaRPr b="0" lang="en-US" sz="2000" spc="-1" strike="noStrike">
              <a:latin typeface="Arial"/>
            </a:endParaRPr>
          </a:p>
          <a:p>
            <a:pPr marL="263520">
              <a:lnSpc>
                <a:spcPct val="100000"/>
              </a:lnSpc>
            </a:pPr>
            <a:r>
              <a:rPr b="0" lang="en-US" sz="2000" spc="-1" strike="noStrike">
                <a:solidFill>
                  <a:srgbClr val="92d050"/>
                </a:solidFill>
                <a:latin typeface="Calibri"/>
                <a:ea typeface="DejaVu Sans"/>
              </a:rPr>
              <a:t>Ratio of cross-twin to within-twin cross-trait covariance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481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482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5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486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7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8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9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490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1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2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3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4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95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496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7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8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499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500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501" name="Picture 51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502" name="Picture 52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503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504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5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6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07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508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9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11" name="CustomShape 30"/>
          <p:cNvSpPr/>
          <p:nvPr/>
        </p:nvSpPr>
        <p:spPr>
          <a:xfrm>
            <a:off x="2134080" y="26578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31"/>
          <p:cNvSpPr/>
          <p:nvPr/>
        </p:nvSpPr>
        <p:spPr>
          <a:xfrm>
            <a:off x="2133720" y="32068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CustomShape 32"/>
          <p:cNvSpPr/>
          <p:nvPr/>
        </p:nvSpPr>
        <p:spPr>
          <a:xfrm>
            <a:off x="2134080" y="535248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4" name="CustomShape 33"/>
          <p:cNvSpPr/>
          <p:nvPr/>
        </p:nvSpPr>
        <p:spPr>
          <a:xfrm>
            <a:off x="2134080" y="5907240"/>
            <a:ext cx="679320" cy="3027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5" name="Line 34"/>
          <p:cNvSpPr/>
          <p:nvPr/>
        </p:nvSpPr>
        <p:spPr>
          <a:xfrm flipH="1">
            <a:off x="2473560" y="2961360"/>
            <a:ext cx="360" cy="245160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6" name="Line 35"/>
          <p:cNvSpPr/>
          <p:nvPr/>
        </p:nvSpPr>
        <p:spPr>
          <a:xfrm flipH="1">
            <a:off x="2479320" y="5663880"/>
            <a:ext cx="360" cy="245160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2" descr=""/>
          <p:cNvPicPr/>
          <p:nvPr/>
        </p:nvPicPr>
        <p:blipFill>
          <a:blip r:embed="rId1"/>
          <a:stretch/>
        </p:blipFill>
        <p:spPr>
          <a:xfrm>
            <a:off x="1523880" y="570240"/>
            <a:ext cx="9042840" cy="4128480"/>
          </a:xfrm>
          <a:prstGeom prst="rect">
            <a:avLst/>
          </a:prstGeom>
          <a:ln>
            <a:noFill/>
          </a:ln>
        </p:spPr>
      </p:pic>
      <p:sp>
        <p:nvSpPr>
          <p:cNvPr id="518" name="CustomShape 1"/>
          <p:cNvSpPr/>
          <p:nvPr/>
        </p:nvSpPr>
        <p:spPr>
          <a:xfrm>
            <a:off x="411120" y="5211360"/>
            <a:ext cx="870732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DejaVu Sans"/>
              </a:rPr>
              <a:t>covA  &lt;- mxMatrix( type="Symm", nrow=nv, ncol=nv, free=TRUE, values=valDiag(svPa,nv), labels=labLower("VA",nv), name="VA" ) </a:t>
            </a:r>
            <a:endParaRPr b="0" lang="en-US" sz="2500" spc="-1" strike="noStrike">
              <a:latin typeface="Arial"/>
            </a:endParaRPr>
          </a:p>
        </p:txBody>
      </p:sp>
      <p:pic>
        <p:nvPicPr>
          <p:cNvPr id="519" name="Picture 5" descr=""/>
          <p:cNvPicPr/>
          <p:nvPr/>
        </p:nvPicPr>
        <p:blipFill>
          <a:blip r:embed="rId2"/>
          <a:stretch/>
        </p:blipFill>
        <p:spPr>
          <a:xfrm>
            <a:off x="9368640" y="5251680"/>
            <a:ext cx="2285280" cy="780480"/>
          </a:xfrm>
          <a:prstGeom prst="rect">
            <a:avLst/>
          </a:prstGeom>
          <a:ln>
            <a:noFill/>
          </a:ln>
        </p:spPr>
      </p:pic>
      <p:sp>
        <p:nvSpPr>
          <p:cNvPr id="520" name="CustomShape 2"/>
          <p:cNvSpPr/>
          <p:nvPr/>
        </p:nvSpPr>
        <p:spPr>
          <a:xfrm>
            <a:off x="3787560" y="187920"/>
            <a:ext cx="4772880" cy="5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  <a:ea typeface="DejaVu Sans"/>
              </a:rPr>
              <a:t>Variance Components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7234920" y="6396480"/>
            <a:ext cx="49561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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= assumed degree of genetic relatedness (1, 0.5)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1" descr=""/>
          <p:cNvPicPr/>
          <p:nvPr/>
        </p:nvPicPr>
        <p:blipFill>
          <a:blip r:embed="rId1"/>
          <a:stretch/>
        </p:blipFill>
        <p:spPr>
          <a:xfrm>
            <a:off x="1027080" y="987480"/>
            <a:ext cx="4901040" cy="2675160"/>
          </a:xfrm>
          <a:prstGeom prst="rect">
            <a:avLst/>
          </a:prstGeom>
          <a:ln>
            <a:noFill/>
          </a:ln>
        </p:spPr>
      </p:pic>
      <p:pic>
        <p:nvPicPr>
          <p:cNvPr id="523" name="Picture 2" descr=""/>
          <p:cNvPicPr/>
          <p:nvPr/>
        </p:nvPicPr>
        <p:blipFill>
          <a:blip r:embed="rId2"/>
          <a:stretch/>
        </p:blipFill>
        <p:spPr>
          <a:xfrm>
            <a:off x="6396840" y="980280"/>
            <a:ext cx="4901040" cy="2740680"/>
          </a:xfrm>
          <a:prstGeom prst="rect">
            <a:avLst/>
          </a:prstGeom>
          <a:ln>
            <a:noFill/>
          </a:ln>
        </p:spPr>
      </p:pic>
      <p:sp>
        <p:nvSpPr>
          <p:cNvPr id="524" name="CustomShape 1"/>
          <p:cNvSpPr/>
          <p:nvPr/>
        </p:nvSpPr>
        <p:spPr>
          <a:xfrm>
            <a:off x="1889280" y="460080"/>
            <a:ext cx="3607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HelveticaNeue-Light"/>
                <a:ea typeface="DejaVu Sans"/>
              </a:rPr>
              <a:t>Predicted MZ Twin Covariance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7286400" y="465120"/>
            <a:ext cx="3587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HelveticaNeue-Light"/>
                <a:ea typeface="DejaVu Sans"/>
              </a:rPr>
              <a:t>Predicted DZ Twin Covariance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26" name="Picture 6" descr=""/>
          <p:cNvPicPr/>
          <p:nvPr/>
        </p:nvPicPr>
        <p:blipFill>
          <a:blip r:embed="rId3"/>
          <a:srcRect l="548" t="14070" r="0" b="52324"/>
          <a:stretch/>
        </p:blipFill>
        <p:spPr>
          <a:xfrm>
            <a:off x="621000" y="4624920"/>
            <a:ext cx="10949400" cy="765000"/>
          </a:xfrm>
          <a:prstGeom prst="rect">
            <a:avLst/>
          </a:prstGeom>
          <a:ln>
            <a:noFill/>
          </a:ln>
        </p:spPr>
      </p:pic>
      <p:pic>
        <p:nvPicPr>
          <p:cNvPr id="527" name="Picture 7" descr=""/>
          <p:cNvPicPr/>
          <p:nvPr/>
        </p:nvPicPr>
        <p:blipFill>
          <a:blip r:embed="rId4"/>
          <a:srcRect l="548" t="48261" r="0" b="0"/>
          <a:stretch/>
        </p:blipFill>
        <p:spPr>
          <a:xfrm>
            <a:off x="621000" y="5541840"/>
            <a:ext cx="10949400" cy="1179360"/>
          </a:xfrm>
          <a:prstGeom prst="rect">
            <a:avLst/>
          </a:prstGeom>
          <a:ln>
            <a:noFill/>
          </a:ln>
        </p:spPr>
      </p:pic>
      <p:pic>
        <p:nvPicPr>
          <p:cNvPr id="528" name="Picture 8" descr=""/>
          <p:cNvPicPr/>
          <p:nvPr/>
        </p:nvPicPr>
        <p:blipFill>
          <a:blip r:embed="rId5"/>
          <a:srcRect l="548" t="0" r="0" b="87509"/>
          <a:stretch/>
        </p:blipFill>
        <p:spPr>
          <a:xfrm>
            <a:off x="621000" y="3955680"/>
            <a:ext cx="11550960" cy="29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2" descr=""/>
          <p:cNvPicPr/>
          <p:nvPr/>
        </p:nvPicPr>
        <p:blipFill>
          <a:blip r:embed="rId1"/>
          <a:stretch/>
        </p:blipFill>
        <p:spPr>
          <a:xfrm>
            <a:off x="1938600" y="557280"/>
            <a:ext cx="8069400" cy="3701160"/>
          </a:xfrm>
          <a:prstGeom prst="rect">
            <a:avLst/>
          </a:prstGeom>
          <a:ln>
            <a:noFill/>
          </a:ln>
        </p:spPr>
      </p:pic>
      <p:sp>
        <p:nvSpPr>
          <p:cNvPr id="530" name="CustomShape 1"/>
          <p:cNvSpPr/>
          <p:nvPr/>
        </p:nvSpPr>
        <p:spPr>
          <a:xfrm>
            <a:off x="502920" y="4577760"/>
            <a:ext cx="11020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521000" indent="-152028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corA      &lt;- mxAlgebra( expression=solve(sqrt(I*VA))%&amp;%VA, name ="rA" )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531" name="Group 2"/>
          <p:cNvGrpSpPr/>
          <p:nvPr/>
        </p:nvGrpSpPr>
        <p:grpSpPr>
          <a:xfrm>
            <a:off x="2247120" y="5473080"/>
            <a:ext cx="2971080" cy="940680"/>
            <a:chOff x="2247120" y="5473080"/>
            <a:chExt cx="2971080" cy="940680"/>
          </a:xfrm>
        </p:grpSpPr>
        <mc:AlternateContent>
          <mc:Choice xmlns:a14="http://schemas.microsoft.com/office/drawing/2010/main" Requires="a14">
            <p:sp>
              <p:nvSpPr>
                <p:cNvPr id="532" name="Formula 3"/>
                <p:cNvSpPr txBox="1"/>
                <p:nvPr/>
              </p:nvSpPr>
              <p:spPr>
                <a:xfrm>
                  <a:off x="2948040" y="5473080"/>
                  <a:ext cx="2270160" cy="9406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sSub>
                            <m:e>
                              <m:r>
                                <m:t xml:space="preserve">𝑉𝐴</m:t>
                              </m:r>
                            </m:e>
                            <m:sub>
                              <m:r>
                                <m:t xml:space="preserve">12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1"/>
                            </m:radPr>
                            <m:deg/>
                            <m:e>
                              <m:d>
                                <m:dPr>
                                  <m:begChr m:val=""/>
                                  <m:endChr m:val=")"/>
                                </m:dPr>
                                <m:e>
                                  <m:sSub>
                                    <m:e>
                                      <m:r>
                                        <m:t xml:space="preserve">𝑉𝐴</m:t>
                                      </m:r>
                                    </m:e>
                                    <m:sub>
                                      <m:r>
                                        <m:t xml:space="preserve">11</m:t>
                                      </m:r>
                                    </m:sub>
                                  </m:sSub>
                                  <m:r>
                                    <m:t xml:space="preserve">∗</m:t>
                                  </m:r>
                                  <m:r>
                                    <m:t xml:space="preserve">𝑉</m:t>
                                  </m:r>
                                  <m:sSub>
                                    <m:e>
                                      <m:r>
                                        <m:t xml:space="preserve">𝐴</m:t>
                                      </m:r>
                                    </m:e>
                                    <m:sub>
                                      <m:r>
                                        <m:t xml:space="preserve"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a14:m>
                </a:p>
              </p:txBody>
            </p:sp>
          </mc:Choice>
          <mc:Fallback/>
        </mc:AlternateContent>
        <p:sp>
          <p:nvSpPr>
            <p:cNvPr id="533" name="CustomShape 4"/>
            <p:cNvSpPr/>
            <p:nvPr/>
          </p:nvSpPr>
          <p:spPr>
            <a:xfrm>
              <a:off x="2948040" y="5473080"/>
              <a:ext cx="2270160" cy="9406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534" name="CustomShape 5"/>
            <p:cNvSpPr/>
            <p:nvPr/>
          </p:nvSpPr>
          <p:spPr>
            <a:xfrm>
              <a:off x="2247120" y="5679000"/>
              <a:ext cx="754200" cy="57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00"/>
                  </a:solidFill>
                  <a:latin typeface="Corbel"/>
                  <a:ea typeface="DejaVu Sans"/>
                </a:rPr>
                <a:t>r</a:t>
              </a:r>
              <a:r>
                <a:rPr b="0" lang="en-US" sz="2800" spc="-1" strike="noStrike" baseline="-25000">
                  <a:solidFill>
                    <a:srgbClr val="000000"/>
                  </a:solidFill>
                  <a:latin typeface="Corbel"/>
                  <a:ea typeface="DejaVu Sans"/>
                </a:rPr>
                <a:t>g</a:t>
              </a:r>
              <a:r>
                <a:rPr b="0" lang="en-US" sz="2800" spc="-1" strike="noStrike">
                  <a:solidFill>
                    <a:srgbClr val="000000"/>
                  </a:solidFill>
                  <a:latin typeface="Corbel"/>
                  <a:ea typeface="DejaVu Sans"/>
                </a:rPr>
                <a:t>=</a:t>
              </a:r>
              <a:endParaRPr b="0" lang="en-US" sz="2800" spc="-1" strike="noStrike">
                <a:latin typeface="Arial"/>
              </a:endParaRPr>
            </a:p>
          </p:txBody>
        </p:sp>
      </p:grpSp>
      <p:pic>
        <p:nvPicPr>
          <p:cNvPr id="535" name="Picture 3" descr=""/>
          <p:cNvPicPr/>
          <p:nvPr/>
        </p:nvPicPr>
        <p:blipFill>
          <a:blip r:embed="rId3"/>
          <a:stretch/>
        </p:blipFill>
        <p:spPr>
          <a:xfrm>
            <a:off x="5616360" y="5419440"/>
            <a:ext cx="4626360" cy="1222200"/>
          </a:xfrm>
          <a:prstGeom prst="rect">
            <a:avLst/>
          </a:prstGeom>
          <a:ln>
            <a:noFill/>
          </a:ln>
        </p:spPr>
      </p:pic>
      <p:sp>
        <p:nvSpPr>
          <p:cNvPr id="536" name="CustomShape 6"/>
          <p:cNvSpPr/>
          <p:nvPr/>
        </p:nvSpPr>
        <p:spPr>
          <a:xfrm>
            <a:off x="1981080" y="120240"/>
            <a:ext cx="8228880" cy="6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Correlations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The dataset: Simulated data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Children age ~ 8 years old, 50 % females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Phenotypes are scores on reading, grammar, writing, and math skills. 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Available both raw and scaled (mean 0, SD 1) – before restructuring the file to one row per family!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Means and Variances could be equated across Twin Order and Zygosity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 need of sex-limitation model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Age and sex should be included as covariates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We’ll analyse “Read” and “Writ”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727560" y="1407600"/>
            <a:ext cx="10893600" cy="47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1.- What is the variance due to genetic and environmental contributions for each trait?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Variance Decomposition</a:t>
            </a:r>
            <a:br/>
            <a:br/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2.- How much of the phenotypic correlation between the traits is accounted for by genetic and environmental factors?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Covariance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3.- To what extent do the genetic factors underlying each trait overlap? And the environmental factors?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Genetic and Environmental correlations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1"/>
          <p:cNvGraphicFramePr/>
          <p:nvPr/>
        </p:nvGraphicFramePr>
        <p:xfrm>
          <a:off x="2693520" y="3644640"/>
          <a:ext cx="6600240" cy="1357200"/>
        </p:xfrm>
        <a:graphic>
          <a:graphicData uri="http://schemas.openxmlformats.org/drawingml/2006/table">
            <a:tbl>
              <a:tblPr/>
              <a:tblGrid>
                <a:gridCol w="1582920"/>
                <a:gridCol w="1672560"/>
                <a:gridCol w="1672560"/>
                <a:gridCol w="167256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Table 1"/>
          <p:cNvGraphicFramePr/>
          <p:nvPr/>
        </p:nvGraphicFramePr>
        <p:xfrm>
          <a:off x="2693520" y="3644640"/>
          <a:ext cx="6600240" cy="1357200"/>
        </p:xfrm>
        <a:graphic>
          <a:graphicData uri="http://schemas.openxmlformats.org/drawingml/2006/table">
            <a:tbl>
              <a:tblPr/>
              <a:tblGrid>
                <a:gridCol w="1582920"/>
                <a:gridCol w="1672560"/>
                <a:gridCol w="1672560"/>
                <a:gridCol w="167256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pic>
        <p:nvPicPr>
          <p:cNvPr id="541" name="Picture 4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8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  <p:graphicFrame>
        <p:nvGraphicFramePr>
          <p:cNvPr id="543" name="Table 1"/>
          <p:cNvGraphicFramePr/>
          <p:nvPr/>
        </p:nvGraphicFramePr>
        <p:xfrm>
          <a:off x="2693520" y="3644640"/>
          <a:ext cx="6600240" cy="1357200"/>
        </p:xfrm>
        <a:graphic>
          <a:graphicData uri="http://schemas.openxmlformats.org/drawingml/2006/table">
            <a:tbl>
              <a:tblPr/>
              <a:tblGrid>
                <a:gridCol w="1582920"/>
                <a:gridCol w="1672560"/>
                <a:gridCol w="1672560"/>
                <a:gridCol w="167256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(0.44,0.70)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(0.03,0.26)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(0.24,0.32)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44" name="CustomShape 2"/>
          <p:cNvSpPr/>
          <p:nvPr/>
        </p:nvSpPr>
        <p:spPr>
          <a:xfrm>
            <a:off x="4896720" y="6286680"/>
            <a:ext cx="72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retrieve the intervals, run: fitACE    &lt;- mxRun( modelACE, intervals=T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798480" y="225360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CustomShape 4"/>
          <p:cNvSpPr/>
          <p:nvPr/>
        </p:nvSpPr>
        <p:spPr>
          <a:xfrm>
            <a:off x="4451400" y="226512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CustomShape 5"/>
          <p:cNvSpPr/>
          <p:nvPr/>
        </p:nvSpPr>
        <p:spPr>
          <a:xfrm>
            <a:off x="8143560" y="2253600"/>
            <a:ext cx="175968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8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  <p:graphicFrame>
        <p:nvGraphicFramePr>
          <p:cNvPr id="549" name="Table 1"/>
          <p:cNvGraphicFramePr/>
          <p:nvPr/>
        </p:nvGraphicFramePr>
        <p:xfrm>
          <a:off x="2693520" y="3644640"/>
          <a:ext cx="6600240" cy="1578600"/>
        </p:xfrm>
        <a:graphic>
          <a:graphicData uri="http://schemas.openxmlformats.org/drawingml/2006/table">
            <a:tbl>
              <a:tblPr/>
              <a:tblGrid>
                <a:gridCol w="1582920"/>
                <a:gridCol w="1672560"/>
                <a:gridCol w="1672560"/>
                <a:gridCol w="167256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(0.44,0.70)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(0.03,0.26)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(0.24,0.32)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673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(0.08,0.42)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(0.09,0.36)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(0.45,0.59)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50" name="CustomShape 2"/>
          <p:cNvSpPr/>
          <p:nvPr/>
        </p:nvSpPr>
        <p:spPr>
          <a:xfrm>
            <a:off x="4896720" y="6286680"/>
            <a:ext cx="72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retrieve the intervals, run: fitACE    &lt;- mxRun( modelACE, intervals=T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2658600" y="252648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CustomShape 4"/>
          <p:cNvSpPr/>
          <p:nvPr/>
        </p:nvSpPr>
        <p:spPr>
          <a:xfrm>
            <a:off x="6311520" y="253800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CustomShape 5"/>
          <p:cNvSpPr/>
          <p:nvPr/>
        </p:nvSpPr>
        <p:spPr>
          <a:xfrm>
            <a:off x="10003680" y="2526480"/>
            <a:ext cx="175968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727560" y="1251360"/>
            <a:ext cx="10893600" cy="47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1.- What is the variance due to genetic and (shared and unique) environmental contributions for each trait?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808080"/>
                </a:solidFill>
                <a:latin typeface="Arial"/>
                <a:ea typeface="DejaVu Sans"/>
              </a:rPr>
              <a:t>Genetic, common environmental and unique genetic factors (including measurement error) contribute to 57%, 15%, and 28% of the individual differences in read, respectively.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808080"/>
                </a:solidFill>
                <a:latin typeface="Arial"/>
                <a:ea typeface="DejaVu Sans"/>
              </a:rPr>
              <a:t>Genetic, common environmental and unique genetic factors (including measurement error) contribute to 26%, 23%, and 52% of the individual differences in write, respectively.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727560" y="1407600"/>
            <a:ext cx="10893600" cy="47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1.- What is the variance due to genetic and (shared and unique) environmental contributions for each trait?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Variance Decomposition</a:t>
            </a:r>
            <a:br/>
            <a:br/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2.- How much of the phenotypic correlation between the traits is accounted for by genetic and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Covariance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3.- To what extent do the genetic factors underlying each trait overlap? And the (shared and unique) environmental factors?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Genetic and Environmental correlations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8" name="Table 1"/>
          <p:cNvGraphicFramePr/>
          <p:nvPr/>
        </p:nvGraphicFramePr>
        <p:xfrm>
          <a:off x="2930400" y="3391920"/>
          <a:ext cx="6810840" cy="1540440"/>
        </p:xfrm>
        <a:graphic>
          <a:graphicData uri="http://schemas.openxmlformats.org/drawingml/2006/table">
            <a:tbl>
              <a:tblPr/>
              <a:tblGrid>
                <a:gridCol w="1633320"/>
                <a:gridCol w="1725840"/>
                <a:gridCol w="1725840"/>
                <a:gridCol w="1726200"/>
              </a:tblGrid>
              <a:tr h="5950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945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896720" y="6286680"/>
            <a:ext cx="72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retrieve the intervals, run: fitACE    &lt;- mxRun( modelACE, intervals=T )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560" name="Table 2"/>
          <p:cNvGraphicFramePr/>
          <p:nvPr/>
        </p:nvGraphicFramePr>
        <p:xfrm>
          <a:off x="2930400" y="3391920"/>
          <a:ext cx="6810840" cy="1540440"/>
        </p:xfrm>
        <a:graphic>
          <a:graphicData uri="http://schemas.openxmlformats.org/drawingml/2006/table">
            <a:tbl>
              <a:tblPr/>
              <a:tblGrid>
                <a:gridCol w="1633320"/>
                <a:gridCol w="1725840"/>
                <a:gridCol w="1725840"/>
                <a:gridCol w="1726200"/>
              </a:tblGrid>
              <a:tr h="5950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945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pic>
        <p:nvPicPr>
          <p:cNvPr id="561" name="Picture 13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4896720" y="6286680"/>
            <a:ext cx="72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retrieve the intervals, run: fitACE    &lt;- mxRun( modelACE, intervals=T )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563" name="Table 2"/>
          <p:cNvGraphicFramePr/>
          <p:nvPr/>
        </p:nvGraphicFramePr>
        <p:xfrm>
          <a:off x="2930400" y="3391920"/>
          <a:ext cx="6810840" cy="1540440"/>
        </p:xfrm>
        <a:graphic>
          <a:graphicData uri="http://schemas.openxmlformats.org/drawingml/2006/table">
            <a:tbl>
              <a:tblPr/>
              <a:tblGrid>
                <a:gridCol w="1633320"/>
                <a:gridCol w="1725840"/>
                <a:gridCol w="1725840"/>
                <a:gridCol w="1726200"/>
              </a:tblGrid>
              <a:tr h="5950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945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(0.40,0.81)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(0.08,0.42)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(0.08,0.21)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pic>
        <p:nvPicPr>
          <p:cNvPr id="564" name="Picture 12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  <p:sp>
        <p:nvSpPr>
          <p:cNvPr id="565" name="CustomShape 3"/>
          <p:cNvSpPr/>
          <p:nvPr/>
        </p:nvSpPr>
        <p:spPr>
          <a:xfrm>
            <a:off x="826560" y="253800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CustomShape 4"/>
          <p:cNvSpPr/>
          <p:nvPr/>
        </p:nvSpPr>
        <p:spPr>
          <a:xfrm>
            <a:off x="4479480" y="254952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CustomShape 5"/>
          <p:cNvSpPr/>
          <p:nvPr/>
        </p:nvSpPr>
        <p:spPr>
          <a:xfrm>
            <a:off x="8171640" y="2538000"/>
            <a:ext cx="175968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473720" y="383760"/>
            <a:ext cx="27882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27560" y="1407600"/>
            <a:ext cx="10893600" cy="47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1.- What is the variance due to genetic and (shared and unique)  environmental contributions for each trait?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Variance Decomposition</a:t>
            </a:r>
            <a:br/>
            <a:br/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2.- How much of the phenotypic correlation between the traits is accounted for by genetic and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Covariance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3.- To what extent do the genetic factors underlying each trait overlap? And the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Genetic and Environmental correlations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4896720" y="6286680"/>
            <a:ext cx="725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retrieve the intervals, run: fitACE    &lt;- mxRun( modelACE, intervals=T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272880" y="5256000"/>
            <a:ext cx="1137312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Remember the relative importance of the covariance of A, C, and E depends on the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If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very low, a covariance of 0.60 due to genetic factors means nothing.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70" name="Table 3"/>
          <p:cNvGraphicFramePr/>
          <p:nvPr/>
        </p:nvGraphicFramePr>
        <p:xfrm>
          <a:off x="2930400" y="3391920"/>
          <a:ext cx="6810840" cy="1540440"/>
        </p:xfrm>
        <a:graphic>
          <a:graphicData uri="http://schemas.openxmlformats.org/drawingml/2006/table">
            <a:tbl>
              <a:tblPr/>
              <a:tblGrid>
                <a:gridCol w="1633320"/>
                <a:gridCol w="1725840"/>
                <a:gridCol w="1725840"/>
                <a:gridCol w="1726200"/>
              </a:tblGrid>
              <a:tr h="5950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945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(0.40,0.81)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(0.08,0.42)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(0.08,0.21)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pic>
        <p:nvPicPr>
          <p:cNvPr id="571" name="Picture 18" descr=""/>
          <p:cNvPicPr/>
          <p:nvPr/>
        </p:nvPicPr>
        <p:blipFill>
          <a:blip r:embed="rId1"/>
          <a:srcRect l="0" t="0" r="0" b="2485"/>
          <a:stretch/>
        </p:blipFill>
        <p:spPr>
          <a:xfrm>
            <a:off x="372240" y="650160"/>
            <a:ext cx="11446920" cy="2277360"/>
          </a:xfrm>
          <a:prstGeom prst="rect">
            <a:avLst/>
          </a:prstGeom>
          <a:ln>
            <a:noFill/>
          </a:ln>
        </p:spPr>
      </p:pic>
      <p:sp>
        <p:nvSpPr>
          <p:cNvPr id="572" name="CustomShape 4"/>
          <p:cNvSpPr/>
          <p:nvPr/>
        </p:nvSpPr>
        <p:spPr>
          <a:xfrm>
            <a:off x="826560" y="253800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3" name="CustomShape 5"/>
          <p:cNvSpPr/>
          <p:nvPr/>
        </p:nvSpPr>
        <p:spPr>
          <a:xfrm>
            <a:off x="4479480" y="2549520"/>
            <a:ext cx="185940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6"/>
          <p:cNvSpPr/>
          <p:nvPr/>
        </p:nvSpPr>
        <p:spPr>
          <a:xfrm>
            <a:off x="8171640" y="2538000"/>
            <a:ext cx="1759680" cy="4204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727560" y="2514600"/>
            <a:ext cx="11100960" cy="30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2.- How much of the phenotypic correlation between the traits is accounted for by genetic and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Covariance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808080"/>
                </a:solidFill>
                <a:latin typeface="Arial"/>
                <a:ea typeface="DejaVu Sans"/>
              </a:rPr>
              <a:t>Genetic, common environmental and unique genetic factors contribute to 60%, 26%, and 14% of the covariance between read and write, respectively.</a:t>
            </a:r>
            <a:br/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727560" y="1407600"/>
            <a:ext cx="10893600" cy="47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1.- What is the variance due to genetic and (shared and unique) environmental contributions for each trait?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Variance Decomposition</a:t>
            </a:r>
            <a:br/>
            <a:br/>
            <a:r>
              <a:rPr b="0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2.- How much of the phenotypic correlation between the traits is accounted for by genetic and (shared and unique) environmental factors?</a:t>
            </a:r>
            <a:br/>
            <a:r>
              <a:rPr b="1" i="1" lang="en-US" sz="2800" spc="-1" strike="noStrike">
                <a:solidFill>
                  <a:srgbClr val="bdd7ee"/>
                </a:solidFill>
                <a:latin typeface="Calibri"/>
                <a:ea typeface="DejaVu Sans"/>
              </a:rPr>
              <a:t>Covariance Decomposition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3.- To what extent do the genetic factors underlying each trait overlap? And the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Genetic and Environmental correlations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Table 1"/>
          <p:cNvGraphicFramePr/>
          <p:nvPr/>
        </p:nvGraphicFramePr>
        <p:xfrm>
          <a:off x="2176200" y="3643560"/>
          <a:ext cx="8431560" cy="904680"/>
        </p:xfrm>
        <a:graphic>
          <a:graphicData uri="http://schemas.openxmlformats.org/drawingml/2006/table">
            <a:tbl>
              <a:tblPr/>
              <a:tblGrid>
                <a:gridCol w="1922040"/>
                <a:gridCol w="1627200"/>
                <a:gridCol w="1627200"/>
                <a:gridCol w="1627200"/>
                <a:gridCol w="162828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ph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Table 1"/>
          <p:cNvGraphicFramePr/>
          <p:nvPr/>
        </p:nvGraphicFramePr>
        <p:xfrm>
          <a:off x="2176200" y="3643560"/>
          <a:ext cx="8431560" cy="904680"/>
        </p:xfrm>
        <a:graphic>
          <a:graphicData uri="http://schemas.openxmlformats.org/drawingml/2006/table">
            <a:tbl>
              <a:tblPr/>
              <a:tblGrid>
                <a:gridCol w="1922040"/>
                <a:gridCol w="1627200"/>
                <a:gridCol w="1627200"/>
                <a:gridCol w="1627200"/>
                <a:gridCol w="1628280"/>
              </a:tblGrid>
              <a:tr h="452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2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ph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452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(0.62,1)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(0.33,1)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(0.11,0.29)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(0.51,0.57)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pic>
        <p:nvPicPr>
          <p:cNvPr id="581" name="Picture 3" descr=""/>
          <p:cNvPicPr/>
          <p:nvPr/>
        </p:nvPicPr>
        <p:blipFill>
          <a:blip r:embed="rId1"/>
          <a:srcRect l="854" t="0" r="0" b="0"/>
          <a:stretch/>
        </p:blipFill>
        <p:spPr>
          <a:xfrm>
            <a:off x="300960" y="309960"/>
            <a:ext cx="11512800" cy="181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480560" y="383760"/>
            <a:ext cx="45957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Three Important Concepts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727560" y="1407600"/>
            <a:ext cx="10893600" cy="446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3.- To what extent do the genetic factors underlying each trait overlap? And the (shared and unique) environmental factors?</a:t>
            </a:r>
            <a:br/>
            <a:r>
              <a:rPr b="1" i="1" lang="en-US" sz="2800" spc="-1" strike="noStrike">
                <a:solidFill>
                  <a:srgbClr val="1f4e79"/>
                </a:solidFill>
                <a:latin typeface="Calibri"/>
                <a:ea typeface="DejaVu Sans"/>
              </a:rPr>
              <a:t>Genetic and Environmental correlations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808080"/>
                </a:solidFill>
                <a:latin typeface="Calibri"/>
                <a:ea typeface="DejaVu Sans"/>
              </a:rPr>
              <a:t>The genetic and common shared environment correlations between read and write are large (r</a:t>
            </a:r>
            <a:r>
              <a:rPr b="0" lang="en-US" sz="2600" spc="-1" strike="noStrike" baseline="-25000">
                <a:solidFill>
                  <a:srgbClr val="808080"/>
                </a:solidFill>
                <a:latin typeface="Calibri"/>
                <a:ea typeface="DejaVu Sans"/>
              </a:rPr>
              <a:t>a</a:t>
            </a:r>
            <a:r>
              <a:rPr b="0" lang="en-US" sz="2600" spc="-1" strike="noStrike">
                <a:solidFill>
                  <a:srgbClr val="808080"/>
                </a:solidFill>
                <a:latin typeface="Calibri"/>
                <a:ea typeface="DejaVu Sans"/>
              </a:rPr>
              <a:t> = .85 and r</a:t>
            </a:r>
            <a:r>
              <a:rPr b="0" lang="en-US" sz="2600" spc="-1" strike="noStrike" baseline="-25000">
                <a:solidFill>
                  <a:srgbClr val="808080"/>
                </a:solidFill>
                <a:latin typeface="Calibri"/>
                <a:ea typeface="DejaVu Sans"/>
              </a:rPr>
              <a:t>c</a:t>
            </a:r>
            <a:r>
              <a:rPr b="0" lang="en-US" sz="2600" spc="-1" strike="noStrike">
                <a:solidFill>
                  <a:srgbClr val="808080"/>
                </a:solidFill>
                <a:latin typeface="Calibri"/>
                <a:ea typeface="DejaVu Sans"/>
              </a:rPr>
              <a:t> = .75); the unique environment correlation is low (r</a:t>
            </a:r>
            <a:r>
              <a:rPr b="0" lang="en-US" sz="2600" spc="-1" strike="noStrike" baseline="-25000">
                <a:solidFill>
                  <a:srgbClr val="808080"/>
                </a:solidFill>
                <a:latin typeface="Calibri"/>
                <a:ea typeface="DejaVu Sans"/>
              </a:rPr>
              <a:t>e</a:t>
            </a:r>
            <a:r>
              <a:rPr b="0" lang="en-US" sz="2600" spc="-1" strike="noStrike">
                <a:solidFill>
                  <a:srgbClr val="808080"/>
                </a:solidFill>
                <a:latin typeface="Calibri"/>
                <a:ea typeface="DejaVu Sans"/>
              </a:rPr>
              <a:t> = .20).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808080"/>
                </a:solidFill>
                <a:latin typeface="Calibri"/>
                <a:ea typeface="DejaVu Sans"/>
              </a:rPr>
              <a:t>85%, 75%, and 20% of the genetic factors, shared environmental factors, and unique environmental factors between read and write overlap.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333000" y="155880"/>
            <a:ext cx="10514880" cy="73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Correlations. Interpreting Results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394920" y="1168200"/>
            <a:ext cx="11359440" cy="54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a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= large overlap in genetic effects on the two traits 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If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= 1, the two sets of genes influencing each trait overlap completely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there is a high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a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, does it mean that the phenotypic correlation between the traits is largely due to genetic effects?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No: The contribution to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ph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 a function of both 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of the traits 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3200" spc="-1" strike="noStrike" baseline="-25000">
                <a:solidFill>
                  <a:srgbClr val="000000"/>
                </a:solidFill>
                <a:latin typeface="Calibri"/>
              </a:rPr>
              <a:t>  </a:t>
            </a:r>
            <a:endParaRPr b="0" lang="en-US" sz="3200" spc="-1" strike="noStrike">
              <a:latin typeface="Arial"/>
            </a:endParaRPr>
          </a:p>
          <a:p>
            <a:pPr lvl="1" marL="685800" indent="-227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i.e. the substantive importance of genetic effects depends on the value of the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and the heritability of each phenotype (h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)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1798200" y="508176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7" name="CustomShape 4"/>
          <p:cNvSpPr/>
          <p:nvPr/>
        </p:nvSpPr>
        <p:spPr>
          <a:xfrm>
            <a:off x="6266520" y="4829760"/>
            <a:ext cx="2536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8" name="CustomShape 5"/>
          <p:cNvSpPr/>
          <p:nvPr/>
        </p:nvSpPr>
        <p:spPr>
          <a:xfrm>
            <a:off x="7221600" y="537048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9" name="Line 6"/>
          <p:cNvSpPr/>
          <p:nvPr/>
        </p:nvSpPr>
        <p:spPr>
          <a:xfrm>
            <a:off x="6057000" y="53899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CustomShape 7"/>
          <p:cNvSpPr/>
          <p:nvPr/>
        </p:nvSpPr>
        <p:spPr>
          <a:xfrm>
            <a:off x="507240" y="6066000"/>
            <a:ext cx="283536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181080" indent="-1803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497160" y="292320"/>
            <a:ext cx="11184480" cy="30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 write-read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0.54 and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0.85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read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=0.58 and 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write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=0.26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contribution to phenotypic correlation attributable to additive genetic effects?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1846080" y="352980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6314400" y="3277440"/>
            <a:ext cx="2455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4" name="CustomShape 4"/>
          <p:cNvSpPr/>
          <p:nvPr/>
        </p:nvSpPr>
        <p:spPr>
          <a:xfrm>
            <a:off x="7281720" y="383004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5" name="Line 5"/>
          <p:cNvSpPr/>
          <p:nvPr/>
        </p:nvSpPr>
        <p:spPr>
          <a:xfrm>
            <a:off x="6105240" y="38203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6" name="CustomShape 6"/>
          <p:cNvSpPr/>
          <p:nvPr/>
        </p:nvSpPr>
        <p:spPr>
          <a:xfrm>
            <a:off x="375480" y="4480560"/>
            <a:ext cx="294012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1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497160" y="292320"/>
            <a:ext cx="11184480" cy="30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 write-read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0.54 and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0.85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read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=0.58 and 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write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=0.26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contribution to phenotypic correlation attributable to additive genetic effects?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8" name="CustomShape 2"/>
          <p:cNvSpPr/>
          <p:nvPr/>
        </p:nvSpPr>
        <p:spPr>
          <a:xfrm>
            <a:off x="1846080" y="352980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9" name="CustomShape 3"/>
          <p:cNvSpPr/>
          <p:nvPr/>
        </p:nvSpPr>
        <p:spPr>
          <a:xfrm>
            <a:off x="2453400" y="5242320"/>
            <a:ext cx="51210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(sqrt(0.58)*0.85*sqrt(0.26))/0.54 = 0.61 (61%)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(sqrt(0.15)*0.75*sqrt(0.23))/0.54 = 0.22 (26%)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(sqrt(0.28)*0.20*sqrt(0.52))/0.54 = 0.15 (15%)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0" name="CustomShape 4"/>
          <p:cNvSpPr/>
          <p:nvPr/>
        </p:nvSpPr>
        <p:spPr>
          <a:xfrm>
            <a:off x="324000" y="523188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1" name="CustomShape 5"/>
          <p:cNvSpPr/>
          <p:nvPr/>
        </p:nvSpPr>
        <p:spPr>
          <a:xfrm>
            <a:off x="324000" y="553284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C: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2" name="CustomShape 6"/>
          <p:cNvSpPr/>
          <p:nvPr/>
        </p:nvSpPr>
        <p:spPr>
          <a:xfrm>
            <a:off x="324000" y="587916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E: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3" name="CustomShape 7"/>
          <p:cNvSpPr/>
          <p:nvPr/>
        </p:nvSpPr>
        <p:spPr>
          <a:xfrm>
            <a:off x="375480" y="4480560"/>
            <a:ext cx="294012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1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4" name="CustomShape 8"/>
          <p:cNvSpPr/>
          <p:nvPr/>
        </p:nvSpPr>
        <p:spPr>
          <a:xfrm>
            <a:off x="6314400" y="3277440"/>
            <a:ext cx="2455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5" name="CustomShape 9"/>
          <p:cNvSpPr/>
          <p:nvPr/>
        </p:nvSpPr>
        <p:spPr>
          <a:xfrm>
            <a:off x="7281720" y="383004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6" name="Line 10"/>
          <p:cNvSpPr/>
          <p:nvPr/>
        </p:nvSpPr>
        <p:spPr>
          <a:xfrm>
            <a:off x="6105240" y="38203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497160" y="292320"/>
            <a:ext cx="11184480" cy="30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 write-read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0.54 and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Noto Sans CJK SC Regular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 Regular"/>
              </a:rPr>
              <a:t> = 0.85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read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=0.58 and 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write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=0.26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contribution to phenotypic correlation attributable to additive genetic effects?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8" name="CustomShape 2"/>
          <p:cNvSpPr/>
          <p:nvPr/>
        </p:nvSpPr>
        <p:spPr>
          <a:xfrm>
            <a:off x="1846080" y="352980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9" name="CustomShape 3"/>
          <p:cNvSpPr/>
          <p:nvPr/>
        </p:nvSpPr>
        <p:spPr>
          <a:xfrm>
            <a:off x="375480" y="4480560"/>
            <a:ext cx="294012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1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6314400" y="3277440"/>
            <a:ext cx="2455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1" name="CustomShape 5"/>
          <p:cNvSpPr/>
          <p:nvPr/>
        </p:nvSpPr>
        <p:spPr>
          <a:xfrm>
            <a:off x="7281720" y="383004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2" name="Line 6"/>
          <p:cNvSpPr/>
          <p:nvPr/>
        </p:nvSpPr>
        <p:spPr>
          <a:xfrm>
            <a:off x="6105240" y="38203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CustomShape 7"/>
          <p:cNvSpPr/>
          <p:nvPr/>
        </p:nvSpPr>
        <p:spPr>
          <a:xfrm>
            <a:off x="324000" y="523188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4" name="CustomShape 8"/>
          <p:cNvSpPr/>
          <p:nvPr/>
        </p:nvSpPr>
        <p:spPr>
          <a:xfrm>
            <a:off x="324000" y="553284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C: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5" name="CustomShape 9"/>
          <p:cNvSpPr/>
          <p:nvPr/>
        </p:nvSpPr>
        <p:spPr>
          <a:xfrm>
            <a:off x="324000" y="587916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E: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616" name="Table 10"/>
          <p:cNvGraphicFramePr/>
          <p:nvPr/>
        </p:nvGraphicFramePr>
        <p:xfrm>
          <a:off x="7407720" y="5123520"/>
          <a:ext cx="4783320" cy="1153800"/>
        </p:xfrm>
        <a:graphic>
          <a:graphicData uri="http://schemas.openxmlformats.org/drawingml/2006/table">
            <a:tbl>
              <a:tblPr/>
              <a:tblGrid>
                <a:gridCol w="1131120"/>
                <a:gridCol w="1195920"/>
                <a:gridCol w="1220040"/>
                <a:gridCol w="1236600"/>
              </a:tblGrid>
              <a:tr h="372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781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(0.40,0.81)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(0.08,0.42)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(0.08,0.21)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sp>
        <p:nvSpPr>
          <p:cNvPr id="617" name="CustomShape 11"/>
          <p:cNvSpPr/>
          <p:nvPr/>
        </p:nvSpPr>
        <p:spPr>
          <a:xfrm>
            <a:off x="2453400" y="5242320"/>
            <a:ext cx="51210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(sqrt(0.58)*0.85*sqrt(0.26))/0.54 = 0.61 (61%)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(sqrt(0.15)*0.75*sqrt(0.23))/0.54 = 0.22 (26%)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(sqrt(0.28)*0.20*sqrt(0.52))/0.54 = 0.15 (15%)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58800" y="356040"/>
            <a:ext cx="3400200" cy="53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From </a:t>
            </a:r>
            <a:br/>
            <a:br/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univariate </a:t>
            </a:r>
            <a:br/>
            <a:br/>
            <a:br/>
            <a:br/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to </a:t>
            </a:r>
            <a:br/>
            <a:br/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multivariate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7" name="Picture 4" descr=""/>
          <p:cNvPicPr/>
          <p:nvPr/>
        </p:nvPicPr>
        <p:blipFill>
          <a:blip r:embed="rId1"/>
          <a:stretch/>
        </p:blipFill>
        <p:spPr>
          <a:xfrm>
            <a:off x="4166640" y="3137400"/>
            <a:ext cx="7135920" cy="3372840"/>
          </a:xfrm>
          <a:prstGeom prst="rect">
            <a:avLst/>
          </a:prstGeom>
          <a:ln>
            <a:noFill/>
          </a:ln>
        </p:spPr>
      </p:pic>
      <p:pic>
        <p:nvPicPr>
          <p:cNvPr id="168" name="Picture 2" descr=""/>
          <p:cNvPicPr/>
          <p:nvPr/>
        </p:nvPicPr>
        <p:blipFill>
          <a:blip r:embed="rId2"/>
          <a:stretch/>
        </p:blipFill>
        <p:spPr>
          <a:xfrm>
            <a:off x="4308840" y="356040"/>
            <a:ext cx="2875680" cy="275184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7234920" y="6396480"/>
            <a:ext cx="49561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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= assumed degree of genetic relatedness (1, 0.5)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497160" y="292320"/>
            <a:ext cx="11184480" cy="30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 write-read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0.54 and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0.85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read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=0.58 and 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write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=0.26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contribution to phenotypic correlation attributable to additive genetic effects?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9" name="CustomShape 2"/>
          <p:cNvSpPr/>
          <p:nvPr/>
        </p:nvSpPr>
        <p:spPr>
          <a:xfrm>
            <a:off x="1846080" y="352980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0" name="CustomShape 3"/>
          <p:cNvSpPr/>
          <p:nvPr/>
        </p:nvSpPr>
        <p:spPr>
          <a:xfrm>
            <a:off x="375480" y="4480560"/>
            <a:ext cx="294012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1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1" name="CustomShape 4"/>
          <p:cNvSpPr/>
          <p:nvPr/>
        </p:nvSpPr>
        <p:spPr>
          <a:xfrm>
            <a:off x="6340680" y="505440"/>
            <a:ext cx="495108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This only makes sense if all the covariances have the same sign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2" name="CustomShape 5"/>
          <p:cNvSpPr/>
          <p:nvPr/>
        </p:nvSpPr>
        <p:spPr>
          <a:xfrm>
            <a:off x="6314400" y="3277440"/>
            <a:ext cx="2455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3" name="CustomShape 6"/>
          <p:cNvSpPr/>
          <p:nvPr/>
        </p:nvSpPr>
        <p:spPr>
          <a:xfrm>
            <a:off x="7281720" y="383004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4" name="Line 7"/>
          <p:cNvSpPr/>
          <p:nvPr/>
        </p:nvSpPr>
        <p:spPr>
          <a:xfrm>
            <a:off x="6105240" y="38203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5" name="CustomShape 8"/>
          <p:cNvSpPr/>
          <p:nvPr/>
        </p:nvSpPr>
        <p:spPr>
          <a:xfrm>
            <a:off x="324000" y="523188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26" name="CustomShape 9"/>
          <p:cNvSpPr/>
          <p:nvPr/>
        </p:nvSpPr>
        <p:spPr>
          <a:xfrm>
            <a:off x="324000" y="553284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C: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27" name="CustomShape 10"/>
          <p:cNvSpPr/>
          <p:nvPr/>
        </p:nvSpPr>
        <p:spPr>
          <a:xfrm>
            <a:off x="324000" y="587916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E: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628" name="Table 11"/>
          <p:cNvGraphicFramePr/>
          <p:nvPr/>
        </p:nvGraphicFramePr>
        <p:xfrm>
          <a:off x="7407720" y="5123520"/>
          <a:ext cx="4783320" cy="1153800"/>
        </p:xfrm>
        <a:graphic>
          <a:graphicData uri="http://schemas.openxmlformats.org/drawingml/2006/table">
            <a:tbl>
              <a:tblPr/>
              <a:tblGrid>
                <a:gridCol w="1131120"/>
                <a:gridCol w="1195920"/>
                <a:gridCol w="1220040"/>
                <a:gridCol w="1236600"/>
              </a:tblGrid>
              <a:tr h="372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781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Read-write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(0.40,0.81)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(0.08,0.42)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(0.08,0.21)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sp>
        <p:nvSpPr>
          <p:cNvPr id="629" name="CustomShape 12"/>
          <p:cNvSpPr/>
          <p:nvPr/>
        </p:nvSpPr>
        <p:spPr>
          <a:xfrm>
            <a:off x="2453400" y="5242320"/>
            <a:ext cx="51210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(sqrt(0.58)*0.85*sqrt(0.26))/0.54 = 0.61 (61%)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(sqrt(0.15)*0.75*sqrt(0.23))/0.54 = 0.22 (26%)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(sqrt(0.28)*0.20*sqrt(0.52))/0.54 = 0.15 (15%)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497160" y="292320"/>
            <a:ext cx="11184480" cy="30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 other variables with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0.54 and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0.85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=0.10 and SA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=0.15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contribution to phenotypic correlation attributable to additive genetic effects?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1" name="CustomShape 2"/>
          <p:cNvSpPr/>
          <p:nvPr/>
        </p:nvSpPr>
        <p:spPr>
          <a:xfrm>
            <a:off x="1846080" y="3529800"/>
            <a:ext cx="42584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Proportion of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6314400" y="3277440"/>
            <a:ext cx="2455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* 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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3" name="CustomShape 4"/>
          <p:cNvSpPr/>
          <p:nvPr/>
        </p:nvSpPr>
        <p:spPr>
          <a:xfrm>
            <a:off x="7281720" y="3862800"/>
            <a:ext cx="5205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4" name="Line 5"/>
          <p:cNvSpPr/>
          <p:nvPr/>
        </p:nvSpPr>
        <p:spPr>
          <a:xfrm>
            <a:off x="6105240" y="3820320"/>
            <a:ext cx="3348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5" name="CustomShape 6"/>
          <p:cNvSpPr/>
          <p:nvPr/>
        </p:nvSpPr>
        <p:spPr>
          <a:xfrm>
            <a:off x="2453400" y="5242320"/>
            <a:ext cx="5121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(sqrt(0.10)*0.85*sqrt(0.15))/0.54 = 0.20 (20%)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6" name="CustomShape 7"/>
          <p:cNvSpPr/>
          <p:nvPr/>
        </p:nvSpPr>
        <p:spPr>
          <a:xfrm>
            <a:off x="324000" y="5231880"/>
            <a:ext cx="42584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 of r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due to A: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7" name="CustomShape 8"/>
          <p:cNvSpPr/>
          <p:nvPr/>
        </p:nvSpPr>
        <p:spPr>
          <a:xfrm>
            <a:off x="375480" y="4480560"/>
            <a:ext cx="294012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1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Same for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r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What’s the best fitting model?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Check submodels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Now let’s add more variables!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274320" y="6066720"/>
            <a:ext cx="11703960" cy="5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 \\workshop\Faculty\lucia\2020\Wednesday\twoACEvc_practical_3traits.R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Table 1"/>
          <p:cNvGraphicFramePr/>
          <p:nvPr/>
        </p:nvGraphicFramePr>
        <p:xfrm>
          <a:off x="627120" y="3782160"/>
          <a:ext cx="11169000" cy="1853640"/>
        </p:xfrm>
        <a:graphic>
          <a:graphicData uri="http://schemas.openxmlformats.org/drawingml/2006/table">
            <a:tbl>
              <a:tblPr/>
              <a:tblGrid>
                <a:gridCol w="983520"/>
                <a:gridCol w="729000"/>
                <a:gridCol w="759960"/>
                <a:gridCol w="927000"/>
                <a:gridCol w="704160"/>
                <a:gridCol w="779760"/>
                <a:gridCol w="960480"/>
                <a:gridCol w="856440"/>
                <a:gridCol w="925920"/>
                <a:gridCol w="925920"/>
                <a:gridCol w="844920"/>
                <a:gridCol w="810000"/>
                <a:gridCol w="962280"/>
              </a:tblGrid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ph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3" name="Table 2"/>
          <p:cNvGraphicFramePr/>
          <p:nvPr/>
        </p:nvGraphicFramePr>
        <p:xfrm>
          <a:off x="1819080" y="1082160"/>
          <a:ext cx="8552880" cy="1853640"/>
        </p:xfrm>
        <a:graphic>
          <a:graphicData uri="http://schemas.openxmlformats.org/drawingml/2006/table">
            <a:tbl>
              <a:tblPr/>
              <a:tblGrid>
                <a:gridCol w="983520"/>
                <a:gridCol w="700920"/>
                <a:gridCol w="722520"/>
                <a:gridCol w="992520"/>
                <a:gridCol w="704160"/>
                <a:gridCol w="779760"/>
                <a:gridCol w="960480"/>
                <a:gridCol w="856440"/>
                <a:gridCol w="925920"/>
                <a:gridCol w="927000"/>
              </a:tblGrid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" name="Table 1"/>
          <p:cNvGraphicFramePr/>
          <p:nvPr/>
        </p:nvGraphicFramePr>
        <p:xfrm>
          <a:off x="627120" y="3782160"/>
          <a:ext cx="11169000" cy="1853640"/>
        </p:xfrm>
        <a:graphic>
          <a:graphicData uri="http://schemas.openxmlformats.org/drawingml/2006/table">
            <a:tbl>
              <a:tblPr/>
              <a:tblGrid>
                <a:gridCol w="983520"/>
                <a:gridCol w="729000"/>
                <a:gridCol w="759960"/>
                <a:gridCol w="927000"/>
                <a:gridCol w="704160"/>
                <a:gridCol w="779760"/>
                <a:gridCol w="960480"/>
                <a:gridCol w="856440"/>
                <a:gridCol w="925920"/>
                <a:gridCol w="925920"/>
                <a:gridCol w="844920"/>
                <a:gridCol w="810000"/>
                <a:gridCol w="962280"/>
              </a:tblGrid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ph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5" name="Table 2"/>
          <p:cNvGraphicFramePr/>
          <p:nvPr/>
        </p:nvGraphicFramePr>
        <p:xfrm>
          <a:off x="1819080" y="1082160"/>
          <a:ext cx="8552880" cy="1853640"/>
        </p:xfrm>
        <a:graphic>
          <a:graphicData uri="http://schemas.openxmlformats.org/drawingml/2006/table">
            <a:tbl>
              <a:tblPr/>
              <a:tblGrid>
                <a:gridCol w="983520"/>
                <a:gridCol w="700920"/>
                <a:gridCol w="722520"/>
                <a:gridCol w="992520"/>
                <a:gridCol w="704160"/>
                <a:gridCol w="779760"/>
                <a:gridCol w="960480"/>
                <a:gridCol w="856440"/>
                <a:gridCol w="925920"/>
                <a:gridCol w="927000"/>
              </a:tblGrid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Write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Math_R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Twin Covariances / Correlations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2297520" y="1524600"/>
            <a:ext cx="7501320" cy="418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Twin Covariances / Correlations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3" name="Picture 3" descr=""/>
          <p:cNvPicPr/>
          <p:nvPr/>
        </p:nvPicPr>
        <p:blipFill>
          <a:blip r:embed="rId1"/>
          <a:stretch/>
        </p:blipFill>
        <p:spPr>
          <a:xfrm>
            <a:off x="2297520" y="1524600"/>
            <a:ext cx="7501320" cy="418608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3910680" y="3294720"/>
            <a:ext cx="2949840" cy="3949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Within-twin covariance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821280" y="4657320"/>
            <a:ext cx="2949840" cy="3949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Within-twin covariance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3915720" y="4657320"/>
            <a:ext cx="2898000" cy="3949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Cross-twin covariance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6858720" y="3294720"/>
            <a:ext cx="2898000" cy="3949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Cross-twin covariance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"/>
          <p:cNvGrpSpPr/>
          <p:nvPr/>
        </p:nvGrpSpPr>
        <p:grpSpPr>
          <a:xfrm>
            <a:off x="148320" y="2003760"/>
            <a:ext cx="5362560" cy="1974600"/>
            <a:chOff x="148320" y="2003760"/>
            <a:chExt cx="5362560" cy="1974600"/>
          </a:xfrm>
        </p:grpSpPr>
        <p:sp>
          <p:nvSpPr>
            <p:cNvPr id="179" name="CustomShape 2"/>
            <p:cNvSpPr/>
            <p:nvPr/>
          </p:nvSpPr>
          <p:spPr>
            <a:xfrm>
              <a:off x="2392560" y="2420640"/>
              <a:ext cx="16012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0" name="CustomShape 3"/>
            <p:cNvSpPr/>
            <p:nvPr/>
          </p:nvSpPr>
          <p:spPr>
            <a:xfrm>
              <a:off x="3994560" y="2420640"/>
              <a:ext cx="15163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1" name="CustomShape 4"/>
            <p:cNvSpPr/>
            <p:nvPr/>
          </p:nvSpPr>
          <p:spPr>
            <a:xfrm>
              <a:off x="148320" y="3142440"/>
              <a:ext cx="16012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2" name="CustomShape 5"/>
            <p:cNvSpPr/>
            <p:nvPr/>
          </p:nvSpPr>
          <p:spPr>
            <a:xfrm>
              <a:off x="190800" y="3645000"/>
              <a:ext cx="15163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3" name="CustomShape 6"/>
            <p:cNvSpPr/>
            <p:nvPr/>
          </p:nvSpPr>
          <p:spPr>
            <a:xfrm>
              <a:off x="598320" y="2003760"/>
              <a:ext cx="8953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184" name="Group 7"/>
          <p:cNvGrpSpPr/>
          <p:nvPr/>
        </p:nvGrpSpPr>
        <p:grpSpPr>
          <a:xfrm>
            <a:off x="145800" y="4445280"/>
            <a:ext cx="5381280" cy="1703160"/>
            <a:chOff x="145800" y="4445280"/>
            <a:chExt cx="5381280" cy="1703160"/>
          </a:xfrm>
        </p:grpSpPr>
        <p:sp>
          <p:nvSpPr>
            <p:cNvPr id="185" name="CustomShape 8"/>
            <p:cNvSpPr/>
            <p:nvPr/>
          </p:nvSpPr>
          <p:spPr>
            <a:xfrm>
              <a:off x="2398320" y="4554360"/>
              <a:ext cx="16070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6" name="CustomShape 9"/>
            <p:cNvSpPr/>
            <p:nvPr/>
          </p:nvSpPr>
          <p:spPr>
            <a:xfrm>
              <a:off x="4005720" y="4554360"/>
              <a:ext cx="15213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7" name="CustomShape 10"/>
            <p:cNvSpPr/>
            <p:nvPr/>
          </p:nvSpPr>
          <p:spPr>
            <a:xfrm>
              <a:off x="145800" y="5307120"/>
              <a:ext cx="16070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8" name="CustomShape 11"/>
            <p:cNvSpPr/>
            <p:nvPr/>
          </p:nvSpPr>
          <p:spPr>
            <a:xfrm>
              <a:off x="188640" y="5815080"/>
              <a:ext cx="15213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89" name="CustomShape 12"/>
            <p:cNvSpPr/>
            <p:nvPr/>
          </p:nvSpPr>
          <p:spPr>
            <a:xfrm>
              <a:off x="658080" y="4445280"/>
              <a:ext cx="8985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190" name="CustomShape 13"/>
          <p:cNvSpPr/>
          <p:nvPr/>
        </p:nvSpPr>
        <p:spPr>
          <a:xfrm>
            <a:off x="1312200" y="978480"/>
            <a:ext cx="3986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Variance/covariance matrices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91" name="Group 14"/>
          <p:cNvGrpSpPr/>
          <p:nvPr/>
        </p:nvGrpSpPr>
        <p:grpSpPr>
          <a:xfrm>
            <a:off x="5645880" y="1980360"/>
            <a:ext cx="5686560" cy="1983960"/>
            <a:chOff x="5645880" y="1980360"/>
            <a:chExt cx="5686560" cy="1983960"/>
          </a:xfrm>
        </p:grpSpPr>
        <p:sp>
          <p:nvSpPr>
            <p:cNvPr id="192" name="CustomShape 15"/>
            <p:cNvSpPr/>
            <p:nvPr/>
          </p:nvSpPr>
          <p:spPr>
            <a:xfrm>
              <a:off x="8025840" y="2404800"/>
              <a:ext cx="16981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93" name="CustomShape 16"/>
            <p:cNvSpPr/>
            <p:nvPr/>
          </p:nvSpPr>
          <p:spPr>
            <a:xfrm>
              <a:off x="9724680" y="2404800"/>
              <a:ext cx="16077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94" name="CustomShape 17"/>
            <p:cNvSpPr/>
            <p:nvPr/>
          </p:nvSpPr>
          <p:spPr>
            <a:xfrm>
              <a:off x="5645880" y="3127680"/>
              <a:ext cx="16981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95" name="CustomShape 18"/>
            <p:cNvSpPr/>
            <p:nvPr/>
          </p:nvSpPr>
          <p:spPr>
            <a:xfrm>
              <a:off x="5690880" y="3630960"/>
              <a:ext cx="16077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96" name="CustomShape 19"/>
            <p:cNvSpPr/>
            <p:nvPr/>
          </p:nvSpPr>
          <p:spPr>
            <a:xfrm>
              <a:off x="6019920" y="1980360"/>
              <a:ext cx="94968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197" name="Group 20"/>
          <p:cNvGrpSpPr/>
          <p:nvPr/>
        </p:nvGrpSpPr>
        <p:grpSpPr>
          <a:xfrm>
            <a:off x="5645880" y="4372200"/>
            <a:ext cx="5619240" cy="1742400"/>
            <a:chOff x="5645880" y="4372200"/>
            <a:chExt cx="5619240" cy="1742400"/>
          </a:xfrm>
        </p:grpSpPr>
        <p:sp>
          <p:nvSpPr>
            <p:cNvPr id="198" name="CustomShape 21"/>
            <p:cNvSpPr/>
            <p:nvPr/>
          </p:nvSpPr>
          <p:spPr>
            <a:xfrm>
              <a:off x="7997760" y="4404240"/>
              <a:ext cx="16779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99" name="CustomShape 22"/>
            <p:cNvSpPr/>
            <p:nvPr/>
          </p:nvSpPr>
          <p:spPr>
            <a:xfrm>
              <a:off x="9676440" y="4404240"/>
              <a:ext cx="15886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00" name="CustomShape 23"/>
            <p:cNvSpPr/>
            <p:nvPr/>
          </p:nvSpPr>
          <p:spPr>
            <a:xfrm>
              <a:off x="5645880" y="5226480"/>
              <a:ext cx="16779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01" name="CustomShape 24"/>
            <p:cNvSpPr/>
            <p:nvPr/>
          </p:nvSpPr>
          <p:spPr>
            <a:xfrm>
              <a:off x="5690520" y="5781240"/>
              <a:ext cx="15886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02" name="CustomShape 25"/>
            <p:cNvSpPr/>
            <p:nvPr/>
          </p:nvSpPr>
          <p:spPr>
            <a:xfrm>
              <a:off x="6031080" y="4372200"/>
              <a:ext cx="9385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203" name="CustomShape 26"/>
          <p:cNvSpPr/>
          <p:nvPr/>
        </p:nvSpPr>
        <p:spPr>
          <a:xfrm>
            <a:off x="7299360" y="978480"/>
            <a:ext cx="3647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Correlation matrices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04" name="Picture 5" descr=""/>
          <p:cNvPicPr/>
          <p:nvPr/>
        </p:nvPicPr>
        <p:blipFill>
          <a:blip r:embed="rId1"/>
          <a:srcRect l="0" t="4348" r="0" b="74199"/>
          <a:stretch/>
        </p:blipFill>
        <p:spPr>
          <a:xfrm>
            <a:off x="1450800" y="2823480"/>
            <a:ext cx="4276080" cy="1234800"/>
          </a:xfrm>
          <a:prstGeom prst="rect">
            <a:avLst/>
          </a:prstGeom>
          <a:ln>
            <a:noFill/>
          </a:ln>
        </p:spPr>
      </p:pic>
      <p:pic>
        <p:nvPicPr>
          <p:cNvPr id="205" name="Picture 36" descr=""/>
          <p:cNvPicPr/>
          <p:nvPr/>
        </p:nvPicPr>
        <p:blipFill>
          <a:blip r:embed="rId2"/>
          <a:srcRect l="0" t="29200" r="0" b="49341"/>
          <a:stretch/>
        </p:blipFill>
        <p:spPr>
          <a:xfrm>
            <a:off x="1450800" y="5022720"/>
            <a:ext cx="4276080" cy="1234800"/>
          </a:xfrm>
          <a:prstGeom prst="rect">
            <a:avLst/>
          </a:prstGeom>
          <a:ln>
            <a:noFill/>
          </a:ln>
        </p:spPr>
      </p:pic>
      <p:pic>
        <p:nvPicPr>
          <p:cNvPr id="206" name="Picture 40" descr=""/>
          <p:cNvPicPr/>
          <p:nvPr/>
        </p:nvPicPr>
        <p:blipFill>
          <a:blip r:embed="rId3"/>
          <a:srcRect l="0" t="53895" r="0" b="25358"/>
          <a:stretch/>
        </p:blipFill>
        <p:spPr>
          <a:xfrm>
            <a:off x="6961680" y="2817720"/>
            <a:ext cx="4276080" cy="1193760"/>
          </a:xfrm>
          <a:prstGeom prst="rect">
            <a:avLst/>
          </a:prstGeom>
          <a:ln>
            <a:noFill/>
          </a:ln>
        </p:spPr>
      </p:pic>
      <p:pic>
        <p:nvPicPr>
          <p:cNvPr id="207" name="Picture 41" descr=""/>
          <p:cNvPicPr/>
          <p:nvPr/>
        </p:nvPicPr>
        <p:blipFill>
          <a:blip r:embed="rId4"/>
          <a:srcRect l="0" t="79247" r="0" b="0"/>
          <a:stretch/>
        </p:blipFill>
        <p:spPr>
          <a:xfrm>
            <a:off x="6961680" y="4967640"/>
            <a:ext cx="4276080" cy="119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148320" y="2003760"/>
            <a:ext cx="5362560" cy="1974600"/>
            <a:chOff x="148320" y="2003760"/>
            <a:chExt cx="5362560" cy="1974600"/>
          </a:xfrm>
        </p:grpSpPr>
        <p:sp>
          <p:nvSpPr>
            <p:cNvPr id="209" name="CustomShape 2"/>
            <p:cNvSpPr/>
            <p:nvPr/>
          </p:nvSpPr>
          <p:spPr>
            <a:xfrm>
              <a:off x="2392560" y="2420640"/>
              <a:ext cx="16012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0" name="CustomShape 3"/>
            <p:cNvSpPr/>
            <p:nvPr/>
          </p:nvSpPr>
          <p:spPr>
            <a:xfrm>
              <a:off x="3994560" y="2420640"/>
              <a:ext cx="15163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1" name="CustomShape 4"/>
            <p:cNvSpPr/>
            <p:nvPr/>
          </p:nvSpPr>
          <p:spPr>
            <a:xfrm>
              <a:off x="148320" y="3142440"/>
              <a:ext cx="16012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2" name="CustomShape 5"/>
            <p:cNvSpPr/>
            <p:nvPr/>
          </p:nvSpPr>
          <p:spPr>
            <a:xfrm>
              <a:off x="190800" y="3645000"/>
              <a:ext cx="15163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3" name="CustomShape 6"/>
            <p:cNvSpPr/>
            <p:nvPr/>
          </p:nvSpPr>
          <p:spPr>
            <a:xfrm>
              <a:off x="598320" y="2003760"/>
              <a:ext cx="8953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14" name="Group 7"/>
          <p:cNvGrpSpPr/>
          <p:nvPr/>
        </p:nvGrpSpPr>
        <p:grpSpPr>
          <a:xfrm>
            <a:off x="145800" y="4445280"/>
            <a:ext cx="5381280" cy="1703160"/>
            <a:chOff x="145800" y="4445280"/>
            <a:chExt cx="5381280" cy="1703160"/>
          </a:xfrm>
        </p:grpSpPr>
        <p:sp>
          <p:nvSpPr>
            <p:cNvPr id="215" name="CustomShape 8"/>
            <p:cNvSpPr/>
            <p:nvPr/>
          </p:nvSpPr>
          <p:spPr>
            <a:xfrm>
              <a:off x="2398320" y="4554360"/>
              <a:ext cx="16070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6" name="CustomShape 9"/>
            <p:cNvSpPr/>
            <p:nvPr/>
          </p:nvSpPr>
          <p:spPr>
            <a:xfrm>
              <a:off x="4005720" y="4554360"/>
              <a:ext cx="15213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7" name="CustomShape 10"/>
            <p:cNvSpPr/>
            <p:nvPr/>
          </p:nvSpPr>
          <p:spPr>
            <a:xfrm>
              <a:off x="145800" y="5307120"/>
              <a:ext cx="16070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8" name="CustomShape 11"/>
            <p:cNvSpPr/>
            <p:nvPr/>
          </p:nvSpPr>
          <p:spPr>
            <a:xfrm>
              <a:off x="188640" y="5815080"/>
              <a:ext cx="15213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19" name="CustomShape 12"/>
            <p:cNvSpPr/>
            <p:nvPr/>
          </p:nvSpPr>
          <p:spPr>
            <a:xfrm>
              <a:off x="658080" y="4445280"/>
              <a:ext cx="8985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220" name="CustomShape 13"/>
          <p:cNvSpPr/>
          <p:nvPr/>
        </p:nvSpPr>
        <p:spPr>
          <a:xfrm>
            <a:off x="1312200" y="978480"/>
            <a:ext cx="3986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Variance/covariance matrices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221" name="Group 14"/>
          <p:cNvGrpSpPr/>
          <p:nvPr/>
        </p:nvGrpSpPr>
        <p:grpSpPr>
          <a:xfrm>
            <a:off x="5645880" y="1980360"/>
            <a:ext cx="5686560" cy="1983960"/>
            <a:chOff x="5645880" y="1980360"/>
            <a:chExt cx="5686560" cy="1983960"/>
          </a:xfrm>
        </p:grpSpPr>
        <p:sp>
          <p:nvSpPr>
            <p:cNvPr id="222" name="CustomShape 15"/>
            <p:cNvSpPr/>
            <p:nvPr/>
          </p:nvSpPr>
          <p:spPr>
            <a:xfrm>
              <a:off x="8025840" y="2404800"/>
              <a:ext cx="16981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23" name="CustomShape 16"/>
            <p:cNvSpPr/>
            <p:nvPr/>
          </p:nvSpPr>
          <p:spPr>
            <a:xfrm>
              <a:off x="9724680" y="2404800"/>
              <a:ext cx="16077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24" name="CustomShape 17"/>
            <p:cNvSpPr/>
            <p:nvPr/>
          </p:nvSpPr>
          <p:spPr>
            <a:xfrm>
              <a:off x="5645880" y="3127680"/>
              <a:ext cx="169812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25" name="CustomShape 18"/>
            <p:cNvSpPr/>
            <p:nvPr/>
          </p:nvSpPr>
          <p:spPr>
            <a:xfrm>
              <a:off x="5690880" y="3630960"/>
              <a:ext cx="16077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26" name="CustomShape 19"/>
            <p:cNvSpPr/>
            <p:nvPr/>
          </p:nvSpPr>
          <p:spPr>
            <a:xfrm>
              <a:off x="6019920" y="1980360"/>
              <a:ext cx="94968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27" name="Group 20"/>
          <p:cNvGrpSpPr/>
          <p:nvPr/>
        </p:nvGrpSpPr>
        <p:grpSpPr>
          <a:xfrm>
            <a:off x="5645880" y="4372200"/>
            <a:ext cx="5619240" cy="1742400"/>
            <a:chOff x="5645880" y="4372200"/>
            <a:chExt cx="5619240" cy="1742400"/>
          </a:xfrm>
        </p:grpSpPr>
        <p:sp>
          <p:nvSpPr>
            <p:cNvPr id="228" name="CustomShape 21"/>
            <p:cNvSpPr/>
            <p:nvPr/>
          </p:nvSpPr>
          <p:spPr>
            <a:xfrm>
              <a:off x="7997760" y="4404240"/>
              <a:ext cx="16779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29" name="CustomShape 22"/>
            <p:cNvSpPr/>
            <p:nvPr/>
          </p:nvSpPr>
          <p:spPr>
            <a:xfrm>
              <a:off x="9676440" y="4404240"/>
              <a:ext cx="15886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30" name="CustomShape 23"/>
            <p:cNvSpPr/>
            <p:nvPr/>
          </p:nvSpPr>
          <p:spPr>
            <a:xfrm>
              <a:off x="5645880" y="5226480"/>
              <a:ext cx="16779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31" name="CustomShape 24"/>
            <p:cNvSpPr/>
            <p:nvPr/>
          </p:nvSpPr>
          <p:spPr>
            <a:xfrm>
              <a:off x="5690520" y="5781240"/>
              <a:ext cx="15886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32" name="CustomShape 25"/>
            <p:cNvSpPr/>
            <p:nvPr/>
          </p:nvSpPr>
          <p:spPr>
            <a:xfrm>
              <a:off x="6031080" y="4372200"/>
              <a:ext cx="9385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233" name="CustomShape 26"/>
          <p:cNvSpPr/>
          <p:nvPr/>
        </p:nvSpPr>
        <p:spPr>
          <a:xfrm>
            <a:off x="7299360" y="978480"/>
            <a:ext cx="3647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Correlation matrices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4" name="Picture 5" descr=""/>
          <p:cNvPicPr/>
          <p:nvPr/>
        </p:nvPicPr>
        <p:blipFill>
          <a:blip r:embed="rId1"/>
          <a:srcRect l="0" t="4348" r="0" b="74199"/>
          <a:stretch/>
        </p:blipFill>
        <p:spPr>
          <a:xfrm>
            <a:off x="1450800" y="2823480"/>
            <a:ext cx="4276080" cy="1234800"/>
          </a:xfrm>
          <a:prstGeom prst="rect">
            <a:avLst/>
          </a:prstGeom>
          <a:ln>
            <a:noFill/>
          </a:ln>
        </p:spPr>
      </p:pic>
      <p:pic>
        <p:nvPicPr>
          <p:cNvPr id="235" name="Picture 36" descr=""/>
          <p:cNvPicPr/>
          <p:nvPr/>
        </p:nvPicPr>
        <p:blipFill>
          <a:blip r:embed="rId2"/>
          <a:srcRect l="0" t="29200" r="0" b="50047"/>
          <a:stretch/>
        </p:blipFill>
        <p:spPr>
          <a:xfrm>
            <a:off x="1450800" y="5022720"/>
            <a:ext cx="4276080" cy="1193760"/>
          </a:xfrm>
          <a:prstGeom prst="rect">
            <a:avLst/>
          </a:prstGeom>
          <a:ln>
            <a:noFill/>
          </a:ln>
        </p:spPr>
      </p:pic>
      <p:pic>
        <p:nvPicPr>
          <p:cNvPr id="236" name="Picture 40" descr=""/>
          <p:cNvPicPr/>
          <p:nvPr/>
        </p:nvPicPr>
        <p:blipFill>
          <a:blip r:embed="rId3"/>
          <a:srcRect l="0" t="53895" r="0" b="25358"/>
          <a:stretch/>
        </p:blipFill>
        <p:spPr>
          <a:xfrm>
            <a:off x="6961680" y="2817720"/>
            <a:ext cx="4276080" cy="1193760"/>
          </a:xfrm>
          <a:prstGeom prst="rect">
            <a:avLst/>
          </a:prstGeom>
          <a:ln>
            <a:noFill/>
          </a:ln>
        </p:spPr>
      </p:pic>
      <p:pic>
        <p:nvPicPr>
          <p:cNvPr id="237" name="Picture 41" descr=""/>
          <p:cNvPicPr/>
          <p:nvPr/>
        </p:nvPicPr>
        <p:blipFill>
          <a:blip r:embed="rId4"/>
          <a:srcRect l="0" t="79247" r="0" b="0"/>
          <a:stretch/>
        </p:blipFill>
        <p:spPr>
          <a:xfrm>
            <a:off x="6961680" y="4967640"/>
            <a:ext cx="4276080" cy="1193760"/>
          </a:xfrm>
          <a:prstGeom prst="rect">
            <a:avLst/>
          </a:prstGeom>
          <a:ln>
            <a:noFill/>
          </a:ln>
        </p:spPr>
      </p:pic>
      <p:grpSp>
        <p:nvGrpSpPr>
          <p:cNvPr id="238" name="Group 27"/>
          <p:cNvGrpSpPr/>
          <p:nvPr/>
        </p:nvGrpSpPr>
        <p:grpSpPr>
          <a:xfrm>
            <a:off x="3456720" y="3051000"/>
            <a:ext cx="2190240" cy="706320"/>
            <a:chOff x="3456720" y="3051000"/>
            <a:chExt cx="2190240" cy="706320"/>
          </a:xfrm>
        </p:grpSpPr>
        <p:sp>
          <p:nvSpPr>
            <p:cNvPr id="239" name="CustomShape 28"/>
            <p:cNvSpPr/>
            <p:nvPr/>
          </p:nvSpPr>
          <p:spPr>
            <a:xfrm>
              <a:off x="3456720" y="3051000"/>
              <a:ext cx="219024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" name="CustomShape 29"/>
            <p:cNvSpPr/>
            <p:nvPr/>
          </p:nvSpPr>
          <p:spPr>
            <a:xfrm>
              <a:off x="4053960" y="3265200"/>
              <a:ext cx="157212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CustomShape 30"/>
            <p:cNvSpPr/>
            <p:nvPr/>
          </p:nvSpPr>
          <p:spPr>
            <a:xfrm>
              <a:off x="4995720" y="3540600"/>
              <a:ext cx="63036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2" name="Group 31"/>
          <p:cNvGrpSpPr/>
          <p:nvPr/>
        </p:nvGrpSpPr>
        <p:grpSpPr>
          <a:xfrm>
            <a:off x="3436200" y="5280480"/>
            <a:ext cx="2290680" cy="706680"/>
            <a:chOff x="3436200" y="5280480"/>
            <a:chExt cx="2290680" cy="706680"/>
          </a:xfrm>
        </p:grpSpPr>
        <p:sp>
          <p:nvSpPr>
            <p:cNvPr id="243" name="CustomShape 32"/>
            <p:cNvSpPr/>
            <p:nvPr/>
          </p:nvSpPr>
          <p:spPr>
            <a:xfrm>
              <a:off x="3436200" y="5280480"/>
              <a:ext cx="22906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33"/>
            <p:cNvSpPr/>
            <p:nvPr/>
          </p:nvSpPr>
          <p:spPr>
            <a:xfrm>
              <a:off x="4061160" y="5494680"/>
              <a:ext cx="164448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CustomShape 34"/>
            <p:cNvSpPr/>
            <p:nvPr/>
          </p:nvSpPr>
          <p:spPr>
            <a:xfrm>
              <a:off x="5046120" y="5770440"/>
              <a:ext cx="6595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6" name="Group 35"/>
          <p:cNvGrpSpPr/>
          <p:nvPr/>
        </p:nvGrpSpPr>
        <p:grpSpPr>
          <a:xfrm>
            <a:off x="8935920" y="3060000"/>
            <a:ext cx="2346120" cy="706320"/>
            <a:chOff x="8935920" y="3060000"/>
            <a:chExt cx="2346120" cy="706320"/>
          </a:xfrm>
        </p:grpSpPr>
        <p:sp>
          <p:nvSpPr>
            <p:cNvPr id="247" name="CustomShape 36"/>
            <p:cNvSpPr/>
            <p:nvPr/>
          </p:nvSpPr>
          <p:spPr>
            <a:xfrm>
              <a:off x="8935920" y="3060000"/>
              <a:ext cx="234612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CustomShape 37"/>
            <p:cNvSpPr/>
            <p:nvPr/>
          </p:nvSpPr>
          <p:spPr>
            <a:xfrm>
              <a:off x="9575640" y="3274200"/>
              <a:ext cx="168408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CustomShape 38"/>
            <p:cNvSpPr/>
            <p:nvPr/>
          </p:nvSpPr>
          <p:spPr>
            <a:xfrm>
              <a:off x="10584360" y="3549600"/>
              <a:ext cx="67536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39"/>
          <p:cNvGrpSpPr/>
          <p:nvPr/>
        </p:nvGrpSpPr>
        <p:grpSpPr>
          <a:xfrm>
            <a:off x="8935920" y="5152680"/>
            <a:ext cx="2346120" cy="706680"/>
            <a:chOff x="8935920" y="5152680"/>
            <a:chExt cx="2346120" cy="706680"/>
          </a:xfrm>
        </p:grpSpPr>
        <p:sp>
          <p:nvSpPr>
            <p:cNvPr id="251" name="CustomShape 40"/>
            <p:cNvSpPr/>
            <p:nvPr/>
          </p:nvSpPr>
          <p:spPr>
            <a:xfrm>
              <a:off x="8935920" y="5152680"/>
              <a:ext cx="234612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41"/>
            <p:cNvSpPr/>
            <p:nvPr/>
          </p:nvSpPr>
          <p:spPr>
            <a:xfrm>
              <a:off x="9575640" y="5366880"/>
              <a:ext cx="168408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CustomShape 42"/>
            <p:cNvSpPr/>
            <p:nvPr/>
          </p:nvSpPr>
          <p:spPr>
            <a:xfrm>
              <a:off x="10584360" y="5642640"/>
              <a:ext cx="67536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362280" y="818640"/>
            <a:ext cx="5829120" cy="19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are our initial expectations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after looking at the covariance and correlation matrices by zygosity?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common etiological influences?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255" name="Group 2"/>
          <p:cNvGrpSpPr/>
          <p:nvPr/>
        </p:nvGrpSpPr>
        <p:grpSpPr>
          <a:xfrm>
            <a:off x="3403080" y="2911320"/>
            <a:ext cx="2359080" cy="706320"/>
            <a:chOff x="3403080" y="2911320"/>
            <a:chExt cx="2359080" cy="706320"/>
          </a:xfrm>
        </p:grpSpPr>
        <p:sp>
          <p:nvSpPr>
            <p:cNvPr id="256" name="CustomShape 3"/>
            <p:cNvSpPr/>
            <p:nvPr/>
          </p:nvSpPr>
          <p:spPr>
            <a:xfrm>
              <a:off x="3403080" y="2911320"/>
              <a:ext cx="2359080" cy="21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4"/>
            <p:cNvSpPr/>
            <p:nvPr/>
          </p:nvSpPr>
          <p:spPr>
            <a:xfrm>
              <a:off x="4046400" y="3125520"/>
              <a:ext cx="1693440" cy="277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CustomShape 5"/>
            <p:cNvSpPr/>
            <p:nvPr/>
          </p:nvSpPr>
          <p:spPr>
            <a:xfrm>
              <a:off x="5060880" y="3400920"/>
              <a:ext cx="679320" cy="2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6"/>
          <p:cNvGrpSpPr/>
          <p:nvPr/>
        </p:nvGrpSpPr>
        <p:grpSpPr>
          <a:xfrm>
            <a:off x="3438000" y="5578200"/>
            <a:ext cx="2323800" cy="815040"/>
            <a:chOff x="3438000" y="5578200"/>
            <a:chExt cx="2323800" cy="815040"/>
          </a:xfrm>
        </p:grpSpPr>
        <p:sp>
          <p:nvSpPr>
            <p:cNvPr id="260" name="CustomShape 7"/>
            <p:cNvSpPr/>
            <p:nvPr/>
          </p:nvSpPr>
          <p:spPr>
            <a:xfrm>
              <a:off x="3438000" y="5578200"/>
              <a:ext cx="2323800" cy="24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CustomShape 8"/>
            <p:cNvSpPr/>
            <p:nvPr/>
          </p:nvSpPr>
          <p:spPr>
            <a:xfrm>
              <a:off x="4071960" y="5825520"/>
              <a:ext cx="1668240" cy="3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CustomShape 9"/>
            <p:cNvSpPr/>
            <p:nvPr/>
          </p:nvSpPr>
          <p:spPr>
            <a:xfrm>
              <a:off x="5071320" y="6143400"/>
              <a:ext cx="668880" cy="24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3" name="Group 10"/>
          <p:cNvGrpSpPr/>
          <p:nvPr/>
        </p:nvGrpSpPr>
        <p:grpSpPr>
          <a:xfrm>
            <a:off x="-304920" y="1191240"/>
            <a:ext cx="5902560" cy="2200320"/>
            <a:chOff x="-304920" y="1191240"/>
            <a:chExt cx="5902560" cy="2200320"/>
          </a:xfrm>
        </p:grpSpPr>
        <p:sp>
          <p:nvSpPr>
            <p:cNvPr id="264" name="CustomShape 11"/>
            <p:cNvSpPr/>
            <p:nvPr/>
          </p:nvSpPr>
          <p:spPr>
            <a:xfrm>
              <a:off x="2018160" y="17298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65" name="CustomShape 12"/>
            <p:cNvSpPr/>
            <p:nvPr/>
          </p:nvSpPr>
          <p:spPr>
            <a:xfrm>
              <a:off x="4030200" y="171972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66" name="CustomShape 13"/>
            <p:cNvSpPr/>
            <p:nvPr/>
          </p:nvSpPr>
          <p:spPr>
            <a:xfrm>
              <a:off x="-304920" y="2491200"/>
              <a:ext cx="16556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67" name="CustomShape 14"/>
            <p:cNvSpPr/>
            <p:nvPr/>
          </p:nvSpPr>
          <p:spPr>
            <a:xfrm>
              <a:off x="-260640" y="3058200"/>
              <a:ext cx="15674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68" name="CustomShape 15"/>
            <p:cNvSpPr/>
            <p:nvPr/>
          </p:nvSpPr>
          <p:spPr>
            <a:xfrm>
              <a:off x="131760" y="1191240"/>
              <a:ext cx="92592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MZ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69" name="Group 16"/>
          <p:cNvGrpSpPr/>
          <p:nvPr/>
        </p:nvGrpSpPr>
        <p:grpSpPr>
          <a:xfrm>
            <a:off x="-286200" y="4160880"/>
            <a:ext cx="5874840" cy="1959840"/>
            <a:chOff x="-286200" y="4160880"/>
            <a:chExt cx="5874840" cy="1959840"/>
          </a:xfrm>
        </p:grpSpPr>
        <p:sp>
          <p:nvSpPr>
            <p:cNvPr id="270" name="CustomShape 17"/>
            <p:cNvSpPr/>
            <p:nvPr/>
          </p:nvSpPr>
          <p:spPr>
            <a:xfrm>
              <a:off x="2006640" y="440964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71" name="CustomShape 18"/>
            <p:cNvSpPr/>
            <p:nvPr/>
          </p:nvSpPr>
          <p:spPr>
            <a:xfrm>
              <a:off x="4039560" y="43905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72" name="CustomShape 19"/>
            <p:cNvSpPr/>
            <p:nvPr/>
          </p:nvSpPr>
          <p:spPr>
            <a:xfrm>
              <a:off x="-286200" y="5162400"/>
              <a:ext cx="16362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1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73" name="CustomShape 20"/>
            <p:cNvSpPr/>
            <p:nvPr/>
          </p:nvSpPr>
          <p:spPr>
            <a:xfrm>
              <a:off x="-242640" y="5787360"/>
              <a:ext cx="15490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Twin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74" name="CustomShape 21"/>
            <p:cNvSpPr/>
            <p:nvPr/>
          </p:nvSpPr>
          <p:spPr>
            <a:xfrm>
              <a:off x="131760" y="4160880"/>
              <a:ext cx="91476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DZ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275" name="Picture 36" descr=""/>
          <p:cNvPicPr/>
          <p:nvPr/>
        </p:nvPicPr>
        <p:blipFill>
          <a:blip r:embed="rId1"/>
          <a:srcRect l="0" t="53895" r="0" b="25358"/>
          <a:stretch/>
        </p:blipFill>
        <p:spPr>
          <a:xfrm>
            <a:off x="917280" y="2136960"/>
            <a:ext cx="4816800" cy="1344960"/>
          </a:xfrm>
          <a:prstGeom prst="rect">
            <a:avLst/>
          </a:prstGeom>
          <a:ln>
            <a:noFill/>
          </a:ln>
        </p:spPr>
      </p:pic>
      <p:pic>
        <p:nvPicPr>
          <p:cNvPr id="276" name="Picture 37" descr=""/>
          <p:cNvPicPr/>
          <p:nvPr/>
        </p:nvPicPr>
        <p:blipFill>
          <a:blip r:embed="rId2"/>
          <a:srcRect l="0" t="79247" r="0" b="0"/>
          <a:stretch/>
        </p:blipFill>
        <p:spPr>
          <a:xfrm>
            <a:off x="917280" y="4865760"/>
            <a:ext cx="4816800" cy="1344960"/>
          </a:xfrm>
          <a:prstGeom prst="rect">
            <a:avLst/>
          </a:prstGeom>
          <a:ln>
            <a:noFill/>
          </a:ln>
        </p:spPr>
      </p:pic>
      <p:grpSp>
        <p:nvGrpSpPr>
          <p:cNvPr id="277" name="Group 22"/>
          <p:cNvGrpSpPr/>
          <p:nvPr/>
        </p:nvGrpSpPr>
        <p:grpSpPr>
          <a:xfrm>
            <a:off x="3159720" y="2440800"/>
            <a:ext cx="2619000" cy="795600"/>
            <a:chOff x="3159720" y="2440800"/>
            <a:chExt cx="2619000" cy="795600"/>
          </a:xfrm>
        </p:grpSpPr>
        <p:sp>
          <p:nvSpPr>
            <p:cNvPr id="278" name="CustomShape 23"/>
            <p:cNvSpPr/>
            <p:nvPr/>
          </p:nvSpPr>
          <p:spPr>
            <a:xfrm>
              <a:off x="3159720" y="244080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" name="CustomShape 24"/>
            <p:cNvSpPr/>
            <p:nvPr/>
          </p:nvSpPr>
          <p:spPr>
            <a:xfrm>
              <a:off x="3873960" y="268200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" name="CustomShape 25"/>
            <p:cNvSpPr/>
            <p:nvPr/>
          </p:nvSpPr>
          <p:spPr>
            <a:xfrm>
              <a:off x="5000040" y="299232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1" name="Group 26"/>
          <p:cNvGrpSpPr/>
          <p:nvPr/>
        </p:nvGrpSpPr>
        <p:grpSpPr>
          <a:xfrm>
            <a:off x="3159720" y="5112360"/>
            <a:ext cx="2619000" cy="795960"/>
            <a:chOff x="3159720" y="5112360"/>
            <a:chExt cx="2619000" cy="795960"/>
          </a:xfrm>
        </p:grpSpPr>
        <p:sp>
          <p:nvSpPr>
            <p:cNvPr id="282" name="CustomShape 27"/>
            <p:cNvSpPr/>
            <p:nvPr/>
          </p:nvSpPr>
          <p:spPr>
            <a:xfrm>
              <a:off x="3159720" y="5112360"/>
              <a:ext cx="2619000" cy="24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" name="CustomShape 28"/>
            <p:cNvSpPr/>
            <p:nvPr/>
          </p:nvSpPr>
          <p:spPr>
            <a:xfrm>
              <a:off x="3873960" y="5353920"/>
              <a:ext cx="1879920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CustomShape 29"/>
            <p:cNvSpPr/>
            <p:nvPr/>
          </p:nvSpPr>
          <p:spPr>
            <a:xfrm>
              <a:off x="5000040" y="5664240"/>
              <a:ext cx="753840" cy="244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4380</TotalTime>
  <Application>LibreOffice/6.1.5.2$Linux_X86_64 LibreOffice_project/10$Build-2</Application>
  <Words>2737</Words>
  <Paragraphs>613</Paragraphs>
  <Company>Virginia Commonwealth University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2018-03-07T13:06:50Z</dcterms:created>
  <dc:creator>Elizabeth Prom-Wormley</dc:creator>
  <dc:description/>
  <dc:language>en-US</dc:language>
  <cp:lastModifiedBy/>
  <cp:lastPrinted>2018-03-07T14:59:43Z</cp:lastPrinted>
  <dcterms:modified xsi:type="dcterms:W3CDTF">2020-03-04T08:41:34Z</dcterms:modified>
  <cp:revision>129</cp:revision>
  <dc:subject/>
  <dc:title>Bivariate Genetic Analysis Practical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Virginia Commonwealth University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38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45</vt:i4>
  </property>
</Properties>
</file>