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5"/>
  </p:notesMasterIdLst>
  <p:sldIdLst>
    <p:sldId id="266" r:id="rId4"/>
    <p:sldId id="267" r:id="rId5"/>
    <p:sldId id="271" r:id="rId6"/>
    <p:sldId id="264" r:id="rId7"/>
    <p:sldId id="265" r:id="rId8"/>
    <p:sldId id="311" r:id="rId9"/>
    <p:sldId id="312" r:id="rId10"/>
    <p:sldId id="314" r:id="rId11"/>
    <p:sldId id="315" r:id="rId12"/>
    <p:sldId id="316" r:id="rId13"/>
    <p:sldId id="317" r:id="rId14"/>
    <p:sldId id="318" r:id="rId15"/>
    <p:sldId id="319" r:id="rId16"/>
    <p:sldId id="336" r:id="rId17"/>
    <p:sldId id="335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00" r:id="rId33"/>
    <p:sldId id="302" r:id="rId34"/>
    <p:sldId id="301" r:id="rId35"/>
    <p:sldId id="303" r:id="rId36"/>
    <p:sldId id="306" r:id="rId37"/>
    <p:sldId id="305" r:id="rId38"/>
    <p:sldId id="304" r:id="rId39"/>
    <p:sldId id="307" r:id="rId40"/>
    <p:sldId id="263" r:id="rId41"/>
    <p:sldId id="272" r:id="rId42"/>
    <p:sldId id="337" r:id="rId43"/>
    <p:sldId id="273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5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3A84B-66FA-4D4E-8592-5C56DF7625F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E0F5-520C-4D9E-89C5-4EE18329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5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A3E0DD-B7F2-4F54-AC72-4C43C417A368}" type="slidenum">
              <a:rPr lang="en-US" altLang="en-US" sz="120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1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9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51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91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1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8005BA-54BA-43F1-807C-97AB0886BC2A}" type="slidenum">
              <a:rPr lang="en-US" altLang="en-US" sz="1200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C19C7-342A-44A4-8074-B716B2259A5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C19C7-342A-44A4-8074-B716B2259A5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2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2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</a:t>
            </a:r>
            <a:r>
              <a:rPr lang="en-US" dirty="0" smtClean="0"/>
              <a:t>(1) as a phenotypic model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4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2FD3-1C3C-4815-B61D-2F99EB46BB2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8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3E3B0-3BEE-4BEC-A305-7E0183D532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7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B3D58-7B41-442A-9BAD-1923224159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5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98D0-1A3D-4790-9AAF-37D076C73C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0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9A35-2DCA-438D-ABAE-9F382340A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9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E6047-45A2-4544-80BD-D4EFF37CC6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6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3BD51-37F9-42D5-88C5-4508BB443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6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947AC-6570-406B-AF10-42B2E08CE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6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90C2A-BCB0-4153-B5C3-40100A3CF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7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90C8D-AFFA-42B9-AC82-B2BB948AA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1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89D7-813D-42D3-84F2-7F122BD5B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87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534F-EB10-4EBD-BDB3-FB3541BF5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31E4-1E98-40AD-B2D7-951AA06AD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26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18A2-83BA-45A2-9D4D-8B52F6E0C23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75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12BF-5C99-4178-89BF-7B0A22C2D0A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7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96F-E13D-499E-90EA-75C8DD67D0A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6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1BCB-60CD-4819-B951-1FD4225EFD9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9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B26A-A524-469E-9817-485FF362E62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38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FCAE-C1D5-41DC-B0E8-31FB578F7B5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C29-2EB5-4CE7-8B5A-A2BB3BCDAF5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53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3B14-DF06-4108-A3F9-34484C897FA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86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3C6A-E25F-4518-9D92-25F21FF47BF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97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7644-D883-49AD-BECA-CBB2A9BFC04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02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0294-C59D-477A-B95E-2F2D8CEF2EDC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26181-9550-45C2-B0EC-A2141AD8B81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9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92F0-34D0-4F71-95C2-FAF0055FAE4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boulder 2016 dolan &amp; franic simplex model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edingscentrum.nl/professionals/kindervoeding-0-4-jaar/babyenkindervoeding/bmi-jongens-en-meisjes.asp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8610600" cy="2111896"/>
          </a:xfrm>
        </p:spPr>
        <p:txBody>
          <a:bodyPr/>
          <a:lstStyle/>
          <a:p>
            <a:pPr eaLnBrk="1" hangingPunct="1"/>
            <a:r>
              <a:rPr lang="en-US" altLang="en-US" sz="3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/ longitudinal / repeated measures / time series / (not cross-sectional)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39552" y="4354562"/>
            <a:ext cx="586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Dorret Boomsma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Eveline de Zeeuw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Conor Dolan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Netherlands Twin Register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Biological Psychology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 Univ., Amsterdam, The Netherlands</a:t>
            </a:r>
            <a:endParaRPr lang="nl-NL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3" descr="Logo_rond cop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529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57697" y="170894"/>
            <a:ext cx="6587353" cy="3727400"/>
            <a:chOff x="757697" y="170894"/>
            <a:chExt cx="6587353" cy="3727400"/>
          </a:xfrm>
        </p:grpSpPr>
        <p:grpSp>
          <p:nvGrpSpPr>
            <p:cNvPr id="4" name="Group 3"/>
            <p:cNvGrpSpPr/>
            <p:nvPr/>
          </p:nvGrpSpPr>
          <p:grpSpPr>
            <a:xfrm>
              <a:off x="1043608" y="548680"/>
              <a:ext cx="6301442" cy="2952328"/>
              <a:chOff x="1341254" y="620688"/>
              <a:chExt cx="6301442" cy="2952328"/>
            </a:xfrm>
          </p:grpSpPr>
          <p:sp>
            <p:nvSpPr>
              <p:cNvPr id="5" name="Rechthoek 5"/>
              <p:cNvSpPr/>
              <p:nvPr/>
            </p:nvSpPr>
            <p:spPr>
              <a:xfrm>
                <a:off x="1346340" y="2210799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y1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Rechthoek 14"/>
              <p:cNvSpPr/>
              <p:nvPr/>
            </p:nvSpPr>
            <p:spPr>
              <a:xfrm>
                <a:off x="3250835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y2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echthoek 23"/>
              <p:cNvSpPr/>
              <p:nvPr/>
            </p:nvSpPr>
            <p:spPr>
              <a:xfrm>
                <a:off x="5230057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y3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hthoek 32"/>
              <p:cNvSpPr/>
              <p:nvPr/>
            </p:nvSpPr>
            <p:spPr>
              <a:xfrm>
                <a:off x="7115031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y4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Ovaal 50"/>
              <p:cNvSpPr/>
              <p:nvPr/>
            </p:nvSpPr>
            <p:spPr>
              <a:xfrm>
                <a:off x="1346340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x1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" name="Rechte verbindingslijn met pijl 51"/>
              <p:cNvCxnSpPr>
                <a:stCxn id="9" idx="4"/>
                <a:endCxn id="5" idx="0"/>
              </p:cNvCxnSpPr>
              <p:nvPr/>
            </p:nvCxnSpPr>
            <p:spPr>
              <a:xfrm>
                <a:off x="1597231" y="1851023"/>
                <a:ext cx="0" cy="3597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" name="Ovaal 52"/>
              <p:cNvSpPr/>
              <p:nvPr/>
            </p:nvSpPr>
            <p:spPr>
              <a:xfrm>
                <a:off x="3231314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x2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" name="Rechte verbindingslijn met pijl 53"/>
              <p:cNvCxnSpPr>
                <a:stCxn id="11" idx="4"/>
              </p:cNvCxnSpPr>
              <p:nvPr/>
            </p:nvCxnSpPr>
            <p:spPr>
              <a:xfrm>
                <a:off x="3482205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Ovaal 54"/>
              <p:cNvSpPr/>
              <p:nvPr/>
            </p:nvSpPr>
            <p:spPr>
              <a:xfrm>
                <a:off x="5210537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x3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" name="Rechte verbindingslijn met pijl 55"/>
              <p:cNvCxnSpPr>
                <a:stCxn id="13" idx="4"/>
              </p:cNvCxnSpPr>
              <p:nvPr/>
            </p:nvCxnSpPr>
            <p:spPr>
              <a:xfrm>
                <a:off x="5461428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Ovaal 56"/>
              <p:cNvSpPr/>
              <p:nvPr/>
            </p:nvSpPr>
            <p:spPr>
              <a:xfrm>
                <a:off x="7095511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x4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" name="Rechte verbindingslijn met pijl 57"/>
              <p:cNvCxnSpPr>
                <a:stCxn id="15" idx="4"/>
              </p:cNvCxnSpPr>
              <p:nvPr/>
            </p:nvCxnSpPr>
            <p:spPr>
              <a:xfrm>
                <a:off x="7346402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met pijl 58"/>
              <p:cNvCxnSpPr>
                <a:stCxn id="9" idx="6"/>
                <a:endCxn id="11" idx="2"/>
              </p:cNvCxnSpPr>
              <p:nvPr/>
            </p:nvCxnSpPr>
            <p:spPr>
              <a:xfrm>
                <a:off x="1848122" y="1623863"/>
                <a:ext cx="138319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met pijl 59"/>
              <p:cNvCxnSpPr>
                <a:stCxn id="11" idx="6"/>
                <a:endCxn id="13" idx="2"/>
              </p:cNvCxnSpPr>
              <p:nvPr/>
            </p:nvCxnSpPr>
            <p:spPr>
              <a:xfrm>
                <a:off x="3733096" y="1623863"/>
                <a:ext cx="147744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met pijl 60"/>
              <p:cNvCxnSpPr>
                <a:stCxn id="13" idx="6"/>
                <a:endCxn id="15" idx="2"/>
              </p:cNvCxnSpPr>
              <p:nvPr/>
            </p:nvCxnSpPr>
            <p:spPr>
              <a:xfrm>
                <a:off x="5712319" y="1623863"/>
                <a:ext cx="138319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Ovaal 75"/>
              <p:cNvSpPr/>
              <p:nvPr/>
            </p:nvSpPr>
            <p:spPr>
              <a:xfrm>
                <a:off x="2918090" y="620688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z</a:t>
                </a:r>
                <a:r>
                  <a:rPr lang="en-US" sz="1400" dirty="0" err="1" smtClean="0">
                    <a:solidFill>
                      <a:prstClr val="black"/>
                    </a:solidFill>
                  </a:rPr>
                  <a:t>x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al 76"/>
              <p:cNvSpPr/>
              <p:nvPr/>
            </p:nvSpPr>
            <p:spPr>
              <a:xfrm>
                <a:off x="4788024" y="67042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solidFill>
                      <a:prstClr val="black"/>
                    </a:solidFill>
                    <a:latin typeface="Symbol" panose="05050102010706020507" pitchFamily="18" charset="2"/>
                  </a:rPr>
                  <a:t>z</a:t>
                </a:r>
                <a:r>
                  <a:rPr lang="en-US" sz="1400" dirty="0" err="1">
                    <a:solidFill>
                      <a:prstClr val="black"/>
                    </a:solidFill>
                  </a:rPr>
                  <a:t>x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vaal 77"/>
              <p:cNvSpPr/>
              <p:nvPr/>
            </p:nvSpPr>
            <p:spPr>
              <a:xfrm>
                <a:off x="6662506" y="67042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solidFill>
                      <a:prstClr val="black"/>
                    </a:solidFill>
                    <a:latin typeface="Symbol" panose="05050102010706020507" pitchFamily="18" charset="2"/>
                  </a:rPr>
                  <a:t>z</a:t>
                </a:r>
                <a:r>
                  <a:rPr lang="en-US" sz="1400" dirty="0" err="1">
                    <a:solidFill>
                      <a:prstClr val="black"/>
                    </a:solidFill>
                  </a:rPr>
                  <a:t>x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3" name="Rechte verbindingslijn met pijl 78"/>
              <p:cNvCxnSpPr>
                <a:stCxn id="20" idx="4"/>
                <a:endCxn id="11" idx="0"/>
              </p:cNvCxnSpPr>
              <p:nvPr/>
            </p:nvCxnSpPr>
            <p:spPr>
              <a:xfrm>
                <a:off x="3168981" y="1075008"/>
                <a:ext cx="313224" cy="32169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met pijl 79"/>
              <p:cNvCxnSpPr>
                <a:stCxn id="21" idx="5"/>
                <a:endCxn id="13" idx="0"/>
              </p:cNvCxnSpPr>
              <p:nvPr/>
            </p:nvCxnSpPr>
            <p:spPr>
              <a:xfrm>
                <a:off x="5216322" y="1058210"/>
                <a:ext cx="245106" cy="3384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met pijl 80"/>
              <p:cNvCxnSpPr>
                <a:stCxn id="22" idx="5"/>
                <a:endCxn id="15" idx="0"/>
              </p:cNvCxnSpPr>
              <p:nvPr/>
            </p:nvCxnSpPr>
            <p:spPr>
              <a:xfrm>
                <a:off x="7090804" y="1058210"/>
                <a:ext cx="255598" cy="3384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Ovaal 88"/>
              <p:cNvSpPr/>
              <p:nvPr/>
            </p:nvSpPr>
            <p:spPr>
              <a:xfrm>
                <a:off x="1341254" y="3118696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e1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7" name="Rechte verbindingslijn met pijl 94"/>
              <p:cNvCxnSpPr>
                <a:stCxn id="26" idx="0"/>
                <a:endCxn id="5" idx="2"/>
              </p:cNvCxnSpPr>
              <p:nvPr/>
            </p:nvCxnSpPr>
            <p:spPr>
              <a:xfrm flipV="1">
                <a:off x="1592145" y="2665119"/>
                <a:ext cx="5086" cy="45357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Ovaal 91"/>
              <p:cNvSpPr/>
              <p:nvPr/>
            </p:nvSpPr>
            <p:spPr>
              <a:xfrm>
                <a:off x="7111417" y="3118696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e4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9" name="Rechte verbindingslijn met pijl 94"/>
              <p:cNvCxnSpPr>
                <a:stCxn id="28" idx="0"/>
                <a:endCxn id="8" idx="2"/>
              </p:cNvCxnSpPr>
              <p:nvPr/>
            </p:nvCxnSpPr>
            <p:spPr>
              <a:xfrm flipV="1">
                <a:off x="7362308" y="2670277"/>
                <a:ext cx="3614" cy="44841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Ovaal 91"/>
              <p:cNvSpPr/>
              <p:nvPr/>
            </p:nvSpPr>
            <p:spPr>
              <a:xfrm>
                <a:off x="5229686" y="311499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e3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1" name="Rechte verbindingslijn met pijl 94"/>
              <p:cNvCxnSpPr>
                <a:stCxn id="30" idx="0"/>
                <a:endCxn id="7" idx="2"/>
              </p:cNvCxnSpPr>
              <p:nvPr/>
            </p:nvCxnSpPr>
            <p:spPr>
              <a:xfrm flipV="1">
                <a:off x="5480577" y="2670277"/>
                <a:ext cx="371" cy="4447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2" name="Ovaal 91"/>
              <p:cNvSpPr/>
              <p:nvPr/>
            </p:nvSpPr>
            <p:spPr>
              <a:xfrm>
                <a:off x="3249265" y="311499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e2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Rechte verbindingslijn met pijl 94"/>
              <p:cNvCxnSpPr>
                <a:stCxn id="32" idx="0"/>
                <a:endCxn id="6" idx="2"/>
              </p:cNvCxnSpPr>
              <p:nvPr/>
            </p:nvCxnSpPr>
            <p:spPr>
              <a:xfrm flipV="1">
                <a:off x="3500156" y="2670277"/>
                <a:ext cx="1570" cy="4447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619672" y="184482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478226" y="183553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22442" y="183553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294650" y="184482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6658" y="269962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94450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91880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619672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05996" y="1259468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mtClean="0">
                    <a:solidFill>
                      <a:prstClr val="black"/>
                    </a:solidFill>
                  </a:rPr>
                  <a:t>.7</a:t>
                </a:r>
                <a:endParaRPr lang="nl-NL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17775" y="1196752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mtClean="0">
                    <a:solidFill>
                      <a:prstClr val="black"/>
                    </a:solidFill>
                  </a:rPr>
                  <a:t>.7</a:t>
                </a:r>
                <a:endParaRPr lang="nl-NL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40152" y="1196752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mtClean="0">
                    <a:solidFill>
                      <a:prstClr val="black"/>
                    </a:solidFill>
                  </a:rPr>
                  <a:t>.7</a:t>
                </a:r>
                <a:endParaRPr lang="nl-NL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57697" y="352896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.25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2501" y="8181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1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46322" y="1716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.51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59134" y="17870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.51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24302" y="17089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.51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46755" y="352896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.25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23715" y="347439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.25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44226" y="346774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.25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cxnSp>
          <p:nvCxnSpPr>
            <p:cNvPr id="55" name="Curved Connector 54"/>
            <p:cNvCxnSpPr>
              <a:stCxn id="9" idx="0"/>
              <a:endCxn id="9" idx="1"/>
            </p:cNvCxnSpPr>
            <p:nvPr/>
          </p:nvCxnSpPr>
          <p:spPr>
            <a:xfrm rot="16200000" flipH="1" flipV="1">
              <a:off x="1177615" y="1269258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0" idx="0"/>
              <a:endCxn id="20" idx="1"/>
            </p:cNvCxnSpPr>
            <p:nvPr/>
          </p:nvCxnSpPr>
          <p:spPr>
            <a:xfrm rot="16200000" flipH="1" flipV="1">
              <a:off x="2749365" y="493243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stCxn id="21" idx="0"/>
              <a:endCxn id="21" idx="1"/>
            </p:cNvCxnSpPr>
            <p:nvPr/>
          </p:nvCxnSpPr>
          <p:spPr>
            <a:xfrm rot="16200000" flipH="1" flipV="1">
              <a:off x="4619299" y="542979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>
              <a:stCxn id="22" idx="0"/>
              <a:endCxn id="22" idx="1"/>
            </p:cNvCxnSpPr>
            <p:nvPr/>
          </p:nvCxnSpPr>
          <p:spPr>
            <a:xfrm rot="16200000" flipH="1" flipV="1">
              <a:off x="6493781" y="542979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6" idx="3"/>
              <a:endCxn id="26" idx="4"/>
            </p:cNvCxnSpPr>
            <p:nvPr/>
          </p:nvCxnSpPr>
          <p:spPr>
            <a:xfrm rot="16200000" flipH="1">
              <a:off x="1172528" y="3379037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>
              <a:stCxn id="32" idx="3"/>
              <a:endCxn id="32" idx="4"/>
            </p:cNvCxnSpPr>
            <p:nvPr/>
          </p:nvCxnSpPr>
          <p:spPr>
            <a:xfrm rot="16200000" flipH="1">
              <a:off x="3080539" y="3375335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>
              <a:stCxn id="30" idx="3"/>
              <a:endCxn id="30" idx="4"/>
            </p:cNvCxnSpPr>
            <p:nvPr/>
          </p:nvCxnSpPr>
          <p:spPr>
            <a:xfrm rot="16200000" flipH="1">
              <a:off x="5060960" y="3375335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>
              <a:stCxn id="28" idx="3"/>
              <a:endCxn id="28" idx="4"/>
            </p:cNvCxnSpPr>
            <p:nvPr/>
          </p:nvCxnSpPr>
          <p:spPr>
            <a:xfrm rot="16200000" flipH="1">
              <a:off x="6942691" y="3379037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426580" y="4364406"/>
            <a:ext cx="37692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Covariance</a:t>
            </a:r>
            <a:r>
              <a:rPr lang="nl-NL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matrix</a:t>
            </a:r>
            <a:endParaRPr lang="nl-NL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1.250 </a:t>
            </a:r>
            <a:r>
              <a:rPr lang="nl-NL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0.70 0.49 0.343</a:t>
            </a:r>
          </a:p>
          <a:p>
            <a:r>
              <a:rPr lang="nl-NL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0.700 </a:t>
            </a:r>
            <a:r>
              <a:rPr lang="nl-NL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1.25 0.70 0.490</a:t>
            </a:r>
          </a:p>
          <a:p>
            <a:r>
              <a:rPr lang="nl-NL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0.490 </a:t>
            </a:r>
            <a:r>
              <a:rPr lang="nl-NL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0.70 1.25 0.700</a:t>
            </a:r>
          </a:p>
          <a:p>
            <a:r>
              <a:rPr lang="nl-NL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0.343 </a:t>
            </a:r>
            <a:r>
              <a:rPr lang="nl-NL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0.49 0.70 1.250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95793" y="4382575"/>
            <a:ext cx="46246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matrix</a:t>
            </a:r>
            <a:endParaRPr lang="nl-NL" sz="2000" b="1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2000" b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1.0000 </a:t>
            </a:r>
            <a:r>
              <a:rPr lang="nl-NL" sz="2000" b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0.560 0.392 0.2744</a:t>
            </a:r>
          </a:p>
          <a:p>
            <a:r>
              <a:rPr lang="nl-NL" sz="2000" b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0.5600 </a:t>
            </a:r>
            <a:r>
              <a:rPr lang="nl-NL" sz="2000" b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1.000 0.560 0.3920</a:t>
            </a:r>
          </a:p>
          <a:p>
            <a:r>
              <a:rPr lang="nl-NL" sz="2000" b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0.3920 </a:t>
            </a:r>
            <a:r>
              <a:rPr lang="nl-NL" sz="2000" b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0.560 1.000 0.5600</a:t>
            </a:r>
          </a:p>
          <a:p>
            <a:r>
              <a:rPr lang="nl-NL" sz="2000" b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0.2744 </a:t>
            </a:r>
            <a:r>
              <a:rPr lang="nl-NL" sz="2000" b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0.392 0.560 1.0000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381328"/>
            <a:ext cx="6838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prstClr val="black"/>
                </a:solidFill>
              </a:rPr>
              <a:t>Cov</a:t>
            </a:r>
            <a:r>
              <a:rPr lang="en-US" sz="2200" dirty="0" smtClean="0">
                <a:solidFill>
                  <a:prstClr val="black"/>
                </a:solidFill>
              </a:rPr>
              <a:t> y1,y2: (0.7*1  = 0.7; </a:t>
            </a:r>
            <a:r>
              <a:rPr lang="en-US" sz="2200" dirty="0" err="1" smtClean="0">
                <a:solidFill>
                  <a:prstClr val="black"/>
                </a:solidFill>
              </a:rPr>
              <a:t>cov</a:t>
            </a:r>
            <a:r>
              <a:rPr lang="en-US" sz="2200" dirty="0" smtClean="0">
                <a:solidFill>
                  <a:prstClr val="black"/>
                </a:solidFill>
              </a:rPr>
              <a:t> y1, y2 = 0.7*0.7*1 = 0.49, etc.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44576" y="3912026"/>
            <a:ext cx="5877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err="1" smtClean="0">
                <a:solidFill>
                  <a:srgbClr val="EEECE1">
                    <a:lumMod val="25000"/>
                  </a:srgbClr>
                </a:solidFill>
              </a:rPr>
              <a:t>reliability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:</a:t>
            </a:r>
            <a:r>
              <a:rPr lang="nl-NL" sz="2400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rel(</a:t>
            </a:r>
            <a:r>
              <a:rPr lang="nl-NL" sz="2400" dirty="0" err="1" smtClean="0">
                <a:solidFill>
                  <a:srgbClr val="EEECE1">
                    <a:lumMod val="25000"/>
                  </a:srgbClr>
                </a:solidFill>
              </a:rPr>
              <a:t>x</a:t>
            </a:r>
            <a:r>
              <a:rPr lang="nl-NL" sz="2400" baseline="-25000" dirty="0" err="1" smtClean="0">
                <a:solidFill>
                  <a:srgbClr val="EEECE1">
                    <a:lumMod val="25000"/>
                  </a:srgbClr>
                </a:solidFill>
              </a:rPr>
              <a:t>t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) </a:t>
            </a:r>
            <a:r>
              <a:rPr lang="nl-NL" sz="2400" dirty="0">
                <a:solidFill>
                  <a:srgbClr val="EEECE1">
                    <a:lumMod val="25000"/>
                  </a:srgbClr>
                </a:solidFill>
              </a:rPr>
              <a:t>= 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var(</a:t>
            </a:r>
            <a:r>
              <a:rPr lang="nl-NL" sz="2400" dirty="0" err="1" smtClean="0">
                <a:solidFill>
                  <a:srgbClr val="EEECE1">
                    <a:lumMod val="25000"/>
                  </a:srgbClr>
                </a:solidFill>
              </a:rPr>
              <a:t>x</a:t>
            </a:r>
            <a:r>
              <a:rPr lang="nl-NL" sz="2400" baseline="-25000" dirty="0" err="1" smtClean="0">
                <a:solidFill>
                  <a:srgbClr val="EEECE1">
                    <a:lumMod val="25000"/>
                  </a:srgbClr>
                </a:solidFill>
              </a:rPr>
              <a:t>t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) </a:t>
            </a:r>
            <a:r>
              <a:rPr lang="nl-NL" sz="2400" dirty="0">
                <a:solidFill>
                  <a:srgbClr val="EEECE1">
                    <a:lumMod val="25000"/>
                  </a:srgbClr>
                </a:solidFill>
              </a:rPr>
              <a:t>/ {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var(</a:t>
            </a:r>
            <a:r>
              <a:rPr lang="nl-NL" sz="2400" dirty="0" err="1" smtClean="0">
                <a:solidFill>
                  <a:srgbClr val="EEECE1">
                    <a:lumMod val="25000"/>
                  </a:srgbClr>
                </a:solidFill>
              </a:rPr>
              <a:t>x</a:t>
            </a:r>
            <a:r>
              <a:rPr lang="nl-NL" sz="2400" baseline="-25000" dirty="0" err="1" smtClean="0">
                <a:solidFill>
                  <a:srgbClr val="EEECE1">
                    <a:lumMod val="25000"/>
                  </a:srgbClr>
                </a:solidFill>
              </a:rPr>
              <a:t>t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) </a:t>
            </a:r>
            <a:r>
              <a:rPr lang="nl-NL" sz="2400" dirty="0">
                <a:solidFill>
                  <a:srgbClr val="EEECE1">
                    <a:lumMod val="25000"/>
                  </a:srgbClr>
                </a:solidFill>
              </a:rPr>
              <a:t>+ 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var(e</a:t>
            </a:r>
            <a:r>
              <a:rPr lang="nl-NL" sz="2400" baseline="-25000" dirty="0" smtClean="0">
                <a:solidFill>
                  <a:srgbClr val="EEECE1">
                    <a:lumMod val="25000"/>
                  </a:srgbClr>
                </a:solidFill>
              </a:rPr>
              <a:t>t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)}  </a:t>
            </a:r>
          </a:p>
          <a:p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= 1/ (1+.25) = 1/1.25 = .8</a:t>
            </a:r>
            <a:endParaRPr lang="nl-NL" sz="24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27274" y="4751357"/>
            <a:ext cx="55354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R</a:t>
            </a:r>
            <a:r>
              <a:rPr lang="nl-NL" sz="2400" baseline="30000" dirty="0" smtClean="0">
                <a:solidFill>
                  <a:srgbClr val="EEECE1">
                    <a:lumMod val="25000"/>
                  </a:srgbClr>
                </a:solidFill>
              </a:rPr>
              <a:t>2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: b</a:t>
            </a:r>
            <a:r>
              <a:rPr lang="nl-NL" sz="2400" baseline="-25000" dirty="0" smtClean="0">
                <a:solidFill>
                  <a:srgbClr val="EEECE1">
                    <a:lumMod val="25000"/>
                  </a:srgbClr>
                </a:solidFill>
              </a:rPr>
              <a:t>t-1,t</a:t>
            </a:r>
            <a:r>
              <a:rPr lang="nl-NL" sz="2400" baseline="30000" dirty="0" smtClean="0">
                <a:solidFill>
                  <a:srgbClr val="EEECE1">
                    <a:lumMod val="25000"/>
                  </a:srgbClr>
                </a:solidFill>
              </a:rPr>
              <a:t>2</a:t>
            </a:r>
            <a:r>
              <a:rPr lang="nl-NL" sz="2400" baseline="-250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var(x</a:t>
            </a:r>
            <a:r>
              <a:rPr lang="nl-NL" sz="2400" baseline="-25000" dirty="0" smtClean="0">
                <a:solidFill>
                  <a:srgbClr val="EEECE1">
                    <a:lumMod val="25000"/>
                  </a:srgbClr>
                </a:solidFill>
              </a:rPr>
              <a:t>t-1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)  </a:t>
            </a:r>
            <a:r>
              <a:rPr lang="nl-NL" sz="2400" dirty="0">
                <a:solidFill>
                  <a:srgbClr val="EEECE1">
                    <a:lumMod val="25000"/>
                  </a:srgbClr>
                </a:solidFill>
              </a:rPr>
              <a:t>/ {b</a:t>
            </a:r>
            <a:r>
              <a:rPr lang="nl-NL" sz="2400" baseline="-25000" dirty="0">
                <a:solidFill>
                  <a:srgbClr val="EEECE1">
                    <a:lumMod val="25000"/>
                  </a:srgbClr>
                </a:solidFill>
              </a:rPr>
              <a:t>t-1,t</a:t>
            </a:r>
            <a:r>
              <a:rPr lang="nl-NL" sz="2400" baseline="30000" dirty="0">
                <a:solidFill>
                  <a:srgbClr val="EEECE1">
                    <a:lumMod val="25000"/>
                  </a:srgbClr>
                </a:solidFill>
              </a:rPr>
              <a:t>2</a:t>
            </a:r>
            <a:r>
              <a:rPr lang="nl-NL" sz="2400" baseline="-25000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var(x</a:t>
            </a:r>
            <a:r>
              <a:rPr lang="nl-NL" sz="2400" baseline="-25000" dirty="0" smtClean="0">
                <a:solidFill>
                  <a:srgbClr val="EEECE1">
                    <a:lumMod val="25000"/>
                  </a:srgbClr>
                </a:solidFill>
              </a:rPr>
              <a:t>t-1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) </a:t>
            </a:r>
            <a:r>
              <a:rPr lang="nl-NL" sz="2400" dirty="0">
                <a:solidFill>
                  <a:srgbClr val="EEECE1">
                    <a:lumMod val="25000"/>
                  </a:srgbClr>
                </a:solidFill>
              </a:rPr>
              <a:t>+ var(</a:t>
            </a:r>
            <a:r>
              <a:rPr lang="nl-NL" sz="2400" dirty="0" err="1">
                <a:solidFill>
                  <a:srgbClr val="EEECE1">
                    <a:lumMod val="25000"/>
                  </a:srgbClr>
                </a:solidFill>
                <a:latin typeface="Symbol" panose="05050102010706020507" pitchFamily="18" charset="2"/>
              </a:rPr>
              <a:t>z</a:t>
            </a:r>
            <a:r>
              <a:rPr lang="nl-NL" sz="2400" dirty="0" err="1">
                <a:solidFill>
                  <a:srgbClr val="EEECE1">
                    <a:lumMod val="25000"/>
                  </a:srgbClr>
                </a:solidFill>
              </a:rPr>
              <a:t>x</a:t>
            </a:r>
            <a:r>
              <a:rPr lang="nl-NL" sz="2400" baseline="-25000" dirty="0" err="1">
                <a:solidFill>
                  <a:srgbClr val="EEECE1">
                    <a:lumMod val="25000"/>
                  </a:srgbClr>
                </a:solidFill>
              </a:rPr>
              <a:t>t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)}</a:t>
            </a:r>
          </a:p>
          <a:p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=  {.7</a:t>
            </a:r>
            <a:r>
              <a:rPr lang="nl-NL" sz="2400" baseline="30000" dirty="0" smtClean="0">
                <a:solidFill>
                  <a:srgbClr val="EEECE1">
                    <a:lumMod val="25000"/>
                  </a:srgbClr>
                </a:solidFill>
              </a:rPr>
              <a:t>2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 * 1} / </a:t>
            </a:r>
            <a:r>
              <a:rPr lang="nl-NL" sz="2400" dirty="0">
                <a:solidFill>
                  <a:srgbClr val="EEECE1">
                    <a:lumMod val="25000"/>
                  </a:srgbClr>
                </a:solidFill>
              </a:rPr>
              <a:t>(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.7</a:t>
            </a:r>
            <a:r>
              <a:rPr lang="nl-NL" sz="2400" baseline="30000" dirty="0" smtClean="0">
                <a:solidFill>
                  <a:srgbClr val="EEECE1">
                    <a:lumMod val="25000"/>
                  </a:srgbClr>
                </a:solidFill>
              </a:rPr>
              <a:t>2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nl-NL" sz="2400" dirty="0">
                <a:solidFill>
                  <a:srgbClr val="EEECE1">
                    <a:lumMod val="25000"/>
                  </a:srgbClr>
                </a:solidFill>
              </a:rPr>
              <a:t>* 1</a:t>
            </a:r>
            <a:r>
              <a:rPr lang="nl-NL" sz="2400" dirty="0" smtClean="0">
                <a:solidFill>
                  <a:srgbClr val="EEECE1">
                    <a:lumMod val="25000"/>
                  </a:srgbClr>
                </a:solidFill>
              </a:rPr>
              <a:t> + .51) = .49/1 = .49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267624" y="5634970"/>
            <a:ext cx="651511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Correlation</a:t>
            </a:r>
            <a:r>
              <a:rPr lang="nl-NL" sz="2400" dirty="0" smtClean="0">
                <a:solidFill>
                  <a:srgbClr val="FF0000"/>
                </a:solidFill>
              </a:rPr>
              <a:t> (t,t+1</a:t>
            </a:r>
            <a:r>
              <a:rPr lang="nl-NL" sz="2400" dirty="0" smtClean="0">
                <a:solidFill>
                  <a:srgbClr val="FF0000"/>
                </a:solidFill>
              </a:rPr>
              <a:t>) : b</a:t>
            </a:r>
            <a:r>
              <a:rPr lang="nl-NL" sz="2400" baseline="-25000" dirty="0" smtClean="0">
                <a:solidFill>
                  <a:srgbClr val="FF0000"/>
                </a:solidFill>
              </a:rPr>
              <a:t>t-1,t </a:t>
            </a:r>
            <a:r>
              <a:rPr lang="nl-NL" sz="2400" dirty="0" smtClean="0">
                <a:solidFill>
                  <a:srgbClr val="FF0000"/>
                </a:solidFill>
              </a:rPr>
              <a:t>var(x</a:t>
            </a:r>
            <a:r>
              <a:rPr lang="nl-NL" sz="2400" baseline="-25000" dirty="0" smtClean="0">
                <a:solidFill>
                  <a:srgbClr val="FF0000"/>
                </a:solidFill>
              </a:rPr>
              <a:t>t-1</a:t>
            </a:r>
            <a:r>
              <a:rPr lang="nl-NL" sz="2400" dirty="0" smtClean="0">
                <a:solidFill>
                  <a:srgbClr val="FF0000"/>
                </a:solidFill>
              </a:rPr>
              <a:t>)  </a:t>
            </a:r>
            <a:r>
              <a:rPr lang="nl-NL" sz="2400" dirty="0">
                <a:solidFill>
                  <a:srgbClr val="FF0000"/>
                </a:solidFill>
              </a:rPr>
              <a:t>/ {</a:t>
            </a:r>
            <a:r>
              <a:rPr lang="nl-NL" sz="2400" dirty="0" err="1">
                <a:solidFill>
                  <a:srgbClr val="FF0000"/>
                </a:solidFill>
              </a:rPr>
              <a:t>sd</a:t>
            </a:r>
            <a:r>
              <a:rPr lang="nl-NL" sz="2400" dirty="0">
                <a:solidFill>
                  <a:srgbClr val="FF0000"/>
                </a:solidFill>
              </a:rPr>
              <a:t>(y</a:t>
            </a:r>
            <a:r>
              <a:rPr lang="nl-NL" sz="2400" baseline="-25000" dirty="0">
                <a:solidFill>
                  <a:srgbClr val="FF0000"/>
                </a:solidFill>
              </a:rPr>
              <a:t>t-1</a:t>
            </a:r>
            <a:r>
              <a:rPr lang="nl-NL" sz="2400" dirty="0">
                <a:solidFill>
                  <a:srgbClr val="FF0000"/>
                </a:solidFill>
              </a:rPr>
              <a:t>) * </a:t>
            </a:r>
            <a:r>
              <a:rPr lang="nl-NL" sz="2400" dirty="0" err="1">
                <a:solidFill>
                  <a:srgbClr val="FF0000"/>
                </a:solidFill>
              </a:rPr>
              <a:t>sd</a:t>
            </a:r>
            <a:r>
              <a:rPr lang="nl-NL" sz="2400" dirty="0">
                <a:solidFill>
                  <a:srgbClr val="FF0000"/>
                </a:solidFill>
              </a:rPr>
              <a:t>(</a:t>
            </a:r>
            <a:r>
              <a:rPr lang="nl-NL" sz="2400" dirty="0" err="1">
                <a:solidFill>
                  <a:srgbClr val="FF0000"/>
                </a:solidFill>
              </a:rPr>
              <a:t>y</a:t>
            </a:r>
            <a:r>
              <a:rPr lang="nl-NL" sz="2400" baseline="-25000" dirty="0" err="1">
                <a:solidFill>
                  <a:srgbClr val="FF0000"/>
                </a:solidFill>
              </a:rPr>
              <a:t>t</a:t>
            </a:r>
            <a:r>
              <a:rPr lang="nl-NL" sz="2400" dirty="0" smtClean="0">
                <a:solidFill>
                  <a:srgbClr val="FF0000"/>
                </a:solidFill>
              </a:rPr>
              <a:t>)} </a:t>
            </a:r>
          </a:p>
          <a:p>
            <a:r>
              <a:rPr lang="nl-NL" sz="2400" dirty="0" smtClean="0">
                <a:solidFill>
                  <a:prstClr val="black"/>
                </a:solidFill>
              </a:rPr>
              <a:t>={.7 </a:t>
            </a:r>
            <a:r>
              <a:rPr lang="nl-NL" sz="2400" dirty="0">
                <a:solidFill>
                  <a:prstClr val="black"/>
                </a:solidFill>
              </a:rPr>
              <a:t>* </a:t>
            </a:r>
            <a:r>
              <a:rPr lang="nl-NL" sz="2400" dirty="0" smtClean="0">
                <a:solidFill>
                  <a:prstClr val="black"/>
                </a:solidFill>
              </a:rPr>
              <a:t>1} / </a:t>
            </a:r>
            <a:r>
              <a:rPr lang="nl-NL" sz="2400" dirty="0">
                <a:solidFill>
                  <a:prstClr val="black"/>
                </a:solidFill>
              </a:rPr>
              <a:t>{√ 1.25*√1.25} </a:t>
            </a:r>
            <a:r>
              <a:rPr lang="nl-NL" sz="2400" dirty="0" smtClean="0">
                <a:solidFill>
                  <a:prstClr val="black"/>
                </a:solidFill>
              </a:rPr>
              <a:t>= .56  </a:t>
            </a: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5" y="116632"/>
            <a:ext cx="6236809" cy="32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65870" y="350211"/>
            <a:ext cx="8162106" cy="3955508"/>
            <a:chOff x="1043608" y="244627"/>
            <a:chExt cx="6301442" cy="3256381"/>
          </a:xfrm>
        </p:grpSpPr>
        <p:grpSp>
          <p:nvGrpSpPr>
            <p:cNvPr id="68" name="Group 67"/>
            <p:cNvGrpSpPr/>
            <p:nvPr/>
          </p:nvGrpSpPr>
          <p:grpSpPr>
            <a:xfrm>
              <a:off x="1043608" y="548680"/>
              <a:ext cx="6301442" cy="2952328"/>
              <a:chOff x="1341254" y="620688"/>
              <a:chExt cx="6301442" cy="2952328"/>
            </a:xfrm>
          </p:grpSpPr>
          <p:sp>
            <p:nvSpPr>
              <p:cNvPr id="86" name="Rechthoek 5"/>
              <p:cNvSpPr/>
              <p:nvPr/>
            </p:nvSpPr>
            <p:spPr>
              <a:xfrm>
                <a:off x="1346340" y="2210799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y1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hthoek 14"/>
              <p:cNvSpPr/>
              <p:nvPr/>
            </p:nvSpPr>
            <p:spPr>
              <a:xfrm>
                <a:off x="3250835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y2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hthoek 23"/>
              <p:cNvSpPr/>
              <p:nvPr/>
            </p:nvSpPr>
            <p:spPr>
              <a:xfrm>
                <a:off x="5230057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y3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hthoek 32"/>
              <p:cNvSpPr/>
              <p:nvPr/>
            </p:nvSpPr>
            <p:spPr>
              <a:xfrm>
                <a:off x="7115031" y="2215957"/>
                <a:ext cx="501782" cy="45432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y4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Ovaal 50"/>
              <p:cNvSpPr/>
              <p:nvPr/>
            </p:nvSpPr>
            <p:spPr>
              <a:xfrm>
                <a:off x="1346340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x1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1" name="Rechte verbindingslijn met pijl 51"/>
              <p:cNvCxnSpPr>
                <a:stCxn id="90" idx="4"/>
                <a:endCxn id="86" idx="0"/>
              </p:cNvCxnSpPr>
              <p:nvPr/>
            </p:nvCxnSpPr>
            <p:spPr>
              <a:xfrm>
                <a:off x="1597231" y="1851023"/>
                <a:ext cx="0" cy="3597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2" name="Ovaal 52"/>
              <p:cNvSpPr/>
              <p:nvPr/>
            </p:nvSpPr>
            <p:spPr>
              <a:xfrm>
                <a:off x="3231314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x2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3" name="Rechte verbindingslijn met pijl 53"/>
              <p:cNvCxnSpPr>
                <a:stCxn id="92" idx="4"/>
              </p:cNvCxnSpPr>
              <p:nvPr/>
            </p:nvCxnSpPr>
            <p:spPr>
              <a:xfrm>
                <a:off x="3482205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4" name="Ovaal 54"/>
              <p:cNvSpPr/>
              <p:nvPr/>
            </p:nvSpPr>
            <p:spPr>
              <a:xfrm>
                <a:off x="5210537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x3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5" name="Rechte verbindingslijn met pijl 55"/>
              <p:cNvCxnSpPr>
                <a:stCxn id="94" idx="4"/>
              </p:cNvCxnSpPr>
              <p:nvPr/>
            </p:nvCxnSpPr>
            <p:spPr>
              <a:xfrm>
                <a:off x="5461428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6" name="Ovaal 56"/>
              <p:cNvSpPr/>
              <p:nvPr/>
            </p:nvSpPr>
            <p:spPr>
              <a:xfrm>
                <a:off x="7095511" y="1396703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x4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7" name="Rechte verbindingslijn met pijl 57"/>
              <p:cNvCxnSpPr>
                <a:stCxn id="96" idx="4"/>
              </p:cNvCxnSpPr>
              <p:nvPr/>
            </p:nvCxnSpPr>
            <p:spPr>
              <a:xfrm>
                <a:off x="7346402" y="1851023"/>
                <a:ext cx="1" cy="3904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met pijl 58"/>
              <p:cNvCxnSpPr>
                <a:stCxn id="90" idx="6"/>
                <a:endCxn id="92" idx="2"/>
              </p:cNvCxnSpPr>
              <p:nvPr/>
            </p:nvCxnSpPr>
            <p:spPr>
              <a:xfrm>
                <a:off x="1848122" y="1623863"/>
                <a:ext cx="138319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Rechte verbindingslijn met pijl 59"/>
              <p:cNvCxnSpPr>
                <a:stCxn id="92" idx="6"/>
                <a:endCxn id="94" idx="2"/>
              </p:cNvCxnSpPr>
              <p:nvPr/>
            </p:nvCxnSpPr>
            <p:spPr>
              <a:xfrm>
                <a:off x="3733096" y="1623863"/>
                <a:ext cx="147744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Rechte verbindingslijn met pijl 60"/>
              <p:cNvCxnSpPr>
                <a:stCxn id="94" idx="6"/>
                <a:endCxn id="96" idx="2"/>
              </p:cNvCxnSpPr>
              <p:nvPr/>
            </p:nvCxnSpPr>
            <p:spPr>
              <a:xfrm>
                <a:off x="5712319" y="1623863"/>
                <a:ext cx="138319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1" name="Ovaal 75"/>
              <p:cNvSpPr/>
              <p:nvPr/>
            </p:nvSpPr>
            <p:spPr>
              <a:xfrm>
                <a:off x="2918090" y="620688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z</a:t>
                </a:r>
                <a:r>
                  <a:rPr lang="en-US" sz="1400" smtClean="0">
                    <a:solidFill>
                      <a:prstClr val="black"/>
                    </a:solidFill>
                  </a:rPr>
                  <a:t>x2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Ovaal 76"/>
              <p:cNvSpPr/>
              <p:nvPr/>
            </p:nvSpPr>
            <p:spPr>
              <a:xfrm>
                <a:off x="4788024" y="67042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z</a:t>
                </a:r>
                <a:r>
                  <a:rPr lang="en-US" sz="1400" smtClean="0">
                    <a:solidFill>
                      <a:prstClr val="black"/>
                    </a:solidFill>
                  </a:rPr>
                  <a:t>x3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Ovaal 77"/>
              <p:cNvSpPr/>
              <p:nvPr/>
            </p:nvSpPr>
            <p:spPr>
              <a:xfrm>
                <a:off x="6662506" y="67042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z</a:t>
                </a:r>
                <a:r>
                  <a:rPr lang="en-US" sz="1400" smtClean="0">
                    <a:solidFill>
                      <a:prstClr val="black"/>
                    </a:solidFill>
                  </a:rPr>
                  <a:t>x4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4" name="Rechte verbindingslijn met pijl 78"/>
              <p:cNvCxnSpPr>
                <a:stCxn id="101" idx="4"/>
                <a:endCxn id="92" idx="0"/>
              </p:cNvCxnSpPr>
              <p:nvPr/>
            </p:nvCxnSpPr>
            <p:spPr>
              <a:xfrm>
                <a:off x="3168981" y="1075008"/>
                <a:ext cx="313224" cy="32169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met pijl 79"/>
              <p:cNvCxnSpPr>
                <a:stCxn id="102" idx="5"/>
                <a:endCxn id="94" idx="0"/>
              </p:cNvCxnSpPr>
              <p:nvPr/>
            </p:nvCxnSpPr>
            <p:spPr>
              <a:xfrm>
                <a:off x="5216322" y="1058210"/>
                <a:ext cx="245106" cy="3384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met pijl 80"/>
              <p:cNvCxnSpPr>
                <a:stCxn id="103" idx="5"/>
                <a:endCxn id="96" idx="0"/>
              </p:cNvCxnSpPr>
              <p:nvPr/>
            </p:nvCxnSpPr>
            <p:spPr>
              <a:xfrm>
                <a:off x="7090804" y="1058210"/>
                <a:ext cx="255598" cy="33849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7" name="Ovaal 88"/>
              <p:cNvSpPr/>
              <p:nvPr/>
            </p:nvSpPr>
            <p:spPr>
              <a:xfrm>
                <a:off x="1341254" y="3118696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e1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8" name="Rechte verbindingslijn met pijl 94"/>
              <p:cNvCxnSpPr>
                <a:stCxn id="107" idx="0"/>
                <a:endCxn id="86" idx="2"/>
              </p:cNvCxnSpPr>
              <p:nvPr/>
            </p:nvCxnSpPr>
            <p:spPr>
              <a:xfrm flipV="1">
                <a:off x="1592145" y="2665119"/>
                <a:ext cx="5086" cy="45357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9" name="Ovaal 91"/>
              <p:cNvSpPr/>
              <p:nvPr/>
            </p:nvSpPr>
            <p:spPr>
              <a:xfrm>
                <a:off x="7111417" y="3118696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e4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0" name="Rechte verbindingslijn met pijl 94"/>
              <p:cNvCxnSpPr>
                <a:stCxn id="109" idx="0"/>
                <a:endCxn id="89" idx="2"/>
              </p:cNvCxnSpPr>
              <p:nvPr/>
            </p:nvCxnSpPr>
            <p:spPr>
              <a:xfrm flipV="1">
                <a:off x="7362308" y="2670277"/>
                <a:ext cx="3614" cy="44841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Ovaal 91"/>
              <p:cNvSpPr/>
              <p:nvPr/>
            </p:nvSpPr>
            <p:spPr>
              <a:xfrm>
                <a:off x="5229686" y="311499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e3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2" name="Rechte verbindingslijn met pijl 94"/>
              <p:cNvCxnSpPr>
                <a:stCxn id="111" idx="0"/>
                <a:endCxn id="88" idx="2"/>
              </p:cNvCxnSpPr>
              <p:nvPr/>
            </p:nvCxnSpPr>
            <p:spPr>
              <a:xfrm flipV="1">
                <a:off x="5480577" y="2670277"/>
                <a:ext cx="371" cy="4447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3" name="Ovaal 91"/>
              <p:cNvSpPr/>
              <p:nvPr/>
            </p:nvSpPr>
            <p:spPr>
              <a:xfrm>
                <a:off x="3249265" y="3114994"/>
                <a:ext cx="501782" cy="454320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prstClr val="black"/>
                    </a:solidFill>
                  </a:rPr>
                  <a:t>e2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4" name="Rechte verbindingslijn met pijl 94"/>
              <p:cNvCxnSpPr>
                <a:stCxn id="113" idx="0"/>
                <a:endCxn id="87" idx="2"/>
              </p:cNvCxnSpPr>
              <p:nvPr/>
            </p:nvCxnSpPr>
            <p:spPr>
              <a:xfrm flipV="1">
                <a:off x="3500156" y="2670277"/>
                <a:ext cx="1570" cy="44471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1619672" y="184482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478226" y="183553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422442" y="183553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294650" y="184482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366658" y="269962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494450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3491880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619672" y="270892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 smtClean="0">
                    <a:solidFill>
                      <a:prstClr val="black"/>
                    </a:solidFill>
                  </a:rPr>
                  <a:t>1</a:t>
                </a:r>
                <a:endParaRPr lang="nl-NL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461015" y="244627"/>
              <a:ext cx="232913" cy="3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0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57465" y="257692"/>
              <a:ext cx="232913" cy="3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0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82746" y="298660"/>
              <a:ext cx="232913" cy="3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0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cxnSp>
          <p:nvCxnSpPr>
            <p:cNvPr id="78" name="Curved Connector 77"/>
            <p:cNvCxnSpPr>
              <a:stCxn id="90" idx="0"/>
              <a:endCxn id="90" idx="1"/>
            </p:cNvCxnSpPr>
            <p:nvPr/>
          </p:nvCxnSpPr>
          <p:spPr>
            <a:xfrm rot="16200000" flipH="1" flipV="1">
              <a:off x="1177615" y="1269258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stCxn id="101" idx="0"/>
              <a:endCxn id="101" idx="1"/>
            </p:cNvCxnSpPr>
            <p:nvPr/>
          </p:nvCxnSpPr>
          <p:spPr>
            <a:xfrm rot="16200000" flipH="1" flipV="1">
              <a:off x="2749365" y="493243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>
              <a:stCxn id="102" idx="0"/>
              <a:endCxn id="102" idx="1"/>
            </p:cNvCxnSpPr>
            <p:nvPr/>
          </p:nvCxnSpPr>
          <p:spPr>
            <a:xfrm rot="16200000" flipH="1" flipV="1">
              <a:off x="4619299" y="542979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>
              <a:stCxn id="103" idx="0"/>
              <a:endCxn id="103" idx="1"/>
            </p:cNvCxnSpPr>
            <p:nvPr/>
          </p:nvCxnSpPr>
          <p:spPr>
            <a:xfrm rot="16200000" flipH="1" flipV="1">
              <a:off x="6493781" y="542979"/>
              <a:ext cx="66534" cy="177407"/>
            </a:xfrm>
            <a:prstGeom prst="curvedConnector3">
              <a:avLst>
                <a:gd name="adj1" fmla="val -3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stCxn id="107" idx="3"/>
              <a:endCxn id="107" idx="4"/>
            </p:cNvCxnSpPr>
            <p:nvPr/>
          </p:nvCxnSpPr>
          <p:spPr>
            <a:xfrm rot="16200000" flipH="1">
              <a:off x="1172528" y="3379037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stCxn id="113" idx="3"/>
              <a:endCxn id="113" idx="4"/>
            </p:cNvCxnSpPr>
            <p:nvPr/>
          </p:nvCxnSpPr>
          <p:spPr>
            <a:xfrm rot="16200000" flipH="1">
              <a:off x="3080539" y="3375335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>
              <a:stCxn id="111" idx="3"/>
              <a:endCxn id="111" idx="4"/>
            </p:cNvCxnSpPr>
            <p:nvPr/>
          </p:nvCxnSpPr>
          <p:spPr>
            <a:xfrm rot="16200000" flipH="1">
              <a:off x="5060960" y="3375335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>
              <a:stCxn id="109" idx="3"/>
              <a:endCxn id="109" idx="4"/>
            </p:cNvCxnSpPr>
            <p:nvPr/>
          </p:nvCxnSpPr>
          <p:spPr>
            <a:xfrm rot="16200000" flipH="1">
              <a:off x="6942691" y="3379037"/>
              <a:ext cx="66534" cy="177407"/>
            </a:xfrm>
            <a:prstGeom prst="curvedConnector3">
              <a:avLst>
                <a:gd name="adj1" fmla="val 44358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7504" y="4869160"/>
            <a:ext cx="8820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prstClr val="black"/>
                </a:solidFill>
              </a:rPr>
              <a:t>What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 err="1" smtClean="0">
                <a:solidFill>
                  <a:prstClr val="black"/>
                </a:solidFill>
              </a:rPr>
              <a:t>happens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 err="1" smtClean="0">
                <a:solidFill>
                  <a:prstClr val="black"/>
                </a:solidFill>
              </a:rPr>
              <a:t>if</a:t>
            </a:r>
            <a:r>
              <a:rPr lang="nl-NL" sz="2400" dirty="0" smtClean="0">
                <a:solidFill>
                  <a:prstClr val="black"/>
                </a:solidFill>
              </a:rPr>
              <a:t> var(</a:t>
            </a:r>
            <a:r>
              <a:rPr lang="en-US" sz="2400" dirty="0" err="1" smtClean="0">
                <a:solidFill>
                  <a:prstClr val="black"/>
                </a:solidFill>
              </a:rPr>
              <a:t>zxt</a:t>
            </a:r>
            <a:r>
              <a:rPr lang="nl-NL" sz="2400" dirty="0" smtClean="0">
                <a:solidFill>
                  <a:prstClr val="black"/>
                </a:solidFill>
              </a:rPr>
              <a:t>) = 0? (i.e. no </a:t>
            </a:r>
            <a:r>
              <a:rPr lang="nl-NL" sz="2400" dirty="0" err="1" smtClean="0">
                <a:solidFill>
                  <a:prstClr val="black"/>
                </a:solidFill>
              </a:rPr>
              <a:t>innovation</a:t>
            </a:r>
            <a:r>
              <a:rPr lang="nl-NL" sz="2400" dirty="0" smtClean="0">
                <a:solidFill>
                  <a:prstClr val="black"/>
                </a:solidFill>
              </a:rPr>
              <a:t>).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 smtClean="0">
                <a:solidFill>
                  <a:prstClr val="black"/>
                </a:solidFill>
              </a:rPr>
              <a:t>The </a:t>
            </a:r>
            <a:r>
              <a:rPr lang="nl-NL" sz="2400" dirty="0" err="1" smtClean="0">
                <a:solidFill>
                  <a:prstClr val="black"/>
                </a:solidFill>
              </a:rPr>
              <a:t>answer</a:t>
            </a:r>
            <a:r>
              <a:rPr lang="nl-NL" sz="2400" dirty="0" smtClean="0">
                <a:solidFill>
                  <a:prstClr val="black"/>
                </a:solidFill>
              </a:rPr>
              <a:t> is in the next slide. </a:t>
            </a:r>
            <a:r>
              <a:rPr lang="nl-NL" sz="2400" dirty="0" err="1" smtClean="0">
                <a:solidFill>
                  <a:prstClr val="black"/>
                </a:solidFill>
              </a:rPr>
              <a:t>This</a:t>
            </a:r>
            <a:r>
              <a:rPr lang="nl-NL" sz="2400" dirty="0" smtClean="0">
                <a:solidFill>
                  <a:prstClr val="black"/>
                </a:solidFill>
              </a:rPr>
              <a:t> slide is </a:t>
            </a:r>
            <a:r>
              <a:rPr lang="nl-NL" sz="2400" dirty="0" err="1" smtClean="0">
                <a:solidFill>
                  <a:prstClr val="black"/>
                </a:solidFill>
              </a:rPr>
              <a:t>followed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 err="1" smtClean="0">
                <a:solidFill>
                  <a:prstClr val="black"/>
                </a:solidFill>
              </a:rPr>
              <a:t>by</a:t>
            </a:r>
            <a:r>
              <a:rPr lang="nl-NL" sz="2400" dirty="0" smtClean="0">
                <a:solidFill>
                  <a:prstClr val="black"/>
                </a:solidFill>
              </a:rPr>
              <a:t> a </a:t>
            </a:r>
            <a:r>
              <a:rPr lang="nl-NL" sz="2400" dirty="0" err="1" smtClean="0">
                <a:solidFill>
                  <a:prstClr val="black"/>
                </a:solidFill>
              </a:rPr>
              <a:t>presentation</a:t>
            </a:r>
            <a:r>
              <a:rPr lang="nl-NL" sz="2400" dirty="0" smtClean="0">
                <a:solidFill>
                  <a:prstClr val="black"/>
                </a:solidFill>
              </a:rPr>
              <a:t> of the model in matrix </a:t>
            </a:r>
            <a:r>
              <a:rPr lang="nl-NL" sz="2400" dirty="0" err="1" smtClean="0">
                <a:solidFill>
                  <a:prstClr val="black"/>
                </a:solidFill>
              </a:rPr>
              <a:t>notation</a:t>
            </a:r>
            <a:r>
              <a:rPr lang="nl-NL" sz="2400" dirty="0" smtClean="0">
                <a:solidFill>
                  <a:prstClr val="black"/>
                </a:solidFill>
              </a:rPr>
              <a:t>. For </a:t>
            </a:r>
            <a:r>
              <a:rPr lang="nl-NL" sz="2400" dirty="0" err="1" smtClean="0">
                <a:solidFill>
                  <a:prstClr val="black"/>
                </a:solidFill>
              </a:rPr>
              <a:t>you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 err="1" smtClean="0">
                <a:solidFill>
                  <a:prstClr val="black"/>
                </a:solidFill>
              </a:rPr>
              <a:t>to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 err="1" smtClean="0">
                <a:solidFill>
                  <a:prstClr val="black"/>
                </a:solidFill>
              </a:rPr>
              <a:t>study</a:t>
            </a:r>
            <a:r>
              <a:rPr lang="nl-NL" sz="2400" dirty="0" smtClean="0">
                <a:solidFill>
                  <a:prstClr val="black"/>
                </a:solidFill>
              </a:rPr>
              <a:t> later.</a:t>
            </a: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4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99592" y="893088"/>
            <a:ext cx="7113815" cy="2580444"/>
            <a:chOff x="1366902" y="1252354"/>
            <a:chExt cx="6301442" cy="2392670"/>
          </a:xfrm>
        </p:grpSpPr>
        <p:sp>
          <p:nvSpPr>
            <p:cNvPr id="6" name="Rechthoek 5"/>
            <p:cNvSpPr/>
            <p:nvPr/>
          </p:nvSpPr>
          <p:spPr>
            <a:xfrm>
              <a:off x="1371988" y="2282807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y1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3276483" y="2287965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y2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5255705" y="2287965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y3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>
              <a:off x="7140679" y="2287965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y4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51" name="Ovaal 50"/>
            <p:cNvSpPr/>
            <p:nvPr/>
          </p:nvSpPr>
          <p:spPr>
            <a:xfrm>
              <a:off x="1371988" y="146871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x1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Rechte verbindingslijn met pijl 51"/>
            <p:cNvCxnSpPr>
              <a:stCxn id="51" idx="4"/>
              <a:endCxn id="6" idx="0"/>
            </p:cNvCxnSpPr>
            <p:nvPr/>
          </p:nvCxnSpPr>
          <p:spPr>
            <a:xfrm>
              <a:off x="1622879" y="1923031"/>
              <a:ext cx="0" cy="3597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al 52"/>
            <p:cNvSpPr/>
            <p:nvPr/>
          </p:nvSpPr>
          <p:spPr>
            <a:xfrm>
              <a:off x="3256962" y="146871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x2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54" name="Rechte verbindingslijn met pijl 53"/>
            <p:cNvCxnSpPr>
              <a:stCxn id="53" idx="4"/>
            </p:cNvCxnSpPr>
            <p:nvPr/>
          </p:nvCxnSpPr>
          <p:spPr>
            <a:xfrm>
              <a:off x="3507853" y="1923031"/>
              <a:ext cx="1" cy="3904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al 54"/>
            <p:cNvSpPr/>
            <p:nvPr/>
          </p:nvSpPr>
          <p:spPr>
            <a:xfrm>
              <a:off x="5236185" y="146871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x3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56" name="Rechte verbindingslijn met pijl 55"/>
            <p:cNvCxnSpPr>
              <a:stCxn id="55" idx="4"/>
            </p:cNvCxnSpPr>
            <p:nvPr/>
          </p:nvCxnSpPr>
          <p:spPr>
            <a:xfrm>
              <a:off x="5487076" y="1923031"/>
              <a:ext cx="1" cy="3904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al 56"/>
            <p:cNvSpPr/>
            <p:nvPr/>
          </p:nvSpPr>
          <p:spPr>
            <a:xfrm>
              <a:off x="7121159" y="146871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x4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58" name="Rechte verbindingslijn met pijl 57"/>
            <p:cNvCxnSpPr>
              <a:stCxn id="57" idx="4"/>
            </p:cNvCxnSpPr>
            <p:nvPr/>
          </p:nvCxnSpPr>
          <p:spPr>
            <a:xfrm>
              <a:off x="7372050" y="1923031"/>
              <a:ext cx="1" cy="3904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/>
            <p:cNvCxnSpPr>
              <a:stCxn id="51" idx="6"/>
              <a:endCxn id="53" idx="2"/>
            </p:cNvCxnSpPr>
            <p:nvPr/>
          </p:nvCxnSpPr>
          <p:spPr>
            <a:xfrm>
              <a:off x="1873770" y="1695871"/>
              <a:ext cx="13831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Rechte verbindingslijn met pijl 59"/>
            <p:cNvCxnSpPr>
              <a:stCxn id="53" idx="6"/>
              <a:endCxn id="55" idx="2"/>
            </p:cNvCxnSpPr>
            <p:nvPr/>
          </p:nvCxnSpPr>
          <p:spPr>
            <a:xfrm>
              <a:off x="3758744" y="1695871"/>
              <a:ext cx="147744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Rechte verbindingslijn met pijl 60"/>
            <p:cNvCxnSpPr>
              <a:stCxn id="55" idx="6"/>
              <a:endCxn id="57" idx="2"/>
            </p:cNvCxnSpPr>
            <p:nvPr/>
          </p:nvCxnSpPr>
          <p:spPr>
            <a:xfrm>
              <a:off x="5737967" y="1695871"/>
              <a:ext cx="138319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Ovaal 88"/>
            <p:cNvSpPr/>
            <p:nvPr/>
          </p:nvSpPr>
          <p:spPr>
            <a:xfrm>
              <a:off x="1366902" y="3190704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e1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95" name="Rechte verbindingslijn met pijl 94"/>
            <p:cNvCxnSpPr>
              <a:stCxn id="89" idx="0"/>
              <a:endCxn id="6" idx="2"/>
            </p:cNvCxnSpPr>
            <p:nvPr/>
          </p:nvCxnSpPr>
          <p:spPr>
            <a:xfrm flipV="1">
              <a:off x="1617793" y="2737127"/>
              <a:ext cx="5086" cy="4535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Ovaal 91"/>
            <p:cNvSpPr/>
            <p:nvPr/>
          </p:nvSpPr>
          <p:spPr>
            <a:xfrm>
              <a:off x="7137065" y="3190704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e4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13" name="Rechte verbindingslijn met pijl 94"/>
            <p:cNvCxnSpPr>
              <a:stCxn id="109" idx="0"/>
              <a:endCxn id="33" idx="2"/>
            </p:cNvCxnSpPr>
            <p:nvPr/>
          </p:nvCxnSpPr>
          <p:spPr>
            <a:xfrm flipV="1">
              <a:off x="7387956" y="2742285"/>
              <a:ext cx="3614" cy="4484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Ovaal 91"/>
            <p:cNvSpPr/>
            <p:nvPr/>
          </p:nvSpPr>
          <p:spPr>
            <a:xfrm>
              <a:off x="5255334" y="3187002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e3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18" name="Rechte verbindingslijn met pijl 94"/>
            <p:cNvCxnSpPr>
              <a:stCxn id="117" idx="0"/>
              <a:endCxn id="24" idx="2"/>
            </p:cNvCxnSpPr>
            <p:nvPr/>
          </p:nvCxnSpPr>
          <p:spPr>
            <a:xfrm flipV="1">
              <a:off x="5506225" y="2742285"/>
              <a:ext cx="371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Ovaal 91"/>
            <p:cNvSpPr/>
            <p:nvPr/>
          </p:nvSpPr>
          <p:spPr>
            <a:xfrm>
              <a:off x="3274913" y="3187002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e2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20" name="Rechte verbindingslijn met pijl 94"/>
            <p:cNvCxnSpPr>
              <a:stCxn id="119" idx="0"/>
              <a:endCxn id="15" idx="2"/>
            </p:cNvCxnSpPr>
            <p:nvPr/>
          </p:nvCxnSpPr>
          <p:spPr>
            <a:xfrm flipV="1">
              <a:off x="3525804" y="2742285"/>
              <a:ext cx="1570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1645320" y="191683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503874" y="190754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448090" y="190754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320298" y="191683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392306" y="277163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520098" y="27809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517528" y="27809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45320" y="27809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171822" y="1252354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prstClr val="black"/>
                  </a:solidFill>
                </a:rPr>
                <a:t>b</a:t>
              </a:r>
              <a:r>
                <a:rPr lang="nl-NL" baseline="-25000" dirty="0" smtClean="0">
                  <a:solidFill>
                    <a:prstClr val="black"/>
                  </a:solidFill>
                </a:rPr>
                <a:t>2,1</a:t>
              </a:r>
              <a:endParaRPr lang="nl-NL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143423" y="126876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prstClr val="black"/>
                  </a:solidFill>
                </a:rPr>
                <a:t>b</a:t>
              </a:r>
              <a:r>
                <a:rPr lang="nl-NL" baseline="-25000" dirty="0" smtClean="0">
                  <a:solidFill>
                    <a:prstClr val="black"/>
                  </a:solidFill>
                </a:rPr>
                <a:t>3,2</a:t>
              </a:r>
              <a:endParaRPr lang="nl-NL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965800" y="126876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prstClr val="black"/>
                  </a:solidFill>
                </a:rPr>
                <a:t>b</a:t>
              </a:r>
              <a:r>
                <a:rPr lang="nl-NL" baseline="-25000" dirty="0" smtClean="0">
                  <a:solidFill>
                    <a:prstClr val="black"/>
                  </a:solidFill>
                </a:rPr>
                <a:t>4,3</a:t>
              </a:r>
              <a:endParaRPr lang="nl-NL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11218" y="356900"/>
            <a:ext cx="706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prstClr val="black"/>
                </a:solidFill>
              </a:rPr>
              <a:t>Special case: factor model var(</a:t>
            </a:r>
            <a:r>
              <a:rPr lang="nl-NL" sz="2800" dirty="0" smtClean="0">
                <a:solidFill>
                  <a:prstClr val="black"/>
                </a:solidFill>
                <a:latin typeface="Symbol" panose="05050102010706020507" pitchFamily="18" charset="2"/>
              </a:rPr>
              <a:t>z</a:t>
            </a:r>
            <a:r>
              <a:rPr lang="nl-NL" sz="2800" dirty="0" smtClean="0">
                <a:solidFill>
                  <a:prstClr val="black"/>
                </a:solidFill>
              </a:rPr>
              <a:t>x</a:t>
            </a:r>
            <a:r>
              <a:rPr lang="nl-NL" sz="2800" baseline="-25000" dirty="0" smtClean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 (t=2,3,4) = 0 </a:t>
            </a:r>
            <a:endParaRPr lang="nl-NL" sz="28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2992" y="3857551"/>
            <a:ext cx="6600475" cy="2467842"/>
            <a:chOff x="1331640" y="4098601"/>
            <a:chExt cx="6301442" cy="2226792"/>
          </a:xfrm>
        </p:grpSpPr>
        <p:sp>
          <p:nvSpPr>
            <p:cNvPr id="46" name="Rechthoek 5"/>
            <p:cNvSpPr/>
            <p:nvPr/>
          </p:nvSpPr>
          <p:spPr>
            <a:xfrm>
              <a:off x="1336726" y="4963176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y1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hthoek 14"/>
            <p:cNvSpPr/>
            <p:nvPr/>
          </p:nvSpPr>
          <p:spPr>
            <a:xfrm>
              <a:off x="3241221" y="4968334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y2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hthoek 23"/>
            <p:cNvSpPr/>
            <p:nvPr/>
          </p:nvSpPr>
          <p:spPr>
            <a:xfrm>
              <a:off x="5220443" y="4968334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y3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49" name="Rechthoek 32"/>
            <p:cNvSpPr/>
            <p:nvPr/>
          </p:nvSpPr>
          <p:spPr>
            <a:xfrm>
              <a:off x="7105417" y="4968334"/>
              <a:ext cx="501782" cy="4543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y4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50" name="Ovaal 50"/>
            <p:cNvSpPr/>
            <p:nvPr/>
          </p:nvSpPr>
          <p:spPr>
            <a:xfrm>
              <a:off x="1331640" y="409860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x1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2" name="Rechte verbindingslijn met pijl 51"/>
            <p:cNvCxnSpPr>
              <a:stCxn id="50" idx="4"/>
              <a:endCxn id="46" idx="0"/>
            </p:cNvCxnSpPr>
            <p:nvPr/>
          </p:nvCxnSpPr>
          <p:spPr>
            <a:xfrm>
              <a:off x="1582531" y="4552921"/>
              <a:ext cx="5086" cy="410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Rechte verbindingslijn met pijl 58"/>
            <p:cNvCxnSpPr>
              <a:stCxn id="50" idx="6"/>
              <a:endCxn id="47" idx="0"/>
            </p:cNvCxnSpPr>
            <p:nvPr/>
          </p:nvCxnSpPr>
          <p:spPr>
            <a:xfrm>
              <a:off x="1833422" y="4325761"/>
              <a:ext cx="1658690" cy="6425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Rechte verbindingslijn met pijl 59"/>
            <p:cNvCxnSpPr>
              <a:stCxn id="50" idx="6"/>
              <a:endCxn id="48" idx="0"/>
            </p:cNvCxnSpPr>
            <p:nvPr/>
          </p:nvCxnSpPr>
          <p:spPr>
            <a:xfrm>
              <a:off x="1833422" y="4325761"/>
              <a:ext cx="3637912" cy="6425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Rechte verbindingslijn met pijl 60"/>
            <p:cNvCxnSpPr>
              <a:stCxn id="50" idx="6"/>
              <a:endCxn id="49" idx="0"/>
            </p:cNvCxnSpPr>
            <p:nvPr/>
          </p:nvCxnSpPr>
          <p:spPr>
            <a:xfrm>
              <a:off x="1833422" y="4325761"/>
              <a:ext cx="5522886" cy="6425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Ovaal 88"/>
            <p:cNvSpPr/>
            <p:nvPr/>
          </p:nvSpPr>
          <p:spPr>
            <a:xfrm>
              <a:off x="1331640" y="5871073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e1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3" name="Rechte verbindingslijn met pijl 94"/>
            <p:cNvCxnSpPr>
              <a:stCxn id="72" idx="0"/>
              <a:endCxn id="46" idx="2"/>
            </p:cNvCxnSpPr>
            <p:nvPr/>
          </p:nvCxnSpPr>
          <p:spPr>
            <a:xfrm flipV="1">
              <a:off x="1582531" y="5417496"/>
              <a:ext cx="5086" cy="4535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Ovaal 91"/>
            <p:cNvSpPr/>
            <p:nvPr/>
          </p:nvSpPr>
          <p:spPr>
            <a:xfrm>
              <a:off x="7101803" y="5871073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e4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5" name="Rechte verbindingslijn met pijl 94"/>
            <p:cNvCxnSpPr>
              <a:stCxn id="74" idx="0"/>
              <a:endCxn id="49" idx="2"/>
            </p:cNvCxnSpPr>
            <p:nvPr/>
          </p:nvCxnSpPr>
          <p:spPr>
            <a:xfrm flipV="1">
              <a:off x="7352694" y="5422654"/>
              <a:ext cx="3614" cy="4484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Ovaal 91"/>
            <p:cNvSpPr/>
            <p:nvPr/>
          </p:nvSpPr>
          <p:spPr>
            <a:xfrm>
              <a:off x="5220072" y="586737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e3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83" name="Rechte verbindingslijn met pijl 94"/>
            <p:cNvCxnSpPr>
              <a:stCxn id="82" idx="0"/>
              <a:endCxn id="48" idx="2"/>
            </p:cNvCxnSpPr>
            <p:nvPr/>
          </p:nvCxnSpPr>
          <p:spPr>
            <a:xfrm flipV="1">
              <a:off x="5470963" y="5422654"/>
              <a:ext cx="371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Ovaal 91"/>
            <p:cNvSpPr/>
            <p:nvPr/>
          </p:nvSpPr>
          <p:spPr>
            <a:xfrm>
              <a:off x="3239651" y="5867371"/>
              <a:ext cx="501782" cy="45432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e2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85" name="Rechte verbindingslijn met pijl 94"/>
            <p:cNvCxnSpPr>
              <a:stCxn id="84" idx="0"/>
              <a:endCxn id="47" idx="2"/>
            </p:cNvCxnSpPr>
            <p:nvPr/>
          </p:nvCxnSpPr>
          <p:spPr>
            <a:xfrm flipV="1">
              <a:off x="3490542" y="5422654"/>
              <a:ext cx="1570" cy="444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357044" y="54520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84836" y="54612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82266" y="54612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10058" y="54612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1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23850" y="1341438"/>
            <a:ext cx="87122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These models can be applied to </a:t>
            </a:r>
            <a:r>
              <a:rPr lang="en-US" altLang="en-US" sz="3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phenoypic</a:t>
            </a:r>
            <a:r>
              <a:rPr lang="en-US" altLang="en-US" sz="3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genetic and environmental </a:t>
            </a:r>
            <a:r>
              <a:rPr lang="en-US" altLang="en-US" sz="3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timeseries</a:t>
            </a:r>
            <a:r>
              <a:rPr lang="en-US" altLang="en-US" sz="3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Estimation </a:t>
            </a:r>
            <a:r>
              <a:rPr lang="en-US" altLang="en-US" sz="3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of genetic and environmental correlations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Animal / experimental studies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Bi/multivariate 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twin / family analyses</a:t>
            </a:r>
            <a:endParaRPr lang="en-US" altLang="en-US" sz="3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Bivariate SNP analyses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LD-score regression</a:t>
            </a:r>
          </a:p>
        </p:txBody>
      </p:sp>
    </p:spTree>
    <p:extLst>
      <p:ext uri="{BB962C8B-B14F-4D97-AF65-F5344CB8AC3E}">
        <p14:creationId xmlns:p14="http://schemas.microsoft.com/office/powerpoint/2010/main" val="39824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7343"/>
            <a:ext cx="8856984" cy="58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prstClr val="black"/>
                </a:solidFill>
              </a:rPr>
              <a:t>ph</a:t>
            </a:r>
            <a:r>
              <a:rPr lang="nl-NL" sz="4000" dirty="0" smtClean="0">
                <a:solidFill>
                  <a:prstClr val="black"/>
                </a:solidFill>
              </a:rPr>
              <a:t> = </a:t>
            </a:r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FF0000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+ </a:t>
            </a:r>
            <a:r>
              <a:rPr lang="nl-NL" sz="40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0070C0"/>
                </a:solidFill>
              </a:rPr>
              <a:t>C</a:t>
            </a:r>
            <a:r>
              <a:rPr lang="nl-NL" sz="4000" dirty="0" smtClean="0">
                <a:solidFill>
                  <a:prstClr val="black"/>
                </a:solidFill>
              </a:rPr>
              <a:t> + </a:t>
            </a:r>
            <a:r>
              <a:rPr lang="nl-NL" sz="4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B050"/>
                </a:solidFill>
              </a:rPr>
              <a:t>E</a:t>
            </a:r>
            <a:endParaRPr lang="nl-NL" sz="4000" baseline="-25000" dirty="0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114449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prstClr val="black"/>
                </a:solidFill>
              </a:rPr>
              <a:t>Multivariate decomposition of phenotypic </a:t>
            </a:r>
            <a:r>
              <a:rPr lang="nl-NL" sz="3200" smtClean="0">
                <a:solidFill>
                  <a:prstClr val="black"/>
                </a:solidFill>
              </a:rPr>
              <a:t>covariance matrix (TxT, say T=4): </a:t>
            </a:r>
            <a:endParaRPr lang="nl-NL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897" y="2564904"/>
            <a:ext cx="8399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>
                <a:solidFill>
                  <a:prstClr val="black"/>
                </a:solidFill>
              </a:rPr>
              <a:t>ph1</a:t>
            </a:r>
            <a:r>
              <a:rPr lang="nl-NL" sz="4000">
                <a:solidFill>
                  <a:prstClr val="black"/>
                </a:solidFill>
              </a:rPr>
              <a:t> </a:t>
            </a:r>
            <a:r>
              <a:rPr lang="nl-NL" sz="4000" smtClean="0">
                <a:solidFill>
                  <a:prstClr val="black"/>
                </a:solidFill>
              </a:rPr>
              <a:t> 	</a:t>
            </a:r>
            <a:r>
              <a:rPr lang="nl-NL" sz="4000">
                <a:solidFill>
                  <a:prstClr val="black"/>
                </a:solidFill>
                <a:latin typeface="Symbol" panose="05050102010706020507" pitchFamily="18" charset="2"/>
              </a:rPr>
              <a:t> S</a:t>
            </a:r>
            <a:r>
              <a:rPr lang="nl-NL" sz="4000" baseline="-25000">
                <a:solidFill>
                  <a:prstClr val="black"/>
                </a:solidFill>
              </a:rPr>
              <a:t>ph12 </a:t>
            </a:r>
            <a:r>
              <a:rPr lang="nl-NL" sz="4000" dirty="0" smtClean="0">
                <a:solidFill>
                  <a:prstClr val="black"/>
                </a:solidFill>
              </a:rPr>
              <a:t>				</a:t>
            </a:r>
          </a:p>
          <a:p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prstClr val="black"/>
                </a:solidFill>
              </a:rPr>
              <a:t>ph12</a:t>
            </a:r>
            <a:r>
              <a:rPr lang="nl-NL" sz="4000" dirty="0" smtClean="0">
                <a:solidFill>
                  <a:prstClr val="black"/>
                </a:solidFill>
              </a:rPr>
              <a:t> 	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 S</a:t>
            </a:r>
            <a:r>
              <a:rPr lang="nl-NL" sz="4000" baseline="-25000" dirty="0" smtClean="0">
                <a:solidFill>
                  <a:prstClr val="black"/>
                </a:solidFill>
              </a:rPr>
              <a:t>ph2</a:t>
            </a:r>
            <a:r>
              <a:rPr lang="nl-NL" sz="4000" dirty="0" smtClean="0">
                <a:solidFill>
                  <a:prstClr val="black"/>
                </a:solidFill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nl-NL" sz="4000" dirty="0">
                <a:solidFill>
                  <a:prstClr val="black"/>
                </a:solidFill>
              </a:rPr>
              <a:t>	=</a:t>
            </a:r>
            <a:endParaRPr lang="nl-NL" sz="4000" baseline="-25000" dirty="0">
              <a:solidFill>
                <a:prstClr val="black"/>
              </a:solidFill>
            </a:endParaRPr>
          </a:p>
          <a:p>
            <a:endParaRPr lang="nl-NL" sz="4000" dirty="0" smtClean="0">
              <a:solidFill>
                <a:prstClr val="black"/>
              </a:solidFill>
              <a:latin typeface="Symbol" panose="05050102010706020507" pitchFamily="18" charset="2"/>
            </a:endParaRPr>
          </a:p>
          <a:p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FF0000"/>
                </a:solidFill>
              </a:rPr>
              <a:t>A</a:t>
            </a:r>
            <a:r>
              <a:rPr lang="nl-NL" sz="4000" dirty="0">
                <a:solidFill>
                  <a:prstClr val="black"/>
                </a:solidFill>
              </a:rPr>
              <a:t> + </a:t>
            </a:r>
            <a:r>
              <a:rPr lang="nl-NL" sz="40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70C0"/>
                </a:solidFill>
              </a:rPr>
              <a:t>C</a:t>
            </a:r>
            <a:r>
              <a:rPr lang="nl-NL" sz="4000" dirty="0">
                <a:solidFill>
                  <a:prstClr val="black"/>
                </a:solidFill>
              </a:rPr>
              <a:t> </a:t>
            </a:r>
            <a:r>
              <a:rPr lang="nl-NL" sz="4000">
                <a:solidFill>
                  <a:prstClr val="black"/>
                </a:solidFill>
              </a:rPr>
              <a:t>+ </a:t>
            </a:r>
            <a:r>
              <a:rPr lang="nl-NL" sz="400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smtClean="0">
                <a:solidFill>
                  <a:srgbClr val="00B050"/>
                </a:solidFill>
              </a:rPr>
              <a:t>E</a:t>
            </a:r>
            <a:r>
              <a:rPr lang="nl-NL" sz="4000" baseline="-25000" smtClean="0">
                <a:solidFill>
                  <a:prstClr val="black"/>
                </a:solidFill>
              </a:rPr>
              <a:t>		</a:t>
            </a:r>
            <a:r>
              <a:rPr lang="nl-NL" sz="4000" smtClean="0">
                <a:solidFill>
                  <a:prstClr val="black"/>
                </a:solidFill>
              </a:rPr>
              <a:t>r</a:t>
            </a:r>
            <a:r>
              <a:rPr lang="nl-NL" sz="4000">
                <a:solidFill>
                  <a:prstClr val="black"/>
                </a:solidFill>
                <a:sym typeface="Symbol" panose="05050102010706020507" pitchFamily="18" charset="2"/>
              </a:rPr>
              <a:t></a:t>
            </a:r>
            <a:r>
              <a:rPr lang="nl-NL" sz="40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>
                <a:solidFill>
                  <a:srgbClr val="FF0000"/>
                </a:solidFill>
              </a:rPr>
              <a:t>A</a:t>
            </a:r>
            <a:r>
              <a:rPr lang="nl-NL" sz="4000">
                <a:solidFill>
                  <a:prstClr val="black"/>
                </a:solidFill>
              </a:rPr>
              <a:t> + </a:t>
            </a:r>
            <a:r>
              <a:rPr lang="nl-NL" sz="400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>
                <a:solidFill>
                  <a:srgbClr val="0070C0"/>
                </a:solidFill>
              </a:rPr>
              <a:t>C</a:t>
            </a:r>
            <a:r>
              <a:rPr lang="nl-NL" sz="4000">
                <a:solidFill>
                  <a:prstClr val="black"/>
                </a:solidFill>
              </a:rPr>
              <a:t> + </a:t>
            </a:r>
            <a:r>
              <a:rPr lang="nl-NL" sz="400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>
                <a:solidFill>
                  <a:srgbClr val="00B050"/>
                </a:solidFill>
              </a:rPr>
              <a:t>E</a:t>
            </a:r>
            <a:r>
              <a:rPr lang="nl-NL" sz="4000">
                <a:solidFill>
                  <a:prstClr val="black"/>
                </a:solidFill>
              </a:rPr>
              <a:t> </a:t>
            </a:r>
            <a:endParaRPr lang="nl-NL" sz="4000" baseline="-25000" dirty="0">
              <a:solidFill>
                <a:prstClr val="black"/>
              </a:solidFill>
            </a:endParaRPr>
          </a:p>
          <a:p>
            <a:r>
              <a:rPr lang="nl-NL" sz="4000" smtClean="0">
                <a:solidFill>
                  <a:prstClr val="black"/>
                </a:solidFill>
              </a:rPr>
              <a:t>r</a:t>
            </a:r>
            <a:r>
              <a:rPr lang="nl-NL" sz="4000" smtClean="0">
                <a:solidFill>
                  <a:prstClr val="black"/>
                </a:solidFill>
                <a:sym typeface="Symbol" panose="05050102010706020507" pitchFamily="18" charset="2"/>
              </a:rPr>
              <a:t>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</a:rPr>
              <a:t> </a:t>
            </a:r>
            <a:r>
              <a:rPr lang="nl-NL" sz="4000" dirty="0">
                <a:solidFill>
                  <a:prstClr val="black"/>
                </a:solidFill>
              </a:rPr>
              <a:t>+ </a:t>
            </a:r>
            <a:r>
              <a:rPr lang="nl-NL" sz="40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70C0"/>
                </a:solidFill>
              </a:rPr>
              <a:t>C</a:t>
            </a:r>
            <a:r>
              <a:rPr lang="nl-NL" sz="4000" dirty="0">
                <a:solidFill>
                  <a:prstClr val="black"/>
                </a:solidFill>
              </a:rPr>
              <a:t> + </a:t>
            </a:r>
            <a:r>
              <a:rPr lang="nl-NL" sz="4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B050"/>
                </a:solidFill>
              </a:rPr>
              <a:t>E</a:t>
            </a:r>
            <a:r>
              <a:rPr lang="nl-NL" sz="4000" dirty="0" smtClean="0">
                <a:solidFill>
                  <a:prstClr val="black"/>
                </a:solidFill>
              </a:rPr>
              <a:t> </a:t>
            </a:r>
            <a:r>
              <a:rPr lang="nl-NL" sz="4000" smtClean="0">
                <a:solidFill>
                  <a:prstClr val="black"/>
                </a:solidFill>
              </a:rPr>
              <a:t>	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</a:rPr>
              <a:t> </a:t>
            </a:r>
            <a:r>
              <a:rPr lang="nl-NL" sz="4000" dirty="0" smtClean="0">
                <a:solidFill>
                  <a:prstClr val="black"/>
                </a:solidFill>
              </a:rPr>
              <a:t>+ </a:t>
            </a:r>
            <a:r>
              <a:rPr lang="nl-NL" sz="40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0070C0"/>
                </a:solidFill>
              </a:rPr>
              <a:t>C</a:t>
            </a:r>
            <a:r>
              <a:rPr lang="nl-NL" sz="4000" dirty="0" smtClean="0">
                <a:solidFill>
                  <a:prstClr val="black"/>
                </a:solidFill>
              </a:rPr>
              <a:t> + </a:t>
            </a:r>
            <a:r>
              <a:rPr lang="nl-NL" sz="4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00B050"/>
                </a:solidFill>
              </a:rPr>
              <a:t>E</a:t>
            </a:r>
            <a:endParaRPr lang="nl-NL" sz="4000" baseline="-25000" dirty="0" smtClean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405" y="5818803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>
                <a:solidFill>
                  <a:prstClr val="black"/>
                </a:solidFill>
              </a:rPr>
              <a:t>(r=1 or .5)</a:t>
            </a:r>
            <a:endParaRPr lang="nl-NL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45230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prstClr val="black"/>
                </a:solidFill>
              </a:rPr>
              <a:t>ph</a:t>
            </a:r>
            <a:r>
              <a:rPr lang="nl-NL" sz="4000" dirty="0" smtClean="0">
                <a:solidFill>
                  <a:prstClr val="black"/>
                </a:solidFill>
              </a:rPr>
              <a:t> = </a:t>
            </a:r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FF0000"/>
                </a:solidFill>
              </a:rPr>
              <a:t>A</a:t>
            </a:r>
            <a:r>
              <a:rPr lang="nl-NL" sz="4000" dirty="0" smtClean="0">
                <a:solidFill>
                  <a:srgbClr val="FF0000"/>
                </a:solidFill>
              </a:rPr>
              <a:t> </a:t>
            </a:r>
            <a:r>
              <a:rPr lang="nl-NL" sz="4000" dirty="0" smtClean="0">
                <a:solidFill>
                  <a:prstClr val="black"/>
                </a:solidFill>
              </a:rPr>
              <a:t>+ </a:t>
            </a:r>
            <a:r>
              <a:rPr lang="nl-NL" sz="4000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prstClr val="black"/>
                </a:solidFill>
              </a:rPr>
              <a:t>C</a:t>
            </a:r>
            <a:r>
              <a:rPr lang="nl-NL" sz="4000" dirty="0" smtClean="0">
                <a:solidFill>
                  <a:prstClr val="black"/>
                </a:solidFill>
              </a:rPr>
              <a:t> +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prstClr val="black"/>
                </a:solidFill>
              </a:rPr>
              <a:t>E</a:t>
            </a:r>
            <a:endParaRPr lang="nl-NL" sz="4000" baseline="-25000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31281"/>
            <a:ext cx="73023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prstClr val="black"/>
                </a:solidFill>
              </a:rPr>
              <a:t>Estimate  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</a:rPr>
              <a:t> directly, unstructured</a:t>
            </a:r>
          </a:p>
          <a:p>
            <a:r>
              <a:rPr lang="nl-NL" sz="4000" smtClean="0">
                <a:solidFill>
                  <a:prstClr val="black"/>
                </a:solidFill>
              </a:rPr>
              <a:t>a TxT covariance matrix, with </a:t>
            </a:r>
          </a:p>
          <a:p>
            <a:endParaRPr lang="nl-NL" sz="4000">
              <a:solidFill>
                <a:prstClr val="black"/>
              </a:solidFill>
            </a:endParaRPr>
          </a:p>
          <a:p>
            <a:r>
              <a:rPr lang="nl-NL" sz="4000" smtClean="0">
                <a:solidFill>
                  <a:prstClr val="black"/>
                </a:solidFill>
              </a:rPr>
              <a:t>T*(T+1) / 2 elements </a:t>
            </a:r>
          </a:p>
          <a:p>
            <a:endParaRPr lang="nl-NL" sz="4000">
              <a:solidFill>
                <a:prstClr val="black"/>
              </a:solidFill>
            </a:endParaRPr>
          </a:p>
          <a:p>
            <a:r>
              <a:rPr lang="nl-NL" sz="4000" smtClean="0">
                <a:solidFill>
                  <a:prstClr val="black"/>
                </a:solidFill>
              </a:rPr>
              <a:t>T=4 ...... T</a:t>
            </a:r>
            <a:r>
              <a:rPr lang="nl-NL" sz="4000">
                <a:solidFill>
                  <a:prstClr val="black"/>
                </a:solidFill>
              </a:rPr>
              <a:t>*(T+1) / </a:t>
            </a:r>
            <a:r>
              <a:rPr lang="nl-NL" sz="4000" smtClean="0">
                <a:solidFill>
                  <a:prstClr val="black"/>
                </a:solidFill>
              </a:rPr>
              <a:t>2 = 10</a:t>
            </a:r>
            <a:endParaRPr lang="nl-NL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41" y="944134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prstClr val="black"/>
                </a:solidFill>
              </a:rPr>
              <a:t>ph</a:t>
            </a:r>
            <a:r>
              <a:rPr lang="nl-NL" sz="4000" dirty="0" smtClean="0">
                <a:solidFill>
                  <a:prstClr val="black"/>
                </a:solidFill>
              </a:rPr>
              <a:t> = </a:t>
            </a:r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srgbClr val="FF0000"/>
                </a:solidFill>
              </a:rPr>
              <a:t>A</a:t>
            </a:r>
            <a:r>
              <a:rPr lang="nl-NL" sz="4000" dirty="0" smtClean="0">
                <a:solidFill>
                  <a:srgbClr val="FF0000"/>
                </a:solidFill>
              </a:rPr>
              <a:t> </a:t>
            </a:r>
            <a:r>
              <a:rPr lang="nl-NL" sz="4000" dirty="0" smtClean="0">
                <a:solidFill>
                  <a:prstClr val="black"/>
                </a:solidFill>
              </a:rPr>
              <a:t>+ </a:t>
            </a:r>
            <a:r>
              <a:rPr lang="nl-NL" sz="4000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 smtClean="0">
                <a:solidFill>
                  <a:prstClr val="black"/>
                </a:solidFill>
              </a:rPr>
              <a:t>C</a:t>
            </a:r>
            <a:r>
              <a:rPr lang="nl-NL" sz="4000" dirty="0" smtClean="0">
                <a:solidFill>
                  <a:prstClr val="black"/>
                </a:solidFill>
              </a:rPr>
              <a:t> +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prstClr val="black"/>
                </a:solidFill>
              </a:rPr>
              <a:t>E</a:t>
            </a:r>
            <a:endParaRPr lang="nl-NL" sz="4000" baseline="-25000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912" y="1964151"/>
            <a:ext cx="6978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prstClr val="black"/>
                </a:solidFill>
              </a:rPr>
              <a:t>Model  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</a:rPr>
              <a:t> using a </a:t>
            </a:r>
            <a:r>
              <a:rPr lang="nl-NL" sz="4000" dirty="0" smtClean="0">
                <a:solidFill>
                  <a:prstClr val="black"/>
                </a:solidFill>
              </a:rPr>
              <a:t>simplex model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86" y="2984168"/>
            <a:ext cx="6716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srgbClr val="FF0000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= 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(I-B)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baseline="30000">
                <a:solidFill>
                  <a:srgbClr val="FF0000"/>
                </a:solidFill>
              </a:rPr>
              <a:t>-1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nl-NL" sz="4000" baseline="-25000" dirty="0" smtClean="0">
                <a:solidFill>
                  <a:srgbClr val="FF0000"/>
                </a:solidFill>
              </a:rPr>
              <a:t>A</a:t>
            </a:r>
            <a:r>
              <a:rPr lang="nl-NL" sz="40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nl-NL" sz="4000">
                <a:solidFill>
                  <a:srgbClr val="FF0000"/>
                </a:solidFill>
                <a:latin typeface="Symbol" panose="05050102010706020507" pitchFamily="18" charset="2"/>
              </a:rPr>
              <a:t>(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I-B)</a:t>
            </a:r>
            <a:r>
              <a:rPr lang="nl-NL" sz="4000" baseline="-25000" smtClean="0">
                <a:solidFill>
                  <a:srgbClr val="FF0000"/>
                </a:solidFill>
              </a:rPr>
              <a:t>A</a:t>
            </a:r>
            <a:r>
              <a:rPr lang="nl-NL" sz="4000" baseline="30000" smtClean="0">
                <a:solidFill>
                  <a:srgbClr val="FF0000"/>
                </a:solidFill>
              </a:rPr>
              <a:t>-1t</a:t>
            </a:r>
            <a:r>
              <a:rPr lang="nl-NL" sz="400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 Q</a:t>
            </a:r>
            <a:r>
              <a:rPr lang="nl-NL" sz="4000" baseline="-25000" dirty="0">
                <a:solidFill>
                  <a:srgbClr val="FF0000"/>
                </a:solidFill>
              </a:rPr>
              <a:t>A</a:t>
            </a:r>
            <a:r>
              <a:rPr lang="nl-NL" sz="4000" dirty="0" smtClean="0">
                <a:solidFill>
                  <a:srgbClr val="FF0000"/>
                </a:solidFill>
              </a:rPr>
              <a:t> </a:t>
            </a:r>
            <a:r>
              <a:rPr lang="nl-NL" sz="4000" dirty="0" smtClean="0">
                <a:solidFill>
                  <a:prstClr val="black"/>
                </a:solidFill>
              </a:rPr>
              <a:t> </a:t>
            </a:r>
            <a:endParaRPr lang="nl-NL" sz="4000" baseline="-25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686" y="4144861"/>
            <a:ext cx="615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smtClean="0">
                <a:solidFill>
                  <a:prstClr val="black"/>
                </a:solidFill>
              </a:rPr>
              <a:t>R script involves matrix notation .....</a:t>
            </a:r>
          </a:p>
        </p:txBody>
      </p:sp>
    </p:spTree>
    <p:extLst>
      <p:ext uri="{BB962C8B-B14F-4D97-AF65-F5344CB8AC3E}">
        <p14:creationId xmlns:p14="http://schemas.microsoft.com/office/powerpoint/2010/main" val="20889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92696"/>
            <a:ext cx="7170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prstClr val="black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=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(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I-</a:t>
            </a:r>
            <a:r>
              <a:rPr lang="nl-NL" sz="400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nl-NL" sz="4000" baseline="-25000">
                <a:solidFill>
                  <a:srgbClr val="0070C0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)</a:t>
            </a:r>
            <a:r>
              <a:rPr lang="nl-NL" sz="4000" baseline="30000">
                <a:solidFill>
                  <a:prstClr val="black"/>
                </a:solidFill>
                <a:latin typeface="Symbol" panose="05050102010706020507" pitchFamily="18" charset="2"/>
              </a:rPr>
              <a:t> -1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Y</a:t>
            </a:r>
            <a:r>
              <a:rPr lang="nl-NL" sz="4000" baseline="-25000" dirty="0" smtClean="0">
                <a:solidFill>
                  <a:prstClr val="black"/>
                </a:solidFill>
              </a:rPr>
              <a:t>A</a:t>
            </a:r>
            <a:r>
              <a:rPr lang="nl-NL" sz="4000" dirty="0">
                <a:solidFill>
                  <a:prstClr val="black"/>
                </a:solidFill>
                <a:latin typeface="Symbol" panose="05050102010706020507" pitchFamily="18" charset="2"/>
              </a:rPr>
              <a:t> (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I-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nl-NL" sz="4000" baseline="-25000" dirty="0">
                <a:solidFill>
                  <a:srgbClr val="0070C0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)</a:t>
            </a:r>
            <a:r>
              <a:rPr lang="nl-NL" sz="4000" baseline="-25000" smtClean="0">
                <a:solidFill>
                  <a:prstClr val="black"/>
                </a:solidFill>
              </a:rPr>
              <a:t> </a:t>
            </a:r>
            <a:r>
              <a:rPr lang="nl-NL" sz="4000" baseline="30000">
                <a:solidFill>
                  <a:prstClr val="black"/>
                </a:solidFill>
                <a:latin typeface="Symbol" panose="05050102010706020507" pitchFamily="18" charset="2"/>
              </a:rPr>
              <a:t>-1</a:t>
            </a:r>
            <a:r>
              <a:rPr lang="nl-NL" sz="400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nl-NL" sz="4000" baseline="30000" smtClean="0">
                <a:solidFill>
                  <a:prstClr val="black"/>
                </a:solidFill>
              </a:rPr>
              <a:t>t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+ Q</a:t>
            </a:r>
            <a:r>
              <a:rPr lang="nl-NL" sz="4000" baseline="-25000" dirty="0">
                <a:solidFill>
                  <a:prstClr val="black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 </a:t>
            </a:r>
            <a:endParaRPr lang="nl-NL" sz="4000" baseline="-25000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776" y="1590664"/>
            <a:ext cx="50610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nl-NL" sz="4000" baseline="-25000" dirty="0" smtClean="0">
                <a:solidFill>
                  <a:srgbClr val="0070C0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= 	0	0	0	0</a:t>
            </a:r>
          </a:p>
          <a:p>
            <a:r>
              <a:rPr lang="nl-NL" sz="4000" dirty="0">
                <a:solidFill>
                  <a:prstClr val="black"/>
                </a:solidFill>
              </a:rPr>
              <a:t>	</a:t>
            </a:r>
            <a:r>
              <a:rPr lang="nl-NL" sz="4000" dirty="0" smtClean="0">
                <a:solidFill>
                  <a:prstClr val="black"/>
                </a:solidFill>
              </a:rPr>
              <a:t>	</a:t>
            </a:r>
            <a:r>
              <a:rPr lang="nl-NL" sz="4000" dirty="0" smtClean="0">
                <a:solidFill>
                  <a:srgbClr val="0070C0"/>
                </a:solidFill>
              </a:rPr>
              <a:t>b</a:t>
            </a:r>
            <a:r>
              <a:rPr lang="nl-NL" sz="4000" baseline="-25000" dirty="0" smtClean="0">
                <a:solidFill>
                  <a:srgbClr val="0070C0"/>
                </a:solidFill>
              </a:rPr>
              <a:t>A21</a:t>
            </a:r>
            <a:r>
              <a:rPr lang="nl-NL" sz="4000" dirty="0" smtClean="0">
                <a:solidFill>
                  <a:prstClr val="black"/>
                </a:solidFill>
              </a:rPr>
              <a:t>	0	0	0</a:t>
            </a:r>
            <a:br>
              <a:rPr lang="nl-NL" sz="4000" dirty="0" smtClean="0">
                <a:solidFill>
                  <a:prstClr val="black"/>
                </a:solidFill>
              </a:rPr>
            </a:br>
            <a:r>
              <a:rPr lang="nl-NL" sz="4000" dirty="0" smtClean="0">
                <a:solidFill>
                  <a:prstClr val="black"/>
                </a:solidFill>
              </a:rPr>
              <a:t>		0	</a:t>
            </a:r>
            <a:r>
              <a:rPr lang="nl-NL" sz="4000" dirty="0" smtClean="0">
                <a:solidFill>
                  <a:srgbClr val="0070C0"/>
                </a:solidFill>
              </a:rPr>
              <a:t>b</a:t>
            </a:r>
            <a:r>
              <a:rPr lang="nl-NL" sz="4000" baseline="-25000" dirty="0">
                <a:solidFill>
                  <a:srgbClr val="0070C0"/>
                </a:solidFill>
              </a:rPr>
              <a:t>A</a:t>
            </a:r>
            <a:r>
              <a:rPr lang="nl-NL" sz="4000" baseline="-25000" dirty="0" smtClean="0">
                <a:solidFill>
                  <a:srgbClr val="0070C0"/>
                </a:solidFill>
              </a:rPr>
              <a:t>32</a:t>
            </a:r>
            <a:r>
              <a:rPr lang="nl-NL" sz="4000" dirty="0" smtClean="0">
                <a:solidFill>
                  <a:prstClr val="black"/>
                </a:solidFill>
              </a:rPr>
              <a:t>	0	0</a:t>
            </a:r>
          </a:p>
          <a:p>
            <a:r>
              <a:rPr lang="nl-NL" sz="4000" dirty="0">
                <a:solidFill>
                  <a:prstClr val="black"/>
                </a:solidFill>
              </a:rPr>
              <a:t>	</a:t>
            </a:r>
            <a:r>
              <a:rPr lang="nl-NL" sz="4000" dirty="0" smtClean="0">
                <a:solidFill>
                  <a:prstClr val="black"/>
                </a:solidFill>
              </a:rPr>
              <a:t>	0	0	</a:t>
            </a:r>
            <a:r>
              <a:rPr lang="nl-NL" sz="4000" dirty="0" smtClean="0">
                <a:solidFill>
                  <a:srgbClr val="0070C0"/>
                </a:solidFill>
              </a:rPr>
              <a:t>b</a:t>
            </a:r>
            <a:r>
              <a:rPr lang="nl-NL" sz="4000" baseline="-25000" dirty="0">
                <a:solidFill>
                  <a:srgbClr val="0070C0"/>
                </a:solidFill>
              </a:rPr>
              <a:t>A</a:t>
            </a:r>
            <a:r>
              <a:rPr lang="nl-NL" sz="4000" baseline="-25000" dirty="0" smtClean="0">
                <a:solidFill>
                  <a:srgbClr val="0070C0"/>
                </a:solidFill>
              </a:rPr>
              <a:t>43</a:t>
            </a:r>
            <a:r>
              <a:rPr lang="nl-NL" sz="4000" dirty="0" smtClean="0">
                <a:solidFill>
                  <a:prstClr val="black"/>
                </a:solidFill>
              </a:rPr>
              <a:t>	0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111854" y="458112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96197" y="458112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203848" y="458240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69" y="4528356"/>
            <a:ext cx="3524480" cy="20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1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8600"/>
            <a:ext cx="8784976" cy="11430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multivariate </a:t>
            </a:r>
            <a:r>
              <a:rPr lang="en-US" altLang="en-US" sz="3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for 1 person: Regression of observed variables (y) on latent variables (f</a:t>
            </a:r>
            <a:r>
              <a:rPr lang="nl-NL" altLang="en-US" sz="3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altLang="en-US" sz="30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919413" y="1971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en-US">
              <a:solidFill>
                <a:srgbClr val="000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1981200"/>
          <a:ext cx="4343400" cy="383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4" imgW="3400900" imgH="3543795" progId="PBrush">
                  <p:embed/>
                </p:oleObj>
              </mc:Choice>
              <mc:Fallback>
                <p:oleObj r:id="rId4" imgW="3400900" imgH="35437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4343400" cy="383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4193773" y="2348880"/>
            <a:ext cx="485584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</a:rPr>
              <a:t>ovariance 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among variables </a:t>
            </a: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</a:rPr>
              <a:t>is accounted for by a 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smaller number of latent </a:t>
            </a: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</a:rPr>
              <a:t> factors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</a:rPr>
              <a:t>Model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: y = 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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 f + 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where 	y = observed variables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	f = (latent) factor score(s)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	e = unique factor / error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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</a:rPr>
              <a:t> = matrix of factor loadings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2133600" y="2205038"/>
            <a:ext cx="28733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0020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156" y="260132"/>
            <a:ext cx="7127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prstClr val="black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=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(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I-B</a:t>
            </a:r>
            <a:r>
              <a:rPr lang="nl-NL" sz="4000" baseline="-25000">
                <a:solidFill>
                  <a:prstClr val="black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)</a:t>
            </a:r>
            <a:r>
              <a:rPr lang="nl-NL" sz="4000" baseline="30000">
                <a:solidFill>
                  <a:prstClr val="black"/>
                </a:solidFill>
                <a:latin typeface="Symbol" panose="05050102010706020507" pitchFamily="18" charset="2"/>
              </a:rPr>
              <a:t> -1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Y</a:t>
            </a:r>
            <a:r>
              <a:rPr lang="nl-NL" sz="4000" baseline="-25000" dirty="0" smtClean="0">
                <a:solidFill>
                  <a:srgbClr val="0070C0"/>
                </a:solidFill>
              </a:rPr>
              <a:t>A</a:t>
            </a:r>
            <a:r>
              <a:rPr lang="nl-NL" sz="4000" dirty="0">
                <a:solidFill>
                  <a:prstClr val="black"/>
                </a:solidFill>
                <a:latin typeface="Symbol" panose="05050102010706020507" pitchFamily="18" charset="2"/>
              </a:rPr>
              <a:t> (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I-B</a:t>
            </a:r>
            <a:r>
              <a:rPr lang="nl-NL" sz="4000" baseline="-25000">
                <a:solidFill>
                  <a:prstClr val="black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)</a:t>
            </a:r>
            <a:r>
              <a:rPr lang="nl-NL" sz="4000" baseline="30000">
                <a:solidFill>
                  <a:prstClr val="black"/>
                </a:solidFill>
                <a:latin typeface="Symbol" panose="05050102010706020507" pitchFamily="18" charset="2"/>
              </a:rPr>
              <a:t> -1</a:t>
            </a:r>
            <a:r>
              <a:rPr lang="nl-NL" sz="4000" baseline="-25000" smtClean="0">
                <a:solidFill>
                  <a:prstClr val="black"/>
                </a:solidFill>
              </a:rPr>
              <a:t> </a:t>
            </a:r>
            <a:r>
              <a:rPr lang="nl-NL" sz="4000" baseline="30000" dirty="0" smtClean="0">
                <a:solidFill>
                  <a:prstClr val="black"/>
                </a:solidFill>
              </a:rPr>
              <a:t>t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 + Q</a:t>
            </a:r>
            <a:r>
              <a:rPr lang="nl-NL" sz="4000" baseline="-25000" dirty="0">
                <a:solidFill>
                  <a:prstClr val="black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 </a:t>
            </a:r>
            <a:endParaRPr lang="nl-NL" sz="4000" baseline="-25000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56" y="1262405"/>
            <a:ext cx="82322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Y</a:t>
            </a:r>
            <a:r>
              <a:rPr lang="nl-NL" sz="4000" baseline="-25000" dirty="0" smtClean="0">
                <a:solidFill>
                  <a:prstClr val="black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= 	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1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>
                <a:solidFill>
                  <a:prstClr val="black"/>
                </a:solidFill>
              </a:rPr>
              <a:t>	0		0	0</a:t>
            </a:r>
          </a:p>
          <a:p>
            <a:r>
              <a:rPr lang="nl-NL" sz="4000" dirty="0">
                <a:solidFill>
                  <a:prstClr val="black"/>
                </a:solidFill>
              </a:rPr>
              <a:t>	</a:t>
            </a:r>
            <a:r>
              <a:rPr lang="nl-NL" sz="4000" dirty="0" smtClean="0">
                <a:solidFill>
                  <a:prstClr val="black"/>
                </a:solidFill>
              </a:rPr>
              <a:t>		0	</a:t>
            </a:r>
            <a:r>
              <a:rPr lang="nl-NL" sz="4000" dirty="0" smtClean="0">
                <a:solidFill>
                  <a:srgbClr val="0070C0"/>
                </a:solidFill>
              </a:rPr>
              <a:t>var(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z</a:t>
            </a:r>
            <a:r>
              <a:rPr lang="nl-NL" sz="4000" baseline="-25000" dirty="0" smtClean="0">
                <a:solidFill>
                  <a:srgbClr val="0070C0"/>
                </a:solidFill>
              </a:rPr>
              <a:t>A2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>
                <a:solidFill>
                  <a:prstClr val="black"/>
                </a:solidFill>
              </a:rPr>
              <a:t>	0	0</a:t>
            </a:r>
            <a:br>
              <a:rPr lang="nl-NL" sz="4000" dirty="0" smtClean="0">
                <a:solidFill>
                  <a:prstClr val="black"/>
                </a:solidFill>
              </a:rPr>
            </a:br>
            <a:r>
              <a:rPr lang="nl-NL" sz="4000" dirty="0" smtClean="0">
                <a:solidFill>
                  <a:prstClr val="black"/>
                </a:solidFill>
              </a:rPr>
              <a:t>			0	0	</a:t>
            </a:r>
            <a:r>
              <a:rPr lang="nl-NL" sz="4000" dirty="0">
                <a:solidFill>
                  <a:prstClr val="black"/>
                </a:solidFill>
              </a:rPr>
              <a:t> </a:t>
            </a:r>
            <a:r>
              <a:rPr lang="nl-NL" sz="4000" dirty="0" smtClean="0">
                <a:solidFill>
                  <a:srgbClr val="0070C0"/>
                </a:solidFill>
              </a:rPr>
              <a:t>var(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z</a:t>
            </a:r>
            <a:r>
              <a:rPr lang="nl-NL" sz="4000" baseline="-25000" dirty="0" smtClean="0">
                <a:solidFill>
                  <a:srgbClr val="0070C0"/>
                </a:solidFill>
              </a:rPr>
              <a:t>A3</a:t>
            </a:r>
            <a:r>
              <a:rPr lang="nl-NL" sz="4000" dirty="0" smtClean="0">
                <a:solidFill>
                  <a:srgbClr val="0070C0"/>
                </a:solidFill>
              </a:rPr>
              <a:t>)	</a:t>
            </a:r>
            <a:r>
              <a:rPr lang="nl-NL" sz="4000" dirty="0" smtClean="0">
                <a:solidFill>
                  <a:prstClr val="black"/>
                </a:solidFill>
              </a:rPr>
              <a:t>0</a:t>
            </a:r>
          </a:p>
          <a:p>
            <a:r>
              <a:rPr lang="nl-NL" sz="4000" dirty="0">
                <a:solidFill>
                  <a:prstClr val="black"/>
                </a:solidFill>
              </a:rPr>
              <a:t>	</a:t>
            </a:r>
            <a:r>
              <a:rPr lang="nl-NL" sz="4000" dirty="0" smtClean="0">
                <a:solidFill>
                  <a:prstClr val="black"/>
                </a:solidFill>
              </a:rPr>
              <a:t>		0	0		0	</a:t>
            </a:r>
            <a:r>
              <a:rPr lang="nl-NL" sz="4000" dirty="0" smtClean="0">
                <a:solidFill>
                  <a:srgbClr val="0070C0"/>
                </a:solidFill>
              </a:rPr>
              <a:t>var(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z</a:t>
            </a:r>
            <a:r>
              <a:rPr lang="nl-NL" sz="4000" baseline="-25000" dirty="0" smtClean="0">
                <a:solidFill>
                  <a:srgbClr val="0070C0"/>
                </a:solidFill>
              </a:rPr>
              <a:t>A4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2688" y="4339933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299270" y="3871625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92259" y="3943557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955454" y="4339933"/>
            <a:ext cx="360040" cy="14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345794"/>
            <a:ext cx="3524480" cy="20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60521"/>
            <a:ext cx="7079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4000" baseline="-25000" dirty="0">
                <a:solidFill>
                  <a:prstClr val="black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=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(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I-B</a:t>
            </a:r>
            <a:r>
              <a:rPr lang="nl-NL" sz="4000" baseline="-25000">
                <a:solidFill>
                  <a:prstClr val="black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)</a:t>
            </a:r>
            <a:r>
              <a:rPr lang="nl-NL" sz="4000" baseline="30000">
                <a:solidFill>
                  <a:prstClr val="black"/>
                </a:solidFill>
                <a:latin typeface="Symbol" panose="05050102010706020507" pitchFamily="18" charset="2"/>
              </a:rPr>
              <a:t> -1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Y</a:t>
            </a:r>
            <a:r>
              <a:rPr lang="nl-NL" sz="4000" baseline="-25000" dirty="0" smtClean="0">
                <a:solidFill>
                  <a:prstClr val="black"/>
                </a:solidFill>
              </a:rPr>
              <a:t>A</a:t>
            </a:r>
            <a:r>
              <a:rPr lang="nl-NL" sz="4000" dirty="0">
                <a:solidFill>
                  <a:prstClr val="black"/>
                </a:solidFill>
                <a:latin typeface="Symbol" panose="05050102010706020507" pitchFamily="18" charset="2"/>
              </a:rPr>
              <a:t> (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I-B</a:t>
            </a:r>
            <a:r>
              <a:rPr lang="nl-NL" sz="4000" baseline="-25000" dirty="0">
                <a:solidFill>
                  <a:prstClr val="black"/>
                </a:solidFill>
              </a:rPr>
              <a:t>A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)</a:t>
            </a:r>
            <a:r>
              <a:rPr lang="nl-NL" sz="4000" baseline="-25000" smtClean="0">
                <a:solidFill>
                  <a:prstClr val="black"/>
                </a:solidFill>
              </a:rPr>
              <a:t> </a:t>
            </a:r>
            <a:r>
              <a:rPr lang="nl-NL" sz="4000" baseline="30000">
                <a:solidFill>
                  <a:prstClr val="black"/>
                </a:solidFill>
                <a:latin typeface="Symbol" panose="05050102010706020507" pitchFamily="18" charset="2"/>
              </a:rPr>
              <a:t>-</a:t>
            </a:r>
            <a:r>
              <a:rPr lang="nl-NL" sz="4000" baseline="30000" smtClean="0">
                <a:solidFill>
                  <a:prstClr val="black"/>
                </a:solidFill>
                <a:latin typeface="Symbol" panose="05050102010706020507" pitchFamily="18" charset="2"/>
              </a:rPr>
              <a:t>1t</a:t>
            </a:r>
            <a:r>
              <a:rPr lang="nl-NL" sz="400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Symbol" panose="05050102010706020507" pitchFamily="18" charset="2"/>
              </a:rPr>
              <a:t>+ </a:t>
            </a:r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nl-NL" sz="4000" baseline="-25000" dirty="0">
                <a:solidFill>
                  <a:srgbClr val="0070C0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 </a:t>
            </a:r>
            <a:endParaRPr lang="nl-NL" sz="4000" baseline="-25000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55" y="1343968"/>
            <a:ext cx="8027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nl-NL" sz="4000" baseline="-25000" dirty="0" smtClean="0">
                <a:solidFill>
                  <a:srgbClr val="0070C0"/>
                </a:solidFill>
              </a:rPr>
              <a:t>A</a:t>
            </a:r>
            <a:r>
              <a:rPr lang="nl-NL" sz="4000" dirty="0" smtClean="0">
                <a:solidFill>
                  <a:prstClr val="black"/>
                </a:solidFill>
              </a:rPr>
              <a:t> = 	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1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>
                <a:solidFill>
                  <a:prstClr val="black"/>
                </a:solidFill>
              </a:rPr>
              <a:t>	0		0	0</a:t>
            </a:r>
          </a:p>
          <a:p>
            <a:r>
              <a:rPr lang="nl-NL" sz="4000" dirty="0">
                <a:solidFill>
                  <a:prstClr val="black"/>
                </a:solidFill>
              </a:rPr>
              <a:t>	</a:t>
            </a:r>
            <a:r>
              <a:rPr lang="nl-NL" sz="4000" dirty="0" smtClean="0">
                <a:solidFill>
                  <a:prstClr val="black"/>
                </a:solidFill>
              </a:rPr>
              <a:t>		0	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2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>
                <a:solidFill>
                  <a:prstClr val="black"/>
                </a:solidFill>
              </a:rPr>
              <a:t>	0	0</a:t>
            </a:r>
            <a:br>
              <a:rPr lang="nl-NL" sz="4000" dirty="0" smtClean="0">
                <a:solidFill>
                  <a:prstClr val="black"/>
                </a:solidFill>
              </a:rPr>
            </a:br>
            <a:r>
              <a:rPr lang="nl-NL" sz="4000" dirty="0" smtClean="0">
                <a:solidFill>
                  <a:prstClr val="black"/>
                </a:solidFill>
              </a:rPr>
              <a:t>			0	0	</a:t>
            </a:r>
            <a:r>
              <a:rPr lang="nl-NL" sz="4000" dirty="0">
                <a:solidFill>
                  <a:prstClr val="black"/>
                </a:solidFill>
              </a:rPr>
              <a:t> 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3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r>
              <a:rPr lang="nl-NL" sz="4000" dirty="0" smtClean="0">
                <a:solidFill>
                  <a:prstClr val="black"/>
                </a:solidFill>
              </a:rPr>
              <a:t>	0</a:t>
            </a:r>
          </a:p>
          <a:p>
            <a:r>
              <a:rPr lang="nl-NL" sz="4000" dirty="0">
                <a:solidFill>
                  <a:prstClr val="black"/>
                </a:solidFill>
              </a:rPr>
              <a:t>	</a:t>
            </a:r>
            <a:r>
              <a:rPr lang="nl-NL" sz="4000" dirty="0" smtClean="0">
                <a:solidFill>
                  <a:prstClr val="black"/>
                </a:solidFill>
              </a:rPr>
              <a:t>		0	0		0	</a:t>
            </a:r>
            <a:r>
              <a:rPr lang="nl-NL" sz="4000" dirty="0" smtClean="0">
                <a:solidFill>
                  <a:srgbClr val="0070C0"/>
                </a:solidFill>
              </a:rPr>
              <a:t>var(a</a:t>
            </a:r>
            <a:r>
              <a:rPr lang="nl-NL" sz="4000" baseline="-25000" dirty="0" smtClean="0">
                <a:solidFill>
                  <a:srgbClr val="0070C0"/>
                </a:solidFill>
              </a:rPr>
              <a:t>4</a:t>
            </a:r>
            <a:r>
              <a:rPr lang="nl-NL" sz="4000" dirty="0" smtClean="0">
                <a:solidFill>
                  <a:srgbClr val="0070C0"/>
                </a:solidFill>
              </a:rPr>
              <a:t>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772" y="5917938"/>
            <a:ext cx="2880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194892" y="5917938"/>
            <a:ext cx="2880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75012" y="5917938"/>
            <a:ext cx="2880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5132" y="5917938"/>
            <a:ext cx="2880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365104"/>
            <a:ext cx="3182888" cy="18156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9952" y="5085416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solidFill>
                  <a:prstClr val="black"/>
                </a:solidFill>
              </a:rPr>
              <a:t>Constraint</a:t>
            </a:r>
            <a:r>
              <a:rPr lang="nl-NL" sz="2800" dirty="0" smtClean="0">
                <a:solidFill>
                  <a:prstClr val="black"/>
                </a:solidFill>
              </a:rPr>
              <a:t> on </a:t>
            </a:r>
            <a:r>
              <a:rPr lang="nl-NL" sz="2800" dirty="0" err="1" smtClean="0">
                <a:solidFill>
                  <a:prstClr val="black"/>
                </a:solidFill>
              </a:rPr>
              <a:t>residuals</a:t>
            </a:r>
            <a:r>
              <a:rPr lang="nl-NL" sz="2800" dirty="0" smtClean="0">
                <a:solidFill>
                  <a:prstClr val="black"/>
                </a:solidFill>
              </a:rPr>
              <a:t>, e.g.:</a:t>
            </a:r>
          </a:p>
          <a:p>
            <a:r>
              <a:rPr lang="nl-NL" sz="2800" dirty="0" smtClean="0">
                <a:solidFill>
                  <a:prstClr val="black"/>
                </a:solidFill>
              </a:rPr>
              <a:t>var(a1)=var(a2)=var(a3)=var(a4)</a:t>
            </a:r>
            <a:endParaRPr lang="nl-N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3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00089" y="6244893"/>
            <a:ext cx="2839822" cy="588038"/>
          </a:xfrm>
        </p:spPr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036" y="5060771"/>
            <a:ext cx="4632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prstClr val="black"/>
                </a:solidFill>
              </a:rPr>
              <a:t>The </a:t>
            </a:r>
            <a:r>
              <a:rPr lang="nl-NL" sz="3200" smtClean="0">
                <a:solidFill>
                  <a:prstClr val="black"/>
                </a:solidFill>
              </a:rPr>
              <a:t>genetic A simplex</a:t>
            </a:r>
            <a:r>
              <a:rPr lang="nl-NL" sz="3200">
                <a:solidFill>
                  <a:prstClr val="black"/>
                </a:solidFill>
              </a:rPr>
              <a:t> </a:t>
            </a:r>
            <a:r>
              <a:rPr lang="nl-NL" sz="3200" smtClean="0">
                <a:solidFill>
                  <a:prstClr val="black"/>
                </a:solidFill>
              </a:rPr>
              <a:t>.....</a:t>
            </a:r>
          </a:p>
          <a:p>
            <a:r>
              <a:rPr lang="nl-NL" sz="3200" smtClean="0">
                <a:solidFill>
                  <a:prstClr val="black"/>
                </a:solidFill>
              </a:rPr>
              <a:t>.... same applies to C and E</a:t>
            </a:r>
            <a:endParaRPr lang="nl-NL" sz="320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7351869" cy="43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5581625" cy="521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9840" y="400479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prstClr val="black"/>
                </a:solidFill>
              </a:rPr>
              <a:t>Occasion specific effects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8145" y="2015250"/>
            <a:ext cx="257865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>
                <a:solidFill>
                  <a:prstClr val="black"/>
                </a:solidFill>
              </a:rPr>
              <a:t>required:</a:t>
            </a:r>
          </a:p>
          <a:p>
            <a:r>
              <a:rPr lang="nl-NL" sz="2800" smtClean="0">
                <a:solidFill>
                  <a:prstClr val="black"/>
                </a:solidFill>
              </a:rPr>
              <a:t>var(a1) = var(a2)</a:t>
            </a:r>
          </a:p>
          <a:p>
            <a:r>
              <a:rPr lang="nl-NL" sz="2800" smtClean="0">
                <a:solidFill>
                  <a:prstClr val="black"/>
                </a:solidFill>
              </a:rPr>
              <a:t>var(a3) = var(a4)</a:t>
            </a:r>
          </a:p>
          <a:p>
            <a:endParaRPr lang="nl-NL" sz="2800">
              <a:solidFill>
                <a:prstClr val="black"/>
              </a:solidFill>
            </a:endParaRPr>
          </a:p>
          <a:p>
            <a:r>
              <a:rPr lang="nl-NL" sz="2800" smtClean="0">
                <a:solidFill>
                  <a:prstClr val="black"/>
                </a:solidFill>
              </a:rPr>
              <a:t>var(e1</a:t>
            </a:r>
            <a:r>
              <a:rPr lang="nl-NL" sz="2800">
                <a:solidFill>
                  <a:prstClr val="black"/>
                </a:solidFill>
              </a:rPr>
              <a:t>) = </a:t>
            </a:r>
            <a:r>
              <a:rPr lang="nl-NL" sz="2800" smtClean="0">
                <a:solidFill>
                  <a:prstClr val="black"/>
                </a:solidFill>
              </a:rPr>
              <a:t>var(e2</a:t>
            </a:r>
            <a:r>
              <a:rPr lang="nl-NL" sz="2800">
                <a:solidFill>
                  <a:prstClr val="black"/>
                </a:solidFill>
              </a:rPr>
              <a:t>)</a:t>
            </a:r>
          </a:p>
          <a:p>
            <a:r>
              <a:rPr lang="nl-NL" sz="2800" smtClean="0">
                <a:solidFill>
                  <a:prstClr val="black"/>
                </a:solidFill>
              </a:rPr>
              <a:t>var(e3</a:t>
            </a:r>
            <a:r>
              <a:rPr lang="nl-NL" sz="2800">
                <a:solidFill>
                  <a:prstClr val="black"/>
                </a:solidFill>
              </a:rPr>
              <a:t>) = </a:t>
            </a:r>
            <a:r>
              <a:rPr lang="nl-NL" sz="2800" smtClean="0">
                <a:solidFill>
                  <a:prstClr val="black"/>
                </a:solidFill>
              </a:rPr>
              <a:t>var(e4</a:t>
            </a:r>
            <a:r>
              <a:rPr lang="nl-NL" sz="2800">
                <a:solidFill>
                  <a:prstClr val="black"/>
                </a:solidFill>
              </a:rPr>
              <a:t>)</a:t>
            </a:r>
          </a:p>
          <a:p>
            <a:endParaRPr lang="nl-NL" sz="2800" smtClean="0">
              <a:solidFill>
                <a:prstClr val="black"/>
              </a:solidFill>
            </a:endParaRPr>
          </a:p>
          <a:p>
            <a:r>
              <a:rPr lang="nl-NL" sz="2800" smtClean="0">
                <a:solidFill>
                  <a:prstClr val="black"/>
                </a:solidFill>
              </a:rPr>
              <a:t>var(c1</a:t>
            </a:r>
            <a:r>
              <a:rPr lang="nl-NL" sz="2800">
                <a:solidFill>
                  <a:prstClr val="black"/>
                </a:solidFill>
              </a:rPr>
              <a:t>) = </a:t>
            </a:r>
            <a:r>
              <a:rPr lang="nl-NL" sz="2800" smtClean="0">
                <a:solidFill>
                  <a:prstClr val="black"/>
                </a:solidFill>
              </a:rPr>
              <a:t>var(c2</a:t>
            </a:r>
            <a:r>
              <a:rPr lang="nl-NL" sz="2800">
                <a:solidFill>
                  <a:prstClr val="black"/>
                </a:solidFill>
              </a:rPr>
              <a:t>)</a:t>
            </a:r>
          </a:p>
          <a:p>
            <a:r>
              <a:rPr lang="nl-NL" sz="2800" smtClean="0">
                <a:solidFill>
                  <a:prstClr val="black"/>
                </a:solidFill>
              </a:rPr>
              <a:t>var(c3</a:t>
            </a:r>
            <a:r>
              <a:rPr lang="nl-NL" sz="2800">
                <a:solidFill>
                  <a:prstClr val="black"/>
                </a:solidFill>
              </a:rPr>
              <a:t>) = </a:t>
            </a:r>
            <a:r>
              <a:rPr lang="nl-NL" sz="2800" smtClean="0">
                <a:solidFill>
                  <a:prstClr val="black"/>
                </a:solidFill>
              </a:rPr>
              <a:t>var(c4</a:t>
            </a:r>
            <a:r>
              <a:rPr lang="nl-NL" sz="2800">
                <a:solidFill>
                  <a:prstClr val="black"/>
                </a:solidFill>
              </a:rPr>
              <a:t>)</a:t>
            </a:r>
          </a:p>
          <a:p>
            <a:endParaRPr lang="nl-NL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prstClr val="black"/>
                </a:solidFill>
              </a:rPr>
              <a:t>Question: h</a:t>
            </a:r>
            <a:r>
              <a:rPr lang="nl-NL" sz="2800" baseline="30000" dirty="0" smtClean="0">
                <a:solidFill>
                  <a:prstClr val="black"/>
                </a:solidFill>
              </a:rPr>
              <a:t>2</a:t>
            </a:r>
            <a:r>
              <a:rPr lang="nl-NL" sz="2800" dirty="0" smtClean="0">
                <a:solidFill>
                  <a:prstClr val="black"/>
                </a:solidFill>
              </a:rPr>
              <a:t>, c</a:t>
            </a:r>
            <a:r>
              <a:rPr lang="nl-NL" sz="2800" baseline="30000" dirty="0" smtClean="0">
                <a:solidFill>
                  <a:prstClr val="black"/>
                </a:solidFill>
              </a:rPr>
              <a:t>2</a:t>
            </a:r>
            <a:r>
              <a:rPr lang="nl-NL" sz="2800" dirty="0" smtClean="0">
                <a:solidFill>
                  <a:prstClr val="black"/>
                </a:solidFill>
              </a:rPr>
              <a:t>, and e</a:t>
            </a:r>
            <a:r>
              <a:rPr lang="nl-NL" sz="2800" baseline="30000" dirty="0" smtClean="0">
                <a:solidFill>
                  <a:prstClr val="black"/>
                </a:solidFill>
              </a:rPr>
              <a:t>2</a:t>
            </a:r>
            <a:r>
              <a:rPr lang="nl-NL" sz="2800" dirty="0" smtClean="0">
                <a:solidFill>
                  <a:prstClr val="black"/>
                </a:solidFill>
              </a:rPr>
              <a:t> at each time point?</a:t>
            </a:r>
            <a:r>
              <a:rPr lang="nl-NL" sz="2800" dirty="0">
                <a:solidFill>
                  <a:prstClr val="black"/>
                </a:solidFill>
              </a:rPr>
              <a:t> </a:t>
            </a:r>
            <a:endParaRPr lang="nl-NL" sz="2800" dirty="0" smtClean="0">
              <a:solidFill>
                <a:prstClr val="black"/>
              </a:solidFill>
            </a:endParaRPr>
          </a:p>
          <a:p>
            <a:r>
              <a:rPr lang="nl-NL" sz="2800" smtClean="0">
                <a:solidFill>
                  <a:prstClr val="black"/>
                </a:solidFill>
              </a:rPr>
              <a:t>var(y</a:t>
            </a:r>
            <a:r>
              <a:rPr lang="nl-NL" sz="2800" baseline="-25000" smtClean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 </a:t>
            </a:r>
            <a:r>
              <a:rPr lang="nl-NL" sz="2800" smtClean="0">
                <a:solidFill>
                  <a:prstClr val="black"/>
                </a:solidFill>
              </a:rPr>
              <a:t>=  </a:t>
            </a:r>
          </a:p>
          <a:p>
            <a:r>
              <a:rPr lang="nl-NL" sz="2800" smtClean="0">
                <a:solidFill>
                  <a:prstClr val="black"/>
                </a:solidFill>
              </a:rPr>
              <a:t>{</a:t>
            </a:r>
            <a:r>
              <a:rPr lang="nl-NL" sz="2800" dirty="0">
                <a:solidFill>
                  <a:prstClr val="black"/>
                </a:solidFill>
              </a:rPr>
              <a:t>var(A</a:t>
            </a:r>
            <a:r>
              <a:rPr lang="nl-NL" sz="2800" baseline="-25000" dirty="0">
                <a:solidFill>
                  <a:prstClr val="black"/>
                </a:solidFill>
              </a:rPr>
              <a:t>t</a:t>
            </a:r>
            <a:r>
              <a:rPr lang="nl-NL" sz="2800" dirty="0">
                <a:solidFill>
                  <a:prstClr val="black"/>
                </a:solidFill>
              </a:rPr>
              <a:t>) + var(a</a:t>
            </a:r>
            <a:r>
              <a:rPr lang="nl-NL" sz="2800" baseline="-25000" dirty="0">
                <a:solidFill>
                  <a:prstClr val="black"/>
                </a:solidFill>
              </a:rPr>
              <a:t>t</a:t>
            </a:r>
            <a:r>
              <a:rPr lang="nl-NL" sz="2800" dirty="0">
                <a:solidFill>
                  <a:prstClr val="black"/>
                </a:solidFill>
              </a:rPr>
              <a:t>)} </a:t>
            </a:r>
            <a:r>
              <a:rPr lang="nl-NL" sz="2800" smtClean="0">
                <a:solidFill>
                  <a:prstClr val="black"/>
                </a:solidFill>
              </a:rPr>
              <a:t>+ </a:t>
            </a:r>
          </a:p>
          <a:p>
            <a:r>
              <a:rPr lang="nl-NL" sz="2800" smtClean="0">
                <a:solidFill>
                  <a:prstClr val="black"/>
                </a:solidFill>
              </a:rPr>
              <a:t>{</a:t>
            </a:r>
            <a:r>
              <a:rPr lang="nl-NL" sz="2800" dirty="0">
                <a:solidFill>
                  <a:prstClr val="black"/>
                </a:solidFill>
              </a:rPr>
              <a:t>var(C</a:t>
            </a:r>
            <a:r>
              <a:rPr lang="nl-NL" sz="2800" baseline="-25000" dirty="0">
                <a:solidFill>
                  <a:prstClr val="black"/>
                </a:solidFill>
              </a:rPr>
              <a:t>t</a:t>
            </a:r>
            <a:r>
              <a:rPr lang="nl-NL" sz="2800" dirty="0">
                <a:solidFill>
                  <a:prstClr val="black"/>
                </a:solidFill>
              </a:rPr>
              <a:t>) + var(c</a:t>
            </a:r>
            <a:r>
              <a:rPr lang="nl-NL" sz="2800" baseline="-25000" dirty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)}</a:t>
            </a:r>
            <a:r>
              <a:rPr lang="nl-NL" sz="2800" dirty="0">
                <a:solidFill>
                  <a:prstClr val="black"/>
                </a:solidFill>
              </a:rPr>
              <a:t> </a:t>
            </a:r>
            <a:r>
              <a:rPr lang="nl-NL" sz="2800" smtClean="0">
                <a:solidFill>
                  <a:prstClr val="black"/>
                </a:solidFill>
              </a:rPr>
              <a:t>+ </a:t>
            </a:r>
          </a:p>
          <a:p>
            <a:r>
              <a:rPr lang="nl-NL" sz="2800" smtClean="0">
                <a:solidFill>
                  <a:prstClr val="black"/>
                </a:solidFill>
              </a:rPr>
              <a:t>{</a:t>
            </a:r>
            <a:r>
              <a:rPr lang="nl-NL" sz="2800" dirty="0">
                <a:solidFill>
                  <a:prstClr val="black"/>
                </a:solidFill>
              </a:rPr>
              <a:t>var(E</a:t>
            </a:r>
            <a:r>
              <a:rPr lang="nl-NL" sz="2800" baseline="-25000" dirty="0">
                <a:solidFill>
                  <a:prstClr val="black"/>
                </a:solidFill>
              </a:rPr>
              <a:t>t</a:t>
            </a:r>
            <a:r>
              <a:rPr lang="nl-NL" sz="2800" dirty="0">
                <a:solidFill>
                  <a:prstClr val="black"/>
                </a:solidFill>
              </a:rPr>
              <a:t>) + var(e</a:t>
            </a:r>
            <a:r>
              <a:rPr lang="nl-NL" sz="2800" baseline="-25000" dirty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)}</a:t>
            </a:r>
          </a:p>
          <a:p>
            <a:endParaRPr lang="nl-NL" sz="2800" dirty="0">
              <a:solidFill>
                <a:prstClr val="black"/>
              </a:solidFill>
            </a:endParaRPr>
          </a:p>
          <a:p>
            <a:r>
              <a:rPr lang="nl-NL" sz="2800" dirty="0" smtClean="0">
                <a:solidFill>
                  <a:prstClr val="black"/>
                </a:solidFill>
              </a:rPr>
              <a:t>h</a:t>
            </a:r>
            <a:r>
              <a:rPr lang="nl-NL" sz="2800" baseline="30000" dirty="0" smtClean="0">
                <a:solidFill>
                  <a:prstClr val="black"/>
                </a:solidFill>
              </a:rPr>
              <a:t>2</a:t>
            </a:r>
            <a:r>
              <a:rPr lang="nl-NL" sz="2800" dirty="0" smtClean="0">
                <a:solidFill>
                  <a:prstClr val="black"/>
                </a:solidFill>
              </a:rPr>
              <a:t>= {var(A</a:t>
            </a:r>
            <a:r>
              <a:rPr lang="nl-NL" sz="2800" baseline="-25000" dirty="0" smtClean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 </a:t>
            </a:r>
            <a:r>
              <a:rPr lang="nl-NL" sz="2800" dirty="0">
                <a:solidFill>
                  <a:prstClr val="black"/>
                </a:solidFill>
              </a:rPr>
              <a:t>+ </a:t>
            </a:r>
            <a:r>
              <a:rPr lang="nl-NL" sz="2800" dirty="0" smtClean="0">
                <a:solidFill>
                  <a:prstClr val="black"/>
                </a:solidFill>
              </a:rPr>
              <a:t>var(a</a:t>
            </a:r>
            <a:r>
              <a:rPr lang="nl-NL" sz="2800" baseline="-25000" dirty="0" smtClean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)} / var(y</a:t>
            </a:r>
            <a:r>
              <a:rPr lang="nl-NL" sz="2800" baseline="-25000" dirty="0" smtClean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</a:t>
            </a:r>
            <a:endParaRPr lang="nl-NL" sz="2800" dirty="0">
              <a:solidFill>
                <a:prstClr val="black"/>
              </a:solidFill>
            </a:endParaRPr>
          </a:p>
          <a:p>
            <a:r>
              <a:rPr lang="nl-NL" sz="2800" dirty="0" smtClean="0">
                <a:solidFill>
                  <a:prstClr val="black"/>
                </a:solidFill>
              </a:rPr>
              <a:t>c</a:t>
            </a:r>
            <a:r>
              <a:rPr lang="nl-NL" sz="2800" baseline="30000" dirty="0" smtClean="0">
                <a:solidFill>
                  <a:prstClr val="black"/>
                </a:solidFill>
              </a:rPr>
              <a:t>2</a:t>
            </a:r>
            <a:r>
              <a:rPr lang="nl-NL" sz="2800" dirty="0">
                <a:solidFill>
                  <a:prstClr val="black"/>
                </a:solidFill>
              </a:rPr>
              <a:t>= {</a:t>
            </a:r>
            <a:r>
              <a:rPr lang="nl-NL" sz="2800" dirty="0" smtClean="0">
                <a:solidFill>
                  <a:prstClr val="black"/>
                </a:solidFill>
              </a:rPr>
              <a:t>var(C</a:t>
            </a:r>
            <a:r>
              <a:rPr lang="nl-NL" sz="2800" baseline="-25000" dirty="0" smtClean="0">
                <a:solidFill>
                  <a:prstClr val="black"/>
                </a:solidFill>
              </a:rPr>
              <a:t>t</a:t>
            </a:r>
            <a:r>
              <a:rPr lang="nl-NL" sz="2800" dirty="0">
                <a:solidFill>
                  <a:prstClr val="black"/>
                </a:solidFill>
              </a:rPr>
              <a:t>) + </a:t>
            </a:r>
            <a:r>
              <a:rPr lang="nl-NL" sz="2800" dirty="0" smtClean="0">
                <a:solidFill>
                  <a:prstClr val="black"/>
                </a:solidFill>
              </a:rPr>
              <a:t>var(c</a:t>
            </a:r>
            <a:r>
              <a:rPr lang="nl-NL" sz="2800" baseline="-25000" dirty="0" smtClean="0">
                <a:solidFill>
                  <a:prstClr val="black"/>
                </a:solidFill>
              </a:rPr>
              <a:t>t</a:t>
            </a:r>
            <a:r>
              <a:rPr lang="nl-NL" sz="2800" dirty="0">
                <a:solidFill>
                  <a:prstClr val="black"/>
                </a:solidFill>
              </a:rPr>
              <a:t>)} / var(y</a:t>
            </a:r>
            <a:r>
              <a:rPr lang="nl-NL" sz="2800" baseline="-25000" dirty="0">
                <a:solidFill>
                  <a:prstClr val="black"/>
                </a:solidFill>
              </a:rPr>
              <a:t>t</a:t>
            </a:r>
            <a:r>
              <a:rPr lang="nl-NL" sz="2800" dirty="0">
                <a:solidFill>
                  <a:prstClr val="black"/>
                </a:solidFill>
              </a:rPr>
              <a:t>)</a:t>
            </a:r>
          </a:p>
          <a:p>
            <a:r>
              <a:rPr lang="nl-NL" sz="2800" dirty="0" smtClean="0">
                <a:solidFill>
                  <a:prstClr val="black"/>
                </a:solidFill>
              </a:rPr>
              <a:t>e</a:t>
            </a:r>
            <a:r>
              <a:rPr lang="nl-NL" sz="2800" baseline="30000" dirty="0" smtClean="0">
                <a:solidFill>
                  <a:prstClr val="black"/>
                </a:solidFill>
              </a:rPr>
              <a:t>2</a:t>
            </a:r>
            <a:r>
              <a:rPr lang="nl-NL" sz="2800" dirty="0" smtClean="0">
                <a:solidFill>
                  <a:prstClr val="black"/>
                </a:solidFill>
              </a:rPr>
              <a:t>= {var(E</a:t>
            </a:r>
            <a:r>
              <a:rPr lang="nl-NL" sz="2800" baseline="-25000" dirty="0" smtClean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 + var(e</a:t>
            </a:r>
            <a:r>
              <a:rPr lang="nl-NL" sz="2800" baseline="-25000" dirty="0" smtClean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)} / var(y</a:t>
            </a:r>
            <a:r>
              <a:rPr lang="nl-NL" sz="2800" baseline="-25000" dirty="0" smtClean="0">
                <a:solidFill>
                  <a:prstClr val="black"/>
                </a:solidFill>
              </a:rPr>
              <a:t>t</a:t>
            </a:r>
            <a:r>
              <a:rPr lang="nl-NL" sz="2800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30037"/>
            <a:ext cx="4237959" cy="49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539161"/>
            <a:ext cx="756367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smtClean="0">
                <a:solidFill>
                  <a:prstClr val="black"/>
                </a:solidFill>
              </a:rPr>
              <a:t>Q: contributions </a:t>
            </a:r>
            <a:r>
              <a:rPr lang="nl-NL" sz="3200">
                <a:solidFill>
                  <a:prstClr val="black"/>
                </a:solidFill>
              </a:rPr>
              <a:t>to </a:t>
            </a:r>
            <a:r>
              <a:rPr lang="nl-NL" sz="3200" smtClean="0">
                <a:solidFill>
                  <a:prstClr val="black"/>
                </a:solidFill>
              </a:rPr>
              <a:t>stability (A,C,E) </a:t>
            </a:r>
            <a:r>
              <a:rPr lang="nl-NL" sz="3200" dirty="0">
                <a:solidFill>
                  <a:prstClr val="black"/>
                </a:solidFill>
              </a:rPr>
              <a:t>t-1 </a:t>
            </a:r>
            <a:r>
              <a:rPr lang="nl-NL" sz="3200">
                <a:solidFill>
                  <a:prstClr val="black"/>
                </a:solidFill>
              </a:rPr>
              <a:t>to </a:t>
            </a:r>
            <a:r>
              <a:rPr lang="nl-NL" sz="3200" smtClean="0">
                <a:solidFill>
                  <a:prstClr val="black"/>
                </a:solidFill>
              </a:rPr>
              <a:t>t?  </a:t>
            </a:r>
          </a:p>
          <a:p>
            <a:r>
              <a:rPr lang="nl-NL" sz="3200" smtClean="0">
                <a:solidFill>
                  <a:srgbClr val="FF0000"/>
                </a:solidFill>
              </a:rPr>
              <a:t>b</a:t>
            </a:r>
            <a:r>
              <a:rPr lang="nl-NL" sz="3200" baseline="-25000" smtClean="0">
                <a:solidFill>
                  <a:srgbClr val="FF0000"/>
                </a:solidFill>
              </a:rPr>
              <a:t>At-1,t</a:t>
            </a:r>
            <a:r>
              <a:rPr lang="nl-NL" sz="3200" baseline="30000" smtClean="0">
                <a:solidFill>
                  <a:srgbClr val="FF0000"/>
                </a:solidFill>
              </a:rPr>
              <a:t>2</a:t>
            </a:r>
            <a:r>
              <a:rPr lang="nl-NL" sz="3200" baseline="-25000" smtClean="0">
                <a:solidFill>
                  <a:srgbClr val="FF0000"/>
                </a:solidFill>
              </a:rPr>
              <a:t> </a:t>
            </a:r>
            <a:r>
              <a:rPr lang="nl-NL" sz="3200" smtClean="0">
                <a:solidFill>
                  <a:srgbClr val="FF0000"/>
                </a:solidFill>
              </a:rPr>
              <a:t>var(A</a:t>
            </a:r>
            <a:r>
              <a:rPr lang="nl-NL" sz="3200" baseline="-25000" smtClean="0">
                <a:solidFill>
                  <a:srgbClr val="FF0000"/>
                </a:solidFill>
              </a:rPr>
              <a:t>t-1</a:t>
            </a:r>
            <a:r>
              <a:rPr lang="nl-NL" sz="3200" smtClean="0">
                <a:solidFill>
                  <a:srgbClr val="FF0000"/>
                </a:solidFill>
              </a:rPr>
              <a:t>)  </a:t>
            </a:r>
            <a:r>
              <a:rPr lang="nl-NL" sz="3200" dirty="0">
                <a:solidFill>
                  <a:srgbClr val="FF0000"/>
                </a:solidFill>
              </a:rPr>
              <a:t>/ {</a:t>
            </a:r>
            <a:r>
              <a:rPr lang="nl-NL" sz="3200" smtClean="0">
                <a:solidFill>
                  <a:srgbClr val="FF0000"/>
                </a:solidFill>
              </a:rPr>
              <a:t>b</a:t>
            </a:r>
            <a:r>
              <a:rPr lang="nl-NL" sz="3200" baseline="-25000" smtClean="0">
                <a:solidFill>
                  <a:srgbClr val="FF0000"/>
                </a:solidFill>
              </a:rPr>
              <a:t>At-1,t</a:t>
            </a:r>
            <a:r>
              <a:rPr lang="nl-NL" sz="3200" baseline="30000" smtClean="0">
                <a:solidFill>
                  <a:srgbClr val="FF0000"/>
                </a:solidFill>
              </a:rPr>
              <a:t>2</a:t>
            </a:r>
            <a:r>
              <a:rPr lang="nl-NL" sz="3200" baseline="-25000" smtClean="0">
                <a:solidFill>
                  <a:srgbClr val="FF0000"/>
                </a:solidFill>
              </a:rPr>
              <a:t> </a:t>
            </a:r>
            <a:r>
              <a:rPr lang="nl-NL" sz="3200" smtClean="0">
                <a:solidFill>
                  <a:srgbClr val="FF0000"/>
                </a:solidFill>
              </a:rPr>
              <a:t>var(A</a:t>
            </a:r>
            <a:r>
              <a:rPr lang="nl-NL" sz="3200" baseline="-25000" smtClean="0">
                <a:solidFill>
                  <a:srgbClr val="FF0000"/>
                </a:solidFill>
              </a:rPr>
              <a:t>t-1</a:t>
            </a:r>
            <a:r>
              <a:rPr lang="nl-NL" sz="3200" smtClean="0">
                <a:solidFill>
                  <a:srgbClr val="FF0000"/>
                </a:solidFill>
              </a:rPr>
              <a:t>) </a:t>
            </a:r>
            <a:r>
              <a:rPr lang="nl-NL" sz="3200" dirty="0">
                <a:solidFill>
                  <a:srgbClr val="FF0000"/>
                </a:solidFill>
              </a:rPr>
              <a:t>+ </a:t>
            </a:r>
            <a:r>
              <a:rPr lang="nl-NL" sz="3200" smtClean="0">
                <a:solidFill>
                  <a:srgbClr val="FF0000"/>
                </a:solidFill>
              </a:rPr>
              <a:t>var(</a:t>
            </a:r>
            <a:r>
              <a:rPr lang="nl-NL" sz="3200" smtClean="0">
                <a:solidFill>
                  <a:srgbClr val="FF0000"/>
                </a:solidFill>
                <a:latin typeface="Symbol" panose="05050102010706020507" pitchFamily="18" charset="2"/>
              </a:rPr>
              <a:t>z</a:t>
            </a:r>
            <a:r>
              <a:rPr lang="nl-NL" sz="3200" smtClean="0">
                <a:solidFill>
                  <a:srgbClr val="FF0000"/>
                </a:solidFill>
              </a:rPr>
              <a:t>A</a:t>
            </a:r>
            <a:r>
              <a:rPr lang="nl-NL" sz="3200" baseline="-25000" smtClean="0">
                <a:solidFill>
                  <a:srgbClr val="FF0000"/>
                </a:solidFill>
              </a:rPr>
              <a:t>t</a:t>
            </a:r>
            <a:r>
              <a:rPr lang="nl-NL" sz="3200" smtClean="0">
                <a:solidFill>
                  <a:srgbClr val="FF0000"/>
                </a:solidFill>
              </a:rPr>
              <a:t>)}</a:t>
            </a:r>
            <a:endParaRPr lang="nl-NL" sz="3200" dirty="0" smtClean="0">
              <a:solidFill>
                <a:srgbClr val="FF0000"/>
              </a:solidFill>
            </a:endParaRPr>
          </a:p>
          <a:p>
            <a:r>
              <a:rPr lang="nl-NL" sz="3200" smtClean="0">
                <a:solidFill>
                  <a:srgbClr val="00B050"/>
                </a:solidFill>
              </a:rPr>
              <a:t>b</a:t>
            </a:r>
            <a:r>
              <a:rPr lang="nl-NL" sz="3200" baseline="-25000">
                <a:solidFill>
                  <a:srgbClr val="00B050"/>
                </a:solidFill>
              </a:rPr>
              <a:t>C</a:t>
            </a:r>
            <a:r>
              <a:rPr lang="nl-NL" sz="3200" baseline="-25000" smtClean="0">
                <a:solidFill>
                  <a:srgbClr val="00B050"/>
                </a:solidFill>
              </a:rPr>
              <a:t>t-1,t</a:t>
            </a:r>
            <a:r>
              <a:rPr lang="nl-NL" sz="3200" baseline="30000" smtClean="0">
                <a:solidFill>
                  <a:srgbClr val="00B050"/>
                </a:solidFill>
              </a:rPr>
              <a:t>2</a:t>
            </a:r>
            <a:r>
              <a:rPr lang="nl-NL" sz="3200" baseline="-25000" smtClean="0">
                <a:solidFill>
                  <a:srgbClr val="00B050"/>
                </a:solidFill>
              </a:rPr>
              <a:t> </a:t>
            </a:r>
            <a:r>
              <a:rPr lang="nl-NL" sz="3200" smtClean="0">
                <a:solidFill>
                  <a:srgbClr val="00B050"/>
                </a:solidFill>
              </a:rPr>
              <a:t>var(C</a:t>
            </a:r>
            <a:r>
              <a:rPr lang="nl-NL" sz="3200" baseline="-25000" smtClean="0">
                <a:solidFill>
                  <a:srgbClr val="00B050"/>
                </a:solidFill>
              </a:rPr>
              <a:t>t-1</a:t>
            </a:r>
            <a:r>
              <a:rPr lang="nl-NL" sz="3200" smtClean="0">
                <a:solidFill>
                  <a:srgbClr val="00B050"/>
                </a:solidFill>
              </a:rPr>
              <a:t>)  </a:t>
            </a:r>
            <a:r>
              <a:rPr lang="nl-NL" sz="3200" dirty="0">
                <a:solidFill>
                  <a:srgbClr val="00B050"/>
                </a:solidFill>
              </a:rPr>
              <a:t>/ {</a:t>
            </a:r>
            <a:r>
              <a:rPr lang="nl-NL" sz="3200" smtClean="0">
                <a:solidFill>
                  <a:srgbClr val="00B050"/>
                </a:solidFill>
              </a:rPr>
              <a:t>b</a:t>
            </a:r>
            <a:r>
              <a:rPr lang="nl-NL" sz="3200" baseline="-25000" smtClean="0">
                <a:solidFill>
                  <a:srgbClr val="00B050"/>
                </a:solidFill>
              </a:rPr>
              <a:t>Ct-1,t</a:t>
            </a:r>
            <a:r>
              <a:rPr lang="nl-NL" sz="3200" baseline="30000" smtClean="0">
                <a:solidFill>
                  <a:srgbClr val="00B050"/>
                </a:solidFill>
              </a:rPr>
              <a:t>2</a:t>
            </a:r>
            <a:r>
              <a:rPr lang="nl-NL" sz="3200" baseline="-25000" smtClean="0">
                <a:solidFill>
                  <a:srgbClr val="00B050"/>
                </a:solidFill>
              </a:rPr>
              <a:t> </a:t>
            </a:r>
            <a:r>
              <a:rPr lang="nl-NL" sz="3200" smtClean="0">
                <a:solidFill>
                  <a:srgbClr val="00B050"/>
                </a:solidFill>
              </a:rPr>
              <a:t>var(C</a:t>
            </a:r>
            <a:r>
              <a:rPr lang="nl-NL" sz="3200" baseline="-25000" smtClean="0">
                <a:solidFill>
                  <a:srgbClr val="00B050"/>
                </a:solidFill>
              </a:rPr>
              <a:t>t-1</a:t>
            </a:r>
            <a:r>
              <a:rPr lang="nl-NL" sz="3200" smtClean="0">
                <a:solidFill>
                  <a:srgbClr val="00B050"/>
                </a:solidFill>
              </a:rPr>
              <a:t>) </a:t>
            </a:r>
            <a:r>
              <a:rPr lang="nl-NL" sz="3200" dirty="0">
                <a:solidFill>
                  <a:srgbClr val="00B050"/>
                </a:solidFill>
              </a:rPr>
              <a:t>+ </a:t>
            </a:r>
            <a:r>
              <a:rPr lang="nl-NL" sz="3200" smtClean="0">
                <a:solidFill>
                  <a:srgbClr val="00B050"/>
                </a:solidFill>
              </a:rPr>
              <a:t>var(</a:t>
            </a:r>
            <a:r>
              <a:rPr lang="nl-NL" sz="3200" smtClean="0">
                <a:solidFill>
                  <a:srgbClr val="00B050"/>
                </a:solidFill>
                <a:latin typeface="Symbol" panose="05050102010706020507" pitchFamily="18" charset="2"/>
              </a:rPr>
              <a:t>z</a:t>
            </a:r>
            <a:r>
              <a:rPr lang="nl-NL" sz="3200" smtClean="0">
                <a:solidFill>
                  <a:srgbClr val="00B050"/>
                </a:solidFill>
              </a:rPr>
              <a:t>C</a:t>
            </a:r>
            <a:r>
              <a:rPr lang="nl-NL" sz="3200" baseline="-25000" smtClean="0">
                <a:solidFill>
                  <a:srgbClr val="00B050"/>
                </a:solidFill>
              </a:rPr>
              <a:t>t</a:t>
            </a:r>
            <a:r>
              <a:rPr lang="nl-NL" sz="3200" smtClean="0">
                <a:solidFill>
                  <a:srgbClr val="00B050"/>
                </a:solidFill>
              </a:rPr>
              <a:t>)}</a:t>
            </a:r>
            <a:endParaRPr lang="nl-NL" sz="3200" baseline="-25000" dirty="0" smtClean="0">
              <a:solidFill>
                <a:srgbClr val="00B050"/>
              </a:solidFill>
            </a:endParaRPr>
          </a:p>
          <a:p>
            <a:r>
              <a:rPr lang="nl-NL" sz="3200" smtClean="0">
                <a:solidFill>
                  <a:srgbClr val="0070C0"/>
                </a:solidFill>
              </a:rPr>
              <a:t>b</a:t>
            </a:r>
            <a:r>
              <a:rPr lang="nl-NL" sz="3200" baseline="-25000" smtClean="0">
                <a:solidFill>
                  <a:srgbClr val="0070C0"/>
                </a:solidFill>
              </a:rPr>
              <a:t>Et-1,t</a:t>
            </a:r>
            <a:r>
              <a:rPr lang="nl-NL" sz="3200" baseline="30000" smtClean="0">
                <a:solidFill>
                  <a:srgbClr val="0070C0"/>
                </a:solidFill>
              </a:rPr>
              <a:t>2</a:t>
            </a:r>
            <a:r>
              <a:rPr lang="nl-NL" sz="3200" baseline="-25000" smtClean="0">
                <a:solidFill>
                  <a:srgbClr val="0070C0"/>
                </a:solidFill>
              </a:rPr>
              <a:t> </a:t>
            </a:r>
            <a:r>
              <a:rPr lang="nl-NL" sz="3200" smtClean="0">
                <a:solidFill>
                  <a:srgbClr val="0070C0"/>
                </a:solidFill>
              </a:rPr>
              <a:t>var(E</a:t>
            </a:r>
            <a:r>
              <a:rPr lang="nl-NL" sz="3200" baseline="-25000" smtClean="0">
                <a:solidFill>
                  <a:srgbClr val="0070C0"/>
                </a:solidFill>
              </a:rPr>
              <a:t>t-1</a:t>
            </a:r>
            <a:r>
              <a:rPr lang="nl-NL" sz="3200" smtClean="0">
                <a:solidFill>
                  <a:srgbClr val="0070C0"/>
                </a:solidFill>
              </a:rPr>
              <a:t>)  </a:t>
            </a:r>
            <a:r>
              <a:rPr lang="nl-NL" sz="3200" dirty="0">
                <a:solidFill>
                  <a:srgbClr val="0070C0"/>
                </a:solidFill>
              </a:rPr>
              <a:t>/ {</a:t>
            </a:r>
            <a:r>
              <a:rPr lang="nl-NL" sz="3200" smtClean="0">
                <a:solidFill>
                  <a:srgbClr val="0070C0"/>
                </a:solidFill>
              </a:rPr>
              <a:t>b</a:t>
            </a:r>
            <a:r>
              <a:rPr lang="nl-NL" sz="3200" baseline="-25000" smtClean="0">
                <a:solidFill>
                  <a:srgbClr val="0070C0"/>
                </a:solidFill>
              </a:rPr>
              <a:t>Et-1,t</a:t>
            </a:r>
            <a:r>
              <a:rPr lang="nl-NL" sz="3200" baseline="30000" smtClean="0">
                <a:solidFill>
                  <a:srgbClr val="0070C0"/>
                </a:solidFill>
              </a:rPr>
              <a:t>2</a:t>
            </a:r>
            <a:r>
              <a:rPr lang="nl-NL" sz="3200" baseline="-25000" smtClean="0">
                <a:solidFill>
                  <a:srgbClr val="0070C0"/>
                </a:solidFill>
              </a:rPr>
              <a:t> </a:t>
            </a:r>
            <a:r>
              <a:rPr lang="nl-NL" sz="3200" smtClean="0">
                <a:solidFill>
                  <a:srgbClr val="0070C0"/>
                </a:solidFill>
              </a:rPr>
              <a:t>var(E</a:t>
            </a:r>
            <a:r>
              <a:rPr lang="nl-NL" sz="3200" baseline="-25000" smtClean="0">
                <a:solidFill>
                  <a:srgbClr val="0070C0"/>
                </a:solidFill>
              </a:rPr>
              <a:t>t-1</a:t>
            </a:r>
            <a:r>
              <a:rPr lang="nl-NL" sz="3200" smtClean="0">
                <a:solidFill>
                  <a:srgbClr val="0070C0"/>
                </a:solidFill>
              </a:rPr>
              <a:t>) </a:t>
            </a:r>
            <a:r>
              <a:rPr lang="nl-NL" sz="3200" dirty="0">
                <a:solidFill>
                  <a:srgbClr val="0070C0"/>
                </a:solidFill>
              </a:rPr>
              <a:t>+ </a:t>
            </a:r>
            <a:r>
              <a:rPr lang="nl-NL" sz="3200" smtClean="0">
                <a:solidFill>
                  <a:srgbClr val="0070C0"/>
                </a:solidFill>
              </a:rPr>
              <a:t>var(</a:t>
            </a:r>
            <a:r>
              <a:rPr lang="nl-NL" sz="3200" smtClean="0">
                <a:solidFill>
                  <a:srgbClr val="0070C0"/>
                </a:solidFill>
                <a:latin typeface="Symbol" panose="05050102010706020507" pitchFamily="18" charset="2"/>
              </a:rPr>
              <a:t>z</a:t>
            </a:r>
            <a:r>
              <a:rPr lang="nl-NL" sz="3200" smtClean="0">
                <a:solidFill>
                  <a:srgbClr val="0070C0"/>
                </a:solidFill>
              </a:rPr>
              <a:t>E</a:t>
            </a:r>
            <a:r>
              <a:rPr lang="nl-NL" sz="3200" baseline="-25000" smtClean="0">
                <a:solidFill>
                  <a:srgbClr val="0070C0"/>
                </a:solidFill>
              </a:rPr>
              <a:t>t</a:t>
            </a:r>
            <a:r>
              <a:rPr lang="nl-NL" sz="3200" smtClean="0">
                <a:solidFill>
                  <a:srgbClr val="0070C0"/>
                </a:solidFill>
              </a:rPr>
              <a:t>)}</a:t>
            </a:r>
            <a:endParaRPr lang="nl-NL" sz="3200" baseline="-25000" dirty="0">
              <a:solidFill>
                <a:srgbClr val="0070C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80" y="2703219"/>
            <a:ext cx="4248472" cy="3551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36096" y="3212976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smtClean="0">
                <a:solidFill>
                  <a:prstClr val="black"/>
                </a:solidFill>
              </a:rPr>
              <a:t>R</a:t>
            </a:r>
            <a:r>
              <a:rPr lang="nl-NL" sz="2800" baseline="30000" smtClean="0">
                <a:solidFill>
                  <a:prstClr val="black"/>
                </a:solidFill>
              </a:rPr>
              <a:t>2</a:t>
            </a:r>
            <a:r>
              <a:rPr lang="nl-NL" sz="2800" smtClean="0">
                <a:solidFill>
                  <a:prstClr val="black"/>
                </a:solidFill>
              </a:rPr>
              <a:t> </a:t>
            </a:r>
            <a:r>
              <a:rPr lang="nl-NL" sz="2800">
                <a:solidFill>
                  <a:prstClr val="black"/>
                </a:solidFill>
              </a:rPr>
              <a:t>(pheno) =</a:t>
            </a:r>
          </a:p>
          <a:p>
            <a:r>
              <a:rPr lang="nl-NL" sz="2800">
                <a:solidFill>
                  <a:srgbClr val="FF0000"/>
                </a:solidFill>
              </a:rPr>
              <a:t>R</a:t>
            </a:r>
            <a:r>
              <a:rPr lang="nl-NL" sz="2800" baseline="30000">
                <a:solidFill>
                  <a:srgbClr val="FF0000"/>
                </a:solidFill>
              </a:rPr>
              <a:t>2</a:t>
            </a:r>
            <a:r>
              <a:rPr lang="nl-NL" sz="2800">
                <a:solidFill>
                  <a:srgbClr val="FF0000"/>
                </a:solidFill>
              </a:rPr>
              <a:t> (add gen) </a:t>
            </a:r>
            <a:r>
              <a:rPr lang="nl-NL" sz="2800">
                <a:solidFill>
                  <a:prstClr val="black"/>
                </a:solidFill>
              </a:rPr>
              <a:t>+</a:t>
            </a:r>
          </a:p>
          <a:p>
            <a:r>
              <a:rPr lang="nl-NL" sz="2800">
                <a:solidFill>
                  <a:srgbClr val="00B050"/>
                </a:solidFill>
              </a:rPr>
              <a:t>R</a:t>
            </a:r>
            <a:r>
              <a:rPr lang="nl-NL" sz="2800" baseline="30000">
                <a:solidFill>
                  <a:srgbClr val="00B050"/>
                </a:solidFill>
              </a:rPr>
              <a:t>2</a:t>
            </a:r>
            <a:r>
              <a:rPr lang="nl-NL" sz="2800">
                <a:solidFill>
                  <a:srgbClr val="00B050"/>
                </a:solidFill>
              </a:rPr>
              <a:t> (shared env) </a:t>
            </a:r>
            <a:r>
              <a:rPr lang="nl-NL" sz="2800">
                <a:solidFill>
                  <a:prstClr val="black"/>
                </a:solidFill>
              </a:rPr>
              <a:t>+</a:t>
            </a:r>
          </a:p>
          <a:p>
            <a:r>
              <a:rPr lang="nl-NL" sz="2800">
                <a:solidFill>
                  <a:srgbClr val="0070C0"/>
                </a:solidFill>
              </a:rPr>
              <a:t>R</a:t>
            </a:r>
            <a:r>
              <a:rPr lang="nl-NL" sz="2800" baseline="30000">
                <a:solidFill>
                  <a:srgbClr val="0070C0"/>
                </a:solidFill>
              </a:rPr>
              <a:t>2</a:t>
            </a:r>
            <a:r>
              <a:rPr lang="nl-NL" sz="2800">
                <a:solidFill>
                  <a:srgbClr val="0070C0"/>
                </a:solidFill>
              </a:rPr>
              <a:t> (unshared env)</a:t>
            </a:r>
          </a:p>
        </p:txBody>
      </p:sp>
    </p:spTree>
    <p:extLst>
      <p:ext uri="{BB962C8B-B14F-4D97-AF65-F5344CB8AC3E}">
        <p14:creationId xmlns:p14="http://schemas.microsoft.com/office/powerpoint/2010/main" val="7038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28" y="692696"/>
            <a:ext cx="8796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>
              <a:solidFill>
                <a:prstClr val="black"/>
              </a:solidFill>
            </a:endParaRPr>
          </a:p>
          <a:p>
            <a:endParaRPr lang="nl-NL" sz="2800" dirty="0">
              <a:solidFill>
                <a:prstClr val="black"/>
              </a:solidFill>
            </a:endParaRPr>
          </a:p>
          <a:p>
            <a:endParaRPr lang="nl-NL" sz="2800" dirty="0" smtClean="0">
              <a:solidFill>
                <a:prstClr val="black"/>
              </a:solidFill>
            </a:endParaRPr>
          </a:p>
          <a:p>
            <a:r>
              <a:rPr lang="nl-NL" sz="2800" dirty="0" smtClean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197" y="1097730"/>
            <a:ext cx="9298933" cy="3375283"/>
            <a:chOff x="625240" y="2879271"/>
            <a:chExt cx="9419378" cy="3375283"/>
          </a:xfrm>
        </p:grpSpPr>
        <p:sp>
          <p:nvSpPr>
            <p:cNvPr id="5" name="Rectangle 4"/>
            <p:cNvSpPr/>
            <p:nvPr/>
          </p:nvSpPr>
          <p:spPr>
            <a:xfrm>
              <a:off x="635270" y="2879271"/>
              <a:ext cx="9409348" cy="3375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200" smtClean="0">
                  <a:solidFill>
                    <a:prstClr val="black"/>
                  </a:solidFill>
                </a:rPr>
                <a:t>contributions of A to Phenotypic stability </a:t>
              </a:r>
              <a:r>
                <a:rPr lang="nl-NL" sz="3200" dirty="0">
                  <a:solidFill>
                    <a:prstClr val="black"/>
                  </a:solidFill>
                </a:rPr>
                <a:t>t-1 </a:t>
              </a:r>
              <a:r>
                <a:rPr lang="nl-NL" sz="3200">
                  <a:solidFill>
                    <a:prstClr val="black"/>
                  </a:solidFill>
                </a:rPr>
                <a:t>to </a:t>
              </a:r>
              <a:r>
                <a:rPr lang="nl-NL" sz="3200" smtClean="0">
                  <a:solidFill>
                    <a:prstClr val="black"/>
                  </a:solidFill>
                </a:rPr>
                <a:t>t </a:t>
              </a:r>
            </a:p>
            <a:p>
              <a:endParaRPr lang="nl-NL" sz="32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nl-NL" sz="3200" smtClean="0">
                  <a:solidFill>
                    <a:srgbClr val="FF0000"/>
                  </a:solidFill>
                </a:rPr>
                <a:t>b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At-1,t</a:t>
              </a:r>
              <a:r>
                <a:rPr lang="nl-NL" sz="3200" baseline="30000" smtClean="0">
                  <a:solidFill>
                    <a:srgbClr val="FF0000"/>
                  </a:solidFill>
                </a:rPr>
                <a:t>2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 </a:t>
              </a:r>
              <a:r>
                <a:rPr lang="nl-NL" sz="3200" smtClean="0">
                  <a:solidFill>
                    <a:srgbClr val="FF0000"/>
                  </a:solidFill>
                </a:rPr>
                <a:t>var(A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t-1</a:t>
              </a:r>
              <a:r>
                <a:rPr lang="nl-NL" sz="3200" smtClean="0">
                  <a:solidFill>
                    <a:srgbClr val="FF0000"/>
                  </a:solidFill>
                </a:rPr>
                <a:t>)</a:t>
              </a:r>
              <a:r>
                <a:rPr lang="nl-NL" sz="3200" smtClean="0">
                  <a:solidFill>
                    <a:srgbClr val="0070C0"/>
                  </a:solidFill>
                </a:rPr>
                <a:t> </a:t>
              </a:r>
              <a:endParaRPr lang="nl-NL" sz="3200" dirty="0" smtClean="0">
                <a:solidFill>
                  <a:srgbClr val="0070C0"/>
                </a:solidFill>
              </a:endParaRPr>
            </a:p>
            <a:p>
              <a:pPr algn="ctr"/>
              <a:endParaRPr lang="nl-NL" sz="3200" dirty="0">
                <a:solidFill>
                  <a:prstClr val="black"/>
                </a:solidFill>
              </a:endParaRPr>
            </a:p>
            <a:p>
              <a:pPr algn="ctr"/>
              <a:r>
                <a:rPr lang="nl-NL" sz="3200" smtClean="0">
                  <a:solidFill>
                    <a:prstClr val="black"/>
                  </a:solidFill>
                </a:rPr>
                <a:t>{</a:t>
              </a:r>
              <a:r>
                <a:rPr lang="nl-NL" sz="3200" smtClean="0">
                  <a:solidFill>
                    <a:srgbClr val="FF0000"/>
                  </a:solidFill>
                </a:rPr>
                <a:t>b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At-1,t</a:t>
              </a:r>
              <a:r>
                <a:rPr lang="nl-NL" sz="3200" baseline="30000" smtClean="0">
                  <a:solidFill>
                    <a:srgbClr val="FF0000"/>
                  </a:solidFill>
                </a:rPr>
                <a:t>2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 </a:t>
              </a:r>
              <a:r>
                <a:rPr lang="nl-NL" sz="3200" smtClean="0">
                  <a:solidFill>
                    <a:srgbClr val="FF0000"/>
                  </a:solidFill>
                </a:rPr>
                <a:t>var(A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t-1</a:t>
              </a:r>
              <a:r>
                <a:rPr lang="nl-NL" sz="3200" smtClean="0">
                  <a:solidFill>
                    <a:srgbClr val="FF0000"/>
                  </a:solidFill>
                </a:rPr>
                <a:t>) </a:t>
              </a:r>
              <a:r>
                <a:rPr lang="nl-NL" sz="3200">
                  <a:solidFill>
                    <a:srgbClr val="FF0000"/>
                  </a:solidFill>
                </a:rPr>
                <a:t>+ </a:t>
              </a:r>
              <a:r>
                <a:rPr lang="nl-NL" sz="3200" smtClean="0">
                  <a:solidFill>
                    <a:srgbClr val="FF0000"/>
                  </a:solidFill>
                </a:rPr>
                <a:t>var(</a:t>
              </a:r>
              <a:r>
                <a:rPr lang="nl-NL" sz="320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z</a:t>
              </a:r>
              <a:r>
                <a:rPr lang="nl-NL" sz="3200" smtClean="0">
                  <a:solidFill>
                    <a:srgbClr val="FF0000"/>
                  </a:solidFill>
                </a:rPr>
                <a:t>A</a:t>
              </a:r>
              <a:r>
                <a:rPr lang="nl-NL" sz="3200" baseline="-25000" smtClean="0">
                  <a:solidFill>
                    <a:srgbClr val="FF0000"/>
                  </a:solidFill>
                </a:rPr>
                <a:t>t</a:t>
              </a:r>
              <a:r>
                <a:rPr lang="nl-NL" sz="3200" smtClean="0">
                  <a:solidFill>
                    <a:srgbClr val="FF0000"/>
                  </a:solidFill>
                </a:rPr>
                <a:t>)</a:t>
              </a:r>
              <a:r>
                <a:rPr lang="nl-NL" sz="3200" smtClean="0">
                  <a:solidFill>
                    <a:prstClr val="black"/>
                  </a:solidFill>
                </a:rPr>
                <a:t>} + {</a:t>
              </a:r>
              <a:r>
                <a:rPr lang="nl-NL" sz="3200" smtClean="0">
                  <a:solidFill>
                    <a:srgbClr val="00B050"/>
                  </a:solidFill>
                </a:rPr>
                <a:t>b</a:t>
              </a:r>
              <a:r>
                <a:rPr lang="nl-NL" sz="3200" baseline="-25000" smtClean="0">
                  <a:solidFill>
                    <a:srgbClr val="00B050"/>
                  </a:solidFill>
                </a:rPr>
                <a:t>Ct-1,t</a:t>
              </a:r>
              <a:r>
                <a:rPr lang="nl-NL" sz="3200" baseline="30000" smtClean="0">
                  <a:solidFill>
                    <a:srgbClr val="00B050"/>
                  </a:solidFill>
                </a:rPr>
                <a:t>2</a:t>
              </a:r>
              <a:r>
                <a:rPr lang="nl-NL" sz="3200" baseline="-25000" smtClean="0">
                  <a:solidFill>
                    <a:srgbClr val="00B050"/>
                  </a:solidFill>
                </a:rPr>
                <a:t> </a:t>
              </a:r>
              <a:r>
                <a:rPr lang="nl-NL" sz="3200" smtClean="0">
                  <a:solidFill>
                    <a:srgbClr val="00B050"/>
                  </a:solidFill>
                </a:rPr>
                <a:t>var(C</a:t>
              </a:r>
              <a:r>
                <a:rPr lang="nl-NL" sz="3200" baseline="-25000" smtClean="0">
                  <a:solidFill>
                    <a:srgbClr val="00B050"/>
                  </a:solidFill>
                </a:rPr>
                <a:t>t-1</a:t>
              </a:r>
              <a:r>
                <a:rPr lang="nl-NL" sz="3200" smtClean="0">
                  <a:solidFill>
                    <a:srgbClr val="00B050"/>
                  </a:solidFill>
                </a:rPr>
                <a:t>) </a:t>
              </a:r>
              <a:r>
                <a:rPr lang="nl-NL" sz="3200" dirty="0">
                  <a:solidFill>
                    <a:srgbClr val="00B050"/>
                  </a:solidFill>
                </a:rPr>
                <a:t>+ </a:t>
              </a:r>
              <a:r>
                <a:rPr lang="nl-NL" sz="3200" smtClean="0">
                  <a:solidFill>
                    <a:srgbClr val="00B050"/>
                  </a:solidFill>
                </a:rPr>
                <a:t>var(</a:t>
              </a:r>
              <a:r>
                <a:rPr lang="nl-NL" sz="320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z</a:t>
              </a:r>
              <a:r>
                <a:rPr lang="nl-NL" sz="3200" smtClean="0">
                  <a:solidFill>
                    <a:srgbClr val="00B050"/>
                  </a:solidFill>
                </a:rPr>
                <a:t>C</a:t>
              </a:r>
              <a:r>
                <a:rPr lang="nl-NL" sz="3200" baseline="-25000" smtClean="0">
                  <a:solidFill>
                    <a:srgbClr val="00B050"/>
                  </a:solidFill>
                </a:rPr>
                <a:t>t</a:t>
              </a:r>
              <a:r>
                <a:rPr lang="nl-NL" sz="3200" smtClean="0">
                  <a:solidFill>
                    <a:srgbClr val="00B050"/>
                  </a:solidFill>
                </a:rPr>
                <a:t>)</a:t>
              </a:r>
              <a:r>
                <a:rPr lang="nl-NL" sz="3200" smtClean="0">
                  <a:solidFill>
                    <a:prstClr val="black"/>
                  </a:solidFill>
                </a:rPr>
                <a:t>}</a:t>
              </a:r>
              <a:endParaRPr lang="nl-NL" sz="3200" baseline="-250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nl-NL" sz="3200" dirty="0">
                  <a:solidFill>
                    <a:prstClr val="black"/>
                  </a:solidFill>
                </a:rPr>
                <a:t>+</a:t>
              </a:r>
              <a:r>
                <a:rPr lang="nl-NL" sz="3200" dirty="0" smtClean="0">
                  <a:solidFill>
                    <a:prstClr val="black"/>
                  </a:solidFill>
                </a:rPr>
                <a:t> </a:t>
              </a:r>
              <a:r>
                <a:rPr lang="nl-NL" sz="3200" dirty="0">
                  <a:solidFill>
                    <a:srgbClr val="0070C0"/>
                  </a:solidFill>
                </a:rPr>
                <a:t>{</a:t>
              </a:r>
              <a:r>
                <a:rPr lang="nl-NL" sz="3200" smtClean="0">
                  <a:solidFill>
                    <a:srgbClr val="0070C0"/>
                  </a:solidFill>
                </a:rPr>
                <a:t>b</a:t>
              </a:r>
              <a:r>
                <a:rPr lang="nl-NL" sz="3200" baseline="-25000" smtClean="0">
                  <a:solidFill>
                    <a:srgbClr val="0070C0"/>
                  </a:solidFill>
                </a:rPr>
                <a:t>Et-1,t</a:t>
              </a:r>
              <a:r>
                <a:rPr lang="nl-NL" sz="3200" baseline="30000" smtClean="0">
                  <a:solidFill>
                    <a:srgbClr val="0070C0"/>
                  </a:solidFill>
                </a:rPr>
                <a:t>2</a:t>
              </a:r>
              <a:r>
                <a:rPr lang="nl-NL" sz="3200" baseline="-25000" smtClean="0">
                  <a:solidFill>
                    <a:srgbClr val="0070C0"/>
                  </a:solidFill>
                </a:rPr>
                <a:t> </a:t>
              </a:r>
              <a:r>
                <a:rPr lang="nl-NL" sz="3200" smtClean="0">
                  <a:solidFill>
                    <a:srgbClr val="0070C0"/>
                  </a:solidFill>
                </a:rPr>
                <a:t>var(E</a:t>
              </a:r>
              <a:r>
                <a:rPr lang="nl-NL" sz="3200" baseline="-25000" smtClean="0">
                  <a:solidFill>
                    <a:srgbClr val="0070C0"/>
                  </a:solidFill>
                </a:rPr>
                <a:t>t-1</a:t>
              </a:r>
              <a:r>
                <a:rPr lang="nl-NL" sz="3200" smtClean="0">
                  <a:solidFill>
                    <a:srgbClr val="0070C0"/>
                  </a:solidFill>
                </a:rPr>
                <a:t>) </a:t>
              </a:r>
              <a:r>
                <a:rPr lang="nl-NL" sz="3200" dirty="0">
                  <a:solidFill>
                    <a:srgbClr val="0070C0"/>
                  </a:solidFill>
                </a:rPr>
                <a:t>+ </a:t>
              </a:r>
              <a:r>
                <a:rPr lang="nl-NL" sz="3200" smtClean="0">
                  <a:solidFill>
                    <a:srgbClr val="0070C0"/>
                  </a:solidFill>
                </a:rPr>
                <a:t>var(</a:t>
              </a:r>
              <a:r>
                <a:rPr lang="nl-NL" sz="320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z</a:t>
              </a:r>
              <a:r>
                <a:rPr lang="nl-NL" sz="3200" smtClean="0">
                  <a:solidFill>
                    <a:srgbClr val="0070C0"/>
                  </a:solidFill>
                </a:rPr>
                <a:t>E</a:t>
              </a:r>
              <a:r>
                <a:rPr lang="nl-NL" sz="3200" baseline="-25000" smtClean="0">
                  <a:solidFill>
                    <a:srgbClr val="0070C0"/>
                  </a:solidFill>
                </a:rPr>
                <a:t>t</a:t>
              </a:r>
              <a:r>
                <a:rPr lang="nl-NL" sz="3200" smtClean="0">
                  <a:solidFill>
                    <a:srgbClr val="0070C0"/>
                  </a:solidFill>
                </a:rPr>
                <a:t>)}</a:t>
              </a:r>
              <a:endParaRPr lang="nl-NL" sz="3200" baseline="-25000" dirty="0">
                <a:solidFill>
                  <a:srgbClr val="FF0000"/>
                </a:solidFill>
              </a:endParaRPr>
            </a:p>
            <a:p>
              <a:endParaRPr lang="nl-NL" sz="32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25240" y="4526361"/>
              <a:ext cx="8905252" cy="4055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78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26103" y="105225"/>
            <a:ext cx="2670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nl-NL" sz="2800" baseline="-25000">
                <a:solidFill>
                  <a:srgbClr val="C00000"/>
                </a:solidFill>
              </a:rPr>
              <a:t>A</a:t>
            </a:r>
            <a:r>
              <a:rPr lang="nl-NL" sz="2800">
                <a:solidFill>
                  <a:srgbClr val="C00000"/>
                </a:solidFill>
              </a:rPr>
              <a:t> </a:t>
            </a:r>
            <a:r>
              <a:rPr lang="nl-NL" sz="2800" smtClean="0">
                <a:solidFill>
                  <a:srgbClr val="C00000"/>
                </a:solidFill>
              </a:rPr>
              <a:t>=  	.2	.184</a:t>
            </a:r>
          </a:p>
          <a:p>
            <a:r>
              <a:rPr lang="nl-NL" sz="2800">
                <a:solidFill>
                  <a:srgbClr val="C00000"/>
                </a:solidFill>
              </a:rPr>
              <a:t>	</a:t>
            </a:r>
            <a:r>
              <a:rPr lang="nl-NL" sz="2800" smtClean="0">
                <a:solidFill>
                  <a:srgbClr val="C00000"/>
                </a:solidFill>
              </a:rPr>
              <a:t>.184	.2</a:t>
            </a:r>
            <a:endParaRPr lang="nl-NL" sz="2800">
              <a:solidFill>
                <a:srgbClr val="C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93122" y="1101143"/>
            <a:ext cx="2305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nl-NL" sz="2800" baseline="-25000" smtClean="0">
                <a:solidFill>
                  <a:srgbClr val="C00000"/>
                </a:solidFill>
              </a:rPr>
              <a:t>E</a:t>
            </a:r>
            <a:r>
              <a:rPr lang="nl-NL" sz="2800" smtClean="0">
                <a:solidFill>
                  <a:srgbClr val="9BBB59">
                    <a:lumMod val="50000"/>
                  </a:srgbClr>
                </a:solidFill>
              </a:rPr>
              <a:t> =	.8	.4</a:t>
            </a:r>
          </a:p>
          <a:p>
            <a:r>
              <a:rPr lang="nl-NL" sz="2800">
                <a:solidFill>
                  <a:srgbClr val="9BBB59">
                    <a:lumMod val="50000"/>
                  </a:srgbClr>
                </a:solidFill>
              </a:rPr>
              <a:t>	</a:t>
            </a:r>
            <a:r>
              <a:rPr lang="nl-NL" sz="2800" smtClean="0">
                <a:solidFill>
                  <a:srgbClr val="9BBB59">
                    <a:lumMod val="50000"/>
                  </a:srgbClr>
                </a:solidFill>
              </a:rPr>
              <a:t>.4	.8</a:t>
            </a:r>
            <a:endParaRPr lang="nl-NL" sz="2800">
              <a:solidFill>
                <a:srgbClr val="9BBB59">
                  <a:lumMod val="50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08520" y="0"/>
            <a:ext cx="3566925" cy="3481215"/>
            <a:chOff x="144110" y="175574"/>
            <a:chExt cx="3566925" cy="3481215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260648"/>
              <a:ext cx="3243491" cy="3312368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1763688" y="119675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.95</a:t>
              </a:r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17529" y="239786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.5</a:t>
              </a:r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4110" y="219267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.8</a:t>
              </a:r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95536" y="54868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.2</a:t>
              </a:r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22628" y="17557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.0195</a:t>
              </a:r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763688" y="328745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mtClean="0">
                  <a:solidFill>
                    <a:prstClr val="black"/>
                  </a:solidFill>
                </a:rPr>
                <a:t>.6</a:t>
              </a:r>
              <a:endParaRPr lang="nl-NL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26102" y="2043720"/>
            <a:ext cx="5017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nl-NL" sz="2800" baseline="-25000" smtClean="0">
                <a:solidFill>
                  <a:prstClr val="black"/>
                </a:solidFill>
              </a:rPr>
              <a:t>y</a:t>
            </a:r>
            <a:r>
              <a:rPr lang="nl-NL" sz="2800" smtClean="0">
                <a:solidFill>
                  <a:prstClr val="black"/>
                </a:solidFill>
              </a:rPr>
              <a:t> = </a:t>
            </a:r>
            <a:r>
              <a:rPr lang="nl-NL" sz="280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nl-NL" sz="2800" baseline="-25000">
                <a:solidFill>
                  <a:srgbClr val="C00000"/>
                </a:solidFill>
              </a:rPr>
              <a:t>A </a:t>
            </a:r>
            <a:r>
              <a:rPr lang="nl-NL" sz="2800" smtClean="0">
                <a:solidFill>
                  <a:prstClr val="black"/>
                </a:solidFill>
              </a:rPr>
              <a:t>+</a:t>
            </a:r>
            <a:r>
              <a:rPr lang="nl-NL" sz="280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nl-NL" sz="280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nl-NL" sz="2800" baseline="-25000" smtClean="0">
                <a:solidFill>
                  <a:srgbClr val="C00000"/>
                </a:solidFill>
              </a:rPr>
              <a:t>E</a:t>
            </a:r>
            <a:r>
              <a:rPr lang="nl-NL" sz="2800" smtClean="0">
                <a:solidFill>
                  <a:prstClr val="black"/>
                </a:solidFill>
              </a:rPr>
              <a:t> =	1  	.584</a:t>
            </a:r>
          </a:p>
          <a:p>
            <a:r>
              <a:rPr lang="nl-NL" sz="2800">
                <a:solidFill>
                  <a:prstClr val="black"/>
                </a:solidFill>
              </a:rPr>
              <a:t> </a:t>
            </a:r>
            <a:r>
              <a:rPr lang="nl-NL" sz="2800" smtClean="0">
                <a:solidFill>
                  <a:prstClr val="black"/>
                </a:solidFill>
              </a:rPr>
              <a:t>			 .584	1 </a:t>
            </a:r>
            <a:endParaRPr lang="nl-NL" sz="28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09" y="3440208"/>
            <a:ext cx="75897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>
                <a:solidFill>
                  <a:prstClr val="black"/>
                </a:solidFill>
              </a:rPr>
              <a:t>h</a:t>
            </a:r>
            <a:r>
              <a:rPr lang="nl-NL" sz="2400" baseline="30000" smtClean="0">
                <a:solidFill>
                  <a:prstClr val="black"/>
                </a:solidFill>
              </a:rPr>
              <a:t>2</a:t>
            </a:r>
            <a:r>
              <a:rPr lang="nl-NL" sz="2400" smtClean="0">
                <a:solidFill>
                  <a:prstClr val="black"/>
                </a:solidFill>
              </a:rPr>
              <a:t> at t=1? answer: .2 (e</a:t>
            </a:r>
            <a:r>
              <a:rPr lang="nl-NL" sz="2400" baseline="30000" smtClean="0">
                <a:solidFill>
                  <a:prstClr val="black"/>
                </a:solidFill>
              </a:rPr>
              <a:t>2</a:t>
            </a:r>
            <a:r>
              <a:rPr lang="nl-NL" sz="2400" smtClean="0">
                <a:solidFill>
                  <a:prstClr val="black"/>
                </a:solidFill>
              </a:rPr>
              <a:t>=.8)</a:t>
            </a:r>
          </a:p>
          <a:p>
            <a:r>
              <a:rPr lang="nl-NL" sz="2400" smtClean="0">
                <a:solidFill>
                  <a:prstClr val="black"/>
                </a:solidFill>
              </a:rPr>
              <a:t>h</a:t>
            </a:r>
            <a:r>
              <a:rPr lang="nl-NL" sz="2400" baseline="30000" smtClean="0">
                <a:solidFill>
                  <a:prstClr val="black"/>
                </a:solidFill>
              </a:rPr>
              <a:t>2</a:t>
            </a:r>
            <a:r>
              <a:rPr lang="nl-NL" sz="2400" smtClean="0">
                <a:solidFill>
                  <a:prstClr val="black"/>
                </a:solidFill>
              </a:rPr>
              <a:t> at t=2? answer: .2 (r</a:t>
            </a:r>
            <a:r>
              <a:rPr lang="nl-NL" sz="2400" baseline="30000" smtClean="0">
                <a:solidFill>
                  <a:prstClr val="black"/>
                </a:solidFill>
              </a:rPr>
              <a:t>2</a:t>
            </a:r>
            <a:r>
              <a:rPr lang="nl-NL" sz="2400" smtClean="0">
                <a:solidFill>
                  <a:prstClr val="black"/>
                </a:solidFill>
              </a:rPr>
              <a:t>=.8)</a:t>
            </a:r>
          </a:p>
          <a:p>
            <a:r>
              <a:rPr lang="nl-NL" sz="2400" smtClean="0">
                <a:solidFill>
                  <a:srgbClr val="FF0000"/>
                </a:solidFill>
              </a:rPr>
              <a:t>correlation between A1 and A2? .184 / (√.2*√.2) = .92</a:t>
            </a:r>
          </a:p>
          <a:p>
            <a:r>
              <a:rPr lang="nl-NL" sz="2400" smtClean="0">
                <a:solidFill>
                  <a:prstClr val="black"/>
                </a:solidFill>
              </a:rPr>
              <a:t>correlation between E1 and E2? .</a:t>
            </a:r>
            <a:r>
              <a:rPr lang="nl-NL" sz="2400">
                <a:solidFill>
                  <a:prstClr val="black"/>
                </a:solidFill>
              </a:rPr>
              <a:t> 4</a:t>
            </a:r>
            <a:r>
              <a:rPr lang="nl-NL" sz="2400" smtClean="0">
                <a:solidFill>
                  <a:prstClr val="black"/>
                </a:solidFill>
              </a:rPr>
              <a:t> </a:t>
            </a:r>
            <a:r>
              <a:rPr lang="nl-NL" sz="2400">
                <a:solidFill>
                  <a:prstClr val="black"/>
                </a:solidFill>
              </a:rPr>
              <a:t>/ (√</a:t>
            </a:r>
            <a:r>
              <a:rPr lang="nl-NL" sz="2400" smtClean="0">
                <a:solidFill>
                  <a:prstClr val="black"/>
                </a:solidFill>
              </a:rPr>
              <a:t>.8*</a:t>
            </a:r>
            <a:r>
              <a:rPr lang="nl-NL" sz="2400">
                <a:solidFill>
                  <a:prstClr val="black"/>
                </a:solidFill>
              </a:rPr>
              <a:t>√</a:t>
            </a:r>
            <a:r>
              <a:rPr lang="nl-NL" sz="2400" smtClean="0">
                <a:solidFill>
                  <a:prstClr val="black"/>
                </a:solidFill>
              </a:rPr>
              <a:t>.8) =  .50</a:t>
            </a:r>
          </a:p>
          <a:p>
            <a:r>
              <a:rPr lang="nl-NL" sz="2400" smtClean="0">
                <a:solidFill>
                  <a:prstClr val="black"/>
                </a:solidFill>
              </a:rPr>
              <a:t>covariance between Y1 and Y2? .584</a:t>
            </a:r>
          </a:p>
          <a:p>
            <a:r>
              <a:rPr lang="nl-NL" sz="2400" smtClean="0">
                <a:solidFill>
                  <a:prstClr val="black"/>
                </a:solidFill>
              </a:rPr>
              <a:t>contribution of A to covariance Y1 and Y2? .184/.584 = .315</a:t>
            </a:r>
          </a:p>
          <a:p>
            <a:r>
              <a:rPr lang="nl-NL" sz="2400">
                <a:solidFill>
                  <a:srgbClr val="FF0000"/>
                </a:solidFill>
              </a:rPr>
              <a:t>contribution of </a:t>
            </a:r>
            <a:r>
              <a:rPr lang="nl-NL" sz="2400" smtClean="0">
                <a:solidFill>
                  <a:srgbClr val="FF0000"/>
                </a:solidFill>
              </a:rPr>
              <a:t>E </a:t>
            </a:r>
            <a:r>
              <a:rPr lang="nl-NL" sz="2400">
                <a:solidFill>
                  <a:srgbClr val="FF0000"/>
                </a:solidFill>
              </a:rPr>
              <a:t>to covariance Y1 and Y2? </a:t>
            </a:r>
            <a:r>
              <a:rPr lang="nl-NL" sz="2400" smtClean="0">
                <a:solidFill>
                  <a:srgbClr val="FF0000"/>
                </a:solidFill>
              </a:rPr>
              <a:t>.4/.</a:t>
            </a:r>
            <a:r>
              <a:rPr lang="nl-NL" sz="2400">
                <a:solidFill>
                  <a:srgbClr val="FF0000"/>
                </a:solidFill>
              </a:rPr>
              <a:t>584 = </a:t>
            </a:r>
            <a:r>
              <a:rPr lang="nl-NL" sz="2400" smtClean="0">
                <a:solidFill>
                  <a:srgbClr val="FF0000"/>
                </a:solidFill>
              </a:rPr>
              <a:t>.685</a:t>
            </a:r>
          </a:p>
        </p:txBody>
      </p:sp>
    </p:spTree>
    <p:extLst>
      <p:ext uri="{BB962C8B-B14F-4D97-AF65-F5344CB8AC3E}">
        <p14:creationId xmlns:p14="http://schemas.microsoft.com/office/powerpoint/2010/main" val="23769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46956"/>
            <a:ext cx="3867011" cy="150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312"/>
            <a:ext cx="6970668" cy="224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7795" y="2767721"/>
            <a:ext cx="4573325" cy="186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850551"/>
            <a:ext cx="5406614" cy="1386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4850551"/>
            <a:ext cx="274892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This stability model can be applied at the genetic and non-genetic level.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195"/>
            <a:ext cx="7128792" cy="6167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094740"/>
            <a:ext cx="879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prstClr val="black"/>
                </a:solidFill>
              </a:rPr>
              <a:t>Anx</a:t>
            </a:r>
            <a:r>
              <a:rPr lang="nl-NL" sz="2800" dirty="0" smtClean="0">
                <a:solidFill>
                  <a:prstClr val="black"/>
                </a:solidFill>
              </a:rPr>
              <a:t>/</a:t>
            </a:r>
            <a:r>
              <a:rPr lang="nl-NL" sz="2800" dirty="0" err="1" smtClean="0">
                <a:solidFill>
                  <a:prstClr val="black"/>
                </a:solidFill>
              </a:rPr>
              <a:t>depression</a:t>
            </a:r>
            <a:r>
              <a:rPr lang="nl-NL" sz="2800" dirty="0" smtClean="0">
                <a:solidFill>
                  <a:prstClr val="black"/>
                </a:solidFill>
              </a:rPr>
              <a:t> stability due to A and E from 3y to 63 years</a:t>
            </a:r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65935" y="2608551"/>
            <a:ext cx="3916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prstClr val="black"/>
                </a:solidFill>
              </a:rPr>
              <a:t> e.g. Nivard et al, 2014</a:t>
            </a:r>
            <a:endParaRPr lang="nl-NL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7490" y="2296244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>
                <a:solidFill>
                  <a:srgbClr val="FFFF00"/>
                </a:solidFill>
              </a:rPr>
              <a:t>Phenotypic</a:t>
            </a:r>
            <a:endParaRPr lang="nl-NL" sz="240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31527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smtClean="0">
                <a:solidFill>
                  <a:srgbClr val="FFFF00"/>
                </a:solidFill>
              </a:rPr>
              <a:t>E</a:t>
            </a:r>
            <a:endParaRPr lang="nl-NL" sz="2800" b="1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407707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smtClean="0">
                <a:solidFill>
                  <a:srgbClr val="FFFF00"/>
                </a:solidFill>
              </a:rPr>
              <a:t>A</a:t>
            </a:r>
            <a:endParaRPr lang="nl-NL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62880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</a:t>
            </a:r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equation models. </a:t>
            </a:r>
            <a:endParaRPr lang="en-US" altLang="en-US" sz="24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= </a:t>
            </a:r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</a:t>
            </a:r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 + e is referred to as the measurement model, and  relations among latent factors as the structural equation </a:t>
            </a:r>
            <a:r>
              <a:rPr lang="en-US" alt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model.</a:t>
            </a:r>
            <a:endParaRPr lang="en-US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20018"/>
              </p:ext>
            </p:extLst>
          </p:nvPr>
        </p:nvGraphicFramePr>
        <p:xfrm>
          <a:off x="6012160" y="4077072"/>
          <a:ext cx="2579712" cy="22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3400900" imgH="3543795" progId="PBrush">
                  <p:embed/>
                </p:oleObj>
              </mc:Choice>
              <mc:Fallback>
                <p:oleObj r:id="rId3" imgW="3400900" imgH="354379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077072"/>
                        <a:ext cx="2579712" cy="227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0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683569" y="375442"/>
            <a:ext cx="7733320" cy="4781749"/>
            <a:chOff x="1734103" y="375443"/>
            <a:chExt cx="6670975" cy="3805130"/>
          </a:xfrm>
        </p:grpSpPr>
        <p:sp>
          <p:nvSpPr>
            <p:cNvPr id="125" name="TextBox 124"/>
            <p:cNvSpPr txBox="1"/>
            <p:nvPr/>
          </p:nvSpPr>
          <p:spPr>
            <a:xfrm>
              <a:off x="2281041" y="3780463"/>
              <a:ext cx="48782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tt1</a:t>
              </a:r>
              <a:endParaRPr lang="nl-NL" sz="20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154191" y="3780463"/>
              <a:ext cx="483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tt2</a:t>
              </a:r>
              <a:endParaRPr lang="nl-NL" sz="20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29037" y="3780463"/>
              <a:ext cx="483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tt3</a:t>
              </a:r>
              <a:endParaRPr lang="nl-NL" sz="20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882652" y="3780463"/>
              <a:ext cx="483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tt4</a:t>
              </a:r>
              <a:endParaRPr lang="nl-NL" sz="2000" b="1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189689" y="1615412"/>
              <a:ext cx="622580" cy="615820"/>
              <a:chOff x="2194884" y="2192694"/>
              <a:chExt cx="622580" cy="615820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194884" y="2313707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A1</a:t>
                </a:r>
                <a:endParaRPr lang="nl-NL" sz="2000" b="1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4045957" y="1615412"/>
              <a:ext cx="614602" cy="615820"/>
              <a:chOff x="2202862" y="2192694"/>
              <a:chExt cx="614602" cy="615820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202862" y="2322601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A2</a:t>
                </a:r>
                <a:endParaRPr lang="nl-NL" sz="2000" b="1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5902225" y="1615412"/>
              <a:ext cx="633507" cy="615820"/>
              <a:chOff x="2183957" y="2192694"/>
              <a:chExt cx="633507" cy="615820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183957" y="2305107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A3</a:t>
                </a:r>
                <a:endParaRPr lang="nl-NL" sz="2000" b="1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7758493" y="1615412"/>
              <a:ext cx="645560" cy="615820"/>
              <a:chOff x="2171904" y="2192694"/>
              <a:chExt cx="645560" cy="615820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2171904" y="2312894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A4</a:t>
                </a:r>
                <a:endParaRPr lang="nl-NL" sz="2000" b="1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4012048" y="638031"/>
              <a:ext cx="631586" cy="615820"/>
              <a:chOff x="2185878" y="2192694"/>
              <a:chExt cx="631586" cy="615820"/>
            </a:xfrm>
          </p:grpSpPr>
          <p:sp>
            <p:nvSpPr>
              <p:cNvPr id="173" name="TextBox 172"/>
              <p:cNvSpPr txBox="1"/>
              <p:nvPr/>
            </p:nvSpPr>
            <p:spPr>
              <a:xfrm>
                <a:off x="2185878" y="2308940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A2</a:t>
                </a:r>
                <a:endParaRPr lang="nl-NL" sz="2000" b="1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916284" y="654719"/>
              <a:ext cx="614018" cy="615820"/>
              <a:chOff x="2203446" y="2192694"/>
              <a:chExt cx="614018" cy="615820"/>
            </a:xfrm>
          </p:grpSpPr>
          <p:sp>
            <p:nvSpPr>
              <p:cNvPr id="171" name="TextBox 170"/>
              <p:cNvSpPr txBox="1"/>
              <p:nvPr/>
            </p:nvSpPr>
            <p:spPr>
              <a:xfrm>
                <a:off x="2203446" y="2296391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A3</a:t>
                </a:r>
                <a:endParaRPr lang="nl-NL" sz="2000" b="1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7770545" y="618378"/>
              <a:ext cx="634533" cy="615820"/>
              <a:chOff x="2182931" y="2192694"/>
              <a:chExt cx="634533" cy="615820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2182931" y="2314810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A4</a:t>
                </a:r>
                <a:endParaRPr lang="nl-NL" sz="2000" b="1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36" name="Straight Arrow Connector 135"/>
            <p:cNvCxnSpPr>
              <a:stCxn id="182" idx="4"/>
              <a:endCxn id="125" idx="0"/>
            </p:cNvCxnSpPr>
            <p:nvPr/>
          </p:nvCxnSpPr>
          <p:spPr>
            <a:xfrm>
              <a:off x="2513149" y="2231232"/>
              <a:ext cx="11805" cy="15492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80" idx="4"/>
              <a:endCxn id="126" idx="0"/>
            </p:cNvCxnSpPr>
            <p:nvPr/>
          </p:nvCxnSpPr>
          <p:spPr>
            <a:xfrm>
              <a:off x="4361439" y="2231232"/>
              <a:ext cx="34742" cy="15492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78" idx="4"/>
              <a:endCxn id="127" idx="0"/>
            </p:cNvCxnSpPr>
            <p:nvPr/>
          </p:nvCxnSpPr>
          <p:spPr>
            <a:xfrm>
              <a:off x="6236612" y="2231232"/>
              <a:ext cx="34415" cy="15492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76" idx="4"/>
              <a:endCxn id="128" idx="0"/>
            </p:cNvCxnSpPr>
            <p:nvPr/>
          </p:nvCxnSpPr>
          <p:spPr>
            <a:xfrm>
              <a:off x="8104933" y="2231232"/>
              <a:ext cx="19709" cy="15492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2457753" y="332416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nl-NL" sz="12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344008" y="332995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nl-NL" sz="12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229760" y="332531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nl-NL" sz="12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123248" y="33186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nl-NL" sz="1200" dirty="0"/>
            </a:p>
          </p:txBody>
        </p:sp>
        <p:cxnSp>
          <p:nvCxnSpPr>
            <p:cNvPr id="144" name="Straight Arrow Connector 143"/>
            <p:cNvCxnSpPr>
              <a:stCxn id="182" idx="6"/>
              <a:endCxn id="180" idx="2"/>
            </p:cNvCxnSpPr>
            <p:nvPr/>
          </p:nvCxnSpPr>
          <p:spPr>
            <a:xfrm>
              <a:off x="2812269" y="1923322"/>
              <a:ext cx="12500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77" idx="1"/>
            </p:cNvCxnSpPr>
            <p:nvPr/>
          </p:nvCxnSpPr>
          <p:spPr>
            <a:xfrm flipV="1">
              <a:off x="4682053" y="1927880"/>
              <a:ext cx="1220172" cy="20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endCxn id="176" idx="2"/>
            </p:cNvCxnSpPr>
            <p:nvPr/>
          </p:nvCxnSpPr>
          <p:spPr>
            <a:xfrm flipV="1">
              <a:off x="6520696" y="1923322"/>
              <a:ext cx="1285116" cy="85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918593" y="1998035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0.76 (0.25)</a:t>
              </a:r>
              <a:endParaRPr lang="nl-NL" sz="2000" dirty="0">
                <a:solidFill>
                  <a:srgbClr val="7030A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785830" y="1998035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0.87 (0.12)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588507" y="1998034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0.34 (0.30)</a:t>
              </a:r>
              <a:endParaRPr lang="nl-NL" sz="2000" dirty="0">
                <a:solidFill>
                  <a:srgbClr val="7030A0"/>
                </a:solidFill>
              </a:endParaRPr>
            </a:p>
          </p:txBody>
        </p:sp>
        <p:cxnSp>
          <p:nvCxnSpPr>
            <p:cNvPr id="150" name="Straight Arrow Connector 149"/>
            <p:cNvCxnSpPr>
              <a:endCxn id="180" idx="0"/>
            </p:cNvCxnSpPr>
            <p:nvPr/>
          </p:nvCxnSpPr>
          <p:spPr>
            <a:xfrm>
              <a:off x="4357449" y="1251023"/>
              <a:ext cx="3990" cy="364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72" idx="4"/>
              <a:endCxn id="178" idx="0"/>
            </p:cNvCxnSpPr>
            <p:nvPr/>
          </p:nvCxnSpPr>
          <p:spPr>
            <a:xfrm>
              <a:off x="6231182" y="1270539"/>
              <a:ext cx="5430" cy="3448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70" idx="4"/>
              <a:endCxn id="176" idx="0"/>
            </p:cNvCxnSpPr>
            <p:nvPr/>
          </p:nvCxnSpPr>
          <p:spPr>
            <a:xfrm flipH="1">
              <a:off x="8104933" y="1234198"/>
              <a:ext cx="1025" cy="381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315990" y="1261593"/>
              <a:ext cx="1436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0.87 (0.051)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229760" y="127597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56971" y="638031"/>
              <a:ext cx="631586" cy="615820"/>
              <a:chOff x="2185878" y="2192694"/>
              <a:chExt cx="631586" cy="615820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2185878" y="2308940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A1</a:t>
                </a:r>
                <a:endParaRPr lang="nl-NL" sz="2000" b="1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56" name="Straight Arrow Connector 155"/>
            <p:cNvCxnSpPr/>
            <p:nvPr/>
          </p:nvCxnSpPr>
          <p:spPr>
            <a:xfrm>
              <a:off x="2493064" y="1256560"/>
              <a:ext cx="5664" cy="354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2440130" y="1263244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0.81 (0.11)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58" name="Curved Connector 157"/>
            <p:cNvCxnSpPr>
              <a:stCxn id="168" idx="2"/>
              <a:endCxn id="168" idx="0"/>
            </p:cNvCxnSpPr>
            <p:nvPr/>
          </p:nvCxnSpPr>
          <p:spPr>
            <a:xfrm rot="10800000" flipH="1">
              <a:off x="2190315" y="638031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1734103" y="384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060570" y="124697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61" name="Curved Connector 160"/>
            <p:cNvCxnSpPr/>
            <p:nvPr/>
          </p:nvCxnSpPr>
          <p:spPr>
            <a:xfrm rot="10800000" flipH="1">
              <a:off x="4069142" y="603731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/>
            <p:cNvCxnSpPr/>
            <p:nvPr/>
          </p:nvCxnSpPr>
          <p:spPr>
            <a:xfrm rot="10800000" flipH="1">
              <a:off x="7838689" y="618378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urved Connector 162"/>
            <p:cNvCxnSpPr/>
            <p:nvPr/>
          </p:nvCxnSpPr>
          <p:spPr>
            <a:xfrm rot="10800000" flipH="1">
              <a:off x="5934776" y="685430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5364321" y="384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512289" y="3754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304906" y="384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179512" y="5373216"/>
            <a:ext cx="8784976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G</a:t>
            </a:r>
            <a:r>
              <a:rPr lang="en-US" sz="2200" dirty="0" smtClean="0">
                <a:solidFill>
                  <a:prstClr val="black"/>
                </a:solidFill>
              </a:rPr>
              <a:t>enetic </a:t>
            </a:r>
            <a:r>
              <a:rPr lang="en-US" sz="2200" dirty="0">
                <a:solidFill>
                  <a:prstClr val="black"/>
                </a:solidFill>
              </a:rPr>
              <a:t>Simplex </a:t>
            </a:r>
            <a:r>
              <a:rPr lang="en-US" sz="2200" dirty="0" smtClean="0">
                <a:solidFill>
                  <a:prstClr val="black"/>
                </a:solidFill>
              </a:rPr>
              <a:t>(type D personality). </a:t>
            </a:r>
            <a:r>
              <a:rPr lang="en-US" sz="2200" dirty="0" smtClean="0">
                <a:solidFill>
                  <a:prstClr val="black"/>
                </a:solidFill>
              </a:rPr>
              <a:t>Latent factors in circles, twin-time data in squares. </a:t>
            </a:r>
            <a:r>
              <a:rPr lang="en-US" sz="2200" dirty="0">
                <a:solidFill>
                  <a:prstClr val="black"/>
                </a:solidFill>
              </a:rPr>
              <a:t>L</a:t>
            </a:r>
            <a:r>
              <a:rPr lang="en-US" sz="2200" dirty="0" smtClean="0">
                <a:solidFill>
                  <a:prstClr val="black"/>
                </a:solidFill>
              </a:rPr>
              <a:t>oadings from latent to observed traits and variation of innovations constrained </a:t>
            </a:r>
            <a:r>
              <a:rPr lang="en-US" sz="2200" dirty="0">
                <a:solidFill>
                  <a:prstClr val="black"/>
                </a:solidFill>
              </a:rPr>
              <a:t>at 1</a:t>
            </a:r>
            <a:r>
              <a:rPr lang="en-US" sz="2200" dirty="0" smtClean="0">
                <a:solidFill>
                  <a:prstClr val="black"/>
                </a:solidFill>
              </a:rPr>
              <a:t>. Correlations between twins are specified at the level of the innovations (1 for MZ and 0.5 for DZ pairs).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1002943" y="172159"/>
            <a:ext cx="7733320" cy="3485057"/>
            <a:chOff x="1734103" y="375443"/>
            <a:chExt cx="6670975" cy="2773273"/>
          </a:xfrm>
        </p:grpSpPr>
        <p:sp>
          <p:nvSpPr>
            <p:cNvPr id="125" name="TextBox 124"/>
            <p:cNvSpPr txBox="1"/>
            <p:nvPr/>
          </p:nvSpPr>
          <p:spPr>
            <a:xfrm>
              <a:off x="2281385" y="2748606"/>
              <a:ext cx="48782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tt1</a:t>
              </a:r>
              <a:endParaRPr lang="nl-NL" sz="20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141769" y="2697591"/>
              <a:ext cx="483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tt2</a:t>
              </a:r>
              <a:endParaRPr lang="nl-NL" sz="20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53880" y="2674673"/>
              <a:ext cx="483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tt3</a:t>
              </a:r>
              <a:endParaRPr lang="nl-NL" sz="20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882652" y="2674673"/>
              <a:ext cx="483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tt4</a:t>
              </a:r>
              <a:endParaRPr lang="nl-NL" sz="2000" b="1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189689" y="1615412"/>
              <a:ext cx="622580" cy="615820"/>
              <a:chOff x="2194884" y="2192694"/>
              <a:chExt cx="622580" cy="615820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194884" y="2313707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A1</a:t>
                </a:r>
                <a:endParaRPr lang="nl-NL" sz="2000" b="1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4045957" y="1615412"/>
              <a:ext cx="614602" cy="615820"/>
              <a:chOff x="2202862" y="2192694"/>
              <a:chExt cx="614602" cy="615820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202862" y="2322601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A2</a:t>
                </a:r>
                <a:endParaRPr lang="nl-NL" sz="2000" b="1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5902225" y="1615412"/>
              <a:ext cx="633507" cy="615820"/>
              <a:chOff x="2183957" y="2192694"/>
              <a:chExt cx="633507" cy="615820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183957" y="2305107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A3</a:t>
                </a:r>
                <a:endParaRPr lang="nl-NL" sz="2000" b="1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7758493" y="1615412"/>
              <a:ext cx="645560" cy="615820"/>
              <a:chOff x="2171904" y="2192694"/>
              <a:chExt cx="645560" cy="615820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2171904" y="2312894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A4</a:t>
                </a:r>
                <a:endParaRPr lang="nl-NL" sz="2000" b="1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4012048" y="638031"/>
              <a:ext cx="631586" cy="615820"/>
              <a:chOff x="2185878" y="2192694"/>
              <a:chExt cx="631586" cy="615820"/>
            </a:xfrm>
          </p:grpSpPr>
          <p:sp>
            <p:nvSpPr>
              <p:cNvPr id="173" name="TextBox 172"/>
              <p:cNvSpPr txBox="1"/>
              <p:nvPr/>
            </p:nvSpPr>
            <p:spPr>
              <a:xfrm>
                <a:off x="2185878" y="2308940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A2</a:t>
                </a:r>
                <a:endParaRPr lang="nl-NL" sz="2000" b="1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916284" y="654719"/>
              <a:ext cx="614018" cy="615820"/>
              <a:chOff x="2203446" y="2192694"/>
              <a:chExt cx="614018" cy="615820"/>
            </a:xfrm>
          </p:grpSpPr>
          <p:sp>
            <p:nvSpPr>
              <p:cNvPr id="171" name="TextBox 170"/>
              <p:cNvSpPr txBox="1"/>
              <p:nvPr/>
            </p:nvSpPr>
            <p:spPr>
              <a:xfrm>
                <a:off x="2203446" y="2296391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A3</a:t>
                </a:r>
                <a:endParaRPr lang="nl-NL" sz="2000" b="1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7770545" y="618378"/>
              <a:ext cx="634533" cy="615820"/>
              <a:chOff x="2182931" y="2192694"/>
              <a:chExt cx="634533" cy="615820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2182931" y="2314810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A4</a:t>
                </a:r>
                <a:endParaRPr lang="nl-NL" sz="2000" b="1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36" name="Straight Arrow Connector 135"/>
            <p:cNvCxnSpPr/>
            <p:nvPr/>
          </p:nvCxnSpPr>
          <p:spPr>
            <a:xfrm>
              <a:off x="2513149" y="2198089"/>
              <a:ext cx="11805" cy="5493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80" idx="4"/>
            </p:cNvCxnSpPr>
            <p:nvPr/>
          </p:nvCxnSpPr>
          <p:spPr>
            <a:xfrm>
              <a:off x="4361439" y="2231232"/>
              <a:ext cx="6824" cy="45887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2539384" y="2313553"/>
              <a:ext cx="271305" cy="31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nl-NL" sz="2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368860" y="2291971"/>
              <a:ext cx="271305" cy="31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nl-NL" sz="20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272965" y="2273462"/>
              <a:ext cx="271305" cy="31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nl-NL" sz="20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129459" y="2281632"/>
              <a:ext cx="271305" cy="31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nl-NL" sz="2000" dirty="0"/>
            </a:p>
          </p:txBody>
        </p:sp>
        <p:cxnSp>
          <p:nvCxnSpPr>
            <p:cNvPr id="144" name="Straight Arrow Connector 143"/>
            <p:cNvCxnSpPr>
              <a:stCxn id="182" idx="6"/>
              <a:endCxn id="180" idx="2"/>
            </p:cNvCxnSpPr>
            <p:nvPr/>
          </p:nvCxnSpPr>
          <p:spPr>
            <a:xfrm>
              <a:off x="2812269" y="1923322"/>
              <a:ext cx="12500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77" idx="1"/>
            </p:cNvCxnSpPr>
            <p:nvPr/>
          </p:nvCxnSpPr>
          <p:spPr>
            <a:xfrm flipV="1">
              <a:off x="4682053" y="1927880"/>
              <a:ext cx="1220172" cy="20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endCxn id="176" idx="2"/>
            </p:cNvCxnSpPr>
            <p:nvPr/>
          </p:nvCxnSpPr>
          <p:spPr>
            <a:xfrm flipV="1">
              <a:off x="6520696" y="1923322"/>
              <a:ext cx="1285116" cy="85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918593" y="1998035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0.76 (0.25)</a:t>
              </a:r>
              <a:endParaRPr lang="nl-NL" sz="2000" dirty="0">
                <a:solidFill>
                  <a:srgbClr val="7030A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785830" y="1998035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0.87 (0.12)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588507" y="1998034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0.34 (0.30)</a:t>
              </a:r>
              <a:endParaRPr lang="nl-NL" sz="2000" dirty="0">
                <a:solidFill>
                  <a:srgbClr val="7030A0"/>
                </a:solidFill>
              </a:endParaRPr>
            </a:p>
          </p:txBody>
        </p:sp>
        <p:cxnSp>
          <p:nvCxnSpPr>
            <p:cNvPr id="150" name="Straight Arrow Connector 149"/>
            <p:cNvCxnSpPr>
              <a:endCxn id="180" idx="0"/>
            </p:cNvCxnSpPr>
            <p:nvPr/>
          </p:nvCxnSpPr>
          <p:spPr>
            <a:xfrm>
              <a:off x="4357449" y="1251023"/>
              <a:ext cx="3990" cy="364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72" idx="4"/>
              <a:endCxn id="178" idx="0"/>
            </p:cNvCxnSpPr>
            <p:nvPr/>
          </p:nvCxnSpPr>
          <p:spPr>
            <a:xfrm>
              <a:off x="6231182" y="1270539"/>
              <a:ext cx="5430" cy="3448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70" idx="4"/>
              <a:endCxn id="176" idx="0"/>
            </p:cNvCxnSpPr>
            <p:nvPr/>
          </p:nvCxnSpPr>
          <p:spPr>
            <a:xfrm flipH="1">
              <a:off x="8104933" y="1234198"/>
              <a:ext cx="1025" cy="381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315990" y="1261593"/>
              <a:ext cx="1436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0.87 (0.051)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229760" y="127597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56971" y="638031"/>
              <a:ext cx="631586" cy="615820"/>
              <a:chOff x="2185878" y="2192694"/>
              <a:chExt cx="631586" cy="615820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2185878" y="2308940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A1</a:t>
                </a:r>
                <a:endParaRPr lang="nl-NL" sz="2000" b="1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56" name="Straight Arrow Connector 155"/>
            <p:cNvCxnSpPr/>
            <p:nvPr/>
          </p:nvCxnSpPr>
          <p:spPr>
            <a:xfrm>
              <a:off x="2493064" y="1256560"/>
              <a:ext cx="5664" cy="354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2440130" y="1263244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0.81 (0.11)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58" name="Curved Connector 157"/>
            <p:cNvCxnSpPr>
              <a:stCxn id="168" idx="2"/>
              <a:endCxn id="168" idx="0"/>
            </p:cNvCxnSpPr>
            <p:nvPr/>
          </p:nvCxnSpPr>
          <p:spPr>
            <a:xfrm rot="10800000" flipH="1">
              <a:off x="2190315" y="638031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1734103" y="384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060570" y="124697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61" name="Curved Connector 160"/>
            <p:cNvCxnSpPr/>
            <p:nvPr/>
          </p:nvCxnSpPr>
          <p:spPr>
            <a:xfrm rot="10800000" flipH="1">
              <a:off x="4069142" y="603731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/>
            <p:cNvCxnSpPr/>
            <p:nvPr/>
          </p:nvCxnSpPr>
          <p:spPr>
            <a:xfrm rot="10800000" flipH="1">
              <a:off x="7838689" y="618378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urved Connector 162"/>
            <p:cNvCxnSpPr/>
            <p:nvPr/>
          </p:nvCxnSpPr>
          <p:spPr>
            <a:xfrm rot="10800000" flipH="1">
              <a:off x="5934776" y="685430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5364321" y="384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512289" y="3754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304906" y="384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02422"/>
              </p:ext>
            </p:extLst>
          </p:nvPr>
        </p:nvGraphicFramePr>
        <p:xfrm>
          <a:off x="251520" y="3933056"/>
          <a:ext cx="872054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737">
                  <a:extLst>
                    <a:ext uri="{9D8B030D-6E8A-4147-A177-3AD203B41FA5}">
                      <a16:colId xmlns="" xmlns:a16="http://schemas.microsoft.com/office/drawing/2014/main" val="272044692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4077215917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3708485896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51904388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1060593812"/>
                    </a:ext>
                  </a:extLst>
                </a:gridCol>
              </a:tblGrid>
              <a:tr h="2252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 </a:t>
                      </a:r>
                      <a:r>
                        <a:rPr lang="en-US" sz="1800" b="1" dirty="0" smtClean="0"/>
                        <a:t>Innovation genetic variance</a:t>
                      </a:r>
                      <a:endParaRPr lang="nl-NL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 </a:t>
                      </a:r>
                      <a:endParaRPr lang="nl-NL" sz="2000" b="1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endParaRPr lang="nl-NL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651946708"/>
                  </a:ext>
                </a:extLst>
              </a:tr>
              <a:tr h="2252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Variance</a:t>
                      </a:r>
                      <a:r>
                        <a:rPr lang="en-US" sz="1800" b="1" baseline="0" dirty="0" smtClean="0"/>
                        <a:t> due to </a:t>
                      </a:r>
                      <a:r>
                        <a:rPr lang="en-US" sz="1800" b="1" dirty="0" smtClean="0"/>
                        <a:t>Genetic Transmission</a:t>
                      </a:r>
                      <a:endParaRPr lang="nl-NL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1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1" dirty="0" smtClean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019918726"/>
                  </a:ext>
                </a:extLst>
              </a:tr>
              <a:tr h="2252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 V(A)</a:t>
                      </a:r>
                      <a:endParaRPr lang="nl-NL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04671284"/>
                  </a:ext>
                </a:extLst>
              </a:tr>
            </a:tbl>
          </a:graphicData>
        </a:graphic>
      </p:graphicFrame>
      <p:cxnSp>
        <p:nvCxnSpPr>
          <p:cNvPr id="65" name="Straight Arrow Connector 64"/>
          <p:cNvCxnSpPr/>
          <p:nvPr/>
        </p:nvCxnSpPr>
        <p:spPr>
          <a:xfrm>
            <a:off x="8396565" y="2492311"/>
            <a:ext cx="7911" cy="5766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265839" y="2508786"/>
            <a:ext cx="7911" cy="5766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1015144" y="188640"/>
            <a:ext cx="7733320" cy="4781749"/>
            <a:chOff x="1734103" y="375443"/>
            <a:chExt cx="6670975" cy="3805130"/>
          </a:xfrm>
        </p:grpSpPr>
        <p:sp>
          <p:nvSpPr>
            <p:cNvPr id="125" name="TextBox 124"/>
            <p:cNvSpPr txBox="1"/>
            <p:nvPr/>
          </p:nvSpPr>
          <p:spPr>
            <a:xfrm>
              <a:off x="2281041" y="3780463"/>
              <a:ext cx="48782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tt1</a:t>
              </a:r>
              <a:endParaRPr lang="nl-NL" sz="20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154191" y="3780463"/>
              <a:ext cx="483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tt2</a:t>
              </a:r>
              <a:endParaRPr lang="nl-NL" sz="20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29037" y="3780463"/>
              <a:ext cx="483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tt3</a:t>
              </a:r>
              <a:endParaRPr lang="nl-NL" sz="20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882652" y="3780463"/>
              <a:ext cx="4839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tt4</a:t>
              </a:r>
              <a:endParaRPr lang="nl-NL" sz="2000" b="1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189689" y="1615412"/>
              <a:ext cx="622580" cy="615820"/>
              <a:chOff x="2194884" y="2192694"/>
              <a:chExt cx="622580" cy="615820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194884" y="2313707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A1</a:t>
                </a:r>
                <a:endParaRPr lang="nl-NL" sz="2000" b="1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4045957" y="1615412"/>
              <a:ext cx="614602" cy="615820"/>
              <a:chOff x="2202862" y="2192694"/>
              <a:chExt cx="614602" cy="615820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202862" y="2322601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A2</a:t>
                </a:r>
                <a:endParaRPr lang="nl-NL" sz="2000" b="1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5902225" y="1615412"/>
              <a:ext cx="633507" cy="615820"/>
              <a:chOff x="2183957" y="2192694"/>
              <a:chExt cx="633507" cy="615820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183957" y="2305107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A3</a:t>
                </a:r>
                <a:endParaRPr lang="nl-NL" sz="2000" b="1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7758493" y="1615412"/>
              <a:ext cx="645560" cy="615820"/>
              <a:chOff x="2171904" y="2192694"/>
              <a:chExt cx="645560" cy="615820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2171904" y="2312894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A4</a:t>
                </a:r>
                <a:endParaRPr lang="nl-NL" sz="2000" b="1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4012048" y="638031"/>
              <a:ext cx="631586" cy="615820"/>
              <a:chOff x="2185878" y="2192694"/>
              <a:chExt cx="631586" cy="615820"/>
            </a:xfrm>
          </p:grpSpPr>
          <p:sp>
            <p:nvSpPr>
              <p:cNvPr id="173" name="TextBox 172"/>
              <p:cNvSpPr txBox="1"/>
              <p:nvPr/>
            </p:nvSpPr>
            <p:spPr>
              <a:xfrm>
                <a:off x="2185878" y="2308940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A2</a:t>
                </a:r>
                <a:endParaRPr lang="nl-NL" sz="2000" b="1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916284" y="654719"/>
              <a:ext cx="614018" cy="615820"/>
              <a:chOff x="2203446" y="2192694"/>
              <a:chExt cx="614018" cy="615820"/>
            </a:xfrm>
          </p:grpSpPr>
          <p:sp>
            <p:nvSpPr>
              <p:cNvPr id="171" name="TextBox 170"/>
              <p:cNvSpPr txBox="1"/>
              <p:nvPr/>
            </p:nvSpPr>
            <p:spPr>
              <a:xfrm>
                <a:off x="2203446" y="2296391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A3</a:t>
                </a:r>
                <a:endParaRPr lang="nl-NL" sz="2000" b="1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7770545" y="618378"/>
              <a:ext cx="634533" cy="615820"/>
              <a:chOff x="2182931" y="2192694"/>
              <a:chExt cx="634533" cy="615820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2182931" y="2314810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A4</a:t>
                </a:r>
                <a:endParaRPr lang="nl-NL" sz="2000" b="1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36" name="Straight Arrow Connector 135"/>
            <p:cNvCxnSpPr>
              <a:stCxn id="182" idx="4"/>
              <a:endCxn id="125" idx="0"/>
            </p:cNvCxnSpPr>
            <p:nvPr/>
          </p:nvCxnSpPr>
          <p:spPr>
            <a:xfrm>
              <a:off x="2513149" y="2231232"/>
              <a:ext cx="11805" cy="15492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80" idx="4"/>
              <a:endCxn id="126" idx="0"/>
            </p:cNvCxnSpPr>
            <p:nvPr/>
          </p:nvCxnSpPr>
          <p:spPr>
            <a:xfrm>
              <a:off x="4361439" y="2231232"/>
              <a:ext cx="34742" cy="15492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78" idx="4"/>
              <a:endCxn id="127" idx="0"/>
            </p:cNvCxnSpPr>
            <p:nvPr/>
          </p:nvCxnSpPr>
          <p:spPr>
            <a:xfrm>
              <a:off x="6236612" y="2231232"/>
              <a:ext cx="34415" cy="15492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76" idx="4"/>
              <a:endCxn id="128" idx="0"/>
            </p:cNvCxnSpPr>
            <p:nvPr/>
          </p:nvCxnSpPr>
          <p:spPr>
            <a:xfrm>
              <a:off x="8104933" y="2231232"/>
              <a:ext cx="19709" cy="15492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2457753" y="332416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nl-NL" sz="12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344008" y="332995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nl-NL" sz="12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229760" y="332531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nl-NL" sz="12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123248" y="33186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nl-NL" sz="1200" dirty="0"/>
            </a:p>
          </p:txBody>
        </p:sp>
        <p:cxnSp>
          <p:nvCxnSpPr>
            <p:cNvPr id="144" name="Straight Arrow Connector 143"/>
            <p:cNvCxnSpPr>
              <a:stCxn id="182" idx="6"/>
              <a:endCxn id="180" idx="2"/>
            </p:cNvCxnSpPr>
            <p:nvPr/>
          </p:nvCxnSpPr>
          <p:spPr>
            <a:xfrm>
              <a:off x="2812269" y="1923322"/>
              <a:ext cx="12500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77" idx="1"/>
            </p:cNvCxnSpPr>
            <p:nvPr/>
          </p:nvCxnSpPr>
          <p:spPr>
            <a:xfrm flipV="1">
              <a:off x="4682053" y="1927880"/>
              <a:ext cx="1220172" cy="20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endCxn id="176" idx="2"/>
            </p:cNvCxnSpPr>
            <p:nvPr/>
          </p:nvCxnSpPr>
          <p:spPr>
            <a:xfrm flipV="1">
              <a:off x="6520696" y="1923322"/>
              <a:ext cx="1285116" cy="85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918593" y="1998035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0.76 (0.25)</a:t>
              </a:r>
              <a:endParaRPr lang="nl-NL" sz="2000" dirty="0">
                <a:solidFill>
                  <a:srgbClr val="7030A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785830" y="1998035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0.87 (0.12)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588507" y="1998034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0.34 (0.30)</a:t>
              </a:r>
              <a:endParaRPr lang="nl-NL" sz="2000" dirty="0">
                <a:solidFill>
                  <a:srgbClr val="7030A0"/>
                </a:solidFill>
              </a:endParaRPr>
            </a:p>
          </p:txBody>
        </p:sp>
        <p:cxnSp>
          <p:nvCxnSpPr>
            <p:cNvPr id="150" name="Straight Arrow Connector 149"/>
            <p:cNvCxnSpPr>
              <a:endCxn id="180" idx="0"/>
            </p:cNvCxnSpPr>
            <p:nvPr/>
          </p:nvCxnSpPr>
          <p:spPr>
            <a:xfrm>
              <a:off x="4357449" y="1251023"/>
              <a:ext cx="3990" cy="364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72" idx="4"/>
              <a:endCxn id="178" idx="0"/>
            </p:cNvCxnSpPr>
            <p:nvPr/>
          </p:nvCxnSpPr>
          <p:spPr>
            <a:xfrm>
              <a:off x="6231182" y="1270539"/>
              <a:ext cx="5430" cy="3448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70" idx="4"/>
              <a:endCxn id="176" idx="0"/>
            </p:cNvCxnSpPr>
            <p:nvPr/>
          </p:nvCxnSpPr>
          <p:spPr>
            <a:xfrm flipH="1">
              <a:off x="8104933" y="1234198"/>
              <a:ext cx="1025" cy="381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315990" y="1261593"/>
              <a:ext cx="1436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0.87 (0.051)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229760" y="127597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56971" y="638031"/>
              <a:ext cx="631586" cy="615820"/>
              <a:chOff x="2185878" y="2192694"/>
              <a:chExt cx="631586" cy="615820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2185878" y="2308940"/>
                <a:ext cx="470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A1</a:t>
                </a:r>
                <a:endParaRPr lang="nl-NL" sz="2000" b="1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219223" y="2192694"/>
                <a:ext cx="598241" cy="6158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56" name="Straight Arrow Connector 155"/>
            <p:cNvCxnSpPr/>
            <p:nvPr/>
          </p:nvCxnSpPr>
          <p:spPr>
            <a:xfrm>
              <a:off x="2493064" y="1256560"/>
              <a:ext cx="5664" cy="354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2440130" y="1263244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0.81 (0.11)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58" name="Curved Connector 157"/>
            <p:cNvCxnSpPr>
              <a:stCxn id="168" idx="2"/>
              <a:endCxn id="168" idx="0"/>
            </p:cNvCxnSpPr>
            <p:nvPr/>
          </p:nvCxnSpPr>
          <p:spPr>
            <a:xfrm rot="10800000" flipH="1">
              <a:off x="2190315" y="638031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1734103" y="384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060570" y="124697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61" name="Curved Connector 160"/>
            <p:cNvCxnSpPr/>
            <p:nvPr/>
          </p:nvCxnSpPr>
          <p:spPr>
            <a:xfrm rot="10800000" flipH="1">
              <a:off x="4056952" y="640544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/>
            <p:cNvCxnSpPr/>
            <p:nvPr/>
          </p:nvCxnSpPr>
          <p:spPr>
            <a:xfrm rot="10800000" flipH="1">
              <a:off x="7783917" y="604648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urved Connector 162"/>
            <p:cNvCxnSpPr/>
            <p:nvPr/>
          </p:nvCxnSpPr>
          <p:spPr>
            <a:xfrm rot="10800000" flipH="1">
              <a:off x="5934776" y="661949"/>
              <a:ext cx="299121" cy="307910"/>
            </a:xfrm>
            <a:prstGeom prst="curvedConnector4">
              <a:avLst>
                <a:gd name="adj1" fmla="val -76424"/>
                <a:gd name="adj2" fmla="val 174242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5364321" y="384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512289" y="3754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304906" y="3849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nl-NL" dirty="0"/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10493"/>
              </p:ext>
            </p:extLst>
          </p:nvPr>
        </p:nvGraphicFramePr>
        <p:xfrm>
          <a:off x="243943" y="5264616"/>
          <a:ext cx="8720545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737">
                  <a:extLst>
                    <a:ext uri="{9D8B030D-6E8A-4147-A177-3AD203B41FA5}">
                      <a16:colId xmlns="" xmlns:a16="http://schemas.microsoft.com/office/drawing/2014/main" val="272044692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4077215917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3708485896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51904388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1060593812"/>
                    </a:ext>
                  </a:extLst>
                </a:gridCol>
              </a:tblGrid>
              <a:tr h="2252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 </a:t>
                      </a:r>
                      <a:r>
                        <a:rPr lang="en-US" sz="1800" b="1" dirty="0" smtClean="0"/>
                        <a:t>A Innovation</a:t>
                      </a:r>
                      <a:endParaRPr lang="nl-NL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0.81^2=0.66</a:t>
                      </a:r>
                      <a:endParaRPr lang="nl-NL" sz="2000" b="1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0.87^2=0.76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nl-NL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651946708"/>
                  </a:ext>
                </a:extLst>
              </a:tr>
              <a:tr h="2252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Transmission</a:t>
                      </a:r>
                      <a:endParaRPr lang="nl-NL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</a:t>
                      </a:r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0.66*0.76=0.50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1.26</a:t>
                      </a:r>
                      <a:r>
                        <a:rPr lang="nl-NL" sz="2000" b="1" dirty="0" smtClean="0"/>
                        <a:t>*0.87=1.10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1.10</a:t>
                      </a:r>
                      <a:r>
                        <a:rPr lang="nl-NL" sz="2000" b="1" dirty="0" smtClean="0"/>
                        <a:t>*0.34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019918726"/>
                  </a:ext>
                </a:extLst>
              </a:tr>
              <a:tr h="2252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 V(A)</a:t>
                      </a:r>
                      <a:endParaRPr lang="nl-NL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0.66</a:t>
                      </a:r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1.26</a:t>
                      </a:r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1.10</a:t>
                      </a:r>
                      <a:endParaRPr lang="nl-NL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0.37</a:t>
                      </a:r>
                      <a:endParaRPr lang="nl-NL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04671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5273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 will look at several approaches in an analysis of BMI data in young twins from the Netherlands Twin Register.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1) Saturated model</a:t>
            </a:r>
            <a:endParaRPr lang="en-US" sz="2400" dirty="0"/>
          </a:p>
          <a:p>
            <a:r>
              <a:rPr lang="en-US" sz="2400" dirty="0"/>
              <a:t>2) </a:t>
            </a:r>
            <a:r>
              <a:rPr lang="en-US" sz="2400" dirty="0" err="1" smtClean="0"/>
              <a:t>Cholesky</a:t>
            </a:r>
            <a:r>
              <a:rPr lang="en-US" sz="2400" dirty="0" smtClean="0"/>
              <a:t> </a:t>
            </a:r>
            <a:r>
              <a:rPr lang="en-US" sz="2400" dirty="0"/>
              <a:t>‘model’ (decomposition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3) </a:t>
            </a:r>
            <a:r>
              <a:rPr lang="en-US" sz="2400" dirty="0" smtClean="0"/>
              <a:t>Simplex model</a:t>
            </a:r>
          </a:p>
          <a:p>
            <a:endParaRPr lang="en-US" sz="2400" dirty="0"/>
          </a:p>
          <a:p>
            <a:r>
              <a:rPr lang="en-US" sz="2400" dirty="0" smtClean="0"/>
              <a:t>The BMI data set has data on 35,120 kids starting at birth. </a:t>
            </a:r>
          </a:p>
          <a:p>
            <a:r>
              <a:rPr lang="en-US" sz="2400" dirty="0" smtClean="0"/>
              <a:t>We selected kids with complete data only and will analyze BMI at age 4, 7, 9 and 12 years.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99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14546" r="14091" b="12617"/>
          <a:stretch/>
        </p:blipFill>
        <p:spPr bwMode="auto">
          <a:xfrm>
            <a:off x="107504" y="476672"/>
            <a:ext cx="9009106" cy="535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7990"/>
            <a:ext cx="6555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7 ages:  1.5, 2, 3,  4 , 7, 10 and 12 years (N= 734</a:t>
            </a:r>
            <a:r>
              <a:rPr lang="en-US" dirty="0" smtClean="0"/>
              <a:t>): individual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06381" cy="513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6453336"/>
            <a:ext cx="92567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hlinkClick r:id="rId3"/>
              </a:rPr>
              <a:t>www.voedingscentrum.nl/professionals/kindervoeding-0-4-jaar/babyenkindervoeding/bmi-jongens-en-meisjes.aspx</a:t>
            </a:r>
            <a:endParaRPr lang="en-US" sz="15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7944" y="836712"/>
            <a:ext cx="0" cy="4464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92080" y="836712"/>
            <a:ext cx="0" cy="4464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4088" y="76470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obese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836712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248" y="1052736"/>
            <a:ext cx="85689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2200" b="1" dirty="0" smtClean="0"/>
              <a:t>Correlations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BMI across age (bold: all data / below diagonal : complete data)</a:t>
            </a:r>
            <a:endParaRPr lang="en-US" sz="2200" dirty="0"/>
          </a:p>
          <a:p>
            <a:r>
              <a:rPr lang="en-US" sz="2200" dirty="0"/>
              <a:t>	</a:t>
            </a:r>
            <a:r>
              <a:rPr lang="en-US" sz="2200" dirty="0" smtClean="0"/>
              <a:t> </a:t>
            </a:r>
            <a:r>
              <a:rPr lang="en-US" sz="2200" dirty="0"/>
              <a:t>	</a:t>
            </a:r>
          </a:p>
          <a:p>
            <a:r>
              <a:rPr lang="en-US" sz="2200" dirty="0" smtClean="0"/>
              <a:t>BMI 4 </a:t>
            </a:r>
            <a:r>
              <a:rPr lang="en-US" sz="2200" dirty="0" err="1" smtClean="0"/>
              <a:t>yr</a:t>
            </a:r>
            <a:r>
              <a:rPr lang="en-US" sz="2200" dirty="0"/>
              <a:t>	</a:t>
            </a:r>
            <a:r>
              <a:rPr lang="en-US" sz="2200" dirty="0" smtClean="0"/>
              <a:t> 	1</a:t>
            </a:r>
            <a:r>
              <a:rPr lang="en-US" sz="2200" dirty="0"/>
              <a:t>	</a:t>
            </a:r>
            <a:r>
              <a:rPr lang="en-US" sz="2200" b="1" dirty="0"/>
              <a:t>.580	.493	.</a:t>
            </a:r>
            <a:r>
              <a:rPr lang="en-US" sz="2200" b="1" dirty="0" smtClean="0"/>
              <a:t>431</a:t>
            </a:r>
            <a:endParaRPr lang="pt-BR" sz="2200" b="1" dirty="0"/>
          </a:p>
          <a:p>
            <a:r>
              <a:rPr lang="en-US" sz="2200" dirty="0" smtClean="0"/>
              <a:t>BMI 7 </a:t>
            </a:r>
            <a:r>
              <a:rPr lang="en-US" sz="2200" dirty="0" err="1" smtClean="0"/>
              <a:t>yr</a:t>
            </a:r>
            <a:r>
              <a:rPr lang="en-US" sz="2200" dirty="0" smtClean="0"/>
              <a:t>  </a:t>
            </a:r>
            <a:r>
              <a:rPr lang="en-US" sz="2200" dirty="0"/>
              <a:t>	</a:t>
            </a:r>
            <a:r>
              <a:rPr lang="en-US" sz="2200" dirty="0" smtClean="0"/>
              <a:t>	.590</a:t>
            </a:r>
            <a:r>
              <a:rPr lang="en-US" sz="2200" dirty="0"/>
              <a:t>	1	.</a:t>
            </a:r>
            <a:r>
              <a:rPr lang="en-US" sz="2200" b="1" dirty="0"/>
              <a:t>729	.658</a:t>
            </a:r>
            <a:r>
              <a:rPr lang="en-US" sz="2200" dirty="0"/>
              <a:t>	</a:t>
            </a:r>
          </a:p>
          <a:p>
            <a:r>
              <a:rPr lang="en-US" sz="2200" dirty="0" smtClean="0"/>
              <a:t>BMI 10 </a:t>
            </a:r>
            <a:r>
              <a:rPr lang="en-US" sz="2200" dirty="0" err="1" smtClean="0"/>
              <a:t>yr</a:t>
            </a:r>
            <a:r>
              <a:rPr lang="en-US" sz="2200" dirty="0"/>
              <a:t>	</a:t>
            </a:r>
            <a:r>
              <a:rPr lang="en-US" sz="2200" dirty="0" smtClean="0"/>
              <a:t>	.515</a:t>
            </a:r>
            <a:r>
              <a:rPr lang="en-US" sz="2200" dirty="0"/>
              <a:t>	.</a:t>
            </a:r>
            <a:r>
              <a:rPr lang="en-US" sz="2200" dirty="0" smtClean="0"/>
              <a:t>743</a:t>
            </a:r>
            <a:r>
              <a:rPr lang="en-US" sz="2200" dirty="0"/>
              <a:t>	1	</a:t>
            </a:r>
            <a:r>
              <a:rPr lang="en-US" sz="2200" b="1" dirty="0"/>
              <a:t>.785</a:t>
            </a:r>
            <a:r>
              <a:rPr lang="en-US" sz="2200" dirty="0"/>
              <a:t>	</a:t>
            </a:r>
          </a:p>
          <a:p>
            <a:r>
              <a:rPr lang="en-US" sz="2200" dirty="0" smtClean="0"/>
              <a:t>BMI 12 </a:t>
            </a:r>
            <a:r>
              <a:rPr lang="en-US" sz="2200" dirty="0" err="1" smtClean="0"/>
              <a:t>yr</a:t>
            </a:r>
            <a:r>
              <a:rPr lang="en-US" sz="2200" dirty="0"/>
              <a:t>		.</a:t>
            </a:r>
            <a:r>
              <a:rPr lang="en-US" sz="2200" dirty="0" smtClean="0"/>
              <a:t>442</a:t>
            </a:r>
            <a:r>
              <a:rPr lang="en-US" sz="2200" dirty="0"/>
              <a:t>	.</a:t>
            </a:r>
            <a:r>
              <a:rPr lang="en-US" sz="2200" dirty="0" smtClean="0"/>
              <a:t>670</a:t>
            </a:r>
            <a:r>
              <a:rPr lang="en-US" sz="2200" dirty="0"/>
              <a:t>	</a:t>
            </a:r>
            <a:r>
              <a:rPr lang="en-US" sz="2200" dirty="0" smtClean="0"/>
              <a:t>.803</a:t>
            </a:r>
            <a:r>
              <a:rPr lang="en-US" sz="2200" dirty="0"/>
              <a:t>	1	</a:t>
            </a:r>
          </a:p>
          <a:p>
            <a:endParaRPr lang="pt-BR" sz="2200" dirty="0"/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15207" r="48430" b="18898"/>
          <a:stretch/>
        </p:blipFill>
        <p:spPr bwMode="auto">
          <a:xfrm>
            <a:off x="179512" y="100374"/>
            <a:ext cx="7344815" cy="67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32656"/>
            <a:ext cx="7417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1990-2017 trends in overweight and obesity for kids 4-18 year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527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612067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QUIZ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1) you have &gt; 1 observation per person (from twin pairs) and fit a saturated model: what is the output / information ?</a:t>
            </a:r>
          </a:p>
          <a:p>
            <a:endParaRPr lang="en-US" sz="2500" dirty="0"/>
          </a:p>
          <a:p>
            <a:r>
              <a:rPr lang="en-US" sz="2500" dirty="0" smtClean="0"/>
              <a:t>2) on the same data you fit a </a:t>
            </a:r>
            <a:r>
              <a:rPr lang="en-US" sz="2500" dirty="0" err="1" smtClean="0"/>
              <a:t>Cholesky</a:t>
            </a:r>
            <a:r>
              <a:rPr lang="en-US" sz="2500" dirty="0" smtClean="0"/>
              <a:t> decomposition:  what is the information contained in the output?</a:t>
            </a:r>
          </a:p>
          <a:p>
            <a:endParaRPr lang="en-US" sz="2500" dirty="0"/>
          </a:p>
          <a:p>
            <a:r>
              <a:rPr lang="en-US" sz="2500" dirty="0" smtClean="0"/>
              <a:t>3) if you aim for a model which recognizes time dependency in data what are the options? 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3" name="Picture 2" descr="andre louis cholesk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5503" r="18494" b="3550"/>
          <a:stretch/>
        </p:blipFill>
        <p:spPr bwMode="auto">
          <a:xfrm>
            <a:off x="6334072" y="2420888"/>
            <a:ext cx="2727377" cy="41095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7129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QUIZ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1) &gt; 1 observation per person (from twin pairs) and fit a saturated model: what is the output / information ?</a:t>
            </a:r>
          </a:p>
          <a:p>
            <a:endParaRPr lang="en-US" sz="2500" dirty="0"/>
          </a:p>
          <a:p>
            <a:pPr marL="457200" indent="-457200">
              <a:buAutoNum type="alphaLcParenR"/>
            </a:pPr>
            <a:r>
              <a:rPr lang="en-US" sz="2500" dirty="0" smtClean="0"/>
              <a:t>????????????????</a:t>
            </a:r>
          </a:p>
          <a:p>
            <a:pPr marL="457200" indent="-457200">
              <a:buAutoNum type="alphaLcParenR"/>
            </a:pPr>
            <a:r>
              <a:rPr lang="en-US" sz="2500" dirty="0" smtClean="0"/>
              <a:t> ...</a:t>
            </a:r>
          </a:p>
          <a:p>
            <a:pPr marL="457200" indent="-457200">
              <a:buAutoNum type="alphaLcParenR"/>
            </a:pPr>
            <a:r>
              <a:rPr lang="en-US" sz="2500" dirty="0" smtClean="0"/>
              <a:t>...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061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 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514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T1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219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T0</a:t>
            </a: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37338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T2</a:t>
            </a: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5105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T4</a:t>
            </a:r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6629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T5</a:t>
            </a:r>
          </a:p>
        </p:txBody>
      </p:sp>
      <p:sp>
        <p:nvSpPr>
          <p:cNvPr id="29704" name="Oval 14"/>
          <p:cNvSpPr>
            <a:spLocks noChangeArrowheads="1"/>
          </p:cNvSpPr>
          <p:nvPr/>
        </p:nvSpPr>
        <p:spPr bwMode="auto">
          <a:xfrm>
            <a:off x="3657600" y="1676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9705" name="Oval 15"/>
          <p:cNvSpPr>
            <a:spLocks noChangeArrowheads="1"/>
          </p:cNvSpPr>
          <p:nvPr/>
        </p:nvSpPr>
        <p:spPr bwMode="auto">
          <a:xfrm>
            <a:off x="66294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E5</a:t>
            </a:r>
          </a:p>
        </p:txBody>
      </p:sp>
      <p:sp>
        <p:nvSpPr>
          <p:cNvPr id="29706" name="Oval 16"/>
          <p:cNvSpPr>
            <a:spLocks noChangeArrowheads="1"/>
          </p:cNvSpPr>
          <p:nvPr/>
        </p:nvSpPr>
        <p:spPr bwMode="auto">
          <a:xfrm>
            <a:off x="50292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E4</a:t>
            </a:r>
          </a:p>
        </p:txBody>
      </p:sp>
      <p:sp>
        <p:nvSpPr>
          <p:cNvPr id="29707" name="Oval 17"/>
          <p:cNvSpPr>
            <a:spLocks noChangeArrowheads="1"/>
          </p:cNvSpPr>
          <p:nvPr/>
        </p:nvSpPr>
        <p:spPr bwMode="auto">
          <a:xfrm>
            <a:off x="36576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E3</a:t>
            </a:r>
          </a:p>
        </p:txBody>
      </p:sp>
      <p:sp>
        <p:nvSpPr>
          <p:cNvPr id="29708" name="Oval 18"/>
          <p:cNvSpPr>
            <a:spLocks noChangeArrowheads="1"/>
          </p:cNvSpPr>
          <p:nvPr/>
        </p:nvSpPr>
        <p:spPr bwMode="auto">
          <a:xfrm>
            <a:off x="24384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E2</a:t>
            </a:r>
          </a:p>
        </p:txBody>
      </p:sp>
      <p:sp>
        <p:nvSpPr>
          <p:cNvPr id="29709" name="Oval 19"/>
          <p:cNvSpPr>
            <a:spLocks noChangeArrowheads="1"/>
          </p:cNvSpPr>
          <p:nvPr/>
        </p:nvSpPr>
        <p:spPr bwMode="auto">
          <a:xfrm>
            <a:off x="11430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E1</a:t>
            </a:r>
          </a:p>
        </p:txBody>
      </p:sp>
      <p:sp>
        <p:nvSpPr>
          <p:cNvPr id="29710" name="Line 20"/>
          <p:cNvSpPr>
            <a:spLocks noChangeShapeType="1"/>
          </p:cNvSpPr>
          <p:nvPr/>
        </p:nvSpPr>
        <p:spPr bwMode="auto">
          <a:xfrm flipH="1">
            <a:off x="1524000" y="21336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21"/>
          <p:cNvSpPr>
            <a:spLocks noChangeShapeType="1"/>
          </p:cNvSpPr>
          <p:nvPr/>
        </p:nvSpPr>
        <p:spPr bwMode="auto">
          <a:xfrm flipH="1">
            <a:off x="2819400" y="22860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>
            <a:off x="4038600" y="23622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>
            <a:off x="4267200" y="2209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>
            <a:off x="4343400" y="2057400"/>
            <a:ext cx="26670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5"/>
          <p:cNvSpPr>
            <a:spLocks noChangeShapeType="1"/>
          </p:cNvSpPr>
          <p:nvPr/>
        </p:nvSpPr>
        <p:spPr bwMode="auto">
          <a:xfrm flipV="1">
            <a:off x="14478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6"/>
          <p:cNvSpPr>
            <a:spLocks noChangeShapeType="1"/>
          </p:cNvSpPr>
          <p:nvPr/>
        </p:nvSpPr>
        <p:spPr bwMode="auto">
          <a:xfrm flipV="1">
            <a:off x="27432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7"/>
          <p:cNvSpPr>
            <a:spLocks noChangeShapeType="1"/>
          </p:cNvSpPr>
          <p:nvPr/>
        </p:nvSpPr>
        <p:spPr bwMode="auto">
          <a:xfrm flipV="1">
            <a:off x="40386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8"/>
          <p:cNvSpPr>
            <a:spLocks noChangeShapeType="1"/>
          </p:cNvSpPr>
          <p:nvPr/>
        </p:nvSpPr>
        <p:spPr bwMode="auto">
          <a:xfrm flipV="1">
            <a:off x="5410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9"/>
          <p:cNvSpPr>
            <a:spLocks noChangeShapeType="1"/>
          </p:cNvSpPr>
          <p:nvPr/>
        </p:nvSpPr>
        <p:spPr bwMode="auto">
          <a:xfrm flipV="1">
            <a:off x="6934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5"/>
          <p:cNvSpPr>
            <a:spLocks noChangeShapeType="1"/>
          </p:cNvSpPr>
          <p:nvPr/>
        </p:nvSpPr>
        <p:spPr bwMode="auto">
          <a:xfrm>
            <a:off x="4267200" y="1828800"/>
            <a:ext cx="2514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Text Box 36"/>
          <p:cNvSpPr txBox="1">
            <a:spLocks noChangeArrowheads="1"/>
          </p:cNvSpPr>
          <p:nvPr/>
        </p:nvSpPr>
        <p:spPr bwMode="auto">
          <a:xfrm>
            <a:off x="7236296" y="1948934"/>
            <a:ext cx="18960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General Factor</a:t>
            </a:r>
            <a:endParaRPr lang="en-US" sz="2200" b="1" dirty="0"/>
          </a:p>
        </p:txBody>
      </p:sp>
      <p:sp>
        <p:nvSpPr>
          <p:cNvPr id="29727" name="Text Box 37"/>
          <p:cNvSpPr txBox="1">
            <a:spLocks noChangeArrowheads="1"/>
          </p:cNvSpPr>
          <p:nvPr/>
        </p:nvSpPr>
        <p:spPr bwMode="auto">
          <a:xfrm>
            <a:off x="7423076" y="4793159"/>
            <a:ext cx="16925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/>
              <a:t>Residual / error</a:t>
            </a:r>
            <a:endParaRPr lang="en-US" sz="2200" b="1" dirty="0"/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2346325" y="2373313"/>
            <a:ext cx="2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λ</a:t>
            </a:r>
          </a:p>
        </p:txBody>
      </p:sp>
      <p:sp>
        <p:nvSpPr>
          <p:cNvPr id="29738" name="Text Box 50"/>
          <p:cNvSpPr txBox="1">
            <a:spLocks noChangeArrowheads="1"/>
          </p:cNvSpPr>
          <p:nvPr/>
        </p:nvSpPr>
        <p:spPr bwMode="auto">
          <a:xfrm>
            <a:off x="1203325" y="447228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9739" name="Text Box 51"/>
          <p:cNvSpPr txBox="1">
            <a:spLocks noChangeArrowheads="1"/>
          </p:cNvSpPr>
          <p:nvPr/>
        </p:nvSpPr>
        <p:spPr bwMode="auto">
          <a:xfrm>
            <a:off x="25146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0" name="Text Box 52"/>
          <p:cNvSpPr txBox="1">
            <a:spLocks noChangeArrowheads="1"/>
          </p:cNvSpPr>
          <p:nvPr/>
        </p:nvSpPr>
        <p:spPr bwMode="auto">
          <a:xfrm>
            <a:off x="37338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1" name="Text Box 53"/>
          <p:cNvSpPr txBox="1">
            <a:spLocks noChangeArrowheads="1"/>
          </p:cNvSpPr>
          <p:nvPr/>
        </p:nvSpPr>
        <p:spPr bwMode="auto">
          <a:xfrm>
            <a:off x="51054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2" name="Text Box 54"/>
          <p:cNvSpPr txBox="1">
            <a:spLocks noChangeArrowheads="1"/>
          </p:cNvSpPr>
          <p:nvPr/>
        </p:nvSpPr>
        <p:spPr bwMode="auto">
          <a:xfrm>
            <a:off x="6858000" y="447228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9743" name="Text Box 55"/>
          <p:cNvSpPr txBox="1">
            <a:spLocks noChangeArrowheads="1"/>
          </p:cNvSpPr>
          <p:nvPr/>
        </p:nvSpPr>
        <p:spPr bwMode="auto">
          <a:xfrm>
            <a:off x="7383016" y="3356992"/>
            <a:ext cx="1725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/>
              <a:t>Phenotype / trait</a:t>
            </a:r>
            <a:endParaRPr lang="en-US" sz="2200" b="1" dirty="0"/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2978166" y="2696413"/>
            <a:ext cx="2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λ</a:t>
            </a: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4121166" y="2742645"/>
            <a:ext cx="2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λ</a:t>
            </a:r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4959366" y="2634734"/>
            <a:ext cx="2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λ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6172200" y="2523000"/>
            <a:ext cx="2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λ</a:t>
            </a:r>
          </a:p>
        </p:txBody>
      </p: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6158519" y="1820700"/>
            <a:ext cx="2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λ</a:t>
            </a: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25152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smtClean="0">
                <a:solidFill>
                  <a:schemeClr val="accent1"/>
                </a:solidFill>
              </a:rPr>
              <a:t>Multivariate model</a:t>
            </a:r>
            <a:endParaRPr lang="en-US" sz="2900" dirty="0" smtClean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6381328"/>
            <a:ext cx="7251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If  T= time and N  of time points get large, what will happen?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100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71296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QUIZ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1) &gt; 1 observation per person (from twin pairs) and fit a saturated model: what is the output / information ?</a:t>
            </a:r>
          </a:p>
          <a:p>
            <a:endParaRPr lang="en-US" sz="2500" dirty="0"/>
          </a:p>
          <a:p>
            <a:pPr marL="457200" indent="-457200">
              <a:buAutoNum type="alphaLcParenR"/>
            </a:pPr>
            <a:r>
              <a:rPr lang="en-US" sz="2500" dirty="0" smtClean="0"/>
              <a:t>????????????????</a:t>
            </a:r>
          </a:p>
          <a:p>
            <a:pPr marL="457200" indent="-457200">
              <a:buAutoNum type="alphaLcParenR"/>
            </a:pPr>
            <a:r>
              <a:rPr lang="en-US" sz="2500" dirty="0" smtClean="0"/>
              <a:t>An estimate for the mean value of the traits in twins</a:t>
            </a:r>
          </a:p>
          <a:p>
            <a:pPr marL="457200" indent="-457200">
              <a:buAutoNum type="alphaLcParenR"/>
            </a:pPr>
            <a:r>
              <a:rPr lang="en-US" sz="2500" dirty="0" smtClean="0"/>
              <a:t>An estimate of the correlation for all traits in (MZ and DZ) pairs</a:t>
            </a:r>
          </a:p>
          <a:p>
            <a:pPr marL="457200" indent="-457200">
              <a:buAutoNum type="alphaLcParenR"/>
            </a:pPr>
            <a:r>
              <a:rPr lang="en-US" sz="2500" dirty="0" smtClean="0"/>
              <a:t>An estimate of the phenotypic correlation between traits</a:t>
            </a:r>
          </a:p>
          <a:p>
            <a:pPr marL="457200" indent="-457200">
              <a:buAutoNum type="alphaLcParenR"/>
            </a:pPr>
            <a:r>
              <a:rPr lang="en-US" sz="2500" dirty="0" smtClean="0"/>
              <a:t>An estimate of the (MZ and DZ) cross-correlations between traits</a:t>
            </a:r>
          </a:p>
          <a:p>
            <a:pPr marL="457200" indent="-457200">
              <a:buAutoNum type="alphaLcParenR"/>
            </a:pPr>
            <a:r>
              <a:rPr lang="en-US" sz="2500" dirty="0" smtClean="0"/>
              <a:t>All of the above (except a))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272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70567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QUIZ</a:t>
            </a:r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 smtClean="0"/>
              <a:t>2) on the same data you fit a </a:t>
            </a:r>
            <a:r>
              <a:rPr lang="en-US" sz="2500" dirty="0" err="1" smtClean="0"/>
              <a:t>Cholesky</a:t>
            </a:r>
            <a:r>
              <a:rPr lang="en-US" sz="2500" dirty="0" smtClean="0"/>
              <a:t> ‘model’ (decomposition):  what is the information contained in the output?</a:t>
            </a:r>
          </a:p>
          <a:p>
            <a:endParaRPr lang="en-US" sz="2500" dirty="0"/>
          </a:p>
          <a:p>
            <a:pPr marL="457200" indent="-457200">
              <a:buAutoNum type="alphaLcParenR"/>
            </a:pPr>
            <a:r>
              <a:rPr lang="en-US" sz="2500" dirty="0" smtClean="0"/>
              <a:t>The phenotypic correlations</a:t>
            </a:r>
          </a:p>
          <a:p>
            <a:pPr marL="457200" indent="-457200">
              <a:buAutoNum type="alphaLcParenR"/>
            </a:pPr>
            <a:r>
              <a:rPr lang="en-US" sz="2500" dirty="0" smtClean="0"/>
              <a:t>The genetic correlations</a:t>
            </a:r>
          </a:p>
          <a:p>
            <a:pPr marL="457200" indent="-457200">
              <a:buAutoNum type="alphaLcParenR"/>
            </a:pPr>
            <a:r>
              <a:rPr lang="en-US" sz="2500" dirty="0" smtClean="0"/>
              <a:t>The environmental correlations</a:t>
            </a:r>
          </a:p>
          <a:p>
            <a:pPr marL="457200" indent="-457200">
              <a:buAutoNum type="alphaLcParenR"/>
            </a:pPr>
            <a:r>
              <a:rPr lang="en-US" sz="2500" dirty="0"/>
              <a:t>b</a:t>
            </a:r>
            <a:r>
              <a:rPr lang="en-US" sz="2500" dirty="0" smtClean="0"/>
              <a:t> and c</a:t>
            </a:r>
            <a:endParaRPr lang="en-US" sz="2500" dirty="0"/>
          </a:p>
          <a:p>
            <a:r>
              <a:rPr lang="en-US" sz="2500" dirty="0" smtClean="0"/>
              <a:t> </a:t>
            </a:r>
          </a:p>
          <a:p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48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900" b="1" dirty="0" smtClean="0">
                <a:solidFill>
                  <a:schemeClr val="accent1"/>
                </a:solidFill>
              </a:rPr>
              <a:t>Developmental model</a:t>
            </a:r>
            <a:endParaRPr lang="en-US" sz="2900" dirty="0" smtClean="0">
              <a:solidFill>
                <a:schemeClr val="accent1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514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T1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219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T0</a:t>
            </a: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37338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T2</a:t>
            </a: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5105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T4</a:t>
            </a:r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6629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T5</a:t>
            </a:r>
          </a:p>
        </p:txBody>
      </p:sp>
      <p:sp>
        <p:nvSpPr>
          <p:cNvPr id="29705" name="Oval 15"/>
          <p:cNvSpPr>
            <a:spLocks noChangeArrowheads="1"/>
          </p:cNvSpPr>
          <p:nvPr/>
        </p:nvSpPr>
        <p:spPr bwMode="auto">
          <a:xfrm>
            <a:off x="6629400" y="490344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E5</a:t>
            </a:r>
          </a:p>
        </p:txBody>
      </p:sp>
      <p:sp>
        <p:nvSpPr>
          <p:cNvPr id="29706" name="Oval 16"/>
          <p:cNvSpPr>
            <a:spLocks noChangeArrowheads="1"/>
          </p:cNvSpPr>
          <p:nvPr/>
        </p:nvSpPr>
        <p:spPr bwMode="auto">
          <a:xfrm>
            <a:off x="5029200" y="490344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E4</a:t>
            </a:r>
          </a:p>
        </p:txBody>
      </p:sp>
      <p:sp>
        <p:nvSpPr>
          <p:cNvPr id="29707" name="Oval 17"/>
          <p:cNvSpPr>
            <a:spLocks noChangeArrowheads="1"/>
          </p:cNvSpPr>
          <p:nvPr/>
        </p:nvSpPr>
        <p:spPr bwMode="auto">
          <a:xfrm>
            <a:off x="36576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E3</a:t>
            </a:r>
          </a:p>
        </p:txBody>
      </p:sp>
      <p:sp>
        <p:nvSpPr>
          <p:cNvPr id="29708" name="Oval 18"/>
          <p:cNvSpPr>
            <a:spLocks noChangeArrowheads="1"/>
          </p:cNvSpPr>
          <p:nvPr/>
        </p:nvSpPr>
        <p:spPr bwMode="auto">
          <a:xfrm>
            <a:off x="24384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E2</a:t>
            </a:r>
          </a:p>
        </p:txBody>
      </p:sp>
      <p:sp>
        <p:nvSpPr>
          <p:cNvPr id="29709" name="Oval 19"/>
          <p:cNvSpPr>
            <a:spLocks noChangeArrowheads="1"/>
          </p:cNvSpPr>
          <p:nvPr/>
        </p:nvSpPr>
        <p:spPr bwMode="auto">
          <a:xfrm>
            <a:off x="11430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E1</a:t>
            </a:r>
          </a:p>
        </p:txBody>
      </p:sp>
      <p:sp>
        <p:nvSpPr>
          <p:cNvPr id="29715" name="Line 25"/>
          <p:cNvSpPr>
            <a:spLocks noChangeShapeType="1"/>
          </p:cNvSpPr>
          <p:nvPr/>
        </p:nvSpPr>
        <p:spPr bwMode="auto">
          <a:xfrm flipV="1">
            <a:off x="14478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6"/>
          <p:cNvSpPr>
            <a:spLocks noChangeShapeType="1"/>
          </p:cNvSpPr>
          <p:nvPr/>
        </p:nvSpPr>
        <p:spPr bwMode="auto">
          <a:xfrm flipV="1">
            <a:off x="27432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7"/>
          <p:cNvSpPr>
            <a:spLocks noChangeShapeType="1"/>
          </p:cNvSpPr>
          <p:nvPr/>
        </p:nvSpPr>
        <p:spPr bwMode="auto">
          <a:xfrm flipV="1">
            <a:off x="40386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8"/>
          <p:cNvSpPr>
            <a:spLocks noChangeShapeType="1"/>
          </p:cNvSpPr>
          <p:nvPr/>
        </p:nvSpPr>
        <p:spPr bwMode="auto">
          <a:xfrm flipV="1">
            <a:off x="5410200" y="3962400"/>
            <a:ext cx="1588" cy="941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9"/>
          <p:cNvSpPr>
            <a:spLocks noChangeShapeType="1"/>
          </p:cNvSpPr>
          <p:nvPr/>
        </p:nvSpPr>
        <p:spPr bwMode="auto">
          <a:xfrm flipV="1">
            <a:off x="6934200" y="3962400"/>
            <a:ext cx="1588" cy="941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>
            <a:off x="1725960" y="2253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31"/>
          <p:cNvSpPr>
            <a:spLocks noChangeShapeType="1"/>
          </p:cNvSpPr>
          <p:nvPr/>
        </p:nvSpPr>
        <p:spPr bwMode="auto">
          <a:xfrm>
            <a:off x="3124200" y="2219104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32"/>
          <p:cNvSpPr>
            <a:spLocks noChangeShapeType="1"/>
          </p:cNvSpPr>
          <p:nvPr/>
        </p:nvSpPr>
        <p:spPr bwMode="auto">
          <a:xfrm>
            <a:off x="4283968" y="2222004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>
            <a:off x="5725319" y="2239772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AutoShape 38"/>
          <p:cNvSpPr>
            <a:spLocks noChangeArrowheads="1"/>
          </p:cNvSpPr>
          <p:nvPr/>
        </p:nvSpPr>
        <p:spPr bwMode="auto">
          <a:xfrm>
            <a:off x="2209800" y="5795400"/>
            <a:ext cx="4495800" cy="609600"/>
          </a:xfrm>
          <a:prstGeom prst="rightArrow">
            <a:avLst>
              <a:gd name="adj1" fmla="val 50000"/>
              <a:gd name="adj2" fmla="val 1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Age</a:t>
            </a:r>
          </a:p>
        </p:txBody>
      </p:sp>
      <p:sp>
        <p:nvSpPr>
          <p:cNvPr id="29733" name="Text Box 43"/>
          <p:cNvSpPr txBox="1">
            <a:spLocks noChangeArrowheads="1"/>
          </p:cNvSpPr>
          <p:nvPr/>
        </p:nvSpPr>
        <p:spPr bwMode="auto">
          <a:xfrm>
            <a:off x="7524328" y="3429000"/>
            <a:ext cx="1476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 = time / age</a:t>
            </a:r>
            <a:endParaRPr lang="en-US" dirty="0"/>
          </a:p>
        </p:txBody>
      </p:sp>
      <p:sp>
        <p:nvSpPr>
          <p:cNvPr id="29734" name="Text Box 46"/>
          <p:cNvSpPr txBox="1">
            <a:spLocks noChangeArrowheads="1"/>
          </p:cNvSpPr>
          <p:nvPr/>
        </p:nvSpPr>
        <p:spPr bwMode="auto">
          <a:xfrm>
            <a:off x="1963374" y="1813466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29735" name="Text Box 47"/>
          <p:cNvSpPr txBox="1">
            <a:spLocks noChangeArrowheads="1"/>
          </p:cNvSpPr>
          <p:nvPr/>
        </p:nvSpPr>
        <p:spPr bwMode="auto">
          <a:xfrm>
            <a:off x="3253681" y="1786254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29736" name="Text Box 48"/>
          <p:cNvSpPr txBox="1">
            <a:spLocks noChangeArrowheads="1"/>
          </p:cNvSpPr>
          <p:nvPr/>
        </p:nvSpPr>
        <p:spPr bwMode="auto">
          <a:xfrm>
            <a:off x="4525049" y="1815066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29737" name="Text Box 49"/>
          <p:cNvSpPr txBox="1">
            <a:spLocks noChangeArrowheads="1"/>
          </p:cNvSpPr>
          <p:nvPr/>
        </p:nvSpPr>
        <p:spPr bwMode="auto">
          <a:xfrm>
            <a:off x="5970762" y="1825998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29738" name="Text Box 50"/>
          <p:cNvSpPr txBox="1">
            <a:spLocks noChangeArrowheads="1"/>
          </p:cNvSpPr>
          <p:nvPr/>
        </p:nvSpPr>
        <p:spPr bwMode="auto">
          <a:xfrm>
            <a:off x="1123950" y="44529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39" name="Text Box 51"/>
          <p:cNvSpPr txBox="1">
            <a:spLocks noChangeArrowheads="1"/>
          </p:cNvSpPr>
          <p:nvPr/>
        </p:nvSpPr>
        <p:spPr bwMode="auto">
          <a:xfrm>
            <a:off x="25146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0" name="Text Box 52"/>
          <p:cNvSpPr txBox="1">
            <a:spLocks noChangeArrowheads="1"/>
          </p:cNvSpPr>
          <p:nvPr/>
        </p:nvSpPr>
        <p:spPr bwMode="auto">
          <a:xfrm>
            <a:off x="37338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1" name="Text Box 53"/>
          <p:cNvSpPr txBox="1">
            <a:spLocks noChangeArrowheads="1"/>
          </p:cNvSpPr>
          <p:nvPr/>
        </p:nvSpPr>
        <p:spPr bwMode="auto">
          <a:xfrm>
            <a:off x="51054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2" name="Text Box 54"/>
          <p:cNvSpPr txBox="1">
            <a:spLocks noChangeArrowheads="1"/>
          </p:cNvSpPr>
          <p:nvPr/>
        </p:nvSpPr>
        <p:spPr bwMode="auto">
          <a:xfrm>
            <a:off x="6622826" y="4452912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8" name="Oval 19"/>
          <p:cNvSpPr>
            <a:spLocks noChangeArrowheads="1"/>
          </p:cNvSpPr>
          <p:nvPr/>
        </p:nvSpPr>
        <p:spPr bwMode="auto">
          <a:xfrm>
            <a:off x="1162644" y="1870592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F0</a:t>
            </a:r>
            <a:endParaRPr lang="en-US" dirty="0"/>
          </a:p>
        </p:txBody>
      </p: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2401888" y="1870592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Oval 19"/>
          <p:cNvSpPr>
            <a:spLocks noChangeArrowheads="1"/>
          </p:cNvSpPr>
          <p:nvPr/>
        </p:nvSpPr>
        <p:spPr bwMode="auto">
          <a:xfrm>
            <a:off x="3716338" y="1902484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5067300" y="1879104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6591300" y="1916832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8" idx="4"/>
          </p:cNvCxnSpPr>
          <p:nvPr/>
        </p:nvCxnSpPr>
        <p:spPr>
          <a:xfrm>
            <a:off x="1505544" y="2556392"/>
            <a:ext cx="220416" cy="796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372100" y="2560584"/>
            <a:ext cx="220416" cy="796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000500" y="2560584"/>
            <a:ext cx="220416" cy="796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744788" y="2556392"/>
            <a:ext cx="220416" cy="796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935788" y="2564904"/>
            <a:ext cx="220416" cy="796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16654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prstClr val="black"/>
                </a:solidFill>
              </a:rPr>
              <a:t>Two general approaches to </a:t>
            </a:r>
            <a:r>
              <a:rPr lang="nl-NL" sz="2800" dirty="0" err="1" smtClean="0">
                <a:solidFill>
                  <a:prstClr val="black"/>
                </a:solidFill>
              </a:rPr>
              <a:t>longitudinal</a:t>
            </a:r>
            <a:r>
              <a:rPr lang="nl-NL" sz="2800" dirty="0" smtClean="0">
                <a:solidFill>
                  <a:prstClr val="black"/>
                </a:solidFill>
              </a:rPr>
              <a:t> </a:t>
            </a:r>
            <a:r>
              <a:rPr lang="nl-NL" sz="2800" dirty="0" err="1" smtClean="0">
                <a:solidFill>
                  <a:prstClr val="black"/>
                </a:solidFill>
              </a:rPr>
              <a:t>modeling</a:t>
            </a:r>
            <a:endParaRPr lang="nl-NL" sz="2800" dirty="0" smtClean="0">
              <a:solidFill>
                <a:prstClr val="black"/>
              </a:solidFill>
            </a:endParaRPr>
          </a:p>
          <a:p>
            <a:r>
              <a:rPr lang="nl-NL" sz="2800" dirty="0" smtClean="0">
                <a:solidFill>
                  <a:prstClr val="black"/>
                </a:solidFill>
              </a:rPr>
              <a:t>(</a:t>
            </a:r>
            <a:r>
              <a:rPr lang="nl-NL" sz="2800" dirty="0" err="1" smtClean="0">
                <a:solidFill>
                  <a:prstClr val="black"/>
                </a:solidFill>
              </a:rPr>
              <a:t>not</a:t>
            </a:r>
            <a:r>
              <a:rPr lang="nl-NL" sz="2800" dirty="0" smtClean="0">
                <a:solidFill>
                  <a:prstClr val="black"/>
                </a:solidFill>
              </a:rPr>
              <a:t> </a:t>
            </a:r>
            <a:r>
              <a:rPr lang="nl-NL" sz="2800" dirty="0" err="1" smtClean="0">
                <a:solidFill>
                  <a:prstClr val="black"/>
                </a:solidFill>
              </a:rPr>
              <a:t>mutually</a:t>
            </a:r>
            <a:r>
              <a:rPr lang="nl-NL" sz="2800" dirty="0" smtClean="0">
                <a:solidFill>
                  <a:prstClr val="black"/>
                </a:solidFill>
              </a:rPr>
              <a:t> </a:t>
            </a:r>
            <a:r>
              <a:rPr lang="nl-NL" sz="2800" dirty="0" err="1" smtClean="0">
                <a:solidFill>
                  <a:prstClr val="black"/>
                </a:solidFill>
              </a:rPr>
              <a:t>exclusive</a:t>
            </a:r>
            <a:r>
              <a:rPr lang="nl-NL" sz="2800" dirty="0" smtClean="0">
                <a:solidFill>
                  <a:prstClr val="black"/>
                </a:solidFill>
              </a:rPr>
              <a:t>) </a:t>
            </a:r>
          </a:p>
          <a:p>
            <a:endParaRPr lang="nl-NL" sz="2400" dirty="0" smtClean="0">
              <a:solidFill>
                <a:prstClr val="black"/>
              </a:solidFill>
            </a:endParaRPr>
          </a:p>
          <a:p>
            <a:r>
              <a:rPr lang="nl-NL" sz="2400" b="1" dirty="0" smtClean="0">
                <a:solidFill>
                  <a:prstClr val="black"/>
                </a:solidFill>
              </a:rPr>
              <a:t>Markov models</a:t>
            </a:r>
            <a:r>
              <a:rPr lang="nl-NL" sz="2400" dirty="0" smtClean="0">
                <a:solidFill>
                  <a:prstClr val="black"/>
                </a:solidFill>
              </a:rPr>
              <a:t>: </a:t>
            </a:r>
          </a:p>
          <a:p>
            <a:r>
              <a:rPr lang="nl-NL" sz="2400" dirty="0" smtClean="0">
                <a:solidFill>
                  <a:prstClr val="black"/>
                </a:solidFill>
              </a:rPr>
              <a:t>(Vector) autoregressive models for continuous data</a:t>
            </a:r>
          </a:p>
          <a:p>
            <a:r>
              <a:rPr lang="nl-NL" sz="2400" dirty="0" smtClean="0">
                <a:solidFill>
                  <a:prstClr val="black"/>
                </a:solidFill>
              </a:rPr>
              <a:t>(Hidden) Markov transition models discrete data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b="1" dirty="0" smtClean="0">
                <a:solidFill>
                  <a:prstClr val="black"/>
                </a:solidFill>
              </a:rPr>
              <a:t>Growth curve </a:t>
            </a:r>
            <a:r>
              <a:rPr lang="nl-NL" sz="2400" b="1" dirty="0" err="1" smtClean="0">
                <a:solidFill>
                  <a:prstClr val="black"/>
                </a:solidFill>
              </a:rPr>
              <a:t>models</a:t>
            </a:r>
            <a:r>
              <a:rPr lang="nl-NL" sz="2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nl-NL" sz="2400" dirty="0" smtClean="0">
                <a:solidFill>
                  <a:prstClr val="black"/>
                </a:solidFill>
              </a:rPr>
              <a:t>Focus on linear and non-linear </a:t>
            </a:r>
            <a:r>
              <a:rPr lang="nl-NL" sz="2400" dirty="0">
                <a:solidFill>
                  <a:prstClr val="black"/>
                </a:solidFill>
              </a:rPr>
              <a:t>growth </a:t>
            </a:r>
            <a:r>
              <a:rPr lang="nl-NL" sz="2400" dirty="0" smtClean="0">
                <a:solidFill>
                  <a:prstClr val="black"/>
                </a:solidFill>
              </a:rPr>
              <a:t>curves</a:t>
            </a:r>
          </a:p>
          <a:p>
            <a:r>
              <a:rPr lang="nl-NL" sz="2400" dirty="0" smtClean="0">
                <a:solidFill>
                  <a:prstClr val="black"/>
                </a:solidFill>
              </a:rPr>
              <a:t>Typically multilevel or random effects model</a:t>
            </a:r>
          </a:p>
          <a:p>
            <a:endParaRPr lang="nl-NL" sz="2400" dirty="0">
              <a:solidFill>
                <a:prstClr val="black"/>
              </a:solidFill>
            </a:endParaRPr>
          </a:p>
          <a:p>
            <a:r>
              <a:rPr lang="nl-NL" sz="2400" dirty="0" smtClean="0">
                <a:solidFill>
                  <a:prstClr val="black"/>
                </a:solidFill>
              </a:rPr>
              <a:t>Which to use?  </a:t>
            </a:r>
          </a:p>
          <a:p>
            <a:r>
              <a:rPr lang="nl-NL" sz="2400" dirty="0" smtClean="0">
                <a:solidFill>
                  <a:prstClr val="black"/>
                </a:solidFill>
              </a:rPr>
              <a:t>Use the model that fit the </a:t>
            </a:r>
            <a:r>
              <a:rPr lang="nl-NL" sz="2400" dirty="0" err="1" smtClean="0">
                <a:solidFill>
                  <a:prstClr val="black"/>
                </a:solidFill>
              </a:rPr>
              <a:t>theory</a:t>
            </a:r>
            <a:r>
              <a:rPr lang="nl-NL" sz="2400" dirty="0" smtClean="0">
                <a:solidFill>
                  <a:prstClr val="black"/>
                </a:solidFill>
              </a:rPr>
              <a:t> </a:t>
            </a:r>
            <a:r>
              <a:rPr lang="nl-NL" sz="2400" dirty="0">
                <a:solidFill>
                  <a:prstClr val="black"/>
                </a:solidFill>
              </a:rPr>
              <a:t>&amp;</a:t>
            </a:r>
            <a:r>
              <a:rPr lang="nl-NL" sz="2400" dirty="0" smtClean="0">
                <a:solidFill>
                  <a:prstClr val="black"/>
                </a:solidFill>
              </a:rPr>
              <a:t> hypotheses</a:t>
            </a:r>
          </a:p>
          <a:p>
            <a:endParaRPr lang="nl-NL" dirty="0" smtClean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461" y="277211"/>
            <a:ext cx="8230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4F81BD"/>
                </a:solidFill>
              </a:rPr>
              <a:t>Growth</a:t>
            </a:r>
            <a:r>
              <a:rPr lang="nl-NL" sz="2800" b="1" dirty="0" smtClean="0">
                <a:solidFill>
                  <a:srgbClr val="4F81BD"/>
                </a:solidFill>
              </a:rPr>
              <a:t> curve </a:t>
            </a:r>
            <a:r>
              <a:rPr lang="nl-NL" sz="2800" dirty="0" err="1" smtClean="0">
                <a:solidFill>
                  <a:srgbClr val="4F81BD"/>
                </a:solidFill>
              </a:rPr>
              <a:t>modeling</a:t>
            </a:r>
            <a:r>
              <a:rPr lang="nl-NL" sz="2800" dirty="0" smtClean="0">
                <a:solidFill>
                  <a:srgbClr val="4F81BD"/>
                </a:solidFill>
              </a:rPr>
              <a:t> ? </a:t>
            </a:r>
            <a:r>
              <a:rPr lang="nl-NL" sz="2800" dirty="0" err="1" smtClean="0">
                <a:solidFill>
                  <a:srgbClr val="4F81BD"/>
                </a:solidFill>
              </a:rPr>
              <a:t>If</a:t>
            </a:r>
            <a:r>
              <a:rPr lang="nl-NL" sz="2800" dirty="0" smtClean="0">
                <a:solidFill>
                  <a:srgbClr val="4F81BD"/>
                </a:solidFill>
              </a:rPr>
              <a:t> </a:t>
            </a:r>
            <a:r>
              <a:rPr lang="nl-NL" sz="2800" dirty="0" err="1" smtClean="0">
                <a:solidFill>
                  <a:srgbClr val="4F81BD"/>
                </a:solidFill>
              </a:rPr>
              <a:t>you’re</a:t>
            </a:r>
            <a:r>
              <a:rPr lang="nl-NL" sz="2800" dirty="0" smtClean="0">
                <a:solidFill>
                  <a:srgbClr val="4F81BD"/>
                </a:solidFill>
              </a:rPr>
              <a:t> </a:t>
            </a:r>
            <a:r>
              <a:rPr lang="nl-NL" sz="2800" dirty="0" err="1" smtClean="0">
                <a:solidFill>
                  <a:srgbClr val="4F81BD"/>
                </a:solidFill>
              </a:rPr>
              <a:t>interested</a:t>
            </a:r>
            <a:r>
              <a:rPr lang="nl-NL" sz="2800" dirty="0" smtClean="0">
                <a:solidFill>
                  <a:srgbClr val="4F81BD"/>
                </a:solidFill>
              </a:rPr>
              <a:t> in </a:t>
            </a:r>
            <a:r>
              <a:rPr lang="nl-NL" sz="2800" dirty="0" err="1" smtClean="0">
                <a:solidFill>
                  <a:srgbClr val="4F81BD"/>
                </a:solidFill>
              </a:rPr>
              <a:t>growth</a:t>
            </a:r>
            <a:endParaRPr lang="nl-NL" sz="2800" dirty="0" smtClean="0">
              <a:solidFill>
                <a:srgbClr val="4F81BD"/>
              </a:solidFill>
            </a:endParaRPr>
          </a:p>
          <a:p>
            <a:r>
              <a:rPr lang="nl-NL" sz="2800" dirty="0" err="1" smtClean="0">
                <a:solidFill>
                  <a:srgbClr val="4F81BD"/>
                </a:solidFill>
              </a:rPr>
              <a:t>trajectories</a:t>
            </a:r>
            <a:r>
              <a:rPr lang="nl-NL" sz="2800" dirty="0" smtClean="0">
                <a:solidFill>
                  <a:srgbClr val="4F81BD"/>
                </a:solidFill>
              </a:rPr>
              <a:t>. </a:t>
            </a:r>
            <a:r>
              <a:rPr lang="nl-NL" sz="2800" dirty="0" err="1" smtClean="0">
                <a:solidFill>
                  <a:srgbClr val="4F81BD"/>
                </a:solidFill>
              </a:rPr>
              <a:t>Linear</a:t>
            </a:r>
            <a:r>
              <a:rPr lang="nl-NL" sz="2800" dirty="0" smtClean="0">
                <a:solidFill>
                  <a:srgbClr val="4F81BD"/>
                </a:solidFill>
              </a:rPr>
              <a:t> or non-</a:t>
            </a:r>
            <a:r>
              <a:rPr lang="nl-NL" sz="2800" dirty="0" err="1" smtClean="0">
                <a:solidFill>
                  <a:srgbClr val="4F81BD"/>
                </a:solidFill>
              </a:rPr>
              <a:t>linear</a:t>
            </a:r>
            <a:r>
              <a:rPr lang="nl-NL" sz="2800" dirty="0" smtClean="0">
                <a:solidFill>
                  <a:srgbClr val="4F81BD"/>
                </a:solidFill>
              </a:rPr>
              <a:t>:</a:t>
            </a:r>
            <a:endParaRPr lang="nl-NL" sz="2800" dirty="0">
              <a:solidFill>
                <a:srgbClr val="4F81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60" y="2904956"/>
            <a:ext cx="8443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rgbClr val="4F81BD"/>
                </a:solidFill>
              </a:rPr>
              <a:t>Autoregressive</a:t>
            </a:r>
            <a:r>
              <a:rPr lang="nl-NL" sz="2800" dirty="0" smtClean="0">
                <a:solidFill>
                  <a:srgbClr val="4F81BD"/>
                </a:solidFill>
              </a:rPr>
              <a:t> </a:t>
            </a:r>
            <a:r>
              <a:rPr lang="nl-NL" sz="2800" dirty="0" err="1" smtClean="0">
                <a:solidFill>
                  <a:srgbClr val="4F81BD"/>
                </a:solidFill>
              </a:rPr>
              <a:t>modeling</a:t>
            </a:r>
            <a:r>
              <a:rPr lang="nl-NL" sz="2800" dirty="0" smtClean="0">
                <a:solidFill>
                  <a:srgbClr val="4F81BD"/>
                </a:solidFill>
              </a:rPr>
              <a:t> ?  </a:t>
            </a:r>
            <a:r>
              <a:rPr lang="nl-NL" sz="2800" dirty="0" err="1" smtClean="0">
                <a:solidFill>
                  <a:srgbClr val="4F81BD"/>
                </a:solidFill>
              </a:rPr>
              <a:t>If</a:t>
            </a:r>
            <a:r>
              <a:rPr lang="nl-NL" sz="2800" dirty="0" smtClean="0">
                <a:solidFill>
                  <a:srgbClr val="4F81BD"/>
                </a:solidFill>
              </a:rPr>
              <a:t> </a:t>
            </a:r>
            <a:r>
              <a:rPr lang="nl-NL" sz="2800" dirty="0" err="1" smtClean="0">
                <a:solidFill>
                  <a:srgbClr val="4F81BD"/>
                </a:solidFill>
              </a:rPr>
              <a:t>you’re</a:t>
            </a:r>
            <a:r>
              <a:rPr lang="nl-NL" sz="2800" dirty="0" smtClean="0">
                <a:solidFill>
                  <a:srgbClr val="4F81BD"/>
                </a:solidFill>
              </a:rPr>
              <a:t> </a:t>
            </a:r>
            <a:r>
              <a:rPr lang="nl-NL" sz="2800" dirty="0" err="1" smtClean="0">
                <a:solidFill>
                  <a:srgbClr val="4F81BD"/>
                </a:solidFill>
              </a:rPr>
              <a:t>interested</a:t>
            </a:r>
            <a:r>
              <a:rPr lang="nl-NL" sz="2800" dirty="0" smtClean="0">
                <a:solidFill>
                  <a:srgbClr val="4F81BD"/>
                </a:solidFill>
              </a:rPr>
              <a:t> in e.g. the </a:t>
            </a:r>
            <a:r>
              <a:rPr lang="nl-NL" sz="2800" dirty="0" err="1" smtClean="0">
                <a:solidFill>
                  <a:srgbClr val="4F81BD"/>
                </a:solidFill>
              </a:rPr>
              <a:t>genetic</a:t>
            </a:r>
            <a:r>
              <a:rPr lang="nl-NL" sz="2800" dirty="0" smtClean="0">
                <a:solidFill>
                  <a:srgbClr val="4F81BD"/>
                </a:solidFill>
              </a:rPr>
              <a:t> </a:t>
            </a:r>
            <a:r>
              <a:rPr lang="nl-NL" sz="2800" dirty="0" err="1" smtClean="0">
                <a:solidFill>
                  <a:srgbClr val="4F81BD"/>
                </a:solidFill>
              </a:rPr>
              <a:t>stability</a:t>
            </a:r>
            <a:r>
              <a:rPr lang="nl-NL" sz="2800" dirty="0" smtClean="0">
                <a:solidFill>
                  <a:srgbClr val="4F81BD"/>
                </a:solidFill>
              </a:rPr>
              <a:t> of a </a:t>
            </a:r>
            <a:r>
              <a:rPr lang="nl-NL" sz="2800" dirty="0" err="1" smtClean="0">
                <a:solidFill>
                  <a:srgbClr val="4F81BD"/>
                </a:solidFill>
              </a:rPr>
              <a:t>trait</a:t>
            </a:r>
            <a:r>
              <a:rPr lang="nl-NL" sz="2800" dirty="0" smtClean="0">
                <a:solidFill>
                  <a:srgbClr val="4F81BD"/>
                </a:solidFill>
              </a:rPr>
              <a:t> (</a:t>
            </a:r>
            <a:r>
              <a:rPr lang="nl-NL" sz="2800" dirty="0" err="1" smtClean="0">
                <a:solidFill>
                  <a:srgbClr val="4F81BD"/>
                </a:solidFill>
              </a:rPr>
              <a:t>e.g</a:t>
            </a:r>
            <a:r>
              <a:rPr lang="nl-NL" sz="2800" dirty="0" smtClean="0">
                <a:solidFill>
                  <a:srgbClr val="4F81BD"/>
                </a:solidFill>
              </a:rPr>
              <a:t> </a:t>
            </a:r>
            <a:r>
              <a:rPr lang="nl-NL" sz="2800" dirty="0" err="1" smtClean="0">
                <a:solidFill>
                  <a:srgbClr val="4F81BD"/>
                </a:solidFill>
              </a:rPr>
              <a:t>combining</a:t>
            </a:r>
            <a:r>
              <a:rPr lang="nl-NL" sz="2800" dirty="0" smtClean="0">
                <a:solidFill>
                  <a:srgbClr val="4F81BD"/>
                </a:solidFill>
              </a:rPr>
              <a:t> data).</a:t>
            </a:r>
          </a:p>
          <a:p>
            <a:endParaRPr lang="nl-NL" sz="2800" dirty="0">
              <a:solidFill>
                <a:prstClr val="black"/>
              </a:solidFill>
            </a:endParaRPr>
          </a:p>
          <a:p>
            <a:endParaRPr lang="nl-NL" sz="2800" dirty="0" smtClean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549" y="4035942"/>
            <a:ext cx="3715251" cy="14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60" y="4035942"/>
            <a:ext cx="4248472" cy="13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98" y="1231318"/>
            <a:ext cx="8462627" cy="14776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460" y="5819378"/>
            <a:ext cx="858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solidFill>
                  <a:prstClr val="black"/>
                </a:solidFill>
              </a:rPr>
              <a:t>Can</a:t>
            </a:r>
            <a:r>
              <a:rPr lang="nl-NL" sz="2800" dirty="0" smtClean="0">
                <a:solidFill>
                  <a:prstClr val="black"/>
                </a:solidFill>
              </a:rPr>
              <a:t> </a:t>
            </a:r>
            <a:r>
              <a:rPr lang="nl-NL" sz="2800" dirty="0" err="1" smtClean="0">
                <a:solidFill>
                  <a:prstClr val="black"/>
                </a:solidFill>
              </a:rPr>
              <a:t>be</a:t>
            </a:r>
            <a:r>
              <a:rPr lang="nl-NL" sz="2800" dirty="0" smtClean="0">
                <a:solidFill>
                  <a:prstClr val="black"/>
                </a:solidFill>
              </a:rPr>
              <a:t> </a:t>
            </a:r>
            <a:r>
              <a:rPr lang="nl-NL" sz="2800" dirty="0" err="1" smtClean="0">
                <a:solidFill>
                  <a:prstClr val="black"/>
                </a:solidFill>
              </a:rPr>
              <a:t>combined</a:t>
            </a:r>
            <a:r>
              <a:rPr lang="nl-NL" sz="2800" dirty="0" smtClean="0">
                <a:solidFill>
                  <a:prstClr val="black"/>
                </a:solidFill>
              </a:rPr>
              <a:t> (Nathan Gillespie)</a:t>
            </a:r>
            <a:endParaRPr lang="nl-N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467544" y="4221088"/>
            <a:ext cx="79208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prstClr val="black"/>
                </a:solidFill>
              </a:rPr>
              <a:t>y</a:t>
            </a:r>
            <a:r>
              <a:rPr lang="nl-NL" sz="3200" baseline="-25000" dirty="0" smtClean="0">
                <a:solidFill>
                  <a:prstClr val="black"/>
                </a:solidFill>
              </a:rPr>
              <a:t>ti</a:t>
            </a:r>
            <a:r>
              <a:rPr lang="nl-NL" sz="3200" dirty="0" smtClean="0">
                <a:solidFill>
                  <a:prstClr val="black"/>
                </a:solidFill>
              </a:rPr>
              <a:t> = b</a:t>
            </a:r>
            <a:r>
              <a:rPr lang="nl-NL" sz="3200" baseline="-25000" dirty="0" smtClean="0">
                <a:solidFill>
                  <a:prstClr val="black"/>
                </a:solidFill>
              </a:rPr>
              <a:t>0t</a:t>
            </a:r>
            <a:r>
              <a:rPr lang="nl-NL" sz="3200" dirty="0" smtClean="0">
                <a:solidFill>
                  <a:prstClr val="black"/>
                </a:solidFill>
              </a:rPr>
              <a:t> + x</a:t>
            </a:r>
            <a:r>
              <a:rPr lang="nl-NL" sz="3200" baseline="-25000" dirty="0" smtClean="0">
                <a:solidFill>
                  <a:prstClr val="black"/>
                </a:solidFill>
              </a:rPr>
              <a:t>ti</a:t>
            </a:r>
            <a:r>
              <a:rPr lang="nl-NL" sz="3200" dirty="0" smtClean="0">
                <a:solidFill>
                  <a:prstClr val="black"/>
                </a:solidFill>
              </a:rPr>
              <a:t> + e</a:t>
            </a:r>
            <a:r>
              <a:rPr lang="nl-NL" sz="3200" baseline="-25000" dirty="0" smtClean="0">
                <a:solidFill>
                  <a:prstClr val="black"/>
                </a:solidFill>
              </a:rPr>
              <a:t>ti  	</a:t>
            </a:r>
            <a:r>
              <a:rPr lang="nl-NL" sz="3200" dirty="0" smtClean="0">
                <a:solidFill>
                  <a:prstClr val="black"/>
                </a:solidFill>
              </a:rPr>
              <a:t>(</a:t>
            </a:r>
            <a:r>
              <a:rPr lang="nl-NL" sz="2200" dirty="0" err="1" smtClean="0">
                <a:solidFill>
                  <a:prstClr val="black"/>
                </a:solidFill>
              </a:rPr>
              <a:t>measurement</a:t>
            </a:r>
            <a:r>
              <a:rPr lang="nl-NL" sz="2200" dirty="0" smtClean="0">
                <a:solidFill>
                  <a:prstClr val="black"/>
                </a:solidFill>
              </a:rPr>
              <a:t> model</a:t>
            </a:r>
            <a:r>
              <a:rPr lang="nl-NL" sz="3200" dirty="0" smtClean="0">
                <a:solidFill>
                  <a:prstClr val="black"/>
                </a:solidFill>
              </a:rPr>
              <a:t>)</a:t>
            </a:r>
          </a:p>
          <a:p>
            <a:endParaRPr lang="nl-NL" sz="3200" dirty="0" smtClean="0">
              <a:solidFill>
                <a:prstClr val="black"/>
              </a:solidFill>
            </a:endParaRPr>
          </a:p>
          <a:p>
            <a:r>
              <a:rPr lang="nl-NL" sz="3200" dirty="0" err="1" smtClean="0">
                <a:solidFill>
                  <a:prstClr val="black"/>
                </a:solidFill>
              </a:rPr>
              <a:t>x</a:t>
            </a:r>
            <a:r>
              <a:rPr lang="nl-NL" sz="3200" baseline="-25000" dirty="0" err="1" smtClean="0">
                <a:solidFill>
                  <a:prstClr val="black"/>
                </a:solidFill>
              </a:rPr>
              <a:t>ti</a:t>
            </a:r>
            <a:r>
              <a:rPr lang="nl-NL" sz="3200" dirty="0" smtClean="0">
                <a:solidFill>
                  <a:prstClr val="black"/>
                </a:solidFill>
              </a:rPr>
              <a:t> = b</a:t>
            </a:r>
            <a:r>
              <a:rPr lang="nl-NL" sz="3200" baseline="-25000" dirty="0" smtClean="0">
                <a:solidFill>
                  <a:prstClr val="black"/>
                </a:solidFill>
              </a:rPr>
              <a:t>t-1,t</a:t>
            </a:r>
            <a:r>
              <a:rPr lang="nl-NL" sz="3200" dirty="0" smtClean="0">
                <a:solidFill>
                  <a:prstClr val="black"/>
                </a:solidFill>
              </a:rPr>
              <a:t> x</a:t>
            </a:r>
            <a:r>
              <a:rPr lang="nl-NL" sz="3200" baseline="-25000" dirty="0" smtClean="0">
                <a:solidFill>
                  <a:prstClr val="black"/>
                </a:solidFill>
              </a:rPr>
              <a:t>t-1i</a:t>
            </a:r>
            <a:r>
              <a:rPr lang="nl-NL" sz="3200" dirty="0" smtClean="0">
                <a:solidFill>
                  <a:prstClr val="black"/>
                </a:solidFill>
              </a:rPr>
              <a:t> + </a:t>
            </a:r>
            <a:r>
              <a:rPr lang="nl-NL" sz="32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z</a:t>
            </a:r>
            <a:r>
              <a:rPr lang="nl-NL" sz="3200" dirty="0" err="1" smtClean="0">
                <a:solidFill>
                  <a:prstClr val="black"/>
                </a:solidFill>
              </a:rPr>
              <a:t>x</a:t>
            </a:r>
            <a:r>
              <a:rPr lang="nl-NL" sz="3200" baseline="-25000" dirty="0" err="1" smtClean="0">
                <a:solidFill>
                  <a:prstClr val="black"/>
                </a:solidFill>
              </a:rPr>
              <a:t>ti</a:t>
            </a:r>
            <a:r>
              <a:rPr lang="nl-NL" sz="3200" dirty="0" smtClean="0">
                <a:solidFill>
                  <a:prstClr val="black"/>
                </a:solidFill>
              </a:rPr>
              <a:t>  	(</a:t>
            </a:r>
            <a:r>
              <a:rPr lang="nl-NL" sz="2200" dirty="0" err="1" smtClean="0">
                <a:solidFill>
                  <a:prstClr val="black"/>
                </a:solidFill>
              </a:rPr>
              <a:t>structural</a:t>
            </a:r>
            <a:r>
              <a:rPr lang="nl-NL" sz="2200" dirty="0" smtClean="0">
                <a:solidFill>
                  <a:prstClr val="black"/>
                </a:solidFill>
              </a:rPr>
              <a:t> </a:t>
            </a:r>
            <a:r>
              <a:rPr lang="nl-NL" sz="2200" dirty="0">
                <a:solidFill>
                  <a:prstClr val="black"/>
                </a:solidFill>
              </a:rPr>
              <a:t>model</a:t>
            </a:r>
            <a:r>
              <a:rPr lang="nl-NL" sz="3200" dirty="0">
                <a:solidFill>
                  <a:prstClr val="black"/>
                </a:solidFill>
              </a:rPr>
              <a:t>)</a:t>
            </a:r>
          </a:p>
          <a:p>
            <a:endParaRPr lang="nl-NL" sz="3200" dirty="0" smtClean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4509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prstClr val="black"/>
                </a:solidFill>
              </a:rPr>
              <a:t>First order autoregression model. </a:t>
            </a:r>
            <a:endParaRPr lang="nl-NL" sz="2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1528" y="1837456"/>
            <a:ext cx="1279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</a:rPr>
              <a:t>T</a:t>
            </a:r>
            <a:r>
              <a:rPr lang="nl-NL" sz="2000" b="1" dirty="0" smtClean="0">
                <a:solidFill>
                  <a:prstClr val="black"/>
                </a:solidFill>
              </a:rPr>
              <a:t>rue score</a:t>
            </a:r>
            <a:endParaRPr lang="nl-NL" sz="2000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92280" y="3161850"/>
            <a:ext cx="202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prstClr val="black"/>
                </a:solidFill>
              </a:rPr>
              <a:t>“error” / </a:t>
            </a:r>
            <a:r>
              <a:rPr lang="nl-NL" sz="2000" b="1" dirty="0" err="1" smtClean="0">
                <a:solidFill>
                  <a:prstClr val="black"/>
                </a:solidFill>
              </a:rPr>
              <a:t>residual</a:t>
            </a:r>
            <a:endParaRPr lang="nl-NL" sz="2000" b="1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80728"/>
            <a:ext cx="5813648" cy="27290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1439" y="1327404"/>
            <a:ext cx="84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mtClean="0">
                <a:solidFill>
                  <a:prstClr val="black"/>
                </a:solidFill>
              </a:rPr>
              <a:t>var(x</a:t>
            </a:r>
            <a:r>
              <a:rPr lang="nl-NL" baseline="-25000" smtClean="0">
                <a:solidFill>
                  <a:prstClr val="black"/>
                </a:solidFill>
              </a:rPr>
              <a:t>1</a:t>
            </a:r>
            <a:r>
              <a:rPr lang="nl-NL" smtClean="0">
                <a:solidFill>
                  <a:prstClr val="black"/>
                </a:solidFill>
              </a:rPr>
              <a:t>) </a:t>
            </a:r>
            <a:endParaRPr lang="nl-NL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6096" y="2947584"/>
            <a:ext cx="811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mtClean="0">
                <a:solidFill>
                  <a:prstClr val="black"/>
                </a:solidFill>
              </a:rPr>
              <a:t>var(e</a:t>
            </a:r>
            <a:r>
              <a:rPr lang="nl-NL" baseline="-25000" smtClean="0">
                <a:solidFill>
                  <a:prstClr val="black"/>
                </a:solidFill>
              </a:rPr>
              <a:t>1</a:t>
            </a:r>
            <a:r>
              <a:rPr lang="nl-NL" smtClean="0">
                <a:solidFill>
                  <a:prstClr val="black"/>
                </a:solidFill>
              </a:rPr>
              <a:t>)</a:t>
            </a:r>
            <a:endParaRPr lang="nl-NL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7376" y="2492896"/>
            <a:ext cx="1489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>
                <a:solidFill>
                  <a:prstClr val="black"/>
                </a:solidFill>
              </a:rPr>
              <a:t>O</a:t>
            </a:r>
            <a:r>
              <a:rPr lang="nl-NL" sz="2000" b="1" dirty="0" err="1" smtClean="0">
                <a:solidFill>
                  <a:prstClr val="black"/>
                </a:solidFill>
              </a:rPr>
              <a:t>bservation</a:t>
            </a:r>
            <a:endParaRPr lang="nl-NL" sz="20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7376" y="1147972"/>
            <a:ext cx="1335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 smtClean="0">
                <a:solidFill>
                  <a:prstClr val="black"/>
                </a:solidFill>
              </a:rPr>
              <a:t>Innovation</a:t>
            </a:r>
            <a:endParaRPr lang="nl-NL" sz="2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398794" y="4581128"/>
            <a:ext cx="8493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prstClr val="black"/>
                </a:solidFill>
              </a:rPr>
              <a:t>Identification issue</a:t>
            </a:r>
            <a:r>
              <a:rPr lang="nl-NL" sz="2800" dirty="0" smtClean="0">
                <a:solidFill>
                  <a:prstClr val="black"/>
                </a:solidFill>
              </a:rPr>
              <a:t>: </a:t>
            </a:r>
            <a:r>
              <a:rPr lang="nl-NL" sz="2800" dirty="0" smtClean="0">
                <a:solidFill>
                  <a:srgbClr val="FF0000"/>
                </a:solidFill>
              </a:rPr>
              <a:t>var(e</a:t>
            </a:r>
            <a:r>
              <a:rPr lang="nl-NL" sz="2800" baseline="-25000" dirty="0" smtClean="0">
                <a:solidFill>
                  <a:srgbClr val="FF0000"/>
                </a:solidFill>
              </a:rPr>
              <a:t>1</a:t>
            </a:r>
            <a:r>
              <a:rPr lang="nl-NL" sz="2800" dirty="0" smtClean="0">
                <a:solidFill>
                  <a:srgbClr val="FF0000"/>
                </a:solidFill>
              </a:rPr>
              <a:t>) </a:t>
            </a:r>
            <a:r>
              <a:rPr lang="nl-NL" sz="2800" dirty="0">
                <a:solidFill>
                  <a:prstClr val="black"/>
                </a:solidFill>
              </a:rPr>
              <a:t>and </a:t>
            </a:r>
            <a:r>
              <a:rPr lang="nl-NL" sz="2800" dirty="0" smtClean="0">
                <a:solidFill>
                  <a:srgbClr val="FF0000"/>
                </a:solidFill>
              </a:rPr>
              <a:t>var(e</a:t>
            </a:r>
            <a:r>
              <a:rPr lang="nl-NL" sz="2800" baseline="-25000" dirty="0">
                <a:solidFill>
                  <a:srgbClr val="FF0000"/>
                </a:solidFill>
              </a:rPr>
              <a:t>4</a:t>
            </a:r>
            <a:r>
              <a:rPr lang="nl-NL" sz="2800" dirty="0" smtClean="0">
                <a:solidFill>
                  <a:srgbClr val="FF0000"/>
                </a:solidFill>
              </a:rPr>
              <a:t>)</a:t>
            </a:r>
            <a:r>
              <a:rPr lang="nl-NL" sz="2800" dirty="0" smtClean="0">
                <a:solidFill>
                  <a:prstClr val="black"/>
                </a:solidFill>
              </a:rPr>
              <a:t> are not identified. Solution set to zero, or </a:t>
            </a:r>
            <a:r>
              <a:rPr lang="nl-NL" sz="2800" dirty="0" err="1">
                <a:solidFill>
                  <a:prstClr val="black"/>
                </a:solidFill>
              </a:rPr>
              <a:t>equate</a:t>
            </a:r>
            <a:r>
              <a:rPr lang="nl-NL" sz="2800" dirty="0">
                <a:solidFill>
                  <a:prstClr val="black"/>
                </a:solidFill>
              </a:rPr>
              <a:t> </a:t>
            </a:r>
            <a:r>
              <a:rPr lang="nl-NL" sz="2800" dirty="0" smtClean="0">
                <a:solidFill>
                  <a:prstClr val="black"/>
                </a:solidFill>
              </a:rPr>
              <a:t>:</a:t>
            </a:r>
          </a:p>
          <a:p>
            <a:r>
              <a:rPr lang="nl-NL" sz="2800" dirty="0" smtClean="0">
                <a:solidFill>
                  <a:prstClr val="black"/>
                </a:solidFill>
              </a:rPr>
              <a:t>var(e</a:t>
            </a:r>
            <a:r>
              <a:rPr lang="nl-NL" sz="2800" baseline="-25000" dirty="0" smtClean="0">
                <a:solidFill>
                  <a:prstClr val="black"/>
                </a:solidFill>
              </a:rPr>
              <a:t>1</a:t>
            </a:r>
            <a:r>
              <a:rPr lang="nl-NL" sz="2800" dirty="0">
                <a:solidFill>
                  <a:prstClr val="black"/>
                </a:solidFill>
              </a:rPr>
              <a:t>) </a:t>
            </a:r>
            <a:r>
              <a:rPr lang="nl-NL" sz="2800" dirty="0" smtClean="0">
                <a:solidFill>
                  <a:prstClr val="black"/>
                </a:solidFill>
              </a:rPr>
              <a:t> = var(e</a:t>
            </a:r>
            <a:r>
              <a:rPr lang="nl-NL" sz="2800" baseline="-25000" dirty="0" smtClean="0">
                <a:solidFill>
                  <a:prstClr val="black"/>
                </a:solidFill>
              </a:rPr>
              <a:t>2</a:t>
            </a:r>
            <a:r>
              <a:rPr lang="nl-NL" sz="2800" dirty="0" smtClean="0">
                <a:solidFill>
                  <a:prstClr val="black"/>
                </a:solidFill>
              </a:rPr>
              <a:t>) , var(e</a:t>
            </a:r>
            <a:r>
              <a:rPr lang="nl-NL" sz="2800" baseline="-25000" dirty="0" smtClean="0">
                <a:solidFill>
                  <a:prstClr val="black"/>
                </a:solidFill>
              </a:rPr>
              <a:t>3</a:t>
            </a:r>
            <a:r>
              <a:rPr lang="nl-NL" sz="2800" dirty="0" smtClean="0">
                <a:solidFill>
                  <a:prstClr val="black"/>
                </a:solidFill>
              </a:rPr>
              <a:t>)  = var(e</a:t>
            </a:r>
            <a:r>
              <a:rPr lang="nl-NL" sz="2800" baseline="-25000" dirty="0" smtClean="0">
                <a:solidFill>
                  <a:prstClr val="black"/>
                </a:solidFill>
              </a:rPr>
              <a:t>4</a:t>
            </a:r>
            <a:r>
              <a:rPr lang="nl-NL" sz="2800" dirty="0" smtClean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514" y="292063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prstClr val="black"/>
                </a:solidFill>
              </a:rPr>
              <a:t>First order autoregression model</a:t>
            </a:r>
            <a:r>
              <a:rPr lang="nl-NL" sz="2400" smtClean="0">
                <a:solidFill>
                  <a:prstClr val="black"/>
                </a:solidFill>
              </a:rPr>
              <a:t>. 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84533"/>
            <a:ext cx="5813648" cy="2729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1720" y="2852936"/>
            <a:ext cx="864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var(e</a:t>
            </a:r>
            <a:r>
              <a:rPr lang="nl-NL" baseline="-25000">
                <a:solidFill>
                  <a:srgbClr val="FF0000"/>
                </a:solidFill>
              </a:rPr>
              <a:t>1</a:t>
            </a:r>
            <a:r>
              <a:rPr lang="nl-NL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015202" y="2906706"/>
            <a:ext cx="864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mtClean="0">
                <a:solidFill>
                  <a:srgbClr val="FF0000"/>
                </a:solidFill>
              </a:rPr>
              <a:t>var(e</a:t>
            </a:r>
            <a:r>
              <a:rPr lang="nl-NL" baseline="-25000" smtClean="0">
                <a:solidFill>
                  <a:srgbClr val="FF0000"/>
                </a:solidFill>
              </a:rPr>
              <a:t>4</a:t>
            </a:r>
            <a:r>
              <a:rPr lang="nl-NL" smtClean="0">
                <a:solidFill>
                  <a:prstClr val="black"/>
                </a:solidFill>
              </a:rPr>
              <a:t>) </a:t>
            </a:r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1846</Words>
  <Application>Microsoft Office PowerPoint</Application>
  <PresentationFormat>On-screen Show (4:3)</PresentationFormat>
  <Paragraphs>532</Paragraphs>
  <Slides>41</Slides>
  <Notes>15</Notes>
  <HiddenSlides>11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Office-thema</vt:lpstr>
      <vt:lpstr>Default Design</vt:lpstr>
      <vt:lpstr>1_Office-thema</vt:lpstr>
      <vt:lpstr>Development / longitudinal / repeated measures / time series / (not cross-sectional)</vt:lpstr>
      <vt:lpstr>General multivariate model for 1 person: Regression of observed variables (y) on latent variables (f)</vt:lpstr>
      <vt:lpstr>PowerPoint Presentation</vt:lpstr>
      <vt:lpstr> </vt:lpstr>
      <vt:lpstr>Developmental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dba400</dc:creator>
  <cp:lastModifiedBy>dba400</cp:lastModifiedBy>
  <cp:revision>30</cp:revision>
  <dcterms:created xsi:type="dcterms:W3CDTF">2020-02-17T19:50:14Z</dcterms:created>
  <dcterms:modified xsi:type="dcterms:W3CDTF">2020-03-04T18:58:18Z</dcterms:modified>
</cp:coreProperties>
</file>