
<file path=[Content_Types].xml><?xml version="1.0" encoding="utf-8"?>
<Types xmlns="http://schemas.openxmlformats.org/package/2006/content-types">
  <Default Extension="(null)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68" r:id="rId4"/>
    <p:sldId id="272" r:id="rId5"/>
    <p:sldId id="277" r:id="rId6"/>
    <p:sldId id="276" r:id="rId7"/>
    <p:sldId id="275" r:id="rId8"/>
    <p:sldId id="261" r:id="rId9"/>
    <p:sldId id="271" r:id="rId10"/>
    <p:sldId id="278" r:id="rId11"/>
    <p:sldId id="298" r:id="rId12"/>
    <p:sldId id="299" r:id="rId13"/>
    <p:sldId id="300" r:id="rId14"/>
    <p:sldId id="280" r:id="rId15"/>
    <p:sldId id="281" r:id="rId16"/>
    <p:sldId id="282" r:id="rId17"/>
    <p:sldId id="283" r:id="rId18"/>
    <p:sldId id="284" r:id="rId19"/>
    <p:sldId id="285" r:id="rId20"/>
    <p:sldId id="273" r:id="rId21"/>
    <p:sldId id="293" r:id="rId22"/>
    <p:sldId id="286" r:id="rId23"/>
    <p:sldId id="289" r:id="rId24"/>
    <p:sldId id="290" r:id="rId25"/>
    <p:sldId id="294" r:id="rId26"/>
    <p:sldId id="295" r:id="rId27"/>
    <p:sldId id="296" r:id="rId28"/>
    <p:sldId id="291" r:id="rId29"/>
    <p:sldId id="292" r:id="rId30"/>
    <p:sldId id="288" r:id="rId31"/>
    <p:sldId id="301" r:id="rId32"/>
    <p:sldId id="302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2F8C8-5BE6-41F2-A4E0-1C32D8003568}" type="doc">
      <dgm:prSet loTypeId="urn:microsoft.com/office/officeart/2005/8/layout/hierarchy3" loCatId="hierarchy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38969144-6967-4BFE-80B3-EDFB312E59C2}">
      <dgm:prSet/>
      <dgm:spPr/>
      <dgm:t>
        <a:bodyPr/>
        <a:lstStyle/>
        <a:p>
          <a:r>
            <a:rPr lang="en-US"/>
            <a:t>umxACEv()</a:t>
          </a:r>
        </a:p>
      </dgm:t>
    </dgm:pt>
    <dgm:pt modelId="{BD100866-5A5E-46FE-B2FD-EA200F0CCC69}" type="parTrans" cxnId="{256868DE-29E8-4F4C-B94D-16E766007C21}">
      <dgm:prSet/>
      <dgm:spPr/>
      <dgm:t>
        <a:bodyPr/>
        <a:lstStyle/>
        <a:p>
          <a:endParaRPr lang="en-US"/>
        </a:p>
      </dgm:t>
    </dgm:pt>
    <dgm:pt modelId="{D135ED81-DC89-4E3A-BF47-5DA056D3E4B0}" type="sibTrans" cxnId="{256868DE-29E8-4F4C-B94D-16E766007C21}">
      <dgm:prSet/>
      <dgm:spPr/>
      <dgm:t>
        <a:bodyPr/>
        <a:lstStyle/>
        <a:p>
          <a:endParaRPr lang="en-US"/>
        </a:p>
      </dgm:t>
    </dgm:pt>
    <dgm:pt modelId="{20EEC1CE-483B-4BE3-9500-7C997455F06C}">
      <dgm:prSet/>
      <dgm:spPr/>
      <dgm:t>
        <a:bodyPr/>
        <a:lstStyle/>
        <a:p>
          <a:r>
            <a:rPr lang="en-US"/>
            <a:t>Read the help ?umxACEv</a:t>
          </a:r>
        </a:p>
      </dgm:t>
    </dgm:pt>
    <dgm:pt modelId="{C124CA41-4D91-4D1D-A5DD-549067B71BF2}" type="parTrans" cxnId="{1396EF80-2884-4F6C-8E86-7C9359946CC8}">
      <dgm:prSet/>
      <dgm:spPr/>
      <dgm:t>
        <a:bodyPr/>
        <a:lstStyle/>
        <a:p>
          <a:endParaRPr lang="en-US"/>
        </a:p>
      </dgm:t>
    </dgm:pt>
    <dgm:pt modelId="{6FFDCBB1-74B9-4B6E-B67A-6B0CCE936244}" type="sibTrans" cxnId="{1396EF80-2884-4F6C-8E86-7C9359946CC8}">
      <dgm:prSet/>
      <dgm:spPr/>
      <dgm:t>
        <a:bodyPr/>
        <a:lstStyle/>
        <a:p>
          <a:endParaRPr lang="en-US"/>
        </a:p>
      </dgm:t>
    </dgm:pt>
    <dgm:pt modelId="{01D1E992-14D6-4D0B-AF5E-9A265DDD133B}">
      <dgm:prSet/>
      <dgm:spPr/>
      <dgm:t>
        <a:bodyPr/>
        <a:lstStyle/>
        <a:p>
          <a:r>
            <a:rPr lang="en-US" dirty="0"/>
            <a:t>umxACE()</a:t>
          </a:r>
        </a:p>
      </dgm:t>
    </dgm:pt>
    <dgm:pt modelId="{295B289E-341C-474D-AE87-4B4FE5B6ABCD}" type="parTrans" cxnId="{4D6CA2D5-0606-48F1-A644-EB1178F2039C}">
      <dgm:prSet/>
      <dgm:spPr/>
      <dgm:t>
        <a:bodyPr/>
        <a:lstStyle/>
        <a:p>
          <a:endParaRPr lang="en-US"/>
        </a:p>
      </dgm:t>
    </dgm:pt>
    <dgm:pt modelId="{04FB0C98-210A-4C17-B15D-A3BFC75072ED}" type="sibTrans" cxnId="{4D6CA2D5-0606-48F1-A644-EB1178F2039C}">
      <dgm:prSet/>
      <dgm:spPr/>
      <dgm:t>
        <a:bodyPr/>
        <a:lstStyle/>
        <a:p>
          <a:endParaRPr lang="en-US"/>
        </a:p>
      </dgm:t>
    </dgm:pt>
    <dgm:pt modelId="{3E5424A1-902F-4CDA-885A-FDEA75A266F8}">
      <dgm:prSet/>
      <dgm:spPr/>
      <dgm:t>
        <a:bodyPr/>
        <a:lstStyle/>
        <a:p>
          <a:r>
            <a:rPr lang="en-US" dirty="0"/>
            <a:t>Read the help ?umxACE</a:t>
          </a:r>
        </a:p>
      </dgm:t>
    </dgm:pt>
    <dgm:pt modelId="{0F686AED-E320-4AA4-A2C3-426D7BB61DF0}" type="parTrans" cxnId="{5943062F-61A9-4665-A250-C17002756620}">
      <dgm:prSet/>
      <dgm:spPr/>
      <dgm:t>
        <a:bodyPr/>
        <a:lstStyle/>
        <a:p>
          <a:endParaRPr lang="en-US"/>
        </a:p>
      </dgm:t>
    </dgm:pt>
    <dgm:pt modelId="{17119704-62F9-41D9-8B26-C71606314D3A}" type="sibTrans" cxnId="{5943062F-61A9-4665-A250-C17002756620}">
      <dgm:prSet/>
      <dgm:spPr/>
      <dgm:t>
        <a:bodyPr/>
        <a:lstStyle/>
        <a:p>
          <a:endParaRPr lang="en-US"/>
        </a:p>
      </dgm:t>
    </dgm:pt>
    <dgm:pt modelId="{D7935CC0-C5F0-5D4C-AFD7-175CA5C7E603}" type="pres">
      <dgm:prSet presAssocID="{BA02F8C8-5BE6-41F2-A4E0-1C32D8003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7A0278-B33A-8041-B7AC-A4023DBE4F00}" type="pres">
      <dgm:prSet presAssocID="{38969144-6967-4BFE-80B3-EDFB312E59C2}" presName="root" presStyleCnt="0"/>
      <dgm:spPr/>
    </dgm:pt>
    <dgm:pt modelId="{558BF83D-E312-F64D-8258-8C82D03A0E31}" type="pres">
      <dgm:prSet presAssocID="{38969144-6967-4BFE-80B3-EDFB312E59C2}" presName="rootComposite" presStyleCnt="0"/>
      <dgm:spPr/>
    </dgm:pt>
    <dgm:pt modelId="{9A64DD68-9CA1-E247-8C54-0B9EF76A8657}" type="pres">
      <dgm:prSet presAssocID="{38969144-6967-4BFE-80B3-EDFB312E59C2}" presName="rootText" presStyleLbl="node1" presStyleIdx="0" presStyleCnt="2"/>
      <dgm:spPr/>
    </dgm:pt>
    <dgm:pt modelId="{37BD87C0-2880-C84C-A430-F6F1812E76C6}" type="pres">
      <dgm:prSet presAssocID="{38969144-6967-4BFE-80B3-EDFB312E59C2}" presName="rootConnector" presStyleLbl="node1" presStyleIdx="0" presStyleCnt="2"/>
      <dgm:spPr/>
    </dgm:pt>
    <dgm:pt modelId="{1FE4D54B-076B-2741-9933-5E40C16B962E}" type="pres">
      <dgm:prSet presAssocID="{38969144-6967-4BFE-80B3-EDFB312E59C2}" presName="childShape" presStyleCnt="0"/>
      <dgm:spPr/>
    </dgm:pt>
    <dgm:pt modelId="{994588DE-2EF2-2849-80FD-FD4D610B9A1E}" type="pres">
      <dgm:prSet presAssocID="{C124CA41-4D91-4D1D-A5DD-549067B71BF2}" presName="Name13" presStyleLbl="parChTrans1D2" presStyleIdx="0" presStyleCnt="2"/>
      <dgm:spPr/>
    </dgm:pt>
    <dgm:pt modelId="{DFFEAC1A-8002-964C-A356-AA23F0E01669}" type="pres">
      <dgm:prSet presAssocID="{20EEC1CE-483B-4BE3-9500-7C997455F06C}" presName="childText" presStyleLbl="bgAcc1" presStyleIdx="0" presStyleCnt="2">
        <dgm:presLayoutVars>
          <dgm:bulletEnabled val="1"/>
        </dgm:presLayoutVars>
      </dgm:prSet>
      <dgm:spPr/>
    </dgm:pt>
    <dgm:pt modelId="{7E019A89-8625-6F4C-9BFD-9E5FF0602ECE}" type="pres">
      <dgm:prSet presAssocID="{01D1E992-14D6-4D0B-AF5E-9A265DDD133B}" presName="root" presStyleCnt="0"/>
      <dgm:spPr/>
    </dgm:pt>
    <dgm:pt modelId="{D6FFEB7A-C23B-1846-81BB-40CB5581DE82}" type="pres">
      <dgm:prSet presAssocID="{01D1E992-14D6-4D0B-AF5E-9A265DDD133B}" presName="rootComposite" presStyleCnt="0"/>
      <dgm:spPr/>
    </dgm:pt>
    <dgm:pt modelId="{5C35CB11-3F45-584C-B24D-E120E9B9E2FF}" type="pres">
      <dgm:prSet presAssocID="{01D1E992-14D6-4D0B-AF5E-9A265DDD133B}" presName="rootText" presStyleLbl="node1" presStyleIdx="1" presStyleCnt="2"/>
      <dgm:spPr/>
    </dgm:pt>
    <dgm:pt modelId="{1A0C6044-0B79-C14E-A4B8-91599F12FCA5}" type="pres">
      <dgm:prSet presAssocID="{01D1E992-14D6-4D0B-AF5E-9A265DDD133B}" presName="rootConnector" presStyleLbl="node1" presStyleIdx="1" presStyleCnt="2"/>
      <dgm:spPr/>
    </dgm:pt>
    <dgm:pt modelId="{8E02FA50-177D-A549-8571-6D2907126190}" type="pres">
      <dgm:prSet presAssocID="{01D1E992-14D6-4D0B-AF5E-9A265DDD133B}" presName="childShape" presStyleCnt="0"/>
      <dgm:spPr/>
    </dgm:pt>
    <dgm:pt modelId="{2FD568CC-7981-FC4A-BB7E-68B37EC17FEA}" type="pres">
      <dgm:prSet presAssocID="{0F686AED-E320-4AA4-A2C3-426D7BB61DF0}" presName="Name13" presStyleLbl="parChTrans1D2" presStyleIdx="1" presStyleCnt="2"/>
      <dgm:spPr/>
    </dgm:pt>
    <dgm:pt modelId="{2B3CC661-D394-F146-B100-AAF0A38AC184}" type="pres">
      <dgm:prSet presAssocID="{3E5424A1-902F-4CDA-885A-FDEA75A266F8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5FADFC0E-01C6-1047-95E0-2A00863EEB8E}" type="presOf" srcId="{38969144-6967-4BFE-80B3-EDFB312E59C2}" destId="{9A64DD68-9CA1-E247-8C54-0B9EF76A8657}" srcOrd="0" destOrd="0" presId="urn:microsoft.com/office/officeart/2005/8/layout/hierarchy3"/>
    <dgm:cxn modelId="{A7273F15-FDB6-C54A-B6D9-E30FD268C651}" type="presOf" srcId="{01D1E992-14D6-4D0B-AF5E-9A265DDD133B}" destId="{1A0C6044-0B79-C14E-A4B8-91599F12FCA5}" srcOrd="1" destOrd="0" presId="urn:microsoft.com/office/officeart/2005/8/layout/hierarchy3"/>
    <dgm:cxn modelId="{142EB522-DB8E-1449-AAD5-F06C7E1D414F}" type="presOf" srcId="{01D1E992-14D6-4D0B-AF5E-9A265DDD133B}" destId="{5C35CB11-3F45-584C-B24D-E120E9B9E2FF}" srcOrd="0" destOrd="0" presId="urn:microsoft.com/office/officeart/2005/8/layout/hierarchy3"/>
    <dgm:cxn modelId="{5943062F-61A9-4665-A250-C17002756620}" srcId="{01D1E992-14D6-4D0B-AF5E-9A265DDD133B}" destId="{3E5424A1-902F-4CDA-885A-FDEA75A266F8}" srcOrd="0" destOrd="0" parTransId="{0F686AED-E320-4AA4-A2C3-426D7BB61DF0}" sibTransId="{17119704-62F9-41D9-8B26-C71606314D3A}"/>
    <dgm:cxn modelId="{64D23E59-D70C-684B-B6B2-CA8E64D3E47A}" type="presOf" srcId="{BA02F8C8-5BE6-41F2-A4E0-1C32D8003568}" destId="{D7935CC0-C5F0-5D4C-AFD7-175CA5C7E603}" srcOrd="0" destOrd="0" presId="urn:microsoft.com/office/officeart/2005/8/layout/hierarchy3"/>
    <dgm:cxn modelId="{9676FE7E-2ABE-2642-9A22-15B9DB177BD9}" type="presOf" srcId="{38969144-6967-4BFE-80B3-EDFB312E59C2}" destId="{37BD87C0-2880-C84C-A430-F6F1812E76C6}" srcOrd="1" destOrd="0" presId="urn:microsoft.com/office/officeart/2005/8/layout/hierarchy3"/>
    <dgm:cxn modelId="{1396EF80-2884-4F6C-8E86-7C9359946CC8}" srcId="{38969144-6967-4BFE-80B3-EDFB312E59C2}" destId="{20EEC1CE-483B-4BE3-9500-7C997455F06C}" srcOrd="0" destOrd="0" parTransId="{C124CA41-4D91-4D1D-A5DD-549067B71BF2}" sibTransId="{6FFDCBB1-74B9-4B6E-B67A-6B0CCE936244}"/>
    <dgm:cxn modelId="{0AD03285-8897-9C44-B5C3-0E69BD8B4724}" type="presOf" srcId="{C124CA41-4D91-4D1D-A5DD-549067B71BF2}" destId="{994588DE-2EF2-2849-80FD-FD4D610B9A1E}" srcOrd="0" destOrd="0" presId="urn:microsoft.com/office/officeart/2005/8/layout/hierarchy3"/>
    <dgm:cxn modelId="{DC8B288D-370E-3547-9751-3026C2D27111}" type="presOf" srcId="{3E5424A1-902F-4CDA-885A-FDEA75A266F8}" destId="{2B3CC661-D394-F146-B100-AAF0A38AC184}" srcOrd="0" destOrd="0" presId="urn:microsoft.com/office/officeart/2005/8/layout/hierarchy3"/>
    <dgm:cxn modelId="{F3B9349D-8C30-514B-8B7B-70E36E8AF0B8}" type="presOf" srcId="{0F686AED-E320-4AA4-A2C3-426D7BB61DF0}" destId="{2FD568CC-7981-FC4A-BB7E-68B37EC17FEA}" srcOrd="0" destOrd="0" presId="urn:microsoft.com/office/officeart/2005/8/layout/hierarchy3"/>
    <dgm:cxn modelId="{B7646EA4-5300-B840-A028-FE224983E295}" type="presOf" srcId="{20EEC1CE-483B-4BE3-9500-7C997455F06C}" destId="{DFFEAC1A-8002-964C-A356-AA23F0E01669}" srcOrd="0" destOrd="0" presId="urn:microsoft.com/office/officeart/2005/8/layout/hierarchy3"/>
    <dgm:cxn modelId="{4D6CA2D5-0606-48F1-A644-EB1178F2039C}" srcId="{BA02F8C8-5BE6-41F2-A4E0-1C32D8003568}" destId="{01D1E992-14D6-4D0B-AF5E-9A265DDD133B}" srcOrd="1" destOrd="0" parTransId="{295B289E-341C-474D-AE87-4B4FE5B6ABCD}" sibTransId="{04FB0C98-210A-4C17-B15D-A3BFC75072ED}"/>
    <dgm:cxn modelId="{256868DE-29E8-4F4C-B94D-16E766007C21}" srcId="{BA02F8C8-5BE6-41F2-A4E0-1C32D8003568}" destId="{38969144-6967-4BFE-80B3-EDFB312E59C2}" srcOrd="0" destOrd="0" parTransId="{BD100866-5A5E-46FE-B2FD-EA200F0CCC69}" sibTransId="{D135ED81-DC89-4E3A-BF47-5DA056D3E4B0}"/>
    <dgm:cxn modelId="{1BD5E2B8-8ED2-0D46-BC16-74B9F8D8807F}" type="presParOf" srcId="{D7935CC0-C5F0-5D4C-AFD7-175CA5C7E603}" destId="{C37A0278-B33A-8041-B7AC-A4023DBE4F00}" srcOrd="0" destOrd="0" presId="urn:microsoft.com/office/officeart/2005/8/layout/hierarchy3"/>
    <dgm:cxn modelId="{EA7DA20E-D4AE-8F4F-B548-A389AF0E0990}" type="presParOf" srcId="{C37A0278-B33A-8041-B7AC-A4023DBE4F00}" destId="{558BF83D-E312-F64D-8258-8C82D03A0E31}" srcOrd="0" destOrd="0" presId="urn:microsoft.com/office/officeart/2005/8/layout/hierarchy3"/>
    <dgm:cxn modelId="{65789928-85C0-7647-AE0D-285A77EBA66B}" type="presParOf" srcId="{558BF83D-E312-F64D-8258-8C82D03A0E31}" destId="{9A64DD68-9CA1-E247-8C54-0B9EF76A8657}" srcOrd="0" destOrd="0" presId="urn:microsoft.com/office/officeart/2005/8/layout/hierarchy3"/>
    <dgm:cxn modelId="{F6A882CD-9193-2945-BF1F-B7C82FEB932D}" type="presParOf" srcId="{558BF83D-E312-F64D-8258-8C82D03A0E31}" destId="{37BD87C0-2880-C84C-A430-F6F1812E76C6}" srcOrd="1" destOrd="0" presId="urn:microsoft.com/office/officeart/2005/8/layout/hierarchy3"/>
    <dgm:cxn modelId="{C74F743B-7B96-8043-893C-642C8358FAD1}" type="presParOf" srcId="{C37A0278-B33A-8041-B7AC-A4023DBE4F00}" destId="{1FE4D54B-076B-2741-9933-5E40C16B962E}" srcOrd="1" destOrd="0" presId="urn:microsoft.com/office/officeart/2005/8/layout/hierarchy3"/>
    <dgm:cxn modelId="{54C757FF-8D1C-2B4B-90A2-AACC2FFDA1C1}" type="presParOf" srcId="{1FE4D54B-076B-2741-9933-5E40C16B962E}" destId="{994588DE-2EF2-2849-80FD-FD4D610B9A1E}" srcOrd="0" destOrd="0" presId="urn:microsoft.com/office/officeart/2005/8/layout/hierarchy3"/>
    <dgm:cxn modelId="{DD89B6FA-7C26-DD49-A04E-E274C107C301}" type="presParOf" srcId="{1FE4D54B-076B-2741-9933-5E40C16B962E}" destId="{DFFEAC1A-8002-964C-A356-AA23F0E01669}" srcOrd="1" destOrd="0" presId="urn:microsoft.com/office/officeart/2005/8/layout/hierarchy3"/>
    <dgm:cxn modelId="{2F56E0AC-992D-D64D-9798-A2994E7736FC}" type="presParOf" srcId="{D7935CC0-C5F0-5D4C-AFD7-175CA5C7E603}" destId="{7E019A89-8625-6F4C-9BFD-9E5FF0602ECE}" srcOrd="1" destOrd="0" presId="urn:microsoft.com/office/officeart/2005/8/layout/hierarchy3"/>
    <dgm:cxn modelId="{5997FFD8-F18D-624B-8529-2E9338E4F97E}" type="presParOf" srcId="{7E019A89-8625-6F4C-9BFD-9E5FF0602ECE}" destId="{D6FFEB7A-C23B-1846-81BB-40CB5581DE82}" srcOrd="0" destOrd="0" presId="urn:microsoft.com/office/officeart/2005/8/layout/hierarchy3"/>
    <dgm:cxn modelId="{B4EFA483-B5F9-E042-85B3-D4F48E883D14}" type="presParOf" srcId="{D6FFEB7A-C23B-1846-81BB-40CB5581DE82}" destId="{5C35CB11-3F45-584C-B24D-E120E9B9E2FF}" srcOrd="0" destOrd="0" presId="urn:microsoft.com/office/officeart/2005/8/layout/hierarchy3"/>
    <dgm:cxn modelId="{6929D8B8-433A-FE48-997D-D901474B9100}" type="presParOf" srcId="{D6FFEB7A-C23B-1846-81BB-40CB5581DE82}" destId="{1A0C6044-0B79-C14E-A4B8-91599F12FCA5}" srcOrd="1" destOrd="0" presId="urn:microsoft.com/office/officeart/2005/8/layout/hierarchy3"/>
    <dgm:cxn modelId="{E254DCE2-FB70-EB41-B810-F4194B484A29}" type="presParOf" srcId="{7E019A89-8625-6F4C-9BFD-9E5FF0602ECE}" destId="{8E02FA50-177D-A549-8571-6D2907126190}" srcOrd="1" destOrd="0" presId="urn:microsoft.com/office/officeart/2005/8/layout/hierarchy3"/>
    <dgm:cxn modelId="{0D55A870-122A-F84A-8D09-09C68DC60620}" type="presParOf" srcId="{8E02FA50-177D-A549-8571-6D2907126190}" destId="{2FD568CC-7981-FC4A-BB7E-68B37EC17FEA}" srcOrd="0" destOrd="0" presId="urn:microsoft.com/office/officeart/2005/8/layout/hierarchy3"/>
    <dgm:cxn modelId="{269814DF-308B-C444-8BEF-702705E2C583}" type="presParOf" srcId="{8E02FA50-177D-A549-8571-6D2907126190}" destId="{2B3CC661-D394-F146-B100-AAF0A38AC18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B35DA2-4419-4F8C-BF1F-4383D951BC5D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64A9F7-C29C-419B-A013-F739B2FC304A}">
      <dgm:prSet/>
      <dgm:spPr/>
      <dgm:t>
        <a:bodyPr/>
        <a:lstStyle/>
        <a:p>
          <a:r>
            <a:rPr lang="en-GB" dirty="0"/>
            <a:t>m2 = </a:t>
          </a:r>
          <a:r>
            <a:rPr lang="en-GB" dirty="0" err="1"/>
            <a:t>umxACEv</a:t>
          </a:r>
          <a:r>
            <a:rPr lang="en-GB" dirty="0"/>
            <a:t>(</a:t>
          </a:r>
          <a:r>
            <a:rPr lang="en-GB" dirty="0" err="1"/>
            <a:t>selDVs</a:t>
          </a:r>
          <a:r>
            <a:rPr lang="en-GB" dirty="0"/>
            <a:t> ="</a:t>
          </a:r>
          <a:r>
            <a:rPr lang="en-GB" dirty="0" err="1"/>
            <a:t>wt</a:t>
          </a:r>
          <a:r>
            <a:rPr lang="en-GB" dirty="0"/>
            <a:t>", </a:t>
          </a:r>
          <a:r>
            <a:rPr lang="en-GB" dirty="0" err="1"/>
            <a:t>sep</a:t>
          </a:r>
          <a:r>
            <a:rPr lang="en-GB" dirty="0"/>
            <a:t> = "", </a:t>
          </a:r>
          <a:r>
            <a:rPr lang="en-GB" dirty="0" err="1"/>
            <a:t>dzData</a:t>
          </a:r>
          <a:r>
            <a:rPr lang="en-GB" dirty="0"/>
            <a:t> = </a:t>
          </a:r>
          <a:r>
            <a:rPr lang="en-GB" dirty="0" err="1"/>
            <a:t>dzData</a:t>
          </a:r>
          <a:r>
            <a:rPr lang="en-GB" dirty="0"/>
            <a:t>, mzData = mzData, </a:t>
          </a:r>
          <a:r>
            <a:rPr lang="en-GB" dirty="0" err="1"/>
            <a:t>dzCr</a:t>
          </a:r>
          <a:r>
            <a:rPr lang="en-GB" dirty="0"/>
            <a:t> = .25)</a:t>
          </a:r>
          <a:endParaRPr lang="en-US" dirty="0"/>
        </a:p>
      </dgm:t>
    </dgm:pt>
    <dgm:pt modelId="{17D441C7-BF2F-48CB-BE8F-3454837057E7}" type="parTrans" cxnId="{739024AE-71E3-4739-B0DA-BD2A8CAB9B4D}">
      <dgm:prSet/>
      <dgm:spPr/>
      <dgm:t>
        <a:bodyPr/>
        <a:lstStyle/>
        <a:p>
          <a:endParaRPr lang="en-US"/>
        </a:p>
      </dgm:t>
    </dgm:pt>
    <dgm:pt modelId="{7755ECA2-0963-4C74-B4BA-BA630588C014}" type="sibTrans" cxnId="{739024AE-71E3-4739-B0DA-BD2A8CAB9B4D}">
      <dgm:prSet/>
      <dgm:spPr/>
      <dgm:t>
        <a:bodyPr/>
        <a:lstStyle/>
        <a:p>
          <a:endParaRPr lang="en-US"/>
        </a:p>
      </dgm:t>
    </dgm:pt>
    <dgm:pt modelId="{10CD292D-502C-492C-A7F0-8093CB1A6467}">
      <dgm:prSet/>
      <dgm:spPr/>
      <dgm:t>
        <a:bodyPr/>
        <a:lstStyle/>
        <a:p>
          <a:r>
            <a:rPr lang="en-GB" dirty="0"/>
            <a:t>note: the underlying matrices are still called A, C, and E.</a:t>
          </a:r>
        </a:p>
        <a:p>
          <a:r>
            <a:rPr lang="en-GB" dirty="0"/>
            <a:t>I catch this in the summary table, so columns are </a:t>
          </a:r>
          <a:r>
            <a:rPr lang="en-GB" dirty="0" err="1"/>
            <a:t>labeled</a:t>
          </a:r>
          <a:r>
            <a:rPr lang="en-GB" dirty="0"/>
            <a:t> A, D, and E.</a:t>
          </a:r>
          <a:endParaRPr lang="en-US" dirty="0"/>
        </a:p>
      </dgm:t>
    </dgm:pt>
    <dgm:pt modelId="{AAB5402C-9326-44B0-96CE-123CF41DB9CD}" type="parTrans" cxnId="{BC0FCDAC-B89F-439C-83FC-F9E287225C54}">
      <dgm:prSet/>
      <dgm:spPr/>
      <dgm:t>
        <a:bodyPr/>
        <a:lstStyle/>
        <a:p>
          <a:endParaRPr lang="en-US"/>
        </a:p>
      </dgm:t>
    </dgm:pt>
    <dgm:pt modelId="{CA194BFE-353B-4BD0-8A13-AFDC7888869C}" type="sibTrans" cxnId="{BC0FCDAC-B89F-439C-83FC-F9E287225C54}">
      <dgm:prSet/>
      <dgm:spPr/>
      <dgm:t>
        <a:bodyPr/>
        <a:lstStyle/>
        <a:p>
          <a:endParaRPr lang="en-US"/>
        </a:p>
      </dgm:t>
    </dgm:pt>
    <dgm:pt modelId="{5E59DE51-9C59-47D0-81D5-E4F9C005374E}">
      <dgm:prSet/>
      <dgm:spPr/>
      <dgm:t>
        <a:bodyPr/>
        <a:lstStyle/>
        <a:p>
          <a:r>
            <a:rPr lang="en-GB" dirty="0"/>
            <a:t>However, currently, the plot will say A, C, E.</a:t>
          </a:r>
          <a:endParaRPr lang="en-US" dirty="0"/>
        </a:p>
      </dgm:t>
    </dgm:pt>
    <dgm:pt modelId="{86A782D0-ADB4-41EF-A861-9A5A012B82EB}" type="parTrans" cxnId="{ECB97168-18C1-4661-A0D7-D7E96AB131B5}">
      <dgm:prSet/>
      <dgm:spPr/>
      <dgm:t>
        <a:bodyPr/>
        <a:lstStyle/>
        <a:p>
          <a:endParaRPr lang="en-US"/>
        </a:p>
      </dgm:t>
    </dgm:pt>
    <dgm:pt modelId="{C6ABA937-4D46-4586-A991-D01A1D2A415F}" type="sibTrans" cxnId="{ECB97168-18C1-4661-A0D7-D7E96AB131B5}">
      <dgm:prSet/>
      <dgm:spPr/>
      <dgm:t>
        <a:bodyPr/>
        <a:lstStyle/>
        <a:p>
          <a:endParaRPr lang="en-US"/>
        </a:p>
      </dgm:t>
    </dgm:pt>
    <dgm:pt modelId="{EB95E2CE-6229-6342-9894-BAB55D902434}" type="pres">
      <dgm:prSet presAssocID="{5CB35DA2-4419-4F8C-BF1F-4383D951BC5D}" presName="Name0" presStyleCnt="0">
        <dgm:presLayoutVars>
          <dgm:dir/>
          <dgm:animLvl val="lvl"/>
          <dgm:resizeHandles val="exact"/>
        </dgm:presLayoutVars>
      </dgm:prSet>
      <dgm:spPr/>
    </dgm:pt>
    <dgm:pt modelId="{1CF0AA4D-05D6-1247-8F93-B1DD06ED67C6}" type="pres">
      <dgm:prSet presAssocID="{D464A9F7-C29C-419B-A013-F739B2FC304A}" presName="boxAndChildren" presStyleCnt="0"/>
      <dgm:spPr/>
    </dgm:pt>
    <dgm:pt modelId="{B7C02EAE-72D3-BC41-84CE-A92A9BBDD1DB}" type="pres">
      <dgm:prSet presAssocID="{D464A9F7-C29C-419B-A013-F739B2FC304A}" presName="parentTextBox" presStyleLbl="node1" presStyleIdx="0" presStyleCnt="1"/>
      <dgm:spPr/>
    </dgm:pt>
    <dgm:pt modelId="{75DE3D17-D974-2340-8DA5-351818B6320D}" type="pres">
      <dgm:prSet presAssocID="{D464A9F7-C29C-419B-A013-F739B2FC304A}" presName="entireBox" presStyleLbl="node1" presStyleIdx="0" presStyleCnt="1"/>
      <dgm:spPr/>
    </dgm:pt>
    <dgm:pt modelId="{FBF565A7-5F83-5141-9AB7-0E56493F548A}" type="pres">
      <dgm:prSet presAssocID="{D464A9F7-C29C-419B-A013-F739B2FC304A}" presName="descendantBox" presStyleCnt="0"/>
      <dgm:spPr/>
    </dgm:pt>
    <dgm:pt modelId="{0A19CE7B-2F4B-8640-914E-1291FE3CF9EB}" type="pres">
      <dgm:prSet presAssocID="{10CD292D-502C-492C-A7F0-8093CB1A6467}" presName="childTextBox" presStyleLbl="fgAccFollowNode1" presStyleIdx="0" presStyleCnt="2">
        <dgm:presLayoutVars>
          <dgm:bulletEnabled val="1"/>
        </dgm:presLayoutVars>
      </dgm:prSet>
      <dgm:spPr/>
    </dgm:pt>
    <dgm:pt modelId="{5B584F41-C36E-B04A-80BA-6D13EA59C196}" type="pres">
      <dgm:prSet presAssocID="{5E59DE51-9C59-47D0-81D5-E4F9C005374E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A0C5E355-D9A3-6F46-AA2E-B142C32CE24C}" type="presOf" srcId="{D464A9F7-C29C-419B-A013-F739B2FC304A}" destId="{B7C02EAE-72D3-BC41-84CE-A92A9BBDD1DB}" srcOrd="0" destOrd="0" presId="urn:microsoft.com/office/officeart/2005/8/layout/process4"/>
    <dgm:cxn modelId="{ECB97168-18C1-4661-A0D7-D7E96AB131B5}" srcId="{D464A9F7-C29C-419B-A013-F739B2FC304A}" destId="{5E59DE51-9C59-47D0-81D5-E4F9C005374E}" srcOrd="1" destOrd="0" parTransId="{86A782D0-ADB4-41EF-A861-9A5A012B82EB}" sibTransId="{C6ABA937-4D46-4586-A991-D01A1D2A415F}"/>
    <dgm:cxn modelId="{D8975383-6D10-8D4F-A879-3C545541E4A5}" type="presOf" srcId="{10CD292D-502C-492C-A7F0-8093CB1A6467}" destId="{0A19CE7B-2F4B-8640-914E-1291FE3CF9EB}" srcOrd="0" destOrd="0" presId="urn:microsoft.com/office/officeart/2005/8/layout/process4"/>
    <dgm:cxn modelId="{803664A4-552C-084E-B7B5-2B9FAD1701D6}" type="presOf" srcId="{5CB35DA2-4419-4F8C-BF1F-4383D951BC5D}" destId="{EB95E2CE-6229-6342-9894-BAB55D902434}" srcOrd="0" destOrd="0" presId="urn:microsoft.com/office/officeart/2005/8/layout/process4"/>
    <dgm:cxn modelId="{BC0FCDAC-B89F-439C-83FC-F9E287225C54}" srcId="{D464A9F7-C29C-419B-A013-F739B2FC304A}" destId="{10CD292D-502C-492C-A7F0-8093CB1A6467}" srcOrd="0" destOrd="0" parTransId="{AAB5402C-9326-44B0-96CE-123CF41DB9CD}" sibTransId="{CA194BFE-353B-4BD0-8A13-AFDC7888869C}"/>
    <dgm:cxn modelId="{739024AE-71E3-4739-B0DA-BD2A8CAB9B4D}" srcId="{5CB35DA2-4419-4F8C-BF1F-4383D951BC5D}" destId="{D464A9F7-C29C-419B-A013-F739B2FC304A}" srcOrd="0" destOrd="0" parTransId="{17D441C7-BF2F-48CB-BE8F-3454837057E7}" sibTransId="{7755ECA2-0963-4C74-B4BA-BA630588C014}"/>
    <dgm:cxn modelId="{A70983CD-9D54-EA4B-9DFB-596BF7B691C1}" type="presOf" srcId="{5E59DE51-9C59-47D0-81D5-E4F9C005374E}" destId="{5B584F41-C36E-B04A-80BA-6D13EA59C196}" srcOrd="0" destOrd="0" presId="urn:microsoft.com/office/officeart/2005/8/layout/process4"/>
    <dgm:cxn modelId="{48EF99D7-79C8-5F4B-81A4-DB0AC9904B55}" type="presOf" srcId="{D464A9F7-C29C-419B-A013-F739B2FC304A}" destId="{75DE3D17-D974-2340-8DA5-351818B6320D}" srcOrd="1" destOrd="0" presId="urn:microsoft.com/office/officeart/2005/8/layout/process4"/>
    <dgm:cxn modelId="{6D5FC499-D8FA-1845-9EBE-F5AB4C26C38E}" type="presParOf" srcId="{EB95E2CE-6229-6342-9894-BAB55D902434}" destId="{1CF0AA4D-05D6-1247-8F93-B1DD06ED67C6}" srcOrd="0" destOrd="0" presId="urn:microsoft.com/office/officeart/2005/8/layout/process4"/>
    <dgm:cxn modelId="{137BE2E8-AE33-364A-9630-70A7590257CA}" type="presParOf" srcId="{1CF0AA4D-05D6-1247-8F93-B1DD06ED67C6}" destId="{B7C02EAE-72D3-BC41-84CE-A92A9BBDD1DB}" srcOrd="0" destOrd="0" presId="urn:microsoft.com/office/officeart/2005/8/layout/process4"/>
    <dgm:cxn modelId="{3DCC81F0-0858-724C-A75A-2E32EB904BED}" type="presParOf" srcId="{1CF0AA4D-05D6-1247-8F93-B1DD06ED67C6}" destId="{75DE3D17-D974-2340-8DA5-351818B6320D}" srcOrd="1" destOrd="0" presId="urn:microsoft.com/office/officeart/2005/8/layout/process4"/>
    <dgm:cxn modelId="{600E4AC2-97C6-814F-89C7-96FB9009F3D3}" type="presParOf" srcId="{1CF0AA4D-05D6-1247-8F93-B1DD06ED67C6}" destId="{FBF565A7-5F83-5141-9AB7-0E56493F548A}" srcOrd="2" destOrd="0" presId="urn:microsoft.com/office/officeart/2005/8/layout/process4"/>
    <dgm:cxn modelId="{505C6015-32AC-B243-9E3C-709B7D112877}" type="presParOf" srcId="{FBF565A7-5F83-5141-9AB7-0E56493F548A}" destId="{0A19CE7B-2F4B-8640-914E-1291FE3CF9EB}" srcOrd="0" destOrd="0" presId="urn:microsoft.com/office/officeart/2005/8/layout/process4"/>
    <dgm:cxn modelId="{DB7B0F5E-06DA-2D4E-A9E2-B9B061BD95F1}" type="presParOf" srcId="{FBF565A7-5F83-5141-9AB7-0E56493F548A}" destId="{5B584F41-C36E-B04A-80BA-6D13EA59C19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4DD68-9CA1-E247-8C54-0B9EF76A8657}">
      <dsp:nvSpPr>
        <dsp:cNvPr id="0" name=""/>
        <dsp:cNvSpPr/>
      </dsp:nvSpPr>
      <dsp:spPr>
        <a:xfrm>
          <a:off x="765" y="1219185"/>
          <a:ext cx="2785558" cy="139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umxACEv()</a:t>
          </a:r>
        </a:p>
      </dsp:txBody>
      <dsp:txXfrm>
        <a:off x="41558" y="1259978"/>
        <a:ext cx="2703972" cy="1311193"/>
      </dsp:txXfrm>
    </dsp:sp>
    <dsp:sp modelId="{994588DE-2EF2-2849-80FD-FD4D610B9A1E}">
      <dsp:nvSpPr>
        <dsp:cNvPr id="0" name=""/>
        <dsp:cNvSpPr/>
      </dsp:nvSpPr>
      <dsp:spPr>
        <a:xfrm>
          <a:off x="279321" y="2611965"/>
          <a:ext cx="278555" cy="1044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584"/>
              </a:lnTo>
              <a:lnTo>
                <a:pt x="278555" y="104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EAC1A-8002-964C-A356-AA23F0E01669}">
      <dsp:nvSpPr>
        <dsp:cNvPr id="0" name=""/>
        <dsp:cNvSpPr/>
      </dsp:nvSpPr>
      <dsp:spPr>
        <a:xfrm>
          <a:off x="557877" y="2960159"/>
          <a:ext cx="2228447" cy="139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Read the help ?umxACEv</a:t>
          </a:r>
        </a:p>
      </dsp:txBody>
      <dsp:txXfrm>
        <a:off x="598670" y="3000952"/>
        <a:ext cx="2146861" cy="1311193"/>
      </dsp:txXfrm>
    </dsp:sp>
    <dsp:sp modelId="{5C35CB11-3F45-584C-B24D-E120E9B9E2FF}">
      <dsp:nvSpPr>
        <dsp:cNvPr id="0" name=""/>
        <dsp:cNvSpPr/>
      </dsp:nvSpPr>
      <dsp:spPr>
        <a:xfrm>
          <a:off x="3482713" y="1219185"/>
          <a:ext cx="2785558" cy="139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umxACE()</a:t>
          </a:r>
        </a:p>
      </dsp:txBody>
      <dsp:txXfrm>
        <a:off x="3523506" y="1259978"/>
        <a:ext cx="2703972" cy="1311193"/>
      </dsp:txXfrm>
    </dsp:sp>
    <dsp:sp modelId="{2FD568CC-7981-FC4A-BB7E-68B37EC17FEA}">
      <dsp:nvSpPr>
        <dsp:cNvPr id="0" name=""/>
        <dsp:cNvSpPr/>
      </dsp:nvSpPr>
      <dsp:spPr>
        <a:xfrm>
          <a:off x="3761269" y="2611965"/>
          <a:ext cx="278555" cy="1044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584"/>
              </a:lnTo>
              <a:lnTo>
                <a:pt x="278555" y="104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CC661-D394-F146-B100-AAF0A38AC184}">
      <dsp:nvSpPr>
        <dsp:cNvPr id="0" name=""/>
        <dsp:cNvSpPr/>
      </dsp:nvSpPr>
      <dsp:spPr>
        <a:xfrm>
          <a:off x="4039825" y="2960159"/>
          <a:ext cx="2228447" cy="139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Read the help ?umxACE</a:t>
          </a:r>
        </a:p>
      </dsp:txBody>
      <dsp:txXfrm>
        <a:off x="4080618" y="3000952"/>
        <a:ext cx="2146861" cy="1311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E3D17-D974-2340-8DA5-351818B6320D}">
      <dsp:nvSpPr>
        <dsp:cNvPr id="0" name=""/>
        <dsp:cNvSpPr/>
      </dsp:nvSpPr>
      <dsp:spPr>
        <a:xfrm>
          <a:off x="0" y="0"/>
          <a:ext cx="10515600" cy="41544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m2 = </a:t>
          </a:r>
          <a:r>
            <a:rPr lang="en-GB" sz="4200" kern="1200" dirty="0" err="1"/>
            <a:t>umxACEv</a:t>
          </a:r>
          <a:r>
            <a:rPr lang="en-GB" sz="4200" kern="1200" dirty="0"/>
            <a:t>(</a:t>
          </a:r>
          <a:r>
            <a:rPr lang="en-GB" sz="4200" kern="1200" dirty="0" err="1"/>
            <a:t>selDVs</a:t>
          </a:r>
          <a:r>
            <a:rPr lang="en-GB" sz="4200" kern="1200" dirty="0"/>
            <a:t> ="</a:t>
          </a:r>
          <a:r>
            <a:rPr lang="en-GB" sz="4200" kern="1200" dirty="0" err="1"/>
            <a:t>wt</a:t>
          </a:r>
          <a:r>
            <a:rPr lang="en-GB" sz="4200" kern="1200" dirty="0"/>
            <a:t>", </a:t>
          </a:r>
          <a:r>
            <a:rPr lang="en-GB" sz="4200" kern="1200" dirty="0" err="1"/>
            <a:t>sep</a:t>
          </a:r>
          <a:r>
            <a:rPr lang="en-GB" sz="4200" kern="1200" dirty="0"/>
            <a:t> = "", </a:t>
          </a:r>
          <a:r>
            <a:rPr lang="en-GB" sz="4200" kern="1200" dirty="0" err="1"/>
            <a:t>dzData</a:t>
          </a:r>
          <a:r>
            <a:rPr lang="en-GB" sz="4200" kern="1200" dirty="0"/>
            <a:t> = </a:t>
          </a:r>
          <a:r>
            <a:rPr lang="en-GB" sz="4200" kern="1200" dirty="0" err="1"/>
            <a:t>dzData</a:t>
          </a:r>
          <a:r>
            <a:rPr lang="en-GB" sz="4200" kern="1200" dirty="0"/>
            <a:t>, mzData = mzData, </a:t>
          </a:r>
          <a:r>
            <a:rPr lang="en-GB" sz="4200" kern="1200" dirty="0" err="1"/>
            <a:t>dzCr</a:t>
          </a:r>
          <a:r>
            <a:rPr lang="en-GB" sz="4200" kern="1200" dirty="0"/>
            <a:t> = .25)</a:t>
          </a:r>
          <a:endParaRPr lang="en-US" sz="4200" kern="1200" dirty="0"/>
        </a:p>
      </dsp:txBody>
      <dsp:txXfrm>
        <a:off x="0" y="0"/>
        <a:ext cx="10515600" cy="2243423"/>
      </dsp:txXfrm>
    </dsp:sp>
    <dsp:sp modelId="{0A19CE7B-2F4B-8640-914E-1291FE3CF9EB}">
      <dsp:nvSpPr>
        <dsp:cNvPr id="0" name=""/>
        <dsp:cNvSpPr/>
      </dsp:nvSpPr>
      <dsp:spPr>
        <a:xfrm>
          <a:off x="0" y="2160333"/>
          <a:ext cx="5257799" cy="19110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note: the underlying matrices are still called A, C, and E.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I catch this in the summary table, so columns are </a:t>
          </a:r>
          <a:r>
            <a:rPr lang="en-GB" sz="2700" kern="1200" dirty="0" err="1"/>
            <a:t>labeled</a:t>
          </a:r>
          <a:r>
            <a:rPr lang="en-GB" sz="2700" kern="1200" dirty="0"/>
            <a:t> A, D, and E.</a:t>
          </a:r>
          <a:endParaRPr lang="en-US" sz="2700" kern="1200" dirty="0"/>
        </a:p>
      </dsp:txBody>
      <dsp:txXfrm>
        <a:off x="0" y="2160333"/>
        <a:ext cx="5257799" cy="1911064"/>
      </dsp:txXfrm>
    </dsp:sp>
    <dsp:sp modelId="{5B584F41-C36E-B04A-80BA-6D13EA59C196}">
      <dsp:nvSpPr>
        <dsp:cNvPr id="0" name=""/>
        <dsp:cNvSpPr/>
      </dsp:nvSpPr>
      <dsp:spPr>
        <a:xfrm>
          <a:off x="5257800" y="2160333"/>
          <a:ext cx="5257799" cy="1911064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However, currently, the plot will say A, C, E.</a:t>
          </a:r>
          <a:endParaRPr lang="en-US" sz="2700" kern="1200" dirty="0"/>
        </a:p>
      </dsp:txBody>
      <dsp:txXfrm>
        <a:off x="5257800" y="2160333"/>
        <a:ext cx="5257799" cy="1911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F4F-B94C-8D4A-A3F7-14EE45C385E6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F4F-B94C-8D4A-A3F7-14EE45C385E6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8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F4F-B94C-8D4A-A3F7-14EE45C385E6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7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446469" indent="-446469">
              <a:spcBef>
                <a:spcPts val="1406"/>
              </a:spcBef>
              <a:buSzPct val="80000"/>
              <a:buBlip>
                <a:blip r:embed="rId2"/>
              </a:buBlip>
              <a:defRPr sz="2812"/>
            </a:lvl1pPr>
            <a:lvl2pPr marL="535762" indent="-357175">
              <a:spcBef>
                <a:spcPts val="1406"/>
              </a:spcBef>
              <a:buSzPct val="70000"/>
              <a:buBlip>
                <a:blip r:embed="rId2"/>
              </a:buBlip>
            </a:lvl2pPr>
            <a:lvl3pPr marL="625056" indent="-267881">
              <a:spcBef>
                <a:spcPts val="1406"/>
              </a:spcBef>
              <a:buSzPct val="55000"/>
              <a:buBlip>
                <a:blip r:embed="rId2"/>
              </a:buBlip>
              <a:defRPr sz="2250"/>
            </a:lvl3pPr>
            <a:lvl4pPr marL="714350" indent="-178587">
              <a:spcBef>
                <a:spcPts val="1406"/>
              </a:spcBef>
              <a:buSzPct val="40000"/>
              <a:buBlip>
                <a:blip r:embed="rId2"/>
              </a:buBlip>
              <a:defRPr sz="1969"/>
            </a:lvl4pPr>
            <a:lvl5pPr marL="803643" indent="-89294">
              <a:spcBef>
                <a:spcPts val="1406"/>
              </a:spcBef>
              <a:buSzPct val="28000"/>
              <a:buBlip>
                <a:blip r:embed="rId2"/>
              </a:buBlip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95996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F4F-B94C-8D4A-A3F7-14EE45C385E6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1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F4F-B94C-8D4A-A3F7-14EE45C385E6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2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F4F-B94C-8D4A-A3F7-14EE45C385E6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5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F4F-B94C-8D4A-A3F7-14EE45C385E6}" type="datetimeFigureOut">
              <a:rPr lang="en-US" smtClean="0"/>
              <a:t>3/2/20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5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F4F-B94C-8D4A-A3F7-14EE45C385E6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1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F4F-B94C-8D4A-A3F7-14EE45C385E6}" type="datetimeFigureOut">
              <a:rPr lang="en-US" smtClean="0"/>
              <a:t>3/2/20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8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F4F-B94C-8D4A-A3F7-14EE45C385E6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7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F4F-B94C-8D4A-A3F7-14EE45C385E6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65F4F-B94C-8D4A-A3F7-14EE45C385E6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283F8-5507-8341-80FC-208B43DD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(null)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www.amazon.co.uk/Idea-Factory-Great-American-Innovation/dp/0143122797/ref=sr_1_1?ie=UTF8&amp;qid=1520290510&amp;sr=8-1&amp;keywords=the+idea+factor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en-GB"/>
              <a:t>Univariate Modeling in </a:t>
            </a:r>
            <a:r>
              <a:rPr lang="en-GB" i="1"/>
              <a:t>umx</a:t>
            </a:r>
            <a:endParaRPr lang="en-US" i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en-US"/>
              <a:t>Timothy C. Bates</a:t>
            </a:r>
          </a:p>
          <a:p>
            <a:pPr algn="l"/>
            <a:r>
              <a:rPr lang="en-US"/>
              <a:t>tim.bates@ed.ac.uk</a:t>
            </a:r>
          </a:p>
        </p:txBody>
      </p:sp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1EDE0-B06C-5545-9A67-33809393D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15" y="5401080"/>
            <a:ext cx="10936491" cy="8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58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57C28-9050-A341-A756-DE9D57D4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9346311" cy="1346693"/>
          </a:xfrm>
        </p:spPr>
        <p:txBody>
          <a:bodyPr>
            <a:normAutofit/>
          </a:bodyPr>
          <a:lstStyle/>
          <a:p>
            <a:r>
              <a:rPr lang="en-GB" sz="4000" b="1" dirty="0" err="1"/>
              <a:t>umxACEv</a:t>
            </a:r>
            <a:r>
              <a:rPr lang="en-GB" sz="4000" b="1" dirty="0"/>
              <a:t>: </a:t>
            </a:r>
            <a:r>
              <a:rPr lang="en-GB" sz="4000" dirty="0"/>
              <a:t>just the parameters we need</a:t>
            </a:r>
            <a:endParaRPr lang="en-US" sz="4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28B98-837D-9B42-BD7D-FD04A03D5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399100"/>
            <a:ext cx="6874574" cy="3645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m1 = </a:t>
            </a:r>
            <a:r>
              <a:rPr lang="en-GB" sz="2400" dirty="0" err="1"/>
              <a:t>umxACEv</a:t>
            </a:r>
            <a:r>
              <a:rPr lang="en-GB" sz="2400" dirty="0"/>
              <a:t>(</a:t>
            </a:r>
            <a:r>
              <a:rPr lang="en-GB" sz="2400" b="1" dirty="0" err="1"/>
              <a:t>selDVs</a:t>
            </a:r>
            <a:r>
              <a:rPr lang="en-GB" sz="2400" b="1" dirty="0"/>
              <a:t> = </a:t>
            </a:r>
            <a:r>
              <a:rPr lang="en-GB" sz="2400" dirty="0"/>
              <a:t>"</a:t>
            </a:r>
            <a:r>
              <a:rPr lang="en-GB" sz="2400" dirty="0" err="1"/>
              <a:t>wt</a:t>
            </a:r>
            <a:r>
              <a:rPr lang="en-GB" sz="2400" dirty="0"/>
              <a:t>", </a:t>
            </a:r>
            <a:r>
              <a:rPr lang="en-GB" sz="2400" b="1" dirty="0"/>
              <a:t>suffix</a:t>
            </a:r>
            <a:r>
              <a:rPr lang="en-GB" sz="2400" dirty="0"/>
              <a:t> ="", </a:t>
            </a:r>
            <a:r>
              <a:rPr lang="en-GB" sz="2400" b="1" dirty="0" err="1"/>
              <a:t>dzData</a:t>
            </a:r>
            <a:r>
              <a:rPr lang="en-GB" sz="2400" dirty="0"/>
              <a:t>=</a:t>
            </a:r>
            <a:r>
              <a:rPr lang="en-GB" sz="2400" dirty="0" err="1"/>
              <a:t>dzData</a:t>
            </a:r>
            <a:r>
              <a:rPr lang="en-GB" sz="2400" dirty="0"/>
              <a:t>, </a:t>
            </a:r>
            <a:r>
              <a:rPr lang="en-GB" sz="2400" b="1" dirty="0" err="1"/>
              <a:t>mzData</a:t>
            </a:r>
            <a:r>
              <a:rPr lang="en-GB" sz="2400" dirty="0"/>
              <a:t>=</a:t>
            </a:r>
            <a:r>
              <a:rPr lang="en-GB" sz="2400" dirty="0" err="1"/>
              <a:t>mzData</a:t>
            </a:r>
            <a:r>
              <a:rPr lang="en-GB" sz="2400" dirty="0"/>
              <a:t>)</a:t>
            </a:r>
          </a:p>
          <a:p>
            <a:pPr marL="0" indent="0">
              <a:buNone/>
            </a:pPr>
            <a:r>
              <a:rPr lang="en-GB" sz="1700" i="1" dirty="0">
                <a:latin typeface="Consolas" panose="020B0609020204030204" pitchFamily="49" charset="0"/>
                <a:cs typeface="Consolas" panose="020B0609020204030204" pitchFamily="49" charset="0"/>
              </a:rPr>
              <a:t>All variables continuous</a:t>
            </a:r>
          </a:p>
          <a:p>
            <a:pPr marL="0" indent="0">
              <a:buNone/>
            </a:pPr>
            <a:r>
              <a:rPr lang="en-GB" sz="1700" i="1" dirty="0">
                <a:latin typeface="Consolas" panose="020B0609020204030204" pitchFamily="49" charset="0"/>
                <a:cs typeface="Consolas" panose="020B0609020204030204" pitchFamily="49" charset="0"/>
              </a:rPr>
              <a:t>treating data as raw</a:t>
            </a:r>
          </a:p>
          <a:p>
            <a:pPr marL="0" indent="0">
              <a:buNone/>
            </a:pPr>
            <a:r>
              <a:rPr lang="en-GB" sz="1700" i="1" dirty="0">
                <a:latin typeface="Consolas" panose="020B0609020204030204" pitchFamily="49" charset="0"/>
                <a:cs typeface="Consolas" panose="020B0609020204030204" pitchFamily="49" charset="0"/>
              </a:rPr>
              <a:t>Running ACE with 4 parameters</a:t>
            </a:r>
          </a:p>
          <a:p>
            <a:pPr marL="0" indent="0">
              <a:buNone/>
            </a:pPr>
            <a:r>
              <a:rPr lang="en-GB" sz="1700" dirty="0">
                <a:latin typeface="Consolas" panose="020B0609020204030204" pitchFamily="49" charset="0"/>
                <a:cs typeface="Consolas" panose="020B0609020204030204" pitchFamily="49" charset="0"/>
              </a:rPr>
              <a:t>ACE -2×log(Likelihood) 27278.55 (df=4)</a:t>
            </a:r>
          </a:p>
          <a:p>
            <a:pPr marL="0" indent="0">
              <a:buNone/>
            </a:pPr>
            <a:r>
              <a:rPr lang="en-GB" sz="1700" dirty="0">
                <a:latin typeface="Consolas" panose="020B0609020204030204" pitchFamily="49" charset="0"/>
                <a:cs typeface="Consolas" panose="020B0609020204030204" pitchFamily="49" charset="0"/>
              </a:rPr>
              <a:t>Standardized solution</a:t>
            </a:r>
          </a:p>
          <a:p>
            <a:pPr marL="0" indent="0">
              <a:buNone/>
            </a:pPr>
            <a:r>
              <a:rPr lang="en-GB" sz="1700" dirty="0">
                <a:latin typeface="Consolas" panose="020B0609020204030204" pitchFamily="49" charset="0"/>
                <a:cs typeface="Consolas" panose="020B0609020204030204" pitchFamily="49" charset="0"/>
              </a:rPr>
              <a:t>|    |   A1|    C1|   E1|</a:t>
            </a:r>
          </a:p>
          <a:p>
            <a:pPr marL="0" indent="0">
              <a:buNone/>
            </a:pPr>
            <a:r>
              <a:rPr lang="en-GB" sz="1700" dirty="0">
                <a:latin typeface="Consolas" panose="020B0609020204030204" pitchFamily="49" charset="0"/>
                <a:cs typeface="Consolas" panose="020B0609020204030204" pitchFamily="49" charset="0"/>
              </a:rPr>
              <a:t>|:---|----:|-----:|----:|</a:t>
            </a:r>
          </a:p>
          <a:p>
            <a:pPr marL="0" indent="0">
              <a:buNone/>
            </a:pPr>
            <a:r>
              <a:rPr lang="en-GB" sz="1700" dirty="0">
                <a:latin typeface="Consolas" panose="020B0609020204030204" pitchFamily="49" charset="0"/>
                <a:cs typeface="Consolas" panose="020B0609020204030204" pitchFamily="49" charset="0"/>
              </a:rPr>
              <a:t>|wt1 | 0.95| -0.18| 0.23|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C15ABD-9FE1-4F40-B8A1-60735CC8F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0" r="2" b="2"/>
          <a:stretch/>
        </p:blipFill>
        <p:spPr>
          <a:xfrm>
            <a:off x="8786071" y="3795713"/>
            <a:ext cx="3405623" cy="3062287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900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plot(model)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plot() will make a graph, and open it in your browser</a:t>
            </a:r>
          </a:p>
          <a:p>
            <a:r>
              <a:rPr lang="en-US" dirty="0"/>
              <a:t>Can also output pdf or .dot</a:t>
            </a:r>
          </a:p>
          <a:p>
            <a:pPr lvl="1"/>
            <a:r>
              <a:rPr lang="en-US" dirty="0"/>
              <a:t>OmniGraffle or VISIO to edit plots for publication.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umx_set_auto_plot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(TRUE/FALSE)</a:t>
            </a: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umx_set_plot_file_suffix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C82A75-BFB0-7041-87E6-CF0F03DCE9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6685" y="1164921"/>
            <a:ext cx="5204309" cy="4516947"/>
          </a:xfrm>
        </p:spPr>
      </p:pic>
    </p:spTree>
    <p:extLst>
      <p:ext uri="{BB962C8B-B14F-4D97-AF65-F5344CB8AC3E}">
        <p14:creationId xmlns:p14="http://schemas.microsoft.com/office/powerpoint/2010/main" val="3238213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3598-8BDC-6D49-B850-DEFA87AAE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in the file plot() saves?</a:t>
            </a:r>
            <a:br>
              <a:rPr lang="en-US" dirty="0"/>
            </a:br>
            <a:r>
              <a:rPr lang="en-US" sz="3100" dirty="0" err="1"/>
              <a:t>Graphviz</a:t>
            </a:r>
            <a:r>
              <a:rPr lang="en-US" sz="3100" dirty="0"/>
              <a:t> </a:t>
            </a:r>
            <a:r>
              <a:rPr lang="en-GB" sz="3100" dirty="0"/>
              <a:t>“dot” language (like S (R’s parent), invented at </a:t>
            </a:r>
            <a:r>
              <a:rPr lang="en-GB" sz="3100" dirty="0">
                <a:hlinkClick r:id="rId2"/>
              </a:rPr>
              <a:t>Bell Laboratories 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C60EF-1256-5E4D-BF52-4A2DDCF98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B83370"/>
                </a:solidFill>
                <a:latin typeface="Helvetica" pitchFamily="2" charset="0"/>
              </a:rPr>
              <a:t>digraph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2D5FA8"/>
                </a:solidFill>
                <a:latin typeface="Helvetica" pitchFamily="2" charset="0"/>
              </a:rPr>
              <a:t>G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{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    </a:t>
            </a:r>
            <a:r>
              <a:rPr lang="en-GB" dirty="0">
                <a:solidFill>
                  <a:srgbClr val="C34B28"/>
                </a:solidFill>
                <a:latin typeface="Helvetica" pitchFamily="2" charset="0"/>
              </a:rPr>
              <a:t>splines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= "FALSE";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    </a:t>
            </a:r>
            <a:r>
              <a:rPr lang="en-GB" dirty="0">
                <a:solidFill>
                  <a:srgbClr val="6D6572"/>
                </a:solidFill>
                <a:latin typeface="Helvetica" pitchFamily="2" charset="0"/>
              </a:rPr>
              <a:t># </a:t>
            </a:r>
            <a:r>
              <a:rPr lang="en-GB" dirty="0" err="1">
                <a:solidFill>
                  <a:srgbClr val="6D6572"/>
                </a:solidFill>
                <a:latin typeface="Helvetica" pitchFamily="2" charset="0"/>
              </a:rPr>
              <a:t>Latents</a:t>
            </a:r>
            <a:br>
              <a:rPr lang="en-GB" dirty="0">
                <a:solidFill>
                  <a:srgbClr val="6D6572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    a1 [</a:t>
            </a:r>
            <a:r>
              <a:rPr lang="en-GB" dirty="0">
                <a:solidFill>
                  <a:srgbClr val="C34B28"/>
                </a:solidFill>
                <a:latin typeface="Helvetica" pitchFamily="2" charset="0"/>
              </a:rPr>
              <a:t>shape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= </a:t>
            </a:r>
            <a:r>
              <a:rPr lang="en-GB" dirty="0">
                <a:solidFill>
                  <a:srgbClr val="2D5FA8"/>
                </a:solidFill>
                <a:latin typeface="Helvetica" pitchFamily="2" charset="0"/>
              </a:rPr>
              <a:t>circle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];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    c1 [</a:t>
            </a:r>
            <a:r>
              <a:rPr lang="en-GB" dirty="0">
                <a:solidFill>
                  <a:srgbClr val="C34B28"/>
                </a:solidFill>
                <a:latin typeface="Helvetica" pitchFamily="2" charset="0"/>
              </a:rPr>
              <a:t>shape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= </a:t>
            </a:r>
            <a:r>
              <a:rPr lang="en-GB" dirty="0">
                <a:solidFill>
                  <a:srgbClr val="2D5FA8"/>
                </a:solidFill>
                <a:latin typeface="Helvetica" pitchFamily="2" charset="0"/>
              </a:rPr>
              <a:t>circle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];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    e1 [</a:t>
            </a:r>
            <a:r>
              <a:rPr lang="en-GB" dirty="0">
                <a:solidFill>
                  <a:srgbClr val="C34B28"/>
                </a:solidFill>
                <a:latin typeface="Helvetica" pitchFamily="2" charset="0"/>
              </a:rPr>
              <a:t>shape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= </a:t>
            </a:r>
            <a:r>
              <a:rPr lang="en-GB" dirty="0">
                <a:solidFill>
                  <a:srgbClr val="2D5FA8"/>
                </a:solidFill>
                <a:latin typeface="Helvetica" pitchFamily="2" charset="0"/>
              </a:rPr>
              <a:t>circle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];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    </a:t>
            </a:r>
            <a:r>
              <a:rPr lang="en-GB" dirty="0">
                <a:solidFill>
                  <a:srgbClr val="6D6572"/>
                </a:solidFill>
                <a:latin typeface="Helvetica" pitchFamily="2" charset="0"/>
              </a:rPr>
              <a:t># Manifests</a:t>
            </a:r>
            <a:br>
              <a:rPr lang="en-GB" dirty="0">
                <a:solidFill>
                  <a:srgbClr val="6D6572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    ht1 [</a:t>
            </a:r>
            <a:r>
              <a:rPr lang="en-GB" dirty="0">
                <a:solidFill>
                  <a:srgbClr val="C34B28"/>
                </a:solidFill>
                <a:latin typeface="Helvetica" pitchFamily="2" charset="0"/>
              </a:rPr>
              <a:t>shape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= square];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  a1 </a:t>
            </a:r>
            <a:r>
              <a:rPr lang="en-GB" dirty="0">
                <a:solidFill>
                  <a:srgbClr val="8D5C48"/>
                </a:solidFill>
                <a:latin typeface="Helvetica" pitchFamily="2" charset="0"/>
              </a:rPr>
              <a:t>-&gt;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ht1 [</a:t>
            </a:r>
            <a:r>
              <a:rPr lang="en-GB" dirty="0">
                <a:solidFill>
                  <a:srgbClr val="C34B28"/>
                </a:solidFill>
                <a:latin typeface="Helvetica" pitchFamily="2" charset="0"/>
              </a:rPr>
              <a:t>label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= "0.92"];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  c1 </a:t>
            </a:r>
            <a:r>
              <a:rPr lang="en-GB" dirty="0">
                <a:solidFill>
                  <a:srgbClr val="8D5C48"/>
                </a:solidFill>
                <a:latin typeface="Helvetica" pitchFamily="2" charset="0"/>
              </a:rPr>
              <a:t>-&gt;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ht1 [</a:t>
            </a:r>
            <a:r>
              <a:rPr lang="en-GB" dirty="0">
                <a:solidFill>
                  <a:srgbClr val="C34B28"/>
                </a:solidFill>
                <a:latin typeface="Helvetica" pitchFamily="2" charset="0"/>
              </a:rPr>
              <a:t>label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= "0.14"];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  e1 </a:t>
            </a:r>
            <a:r>
              <a:rPr lang="en-GB" dirty="0">
                <a:solidFill>
                  <a:srgbClr val="8D5C48"/>
                </a:solidFill>
                <a:latin typeface="Helvetica" pitchFamily="2" charset="0"/>
              </a:rPr>
              <a:t>-&gt;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ht1 [</a:t>
            </a:r>
            <a:r>
              <a:rPr lang="en-GB" dirty="0">
                <a:solidFill>
                  <a:srgbClr val="C34B28"/>
                </a:solidFill>
                <a:latin typeface="Helvetica" pitchFamily="2" charset="0"/>
              </a:rPr>
              <a:t>label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= "0.36"];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    {</a:t>
            </a:r>
            <a:r>
              <a:rPr lang="en-GB" dirty="0">
                <a:solidFill>
                  <a:srgbClr val="C34B28"/>
                </a:solidFill>
                <a:latin typeface="Helvetica" pitchFamily="2" charset="0"/>
              </a:rPr>
              <a:t>rank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= </a:t>
            </a:r>
            <a:r>
              <a:rPr lang="en-GB" dirty="0">
                <a:solidFill>
                  <a:srgbClr val="2D5FA8"/>
                </a:solidFill>
                <a:latin typeface="Helvetica" pitchFamily="2" charset="0"/>
              </a:rPr>
              <a:t>same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;  ht1 };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    {</a:t>
            </a:r>
            <a:r>
              <a:rPr lang="en-GB" dirty="0">
                <a:solidFill>
                  <a:srgbClr val="C34B28"/>
                </a:solidFill>
                <a:latin typeface="Helvetica" pitchFamily="2" charset="0"/>
              </a:rPr>
              <a:t>rank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= </a:t>
            </a:r>
            <a:r>
              <a:rPr lang="en-GB" dirty="0">
                <a:solidFill>
                  <a:srgbClr val="2D5FA8"/>
                </a:solidFill>
                <a:latin typeface="Helvetica" pitchFamily="2" charset="0"/>
              </a:rPr>
              <a:t>min   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;  a1 };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    {</a:t>
            </a:r>
            <a:r>
              <a:rPr lang="en-GB" dirty="0">
                <a:solidFill>
                  <a:srgbClr val="C34B28"/>
                </a:solidFill>
                <a:latin typeface="Helvetica" pitchFamily="2" charset="0"/>
              </a:rPr>
              <a:t>rank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 = </a:t>
            </a:r>
            <a:r>
              <a:rPr lang="en-GB" dirty="0">
                <a:solidFill>
                  <a:srgbClr val="2D5FA8"/>
                </a:solidFill>
                <a:latin typeface="Helvetica" pitchFamily="2" charset="0"/>
              </a:rPr>
              <a:t>max  </a:t>
            </a: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;  c1; e1 };</a:t>
            </a:r>
            <a:br>
              <a:rPr lang="en-GB" dirty="0">
                <a:solidFill>
                  <a:srgbClr val="060606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060606"/>
                </a:solidFill>
                <a:latin typeface="Helvetica" pitchFamily="2" charset="0"/>
              </a:rPr>
              <a:t>}</a:t>
            </a:r>
            <a:endParaRPr lang="en-GB" dirty="0">
              <a:solidFill>
                <a:srgbClr val="060606"/>
              </a:solidFill>
              <a:effectLst/>
              <a:latin typeface="Helvetica" pitchFamily="2" charset="0"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9CE5428-58F0-ED4B-81DA-5B7722510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56736">
            <a:off x="8549216" y="2420144"/>
            <a:ext cx="20701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3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35C3D2-8BCE-D945-8253-26C1923F1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30" b="3"/>
          <a:stretch/>
        </p:blipFill>
        <p:spPr>
          <a:xfrm>
            <a:off x="5904174" y="0"/>
            <a:ext cx="7552955" cy="6858000"/>
          </a:xfrm>
          <a:prstGeom prst="rect">
            <a:avLst/>
          </a:prstGeom>
          <a:effectLst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15B5623-7912-024B-B47E-C5451B52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Table output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A52F0D-071B-564B-9F90-977CF50FE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05869"/>
            <a:ext cx="5255244" cy="3785419"/>
          </a:xfrm>
        </p:spPr>
        <p:txBody>
          <a:bodyPr>
            <a:normAutofit/>
          </a:bodyPr>
          <a:lstStyle/>
          <a:p>
            <a:r>
              <a:rPr lang="en-US" sz="1800" dirty="0"/>
              <a:t>Markdown by default</a:t>
            </a:r>
          </a:p>
          <a:p>
            <a:r>
              <a:rPr lang="en-US" sz="1800" dirty="0"/>
              <a:t>Can be latex, html,…</a:t>
            </a:r>
          </a:p>
          <a:p>
            <a:pPr marL="0" indent="0">
              <a:buNone/>
            </a:pP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umx_set_table_format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Current format 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is'markdown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'. Valid options are 'latex', 'html', 'markdown', '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pandoc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', and '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'&gt;</a:t>
            </a:r>
          </a:p>
        </p:txBody>
      </p:sp>
    </p:spTree>
    <p:extLst>
      <p:ext uri="{BB962C8B-B14F-4D97-AF65-F5344CB8AC3E}">
        <p14:creationId xmlns:p14="http://schemas.microsoft.com/office/powerpoint/2010/main" val="2953276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E3F74E-A2D6-F84C-A694-27A980643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7" r="5913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DC6B04-A4B4-A341-A859-BAE68EE9A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What’s inside this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86418-A4C5-4140-8EB4-6997977F5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“</a:t>
            </a:r>
            <a:r>
              <a:rPr lang="en-US" sz="2400" b="1" dirty="0"/>
              <a:t>top</a:t>
            </a:r>
            <a:r>
              <a:rPr lang="en-US" sz="2400" dirty="0"/>
              <a:t>” is a model that contains all the shared matrices and algebras</a:t>
            </a:r>
          </a:p>
          <a:p>
            <a:r>
              <a:rPr lang="en-US" sz="2400" b="1" dirty="0"/>
              <a:t>MZ</a:t>
            </a:r>
            <a:r>
              <a:rPr lang="en-US" sz="2400" dirty="0"/>
              <a:t> is a model contains the MZ data and how to optimize this</a:t>
            </a:r>
          </a:p>
          <a:p>
            <a:r>
              <a:rPr lang="en-US" sz="2400" b="1" dirty="0"/>
              <a:t>DZ</a:t>
            </a:r>
            <a:r>
              <a:rPr lang="en-US" sz="2400" dirty="0"/>
              <a:t> is a model contains the DZ data and how to optimize this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2315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E8E039-FE80-7E4C-ABD6-C5700450D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35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1BD8BF-3299-5F4E-A1A0-87EFE9E4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What’s inside top?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B2EF-F33B-924E-A501-CCC697406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A, C, and E are matrices for our three variance components.</a:t>
            </a:r>
          </a:p>
          <a:p>
            <a:r>
              <a:rPr lang="en-US" sz="2400" dirty="0" err="1"/>
              <a:t>dzAr</a:t>
            </a:r>
            <a:r>
              <a:rPr lang="en-US" sz="2400" dirty="0"/>
              <a:t> and </a:t>
            </a:r>
            <a:r>
              <a:rPr lang="en-US" sz="2400" dirty="0" err="1"/>
              <a:t>dzCr</a:t>
            </a:r>
            <a:r>
              <a:rPr lang="en-US" sz="2400" dirty="0"/>
              <a:t> are our .5 and 1 expected correlations for DZs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0369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1B99-8B99-0345-8BA0-7272B14C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FullMatrix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'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expMean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F657A-EAEC-B141-8486-C84D72BC4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$labels      wt1        wt2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means "expMean_r1c1" "expMean_r1c1”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$values      wt1        wt2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means     58.81      58.81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$free        wt1        wt2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means     TRUE       TRUE</a:t>
            </a:r>
          </a:p>
        </p:txBody>
      </p:sp>
    </p:spTree>
    <p:extLst>
      <p:ext uri="{BB962C8B-B14F-4D97-AF65-F5344CB8AC3E}">
        <p14:creationId xmlns:p14="http://schemas.microsoft.com/office/powerpoint/2010/main" val="2908029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1B99-8B99-0345-8BA0-7272B14C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SymmMatrix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'A'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F657A-EAEC-B141-8486-C84D72BC4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$labels   [,1]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[1,] "A_r1c1”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$values   [,1]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[1,]   82.36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$free     [,1]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[1,] TRUE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lbound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No lower bounds assigned.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ubound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No upper bounds assigned.</a:t>
            </a:r>
          </a:p>
        </p:txBody>
      </p:sp>
    </p:spTree>
    <p:extLst>
      <p:ext uri="{BB962C8B-B14F-4D97-AF65-F5344CB8AC3E}">
        <p14:creationId xmlns:p14="http://schemas.microsoft.com/office/powerpoint/2010/main" val="3832134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1B99-8B99-0345-8BA0-7272B14C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m1$top$ACE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F657A-EAEC-B141-8486-C84D72BC4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mxAlgebra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'ACE’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$formula:  A + C + E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$result: [,1]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[1,] 86.61276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dimnames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NULL</a:t>
            </a:r>
          </a:p>
        </p:txBody>
      </p:sp>
    </p:spTree>
    <p:extLst>
      <p:ext uri="{BB962C8B-B14F-4D97-AF65-F5344CB8AC3E}">
        <p14:creationId xmlns:p14="http://schemas.microsoft.com/office/powerpoint/2010/main" val="1981661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1B99-8B99-0345-8BA0-7272B14C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m1$top$expCovMZ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F657A-EAEC-B141-8486-C84D72BC4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mxAlgebra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'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expCovMZ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$formula: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rbind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cbind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(ACE, AC),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cbind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(AC, ACE)) 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$result:         wt1      wt2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wt1 86.61   66.35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wt2 66.35   86.61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dimnames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[1] "wt1" "wt2"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     [2] "wt1" "wt2"</a:t>
            </a:r>
          </a:p>
        </p:txBody>
      </p:sp>
    </p:spTree>
    <p:extLst>
      <p:ext uri="{BB962C8B-B14F-4D97-AF65-F5344CB8AC3E}">
        <p14:creationId xmlns:p14="http://schemas.microsoft.com/office/powerpoint/2010/main" val="397052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oadmap for Univariate Analysis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Roadmap for this interactive tutorial on Univariate Twin Analysis</a:t>
            </a:r>
          </a:p>
        </p:txBody>
      </p:sp>
      <p:sp>
        <p:nvSpPr>
          <p:cNvPr id="143" name="Use data to test basic assumptions (equal means &amp; variances for twin 1/twin 2 and MZ/DZ pairs)…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Introducing and installing umx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Using umx to model genetic and environmental effects on total variance of a trait</a:t>
            </a:r>
          </a:p>
          <a:p>
            <a:pPr lvl="1"/>
            <a:r>
              <a:rPr lang="en-GB" b="1" dirty="0" err="1"/>
              <a:t>umxACEv</a:t>
            </a:r>
            <a:r>
              <a:rPr lang="en-GB" dirty="0"/>
              <a:t> models with ACE and ADE decomposition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Comparing models</a:t>
            </a:r>
          </a:p>
          <a:p>
            <a:pPr lvl="1"/>
            <a:r>
              <a:rPr lang="en-GB" b="1" dirty="0"/>
              <a:t>umxCompare </a:t>
            </a:r>
            <a:r>
              <a:rPr lang="en-GB" dirty="0"/>
              <a:t>to compare </a:t>
            </a:r>
            <a:r>
              <a:rPr lang="en-GB" b="1" dirty="0" err="1"/>
              <a:t>umxACEv</a:t>
            </a:r>
            <a:r>
              <a:rPr lang="en-GB" dirty="0"/>
              <a:t>()  and </a:t>
            </a:r>
            <a:r>
              <a:rPr lang="en-GB" b="1" dirty="0" err="1"/>
              <a:t>umxACE</a:t>
            </a:r>
            <a:r>
              <a:rPr lang="en-GB" dirty="0"/>
              <a:t>()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Testing fit of reduced models</a:t>
            </a:r>
          </a:p>
          <a:p>
            <a:pPr lvl="1"/>
            <a:r>
              <a:rPr lang="en-GB" b="1" dirty="0" err="1"/>
              <a:t>umxModify</a:t>
            </a:r>
            <a:r>
              <a:rPr lang="en-GB" b="1" dirty="0"/>
              <a:t> </a:t>
            </a:r>
            <a:r>
              <a:rPr lang="en-GB" dirty="0"/>
              <a:t>to create AE, CE and E-Only Models</a:t>
            </a:r>
          </a:p>
        </p:txBody>
      </p:sp>
    </p:spTree>
    <p:extLst>
      <p:ext uri="{BB962C8B-B14F-4D97-AF65-F5344CB8AC3E}">
        <p14:creationId xmlns:p14="http://schemas.microsoft.com/office/powerpoint/2010/main" val="829449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61A2-176D-A245-96FA-62DEBFCF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Univariate model of 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45C37-483B-5F4B-AE72-5B7351C69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 =======================</a:t>
            </a:r>
            <a:br>
              <a:rPr lang="en-GB" dirty="0">
                <a:solidFill>
                  <a:srgbClr val="9FA19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 = Univariate model of weight =</a:t>
            </a:r>
            <a:br>
              <a:rPr lang="en-GB" dirty="0">
                <a:solidFill>
                  <a:srgbClr val="9FA19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 =======================</a:t>
            </a:r>
            <a:br>
              <a:rPr lang="en-GB" dirty="0">
                <a:solidFill>
                  <a:srgbClr val="9FA19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require(</a:t>
            </a:r>
            <a:r>
              <a:rPr lang="en-GB" dirty="0">
                <a:solidFill>
                  <a:srgbClr val="D43E35"/>
                </a:solidFill>
                <a:latin typeface="Helvetica" pitchFamily="2" charset="0"/>
              </a:rPr>
              <a:t>umx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)</a:t>
            </a:r>
            <a:br>
              <a:rPr lang="en-GB" dirty="0">
                <a:solidFill>
                  <a:srgbClr val="60605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data(</a:t>
            </a:r>
            <a:r>
              <a:rPr lang="en-GB" dirty="0" err="1">
                <a:solidFill>
                  <a:srgbClr val="D43E35"/>
                </a:solidFill>
                <a:latin typeface="Helvetica" pitchFamily="2" charset="0"/>
              </a:rPr>
              <a:t>twinData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) 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 ?</a:t>
            </a:r>
            <a:r>
              <a:rPr lang="en-GB" dirty="0" err="1">
                <a:solidFill>
                  <a:srgbClr val="9FA19E"/>
                </a:solidFill>
                <a:latin typeface="Helvetica" pitchFamily="2" charset="0"/>
              </a:rPr>
              <a:t>twinData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 from Australian twins.</a:t>
            </a:r>
            <a:br>
              <a:rPr lang="en-GB" dirty="0">
                <a:solidFill>
                  <a:srgbClr val="9FA19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br>
              <a:rPr lang="en-GB" dirty="0">
                <a:solidFill>
                  <a:srgbClr val="60605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 Things to note: ACE model of weight will return a NEGATIVE variance in C.</a:t>
            </a:r>
            <a:br>
              <a:rPr lang="en-GB" dirty="0">
                <a:solidFill>
                  <a:srgbClr val="9FA19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  This is why we have </a:t>
            </a:r>
            <a:r>
              <a:rPr lang="en-GB" dirty="0" err="1">
                <a:solidFill>
                  <a:srgbClr val="9FA19E"/>
                </a:solidFill>
                <a:latin typeface="Helvetica" pitchFamily="2" charset="0"/>
              </a:rPr>
              <a:t>ACEv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! It suggests we need a different model</a:t>
            </a:r>
            <a:br>
              <a:rPr lang="en-GB" dirty="0">
                <a:solidFill>
                  <a:srgbClr val="9FA19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  In this case: ADE.</a:t>
            </a:r>
            <a:br>
              <a:rPr lang="en-GB" dirty="0">
                <a:solidFill>
                  <a:srgbClr val="9FA19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 Other things to note:</a:t>
            </a:r>
            <a:br>
              <a:rPr lang="en-GB" dirty="0">
                <a:solidFill>
                  <a:srgbClr val="9FA19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 1. </a:t>
            </a:r>
            <a:r>
              <a:rPr lang="en-GB" dirty="0" err="1">
                <a:solidFill>
                  <a:srgbClr val="9FA19E"/>
                </a:solidFill>
                <a:latin typeface="Helvetica" pitchFamily="2" charset="0"/>
              </a:rPr>
              <a:t>umxACEv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 can figure out variable names: provide "</a:t>
            </a:r>
            <a:r>
              <a:rPr lang="en-GB" dirty="0" err="1">
                <a:solidFill>
                  <a:srgbClr val="9FA19E"/>
                </a:solidFill>
                <a:latin typeface="Helvetica" pitchFamily="2" charset="0"/>
              </a:rPr>
              <a:t>sep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" and "</a:t>
            </a:r>
            <a:r>
              <a:rPr lang="en-GB" dirty="0" err="1">
                <a:solidFill>
                  <a:srgbClr val="9FA19E"/>
                </a:solidFill>
                <a:latin typeface="Helvetica" pitchFamily="2" charset="0"/>
              </a:rPr>
              <a:t>wt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" -&gt; "wt1" "wt2"</a:t>
            </a:r>
            <a:br>
              <a:rPr lang="en-GB" dirty="0">
                <a:solidFill>
                  <a:srgbClr val="9FA19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 2. </a:t>
            </a:r>
            <a:r>
              <a:rPr lang="en-GB" dirty="0" err="1">
                <a:solidFill>
                  <a:srgbClr val="9FA19E"/>
                </a:solidFill>
                <a:latin typeface="Helvetica" pitchFamily="2" charset="0"/>
              </a:rPr>
              <a:t>umxACEv</a:t>
            </a: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 picks the variables it needs from the data.</a:t>
            </a:r>
            <a:br>
              <a:rPr lang="en-GB" dirty="0">
                <a:solidFill>
                  <a:srgbClr val="9FA19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br>
              <a:rPr lang="en-GB" dirty="0">
                <a:solidFill>
                  <a:srgbClr val="60605E"/>
                </a:solidFill>
                <a:latin typeface="Helvetica" pitchFamily="2" charset="0"/>
              </a:rPr>
            </a:br>
            <a:br>
              <a:rPr lang="en-GB" dirty="0">
                <a:solidFill>
                  <a:srgbClr val="60605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D43E35"/>
                </a:solidFill>
                <a:latin typeface="Helvetica" pitchFamily="2" charset="0"/>
              </a:rPr>
              <a:t>mzData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4BA8AF"/>
                </a:solidFill>
                <a:latin typeface="Helvetica" pitchFamily="2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D43E35"/>
                </a:solidFill>
                <a:latin typeface="Helvetica" pitchFamily="2" charset="0"/>
              </a:rPr>
              <a:t>twinData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[</a:t>
            </a:r>
            <a:r>
              <a:rPr lang="en-GB" dirty="0" err="1">
                <a:solidFill>
                  <a:srgbClr val="D43E35"/>
                </a:solidFill>
                <a:latin typeface="Helvetica" pitchFamily="2" charset="0"/>
              </a:rPr>
              <a:t>twinData</a:t>
            </a:r>
            <a:r>
              <a:rPr lang="en-GB" dirty="0" err="1">
                <a:solidFill>
                  <a:srgbClr val="9C71B7"/>
                </a:solidFill>
                <a:latin typeface="Helvetica" pitchFamily="2" charset="0"/>
              </a:rPr>
              <a:t>$</a:t>
            </a:r>
            <a:r>
              <a:rPr lang="en-GB" dirty="0" err="1">
                <a:solidFill>
                  <a:srgbClr val="D43E35"/>
                </a:solidFill>
                <a:latin typeface="Helvetica" pitchFamily="2" charset="0"/>
              </a:rPr>
              <a:t>zygosity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4BA8AF"/>
                </a:solidFill>
                <a:latin typeface="Helvetica" pitchFamily="2" charset="0"/>
              </a:rPr>
              <a:t>%in%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839B00"/>
                </a:solidFill>
                <a:latin typeface="Helvetica" pitchFamily="2" charset="0"/>
              </a:rPr>
              <a:t>"MZFF"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, ]</a:t>
            </a:r>
            <a:br>
              <a:rPr lang="en-GB" dirty="0">
                <a:solidFill>
                  <a:srgbClr val="60605E"/>
                </a:solidFill>
                <a:latin typeface="Helvetica" pitchFamily="2" charset="0"/>
              </a:rPr>
            </a:b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D43E35"/>
                </a:solidFill>
                <a:latin typeface="Helvetica" pitchFamily="2" charset="0"/>
              </a:rPr>
              <a:t>dzData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 </a:t>
            </a:r>
            <a:r>
              <a:rPr lang="en-GB" dirty="0">
                <a:solidFill>
                  <a:srgbClr val="4BA8AF"/>
                </a:solidFill>
                <a:latin typeface="Helvetica" pitchFamily="2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D43E35"/>
                </a:solidFill>
                <a:latin typeface="Helvetica" pitchFamily="2" charset="0"/>
              </a:rPr>
              <a:t>twinData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[</a:t>
            </a:r>
            <a:r>
              <a:rPr lang="en-GB" dirty="0" err="1">
                <a:solidFill>
                  <a:srgbClr val="D43E35"/>
                </a:solidFill>
                <a:latin typeface="Helvetica" pitchFamily="2" charset="0"/>
              </a:rPr>
              <a:t>twinData</a:t>
            </a:r>
            <a:r>
              <a:rPr lang="en-GB" dirty="0" err="1">
                <a:solidFill>
                  <a:srgbClr val="9C71B7"/>
                </a:solidFill>
                <a:latin typeface="Helvetica" pitchFamily="2" charset="0"/>
              </a:rPr>
              <a:t>$</a:t>
            </a:r>
            <a:r>
              <a:rPr lang="en-GB" dirty="0" err="1">
                <a:solidFill>
                  <a:srgbClr val="D43E35"/>
                </a:solidFill>
                <a:latin typeface="Helvetica" pitchFamily="2" charset="0"/>
              </a:rPr>
              <a:t>zygosity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4BA8AF"/>
                </a:solidFill>
                <a:latin typeface="Helvetica" pitchFamily="2" charset="0"/>
              </a:rPr>
              <a:t>%in%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839B00"/>
                </a:solidFill>
                <a:latin typeface="Helvetica" pitchFamily="2" charset="0"/>
              </a:rPr>
              <a:t>"DZFF"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, ]</a:t>
            </a:r>
            <a:br>
              <a:rPr lang="en-GB" dirty="0">
                <a:solidFill>
                  <a:srgbClr val="60605E"/>
                </a:solidFill>
                <a:latin typeface="Helvetica" pitchFamily="2" charset="0"/>
              </a:rPr>
            </a:br>
            <a:endParaRPr lang="en-GB" dirty="0">
              <a:solidFill>
                <a:srgbClr val="60605E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9FA19E"/>
                </a:solidFill>
                <a:latin typeface="Helvetica" pitchFamily="2" charset="0"/>
              </a:rPr>
              <a:t>#'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F99927"/>
                </a:solidFill>
                <a:latin typeface="Helvetica" pitchFamily="2" charset="0"/>
              </a:rPr>
              <a:t>m1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4BA8AF"/>
                </a:solidFill>
                <a:latin typeface="Helvetica" pitchFamily="2" charset="0"/>
              </a:rPr>
              <a:t>=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60605E"/>
                </a:solidFill>
                <a:latin typeface="Helvetica" pitchFamily="2" charset="0"/>
              </a:rPr>
              <a:t>umxACEv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(</a:t>
            </a:r>
            <a:r>
              <a:rPr lang="en-GB" dirty="0" err="1">
                <a:solidFill>
                  <a:srgbClr val="F99927"/>
                </a:solidFill>
                <a:latin typeface="Helvetica" pitchFamily="2" charset="0"/>
              </a:rPr>
              <a:t>selDVs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4BA8AF"/>
                </a:solidFill>
                <a:latin typeface="Helvetica" pitchFamily="2" charset="0"/>
              </a:rPr>
              <a:t>=</a:t>
            </a:r>
            <a:r>
              <a:rPr lang="en-GB" dirty="0">
                <a:solidFill>
                  <a:srgbClr val="839B00"/>
                </a:solidFill>
                <a:latin typeface="Helvetica" pitchFamily="2" charset="0"/>
              </a:rPr>
              <a:t> "</a:t>
            </a:r>
            <a:r>
              <a:rPr lang="en-GB" dirty="0" err="1">
                <a:solidFill>
                  <a:srgbClr val="839B00"/>
                </a:solidFill>
                <a:latin typeface="Helvetica" pitchFamily="2" charset="0"/>
              </a:rPr>
              <a:t>wt</a:t>
            </a:r>
            <a:r>
              <a:rPr lang="en-GB" dirty="0">
                <a:solidFill>
                  <a:srgbClr val="839B00"/>
                </a:solidFill>
                <a:latin typeface="Helvetica" pitchFamily="2" charset="0"/>
              </a:rPr>
              <a:t>"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, </a:t>
            </a:r>
            <a:r>
              <a:rPr lang="en-GB" dirty="0" err="1">
                <a:solidFill>
                  <a:srgbClr val="F99927"/>
                </a:solidFill>
                <a:latin typeface="Helvetica" pitchFamily="2" charset="0"/>
              </a:rPr>
              <a:t>sep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4BA8AF"/>
                </a:solidFill>
                <a:latin typeface="Helvetica" pitchFamily="2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839B00"/>
                </a:solidFill>
                <a:latin typeface="Helvetica" pitchFamily="2" charset="0"/>
              </a:rPr>
              <a:t>""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, </a:t>
            </a:r>
            <a:r>
              <a:rPr lang="en-GB" dirty="0" err="1">
                <a:solidFill>
                  <a:srgbClr val="F99927"/>
                </a:solidFill>
                <a:latin typeface="Helvetica" pitchFamily="2" charset="0"/>
              </a:rPr>
              <a:t>dzData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4BA8AF"/>
                </a:solidFill>
                <a:latin typeface="Helvetica" pitchFamily="2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D43E35"/>
                </a:solidFill>
                <a:latin typeface="Helvetica" pitchFamily="2" charset="0"/>
              </a:rPr>
              <a:t>dzData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, </a:t>
            </a:r>
            <a:r>
              <a:rPr lang="en-GB" dirty="0">
                <a:solidFill>
                  <a:srgbClr val="F99927"/>
                </a:solidFill>
                <a:latin typeface="Helvetica" pitchFamily="2" charset="0"/>
              </a:rPr>
              <a:t>mzData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4BA8AF"/>
                </a:solidFill>
                <a:latin typeface="Helvetica" pitchFamily="2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dirty="0">
                <a:solidFill>
                  <a:srgbClr val="D43E35"/>
                </a:solidFill>
                <a:latin typeface="Helvetica" pitchFamily="2" charset="0"/>
              </a:rPr>
              <a:t>mzData</a:t>
            </a:r>
            <a:r>
              <a:rPr lang="en-GB" dirty="0">
                <a:solidFill>
                  <a:srgbClr val="60605E"/>
                </a:solidFill>
                <a:latin typeface="Helvetica" pitchFamily="2" charset="0"/>
              </a:rPr>
              <a:t>)</a:t>
            </a:r>
            <a:br>
              <a:rPr lang="en-GB" dirty="0">
                <a:solidFill>
                  <a:srgbClr val="60605E"/>
                </a:solidFill>
                <a:latin typeface="Helvetica" pitchFamily="2" charset="0"/>
              </a:rPr>
            </a:br>
            <a:endParaRPr lang="en-GB" dirty="0">
              <a:solidFill>
                <a:srgbClr val="9FA19E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76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7709-B3D9-2543-82D2-F014E5675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670BE-5752-9049-B5FA-F1F031CC4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ADE model</a:t>
            </a:r>
          </a:p>
          <a:p>
            <a:pPr lvl="1"/>
            <a:r>
              <a:rPr lang="en-US" dirty="0"/>
              <a:t>What’s the difference for ACE and ADE?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Just change </a:t>
            </a:r>
            <a:r>
              <a:rPr lang="en-US" b="1" dirty="0" err="1"/>
              <a:t>dzCr</a:t>
            </a:r>
            <a:r>
              <a:rPr lang="en-US" b="1" dirty="0"/>
              <a:t> to  .25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90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4A32AD-4FAB-C943-9833-A5666A8F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GB" dirty="0"/>
              <a:t>Evidence for dominance ?</a:t>
            </a:r>
            <a:br>
              <a:rPr lang="en-GB" dirty="0"/>
            </a:br>
            <a:r>
              <a:rPr lang="en-GB" dirty="0"/>
              <a:t>(DZ correlation set to .25)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F74591-B64E-42B2-89E7-72C8D84677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240373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7033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3BAF1561-20C4-41FD-A35F-BF2B9E727F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839DC788-B140-4F3E-A91E-CB3E70ED94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18D930-0EEE-448F-ABF1-2AA3C83DA5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6F65C62-3959-034A-A530-C4B785AF7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67" y="586432"/>
            <a:ext cx="6542117" cy="5528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4E478F-FBF2-8B42-BACB-7EBD79F53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Table and plot: what changed?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55393B-3E45-46FB-9D80-C4BC85ED7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    |  A1|   D1|   E1|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|:---|---:|----:|----:|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|wt1 | 0.4| 0.37| 0.23|</a:t>
            </a:r>
          </a:p>
        </p:txBody>
      </p:sp>
    </p:spTree>
    <p:extLst>
      <p:ext uri="{BB962C8B-B14F-4D97-AF65-F5344CB8AC3E}">
        <p14:creationId xmlns:p14="http://schemas.microsoft.com/office/powerpoint/2010/main" val="2664427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8311C-D909-D94F-BE41-28F1FAB5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to Try: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976E-3265-2642-A029-91E3BBD33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umxSummary(m2, report="html") </a:t>
            </a:r>
          </a:p>
          <a:p>
            <a:endParaRPr lang="en-US" dirty="0"/>
          </a:p>
          <a:p>
            <a:r>
              <a:rPr lang="en-US" dirty="0"/>
              <a:t>What happened?</a:t>
            </a:r>
          </a:p>
        </p:txBody>
      </p:sp>
    </p:spTree>
    <p:extLst>
      <p:ext uri="{BB962C8B-B14F-4D97-AF65-F5344CB8AC3E}">
        <p14:creationId xmlns:p14="http://schemas.microsoft.com/office/powerpoint/2010/main" val="1318214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BC4388-3720-FA4F-AB83-08F5B493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umxACE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35006-6B02-8849-80B3-B52F9C145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?umxACE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m1=umxACE(selDVs="wt", sep="", dzData=dzData, mzData=mzData)</a:t>
            </a:r>
          </a:p>
          <a:p>
            <a:pPr marL="0" indent="0">
              <a:buNone/>
            </a:pPr>
            <a:endParaRPr lang="en-US" sz="240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ACE -2 × log(Likelihood)'log Lik.' 27287.23 (df=4)</a:t>
            </a:r>
          </a:p>
          <a:p>
            <a:pPr marL="0" indent="0">
              <a:buNone/>
            </a:pPr>
            <a:endParaRPr lang="en-US" sz="240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Standardized solution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    |   a1|c1 |   e1|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|:---|----:|:--|----:|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|wt1 | 0.87|.  | 0.49|</a:t>
            </a:r>
          </a:p>
        </p:txBody>
      </p:sp>
    </p:spTree>
    <p:extLst>
      <p:ext uri="{BB962C8B-B14F-4D97-AF65-F5344CB8AC3E}">
        <p14:creationId xmlns:p14="http://schemas.microsoft.com/office/powerpoint/2010/main" val="2018876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B27373-830F-FA4A-98CE-464F61B1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umxACE with dominance instead of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68F66-DB38-B142-80E6-7A2DA7BF7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m2 = umxACE("ADE", selDVs = selDVs, sep="", dzData = dzData, mzData = mzData, dzCr = .25)</a:t>
            </a:r>
          </a:p>
          <a:p>
            <a:pPr marL="0" indent="0">
              <a:buNone/>
            </a:pPr>
            <a:r>
              <a:rPr lang="en-GB"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umxCompare(m2, m1) # ADE seems better?</a:t>
            </a:r>
            <a:br>
              <a:rPr lang="en-GB"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GB" sz="240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    |   a1|   d1|   e1|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|:---|----:|----:|----:|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|wt1 | 0.63| 0.61| 0.48|</a:t>
            </a:r>
          </a:p>
        </p:txBody>
      </p:sp>
    </p:spTree>
    <p:extLst>
      <p:ext uri="{BB962C8B-B14F-4D97-AF65-F5344CB8AC3E}">
        <p14:creationId xmlns:p14="http://schemas.microsoft.com/office/powerpoint/2010/main" val="355196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E5AB-7D01-4F47-9C5C-9F4BDF4C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if we compare </a:t>
            </a:r>
            <a:r>
              <a:rPr lang="en-US" dirty="0" err="1"/>
              <a:t>umxACEv</a:t>
            </a:r>
            <a:r>
              <a:rPr lang="en-US" dirty="0"/>
              <a:t> and umxACE?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FEE0E-8BEF-624C-894E-A753C0719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m1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umxACEv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ADEvari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selDVs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selDVs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sep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="", dzData = dzData, mzData = mzData,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dzCr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.25)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m2 = umxACE("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ADEchol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selDVs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selDVs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sep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="", dzData = dzData, mzData = mzData,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dzCr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.25)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umxCompare(m1,m2)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|Model   | EP|∆ -2LL |∆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|p  |     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AIC|Compare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with Model |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|:-------|--:|:------|:----|:--|--------:|:------------------|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ADEvari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|  4|       |     |   | 19506.55|                   |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ADEchol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|  4|0      |0    |   | 19506.55|ADEvari            |</a:t>
            </a:r>
          </a:p>
        </p:txBody>
      </p:sp>
    </p:spTree>
    <p:extLst>
      <p:ext uri="{BB962C8B-B14F-4D97-AF65-F5344CB8AC3E}">
        <p14:creationId xmlns:p14="http://schemas.microsoft.com/office/powerpoint/2010/main" val="3455351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8564-B344-CA4C-9B41-230648A7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03800-958D-4B4B-AD0A-3C42A09C2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err="1">
                <a:latin typeface="Consolas" panose="020B0609020204030204" pitchFamily="49" charset="0"/>
                <a:cs typeface="Consolas" panose="020B0609020204030204" pitchFamily="49" charset="0"/>
              </a:rPr>
              <a:t>umxModify</a:t>
            </a:r>
            <a:r>
              <a:rPr lang="en-GB" dirty="0"/>
              <a:t> allows you to modify, re-run and summarize a model.</a:t>
            </a:r>
          </a:p>
          <a:p>
            <a:endParaRPr lang="en-GB" b="1" dirty="0"/>
          </a:p>
          <a:p>
            <a:pPr marL="0" indent="0">
              <a:buNone/>
            </a:pPr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>new= umxModify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>m1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>update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"label",</a:t>
            </a:r>
          </a:p>
          <a:p>
            <a:pPr marL="457200" lvl="1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name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newName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comparison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=TRUE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Less commonly needed parameters</a:t>
            </a:r>
          </a:p>
          <a:p>
            <a:pPr lvl="1"/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master = NULL, regex = FALSE, free = FALSE, value = 0,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newlabels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= NULL,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freeToStart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= NA, name = NULL, verbose = FALSE, intervals = FALSE, </a:t>
            </a:r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>comparison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= FALSE, autoRun = TRUE)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17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8564-B344-CA4C-9B41-230648A7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03800-958D-4B4B-AD0A-3C42A09C2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m3 = </a:t>
            </a:r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>umxModify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(m2, update = </a:t>
            </a:r>
            <a:r>
              <a:rPr lang="en-GB" dirty="0"/>
              <a:t>"C_r1c1"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, name = </a:t>
            </a:r>
            <a:r>
              <a:rPr lang="en-GB" dirty="0"/>
              <a:t>"AE", 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comparison = T) </a:t>
            </a:r>
            <a:br>
              <a:rPr lang="en-GB" dirty="0"/>
            </a:br>
            <a:endParaRPr lang="en-GB" dirty="0"/>
          </a:p>
          <a:p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This will:</a:t>
            </a:r>
          </a:p>
          <a:p>
            <a:pPr lvl="1"/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Make a new model “m3” with name “AE”</a:t>
            </a:r>
          </a:p>
          <a:p>
            <a:pPr lvl="1"/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Drop parameter </a:t>
            </a:r>
            <a:r>
              <a:rPr lang="en-GB" dirty="0"/>
              <a:t>"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C_r1c1</a:t>
            </a:r>
            <a:r>
              <a:rPr lang="en-GB" dirty="0"/>
              <a:t>” from this model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Run the new model</a:t>
            </a:r>
          </a:p>
          <a:p>
            <a:pPr lvl="1"/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Print a comparison of fit of m2 and m3</a:t>
            </a:r>
          </a:p>
          <a:p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8891-9D02-4846-A9AA-0248BCDA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Installing umx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03F42-0992-0546-A2F5-8E1397D1E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Typically installing umx from CRAN will be fine</a:t>
            </a:r>
          </a:p>
          <a:p>
            <a:pPr lvl="1"/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install.packages("umx")</a:t>
            </a:r>
          </a:p>
          <a:p>
            <a:r>
              <a:rPr lang="en-GB" dirty="0"/>
              <a:t>At the workshop, we might roll out new features, so using the development version will give access to these for everyone during the workshop</a:t>
            </a:r>
          </a:p>
          <a:p>
            <a:pPr lvl="1"/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devtools::install_github("tbates/umx")</a:t>
            </a:r>
          </a:p>
          <a:p>
            <a:pPr lvl="1"/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Note: this requires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install.packages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devtools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  <a:endParaRPr lang="en-GB" dirty="0"/>
          </a:p>
          <a:p>
            <a:r>
              <a:rPr lang="en-GB" dirty="0"/>
              <a:t>Dependencies</a:t>
            </a:r>
          </a:p>
          <a:p>
            <a:pPr lvl="1"/>
            <a:r>
              <a:rPr lang="en-GB" dirty="0"/>
              <a:t>umx will try and install all its dependencies, but cannot always catch everything it needs</a:t>
            </a:r>
          </a:p>
          <a:p>
            <a:pPr lvl="1"/>
            <a:r>
              <a:rPr lang="en-GB" dirty="0"/>
              <a:t>The response is straightforward: </a:t>
            </a:r>
            <a:r>
              <a:rPr lang="en-GB" b="1" dirty="0"/>
              <a:t>Read </a:t>
            </a:r>
            <a:r>
              <a:rPr lang="en-GB" dirty="0"/>
              <a:t>those messages and just install the package(s) being requested</a:t>
            </a:r>
          </a:p>
          <a:p>
            <a:r>
              <a:rPr lang="en-GB" dirty="0"/>
              <a:t>So if the message “There is no package "XML" ”</a:t>
            </a:r>
          </a:p>
          <a:p>
            <a:pPr lvl="1"/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install.packages("XML")</a:t>
            </a:r>
          </a:p>
          <a:p>
            <a:pPr lvl="1"/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devtools::install_github("tbates/umx")</a:t>
            </a:r>
          </a:p>
        </p:txBody>
      </p:sp>
    </p:spTree>
    <p:extLst>
      <p:ext uri="{BB962C8B-B14F-4D97-AF65-F5344CB8AC3E}">
        <p14:creationId xmlns:p14="http://schemas.microsoft.com/office/powerpoint/2010/main" val="3996063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32AD-4FAB-C943-9833-A5666A8F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cs typeface="Consolas" panose="020B0609020204030204" pitchFamily="49" charset="0"/>
              </a:rPr>
              <a:t>We can modify this model, dropping dominance component (matrix is still called 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0C8D6-A4A3-B841-A52E-1CB48596C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m3=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umxModify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(m2,update="C_r1c1",comparison=T, name="AE")</a:t>
            </a:r>
          </a:p>
          <a:p>
            <a:pPr marL="0" indent="0">
              <a:buNone/>
            </a:pP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|    |   A1|D1 |   E1|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|:---|----:|:--|----:|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|wt1 | 0.76|.  | 0.24|</a:t>
            </a:r>
          </a:p>
          <a:p>
            <a:pPr marL="0" indent="0">
              <a:buNone/>
            </a:pP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600" dirty="0">
                <a:latin typeface="Consolas" panose="020B0609020204030204" pitchFamily="49" charset="0"/>
                <a:cs typeface="Consolas" panose="020B0609020204030204" pitchFamily="49" charset="0"/>
              </a:rPr>
              <a:t>|Model | EP|∆ -2LL |∆ </a:t>
            </a:r>
            <a:r>
              <a:rPr lang="en-GB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GB" sz="2600" dirty="0">
                <a:latin typeface="Consolas" panose="020B0609020204030204" pitchFamily="49" charset="0"/>
                <a:cs typeface="Consolas" panose="020B0609020204030204" pitchFamily="49" charset="0"/>
              </a:rPr>
              <a:t> |p     |     AIC | Compare with Model|</a:t>
            </a:r>
          </a:p>
          <a:p>
            <a:pPr marL="0" indent="0">
              <a:buNone/>
            </a:pPr>
            <a:r>
              <a:rPr lang="en-GB" sz="2600" dirty="0">
                <a:latin typeface="Consolas" panose="020B0609020204030204" pitchFamily="49" charset="0"/>
                <a:cs typeface="Consolas" panose="020B0609020204030204" pitchFamily="49" charset="0"/>
              </a:rPr>
              <a:t>|:-----|--:|:------|:----|:-----|--------:|:------------------|</a:t>
            </a:r>
          </a:p>
          <a:p>
            <a:pPr marL="0" indent="0">
              <a:buNone/>
            </a:pPr>
            <a:r>
              <a:rPr lang="en-GB" sz="2600" dirty="0">
                <a:latin typeface="Consolas" panose="020B0609020204030204" pitchFamily="49" charset="0"/>
                <a:cs typeface="Consolas" panose="020B0609020204030204" pitchFamily="49" charset="0"/>
              </a:rPr>
              <a:t>|ADE   |  4|       |     |      | 19506.55|                   |</a:t>
            </a:r>
          </a:p>
          <a:p>
            <a:pPr marL="0" indent="0">
              <a:buNone/>
            </a:pPr>
            <a:r>
              <a:rPr lang="en-GB" sz="2600" dirty="0">
                <a:latin typeface="Consolas" panose="020B0609020204030204" pitchFamily="49" charset="0"/>
                <a:cs typeface="Consolas" panose="020B0609020204030204" pitchFamily="49" charset="0"/>
              </a:rPr>
              <a:t>|AE    |  3|8.675  |1    |0.003 | 19513.23|ADE                |</a:t>
            </a:r>
          </a:p>
        </p:txBody>
      </p:sp>
    </p:spTree>
    <p:extLst>
      <p:ext uri="{BB962C8B-B14F-4D97-AF65-F5344CB8AC3E}">
        <p14:creationId xmlns:p14="http://schemas.microsoft.com/office/powerpoint/2010/main" val="3136976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32AD-4FAB-C943-9833-A5666A8F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Consolas" panose="020B0609020204030204" pitchFamily="49" charset="0"/>
              </a:rPr>
              <a:t>We can attempt to drop 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0C8D6-A4A3-B841-A52E-1CB48596C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GB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m4= </a:t>
            </a:r>
            <a:r>
              <a:rPr lang="en-GB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umxModify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(m2,update="A_r1c1",comparison=T, name="DE")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umxCompare(m2, c(m3, m4))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|Model | EP|∆ -2LL    |∆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|p     |     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AIC|Compare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with Model |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|:-----|--:|:---------|:----|:-----|--------:|:------------------|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|ADE   |  4|          |     |      | 19506.55|                   |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r>
              <a:rPr lang="en-GB" sz="2400">
                <a:latin typeface="Consolas" panose="020B0609020204030204" pitchFamily="49" charset="0"/>
                <a:cs typeface="Consolas" panose="020B0609020204030204" pitchFamily="49" charset="0"/>
              </a:rPr>
              <a:t>AE    | 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3|8.6750179 |1    |0.003 | 19513.23|ADE                |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|DE    |  3|8.2983642 |1    |0.004 | 19512.85|ADE                |</a:t>
            </a:r>
          </a:p>
        </p:txBody>
      </p:sp>
    </p:spTree>
    <p:extLst>
      <p:ext uri="{BB962C8B-B14F-4D97-AF65-F5344CB8AC3E}">
        <p14:creationId xmlns:p14="http://schemas.microsoft.com/office/powerpoint/2010/main" val="20731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3DB1-2813-364A-8175-4D9466BB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 egg: umxReduce()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B3C7D-ABB1-9A40-943A-6AD583AB6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umxReduce(m1) where m1 is your umxACE model</a:t>
            </a:r>
          </a:p>
          <a:p>
            <a:pPr lvl="1"/>
            <a:r>
              <a:rPr lang="en-US" dirty="0"/>
              <a:t>(or a umxGxE() model…)</a:t>
            </a:r>
          </a:p>
          <a:p>
            <a:r>
              <a:rPr lang="en-US" dirty="0"/>
              <a:t>It will do all the sensible things an expert might wonder about:</a:t>
            </a:r>
          </a:p>
          <a:p>
            <a:pPr lvl="1"/>
            <a:r>
              <a:rPr lang="en-US" dirty="0"/>
              <a:t>C or D?</a:t>
            </a:r>
          </a:p>
          <a:p>
            <a:pPr lvl="1"/>
            <a:r>
              <a:rPr lang="en-US" dirty="0"/>
              <a:t>Drop C?</a:t>
            </a:r>
          </a:p>
          <a:p>
            <a:pPr lvl="1"/>
            <a:r>
              <a:rPr lang="en-US" dirty="0"/>
              <a:t>Drop A?</a:t>
            </a:r>
          </a:p>
        </p:txBody>
      </p:sp>
    </p:spTree>
    <p:extLst>
      <p:ext uri="{BB962C8B-B14F-4D97-AF65-F5344CB8AC3E}">
        <p14:creationId xmlns:p14="http://schemas.microsoft.com/office/powerpoint/2010/main" val="1959018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F553A-27D4-B540-8341-383F77D5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Well done!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E5275-8545-854B-8406-1148010E8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#================================================== # = Well done!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# = Now you can make and modify twin models 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# = in umx 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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#==================================================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23762-400F-E947-9AFF-E032D545A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54" y="4729568"/>
            <a:ext cx="10936491" cy="8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5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B37D-C5F9-2542-9ED9-D62B797D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version of umx, OpenMx, R do I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DD0B4-1065-D14D-84AA-98FF16DFE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umxVersion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/>
              <a:t>	umx version: 3.0.6</a:t>
            </a:r>
          </a:p>
          <a:p>
            <a:pPr marL="0" indent="0">
              <a:buNone/>
            </a:pPr>
            <a:r>
              <a:rPr lang="en-US" dirty="0"/>
              <a:t>	OpenMx version: 2.17.2.12 [GIT v2.17.2-12-gbe68a5e]</a:t>
            </a:r>
          </a:p>
          <a:p>
            <a:pPr marL="0" indent="0">
              <a:buNone/>
            </a:pPr>
            <a:r>
              <a:rPr lang="en-US" dirty="0"/>
              <a:t>	R version: R version 3.6.1 (2019-07-05)</a:t>
            </a:r>
          </a:p>
          <a:p>
            <a:pPr marL="0" indent="0">
              <a:buNone/>
            </a:pPr>
            <a:r>
              <a:rPr lang="en-US" dirty="0"/>
              <a:t>	Platform: x86_64-apple-darwin15.6.0 </a:t>
            </a:r>
          </a:p>
          <a:p>
            <a:pPr marL="0" indent="0">
              <a:buNone/>
            </a:pPr>
            <a:r>
              <a:rPr lang="en-US" dirty="0"/>
              <a:t>	MacOS: 10.15.4</a:t>
            </a:r>
          </a:p>
          <a:p>
            <a:pPr marL="0" indent="0">
              <a:buNone/>
            </a:pPr>
            <a:r>
              <a:rPr lang="en-US" dirty="0"/>
              <a:t>	Default optimizer: CSOLNP</a:t>
            </a:r>
          </a:p>
          <a:p>
            <a:pPr marL="0" indent="0">
              <a:buNone/>
            </a:pPr>
            <a:r>
              <a:rPr lang="en-US" dirty="0"/>
              <a:t>	NPSOL-enabled?: Yes</a:t>
            </a:r>
          </a:p>
          <a:p>
            <a:pPr marL="0" indent="0">
              <a:buNone/>
            </a:pPr>
            <a:r>
              <a:rPr lang="en-US" dirty="0"/>
              <a:t>	OpenMP-enabled?: Yes</a:t>
            </a:r>
          </a:p>
          <a:p>
            <a:pPr marL="0" indent="0">
              <a:buNone/>
            </a:pPr>
            <a:r>
              <a:rPr lang="en-US" b="1" dirty="0"/>
              <a:t>	You can update OpenMx with: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install.OpenMx</a:t>
            </a:r>
            <a:r>
              <a:rPr lang="en-US" dirty="0"/>
              <a:t>(c("NPSOL", "</a:t>
            </a:r>
            <a:r>
              <a:rPr lang="en-US" dirty="0" err="1"/>
              <a:t>travis</a:t>
            </a:r>
            <a:r>
              <a:rPr lang="en-US" dirty="0"/>
              <a:t>", "CRAN", "open </a:t>
            </a:r>
            <a:r>
              <a:rPr lang="en-US" dirty="0" err="1"/>
              <a:t>travis</a:t>
            </a:r>
            <a:r>
              <a:rPr lang="en-US" dirty="0"/>
              <a:t> build page")</a:t>
            </a:r>
          </a:p>
        </p:txBody>
      </p:sp>
    </p:spTree>
    <p:extLst>
      <p:ext uri="{BB962C8B-B14F-4D97-AF65-F5344CB8AC3E}">
        <p14:creationId xmlns:p14="http://schemas.microsoft.com/office/powerpoint/2010/main" val="229982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48D6-97C7-724B-A2D6-7DCAED788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production 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1223D2-25F1-9C4C-8E58-106F8C93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modify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compare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summarize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plot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m1 =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umxACEv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(mzData = mzData, dzData= dzData)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umxSummary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(m1)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plot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(m1)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m2 =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umxACE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mzData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mzData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dzData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dzData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umxCompare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(m1, m2)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m3 =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umxModify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(m1, "c_r1c1", comparison = TRUE)</a:t>
            </a:r>
          </a:p>
        </p:txBody>
      </p:sp>
    </p:spTree>
    <p:extLst>
      <p:ext uri="{BB962C8B-B14F-4D97-AF65-F5344CB8AC3E}">
        <p14:creationId xmlns:p14="http://schemas.microsoft.com/office/powerpoint/2010/main" val="2715319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29797-0E72-E646-8A47-522C586EC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umx implements a wide range of Twin Modeling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9F03F-B0DF-194A-850B-AD9B740702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umxACEv</a:t>
            </a:r>
            <a:r>
              <a:rPr lang="en-US" dirty="0"/>
              <a:t>, umxACE</a:t>
            </a:r>
          </a:p>
          <a:p>
            <a:r>
              <a:rPr lang="en-US" dirty="0"/>
              <a:t>Factor models:</a:t>
            </a:r>
          </a:p>
          <a:p>
            <a:pPr lvl="1"/>
            <a:r>
              <a:rPr lang="en-US" dirty="0"/>
              <a:t>umxCP()</a:t>
            </a:r>
          </a:p>
          <a:p>
            <a:pPr lvl="1"/>
            <a:r>
              <a:rPr lang="en-US" dirty="0"/>
              <a:t>umxIP()</a:t>
            </a:r>
          </a:p>
          <a:p>
            <a:r>
              <a:rPr lang="en-US" dirty="0"/>
              <a:t>Gene-environment interaction</a:t>
            </a:r>
          </a:p>
          <a:p>
            <a:pPr lvl="1"/>
            <a:r>
              <a:rPr lang="en-US" dirty="0"/>
              <a:t>umxGxE(), </a:t>
            </a:r>
            <a:r>
              <a:rPr lang="en-US" dirty="0" err="1"/>
              <a:t>umxGxEbiv</a:t>
            </a:r>
            <a:r>
              <a:rPr lang="en-US" dirty="0"/>
              <a:t>(), umxGxE_window</a:t>
            </a:r>
          </a:p>
          <a:p>
            <a:r>
              <a:rPr lang="en-US" dirty="0"/>
              <a:t>Others:</a:t>
            </a:r>
          </a:p>
          <a:p>
            <a:pPr lvl="1"/>
            <a:r>
              <a:rPr lang="en-US" dirty="0" err="1"/>
              <a:t>umxSexLim</a:t>
            </a:r>
            <a:endParaRPr lang="en-US" dirty="0"/>
          </a:p>
          <a:p>
            <a:pPr lvl="1"/>
            <a:r>
              <a:rPr lang="en-US" dirty="0" err="1"/>
              <a:t>umxMendelianRandomization</a:t>
            </a:r>
            <a:r>
              <a:rPr lang="en-US" dirty="0"/>
              <a:t>()</a:t>
            </a:r>
          </a:p>
          <a:p>
            <a:pPr lvl="1"/>
            <a:r>
              <a:rPr lang="en-GB" dirty="0" err="1"/>
              <a:t>umxSimplex</a:t>
            </a:r>
            <a:endParaRPr lang="en-GB" dirty="0"/>
          </a:p>
          <a:p>
            <a:pPr lvl="1"/>
            <a:r>
              <a:rPr lang="en-US" dirty="0" err="1"/>
              <a:t>umxDoC</a:t>
            </a:r>
            <a:endParaRPr lang="en-US" dirty="0"/>
          </a:p>
          <a:p>
            <a:r>
              <a:rPr lang="en-US" dirty="0"/>
              <a:t>Path-based SEM</a:t>
            </a:r>
          </a:p>
          <a:p>
            <a:pPr lvl="1"/>
            <a:r>
              <a:rPr lang="en-US" dirty="0" err="1"/>
              <a:t>umxTwinMaker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E61ED-6ACF-974B-B00C-E3697027E9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Each has a umxSummary() and plot() method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Many other functions, e.g.</a:t>
            </a:r>
          </a:p>
          <a:p>
            <a:pPr lvl="1"/>
            <a:r>
              <a:rPr lang="en-US" dirty="0"/>
              <a:t>umxReduce()</a:t>
            </a:r>
          </a:p>
          <a:p>
            <a:pPr lvl="1"/>
            <a:r>
              <a:rPr lang="en-US" dirty="0" err="1"/>
              <a:t>umxEFA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/>
              <a:t>Explore ?umx</a:t>
            </a:r>
          </a:p>
          <a:p>
            <a:pPr lvl="1"/>
            <a:r>
              <a:rPr lang="en-US" dirty="0"/>
              <a:t>Look at the families of functions</a:t>
            </a:r>
          </a:p>
          <a:p>
            <a:r>
              <a:rPr lang="en-US" dirty="0"/>
              <a:t>Look at the help!</a:t>
            </a:r>
          </a:p>
          <a:p>
            <a:pPr lvl="1"/>
            <a:r>
              <a:rPr lang="en-US" dirty="0"/>
              <a:t>umx help has path diagrams, lots of real examples</a:t>
            </a:r>
          </a:p>
        </p:txBody>
      </p:sp>
    </p:spTree>
    <p:extLst>
      <p:ext uri="{BB962C8B-B14F-4D97-AF65-F5344CB8AC3E}">
        <p14:creationId xmlns:p14="http://schemas.microsoft.com/office/powerpoint/2010/main" val="320432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B17E-41B1-9340-A1D7-610AC996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handy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75F00-0797-9E4F-B302-BF19DE683C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Other Reporting Functions</a:t>
            </a:r>
          </a:p>
          <a:p>
            <a:pPr lvl="1"/>
            <a:r>
              <a:rPr lang="en-US" dirty="0"/>
              <a:t>parameters()</a:t>
            </a:r>
          </a:p>
          <a:p>
            <a:pPr lvl="2"/>
            <a:r>
              <a:rPr lang="en-US" dirty="0"/>
              <a:t>Show model parameters </a:t>
            </a:r>
          </a:p>
          <a:p>
            <a:pPr lvl="1"/>
            <a:r>
              <a:rPr lang="en-US" dirty="0" err="1"/>
              <a:t>umxAPA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formats many things </a:t>
            </a:r>
          </a:p>
          <a:p>
            <a:r>
              <a:rPr lang="en-US" dirty="0" err="1"/>
              <a:t>umx_set_optimizer</a:t>
            </a:r>
            <a:r>
              <a:rPr lang="en-US" dirty="0"/>
              <a:t>()</a:t>
            </a:r>
          </a:p>
          <a:p>
            <a:r>
              <a:rPr lang="en-US" dirty="0" err="1"/>
              <a:t>umx_set_auto_plot</a:t>
            </a:r>
            <a:r>
              <a:rPr lang="en-US" dirty="0"/>
              <a:t>()</a:t>
            </a:r>
          </a:p>
          <a:p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power.ACE.test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(AA = .3, CC = 0, update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c"a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MZ_DZ_ratio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.85, n= 141, power = NULL, method = "empirical")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EA9B8-56B7-8841-8BA4-3C28539315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Twin Data functions</a:t>
            </a:r>
          </a:p>
          <a:p>
            <a:pPr lvl="1"/>
            <a:r>
              <a:rPr lang="en-US" dirty="0"/>
              <a:t>umx_long2wide()</a:t>
            </a:r>
          </a:p>
          <a:p>
            <a:pPr lvl="1"/>
            <a:r>
              <a:rPr lang="en-US" dirty="0"/>
              <a:t>umx_wide2long()</a:t>
            </a:r>
          </a:p>
          <a:p>
            <a:pPr lvl="1"/>
            <a:r>
              <a:rPr lang="en-US" dirty="0" err="1"/>
              <a:t>umx_make_TwinData</a:t>
            </a:r>
            <a:r>
              <a:rPr lang="en-US" dirty="0"/>
              <a:t>()</a:t>
            </a:r>
          </a:p>
          <a:p>
            <a:pPr lvl="2"/>
            <a:r>
              <a:rPr lang="en-US" dirty="0"/>
              <a:t>Simulate twin data, </a:t>
            </a:r>
            <a:r>
              <a:rPr lang="en-US" dirty="0" err="1"/>
              <a:t>inc</a:t>
            </a:r>
            <a:r>
              <a:rPr lang="en-US" dirty="0"/>
              <a:t> </a:t>
            </a:r>
            <a:r>
              <a:rPr lang="en-US" dirty="0" err="1"/>
              <a:t>GxE</a:t>
            </a:r>
            <a:endParaRPr lang="en-US" dirty="0"/>
          </a:p>
          <a:p>
            <a:pPr lvl="2"/>
            <a:r>
              <a:rPr lang="en-US" dirty="0" err="1"/>
              <a:t>umx_make_MR_data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umx_residualize</a:t>
            </a:r>
            <a:r>
              <a:rPr lang="en-US" dirty="0"/>
              <a:t>()</a:t>
            </a:r>
          </a:p>
          <a:p>
            <a:pPr lvl="2"/>
            <a:r>
              <a:rPr lang="en-US" dirty="0"/>
              <a:t>Flexible </a:t>
            </a:r>
            <a:r>
              <a:rPr lang="en-US" dirty="0" err="1"/>
              <a:t>residualization</a:t>
            </a:r>
            <a:r>
              <a:rPr lang="en-US" dirty="0"/>
              <a:t>, </a:t>
            </a:r>
            <a:r>
              <a:rPr lang="en-US" dirty="0" err="1"/>
              <a:t>inc.</a:t>
            </a:r>
            <a:r>
              <a:rPr lang="en-US" dirty="0"/>
              <a:t> twin data</a:t>
            </a:r>
          </a:p>
          <a:p>
            <a:pPr lvl="1"/>
            <a:r>
              <a:rPr lang="en-US" dirty="0" err="1"/>
              <a:t>umx_scale_wide_twin_data</a:t>
            </a:r>
            <a:r>
              <a:rPr lang="en-US" dirty="0"/>
              <a:t>()</a:t>
            </a:r>
          </a:p>
          <a:p>
            <a:pPr lvl="2"/>
            <a:r>
              <a:rPr lang="en-US" dirty="0"/>
              <a:t>Allows scaling of wide data</a:t>
            </a:r>
          </a:p>
          <a:p>
            <a:pPr lvl="1"/>
            <a:r>
              <a:rPr lang="en-US" dirty="0" err="1"/>
              <a:t>umx_make_twin_data_nice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6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to run an ACE analysis in umx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159A8F-F8E0-4D95-AA4C-1FC865DB8F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917054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4749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57C28-9050-A341-A756-DE9D57D44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umxACEv</a:t>
            </a:r>
            <a:r>
              <a:rPr lang="en-GB" b="1" dirty="0"/>
              <a:t>:</a:t>
            </a:r>
            <a:br>
              <a:rPr lang="en-GB" b="1" dirty="0"/>
            </a:br>
            <a:r>
              <a:rPr lang="en-GB" dirty="0"/>
              <a:t>Many parameters… most can be ignored!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28B98-837D-9B42-BD7D-FD04A03D5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umxACEv</a:t>
            </a:r>
            <a:r>
              <a:rPr lang="en-GB" dirty="0"/>
              <a:t>(name = "ACE", </a:t>
            </a:r>
            <a:r>
              <a:rPr lang="en-GB" b="1" dirty="0" err="1"/>
              <a:t>selDVs</a:t>
            </a:r>
            <a:r>
              <a:rPr lang="en-GB" dirty="0"/>
              <a:t>, </a:t>
            </a:r>
            <a:r>
              <a:rPr lang="en-GB" b="1" dirty="0" err="1"/>
              <a:t>dzData</a:t>
            </a:r>
            <a:r>
              <a:rPr lang="en-GB" dirty="0"/>
              <a:t>, </a:t>
            </a:r>
            <a:r>
              <a:rPr lang="en-GB" b="1" dirty="0"/>
              <a:t>mzData</a:t>
            </a:r>
            <a:r>
              <a:rPr lang="en-GB" dirty="0"/>
              <a:t>, </a:t>
            </a:r>
            <a:r>
              <a:rPr lang="en-GB" b="1" dirty="0" err="1"/>
              <a:t>sep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Less-often used parameters: , </a:t>
            </a:r>
            <a:r>
              <a:rPr lang="en-GB" dirty="0" err="1"/>
              <a:t>dzAr</a:t>
            </a:r>
            <a:r>
              <a:rPr lang="en-GB" dirty="0"/>
              <a:t> = 0.5, </a:t>
            </a:r>
            <a:r>
              <a:rPr lang="en-GB" dirty="0" err="1"/>
              <a:t>dzCr</a:t>
            </a:r>
            <a:r>
              <a:rPr lang="en-GB" dirty="0"/>
              <a:t> = 1, type, </a:t>
            </a:r>
            <a:r>
              <a:rPr lang="en-GB" dirty="0" err="1"/>
              <a:t>addStd</a:t>
            </a:r>
            <a:r>
              <a:rPr lang="en-GB" dirty="0"/>
              <a:t> = TRUE, </a:t>
            </a:r>
            <a:r>
              <a:rPr lang="en-GB" dirty="0" err="1"/>
              <a:t>addCI</a:t>
            </a:r>
            <a:r>
              <a:rPr lang="en-GB" dirty="0"/>
              <a:t> = TRUE, </a:t>
            </a:r>
            <a:r>
              <a:rPr lang="en-GB" dirty="0" err="1"/>
              <a:t>numObsDZ</a:t>
            </a:r>
            <a:r>
              <a:rPr lang="en-GB" dirty="0"/>
              <a:t>, </a:t>
            </a:r>
            <a:r>
              <a:rPr lang="en-GB" dirty="0" err="1"/>
              <a:t>numObsMZ</a:t>
            </a:r>
            <a:r>
              <a:rPr lang="en-GB" dirty="0"/>
              <a:t>, </a:t>
            </a:r>
            <a:r>
              <a:rPr lang="en-GB" dirty="0" err="1"/>
              <a:t>boundDiag</a:t>
            </a:r>
            <a:r>
              <a:rPr lang="en-GB" dirty="0"/>
              <a:t>, </a:t>
            </a:r>
            <a:r>
              <a:rPr lang="en-GB" dirty="0" err="1"/>
              <a:t>weightVar</a:t>
            </a:r>
            <a:r>
              <a:rPr lang="en-GB" dirty="0"/>
              <a:t>, </a:t>
            </a:r>
            <a:r>
              <a:rPr lang="en-GB" dirty="0" err="1"/>
              <a:t>equateMeans</a:t>
            </a:r>
            <a:r>
              <a:rPr lang="en-GB" dirty="0"/>
              <a:t> = TRUE, </a:t>
            </a:r>
            <a:r>
              <a:rPr lang="en-GB" dirty="0" err="1"/>
              <a:t>bVector</a:t>
            </a:r>
            <a:r>
              <a:rPr lang="en-GB" dirty="0"/>
              <a:t> = FALSE, autoRun, optimizer</a:t>
            </a:r>
          </a:p>
          <a:p>
            <a:endParaRPr lang="en-GB" dirty="0"/>
          </a:p>
          <a:p>
            <a:r>
              <a:rPr lang="en-GB" dirty="0" err="1"/>
              <a:t>nb</a:t>
            </a:r>
            <a:r>
              <a:rPr lang="en-GB" dirty="0"/>
              <a:t>: Some options not completed. e.g. fixed-effect covariates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8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2241</Words>
  <Application>Microsoft Macintosh PowerPoint</Application>
  <PresentationFormat>Widescreen</PresentationFormat>
  <Paragraphs>263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Consolas</vt:lpstr>
      <vt:lpstr>Helvetica</vt:lpstr>
      <vt:lpstr>Office Theme</vt:lpstr>
      <vt:lpstr>Univariate Modeling in umx</vt:lpstr>
      <vt:lpstr>Roadmap for this interactive tutorial on Univariate Twin Analysis</vt:lpstr>
      <vt:lpstr>Installing umx</vt:lpstr>
      <vt:lpstr>What version of umx, OpenMx, R do I have?</vt:lpstr>
      <vt:lpstr>General production line</vt:lpstr>
      <vt:lpstr>umx implements a wide range of Twin Modeling Functions</vt:lpstr>
      <vt:lpstr>Many other handy functions</vt:lpstr>
      <vt:lpstr>How to run an ACE analysis in umx</vt:lpstr>
      <vt:lpstr>umxACEv: Many parameters… most can be ignored!</vt:lpstr>
      <vt:lpstr>umxACEv: just the parameters we need</vt:lpstr>
      <vt:lpstr>plot(model)</vt:lpstr>
      <vt:lpstr>What’s in the file plot() saves? Graphviz “dot” language (like S (R’s parent), invented at Bell Laboratories </vt:lpstr>
      <vt:lpstr>Table output</vt:lpstr>
      <vt:lpstr>What’s inside this model?</vt:lpstr>
      <vt:lpstr>What’s inside top?</vt:lpstr>
      <vt:lpstr>FullMatrix 'expMean’</vt:lpstr>
      <vt:lpstr>SymmMatrix 'A'</vt:lpstr>
      <vt:lpstr>m1$top$ACE</vt:lpstr>
      <vt:lpstr>m1$top$expCovMZ</vt:lpstr>
      <vt:lpstr>Univariate model of weight</vt:lpstr>
      <vt:lpstr>ADE model</vt:lpstr>
      <vt:lpstr>Evidence for dominance ? (DZ correlation set to .25)</vt:lpstr>
      <vt:lpstr>Table and plot: what changed?</vt:lpstr>
      <vt:lpstr>Something to Try:</vt:lpstr>
      <vt:lpstr>umxACE</vt:lpstr>
      <vt:lpstr>umxACE with dominance instead of C</vt:lpstr>
      <vt:lpstr>What about if we compare umxACEv and umxACE?</vt:lpstr>
      <vt:lpstr>Modify model</vt:lpstr>
      <vt:lpstr>Modify model</vt:lpstr>
      <vt:lpstr>We can modify this model, dropping dominance component (matrix is still called C)</vt:lpstr>
      <vt:lpstr>We can attempt to drop A</vt:lpstr>
      <vt:lpstr>Easter egg: umxReduce()</vt:lpstr>
      <vt:lpstr>Well done!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Univariate Modeling in umx</dc:title>
  <dc:creator>BATES Timothy</dc:creator>
  <cp:lastModifiedBy>BATES Timothy</cp:lastModifiedBy>
  <cp:revision>5</cp:revision>
  <dcterms:created xsi:type="dcterms:W3CDTF">2020-03-02T21:22:54Z</dcterms:created>
  <dcterms:modified xsi:type="dcterms:W3CDTF">2020-03-02T23:41:37Z</dcterms:modified>
</cp:coreProperties>
</file>