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sldIdLst>
    <p:sldId id="258" r:id="rId3"/>
    <p:sldId id="259" r:id="rId4"/>
    <p:sldId id="338" r:id="rId5"/>
    <p:sldId id="339" r:id="rId6"/>
    <p:sldId id="340" r:id="rId7"/>
    <p:sldId id="264" r:id="rId8"/>
    <p:sldId id="267" r:id="rId9"/>
    <p:sldId id="268" r:id="rId10"/>
    <p:sldId id="341" r:id="rId11"/>
    <p:sldId id="287" r:id="rId12"/>
    <p:sldId id="289" r:id="rId13"/>
    <p:sldId id="290" r:id="rId14"/>
    <p:sldId id="298" r:id="rId15"/>
    <p:sldId id="295" r:id="rId16"/>
    <p:sldId id="297" r:id="rId17"/>
    <p:sldId id="299" r:id="rId18"/>
    <p:sldId id="301" r:id="rId19"/>
    <p:sldId id="306" r:id="rId20"/>
    <p:sldId id="319" r:id="rId21"/>
    <p:sldId id="313" r:id="rId22"/>
    <p:sldId id="314" r:id="rId23"/>
    <p:sldId id="315" r:id="rId24"/>
    <p:sldId id="316" r:id="rId25"/>
    <p:sldId id="326" r:id="rId26"/>
    <p:sldId id="329" r:id="rId27"/>
    <p:sldId id="330" r:id="rId28"/>
    <p:sldId id="256" r:id="rId29"/>
    <p:sldId id="281" r:id="rId30"/>
    <p:sldId id="342" r:id="rId31"/>
    <p:sldId id="265" r:id="rId32"/>
    <p:sldId id="257" r:id="rId33"/>
    <p:sldId id="331" r:id="rId34"/>
    <p:sldId id="332" r:id="rId35"/>
    <p:sldId id="275" r:id="rId36"/>
    <p:sldId id="276" r:id="rId37"/>
    <p:sldId id="333" r:id="rId38"/>
    <p:sldId id="334" r:id="rId39"/>
    <p:sldId id="271" r:id="rId40"/>
    <p:sldId id="266" r:id="rId41"/>
    <p:sldId id="263" r:id="rId42"/>
    <p:sldId id="335" r:id="rId43"/>
    <p:sldId id="336" r:id="rId44"/>
    <p:sldId id="269" r:id="rId45"/>
    <p:sldId id="277" r:id="rId46"/>
    <p:sldId id="337" r:id="rId47"/>
    <p:sldId id="270" r:id="rId48"/>
    <p:sldId id="278" r:id="rId49"/>
    <p:sldId id="279" r:id="rId50"/>
    <p:sldId id="280" r:id="rId51"/>
    <p:sldId id="26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81004-4EA8-4278-AF01-AADC007CA8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0F991B-CDA5-4643-BDF4-13203842BF78}">
      <dgm:prSet/>
      <dgm:spPr/>
      <dgm:t>
        <a:bodyPr/>
        <a:lstStyle/>
        <a:p>
          <a:r>
            <a:rPr lang="en-US"/>
            <a:t>Are my phenotypes influenced by the same genes?</a:t>
          </a:r>
        </a:p>
      </dgm:t>
    </dgm:pt>
    <dgm:pt modelId="{42D39827-547A-410A-AB2B-69245772D582}" type="parTrans" cxnId="{29CCF7FF-0A52-4B9C-B267-33800A05E413}">
      <dgm:prSet/>
      <dgm:spPr/>
      <dgm:t>
        <a:bodyPr/>
        <a:lstStyle/>
        <a:p>
          <a:endParaRPr lang="en-US"/>
        </a:p>
      </dgm:t>
    </dgm:pt>
    <dgm:pt modelId="{6F8D13EB-4533-419A-993E-015F481BD6E5}" type="sibTrans" cxnId="{29CCF7FF-0A52-4B9C-B267-33800A05E413}">
      <dgm:prSet/>
      <dgm:spPr/>
      <dgm:t>
        <a:bodyPr/>
        <a:lstStyle/>
        <a:p>
          <a:endParaRPr lang="en-US"/>
        </a:p>
      </dgm:t>
    </dgm:pt>
    <dgm:pt modelId="{EBF0D7CF-72D8-43D7-B127-08C0E177254A}">
      <dgm:prSet/>
      <dgm:spPr/>
      <dgm:t>
        <a:bodyPr/>
        <a:lstStyle/>
        <a:p>
          <a:r>
            <a:rPr lang="en-US"/>
            <a:t>Is there more than one ”set” of gene effects?</a:t>
          </a:r>
        </a:p>
      </dgm:t>
    </dgm:pt>
    <dgm:pt modelId="{FE58861A-88DD-46E1-89B8-9F9A85BFF7C9}" type="parTrans" cxnId="{E90ED442-F223-434D-9B98-2D915764DD66}">
      <dgm:prSet/>
      <dgm:spPr/>
      <dgm:t>
        <a:bodyPr/>
        <a:lstStyle/>
        <a:p>
          <a:endParaRPr lang="en-US"/>
        </a:p>
      </dgm:t>
    </dgm:pt>
    <dgm:pt modelId="{3062B3DA-A52D-4F66-8620-42C3A4B8176C}" type="sibTrans" cxnId="{E90ED442-F223-434D-9B98-2D915764DD66}">
      <dgm:prSet/>
      <dgm:spPr/>
      <dgm:t>
        <a:bodyPr/>
        <a:lstStyle/>
        <a:p>
          <a:endParaRPr lang="en-US"/>
        </a:p>
      </dgm:t>
    </dgm:pt>
    <dgm:pt modelId="{DD16F24C-C464-43CE-A6C3-2A126E7C16F7}">
      <dgm:prSet/>
      <dgm:spPr/>
      <dgm:t>
        <a:bodyPr/>
        <a:lstStyle/>
        <a:p>
          <a:r>
            <a:rPr lang="en-US"/>
            <a:t>Decompose depression into components?</a:t>
          </a:r>
        </a:p>
      </dgm:t>
    </dgm:pt>
    <dgm:pt modelId="{96883CFC-1C69-4DB6-8E84-53EB140DC6D8}" type="parTrans" cxnId="{2092F94C-6B40-4C17-9837-492C1E4A16DD}">
      <dgm:prSet/>
      <dgm:spPr/>
      <dgm:t>
        <a:bodyPr/>
        <a:lstStyle/>
        <a:p>
          <a:endParaRPr lang="en-US"/>
        </a:p>
      </dgm:t>
    </dgm:pt>
    <dgm:pt modelId="{1FA7685F-F95A-410E-ABC4-9804CFD02774}" type="sibTrans" cxnId="{2092F94C-6B40-4C17-9837-492C1E4A16DD}">
      <dgm:prSet/>
      <dgm:spPr/>
      <dgm:t>
        <a:bodyPr/>
        <a:lstStyle/>
        <a:p>
          <a:endParaRPr lang="en-US"/>
        </a:p>
      </dgm:t>
    </dgm:pt>
    <dgm:pt modelId="{ADD0E034-BC5C-4C60-B3F0-D05324D6ECD6}">
      <dgm:prSet/>
      <dgm:spPr/>
      <dgm:t>
        <a:bodyPr/>
        <a:lstStyle/>
        <a:p>
          <a:r>
            <a:rPr lang="en-GB"/>
            <a:t>Do </a:t>
          </a:r>
          <a:r>
            <a:rPr lang="en-US"/>
            <a:t>A, C, E factors contribute in the same ways to the covariance between traits?</a:t>
          </a:r>
        </a:p>
      </dgm:t>
    </dgm:pt>
    <dgm:pt modelId="{7A51E675-68CD-4F99-A459-71F17EBC6BB3}" type="parTrans" cxnId="{4774BC95-2A3B-47FB-85B2-5E0267878F9A}">
      <dgm:prSet/>
      <dgm:spPr/>
      <dgm:t>
        <a:bodyPr/>
        <a:lstStyle/>
        <a:p>
          <a:endParaRPr lang="en-US"/>
        </a:p>
      </dgm:t>
    </dgm:pt>
    <dgm:pt modelId="{C0A5D590-1511-45EB-8E95-7E383C96CBA1}" type="sibTrans" cxnId="{4774BC95-2A3B-47FB-85B2-5E0267878F9A}">
      <dgm:prSet/>
      <dgm:spPr/>
      <dgm:t>
        <a:bodyPr/>
        <a:lstStyle/>
        <a:p>
          <a:endParaRPr lang="en-US"/>
        </a:p>
      </dgm:t>
    </dgm:pt>
    <dgm:pt modelId="{53576ACC-76E1-47C2-B186-FC88A8B71F8D}" type="pres">
      <dgm:prSet presAssocID="{A3081004-4EA8-4278-AF01-AADC007CA832}" presName="root" presStyleCnt="0">
        <dgm:presLayoutVars>
          <dgm:dir/>
          <dgm:resizeHandles val="exact"/>
        </dgm:presLayoutVars>
      </dgm:prSet>
      <dgm:spPr/>
    </dgm:pt>
    <dgm:pt modelId="{96FA3AD7-DF9E-4FDC-8132-FE7F58C586E3}" type="pres">
      <dgm:prSet presAssocID="{630F991B-CDA5-4643-BDF4-13203842BF78}" presName="compNode" presStyleCnt="0"/>
      <dgm:spPr/>
    </dgm:pt>
    <dgm:pt modelId="{9029A598-D03A-4E19-89CE-61EBE6789F10}" type="pres">
      <dgm:prSet presAssocID="{630F991B-CDA5-4643-BDF4-13203842BF78}" presName="bgRect" presStyleLbl="bgShp" presStyleIdx="0" presStyleCnt="3"/>
      <dgm:spPr/>
    </dgm:pt>
    <dgm:pt modelId="{F3847876-DAC3-43E6-95AA-0AB06B184F5F}" type="pres">
      <dgm:prSet presAssocID="{630F991B-CDA5-4643-BDF4-13203842BF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BAA07919-1937-42C5-9883-86003140AE5A}" type="pres">
      <dgm:prSet presAssocID="{630F991B-CDA5-4643-BDF4-13203842BF78}" presName="spaceRect" presStyleCnt="0"/>
      <dgm:spPr/>
    </dgm:pt>
    <dgm:pt modelId="{C90900A2-37A7-4FB7-93D5-242F8DD8186E}" type="pres">
      <dgm:prSet presAssocID="{630F991B-CDA5-4643-BDF4-13203842BF78}" presName="parTx" presStyleLbl="revTx" presStyleIdx="0" presStyleCnt="4">
        <dgm:presLayoutVars>
          <dgm:chMax val="0"/>
          <dgm:chPref val="0"/>
        </dgm:presLayoutVars>
      </dgm:prSet>
      <dgm:spPr/>
    </dgm:pt>
    <dgm:pt modelId="{1D374D4A-4CDC-48D5-B4D5-D418459759CA}" type="pres">
      <dgm:prSet presAssocID="{6F8D13EB-4533-419A-993E-015F481BD6E5}" presName="sibTrans" presStyleCnt="0"/>
      <dgm:spPr/>
    </dgm:pt>
    <dgm:pt modelId="{BB59EEAA-21DA-4577-B303-512844298409}" type="pres">
      <dgm:prSet presAssocID="{EBF0D7CF-72D8-43D7-B127-08C0E177254A}" presName="compNode" presStyleCnt="0"/>
      <dgm:spPr/>
    </dgm:pt>
    <dgm:pt modelId="{CFDA8DA8-963C-40C1-8560-DA084AECC29F}" type="pres">
      <dgm:prSet presAssocID="{EBF0D7CF-72D8-43D7-B127-08C0E177254A}" presName="bgRect" presStyleLbl="bgShp" presStyleIdx="1" presStyleCnt="3"/>
      <dgm:spPr/>
    </dgm:pt>
    <dgm:pt modelId="{C2E78123-51B2-4277-9615-455AB1A3A0D8}" type="pres">
      <dgm:prSet presAssocID="{EBF0D7CF-72D8-43D7-B127-08C0E17725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F2BCC72-5F78-48FD-B01E-0E37CDBDA712}" type="pres">
      <dgm:prSet presAssocID="{EBF0D7CF-72D8-43D7-B127-08C0E177254A}" presName="spaceRect" presStyleCnt="0"/>
      <dgm:spPr/>
    </dgm:pt>
    <dgm:pt modelId="{2F46D697-8712-42CD-8AFF-58C90354A5A0}" type="pres">
      <dgm:prSet presAssocID="{EBF0D7CF-72D8-43D7-B127-08C0E177254A}" presName="parTx" presStyleLbl="revTx" presStyleIdx="1" presStyleCnt="4">
        <dgm:presLayoutVars>
          <dgm:chMax val="0"/>
          <dgm:chPref val="0"/>
        </dgm:presLayoutVars>
      </dgm:prSet>
      <dgm:spPr/>
    </dgm:pt>
    <dgm:pt modelId="{BB88CFBF-EFF4-4862-A1C0-47C00AAB1996}" type="pres">
      <dgm:prSet presAssocID="{EBF0D7CF-72D8-43D7-B127-08C0E177254A}" presName="desTx" presStyleLbl="revTx" presStyleIdx="2" presStyleCnt="4">
        <dgm:presLayoutVars/>
      </dgm:prSet>
      <dgm:spPr/>
    </dgm:pt>
    <dgm:pt modelId="{A33375C3-C9C0-4995-ACD8-F9CB2C540C05}" type="pres">
      <dgm:prSet presAssocID="{3062B3DA-A52D-4F66-8620-42C3A4B8176C}" presName="sibTrans" presStyleCnt="0"/>
      <dgm:spPr/>
    </dgm:pt>
    <dgm:pt modelId="{8368843A-44CA-4494-B124-C4FA01C449F3}" type="pres">
      <dgm:prSet presAssocID="{ADD0E034-BC5C-4C60-B3F0-D05324D6ECD6}" presName="compNode" presStyleCnt="0"/>
      <dgm:spPr/>
    </dgm:pt>
    <dgm:pt modelId="{08DAC9A7-7AE5-413E-AEDA-398C4C7F8EAE}" type="pres">
      <dgm:prSet presAssocID="{ADD0E034-BC5C-4C60-B3F0-D05324D6ECD6}" presName="bgRect" presStyleLbl="bgShp" presStyleIdx="2" presStyleCnt="3"/>
      <dgm:spPr/>
    </dgm:pt>
    <dgm:pt modelId="{5C7612EC-1D9D-415C-B2C9-26F0E8DF8857}" type="pres">
      <dgm:prSet presAssocID="{ADD0E034-BC5C-4C60-B3F0-D05324D6EC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897E2B65-033B-460D-90AE-CC58BBD65CE9}" type="pres">
      <dgm:prSet presAssocID="{ADD0E034-BC5C-4C60-B3F0-D05324D6ECD6}" presName="spaceRect" presStyleCnt="0"/>
      <dgm:spPr/>
    </dgm:pt>
    <dgm:pt modelId="{EAA46076-80C9-4EB7-BE5B-FE4963BAFD79}" type="pres">
      <dgm:prSet presAssocID="{ADD0E034-BC5C-4C60-B3F0-D05324D6ECD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AE4CA0F-14FB-4BE5-BDCE-39F8BEC97995}" type="presOf" srcId="{A3081004-4EA8-4278-AF01-AADC007CA832}" destId="{53576ACC-76E1-47C2-B186-FC88A8B71F8D}" srcOrd="0" destOrd="0" presId="urn:microsoft.com/office/officeart/2018/2/layout/IconVerticalSolidList"/>
    <dgm:cxn modelId="{C59EB83B-6502-4FB7-A58F-CECE1173E4A6}" type="presOf" srcId="{630F991B-CDA5-4643-BDF4-13203842BF78}" destId="{C90900A2-37A7-4FB7-93D5-242F8DD8186E}" srcOrd="0" destOrd="0" presId="urn:microsoft.com/office/officeart/2018/2/layout/IconVerticalSolidList"/>
    <dgm:cxn modelId="{E90ED442-F223-434D-9B98-2D915764DD66}" srcId="{A3081004-4EA8-4278-AF01-AADC007CA832}" destId="{EBF0D7CF-72D8-43D7-B127-08C0E177254A}" srcOrd="1" destOrd="0" parTransId="{FE58861A-88DD-46E1-89B8-9F9A85BFF7C9}" sibTransId="{3062B3DA-A52D-4F66-8620-42C3A4B8176C}"/>
    <dgm:cxn modelId="{2092F94C-6B40-4C17-9837-492C1E4A16DD}" srcId="{EBF0D7CF-72D8-43D7-B127-08C0E177254A}" destId="{DD16F24C-C464-43CE-A6C3-2A126E7C16F7}" srcOrd="0" destOrd="0" parTransId="{96883CFC-1C69-4DB6-8E84-53EB140DC6D8}" sibTransId="{1FA7685F-F95A-410E-ABC4-9804CFD02774}"/>
    <dgm:cxn modelId="{A967B352-F049-4929-955F-3902BEEF0258}" type="presOf" srcId="{ADD0E034-BC5C-4C60-B3F0-D05324D6ECD6}" destId="{EAA46076-80C9-4EB7-BE5B-FE4963BAFD79}" srcOrd="0" destOrd="0" presId="urn:microsoft.com/office/officeart/2018/2/layout/IconVerticalSolidList"/>
    <dgm:cxn modelId="{4774BC95-2A3B-47FB-85B2-5E0267878F9A}" srcId="{A3081004-4EA8-4278-AF01-AADC007CA832}" destId="{ADD0E034-BC5C-4C60-B3F0-D05324D6ECD6}" srcOrd="2" destOrd="0" parTransId="{7A51E675-68CD-4F99-A459-71F17EBC6BB3}" sibTransId="{C0A5D590-1511-45EB-8E95-7E383C96CBA1}"/>
    <dgm:cxn modelId="{D55E77D6-40DC-4B25-AFD3-5D7590EED5B7}" type="presOf" srcId="{EBF0D7CF-72D8-43D7-B127-08C0E177254A}" destId="{2F46D697-8712-42CD-8AFF-58C90354A5A0}" srcOrd="0" destOrd="0" presId="urn:microsoft.com/office/officeart/2018/2/layout/IconVerticalSolidList"/>
    <dgm:cxn modelId="{9FFCD7DE-B5E9-42C9-8822-D0D0123B07BB}" type="presOf" srcId="{DD16F24C-C464-43CE-A6C3-2A126E7C16F7}" destId="{BB88CFBF-EFF4-4862-A1C0-47C00AAB1996}" srcOrd="0" destOrd="0" presId="urn:microsoft.com/office/officeart/2018/2/layout/IconVerticalSolidList"/>
    <dgm:cxn modelId="{29CCF7FF-0A52-4B9C-B267-33800A05E413}" srcId="{A3081004-4EA8-4278-AF01-AADC007CA832}" destId="{630F991B-CDA5-4643-BDF4-13203842BF78}" srcOrd="0" destOrd="0" parTransId="{42D39827-547A-410A-AB2B-69245772D582}" sibTransId="{6F8D13EB-4533-419A-993E-015F481BD6E5}"/>
    <dgm:cxn modelId="{7437F34F-997E-430F-99FC-762BD673F64D}" type="presParOf" srcId="{53576ACC-76E1-47C2-B186-FC88A8B71F8D}" destId="{96FA3AD7-DF9E-4FDC-8132-FE7F58C586E3}" srcOrd="0" destOrd="0" presId="urn:microsoft.com/office/officeart/2018/2/layout/IconVerticalSolidList"/>
    <dgm:cxn modelId="{FF2D1FE6-A896-445B-A36A-E3E221433511}" type="presParOf" srcId="{96FA3AD7-DF9E-4FDC-8132-FE7F58C586E3}" destId="{9029A598-D03A-4E19-89CE-61EBE6789F10}" srcOrd="0" destOrd="0" presId="urn:microsoft.com/office/officeart/2018/2/layout/IconVerticalSolidList"/>
    <dgm:cxn modelId="{9FA1C88B-8EDB-4E6D-9827-8CE3C9FE1581}" type="presParOf" srcId="{96FA3AD7-DF9E-4FDC-8132-FE7F58C586E3}" destId="{F3847876-DAC3-43E6-95AA-0AB06B184F5F}" srcOrd="1" destOrd="0" presId="urn:microsoft.com/office/officeart/2018/2/layout/IconVerticalSolidList"/>
    <dgm:cxn modelId="{EE994745-CFA6-4F9E-9A50-FDEA09A4EAE3}" type="presParOf" srcId="{96FA3AD7-DF9E-4FDC-8132-FE7F58C586E3}" destId="{BAA07919-1937-42C5-9883-86003140AE5A}" srcOrd="2" destOrd="0" presId="urn:microsoft.com/office/officeart/2018/2/layout/IconVerticalSolidList"/>
    <dgm:cxn modelId="{E9A668E4-80C6-45B9-8961-F7F996EF021E}" type="presParOf" srcId="{96FA3AD7-DF9E-4FDC-8132-FE7F58C586E3}" destId="{C90900A2-37A7-4FB7-93D5-242F8DD8186E}" srcOrd="3" destOrd="0" presId="urn:microsoft.com/office/officeart/2018/2/layout/IconVerticalSolidList"/>
    <dgm:cxn modelId="{7D5B75F2-D259-4021-AFC5-91F4EBF2CF45}" type="presParOf" srcId="{53576ACC-76E1-47C2-B186-FC88A8B71F8D}" destId="{1D374D4A-4CDC-48D5-B4D5-D418459759CA}" srcOrd="1" destOrd="0" presId="urn:microsoft.com/office/officeart/2018/2/layout/IconVerticalSolidList"/>
    <dgm:cxn modelId="{13150089-AA01-4E7A-AD1B-6C8D51C0575F}" type="presParOf" srcId="{53576ACC-76E1-47C2-B186-FC88A8B71F8D}" destId="{BB59EEAA-21DA-4577-B303-512844298409}" srcOrd="2" destOrd="0" presId="urn:microsoft.com/office/officeart/2018/2/layout/IconVerticalSolidList"/>
    <dgm:cxn modelId="{D64819CB-2AA7-47C7-9073-A8C9EBACC848}" type="presParOf" srcId="{BB59EEAA-21DA-4577-B303-512844298409}" destId="{CFDA8DA8-963C-40C1-8560-DA084AECC29F}" srcOrd="0" destOrd="0" presId="urn:microsoft.com/office/officeart/2018/2/layout/IconVerticalSolidList"/>
    <dgm:cxn modelId="{994C1830-21F3-4019-BB7C-128001C5CCFF}" type="presParOf" srcId="{BB59EEAA-21DA-4577-B303-512844298409}" destId="{C2E78123-51B2-4277-9615-455AB1A3A0D8}" srcOrd="1" destOrd="0" presId="urn:microsoft.com/office/officeart/2018/2/layout/IconVerticalSolidList"/>
    <dgm:cxn modelId="{A7BE696A-C9C7-4474-B65C-BCC4EB13BC33}" type="presParOf" srcId="{BB59EEAA-21DA-4577-B303-512844298409}" destId="{3F2BCC72-5F78-48FD-B01E-0E37CDBDA712}" srcOrd="2" destOrd="0" presId="urn:microsoft.com/office/officeart/2018/2/layout/IconVerticalSolidList"/>
    <dgm:cxn modelId="{77ECDDB9-DFD0-47B0-B3FC-26A10E1305E7}" type="presParOf" srcId="{BB59EEAA-21DA-4577-B303-512844298409}" destId="{2F46D697-8712-42CD-8AFF-58C90354A5A0}" srcOrd="3" destOrd="0" presId="urn:microsoft.com/office/officeart/2018/2/layout/IconVerticalSolidList"/>
    <dgm:cxn modelId="{46F4462C-C8C4-4638-93D0-0077F615F88E}" type="presParOf" srcId="{BB59EEAA-21DA-4577-B303-512844298409}" destId="{BB88CFBF-EFF4-4862-A1C0-47C00AAB1996}" srcOrd="4" destOrd="0" presId="urn:microsoft.com/office/officeart/2018/2/layout/IconVerticalSolidList"/>
    <dgm:cxn modelId="{E0311DA8-2C41-4AC2-9EEF-ECF3EBAA7740}" type="presParOf" srcId="{53576ACC-76E1-47C2-B186-FC88A8B71F8D}" destId="{A33375C3-C9C0-4995-ACD8-F9CB2C540C05}" srcOrd="3" destOrd="0" presId="urn:microsoft.com/office/officeart/2018/2/layout/IconVerticalSolidList"/>
    <dgm:cxn modelId="{B94DECD5-3CDB-405E-ACE2-DAD222B4ED31}" type="presParOf" srcId="{53576ACC-76E1-47C2-B186-FC88A8B71F8D}" destId="{8368843A-44CA-4494-B124-C4FA01C449F3}" srcOrd="4" destOrd="0" presId="urn:microsoft.com/office/officeart/2018/2/layout/IconVerticalSolidList"/>
    <dgm:cxn modelId="{ADE91628-CE51-4418-8775-1E7F4206EC6B}" type="presParOf" srcId="{8368843A-44CA-4494-B124-C4FA01C449F3}" destId="{08DAC9A7-7AE5-413E-AEDA-398C4C7F8EAE}" srcOrd="0" destOrd="0" presId="urn:microsoft.com/office/officeart/2018/2/layout/IconVerticalSolidList"/>
    <dgm:cxn modelId="{0F2BB180-C9DD-4E0C-B742-9FF550EE5744}" type="presParOf" srcId="{8368843A-44CA-4494-B124-C4FA01C449F3}" destId="{5C7612EC-1D9D-415C-B2C9-26F0E8DF8857}" srcOrd="1" destOrd="0" presId="urn:microsoft.com/office/officeart/2018/2/layout/IconVerticalSolidList"/>
    <dgm:cxn modelId="{456B7169-3043-4B32-9AA9-2FB7BE32FEC6}" type="presParOf" srcId="{8368843A-44CA-4494-B124-C4FA01C449F3}" destId="{897E2B65-033B-460D-90AE-CC58BBD65CE9}" srcOrd="2" destOrd="0" presId="urn:microsoft.com/office/officeart/2018/2/layout/IconVerticalSolidList"/>
    <dgm:cxn modelId="{53E6A10C-CB3A-4D84-AD2D-7241C11B552B}" type="presParOf" srcId="{8368843A-44CA-4494-B124-C4FA01C449F3}" destId="{EAA46076-80C9-4EB7-BE5B-FE4963BAFD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FFEA1-28FD-4913-89DE-50D12A4939F6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0308B0-586D-44A2-ACE2-BD3B1D3963CE}">
      <dgm:prSet/>
      <dgm:spPr/>
      <dgm:t>
        <a:bodyPr/>
        <a:lstStyle/>
        <a:p>
          <a:r>
            <a:rPr lang="en-US"/>
            <a:t>Independent Pathway</a:t>
          </a:r>
        </a:p>
      </dgm:t>
    </dgm:pt>
    <dgm:pt modelId="{4A0A3256-71D0-40AB-A65E-90985B94F13C}" type="parTrans" cxnId="{5B35C790-1156-4F28-B7F2-46ED9DBB6F6C}">
      <dgm:prSet/>
      <dgm:spPr/>
      <dgm:t>
        <a:bodyPr/>
        <a:lstStyle/>
        <a:p>
          <a:endParaRPr lang="en-US"/>
        </a:p>
      </dgm:t>
    </dgm:pt>
    <dgm:pt modelId="{CBE788A7-308A-48AE-9EA6-A68E750341F4}" type="sibTrans" cxnId="{5B35C790-1156-4F28-B7F2-46ED9DBB6F6C}">
      <dgm:prSet/>
      <dgm:spPr/>
      <dgm:t>
        <a:bodyPr/>
        <a:lstStyle/>
        <a:p>
          <a:endParaRPr lang="en-US"/>
        </a:p>
      </dgm:t>
    </dgm:pt>
    <dgm:pt modelId="{80B9EC46-0E26-4F41-8576-34AB37D44425}">
      <dgm:prSet/>
      <dgm:spPr/>
      <dgm:t>
        <a:bodyPr/>
        <a:lstStyle/>
        <a:p>
          <a:r>
            <a:rPr lang="en-US"/>
            <a:t>Common Pathway</a:t>
          </a:r>
        </a:p>
      </dgm:t>
    </dgm:pt>
    <dgm:pt modelId="{26930521-8751-4E7A-9887-A6CA79AE9203}" type="parTrans" cxnId="{A9A8AE74-A1F7-48D6-AF4B-65DF01E618E1}">
      <dgm:prSet/>
      <dgm:spPr/>
      <dgm:t>
        <a:bodyPr/>
        <a:lstStyle/>
        <a:p>
          <a:endParaRPr lang="en-US"/>
        </a:p>
      </dgm:t>
    </dgm:pt>
    <dgm:pt modelId="{39155F59-3F42-450E-9941-FDE7A94E9104}" type="sibTrans" cxnId="{A9A8AE74-A1F7-48D6-AF4B-65DF01E618E1}">
      <dgm:prSet/>
      <dgm:spPr/>
      <dgm:t>
        <a:bodyPr/>
        <a:lstStyle/>
        <a:p>
          <a:endParaRPr lang="en-US"/>
        </a:p>
      </dgm:t>
    </dgm:pt>
    <dgm:pt modelId="{334D36FE-B656-6848-AB57-4650DF2D00D2}" type="pres">
      <dgm:prSet presAssocID="{130FFEA1-28FD-4913-89DE-50D12A4939F6}" presName="cycle" presStyleCnt="0">
        <dgm:presLayoutVars>
          <dgm:dir/>
          <dgm:resizeHandles val="exact"/>
        </dgm:presLayoutVars>
      </dgm:prSet>
      <dgm:spPr/>
    </dgm:pt>
    <dgm:pt modelId="{F7910E5B-EA32-1443-8ECA-34E16E227F04}" type="pres">
      <dgm:prSet presAssocID="{020308B0-586D-44A2-ACE2-BD3B1D3963CE}" presName="node" presStyleLbl="node1" presStyleIdx="0" presStyleCnt="2">
        <dgm:presLayoutVars>
          <dgm:bulletEnabled val="1"/>
        </dgm:presLayoutVars>
      </dgm:prSet>
      <dgm:spPr/>
    </dgm:pt>
    <dgm:pt modelId="{E194F19F-6B41-D540-AD4F-9E07538D013A}" type="pres">
      <dgm:prSet presAssocID="{020308B0-586D-44A2-ACE2-BD3B1D3963CE}" presName="spNode" presStyleCnt="0"/>
      <dgm:spPr/>
    </dgm:pt>
    <dgm:pt modelId="{18D92770-C964-7D4C-8CF6-17457CB62831}" type="pres">
      <dgm:prSet presAssocID="{CBE788A7-308A-48AE-9EA6-A68E750341F4}" presName="sibTrans" presStyleLbl="sibTrans1D1" presStyleIdx="0" presStyleCnt="2"/>
      <dgm:spPr/>
    </dgm:pt>
    <dgm:pt modelId="{6D6CE146-DD11-3944-91DD-3C8817BF1F99}" type="pres">
      <dgm:prSet presAssocID="{80B9EC46-0E26-4F41-8576-34AB37D44425}" presName="node" presStyleLbl="node1" presStyleIdx="1" presStyleCnt="2">
        <dgm:presLayoutVars>
          <dgm:bulletEnabled val="1"/>
        </dgm:presLayoutVars>
      </dgm:prSet>
      <dgm:spPr/>
    </dgm:pt>
    <dgm:pt modelId="{C85FEDBC-C75A-484B-85DC-AEE2F70165C6}" type="pres">
      <dgm:prSet presAssocID="{80B9EC46-0E26-4F41-8576-34AB37D44425}" presName="spNode" presStyleCnt="0"/>
      <dgm:spPr/>
    </dgm:pt>
    <dgm:pt modelId="{F740D462-CAF0-BE49-9CD5-8754027475E0}" type="pres">
      <dgm:prSet presAssocID="{39155F59-3F42-450E-9941-FDE7A94E9104}" presName="sibTrans" presStyleLbl="sibTrans1D1" presStyleIdx="1" presStyleCnt="2"/>
      <dgm:spPr/>
    </dgm:pt>
  </dgm:ptLst>
  <dgm:cxnLst>
    <dgm:cxn modelId="{A9A8AE74-A1F7-48D6-AF4B-65DF01E618E1}" srcId="{130FFEA1-28FD-4913-89DE-50D12A4939F6}" destId="{80B9EC46-0E26-4F41-8576-34AB37D44425}" srcOrd="1" destOrd="0" parTransId="{26930521-8751-4E7A-9887-A6CA79AE9203}" sibTransId="{39155F59-3F42-450E-9941-FDE7A94E9104}"/>
    <dgm:cxn modelId="{5B35C790-1156-4F28-B7F2-46ED9DBB6F6C}" srcId="{130FFEA1-28FD-4913-89DE-50D12A4939F6}" destId="{020308B0-586D-44A2-ACE2-BD3B1D3963CE}" srcOrd="0" destOrd="0" parTransId="{4A0A3256-71D0-40AB-A65E-90985B94F13C}" sibTransId="{CBE788A7-308A-48AE-9EA6-A68E750341F4}"/>
    <dgm:cxn modelId="{C10EA199-7314-CE4A-8C76-56D4CC8F0AE5}" type="presOf" srcId="{130FFEA1-28FD-4913-89DE-50D12A4939F6}" destId="{334D36FE-B656-6848-AB57-4650DF2D00D2}" srcOrd="0" destOrd="0" presId="urn:microsoft.com/office/officeart/2005/8/layout/cycle6"/>
    <dgm:cxn modelId="{8DF381CC-7D02-E94D-BA6B-175A547C261F}" type="presOf" srcId="{80B9EC46-0E26-4F41-8576-34AB37D44425}" destId="{6D6CE146-DD11-3944-91DD-3C8817BF1F99}" srcOrd="0" destOrd="0" presId="urn:microsoft.com/office/officeart/2005/8/layout/cycle6"/>
    <dgm:cxn modelId="{AD9FAFF8-B266-9346-8DB4-D83ECB7A17FB}" type="presOf" srcId="{020308B0-586D-44A2-ACE2-BD3B1D3963CE}" destId="{F7910E5B-EA32-1443-8ECA-34E16E227F04}" srcOrd="0" destOrd="0" presId="urn:microsoft.com/office/officeart/2005/8/layout/cycle6"/>
    <dgm:cxn modelId="{93FE1AFB-8D8B-B141-836A-DF1238DC276C}" type="presOf" srcId="{CBE788A7-308A-48AE-9EA6-A68E750341F4}" destId="{18D92770-C964-7D4C-8CF6-17457CB62831}" srcOrd="0" destOrd="0" presId="urn:microsoft.com/office/officeart/2005/8/layout/cycle6"/>
    <dgm:cxn modelId="{FBB71DFE-4B9C-CF4A-9F46-2F17E8B1F594}" type="presOf" srcId="{39155F59-3F42-450E-9941-FDE7A94E9104}" destId="{F740D462-CAF0-BE49-9CD5-8754027475E0}" srcOrd="0" destOrd="0" presId="urn:microsoft.com/office/officeart/2005/8/layout/cycle6"/>
    <dgm:cxn modelId="{226A3536-471E-DC44-9E5F-7C1DB4269BE2}" type="presParOf" srcId="{334D36FE-B656-6848-AB57-4650DF2D00D2}" destId="{F7910E5B-EA32-1443-8ECA-34E16E227F04}" srcOrd="0" destOrd="0" presId="urn:microsoft.com/office/officeart/2005/8/layout/cycle6"/>
    <dgm:cxn modelId="{C0A31CAE-F78F-5040-8573-ED2BA2C26D90}" type="presParOf" srcId="{334D36FE-B656-6848-AB57-4650DF2D00D2}" destId="{E194F19F-6B41-D540-AD4F-9E07538D013A}" srcOrd="1" destOrd="0" presId="urn:microsoft.com/office/officeart/2005/8/layout/cycle6"/>
    <dgm:cxn modelId="{47248243-1086-2644-8856-2409CDDFC9CA}" type="presParOf" srcId="{334D36FE-B656-6848-AB57-4650DF2D00D2}" destId="{18D92770-C964-7D4C-8CF6-17457CB62831}" srcOrd="2" destOrd="0" presId="urn:microsoft.com/office/officeart/2005/8/layout/cycle6"/>
    <dgm:cxn modelId="{45959F19-C513-8D4D-B4C9-6A397970FFFE}" type="presParOf" srcId="{334D36FE-B656-6848-AB57-4650DF2D00D2}" destId="{6D6CE146-DD11-3944-91DD-3C8817BF1F99}" srcOrd="3" destOrd="0" presId="urn:microsoft.com/office/officeart/2005/8/layout/cycle6"/>
    <dgm:cxn modelId="{8D5509B2-BA8F-714E-A19C-9763D63E48FC}" type="presParOf" srcId="{334D36FE-B656-6848-AB57-4650DF2D00D2}" destId="{C85FEDBC-C75A-484B-85DC-AEE2F70165C6}" srcOrd="4" destOrd="0" presId="urn:microsoft.com/office/officeart/2005/8/layout/cycle6"/>
    <dgm:cxn modelId="{C5201E83-E6BE-FA41-94DC-519379BC4BC2}" type="presParOf" srcId="{334D36FE-B656-6848-AB57-4650DF2D00D2}" destId="{F740D462-CAF0-BE49-9CD5-8754027475E0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9A598-D03A-4E19-89CE-61EBE6789F10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47876-DAC3-43E6-95AA-0AB06B184F5F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900A2-37A7-4FB7-93D5-242F8DD8186E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Are my phenotypes influenced by the same genes?</a:t>
          </a:r>
        </a:p>
      </dsp:txBody>
      <dsp:txXfrm>
        <a:off x="1945450" y="719"/>
        <a:ext cx="4643240" cy="1684372"/>
      </dsp:txXfrm>
    </dsp:sp>
    <dsp:sp modelId="{CFDA8DA8-963C-40C1-8560-DA084AECC29F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8123-51B2-4277-9615-455AB1A3A0D8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6D697-8712-42CD-8AFF-58C90354A5A0}">
      <dsp:nvSpPr>
        <dsp:cNvPr id="0" name=""/>
        <dsp:cNvSpPr/>
      </dsp:nvSpPr>
      <dsp:spPr>
        <a:xfrm>
          <a:off x="1945450" y="2106185"/>
          <a:ext cx="296491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Is there more than one ”set” of gene effects?</a:t>
          </a:r>
        </a:p>
      </dsp:txBody>
      <dsp:txXfrm>
        <a:off x="1945450" y="2106185"/>
        <a:ext cx="2964910" cy="1684372"/>
      </dsp:txXfrm>
    </dsp:sp>
    <dsp:sp modelId="{BB88CFBF-EFF4-4862-A1C0-47C00AAB1996}">
      <dsp:nvSpPr>
        <dsp:cNvPr id="0" name=""/>
        <dsp:cNvSpPr/>
      </dsp:nvSpPr>
      <dsp:spPr>
        <a:xfrm>
          <a:off x="4910361" y="2106185"/>
          <a:ext cx="1678329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Decompose depression into components?</a:t>
          </a:r>
        </a:p>
      </dsp:txBody>
      <dsp:txXfrm>
        <a:off x="4910361" y="2106185"/>
        <a:ext cx="1678329" cy="1684372"/>
      </dsp:txXfrm>
    </dsp:sp>
    <dsp:sp modelId="{08DAC9A7-7AE5-413E-AEDA-398C4C7F8EAE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612EC-1D9D-415C-B2C9-26F0E8DF8857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46076-80C9-4EB7-BE5B-FE4963BAFD79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Do </a:t>
          </a:r>
          <a:r>
            <a:rPr lang="en-US" sz="2500" kern="1200"/>
            <a:t>A, C, E factors contribute in the same ways to the covariance between traits?</a:t>
          </a:r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10E5B-EA32-1443-8ECA-34E16E227F04}">
      <dsp:nvSpPr>
        <dsp:cNvPr id="0" name=""/>
        <dsp:cNvSpPr/>
      </dsp:nvSpPr>
      <dsp:spPr>
        <a:xfrm>
          <a:off x="1383" y="1936968"/>
          <a:ext cx="3094597" cy="20114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Independent Pathway</a:t>
          </a:r>
        </a:p>
      </dsp:txBody>
      <dsp:txXfrm>
        <a:off x="99576" y="2035161"/>
        <a:ext cx="2898211" cy="1815102"/>
      </dsp:txXfrm>
    </dsp:sp>
    <dsp:sp modelId="{18D92770-C964-7D4C-8CF6-17457CB62831}">
      <dsp:nvSpPr>
        <dsp:cNvPr id="0" name=""/>
        <dsp:cNvSpPr/>
      </dsp:nvSpPr>
      <dsp:spPr>
        <a:xfrm>
          <a:off x="1548682" y="1234593"/>
          <a:ext cx="3416239" cy="3416239"/>
        </a:xfrm>
        <a:custGeom>
          <a:avLst/>
          <a:gdLst/>
          <a:ahLst/>
          <a:cxnLst/>
          <a:rect l="0" t="0" r="0" b="0"/>
          <a:pathLst>
            <a:path>
              <a:moveTo>
                <a:pt x="343923" y="680188"/>
              </a:moveTo>
              <a:arcTo wR="1708119" hR="1708119" stAng="13019896" swAng="636020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CE146-DD11-3944-91DD-3C8817BF1F99}">
      <dsp:nvSpPr>
        <dsp:cNvPr id="0" name=""/>
        <dsp:cNvSpPr/>
      </dsp:nvSpPr>
      <dsp:spPr>
        <a:xfrm>
          <a:off x="3417622" y="1936968"/>
          <a:ext cx="3094597" cy="20114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Common Pathway</a:t>
          </a:r>
        </a:p>
      </dsp:txBody>
      <dsp:txXfrm>
        <a:off x="3515815" y="2035161"/>
        <a:ext cx="2898211" cy="1815102"/>
      </dsp:txXfrm>
    </dsp:sp>
    <dsp:sp modelId="{F740D462-CAF0-BE49-9CD5-8754027475E0}">
      <dsp:nvSpPr>
        <dsp:cNvPr id="0" name=""/>
        <dsp:cNvSpPr/>
      </dsp:nvSpPr>
      <dsp:spPr>
        <a:xfrm>
          <a:off x="1548682" y="1234593"/>
          <a:ext cx="3416239" cy="3416239"/>
        </a:xfrm>
        <a:custGeom>
          <a:avLst/>
          <a:gdLst/>
          <a:ahLst/>
          <a:cxnLst/>
          <a:rect l="0" t="0" r="0" b="0"/>
          <a:pathLst>
            <a:path>
              <a:moveTo>
                <a:pt x="3072315" y="2736050"/>
              </a:moveTo>
              <a:arcTo wR="1708119" hR="1708119" stAng="2219896" swAng="636020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4892-D2BD-1247-B750-A5B7500D7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3AB04-C33E-AB4F-999A-24E855ADB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8657-14A1-BC46-8F93-9E06261D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0002-605B-2244-9344-B55BFB75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FFA0-C4A8-5440-ACED-CABF514B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E773-6BD1-4644-9FA3-FBCE77BD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8C5E0-D6A2-C24D-A1A5-A3DBC5A54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43B41-02B9-AD4E-A8DF-668585C8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B1B77-8C72-2445-8075-CDAEF0DF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FD0A-2580-8B49-A795-5A451F46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AB145-F418-3E45-B863-04516740E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034BB-F7BD-6F4B-91A1-5C262DE7E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BF6D-5B7D-D64A-A86A-9A0A12D7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F9E12-E762-3E40-AAB8-024B506D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91BA-00E1-3F42-AD48-103F0E64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446469" indent="-446469">
              <a:spcBef>
                <a:spcPts val="1406"/>
              </a:spcBef>
              <a:buSzPct val="80000"/>
              <a:buBlip>
                <a:blip r:embed="rId2"/>
              </a:buBlip>
              <a:defRPr sz="2812"/>
            </a:lvl1pPr>
            <a:lvl2pPr marL="535762" indent="-357175">
              <a:spcBef>
                <a:spcPts val="1406"/>
              </a:spcBef>
              <a:buSzPct val="70000"/>
              <a:buBlip>
                <a:blip r:embed="rId2"/>
              </a:buBlip>
            </a:lvl2pPr>
            <a:lvl3pPr marL="625056" indent="-267881">
              <a:spcBef>
                <a:spcPts val="1406"/>
              </a:spcBef>
              <a:buSzPct val="55000"/>
              <a:buBlip>
                <a:blip r:embed="rId2"/>
              </a:buBlip>
              <a:defRPr sz="2250"/>
            </a:lvl3pPr>
            <a:lvl4pPr marL="714350" indent="-178587">
              <a:spcBef>
                <a:spcPts val="1406"/>
              </a:spcBef>
              <a:buSzPct val="40000"/>
              <a:buBlip>
                <a:blip r:embed="rId2"/>
              </a:buBlip>
              <a:defRPr sz="1969"/>
            </a:lvl4pPr>
            <a:lvl5pPr marL="803643" indent="-89294">
              <a:spcBef>
                <a:spcPts val="1406"/>
              </a:spcBef>
              <a:buSzPct val="28000"/>
              <a:buBlip>
                <a:blip r:embed="rId2"/>
              </a:buBlip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5696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327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2917-CDF5-CF48-AB90-7606A85E2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2B767-6B80-E241-9741-9A7CF6D0D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06F3-2398-E140-8572-5445EA8C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EE7AA-0377-EF4A-BA19-10CF9B6A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07A29-17F0-CC48-9A2B-1DF8D387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7FE8-A01F-5743-BEFB-9DAEEE56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46AA-EE31-2347-889D-477208B17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972D-6161-854E-A225-26E8795D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F2C28-E239-6E46-8C0F-373820EE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B0A20-EC5B-534C-8D62-F2A0D564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2E1E-BC10-B84B-8A45-0C3B0E6E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12B0-068B-2247-B772-0EA4B164F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0BC4E-E865-C44A-8BF4-8B6B7D53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08E59-9E30-8B46-AFC9-453FC378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49A0-8884-9648-9E11-022E9BF6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D924-41D0-BB49-BC9A-A11FB6F7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1AB7-A05B-824E-90D6-3CDE98E1F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33701-9655-E347-B567-92128BA39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B6F87-587A-DE42-87E5-3EEB6FF2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3B3FD-6CDE-4741-95CF-7E1563D8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82B76-6452-AE40-B5DB-249CEB16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0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2D57-6ECD-3742-A8B6-8114D5CA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A88A-F47A-1946-B75F-0A9EBAE3D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831B3-02E5-8F49-80A0-BA3432405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FABF6-79DC-A74F-BC8F-CFF1DE22B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6625E-2029-5847-9419-1E4F50C5B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33DDF-AE00-5F40-985B-C939C186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1C9F7-D698-2D46-854C-4F068778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5B74C-CC9B-CC40-8D97-68D13E96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92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7D6F-422F-B54F-87E1-7FFB7480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0ADB2-DF68-424E-8FF4-D2E0F950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22F17-B0BA-0A45-BF51-B1184C9A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B5EF4-6D8B-0A4E-828E-60B9116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4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2FBC-7038-5145-B5F8-4C21B8F7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16DE-F648-AE42-9348-2F766F47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D75F-1D35-A143-AA87-E64594DD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2B725-3F62-0142-8B0B-476D78A7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77568-38A9-6A40-B60F-87F373F7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6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0BD18-C083-804D-A0E7-B822B59A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43AA9-145D-5E44-B29C-E39C7B4A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DCE6A-30C5-FC44-8BC2-39E7910D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75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DFC1-83E1-0543-A9D7-45DE2047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D5CAC-FE50-3D4C-9DC3-662E96B4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3C370-50AA-6B4F-B246-23D3E2554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D656F-D1DB-7040-915B-F6CE01EB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E2B47-6490-5F4E-A5D8-C1288DF0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0F233-F907-EC41-AB6A-CBC0912D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9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7CA8-619E-8F49-99C8-BCF7D2B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4979A-9B4D-D844-86F7-75F695315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06329-763F-1F4A-A78E-850CDCEC7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3B857-CED8-8342-9863-DEB605A8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68D8C-BD70-D949-9B59-CF712026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1710F-3BB5-614D-B25E-C93091C3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3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864D-4AE6-B34D-BC7F-A427BDC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0484F-4C2B-B04A-B2CF-CA8A579CD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375C-BACD-F346-85AE-0A3CDDCD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08ABC-38B2-C846-A3D0-BC0D7FB3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C2E9-2149-3B4A-B96C-B65DAB6C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7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A7268-99D7-8247-B089-0540B1356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690E1-E1BB-1F4B-8552-C046E24B1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2D67-8CF8-6C41-9BE5-984C5683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7536C-E16A-FC4D-955E-EC9F8CC3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5D49-95A5-DF4C-AE67-1D57EB35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30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446469" indent="-446469">
              <a:spcBef>
                <a:spcPts val="1406"/>
              </a:spcBef>
              <a:buSzPct val="80000"/>
              <a:buBlip>
                <a:blip r:embed="rId2"/>
              </a:buBlip>
              <a:defRPr sz="2812"/>
            </a:lvl1pPr>
            <a:lvl2pPr marL="535762" indent="-357175">
              <a:spcBef>
                <a:spcPts val="1406"/>
              </a:spcBef>
              <a:buSzPct val="70000"/>
              <a:buBlip>
                <a:blip r:embed="rId2"/>
              </a:buBlip>
            </a:lvl2pPr>
            <a:lvl3pPr marL="625056" indent="-267881">
              <a:spcBef>
                <a:spcPts val="1406"/>
              </a:spcBef>
              <a:buSzPct val="55000"/>
              <a:buBlip>
                <a:blip r:embed="rId2"/>
              </a:buBlip>
              <a:defRPr sz="2250"/>
            </a:lvl3pPr>
            <a:lvl4pPr marL="714350" indent="-178587">
              <a:spcBef>
                <a:spcPts val="1406"/>
              </a:spcBef>
              <a:buSzPct val="40000"/>
              <a:buBlip>
                <a:blip r:embed="rId2"/>
              </a:buBlip>
              <a:defRPr sz="1969"/>
            </a:lvl4pPr>
            <a:lvl5pPr marL="803643" indent="-89294">
              <a:spcBef>
                <a:spcPts val="1406"/>
              </a:spcBef>
              <a:buSzPct val="28000"/>
              <a:buBlip>
                <a:blip r:embed="rId2"/>
              </a:buBlip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03653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9813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1AE9-019F-B242-9063-DA47B5B0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D32C5-3DAE-3644-8279-7033BF835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B5E1-CCAE-464B-832C-2122B05E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F44D5-26F2-E144-B476-65BDF834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E00F7-C93F-F248-8602-F9AA7419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2645-F3E7-D243-821E-C0C5BDB2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CCDD-063A-C148-8BD9-5A88D3E93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E274C-ABC0-674F-866E-D4FE80D11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10AA9-BFAA-B44B-9F65-92CF2320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CA03-EC64-974E-A16F-22394997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54C38-FD50-9048-A2B3-49F517CC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81B6-84B1-9F4F-A3BC-7D776666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57DFC-EB91-6044-A292-1B8AB4DD3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DF58E-75AD-184D-AB89-50D3BF1AB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0998C-39F9-EC40-8B87-2C6E70F7F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82417-9AE7-514B-93A0-337F622B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44052-88FC-5B4A-B034-168EE076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17AA2-C773-FC48-A933-050B0D48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9395-7032-4641-86F4-48E5B773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0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0C43-6E78-1746-9C09-98AE8279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2E3AE-3B81-534C-90C7-3ABDE5E0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88AC-CF46-DE4E-9964-E64C88A2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D15DE-3D47-E142-9248-1D61938C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D1816-0ABC-5A4D-ACF7-26F8A581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DADA6-F779-D340-8BAC-9CD6BB84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F797A-3590-854A-91CB-AFD1289D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C4C8-4551-5A41-9745-B62EE918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2F626-FF25-7649-8BE0-D85DEA5C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13B46-57DC-0B44-96EA-BA1B237F9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D1FAD-9777-FF45-9CAF-43251FE8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1771-A4D1-AE46-8DF7-CC5222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8D3C-68E6-2E46-9724-9A04D178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A4CE-FF5B-C143-8A9F-8D9A51A5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82E66-57D6-B74E-91DE-8CC07E7AC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46088-F2B6-7E42-A5C4-4D90D891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C39F2-C6DD-D84B-8FCC-3FA8318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78812-084A-854F-8DCE-7B9B8E5B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8523-E348-4D47-B042-E3ECDB3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BB7CF-F748-4D44-B7D3-2A702441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F7261-23D2-014D-A7C0-DEF0430F6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F4BED-B9E9-D54D-9F77-8F32C56AD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D129-F70A-E949-B535-CF2E7701D83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409A-BD1D-4C4C-94A7-120B041B4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876A7-EDBF-D641-A322-C8712358C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C7803-9323-2F4B-BA47-6832BB4D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1C3C0-D86E-B94A-8B0E-43296B13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5358E-4317-C549-8B3A-74EC6948C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640C-4F0D-9543-AA35-37379F651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B92C-0003-B645-9D2A-3ADC365CFE5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DA09-6186-124B-868A-05BB45AB2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ABB7D-B720-164E-A183-A4B82EB2F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10-4430-BA40-9FDE-7E308E2D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"/><Relationship Id="rId2" Type="http://schemas.openxmlformats.org/officeDocument/2006/relationships/image" Target="../media/image49.t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(null)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Multivariate Models"/>
          <p:cNvSpPr txBox="1"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Multivariate Models</a:t>
            </a:r>
          </a:p>
        </p:txBody>
      </p:sp>
      <p:sp>
        <p:nvSpPr>
          <p:cNvPr id="152" name="Saturated Model…"/>
          <p:cNvSpPr txBox="1">
            <a:spLocks noGrp="1"/>
          </p:cNvSpPr>
          <p:nvPr>
            <p:ph type="body" idx="1"/>
          </p:nvPr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/>
              <a:t>ACE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000"/>
              <a:t>umxACEv; umxACE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/>
              <a:t>Factor models: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000"/>
              <a:t>Independent Pathway: umxIP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000"/>
              <a:t>Common Pathway: umxCP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DAC55-E884-1A46-94B6-AE9174D2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011" y="643467"/>
            <a:ext cx="5052272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9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Theoretical Models"/>
          <p:cNvSpPr txBox="1"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Theoretical Models</a:t>
            </a:r>
          </a:p>
        </p:txBody>
      </p:sp>
      <p:graphicFrame>
        <p:nvGraphicFramePr>
          <p:cNvPr id="314" name="Independent Pathway…">
            <a:extLst>
              <a:ext uri="{FF2B5EF4-FFF2-40B4-BE49-F238E27FC236}">
                <a16:creationId xmlns:a16="http://schemas.microsoft.com/office/drawing/2014/main" id="{22C8D1F7-5615-4127-9483-4FC5A1A7B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1158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6106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sidu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General factor + </a:t>
            </a:r>
            <a:r>
              <a:rPr dirty="0"/>
              <a:t>Residuals</a:t>
            </a:r>
          </a:p>
        </p:txBody>
      </p:sp>
      <p:pic>
        <p:nvPicPr>
          <p:cNvPr id="32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9" y="1998111"/>
            <a:ext cx="3505201" cy="449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4246562"/>
            <a:ext cx="2567259" cy="187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477" y="4349654"/>
            <a:ext cx="544833" cy="1673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df" descr="droppedImage.pdf">
            <a:extLst>
              <a:ext uri="{FF2B5EF4-FFF2-40B4-BE49-F238E27FC236}">
                <a16:creationId xmlns:a16="http://schemas.microsoft.com/office/drawing/2014/main" id="{0F441673-B045-7E49-A6D3-E245B0BAE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447" y="2263775"/>
            <a:ext cx="889001" cy="1822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4368282C-1FBC-AB42-8414-0B34F358D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351" y="1892662"/>
            <a:ext cx="237194" cy="375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13F7BAB-4591-A74D-A5F5-D84A5666B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74" y="2338292"/>
            <a:ext cx="544833" cy="1673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62262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What about Tw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In </a:t>
            </a:r>
            <a:r>
              <a:rPr dirty="0"/>
              <a:t>Twins</a:t>
            </a:r>
            <a:r>
              <a:rPr lang="en-US" dirty="0"/>
              <a:t> we duplicate this for a pair (or more), and then duplicate the result for MZ and DZ (or more)</a:t>
            </a:r>
            <a:endParaRPr dirty="0"/>
          </a:p>
        </p:txBody>
      </p:sp>
      <p:sp>
        <p:nvSpPr>
          <p:cNvPr id="328" name="Rectangle"/>
          <p:cNvSpPr/>
          <p:nvPr/>
        </p:nvSpPr>
        <p:spPr>
          <a:xfrm>
            <a:off x="2425700" y="2006600"/>
            <a:ext cx="7848601" cy="4660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329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006600"/>
            <a:ext cx="7548519" cy="46612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486838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Independent Pathway Model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Independent Pathway Model</a:t>
            </a:r>
          </a:p>
        </p:txBody>
      </p:sp>
      <p:sp>
        <p:nvSpPr>
          <p:cNvPr id="391" name="Biometric model…"/>
          <p:cNvSpPr txBox="1">
            <a:spLocks noGrp="1"/>
          </p:cNvSpPr>
          <p:nvPr>
            <p:ph type="body" idx="1"/>
          </p:nvPr>
        </p:nvSpPr>
        <p:spPr>
          <a:xfrm>
            <a:off x="648930" y="2438400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r>
              <a:rPr lang="en-US"/>
              <a:t>Biometric model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Allows </a:t>
            </a:r>
            <a:r>
              <a:rPr lang="en-US"/>
              <a:t>covariance structure</a:t>
            </a:r>
            <a:r>
              <a:rPr lang="en-US" dirty="0"/>
              <a:t>s</a:t>
            </a:r>
            <a:r>
              <a:rPr lang="en-US"/>
              <a:t> for A, C and E</a:t>
            </a:r>
            <a:r>
              <a:rPr lang="en-US" dirty="0"/>
              <a:t> to differ among each other</a:t>
            </a:r>
            <a:endParaRPr lang="en-US"/>
          </a:p>
        </p:txBody>
      </p:sp>
      <p:pic>
        <p:nvPicPr>
          <p:cNvPr id="5" name="droppedImage.pdf" descr="droppedImage.pdf">
            <a:extLst>
              <a:ext uri="{FF2B5EF4-FFF2-40B4-BE49-F238E27FC236}">
                <a16:creationId xmlns:a16="http://schemas.microsoft.com/office/drawing/2014/main" id="{CA2A03FB-85CC-F347-B740-361C7286F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59627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ACE Specif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General A, C, and E factors, and </a:t>
            </a:r>
            <a:r>
              <a:rPr dirty="0"/>
              <a:t>A</a:t>
            </a:r>
            <a:r>
              <a:rPr lang="en-US" dirty="0"/>
              <a:t>, </a:t>
            </a:r>
            <a:r>
              <a:rPr dirty="0"/>
              <a:t>C</a:t>
            </a:r>
            <a:r>
              <a:rPr lang="en-US" dirty="0"/>
              <a:t>, and </a:t>
            </a:r>
            <a:r>
              <a:rPr dirty="0"/>
              <a:t>E Specific</a:t>
            </a:r>
            <a:r>
              <a:rPr lang="en-US" dirty="0"/>
              <a:t> factors</a:t>
            </a:r>
            <a:endParaRPr dirty="0"/>
          </a:p>
        </p:txBody>
      </p:sp>
      <p:sp>
        <p:nvSpPr>
          <p:cNvPr id="359" name="Rectangle"/>
          <p:cNvSpPr/>
          <p:nvPr/>
        </p:nvSpPr>
        <p:spPr>
          <a:xfrm>
            <a:off x="2425699" y="2006600"/>
            <a:ext cx="4508501" cy="4660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36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99" y="2108200"/>
            <a:ext cx="4387396" cy="447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2330449"/>
            <a:ext cx="3005254" cy="186690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Rectangle"/>
          <p:cNvSpPr/>
          <p:nvPr/>
        </p:nvSpPr>
        <p:spPr>
          <a:xfrm>
            <a:off x="7962900" y="4394200"/>
            <a:ext cx="1841501" cy="2273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363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700" y="4457700"/>
            <a:ext cx="17145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100" y="5549900"/>
            <a:ext cx="1676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192" y="2427192"/>
            <a:ext cx="544834" cy="1673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55645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"/>
          <p:cNvSpPr/>
          <p:nvPr/>
        </p:nvSpPr>
        <p:spPr>
          <a:xfrm>
            <a:off x="1523999" y="4787900"/>
            <a:ext cx="9182102" cy="1460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380" name="Total A Covari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endParaRPr dirty="0"/>
          </a:p>
          <a:p>
            <a:r>
              <a:rPr dirty="0"/>
              <a:t>Total A Covariance</a:t>
            </a:r>
            <a:r>
              <a:rPr lang="en-US" dirty="0"/>
              <a:t>: we add up the components</a:t>
            </a:r>
            <a:endParaRPr dirty="0"/>
          </a:p>
        </p:txBody>
      </p:sp>
      <p:pic>
        <p:nvPicPr>
          <p:cNvPr id="381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47" y="2813050"/>
            <a:ext cx="8665298" cy="123190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ac %*% t(ac)"/>
          <p:cNvSpPr txBox="1"/>
          <p:nvPr/>
        </p:nvSpPr>
        <p:spPr>
          <a:xfrm>
            <a:off x="1982391" y="2571662"/>
            <a:ext cx="1487630" cy="2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57200">
              <a:defRPr sz="1500">
                <a:solidFill>
                  <a:schemeClr val="accent6">
                    <a:hueOff val="-12921703"/>
                    <a:satOff val="-11099"/>
                    <a:lumOff val="-7127"/>
                  </a:schemeClr>
                </a:solidFill>
                <a:latin typeface="PT Mono"/>
                <a:ea typeface="PT Mono"/>
                <a:cs typeface="PT Mono"/>
                <a:sym typeface="PT Mono"/>
              </a:defRPr>
            </a:lvl1pPr>
          </a:lstStyle>
          <a:p>
            <a:r>
              <a:rPr sz="1055"/>
              <a:t>ac %*% t(ac)</a:t>
            </a:r>
          </a:p>
        </p:txBody>
      </p:sp>
      <p:sp>
        <p:nvSpPr>
          <p:cNvPr id="383" name="Rectangle"/>
          <p:cNvSpPr/>
          <p:nvPr/>
        </p:nvSpPr>
        <p:spPr>
          <a:xfrm>
            <a:off x="1948515" y="2526160"/>
            <a:ext cx="2936984" cy="1586834"/>
          </a:xfrm>
          <a:prstGeom prst="rect">
            <a:avLst/>
          </a:prstGeom>
          <a:ln w="25400">
            <a:solidFill>
              <a:srgbClr val="B51A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92892">
              <a:defRPr sz="16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84" name="covA      &lt;- mxAlgebra( expression=ac %*% t(ac) + as %*% t(as), name=&quot;A&quot; )"/>
          <p:cNvSpPr/>
          <p:nvPr/>
        </p:nvSpPr>
        <p:spPr>
          <a:xfrm>
            <a:off x="2193727" y="4786731"/>
            <a:ext cx="6366867" cy="375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/>
          <a:p>
            <a:pPr defTabSz="223234">
              <a:lnSpc>
                <a:spcPts val="2250"/>
              </a:lnSpc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>
                <a:solidFill>
                  <a:srgbClr val="C51B1E"/>
                </a:solidFill>
              </a:rPr>
              <a:t>covA</a:t>
            </a:r>
            <a:r>
              <a:rPr sz="1055"/>
              <a:t>      </a:t>
            </a:r>
            <a:r>
              <a:rPr sz="1055">
                <a:solidFill>
                  <a:srgbClr val="FF8000"/>
                </a:solidFill>
              </a:rPr>
              <a:t>&lt;-</a:t>
            </a:r>
            <a:r>
              <a:rPr sz="1055"/>
              <a:t> mxAlgebra( expression</a:t>
            </a:r>
            <a:r>
              <a:rPr sz="1055">
                <a:solidFill>
                  <a:srgbClr val="061A99"/>
                </a:solidFill>
              </a:rPr>
              <a:t>=</a:t>
            </a:r>
            <a:r>
              <a:rPr sz="1055"/>
              <a:t>ac</a:t>
            </a:r>
            <a:r>
              <a:rPr sz="1055">
                <a:solidFill>
                  <a:srgbClr val="061A99"/>
                </a:solidFill>
              </a:rPr>
              <a:t> %*% t(</a:t>
            </a:r>
            <a:r>
              <a:rPr sz="1055"/>
              <a:t>ac</a:t>
            </a:r>
            <a:r>
              <a:rPr sz="1055">
                <a:solidFill>
                  <a:srgbClr val="061A99"/>
                </a:solidFill>
              </a:rPr>
              <a:t>) + </a:t>
            </a:r>
            <a:r>
              <a:rPr sz="1055"/>
              <a:t>as</a:t>
            </a:r>
            <a:r>
              <a:rPr sz="1055">
                <a:solidFill>
                  <a:srgbClr val="061A99"/>
                </a:solidFill>
              </a:rPr>
              <a:t> %*% t(</a:t>
            </a:r>
            <a:r>
              <a:rPr sz="1055"/>
              <a:t>as</a:t>
            </a:r>
            <a:r>
              <a:rPr sz="1055">
                <a:solidFill>
                  <a:srgbClr val="061A99"/>
                </a:solidFill>
              </a:rPr>
              <a:t>)</a:t>
            </a:r>
            <a:r>
              <a:rPr sz="1055"/>
              <a:t>, name</a:t>
            </a:r>
            <a:r>
              <a:rPr sz="1055">
                <a:solidFill>
                  <a:srgbClr val="FF8000"/>
                </a:solidFill>
              </a:rPr>
              <a:t>=</a:t>
            </a:r>
            <a:r>
              <a:rPr sz="1055">
                <a:solidFill>
                  <a:srgbClr val="800D01"/>
                </a:solidFill>
              </a:rPr>
              <a:t>"A"</a:t>
            </a:r>
            <a:r>
              <a:rPr sz="1055"/>
              <a:t> )</a:t>
            </a:r>
          </a:p>
        </p:txBody>
      </p:sp>
      <p:sp>
        <p:nvSpPr>
          <p:cNvPr id="385" name="as %*% t(as)"/>
          <p:cNvSpPr txBox="1"/>
          <p:nvPr/>
        </p:nvSpPr>
        <p:spPr>
          <a:xfrm>
            <a:off x="5026251" y="4033456"/>
            <a:ext cx="1487631" cy="2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57200">
              <a:defRPr sz="1500">
                <a:solidFill>
                  <a:schemeClr val="accent6">
                    <a:hueOff val="-12921703"/>
                    <a:satOff val="-11099"/>
                    <a:lumOff val="-7127"/>
                  </a:schemeClr>
                </a:solidFill>
                <a:latin typeface="PT Mono"/>
                <a:ea typeface="PT Mono"/>
                <a:cs typeface="PT Mono"/>
                <a:sym typeface="PT Mono"/>
              </a:defRPr>
            </a:lvl1pPr>
          </a:lstStyle>
          <a:p>
            <a:r>
              <a:rPr sz="1055"/>
              <a:t>as %*% t(as)</a:t>
            </a:r>
          </a:p>
        </p:txBody>
      </p:sp>
      <p:sp>
        <p:nvSpPr>
          <p:cNvPr id="386" name="Rectangle"/>
          <p:cNvSpPr/>
          <p:nvPr/>
        </p:nvSpPr>
        <p:spPr>
          <a:xfrm>
            <a:off x="7019897" y="2816200"/>
            <a:ext cx="3596839" cy="1531489"/>
          </a:xfrm>
          <a:prstGeom prst="rect">
            <a:avLst/>
          </a:prstGeom>
          <a:ln w="25400">
            <a:solidFill>
              <a:srgbClr val="B51A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92892">
              <a:defRPr sz="16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87" name="object: CovA…"/>
          <p:cNvSpPr txBox="1"/>
          <p:nvPr/>
        </p:nvSpPr>
        <p:spPr>
          <a:xfrm>
            <a:off x="7081243" y="3952280"/>
            <a:ext cx="1487630" cy="39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1500">
                <a:solidFill>
                  <a:schemeClr val="accent6">
                    <a:hueOff val="-12921703"/>
                    <a:satOff val="-11099"/>
                    <a:lumOff val="-7127"/>
                  </a:schemeClr>
                </a:solidFill>
                <a:latin typeface="PT Mono"/>
                <a:ea typeface="PT Mono"/>
                <a:cs typeface="PT Mono"/>
                <a:sym typeface="PT Mono"/>
              </a:defRPr>
            </a:pPr>
            <a:r>
              <a:rPr sz="1055"/>
              <a:t>object: CovA</a:t>
            </a:r>
          </a:p>
          <a:p>
            <a:pPr defTabSz="321457">
              <a:defRPr sz="1500">
                <a:solidFill>
                  <a:schemeClr val="accent6">
                    <a:hueOff val="-12921703"/>
                    <a:satOff val="-11099"/>
                    <a:lumOff val="-7127"/>
                  </a:schemeClr>
                </a:solidFill>
                <a:latin typeface="PT Mono"/>
                <a:ea typeface="PT Mono"/>
                <a:cs typeface="PT Mono"/>
                <a:sym typeface="PT Mono"/>
              </a:defRPr>
            </a:pPr>
            <a:r>
              <a:rPr sz="1055"/>
              <a:t>matrix name:A</a:t>
            </a:r>
          </a:p>
        </p:txBody>
      </p:sp>
      <p:sp>
        <p:nvSpPr>
          <p:cNvPr id="388" name="Rectangle"/>
          <p:cNvSpPr/>
          <p:nvPr/>
        </p:nvSpPr>
        <p:spPr>
          <a:xfrm>
            <a:off x="4986905" y="2745007"/>
            <a:ext cx="1931586" cy="1586834"/>
          </a:xfrm>
          <a:prstGeom prst="rect">
            <a:avLst/>
          </a:prstGeom>
          <a:ln w="25400">
            <a:solidFill>
              <a:srgbClr val="B51A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92892">
              <a:defRPr sz="16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7092216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"/>
          <p:cNvSpPr/>
          <p:nvPr/>
        </p:nvSpPr>
        <p:spPr>
          <a:xfrm>
            <a:off x="2413000" y="2032000"/>
            <a:ext cx="7353301" cy="4546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394" name="IP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IP Model</a:t>
            </a:r>
            <a:r>
              <a:rPr lang="en-US" dirty="0"/>
              <a:t>: Can we add more general factors?</a:t>
            </a:r>
            <a:endParaRPr dirty="0"/>
          </a:p>
        </p:txBody>
      </p:sp>
      <p:pic>
        <p:nvPicPr>
          <p:cNvPr id="39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032000"/>
            <a:ext cx="5466458" cy="4470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81384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Identif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Identification</a:t>
            </a:r>
          </a:p>
        </p:txBody>
      </p:sp>
      <p:sp>
        <p:nvSpPr>
          <p:cNvPr id="401" name="Be careful when adding common factors: total parameters per source of variance can not exceed (nv*(nv+1))/2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Be careful when adding factors: total parameters per source of variance can not exceed (</a:t>
            </a:r>
            <a:r>
              <a:rPr dirty="0" err="1"/>
              <a:t>nv</a:t>
            </a:r>
            <a:r>
              <a:rPr dirty="0"/>
              <a:t>*(nv+1))/2</a:t>
            </a:r>
          </a:p>
          <a:p>
            <a:pPr>
              <a:buBlip>
                <a:blip r:embed="rId2"/>
              </a:buBlip>
            </a:pPr>
            <a:r>
              <a:rPr dirty="0"/>
              <a:t>For a common factor with only 2 indicators the two factor loadings on the latent factor need to be equated OR instead a correlation could be estimated between the residual factors (of the same source of variance) on the two indicators. </a:t>
            </a:r>
          </a:p>
        </p:txBody>
      </p:sp>
    </p:spTree>
    <p:extLst>
      <p:ext uri="{BB962C8B-B14F-4D97-AF65-F5344CB8AC3E}">
        <p14:creationId xmlns:p14="http://schemas.microsoft.com/office/powerpoint/2010/main" val="41661149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"/>
          <p:cNvSpPr/>
          <p:nvPr/>
        </p:nvSpPr>
        <p:spPr>
          <a:xfrm>
            <a:off x="1689099" y="1142156"/>
            <a:ext cx="8826501" cy="49397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437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16" y="1819416"/>
            <a:ext cx="5546539" cy="4516297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IP3A Model :  bi-factor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</a:t>
            </a:r>
            <a:r>
              <a:rPr dirty="0"/>
              <a:t>i-factor model</a:t>
            </a:r>
            <a:r>
              <a:rPr lang="en-US" dirty="0"/>
              <a:t> implemented as 3 factors with a bi-factor configuration (1 general)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5998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ommon Pathway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Common Pathway Model</a:t>
            </a:r>
          </a:p>
        </p:txBody>
      </p:sp>
      <p:sp>
        <p:nvSpPr>
          <p:cNvPr id="526" name="Psychometric mod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</a:pPr>
            <a:r>
              <a:t>Psychometric model</a:t>
            </a:r>
          </a:p>
          <a:p>
            <a:pPr lvl="1">
              <a:buBlip>
                <a:blip r:embed="rId2"/>
              </a:buBlip>
            </a:pPr>
            <a:r>
              <a:t>Same covariance structure for A, C and E</a:t>
            </a:r>
          </a:p>
        </p:txBody>
      </p:sp>
    </p:spTree>
    <p:extLst>
      <p:ext uri="{BB962C8B-B14F-4D97-AF65-F5344CB8AC3E}">
        <p14:creationId xmlns:p14="http://schemas.microsoft.com/office/powerpoint/2010/main" val="33006903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cientific Questions"/>
          <p:cNvSpPr txBox="1"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Baseline “model” vs. models that expose theory to risky tests of their predictions</a:t>
            </a:r>
          </a:p>
        </p:txBody>
      </p:sp>
      <p:graphicFrame>
        <p:nvGraphicFramePr>
          <p:cNvPr id="157" name="Are these measures influenced by the same genes…">
            <a:extLst>
              <a:ext uri="{FF2B5EF4-FFF2-40B4-BE49-F238E27FC236}">
                <a16:creationId xmlns:a16="http://schemas.microsoft.com/office/drawing/2014/main" id="{6E5A274E-C63E-46EA-BBF9-BA58E5B03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0201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7000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mcardle90bg2.png" descr="mcardle90b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150" y="226271"/>
            <a:ext cx="6987700" cy="3562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mcardle90bg.png" descr="mcardle90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150" y="915880"/>
            <a:ext cx="6987700" cy="57158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73725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Factor Load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Unlike the IP model, we implement latent traits, and these load (</a:t>
            </a:r>
            <a:r>
              <a:rPr dirty="0"/>
              <a:t>Factor Loadings</a:t>
            </a:r>
            <a:r>
              <a:rPr lang="en-US" dirty="0"/>
              <a:t>) on our manifests (“items”)</a:t>
            </a:r>
            <a:endParaRPr dirty="0"/>
          </a:p>
        </p:txBody>
      </p:sp>
      <p:sp>
        <p:nvSpPr>
          <p:cNvPr id="475" name="Rectangle"/>
          <p:cNvSpPr/>
          <p:nvPr/>
        </p:nvSpPr>
        <p:spPr>
          <a:xfrm>
            <a:off x="2425699" y="2006600"/>
            <a:ext cx="4508501" cy="4660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47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58" y="2091560"/>
            <a:ext cx="4737542" cy="427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737" y="2272424"/>
            <a:ext cx="1008567" cy="187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349" y="2375516"/>
            <a:ext cx="544833" cy="1673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454377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Latent Phenotype A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Explaining a </a:t>
            </a:r>
            <a:r>
              <a:rPr dirty="0"/>
              <a:t>Latent Phenotype </a:t>
            </a:r>
            <a:r>
              <a:rPr lang="en-US" dirty="0"/>
              <a:t>with </a:t>
            </a:r>
            <a:r>
              <a:rPr dirty="0"/>
              <a:t>ACE</a:t>
            </a:r>
            <a:r>
              <a:rPr lang="en-US" dirty="0"/>
              <a:t> components</a:t>
            </a:r>
            <a:endParaRPr dirty="0"/>
          </a:p>
        </p:txBody>
      </p:sp>
      <p:sp>
        <p:nvSpPr>
          <p:cNvPr id="481" name="Rectangle"/>
          <p:cNvSpPr/>
          <p:nvPr/>
        </p:nvSpPr>
        <p:spPr>
          <a:xfrm>
            <a:off x="2425699" y="2006600"/>
            <a:ext cx="4508501" cy="4660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482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108200"/>
            <a:ext cx="3505201" cy="4470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078" y="2712367"/>
            <a:ext cx="1008567" cy="187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268" y="2007079"/>
            <a:ext cx="749301" cy="508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6070" y="2006600"/>
            <a:ext cx="723900" cy="50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droppedImage.pdf" descr="dropped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8645" y="2006600"/>
            <a:ext cx="723900" cy="509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244" y="2851629"/>
            <a:ext cx="544834" cy="1673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886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ACE Specif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CP Model: Latent common trait + </a:t>
            </a:r>
            <a:r>
              <a:rPr dirty="0"/>
              <a:t>ACE Specifics</a:t>
            </a:r>
          </a:p>
        </p:txBody>
      </p:sp>
      <p:sp>
        <p:nvSpPr>
          <p:cNvPr id="490" name="Rectangle"/>
          <p:cNvSpPr/>
          <p:nvPr/>
        </p:nvSpPr>
        <p:spPr>
          <a:xfrm>
            <a:off x="2425699" y="2006600"/>
            <a:ext cx="4508501" cy="4660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491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108200"/>
            <a:ext cx="4410796" cy="447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2330449"/>
            <a:ext cx="3005254" cy="1866901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Rectangle"/>
          <p:cNvSpPr/>
          <p:nvPr/>
        </p:nvSpPr>
        <p:spPr>
          <a:xfrm>
            <a:off x="7962900" y="4394200"/>
            <a:ext cx="1841501" cy="2273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494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700" y="4457700"/>
            <a:ext cx="17145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100" y="5549900"/>
            <a:ext cx="1676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705" y="2427192"/>
            <a:ext cx="544834" cy="1673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806453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Image" descr="Image"/>
          <p:cNvPicPr>
            <a:picLocks noChangeAspect="1"/>
          </p:cNvPicPr>
          <p:nvPr/>
        </p:nvPicPr>
        <p:blipFill rotWithShape="1">
          <a:blip r:embed="rId2"/>
          <a:srcRect r="3" b="1748"/>
          <a:stretch/>
        </p:blipFill>
        <p:spPr>
          <a:xfrm>
            <a:off x="3193878" y="1830704"/>
            <a:ext cx="5804243" cy="46621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DDAF7A-4B3D-8E4A-B0C4-BE13CADC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Extensible: 3-factor CP model</a:t>
            </a:r>
            <a:br>
              <a:rPr lang="en-US" dirty="0"/>
            </a:br>
            <a:r>
              <a:rPr lang="en-US" sz="3200" dirty="0"/>
              <a:t>(not nearly used widely enough!)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C8F723-72BF-EB45-9F7B-5F78A68E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5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28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ommon Pathway: 3 independent fac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Nesting: Can we get from a CP model to an IP model by deleting paths?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84CBE4-DA39-C143-984A-3F91F78198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Comparisons require nesting</a:t>
            </a:r>
          </a:p>
          <a:p>
            <a:pPr lvl="1"/>
            <a:r>
              <a:rPr lang="en-US" dirty="0"/>
              <a:t>(or AIC)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FA4444E-ABAC-3D49-B0A8-2B431F8A64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1684" y="1825625"/>
            <a:ext cx="4162632" cy="43513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4631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Independent Pathway: 3 fac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Nesting: </a:t>
            </a:r>
            <a:r>
              <a:rPr dirty="0"/>
              <a:t>Independent Pathway: 3 factors</a:t>
            </a:r>
          </a:p>
        </p:txBody>
      </p:sp>
      <p:pic>
        <p:nvPicPr>
          <p:cNvPr id="5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343" y="1483421"/>
            <a:ext cx="5089922" cy="5374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FC516B6-F32C-3249-96E2-296D4B53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5" y="1794093"/>
            <a:ext cx="4162632" cy="43513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Notched Right Arrow 1">
            <a:extLst>
              <a:ext uri="{FF2B5EF4-FFF2-40B4-BE49-F238E27FC236}">
                <a16:creationId xmlns:a16="http://schemas.microsoft.com/office/drawing/2014/main" id="{30F2EB3B-95FD-A64E-8D84-F95C18A0C042}"/>
              </a:ext>
            </a:extLst>
          </p:cNvPr>
          <p:cNvSpPr/>
          <p:nvPr/>
        </p:nvSpPr>
        <p:spPr>
          <a:xfrm>
            <a:off x="5117348" y="2659117"/>
            <a:ext cx="1030014" cy="5341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538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27D97-C74A-7B49-84BE-F65A06C0A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512" y="1122363"/>
            <a:ext cx="5087631" cy="238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umxCP &amp; umxIP practical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1E90A-3C55-EF44-9A63-70DCC4812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512" y="3602037"/>
            <a:ext cx="5087631" cy="21335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Timothy C. Bates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BA840-6565-5A43-B0A8-C50100F4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78" y="716670"/>
            <a:ext cx="5051479" cy="5409348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92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34FB9-F469-5449-8F35-9588D696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Theoretical models of phenotypes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BBBCDF1-5F39-494C-B3A5-A1B41044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44" y="2426818"/>
            <a:ext cx="3733162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771A87-9621-B846-B8C4-5B2C7FE7C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9434" y="2426818"/>
            <a:ext cx="474719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3199-7F60-074C-BD87-8D5AB6CE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OpenMx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57DD7-E1E8-7F48-9FF5-CB824C61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problems are solved more readily by some optimizers than others.</a:t>
            </a:r>
          </a:p>
          <a:p>
            <a:endParaRPr lang="en-US" dirty="0"/>
          </a:p>
          <a:p>
            <a:r>
              <a:rPr lang="en-US" dirty="0"/>
              <a:t>In this case, SLSQP is often better than CSOLNP</a:t>
            </a:r>
          </a:p>
          <a:p>
            <a:endParaRPr lang="en-US" dirty="0"/>
          </a:p>
          <a:p>
            <a:r>
              <a:rPr lang="en-US" dirty="0" err="1"/>
              <a:t>umx_set_optimizer</a:t>
            </a:r>
            <a:r>
              <a:rPr lang="en-US" dirty="0"/>
              <a:t>("SLSQP")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4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013AE-0CEB-7A48-99ED-62D14C44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One trait or more?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CA349-337E-4B4A-B2E2-8A5C4232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2000">
                <a:solidFill>
                  <a:srgbClr val="E7E6E6"/>
                </a:solidFill>
              </a:rPr>
              <a:t>Is community the same (genetically) as religiosity?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5ABE0E-7773-5D48-9211-3E8B71A3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666104"/>
            <a:ext cx="5455917" cy="351906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3D9706-4BC8-4D46-A73A-D9D45A1BF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300354"/>
            <a:ext cx="5455917" cy="22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703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0EE8-2DC3-344D-A5B7-693135D1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umxCP</a:t>
            </a:r>
            <a:r>
              <a:rPr lang="en-GB" dirty="0"/>
              <a:t> parameters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DB6C-2F7C-AD4F-9598-DC10B2A33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umxCP(name= "CP", </a:t>
            </a:r>
            <a:r>
              <a:rPr lang="en-GB" b="1" dirty="0" err="1"/>
              <a:t>selDVs</a:t>
            </a:r>
            <a:r>
              <a:rPr lang="en-GB" dirty="0"/>
              <a:t>, </a:t>
            </a:r>
            <a:r>
              <a:rPr lang="en-GB" b="1" dirty="0"/>
              <a:t>dzData</a:t>
            </a:r>
            <a:r>
              <a:rPr lang="en-GB" dirty="0"/>
              <a:t>, </a:t>
            </a:r>
            <a:r>
              <a:rPr lang="en-GB" b="1" dirty="0"/>
              <a:t>mzData</a:t>
            </a:r>
            <a:r>
              <a:rPr lang="en-GB" dirty="0"/>
              <a:t>, </a:t>
            </a:r>
            <a:r>
              <a:rPr lang="en-GB" b="1" dirty="0" err="1"/>
              <a:t>sep</a:t>
            </a:r>
            <a:r>
              <a:rPr lang="en-GB" dirty="0"/>
              <a:t>, </a:t>
            </a:r>
            <a:r>
              <a:rPr lang="en-GB" b="1" dirty="0" err="1"/>
              <a:t>nFac</a:t>
            </a:r>
            <a:r>
              <a:rPr lang="en-GB" dirty="0"/>
              <a:t> = 1)</a:t>
            </a:r>
          </a:p>
          <a:p>
            <a:endParaRPr lang="en-GB" dirty="0"/>
          </a:p>
          <a:p>
            <a:r>
              <a:rPr lang="en-GB" dirty="0"/>
              <a:t>Other parameters:</a:t>
            </a:r>
          </a:p>
          <a:p>
            <a:pPr lvl="1"/>
            <a:r>
              <a:rPr lang="en-GB" dirty="0" err="1"/>
              <a:t>freeLowerA</a:t>
            </a:r>
            <a:r>
              <a:rPr lang="en-GB" dirty="0"/>
              <a:t> = FALSE, </a:t>
            </a:r>
            <a:r>
              <a:rPr lang="en-GB" dirty="0" err="1"/>
              <a:t>freeLowerC</a:t>
            </a:r>
            <a:r>
              <a:rPr lang="en-GB" dirty="0"/>
              <a:t> = FALSE, </a:t>
            </a:r>
            <a:r>
              <a:rPr lang="en-GB" dirty="0" err="1"/>
              <a:t>freeLowerE</a:t>
            </a:r>
            <a:r>
              <a:rPr lang="en-GB" dirty="0"/>
              <a:t> = FALSE, </a:t>
            </a:r>
            <a:r>
              <a:rPr lang="en-GB" dirty="0" err="1"/>
              <a:t>correlatedA</a:t>
            </a:r>
            <a:r>
              <a:rPr lang="en-GB" dirty="0"/>
              <a:t> = FALSE, </a:t>
            </a:r>
            <a:r>
              <a:rPr lang="en-GB" dirty="0" err="1"/>
              <a:t>equateMeans</a:t>
            </a:r>
            <a:r>
              <a:rPr lang="en-GB" dirty="0"/>
              <a:t> = TRUE, </a:t>
            </a:r>
            <a:r>
              <a:rPr lang="en-GB" dirty="0" err="1"/>
              <a:t>dzAr</a:t>
            </a:r>
            <a:r>
              <a:rPr lang="en-GB" dirty="0"/>
              <a:t> = 0.5, </a:t>
            </a:r>
            <a:r>
              <a:rPr lang="en-GB" dirty="0" err="1"/>
              <a:t>dzCr</a:t>
            </a:r>
            <a:r>
              <a:rPr lang="en-GB" dirty="0"/>
              <a:t> = 1, </a:t>
            </a:r>
            <a:r>
              <a:rPr lang="en-GB" dirty="0" err="1"/>
              <a:t>addStd</a:t>
            </a:r>
            <a:r>
              <a:rPr lang="en-GB" dirty="0"/>
              <a:t> = T, </a:t>
            </a:r>
            <a:r>
              <a:rPr lang="en-GB" dirty="0" err="1"/>
              <a:t>addCI</a:t>
            </a:r>
            <a:r>
              <a:rPr lang="en-GB" dirty="0"/>
              <a:t> = TRUE, autoRun = </a:t>
            </a:r>
            <a:r>
              <a:rPr lang="en-GB" dirty="0" err="1"/>
              <a:t>getOption</a:t>
            </a:r>
            <a:r>
              <a:rPr lang="en-GB" dirty="0"/>
              <a:t>("</a:t>
            </a:r>
            <a:r>
              <a:rPr lang="en-GB" dirty="0" err="1"/>
              <a:t>umx_auto_run</a:t>
            </a:r>
            <a:r>
              <a:rPr lang="en-GB" dirty="0"/>
              <a:t>"), optimizer = NULL</a:t>
            </a:r>
          </a:p>
        </p:txBody>
      </p:sp>
    </p:spTree>
    <p:extLst>
      <p:ext uri="{BB962C8B-B14F-4D97-AF65-F5344CB8AC3E}">
        <p14:creationId xmlns:p14="http://schemas.microsoft.com/office/powerpoint/2010/main" val="3289262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7EFA-8A76-1B4A-BFB6-20AD5EDF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umxCP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82AD-E05C-8D48-8266-7B34C768A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u</a:t>
            </a:r>
            <a:r>
              <a:rPr lang="en-US" dirty="0">
                <a:cs typeface="Consolas" panose="020B0609020204030204" pitchFamily="49" charset="0"/>
              </a:rPr>
              <a:t>mxCP() </a:t>
            </a:r>
            <a:r>
              <a:rPr lang="en-US" dirty="0"/>
              <a:t>to build </a:t>
            </a:r>
            <a:r>
              <a:rPr lang="en-US" dirty="0">
                <a:cs typeface="Consolas" panose="020B0609020204030204" pitchFamily="49" charset="0"/>
              </a:rPr>
              <a:t>m1</a:t>
            </a:r>
            <a:r>
              <a:rPr lang="en-US" dirty="0"/>
              <a:t>: A common factor model of the GFF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fit significantly worse than a base model (m0) built with </a:t>
            </a:r>
            <a:r>
              <a:rPr lang="en-US" dirty="0" err="1">
                <a:cs typeface="Consolas" panose="020B0609020204030204" pitchFamily="49" charset="0"/>
              </a:rPr>
              <a:t>umxACEv</a:t>
            </a:r>
            <a:r>
              <a:rPr lang="en-US" dirty="0">
                <a:cs typeface="Consolas" panose="020B0609020204030204" pitchFamily="49" charset="0"/>
              </a:rPr>
              <a:t>() 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data(GFF)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base=c("</a:t>
            </a: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gff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", "hap", "sat", "AD", "SOMA", "SOC")</a:t>
            </a:r>
          </a:p>
          <a:p>
            <a:pPr marL="0" indent="0">
              <a:buNone/>
            </a:pP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umx_scale_wide_twin_data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(base, </a:t>
            </a: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="_T", data=GFF)</a:t>
            </a:r>
          </a:p>
          <a:p>
            <a:pPr marL="0" indent="0">
              <a:buNone/>
            </a:pP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mzData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= subset(</a:t>
            </a: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, zyg_2grp == "MZ")</a:t>
            </a:r>
          </a:p>
          <a:p>
            <a:pPr marL="0" indent="0">
              <a:buNone/>
            </a:pP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dzData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= subset(</a:t>
            </a: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, zyg_2grp == "DZ")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89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8F6C-B503-8949-B70E-7D37F264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umxCP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59FB-7668-784D-9F5C-F749AEB6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m1= umxCP(</a:t>
            </a:r>
            <a:r>
              <a:rPr lang="en-US" dirty="0" err="1"/>
              <a:t>selDVs</a:t>
            </a:r>
            <a:r>
              <a:rPr lang="en-US" dirty="0"/>
              <a:t>= base, </a:t>
            </a:r>
            <a:r>
              <a:rPr lang="en-US" dirty="0" err="1"/>
              <a:t>sep</a:t>
            </a:r>
            <a:r>
              <a:rPr lang="en-US" dirty="0"/>
              <a:t>="_T", </a:t>
            </a:r>
            <a:r>
              <a:rPr lang="en-US" dirty="0" err="1"/>
              <a:t>mzData</a:t>
            </a:r>
            <a:r>
              <a:rPr lang="en-US" dirty="0"/>
              <a:t>=</a:t>
            </a:r>
            <a:r>
              <a:rPr lang="en-US" dirty="0" err="1"/>
              <a:t>mzData</a:t>
            </a:r>
            <a:r>
              <a:rPr lang="en-US" dirty="0"/>
              <a:t>, </a:t>
            </a:r>
            <a:r>
              <a:rPr lang="en-US" dirty="0" err="1"/>
              <a:t>dzData</a:t>
            </a:r>
            <a:r>
              <a:rPr lang="en-US" dirty="0"/>
              <a:t>= </a:t>
            </a:r>
            <a:r>
              <a:rPr lang="en-US" dirty="0" err="1"/>
              <a:t>dzData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1714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72F6-D856-A144-B9EE-580C1DDD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does table about “common factor”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2AF9-97C4-8843-ACED-0F92A800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'log Lik.' 30945.15 (df=33)</a:t>
            </a:r>
          </a:p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Common Factor paths</a:t>
            </a:r>
          </a:p>
          <a:p>
            <a:pPr marL="0" indent="0">
              <a:buNone/>
            </a:pP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|                |   A|    C|    E|</a:t>
            </a:r>
          </a:p>
          <a:p>
            <a:pPr marL="0" indent="0">
              <a:buNone/>
            </a:pP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|:---------------|---:|----:|----:|</a:t>
            </a:r>
          </a:p>
          <a:p>
            <a:pPr marL="0" indent="0">
              <a:buNone/>
            </a:pP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|Common.factor.1 | 0.7| 0.38| 0.61|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18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4689-1317-6D46-919C-F8C2B14F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of each trait on the Common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79D0-FE72-A843-AB01-A7194B8C6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    |   CP1|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|:----|-----:|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gff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  0.44|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|hap  |  0.81|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|sat  |  0.82|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|AD   | -0.66|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|SOMA | -0.43|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|SOC  | -0.40|</a:t>
            </a:r>
          </a:p>
        </p:txBody>
      </p:sp>
    </p:spTree>
    <p:extLst>
      <p:ext uri="{BB962C8B-B14F-4D97-AF65-F5344CB8AC3E}">
        <p14:creationId xmlns:p14="http://schemas.microsoft.com/office/powerpoint/2010/main" val="355037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93B2C-E4BE-1342-94B4-81F2EC82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specific loadings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29067F-8C50-9049-B9A1-4F1656D8D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70" y="3833671"/>
            <a:ext cx="11631448" cy="421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2415E9-62D9-0F4D-A338-FC06EE10A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1846646"/>
            <a:ext cx="86995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3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4216F3-48B8-9540-9655-704173206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93572"/>
            <a:ext cx="10905066" cy="50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7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7EFA-8A76-1B4A-BFB6-20AD5EDF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the CP model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82AD-E05C-8D48-8266-7B34C768A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m2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umxCP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 model with 2 common factors</a:t>
            </a:r>
          </a:p>
          <a:p>
            <a:pPr lvl="1"/>
            <a:r>
              <a:rPr lang="en-US" dirty="0"/>
              <a:t>What did you need to set to do that?</a:t>
            </a:r>
          </a:p>
          <a:p>
            <a:endParaRPr lang="en-US" dirty="0"/>
          </a:p>
          <a:p>
            <a:r>
              <a:rPr lang="en-US" dirty="0"/>
              <a:t>Is it better than the 1 factor model?</a:t>
            </a:r>
          </a:p>
          <a:p>
            <a:pPr lvl="1"/>
            <a:r>
              <a:rPr lang="en-US" dirty="0"/>
              <a:t>What umx function lets you compare models?</a:t>
            </a:r>
          </a:p>
          <a:p>
            <a:endParaRPr lang="en-US" dirty="0"/>
          </a:p>
          <a:p>
            <a:r>
              <a:rPr lang="en-US" dirty="0"/>
              <a:t>Does it (still) fit significantly worse than the baseline model?</a:t>
            </a:r>
          </a:p>
          <a:p>
            <a:pPr lvl="1"/>
            <a:r>
              <a:rPr lang="en-US" dirty="0"/>
              <a:t>Can you compare more than one model?</a:t>
            </a:r>
          </a:p>
        </p:txBody>
      </p:sp>
    </p:spTree>
    <p:extLst>
      <p:ext uri="{BB962C8B-B14F-4D97-AF65-F5344CB8AC3E}">
        <p14:creationId xmlns:p14="http://schemas.microsoft.com/office/powerpoint/2010/main" val="2523084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7AD7-61B2-9949-BF14-B844EFDF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Identification: How many common factors are allowed?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E2CB-3C2A-8441-B1F0-A09F9FE59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variance allow us to fit parameters</a:t>
            </a:r>
          </a:p>
          <a:p>
            <a:pPr lvl="1"/>
            <a:r>
              <a:rPr lang="en-US" dirty="0"/>
              <a:t>Sources of variance  = number of phenotypes = “</a:t>
            </a:r>
            <a:r>
              <a:rPr lang="en-US" dirty="0" err="1"/>
              <a:t>nv</a:t>
            </a:r>
            <a:r>
              <a:rPr lang="en-US" dirty="0"/>
              <a:t>” here</a:t>
            </a:r>
          </a:p>
          <a:p>
            <a:r>
              <a:rPr lang="en-US" dirty="0"/>
              <a:t>Total parameters/</a:t>
            </a:r>
            <a:r>
              <a:rPr lang="en-US" dirty="0" err="1"/>
              <a:t>nv</a:t>
            </a:r>
            <a:r>
              <a:rPr lang="en-US" dirty="0"/>
              <a:t> must be &lt; (</a:t>
            </a:r>
            <a:r>
              <a:rPr lang="en-US" dirty="0" err="1"/>
              <a:t>nv</a:t>
            </a:r>
            <a:r>
              <a:rPr lang="en-US" dirty="0"/>
              <a:t> ∗ (</a:t>
            </a:r>
            <a:r>
              <a:rPr lang="en-US" dirty="0" err="1"/>
              <a:t>nv</a:t>
            </a:r>
            <a:r>
              <a:rPr lang="en-US" dirty="0"/>
              <a:t> + 1))/2</a:t>
            </a:r>
          </a:p>
          <a:p>
            <a:pPr lvl="1"/>
            <a:r>
              <a:rPr lang="en-US" dirty="0"/>
              <a:t>Why </a:t>
            </a:r>
            <a:r>
              <a:rPr lang="en-US" dirty="0" err="1"/>
              <a:t>nv</a:t>
            </a:r>
            <a:r>
              <a:rPr lang="en-US" dirty="0"/>
              <a:t>*nv+1/2?</a:t>
            </a:r>
          </a:p>
          <a:p>
            <a:r>
              <a:rPr lang="en-US" dirty="0"/>
              <a:t>For a single common factor with only 2 indicators, you would have to equate the factor loadings of the 2 indicators to identify the model</a:t>
            </a:r>
          </a:p>
          <a:p>
            <a:pPr lvl="1"/>
            <a:r>
              <a:rPr lang="en-US" dirty="0"/>
              <a:t>Alternatively, remove the common factor and add a correlated residual</a:t>
            </a:r>
          </a:p>
          <a:p>
            <a:r>
              <a:rPr lang="en-US" dirty="0"/>
              <a:t>If in doubt, try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mxCheckIdentification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When not identified, lists the offending parameters</a:t>
            </a:r>
          </a:p>
        </p:txBody>
      </p:sp>
    </p:spTree>
    <p:extLst>
      <p:ext uri="{BB962C8B-B14F-4D97-AF65-F5344CB8AC3E}">
        <p14:creationId xmlns:p14="http://schemas.microsoft.com/office/powerpoint/2010/main" val="1079178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DDF4-BFD4-0F4B-9FF0-C1BAFC73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umxCompare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6E81-05D9-7D41-99E7-3CEF609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umxCompare(</a:t>
            </a:r>
            <a:r>
              <a:rPr lang="en-GB" b="1" dirty="0"/>
              <a:t>base</a:t>
            </a:r>
            <a:r>
              <a:rPr lang="en-GB" dirty="0"/>
              <a:t>, </a:t>
            </a:r>
            <a:r>
              <a:rPr lang="en-GB" b="1" dirty="0"/>
              <a:t>comparison</a:t>
            </a:r>
            <a:r>
              <a:rPr lang="en-GB" dirty="0"/>
              <a:t>, all = TRUE, digits = 3)</a:t>
            </a:r>
          </a:p>
          <a:p>
            <a:endParaRPr lang="en-GB" dirty="0"/>
          </a:p>
          <a:p>
            <a:r>
              <a:rPr lang="en-GB" dirty="0"/>
              <a:t>umxCompare(</a:t>
            </a:r>
            <a:r>
              <a:rPr lang="en-GB" b="1" dirty="0"/>
              <a:t>base</a:t>
            </a:r>
            <a:r>
              <a:rPr lang="en-GB" dirty="0"/>
              <a:t> = m1, </a:t>
            </a:r>
            <a:r>
              <a:rPr lang="en-GB" b="1" dirty="0"/>
              <a:t>comparison</a:t>
            </a:r>
            <a:r>
              <a:rPr lang="en-GB" dirty="0"/>
              <a:t> =c(m2, m3) )</a:t>
            </a:r>
          </a:p>
          <a:p>
            <a:r>
              <a:rPr lang="en-GB" dirty="0"/>
              <a:t>umxCompare(</a:t>
            </a:r>
            <a:r>
              <a:rPr lang="en-GB" b="1" dirty="0"/>
              <a:t>base</a:t>
            </a:r>
            <a:r>
              <a:rPr lang="en-GB" dirty="0"/>
              <a:t> = c(m1, m2), </a:t>
            </a:r>
            <a:r>
              <a:rPr lang="en-GB" b="1" dirty="0"/>
              <a:t>comparison</a:t>
            </a:r>
            <a:r>
              <a:rPr lang="en-GB" dirty="0"/>
              <a:t> =c(m2, m3) )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9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ADEEC0-3601-E44A-9817-275BFB86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2131" cy="2278063"/>
          </a:xfrm>
        </p:spPr>
        <p:txBody>
          <a:bodyPr/>
          <a:lstStyle/>
          <a:p>
            <a:r>
              <a:rPr lang="en-US"/>
              <a:t>What is the human affiliation system(s)?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CEF164-2456-C948-A4A8-585E460926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D23AF-9851-664B-81CA-38855090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6400800" cy="609108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FAEEEE-EE28-204E-9169-137C8FD79C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772569"/>
            <a:ext cx="5637753" cy="22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96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2659-AA1B-8A42-BDE0-F7D251A7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8B05-B59A-4441-B157-9F78D9B25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better AIC higher or lower?</a:t>
            </a:r>
          </a:p>
          <a:p>
            <a:r>
              <a:rPr lang="en-US" dirty="0"/>
              <a:t>Is AIC -2432 or -1980 to be preferred?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8250-D4AF-D14D-B1DF-25EF6B7D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Pathway </a:t>
            </a:r>
            <a:r>
              <a:rPr lang="en-US" b="1" dirty="0"/>
              <a:t>fit with different #s of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0EE1-49A8-0145-AB2C-DA8F0BDD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✓ Build a 1-factor model</a:t>
            </a:r>
          </a:p>
          <a:p>
            <a:r>
              <a:rPr lang="en-US" dirty="0"/>
              <a:t>✓ Build a 2-factor model</a:t>
            </a:r>
          </a:p>
          <a:p>
            <a:r>
              <a:rPr lang="en-US" dirty="0"/>
              <a:t>Build a 3-factor model</a:t>
            </a:r>
          </a:p>
          <a:p>
            <a:r>
              <a:rPr lang="en-US" dirty="0"/>
              <a:t>Test for a 1 factor vs a 2 factor vs a 3 factor CP?</a:t>
            </a:r>
          </a:p>
        </p:txBody>
      </p:sp>
    </p:spTree>
    <p:extLst>
      <p:ext uri="{BB962C8B-B14F-4D97-AF65-F5344CB8AC3E}">
        <p14:creationId xmlns:p14="http://schemas.microsoft.com/office/powerpoint/2010/main" val="2935716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8250-D4AF-D14D-B1DF-25EF6B7D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Pathway </a:t>
            </a:r>
            <a:r>
              <a:rPr lang="en-US" b="1" dirty="0"/>
              <a:t>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0EE1-49A8-0145-AB2C-DA8F0BDD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for each common factor being A and E (only – no C)?</a:t>
            </a:r>
          </a:p>
          <a:p>
            <a:pPr lvl="1"/>
            <a:r>
              <a:rPr lang="en-US" dirty="0"/>
              <a:t>Need to drop C from the </a:t>
            </a:r>
            <a:r>
              <a:rPr lang="en-US" i="1" dirty="0"/>
              <a:t>common factors</a:t>
            </a:r>
          </a:p>
          <a:p>
            <a:r>
              <a:rPr lang="en-US" dirty="0"/>
              <a:t>Test for every specific factor being only E?</a:t>
            </a:r>
          </a:p>
          <a:p>
            <a:pPr lvl="1"/>
            <a:r>
              <a:rPr lang="en-US" i="1" dirty="0"/>
              <a:t>Hypothesis</a:t>
            </a:r>
            <a:r>
              <a:rPr lang="en-US" dirty="0"/>
              <a:t>: Residuals are measurement error (or at least unshared effects)</a:t>
            </a:r>
          </a:p>
          <a:p>
            <a:pPr lvl="1"/>
            <a:r>
              <a:rPr lang="en-US" dirty="0"/>
              <a:t>Need to drop what from the residuals?</a:t>
            </a:r>
          </a:p>
          <a:p>
            <a:r>
              <a:rPr lang="en-US" dirty="0"/>
              <a:t>Fit an ADE model</a:t>
            </a:r>
          </a:p>
          <a:p>
            <a:pPr lvl="1"/>
            <a:r>
              <a:rPr lang="en-US" dirty="0"/>
              <a:t>Does it fit as well or better than ACE?</a:t>
            </a:r>
          </a:p>
          <a:p>
            <a:pPr lvl="1"/>
            <a:r>
              <a:rPr lang="en-US" dirty="0"/>
              <a:t>What parameter needed to be changed?</a:t>
            </a:r>
          </a:p>
        </p:txBody>
      </p:sp>
    </p:spTree>
    <p:extLst>
      <p:ext uri="{BB962C8B-B14F-4D97-AF65-F5344CB8AC3E}">
        <p14:creationId xmlns:p14="http://schemas.microsoft.com/office/powerpoint/2010/main" val="522478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520A-37D1-8D4F-91C4-98EC77F2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that will help: </a:t>
            </a:r>
            <a:r>
              <a:rPr lang="en-US" b="1" dirty="0"/>
              <a:t>parameters()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4D68B-2564-4249-9C16-DA8CEC0A7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parameters(x, pattern = ".*", </a:t>
            </a:r>
          </a:p>
          <a:p>
            <a:pPr marL="0" indent="0">
              <a:buNone/>
            </a:pPr>
            <a:r>
              <a:rPr lang="en-GB" sz="2000" dirty="0"/>
              <a:t>     digits = 2, thresh = c("all", "above", "below", "NS", "sig"),  b = NULL)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GB" dirty="0"/>
              <a:t>parameters(m1, pattern = "cp")</a:t>
            </a:r>
          </a:p>
        </p:txBody>
      </p:sp>
    </p:spTree>
    <p:extLst>
      <p:ext uri="{BB962C8B-B14F-4D97-AF65-F5344CB8AC3E}">
        <p14:creationId xmlns:p14="http://schemas.microsoft.com/office/powerpoint/2010/main" val="283540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EECD-AE70-0D49-8EB5-63E1EFB9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parameters(m1, pattern="</a:t>
            </a:r>
            <a:r>
              <a:rPr lang="en-US" dirty="0" err="1"/>
              <a:t>cp</a:t>
            </a:r>
            <a:r>
              <a:rPr lang="en-US" dirty="0"/>
              <a:t>")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3480-8C69-9F47-B53D-5F8C3E7A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name Estimate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7         a_cp_r1c1     0.70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8         c_cp_r1c1     0.38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9         e_cp_r1c1     0.61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28 cp_loadings_r1c1     0.45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29 cp_loadings_r2c1     0.83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30 cp_loadings_r3c1     0.82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31 cp_loadings_r4c1    -0.70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32 cp_loadings_r5c1    -0.46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33 cp_loadings_r6c1    -0.39</a:t>
            </a:r>
          </a:p>
        </p:txBody>
      </p:sp>
    </p:spTree>
    <p:extLst>
      <p:ext uri="{BB962C8B-B14F-4D97-AF65-F5344CB8AC3E}">
        <p14:creationId xmlns:p14="http://schemas.microsoft.com/office/powerpoint/2010/main" val="3992818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F489-E58E-1540-8D70-4BBBAADF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that will help: </a:t>
            </a:r>
            <a:r>
              <a:rPr lang="en-US" b="1" dirty="0"/>
              <a:t>umxModify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F260-CA35-834A-ABB4-512EC556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umxModify(</a:t>
            </a:r>
            <a:r>
              <a:rPr lang="en-GB" b="1" dirty="0" err="1"/>
              <a:t>lastFit</a:t>
            </a:r>
            <a:r>
              <a:rPr lang="en-GB" dirty="0"/>
              <a:t>, </a:t>
            </a:r>
            <a:r>
              <a:rPr lang="en-GB" b="1" dirty="0"/>
              <a:t>update</a:t>
            </a:r>
            <a:r>
              <a:rPr lang="en-GB" dirty="0"/>
              <a:t>, master, </a:t>
            </a:r>
            <a:r>
              <a:rPr lang="en-GB" b="1" dirty="0"/>
              <a:t>regex </a:t>
            </a:r>
            <a:r>
              <a:rPr lang="en-GB" dirty="0"/>
              <a:t>= FALSE, free = FALSE, value = 0, </a:t>
            </a:r>
            <a:r>
              <a:rPr lang="en-GB" dirty="0" err="1"/>
              <a:t>newlabels</a:t>
            </a:r>
            <a:r>
              <a:rPr lang="en-GB" dirty="0"/>
              <a:t>, </a:t>
            </a:r>
            <a:r>
              <a:rPr lang="en-GB" dirty="0" err="1"/>
              <a:t>freeToStart</a:t>
            </a:r>
            <a:r>
              <a:rPr lang="en-GB" dirty="0"/>
              <a:t> = NA, name, </a:t>
            </a:r>
            <a:r>
              <a:rPr lang="en-GB" b="1" dirty="0"/>
              <a:t>comparison</a:t>
            </a:r>
            <a:r>
              <a:rPr lang="en-GB" dirty="0"/>
              <a:t> = FALSE, autoRun = TRUE)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49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8250-D4AF-D14D-B1DF-25EF6B7D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Pathway </a:t>
            </a:r>
            <a:r>
              <a:rPr lang="en-US" b="1" dirty="0"/>
              <a:t>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0EE1-49A8-0145-AB2C-DA8F0BDD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for each common factor being A and C (only – no E)?</a:t>
            </a:r>
          </a:p>
          <a:p>
            <a:pPr lvl="1"/>
            <a:r>
              <a:rPr lang="en-US" dirty="0"/>
              <a:t>Need to drop E from the common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86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8250-D4AF-D14D-B1DF-25EF6B7D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Pathway </a:t>
            </a:r>
            <a:r>
              <a:rPr lang="en-US" b="1" dirty="0"/>
              <a:t>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0EE1-49A8-0145-AB2C-DA8F0BDD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for every specific factor being only E?</a:t>
            </a:r>
          </a:p>
          <a:p>
            <a:pPr lvl="1"/>
            <a:r>
              <a:rPr lang="en-US" dirty="0"/>
              <a:t>Hypothesis: The residuals are measurement error (or at least unshared effects)</a:t>
            </a:r>
          </a:p>
          <a:p>
            <a:pPr lvl="1"/>
            <a:r>
              <a:rPr lang="en-US" dirty="0"/>
              <a:t>Need to drop what from the residuals?</a:t>
            </a:r>
          </a:p>
        </p:txBody>
      </p:sp>
    </p:spTree>
    <p:extLst>
      <p:ext uri="{BB962C8B-B14F-4D97-AF65-F5344CB8AC3E}">
        <p14:creationId xmlns:p14="http://schemas.microsoft.com/office/powerpoint/2010/main" val="3510776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8250-D4AF-D14D-B1DF-25EF6B7D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Pathway </a:t>
            </a:r>
            <a:r>
              <a:rPr lang="en-US" b="1" dirty="0"/>
              <a:t>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0EE1-49A8-0145-AB2C-DA8F0BDD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Fit an ADE model</a:t>
            </a:r>
          </a:p>
          <a:p>
            <a:pPr lvl="1"/>
            <a:r>
              <a:rPr lang="en-US" dirty="0"/>
              <a:t>What parameter needed to be changed?</a:t>
            </a:r>
          </a:p>
          <a:p>
            <a:pPr lvl="1"/>
            <a:r>
              <a:rPr lang="en-US" dirty="0"/>
              <a:t>Does it fit as well or better than ACE?</a:t>
            </a:r>
          </a:p>
        </p:txBody>
      </p:sp>
    </p:spTree>
    <p:extLst>
      <p:ext uri="{BB962C8B-B14F-4D97-AF65-F5344CB8AC3E}">
        <p14:creationId xmlns:p14="http://schemas.microsoft.com/office/powerpoint/2010/main" val="3781158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8250-D4AF-D14D-B1DF-25EF6B7D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Pathway </a:t>
            </a:r>
            <a:r>
              <a:rPr lang="en-US" b="1" dirty="0"/>
              <a:t>Modification:</a:t>
            </a:r>
            <a:br>
              <a:rPr lang="en-US" b="1" dirty="0"/>
            </a:br>
            <a:r>
              <a:rPr lang="en-US" b="1" dirty="0"/>
              <a:t>AP (advanced placement question) </a:t>
            </a:r>
            <a:r>
              <a:rPr lang="en-US" b="1" dirty="0">
                <a:sym typeface="Wingdings" pitchFamily="2" charset="2"/>
              </a:rPr>
              <a:t>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0EE1-49A8-0145-AB2C-DA8F0BDD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friend thinks common environment determines one common factor, while the others are a mixture of A and C</a:t>
            </a:r>
          </a:p>
          <a:p>
            <a:pPr lvl="1"/>
            <a:r>
              <a:rPr lang="en-US" dirty="0"/>
              <a:t>Can you test her hypothesis?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0940-F2E1-0B45-B480-54D11C0D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genes operate via personality domains? Or only via facet-facet associations?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EAC5C5-EDF2-9049-928D-84974AA76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902578"/>
            <a:ext cx="5181600" cy="21974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FF509D-74C3-0346-8AD6-24E97F4BC2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61262"/>
            <a:ext cx="5181600" cy="34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2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FFBF-4B25-1B47-AD1B-0A78D7BF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again for umxIP (independent pathway)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053A4-86C7-6843-96B8-BCECF0332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1 factor IP model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ip1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umxIP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 </a:t>
            </a:r>
          </a:p>
          <a:p>
            <a:r>
              <a:rPr lang="en-US" dirty="0"/>
              <a:t>Compare a 1 factor vs a 2 factor vs a 3 factor IP?</a:t>
            </a:r>
          </a:p>
          <a:p>
            <a:r>
              <a:rPr lang="en-US" dirty="0"/>
              <a:t>Test for each A influence having the same loading?</a:t>
            </a:r>
          </a:p>
          <a:p>
            <a:pPr lvl="1"/>
            <a:r>
              <a:rPr lang="en-US" dirty="0"/>
              <a:t>What does that imply?</a:t>
            </a:r>
          </a:p>
          <a:p>
            <a:r>
              <a:rPr lang="en-US" dirty="0"/>
              <a:t>Can you test for every specific factor being only E?</a:t>
            </a:r>
          </a:p>
          <a:p>
            <a:r>
              <a:rPr lang="en-US" dirty="0"/>
              <a:t>Can you fit an ADE model with umxIP?</a:t>
            </a:r>
          </a:p>
        </p:txBody>
      </p:sp>
    </p:spTree>
    <p:extLst>
      <p:ext uri="{BB962C8B-B14F-4D97-AF65-F5344CB8AC3E}">
        <p14:creationId xmlns:p14="http://schemas.microsoft.com/office/powerpoint/2010/main" val="279148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4334B-AE39-9641-96CB-4DA1BBE5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We’ve been introducing the </a:t>
            </a:r>
            <a:r>
              <a:rPr lang="en-US" sz="4000" dirty="0" err="1">
                <a:solidFill>
                  <a:srgbClr val="FFFFFF"/>
                </a:solidFill>
              </a:rPr>
              <a:t>ACEv</a:t>
            </a:r>
            <a:r>
              <a:rPr lang="en-US" sz="4000" dirty="0">
                <a:solidFill>
                  <a:srgbClr val="FFFFFF"/>
                </a:solidFill>
              </a:rPr>
              <a:t> model.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36AEB-E848-754F-B1B7-A539B3D02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5641" y="338328"/>
            <a:ext cx="5029200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  <a:latin typeface="+mj-lt"/>
              </a:rPr>
              <a:t>And the ACE Cholesky model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E93DF51-23A5-BE4F-84F3-1731631D4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2627380"/>
            <a:ext cx="4717140" cy="4230620"/>
          </a:xfrm>
          <a:prstGeom prst="rect">
            <a:avLst/>
          </a:prstGeom>
        </p:spPr>
      </p:pic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id="{C0CA0080-3422-8747-89B0-051BB91F0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690" y="3326107"/>
            <a:ext cx="6500262" cy="34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09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ourth Factor loads on Variables but Previo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Cholesky decomposition: </a:t>
            </a:r>
            <a:r>
              <a:rPr dirty="0"/>
              <a:t>Factor</a:t>
            </a:r>
            <a:r>
              <a:rPr lang="en-US" dirty="0"/>
              <a:t>s</a:t>
            </a:r>
            <a:r>
              <a:rPr dirty="0"/>
              <a:t> load on </a:t>
            </a:r>
            <a:r>
              <a:rPr lang="en-US" dirty="0"/>
              <a:t>all </a:t>
            </a:r>
            <a:r>
              <a:rPr dirty="0"/>
              <a:t>Variables but </a:t>
            </a:r>
            <a:r>
              <a:rPr lang="en-US" dirty="0"/>
              <a:t>those p</a:t>
            </a:r>
            <a:r>
              <a:rPr dirty="0"/>
              <a:t>revious</a:t>
            </a:r>
          </a:p>
        </p:txBody>
      </p:sp>
      <p:sp>
        <p:nvSpPr>
          <p:cNvPr id="195" name="Rectangle"/>
          <p:cNvSpPr/>
          <p:nvPr/>
        </p:nvSpPr>
        <p:spPr>
          <a:xfrm>
            <a:off x="2425699" y="2006600"/>
            <a:ext cx="4508501" cy="4660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19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6" y="1837559"/>
            <a:ext cx="4156160" cy="4396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3213100"/>
            <a:ext cx="2546970" cy="181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627" y="3284343"/>
            <a:ext cx="544833" cy="1673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611" y="2671117"/>
            <a:ext cx="2326929" cy="632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71816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henotyp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Can we re-arrange this model?</a:t>
            </a:r>
            <a:br>
              <a:rPr lang="en-US" dirty="0"/>
            </a:br>
            <a:r>
              <a:rPr lang="en-US" dirty="0"/>
              <a:t>(Think factor analysis and factor rotation)</a:t>
            </a:r>
            <a:endParaRPr dirty="0"/>
          </a:p>
        </p:txBody>
      </p:sp>
      <p:sp>
        <p:nvSpPr>
          <p:cNvPr id="202" name="Rectangle"/>
          <p:cNvSpPr/>
          <p:nvPr/>
        </p:nvSpPr>
        <p:spPr>
          <a:xfrm>
            <a:off x="2425699" y="2006600"/>
            <a:ext cx="4508501" cy="4660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pic>
        <p:nvPicPr>
          <p:cNvPr id="20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1641"/>
            <a:ext cx="3505201" cy="3707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D79C0F-F985-2E46-8A11-2194CA78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663" y="2230452"/>
            <a:ext cx="6010979" cy="30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6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4611-0067-024A-B407-1750F3F4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48150" cy="1325563"/>
          </a:xfrm>
        </p:spPr>
        <p:txBody>
          <a:bodyPr/>
          <a:lstStyle/>
          <a:p>
            <a:r>
              <a:rPr lang="en-US" dirty="0"/>
              <a:t>All equivalent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7A994-F95D-2C47-BA3C-48E907A8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07" y="0"/>
            <a:ext cx="726968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13F48A-9199-F148-A05E-025C4C6B0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0075"/>
            <a:ext cx="4633670" cy="37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78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1517</Words>
  <Application>Microsoft Macintosh PowerPoint</Application>
  <PresentationFormat>Widescreen</PresentationFormat>
  <Paragraphs>174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Consolas</vt:lpstr>
      <vt:lpstr>Gill Sans</vt:lpstr>
      <vt:lpstr>Monaco</vt:lpstr>
      <vt:lpstr>PT Mono</vt:lpstr>
      <vt:lpstr>Office Theme</vt:lpstr>
      <vt:lpstr>1_Office Theme</vt:lpstr>
      <vt:lpstr>Multivariate Models</vt:lpstr>
      <vt:lpstr>Baseline “model” vs. models that expose theory to risky tests of their predictions</vt:lpstr>
      <vt:lpstr>One trait or more?</vt:lpstr>
      <vt:lpstr>What is the human affiliation system(s)?</vt:lpstr>
      <vt:lpstr>Do genes operate via personality domains? Or only via facet-facet associations?</vt:lpstr>
      <vt:lpstr>We’ve been introducing the ACEv model.</vt:lpstr>
      <vt:lpstr>The Cholesky decomposition: Factors load on all Variables but those previous</vt:lpstr>
      <vt:lpstr>Can we re-arrange this model? (Think factor analysis and factor rotation)</vt:lpstr>
      <vt:lpstr>All equivalent</vt:lpstr>
      <vt:lpstr>Theoretical Models</vt:lpstr>
      <vt:lpstr>General factor + Residuals</vt:lpstr>
      <vt:lpstr>In Twins we duplicate this for a pair (or more), and then duplicate the result for MZ and DZ (or more)</vt:lpstr>
      <vt:lpstr>Independent Pathway Model</vt:lpstr>
      <vt:lpstr>General A, C, and E factors, and A, C, and E Specific factors</vt:lpstr>
      <vt:lpstr> Total A Covariance: we add up the components</vt:lpstr>
      <vt:lpstr>IP Model: Can we add more general factors?</vt:lpstr>
      <vt:lpstr>Identification</vt:lpstr>
      <vt:lpstr>Bi-factor model implemented as 3 factors with a bi-factor configuration (1 general)</vt:lpstr>
      <vt:lpstr>Common Pathway Model</vt:lpstr>
      <vt:lpstr>PowerPoint Presentation</vt:lpstr>
      <vt:lpstr>Unlike the IP model, we implement latent traits, and these load (Factor Loadings) on our manifests (“items”)</vt:lpstr>
      <vt:lpstr>Explaining a Latent Phenotype with ACE components</vt:lpstr>
      <vt:lpstr>CP Model: Latent common trait + ACE Specifics</vt:lpstr>
      <vt:lpstr>Extensible: 3-factor CP model (not nearly used widely enough!)</vt:lpstr>
      <vt:lpstr>Nesting: Can we get from a CP model to an IP model by deleting paths?</vt:lpstr>
      <vt:lpstr>Nesting: Independent Pathway: 3 factors</vt:lpstr>
      <vt:lpstr>umxCP &amp; umxIP practical</vt:lpstr>
      <vt:lpstr>Theoretical models of phenotypes</vt:lpstr>
      <vt:lpstr>OpenMx note</vt:lpstr>
      <vt:lpstr>umxCP parameters</vt:lpstr>
      <vt:lpstr>umxCP()</vt:lpstr>
      <vt:lpstr>Running umxCP</vt:lpstr>
      <vt:lpstr>What does table about “common factor” mean?</vt:lpstr>
      <vt:lpstr>Loading of each trait on the Common Factors</vt:lpstr>
      <vt:lpstr>Standardized specific loadings</vt:lpstr>
      <vt:lpstr>PowerPoint Presentation</vt:lpstr>
      <vt:lpstr>Improve the CP model fit</vt:lpstr>
      <vt:lpstr>Identification: How many common factors are allowed?</vt:lpstr>
      <vt:lpstr>umxCompare</vt:lpstr>
      <vt:lpstr>Questions</vt:lpstr>
      <vt:lpstr>Common Pathway fit with different #s of factors</vt:lpstr>
      <vt:lpstr>Common Pathway Modification</vt:lpstr>
      <vt:lpstr>Functions that will help: parameters()</vt:lpstr>
      <vt:lpstr>parameters(m1, pattern="cp") </vt:lpstr>
      <vt:lpstr>Functions that will help: umxModify</vt:lpstr>
      <vt:lpstr>Common Pathway Modification</vt:lpstr>
      <vt:lpstr>Common Pathway Modification</vt:lpstr>
      <vt:lpstr>Common Pathway Modification</vt:lpstr>
      <vt:lpstr>Common Pathway Modification: AP (advanced placement question) </vt:lpstr>
      <vt:lpstr>Same again for umxIP (independent pathway)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Multivariate Models</dc:title>
  <dc:creator>BATES Timothy</dc:creator>
  <cp:lastModifiedBy>BATES Timothy</cp:lastModifiedBy>
  <cp:revision>4</cp:revision>
  <dcterms:created xsi:type="dcterms:W3CDTF">2020-03-04T15:39:01Z</dcterms:created>
  <dcterms:modified xsi:type="dcterms:W3CDTF">2020-03-04T16:04:54Z</dcterms:modified>
</cp:coreProperties>
</file>