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3" r:id="rId1"/>
  </p:sldMasterIdLst>
  <p:notesMasterIdLst>
    <p:notesMasterId r:id="rId45"/>
  </p:notesMasterIdLst>
  <p:handoutMasterIdLst>
    <p:handoutMasterId r:id="rId46"/>
  </p:handoutMasterIdLst>
  <p:sldIdLst>
    <p:sldId id="256" r:id="rId2"/>
    <p:sldId id="359" r:id="rId3"/>
    <p:sldId id="360" r:id="rId4"/>
    <p:sldId id="361" r:id="rId5"/>
    <p:sldId id="362" r:id="rId6"/>
    <p:sldId id="363" r:id="rId7"/>
    <p:sldId id="357" r:id="rId8"/>
    <p:sldId id="259" r:id="rId9"/>
    <p:sldId id="352" r:id="rId10"/>
    <p:sldId id="261" r:id="rId11"/>
    <p:sldId id="355" r:id="rId12"/>
    <p:sldId id="356" r:id="rId13"/>
    <p:sldId id="354" r:id="rId14"/>
    <p:sldId id="286" r:id="rId15"/>
    <p:sldId id="287" r:id="rId16"/>
    <p:sldId id="288" r:id="rId17"/>
    <p:sldId id="364" r:id="rId18"/>
    <p:sldId id="390" r:id="rId19"/>
    <p:sldId id="366" r:id="rId20"/>
    <p:sldId id="367" r:id="rId21"/>
    <p:sldId id="368" r:id="rId22"/>
    <p:sldId id="369" r:id="rId23"/>
    <p:sldId id="370" r:id="rId24"/>
    <p:sldId id="371" r:id="rId25"/>
    <p:sldId id="372" r:id="rId26"/>
    <p:sldId id="373" r:id="rId27"/>
    <p:sldId id="374" r:id="rId28"/>
    <p:sldId id="375" r:id="rId29"/>
    <p:sldId id="376" r:id="rId30"/>
    <p:sldId id="377" r:id="rId31"/>
    <p:sldId id="378" r:id="rId32"/>
    <p:sldId id="379" r:id="rId33"/>
    <p:sldId id="380" r:id="rId34"/>
    <p:sldId id="381" r:id="rId35"/>
    <p:sldId id="382" r:id="rId36"/>
    <p:sldId id="383" r:id="rId37"/>
    <p:sldId id="384" r:id="rId38"/>
    <p:sldId id="385" r:id="rId39"/>
    <p:sldId id="386" r:id="rId40"/>
    <p:sldId id="387" r:id="rId41"/>
    <p:sldId id="388" r:id="rId42"/>
    <p:sldId id="389" r:id="rId43"/>
    <p:sldId id="273" r:id="rId4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A1CF0"/>
    <a:srgbClr val="288C4E"/>
    <a:srgbClr val="FF0000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44"/>
    <p:restoredTop sz="94659"/>
  </p:normalViewPr>
  <p:slideViewPr>
    <p:cSldViewPr>
      <p:cViewPr varScale="1">
        <p:scale>
          <a:sx n="110" d="100"/>
          <a:sy n="110" d="100"/>
        </p:scale>
        <p:origin x="1416" y="184"/>
      </p:cViewPr>
      <p:guideLst>
        <p:guide orient="horz" pos="288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9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9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DE2270D-DA8D-D24F-AEDA-7BBC757097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95206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53E8829-AE63-3F49-9CD3-0B214597C1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7149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6CC6F24-9A22-DB43-AEF2-B0B81A5A1779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9556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63B7111-9CC5-9444-AA02-29683707F931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298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3E8829-AE63-3F49-9CD3-0B214597C118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8572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3E8829-AE63-3F49-9CD3-0B214597C118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8115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3E8829-AE63-3F49-9CD3-0B214597C118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036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3E8829-AE63-3F49-9CD3-0B214597C118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385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3E8829-AE63-3F49-9CD3-0B214597C118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9308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3E8829-AE63-3F49-9CD3-0B214597C118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7147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3E8829-AE63-3F49-9CD3-0B214597C118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5909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3E8829-AE63-3F49-9CD3-0B214597C118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4332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3E8829-AE63-3F49-9CD3-0B214597C118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096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CC6F24-9A22-DB43-AEF2-B0B81A5A177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3965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3E8829-AE63-3F49-9CD3-0B214597C118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58077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3E8829-AE63-3F49-9CD3-0B214597C118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7699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3E8829-AE63-3F49-9CD3-0B214597C118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81084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3E8829-AE63-3F49-9CD3-0B214597C118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56989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3E8829-AE63-3F49-9CD3-0B214597C118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08798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3E8829-AE63-3F49-9CD3-0B214597C118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25793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3E8829-AE63-3F49-9CD3-0B214597C118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49048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3E8829-AE63-3F49-9CD3-0B214597C118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89365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3E8829-AE63-3F49-9CD3-0B214597C118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06910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297580B-DDA5-754F-931C-6C418437FCDC}" type="slidenum">
              <a:rPr lang="en-US" altLang="en-US" sz="1200"/>
              <a:pPr/>
              <a:t>43</a:t>
            </a:fld>
            <a:endParaRPr lang="en-US" altLang="en-US" sz="12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7255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7F9B749-89ED-1740-A167-EE01C6A5D8AC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7686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44F8BD8-7B43-1646-94C2-97F1BB3DC7F5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9333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5EA8BC7-DFFD-3D45-A080-0D1AA1DBA54E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093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7334F12-D09E-DC46-8A92-255C8C44168D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3622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7334F12-D09E-DC46-8A92-255C8C44168D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1334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7334F12-D09E-DC46-8A92-255C8C44168D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3395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5447136-998A-3D44-8ACF-C97A2442CDE0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8999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0" y="0"/>
            <a:ext cx="9144000" cy="4038600"/>
            <a:chOff x="0" y="0"/>
            <a:chExt cx="5760" cy="2544"/>
          </a:xfrm>
        </p:grpSpPr>
        <p:sp>
          <p:nvSpPr>
            <p:cNvPr id="5" name="Rectangle 6" descr="aqbg"/>
            <p:cNvSpPr>
              <a:spLocks noChangeArrowheads="1"/>
            </p:cNvSpPr>
            <p:nvPr/>
          </p:nvSpPr>
          <p:spPr bwMode="auto">
            <a:xfrm>
              <a:off x="0" y="0"/>
              <a:ext cx="5760" cy="2208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grpSp>
          <p:nvGrpSpPr>
            <p:cNvPr id="6" name="Group 7"/>
            <p:cNvGrpSpPr>
              <a:grpSpLocks/>
            </p:cNvGrpSpPr>
            <p:nvPr userDrawn="1"/>
          </p:nvGrpSpPr>
          <p:grpSpPr bwMode="auto">
            <a:xfrm>
              <a:off x="0" y="2196"/>
              <a:ext cx="5756" cy="237"/>
              <a:chOff x="0" y="768"/>
              <a:chExt cx="5760" cy="197"/>
            </a:xfrm>
          </p:grpSpPr>
          <p:sp>
            <p:nvSpPr>
              <p:cNvPr id="8" name="Rectangle 8"/>
              <p:cNvSpPr>
                <a:spLocks noChangeArrowheads="1"/>
              </p:cNvSpPr>
              <p:nvPr/>
            </p:nvSpPr>
            <p:spPr bwMode="auto">
              <a:xfrm flipV="1">
                <a:off x="0" y="780"/>
                <a:ext cx="5760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defRPr/>
                </a:pPr>
                <a:endParaRPr lang="en-US" altLang="en-US"/>
              </a:p>
            </p:txBody>
          </p:sp>
          <p:sp>
            <p:nvSpPr>
              <p:cNvPr id="9" name="Rectangle 9"/>
              <p:cNvSpPr>
                <a:spLocks noChangeArrowheads="1"/>
              </p:cNvSpPr>
              <p:nvPr/>
            </p:nvSpPr>
            <p:spPr bwMode="auto">
              <a:xfrm>
                <a:off x="0" y="828"/>
                <a:ext cx="5760" cy="116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4274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" name="Rectangle 10"/>
              <p:cNvSpPr>
                <a:spLocks noChangeArrowheads="1"/>
              </p:cNvSpPr>
              <p:nvPr/>
            </p:nvSpPr>
            <p:spPr bwMode="auto">
              <a:xfrm>
                <a:off x="0" y="768"/>
                <a:ext cx="5760" cy="12"/>
              </a:xfrm>
              <a:prstGeom prst="rect">
                <a:avLst/>
              </a:prstGeom>
              <a:gradFill rotWithShape="0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5176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" name="Rectangle 11"/>
              <p:cNvSpPr>
                <a:spLocks noChangeArrowheads="1"/>
              </p:cNvSpPr>
              <p:nvPr/>
            </p:nvSpPr>
            <p:spPr bwMode="auto">
              <a:xfrm flipV="1">
                <a:off x="0" y="942"/>
                <a:ext cx="5760" cy="23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tint val="42745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" name="Rectangle 12"/>
              <p:cNvSpPr>
                <a:spLocks noChangeArrowheads="1"/>
              </p:cNvSpPr>
              <p:nvPr/>
            </p:nvSpPr>
            <p:spPr bwMode="auto">
              <a:xfrm>
                <a:off x="0" y="824"/>
                <a:ext cx="5760" cy="23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defRPr/>
                </a:pPr>
                <a:endParaRPr lang="en-US" altLang="en-US"/>
              </a:p>
            </p:txBody>
          </p:sp>
        </p:grpSp>
        <p:sp>
          <p:nvSpPr>
            <p:cNvPr id="7" name="Rectangle 13"/>
            <p:cNvSpPr>
              <a:spLocks noChangeArrowheads="1"/>
            </p:cNvSpPr>
            <p:nvPr/>
          </p:nvSpPr>
          <p:spPr bwMode="auto">
            <a:xfrm>
              <a:off x="2" y="2448"/>
              <a:ext cx="5758" cy="96"/>
            </a:xfrm>
            <a:prstGeom prst="rect">
              <a:avLst/>
            </a:prstGeom>
            <a:gradFill rotWithShape="1">
              <a:gsLst>
                <a:gs pos="0">
                  <a:srgbClr val="777777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0" y="3470275"/>
            <a:ext cx="9139238" cy="74613"/>
          </a:xfrm>
          <a:prstGeom prst="rect">
            <a:avLst/>
          </a:prstGeom>
          <a:solidFill>
            <a:srgbClr val="777777">
              <a:alpha val="3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55311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5312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>
            <a:lvl1pPr marL="0" indent="0" algn="ctr">
              <a:buFont typeface="Times" pitchFamily="-107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TC 21 - Boulder 2008</a:t>
            </a:r>
          </a:p>
        </p:txBody>
      </p:sp>
      <p:sp>
        <p:nvSpPr>
          <p:cNvPr id="16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4DA950F-1735-EA40-A107-D486F71D14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382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TC 21 - Boulder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9D292A-4E12-5B46-9BE3-45504E5D873D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of 60</a:t>
            </a:r>
          </a:p>
        </p:txBody>
      </p:sp>
    </p:spTree>
    <p:extLst>
      <p:ext uri="{BB962C8B-B14F-4D97-AF65-F5344CB8AC3E}">
        <p14:creationId xmlns:p14="http://schemas.microsoft.com/office/powerpoint/2010/main" val="243513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76200"/>
            <a:ext cx="222885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76200"/>
            <a:ext cx="653415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TC 21 - Boulder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1AA1E1-A060-7C43-AA52-B78B9E3843B7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of 60</a:t>
            </a:r>
          </a:p>
        </p:txBody>
      </p:sp>
    </p:spTree>
    <p:extLst>
      <p:ext uri="{BB962C8B-B14F-4D97-AF65-F5344CB8AC3E}">
        <p14:creationId xmlns:p14="http://schemas.microsoft.com/office/powerpoint/2010/main" val="1769601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TC 21 - Boulder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F5079F-81B1-7847-8D76-67B5A6F7F29E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of 60</a:t>
            </a:r>
          </a:p>
        </p:txBody>
      </p:sp>
    </p:spTree>
    <p:extLst>
      <p:ext uri="{BB962C8B-B14F-4D97-AF65-F5344CB8AC3E}">
        <p14:creationId xmlns:p14="http://schemas.microsoft.com/office/powerpoint/2010/main" val="158954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TC 21 - Boulder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3ABF78-782F-044D-B96B-E1DAB6ECC3CA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of 60</a:t>
            </a:r>
          </a:p>
        </p:txBody>
      </p:sp>
    </p:spTree>
    <p:extLst>
      <p:ext uri="{BB962C8B-B14F-4D97-AF65-F5344CB8AC3E}">
        <p14:creationId xmlns:p14="http://schemas.microsoft.com/office/powerpoint/2010/main" val="734447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748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748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TC 21 - Boulder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9CAF7C-E22B-C546-98FB-3CD2064CC2AA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of 60</a:t>
            </a:r>
          </a:p>
        </p:txBody>
      </p:sp>
    </p:spTree>
    <p:extLst>
      <p:ext uri="{BB962C8B-B14F-4D97-AF65-F5344CB8AC3E}">
        <p14:creationId xmlns:p14="http://schemas.microsoft.com/office/powerpoint/2010/main" val="117179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TC 21 - Boulder 2008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169D13-8DA0-554A-ACC7-60F3819D330F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of 60</a:t>
            </a:r>
          </a:p>
        </p:txBody>
      </p:sp>
    </p:spTree>
    <p:extLst>
      <p:ext uri="{BB962C8B-B14F-4D97-AF65-F5344CB8AC3E}">
        <p14:creationId xmlns:p14="http://schemas.microsoft.com/office/powerpoint/2010/main" val="199503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TC 21 - Boulder 2008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3FDA13-3030-E94E-BCE1-A23433D19F20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of 60</a:t>
            </a:r>
          </a:p>
        </p:txBody>
      </p:sp>
    </p:spTree>
    <p:extLst>
      <p:ext uri="{BB962C8B-B14F-4D97-AF65-F5344CB8AC3E}">
        <p14:creationId xmlns:p14="http://schemas.microsoft.com/office/powerpoint/2010/main" val="834410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TC 21 - Boulder 2008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C2681D-5B82-3E4E-B497-6E25DFF96BE0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of 60</a:t>
            </a:r>
          </a:p>
        </p:txBody>
      </p:sp>
    </p:spTree>
    <p:extLst>
      <p:ext uri="{BB962C8B-B14F-4D97-AF65-F5344CB8AC3E}">
        <p14:creationId xmlns:p14="http://schemas.microsoft.com/office/powerpoint/2010/main" val="866940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TC 21 - Boulder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2D81BBD-E884-C249-A7D9-AF115117973B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of 60</a:t>
            </a:r>
          </a:p>
        </p:txBody>
      </p:sp>
    </p:spTree>
    <p:extLst>
      <p:ext uri="{BB962C8B-B14F-4D97-AF65-F5344CB8AC3E}">
        <p14:creationId xmlns:p14="http://schemas.microsoft.com/office/powerpoint/2010/main" val="2146779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TC 21 - Boulder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7F66F0-2288-A542-B40C-29CFB3639802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of 60</a:t>
            </a:r>
          </a:p>
        </p:txBody>
      </p:sp>
    </p:spTree>
    <p:extLst>
      <p:ext uri="{BB962C8B-B14F-4D97-AF65-F5344CB8AC3E}">
        <p14:creationId xmlns:p14="http://schemas.microsoft.com/office/powerpoint/2010/main" val="1050437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/>
          <p:cNvSpPr>
            <a:spLocks noChangeArrowheads="1"/>
          </p:cNvSpPr>
          <p:nvPr/>
        </p:nvSpPr>
        <p:spPr bwMode="auto">
          <a:xfrm>
            <a:off x="0" y="1905000"/>
            <a:ext cx="381000" cy="4953000"/>
          </a:xfrm>
          <a:prstGeom prst="rtTriangle">
            <a:avLst/>
          </a:prstGeom>
          <a:gradFill rotWithShape="0">
            <a:gsLst>
              <a:gs pos="0">
                <a:schemeClr val="bg1"/>
              </a:gs>
              <a:gs pos="50000">
                <a:schemeClr val="bg1">
                  <a:gamma/>
                  <a:tint val="0"/>
                  <a:invGamma/>
                </a:schemeClr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 flipH="1">
            <a:off x="8686800" y="1905000"/>
            <a:ext cx="454025" cy="4953000"/>
          </a:xfrm>
          <a:prstGeom prst="rtTriangle">
            <a:avLst/>
          </a:prstGeom>
          <a:gradFill rotWithShape="0">
            <a:gsLst>
              <a:gs pos="0">
                <a:schemeClr val="bg1"/>
              </a:gs>
              <a:gs pos="50000">
                <a:schemeClr val="bg1">
                  <a:gamma/>
                  <a:tint val="0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71600" y="6553200"/>
            <a:ext cx="716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TC 21 - Boulder 2008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477000"/>
            <a:ext cx="990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B2872C6-EBB2-3048-A1F2-B573EE44BE9A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of 60</a:t>
            </a:r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0" y="0"/>
            <a:ext cx="9144000" cy="1752600"/>
            <a:chOff x="0" y="0"/>
            <a:chExt cx="5760" cy="1104"/>
          </a:xfrm>
        </p:grpSpPr>
        <p:grpSp>
          <p:nvGrpSpPr>
            <p:cNvPr id="1034" name="Group 8"/>
            <p:cNvGrpSpPr>
              <a:grpSpLocks/>
            </p:cNvGrpSpPr>
            <p:nvPr userDrawn="1"/>
          </p:nvGrpSpPr>
          <p:grpSpPr bwMode="auto">
            <a:xfrm>
              <a:off x="4" y="768"/>
              <a:ext cx="5756" cy="240"/>
              <a:chOff x="0" y="768"/>
              <a:chExt cx="5760" cy="197"/>
            </a:xfrm>
          </p:grpSpPr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 flipV="1">
                <a:off x="0" y="780"/>
                <a:ext cx="5760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defRPr/>
                </a:pPr>
                <a:endParaRPr lang="en-US" altLang="en-US"/>
              </a:p>
            </p:txBody>
          </p:sp>
          <p:sp>
            <p:nvSpPr>
              <p:cNvPr id="3" name="Rectangle 10"/>
              <p:cNvSpPr>
                <a:spLocks noChangeArrowheads="1"/>
              </p:cNvSpPr>
              <p:nvPr/>
            </p:nvSpPr>
            <p:spPr bwMode="auto">
              <a:xfrm>
                <a:off x="0" y="828"/>
                <a:ext cx="5760" cy="116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4274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" name="Rectangle 11"/>
              <p:cNvSpPr>
                <a:spLocks noChangeArrowheads="1"/>
              </p:cNvSpPr>
              <p:nvPr/>
            </p:nvSpPr>
            <p:spPr bwMode="auto">
              <a:xfrm>
                <a:off x="0" y="768"/>
                <a:ext cx="5760" cy="12"/>
              </a:xfrm>
              <a:prstGeom prst="rect">
                <a:avLst/>
              </a:prstGeom>
              <a:gradFill rotWithShape="0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5176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" name="Rectangle 12"/>
              <p:cNvSpPr>
                <a:spLocks noChangeArrowheads="1"/>
              </p:cNvSpPr>
              <p:nvPr/>
            </p:nvSpPr>
            <p:spPr bwMode="auto">
              <a:xfrm flipV="1">
                <a:off x="0" y="942"/>
                <a:ext cx="5760" cy="23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tint val="42745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2" name="Rectangle 13"/>
              <p:cNvSpPr>
                <a:spLocks noChangeArrowheads="1"/>
              </p:cNvSpPr>
              <p:nvPr/>
            </p:nvSpPr>
            <p:spPr bwMode="auto">
              <a:xfrm>
                <a:off x="0" y="824"/>
                <a:ext cx="5760" cy="23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defRPr/>
                </a:pPr>
                <a:endParaRPr lang="en-US" altLang="en-US"/>
              </a:p>
            </p:txBody>
          </p:sp>
        </p:grpSp>
        <p:sp>
          <p:nvSpPr>
            <p:cNvPr id="1035" name="Rectangle 14" descr="aqbg"/>
            <p:cNvSpPr>
              <a:spLocks noChangeArrowheads="1"/>
            </p:cNvSpPr>
            <p:nvPr/>
          </p:nvSpPr>
          <p:spPr bwMode="auto">
            <a:xfrm>
              <a:off x="0" y="0"/>
              <a:ext cx="5760" cy="768"/>
            </a:xfrm>
            <a:prstGeom prst="rect">
              <a:avLst/>
            </a:prstGeom>
            <a:blipFill dpi="0" rotWithShape="1">
              <a:blip r:embed="rId1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36" name="Rectangle 15"/>
            <p:cNvSpPr>
              <a:spLocks noChangeArrowheads="1"/>
            </p:cNvSpPr>
            <p:nvPr/>
          </p:nvSpPr>
          <p:spPr bwMode="auto">
            <a:xfrm>
              <a:off x="2" y="1008"/>
              <a:ext cx="5758" cy="96"/>
            </a:xfrm>
            <a:prstGeom prst="rect">
              <a:avLst/>
            </a:prstGeom>
            <a:gradFill rotWithShape="1">
              <a:gsLst>
                <a:gs pos="0">
                  <a:srgbClr val="777777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37" name="Rectangle 16"/>
            <p:cNvSpPr>
              <a:spLocks noChangeArrowheads="1"/>
            </p:cNvSpPr>
            <p:nvPr/>
          </p:nvSpPr>
          <p:spPr bwMode="auto">
            <a:xfrm>
              <a:off x="3" y="746"/>
              <a:ext cx="5757" cy="47"/>
            </a:xfrm>
            <a:prstGeom prst="rect">
              <a:avLst/>
            </a:prstGeom>
            <a:solidFill>
              <a:srgbClr val="777777">
                <a:alpha val="3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1032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76200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3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748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" charset="0"/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w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07" charset="2"/>
        <a:buChar char="§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07" charset="2"/>
        <a:buChar char="§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07" charset="2"/>
        <a:buChar char="§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07" charset="2"/>
        <a:buChar char="§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0090"/>
                </a:solidFill>
                <a:latin typeface="Calibri" charset="0"/>
                <a:ea typeface="ＭＳ Ｐゴシック" charset="-128"/>
              </a:rPr>
              <a:t>Introduction to </a:t>
            </a:r>
            <a:br>
              <a:rPr lang="en-US" altLang="en-US" dirty="0">
                <a:solidFill>
                  <a:srgbClr val="000090"/>
                </a:solidFill>
                <a:latin typeface="Calibri" charset="0"/>
                <a:ea typeface="ＭＳ Ｐゴシック" charset="-128"/>
              </a:rPr>
            </a:br>
            <a:r>
              <a:rPr lang="en-US" altLang="en-US" dirty="0">
                <a:solidFill>
                  <a:srgbClr val="000090"/>
                </a:solidFill>
                <a:latin typeface="Calibri" charset="0"/>
                <a:ea typeface="ＭＳ Ｐゴシック" charset="-128"/>
              </a:rPr>
              <a:t>Multivariate Genetic Analysis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4114800"/>
            <a:ext cx="7162800" cy="1752600"/>
          </a:xfrm>
        </p:spPr>
        <p:txBody>
          <a:bodyPr/>
          <a:lstStyle/>
          <a:p>
            <a:pPr eaLnBrk="1" hangingPunct="1">
              <a:buFont typeface="Times" charset="0"/>
              <a:buNone/>
            </a:pPr>
            <a:r>
              <a:rPr lang="en-US" altLang="en-US" b="1" dirty="0" err="1">
                <a:latin typeface="Calibri" charset="0"/>
                <a:ea typeface="ＭＳ Ｐゴシック" charset="-128"/>
              </a:rPr>
              <a:t>Meike</a:t>
            </a:r>
            <a:r>
              <a:rPr lang="en-US" altLang="en-US" b="1" dirty="0">
                <a:latin typeface="Calibri" charset="0"/>
                <a:ea typeface="ＭＳ Ｐゴシック" charset="-128"/>
              </a:rPr>
              <a:t> Bartels &amp; Lucia </a:t>
            </a:r>
            <a:r>
              <a:rPr lang="en-US" altLang="en-US" b="1" dirty="0" err="1">
                <a:latin typeface="Calibri" charset="0"/>
                <a:ea typeface="ＭＳ Ｐゴシック" charset="-128"/>
              </a:rPr>
              <a:t>Colodro</a:t>
            </a:r>
            <a:r>
              <a:rPr lang="en-US" altLang="en-US" b="1" dirty="0">
                <a:latin typeface="Calibri" charset="0"/>
                <a:ea typeface="ＭＳ Ｐゴシック" charset="-128"/>
              </a:rPr>
              <a:t> Conde </a:t>
            </a:r>
          </a:p>
          <a:p>
            <a:pPr eaLnBrk="1" hangingPunct="1">
              <a:buFont typeface="Times" charset="0"/>
              <a:buNone/>
            </a:pPr>
            <a:endParaRPr lang="en-US" altLang="en-US" b="1" dirty="0">
              <a:latin typeface="Calibri" charset="0"/>
              <a:ea typeface="ＭＳ Ｐゴシック" charset="-128"/>
            </a:endParaRPr>
          </a:p>
          <a:p>
            <a:pPr eaLnBrk="1" hangingPunct="1">
              <a:buFont typeface="Times" charset="0"/>
              <a:buNone/>
            </a:pPr>
            <a:r>
              <a:rPr lang="en-US" altLang="en-US" sz="2000" b="1" dirty="0">
                <a:latin typeface="Calibri" charset="0"/>
                <a:ea typeface="ＭＳ Ｐゴシック" charset="-128"/>
              </a:rPr>
              <a:t>With thanks to</a:t>
            </a:r>
          </a:p>
          <a:p>
            <a:pPr eaLnBrk="1" hangingPunct="1">
              <a:buFont typeface="Times" charset="0"/>
              <a:buNone/>
            </a:pPr>
            <a:r>
              <a:rPr lang="en-US" altLang="en-US" sz="2000" b="1" dirty="0">
                <a:latin typeface="Calibri" charset="0"/>
                <a:ea typeface="ＭＳ Ｐゴシック" charset="-128"/>
              </a:rPr>
              <a:t>Hermine </a:t>
            </a:r>
            <a:r>
              <a:rPr lang="en-US" altLang="en-US" sz="2000" b="1" dirty="0" err="1">
                <a:latin typeface="Calibri" charset="0"/>
                <a:ea typeface="ＭＳ Ｐゴシック" charset="-128"/>
              </a:rPr>
              <a:t>Maes</a:t>
            </a:r>
            <a:r>
              <a:rPr lang="en-US" altLang="en-US" sz="2000" b="1" dirty="0">
                <a:latin typeface="Calibri" charset="0"/>
                <a:ea typeface="ＭＳ Ｐゴシック" charset="-128"/>
              </a:rPr>
              <a:t>, Elizabeth Prom-</a:t>
            </a:r>
            <a:r>
              <a:rPr lang="en-US" altLang="en-US" sz="2000" b="1" dirty="0" err="1">
                <a:latin typeface="Calibri" charset="0"/>
                <a:ea typeface="ＭＳ Ｐゴシック" charset="-128"/>
              </a:rPr>
              <a:t>Wormley</a:t>
            </a:r>
            <a:r>
              <a:rPr lang="en-US" altLang="en-US" sz="2000" b="1" dirty="0">
                <a:latin typeface="Calibri" charset="0"/>
                <a:ea typeface="ＭＳ Ｐゴシック" charset="-128"/>
              </a:rPr>
              <a:t>, and many others</a:t>
            </a:r>
          </a:p>
          <a:p>
            <a:pPr eaLnBrk="1" hangingPunct="1">
              <a:buFont typeface="Times" charset="0"/>
              <a:buNone/>
            </a:pPr>
            <a:endParaRPr lang="en-US" altLang="en-US" dirty="0"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>
                <a:latin typeface="Calibri" charset="0"/>
                <a:ea typeface="ＭＳ Ｐゴシック" charset="-128"/>
              </a:rPr>
              <a:t>Sources of Information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alibri" charset="0"/>
                <a:ea typeface="ＭＳ Ｐゴシック" charset="-128"/>
              </a:rPr>
              <a:t>Two traits measured in twin pairs</a:t>
            </a:r>
          </a:p>
          <a:p>
            <a:pPr eaLnBrk="1" hangingPunct="1"/>
            <a:r>
              <a:rPr lang="en-US" altLang="en-US" dirty="0">
                <a:latin typeface="Calibri" charset="0"/>
                <a:ea typeface="ＭＳ Ｐゴシック" charset="-128"/>
              </a:rPr>
              <a:t>Interested in:</a:t>
            </a:r>
          </a:p>
          <a:p>
            <a:pPr lvl="1" eaLnBrk="1" hangingPunct="1"/>
            <a:r>
              <a:rPr lang="en-US" altLang="en-US" dirty="0">
                <a:latin typeface="Calibri" charset="0"/>
                <a:ea typeface="ＭＳ Ｐゴシック" charset="-128"/>
              </a:rPr>
              <a:t>Cross-trait covariance </a:t>
            </a:r>
            <a:r>
              <a:rPr lang="en-US" altLang="en-US" i="1" dirty="0">
                <a:latin typeface="Calibri" charset="0"/>
                <a:ea typeface="ＭＳ Ｐゴシック" charset="-128"/>
              </a:rPr>
              <a:t>within</a:t>
            </a:r>
            <a:r>
              <a:rPr lang="en-US" altLang="en-US" dirty="0">
                <a:latin typeface="Calibri" charset="0"/>
                <a:ea typeface="ＭＳ Ｐゴシック" charset="-128"/>
              </a:rPr>
              <a:t> individuals</a:t>
            </a:r>
          </a:p>
          <a:p>
            <a:pPr lvl="1" eaLnBrk="1" hangingPunct="1"/>
            <a:r>
              <a:rPr lang="en-US" altLang="en-US" dirty="0">
                <a:latin typeface="Calibri" charset="0"/>
                <a:ea typeface="ＭＳ Ｐゴシック" charset="-128"/>
              </a:rPr>
              <a:t>Cross-trait covariance </a:t>
            </a:r>
            <a:r>
              <a:rPr lang="en-US" altLang="en-US" i="1" dirty="0">
                <a:latin typeface="Calibri" charset="0"/>
                <a:ea typeface="ＭＳ Ｐゴシック" charset="-128"/>
              </a:rPr>
              <a:t>between</a:t>
            </a:r>
            <a:r>
              <a:rPr lang="en-US" altLang="en-US" dirty="0">
                <a:latin typeface="Calibri" charset="0"/>
                <a:ea typeface="ＭＳ Ｐゴシック" charset="-128"/>
              </a:rPr>
              <a:t> twins</a:t>
            </a:r>
          </a:p>
          <a:p>
            <a:pPr lvl="1" eaLnBrk="1" hangingPunct="1"/>
            <a:r>
              <a:rPr lang="en-US" altLang="en-US" dirty="0">
                <a:latin typeface="Calibri" charset="0"/>
                <a:ea typeface="ＭＳ Ｐゴシック" charset="-128"/>
              </a:rPr>
              <a:t>MZ:DZ ratio of cross-trait covariance between twins</a:t>
            </a:r>
          </a:p>
        </p:txBody>
      </p:sp>
      <p:sp>
        <p:nvSpPr>
          <p:cNvPr id="4" name="Snip and Round Single Corner Rectangle 3"/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5AF9ED-33D9-704C-845F-BAFF56CC9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828800"/>
            <a:ext cx="2620200" cy="33612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71180B-F28B-B140-8408-9CE372B02C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915400" cy="10668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latin typeface="Calibri" charset="0"/>
                <a:ea typeface="ＭＳ Ｐゴシック" charset="-128"/>
              </a:rPr>
              <a:t>Paper and Pencil Exercise</a:t>
            </a:r>
          </a:p>
        </p:txBody>
      </p:sp>
      <p:sp>
        <p:nvSpPr>
          <p:cNvPr id="4" name="Snip and Round Single Corner Rectangle 3">
            <a:extLst>
              <a:ext uri="{FF2B5EF4-FFF2-40B4-BE49-F238E27FC236}">
                <a16:creationId xmlns:a16="http://schemas.microsoft.com/office/drawing/2014/main" id="{875560A6-1F19-F048-8582-6AB86344C3D0}"/>
              </a:ext>
            </a:extLst>
          </p:cNvPr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3418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>
                <a:latin typeface="Calibri" charset="0"/>
                <a:ea typeface="ＭＳ Ｐゴシック" charset="-128"/>
              </a:rPr>
              <a:t>Observed Covariance Matrix- Univariate</a:t>
            </a:r>
          </a:p>
        </p:txBody>
      </p:sp>
      <p:graphicFrame>
        <p:nvGraphicFramePr>
          <p:cNvPr id="114781" name="Group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772782"/>
              </p:ext>
            </p:extLst>
          </p:nvPr>
        </p:nvGraphicFramePr>
        <p:xfrm>
          <a:off x="685800" y="2133600"/>
          <a:ext cx="4846638" cy="2474138"/>
        </p:xfrm>
        <a:graphic>
          <a:graphicData uri="http://schemas.openxmlformats.org/drawingml/2006/table">
            <a:tbl>
              <a:tblPr/>
              <a:tblGrid>
                <a:gridCol w="161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6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4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Twin 1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Twin 2</a:t>
                      </a:r>
                    </a:p>
                  </a:txBody>
                  <a:tcPr marT="45726" marB="45726" anchor="ctr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4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Twin 1</a:t>
                      </a:r>
                    </a:p>
                  </a:txBody>
                  <a:tcPr marT="45726" marB="4572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Variance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T1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74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Twin 2</a:t>
                      </a:r>
                    </a:p>
                  </a:txBody>
                  <a:tcPr marT="45726" marB="4572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Covariance T1-T2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Variance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T2</a:t>
                      </a:r>
                    </a:p>
                  </a:txBody>
                  <a:tcPr marT="45726" marB="45726" anchor="b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7933" name="Text Box 56"/>
          <p:cNvSpPr txBox="1">
            <a:spLocks noChangeArrowheads="1"/>
          </p:cNvSpPr>
          <p:nvPr/>
        </p:nvSpPr>
        <p:spPr bwMode="auto">
          <a:xfrm>
            <a:off x="6629400" y="1676400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 dirty="0">
              <a:solidFill>
                <a:schemeClr val="accent2"/>
              </a:solidFill>
            </a:endParaRPr>
          </a:p>
        </p:txBody>
      </p:sp>
      <p:sp>
        <p:nvSpPr>
          <p:cNvPr id="8" name="Snip and Round Single Corner Rectangle 7"/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3985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>
                <a:latin typeface="Calibri" charset="0"/>
                <a:ea typeface="ＭＳ Ｐゴシック" charset="-128"/>
              </a:rPr>
              <a:t>Observed Covariance Matrix- Bivariate</a:t>
            </a:r>
          </a:p>
        </p:txBody>
      </p:sp>
      <p:graphicFrame>
        <p:nvGraphicFramePr>
          <p:cNvPr id="114781" name="Group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00860"/>
              </p:ext>
            </p:extLst>
          </p:nvPr>
        </p:nvGraphicFramePr>
        <p:xfrm>
          <a:off x="685800" y="2133600"/>
          <a:ext cx="8077200" cy="4414839"/>
        </p:xfrm>
        <a:graphic>
          <a:graphicData uri="http://schemas.openxmlformats.org/drawingml/2006/table">
            <a:tbl>
              <a:tblPr/>
              <a:tblGrid>
                <a:gridCol w="161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6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4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6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4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1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2</a:t>
                      </a:r>
                    </a:p>
                  </a:txBody>
                  <a:tcPr marT="45726" marB="45726" anchor="ctr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1</a:t>
                      </a:r>
                    </a:p>
                  </a:txBody>
                  <a:tcPr marT="45726" marB="45726" anchor="ctr"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2</a:t>
                      </a:r>
                    </a:p>
                  </a:txBody>
                  <a:tcPr marT="45726" marB="4572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BA1CF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BA1CF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4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1</a:t>
                      </a:r>
                    </a:p>
                  </a:txBody>
                  <a:tcPr marT="45726" marB="4572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Variance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P1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BA1CF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BA1CF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74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2</a:t>
                      </a:r>
                    </a:p>
                  </a:txBody>
                  <a:tcPr marT="45726" marB="4572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Covariance P1-P2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Variance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P2</a:t>
                      </a:r>
                    </a:p>
                  </a:txBody>
                  <a:tcPr marT="45726" marB="45726" anchor="b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BA1CF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BA1CF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74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1</a:t>
                      </a:r>
                    </a:p>
                  </a:txBody>
                  <a:tcPr marT="45726" marB="4572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74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2</a:t>
                      </a:r>
                    </a:p>
                  </a:txBody>
                  <a:tcPr marT="45726" marB="4572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7930" name="Text Box 53"/>
          <p:cNvSpPr txBox="1">
            <a:spLocks noChangeArrowheads="1"/>
          </p:cNvSpPr>
          <p:nvPr/>
        </p:nvSpPr>
        <p:spPr bwMode="auto">
          <a:xfrm>
            <a:off x="3352800" y="1676400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Twin 1</a:t>
            </a:r>
          </a:p>
        </p:txBody>
      </p:sp>
      <p:sp>
        <p:nvSpPr>
          <p:cNvPr id="37931" name="Text Box 54"/>
          <p:cNvSpPr txBox="1">
            <a:spLocks noChangeArrowheads="1"/>
          </p:cNvSpPr>
          <p:nvPr/>
        </p:nvSpPr>
        <p:spPr bwMode="auto">
          <a:xfrm rot="-5396396">
            <a:off x="-84138" y="3513138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Twin 1</a:t>
            </a:r>
          </a:p>
        </p:txBody>
      </p:sp>
      <p:sp>
        <p:nvSpPr>
          <p:cNvPr id="37932" name="Text Box 55"/>
          <p:cNvSpPr txBox="1">
            <a:spLocks noChangeArrowheads="1"/>
          </p:cNvSpPr>
          <p:nvPr/>
        </p:nvSpPr>
        <p:spPr bwMode="auto">
          <a:xfrm rot="-5396396">
            <a:off x="-84138" y="5257801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Twin 2</a:t>
            </a:r>
          </a:p>
        </p:txBody>
      </p:sp>
      <p:sp>
        <p:nvSpPr>
          <p:cNvPr id="37933" name="Text Box 56"/>
          <p:cNvSpPr txBox="1">
            <a:spLocks noChangeArrowheads="1"/>
          </p:cNvSpPr>
          <p:nvPr/>
        </p:nvSpPr>
        <p:spPr bwMode="auto">
          <a:xfrm>
            <a:off x="6629400" y="1676400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Twin 2</a:t>
            </a:r>
          </a:p>
        </p:txBody>
      </p:sp>
      <p:sp>
        <p:nvSpPr>
          <p:cNvPr id="8" name="Snip and Round Single Corner Rectangle 7"/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1006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>
                <a:latin typeface="Calibri" charset="0"/>
                <a:ea typeface="ＭＳ Ｐゴシック" charset="-128"/>
              </a:rPr>
              <a:t>Observed Covariance Matrix</a:t>
            </a:r>
          </a:p>
        </p:txBody>
      </p:sp>
      <p:graphicFrame>
        <p:nvGraphicFramePr>
          <p:cNvPr id="114781" name="Group 93"/>
          <p:cNvGraphicFramePr>
            <a:graphicFrameLocks noGrp="1"/>
          </p:cNvGraphicFramePr>
          <p:nvPr/>
        </p:nvGraphicFramePr>
        <p:xfrm>
          <a:off x="685800" y="2133600"/>
          <a:ext cx="8077200" cy="4414839"/>
        </p:xfrm>
        <a:graphic>
          <a:graphicData uri="http://schemas.openxmlformats.org/drawingml/2006/table">
            <a:tbl>
              <a:tblPr/>
              <a:tblGrid>
                <a:gridCol w="161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6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4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6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4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1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2</a:t>
                      </a:r>
                    </a:p>
                  </a:txBody>
                  <a:tcPr marT="45726" marB="45726" anchor="ctr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1</a:t>
                      </a:r>
                    </a:p>
                  </a:txBody>
                  <a:tcPr marT="45726" marB="45726" anchor="ctr"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2</a:t>
                      </a:r>
                    </a:p>
                  </a:txBody>
                  <a:tcPr marT="45726" marB="4572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BA1CF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BA1CF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4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1</a:t>
                      </a:r>
                    </a:p>
                  </a:txBody>
                  <a:tcPr marT="45726" marB="4572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Variance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P1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BA1CF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BA1CF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74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2</a:t>
                      </a:r>
                    </a:p>
                  </a:txBody>
                  <a:tcPr marT="45726" marB="4572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Covariance P1-P2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Variance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P2</a:t>
                      </a:r>
                    </a:p>
                  </a:txBody>
                  <a:tcPr marT="45726" marB="45726" anchor="b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BA1CF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BA1CF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74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1</a:t>
                      </a:r>
                    </a:p>
                  </a:txBody>
                  <a:tcPr marT="45726" marB="4572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Within-trait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P1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Cross-trait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Variance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P1</a:t>
                      </a:r>
                    </a:p>
                  </a:txBody>
                  <a:tcPr marT="45726" marB="45726" anchor="b"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74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2</a:t>
                      </a:r>
                    </a:p>
                  </a:txBody>
                  <a:tcPr marT="45726" marB="4572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Cross-trait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Within-trait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P2</a:t>
                      </a:r>
                    </a:p>
                  </a:txBody>
                  <a:tcPr marT="45726" marB="45726" anchor="b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Covariance P1-P2</a:t>
                      </a:r>
                    </a:p>
                  </a:txBody>
                  <a:tcPr marT="45726" marB="45726" anchor="b"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Variance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P2</a:t>
                      </a: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7930" name="Text Box 53"/>
          <p:cNvSpPr txBox="1">
            <a:spLocks noChangeArrowheads="1"/>
          </p:cNvSpPr>
          <p:nvPr/>
        </p:nvSpPr>
        <p:spPr bwMode="auto">
          <a:xfrm>
            <a:off x="3352800" y="1676400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Twin 1</a:t>
            </a:r>
          </a:p>
        </p:txBody>
      </p:sp>
      <p:sp>
        <p:nvSpPr>
          <p:cNvPr id="37931" name="Text Box 54"/>
          <p:cNvSpPr txBox="1">
            <a:spLocks noChangeArrowheads="1"/>
          </p:cNvSpPr>
          <p:nvPr/>
        </p:nvSpPr>
        <p:spPr bwMode="auto">
          <a:xfrm rot="-5396396">
            <a:off x="-84138" y="3513138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Twin 1</a:t>
            </a:r>
          </a:p>
        </p:txBody>
      </p:sp>
      <p:sp>
        <p:nvSpPr>
          <p:cNvPr id="37932" name="Text Box 55"/>
          <p:cNvSpPr txBox="1">
            <a:spLocks noChangeArrowheads="1"/>
          </p:cNvSpPr>
          <p:nvPr/>
        </p:nvSpPr>
        <p:spPr bwMode="auto">
          <a:xfrm rot="-5396396">
            <a:off x="-84138" y="5257801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Twin 2</a:t>
            </a:r>
          </a:p>
        </p:txBody>
      </p:sp>
      <p:sp>
        <p:nvSpPr>
          <p:cNvPr id="37933" name="Text Box 56"/>
          <p:cNvSpPr txBox="1">
            <a:spLocks noChangeArrowheads="1"/>
          </p:cNvSpPr>
          <p:nvPr/>
        </p:nvSpPr>
        <p:spPr bwMode="auto">
          <a:xfrm>
            <a:off x="6629400" y="1676400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Twin 2</a:t>
            </a:r>
          </a:p>
        </p:txBody>
      </p:sp>
      <p:sp>
        <p:nvSpPr>
          <p:cNvPr id="8" name="Snip and Round Single Corner Rectangle 7"/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>
                <a:latin typeface="Calibri" charset="0"/>
                <a:ea typeface="ＭＳ Ｐゴシック" charset="-128"/>
              </a:rPr>
              <a:t>Observed Covariance Matrix</a:t>
            </a:r>
          </a:p>
        </p:txBody>
      </p:sp>
      <p:graphicFrame>
        <p:nvGraphicFramePr>
          <p:cNvPr id="116739" name="Group 3"/>
          <p:cNvGraphicFramePr>
            <a:graphicFrameLocks noGrp="1"/>
          </p:cNvGraphicFramePr>
          <p:nvPr/>
        </p:nvGraphicFramePr>
        <p:xfrm>
          <a:off x="685800" y="2133600"/>
          <a:ext cx="8077200" cy="4414839"/>
        </p:xfrm>
        <a:graphic>
          <a:graphicData uri="http://schemas.openxmlformats.org/drawingml/2006/table">
            <a:tbl>
              <a:tblPr/>
              <a:tblGrid>
                <a:gridCol w="161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6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4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6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4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1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2</a:t>
                      </a:r>
                    </a:p>
                  </a:txBody>
                  <a:tcPr marT="45726" marB="45726" anchor="ctr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1</a:t>
                      </a:r>
                    </a:p>
                  </a:txBody>
                  <a:tcPr marT="45726" marB="45726" anchor="ctr"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2</a:t>
                      </a:r>
                    </a:p>
                  </a:txBody>
                  <a:tcPr marT="45726" marB="4572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>
                            <a:alpha val="50000"/>
                          </a:schemeClr>
                        </a:gs>
                        <a:gs pos="100000">
                          <a:srgbClr val="040404">
                            <a:alpha val="5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>
                            <a:alpha val="50000"/>
                          </a:schemeClr>
                        </a:gs>
                        <a:gs pos="100000">
                          <a:srgbClr val="040404">
                            <a:alpha val="5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BA1CF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BA1CF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4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1</a:t>
                      </a:r>
                    </a:p>
                  </a:txBody>
                  <a:tcPr marT="45726" marB="4572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Variance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P1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>
                            <a:alpha val="50000"/>
                          </a:schemeClr>
                        </a:gs>
                        <a:gs pos="100000">
                          <a:srgbClr val="040404">
                            <a:alpha val="5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>
                            <a:alpha val="50000"/>
                          </a:schemeClr>
                        </a:gs>
                        <a:gs pos="100000">
                          <a:srgbClr val="040404">
                            <a:alpha val="5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BA1CF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BA1CF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74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2</a:t>
                      </a:r>
                    </a:p>
                  </a:txBody>
                  <a:tcPr marT="45726" marB="4572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Covariance P1-P2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>
                            <a:alpha val="50000"/>
                          </a:schemeClr>
                        </a:gs>
                        <a:gs pos="100000">
                          <a:srgbClr val="040404">
                            <a:alpha val="5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Variance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P2</a:t>
                      </a:r>
                    </a:p>
                  </a:txBody>
                  <a:tcPr marT="45726" marB="45726" anchor="b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>
                            <a:alpha val="50000"/>
                          </a:schemeClr>
                        </a:gs>
                        <a:gs pos="100000">
                          <a:srgbClr val="040404">
                            <a:alpha val="5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BA1CF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BA1CF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>
                            <a:alpha val="50000"/>
                          </a:schemeClr>
                        </a:gs>
                        <a:gs pos="100000">
                          <a:srgbClr val="F06157">
                            <a:alpha val="5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>
                            <a:alpha val="50000"/>
                          </a:schemeClr>
                        </a:gs>
                        <a:gs pos="100000">
                          <a:srgbClr val="F06157">
                            <a:alpha val="50000"/>
                          </a:srgb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74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1</a:t>
                      </a:r>
                    </a:p>
                  </a:txBody>
                  <a:tcPr marT="45726" marB="4572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Within-trait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P1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Cross-trait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Variance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P1</a:t>
                      </a:r>
                    </a:p>
                  </a:txBody>
                  <a:tcPr marT="45726" marB="45726" anchor="b"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>
                            <a:alpha val="50000"/>
                          </a:schemeClr>
                        </a:gs>
                        <a:gs pos="100000">
                          <a:srgbClr val="F06157">
                            <a:alpha val="5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>
                            <a:alpha val="50000"/>
                          </a:schemeClr>
                        </a:gs>
                        <a:gs pos="100000">
                          <a:srgbClr val="F06157">
                            <a:alpha val="50000"/>
                          </a:srgb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74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2</a:t>
                      </a:r>
                    </a:p>
                  </a:txBody>
                  <a:tcPr marT="45726" marB="4572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Cross-trait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Within-trait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P2</a:t>
                      </a:r>
                    </a:p>
                  </a:txBody>
                  <a:tcPr marT="45726" marB="45726" anchor="b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Covariance P1-P2</a:t>
                      </a:r>
                    </a:p>
                  </a:txBody>
                  <a:tcPr marT="45726" marB="45726" anchor="b"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>
                            <a:alpha val="50000"/>
                          </a:schemeClr>
                        </a:gs>
                        <a:gs pos="100000">
                          <a:srgbClr val="F06157">
                            <a:alpha val="5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Variance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P2</a:t>
                      </a: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>
                            <a:alpha val="50000"/>
                          </a:schemeClr>
                        </a:gs>
                        <a:gs pos="100000">
                          <a:srgbClr val="F06157">
                            <a:alpha val="50000"/>
                          </a:srgb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9978" name="Text Box 63"/>
          <p:cNvSpPr txBox="1">
            <a:spLocks noChangeArrowheads="1"/>
          </p:cNvSpPr>
          <p:nvPr/>
        </p:nvSpPr>
        <p:spPr bwMode="auto">
          <a:xfrm>
            <a:off x="3352800" y="1676400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Twin 1</a:t>
            </a:r>
          </a:p>
        </p:txBody>
      </p:sp>
      <p:sp>
        <p:nvSpPr>
          <p:cNvPr id="39979" name="Text Box 64"/>
          <p:cNvSpPr txBox="1">
            <a:spLocks noChangeArrowheads="1"/>
          </p:cNvSpPr>
          <p:nvPr/>
        </p:nvSpPr>
        <p:spPr bwMode="auto">
          <a:xfrm rot="-5396396">
            <a:off x="-84138" y="3513138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Twin 1</a:t>
            </a:r>
          </a:p>
        </p:txBody>
      </p:sp>
      <p:sp>
        <p:nvSpPr>
          <p:cNvPr id="39980" name="Text Box 65"/>
          <p:cNvSpPr txBox="1">
            <a:spLocks noChangeArrowheads="1"/>
          </p:cNvSpPr>
          <p:nvPr/>
        </p:nvSpPr>
        <p:spPr bwMode="auto">
          <a:xfrm rot="-5396396">
            <a:off x="-84138" y="5257801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Twin 2</a:t>
            </a:r>
          </a:p>
        </p:txBody>
      </p:sp>
      <p:sp>
        <p:nvSpPr>
          <p:cNvPr id="39981" name="Text Box 66"/>
          <p:cNvSpPr txBox="1">
            <a:spLocks noChangeArrowheads="1"/>
          </p:cNvSpPr>
          <p:nvPr/>
        </p:nvSpPr>
        <p:spPr bwMode="auto">
          <a:xfrm>
            <a:off x="6629400" y="1676400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Twin 2</a:t>
            </a:r>
          </a:p>
        </p:txBody>
      </p:sp>
      <p:sp>
        <p:nvSpPr>
          <p:cNvPr id="39982" name="Text Box 67"/>
          <p:cNvSpPr txBox="1">
            <a:spLocks noChangeArrowheads="1"/>
          </p:cNvSpPr>
          <p:nvPr/>
        </p:nvSpPr>
        <p:spPr bwMode="auto">
          <a:xfrm>
            <a:off x="2438400" y="2590800"/>
            <a:ext cx="2959100" cy="406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b="1"/>
              <a:t>Within-twin covariance</a:t>
            </a:r>
          </a:p>
        </p:txBody>
      </p:sp>
      <p:sp>
        <p:nvSpPr>
          <p:cNvPr id="39983" name="Text Box 68"/>
          <p:cNvSpPr txBox="1">
            <a:spLocks noChangeArrowheads="1"/>
          </p:cNvSpPr>
          <p:nvPr/>
        </p:nvSpPr>
        <p:spPr bwMode="auto">
          <a:xfrm>
            <a:off x="5638800" y="4495800"/>
            <a:ext cx="2959100" cy="406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b="1"/>
              <a:t>Within-twin covariance</a:t>
            </a:r>
          </a:p>
        </p:txBody>
      </p:sp>
      <p:sp>
        <p:nvSpPr>
          <p:cNvPr id="10" name="Snip and Round Single Corner Rectangle 9"/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>
                <a:latin typeface="Calibri" charset="0"/>
                <a:ea typeface="ＭＳ Ｐゴシック" charset="-128"/>
              </a:rPr>
              <a:t>Observed Covariance Matrix</a:t>
            </a:r>
          </a:p>
        </p:txBody>
      </p:sp>
      <p:graphicFrame>
        <p:nvGraphicFramePr>
          <p:cNvPr id="118853" name="Group 69"/>
          <p:cNvGraphicFramePr>
            <a:graphicFrameLocks noGrp="1"/>
          </p:cNvGraphicFramePr>
          <p:nvPr/>
        </p:nvGraphicFramePr>
        <p:xfrm>
          <a:off x="685800" y="2133600"/>
          <a:ext cx="8077200" cy="4414839"/>
        </p:xfrm>
        <a:graphic>
          <a:graphicData uri="http://schemas.openxmlformats.org/drawingml/2006/table">
            <a:tbl>
              <a:tblPr/>
              <a:tblGrid>
                <a:gridCol w="161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6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4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6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4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1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2</a:t>
                      </a:r>
                    </a:p>
                  </a:txBody>
                  <a:tcPr marT="45726" marB="45726" anchor="ctr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1</a:t>
                      </a:r>
                    </a:p>
                  </a:txBody>
                  <a:tcPr marT="45726" marB="45726" anchor="ctr"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2</a:t>
                      </a:r>
                    </a:p>
                  </a:txBody>
                  <a:tcPr marT="45726" marB="4572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>
                            <a:alpha val="50000"/>
                          </a:schemeClr>
                        </a:gs>
                        <a:gs pos="100000">
                          <a:srgbClr val="040404">
                            <a:alpha val="5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>
                            <a:alpha val="50000"/>
                          </a:schemeClr>
                        </a:gs>
                        <a:gs pos="100000">
                          <a:srgbClr val="040404">
                            <a:alpha val="5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BA1CF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BA1CF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4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1</a:t>
                      </a:r>
                    </a:p>
                  </a:txBody>
                  <a:tcPr marT="45726" marB="4572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Variance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P1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>
                            <a:alpha val="50000"/>
                          </a:schemeClr>
                        </a:gs>
                        <a:gs pos="100000">
                          <a:srgbClr val="040404">
                            <a:alpha val="5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>
                            <a:alpha val="50000"/>
                          </a:schemeClr>
                        </a:gs>
                        <a:gs pos="100000">
                          <a:srgbClr val="040404">
                            <a:alpha val="5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BA1CF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BA1CF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74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2</a:t>
                      </a:r>
                    </a:p>
                  </a:txBody>
                  <a:tcPr marT="45726" marB="4572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Covariance P1-P2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>
                            <a:alpha val="50000"/>
                          </a:schemeClr>
                        </a:gs>
                        <a:gs pos="100000">
                          <a:srgbClr val="040404">
                            <a:alpha val="5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Variance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P2</a:t>
                      </a:r>
                    </a:p>
                  </a:txBody>
                  <a:tcPr marT="45726" marB="45726" anchor="b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>
                            <a:alpha val="50000"/>
                          </a:schemeClr>
                        </a:gs>
                        <a:gs pos="100000">
                          <a:srgbClr val="040404">
                            <a:alpha val="5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BA1CF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BA1CF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1CF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1CF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>
                            <a:alpha val="50000"/>
                          </a:schemeClr>
                        </a:gs>
                        <a:gs pos="100000">
                          <a:srgbClr val="F06157">
                            <a:alpha val="5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>
                            <a:alpha val="50000"/>
                          </a:schemeClr>
                        </a:gs>
                        <a:gs pos="100000">
                          <a:srgbClr val="F06157">
                            <a:alpha val="50000"/>
                          </a:srgb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74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1</a:t>
                      </a:r>
                    </a:p>
                  </a:txBody>
                  <a:tcPr marT="45726" marB="4572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Within-trait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P1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1CF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Cross-trait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1CF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Variance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P1</a:t>
                      </a:r>
                    </a:p>
                  </a:txBody>
                  <a:tcPr marT="45726" marB="45726" anchor="b"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>
                            <a:alpha val="50000"/>
                          </a:schemeClr>
                        </a:gs>
                        <a:gs pos="100000">
                          <a:srgbClr val="F06157">
                            <a:alpha val="5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>
                            <a:alpha val="50000"/>
                          </a:schemeClr>
                        </a:gs>
                        <a:gs pos="100000">
                          <a:srgbClr val="F06157">
                            <a:alpha val="50000"/>
                          </a:srgb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74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Phenotype 2</a:t>
                      </a:r>
                    </a:p>
                  </a:txBody>
                  <a:tcPr marT="45726" marB="4572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Cross-trait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1CF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Within-trait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P2</a:t>
                      </a:r>
                    </a:p>
                  </a:txBody>
                  <a:tcPr marT="45726" marB="45726" anchor="b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1CF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Covariance P1-P2</a:t>
                      </a:r>
                    </a:p>
                  </a:txBody>
                  <a:tcPr marT="45726" marB="45726" anchor="b"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>
                            <a:alpha val="50000"/>
                          </a:schemeClr>
                        </a:gs>
                        <a:gs pos="100000">
                          <a:srgbClr val="F06157">
                            <a:alpha val="5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Times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Variance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P2</a:t>
                      </a: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>
                            <a:alpha val="50000"/>
                          </a:schemeClr>
                        </a:gs>
                        <a:gs pos="100000">
                          <a:srgbClr val="F06157">
                            <a:alpha val="50000"/>
                          </a:srgb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2026" name="Text Box 63"/>
          <p:cNvSpPr txBox="1">
            <a:spLocks noChangeArrowheads="1"/>
          </p:cNvSpPr>
          <p:nvPr/>
        </p:nvSpPr>
        <p:spPr bwMode="auto">
          <a:xfrm>
            <a:off x="3352800" y="1676400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Twin 1</a:t>
            </a:r>
          </a:p>
        </p:txBody>
      </p:sp>
      <p:sp>
        <p:nvSpPr>
          <p:cNvPr id="42027" name="Text Box 64"/>
          <p:cNvSpPr txBox="1">
            <a:spLocks noChangeArrowheads="1"/>
          </p:cNvSpPr>
          <p:nvPr/>
        </p:nvSpPr>
        <p:spPr bwMode="auto">
          <a:xfrm rot="-5396396">
            <a:off x="-84138" y="3513138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Twin 1</a:t>
            </a:r>
          </a:p>
        </p:txBody>
      </p:sp>
      <p:sp>
        <p:nvSpPr>
          <p:cNvPr id="42028" name="Text Box 65"/>
          <p:cNvSpPr txBox="1">
            <a:spLocks noChangeArrowheads="1"/>
          </p:cNvSpPr>
          <p:nvPr/>
        </p:nvSpPr>
        <p:spPr bwMode="auto">
          <a:xfrm rot="-5396396">
            <a:off x="-84138" y="5257801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Twin 2</a:t>
            </a:r>
          </a:p>
        </p:txBody>
      </p:sp>
      <p:sp>
        <p:nvSpPr>
          <p:cNvPr id="42029" name="Text Box 66"/>
          <p:cNvSpPr txBox="1">
            <a:spLocks noChangeArrowheads="1"/>
          </p:cNvSpPr>
          <p:nvPr/>
        </p:nvSpPr>
        <p:spPr bwMode="auto">
          <a:xfrm>
            <a:off x="6629400" y="1676400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Twin 2</a:t>
            </a:r>
          </a:p>
        </p:txBody>
      </p:sp>
      <p:sp>
        <p:nvSpPr>
          <p:cNvPr id="42030" name="Text Box 67"/>
          <p:cNvSpPr txBox="1">
            <a:spLocks noChangeArrowheads="1"/>
          </p:cNvSpPr>
          <p:nvPr/>
        </p:nvSpPr>
        <p:spPr bwMode="auto">
          <a:xfrm>
            <a:off x="2438400" y="2590800"/>
            <a:ext cx="2959100" cy="406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b="1"/>
              <a:t>Within-twin covariance</a:t>
            </a:r>
          </a:p>
        </p:txBody>
      </p:sp>
      <p:sp>
        <p:nvSpPr>
          <p:cNvPr id="42031" name="Text Box 68"/>
          <p:cNvSpPr txBox="1">
            <a:spLocks noChangeArrowheads="1"/>
          </p:cNvSpPr>
          <p:nvPr/>
        </p:nvSpPr>
        <p:spPr bwMode="auto">
          <a:xfrm>
            <a:off x="5638800" y="4495800"/>
            <a:ext cx="2959100" cy="406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b="1"/>
              <a:t>Within-twin covariance</a:t>
            </a:r>
          </a:p>
        </p:txBody>
      </p:sp>
      <p:sp>
        <p:nvSpPr>
          <p:cNvPr id="42032" name="Text Box 70"/>
          <p:cNvSpPr txBox="1">
            <a:spLocks noChangeArrowheads="1"/>
          </p:cNvSpPr>
          <p:nvPr/>
        </p:nvSpPr>
        <p:spPr bwMode="auto">
          <a:xfrm>
            <a:off x="2438400" y="4495800"/>
            <a:ext cx="2903538" cy="406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b="1"/>
              <a:t>Cross-twin covariance</a:t>
            </a:r>
          </a:p>
        </p:txBody>
      </p:sp>
      <p:sp>
        <p:nvSpPr>
          <p:cNvPr id="11" name="Snip and Round Single Corner Rectangle 10"/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37803E5-AFB8-544E-A84F-CBAE336BE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9" y="160564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9pPr>
          </a:lstStyle>
          <a:p>
            <a:pPr eaLnBrk="1" hangingPunct="1"/>
            <a:r>
              <a:rPr lang="en-US" altLang="en-US" sz="3600" kern="0" dirty="0">
                <a:latin typeface="Calibri" charset="0"/>
                <a:ea typeface="ＭＳ Ｐゴシック" charset="-128"/>
              </a:rPr>
              <a:t>Within-Twin Covariance</a:t>
            </a:r>
          </a:p>
        </p:txBody>
      </p:sp>
      <p:sp>
        <p:nvSpPr>
          <p:cNvPr id="6" name="Snip and Round Single Corner Rectangle 5">
            <a:extLst>
              <a:ext uri="{FF2B5EF4-FFF2-40B4-BE49-F238E27FC236}">
                <a16:creationId xmlns:a16="http://schemas.microsoft.com/office/drawing/2014/main" id="{53B5E775-C497-5C4F-8E49-287094910C1D}"/>
              </a:ext>
            </a:extLst>
          </p:cNvPr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F6B3B7-C987-4045-8529-735DDAD71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29" y="1898650"/>
            <a:ext cx="8685279" cy="408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35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37803E5-AFB8-544E-A84F-CBAE336BE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9" y="160564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9pPr>
          </a:lstStyle>
          <a:p>
            <a:pPr eaLnBrk="1" hangingPunct="1"/>
            <a:r>
              <a:rPr lang="en-US" altLang="en-US" sz="3600" kern="0" dirty="0">
                <a:latin typeface="Calibri" charset="0"/>
                <a:ea typeface="ＭＳ Ｐゴシック" charset="-128"/>
              </a:rPr>
              <a:t>Cross-Twin Covariance</a:t>
            </a:r>
          </a:p>
        </p:txBody>
      </p:sp>
      <p:sp>
        <p:nvSpPr>
          <p:cNvPr id="6" name="Snip and Round Single Corner Rectangle 5">
            <a:extLst>
              <a:ext uri="{FF2B5EF4-FFF2-40B4-BE49-F238E27FC236}">
                <a16:creationId xmlns:a16="http://schemas.microsoft.com/office/drawing/2014/main" id="{53B5E775-C497-5C4F-8E49-287094910C1D}"/>
              </a:ext>
            </a:extLst>
          </p:cNvPr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6688E5-0BC7-2947-ACF8-E92B301B0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29" y="1600200"/>
            <a:ext cx="8665977" cy="440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38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37803E5-AFB8-544E-A84F-CBAE336BE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9" y="160564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9pPr>
          </a:lstStyle>
          <a:p>
            <a:pPr eaLnBrk="1" hangingPunct="1"/>
            <a:r>
              <a:rPr lang="en-US" altLang="en-US" sz="3600" kern="0" dirty="0">
                <a:latin typeface="Calibri" charset="0"/>
                <a:ea typeface="ＭＳ Ｐゴシック" charset="-128"/>
              </a:rPr>
              <a:t>A Cross-Twin Covariance</a:t>
            </a:r>
          </a:p>
        </p:txBody>
      </p:sp>
      <p:sp>
        <p:nvSpPr>
          <p:cNvPr id="6" name="Snip and Round Single Corner Rectangle 5">
            <a:extLst>
              <a:ext uri="{FF2B5EF4-FFF2-40B4-BE49-F238E27FC236}">
                <a16:creationId xmlns:a16="http://schemas.microsoft.com/office/drawing/2014/main" id="{53B5E775-C497-5C4F-8E49-287094910C1D}"/>
              </a:ext>
            </a:extLst>
          </p:cNvPr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961C72-2A67-F445-82D9-3732D8C76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1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E5747-381F-EE41-B72C-713FABCE0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FA777-64C9-4B4E-B157-A5520349D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3CFAF7-2853-C343-AD80-973682F18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47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4F4F55-32D9-CA4A-9D63-43101E999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24000"/>
            <a:ext cx="9144000" cy="47244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37803E5-AFB8-544E-A84F-CBAE336BE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9" y="160564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9pPr>
          </a:lstStyle>
          <a:p>
            <a:pPr eaLnBrk="1" hangingPunct="1"/>
            <a:r>
              <a:rPr lang="en-US" altLang="en-US" sz="3600" kern="0" dirty="0">
                <a:latin typeface="Calibri" charset="0"/>
                <a:ea typeface="ＭＳ Ｐゴシック" charset="-128"/>
              </a:rPr>
              <a:t>C Cross-Twin Covariance</a:t>
            </a:r>
          </a:p>
        </p:txBody>
      </p:sp>
      <p:sp>
        <p:nvSpPr>
          <p:cNvPr id="6" name="Snip and Round Single Corner Rectangle 5">
            <a:extLst>
              <a:ext uri="{FF2B5EF4-FFF2-40B4-BE49-F238E27FC236}">
                <a16:creationId xmlns:a16="http://schemas.microsoft.com/office/drawing/2014/main" id="{53B5E775-C497-5C4F-8E49-287094910C1D}"/>
              </a:ext>
            </a:extLst>
          </p:cNvPr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1305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37803E5-AFB8-544E-A84F-CBAE336BE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9" y="160564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9pPr>
          </a:lstStyle>
          <a:p>
            <a:pPr eaLnBrk="1" hangingPunct="1"/>
            <a:r>
              <a:rPr lang="en-US" altLang="en-US" sz="3600" kern="0" dirty="0">
                <a:latin typeface="Calibri" charset="0"/>
                <a:ea typeface="ＭＳ Ｐゴシック" charset="-128"/>
              </a:rPr>
              <a:t>E Cross-Twin Covariance</a:t>
            </a:r>
          </a:p>
        </p:txBody>
      </p:sp>
      <p:sp>
        <p:nvSpPr>
          <p:cNvPr id="6" name="Snip and Round Single Corner Rectangle 5">
            <a:extLst>
              <a:ext uri="{FF2B5EF4-FFF2-40B4-BE49-F238E27FC236}">
                <a16:creationId xmlns:a16="http://schemas.microsoft.com/office/drawing/2014/main" id="{53B5E775-C497-5C4F-8E49-287094910C1D}"/>
              </a:ext>
            </a:extLst>
          </p:cNvPr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964B4-7BC9-FC42-80AE-ABF732325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49" y="1828800"/>
            <a:ext cx="874181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56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37803E5-AFB8-544E-A84F-CBAE336BE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9" y="160564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9pPr>
          </a:lstStyle>
          <a:p>
            <a:pPr eaLnBrk="1" hangingPunct="1"/>
            <a:r>
              <a:rPr lang="en-US" altLang="en-US" sz="3600" kern="0" dirty="0">
                <a:latin typeface="Calibri" charset="0"/>
                <a:ea typeface="ＭＳ Ｐゴシック" charset="-128"/>
              </a:rPr>
              <a:t>Bivariate </a:t>
            </a:r>
            <a:r>
              <a:rPr lang="en-US" altLang="en-US" sz="3600" u="sng" kern="0" dirty="0">
                <a:latin typeface="Calibri" charset="0"/>
                <a:ea typeface="ＭＳ Ｐゴシック" charset="-128"/>
              </a:rPr>
              <a:t>within</a:t>
            </a:r>
            <a:r>
              <a:rPr lang="en-US" altLang="en-US" sz="3600" kern="0" dirty="0">
                <a:latin typeface="Calibri" charset="0"/>
                <a:ea typeface="ＭＳ Ｐゴシック" charset="-128"/>
              </a:rPr>
              <a:t> Twin Covariance Matrix</a:t>
            </a:r>
          </a:p>
        </p:txBody>
      </p:sp>
      <p:sp>
        <p:nvSpPr>
          <p:cNvPr id="6" name="Snip and Round Single Corner Rectangle 5">
            <a:extLst>
              <a:ext uri="{FF2B5EF4-FFF2-40B4-BE49-F238E27FC236}">
                <a16:creationId xmlns:a16="http://schemas.microsoft.com/office/drawing/2014/main" id="{53B5E775-C497-5C4F-8E49-287094910C1D}"/>
              </a:ext>
            </a:extLst>
          </p:cNvPr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A8A157-2DA5-6841-A6CE-F5D96DBDA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51748"/>
            <a:ext cx="7467600" cy="51940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1A205A-BA01-2E40-81F5-F83A8C804D18}"/>
              </a:ext>
            </a:extLst>
          </p:cNvPr>
          <p:cNvSpPr txBox="1"/>
          <p:nvPr/>
        </p:nvSpPr>
        <p:spPr>
          <a:xfrm>
            <a:off x="5105400" y="34290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TWIN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29BB24-0C42-3E4D-B61A-D3BD2149EBBA}"/>
              </a:ext>
            </a:extLst>
          </p:cNvPr>
          <p:cNvSpPr txBox="1"/>
          <p:nvPr/>
        </p:nvSpPr>
        <p:spPr>
          <a:xfrm>
            <a:off x="76200" y="52578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TWIN 1</a:t>
            </a:r>
          </a:p>
        </p:txBody>
      </p:sp>
    </p:spTree>
    <p:extLst>
      <p:ext uri="{BB962C8B-B14F-4D97-AF65-F5344CB8AC3E}">
        <p14:creationId xmlns:p14="http://schemas.microsoft.com/office/powerpoint/2010/main" val="16629209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37803E5-AFB8-544E-A84F-CBAE336BE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9" y="160564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9pPr>
          </a:lstStyle>
          <a:p>
            <a:pPr eaLnBrk="1" hangingPunct="1"/>
            <a:r>
              <a:rPr lang="en-US" altLang="en-US" sz="3600" kern="0" dirty="0">
                <a:latin typeface="Calibri" charset="0"/>
                <a:ea typeface="ＭＳ Ｐゴシック" charset="-128"/>
              </a:rPr>
              <a:t>Bivariate </a:t>
            </a:r>
            <a:r>
              <a:rPr lang="en-US" altLang="en-US" sz="3600" u="sng" kern="0" dirty="0">
                <a:latin typeface="Calibri" charset="0"/>
                <a:ea typeface="ＭＳ Ｐゴシック" charset="-128"/>
              </a:rPr>
              <a:t>within</a:t>
            </a:r>
            <a:r>
              <a:rPr lang="en-US" altLang="en-US" sz="3600" kern="0" dirty="0">
                <a:latin typeface="Calibri" charset="0"/>
                <a:ea typeface="ＭＳ Ｐゴシック" charset="-128"/>
              </a:rPr>
              <a:t> Twin Covariance Matrix</a:t>
            </a:r>
          </a:p>
        </p:txBody>
      </p:sp>
      <p:sp>
        <p:nvSpPr>
          <p:cNvPr id="6" name="Snip and Round Single Corner Rectangle 5">
            <a:extLst>
              <a:ext uri="{FF2B5EF4-FFF2-40B4-BE49-F238E27FC236}">
                <a16:creationId xmlns:a16="http://schemas.microsoft.com/office/drawing/2014/main" id="{53B5E775-C497-5C4F-8E49-287094910C1D}"/>
              </a:ext>
            </a:extLst>
          </p:cNvPr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A8A157-2DA5-6841-A6CE-F5D96DBDA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51748"/>
            <a:ext cx="7467600" cy="51940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1A205A-BA01-2E40-81F5-F83A8C804D18}"/>
              </a:ext>
            </a:extLst>
          </p:cNvPr>
          <p:cNvSpPr txBox="1"/>
          <p:nvPr/>
        </p:nvSpPr>
        <p:spPr>
          <a:xfrm>
            <a:off x="5105400" y="34290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TWIN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29BB24-0C42-3E4D-B61A-D3BD2149EBBA}"/>
              </a:ext>
            </a:extLst>
          </p:cNvPr>
          <p:cNvSpPr txBox="1"/>
          <p:nvPr/>
        </p:nvSpPr>
        <p:spPr>
          <a:xfrm>
            <a:off x="76200" y="52578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TWIN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F77412-B9FC-D14E-BB7C-47A38AECF8B7}"/>
              </a:ext>
            </a:extLst>
          </p:cNvPr>
          <p:cNvSpPr/>
          <p:nvPr/>
        </p:nvSpPr>
        <p:spPr>
          <a:xfrm>
            <a:off x="4419600" y="4876800"/>
            <a:ext cx="1143000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B0207"/>
                </a:solidFill>
                <a:latin typeface="Helvetica" pitchFamily="2" charset="0"/>
              </a:rPr>
              <a:t>VA11</a:t>
            </a:r>
            <a:endParaRPr lang="en-US" sz="280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A6D2AB-CA9D-524B-BC84-E73759C5C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51748"/>
            <a:ext cx="2660650" cy="262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11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37803E5-AFB8-544E-A84F-CBAE336BE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9" y="160564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9pPr>
          </a:lstStyle>
          <a:p>
            <a:pPr eaLnBrk="1" hangingPunct="1"/>
            <a:r>
              <a:rPr lang="en-US" altLang="en-US" sz="3600" kern="0" dirty="0">
                <a:latin typeface="Calibri" charset="0"/>
                <a:ea typeface="ＭＳ Ｐゴシック" charset="-128"/>
              </a:rPr>
              <a:t>Bivariate </a:t>
            </a:r>
            <a:r>
              <a:rPr lang="en-US" altLang="en-US" sz="3600" u="sng" kern="0" dirty="0">
                <a:latin typeface="Calibri" charset="0"/>
                <a:ea typeface="ＭＳ Ｐゴシック" charset="-128"/>
              </a:rPr>
              <a:t>within</a:t>
            </a:r>
            <a:r>
              <a:rPr lang="en-US" altLang="en-US" sz="3600" kern="0" dirty="0">
                <a:latin typeface="Calibri" charset="0"/>
                <a:ea typeface="ＭＳ Ｐゴシック" charset="-128"/>
              </a:rPr>
              <a:t> Twin Covariance Matrix</a:t>
            </a:r>
          </a:p>
        </p:txBody>
      </p:sp>
      <p:sp>
        <p:nvSpPr>
          <p:cNvPr id="6" name="Snip and Round Single Corner Rectangle 5">
            <a:extLst>
              <a:ext uri="{FF2B5EF4-FFF2-40B4-BE49-F238E27FC236}">
                <a16:creationId xmlns:a16="http://schemas.microsoft.com/office/drawing/2014/main" id="{53B5E775-C497-5C4F-8E49-287094910C1D}"/>
              </a:ext>
            </a:extLst>
          </p:cNvPr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A8A157-2DA5-6841-A6CE-F5D96DBDA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51748"/>
            <a:ext cx="7467600" cy="51940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1A205A-BA01-2E40-81F5-F83A8C804D18}"/>
              </a:ext>
            </a:extLst>
          </p:cNvPr>
          <p:cNvSpPr txBox="1"/>
          <p:nvPr/>
        </p:nvSpPr>
        <p:spPr>
          <a:xfrm>
            <a:off x="5105400" y="34290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TWIN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29BB24-0C42-3E4D-B61A-D3BD2149EBBA}"/>
              </a:ext>
            </a:extLst>
          </p:cNvPr>
          <p:cNvSpPr txBox="1"/>
          <p:nvPr/>
        </p:nvSpPr>
        <p:spPr>
          <a:xfrm>
            <a:off x="76200" y="52578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TWIN 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A944B0-8655-AA48-A9EB-8BDF86382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438" y="1301749"/>
            <a:ext cx="2574561" cy="257456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CAA5F8-1EED-7F44-8DEF-46DE5EE9FFCC}"/>
              </a:ext>
            </a:extLst>
          </p:cNvPr>
          <p:cNvSpPr/>
          <p:nvPr/>
        </p:nvSpPr>
        <p:spPr>
          <a:xfrm>
            <a:off x="4419600" y="4876800"/>
            <a:ext cx="1143000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B0207"/>
                </a:solidFill>
                <a:latin typeface="Helvetica" pitchFamily="2" charset="0"/>
              </a:rPr>
              <a:t>VA11</a:t>
            </a:r>
            <a:endParaRPr lang="en-US" sz="2800" dirty="0">
              <a:effectLst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67732B-862C-554C-B406-1347DFD4BD47}"/>
              </a:ext>
            </a:extLst>
          </p:cNvPr>
          <p:cNvSpPr/>
          <p:nvPr/>
        </p:nvSpPr>
        <p:spPr>
          <a:xfrm>
            <a:off x="4419600" y="5721394"/>
            <a:ext cx="1143000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B0207"/>
                </a:solidFill>
                <a:latin typeface="Helvetica" pitchFamily="2" charset="0"/>
              </a:rPr>
              <a:t>VA21</a:t>
            </a:r>
            <a:endParaRPr lang="en-US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80203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37803E5-AFB8-544E-A84F-CBAE336BE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9" y="160564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9pPr>
          </a:lstStyle>
          <a:p>
            <a:pPr eaLnBrk="1" hangingPunct="1"/>
            <a:r>
              <a:rPr lang="en-US" altLang="en-US" sz="3600" kern="0" dirty="0">
                <a:latin typeface="Calibri" charset="0"/>
                <a:ea typeface="ＭＳ Ｐゴシック" charset="-128"/>
              </a:rPr>
              <a:t>Bivariate </a:t>
            </a:r>
            <a:r>
              <a:rPr lang="en-US" altLang="en-US" sz="3600" u="sng" kern="0" dirty="0">
                <a:latin typeface="Calibri" charset="0"/>
                <a:ea typeface="ＭＳ Ｐゴシック" charset="-128"/>
              </a:rPr>
              <a:t>within</a:t>
            </a:r>
            <a:r>
              <a:rPr lang="en-US" altLang="en-US" sz="3600" kern="0" dirty="0">
                <a:latin typeface="Calibri" charset="0"/>
                <a:ea typeface="ＭＳ Ｐゴシック" charset="-128"/>
              </a:rPr>
              <a:t> Twin Covariance Matrix</a:t>
            </a:r>
          </a:p>
        </p:txBody>
      </p:sp>
      <p:sp>
        <p:nvSpPr>
          <p:cNvPr id="6" name="Snip and Round Single Corner Rectangle 5">
            <a:extLst>
              <a:ext uri="{FF2B5EF4-FFF2-40B4-BE49-F238E27FC236}">
                <a16:creationId xmlns:a16="http://schemas.microsoft.com/office/drawing/2014/main" id="{53B5E775-C497-5C4F-8E49-287094910C1D}"/>
              </a:ext>
            </a:extLst>
          </p:cNvPr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A8A157-2DA5-6841-A6CE-F5D96DBDA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51748"/>
            <a:ext cx="7467600" cy="51940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1A205A-BA01-2E40-81F5-F83A8C804D18}"/>
              </a:ext>
            </a:extLst>
          </p:cNvPr>
          <p:cNvSpPr txBox="1"/>
          <p:nvPr/>
        </p:nvSpPr>
        <p:spPr>
          <a:xfrm>
            <a:off x="5105400" y="34290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TWIN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29BB24-0C42-3E4D-B61A-D3BD2149EBBA}"/>
              </a:ext>
            </a:extLst>
          </p:cNvPr>
          <p:cNvSpPr txBox="1"/>
          <p:nvPr/>
        </p:nvSpPr>
        <p:spPr>
          <a:xfrm>
            <a:off x="76200" y="52578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TWIN 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A944B0-8655-AA48-A9EB-8BDF86382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438" y="1301749"/>
            <a:ext cx="2574561" cy="25745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9B317D-BF66-F04C-A7BB-C266495E65D6}"/>
              </a:ext>
            </a:extLst>
          </p:cNvPr>
          <p:cNvSpPr/>
          <p:nvPr/>
        </p:nvSpPr>
        <p:spPr>
          <a:xfrm>
            <a:off x="4419600" y="4876800"/>
            <a:ext cx="1143000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B0207"/>
                </a:solidFill>
                <a:latin typeface="Helvetica" pitchFamily="2" charset="0"/>
              </a:rPr>
              <a:t>VA11</a:t>
            </a:r>
            <a:endParaRPr lang="en-US" sz="2800" dirty="0">
              <a:effectLst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9930B1-BB88-0440-ABA7-8C47BBCFB90B}"/>
              </a:ext>
            </a:extLst>
          </p:cNvPr>
          <p:cNvSpPr/>
          <p:nvPr/>
        </p:nvSpPr>
        <p:spPr>
          <a:xfrm>
            <a:off x="4419600" y="5715000"/>
            <a:ext cx="1143000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B0207"/>
                </a:solidFill>
                <a:latin typeface="Helvetica" pitchFamily="2" charset="0"/>
              </a:rPr>
              <a:t>VA21</a:t>
            </a:r>
            <a:endParaRPr lang="en-US" sz="2800" dirty="0">
              <a:effectLst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AF344B-85E0-1344-95E8-FF00D04F9250}"/>
              </a:ext>
            </a:extLst>
          </p:cNvPr>
          <p:cNvSpPr/>
          <p:nvPr/>
        </p:nvSpPr>
        <p:spPr>
          <a:xfrm>
            <a:off x="6858000" y="4938358"/>
            <a:ext cx="1143000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B0207"/>
                </a:solidFill>
                <a:latin typeface="Helvetica" pitchFamily="2" charset="0"/>
              </a:rPr>
              <a:t>VA21</a:t>
            </a:r>
            <a:endParaRPr lang="en-US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9357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37803E5-AFB8-544E-A84F-CBAE336BE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9" y="160564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9pPr>
          </a:lstStyle>
          <a:p>
            <a:pPr eaLnBrk="1" hangingPunct="1"/>
            <a:r>
              <a:rPr lang="en-US" altLang="en-US" sz="3600" kern="0" dirty="0">
                <a:latin typeface="Calibri" charset="0"/>
                <a:ea typeface="ＭＳ Ｐゴシック" charset="-128"/>
              </a:rPr>
              <a:t>Bivariate </a:t>
            </a:r>
            <a:r>
              <a:rPr lang="en-US" altLang="en-US" sz="3600" u="sng" kern="0" dirty="0">
                <a:latin typeface="Calibri" charset="0"/>
                <a:ea typeface="ＭＳ Ｐゴシック" charset="-128"/>
              </a:rPr>
              <a:t>within</a:t>
            </a:r>
            <a:r>
              <a:rPr lang="en-US" altLang="en-US" sz="3600" kern="0" dirty="0">
                <a:latin typeface="Calibri" charset="0"/>
                <a:ea typeface="ＭＳ Ｐゴシック" charset="-128"/>
              </a:rPr>
              <a:t> Twin Covariance Matrix</a:t>
            </a:r>
          </a:p>
        </p:txBody>
      </p:sp>
      <p:sp>
        <p:nvSpPr>
          <p:cNvPr id="6" name="Snip and Round Single Corner Rectangle 5">
            <a:extLst>
              <a:ext uri="{FF2B5EF4-FFF2-40B4-BE49-F238E27FC236}">
                <a16:creationId xmlns:a16="http://schemas.microsoft.com/office/drawing/2014/main" id="{53B5E775-C497-5C4F-8E49-287094910C1D}"/>
              </a:ext>
            </a:extLst>
          </p:cNvPr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A8A157-2DA5-6841-A6CE-F5D96DBDA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51748"/>
            <a:ext cx="7467600" cy="51940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1A205A-BA01-2E40-81F5-F83A8C804D18}"/>
              </a:ext>
            </a:extLst>
          </p:cNvPr>
          <p:cNvSpPr txBox="1"/>
          <p:nvPr/>
        </p:nvSpPr>
        <p:spPr>
          <a:xfrm>
            <a:off x="5105400" y="34290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TWIN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29BB24-0C42-3E4D-B61A-D3BD2149EBBA}"/>
              </a:ext>
            </a:extLst>
          </p:cNvPr>
          <p:cNvSpPr txBox="1"/>
          <p:nvPr/>
        </p:nvSpPr>
        <p:spPr>
          <a:xfrm>
            <a:off x="76200" y="52578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TWIN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F77412-B9FC-D14E-BB7C-47A38AECF8B7}"/>
              </a:ext>
            </a:extLst>
          </p:cNvPr>
          <p:cNvSpPr/>
          <p:nvPr/>
        </p:nvSpPr>
        <p:spPr>
          <a:xfrm>
            <a:off x="4419600" y="4948973"/>
            <a:ext cx="1143000" cy="4616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B0207"/>
                </a:solidFill>
                <a:latin typeface="Helvetica" pitchFamily="2" charset="0"/>
              </a:rPr>
              <a:t>VA11</a:t>
            </a:r>
            <a:endParaRPr lang="en-US" dirty="0"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1CE9AC-7083-CD40-95B2-43F747B4E7F2}"/>
              </a:ext>
            </a:extLst>
          </p:cNvPr>
          <p:cNvSpPr/>
          <p:nvPr/>
        </p:nvSpPr>
        <p:spPr>
          <a:xfrm>
            <a:off x="4419600" y="5786735"/>
            <a:ext cx="1143000" cy="4616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B0207"/>
                </a:solidFill>
                <a:latin typeface="Helvetica" pitchFamily="2" charset="0"/>
              </a:rPr>
              <a:t>VA21</a:t>
            </a:r>
            <a:endParaRPr lang="en-US" dirty="0"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A944B0-8655-AA48-A9EB-8BDF86382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438" y="1301749"/>
            <a:ext cx="2574561" cy="257456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43EB5B-1A40-7341-B92A-751B00657604}"/>
              </a:ext>
            </a:extLst>
          </p:cNvPr>
          <p:cNvSpPr/>
          <p:nvPr/>
        </p:nvSpPr>
        <p:spPr>
          <a:xfrm>
            <a:off x="6858000" y="4948973"/>
            <a:ext cx="1143000" cy="4616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B0207"/>
                </a:solidFill>
                <a:latin typeface="Helvetica" pitchFamily="2" charset="0"/>
              </a:rPr>
              <a:t>VA21</a:t>
            </a:r>
            <a:endParaRPr lang="en-US" dirty="0"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4E4BCC-A21D-FC43-A4BE-2E09A57CA8F8}"/>
              </a:ext>
            </a:extLst>
          </p:cNvPr>
          <p:cNvSpPr/>
          <p:nvPr/>
        </p:nvSpPr>
        <p:spPr>
          <a:xfrm>
            <a:off x="6858000" y="5786735"/>
            <a:ext cx="1143000" cy="4616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B0207"/>
                </a:solidFill>
                <a:latin typeface="Helvetica" pitchFamily="2" charset="0"/>
              </a:rPr>
              <a:t>VA22</a:t>
            </a:r>
            <a:endParaRPr lang="en-US" dirty="0">
              <a:effectLst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16DC09-F5AD-9842-931A-8A13252BD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1426482"/>
            <a:ext cx="2307318" cy="230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95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37803E5-AFB8-544E-A84F-CBAE336BE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9" y="160564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9pPr>
          </a:lstStyle>
          <a:p>
            <a:pPr eaLnBrk="1" hangingPunct="1"/>
            <a:r>
              <a:rPr lang="en-US" altLang="en-US" sz="3600" kern="0" dirty="0">
                <a:latin typeface="Calibri" charset="0"/>
                <a:ea typeface="ＭＳ Ｐゴシック" charset="-128"/>
              </a:rPr>
              <a:t>Bivariate </a:t>
            </a:r>
            <a:r>
              <a:rPr lang="en-US" altLang="en-US" sz="3600" u="sng" kern="0" dirty="0">
                <a:latin typeface="Calibri" charset="0"/>
                <a:ea typeface="ＭＳ Ｐゴシック" charset="-128"/>
              </a:rPr>
              <a:t>cross </a:t>
            </a:r>
            <a:r>
              <a:rPr lang="en-US" altLang="en-US" sz="3600" kern="0" dirty="0">
                <a:latin typeface="Calibri" charset="0"/>
                <a:ea typeface="ＭＳ Ｐゴシック" charset="-128"/>
              </a:rPr>
              <a:t>Twin Covariance Matrix</a:t>
            </a:r>
          </a:p>
        </p:txBody>
      </p:sp>
      <p:sp>
        <p:nvSpPr>
          <p:cNvPr id="6" name="Snip and Round Single Corner Rectangle 5">
            <a:extLst>
              <a:ext uri="{FF2B5EF4-FFF2-40B4-BE49-F238E27FC236}">
                <a16:creationId xmlns:a16="http://schemas.microsoft.com/office/drawing/2014/main" id="{53B5E775-C497-5C4F-8E49-287094910C1D}"/>
              </a:ext>
            </a:extLst>
          </p:cNvPr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2E45B2-72A4-B140-B671-BA7959EB0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962400"/>
            <a:ext cx="7620000" cy="25972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D9A5C2-DF93-DD41-9E83-D5DCBF92870B}"/>
              </a:ext>
            </a:extLst>
          </p:cNvPr>
          <p:cNvSpPr txBox="1"/>
          <p:nvPr/>
        </p:nvSpPr>
        <p:spPr>
          <a:xfrm>
            <a:off x="5105400" y="34290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TWIN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8D7F4A-DC70-0647-882A-64472C6F60CE}"/>
              </a:ext>
            </a:extLst>
          </p:cNvPr>
          <p:cNvSpPr txBox="1"/>
          <p:nvPr/>
        </p:nvSpPr>
        <p:spPr>
          <a:xfrm>
            <a:off x="76200" y="52578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TWIN 1</a:t>
            </a:r>
          </a:p>
        </p:txBody>
      </p:sp>
    </p:spTree>
    <p:extLst>
      <p:ext uri="{BB962C8B-B14F-4D97-AF65-F5344CB8AC3E}">
        <p14:creationId xmlns:p14="http://schemas.microsoft.com/office/powerpoint/2010/main" val="3321933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37803E5-AFB8-544E-A84F-CBAE336BE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9" y="160564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9pPr>
          </a:lstStyle>
          <a:p>
            <a:pPr eaLnBrk="1" hangingPunct="1"/>
            <a:r>
              <a:rPr lang="en-US" altLang="en-US" sz="3600" kern="0" dirty="0">
                <a:latin typeface="Calibri" charset="0"/>
                <a:ea typeface="ＭＳ Ｐゴシック" charset="-128"/>
              </a:rPr>
              <a:t>Bivariate </a:t>
            </a:r>
            <a:r>
              <a:rPr lang="en-US" altLang="en-US" sz="3600" u="sng" kern="0" dirty="0">
                <a:latin typeface="Calibri" charset="0"/>
                <a:ea typeface="ＭＳ Ｐゴシック" charset="-128"/>
              </a:rPr>
              <a:t>cross </a:t>
            </a:r>
            <a:r>
              <a:rPr lang="en-US" altLang="en-US" sz="3600" kern="0" dirty="0">
                <a:latin typeface="Calibri" charset="0"/>
                <a:ea typeface="ＭＳ Ｐゴシック" charset="-128"/>
              </a:rPr>
              <a:t>Twin Covariance </a:t>
            </a:r>
            <a:r>
              <a:rPr lang="en-US" altLang="en-US" sz="3600" kern="0" dirty="0" err="1">
                <a:latin typeface="Calibri" charset="0"/>
                <a:ea typeface="ＭＳ Ｐゴシック" charset="-128"/>
              </a:rPr>
              <a:t>Matr</a:t>
            </a:r>
            <a:endParaRPr lang="en-US" altLang="en-US" sz="3600" kern="0" dirty="0">
              <a:latin typeface="Calibri" charset="0"/>
              <a:ea typeface="ＭＳ Ｐゴシック" charset="-128"/>
            </a:endParaRPr>
          </a:p>
        </p:txBody>
      </p:sp>
      <p:sp>
        <p:nvSpPr>
          <p:cNvPr id="6" name="Snip and Round Single Corner Rectangle 5">
            <a:extLst>
              <a:ext uri="{FF2B5EF4-FFF2-40B4-BE49-F238E27FC236}">
                <a16:creationId xmlns:a16="http://schemas.microsoft.com/office/drawing/2014/main" id="{53B5E775-C497-5C4F-8E49-287094910C1D}"/>
              </a:ext>
            </a:extLst>
          </p:cNvPr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D9A5C2-DF93-DD41-9E83-D5DCBF92870B}"/>
              </a:ext>
            </a:extLst>
          </p:cNvPr>
          <p:cNvSpPr txBox="1"/>
          <p:nvPr/>
        </p:nvSpPr>
        <p:spPr>
          <a:xfrm>
            <a:off x="5105400" y="34290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TWIN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8D7F4A-DC70-0647-882A-64472C6F60CE}"/>
              </a:ext>
            </a:extLst>
          </p:cNvPr>
          <p:cNvSpPr txBox="1"/>
          <p:nvPr/>
        </p:nvSpPr>
        <p:spPr>
          <a:xfrm>
            <a:off x="76200" y="52578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TWIN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D64C05-2C0B-5C41-A0AA-4EFFE0EC3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749" y="4043065"/>
            <a:ext cx="7587851" cy="258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58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37803E5-AFB8-544E-A84F-CBAE336BE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9" y="160564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9pPr>
          </a:lstStyle>
          <a:p>
            <a:pPr eaLnBrk="1" hangingPunct="1"/>
            <a:r>
              <a:rPr lang="en-US" altLang="en-US" sz="3600" kern="0" dirty="0">
                <a:latin typeface="Calibri" charset="0"/>
                <a:ea typeface="ＭＳ Ｐゴシック" charset="-128"/>
              </a:rPr>
              <a:t>Bivariate </a:t>
            </a:r>
            <a:r>
              <a:rPr lang="en-US" altLang="en-US" sz="3600" u="sng" kern="0" dirty="0">
                <a:latin typeface="Calibri" charset="0"/>
                <a:ea typeface="ＭＳ Ｐゴシック" charset="-128"/>
              </a:rPr>
              <a:t>cross </a:t>
            </a:r>
            <a:r>
              <a:rPr lang="en-US" altLang="en-US" sz="3600" kern="0" dirty="0">
                <a:latin typeface="Calibri" charset="0"/>
                <a:ea typeface="ＭＳ Ｐゴシック" charset="-128"/>
              </a:rPr>
              <a:t>Twin Covariance </a:t>
            </a:r>
            <a:r>
              <a:rPr lang="en-US" altLang="en-US" sz="3600" kern="0" dirty="0" err="1">
                <a:latin typeface="Calibri" charset="0"/>
                <a:ea typeface="ＭＳ Ｐゴシック" charset="-128"/>
              </a:rPr>
              <a:t>Matr</a:t>
            </a:r>
            <a:endParaRPr lang="en-US" altLang="en-US" sz="3600" kern="0" dirty="0">
              <a:latin typeface="Calibri" charset="0"/>
              <a:ea typeface="ＭＳ Ｐゴシック" charset="-128"/>
            </a:endParaRPr>
          </a:p>
        </p:txBody>
      </p:sp>
      <p:sp>
        <p:nvSpPr>
          <p:cNvPr id="6" name="Snip and Round Single Corner Rectangle 5">
            <a:extLst>
              <a:ext uri="{FF2B5EF4-FFF2-40B4-BE49-F238E27FC236}">
                <a16:creationId xmlns:a16="http://schemas.microsoft.com/office/drawing/2014/main" id="{53B5E775-C497-5C4F-8E49-287094910C1D}"/>
              </a:ext>
            </a:extLst>
          </p:cNvPr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D9A5C2-DF93-DD41-9E83-D5DCBF92870B}"/>
              </a:ext>
            </a:extLst>
          </p:cNvPr>
          <p:cNvSpPr txBox="1"/>
          <p:nvPr/>
        </p:nvSpPr>
        <p:spPr>
          <a:xfrm>
            <a:off x="5105400" y="34290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TWIN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8D7F4A-DC70-0647-882A-64472C6F60CE}"/>
              </a:ext>
            </a:extLst>
          </p:cNvPr>
          <p:cNvSpPr txBox="1"/>
          <p:nvPr/>
        </p:nvSpPr>
        <p:spPr>
          <a:xfrm>
            <a:off x="76200" y="52578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TWIN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EFFA61-76AE-A841-828E-01901DB73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4114800"/>
            <a:ext cx="7433841" cy="25338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1D9DDE-380F-CE40-893E-65A1D6F9F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8" y="1412854"/>
            <a:ext cx="5061202" cy="237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10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BA7F92-7AC2-204D-8F28-B86CFCE78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456" y="1935046"/>
            <a:ext cx="6705600" cy="4889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671DD9-3E3C-2A4A-8721-9D58388B0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436446"/>
            <a:ext cx="6616700" cy="1498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6664B9-E410-F345-B8CA-DF46F3E68BA7}"/>
              </a:ext>
            </a:extLst>
          </p:cNvPr>
          <p:cNvSpPr/>
          <p:nvPr/>
        </p:nvSpPr>
        <p:spPr bwMode="auto">
          <a:xfrm>
            <a:off x="1447800" y="1447800"/>
            <a:ext cx="2057400" cy="487246"/>
          </a:xfrm>
          <a:prstGeom prst="rect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7009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184C22-F033-614A-901D-90F9C6DA9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62314"/>
            <a:ext cx="4876800" cy="2286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F2A91C-CDC0-C540-91F5-01B807135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212" y="4114800"/>
            <a:ext cx="7420429" cy="2529269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37803E5-AFB8-544E-A84F-CBAE336BE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9" y="160564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9pPr>
          </a:lstStyle>
          <a:p>
            <a:pPr eaLnBrk="1" hangingPunct="1"/>
            <a:r>
              <a:rPr lang="en-US" altLang="en-US" sz="3600" kern="0" dirty="0">
                <a:latin typeface="Calibri" charset="0"/>
                <a:ea typeface="ＭＳ Ｐゴシック" charset="-128"/>
              </a:rPr>
              <a:t>Bivariate </a:t>
            </a:r>
            <a:r>
              <a:rPr lang="en-US" altLang="en-US" sz="3600" u="sng" kern="0" dirty="0">
                <a:latin typeface="Calibri" charset="0"/>
                <a:ea typeface="ＭＳ Ｐゴシック" charset="-128"/>
              </a:rPr>
              <a:t>cross </a:t>
            </a:r>
            <a:r>
              <a:rPr lang="en-US" altLang="en-US" sz="3600" kern="0" dirty="0">
                <a:latin typeface="Calibri" charset="0"/>
                <a:ea typeface="ＭＳ Ｐゴシック" charset="-128"/>
              </a:rPr>
              <a:t>Twin Covariance </a:t>
            </a:r>
            <a:r>
              <a:rPr lang="en-US" altLang="en-US" sz="3600" kern="0" dirty="0" err="1">
                <a:latin typeface="Calibri" charset="0"/>
                <a:ea typeface="ＭＳ Ｐゴシック" charset="-128"/>
              </a:rPr>
              <a:t>Matr</a:t>
            </a:r>
            <a:endParaRPr lang="en-US" altLang="en-US" sz="3600" kern="0" dirty="0">
              <a:latin typeface="Calibri" charset="0"/>
              <a:ea typeface="ＭＳ Ｐゴシック" charset="-128"/>
            </a:endParaRPr>
          </a:p>
        </p:txBody>
      </p:sp>
      <p:sp>
        <p:nvSpPr>
          <p:cNvPr id="6" name="Snip and Round Single Corner Rectangle 5">
            <a:extLst>
              <a:ext uri="{FF2B5EF4-FFF2-40B4-BE49-F238E27FC236}">
                <a16:creationId xmlns:a16="http://schemas.microsoft.com/office/drawing/2014/main" id="{53B5E775-C497-5C4F-8E49-287094910C1D}"/>
              </a:ext>
            </a:extLst>
          </p:cNvPr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D9A5C2-DF93-DD41-9E83-D5DCBF92870B}"/>
              </a:ext>
            </a:extLst>
          </p:cNvPr>
          <p:cNvSpPr txBox="1"/>
          <p:nvPr/>
        </p:nvSpPr>
        <p:spPr>
          <a:xfrm>
            <a:off x="5105400" y="34290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TWIN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8D7F4A-DC70-0647-882A-64472C6F60CE}"/>
              </a:ext>
            </a:extLst>
          </p:cNvPr>
          <p:cNvSpPr txBox="1"/>
          <p:nvPr/>
        </p:nvSpPr>
        <p:spPr>
          <a:xfrm>
            <a:off x="76200" y="52578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TWIN 2</a:t>
            </a:r>
          </a:p>
        </p:txBody>
      </p:sp>
    </p:spTree>
    <p:extLst>
      <p:ext uri="{BB962C8B-B14F-4D97-AF65-F5344CB8AC3E}">
        <p14:creationId xmlns:p14="http://schemas.microsoft.com/office/powerpoint/2010/main" val="1088456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155D7D-1C0C-CD4C-8499-4C4FC4E3E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1504041"/>
            <a:ext cx="4749800" cy="22342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357C56-6962-0E44-AE71-057766DAD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497" y="4110025"/>
            <a:ext cx="7391400" cy="2519375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37803E5-AFB8-544E-A84F-CBAE336BE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9" y="160564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9pPr>
          </a:lstStyle>
          <a:p>
            <a:pPr eaLnBrk="1" hangingPunct="1"/>
            <a:r>
              <a:rPr lang="en-US" altLang="en-US" sz="3600" kern="0" dirty="0">
                <a:latin typeface="Calibri" charset="0"/>
                <a:ea typeface="ＭＳ Ｐゴシック" charset="-128"/>
              </a:rPr>
              <a:t>Bivariate </a:t>
            </a:r>
            <a:r>
              <a:rPr lang="en-US" altLang="en-US" sz="3600" u="sng" kern="0" dirty="0">
                <a:latin typeface="Calibri" charset="0"/>
                <a:ea typeface="ＭＳ Ｐゴシック" charset="-128"/>
              </a:rPr>
              <a:t>cross </a:t>
            </a:r>
            <a:r>
              <a:rPr lang="en-US" altLang="en-US" sz="3600" kern="0" dirty="0">
                <a:latin typeface="Calibri" charset="0"/>
                <a:ea typeface="ＭＳ Ｐゴシック" charset="-128"/>
              </a:rPr>
              <a:t>Twin Covariance </a:t>
            </a:r>
            <a:r>
              <a:rPr lang="en-US" altLang="en-US" sz="3600" kern="0" dirty="0" err="1">
                <a:latin typeface="Calibri" charset="0"/>
                <a:ea typeface="ＭＳ Ｐゴシック" charset="-128"/>
              </a:rPr>
              <a:t>Matr</a:t>
            </a:r>
            <a:endParaRPr lang="en-US" altLang="en-US" sz="3600" kern="0" dirty="0">
              <a:latin typeface="Calibri" charset="0"/>
              <a:ea typeface="ＭＳ Ｐゴシック" charset="-128"/>
            </a:endParaRPr>
          </a:p>
        </p:txBody>
      </p:sp>
      <p:sp>
        <p:nvSpPr>
          <p:cNvPr id="6" name="Snip and Round Single Corner Rectangle 5">
            <a:extLst>
              <a:ext uri="{FF2B5EF4-FFF2-40B4-BE49-F238E27FC236}">
                <a16:creationId xmlns:a16="http://schemas.microsoft.com/office/drawing/2014/main" id="{53B5E775-C497-5C4F-8E49-287094910C1D}"/>
              </a:ext>
            </a:extLst>
          </p:cNvPr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D9A5C2-DF93-DD41-9E83-D5DCBF92870B}"/>
              </a:ext>
            </a:extLst>
          </p:cNvPr>
          <p:cNvSpPr txBox="1"/>
          <p:nvPr/>
        </p:nvSpPr>
        <p:spPr>
          <a:xfrm>
            <a:off x="5105400" y="34290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TWIN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8D7F4A-DC70-0647-882A-64472C6F60CE}"/>
              </a:ext>
            </a:extLst>
          </p:cNvPr>
          <p:cNvSpPr txBox="1"/>
          <p:nvPr/>
        </p:nvSpPr>
        <p:spPr>
          <a:xfrm>
            <a:off x="76200" y="52578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TWIN 2</a:t>
            </a:r>
          </a:p>
        </p:txBody>
      </p:sp>
    </p:spTree>
    <p:extLst>
      <p:ext uri="{BB962C8B-B14F-4D97-AF65-F5344CB8AC3E}">
        <p14:creationId xmlns:p14="http://schemas.microsoft.com/office/powerpoint/2010/main" val="453680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F1C22A-8AE8-6540-B244-9D7611A75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62" y="1447800"/>
            <a:ext cx="4732438" cy="22261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D40F36-6BDC-B845-9694-F266F020A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469" y="4084053"/>
            <a:ext cx="7467600" cy="2545347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37803E5-AFB8-544E-A84F-CBAE336BE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9" y="160564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9pPr>
          </a:lstStyle>
          <a:p>
            <a:pPr eaLnBrk="1" hangingPunct="1"/>
            <a:r>
              <a:rPr lang="en-US" altLang="en-US" sz="3600" kern="0" dirty="0">
                <a:latin typeface="Calibri" charset="0"/>
                <a:ea typeface="ＭＳ Ｐゴシック" charset="-128"/>
              </a:rPr>
              <a:t>Bivariate </a:t>
            </a:r>
            <a:r>
              <a:rPr lang="en-US" altLang="en-US" sz="3600" u="sng" kern="0" dirty="0">
                <a:latin typeface="Calibri" charset="0"/>
                <a:ea typeface="ＭＳ Ｐゴシック" charset="-128"/>
              </a:rPr>
              <a:t>cross </a:t>
            </a:r>
            <a:r>
              <a:rPr lang="en-US" altLang="en-US" sz="3600" kern="0" dirty="0">
                <a:latin typeface="Calibri" charset="0"/>
                <a:ea typeface="ＭＳ Ｐゴシック" charset="-128"/>
              </a:rPr>
              <a:t>Twin Covariance </a:t>
            </a:r>
            <a:r>
              <a:rPr lang="en-US" altLang="en-US" sz="3600" kern="0" dirty="0" err="1">
                <a:latin typeface="Calibri" charset="0"/>
                <a:ea typeface="ＭＳ Ｐゴシック" charset="-128"/>
              </a:rPr>
              <a:t>Matr</a:t>
            </a:r>
            <a:endParaRPr lang="en-US" altLang="en-US" sz="3600" kern="0" dirty="0">
              <a:latin typeface="Calibri" charset="0"/>
              <a:ea typeface="ＭＳ Ｐゴシック" charset="-128"/>
            </a:endParaRPr>
          </a:p>
        </p:txBody>
      </p:sp>
      <p:sp>
        <p:nvSpPr>
          <p:cNvPr id="6" name="Snip and Round Single Corner Rectangle 5">
            <a:extLst>
              <a:ext uri="{FF2B5EF4-FFF2-40B4-BE49-F238E27FC236}">
                <a16:creationId xmlns:a16="http://schemas.microsoft.com/office/drawing/2014/main" id="{53B5E775-C497-5C4F-8E49-287094910C1D}"/>
              </a:ext>
            </a:extLst>
          </p:cNvPr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D9A5C2-DF93-DD41-9E83-D5DCBF92870B}"/>
              </a:ext>
            </a:extLst>
          </p:cNvPr>
          <p:cNvSpPr txBox="1"/>
          <p:nvPr/>
        </p:nvSpPr>
        <p:spPr>
          <a:xfrm>
            <a:off x="5105400" y="34290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TWIN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8D7F4A-DC70-0647-882A-64472C6F60CE}"/>
              </a:ext>
            </a:extLst>
          </p:cNvPr>
          <p:cNvSpPr txBox="1"/>
          <p:nvPr/>
        </p:nvSpPr>
        <p:spPr>
          <a:xfrm>
            <a:off x="76200" y="52578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TWIN 2</a:t>
            </a:r>
          </a:p>
        </p:txBody>
      </p:sp>
    </p:spTree>
    <p:extLst>
      <p:ext uri="{BB962C8B-B14F-4D97-AF65-F5344CB8AC3E}">
        <p14:creationId xmlns:p14="http://schemas.microsoft.com/office/powerpoint/2010/main" val="25592612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37803E5-AFB8-544E-A84F-CBAE336BE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9" y="160564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9pPr>
          </a:lstStyle>
          <a:p>
            <a:pPr eaLnBrk="1" hangingPunct="1"/>
            <a:r>
              <a:rPr lang="en-US" altLang="en-US" sz="3600" kern="0" dirty="0">
                <a:latin typeface="Calibri" charset="0"/>
                <a:ea typeface="ＭＳ Ｐゴシック" charset="-128"/>
              </a:rPr>
              <a:t>Predicted Twin Covariance Matrix</a:t>
            </a:r>
          </a:p>
        </p:txBody>
      </p:sp>
      <p:sp>
        <p:nvSpPr>
          <p:cNvPr id="6" name="Snip and Round Single Corner Rectangle 5">
            <a:extLst>
              <a:ext uri="{FF2B5EF4-FFF2-40B4-BE49-F238E27FC236}">
                <a16:creationId xmlns:a16="http://schemas.microsoft.com/office/drawing/2014/main" id="{53B5E775-C497-5C4F-8E49-287094910C1D}"/>
              </a:ext>
            </a:extLst>
          </p:cNvPr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A21770-9B04-C040-A095-560239A52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52600"/>
            <a:ext cx="7966112" cy="430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296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A21770-9B04-C040-A095-560239A52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52600"/>
            <a:ext cx="7966112" cy="43027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339F9-4410-524A-9486-FC1E16BC8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2209800"/>
            <a:ext cx="6975512" cy="3836101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37803E5-AFB8-544E-A84F-CBAE336BE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9" y="160564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9pPr>
          </a:lstStyle>
          <a:p>
            <a:pPr eaLnBrk="1" hangingPunct="1"/>
            <a:r>
              <a:rPr lang="en-US" altLang="en-US" sz="3600" kern="0" dirty="0">
                <a:latin typeface="Calibri" charset="0"/>
                <a:ea typeface="ＭＳ Ｐゴシック" charset="-128"/>
              </a:rPr>
              <a:t>Predicted MZ Twin Covariance Matrix</a:t>
            </a:r>
          </a:p>
        </p:txBody>
      </p:sp>
      <p:sp>
        <p:nvSpPr>
          <p:cNvPr id="6" name="Snip and Round Single Corner Rectangle 5">
            <a:extLst>
              <a:ext uri="{FF2B5EF4-FFF2-40B4-BE49-F238E27FC236}">
                <a16:creationId xmlns:a16="http://schemas.microsoft.com/office/drawing/2014/main" id="{53B5E775-C497-5C4F-8E49-287094910C1D}"/>
              </a:ext>
            </a:extLst>
          </p:cNvPr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38233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A21770-9B04-C040-A095-560239A52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52600"/>
            <a:ext cx="7966112" cy="4302737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37803E5-AFB8-544E-A84F-CBAE336BE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9" y="160564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9pPr>
          </a:lstStyle>
          <a:p>
            <a:pPr eaLnBrk="1" hangingPunct="1"/>
            <a:r>
              <a:rPr lang="en-US" altLang="en-US" sz="3600" kern="0" dirty="0">
                <a:latin typeface="Calibri" charset="0"/>
                <a:ea typeface="ＭＳ Ｐゴシック" charset="-128"/>
              </a:rPr>
              <a:t>Predicted DZ Twin Covariance Matrix</a:t>
            </a:r>
          </a:p>
        </p:txBody>
      </p:sp>
      <p:sp>
        <p:nvSpPr>
          <p:cNvPr id="6" name="Snip and Round Single Corner Rectangle 5">
            <a:extLst>
              <a:ext uri="{FF2B5EF4-FFF2-40B4-BE49-F238E27FC236}">
                <a16:creationId xmlns:a16="http://schemas.microsoft.com/office/drawing/2014/main" id="{53B5E775-C497-5C4F-8E49-287094910C1D}"/>
              </a:ext>
            </a:extLst>
          </p:cNvPr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68372-D5D0-2F41-9E61-D901DBDBE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2209800"/>
            <a:ext cx="6992670" cy="384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468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37803E5-AFB8-544E-A84F-CBAE336BE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9" y="160564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9pPr>
          </a:lstStyle>
          <a:p>
            <a:pPr eaLnBrk="1" hangingPunct="1"/>
            <a:r>
              <a:rPr lang="en-US" altLang="en-US" sz="3600" kern="0" dirty="0">
                <a:latin typeface="Calibri" charset="0"/>
                <a:ea typeface="ＭＳ Ｐゴシック" charset="-128"/>
              </a:rPr>
              <a:t>Bivariate Twin Covariance Matrix</a:t>
            </a:r>
          </a:p>
        </p:txBody>
      </p:sp>
      <p:sp>
        <p:nvSpPr>
          <p:cNvPr id="6" name="Snip and Round Single Corner Rectangle 5">
            <a:extLst>
              <a:ext uri="{FF2B5EF4-FFF2-40B4-BE49-F238E27FC236}">
                <a16:creationId xmlns:a16="http://schemas.microsoft.com/office/drawing/2014/main" id="{53B5E775-C497-5C4F-8E49-287094910C1D}"/>
              </a:ext>
            </a:extLst>
          </p:cNvPr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7C2300-DACC-5341-B576-3136A5CA3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11" y="1600200"/>
            <a:ext cx="809845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202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37803E5-AFB8-544E-A84F-CBAE336BE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9" y="160564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9pPr>
          </a:lstStyle>
          <a:p>
            <a:pPr eaLnBrk="1" hangingPunct="1"/>
            <a:r>
              <a:rPr lang="en-US" altLang="en-US" sz="3600" kern="0" dirty="0">
                <a:latin typeface="Calibri" charset="0"/>
                <a:ea typeface="ＭＳ Ｐゴシック" charset="-128"/>
              </a:rPr>
              <a:t>Bivariate Twin Covariance Matrix</a:t>
            </a:r>
          </a:p>
        </p:txBody>
      </p:sp>
      <p:sp>
        <p:nvSpPr>
          <p:cNvPr id="6" name="Snip and Round Single Corner Rectangle 5">
            <a:extLst>
              <a:ext uri="{FF2B5EF4-FFF2-40B4-BE49-F238E27FC236}">
                <a16:creationId xmlns:a16="http://schemas.microsoft.com/office/drawing/2014/main" id="{53B5E775-C497-5C4F-8E49-287094910C1D}"/>
              </a:ext>
            </a:extLst>
          </p:cNvPr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7CD63D-F55F-FC47-85D2-17260C927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76400"/>
            <a:ext cx="8098451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387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0369E4-491A-3E42-84AB-ABCB75B5C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88939"/>
            <a:ext cx="8240529" cy="44196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37803E5-AFB8-544E-A84F-CBAE336BE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9" y="160564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9pPr>
          </a:lstStyle>
          <a:p>
            <a:pPr eaLnBrk="1" hangingPunct="1"/>
            <a:r>
              <a:rPr lang="en-US" altLang="en-US" sz="3600" kern="0" dirty="0">
                <a:latin typeface="Calibri" charset="0"/>
                <a:ea typeface="ＭＳ Ｐゴシック" charset="-128"/>
              </a:rPr>
              <a:t>Bivariate Twin Covariance Matrix</a:t>
            </a:r>
          </a:p>
        </p:txBody>
      </p:sp>
      <p:sp>
        <p:nvSpPr>
          <p:cNvPr id="6" name="Snip and Round Single Corner Rectangle 5">
            <a:extLst>
              <a:ext uri="{FF2B5EF4-FFF2-40B4-BE49-F238E27FC236}">
                <a16:creationId xmlns:a16="http://schemas.microsoft.com/office/drawing/2014/main" id="{53B5E775-C497-5C4F-8E49-287094910C1D}"/>
              </a:ext>
            </a:extLst>
          </p:cNvPr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85775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DA30C0-87F5-F341-9928-0EA3B995E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65327"/>
            <a:ext cx="8284552" cy="4443211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37803E5-AFB8-544E-A84F-CBAE336BE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9" y="160564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9pPr>
          </a:lstStyle>
          <a:p>
            <a:pPr eaLnBrk="1" hangingPunct="1"/>
            <a:r>
              <a:rPr lang="en-US" altLang="en-US" sz="3600" kern="0" dirty="0">
                <a:latin typeface="Calibri" charset="0"/>
                <a:ea typeface="ＭＳ Ｐゴシック" charset="-128"/>
              </a:rPr>
              <a:t>Bivariate Twin Covariance Matrix</a:t>
            </a:r>
          </a:p>
        </p:txBody>
      </p:sp>
      <p:sp>
        <p:nvSpPr>
          <p:cNvPr id="6" name="Snip and Round Single Corner Rectangle 5">
            <a:extLst>
              <a:ext uri="{FF2B5EF4-FFF2-40B4-BE49-F238E27FC236}">
                <a16:creationId xmlns:a16="http://schemas.microsoft.com/office/drawing/2014/main" id="{53B5E775-C497-5C4F-8E49-287094910C1D}"/>
              </a:ext>
            </a:extLst>
          </p:cNvPr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443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1CDB3-626D-A846-BB76-5B93FA33B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97" y="0"/>
            <a:ext cx="8663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362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B53D0B-85A3-EC40-AED3-16A35D090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65327"/>
            <a:ext cx="8284552" cy="4443211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37803E5-AFB8-544E-A84F-CBAE336BE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9" y="160564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9pPr>
          </a:lstStyle>
          <a:p>
            <a:pPr eaLnBrk="1" hangingPunct="1"/>
            <a:r>
              <a:rPr lang="en-US" altLang="en-US" sz="3600" kern="0" dirty="0">
                <a:latin typeface="Calibri" charset="0"/>
                <a:ea typeface="ＭＳ Ｐゴシック" charset="-128"/>
              </a:rPr>
              <a:t>Bivariate MZ Twin Covariance Matrix</a:t>
            </a:r>
          </a:p>
        </p:txBody>
      </p:sp>
      <p:sp>
        <p:nvSpPr>
          <p:cNvPr id="6" name="Snip and Round Single Corner Rectangle 5">
            <a:extLst>
              <a:ext uri="{FF2B5EF4-FFF2-40B4-BE49-F238E27FC236}">
                <a16:creationId xmlns:a16="http://schemas.microsoft.com/office/drawing/2014/main" id="{53B5E775-C497-5C4F-8E49-287094910C1D}"/>
              </a:ext>
            </a:extLst>
          </p:cNvPr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40921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3FA38D-4F10-CE40-B525-CF64018FD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65326"/>
            <a:ext cx="8284553" cy="4443211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37803E5-AFB8-544E-A84F-CBAE336BE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9" y="160564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9pPr>
          </a:lstStyle>
          <a:p>
            <a:pPr eaLnBrk="1" hangingPunct="1"/>
            <a:r>
              <a:rPr lang="en-US" altLang="en-US" sz="3600" kern="0" dirty="0">
                <a:latin typeface="Calibri" charset="0"/>
                <a:ea typeface="ＭＳ Ｐゴシック" charset="-128"/>
              </a:rPr>
              <a:t>Bivariate DZ Twin Covariance Matrix</a:t>
            </a:r>
          </a:p>
        </p:txBody>
      </p:sp>
      <p:sp>
        <p:nvSpPr>
          <p:cNvPr id="6" name="Snip and Round Single Corner Rectangle 5">
            <a:extLst>
              <a:ext uri="{FF2B5EF4-FFF2-40B4-BE49-F238E27FC236}">
                <a16:creationId xmlns:a16="http://schemas.microsoft.com/office/drawing/2014/main" id="{53B5E775-C497-5C4F-8E49-287094910C1D}"/>
              </a:ext>
            </a:extLst>
          </p:cNvPr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01228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3FA38D-4F10-CE40-B525-CF64018FD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4038600"/>
            <a:ext cx="4931753" cy="2645021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37803E5-AFB8-544E-A84F-CBAE336BE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9" y="160564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-107" charset="0"/>
              </a:defRPr>
            </a:lvl9pPr>
          </a:lstStyle>
          <a:p>
            <a:pPr eaLnBrk="1" hangingPunct="1"/>
            <a:r>
              <a:rPr lang="en-US" altLang="en-US" sz="3600" kern="0" dirty="0">
                <a:latin typeface="Calibri" charset="0"/>
                <a:ea typeface="ＭＳ Ｐゴシック" charset="-128"/>
              </a:rPr>
              <a:t>Bivariate Twin Covariance Matrix</a:t>
            </a:r>
          </a:p>
        </p:txBody>
      </p:sp>
      <p:sp>
        <p:nvSpPr>
          <p:cNvPr id="6" name="Snip and Round Single Corner Rectangle 5">
            <a:extLst>
              <a:ext uri="{FF2B5EF4-FFF2-40B4-BE49-F238E27FC236}">
                <a16:creationId xmlns:a16="http://schemas.microsoft.com/office/drawing/2014/main" id="{53B5E775-C497-5C4F-8E49-287094910C1D}"/>
              </a:ext>
            </a:extLst>
          </p:cNvPr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9B8176-674B-614F-8EE4-017A8AFE6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1351339"/>
            <a:ext cx="4800600" cy="25746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61843A-191B-9E45-B1FB-B39EE9185052}"/>
              </a:ext>
            </a:extLst>
          </p:cNvPr>
          <p:cNvSpPr txBox="1"/>
          <p:nvPr/>
        </p:nvSpPr>
        <p:spPr>
          <a:xfrm>
            <a:off x="257629" y="2662535"/>
            <a:ext cx="961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EC5A04-C755-FC4D-94B5-E96FFFE29AED}"/>
              </a:ext>
            </a:extLst>
          </p:cNvPr>
          <p:cNvSpPr txBox="1"/>
          <p:nvPr/>
        </p:nvSpPr>
        <p:spPr>
          <a:xfrm>
            <a:off x="260523" y="5361110"/>
            <a:ext cx="961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DZ</a:t>
            </a:r>
          </a:p>
        </p:txBody>
      </p:sp>
      <p:sp>
        <p:nvSpPr>
          <p:cNvPr id="9" name="Oval 140">
            <a:extLst>
              <a:ext uri="{FF2B5EF4-FFF2-40B4-BE49-F238E27FC236}">
                <a16:creationId xmlns:a16="http://schemas.microsoft.com/office/drawing/2014/main" id="{C214CC46-5BDA-8D41-8321-B95015490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048000"/>
            <a:ext cx="6096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10" name="Oval 141">
            <a:extLst>
              <a:ext uri="{FF2B5EF4-FFF2-40B4-BE49-F238E27FC236}">
                <a16:creationId xmlns:a16="http://schemas.microsoft.com/office/drawing/2014/main" id="{02516B8C-9CA3-9543-A4E3-F5549CD30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3505200"/>
            <a:ext cx="6096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11" name="Oval 142">
            <a:extLst>
              <a:ext uri="{FF2B5EF4-FFF2-40B4-BE49-F238E27FC236}">
                <a16:creationId xmlns:a16="http://schemas.microsoft.com/office/drawing/2014/main" id="{1C18163D-2617-7F42-9564-0822990CD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791200"/>
            <a:ext cx="6096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12" name="Oval 143">
            <a:extLst>
              <a:ext uri="{FF2B5EF4-FFF2-40B4-BE49-F238E27FC236}">
                <a16:creationId xmlns:a16="http://schemas.microsoft.com/office/drawing/2014/main" id="{E6766586-5FFC-8B4F-AE66-FAEA7AF34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248400"/>
            <a:ext cx="6096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13" name="Oval 144">
            <a:extLst>
              <a:ext uri="{FF2B5EF4-FFF2-40B4-BE49-F238E27FC236}">
                <a16:creationId xmlns:a16="http://schemas.microsoft.com/office/drawing/2014/main" id="{C0D41567-756E-E44D-AFD2-1E663DB42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5791200"/>
            <a:ext cx="609600" cy="3810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14" name="Oval 145">
            <a:extLst>
              <a:ext uri="{FF2B5EF4-FFF2-40B4-BE49-F238E27FC236}">
                <a16:creationId xmlns:a16="http://schemas.microsoft.com/office/drawing/2014/main" id="{88F56E8A-0271-5F47-96D0-B45391229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6248400"/>
            <a:ext cx="609600" cy="3810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15" name="Oval 148">
            <a:extLst>
              <a:ext uri="{FF2B5EF4-FFF2-40B4-BE49-F238E27FC236}">
                <a16:creationId xmlns:a16="http://schemas.microsoft.com/office/drawing/2014/main" id="{E520E7EB-DBC9-B648-B449-91F6A36DA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505200"/>
            <a:ext cx="609600" cy="3810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16" name="Oval 149">
            <a:extLst>
              <a:ext uri="{FF2B5EF4-FFF2-40B4-BE49-F238E27FC236}">
                <a16:creationId xmlns:a16="http://schemas.microsoft.com/office/drawing/2014/main" id="{2F878A7B-9576-274C-931E-9E18D48B7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3048000"/>
            <a:ext cx="609600" cy="3810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6929075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>
                <a:latin typeface="Calibri" charset="0"/>
                <a:ea typeface="ＭＳ Ｐゴシック" charset="-128"/>
              </a:rPr>
              <a:t>Summary</a:t>
            </a:r>
          </a:p>
        </p:txBody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alibri" charset="0"/>
                <a:ea typeface="ＭＳ Ｐゴシック" charset="-128"/>
              </a:rPr>
              <a:t>Within-individual cross-trait covariance implies common </a:t>
            </a:r>
            <a:r>
              <a:rPr lang="en-US" altLang="en-US" dirty="0" err="1">
                <a:latin typeface="Calibri" charset="0"/>
                <a:ea typeface="ＭＳ Ｐゴシック" charset="-128"/>
              </a:rPr>
              <a:t>aetiological</a:t>
            </a:r>
            <a:r>
              <a:rPr lang="en-US" altLang="en-US" dirty="0">
                <a:latin typeface="Calibri" charset="0"/>
                <a:ea typeface="ＭＳ Ｐゴシック" charset="-128"/>
              </a:rPr>
              <a:t> influences</a:t>
            </a:r>
          </a:p>
          <a:p>
            <a:pPr eaLnBrk="1" hangingPunct="1"/>
            <a:r>
              <a:rPr lang="en-US" altLang="en-US" dirty="0">
                <a:latin typeface="Calibri" charset="0"/>
                <a:ea typeface="ＭＳ Ｐゴシック" charset="-128"/>
              </a:rPr>
              <a:t>Cross-twin cross-trait covariance implies common </a:t>
            </a:r>
            <a:r>
              <a:rPr lang="en-US" altLang="en-US" dirty="0" err="1">
                <a:latin typeface="Calibri" charset="0"/>
                <a:ea typeface="ＭＳ Ｐゴシック" charset="-128"/>
              </a:rPr>
              <a:t>aetiological</a:t>
            </a:r>
            <a:r>
              <a:rPr lang="en-US" altLang="en-US" dirty="0">
                <a:latin typeface="Calibri" charset="0"/>
                <a:ea typeface="ＭＳ Ｐゴシック" charset="-128"/>
              </a:rPr>
              <a:t> influences are familial</a:t>
            </a:r>
          </a:p>
          <a:p>
            <a:pPr eaLnBrk="1" hangingPunct="1"/>
            <a:r>
              <a:rPr lang="en-US" altLang="en-US" dirty="0">
                <a:latin typeface="Calibri" charset="0"/>
                <a:ea typeface="ＭＳ Ｐゴシック" charset="-128"/>
              </a:rPr>
              <a:t>Whether familial influences are genetic or environmental shown by MZ:DZ ratio of cross-twin cross-trait covariances</a:t>
            </a:r>
          </a:p>
        </p:txBody>
      </p:sp>
      <p:sp>
        <p:nvSpPr>
          <p:cNvPr id="4" name="Snip and Round Single Corner Rectangle 3"/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63AD7E-D085-114D-92A7-7C68EC4535A8}"/>
              </a:ext>
            </a:extLst>
          </p:cNvPr>
          <p:cNvSpPr/>
          <p:nvPr/>
        </p:nvSpPr>
        <p:spPr>
          <a:xfrm>
            <a:off x="457200" y="2057400"/>
            <a:ext cx="8382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PhD project:</a:t>
            </a:r>
          </a:p>
          <a:p>
            <a:r>
              <a:rPr lang="en-GB" dirty="0"/>
              <a:t>Social Media Language and Wellbeing; Understanding the Exposome-Genome interplay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4-years, paid position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Postdoc project</a:t>
            </a:r>
          </a:p>
          <a:p>
            <a:r>
              <a:rPr lang="en-GB" dirty="0"/>
              <a:t>A Comprehensive Framework for Well-being.</a:t>
            </a:r>
          </a:p>
          <a:p>
            <a:r>
              <a:rPr lang="en-GB" dirty="0"/>
              <a:t>In this project we will use genomic, epigenomic, exposome, and well-being data and network approaches to understand the multi-layers interplay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3-years, paid position, 20-40% teaching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647DDBC-A135-1E48-AC76-8F0F5B3CCF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915400" cy="10668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latin typeface="Calibri" charset="0"/>
                <a:ea typeface="ＭＳ Ｐゴシック" charset="-128"/>
              </a:rPr>
              <a:t>Looking for a PhD or Postdoc?</a:t>
            </a:r>
          </a:p>
        </p:txBody>
      </p:sp>
      <p:sp>
        <p:nvSpPr>
          <p:cNvPr id="8" name="Snip and Round Single Corner Rectangle 7">
            <a:extLst>
              <a:ext uri="{FF2B5EF4-FFF2-40B4-BE49-F238E27FC236}">
                <a16:creationId xmlns:a16="http://schemas.microsoft.com/office/drawing/2014/main" id="{4A230A67-8E98-7244-83D5-E70C8D1D8591}"/>
              </a:ext>
            </a:extLst>
          </p:cNvPr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886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0090"/>
                </a:solidFill>
                <a:latin typeface="Calibri" charset="0"/>
                <a:ea typeface="ＭＳ Ｐゴシック" charset="-128"/>
              </a:rPr>
              <a:t>Introduction to </a:t>
            </a:r>
            <a:br>
              <a:rPr lang="en-US" altLang="en-US" dirty="0">
                <a:solidFill>
                  <a:srgbClr val="000090"/>
                </a:solidFill>
                <a:latin typeface="Calibri" charset="0"/>
                <a:ea typeface="ＭＳ Ｐゴシック" charset="-128"/>
              </a:rPr>
            </a:br>
            <a:r>
              <a:rPr lang="en-US" altLang="en-US" dirty="0">
                <a:solidFill>
                  <a:srgbClr val="000090"/>
                </a:solidFill>
                <a:latin typeface="Calibri" charset="0"/>
                <a:ea typeface="ＭＳ Ｐゴシック" charset="-128"/>
              </a:rPr>
              <a:t>Multivariate Genetic Analysis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4114800"/>
            <a:ext cx="7162800" cy="1752600"/>
          </a:xfrm>
        </p:spPr>
        <p:txBody>
          <a:bodyPr/>
          <a:lstStyle/>
          <a:p>
            <a:pPr eaLnBrk="1" hangingPunct="1">
              <a:buFont typeface="Times" charset="0"/>
              <a:buNone/>
            </a:pPr>
            <a:r>
              <a:rPr lang="en-US" altLang="en-US" b="1" dirty="0" err="1">
                <a:latin typeface="Calibri" charset="0"/>
                <a:ea typeface="ＭＳ Ｐゴシック" charset="-128"/>
              </a:rPr>
              <a:t>Meike</a:t>
            </a:r>
            <a:r>
              <a:rPr lang="en-US" altLang="en-US" b="1" dirty="0">
                <a:latin typeface="Calibri" charset="0"/>
                <a:ea typeface="ＭＳ Ｐゴシック" charset="-128"/>
              </a:rPr>
              <a:t> Bartels &amp; Lucia </a:t>
            </a:r>
            <a:r>
              <a:rPr lang="en-US" altLang="en-US" b="1" dirty="0" err="1">
                <a:latin typeface="Calibri" charset="0"/>
                <a:ea typeface="ＭＳ Ｐゴシック" charset="-128"/>
              </a:rPr>
              <a:t>Colodro</a:t>
            </a:r>
            <a:r>
              <a:rPr lang="en-US" altLang="en-US" b="1" dirty="0">
                <a:latin typeface="Calibri" charset="0"/>
                <a:ea typeface="ＭＳ Ｐゴシック" charset="-128"/>
              </a:rPr>
              <a:t> Conde </a:t>
            </a:r>
          </a:p>
          <a:p>
            <a:pPr eaLnBrk="1" hangingPunct="1">
              <a:buFont typeface="Times" charset="0"/>
              <a:buNone/>
            </a:pPr>
            <a:endParaRPr lang="en-US" altLang="en-US" b="1" dirty="0">
              <a:latin typeface="Calibri" charset="0"/>
              <a:ea typeface="ＭＳ Ｐゴシック" charset="-128"/>
            </a:endParaRPr>
          </a:p>
          <a:p>
            <a:pPr eaLnBrk="1" hangingPunct="1">
              <a:buFont typeface="Times" charset="0"/>
              <a:buNone/>
            </a:pPr>
            <a:r>
              <a:rPr lang="en-US" altLang="en-US" sz="2000" b="1" dirty="0">
                <a:latin typeface="Calibri" charset="0"/>
                <a:ea typeface="ＭＳ Ｐゴシック" charset="-128"/>
              </a:rPr>
              <a:t>With thanks to</a:t>
            </a:r>
          </a:p>
          <a:p>
            <a:pPr eaLnBrk="1" hangingPunct="1">
              <a:buFont typeface="Times" charset="0"/>
              <a:buNone/>
            </a:pPr>
            <a:r>
              <a:rPr lang="en-US" altLang="en-US" sz="2000" b="1" dirty="0">
                <a:latin typeface="Calibri" charset="0"/>
                <a:ea typeface="ＭＳ Ｐゴシック" charset="-128"/>
              </a:rPr>
              <a:t>Hermine </a:t>
            </a:r>
            <a:r>
              <a:rPr lang="en-US" altLang="en-US" sz="2000" b="1" dirty="0" err="1">
                <a:latin typeface="Calibri" charset="0"/>
                <a:ea typeface="ＭＳ Ｐゴシック" charset="-128"/>
              </a:rPr>
              <a:t>Maes</a:t>
            </a:r>
            <a:r>
              <a:rPr lang="en-US" altLang="en-US" sz="2000" b="1" dirty="0">
                <a:latin typeface="Calibri" charset="0"/>
                <a:ea typeface="ＭＳ Ｐゴシック" charset="-128"/>
              </a:rPr>
              <a:t>, Elizabeth Prom-</a:t>
            </a:r>
            <a:r>
              <a:rPr lang="en-US" altLang="en-US" sz="2000" b="1" dirty="0" err="1">
                <a:latin typeface="Calibri" charset="0"/>
                <a:ea typeface="ＭＳ Ｐゴシック" charset="-128"/>
              </a:rPr>
              <a:t>Wormley</a:t>
            </a:r>
            <a:r>
              <a:rPr lang="en-US" altLang="en-US" sz="2000" b="1" dirty="0">
                <a:latin typeface="Calibri" charset="0"/>
                <a:ea typeface="ＭＳ Ｐゴシック" charset="-128"/>
              </a:rPr>
              <a:t>, and many others</a:t>
            </a:r>
          </a:p>
          <a:p>
            <a:pPr eaLnBrk="1" hangingPunct="1">
              <a:buFont typeface="Times" charset="0"/>
              <a:buNone/>
            </a:pPr>
            <a:endParaRPr lang="en-US" altLang="en-US" dirty="0">
              <a:latin typeface="Calibri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5773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63AD7E-D085-114D-92A7-7C68EC4535A8}"/>
              </a:ext>
            </a:extLst>
          </p:cNvPr>
          <p:cNvSpPr/>
          <p:nvPr/>
        </p:nvSpPr>
        <p:spPr>
          <a:xfrm>
            <a:off x="457200" y="2057400"/>
            <a:ext cx="838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Univariate Analysis: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are the contributions of additive genetic, dominance/shared environmental, and unique environmental factors to the variance?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Bivariate Analysis: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are the contributions of genetic, dominance/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shared environmental,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environmental factors to the covariance between two traits?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647DDBC-A135-1E48-AC76-8F0F5B3CCF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915400" cy="10668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latin typeface="Calibri" charset="0"/>
                <a:ea typeface="ＭＳ Ｐゴシック" charset="-128"/>
              </a:rPr>
              <a:t>Research Questions</a:t>
            </a:r>
          </a:p>
        </p:txBody>
      </p:sp>
      <p:sp>
        <p:nvSpPr>
          <p:cNvPr id="8" name="Snip and Round Single Corner Rectangle 7">
            <a:extLst>
              <a:ext uri="{FF2B5EF4-FFF2-40B4-BE49-F238E27FC236}">
                <a16:creationId xmlns:a16="http://schemas.microsoft.com/office/drawing/2014/main" id="{4A230A67-8E98-7244-83D5-E70C8D1D8591}"/>
              </a:ext>
            </a:extLst>
          </p:cNvPr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1693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>
                <a:latin typeface="Calibri" charset="0"/>
                <a:ea typeface="ＭＳ Ｐゴシック" charset="-128"/>
              </a:rPr>
              <a:t>Example 1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294" y="2249548"/>
            <a:ext cx="4876800" cy="4525962"/>
          </a:xfrm>
        </p:spPr>
        <p:txBody>
          <a:bodyPr/>
          <a:lstStyle/>
          <a:p>
            <a:pPr eaLnBrk="1" hangingPunct="1">
              <a:buFont typeface="Times" charset="0"/>
              <a:buNone/>
            </a:pPr>
            <a:r>
              <a:rPr lang="en-US" altLang="en-US" sz="2400" dirty="0">
                <a:latin typeface="Calibri" charset="0"/>
                <a:ea typeface="ＭＳ Ｐゴシック" charset="-128"/>
              </a:rPr>
              <a:t>Why do traits correlate/covary?</a:t>
            </a:r>
          </a:p>
          <a:p>
            <a:pPr eaLnBrk="1" hangingPunct="1">
              <a:buFont typeface="Times" charset="0"/>
              <a:buNone/>
            </a:pPr>
            <a:r>
              <a:rPr lang="en-US" altLang="en-US" sz="2400" dirty="0">
                <a:latin typeface="Calibri" charset="0"/>
                <a:ea typeface="ＭＳ Ｐゴシック" charset="-128"/>
              </a:rPr>
              <a:t>How can we explain the association?</a:t>
            </a:r>
          </a:p>
          <a:p>
            <a:pPr eaLnBrk="1" hangingPunct="1">
              <a:buFont typeface="Times" charset="0"/>
              <a:buNone/>
            </a:pPr>
            <a:endParaRPr lang="en-US" altLang="en-US" sz="2800" dirty="0">
              <a:latin typeface="Calibri" charset="0"/>
              <a:ea typeface="ＭＳ Ｐゴシック" charset="-128"/>
            </a:endParaRPr>
          </a:p>
          <a:p>
            <a:pPr eaLnBrk="1" hangingPunct="1">
              <a:buFont typeface="Times" charset="0"/>
              <a:buNone/>
            </a:pPr>
            <a:r>
              <a:rPr lang="en-US" altLang="en-US" sz="2400" dirty="0">
                <a:latin typeface="Calibri" charset="0"/>
                <a:ea typeface="ＭＳ Ｐゴシック" charset="-128"/>
              </a:rPr>
              <a:t>Shared Genes (</a:t>
            </a:r>
            <a:r>
              <a:rPr lang="en-US" altLang="en-US" sz="2400" dirty="0" err="1">
                <a:latin typeface="Calibri" charset="0"/>
                <a:ea typeface="ＭＳ Ｐゴシック" charset="-128"/>
              </a:rPr>
              <a:t>r</a:t>
            </a:r>
            <a:r>
              <a:rPr lang="en-US" altLang="en-US" sz="2400" baseline="-25000" dirty="0" err="1">
                <a:latin typeface="Calibri" charset="0"/>
                <a:ea typeface="ＭＳ Ｐゴシック" charset="-128"/>
              </a:rPr>
              <a:t>G</a:t>
            </a:r>
            <a:r>
              <a:rPr lang="en-US" altLang="en-US" sz="2400" dirty="0">
                <a:latin typeface="Calibri" charset="0"/>
                <a:ea typeface="ＭＳ Ｐゴシック" charset="-128"/>
              </a:rPr>
              <a:t>)</a:t>
            </a:r>
          </a:p>
          <a:p>
            <a:pPr eaLnBrk="1" hangingPunct="1">
              <a:buFont typeface="Times" charset="0"/>
              <a:buNone/>
            </a:pPr>
            <a:r>
              <a:rPr lang="en-US" altLang="en-US" sz="2400" dirty="0">
                <a:latin typeface="Calibri" charset="0"/>
                <a:ea typeface="ＭＳ Ｐゴシック" charset="-128"/>
              </a:rPr>
              <a:t>Shared shared environment (</a:t>
            </a:r>
            <a:r>
              <a:rPr lang="en-US" altLang="en-US" sz="2400" dirty="0" err="1">
                <a:latin typeface="Calibri" charset="0"/>
                <a:ea typeface="ＭＳ Ｐゴシック" charset="-128"/>
              </a:rPr>
              <a:t>r</a:t>
            </a:r>
            <a:r>
              <a:rPr lang="en-US" altLang="en-US" sz="2400" baseline="-25000" dirty="0" err="1">
                <a:latin typeface="Calibri" charset="0"/>
                <a:ea typeface="ＭＳ Ｐゴシック" charset="-128"/>
              </a:rPr>
              <a:t>C</a:t>
            </a:r>
            <a:r>
              <a:rPr lang="en-US" altLang="en-US" sz="2400" dirty="0">
                <a:latin typeface="Calibri" charset="0"/>
                <a:ea typeface="ＭＳ Ｐゴシック" charset="-128"/>
              </a:rPr>
              <a:t>)</a:t>
            </a:r>
          </a:p>
          <a:p>
            <a:pPr eaLnBrk="1" hangingPunct="1">
              <a:buFont typeface="Times" charset="0"/>
              <a:buNone/>
            </a:pPr>
            <a:r>
              <a:rPr lang="en-US" altLang="en-US" sz="2400" dirty="0">
                <a:latin typeface="Calibri" charset="0"/>
                <a:ea typeface="ＭＳ Ｐゴシック" charset="-128"/>
              </a:rPr>
              <a:t>Shared Non-shared environment (</a:t>
            </a:r>
            <a:r>
              <a:rPr lang="en-US" altLang="en-US" sz="2400" dirty="0" err="1">
                <a:latin typeface="Calibri" charset="0"/>
                <a:ea typeface="ＭＳ Ｐゴシック" charset="-128"/>
              </a:rPr>
              <a:t>r</a:t>
            </a:r>
            <a:r>
              <a:rPr lang="en-US" altLang="en-US" sz="2400" baseline="-25000" dirty="0" err="1">
                <a:latin typeface="Calibri" charset="0"/>
                <a:ea typeface="ＭＳ Ｐゴシック" charset="-128"/>
              </a:rPr>
              <a:t>E</a:t>
            </a:r>
            <a:r>
              <a:rPr lang="en-US" altLang="en-US" sz="2400" dirty="0">
                <a:latin typeface="Calibri" charset="0"/>
                <a:ea typeface="ＭＳ Ｐゴシック" charset="-128"/>
              </a:rPr>
              <a:t>)</a:t>
            </a:r>
          </a:p>
          <a:p>
            <a:pPr lvl="1" eaLnBrk="1" hangingPunct="1">
              <a:buFont typeface="Wingdings" charset="2"/>
              <a:buNone/>
            </a:pPr>
            <a:endParaRPr lang="en-US" altLang="en-US" sz="2400" dirty="0">
              <a:latin typeface="Calibri" charset="0"/>
              <a:ea typeface="ＭＳ Ｐゴシック" charset="-128"/>
            </a:endParaRPr>
          </a:p>
        </p:txBody>
      </p:sp>
      <p:sp>
        <p:nvSpPr>
          <p:cNvPr id="42" name="Snip and Round Single Corner Rectangle 41"/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298B28-7641-224C-8C9E-305EBE8FE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210" y="1371600"/>
            <a:ext cx="3648990" cy="535072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>
                <a:latin typeface="Calibri" charset="0"/>
                <a:ea typeface="ＭＳ Ｐゴシック" charset="-128"/>
              </a:rPr>
              <a:t>Example 2</a:t>
            </a:r>
          </a:p>
        </p:txBody>
      </p:sp>
      <p:sp>
        <p:nvSpPr>
          <p:cNvPr id="42" name="Snip and Round Single Corner Rectangle 41"/>
          <p:cNvSpPr/>
          <p:nvPr/>
        </p:nvSpPr>
        <p:spPr bwMode="auto">
          <a:xfrm>
            <a:off x="457200" y="1143000"/>
            <a:ext cx="8229600" cy="45719"/>
          </a:xfrm>
          <a:prstGeom prst="snipRound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stA="50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3" name="Rectangle 3">
            <a:extLst>
              <a:ext uri="{FF2B5EF4-FFF2-40B4-BE49-F238E27FC236}">
                <a16:creationId xmlns:a16="http://schemas.microsoft.com/office/drawing/2014/main" id="{6749C488-343D-1646-8671-05C879540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293" y="2249548"/>
            <a:ext cx="518874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charset="0"/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w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-107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-107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-107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-107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eaLnBrk="1" hangingPunct="1">
              <a:buFont typeface="Times" charset="0"/>
              <a:buNone/>
            </a:pPr>
            <a:r>
              <a:rPr lang="en-US" altLang="en-US" sz="2400" kern="0" dirty="0">
                <a:latin typeface="Calibri" charset="0"/>
                <a:ea typeface="ＭＳ Ｐゴシック" charset="-128"/>
              </a:rPr>
              <a:t>How do traits develop over time?</a:t>
            </a:r>
          </a:p>
          <a:p>
            <a:pPr eaLnBrk="1" hangingPunct="1">
              <a:buFont typeface="Times" charset="0"/>
              <a:buNone/>
            </a:pPr>
            <a:r>
              <a:rPr lang="en-US" altLang="en-US" sz="2400" kern="0" dirty="0">
                <a:latin typeface="Calibri" charset="0"/>
                <a:ea typeface="ＭＳ Ｐゴシック" charset="-128"/>
              </a:rPr>
              <a:t>Does one trait in childhood lead to another trait in </a:t>
            </a:r>
            <a:r>
              <a:rPr lang="en-US" altLang="en-US" sz="2400" kern="0" dirty="0" err="1">
                <a:latin typeface="Calibri" charset="0"/>
                <a:ea typeface="ＭＳ Ｐゴシック" charset="-128"/>
              </a:rPr>
              <a:t>adolesence</a:t>
            </a:r>
            <a:r>
              <a:rPr lang="en-US" altLang="en-US" sz="2400" kern="0" dirty="0">
                <a:latin typeface="Calibri" charset="0"/>
                <a:ea typeface="ＭＳ Ｐゴシック" charset="-128"/>
              </a:rPr>
              <a:t>?</a:t>
            </a:r>
          </a:p>
          <a:p>
            <a:pPr eaLnBrk="1" hangingPunct="1">
              <a:buFont typeface="Times" charset="0"/>
              <a:buNone/>
            </a:pPr>
            <a:endParaRPr lang="en-US" altLang="en-US" sz="2800" kern="0" dirty="0">
              <a:latin typeface="Calibri" charset="0"/>
              <a:ea typeface="ＭＳ Ｐゴシック" charset="-128"/>
            </a:endParaRPr>
          </a:p>
          <a:p>
            <a:pPr eaLnBrk="1" hangingPunct="1">
              <a:buFont typeface="Times" charset="0"/>
              <a:buNone/>
            </a:pPr>
            <a:r>
              <a:rPr lang="en-US" altLang="en-US" sz="2400" kern="0" dirty="0">
                <a:latin typeface="Calibri" charset="0"/>
                <a:ea typeface="ＭＳ Ｐゴシック" charset="-128"/>
              </a:rPr>
              <a:t>Shared/ Stable Genes (</a:t>
            </a:r>
            <a:r>
              <a:rPr lang="en-US" altLang="en-US" sz="2400" kern="0" dirty="0" err="1">
                <a:latin typeface="Calibri" charset="0"/>
                <a:ea typeface="ＭＳ Ｐゴシック" charset="-128"/>
              </a:rPr>
              <a:t>r</a:t>
            </a:r>
            <a:r>
              <a:rPr lang="en-US" altLang="en-US" sz="2400" kern="0" baseline="-25000" dirty="0" err="1">
                <a:latin typeface="Calibri" charset="0"/>
                <a:ea typeface="ＭＳ Ｐゴシック" charset="-128"/>
              </a:rPr>
              <a:t>G</a:t>
            </a:r>
            <a:r>
              <a:rPr lang="en-US" altLang="en-US" sz="2400" kern="0" dirty="0">
                <a:latin typeface="Calibri" charset="0"/>
                <a:ea typeface="ＭＳ Ｐゴシック" charset="-128"/>
              </a:rPr>
              <a:t>)</a:t>
            </a:r>
          </a:p>
          <a:p>
            <a:pPr eaLnBrk="1" hangingPunct="1">
              <a:buFont typeface="Times" charset="0"/>
              <a:buNone/>
            </a:pPr>
            <a:r>
              <a:rPr lang="en-US" altLang="en-US" sz="2400" kern="0" dirty="0">
                <a:latin typeface="Calibri" charset="0"/>
                <a:ea typeface="ＭＳ Ｐゴシック" charset="-128"/>
              </a:rPr>
              <a:t>Shared/ Stable shared environment (</a:t>
            </a:r>
            <a:r>
              <a:rPr lang="en-US" altLang="en-US" sz="2400" kern="0" dirty="0" err="1">
                <a:latin typeface="Calibri" charset="0"/>
                <a:ea typeface="ＭＳ Ｐゴシック" charset="-128"/>
              </a:rPr>
              <a:t>r</a:t>
            </a:r>
            <a:r>
              <a:rPr lang="en-US" altLang="en-US" sz="2400" kern="0" baseline="-25000" dirty="0" err="1">
                <a:latin typeface="Calibri" charset="0"/>
                <a:ea typeface="ＭＳ Ｐゴシック" charset="-128"/>
              </a:rPr>
              <a:t>C</a:t>
            </a:r>
            <a:r>
              <a:rPr lang="en-US" altLang="en-US" sz="2400" kern="0" dirty="0">
                <a:latin typeface="Calibri" charset="0"/>
                <a:ea typeface="ＭＳ Ｐゴシック" charset="-128"/>
              </a:rPr>
              <a:t>)</a:t>
            </a:r>
          </a:p>
          <a:p>
            <a:pPr eaLnBrk="1" hangingPunct="1">
              <a:buFont typeface="Times" charset="0"/>
              <a:buNone/>
            </a:pPr>
            <a:r>
              <a:rPr lang="en-US" altLang="en-US" sz="2400" kern="0" dirty="0">
                <a:latin typeface="Calibri" charset="0"/>
                <a:ea typeface="ＭＳ Ｐゴシック" charset="-128"/>
              </a:rPr>
              <a:t>Shared/ Stable Non-shared environment (</a:t>
            </a:r>
            <a:r>
              <a:rPr lang="en-US" altLang="en-US" sz="2400" kern="0" dirty="0" err="1">
                <a:latin typeface="Calibri" charset="0"/>
                <a:ea typeface="ＭＳ Ｐゴシック" charset="-128"/>
              </a:rPr>
              <a:t>r</a:t>
            </a:r>
            <a:r>
              <a:rPr lang="en-US" altLang="en-US" sz="2400" kern="0" baseline="-25000" dirty="0" err="1">
                <a:latin typeface="Calibri" charset="0"/>
                <a:ea typeface="ＭＳ Ｐゴシック" charset="-128"/>
              </a:rPr>
              <a:t>E</a:t>
            </a:r>
            <a:r>
              <a:rPr lang="en-US" altLang="en-US" sz="2400" kern="0" dirty="0">
                <a:latin typeface="Calibri" charset="0"/>
                <a:ea typeface="ＭＳ Ｐゴシック" charset="-128"/>
              </a:rPr>
              <a:t>)</a:t>
            </a:r>
          </a:p>
          <a:p>
            <a:pPr lvl="1" eaLnBrk="1" hangingPunct="1">
              <a:buFont typeface="Wingdings" charset="2"/>
              <a:buNone/>
            </a:pPr>
            <a:endParaRPr lang="en-US" altLang="en-US" sz="2400" kern="0" dirty="0">
              <a:latin typeface="Calibri" charset="0"/>
              <a:ea typeface="ＭＳ Ｐゴシック" charset="-128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0B8D608-D192-944B-8000-5055833B8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210" y="1371600"/>
            <a:ext cx="3648990" cy="53507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AC1865-6EAC-0C46-90A4-25968AA31FEF}"/>
              </a:ext>
            </a:extLst>
          </p:cNvPr>
          <p:cNvSpPr/>
          <p:nvPr/>
        </p:nvSpPr>
        <p:spPr bwMode="auto">
          <a:xfrm>
            <a:off x="5474180" y="3657600"/>
            <a:ext cx="715964" cy="6858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4A5409-C702-3C45-98B1-D096D3B81C5B}"/>
              </a:ext>
            </a:extLst>
          </p:cNvPr>
          <p:cNvSpPr txBox="1"/>
          <p:nvPr/>
        </p:nvSpPr>
        <p:spPr>
          <a:xfrm>
            <a:off x="5486400" y="3883223"/>
            <a:ext cx="703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Time</a:t>
            </a:r>
            <a:r>
              <a:rPr lang="en-US" sz="1400" baseline="-25000" dirty="0"/>
              <a:t>1</a:t>
            </a:r>
            <a:endParaRPr lang="en-US" sz="14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8CBFC4-A203-944C-8AA4-B67AC1D07B40}"/>
              </a:ext>
            </a:extLst>
          </p:cNvPr>
          <p:cNvSpPr/>
          <p:nvPr/>
        </p:nvSpPr>
        <p:spPr bwMode="auto">
          <a:xfrm>
            <a:off x="7836380" y="3657600"/>
            <a:ext cx="715964" cy="6858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96D0DA-2AE7-2649-8089-3B89528E0F9C}"/>
              </a:ext>
            </a:extLst>
          </p:cNvPr>
          <p:cNvSpPr txBox="1"/>
          <p:nvPr/>
        </p:nvSpPr>
        <p:spPr>
          <a:xfrm>
            <a:off x="7848600" y="3908328"/>
            <a:ext cx="703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Time</a:t>
            </a:r>
            <a:r>
              <a:rPr lang="en-US" sz="1400" baseline="-25000" dirty="0"/>
              <a:t>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68625637"/>
      </p:ext>
    </p:extLst>
  </p:cSld>
  <p:clrMapOvr>
    <a:masterClrMapping/>
  </p:clrMapOvr>
</p:sld>
</file>

<file path=ppt/theme/theme1.xml><?xml version="1.0" encoding="utf-8"?>
<a:theme xmlns:a="http://schemas.openxmlformats.org/drawingml/2006/main" name="Lightbar">
  <a:themeElements>
    <a:clrScheme name="Custom 2">
      <a:dk1>
        <a:srgbClr val="000000"/>
      </a:dk1>
      <a:lt1>
        <a:srgbClr val="B3D1F0"/>
      </a:lt1>
      <a:dk2>
        <a:srgbClr val="040404"/>
      </a:dk2>
      <a:lt2>
        <a:srgbClr val="000000"/>
      </a:lt2>
      <a:accent1>
        <a:srgbClr val="3568C7"/>
      </a:accent1>
      <a:accent2>
        <a:srgbClr val="F06157"/>
      </a:accent2>
      <a:accent3>
        <a:srgbClr val="D6E5F6"/>
      </a:accent3>
      <a:accent4>
        <a:srgbClr val="000000"/>
      </a:accent4>
      <a:accent5>
        <a:srgbClr val="AEB9E0"/>
      </a:accent5>
      <a:accent6>
        <a:srgbClr val="D9574E"/>
      </a:accent6>
      <a:hlink>
        <a:srgbClr val="FF9218"/>
      </a:hlink>
      <a:folHlink>
        <a:srgbClr val="CCCCCC"/>
      </a:folHlink>
    </a:clrScheme>
    <a:fontScheme name="Lightb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lnDef>
  </a:objectDefaults>
  <a:extraClrSchemeLst>
    <a:extraClrScheme>
      <a:clrScheme name="Lightbar 1">
        <a:dk1>
          <a:srgbClr val="000000"/>
        </a:dk1>
        <a:lt1>
          <a:srgbClr val="B3D1F0"/>
        </a:lt1>
        <a:dk2>
          <a:srgbClr val="1822CD"/>
        </a:dk2>
        <a:lt2>
          <a:srgbClr val="000000"/>
        </a:lt2>
        <a:accent1>
          <a:srgbClr val="3568C7"/>
        </a:accent1>
        <a:accent2>
          <a:srgbClr val="F06157"/>
        </a:accent2>
        <a:accent3>
          <a:srgbClr val="D6E5F6"/>
        </a:accent3>
        <a:accent4>
          <a:srgbClr val="000000"/>
        </a:accent4>
        <a:accent5>
          <a:srgbClr val="AEB9E0"/>
        </a:accent5>
        <a:accent6>
          <a:srgbClr val="D9574E"/>
        </a:accent6>
        <a:hlink>
          <a:srgbClr val="FF9218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bar 2">
        <a:dk1>
          <a:srgbClr val="000000"/>
        </a:dk1>
        <a:lt1>
          <a:srgbClr val="DCD1EB"/>
        </a:lt1>
        <a:dk2>
          <a:srgbClr val="6C18B0"/>
        </a:dk2>
        <a:lt2>
          <a:srgbClr val="000000"/>
        </a:lt2>
        <a:accent1>
          <a:srgbClr val="9968CC"/>
        </a:accent1>
        <a:accent2>
          <a:srgbClr val="FFAF18"/>
        </a:accent2>
        <a:accent3>
          <a:srgbClr val="EBE5F3"/>
        </a:accent3>
        <a:accent4>
          <a:srgbClr val="000000"/>
        </a:accent4>
        <a:accent5>
          <a:srgbClr val="CAB9E2"/>
        </a:accent5>
        <a:accent6>
          <a:srgbClr val="E79E15"/>
        </a:accent6>
        <a:hlink>
          <a:srgbClr val="1822CD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bar 3">
        <a:dk1>
          <a:srgbClr val="000000"/>
        </a:dk1>
        <a:lt1>
          <a:srgbClr val="EECAE1"/>
        </a:lt1>
        <a:dk2>
          <a:srgbClr val="DC54AD"/>
        </a:dk2>
        <a:lt2>
          <a:srgbClr val="000000"/>
        </a:lt2>
        <a:accent1>
          <a:srgbClr val="DC359C"/>
        </a:accent1>
        <a:accent2>
          <a:srgbClr val="FFAF18"/>
        </a:accent2>
        <a:accent3>
          <a:srgbClr val="F5E1EE"/>
        </a:accent3>
        <a:accent4>
          <a:srgbClr val="000000"/>
        </a:accent4>
        <a:accent5>
          <a:srgbClr val="EBAECB"/>
        </a:accent5>
        <a:accent6>
          <a:srgbClr val="E79E15"/>
        </a:accent6>
        <a:hlink>
          <a:srgbClr val="1822CD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bar 4">
        <a:dk1>
          <a:srgbClr val="000000"/>
        </a:dk1>
        <a:lt1>
          <a:srgbClr val="D7E6C5"/>
        </a:lt1>
        <a:dk2>
          <a:srgbClr val="2F8B20"/>
        </a:dk2>
        <a:lt2>
          <a:srgbClr val="000000"/>
        </a:lt2>
        <a:accent1>
          <a:srgbClr val="7ABA05"/>
        </a:accent1>
        <a:accent2>
          <a:srgbClr val="FFAF18"/>
        </a:accent2>
        <a:accent3>
          <a:srgbClr val="E8F0DF"/>
        </a:accent3>
        <a:accent4>
          <a:srgbClr val="000000"/>
        </a:accent4>
        <a:accent5>
          <a:srgbClr val="BED9AA"/>
        </a:accent5>
        <a:accent6>
          <a:srgbClr val="E79E15"/>
        </a:accent6>
        <a:hlink>
          <a:srgbClr val="1822CD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bar 5">
        <a:dk1>
          <a:srgbClr val="000000"/>
        </a:dk1>
        <a:lt1>
          <a:srgbClr val="F8D1A8"/>
        </a:lt1>
        <a:dk2>
          <a:srgbClr val="FF9218"/>
        </a:dk2>
        <a:lt2>
          <a:srgbClr val="000000"/>
        </a:lt2>
        <a:accent1>
          <a:srgbClr val="FFAF18"/>
        </a:accent1>
        <a:accent2>
          <a:srgbClr val="F06157"/>
        </a:accent2>
        <a:accent3>
          <a:srgbClr val="FBE5D1"/>
        </a:accent3>
        <a:accent4>
          <a:srgbClr val="000000"/>
        </a:accent4>
        <a:accent5>
          <a:srgbClr val="FFD4AB"/>
        </a:accent5>
        <a:accent6>
          <a:srgbClr val="D9574E"/>
        </a:accent6>
        <a:hlink>
          <a:srgbClr val="FF9218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bar 6">
        <a:dk1>
          <a:srgbClr val="000000"/>
        </a:dk1>
        <a:lt1>
          <a:srgbClr val="CCCCCC"/>
        </a:lt1>
        <a:dk2>
          <a:srgbClr val="555555"/>
        </a:dk2>
        <a:lt2>
          <a:srgbClr val="000000"/>
        </a:lt2>
        <a:accent1>
          <a:srgbClr val="AAAAAA"/>
        </a:accent1>
        <a:accent2>
          <a:srgbClr val="888888"/>
        </a:accent2>
        <a:accent3>
          <a:srgbClr val="E2E2E2"/>
        </a:accent3>
        <a:accent4>
          <a:srgbClr val="000000"/>
        </a:accent4>
        <a:accent5>
          <a:srgbClr val="D2D2D2"/>
        </a:accent5>
        <a:accent6>
          <a:srgbClr val="7B7B7B"/>
        </a:accent6>
        <a:hlink>
          <a:srgbClr val="333333"/>
        </a:hlink>
        <a:folHlink>
          <a:srgbClr val="8888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2004:Templates:Presentations:Designs:Lightbar</Template>
  <TotalTime>3889</TotalTime>
  <Words>702</Words>
  <Application>Microsoft Macintosh PowerPoint</Application>
  <PresentationFormat>On-screen Show (4:3)</PresentationFormat>
  <Paragraphs>262</Paragraphs>
  <Slides>43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ＭＳ Ｐゴシック</vt:lpstr>
      <vt:lpstr>Arial</vt:lpstr>
      <vt:lpstr>Calibri</vt:lpstr>
      <vt:lpstr>Helvetica</vt:lpstr>
      <vt:lpstr>Times</vt:lpstr>
      <vt:lpstr>Wingdings</vt:lpstr>
      <vt:lpstr>Lightbar</vt:lpstr>
      <vt:lpstr>Introduction to  Multivariate Genetic Analysis</vt:lpstr>
      <vt:lpstr>PowerPoint Presentation</vt:lpstr>
      <vt:lpstr>PowerPoint Presentation</vt:lpstr>
      <vt:lpstr>PowerPoint Presentation</vt:lpstr>
      <vt:lpstr>Looking for a PhD or Postdoc?</vt:lpstr>
      <vt:lpstr>Introduction to  Multivariate Genetic Analysis</vt:lpstr>
      <vt:lpstr>Research Questions</vt:lpstr>
      <vt:lpstr>Example 1</vt:lpstr>
      <vt:lpstr>Example 2</vt:lpstr>
      <vt:lpstr>Sources of Information</vt:lpstr>
      <vt:lpstr>Paper and Pencil Exercise</vt:lpstr>
      <vt:lpstr>Observed Covariance Matrix- Univariate</vt:lpstr>
      <vt:lpstr>Observed Covariance Matrix- Bivariate</vt:lpstr>
      <vt:lpstr>Observed Covariance Matrix</vt:lpstr>
      <vt:lpstr>Observed Covariance Matrix</vt:lpstr>
      <vt:lpstr>Observed Covariance Matrix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Manager/>
  <Company>Katherine Morley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Multivariate Genetic Analysis</dc:title>
  <dc:subject/>
  <dc:creator>Katherine Morley</dc:creator>
  <cp:keywords/>
  <dc:description/>
  <cp:lastModifiedBy>Microsoft Office User</cp:lastModifiedBy>
  <cp:revision>198</cp:revision>
  <dcterms:created xsi:type="dcterms:W3CDTF">2010-03-03T15:21:47Z</dcterms:created>
  <dcterms:modified xsi:type="dcterms:W3CDTF">2020-03-03T22:06:25Z</dcterms:modified>
  <cp:category/>
</cp:coreProperties>
</file>