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61" r:id="rId5"/>
    <p:sldId id="295" r:id="rId6"/>
    <p:sldId id="258" r:id="rId7"/>
    <p:sldId id="259" r:id="rId8"/>
    <p:sldId id="282" r:id="rId9"/>
    <p:sldId id="283" r:id="rId10"/>
    <p:sldId id="281" r:id="rId11"/>
    <p:sldId id="262" r:id="rId12"/>
    <p:sldId id="263" r:id="rId13"/>
    <p:sldId id="266" r:id="rId14"/>
    <p:sldId id="268" r:id="rId15"/>
    <p:sldId id="267" r:id="rId16"/>
    <p:sldId id="270" r:id="rId17"/>
    <p:sldId id="269" r:id="rId18"/>
    <p:sldId id="296" r:id="rId19"/>
    <p:sldId id="297" r:id="rId20"/>
    <p:sldId id="271" r:id="rId21"/>
    <p:sldId id="272" r:id="rId22"/>
    <p:sldId id="284" r:id="rId23"/>
    <p:sldId id="285" r:id="rId24"/>
    <p:sldId id="286" r:id="rId25"/>
    <p:sldId id="287" r:id="rId26"/>
    <p:sldId id="274" r:id="rId27"/>
    <p:sldId id="275" r:id="rId28"/>
    <p:sldId id="273" r:id="rId29"/>
    <p:sldId id="278" r:id="rId30"/>
    <p:sldId id="276" r:id="rId31"/>
    <p:sldId id="277" r:id="rId32"/>
    <p:sldId id="288" r:id="rId33"/>
    <p:sldId id="280" r:id="rId34"/>
    <p:sldId id="299" r:id="rId35"/>
    <p:sldId id="289" r:id="rId36"/>
    <p:sldId id="292" r:id="rId37"/>
    <p:sldId id="290" r:id="rId38"/>
    <p:sldId id="298" r:id="rId39"/>
    <p:sldId id="293" r:id="rId40"/>
    <p:sldId id="27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3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299D-5983-6A4B-88A6-76486F79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AA388-7D59-9344-8F2D-5ABE4B498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74326-52D9-E241-B9F2-53934024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19F6-812B-804E-8D6C-FE986BF3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AC44-29F4-1B44-AFF5-E6B0D2E9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302E-879D-8E48-9C01-2F5AD545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BC0F-8909-9E44-B562-1D984B2F8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54141-0333-384C-BB3A-A1F9F23B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2942-2F9D-F34C-A873-48B194C1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77F3-E69F-7C42-8327-A89C098D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F8D89-0A2E-A043-8B7E-4E1D2B820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21B16-EF8F-544B-8FC6-FFFD22165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E7D5-F272-F648-9BB4-F12B3A0E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76850-AF92-0145-86C9-72FA4CD8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3182-CA4E-1442-83D4-0AE2286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D8B7-FD5E-2744-9248-518258F1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48D3-BF65-5C4C-A4F6-7B24DBC4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C865F-0F68-C049-9DAC-C74E3E8F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C1521-19DA-9741-874C-0D700D38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F2B10-3FDD-154F-81AA-A2D0A2AF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008C-498F-3941-A442-8CAB82D5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59AA6-4DE0-4D45-B694-0611A8EAE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BE8E-01CA-D340-997D-464CA188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4744-1F0B-7744-9137-CBE5E8C7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6F62-3694-154C-8585-076F6BDE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E023-1BC7-7545-B512-DD41FCEC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52E7-47E4-4A42-A64A-847AC0413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34E4-EDAB-A54E-810D-32773F78B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22B6E-84A6-844F-8CF3-35D8CAD8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1AD08-9259-5A4B-A1F0-81F1C789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4B533-F95B-374F-BED9-C22086CF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6F3F-0EC0-D540-835F-1BC73F83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15DDB-7922-9345-A602-733CC7898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B0230-91CD-CC4A-B30A-8CEB846BF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FF382-BA50-034B-9D8C-574947B8A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2E2F0-DED9-3E4A-B956-BE1F39283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C9345-5C50-EA4C-B3C6-B512ED21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5ACFE-BCF0-AD4E-9DAB-68CADEB4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84080-0FFA-D045-A09A-52339E56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9723-6815-4F49-B9F4-1E87DC56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E94B7-8B2E-FD4A-9A8F-EA15674C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D4D2E-80F7-5143-8A51-BA0BE8DA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EC5CD-DAEE-354E-B41A-4524B7C1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CA016-E2A9-2541-BCF5-4A659CE5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7CEBE-B3EC-AC41-B76D-CCE5F4EA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E17D-B78D-834A-B08C-BE3EB70B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4A16-3917-434C-A2A6-A0EE8AE9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32B3-E8C8-9F4F-91EF-B553ADEFC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B396C-83FC-EF4D-8C1E-43BEE5C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740A-E3BA-2A4A-9C32-330FA559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F812B-747E-4644-9412-F1801629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804B9-C9C9-1E42-A709-F3405E06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2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FDA7-E216-DF4E-8DFD-9E1702B6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4589C-69E9-D343-81B1-531AC851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9ACD9-D233-5B47-B3CD-88E897E90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43A0E-061C-944F-8B64-EA09587F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EBCFC-FEC3-A94E-9185-A48CF870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6D4BC-399A-7D45-B73D-6B98D6A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08948-DF47-1145-80B6-26F8A357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C251-9EB3-A14B-9750-29678768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FAEA7-919D-7B4F-B05A-A093FDCB7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F12D-5D97-C349-B120-4D4E7DED14B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3971-2A1A-AB49-A760-A51B3A452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966C-D7C8-7444-8BF8-C5154400C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E0EA-AB98-DE4F-9349-0CBE50E1E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nsgenomics.shinyapps.io/gctaPowe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nsgenomics.com/software/gcta/#GREMLanalysi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AA8A-E70C-8B40-A2E6-065403F5E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Estimation of SNP-heritability (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baseline="-25000" dirty="0"/>
              <a:t>SNP</a:t>
            </a:r>
            <a:r>
              <a:rPr lang="en-US" dirty="0"/>
              <a:t>) using linear mixed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937BC-6346-4942-800D-E5E1EC8F3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Loic Yengo</a:t>
            </a:r>
          </a:p>
          <a:p>
            <a:r>
              <a:rPr lang="en-US" dirty="0"/>
              <a:t>University of Queensland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of March, 2019</a:t>
            </a:r>
          </a:p>
        </p:txBody>
      </p:sp>
    </p:spTree>
    <p:extLst>
      <p:ext uri="{BB962C8B-B14F-4D97-AF65-F5344CB8AC3E}">
        <p14:creationId xmlns:p14="http://schemas.microsoft.com/office/powerpoint/2010/main" val="192673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 about random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9D5-8172-294D-8622-07C6577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86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 this model, random effects are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SNP effects: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i="1" baseline="-25000" dirty="0" err="1">
                <a:solidFill>
                  <a:schemeClr val="bg2">
                    <a:lumMod val="90000"/>
                  </a:schemeClr>
                </a:solidFill>
              </a:rPr>
              <a:t>j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(SNP 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j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Environmental effects: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en-US" i="1" baseline="-25000" dirty="0" err="1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(individual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We often assume random effects to be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independent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and such as </a:t>
            </a:r>
          </a:p>
          <a:p>
            <a:pPr marL="914400" lvl="1" indent="-457200" algn="just">
              <a:buAutoNum type="arabicParenBoth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E[</a:t>
            </a:r>
            <a:r>
              <a:rPr lang="en-US" sz="2000" i="1" dirty="0" err="1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sz="2000" i="1" baseline="-25000" dirty="0" err="1">
                <a:solidFill>
                  <a:schemeClr val="bg2">
                    <a:lumMod val="90000"/>
                  </a:schemeClr>
                </a:solidFill>
              </a:rPr>
              <a:t>j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] = 0 and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var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[</a:t>
            </a:r>
            <a:r>
              <a:rPr lang="en-US" sz="2000" i="1" dirty="0" err="1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sz="2000" i="1" baseline="-25000" dirty="0" err="1">
                <a:solidFill>
                  <a:schemeClr val="bg2">
                    <a:lumMod val="90000"/>
                  </a:schemeClr>
                </a:solidFill>
              </a:rPr>
              <a:t>j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] = σ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sz="2000" baseline="-25000" dirty="0">
                <a:solidFill>
                  <a:schemeClr val="bg2">
                    <a:lumMod val="90000"/>
                  </a:schemeClr>
                </a:solidFill>
              </a:rPr>
              <a:t>g 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/M [σ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sz="2000" baseline="-25000" dirty="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: genetic variance / M: number of SNPs analyzed]</a:t>
            </a:r>
          </a:p>
          <a:p>
            <a:pPr marL="914400" lvl="1" indent="-457200" algn="just">
              <a:buAutoNum type="arabicParenBoth"/>
            </a:pP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var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[</a:t>
            </a:r>
            <a:r>
              <a:rPr lang="en-US" sz="2000" i="1" dirty="0" err="1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en-US" sz="2000" i="1" baseline="-25000" dirty="0" err="1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] = σ</a:t>
            </a:r>
            <a:r>
              <a:rPr lang="en-US" sz="2000" baseline="30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sz="2000" baseline="-25000" dirty="0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[environmental variance]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[y] = σ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+ σ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=&gt; SNP heritability: 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baseline="-25000" dirty="0">
                <a:solidFill>
                  <a:srgbClr val="FF0000"/>
                </a:solidFill>
              </a:rPr>
              <a:t>SNP</a:t>
            </a:r>
            <a:r>
              <a:rPr lang="en-US" b="1" dirty="0">
                <a:solidFill>
                  <a:srgbClr val="FF0000"/>
                </a:solidFill>
              </a:rPr>
              <a:t> = σ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baseline="-25000" dirty="0">
                <a:solidFill>
                  <a:srgbClr val="FF0000"/>
                </a:solidFill>
              </a:rPr>
              <a:t>g </a:t>
            </a:r>
            <a:r>
              <a:rPr lang="en-US" b="1" dirty="0">
                <a:solidFill>
                  <a:srgbClr val="FF0000"/>
                </a:solidFill>
              </a:rPr>
              <a:t>/[σ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baseline="-25000" dirty="0">
                <a:solidFill>
                  <a:srgbClr val="FF0000"/>
                </a:solidFill>
              </a:rPr>
              <a:t>g</a:t>
            </a:r>
            <a:r>
              <a:rPr lang="en-US" b="1" dirty="0">
                <a:solidFill>
                  <a:srgbClr val="FF0000"/>
                </a:solidFill>
              </a:rPr>
              <a:t> + σ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] = σ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baseline="-25000" dirty="0">
                <a:solidFill>
                  <a:srgbClr val="FF0000"/>
                </a:solidFill>
              </a:rPr>
              <a:t>g 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[y]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9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F-A310-3E47-86CB-9DD7A420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4975-04AD-354D-8B56-772611A9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Linear Mixed Models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/>
              <a:t>GREML (Genome-based Restricted Maximum Likelihood)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Computational challenges in GREML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Bias in SNP-heritability due to model misspecification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Power to detect SNP heritability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9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Maximum Likelihood Estimation (MLE)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9D5-8172-294D-8622-07C6577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551"/>
            <a:ext cx="11060151" cy="238061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1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100" b="1" dirty="0">
                <a:solidFill>
                  <a:srgbClr val="0070C0"/>
                </a:solidFill>
              </a:rPr>
              <a:t>Key idea 1</a:t>
            </a:r>
            <a:r>
              <a:rPr lang="en-US" sz="2100" dirty="0"/>
              <a:t>: Observed data are generated by random process.</a:t>
            </a:r>
          </a:p>
          <a:p>
            <a:pPr marL="0" indent="0" algn="just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0070C0"/>
                </a:solidFill>
              </a:rPr>
              <a:t>Key idea 2</a:t>
            </a:r>
            <a:r>
              <a:rPr lang="en-US" sz="2100" dirty="0"/>
              <a:t>: Random process corresponds to probability distribution (Normal, Poisson, etc.)</a:t>
            </a:r>
          </a:p>
          <a:p>
            <a:pPr marL="0" indent="0">
              <a:buNone/>
            </a:pPr>
            <a:endParaRPr lang="en-US" sz="2100" dirty="0"/>
          </a:p>
          <a:p>
            <a:pPr marL="0" indent="0" algn="just">
              <a:buNone/>
            </a:pPr>
            <a:r>
              <a:rPr lang="en-US" sz="2100" b="1" dirty="0">
                <a:solidFill>
                  <a:srgbClr val="0070C0"/>
                </a:solidFill>
              </a:rPr>
              <a:t>Key idea 3</a:t>
            </a:r>
            <a:r>
              <a:rPr lang="en-US" sz="2100" dirty="0"/>
              <a:t>: MLE looks for the probability distribution that is most likely to have generated the data.</a:t>
            </a:r>
          </a:p>
        </p:txBody>
      </p:sp>
    </p:spTree>
    <p:extLst>
      <p:ext uri="{BB962C8B-B14F-4D97-AF65-F5344CB8AC3E}">
        <p14:creationId xmlns:p14="http://schemas.microsoft.com/office/powerpoint/2010/main" val="26170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Maximum Likelihood Estimation (MLE)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8B687-8E63-2F41-95A4-84C5CEFE3E3A}"/>
              </a:ext>
            </a:extLst>
          </p:cNvPr>
          <p:cNvSpPr txBox="1"/>
          <p:nvPr/>
        </p:nvSpPr>
        <p:spPr>
          <a:xfrm>
            <a:off x="3387968" y="4097941"/>
            <a:ext cx="6686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y|X</a:t>
            </a:r>
            <a:r>
              <a:rPr lang="en-US" sz="4000" dirty="0"/>
              <a:t> ~ N(X</a:t>
            </a:r>
            <a:r>
              <a:rPr lang="en-US" sz="4000" dirty="0">
                <a:solidFill>
                  <a:schemeClr val="accent1"/>
                </a:solidFill>
              </a:rPr>
              <a:t>β</a:t>
            </a:r>
            <a:r>
              <a:rPr lang="en-US" sz="4000" dirty="0"/>
              <a:t>,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σ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aseline="-25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4000" dirty="0"/>
              <a:t> [ZZ’/M] +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000" dirty="0"/>
              <a:t>I</a:t>
            </a:r>
            <a:r>
              <a:rPr lang="en-US" sz="4000" baseline="-25000" dirty="0"/>
              <a:t>N</a:t>
            </a:r>
            <a:r>
              <a:rPr lang="en-US" sz="4000" dirty="0"/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44688E-D043-D349-BF7B-B500CDC31B5A}"/>
              </a:ext>
            </a:extLst>
          </p:cNvPr>
          <p:cNvSpPr/>
          <p:nvPr/>
        </p:nvSpPr>
        <p:spPr>
          <a:xfrm>
            <a:off x="6586626" y="3777676"/>
            <a:ext cx="1652337" cy="1291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9A5D6-AFFC-E648-A080-91405367A56A}"/>
              </a:ext>
            </a:extLst>
          </p:cNvPr>
          <p:cNvSpPr txBox="1"/>
          <p:nvPr/>
        </p:nvSpPr>
        <p:spPr>
          <a:xfrm>
            <a:off x="838200" y="5521516"/>
            <a:ext cx="6813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Notations</a:t>
            </a:r>
          </a:p>
          <a:p>
            <a:r>
              <a:rPr lang="en-US" dirty="0" err="1"/>
              <a:t>y|X</a:t>
            </a:r>
            <a:r>
              <a:rPr lang="en-US" dirty="0"/>
              <a:t>: distribution of y conditional on X</a:t>
            </a:r>
          </a:p>
          <a:p>
            <a:r>
              <a:rPr lang="en-US" dirty="0"/>
              <a:t>N(</a:t>
            </a:r>
            <a:r>
              <a:rPr lang="en-US" dirty="0" err="1"/>
              <a:t>m,v</a:t>
            </a:r>
            <a:r>
              <a:rPr lang="en-US" dirty="0"/>
              <a:t>): [multivariate] normal distribution with mean m and variance v.</a:t>
            </a:r>
          </a:p>
          <a:p>
            <a:r>
              <a:rPr lang="en-US" dirty="0"/>
              <a:t>I</a:t>
            </a:r>
            <a:r>
              <a:rPr lang="en-US" baseline="-25000" dirty="0"/>
              <a:t>N</a:t>
            </a:r>
            <a:r>
              <a:rPr lang="en-US" dirty="0"/>
              <a:t>: </a:t>
            </a:r>
            <a:r>
              <a:rPr lang="en-US" dirty="0" err="1"/>
              <a:t>NxN</a:t>
            </a:r>
            <a:r>
              <a:rPr lang="en-US" dirty="0"/>
              <a:t> identity matrix (1’s on the diagonal and 0’s elsewhere).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9268E2-F78E-A648-8EEC-D209A51E0E4E}"/>
              </a:ext>
            </a:extLst>
          </p:cNvPr>
          <p:cNvCxnSpPr>
            <a:cxnSpLocks/>
          </p:cNvCxnSpPr>
          <p:nvPr/>
        </p:nvCxnSpPr>
        <p:spPr>
          <a:xfrm>
            <a:off x="6071901" y="3759918"/>
            <a:ext cx="550241" cy="43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6FEF66-33BA-0D42-BE1B-E20FE1351738}"/>
              </a:ext>
            </a:extLst>
          </p:cNvPr>
          <p:cNvSpPr txBox="1"/>
          <p:nvPr/>
        </p:nvSpPr>
        <p:spPr>
          <a:xfrm>
            <a:off x="4070751" y="3202979"/>
            <a:ext cx="266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NxN</a:t>
            </a:r>
            <a:r>
              <a:rPr lang="en-US" dirty="0"/>
              <a:t> </a:t>
            </a:r>
            <a:r>
              <a:rPr lang="en-US" b="1" dirty="0"/>
              <a:t>Genetic Relationship </a:t>
            </a:r>
          </a:p>
          <a:p>
            <a:pPr algn="ctr"/>
            <a:r>
              <a:rPr lang="en-US" b="1" dirty="0"/>
              <a:t>Matrix </a:t>
            </a:r>
            <a:r>
              <a:rPr lang="en-US" dirty="0"/>
              <a:t>(GRM)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6101638-BA2D-CA40-9282-E52AB04EA29D}"/>
              </a:ext>
            </a:extLst>
          </p:cNvPr>
          <p:cNvSpPr/>
          <p:nvPr/>
        </p:nvSpPr>
        <p:spPr>
          <a:xfrm>
            <a:off x="2658161" y="4385022"/>
            <a:ext cx="48525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36685-1494-5646-83AF-DC32C4D5F244}"/>
              </a:ext>
            </a:extLst>
          </p:cNvPr>
          <p:cNvSpPr txBox="1"/>
          <p:nvPr/>
        </p:nvSpPr>
        <p:spPr>
          <a:xfrm>
            <a:off x="838200" y="1871176"/>
            <a:ext cx="1109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We classically assume </a:t>
            </a:r>
            <a:r>
              <a:rPr lang="en-US" sz="2400" b="1" dirty="0"/>
              <a:t>normal distribution </a:t>
            </a:r>
            <a:r>
              <a:rPr lang="en-US" sz="2400" dirty="0"/>
              <a:t>as </a:t>
            </a:r>
            <a:r>
              <a:rPr lang="en-US" sz="2400" i="1" dirty="0" err="1"/>
              <a:t>u</a:t>
            </a:r>
            <a:r>
              <a:rPr lang="en-US" sz="2400" baseline="-25000" dirty="0" err="1"/>
              <a:t>j</a:t>
            </a:r>
            <a:r>
              <a:rPr lang="en-US" sz="2400" dirty="0" err="1"/>
              <a:t>~N</a:t>
            </a:r>
            <a:r>
              <a:rPr lang="en-US" sz="2400" dirty="0"/>
              <a:t>(0,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</a:rPr>
              <a:t>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/M</a:t>
            </a:r>
            <a:r>
              <a:rPr lang="en-US" sz="2400" dirty="0"/>
              <a:t>) and </a:t>
            </a:r>
            <a:r>
              <a:rPr lang="en-US" sz="2400" i="1" dirty="0" err="1"/>
              <a:t>e</a:t>
            </a:r>
            <a:r>
              <a:rPr lang="en-US" sz="2400" baseline="-25000" dirty="0" err="1"/>
              <a:t>i</a:t>
            </a:r>
            <a:r>
              <a:rPr lang="en-US" sz="2400" dirty="0" err="1"/>
              <a:t>~N</a:t>
            </a:r>
            <a:r>
              <a:rPr lang="en-US" sz="2400" dirty="0"/>
              <a:t>(0,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400" dirty="0"/>
              <a:t>) [M SNPs].</a:t>
            </a:r>
          </a:p>
        </p:txBody>
      </p:sp>
    </p:spTree>
    <p:extLst>
      <p:ext uri="{BB962C8B-B14F-4D97-AF65-F5344CB8AC3E}">
        <p14:creationId xmlns:p14="http://schemas.microsoft.com/office/powerpoint/2010/main" val="165541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 Relationship Matrix (GRM)</a:t>
            </a:r>
          </a:p>
        </p:txBody>
      </p:sp>
      <p:pic>
        <p:nvPicPr>
          <p:cNvPr id="5" name="Picture 19" descr="Screen Shot 2015-02-26 at 9.17.39 PM.png">
            <a:extLst>
              <a:ext uri="{FF2B5EF4-FFF2-40B4-BE49-F238E27FC236}">
                <a16:creationId xmlns:a16="http://schemas.microsoft.com/office/drawing/2014/main" id="{7E4AD244-1B94-394D-9B6D-929AC07C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39" y="4603604"/>
            <a:ext cx="4495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0D5D7-9043-DE41-9256-4BF42494BEC3}"/>
              </a:ext>
            </a:extLst>
          </p:cNvPr>
          <p:cNvSpPr txBox="1"/>
          <p:nvPr/>
        </p:nvSpPr>
        <p:spPr>
          <a:xfrm>
            <a:off x="7816359" y="2013222"/>
            <a:ext cx="4194803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Example of GRM between </a:t>
            </a:r>
            <a:r>
              <a:rPr lang="en-US" b="1" i="1" dirty="0"/>
              <a:t>N</a:t>
            </a:r>
            <a:r>
              <a:rPr lang="en-US" b="1" dirty="0"/>
              <a:t>=3 individuals</a:t>
            </a:r>
          </a:p>
          <a:p>
            <a:pPr algn="ctr"/>
            <a:r>
              <a:rPr lang="en-US" b="1" dirty="0"/>
              <a:t>(over m=1000 SNPs)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[$bash] </a:t>
            </a:r>
            <a:r>
              <a:rPr lang="en-US" dirty="0" err="1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zless</a:t>
            </a:r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myGRM.grm.gz</a:t>
            </a:r>
            <a:endParaRPr lang="en-US" dirty="0">
              <a:solidFill>
                <a:srgbClr val="0070C0"/>
              </a:solidFill>
              <a:latin typeface="Letter Gothic Std" panose="020B0409020202030304" pitchFamily="49" charset="77"/>
              <a:ea typeface="MS Mincho" panose="02020609040205080304" pitchFamily="49" charset="-128"/>
            </a:endParaRP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1 1 1000  0.99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1 2 1000 -0.01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1 3 1000  0.01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2 2 1000  1.03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2 3 1000  0.03</a:t>
            </a:r>
          </a:p>
          <a:p>
            <a:r>
              <a:rPr lang="en-US" dirty="0">
                <a:solidFill>
                  <a:srgbClr val="0070C0"/>
                </a:solidFill>
                <a:latin typeface="Letter Gothic Std" panose="020B0409020202030304" pitchFamily="49" charset="77"/>
                <a:ea typeface="MS Mincho" panose="02020609040205080304" pitchFamily="49" charset="-128"/>
              </a:rPr>
              <a:t>3 3 1000  1.01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C3D0C-8777-3840-9A48-DFF835FE60A4}"/>
              </a:ext>
            </a:extLst>
          </p:cNvPr>
          <p:cNvSpPr txBox="1"/>
          <p:nvPr/>
        </p:nvSpPr>
        <p:spPr>
          <a:xfrm>
            <a:off x="991539" y="1940945"/>
            <a:ext cx="6359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y|X</a:t>
            </a:r>
            <a:r>
              <a:rPr lang="en-US" sz="4000" dirty="0"/>
              <a:t> ~ N(X</a:t>
            </a:r>
            <a:r>
              <a:rPr lang="en-US" sz="4000" dirty="0">
                <a:solidFill>
                  <a:schemeClr val="accent1"/>
                </a:solidFill>
              </a:rPr>
              <a:t>β</a:t>
            </a:r>
            <a:r>
              <a:rPr lang="en-US" sz="4000" dirty="0"/>
              <a:t>,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σ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aseline="-25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4000" dirty="0"/>
              <a:t> [GRM] +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000" dirty="0"/>
              <a:t>I</a:t>
            </a:r>
            <a:r>
              <a:rPr lang="en-US" sz="4000" baseline="-25000" dirty="0"/>
              <a:t>N</a:t>
            </a:r>
            <a:r>
              <a:rPr lang="en-US" sz="4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68FE7-3A2D-CB46-A107-C9E684E4BF25}"/>
              </a:ext>
            </a:extLst>
          </p:cNvPr>
          <p:cNvSpPr txBox="1"/>
          <p:nvPr/>
        </p:nvSpPr>
        <p:spPr>
          <a:xfrm>
            <a:off x="6301588" y="3587604"/>
            <a:ext cx="1186781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Tx/>
              <a:buAutoNum type="arabicPlain"/>
              <a:defRPr/>
            </a:pPr>
            <a:r>
              <a:rPr lang="en-US" sz="2000" baseline="0" dirty="0"/>
              <a:t>0    0</a:t>
            </a:r>
          </a:p>
          <a:p>
            <a:pPr algn="ctr">
              <a:defRPr/>
            </a:pPr>
            <a:r>
              <a:rPr lang="en-US" sz="2000" baseline="0" dirty="0"/>
              <a:t>0      1    0</a:t>
            </a:r>
          </a:p>
          <a:p>
            <a:pPr algn="ctr">
              <a:defRPr/>
            </a:pPr>
            <a:r>
              <a:rPr lang="en-US" sz="2000" baseline="0" dirty="0"/>
              <a:t>0      0    1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5D004-CBC8-3B47-8A61-302681611890}"/>
              </a:ext>
            </a:extLst>
          </p:cNvPr>
          <p:cNvSpPr txBox="1"/>
          <p:nvPr/>
        </p:nvSpPr>
        <p:spPr>
          <a:xfrm>
            <a:off x="3873685" y="2673541"/>
            <a:ext cx="209991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aseline="0" dirty="0"/>
              <a:t> .99    -0.01     .01</a:t>
            </a:r>
          </a:p>
          <a:p>
            <a:pPr algn="ctr">
              <a:defRPr/>
            </a:pPr>
            <a:r>
              <a:rPr lang="en-US" sz="2000" baseline="0" dirty="0"/>
              <a:t>-.01    1.07     .03</a:t>
            </a:r>
          </a:p>
          <a:p>
            <a:pPr algn="ctr">
              <a:defRPr/>
            </a:pPr>
            <a:r>
              <a:rPr lang="en-US" sz="2000" baseline="0" dirty="0"/>
              <a:t>-.03    .001   1.01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3ACE96-34EA-D147-8A8A-F25C89C11499}"/>
              </a:ext>
            </a:extLst>
          </p:cNvPr>
          <p:cNvCxnSpPr/>
          <p:nvPr/>
        </p:nvCxnSpPr>
        <p:spPr>
          <a:xfrm flipV="1">
            <a:off x="6891688" y="2673541"/>
            <a:ext cx="0" cy="69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46E73-A269-8641-A434-2D5715642833}"/>
                  </a:ext>
                </a:extLst>
              </p:cNvPr>
              <p:cNvSpPr txBox="1"/>
              <p:nvPr/>
            </p:nvSpPr>
            <p:spPr>
              <a:xfrm>
                <a:off x="1271339" y="5643977"/>
                <a:ext cx="725339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en-US" dirty="0"/>
                  <a:t>Tells us something about relatedness in the sample (</a:t>
                </a:r>
                <a:r>
                  <a:rPr lang="en-US" b="1" dirty="0">
                    <a:solidFill>
                      <a:srgbClr val="FF0000"/>
                    </a:solidFill>
                  </a:rPr>
                  <a:t>GRM</a:t>
                </a:r>
                <a:r>
                  <a:rPr lang="en-AU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2x Kinship</a:t>
                </a:r>
                <a:r>
                  <a:rPr lang="en-US" dirty="0"/>
                  <a:t>).</a:t>
                </a:r>
              </a:p>
              <a:p>
                <a:pPr marL="342900" indent="-342900">
                  <a:buAutoNum type="arabicParenBoth"/>
                </a:pPr>
                <a:r>
                  <a:rPr lang="en-US" dirty="0"/>
                  <a:t>Computationally costly…but can be re-used multiple times.</a:t>
                </a:r>
              </a:p>
              <a:p>
                <a:r>
                  <a:rPr lang="en-US" dirty="0"/>
                  <a:t>(3) Eigen decomposition of that matrix yields principal components.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46E73-A269-8641-A434-2D571564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39" y="5643977"/>
                <a:ext cx="7253396" cy="923330"/>
              </a:xfrm>
              <a:prstGeom prst="rect">
                <a:avLst/>
              </a:prstGeom>
              <a:blipFill>
                <a:blip r:embed="rId3"/>
                <a:stretch>
                  <a:fillRect l="-524" t="-2740" r="-175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REstricted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our focus in on estimating variance components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/>
              <a:t>), we prefer to use a </a:t>
            </a:r>
            <a:r>
              <a:rPr lang="en-US" dirty="0" err="1"/>
              <a:t>REstricted</a:t>
            </a:r>
            <a:r>
              <a:rPr lang="en-US" dirty="0"/>
              <a:t> Maximum Likelihood estimation (REML).</a:t>
            </a:r>
          </a:p>
          <a:p>
            <a:endParaRPr lang="en-US" dirty="0"/>
          </a:p>
          <a:p>
            <a:r>
              <a:rPr lang="en-US" dirty="0"/>
              <a:t>The principle is simply to remove (</a:t>
            </a:r>
            <a:r>
              <a:rPr lang="en-US" dirty="0" err="1"/>
              <a:t>residualise</a:t>
            </a:r>
            <a:r>
              <a:rPr lang="en-US" dirty="0"/>
              <a:t>) the fixed effects from the inference.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When sample size is large, MLE and REML are equivalent</a:t>
            </a:r>
            <a:r>
              <a:rPr lang="en-US" dirty="0"/>
              <a:t>. [</a:t>
            </a:r>
            <a:r>
              <a:rPr lang="en-US" dirty="0">
                <a:solidFill>
                  <a:srgbClr val="FF0000"/>
                </a:solidFill>
              </a:rPr>
              <a:t>distinguish REML from GREML</a:t>
            </a:r>
            <a:r>
              <a:rPr lang="en-US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1E6AC-877C-3542-8971-C3058AED4DBA}"/>
              </a:ext>
            </a:extLst>
          </p:cNvPr>
          <p:cNvSpPr txBox="1"/>
          <p:nvPr/>
        </p:nvSpPr>
        <p:spPr>
          <a:xfrm>
            <a:off x="2752616" y="4164592"/>
            <a:ext cx="6552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y*|X ~ N(0,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σ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aseline="-25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4000" dirty="0"/>
              <a:t> [ZZ’/M] +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000" dirty="0"/>
              <a:t>I</a:t>
            </a:r>
            <a:r>
              <a:rPr lang="en-US" sz="4000" baseline="-25000" dirty="0"/>
              <a:t>N</a:t>
            </a:r>
            <a:r>
              <a:rPr lang="en-US" sz="4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1CEB0-1FC3-8E4A-863E-D00DA58A0D25}"/>
              </a:ext>
            </a:extLst>
          </p:cNvPr>
          <p:cNvSpPr txBox="1"/>
          <p:nvPr/>
        </p:nvSpPr>
        <p:spPr>
          <a:xfrm>
            <a:off x="3661506" y="735518"/>
            <a:ext cx="5928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REML = MLE on </a:t>
            </a:r>
            <a:r>
              <a:rPr lang="en-US" sz="3200" b="1" dirty="0" err="1">
                <a:solidFill>
                  <a:srgbClr val="FF0000"/>
                </a:solidFill>
              </a:rPr>
              <a:t>residualised</a:t>
            </a:r>
            <a:r>
              <a:rPr lang="en-US" sz="3200" b="1" dirty="0">
                <a:solidFill>
                  <a:srgbClr val="FF0000"/>
                </a:solidFill>
              </a:rPr>
              <a:t> data!</a:t>
            </a:r>
          </a:p>
        </p:txBody>
      </p:sp>
    </p:spTree>
    <p:extLst>
      <p:ext uri="{BB962C8B-B14F-4D97-AF65-F5344CB8AC3E}">
        <p14:creationId xmlns:p14="http://schemas.microsoft.com/office/powerpoint/2010/main" val="422433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F-A310-3E47-86CB-9DD7A420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4975-04AD-354D-8B56-772611A9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Linear Mixed Models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GREML (Genome-based Restricted Maximum Likelihood)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/>
              <a:t>Computational challenges in GREML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Bias in SNP-heritability due to model misspecification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Power to detect SNP heritability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1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Computational challenge in GREML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5120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number of algorithms have been developed to estimate variance components under GREML (at least 3 implemented in GCTA, Yang </a:t>
            </a:r>
            <a:r>
              <a:rPr lang="en-US" i="1" dirty="0"/>
              <a:t>et al. </a:t>
            </a:r>
            <a:r>
              <a:rPr lang="en-US" dirty="0"/>
              <a:t>2011  </a:t>
            </a:r>
            <a:r>
              <a:rPr lang="en-US" sz="2000" b="1" dirty="0">
                <a:solidFill>
                  <a:srgbClr val="0070C0"/>
                </a:solidFill>
                <a:latin typeface="Letter Gothic Std" panose="020B0409020202030304" pitchFamily="49" charset="77"/>
              </a:rPr>
              <a:t>--</a:t>
            </a:r>
            <a:r>
              <a:rPr lang="en-US" sz="2000" b="1" dirty="0" err="1">
                <a:solidFill>
                  <a:srgbClr val="0070C0"/>
                </a:solidFill>
                <a:latin typeface="Letter Gothic Std" panose="020B0409020202030304" pitchFamily="49" charset="77"/>
              </a:rPr>
              <a:t>reml-alg</a:t>
            </a:r>
            <a:r>
              <a:rPr lang="en-US" sz="2000" b="1" dirty="0">
                <a:solidFill>
                  <a:srgbClr val="0070C0"/>
                </a:solidFill>
                <a:latin typeface="Letter Gothic Std" panose="020B0409020202030304" pitchFamily="49" charset="77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option</a:t>
            </a:r>
            <a:r>
              <a:rPr lang="en-US" dirty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2"/>
                </a:solidFill>
              </a:rPr>
              <a:t>Computational complexity is however </a:t>
            </a:r>
            <a:r>
              <a:rPr lang="en-US" b="1" dirty="0">
                <a:solidFill>
                  <a:schemeClr val="bg2"/>
                </a:solidFill>
              </a:rPr>
              <a:t>cubic</a:t>
            </a:r>
            <a:r>
              <a:rPr lang="en-US" dirty="0">
                <a:solidFill>
                  <a:schemeClr val="bg2"/>
                </a:solidFill>
              </a:rPr>
              <a:t> with respect to sample size </a:t>
            </a:r>
            <a:r>
              <a:rPr lang="en-US" i="1" dirty="0">
                <a:solidFill>
                  <a:schemeClr val="bg2"/>
                </a:solidFill>
                <a:latin typeface="Letter Gothic Std" panose="020B0409020202030304" pitchFamily="49" charset="77"/>
              </a:rPr>
              <a:t>~O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(N</a:t>
            </a:r>
            <a:r>
              <a:rPr lang="en-US" baseline="30000" dirty="0">
                <a:solidFill>
                  <a:schemeClr val="bg2"/>
                </a:solidFill>
                <a:latin typeface="Letter Gothic Std" panose="020B0409020202030304" pitchFamily="49" charset="77"/>
              </a:rPr>
              <a:t>3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),</a:t>
            </a:r>
            <a:r>
              <a:rPr lang="en-US" dirty="0">
                <a:solidFill>
                  <a:schemeClr val="bg2"/>
                </a:solidFill>
              </a:rPr>
              <a:t>i.e. if you increase your sample size by a factor 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, computational time is increased by a factor 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~k</a:t>
            </a:r>
            <a:r>
              <a:rPr lang="en-US" baseline="30000" dirty="0">
                <a:solidFill>
                  <a:schemeClr val="bg2"/>
                </a:solidFill>
                <a:latin typeface="Letter Gothic Std" panose="020B0409020202030304" pitchFamily="49" charset="77"/>
              </a:rPr>
              <a:t>3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Alternatives are approximate inference as implemented in BOLT-LMM software (</a:t>
            </a:r>
            <a:r>
              <a:rPr lang="en-US" dirty="0" err="1">
                <a:solidFill>
                  <a:schemeClr val="bg2"/>
                </a:solidFill>
              </a:rPr>
              <a:t>Loh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et al.</a:t>
            </a:r>
            <a:r>
              <a:rPr lang="en-US" dirty="0">
                <a:solidFill>
                  <a:schemeClr val="bg2"/>
                </a:solidFill>
              </a:rPr>
              <a:t> 2015) or “</a:t>
            </a:r>
            <a:r>
              <a:rPr lang="en-US" i="1" dirty="0">
                <a:solidFill>
                  <a:schemeClr val="bg2"/>
                </a:solidFill>
              </a:rPr>
              <a:t>divide and conquer</a:t>
            </a:r>
            <a:r>
              <a:rPr lang="en-US" dirty="0">
                <a:solidFill>
                  <a:schemeClr val="bg2"/>
                </a:solidFill>
              </a:rPr>
              <a:t>” approaches.</a:t>
            </a:r>
          </a:p>
        </p:txBody>
      </p:sp>
    </p:spTree>
    <p:extLst>
      <p:ext uri="{BB962C8B-B14F-4D97-AF65-F5344CB8AC3E}">
        <p14:creationId xmlns:p14="http://schemas.microsoft.com/office/powerpoint/2010/main" val="207308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Computational challenge in GREML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5120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chemeClr val="bg2"/>
                </a:solidFill>
              </a:rPr>
              <a:t>A number of algorithms have been developed to estimate variance components under GREML (at least 3 implemented in GCTA, Yang </a:t>
            </a:r>
            <a:r>
              <a:rPr lang="en-US" i="1" dirty="0">
                <a:solidFill>
                  <a:schemeClr val="bg2"/>
                </a:solidFill>
              </a:rPr>
              <a:t>et al. </a:t>
            </a:r>
            <a:r>
              <a:rPr lang="en-US" dirty="0">
                <a:solidFill>
                  <a:schemeClr val="bg2"/>
                </a:solidFill>
              </a:rPr>
              <a:t>2011  </a:t>
            </a:r>
            <a:r>
              <a:rPr lang="en-US" sz="2000" b="1" dirty="0">
                <a:solidFill>
                  <a:schemeClr val="bg2"/>
                </a:solidFill>
                <a:latin typeface="Letter Gothic Std" panose="020B0409020202030304" pitchFamily="49" charset="77"/>
              </a:rPr>
              <a:t>--</a:t>
            </a:r>
            <a:r>
              <a:rPr lang="en-US" sz="2000" b="1" dirty="0" err="1">
                <a:solidFill>
                  <a:schemeClr val="bg2"/>
                </a:solidFill>
                <a:latin typeface="Letter Gothic Std" panose="020B0409020202030304" pitchFamily="49" charset="77"/>
              </a:rPr>
              <a:t>reml-alg</a:t>
            </a:r>
            <a:r>
              <a:rPr lang="en-US" sz="2000" b="1" dirty="0">
                <a:solidFill>
                  <a:schemeClr val="bg2"/>
                </a:solidFill>
                <a:latin typeface="Letter Gothic Std" panose="020B0409020202030304" pitchFamily="49" charset="77"/>
              </a:rPr>
              <a:t>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</a:t>
            </a:r>
            <a:r>
              <a:rPr lang="en-US" dirty="0">
                <a:solidFill>
                  <a:schemeClr val="bg2"/>
                </a:solidFill>
              </a:rPr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Computational complexity is however </a:t>
            </a:r>
            <a:r>
              <a:rPr lang="en-US" b="1" dirty="0">
                <a:solidFill>
                  <a:srgbClr val="FF0000"/>
                </a:solidFill>
              </a:rPr>
              <a:t>cubic</a:t>
            </a:r>
            <a:r>
              <a:rPr lang="en-US" dirty="0"/>
              <a:t> with respect to sample size </a:t>
            </a:r>
            <a:r>
              <a:rPr lang="en-US" i="1" dirty="0">
                <a:latin typeface="Letter Gothic Std" panose="020B0409020202030304" pitchFamily="49" charset="77"/>
              </a:rPr>
              <a:t>~O</a:t>
            </a:r>
            <a:r>
              <a:rPr lang="en-US" dirty="0">
                <a:latin typeface="Letter Gothic Std" panose="020B0409020202030304" pitchFamily="49" charset="77"/>
              </a:rPr>
              <a:t>(N</a:t>
            </a:r>
            <a:r>
              <a:rPr lang="en-US" baseline="30000" dirty="0">
                <a:latin typeface="Letter Gothic Std" panose="020B0409020202030304" pitchFamily="49" charset="77"/>
              </a:rPr>
              <a:t>3</a:t>
            </a:r>
            <a:r>
              <a:rPr lang="en-US" dirty="0">
                <a:latin typeface="Letter Gothic Std" panose="020B0409020202030304" pitchFamily="49" charset="77"/>
              </a:rPr>
              <a:t>),</a:t>
            </a:r>
            <a:r>
              <a:rPr lang="en-US" dirty="0"/>
              <a:t>i.e. if you increase your sample size by a factor </a:t>
            </a:r>
            <a:r>
              <a:rPr lang="en-US" dirty="0">
                <a:latin typeface="Letter Gothic Std" panose="020B0409020202030304" pitchFamily="49" charset="77"/>
              </a:rPr>
              <a:t>k</a:t>
            </a:r>
            <a:r>
              <a:rPr lang="en-US" dirty="0"/>
              <a:t>, computational time is increased by a factor </a:t>
            </a:r>
            <a:r>
              <a:rPr lang="en-US" dirty="0">
                <a:latin typeface="Letter Gothic Std" panose="020B0409020202030304" pitchFamily="49" charset="77"/>
              </a:rPr>
              <a:t>~k</a:t>
            </a:r>
            <a:r>
              <a:rPr lang="en-US" baseline="30000" dirty="0">
                <a:latin typeface="Letter Gothic Std" panose="020B0409020202030304" pitchFamily="49" charset="77"/>
              </a:rPr>
              <a:t>3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2"/>
                </a:solidFill>
              </a:rPr>
              <a:t>Alternatives are approximate inference as implemented in BOLT-LMM software (</a:t>
            </a:r>
            <a:r>
              <a:rPr lang="en-US" dirty="0" err="1">
                <a:solidFill>
                  <a:schemeClr val="bg2"/>
                </a:solidFill>
              </a:rPr>
              <a:t>Loh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et al.</a:t>
            </a:r>
            <a:r>
              <a:rPr lang="en-US" dirty="0">
                <a:solidFill>
                  <a:schemeClr val="bg2"/>
                </a:solidFill>
              </a:rPr>
              <a:t> 2015) or “</a:t>
            </a:r>
            <a:r>
              <a:rPr lang="en-US" i="1" dirty="0">
                <a:solidFill>
                  <a:schemeClr val="bg2"/>
                </a:solidFill>
              </a:rPr>
              <a:t>divide and conquer</a:t>
            </a:r>
            <a:r>
              <a:rPr lang="en-US" dirty="0">
                <a:solidFill>
                  <a:schemeClr val="bg2"/>
                </a:solidFill>
              </a:rPr>
              <a:t>” approaches.</a:t>
            </a:r>
          </a:p>
        </p:txBody>
      </p:sp>
    </p:spTree>
    <p:extLst>
      <p:ext uri="{BB962C8B-B14F-4D97-AF65-F5344CB8AC3E}">
        <p14:creationId xmlns:p14="http://schemas.microsoft.com/office/powerpoint/2010/main" val="248209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Computational challenge in GREML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5120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chemeClr val="bg2"/>
                </a:solidFill>
              </a:rPr>
              <a:t>A number of algorithms have been developed to estimate variance components under GREML (at least 3 implemented in GCTA, Yang </a:t>
            </a:r>
            <a:r>
              <a:rPr lang="en-US" i="1" dirty="0">
                <a:solidFill>
                  <a:schemeClr val="bg2"/>
                </a:solidFill>
              </a:rPr>
              <a:t>et al. </a:t>
            </a:r>
            <a:r>
              <a:rPr lang="en-US" dirty="0">
                <a:solidFill>
                  <a:schemeClr val="bg2"/>
                </a:solidFill>
              </a:rPr>
              <a:t>2011  </a:t>
            </a:r>
            <a:r>
              <a:rPr lang="en-US" sz="2000" b="1" dirty="0">
                <a:solidFill>
                  <a:schemeClr val="bg2"/>
                </a:solidFill>
                <a:latin typeface="Letter Gothic Std" panose="020B0409020202030304" pitchFamily="49" charset="77"/>
              </a:rPr>
              <a:t>--</a:t>
            </a:r>
            <a:r>
              <a:rPr lang="en-US" sz="2000" b="1" dirty="0" err="1">
                <a:solidFill>
                  <a:schemeClr val="bg2"/>
                </a:solidFill>
                <a:latin typeface="Letter Gothic Std" panose="020B0409020202030304" pitchFamily="49" charset="77"/>
              </a:rPr>
              <a:t>reml-alg</a:t>
            </a:r>
            <a:r>
              <a:rPr lang="en-US" sz="2000" b="1" dirty="0">
                <a:solidFill>
                  <a:schemeClr val="bg2"/>
                </a:solidFill>
                <a:latin typeface="Letter Gothic Std" panose="020B0409020202030304" pitchFamily="49" charset="77"/>
              </a:rPr>
              <a:t>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</a:t>
            </a:r>
            <a:r>
              <a:rPr lang="en-US" dirty="0">
                <a:solidFill>
                  <a:schemeClr val="bg2"/>
                </a:solidFill>
              </a:rPr>
              <a:t>).</a:t>
            </a: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Computational complexity is however </a:t>
            </a:r>
            <a:r>
              <a:rPr lang="en-US" b="1" dirty="0">
                <a:solidFill>
                  <a:schemeClr val="bg2"/>
                </a:solidFill>
              </a:rPr>
              <a:t>cubic</a:t>
            </a:r>
            <a:r>
              <a:rPr lang="en-US" dirty="0">
                <a:solidFill>
                  <a:schemeClr val="bg2"/>
                </a:solidFill>
              </a:rPr>
              <a:t> with respect to sample size </a:t>
            </a:r>
            <a:r>
              <a:rPr lang="en-US" i="1" dirty="0">
                <a:solidFill>
                  <a:schemeClr val="bg2"/>
                </a:solidFill>
                <a:latin typeface="Letter Gothic Std" panose="020B0409020202030304" pitchFamily="49" charset="77"/>
              </a:rPr>
              <a:t>~O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(N</a:t>
            </a:r>
            <a:r>
              <a:rPr lang="en-US" baseline="30000" dirty="0">
                <a:solidFill>
                  <a:schemeClr val="bg2"/>
                </a:solidFill>
                <a:latin typeface="Letter Gothic Std" panose="020B0409020202030304" pitchFamily="49" charset="77"/>
              </a:rPr>
              <a:t>3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),</a:t>
            </a:r>
            <a:r>
              <a:rPr lang="en-US" dirty="0">
                <a:solidFill>
                  <a:schemeClr val="bg2"/>
                </a:solidFill>
              </a:rPr>
              <a:t>i.e. if you increase your sample size by a factor 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, computational time is increased by a factor </a:t>
            </a:r>
            <a:r>
              <a:rPr lang="en-US" dirty="0">
                <a:solidFill>
                  <a:schemeClr val="bg2"/>
                </a:solidFill>
                <a:latin typeface="Letter Gothic Std" panose="020B0409020202030304" pitchFamily="49" charset="77"/>
              </a:rPr>
              <a:t>~k</a:t>
            </a:r>
            <a:r>
              <a:rPr lang="en-US" baseline="30000" dirty="0">
                <a:solidFill>
                  <a:schemeClr val="bg2"/>
                </a:solidFill>
                <a:latin typeface="Letter Gothic Std" panose="020B0409020202030304" pitchFamily="49" charset="77"/>
              </a:rPr>
              <a:t>3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Alternatives are approximate inference as implemented in BOLT-LMM software (</a:t>
            </a:r>
            <a:r>
              <a:rPr lang="en-US" dirty="0" err="1"/>
              <a:t>Loh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2015) or “</a:t>
            </a:r>
            <a:r>
              <a:rPr lang="en-US" i="1" dirty="0"/>
              <a:t>divide and conquer</a:t>
            </a:r>
            <a:r>
              <a:rPr lang="en-US" dirty="0"/>
              <a:t>” approaches.</a:t>
            </a:r>
          </a:p>
        </p:txBody>
      </p:sp>
    </p:spTree>
    <p:extLst>
      <p:ext uri="{BB962C8B-B14F-4D97-AF65-F5344CB8AC3E}">
        <p14:creationId xmlns:p14="http://schemas.microsoft.com/office/powerpoint/2010/main" val="315107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F4D6E6-4D74-8F4B-8C2B-26F60148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321"/>
            <a:ext cx="12192000" cy="28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F-A310-3E47-86CB-9DD7A420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4975-04AD-354D-8B56-772611A9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Linear Mixed Models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GREML (Genome-based Restricted Maximum Likelihood)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Computational challenges in GREML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/>
              <a:t>Bias in SNP-heritability due to model misspecification</a:t>
            </a:r>
          </a:p>
          <a:p>
            <a:endParaRPr lang="en-US" b="1" dirty="0"/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Power to detect SNP heritability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716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Few things to be aware of…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baseline="-25000" dirty="0"/>
              <a:t>SNP</a:t>
            </a:r>
            <a:r>
              <a:rPr lang="en-US" dirty="0"/>
              <a:t>&lt;</a:t>
            </a:r>
            <a:r>
              <a:rPr lang="en-US" i="1" dirty="0"/>
              <a:t>h</a:t>
            </a:r>
            <a:r>
              <a:rPr lang="en-US" baseline="30000" dirty="0"/>
              <a:t>2 </a:t>
            </a:r>
            <a:r>
              <a:rPr lang="en-US" dirty="0"/>
              <a:t>in general when SNPs poorly tag causal variants.</a:t>
            </a:r>
            <a:endParaRPr lang="en-US" baseline="30000" dirty="0"/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2"/>
                </a:solidFill>
              </a:rPr>
              <a:t>However, even if causal variants are “captured”, biases may still arise because of specific features of the genetic architecture of traits (e.g. LD pruning). [Can be fixed with MAF or LD stratification]</a:t>
            </a: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Also, under assortative mating interpretation of estimates of SNP heritability can be challenging. </a:t>
            </a: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It is important to use unrelated individuals to estimate SNP heritability, otherwise estimates can be biased by shared environment (as for family-based estimates). Classical GRM thresholds are &gt;0.05 or &gt;0.025.</a:t>
            </a:r>
          </a:p>
        </p:txBody>
      </p:sp>
    </p:spTree>
    <p:extLst>
      <p:ext uri="{BB962C8B-B14F-4D97-AF65-F5344CB8AC3E}">
        <p14:creationId xmlns:p14="http://schemas.microsoft.com/office/powerpoint/2010/main" val="124920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Few things to be aware of…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i="1" dirty="0">
                <a:solidFill>
                  <a:schemeClr val="bg2"/>
                </a:solidFill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baseline="-25000" dirty="0">
                <a:solidFill>
                  <a:schemeClr val="bg2"/>
                </a:solidFill>
              </a:rPr>
              <a:t>SNP</a:t>
            </a:r>
            <a:r>
              <a:rPr lang="en-US" dirty="0">
                <a:solidFill>
                  <a:schemeClr val="bg2"/>
                </a:solidFill>
              </a:rPr>
              <a:t>&lt;</a:t>
            </a:r>
            <a:r>
              <a:rPr lang="en-US" i="1" dirty="0">
                <a:solidFill>
                  <a:schemeClr val="bg2"/>
                </a:solidFill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 </a:t>
            </a:r>
            <a:r>
              <a:rPr lang="en-US" dirty="0">
                <a:solidFill>
                  <a:schemeClr val="bg2"/>
                </a:solidFill>
              </a:rPr>
              <a:t>in general when SNPs poorly tag causal variants.</a:t>
            </a:r>
            <a:endParaRPr lang="en-US" baseline="30000" dirty="0">
              <a:solidFill>
                <a:schemeClr val="bg2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en-US" dirty="0"/>
              <a:t>However, even if causal variants are “captured”, biases may still arise because of specific features of the genetic architecture of traits (e.g. LD pruning). [</a:t>
            </a:r>
            <a:r>
              <a:rPr lang="en-US" dirty="0">
                <a:solidFill>
                  <a:srgbClr val="FF0000"/>
                </a:solidFill>
              </a:rPr>
              <a:t>Can be fixed with MAF or LD stratification</a:t>
            </a:r>
            <a:r>
              <a:rPr lang="en-US" dirty="0"/>
              <a:t>]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2"/>
                </a:solidFill>
              </a:rPr>
              <a:t>Also, under assortative mating interpretation of estimates of SNP heritability can be challenging. </a:t>
            </a: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It is important to use unrelated individuals to estimate SNP heritability, otherwise estimates can be biased by shared environment (as for family-based estimates). Classical GRM thresholds are &gt;0.05 or &gt;0.025.</a:t>
            </a:r>
          </a:p>
        </p:txBody>
      </p:sp>
    </p:spTree>
    <p:extLst>
      <p:ext uri="{BB962C8B-B14F-4D97-AF65-F5344CB8AC3E}">
        <p14:creationId xmlns:p14="http://schemas.microsoft.com/office/powerpoint/2010/main" val="341117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Few things to be aware of…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i="1" dirty="0">
                <a:solidFill>
                  <a:schemeClr val="bg2"/>
                </a:solidFill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baseline="-25000" dirty="0">
                <a:solidFill>
                  <a:schemeClr val="bg2"/>
                </a:solidFill>
              </a:rPr>
              <a:t>SNP</a:t>
            </a:r>
            <a:r>
              <a:rPr lang="en-US" dirty="0">
                <a:solidFill>
                  <a:schemeClr val="bg2"/>
                </a:solidFill>
              </a:rPr>
              <a:t>&lt;</a:t>
            </a:r>
            <a:r>
              <a:rPr lang="en-US" i="1" dirty="0">
                <a:solidFill>
                  <a:schemeClr val="bg2"/>
                </a:solidFill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 </a:t>
            </a:r>
            <a:r>
              <a:rPr lang="en-US" dirty="0">
                <a:solidFill>
                  <a:schemeClr val="bg2"/>
                </a:solidFill>
              </a:rPr>
              <a:t>in general when SNPs poorly tag causal variants.</a:t>
            </a:r>
            <a:endParaRPr lang="en-US" baseline="30000" dirty="0">
              <a:solidFill>
                <a:schemeClr val="bg2"/>
              </a:solidFill>
            </a:endParaRP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However, even if causal variants are “captured”, biases may still arise because of specific features of the genetic architecture of traits (e.g. LD pruning). [Can be fixed with MAF or LD stratification]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Also, under assortative mating interpretation of estimates of SNP heritability can be challenging. 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2"/>
                </a:solidFill>
              </a:rPr>
              <a:t>It is important to use unrelated individuals to estimate SNP heritability, otherwise estimates can be biased by shared environment (as for family-based estimates). Classical GRM thresholds are &gt;0.05 or &gt;0.025.</a:t>
            </a:r>
          </a:p>
        </p:txBody>
      </p:sp>
    </p:spTree>
    <p:extLst>
      <p:ext uri="{BB962C8B-B14F-4D97-AF65-F5344CB8AC3E}">
        <p14:creationId xmlns:p14="http://schemas.microsoft.com/office/powerpoint/2010/main" val="190088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Few things to be aware of…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baseline="-25000" dirty="0">
                <a:solidFill>
                  <a:schemeClr val="bg2"/>
                </a:solidFill>
              </a:rPr>
              <a:t>SNP</a:t>
            </a:r>
            <a:r>
              <a:rPr lang="en-US" dirty="0">
                <a:solidFill>
                  <a:schemeClr val="bg2"/>
                </a:solidFill>
              </a:rPr>
              <a:t>&lt;</a:t>
            </a:r>
            <a:r>
              <a:rPr lang="en-US" i="1" dirty="0">
                <a:solidFill>
                  <a:schemeClr val="bg2"/>
                </a:solidFill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 </a:t>
            </a:r>
            <a:r>
              <a:rPr lang="en-US" dirty="0">
                <a:solidFill>
                  <a:schemeClr val="bg2"/>
                </a:solidFill>
              </a:rPr>
              <a:t>in general when SNPs poorly tag causal variants.</a:t>
            </a:r>
            <a:endParaRPr lang="en-US" baseline="30000" dirty="0">
              <a:solidFill>
                <a:schemeClr val="bg2"/>
              </a:solidFill>
            </a:endParaRP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However, even if causal variants are “captured”, biases may still arise because of specific features of the genetic architecture of traits (e.g. LD pruning). [Can be fixed with MAF or LD stratification]</a:t>
            </a:r>
          </a:p>
          <a:p>
            <a:pPr algn="just"/>
            <a:endParaRPr lang="en-US" dirty="0">
              <a:solidFill>
                <a:schemeClr val="bg2"/>
              </a:solidFill>
            </a:endParaRPr>
          </a:p>
          <a:p>
            <a:pPr algn="just"/>
            <a:r>
              <a:rPr lang="en-US" dirty="0">
                <a:solidFill>
                  <a:schemeClr val="bg2"/>
                </a:solidFill>
              </a:rPr>
              <a:t>Also, under assortative mating interpretation of estimates of SNP heritability can be challenging.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is important to use unrelated individuals to estimate SNP heritability, otherwise estimates can be biased by shared environment (as for family-based estimates). Classical GRM thresholds are &gt;0.05 or &gt;0.025.</a:t>
            </a:r>
          </a:p>
        </p:txBody>
      </p:sp>
    </p:spTree>
    <p:extLst>
      <p:ext uri="{BB962C8B-B14F-4D97-AF65-F5344CB8AC3E}">
        <p14:creationId xmlns:p14="http://schemas.microsoft.com/office/powerpoint/2010/main" val="328951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Few things to be aware of…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baseline="-25000" dirty="0"/>
              <a:t>SNP</a:t>
            </a:r>
            <a:r>
              <a:rPr lang="en-US" dirty="0"/>
              <a:t>&lt;</a:t>
            </a:r>
            <a:r>
              <a:rPr lang="en-US" i="1" dirty="0"/>
              <a:t>h</a:t>
            </a:r>
            <a:r>
              <a:rPr lang="en-US" baseline="30000" dirty="0"/>
              <a:t>2 </a:t>
            </a:r>
            <a:r>
              <a:rPr lang="en-US" dirty="0"/>
              <a:t>in general when SNPs poorly tag causal variants.</a:t>
            </a:r>
            <a:endParaRPr lang="en-US" baseline="300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However, even if causal variants are “captured”, biases may still arise because of specific features of the genetic architecture of traits (e.g. LD pruning). [</a:t>
            </a:r>
            <a:r>
              <a:rPr lang="en-US" dirty="0">
                <a:solidFill>
                  <a:srgbClr val="FF0000"/>
                </a:solidFill>
              </a:rPr>
              <a:t>Can be fixed with MAF or LD stratification</a:t>
            </a:r>
            <a:r>
              <a:rPr lang="en-US" dirty="0"/>
              <a:t>]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Also, under assortative mating interpretation of estimates of SNP heritability can be challenging.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is important to use unrelated individuals to estimate SNP heritability, otherwise estimates can be biased by shared environment (as for family-based estimates). Classical GRM thresholds are &gt;0.05 or &gt;0.025.</a:t>
            </a:r>
          </a:p>
        </p:txBody>
      </p:sp>
    </p:spTree>
    <p:extLst>
      <p:ext uri="{BB962C8B-B14F-4D97-AF65-F5344CB8AC3E}">
        <p14:creationId xmlns:p14="http://schemas.microsoft.com/office/powerpoint/2010/main" val="225994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F-A310-3E47-86CB-9DD7A420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4975-04AD-354D-8B56-772611A9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Linear Mixed Models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GREML (Genome-based Restricted Maximum Likelihood)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Computational challenges in GREML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Bias in SNP-heritability due to model misspecification</a:t>
            </a:r>
          </a:p>
          <a:p>
            <a:endParaRPr lang="en-US" b="1" dirty="0"/>
          </a:p>
          <a:p>
            <a:r>
              <a:rPr lang="en-US" b="1" dirty="0"/>
              <a:t>Power to detect SNP heritability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9771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I know if my sample is large enough?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3785BF-5596-8F4D-9E8A-1EFA208FC6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0875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dirty="0"/>
                  <a:t> Visscher et al. (2014) derived the expectation of the standard error (SE) of estimates of SNP heritability as</a:t>
                </a:r>
              </a:p>
              <a:p>
                <a:pPr algn="just"/>
                <a:endParaRPr lang="en-US" baseline="30000" dirty="0"/>
              </a:p>
              <a:p>
                <a:pPr marL="0" indent="0" algn="just">
                  <a:buNone/>
                </a:pPr>
                <a:r>
                  <a:rPr lang="en-US" dirty="0"/>
                  <a:t>	SE(</a:t>
                </a:r>
                <a:r>
                  <a:rPr lang="en-US" i="1" dirty="0"/>
                  <a:t>h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SNP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AU" i="1"/>
                      <m:t>≈</m:t>
                    </m:r>
                  </m:oMath>
                </a14:m>
                <a:r>
                  <a:rPr lang="en-US" dirty="0"/>
                  <a:t> 1/[N SD[GRM]]</a:t>
                </a:r>
                <a:r>
                  <a:rPr lang="en-AU" dirty="0"/>
                  <a:t> </a:t>
                </a:r>
              </a:p>
              <a:p>
                <a:pPr marL="0" indent="0" algn="just">
                  <a:buNone/>
                </a:pPr>
                <a:endParaRPr lang="en-AU" i="1" dirty="0"/>
              </a:p>
              <a:p>
                <a:pPr marL="0" indent="0" algn="just">
                  <a:buNone/>
                </a:pPr>
                <a:r>
                  <a:rPr lang="en-US" dirty="0"/>
                  <a:t>In Europeans SD(GRM)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/>
                  <a:t>-5</a:t>
                </a:r>
                <a:r>
                  <a:rPr lang="en-US" dirty="0"/>
                  <a:t>. Therefore SE(</a:t>
                </a:r>
                <a:r>
                  <a:rPr lang="en-US" i="1" dirty="0"/>
                  <a:t>h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SNP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316/N.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	</a:t>
                </a:r>
                <a:r>
                  <a:rPr lang="en-AU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If N=10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then expected SE</a:t>
                </a:r>
                <a:r>
                  <a:rPr lang="en-AU" dirty="0">
                    <a:solidFill>
                      <a:schemeClr val="accent1">
                        <a:lumMod val="75000"/>
                      </a:schemeClr>
                    </a:solidFill>
                  </a:rPr>
                  <a:t> is ~0.003 [10 divide and conquer =&gt; SE~0.01].</a:t>
                </a:r>
                <a:r>
                  <a:rPr lang="en-US" dirty="0"/>
                  <a:t> 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Consequence: e.g. need </a:t>
                </a:r>
                <a:r>
                  <a:rPr lang="en-US" i="1" dirty="0"/>
                  <a:t>N</a:t>
                </a:r>
                <a:r>
                  <a:rPr lang="en-US" dirty="0"/>
                  <a:t>&gt; 3,500 to detect an heritability of ~0.2 (Expected SE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0.09).</a:t>
                </a:r>
              </a:p>
              <a:p>
                <a:pPr marL="0" indent="0" algn="just">
                  <a:buNone/>
                </a:pPr>
                <a:r>
                  <a:rPr lang="en-US" dirty="0"/>
                  <a:t>Power calculator: </a:t>
                </a:r>
                <a:r>
                  <a:rPr lang="en-US" dirty="0">
                    <a:hlinkClick r:id="rId2"/>
                  </a:rPr>
                  <a:t>https://cnsgenomics.shinyapps.io/gctaPower/</a:t>
                </a:r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3785BF-5596-8F4D-9E8A-1EFA208FC6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0875" cy="4351338"/>
              </a:xfrm>
              <a:blipFill>
                <a:blip r:embed="rId3"/>
                <a:stretch>
                  <a:fillRect l="-577" t="-2924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19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 LMM are special cases of linear regression models that involves </a:t>
            </a:r>
            <a:r>
              <a:rPr lang="en-US" dirty="0">
                <a:solidFill>
                  <a:schemeClr val="accent1"/>
                </a:solidFill>
              </a:rPr>
              <a:t>fixed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random</a:t>
            </a:r>
            <a:r>
              <a:rPr lang="en-US" dirty="0"/>
              <a:t> effects.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we assuming all SNPs to have random effects on a trait, then the variance of these effects measures the SNP heritability.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REML = Maximum likelihood estimation on “</a:t>
            </a:r>
            <a:r>
              <a:rPr lang="en-US" dirty="0" err="1"/>
              <a:t>residualised</a:t>
            </a:r>
            <a:r>
              <a:rPr lang="en-US" dirty="0"/>
              <a:t>” data </a:t>
            </a:r>
            <a:r>
              <a:rPr lang="en-US" dirty="0" err="1"/>
              <a:t>wrt</a:t>
            </a:r>
            <a:r>
              <a:rPr lang="en-US" dirty="0"/>
              <a:t> to fixed effects.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GREML estimation is computationally costly when sample size (N) is large!</a:t>
            </a:r>
          </a:p>
        </p:txBody>
      </p:sp>
    </p:spTree>
    <p:extLst>
      <p:ext uri="{BB962C8B-B14F-4D97-AF65-F5344CB8AC3E}">
        <p14:creationId xmlns:p14="http://schemas.microsoft.com/office/powerpoint/2010/main" val="282959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baseline="-25000" dirty="0"/>
              <a:t>SNP</a:t>
            </a:r>
            <a:r>
              <a:rPr lang="en-US" dirty="0"/>
              <a:t>&lt;</a:t>
            </a:r>
            <a:r>
              <a:rPr lang="en-US" i="1" dirty="0"/>
              <a:t>h</a:t>
            </a:r>
            <a:r>
              <a:rPr lang="en-US" baseline="30000" dirty="0"/>
              <a:t>2 </a:t>
            </a:r>
            <a:r>
              <a:rPr lang="en-US" dirty="0"/>
              <a:t>in general when SNPs poorly tag causal variants.</a:t>
            </a:r>
            <a:endParaRPr lang="en-US" baseline="300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However, even if causal variants are “captured”, biases may still arise because of specific features of the genetic architecture of traits (e.g. LD pruning). [</a:t>
            </a:r>
            <a:r>
              <a:rPr lang="en-US" dirty="0">
                <a:solidFill>
                  <a:srgbClr val="FF0000"/>
                </a:solidFill>
              </a:rPr>
              <a:t>Can be fixed with MAF or LD stratification</a:t>
            </a:r>
            <a:r>
              <a:rPr lang="en-US" dirty="0"/>
              <a:t>]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Also, under assortative mating interpretation of estimates of SNP heritability can be challenging.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is important to use unrelated individuals to estimate SNP heritability, otherwise estimates can be biased by shared environment (as for family-based estimates). Classical GRM thresholds are &gt;0.05 or &gt;0.025.</a:t>
            </a:r>
          </a:p>
        </p:txBody>
      </p:sp>
    </p:spTree>
    <p:extLst>
      <p:ext uri="{BB962C8B-B14F-4D97-AF65-F5344CB8AC3E}">
        <p14:creationId xmlns:p14="http://schemas.microsoft.com/office/powerpoint/2010/main" val="246352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F-A310-3E47-86CB-9DD7A420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4975-04AD-354D-8B56-772611A9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Linear Mixed Models</a:t>
            </a:r>
          </a:p>
          <a:p>
            <a:endParaRPr lang="en-US" dirty="0"/>
          </a:p>
          <a:p>
            <a:r>
              <a:rPr lang="en-US" dirty="0"/>
              <a:t>GREML (Genome-based Restricted Maximum Likelihood) estimation</a:t>
            </a:r>
          </a:p>
          <a:p>
            <a:endParaRPr lang="en-US" dirty="0"/>
          </a:p>
          <a:p>
            <a:r>
              <a:rPr lang="en-US" dirty="0"/>
              <a:t>Computational challenges in GREML estimation</a:t>
            </a:r>
          </a:p>
          <a:p>
            <a:endParaRPr lang="en-US" dirty="0"/>
          </a:p>
          <a:p>
            <a:r>
              <a:rPr lang="en-US" dirty="0"/>
              <a:t>Bias in SNP-heritability due to model misspecification</a:t>
            </a:r>
          </a:p>
          <a:p>
            <a:endParaRPr lang="en-US" dirty="0"/>
          </a:p>
          <a:p>
            <a:r>
              <a:rPr lang="en-US" dirty="0"/>
              <a:t>Power to detect SNP heritability</a:t>
            </a:r>
          </a:p>
        </p:txBody>
      </p:sp>
    </p:spTree>
    <p:extLst>
      <p:ext uri="{BB962C8B-B14F-4D97-AF65-F5344CB8AC3E}">
        <p14:creationId xmlns:p14="http://schemas.microsoft.com/office/powerpoint/2010/main" val="218220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GCTA</a:t>
            </a:r>
          </a:p>
          <a:p>
            <a:pPr lvl="1" algn="just"/>
            <a:r>
              <a:rPr lang="en-US" dirty="0"/>
              <a:t>Yang et al. (2010). Nat. Genet. </a:t>
            </a:r>
            <a:r>
              <a:rPr lang="en-AU" b="1" dirty="0"/>
              <a:t>42</a:t>
            </a:r>
            <a:r>
              <a:rPr lang="en-AU" dirty="0"/>
              <a:t>(7):565-9</a:t>
            </a:r>
            <a:endParaRPr lang="en-US" dirty="0"/>
          </a:p>
          <a:p>
            <a:pPr lvl="1" algn="just"/>
            <a:r>
              <a:rPr lang="en-US" dirty="0"/>
              <a:t>Yang et al. (2011). AJHG. </a:t>
            </a:r>
            <a:r>
              <a:rPr lang="en-AU" b="1" dirty="0"/>
              <a:t>88</a:t>
            </a:r>
            <a:r>
              <a:rPr lang="en-AU" dirty="0"/>
              <a:t>(1):76-82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BOLT-LMM</a:t>
            </a:r>
          </a:p>
          <a:p>
            <a:pPr lvl="1" algn="just"/>
            <a:r>
              <a:rPr lang="en-US" dirty="0" err="1"/>
              <a:t>Loh</a:t>
            </a:r>
            <a:r>
              <a:rPr lang="en-US" dirty="0"/>
              <a:t> et al. (2015). Nat. Genet. </a:t>
            </a:r>
            <a:r>
              <a:rPr lang="en-AU" b="1" dirty="0"/>
              <a:t>47</a:t>
            </a:r>
            <a:r>
              <a:rPr lang="en-AU" dirty="0"/>
              <a:t>:284–290</a:t>
            </a:r>
            <a:endParaRPr lang="en-US" dirty="0"/>
          </a:p>
          <a:p>
            <a:pPr lvl="1" algn="just"/>
            <a:r>
              <a:rPr lang="en-US" dirty="0" err="1"/>
              <a:t>Loh</a:t>
            </a:r>
            <a:r>
              <a:rPr lang="en-US" dirty="0"/>
              <a:t> et al. (2018). Nat. Genet. </a:t>
            </a:r>
            <a:r>
              <a:rPr lang="en-AU" b="1" dirty="0"/>
              <a:t>50</a:t>
            </a:r>
            <a:r>
              <a:rPr lang="en-AU" dirty="0"/>
              <a:t>(7):906-908</a:t>
            </a:r>
            <a:endParaRPr lang="en-US" dirty="0"/>
          </a:p>
          <a:p>
            <a:pPr lvl="1" algn="just"/>
            <a:endParaRPr lang="en-US" dirty="0"/>
          </a:p>
          <a:p>
            <a:pPr algn="just"/>
            <a:r>
              <a:rPr lang="en-US" dirty="0"/>
              <a:t>Power to detect heritability</a:t>
            </a:r>
          </a:p>
          <a:p>
            <a:pPr lvl="1" algn="just"/>
            <a:r>
              <a:rPr lang="en-US" dirty="0"/>
              <a:t>Visscher et al. (2014). </a:t>
            </a:r>
            <a:r>
              <a:rPr lang="en-US" dirty="0" err="1"/>
              <a:t>Plos</a:t>
            </a:r>
            <a:r>
              <a:rPr lang="en-US" dirty="0"/>
              <a:t> Genet. </a:t>
            </a:r>
            <a:r>
              <a:rPr lang="en-AU" b="1" dirty="0"/>
              <a:t>10</a:t>
            </a:r>
            <a:r>
              <a:rPr lang="en-AU" dirty="0"/>
              <a:t>(4):e1004269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REML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AA8A-E70C-8B40-A2E6-065403F5E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Estimation of SNP-heritability (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baseline="-25000" dirty="0"/>
              <a:t>SNP</a:t>
            </a:r>
            <a:r>
              <a:rPr lang="en-US" dirty="0"/>
              <a:t>) using linear mixed models – </a:t>
            </a:r>
            <a:r>
              <a:rPr lang="en-US" b="1" dirty="0">
                <a:solidFill>
                  <a:srgbClr val="FF0000"/>
                </a:solidFill>
              </a:rPr>
              <a:t>practical using GCTA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937BC-6346-4942-800D-E5E1EC8F3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Loic Yengo</a:t>
            </a:r>
          </a:p>
          <a:p>
            <a:r>
              <a:rPr lang="en-US" dirty="0"/>
              <a:t>University of Queensland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of March,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55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GCTA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command line software (similar to PLINK)</a:t>
            </a:r>
          </a:p>
          <a:p>
            <a:pPr algn="just"/>
            <a:r>
              <a:rPr lang="en-US" dirty="0"/>
              <a:t>Version 1.92 available for Linux, Mac and Windows</a:t>
            </a:r>
          </a:p>
          <a:p>
            <a:pPr algn="just"/>
            <a:r>
              <a:rPr lang="en-US" dirty="0"/>
              <a:t>Initially developed for estimation of SNP heritability</a:t>
            </a:r>
          </a:p>
          <a:p>
            <a:pPr algn="just"/>
            <a:r>
              <a:rPr lang="en-US" dirty="0"/>
              <a:t>Has now multiple functionalities</a:t>
            </a:r>
          </a:p>
          <a:p>
            <a:pPr lvl="1" algn="just"/>
            <a:r>
              <a:rPr lang="en-US" dirty="0"/>
              <a:t>Mixed-Model GWAS</a:t>
            </a:r>
          </a:p>
          <a:p>
            <a:pPr lvl="1" algn="just"/>
            <a:r>
              <a:rPr lang="en-US" dirty="0"/>
              <a:t>LD score calculations</a:t>
            </a:r>
          </a:p>
          <a:p>
            <a:pPr lvl="1" algn="just"/>
            <a:r>
              <a:rPr lang="en-US" dirty="0"/>
              <a:t>Principal Components Analysis</a:t>
            </a:r>
          </a:p>
          <a:p>
            <a:pPr lvl="1" algn="just"/>
            <a:r>
              <a:rPr lang="en-US" dirty="0"/>
              <a:t>Gene-based test.</a:t>
            </a:r>
          </a:p>
          <a:p>
            <a:pPr lvl="1" algn="just"/>
            <a:r>
              <a:rPr lang="en-US" dirty="0"/>
              <a:t>Etc.</a:t>
            </a:r>
          </a:p>
          <a:p>
            <a:r>
              <a:rPr lang="en-US" dirty="0"/>
              <a:t>Many examples available on the website: </a:t>
            </a:r>
            <a:r>
              <a:rPr lang="en-US" dirty="0">
                <a:hlinkClick r:id="rId2"/>
              </a:rPr>
              <a:t>http://cnsgenomics.com/software/gcta/#GREMLanalysis</a:t>
            </a:r>
            <a:endParaRPr lang="en-US" dirty="0"/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D85A4-B7A9-0D47-BA10-57ED4C11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834"/>
            <a:ext cx="12192000" cy="7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Locate the data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Create a folder for the practical…</a:t>
            </a:r>
            <a:r>
              <a:rPr lang="en-US" b="1" dirty="0"/>
              <a:t>please type </a:t>
            </a:r>
          </a:p>
          <a:p>
            <a:pPr marL="0" indent="0" algn="just">
              <a:buNone/>
            </a:pPr>
            <a:r>
              <a:rPr lang="en-US" dirty="0"/>
              <a:t>(replace “</a:t>
            </a:r>
            <a:r>
              <a:rPr lang="en-US" b="1" dirty="0" err="1">
                <a:solidFill>
                  <a:srgbClr val="FF0000"/>
                </a:solidFill>
              </a:rPr>
              <a:t>yourFolder</a:t>
            </a:r>
            <a:r>
              <a:rPr lang="en-US" dirty="0"/>
              <a:t>” with the name of your own folder, e.g. mine is “</a:t>
            </a:r>
            <a:r>
              <a:rPr lang="en-US" dirty="0" err="1"/>
              <a:t>yengo</a:t>
            </a:r>
            <a:r>
              <a:rPr lang="en-US" dirty="0"/>
              <a:t>”)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=</a:t>
            </a:r>
            <a:r>
              <a:rPr lang="en-US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/scratch/201903/</a:t>
            </a:r>
            <a:r>
              <a:rPr lang="en-US" dirty="0" err="1">
                <a:solidFill>
                  <a:srgbClr val="FF0000"/>
                </a:solidFill>
                <a:latin typeface="Abadi MT Condensed Light" panose="020B0306030101010103" pitchFamily="34" charset="77"/>
              </a:rPr>
              <a:t>yengo</a:t>
            </a:r>
            <a:endParaRPr lang="en-US" dirty="0">
              <a:solidFill>
                <a:srgbClr val="FF0000"/>
              </a:solidFill>
              <a:latin typeface="Abadi MT Condensed Light" panose="020B0306030101010103" pitchFamily="34" charset="77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=</a:t>
            </a:r>
            <a:r>
              <a:rPr lang="en-US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/opt/gcta_1.92.0beta3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plinkPath</a:t>
            </a:r>
            <a:r>
              <a:rPr lang="en-US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=</a:t>
            </a:r>
            <a:r>
              <a:rPr lang="en-US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Abadi MT Condensed Light" panose="020B0306030101010103" pitchFamily="34" charset="77"/>
              </a:rPr>
              <a:t>usr</a:t>
            </a:r>
            <a:r>
              <a:rPr lang="en-US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/bin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=</a:t>
            </a:r>
            <a:r>
              <a:rPr lang="en-US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/scratch/201903/</a:t>
            </a:r>
            <a:r>
              <a:rPr lang="en-US" b="1" dirty="0" err="1">
                <a:solidFill>
                  <a:srgbClr val="FF0000"/>
                </a:solidFill>
                <a:latin typeface="Abadi MT Condensed Light" panose="020B0306030101010103" pitchFamily="34" charset="77"/>
              </a:rPr>
              <a:t>yourFolder</a:t>
            </a:r>
            <a:r>
              <a:rPr lang="en-US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Abadi MT Condensed Light" panose="020B0306030101010103" pitchFamily="34" charset="77"/>
              </a:rPr>
              <a:t>practical_greml</a:t>
            </a:r>
            <a:endParaRPr lang="en-US" dirty="0">
              <a:solidFill>
                <a:srgbClr val="00B050"/>
              </a:solidFill>
              <a:latin typeface="Abadi MT Condensed Light" panose="020B0306030101010103" pitchFamily="34" charset="77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00B050"/>
                </a:solidFill>
                <a:latin typeface="Abadi MT Condensed Light" panose="020B0306030101010103" pitchFamily="34" charset="77"/>
              </a:rPr>
              <a:t>mkdir</a:t>
            </a:r>
            <a:r>
              <a:rPr lang="en-US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 –p $</a:t>
            </a:r>
            <a:r>
              <a:rPr lang="en-US" dirty="0" err="1">
                <a:solidFill>
                  <a:srgbClr val="00B050"/>
                </a:solidFill>
                <a:latin typeface="Abadi MT Condensed Light" panose="020B0306030101010103" pitchFamily="34" charset="77"/>
              </a:rPr>
              <a:t>pracPath</a:t>
            </a:r>
            <a:endParaRPr lang="en-US" dirty="0">
              <a:solidFill>
                <a:srgbClr val="00B050"/>
              </a:solidFill>
              <a:latin typeface="Abadi MT Condensed Light" panose="020B0306030101010103" pitchFamily="34" charset="77"/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71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Ideas of the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Run GCTA to calculate GRM, identify related individuals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Run </a:t>
            </a:r>
            <a:r>
              <a:rPr lang="en-US" dirty="0">
                <a:solidFill>
                  <a:schemeClr val="accent1"/>
                </a:solidFill>
              </a:rPr>
              <a:t>--</a:t>
            </a:r>
            <a:r>
              <a:rPr lang="en-US" dirty="0" err="1">
                <a:solidFill>
                  <a:schemeClr val="accent1"/>
                </a:solidFill>
              </a:rPr>
              <a:t>reml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on two traits </a:t>
            </a:r>
          </a:p>
          <a:p>
            <a:pPr lvl="1" algn="just"/>
            <a:r>
              <a:rPr lang="en-US" dirty="0"/>
              <a:t>A trait where causal variants are rare with some effect from shared environment </a:t>
            </a:r>
          </a:p>
          <a:p>
            <a:pPr lvl="1" algn="just"/>
            <a:r>
              <a:rPr lang="en-US" dirty="0"/>
              <a:t>A trait where causal variants are poorly tagged.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Run MAF stratified analysis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67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" y="404882"/>
            <a:ext cx="10515600" cy="1325563"/>
          </a:xfrm>
        </p:spPr>
        <p:txBody>
          <a:bodyPr/>
          <a:lstStyle/>
          <a:p>
            <a:r>
              <a:rPr lang="en-US" b="1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2" y="1825625"/>
            <a:ext cx="113919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Calculate GRM...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$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200" b="1" dirty="0" err="1">
                <a:solidFill>
                  <a:srgbClr val="7030A0"/>
                </a:solidFill>
                <a:latin typeface="Abadi MT Condensed Light" panose="020B0306030101010103" pitchFamily="34" charset="77"/>
              </a:rPr>
              <a:t>bfile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--make-</a:t>
            </a:r>
            <a:r>
              <a:rPr lang="en-US" sz="2200" b="1" dirty="0" err="1">
                <a:solidFill>
                  <a:srgbClr val="7030A0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-bin --out 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endParaRPr lang="en-US" sz="2200" dirty="0">
              <a:solidFill>
                <a:schemeClr val="accent1"/>
              </a:solidFill>
              <a:latin typeface="Abadi MT Condensed Light" panose="020B0306030101010103" pitchFamily="34" charset="77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…and identify unrelated individuals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$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200" b="1" dirty="0" err="1">
                <a:solidFill>
                  <a:srgbClr val="7030A0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200" b="1" dirty="0" err="1">
                <a:solidFill>
                  <a:srgbClr val="7030A0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-singleton </a:t>
            </a:r>
            <a:r>
              <a:rPr lang="en-US" sz="22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0.05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--out 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2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2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/unrelated</a:t>
            </a:r>
          </a:p>
          <a:p>
            <a:pPr marL="457200" lvl="1" indent="0" algn="just">
              <a:buNone/>
            </a:pPr>
            <a:endParaRPr lang="en-US" sz="2800" dirty="0"/>
          </a:p>
          <a:p>
            <a:pPr lvl="1" algn="just"/>
            <a:endParaRPr lang="en-US" sz="28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6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" y="404882"/>
            <a:ext cx="10515600" cy="1325563"/>
          </a:xfrm>
        </p:spPr>
        <p:txBody>
          <a:bodyPr/>
          <a:lstStyle/>
          <a:p>
            <a:r>
              <a:rPr lang="en-US" b="1" dirty="0"/>
              <a:t>Exercise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7B788-FD41-0D43-9041-87F1FB12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8" y="1518476"/>
            <a:ext cx="9880444" cy="46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1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" y="404882"/>
            <a:ext cx="10515600" cy="1325563"/>
          </a:xfrm>
        </p:spPr>
        <p:txBody>
          <a:bodyPr/>
          <a:lstStyle/>
          <a:p>
            <a:r>
              <a:rPr lang="en-US" b="1" dirty="0"/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" y="1825625"/>
            <a:ext cx="1207273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Estimate SNP heritability of trait 1 with and without relatives. </a:t>
            </a:r>
            <a:r>
              <a:rPr lang="en-US" sz="17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</a:t>
            </a:r>
            <a:r>
              <a:rPr lang="en-US" sz="20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rgbClr val="FF0000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chemeClr val="accent6"/>
                </a:solidFill>
                <a:latin typeface="Abadi MT Condensed Light" panose="020B0306030101010103" pitchFamily="34" charset="77"/>
              </a:rPr>
              <a:t>pheno</a:t>
            </a:r>
            <a:r>
              <a:rPr lang="en-US" sz="2000" b="1" dirty="0">
                <a:solidFill>
                  <a:schemeClr val="accent6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mydata.phen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rgbClr val="00B050"/>
                </a:solidFill>
                <a:latin typeface="Abadi MT Condensed Light" panose="020B0306030101010103" pitchFamily="34" charset="77"/>
              </a:rPr>
              <a:t>mpheno</a:t>
            </a:r>
            <a:r>
              <a:rPr lang="en-US" sz="2000" b="1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 1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chemeClr val="accent2"/>
                </a:solidFill>
                <a:latin typeface="Abadi MT Condensed Light" panose="020B0306030101010103" pitchFamily="34" charset="77"/>
              </a:rPr>
              <a:t>reml</a:t>
            </a:r>
            <a:r>
              <a:rPr lang="en-US" sz="2000" b="1" dirty="0">
                <a:solidFill>
                  <a:schemeClr val="accent2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\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	</a:t>
            </a:r>
            <a:r>
              <a:rPr lang="en-US" sz="20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--out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/trait1_with_relatives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mydata.phen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1 --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reml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	--out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/trait1_without_relatives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-cutoff </a:t>
            </a:r>
            <a:r>
              <a:rPr lang="en-US" sz="20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0.05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What can you conclude?</a:t>
            </a:r>
          </a:p>
          <a:p>
            <a:pPr marL="457200" lvl="1" indent="0" algn="just">
              <a:buNone/>
            </a:pPr>
            <a:r>
              <a:rPr lang="en-US" dirty="0"/>
              <a:t>	</a:t>
            </a:r>
            <a:endParaRPr lang="en-US" sz="2800" dirty="0"/>
          </a:p>
          <a:p>
            <a:pPr lvl="1" algn="just"/>
            <a:endParaRPr lang="en-US" sz="28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32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" y="404882"/>
            <a:ext cx="10515600" cy="1325563"/>
          </a:xfrm>
        </p:spPr>
        <p:txBody>
          <a:bodyPr/>
          <a:lstStyle/>
          <a:p>
            <a:r>
              <a:rPr lang="en-US" b="1" dirty="0"/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" y="1825625"/>
            <a:ext cx="1207273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Estimate SNP heritability of trait 1 with and without relatives. </a:t>
            </a:r>
            <a:r>
              <a:rPr lang="en-US" sz="17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</a:t>
            </a:r>
            <a:r>
              <a:rPr lang="en-US" sz="20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rgbClr val="FF0000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chemeClr val="accent6"/>
                </a:solidFill>
                <a:latin typeface="Abadi MT Condensed Light" panose="020B0306030101010103" pitchFamily="34" charset="77"/>
              </a:rPr>
              <a:t>pheno</a:t>
            </a:r>
            <a:r>
              <a:rPr lang="en-US" sz="2000" b="1" dirty="0">
                <a:solidFill>
                  <a:schemeClr val="accent6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mydata.phen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rgbClr val="00B050"/>
                </a:solidFill>
                <a:latin typeface="Abadi MT Condensed Light" panose="020B0306030101010103" pitchFamily="34" charset="77"/>
              </a:rPr>
              <a:t>mpheno</a:t>
            </a:r>
            <a:r>
              <a:rPr lang="en-US" sz="2000" b="1" dirty="0">
                <a:solidFill>
                  <a:srgbClr val="00B050"/>
                </a:solidFill>
                <a:latin typeface="Abadi MT Condensed Light" panose="020B0306030101010103" pitchFamily="34" charset="77"/>
              </a:rPr>
              <a:t> 1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badi MT Condensed Light" panose="020B0306030101010103" pitchFamily="34" charset="77"/>
              </a:rPr>
              <a:t>--</a:t>
            </a:r>
            <a:r>
              <a:rPr lang="en-US" sz="2000" b="1" dirty="0" err="1">
                <a:solidFill>
                  <a:schemeClr val="accent2"/>
                </a:solidFill>
                <a:latin typeface="Abadi MT Condensed Light" panose="020B0306030101010103" pitchFamily="34" charset="77"/>
              </a:rPr>
              <a:t>reml</a:t>
            </a:r>
            <a:r>
              <a:rPr lang="en-US" sz="2000" b="1" dirty="0">
                <a:solidFill>
                  <a:schemeClr val="accent2"/>
                </a:solidFill>
                <a:latin typeface="Abadi MT Condensed Light" panose="020B0306030101010103" pitchFamily="34" charset="77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\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	</a:t>
            </a:r>
            <a:r>
              <a:rPr lang="en-US" sz="2000" b="1" dirty="0">
                <a:solidFill>
                  <a:srgbClr val="7030A0"/>
                </a:solidFill>
                <a:latin typeface="Abadi MT Condensed Light" panose="020B0306030101010103" pitchFamily="34" charset="77"/>
              </a:rPr>
              <a:t>--out 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/trait1_with_relatives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mydata.phen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1 --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reml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	--out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/trait1_without_relatives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-cutoff </a:t>
            </a:r>
            <a:r>
              <a:rPr lang="en-US" sz="2000" b="1" dirty="0">
                <a:solidFill>
                  <a:srgbClr val="FF0000"/>
                </a:solidFill>
                <a:latin typeface="Abadi MT Condensed Light" panose="020B0306030101010103" pitchFamily="34" charset="77"/>
              </a:rPr>
              <a:t>0.05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What can you conclude?</a:t>
            </a:r>
          </a:p>
          <a:p>
            <a:pPr marL="457200" lvl="1" indent="0" algn="just">
              <a:buNone/>
            </a:pPr>
            <a:r>
              <a:rPr lang="en-US" dirty="0"/>
              <a:t>	</a:t>
            </a:r>
            <a:endParaRPr lang="en-US" sz="2800" dirty="0"/>
          </a:p>
          <a:p>
            <a:pPr lvl="1" algn="just"/>
            <a:endParaRPr lang="en-US" sz="28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D48F2-2D59-3C4E-B03B-E454BF2C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77" y="5046663"/>
            <a:ext cx="3390900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84B0A-3FD4-E744-BED8-B3222C7F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763" y="5059915"/>
            <a:ext cx="3365500" cy="11049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FEE74E-5E73-8A49-A3A3-23D595939163}"/>
              </a:ext>
            </a:extLst>
          </p:cNvPr>
          <p:cNvSpPr/>
          <p:nvPr/>
        </p:nvSpPr>
        <p:spPr>
          <a:xfrm>
            <a:off x="4291595" y="5742432"/>
            <a:ext cx="2548117" cy="512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CBFFB2-1323-DF45-82A5-D3DC61238377}"/>
              </a:ext>
            </a:extLst>
          </p:cNvPr>
          <p:cNvCxnSpPr>
            <a:cxnSpLocks/>
          </p:cNvCxnSpPr>
          <p:nvPr/>
        </p:nvCxnSpPr>
        <p:spPr>
          <a:xfrm flipV="1">
            <a:off x="3639433" y="6035041"/>
            <a:ext cx="652162" cy="24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E803A1-2EE2-9849-B4B2-CE7371EBE48B}"/>
              </a:ext>
            </a:extLst>
          </p:cNvPr>
          <p:cNvSpPr txBox="1"/>
          <p:nvPr/>
        </p:nvSpPr>
        <p:spPr>
          <a:xfrm>
            <a:off x="2754446" y="6284905"/>
            <a:ext cx="120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heritability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DDEADD-E87F-9C4B-9018-3426378716DE}"/>
              </a:ext>
            </a:extLst>
          </p:cNvPr>
          <p:cNvSpPr/>
          <p:nvPr/>
        </p:nvSpPr>
        <p:spPr>
          <a:xfrm>
            <a:off x="7858263" y="5772841"/>
            <a:ext cx="2548117" cy="512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820F9C-D09D-734D-B2E8-3E4486F6692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955801" y="6159973"/>
            <a:ext cx="3902462" cy="30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8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8377"/>
            <a:ext cx="10515600" cy="1325563"/>
          </a:xfrm>
        </p:spPr>
        <p:txBody>
          <a:bodyPr/>
          <a:lstStyle/>
          <a:p>
            <a:r>
              <a:rPr lang="en-US" b="1" dirty="0"/>
              <a:t>Exercise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2" y="1918390"/>
            <a:ext cx="12032974" cy="307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Calculate MAF stratified GRMs…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grm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mydata_allSNPs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mydata.phen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2 --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reml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	--keep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unrelated.singleton.txt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--out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/trait2_allSNPs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/gcta64 --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mgrm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mgrm.txt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datPath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mydata.phen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mpheno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2 --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reml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		--keep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unrelated.singleton.txt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 --out $</a:t>
            </a:r>
            <a:r>
              <a:rPr lang="en-US" sz="2000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pracPath</a:t>
            </a:r>
            <a:r>
              <a:rPr lang="en-US" sz="20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/trait2_maf_stratified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FAEBB-D398-DA4B-A818-C5708B6E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6" y="5210520"/>
            <a:ext cx="3403600" cy="113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6DBDB-54D2-A941-AA67-6FB52FA4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76" y="4996070"/>
            <a:ext cx="3416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F-A310-3E47-86CB-9DD7A420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4975-04AD-354D-8B56-772611A9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Linear Mixed Models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GREML (Genome-based Restricted Maximum Likelihood)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Computational challenges in GREML estimation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Bias in SNP-heritability due to model misspecification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Power to detect SNP heritability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36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F60-7F21-014E-A99C-BDD0F45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5BF-5596-8F4D-9E8A-1EFA208F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87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Estimate heritability of diseases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Add covariates explain structure of </a:t>
            </a:r>
            <a:r>
              <a:rPr lang="en-US" dirty="0" err="1">
                <a:solidFill>
                  <a:srgbClr val="FF0000"/>
                </a:solidFill>
              </a:rPr>
              <a:t>phen</a:t>
            </a:r>
            <a:r>
              <a:rPr lang="en-US" dirty="0">
                <a:solidFill>
                  <a:srgbClr val="FF0000"/>
                </a:solidFill>
              </a:rPr>
              <a:t> file.</a:t>
            </a:r>
          </a:p>
          <a:p>
            <a:pPr marL="0" indent="0" algn="just">
              <a:buNone/>
            </a:pPr>
            <a:r>
              <a:rPr lang="en-US" dirty="0"/>
              <a:t>	</a:t>
            </a:r>
          </a:p>
          <a:p>
            <a:pPr marL="0" indent="0" algn="just">
              <a:buNone/>
            </a:pPr>
            <a:r>
              <a:rPr lang="en-US" dirty="0"/>
              <a:t>	</a:t>
            </a:r>
          </a:p>
          <a:p>
            <a:pPr algn="just"/>
            <a:r>
              <a:rPr lang="en-US" dirty="0" err="1"/>
              <a:t>Haseman-Elston</a:t>
            </a:r>
            <a:r>
              <a:rPr lang="en-US" dirty="0"/>
              <a:t> (HE) regression is implemented in GCTA.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e.g.:</a:t>
            </a:r>
            <a:r>
              <a:rPr lang="en-AU" dirty="0"/>
              <a:t> </a:t>
            </a:r>
            <a:r>
              <a:rPr lang="en-AU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gcta64 --</a:t>
            </a:r>
            <a:r>
              <a:rPr lang="en-AU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HEreg</a:t>
            </a:r>
            <a:r>
              <a:rPr lang="en-AU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</a:t>
            </a:r>
            <a:r>
              <a:rPr lang="en-AU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grm</a:t>
            </a:r>
            <a:r>
              <a:rPr lang="en-AU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test --</a:t>
            </a:r>
            <a:r>
              <a:rPr lang="en-AU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pheno</a:t>
            </a:r>
            <a:r>
              <a:rPr lang="en-AU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</a:t>
            </a:r>
            <a:r>
              <a:rPr lang="en-AU" dirty="0" err="1">
                <a:solidFill>
                  <a:schemeClr val="accent1"/>
                </a:solidFill>
                <a:latin typeface="Abadi MT Condensed Light" panose="020B0306030101010103" pitchFamily="34" charset="77"/>
              </a:rPr>
              <a:t>test.phen</a:t>
            </a:r>
            <a:r>
              <a:rPr lang="en-AU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 --out test</a:t>
            </a: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  <a:latin typeface="Abadi MT Condensed Light" panose="020B0306030101010103" pitchFamily="34" charset="77"/>
            </a:endParaRPr>
          </a:p>
          <a:p>
            <a:pPr algn="just"/>
            <a:r>
              <a:rPr lang="en-US" dirty="0"/>
              <a:t>Estimation of genetic correlation between traits</a:t>
            </a:r>
          </a:p>
          <a:p>
            <a:pPr marL="0" indent="0" algn="just">
              <a:buNone/>
            </a:pPr>
            <a:r>
              <a:rPr lang="en-US" dirty="0"/>
              <a:t>	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9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.slidesharecdn.com/london2015-151203193326-lva1-app6891/95/automated-equation-breaking-making-equations-responsive-6-638.jpg?cb=1449171583">
            <a:extLst>
              <a:ext uri="{FF2B5EF4-FFF2-40B4-BE49-F238E27FC236}">
                <a16:creationId xmlns:a16="http://schemas.microsoft.com/office/drawing/2014/main" id="{42517231-BDA4-BC49-950B-70066022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87350"/>
            <a:ext cx="81026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image.slidesharecdn.com/probablydefinitelymaybe-141117204154-conversion-gate02/95/probably-definitely-maybe-4-638.jpg?cb=1416258877">
            <a:extLst>
              <a:ext uri="{FF2B5EF4-FFF2-40B4-BE49-F238E27FC236}">
                <a16:creationId xmlns:a16="http://schemas.microsoft.com/office/drawing/2014/main" id="{B3FEE7B5-D2EE-4047-9A71-3CE0D01E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49350"/>
            <a:ext cx="81026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Mixed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9D5-8172-294D-8622-07C6577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37243" cy="4351338"/>
          </a:xfrm>
        </p:spPr>
        <p:txBody>
          <a:bodyPr/>
          <a:lstStyle/>
          <a:p>
            <a:r>
              <a:rPr lang="en-US" dirty="0"/>
              <a:t>Linear?</a:t>
            </a:r>
          </a:p>
          <a:p>
            <a:pPr marL="457200" lvl="1" indent="0">
              <a:buNone/>
            </a:pPr>
            <a:r>
              <a:rPr lang="en-US" dirty="0"/>
              <a:t>A (quantitative) trait of interest (y) is model as a</a:t>
            </a:r>
            <a:r>
              <a:rPr lang="en-US" b="1" dirty="0"/>
              <a:t> linear </a:t>
            </a:r>
            <a:r>
              <a:rPr lang="en-US" dirty="0"/>
              <a:t>combination of multiple variables: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AutoNum type="arabicParenBoth"/>
            </a:pPr>
            <a:r>
              <a:rPr lang="en-US" sz="2000" dirty="0">
                <a:solidFill>
                  <a:schemeClr val="accent1"/>
                </a:solidFill>
              </a:rPr>
              <a:t>y = β</a:t>
            </a:r>
            <a:r>
              <a:rPr lang="en-US" sz="2000" baseline="-25000" dirty="0">
                <a:solidFill>
                  <a:schemeClr val="accent1"/>
                </a:solidFill>
              </a:rPr>
              <a:t>0</a:t>
            </a:r>
            <a:r>
              <a:rPr lang="en-US" sz="2000" dirty="0">
                <a:solidFill>
                  <a:schemeClr val="accent1"/>
                </a:solidFill>
              </a:rPr>
              <a:t> + β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 + … + β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+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+ … + 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000" baseline="-250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sz="2000" baseline="-250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+ 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Mixed?</a:t>
            </a:r>
          </a:p>
          <a:p>
            <a:pPr marL="457200" lvl="1" indent="0">
              <a:buNone/>
            </a:pPr>
            <a:r>
              <a:rPr lang="en-US" dirty="0"/>
              <a:t>We distinguish between </a:t>
            </a:r>
            <a:r>
              <a:rPr lang="en-US" dirty="0">
                <a:solidFill>
                  <a:schemeClr val="accent1"/>
                </a:solidFill>
              </a:rPr>
              <a:t>“K fixed effects”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“M random effects”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3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Mixed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9D5-8172-294D-8622-07C6577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37243" cy="435133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Linear?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(quantitative) trait of interest (y) is model as 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linear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combination of multiple variables:</a:t>
            </a:r>
          </a:p>
          <a:p>
            <a:pPr marL="457200" lvl="1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buAutoNum type="arabicParenBoth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y = β</a:t>
            </a:r>
            <a:r>
              <a:rPr lang="en-US" sz="2000" baseline="-2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+ β</a:t>
            </a:r>
            <a:r>
              <a:rPr lang="en-US" sz="2000" baseline="-2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x</a:t>
            </a:r>
            <a:r>
              <a:rPr lang="en-US" sz="2000" baseline="-2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+ … + β</a:t>
            </a:r>
            <a:r>
              <a:rPr lang="en-US" sz="2000" baseline="-25000" dirty="0" err="1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x</a:t>
            </a:r>
            <a:r>
              <a:rPr lang="en-US" sz="2000" baseline="-25000" dirty="0" err="1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+ u</a:t>
            </a:r>
            <a:r>
              <a:rPr lang="en-US" sz="2000" baseline="-2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en-US" sz="2000" baseline="-2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+ … + 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z="2000" baseline="-25000" dirty="0" err="1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en-US" sz="2000" baseline="-25000" dirty="0" err="1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+ e</a:t>
            </a:r>
          </a:p>
          <a:p>
            <a:pPr marL="457200" lvl="1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Mixed?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 distinguish between “K fixed effects” and “M random effects”.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08AE16-57C4-DF46-A211-BBD135580124}"/>
              </a:ext>
            </a:extLst>
          </p:cNvPr>
          <p:cNvSpPr txBox="1">
            <a:spLocks/>
          </p:cNvSpPr>
          <p:nvPr/>
        </p:nvSpPr>
        <p:spPr>
          <a:xfrm>
            <a:off x="7275443" y="1690688"/>
            <a:ext cx="4651514" cy="3954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difference between “fixed” and “random” is not strictly arbitrary.</a:t>
            </a:r>
          </a:p>
          <a:p>
            <a:endParaRPr lang="en-US" dirty="0"/>
          </a:p>
          <a:p>
            <a:r>
              <a:rPr lang="en-US" dirty="0"/>
              <a:t>Fixed effects are parameters for which you actually want to know the value.</a:t>
            </a:r>
          </a:p>
          <a:p>
            <a:endParaRPr lang="en-US" dirty="0"/>
          </a:p>
          <a:p>
            <a:r>
              <a:rPr lang="en-US" dirty="0"/>
              <a:t>Random effects are often considered as “nuisance” parameters.</a:t>
            </a:r>
          </a:p>
          <a:p>
            <a:endParaRPr lang="en-US" dirty="0"/>
          </a:p>
          <a:p>
            <a:r>
              <a:rPr lang="en-US" dirty="0"/>
              <a:t>With genetic data, we often model SNPs effects as random because there are </a:t>
            </a:r>
            <a:r>
              <a:rPr lang="en-US" b="1" dirty="0"/>
              <a:t>too many of them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39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9D5-8172-294D-8622-07C6577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8640" cy="4351338"/>
          </a:xfrm>
        </p:spPr>
        <p:txBody>
          <a:bodyPr>
            <a:normAutofit/>
          </a:bodyPr>
          <a:lstStyle/>
          <a:p>
            <a:r>
              <a:rPr lang="en-US" dirty="0"/>
              <a:t>In this model, random effects are</a:t>
            </a:r>
          </a:p>
          <a:p>
            <a:pPr lvl="1"/>
            <a:r>
              <a:rPr lang="en-US" dirty="0"/>
              <a:t>SNP effects: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i="1" baseline="-25000" dirty="0" err="1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(SNP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/>
              <a:t>Environmental effects: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i="1" baseline="-25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(individual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We often assume random effects to be </a:t>
            </a:r>
            <a:r>
              <a:rPr lang="en-US" b="1" dirty="0">
                <a:solidFill>
                  <a:schemeClr val="bg1"/>
                </a:solidFill>
              </a:rPr>
              <a:t>independent</a:t>
            </a:r>
            <a:r>
              <a:rPr lang="en-US" dirty="0">
                <a:solidFill>
                  <a:schemeClr val="bg1"/>
                </a:solidFill>
              </a:rPr>
              <a:t> and such as </a:t>
            </a:r>
          </a:p>
          <a:p>
            <a:pPr marL="914400" lvl="1" indent="-457200" algn="just">
              <a:buAutoNum type="arabicParenBoth"/>
            </a:pPr>
            <a:r>
              <a:rPr lang="en-US" sz="2000" dirty="0">
                <a:solidFill>
                  <a:schemeClr val="bg1"/>
                </a:solidFill>
              </a:rPr>
              <a:t>E[</a:t>
            </a:r>
            <a:r>
              <a:rPr lang="en-US" sz="2000" i="1" dirty="0" err="1">
                <a:solidFill>
                  <a:schemeClr val="bg1"/>
                </a:solidFill>
              </a:rPr>
              <a:t>u</a:t>
            </a:r>
            <a:r>
              <a:rPr lang="en-US" sz="2000" i="1" baseline="-25000" dirty="0" err="1">
                <a:solidFill>
                  <a:schemeClr val="bg1"/>
                </a:solidFill>
              </a:rPr>
              <a:t>j</a:t>
            </a:r>
            <a:r>
              <a:rPr lang="en-US" sz="2000" dirty="0">
                <a:solidFill>
                  <a:schemeClr val="bg1"/>
                </a:solidFill>
              </a:rPr>
              <a:t>] = 0 and </a:t>
            </a:r>
            <a:r>
              <a:rPr lang="en-US" sz="2000" dirty="0" err="1">
                <a:solidFill>
                  <a:schemeClr val="bg1"/>
                </a:solidFill>
              </a:rPr>
              <a:t>var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en-US" sz="2000" i="1" dirty="0" err="1">
                <a:solidFill>
                  <a:schemeClr val="bg1"/>
                </a:solidFill>
              </a:rPr>
              <a:t>u</a:t>
            </a:r>
            <a:r>
              <a:rPr lang="en-US" sz="2000" i="1" baseline="-25000" dirty="0" err="1">
                <a:solidFill>
                  <a:schemeClr val="bg1"/>
                </a:solidFill>
              </a:rPr>
              <a:t>j</a:t>
            </a:r>
            <a:r>
              <a:rPr lang="en-US" sz="2000" dirty="0">
                <a:solidFill>
                  <a:schemeClr val="bg1"/>
                </a:solidFill>
              </a:rPr>
              <a:t>] = σ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baseline="-25000" dirty="0">
                <a:solidFill>
                  <a:schemeClr val="bg1"/>
                </a:solidFill>
              </a:rPr>
              <a:t>g </a:t>
            </a:r>
            <a:r>
              <a:rPr lang="en-US" sz="2000" dirty="0">
                <a:solidFill>
                  <a:schemeClr val="bg1"/>
                </a:solidFill>
              </a:rPr>
              <a:t>/M [σ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baseline="-25000" dirty="0">
                <a:solidFill>
                  <a:schemeClr val="bg1"/>
                </a:solidFill>
              </a:rPr>
              <a:t>g</a:t>
            </a:r>
            <a:r>
              <a:rPr lang="en-US" sz="2000" dirty="0">
                <a:solidFill>
                  <a:schemeClr val="bg1"/>
                </a:solidFill>
              </a:rPr>
              <a:t>: genetic variance]</a:t>
            </a:r>
          </a:p>
          <a:p>
            <a:pPr marL="914400" lvl="1" indent="-457200" algn="just">
              <a:buAutoNum type="arabicParenBoth"/>
            </a:pPr>
            <a:r>
              <a:rPr lang="en-US" sz="2000" dirty="0" err="1">
                <a:solidFill>
                  <a:schemeClr val="bg1"/>
                </a:solidFill>
              </a:rPr>
              <a:t>var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en-US" sz="2000" i="1" dirty="0" err="1">
                <a:solidFill>
                  <a:schemeClr val="bg1"/>
                </a:solidFill>
              </a:rPr>
              <a:t>e</a:t>
            </a:r>
            <a:r>
              <a:rPr lang="en-US" sz="2000" i="1" baseline="-25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] = σ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baseline="-25000" dirty="0">
                <a:solidFill>
                  <a:schemeClr val="bg1"/>
                </a:solidFill>
              </a:rPr>
              <a:t>e</a:t>
            </a:r>
            <a:r>
              <a:rPr lang="en-US" sz="2000" dirty="0">
                <a:solidFill>
                  <a:schemeClr val="bg1"/>
                </a:solidFill>
              </a:rPr>
              <a:t> [environmental variance]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Which implies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bg1"/>
                </a:solidFill>
              </a:rPr>
              <a:t>var</a:t>
            </a:r>
            <a:r>
              <a:rPr lang="en-US" dirty="0">
                <a:solidFill>
                  <a:schemeClr val="bg1"/>
                </a:solidFill>
              </a:rPr>
              <a:t>[y] = σ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baseline="-250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 + σ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=&gt; SNP heritability: </a:t>
            </a:r>
            <a:r>
              <a:rPr lang="en-US" i="1" dirty="0">
                <a:solidFill>
                  <a:schemeClr val="bg1"/>
                </a:solidFill>
              </a:rPr>
              <a:t>h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baseline="-25000" dirty="0">
                <a:solidFill>
                  <a:schemeClr val="bg1"/>
                </a:solidFill>
              </a:rPr>
              <a:t>SNP</a:t>
            </a:r>
            <a:r>
              <a:rPr lang="en-US" dirty="0">
                <a:solidFill>
                  <a:schemeClr val="bg1"/>
                </a:solidFill>
              </a:rPr>
              <a:t> = σ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baseline="-25000" dirty="0">
                <a:solidFill>
                  <a:schemeClr val="bg1"/>
                </a:solidFill>
              </a:rPr>
              <a:t>g </a:t>
            </a:r>
            <a:r>
              <a:rPr lang="en-US" dirty="0">
                <a:solidFill>
                  <a:schemeClr val="bg1"/>
                </a:solidFill>
              </a:rPr>
              <a:t>/[σ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baseline="-25000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 + σ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].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7D648-961B-D549-9106-BD7BF96AB1E5}"/>
              </a:ext>
            </a:extLst>
          </p:cNvPr>
          <p:cNvSpPr/>
          <p:nvPr/>
        </p:nvSpPr>
        <p:spPr>
          <a:xfrm>
            <a:off x="1703996" y="3416519"/>
            <a:ext cx="859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AutoNum type="arabicParenBoth"/>
            </a:pPr>
            <a:r>
              <a:rPr lang="en-US" sz="3200" dirty="0">
                <a:solidFill>
                  <a:schemeClr val="accent1"/>
                </a:solidFill>
              </a:rPr>
              <a:t> y = β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  <a:r>
              <a:rPr lang="en-US" sz="3200" dirty="0">
                <a:solidFill>
                  <a:schemeClr val="accent1"/>
                </a:solidFill>
              </a:rPr>
              <a:t> + β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 + … + β</a:t>
            </a:r>
            <a:r>
              <a:rPr lang="en-US" sz="3200" baseline="-25000" dirty="0" err="1">
                <a:solidFill>
                  <a:schemeClr val="accent1"/>
                </a:solidFill>
              </a:rPr>
              <a:t>K</a:t>
            </a:r>
            <a:r>
              <a:rPr lang="en-US" sz="3200" dirty="0" err="1">
                <a:solidFill>
                  <a:schemeClr val="accent1"/>
                </a:solidFill>
              </a:rPr>
              <a:t>x</a:t>
            </a:r>
            <a:r>
              <a:rPr lang="en-US" sz="3200" baseline="-25000" dirty="0" err="1">
                <a:solidFill>
                  <a:schemeClr val="accent1"/>
                </a:solidFill>
              </a:rPr>
              <a:t>K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+ … +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3200" baseline="-250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sz="3200" baseline="-250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/>
              <a:t>+ e</a:t>
            </a:r>
          </a:p>
        </p:txBody>
      </p:sp>
      <p:pic>
        <p:nvPicPr>
          <p:cNvPr id="5" name="Picture 20" descr="Screen Shot 2015-02-26 at 5.01.41 PM.png">
            <a:extLst>
              <a:ext uri="{FF2B5EF4-FFF2-40B4-BE49-F238E27FC236}">
                <a16:creationId xmlns:a16="http://schemas.microsoft.com/office/drawing/2014/main" id="{896B1BC4-7137-D548-BC91-1BC96A10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194829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066D2A-22A5-C74D-92D0-F61F016E822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337504" y="3047316"/>
            <a:ext cx="879396" cy="543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13E2DD-5D09-1B49-8363-6B8BC0D42212}"/>
              </a:ext>
            </a:extLst>
          </p:cNvPr>
          <p:cNvSpPr txBox="1"/>
          <p:nvPr/>
        </p:nvSpPr>
        <p:spPr>
          <a:xfrm>
            <a:off x="7115797" y="1887913"/>
            <a:ext cx="22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z</a:t>
            </a:r>
            <a:r>
              <a:rPr lang="en-US" i="1" baseline="-25000" dirty="0" err="1"/>
              <a:t>ij</a:t>
            </a:r>
            <a:r>
              <a:rPr lang="en-US" dirty="0"/>
              <a:t> = scaled genotype.</a:t>
            </a:r>
          </a:p>
        </p:txBody>
      </p:sp>
    </p:spTree>
    <p:extLst>
      <p:ext uri="{BB962C8B-B14F-4D97-AF65-F5344CB8AC3E}">
        <p14:creationId xmlns:p14="http://schemas.microsoft.com/office/powerpoint/2010/main" val="197549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CE6-594C-7245-8D53-EB9F5394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 about random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9D5-8172-294D-8622-07C6577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864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 this model, random effects are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SNP effects: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i="1" baseline="-25000" dirty="0" err="1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(SNP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Environmental effects: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i="1" baseline="-25000" dirty="0" err="1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(individual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We often assume random effects to be </a:t>
            </a:r>
            <a:r>
              <a:rPr lang="en-US" b="1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and such as </a:t>
            </a:r>
          </a:p>
          <a:p>
            <a:pPr marL="914400" lvl="1" indent="-457200" algn="just">
              <a:buAutoNum type="arabicParenBoth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E[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000" i="1" baseline="-25000" dirty="0" err="1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] = 0 and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var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000" i="1" baseline="-25000" dirty="0" err="1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] = σ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</a:rPr>
              <a:t>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/M </a:t>
            </a:r>
            <a:r>
              <a:rPr lang="en-US" sz="2000" dirty="0"/>
              <a:t>[σ</a:t>
            </a:r>
            <a:r>
              <a:rPr lang="en-US" sz="2000" baseline="30000" dirty="0"/>
              <a:t>2</a:t>
            </a:r>
            <a:r>
              <a:rPr lang="en-US" sz="2000" baseline="-25000" dirty="0"/>
              <a:t>g</a:t>
            </a:r>
            <a:r>
              <a:rPr lang="en-US" sz="2000" dirty="0"/>
              <a:t>: genetic variance / M: number of SNPs analyzed]</a:t>
            </a:r>
          </a:p>
          <a:p>
            <a:pPr marL="914400" lvl="1" indent="-457200" algn="just">
              <a:buAutoNum type="arabicParenBoth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var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000" i="1" baseline="-25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] = σ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[environmental variance]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var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[y] = σ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+ σ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aseline="-250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=&gt; SNP heritability: 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SNP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σ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g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/[σ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+ σ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]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20192</TotalTime>
  <Words>2412</Words>
  <Application>Microsoft Macintosh PowerPoint</Application>
  <PresentationFormat>Widescreen</PresentationFormat>
  <Paragraphs>369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MS Mincho</vt:lpstr>
      <vt:lpstr>Abadi MT Condensed Light</vt:lpstr>
      <vt:lpstr>Arial</vt:lpstr>
      <vt:lpstr>Calibri</vt:lpstr>
      <vt:lpstr>Calibri Light</vt:lpstr>
      <vt:lpstr>Cambria Math</vt:lpstr>
      <vt:lpstr>Letter Gothic Std</vt:lpstr>
      <vt:lpstr>Office Theme</vt:lpstr>
      <vt:lpstr>Estimation of SNP-heritability (h2SNP) using linear mixed models</vt:lpstr>
      <vt:lpstr>PowerPoint Presentation</vt:lpstr>
      <vt:lpstr>Outline</vt:lpstr>
      <vt:lpstr>Outline</vt:lpstr>
      <vt:lpstr>PowerPoint Presentation</vt:lpstr>
      <vt:lpstr>Linear Mixed Models?</vt:lpstr>
      <vt:lpstr>Linear Mixed Models?</vt:lpstr>
      <vt:lpstr>Assumptions</vt:lpstr>
      <vt:lpstr>Assumptions about random effects</vt:lpstr>
      <vt:lpstr>Assumptions about random effects</vt:lpstr>
      <vt:lpstr>Outline</vt:lpstr>
      <vt:lpstr>Maximum Likelihood Estimation (MLE)</vt:lpstr>
      <vt:lpstr>Maximum Likelihood Estimation (MLE)</vt:lpstr>
      <vt:lpstr>Genetic Relationship Matrix (GRM)</vt:lpstr>
      <vt:lpstr>REstricted?</vt:lpstr>
      <vt:lpstr>Outline</vt:lpstr>
      <vt:lpstr>Computational challenge in GREML</vt:lpstr>
      <vt:lpstr>Computational challenge in GREML</vt:lpstr>
      <vt:lpstr>Computational challenge in GREML</vt:lpstr>
      <vt:lpstr>Outline</vt:lpstr>
      <vt:lpstr>Few things to be aware of…</vt:lpstr>
      <vt:lpstr>Few things to be aware of…</vt:lpstr>
      <vt:lpstr>Few things to be aware of…</vt:lpstr>
      <vt:lpstr>Few things to be aware of…</vt:lpstr>
      <vt:lpstr>Few things to be aware of…</vt:lpstr>
      <vt:lpstr>Outline</vt:lpstr>
      <vt:lpstr>How can I know if my sample is large enough?</vt:lpstr>
      <vt:lpstr>Summary (1)</vt:lpstr>
      <vt:lpstr>Summary (2)</vt:lpstr>
      <vt:lpstr>References</vt:lpstr>
      <vt:lpstr>Estimation of SNP-heritability (h2SNP) using linear mixed models – practical using GCTA</vt:lpstr>
      <vt:lpstr>GCTA</vt:lpstr>
      <vt:lpstr>Locate the data and software</vt:lpstr>
      <vt:lpstr>Ideas of the practical</vt:lpstr>
      <vt:lpstr>Exercise 1</vt:lpstr>
      <vt:lpstr>Exercise 1</vt:lpstr>
      <vt:lpstr>Exercise 2</vt:lpstr>
      <vt:lpstr>Exercise 2</vt:lpstr>
      <vt:lpstr>Exercise 3</vt:lpstr>
      <vt:lpstr>Extensions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SNP-heritability (h2SNP) using linear mixed models</dc:title>
  <dc:creator>Microsoft Office User</dc:creator>
  <cp:lastModifiedBy>Microsoft Office User</cp:lastModifiedBy>
  <cp:revision>112</cp:revision>
  <dcterms:created xsi:type="dcterms:W3CDTF">2019-02-18T23:41:42Z</dcterms:created>
  <dcterms:modified xsi:type="dcterms:W3CDTF">2019-03-05T00:14:22Z</dcterms:modified>
</cp:coreProperties>
</file>