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256" r:id="rId2"/>
    <p:sldId id="277" r:id="rId3"/>
    <p:sldId id="257" r:id="rId4"/>
    <p:sldId id="258" r:id="rId5"/>
    <p:sldId id="269" r:id="rId6"/>
    <p:sldId id="259" r:id="rId7"/>
    <p:sldId id="261" r:id="rId8"/>
    <p:sldId id="323" r:id="rId9"/>
    <p:sldId id="325" r:id="rId10"/>
    <p:sldId id="324" r:id="rId11"/>
    <p:sldId id="275" r:id="rId12"/>
    <p:sldId id="278" r:id="rId13"/>
    <p:sldId id="276" r:id="rId14"/>
    <p:sldId id="312" r:id="rId15"/>
    <p:sldId id="279" r:id="rId16"/>
    <p:sldId id="284" r:id="rId17"/>
    <p:sldId id="285" r:id="rId18"/>
    <p:sldId id="283" r:id="rId19"/>
    <p:sldId id="313" r:id="rId20"/>
    <p:sldId id="310" r:id="rId21"/>
    <p:sldId id="311" r:id="rId22"/>
    <p:sldId id="321" r:id="rId23"/>
    <p:sldId id="315" r:id="rId24"/>
    <p:sldId id="304" r:id="rId25"/>
    <p:sldId id="316" r:id="rId26"/>
    <p:sldId id="318" r:id="rId27"/>
    <p:sldId id="319" r:id="rId28"/>
    <p:sldId id="320" r:id="rId29"/>
    <p:sldId id="305" r:id="rId30"/>
    <p:sldId id="307" r:id="rId31"/>
    <p:sldId id="308" r:id="rId32"/>
    <p:sldId id="322" r:id="rId33"/>
    <p:sldId id="266" r:id="rId34"/>
    <p:sldId id="30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a:srgbClr val="521B93"/>
    <a:srgbClr val="BAE1FF"/>
    <a:srgbClr val="FFB3BA"/>
    <a:srgbClr val="FFDFBA"/>
    <a:srgbClr val="BAFF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2243"/>
  </p:normalViewPr>
  <p:slideViewPr>
    <p:cSldViewPr snapToGrid="0" snapToObjects="1">
      <p:cViewPr varScale="1">
        <p:scale>
          <a:sx n="65" d="100"/>
          <a:sy n="65" d="100"/>
        </p:scale>
        <p:origin x="2464"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93EB4A-6D6D-FE46-8A1D-7C3356504F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02B820-7CDB-B74E-99F3-8F1A7D45AA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F540B-34E9-2A48-A03A-6A6FC8208CFF}" type="datetimeFigureOut">
              <a:rPr lang="en-US" smtClean="0"/>
              <a:t>3/6/19</a:t>
            </a:fld>
            <a:endParaRPr lang="en-US"/>
          </a:p>
        </p:txBody>
      </p:sp>
      <p:sp>
        <p:nvSpPr>
          <p:cNvPr id="4" name="Footer Placeholder 3">
            <a:extLst>
              <a:ext uri="{FF2B5EF4-FFF2-40B4-BE49-F238E27FC236}">
                <a16:creationId xmlns:a16="http://schemas.microsoft.com/office/drawing/2014/main" id="{CF88B143-4735-2A45-9856-7764115B25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DF08C9-6D6C-504F-B805-F8EDED62F9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A152E8-62DC-0A47-BBDC-450419B95DDF}" type="slidenum">
              <a:rPr lang="en-US" smtClean="0"/>
              <a:t>‹#›</a:t>
            </a:fld>
            <a:endParaRPr lang="en-US"/>
          </a:p>
        </p:txBody>
      </p:sp>
    </p:spTree>
    <p:extLst>
      <p:ext uri="{BB962C8B-B14F-4D97-AF65-F5344CB8AC3E}">
        <p14:creationId xmlns:p14="http://schemas.microsoft.com/office/powerpoint/2010/main" val="64813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669BF-8155-8D44-85A5-B5E5E4F2AF49}" type="datetimeFigureOut">
              <a:rPr lang="en-US" smtClean="0"/>
              <a:t>3/6/19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92E3F-92C0-1F42-99A3-84C915433477}" type="slidenum">
              <a:rPr lang="en-US" smtClean="0"/>
              <a:t>‹#›</a:t>
            </a:fld>
            <a:endParaRPr lang="en-US"/>
          </a:p>
        </p:txBody>
      </p:sp>
    </p:spTree>
    <p:extLst>
      <p:ext uri="{BB962C8B-B14F-4D97-AF65-F5344CB8AC3E}">
        <p14:creationId xmlns:p14="http://schemas.microsoft.com/office/powerpoint/2010/main" val="275633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genetic variation is rare and until recently this class of variation hasn’t been systematically examined for its role in common complex disease.</a:t>
            </a:r>
          </a:p>
          <a:p>
            <a:endParaRPr lang="en-US" dirty="0"/>
          </a:p>
          <a:p>
            <a:r>
              <a:rPr lang="en-US" dirty="0"/>
              <a:t>And that really comes from the fact that the GWAS approach is a common variant approach, until recently there were very few lower frequency variants that were directly genotyped on arrays and imputation panels have only recently increased to the size where we can detect indirect associations of low frequency variants</a:t>
            </a:r>
          </a:p>
          <a:p>
            <a:endParaRPr lang="en-US" dirty="0"/>
          </a:p>
          <a:p>
            <a:r>
              <a:rPr lang="en-US" dirty="0"/>
              <a:t>This plot just shows a histogram of the AF distribution of variants within 1kg and allele frequency of putative causal variants at psoriasis risk loci – and as you can see there is this big discrepancy</a:t>
            </a:r>
          </a:p>
        </p:txBody>
      </p:sp>
      <p:sp>
        <p:nvSpPr>
          <p:cNvPr id="4" name="Slide Number Placeholder 3"/>
          <p:cNvSpPr>
            <a:spLocks noGrp="1"/>
          </p:cNvSpPr>
          <p:nvPr>
            <p:ph type="sldNum" sz="quarter" idx="5"/>
          </p:nvPr>
        </p:nvSpPr>
        <p:spPr/>
        <p:txBody>
          <a:bodyPr/>
          <a:lstStyle/>
          <a:p>
            <a:fld id="{CBB92E3F-92C0-1F42-99A3-84C915433477}" type="slidenum">
              <a:rPr lang="en-US" smtClean="0"/>
              <a:t>2</a:t>
            </a:fld>
            <a:endParaRPr lang="en-US"/>
          </a:p>
        </p:txBody>
      </p:sp>
    </p:spTree>
    <p:extLst>
      <p:ext uri="{BB962C8B-B14F-4D97-AF65-F5344CB8AC3E}">
        <p14:creationId xmlns:p14="http://schemas.microsoft.com/office/powerpoint/2010/main" val="92489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consider variation that lies within the protein coding region of a gene there are a range of consequences on the resulting protein product</a:t>
            </a:r>
          </a:p>
          <a:p>
            <a:endParaRPr lang="en-US" dirty="0"/>
          </a:p>
          <a:p>
            <a:r>
              <a:rPr lang="en-US" dirty="0"/>
              <a:t>Nucleotide substitutions may be synonymous and have no impact on the resulting protein – they may missense and lead to a substitution of an amino acid in the protein or nonsense and lead to the introduction of a stop codon</a:t>
            </a:r>
          </a:p>
          <a:p>
            <a:endParaRPr lang="en-US" dirty="0"/>
          </a:p>
          <a:p>
            <a:r>
              <a:rPr lang="en-US" dirty="0"/>
              <a:t>For indels their impact will be primarily driven by their length with indels of 3n leading to insertion or deletion of aa strings, bit those which are not 3n leading to a shift of the reading frame and typically premature termination of the protein</a:t>
            </a:r>
          </a:p>
          <a:p>
            <a:endParaRPr lang="en-US" dirty="0"/>
          </a:p>
          <a:p>
            <a:r>
              <a:rPr lang="en-US" dirty="0"/>
              <a:t>Within splice sites, variant can have a major impact on splicing particularly the ag and </a:t>
            </a:r>
            <a:r>
              <a:rPr lang="en-US" dirty="0" err="1"/>
              <a:t>gt</a:t>
            </a:r>
            <a:r>
              <a:rPr lang="en-US" dirty="0"/>
              <a:t> bases that immediately flank the exons</a:t>
            </a:r>
          </a:p>
        </p:txBody>
      </p:sp>
      <p:sp>
        <p:nvSpPr>
          <p:cNvPr id="4" name="Slide Number Placeholder 3"/>
          <p:cNvSpPr>
            <a:spLocks noGrp="1"/>
          </p:cNvSpPr>
          <p:nvPr>
            <p:ph type="sldNum" sz="quarter" idx="5"/>
          </p:nvPr>
        </p:nvSpPr>
        <p:spPr/>
        <p:txBody>
          <a:bodyPr/>
          <a:lstStyle/>
          <a:p>
            <a:fld id="{CBB92E3F-92C0-1F42-99A3-84C915433477}" type="slidenum">
              <a:rPr lang="en-US" smtClean="0"/>
              <a:t>12</a:t>
            </a:fld>
            <a:endParaRPr lang="en-US"/>
          </a:p>
        </p:txBody>
      </p:sp>
    </p:spTree>
    <p:extLst>
      <p:ext uri="{BB962C8B-B14F-4D97-AF65-F5344CB8AC3E}">
        <p14:creationId xmlns:p14="http://schemas.microsoft.com/office/powerpoint/2010/main" val="241555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burden testing as we have heard one class of variation for which functional prediction is simpler is truncating variation that leads to </a:t>
            </a:r>
            <a:r>
              <a:rPr lang="en-US" dirty="0" err="1"/>
              <a:t>LoF</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we would typically consider variants that truncate the resulting protein </a:t>
            </a:r>
            <a:r>
              <a:rPr lang="en-GB" sz="1200" dirty="0"/>
              <a:t>stop-gain, </a:t>
            </a:r>
            <a:r>
              <a:rPr lang="en-GB" sz="1200" i="1" dirty="0"/>
              <a:t>frameshift, splice disrupting</a:t>
            </a:r>
            <a:r>
              <a:rPr lang="en-GB" sz="1200" dirty="0"/>
              <a:t> </a:t>
            </a:r>
          </a:p>
          <a:p>
            <a:endParaRPr lang="en-US" dirty="0"/>
          </a:p>
        </p:txBody>
      </p:sp>
      <p:sp>
        <p:nvSpPr>
          <p:cNvPr id="4" name="Slide Number Placeholder 3"/>
          <p:cNvSpPr>
            <a:spLocks noGrp="1"/>
          </p:cNvSpPr>
          <p:nvPr>
            <p:ph type="sldNum" sz="quarter" idx="5"/>
          </p:nvPr>
        </p:nvSpPr>
        <p:spPr/>
        <p:txBody>
          <a:bodyPr/>
          <a:lstStyle/>
          <a:p>
            <a:fld id="{CBB92E3F-92C0-1F42-99A3-84C915433477}" type="slidenum">
              <a:rPr lang="en-US" smtClean="0"/>
              <a:t>13</a:t>
            </a:fld>
            <a:endParaRPr lang="en-US"/>
          </a:p>
        </p:txBody>
      </p:sp>
    </p:spTree>
    <p:extLst>
      <p:ext uri="{BB962C8B-B14F-4D97-AF65-F5344CB8AC3E}">
        <p14:creationId xmlns:p14="http://schemas.microsoft.com/office/powerpoint/2010/main" val="263740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toy example</a:t>
            </a:r>
          </a:p>
        </p:txBody>
      </p:sp>
      <p:sp>
        <p:nvSpPr>
          <p:cNvPr id="4" name="Slide Number Placeholder 3"/>
          <p:cNvSpPr>
            <a:spLocks noGrp="1"/>
          </p:cNvSpPr>
          <p:nvPr>
            <p:ph type="sldNum" sz="quarter" idx="5"/>
          </p:nvPr>
        </p:nvSpPr>
        <p:spPr/>
        <p:txBody>
          <a:bodyPr/>
          <a:lstStyle/>
          <a:p>
            <a:fld id="{CBB92E3F-92C0-1F42-99A3-84C915433477}" type="slidenum">
              <a:rPr lang="en-US" smtClean="0"/>
              <a:t>15</a:t>
            </a:fld>
            <a:endParaRPr lang="en-US"/>
          </a:p>
        </p:txBody>
      </p:sp>
    </p:spTree>
    <p:extLst>
      <p:ext uri="{BB962C8B-B14F-4D97-AF65-F5344CB8AC3E}">
        <p14:creationId xmlns:p14="http://schemas.microsoft.com/office/powerpoint/2010/main" val="372790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 we will annotate the variants with there predicted consequence</a:t>
            </a:r>
          </a:p>
        </p:txBody>
      </p:sp>
      <p:sp>
        <p:nvSpPr>
          <p:cNvPr id="4" name="Slide Number Placeholder 3"/>
          <p:cNvSpPr>
            <a:spLocks noGrp="1"/>
          </p:cNvSpPr>
          <p:nvPr>
            <p:ph type="sldNum" sz="quarter" idx="5"/>
          </p:nvPr>
        </p:nvSpPr>
        <p:spPr/>
        <p:txBody>
          <a:bodyPr/>
          <a:lstStyle/>
          <a:p>
            <a:fld id="{CBB92E3F-92C0-1F42-99A3-84C915433477}" type="slidenum">
              <a:rPr lang="en-US" smtClean="0"/>
              <a:t>16</a:t>
            </a:fld>
            <a:endParaRPr lang="en-US"/>
          </a:p>
        </p:txBody>
      </p:sp>
    </p:spTree>
    <p:extLst>
      <p:ext uri="{BB962C8B-B14F-4D97-AF65-F5344CB8AC3E}">
        <p14:creationId xmlns:p14="http://schemas.microsoft.com/office/powerpoint/2010/main" val="1897722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 variants that we don’t think are </a:t>
            </a:r>
            <a:r>
              <a:rPr lang="en-US" dirty="0" err="1"/>
              <a:t>LoF</a:t>
            </a:r>
            <a:endParaRPr lang="en-US" dirty="0"/>
          </a:p>
        </p:txBody>
      </p:sp>
      <p:sp>
        <p:nvSpPr>
          <p:cNvPr id="4" name="Slide Number Placeholder 3"/>
          <p:cNvSpPr>
            <a:spLocks noGrp="1"/>
          </p:cNvSpPr>
          <p:nvPr>
            <p:ph type="sldNum" sz="quarter" idx="5"/>
          </p:nvPr>
        </p:nvSpPr>
        <p:spPr/>
        <p:txBody>
          <a:bodyPr/>
          <a:lstStyle/>
          <a:p>
            <a:fld id="{CBB92E3F-92C0-1F42-99A3-84C915433477}" type="slidenum">
              <a:rPr lang="en-US" smtClean="0"/>
              <a:t>17</a:t>
            </a:fld>
            <a:endParaRPr lang="en-US"/>
          </a:p>
        </p:txBody>
      </p:sp>
    </p:spTree>
    <p:extLst>
      <p:ext uri="{BB962C8B-B14F-4D97-AF65-F5344CB8AC3E}">
        <p14:creationId xmlns:p14="http://schemas.microsoft.com/office/powerpoint/2010/main" val="29140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 up the number of counts – in this case we have one individual with 3 counts which doesn’t make sense as we are diploid - so what we can do is limit this to 2</a:t>
            </a:r>
          </a:p>
        </p:txBody>
      </p:sp>
      <p:sp>
        <p:nvSpPr>
          <p:cNvPr id="4" name="Slide Number Placeholder 3"/>
          <p:cNvSpPr>
            <a:spLocks noGrp="1"/>
          </p:cNvSpPr>
          <p:nvPr>
            <p:ph type="sldNum" sz="quarter" idx="5"/>
          </p:nvPr>
        </p:nvSpPr>
        <p:spPr/>
        <p:txBody>
          <a:bodyPr/>
          <a:lstStyle/>
          <a:p>
            <a:fld id="{CBB92E3F-92C0-1F42-99A3-84C915433477}" type="slidenum">
              <a:rPr lang="en-US" smtClean="0"/>
              <a:t>18</a:t>
            </a:fld>
            <a:endParaRPr lang="en-US"/>
          </a:p>
        </p:txBody>
      </p:sp>
    </p:spTree>
    <p:extLst>
      <p:ext uri="{BB962C8B-B14F-4D97-AF65-F5344CB8AC3E}">
        <p14:creationId xmlns:p14="http://schemas.microsoft.com/office/powerpoint/2010/main" val="368453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Whilst not with sequence data this approach has been used in UKBB, as there we ~18k putative </a:t>
            </a:r>
            <a:r>
              <a:rPr lang="en-US" dirty="0" err="1"/>
              <a:t>LoF</a:t>
            </a:r>
            <a:r>
              <a:rPr lang="en-US" dirty="0"/>
              <a:t> variants that were typed on the genotyping array</a:t>
            </a:r>
          </a:p>
          <a:p>
            <a:endParaRPr lang="en-US" dirty="0"/>
          </a:p>
          <a:p>
            <a:r>
              <a:rPr lang="en-US" dirty="0"/>
              <a:t>27 independent </a:t>
            </a:r>
            <a:r>
              <a:rPr lang="en-US" dirty="0" err="1"/>
              <a:t>LoF</a:t>
            </a:r>
            <a:r>
              <a:rPr lang="en-US" dirty="0"/>
              <a:t> variants</a:t>
            </a:r>
          </a:p>
          <a:p>
            <a:endParaRPr lang="en-US" dirty="0"/>
          </a:p>
          <a:p>
            <a:r>
              <a:rPr lang="en-US" dirty="0"/>
              <a:t>17 </a:t>
            </a:r>
            <a:r>
              <a:rPr lang="en-US" dirty="0" err="1"/>
              <a:t>LoF</a:t>
            </a:r>
            <a:r>
              <a:rPr lang="en-US" dirty="0"/>
              <a:t> burden associations</a:t>
            </a:r>
          </a:p>
          <a:p>
            <a:endParaRPr lang="en-US" dirty="0"/>
          </a:p>
          <a:p>
            <a:r>
              <a:rPr lang="en-US" dirty="0"/>
              <a:t>Interestingly 12 have strong evidence of recessive effects – maybe not totally unexpected, but this non additivity is something that should be considered in </a:t>
            </a:r>
            <a:r>
              <a:rPr lang="en-US" dirty="0" err="1"/>
              <a:t>LoF</a:t>
            </a:r>
            <a:r>
              <a:rPr lang="en-US" dirty="0"/>
              <a:t> analysis</a:t>
            </a:r>
          </a:p>
        </p:txBody>
      </p:sp>
      <p:sp>
        <p:nvSpPr>
          <p:cNvPr id="4" name="Slide Number Placeholder 3"/>
          <p:cNvSpPr>
            <a:spLocks noGrp="1"/>
          </p:cNvSpPr>
          <p:nvPr>
            <p:ph type="sldNum" sz="quarter" idx="5"/>
          </p:nvPr>
        </p:nvSpPr>
        <p:spPr/>
        <p:txBody>
          <a:bodyPr/>
          <a:lstStyle/>
          <a:p>
            <a:fld id="{CBB92E3F-92C0-1F42-99A3-84C915433477}" type="slidenum">
              <a:rPr lang="en-US" smtClean="0"/>
              <a:t>20</a:t>
            </a:fld>
            <a:endParaRPr lang="en-US"/>
          </a:p>
        </p:txBody>
      </p:sp>
    </p:spTree>
    <p:extLst>
      <p:ext uri="{BB962C8B-B14F-4D97-AF65-F5344CB8AC3E}">
        <p14:creationId xmlns:p14="http://schemas.microsoft.com/office/powerpoint/2010/main" val="225156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Highlighting one genes where there is a </a:t>
            </a:r>
            <a:r>
              <a:rPr lang="en-US" dirty="0" err="1"/>
              <a:t>LoF</a:t>
            </a:r>
            <a:r>
              <a:rPr lang="en-US" dirty="0"/>
              <a:t> burden association in UKBB – IFIH1 – several years ago identified protective effect of </a:t>
            </a:r>
            <a:r>
              <a:rPr lang="en-US" dirty="0" err="1"/>
              <a:t>LoF</a:t>
            </a:r>
            <a:r>
              <a:rPr lang="en-US" dirty="0"/>
              <a:t> in this gene T1D – here are the results from UKBB</a:t>
            </a:r>
          </a:p>
          <a:p>
            <a:endParaRPr lang="en-US" dirty="0"/>
          </a:p>
          <a:p>
            <a:r>
              <a:rPr lang="en-US" dirty="0"/>
              <a:t>4 typed variants with genotyped collapsed down in the way we just went through, strongly associated and conferring protection to hypothyroidism and psoriasis</a:t>
            </a:r>
          </a:p>
        </p:txBody>
      </p:sp>
      <p:sp>
        <p:nvSpPr>
          <p:cNvPr id="4" name="Slide Number Placeholder 3"/>
          <p:cNvSpPr>
            <a:spLocks noGrp="1"/>
          </p:cNvSpPr>
          <p:nvPr>
            <p:ph type="sldNum" sz="quarter" idx="5"/>
          </p:nvPr>
        </p:nvSpPr>
        <p:spPr/>
        <p:txBody>
          <a:bodyPr/>
          <a:lstStyle/>
          <a:p>
            <a:fld id="{CBB92E3F-92C0-1F42-99A3-84C915433477}" type="slidenum">
              <a:rPr lang="en-US" smtClean="0"/>
              <a:t>21</a:t>
            </a:fld>
            <a:endParaRPr lang="en-US"/>
          </a:p>
        </p:txBody>
      </p:sp>
    </p:spTree>
    <p:extLst>
      <p:ext uri="{BB962C8B-B14F-4D97-AF65-F5344CB8AC3E}">
        <p14:creationId xmlns:p14="http://schemas.microsoft.com/office/powerpoint/2010/main" val="2791441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t>
            </a:r>
            <a:r>
              <a:rPr lang="en-US"/>
              <a:t>to summarize </a:t>
            </a:r>
            <a:r>
              <a:rPr lang="en-US" dirty="0"/>
              <a:t>burden tests…</a:t>
            </a:r>
          </a:p>
        </p:txBody>
      </p:sp>
      <p:sp>
        <p:nvSpPr>
          <p:cNvPr id="4" name="Slide Number Placeholder 3"/>
          <p:cNvSpPr>
            <a:spLocks noGrp="1"/>
          </p:cNvSpPr>
          <p:nvPr>
            <p:ph type="sldNum" sz="quarter" idx="5"/>
          </p:nvPr>
        </p:nvSpPr>
        <p:spPr/>
        <p:txBody>
          <a:bodyPr/>
          <a:lstStyle/>
          <a:p>
            <a:fld id="{CBB92E3F-92C0-1F42-99A3-84C915433477}" type="slidenum">
              <a:rPr lang="en-US" smtClean="0"/>
              <a:t>22</a:t>
            </a:fld>
            <a:endParaRPr lang="en-US"/>
          </a:p>
        </p:txBody>
      </p:sp>
    </p:spTree>
    <p:extLst>
      <p:ext uri="{BB962C8B-B14F-4D97-AF65-F5344CB8AC3E}">
        <p14:creationId xmlns:p14="http://schemas.microsoft.com/office/powerpoint/2010/main" val="393403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B92E3F-92C0-1F42-99A3-84C915433477}" type="slidenum">
              <a:rPr lang="en-US" smtClean="0"/>
              <a:t>23</a:t>
            </a:fld>
            <a:endParaRPr lang="en-US"/>
          </a:p>
        </p:txBody>
      </p:sp>
    </p:spTree>
    <p:extLst>
      <p:ext uri="{BB962C8B-B14F-4D97-AF65-F5344CB8AC3E}">
        <p14:creationId xmlns:p14="http://schemas.microsoft.com/office/powerpoint/2010/main" val="338480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of variation hasn’t been examined and we want to complete our understanding of the genetic  architecture of each trait</a:t>
            </a:r>
          </a:p>
          <a:p>
            <a:endParaRPr lang="en-US" dirty="0"/>
          </a:p>
          <a:p>
            <a:r>
              <a:rPr lang="en-US" dirty="0"/>
              <a:t>One part of the puzzle is to identify new risk loci – but importantly </a:t>
            </a:r>
            <a:r>
              <a:rPr lang="en-US" dirty="0" err="1"/>
              <a:t>rv</a:t>
            </a:r>
            <a:r>
              <a:rPr lang="en-US" dirty="0"/>
              <a:t> associations can give important insight at existing loci and help pinpoint likely causal genes</a:t>
            </a:r>
          </a:p>
          <a:p>
            <a:endParaRPr lang="en-US" dirty="0"/>
          </a:p>
          <a:p>
            <a:r>
              <a:rPr lang="en-US" dirty="0"/>
              <a:t>In particular the identification of genes for which </a:t>
            </a:r>
            <a:r>
              <a:rPr lang="en-US" dirty="0" err="1"/>
              <a:t>lof</a:t>
            </a:r>
            <a:r>
              <a:rPr lang="en-US" dirty="0"/>
              <a:t> variation offers protection is a particularly interesting proposition when considering targets for therapies</a:t>
            </a:r>
          </a:p>
        </p:txBody>
      </p:sp>
      <p:sp>
        <p:nvSpPr>
          <p:cNvPr id="4" name="Slide Number Placeholder 3"/>
          <p:cNvSpPr>
            <a:spLocks noGrp="1"/>
          </p:cNvSpPr>
          <p:nvPr>
            <p:ph type="sldNum" sz="quarter" idx="5"/>
          </p:nvPr>
        </p:nvSpPr>
        <p:spPr/>
        <p:txBody>
          <a:bodyPr/>
          <a:lstStyle/>
          <a:p>
            <a:fld id="{CBB92E3F-92C0-1F42-99A3-84C915433477}" type="slidenum">
              <a:rPr lang="en-US" smtClean="0"/>
              <a:t>3</a:t>
            </a:fld>
            <a:endParaRPr lang="en-US"/>
          </a:p>
        </p:txBody>
      </p:sp>
    </p:spTree>
    <p:extLst>
      <p:ext uri="{BB962C8B-B14F-4D97-AF65-F5344CB8AC3E}">
        <p14:creationId xmlns:p14="http://schemas.microsoft.com/office/powerpoint/2010/main" val="3982163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assuming we have equal numbers of cases and controls, under the null we expect that the alleles of rare variants will be distributed between cases and controls according to a binomial expectation</a:t>
            </a:r>
          </a:p>
          <a:p>
            <a:endParaRPr lang="en-US" dirty="0"/>
          </a:p>
          <a:p>
            <a:r>
              <a:rPr lang="en-US" dirty="0"/>
              <a:t>With the expectation that they will be roughly evenly distributed between cases and controls</a:t>
            </a:r>
          </a:p>
        </p:txBody>
      </p:sp>
      <p:sp>
        <p:nvSpPr>
          <p:cNvPr id="4" name="Slide Number Placeholder 3"/>
          <p:cNvSpPr>
            <a:spLocks noGrp="1"/>
          </p:cNvSpPr>
          <p:nvPr>
            <p:ph type="sldNum" sz="quarter" idx="5"/>
          </p:nvPr>
        </p:nvSpPr>
        <p:spPr/>
        <p:txBody>
          <a:bodyPr/>
          <a:lstStyle/>
          <a:p>
            <a:fld id="{CBB92E3F-92C0-1F42-99A3-84C915433477}" type="slidenum">
              <a:rPr lang="en-US" smtClean="0"/>
              <a:t>24</a:t>
            </a:fld>
            <a:endParaRPr lang="en-US"/>
          </a:p>
        </p:txBody>
      </p:sp>
    </p:spTree>
    <p:extLst>
      <p:ext uri="{BB962C8B-B14F-4D97-AF65-F5344CB8AC3E}">
        <p14:creationId xmlns:p14="http://schemas.microsoft.com/office/powerpoint/2010/main" val="399774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we consider rare variants with 4 alleles – we expect these to be evenly split with probability of 0.375</a:t>
            </a:r>
          </a:p>
        </p:txBody>
      </p:sp>
      <p:sp>
        <p:nvSpPr>
          <p:cNvPr id="4" name="Slide Number Placeholder 3"/>
          <p:cNvSpPr>
            <a:spLocks noGrp="1"/>
          </p:cNvSpPr>
          <p:nvPr>
            <p:ph type="sldNum" sz="quarter" idx="5"/>
          </p:nvPr>
        </p:nvSpPr>
        <p:spPr/>
        <p:txBody>
          <a:bodyPr/>
          <a:lstStyle/>
          <a:p>
            <a:fld id="{CBB92E3F-92C0-1F42-99A3-84C915433477}" type="slidenum">
              <a:rPr lang="en-US" smtClean="0"/>
              <a:t>25</a:t>
            </a:fld>
            <a:endParaRPr lang="en-US"/>
          </a:p>
        </p:txBody>
      </p:sp>
    </p:spTree>
    <p:extLst>
      <p:ext uri="{BB962C8B-B14F-4D97-AF65-F5344CB8AC3E}">
        <p14:creationId xmlns:p14="http://schemas.microsoft.com/office/powerpoint/2010/main" val="389600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split in this way between cases and controls with a probability of 1/4</a:t>
            </a:r>
          </a:p>
        </p:txBody>
      </p:sp>
      <p:sp>
        <p:nvSpPr>
          <p:cNvPr id="4" name="Slide Number Placeholder 3"/>
          <p:cNvSpPr>
            <a:spLocks noGrp="1"/>
          </p:cNvSpPr>
          <p:nvPr>
            <p:ph type="sldNum" sz="quarter" idx="5"/>
          </p:nvPr>
        </p:nvSpPr>
        <p:spPr/>
        <p:txBody>
          <a:bodyPr/>
          <a:lstStyle/>
          <a:p>
            <a:fld id="{CBB92E3F-92C0-1F42-99A3-84C915433477}" type="slidenum">
              <a:rPr lang="en-US" smtClean="0"/>
              <a:t>26</a:t>
            </a:fld>
            <a:endParaRPr lang="en-US"/>
          </a:p>
        </p:txBody>
      </p:sp>
    </p:spTree>
    <p:extLst>
      <p:ext uri="{BB962C8B-B14F-4D97-AF65-F5344CB8AC3E}">
        <p14:creationId xmlns:p14="http://schemas.microsoft.com/office/powerpoint/2010/main" val="3532693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~1/16 for all the alleles to be only observed in cases </a:t>
            </a:r>
          </a:p>
        </p:txBody>
      </p:sp>
      <p:sp>
        <p:nvSpPr>
          <p:cNvPr id="4" name="Slide Number Placeholder 3"/>
          <p:cNvSpPr>
            <a:spLocks noGrp="1"/>
          </p:cNvSpPr>
          <p:nvPr>
            <p:ph type="sldNum" sz="quarter" idx="5"/>
          </p:nvPr>
        </p:nvSpPr>
        <p:spPr/>
        <p:txBody>
          <a:bodyPr/>
          <a:lstStyle/>
          <a:p>
            <a:fld id="{CBB92E3F-92C0-1F42-99A3-84C915433477}" type="slidenum">
              <a:rPr lang="en-US" smtClean="0"/>
              <a:t>27</a:t>
            </a:fld>
            <a:endParaRPr lang="en-US"/>
          </a:p>
        </p:txBody>
      </p:sp>
    </p:spTree>
    <p:extLst>
      <p:ext uri="{BB962C8B-B14F-4D97-AF65-F5344CB8AC3E}">
        <p14:creationId xmlns:p14="http://schemas.microsoft.com/office/powerpoint/2010/main" val="3845625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controls</a:t>
            </a:r>
          </a:p>
        </p:txBody>
      </p:sp>
      <p:sp>
        <p:nvSpPr>
          <p:cNvPr id="4" name="Slide Number Placeholder 3"/>
          <p:cNvSpPr>
            <a:spLocks noGrp="1"/>
          </p:cNvSpPr>
          <p:nvPr>
            <p:ph type="sldNum" sz="quarter" idx="5"/>
          </p:nvPr>
        </p:nvSpPr>
        <p:spPr/>
        <p:txBody>
          <a:bodyPr/>
          <a:lstStyle/>
          <a:p>
            <a:fld id="{CBB92E3F-92C0-1F42-99A3-84C915433477}" type="slidenum">
              <a:rPr lang="en-US" smtClean="0"/>
              <a:t>28</a:t>
            </a:fld>
            <a:endParaRPr lang="en-US"/>
          </a:p>
        </p:txBody>
      </p:sp>
    </p:spTree>
    <p:extLst>
      <p:ext uri="{BB962C8B-B14F-4D97-AF65-F5344CB8AC3E}">
        <p14:creationId xmlns:p14="http://schemas.microsoft.com/office/powerpoint/2010/main" val="370673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are associated variants we would observe allele distributions in these extremes, across a series of variants</a:t>
            </a:r>
          </a:p>
          <a:p>
            <a:endParaRPr lang="en-US" dirty="0"/>
          </a:p>
          <a:p>
            <a:r>
              <a:rPr lang="en-US" dirty="0"/>
              <a:t>Not concerned with the direction, but are testing for over dispersion in the binomial distribution of alleles</a:t>
            </a:r>
          </a:p>
        </p:txBody>
      </p:sp>
      <p:sp>
        <p:nvSpPr>
          <p:cNvPr id="4" name="Slide Number Placeholder 3"/>
          <p:cNvSpPr>
            <a:spLocks noGrp="1"/>
          </p:cNvSpPr>
          <p:nvPr>
            <p:ph type="sldNum" sz="quarter" idx="5"/>
          </p:nvPr>
        </p:nvSpPr>
        <p:spPr/>
        <p:txBody>
          <a:bodyPr/>
          <a:lstStyle/>
          <a:p>
            <a:fld id="{CBB92E3F-92C0-1F42-99A3-84C915433477}" type="slidenum">
              <a:rPr lang="en-US" smtClean="0"/>
              <a:t>29</a:t>
            </a:fld>
            <a:endParaRPr lang="en-US"/>
          </a:p>
        </p:txBody>
      </p:sp>
    </p:spTree>
    <p:extLst>
      <p:ext uri="{BB962C8B-B14F-4D97-AF65-F5344CB8AC3E}">
        <p14:creationId xmlns:p14="http://schemas.microsoft.com/office/powerpoint/2010/main" val="3765499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an example – 15 rare variants in APOB observed in 200 individuals from the extremes blood </a:t>
            </a:r>
            <a:r>
              <a:rPr lang="en-GB" dirty="0">
                <a:solidFill>
                  <a:srgbClr val="202020"/>
                </a:solidFill>
                <a:latin typeface="Helvetica" pitchFamily="2" charset="0"/>
              </a:rPr>
              <a:t>triglyceride levels</a:t>
            </a:r>
            <a:endParaRPr lang="en-US" dirty="0"/>
          </a:p>
        </p:txBody>
      </p:sp>
      <p:sp>
        <p:nvSpPr>
          <p:cNvPr id="4" name="Slide Number Placeholder 3"/>
          <p:cNvSpPr>
            <a:spLocks noGrp="1"/>
          </p:cNvSpPr>
          <p:nvPr>
            <p:ph type="sldNum" sz="quarter" idx="5"/>
          </p:nvPr>
        </p:nvSpPr>
        <p:spPr/>
        <p:txBody>
          <a:bodyPr/>
          <a:lstStyle/>
          <a:p>
            <a:fld id="{CBB92E3F-92C0-1F42-99A3-84C915433477}" type="slidenum">
              <a:rPr lang="en-US" smtClean="0"/>
              <a:t>30</a:t>
            </a:fld>
            <a:endParaRPr lang="en-US"/>
          </a:p>
        </p:txBody>
      </p:sp>
    </p:spTree>
    <p:extLst>
      <p:ext uri="{BB962C8B-B14F-4D97-AF65-F5344CB8AC3E}">
        <p14:creationId xmlns:p14="http://schemas.microsoft.com/office/powerpoint/2010/main" val="4274014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these two variants which each have 6 rare alleles – one is 6 for 6 in cases and the other is 6 for 6 in controls – which is outside of expectation</a:t>
            </a:r>
          </a:p>
        </p:txBody>
      </p:sp>
      <p:sp>
        <p:nvSpPr>
          <p:cNvPr id="4" name="Slide Number Placeholder 3"/>
          <p:cNvSpPr>
            <a:spLocks noGrp="1"/>
          </p:cNvSpPr>
          <p:nvPr>
            <p:ph type="sldNum" sz="quarter" idx="5"/>
          </p:nvPr>
        </p:nvSpPr>
        <p:spPr/>
        <p:txBody>
          <a:bodyPr/>
          <a:lstStyle/>
          <a:p>
            <a:fld id="{CBB92E3F-92C0-1F42-99A3-84C915433477}" type="slidenum">
              <a:rPr lang="en-US" smtClean="0"/>
              <a:t>31</a:t>
            </a:fld>
            <a:endParaRPr lang="en-US"/>
          </a:p>
        </p:txBody>
      </p:sp>
    </p:spTree>
    <p:extLst>
      <p:ext uri="{BB962C8B-B14F-4D97-AF65-F5344CB8AC3E}">
        <p14:creationId xmlns:p14="http://schemas.microsoft.com/office/powerpoint/2010/main" val="418651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variants that are functional have a negative impact on reproductive fitness will be rare</a:t>
            </a:r>
          </a:p>
          <a:p>
            <a:endParaRPr lang="en-US" dirty="0"/>
          </a:p>
          <a:p>
            <a:r>
              <a:rPr lang="en-US" dirty="0"/>
              <a:t>This has been shown in part through the identification of 10s of thousands of high penetrance rare alleles in mendelian disorders and rare forms of common disease</a:t>
            </a:r>
          </a:p>
          <a:p>
            <a:endParaRPr lang="en-US" dirty="0"/>
          </a:p>
          <a:p>
            <a:r>
              <a:rPr lang="en-US" dirty="0"/>
              <a:t>Psoriasis as an example again – rare highly penetrant mutations in CARD14 in familial forms of the disease and mutations in IL26RN in pustular forms of the disease</a:t>
            </a:r>
          </a:p>
          <a:p>
            <a:endParaRPr lang="en-US" dirty="0"/>
          </a:p>
          <a:p>
            <a:r>
              <a:rPr lang="en-US" dirty="0"/>
              <a:t>An recent studies that are starting to explore lower frequency variation, primarily through direct genotyping or imputation at the moment are beginning to reveal evidence of associated variants at this lower end of the frequency spectrum</a:t>
            </a:r>
          </a:p>
          <a:p>
            <a:endParaRPr lang="en-US" dirty="0"/>
          </a:p>
          <a:p>
            <a:endParaRPr lang="en-US" dirty="0"/>
          </a:p>
        </p:txBody>
      </p:sp>
      <p:sp>
        <p:nvSpPr>
          <p:cNvPr id="4" name="Slide Number Placeholder 3"/>
          <p:cNvSpPr>
            <a:spLocks noGrp="1"/>
          </p:cNvSpPr>
          <p:nvPr>
            <p:ph type="sldNum" sz="quarter" idx="5"/>
          </p:nvPr>
        </p:nvSpPr>
        <p:spPr/>
        <p:txBody>
          <a:bodyPr/>
          <a:lstStyle/>
          <a:p>
            <a:fld id="{CBB92E3F-92C0-1F42-99A3-84C915433477}" type="slidenum">
              <a:rPr lang="en-US" smtClean="0"/>
              <a:t>4</a:t>
            </a:fld>
            <a:endParaRPr lang="en-US"/>
          </a:p>
        </p:txBody>
      </p:sp>
    </p:spTree>
    <p:extLst>
      <p:ext uri="{BB962C8B-B14F-4D97-AF65-F5344CB8AC3E}">
        <p14:creationId xmlns:p14="http://schemas.microsoft.com/office/powerpoint/2010/main" val="48432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effect sizes and AF resulting from a recent study of height in 700k individuals. And you can see that at the lower end of the frequency spectrum there are variants with fairly large effect sizes that are starting to be discovered </a:t>
            </a:r>
          </a:p>
          <a:p>
            <a:endParaRPr lang="en-US" dirty="0"/>
          </a:p>
          <a:p>
            <a:r>
              <a:rPr lang="en-US" dirty="0" err="1"/>
              <a:t>Ie</a:t>
            </a:r>
            <a:r>
              <a:rPr lang="en-US" dirty="0"/>
              <a:t> this coding variant in which has an allelic effect of 2cm, this is certainly a low frequency variant 1:1000, but we can expect to explore far rarer variation with sequencing data </a:t>
            </a:r>
          </a:p>
          <a:p>
            <a:endParaRPr lang="en-US" dirty="0"/>
          </a:p>
          <a:p>
            <a:r>
              <a:rPr lang="en-US" dirty="0"/>
              <a:t>As you can see from the power curve,  even with 700k individuals the power to detect association falls of quire rapidly at this low end unless effect sizes are very large</a:t>
            </a:r>
          </a:p>
        </p:txBody>
      </p:sp>
      <p:sp>
        <p:nvSpPr>
          <p:cNvPr id="4" name="Slide Number Placeholder 3"/>
          <p:cNvSpPr>
            <a:spLocks noGrp="1"/>
          </p:cNvSpPr>
          <p:nvPr>
            <p:ph type="sldNum" sz="quarter" idx="5"/>
          </p:nvPr>
        </p:nvSpPr>
        <p:spPr/>
        <p:txBody>
          <a:bodyPr/>
          <a:lstStyle/>
          <a:p>
            <a:fld id="{CBB92E3F-92C0-1F42-99A3-84C915433477}" type="slidenum">
              <a:rPr lang="en-US" smtClean="0"/>
              <a:t>5</a:t>
            </a:fld>
            <a:endParaRPr lang="en-US"/>
          </a:p>
        </p:txBody>
      </p:sp>
    </p:spTree>
    <p:extLst>
      <p:ext uri="{BB962C8B-B14F-4D97-AF65-F5344CB8AC3E}">
        <p14:creationId xmlns:p14="http://schemas.microsoft.com/office/powerpoint/2010/main" val="266510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impact of frequency on power to detect associations is shown again here</a:t>
            </a:r>
          </a:p>
          <a:p>
            <a:endParaRPr lang="en-US" dirty="0"/>
          </a:p>
          <a:p>
            <a:r>
              <a:rPr lang="en-US" dirty="0"/>
              <a:t>On the left is the power to detect association of a variant with a MAF of 0.2 across a range of effect sizes and even for OR of 1.1 at 50k cases you have nearly full power,</a:t>
            </a:r>
          </a:p>
          <a:p>
            <a:endParaRPr lang="en-US" dirty="0"/>
          </a:p>
          <a:p>
            <a:r>
              <a:rPr lang="en-US" dirty="0"/>
              <a:t>But for a lower frequency variant of 1% only really well powered at 50k cases for OR of 1.5</a:t>
            </a:r>
          </a:p>
          <a:p>
            <a:endParaRPr lang="en-US" dirty="0"/>
          </a:p>
          <a:p>
            <a:r>
              <a:rPr lang="en-US" dirty="0"/>
              <a:t>And in reality a 1% variant is not that rare…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Studies of individual rare variants will be </a:t>
            </a:r>
            <a:r>
              <a:rPr lang="en-GB" sz="1200" dirty="0"/>
              <a:t>underpowered unless sample sizes or effect sizes are very large</a:t>
            </a:r>
            <a:endParaRPr lang="en-US" sz="1200" dirty="0"/>
          </a:p>
          <a:p>
            <a:endParaRPr lang="en-US" dirty="0"/>
          </a:p>
        </p:txBody>
      </p:sp>
      <p:sp>
        <p:nvSpPr>
          <p:cNvPr id="4" name="Slide Number Placeholder 3"/>
          <p:cNvSpPr>
            <a:spLocks noGrp="1"/>
          </p:cNvSpPr>
          <p:nvPr>
            <p:ph type="sldNum" sz="quarter" idx="5"/>
          </p:nvPr>
        </p:nvSpPr>
        <p:spPr/>
        <p:txBody>
          <a:bodyPr/>
          <a:lstStyle/>
          <a:p>
            <a:fld id="{CBB92E3F-92C0-1F42-99A3-84C915433477}" type="slidenum">
              <a:rPr lang="en-US" smtClean="0"/>
              <a:t>6</a:t>
            </a:fld>
            <a:endParaRPr lang="en-US"/>
          </a:p>
        </p:txBody>
      </p:sp>
    </p:spTree>
    <p:extLst>
      <p:ext uri="{BB962C8B-B14F-4D97-AF65-F5344CB8AC3E}">
        <p14:creationId xmlns:p14="http://schemas.microsoft.com/office/powerpoint/2010/main" val="109195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small toy example of a matrix of genotypes of 10 variants</a:t>
            </a:r>
          </a:p>
        </p:txBody>
      </p:sp>
      <p:sp>
        <p:nvSpPr>
          <p:cNvPr id="4" name="Slide Number Placeholder 3"/>
          <p:cNvSpPr>
            <a:spLocks noGrp="1"/>
          </p:cNvSpPr>
          <p:nvPr>
            <p:ph type="sldNum" sz="quarter" idx="5"/>
          </p:nvPr>
        </p:nvSpPr>
        <p:spPr/>
        <p:txBody>
          <a:bodyPr/>
          <a:lstStyle/>
          <a:p>
            <a:fld id="{CBB92E3F-92C0-1F42-99A3-84C915433477}" type="slidenum">
              <a:rPr lang="en-US" smtClean="0"/>
              <a:t>8</a:t>
            </a:fld>
            <a:endParaRPr lang="en-US"/>
          </a:p>
        </p:txBody>
      </p:sp>
    </p:spTree>
    <p:extLst>
      <p:ext uri="{BB962C8B-B14F-4D97-AF65-F5344CB8AC3E}">
        <p14:creationId xmlns:p14="http://schemas.microsoft.com/office/powerpoint/2010/main" val="164762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simplest form we would just count up the number of rare variants per individual and then use this score as a predictor in a regression model</a:t>
            </a:r>
          </a:p>
        </p:txBody>
      </p:sp>
      <p:sp>
        <p:nvSpPr>
          <p:cNvPr id="4" name="Slide Number Placeholder 3"/>
          <p:cNvSpPr>
            <a:spLocks noGrp="1"/>
          </p:cNvSpPr>
          <p:nvPr>
            <p:ph type="sldNum" sz="quarter" idx="5"/>
          </p:nvPr>
        </p:nvSpPr>
        <p:spPr/>
        <p:txBody>
          <a:bodyPr/>
          <a:lstStyle/>
          <a:p>
            <a:fld id="{CBB92E3F-92C0-1F42-99A3-84C915433477}" type="slidenum">
              <a:rPr lang="en-US" smtClean="0"/>
              <a:t>9</a:t>
            </a:fld>
            <a:endParaRPr lang="en-US"/>
          </a:p>
        </p:txBody>
      </p:sp>
    </p:spTree>
    <p:extLst>
      <p:ext uri="{BB962C8B-B14F-4D97-AF65-F5344CB8AC3E}">
        <p14:creationId xmlns:p14="http://schemas.microsoft.com/office/powerpoint/2010/main" val="303804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up the variants may not be the ideal model as it assumes additivity of the effects of each variant when in reality we are diploid and those variants may all be disrupting the same copy of a gene</a:t>
            </a:r>
          </a:p>
          <a:p>
            <a:endParaRPr lang="en-US" dirty="0"/>
          </a:p>
          <a:p>
            <a:r>
              <a:rPr lang="en-US" dirty="0"/>
              <a:t>Alternative would be to limit the counts to two - one for each copy of a gene </a:t>
            </a:r>
          </a:p>
          <a:p>
            <a:endParaRPr lang="en-US" dirty="0"/>
          </a:p>
          <a:p>
            <a:r>
              <a:rPr lang="en-US" dirty="0"/>
              <a:t>or just use a simple binary variable defining the presence or absence of any rare variant</a:t>
            </a:r>
          </a:p>
        </p:txBody>
      </p:sp>
      <p:sp>
        <p:nvSpPr>
          <p:cNvPr id="4" name="Slide Number Placeholder 3"/>
          <p:cNvSpPr>
            <a:spLocks noGrp="1"/>
          </p:cNvSpPr>
          <p:nvPr>
            <p:ph type="sldNum" sz="quarter" idx="5"/>
          </p:nvPr>
        </p:nvSpPr>
        <p:spPr/>
        <p:txBody>
          <a:bodyPr/>
          <a:lstStyle/>
          <a:p>
            <a:fld id="{CBB92E3F-92C0-1F42-99A3-84C915433477}" type="slidenum">
              <a:rPr lang="en-US" smtClean="0"/>
              <a:t>10</a:t>
            </a:fld>
            <a:endParaRPr lang="en-US"/>
          </a:p>
        </p:txBody>
      </p:sp>
    </p:spTree>
    <p:extLst>
      <p:ext uri="{BB962C8B-B14F-4D97-AF65-F5344CB8AC3E}">
        <p14:creationId xmlns:p14="http://schemas.microsoft.com/office/powerpoint/2010/main" val="211525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major limitations of this approach</a:t>
            </a:r>
          </a:p>
          <a:p>
            <a:endParaRPr lang="en-US" dirty="0"/>
          </a:p>
          <a:p>
            <a:r>
              <a:rPr lang="en-US" dirty="0"/>
              <a:t>For any gene we might expect a mixture of variants that confer risk, protect and those which are neutral – and if a mixture of this nature is present it will dilute the signal and impact power to detect association</a:t>
            </a:r>
          </a:p>
          <a:p>
            <a:endParaRPr lang="en-US" dirty="0"/>
          </a:p>
          <a:p>
            <a:r>
              <a:rPr lang="en-US" dirty="0"/>
              <a:t>2 choices to try and overcome this</a:t>
            </a:r>
          </a:p>
          <a:p>
            <a:endParaRPr lang="en-US" dirty="0"/>
          </a:p>
          <a:p>
            <a:pPr marL="0" indent="0">
              <a:buNone/>
            </a:pPr>
            <a:r>
              <a:rPr lang="en-GB" dirty="0"/>
              <a:t>1. Try to select/weight variants that have similar functional consequences in an attempt to focus on variants with the same magnitude and direction of effect</a:t>
            </a:r>
          </a:p>
          <a:p>
            <a:pPr marL="0" indent="0">
              <a:buNone/>
            </a:pPr>
            <a:endParaRPr lang="en-GB" dirty="0"/>
          </a:p>
          <a:p>
            <a:pPr marL="0" indent="0">
              <a:buNone/>
            </a:pPr>
            <a:r>
              <a:rPr lang="en-GB" dirty="0"/>
              <a:t>2. Use a statistical framework that is robust to neutral and opposing directions of effect</a:t>
            </a:r>
          </a:p>
          <a:p>
            <a:endParaRPr lang="en-US" dirty="0"/>
          </a:p>
        </p:txBody>
      </p:sp>
      <p:sp>
        <p:nvSpPr>
          <p:cNvPr id="4" name="Slide Number Placeholder 3"/>
          <p:cNvSpPr>
            <a:spLocks noGrp="1"/>
          </p:cNvSpPr>
          <p:nvPr>
            <p:ph type="sldNum" sz="quarter" idx="5"/>
          </p:nvPr>
        </p:nvSpPr>
        <p:spPr/>
        <p:txBody>
          <a:bodyPr/>
          <a:lstStyle/>
          <a:p>
            <a:fld id="{CBB92E3F-92C0-1F42-99A3-84C915433477}" type="slidenum">
              <a:rPr lang="en-US" smtClean="0"/>
              <a:t>11</a:t>
            </a:fld>
            <a:endParaRPr lang="en-US"/>
          </a:p>
        </p:txBody>
      </p:sp>
    </p:spTree>
    <p:extLst>
      <p:ext uri="{BB962C8B-B14F-4D97-AF65-F5344CB8AC3E}">
        <p14:creationId xmlns:p14="http://schemas.microsoft.com/office/powerpoint/2010/main" val="218985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AE3463-C54A-3349-91C2-A7A3EA217DE4}"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39947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E3463-C54A-3349-91C2-A7A3EA217DE4}"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270289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E3463-C54A-3349-91C2-A7A3EA217DE4}"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139149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E3463-C54A-3349-91C2-A7A3EA217DE4}"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189683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AE3463-C54A-3349-91C2-A7A3EA217DE4}"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26495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AE3463-C54A-3349-91C2-A7A3EA217DE4}" type="datetimeFigureOut">
              <a:rPr lang="en-US" smtClean="0"/>
              <a:t>3/6/19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1855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AE3463-C54A-3349-91C2-A7A3EA217DE4}" type="datetimeFigureOut">
              <a:rPr lang="en-US" smtClean="0"/>
              <a:t>3/6/19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140694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AE3463-C54A-3349-91C2-A7A3EA217DE4}" type="datetimeFigureOut">
              <a:rPr lang="en-US" smtClean="0"/>
              <a:t>3/6/19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401111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E3463-C54A-3349-91C2-A7A3EA217DE4}" type="datetimeFigureOut">
              <a:rPr lang="en-US" smtClean="0"/>
              <a:t>3/6/19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67676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E3463-C54A-3349-91C2-A7A3EA217DE4}" type="datetimeFigureOut">
              <a:rPr lang="en-US" smtClean="0"/>
              <a:t>3/6/19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265762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E3463-C54A-3349-91C2-A7A3EA217DE4}" type="datetimeFigureOut">
              <a:rPr lang="en-US" smtClean="0"/>
              <a:t>3/6/19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54F75-D97C-CD49-ABE6-FC9FF2696E3C}" type="slidenum">
              <a:rPr lang="en-US" smtClean="0"/>
              <a:t>‹#›</a:t>
            </a:fld>
            <a:endParaRPr lang="en-US"/>
          </a:p>
        </p:txBody>
      </p:sp>
    </p:spTree>
    <p:extLst>
      <p:ext uri="{BB962C8B-B14F-4D97-AF65-F5344CB8AC3E}">
        <p14:creationId xmlns:p14="http://schemas.microsoft.com/office/powerpoint/2010/main" val="46797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E3463-C54A-3349-91C2-A7A3EA217DE4}" type="datetimeFigureOut">
              <a:rPr lang="en-US" smtClean="0"/>
              <a:t>3/6/19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54F75-D97C-CD49-ABE6-FC9FF2696E3C}" type="slidenum">
              <a:rPr lang="en-US" smtClean="0"/>
              <a:t>‹#›</a:t>
            </a:fld>
            <a:endParaRPr lang="en-US"/>
          </a:p>
        </p:txBody>
      </p:sp>
    </p:spTree>
    <p:extLst>
      <p:ext uri="{BB962C8B-B14F-4D97-AF65-F5344CB8AC3E}">
        <p14:creationId xmlns:p14="http://schemas.microsoft.com/office/powerpoint/2010/main" val="2861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78F8-8452-D84B-A9B7-FD3600556F73}"/>
              </a:ext>
            </a:extLst>
          </p:cNvPr>
          <p:cNvSpPr>
            <a:spLocks noGrp="1"/>
          </p:cNvSpPr>
          <p:nvPr>
            <p:ph type="ctrTitle"/>
          </p:nvPr>
        </p:nvSpPr>
        <p:spPr>
          <a:xfrm>
            <a:off x="497758" y="1999469"/>
            <a:ext cx="8218539" cy="1790700"/>
          </a:xfrm>
        </p:spPr>
        <p:txBody>
          <a:bodyPr/>
          <a:lstStyle/>
          <a:p>
            <a:r>
              <a:rPr lang="en-US" dirty="0"/>
              <a:t>Rare Variant Association Testing</a:t>
            </a:r>
          </a:p>
        </p:txBody>
      </p:sp>
    </p:spTree>
    <p:extLst>
      <p:ext uri="{BB962C8B-B14F-4D97-AF65-F5344CB8AC3E}">
        <p14:creationId xmlns:p14="http://schemas.microsoft.com/office/powerpoint/2010/main" val="2888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A062-4B97-384F-8A0D-709563468B8C}"/>
              </a:ext>
            </a:extLst>
          </p:cNvPr>
          <p:cNvSpPr>
            <a:spLocks noGrp="1"/>
          </p:cNvSpPr>
          <p:nvPr>
            <p:ph type="title"/>
          </p:nvPr>
        </p:nvSpPr>
        <p:spPr/>
        <p:txBody>
          <a:bodyPr/>
          <a:lstStyle/>
          <a:p>
            <a:r>
              <a:rPr lang="en-US" dirty="0"/>
              <a:t>Toy example</a:t>
            </a:r>
          </a:p>
        </p:txBody>
      </p:sp>
      <p:graphicFrame>
        <p:nvGraphicFramePr>
          <p:cNvPr id="4" name="Content Placeholder 3">
            <a:extLst>
              <a:ext uri="{FF2B5EF4-FFF2-40B4-BE49-F238E27FC236}">
                <a16:creationId xmlns:a16="http://schemas.microsoft.com/office/drawing/2014/main" id="{B1D39E23-75F4-5845-A74C-3D8C1A636B14}"/>
              </a:ext>
            </a:extLst>
          </p:cNvPr>
          <p:cNvGraphicFramePr>
            <a:graphicFrameLocks noGrp="1"/>
          </p:cNvGraphicFramePr>
          <p:nvPr>
            <p:ph idx="1"/>
            <p:extLst>
              <p:ext uri="{D42A27DB-BD31-4B8C-83A1-F6EECF244321}">
                <p14:modId xmlns:p14="http://schemas.microsoft.com/office/powerpoint/2010/main" val="2232073459"/>
              </p:ext>
            </p:extLst>
          </p:nvPr>
        </p:nvGraphicFramePr>
        <p:xfrm>
          <a:off x="263644" y="2226469"/>
          <a:ext cx="8638443" cy="3379470"/>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3650811946"/>
                    </a:ext>
                  </a:extLst>
                </a:gridCol>
                <a:gridCol w="1055077">
                  <a:extLst>
                    <a:ext uri="{9D8B030D-6E8A-4147-A177-3AD203B41FA5}">
                      <a16:colId xmlns:a16="http://schemas.microsoft.com/office/drawing/2014/main" val="495524018"/>
                    </a:ext>
                  </a:extLst>
                </a:gridCol>
                <a:gridCol w="510292">
                  <a:extLst>
                    <a:ext uri="{9D8B030D-6E8A-4147-A177-3AD203B41FA5}">
                      <a16:colId xmlns:a16="http://schemas.microsoft.com/office/drawing/2014/main" val="4231161698"/>
                    </a:ext>
                  </a:extLst>
                </a:gridCol>
                <a:gridCol w="510292">
                  <a:extLst>
                    <a:ext uri="{9D8B030D-6E8A-4147-A177-3AD203B41FA5}">
                      <a16:colId xmlns:a16="http://schemas.microsoft.com/office/drawing/2014/main" val="2204024704"/>
                    </a:ext>
                  </a:extLst>
                </a:gridCol>
                <a:gridCol w="510292">
                  <a:extLst>
                    <a:ext uri="{9D8B030D-6E8A-4147-A177-3AD203B41FA5}">
                      <a16:colId xmlns:a16="http://schemas.microsoft.com/office/drawing/2014/main" val="842336821"/>
                    </a:ext>
                  </a:extLst>
                </a:gridCol>
                <a:gridCol w="510292">
                  <a:extLst>
                    <a:ext uri="{9D8B030D-6E8A-4147-A177-3AD203B41FA5}">
                      <a16:colId xmlns:a16="http://schemas.microsoft.com/office/drawing/2014/main" val="1317181645"/>
                    </a:ext>
                  </a:extLst>
                </a:gridCol>
                <a:gridCol w="510292">
                  <a:extLst>
                    <a:ext uri="{9D8B030D-6E8A-4147-A177-3AD203B41FA5}">
                      <a16:colId xmlns:a16="http://schemas.microsoft.com/office/drawing/2014/main" val="2354158152"/>
                    </a:ext>
                  </a:extLst>
                </a:gridCol>
                <a:gridCol w="510292">
                  <a:extLst>
                    <a:ext uri="{9D8B030D-6E8A-4147-A177-3AD203B41FA5}">
                      <a16:colId xmlns:a16="http://schemas.microsoft.com/office/drawing/2014/main" val="46814116"/>
                    </a:ext>
                  </a:extLst>
                </a:gridCol>
                <a:gridCol w="510292">
                  <a:extLst>
                    <a:ext uri="{9D8B030D-6E8A-4147-A177-3AD203B41FA5}">
                      <a16:colId xmlns:a16="http://schemas.microsoft.com/office/drawing/2014/main" val="233493104"/>
                    </a:ext>
                  </a:extLst>
                </a:gridCol>
                <a:gridCol w="510292">
                  <a:extLst>
                    <a:ext uri="{9D8B030D-6E8A-4147-A177-3AD203B41FA5}">
                      <a16:colId xmlns:a16="http://schemas.microsoft.com/office/drawing/2014/main" val="1072388254"/>
                    </a:ext>
                  </a:extLst>
                </a:gridCol>
                <a:gridCol w="510292">
                  <a:extLst>
                    <a:ext uri="{9D8B030D-6E8A-4147-A177-3AD203B41FA5}">
                      <a16:colId xmlns:a16="http://schemas.microsoft.com/office/drawing/2014/main" val="181394585"/>
                    </a:ext>
                  </a:extLst>
                </a:gridCol>
                <a:gridCol w="510292">
                  <a:extLst>
                    <a:ext uri="{9D8B030D-6E8A-4147-A177-3AD203B41FA5}">
                      <a16:colId xmlns:a16="http://schemas.microsoft.com/office/drawing/2014/main" val="2360029896"/>
                    </a:ext>
                  </a:extLst>
                </a:gridCol>
                <a:gridCol w="510292">
                  <a:extLst>
                    <a:ext uri="{9D8B030D-6E8A-4147-A177-3AD203B41FA5}">
                      <a16:colId xmlns:a16="http://schemas.microsoft.com/office/drawing/2014/main" val="604784951"/>
                    </a:ext>
                  </a:extLst>
                </a:gridCol>
                <a:gridCol w="510292">
                  <a:extLst>
                    <a:ext uri="{9D8B030D-6E8A-4147-A177-3AD203B41FA5}">
                      <a16:colId xmlns:a16="http://schemas.microsoft.com/office/drawing/2014/main" val="2853808527"/>
                    </a:ext>
                  </a:extLst>
                </a:gridCol>
                <a:gridCol w="510292">
                  <a:extLst>
                    <a:ext uri="{9D8B030D-6E8A-4147-A177-3AD203B41FA5}">
                      <a16:colId xmlns:a16="http://schemas.microsoft.com/office/drawing/2014/main" val="2489562385"/>
                    </a:ext>
                  </a:extLst>
                </a:gridCol>
              </a:tblGrid>
              <a:tr h="278130">
                <a:tc>
                  <a:txBody>
                    <a:bodyPr/>
                    <a:lstStyle/>
                    <a:p>
                      <a:r>
                        <a:rPr lang="en-US" sz="1100" b="0" dirty="0">
                          <a:solidFill>
                            <a:schemeClr val="tx1"/>
                          </a:solidFill>
                          <a:latin typeface="Courier New" panose="02070309020205020404" pitchFamily="49" charset="0"/>
                          <a:cs typeface="Courier New" panose="02070309020205020404" pitchFamily="49" charset="0"/>
                        </a:rPr>
                        <a:t>Variant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r>
                        <a:rPr lang="en-US" sz="1100" b="0" dirty="0">
                          <a:solidFill>
                            <a:schemeClr val="tx1"/>
                          </a:solidFill>
                          <a:latin typeface="Courier New" panose="02070309020205020404" pitchFamily="49" charset="0"/>
                          <a:cs typeface="Courier New" panose="02070309020205020404" pitchFamily="49" charset="0"/>
                        </a:rPr>
                        <a:t>Individuals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6123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3947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2. AA:A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098986"/>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3.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4999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4.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468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5. 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84629"/>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6. 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105066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7. G:C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936220"/>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8. 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8631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9. A:AT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6091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721418"/>
                  </a:ext>
                </a:extLst>
              </a:tr>
              <a:tr h="278130">
                <a:tc gridSpan="2">
                  <a:txBody>
                    <a:bodyPr/>
                    <a:lstStyle/>
                    <a:p>
                      <a:r>
                        <a:rPr lang="en-US" sz="1100" b="0" dirty="0">
                          <a:solidFill>
                            <a:schemeClr val="tx1"/>
                          </a:solidFill>
                          <a:latin typeface="Courier New" panose="02070309020205020404" pitchFamily="49" charset="0"/>
                          <a:cs typeface="Courier New" panose="02070309020205020404" pitchFamily="49" charset="0"/>
                        </a:rPr>
                        <a:t>Variant score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b="0" dirty="0">
                        <a:solidFill>
                          <a:schemeClr val="tx1"/>
                        </a:solidFill>
                        <a:latin typeface="Courier New" panose="02070309020205020404" pitchFamily="49" charset="0"/>
                        <a:cs typeface="Courier New" panose="02070309020205020404" pitchFamily="49"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1016"/>
                  </a:ext>
                </a:extLst>
              </a:tr>
            </a:tbl>
          </a:graphicData>
        </a:graphic>
      </p:graphicFrame>
      <p:sp>
        <p:nvSpPr>
          <p:cNvPr id="3" name="TextBox 2">
            <a:extLst>
              <a:ext uri="{FF2B5EF4-FFF2-40B4-BE49-F238E27FC236}">
                <a16:creationId xmlns:a16="http://schemas.microsoft.com/office/drawing/2014/main" id="{04E44C54-3F0D-EE40-A72C-0D6CB594E629}"/>
              </a:ext>
            </a:extLst>
          </p:cNvPr>
          <p:cNvSpPr txBox="1"/>
          <p:nvPr/>
        </p:nvSpPr>
        <p:spPr>
          <a:xfrm>
            <a:off x="2743200" y="5865223"/>
            <a:ext cx="5603966" cy="369332"/>
          </a:xfrm>
          <a:prstGeom prst="rect">
            <a:avLst/>
          </a:prstGeom>
          <a:noFill/>
        </p:spPr>
        <p:txBody>
          <a:bodyPr wrap="square" rtlCol="0">
            <a:spAutoFit/>
          </a:bodyPr>
          <a:lstStyle/>
          <a:p>
            <a:r>
              <a:rPr lang="en-US" dirty="0"/>
              <a:t>Use this score as the predictor in a regression model </a:t>
            </a:r>
          </a:p>
        </p:txBody>
      </p:sp>
      <p:sp>
        <p:nvSpPr>
          <p:cNvPr id="5" name="Rectangle 4">
            <a:extLst>
              <a:ext uri="{FF2B5EF4-FFF2-40B4-BE49-F238E27FC236}">
                <a16:creationId xmlns:a16="http://schemas.microsoft.com/office/drawing/2014/main" id="{FE536E9C-D458-EB47-91F0-55FCD4CB1FF2}"/>
              </a:ext>
            </a:extLst>
          </p:cNvPr>
          <p:cNvSpPr/>
          <p:nvPr/>
        </p:nvSpPr>
        <p:spPr>
          <a:xfrm>
            <a:off x="528805" y="1580641"/>
            <a:ext cx="8481809" cy="369332"/>
          </a:xfrm>
          <a:prstGeom prst="rect">
            <a:avLst/>
          </a:prstGeom>
        </p:spPr>
        <p:txBody>
          <a:bodyPr wrap="none">
            <a:spAutoFit/>
          </a:bodyPr>
          <a:lstStyle/>
          <a:p>
            <a:r>
              <a:rPr lang="en-GB" dirty="0">
                <a:solidFill>
                  <a:srgbClr val="000000"/>
                </a:solidFill>
                <a:latin typeface="Calibri" panose="020F0502020204030204" pitchFamily="34" charset="0"/>
                <a:cs typeface="Calibri" panose="020F0502020204030204" pitchFamily="34" charset="0"/>
              </a:rPr>
              <a:t>Collapse to a binary presence/absence of any rare variant - cohort allelic sum test (CAST)</a:t>
            </a:r>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1D372F1-0E68-3A46-920F-995B3445E0DC}"/>
              </a:ext>
            </a:extLst>
          </p:cNvPr>
          <p:cNvSpPr/>
          <p:nvPr/>
        </p:nvSpPr>
        <p:spPr>
          <a:xfrm>
            <a:off x="6732903" y="6354374"/>
            <a:ext cx="2169184" cy="276999"/>
          </a:xfrm>
          <a:prstGeom prst="rect">
            <a:avLst/>
          </a:prstGeom>
        </p:spPr>
        <p:txBody>
          <a:bodyPr wrap="none">
            <a:spAutoFit/>
          </a:bodyPr>
          <a:lstStyle/>
          <a:p>
            <a:r>
              <a:rPr lang="en-GB" sz="1200" i="1" dirty="0" err="1">
                <a:solidFill>
                  <a:srgbClr val="303030"/>
                </a:solidFill>
                <a:latin typeface="arial" panose="020B0604020202020204" pitchFamily="34" charset="0"/>
              </a:rPr>
              <a:t>Morgenthaler</a:t>
            </a:r>
            <a:r>
              <a:rPr lang="en-GB" sz="1200" i="1" dirty="0">
                <a:solidFill>
                  <a:srgbClr val="303030"/>
                </a:solidFill>
                <a:latin typeface="arial" panose="020B0604020202020204" pitchFamily="34" charset="0"/>
              </a:rPr>
              <a:t> and </a:t>
            </a:r>
            <a:r>
              <a:rPr lang="en-GB" sz="1200" i="1" dirty="0" err="1">
                <a:solidFill>
                  <a:srgbClr val="303030"/>
                </a:solidFill>
                <a:latin typeface="arial" panose="020B0604020202020204" pitchFamily="34" charset="0"/>
              </a:rPr>
              <a:t>Thilly</a:t>
            </a:r>
            <a:r>
              <a:rPr lang="en-GB" sz="1200" i="1" dirty="0">
                <a:solidFill>
                  <a:srgbClr val="303030"/>
                </a:solidFill>
                <a:latin typeface="arial" panose="020B0604020202020204" pitchFamily="34" charset="0"/>
              </a:rPr>
              <a:t> 2007</a:t>
            </a:r>
            <a:endParaRPr lang="en-US" sz="1200" dirty="0"/>
          </a:p>
        </p:txBody>
      </p:sp>
    </p:spTree>
    <p:extLst>
      <p:ext uri="{BB962C8B-B14F-4D97-AF65-F5344CB8AC3E}">
        <p14:creationId xmlns:p14="http://schemas.microsoft.com/office/powerpoint/2010/main" val="87738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06D6-4FF0-4E41-83A3-85AAEBF0B561}"/>
              </a:ext>
            </a:extLst>
          </p:cNvPr>
          <p:cNvSpPr>
            <a:spLocks noGrp="1"/>
          </p:cNvSpPr>
          <p:nvPr>
            <p:ph type="title"/>
          </p:nvPr>
        </p:nvSpPr>
        <p:spPr/>
        <p:txBody>
          <a:bodyPr/>
          <a:lstStyle/>
          <a:p>
            <a:r>
              <a:rPr lang="en-US" dirty="0"/>
              <a:t>Burden tests - limitations</a:t>
            </a:r>
          </a:p>
        </p:txBody>
      </p:sp>
      <p:sp>
        <p:nvSpPr>
          <p:cNvPr id="3" name="Content Placeholder 2">
            <a:extLst>
              <a:ext uri="{FF2B5EF4-FFF2-40B4-BE49-F238E27FC236}">
                <a16:creationId xmlns:a16="http://schemas.microsoft.com/office/drawing/2014/main" id="{64E4B43E-F171-C446-AE9D-A259671C0567}"/>
              </a:ext>
            </a:extLst>
          </p:cNvPr>
          <p:cNvSpPr>
            <a:spLocks noGrp="1"/>
          </p:cNvSpPr>
          <p:nvPr>
            <p:ph idx="1"/>
          </p:nvPr>
        </p:nvSpPr>
        <p:spPr>
          <a:xfrm>
            <a:off x="628650" y="2226469"/>
            <a:ext cx="7886700" cy="3263504"/>
          </a:xfrm>
        </p:spPr>
        <p:txBody>
          <a:bodyPr>
            <a:normAutofit fontScale="70000" lnSpcReduction="20000"/>
          </a:bodyPr>
          <a:lstStyle/>
          <a:p>
            <a:pPr marL="0" indent="0">
              <a:buNone/>
            </a:pPr>
            <a:r>
              <a:rPr lang="en-GB" dirty="0"/>
              <a:t>However, including all observed rare variants within a gene would likely include many </a:t>
            </a:r>
            <a:r>
              <a:rPr lang="en-GB" b="1" dirty="0"/>
              <a:t>neutral</a:t>
            </a:r>
            <a:r>
              <a:rPr lang="en-GB" dirty="0"/>
              <a:t> variants and potentially variants with </a:t>
            </a:r>
            <a:r>
              <a:rPr lang="en-GB" b="1" dirty="0"/>
              <a:t>opposite direction</a:t>
            </a:r>
            <a:r>
              <a:rPr lang="en-GB" dirty="0"/>
              <a:t> of effect – which will impact power to detect a true association</a:t>
            </a:r>
          </a:p>
          <a:p>
            <a:pPr marL="0" indent="0">
              <a:buNone/>
            </a:pPr>
            <a:endParaRPr lang="en-GB" dirty="0"/>
          </a:p>
          <a:p>
            <a:pPr marL="0" indent="0">
              <a:buNone/>
            </a:pPr>
            <a:r>
              <a:rPr lang="en-GB" dirty="0"/>
              <a:t>Two options</a:t>
            </a:r>
          </a:p>
          <a:p>
            <a:pPr marL="0" indent="0">
              <a:buNone/>
            </a:pPr>
            <a:r>
              <a:rPr lang="en-GB" dirty="0"/>
              <a:t>	1. Try to select/weight variants that have similar functional consequences in an attempt to focus on variants with the same magnitude and direction of effect</a:t>
            </a:r>
          </a:p>
          <a:p>
            <a:pPr marL="0" indent="0">
              <a:buNone/>
            </a:pPr>
            <a:endParaRPr lang="en-GB" dirty="0"/>
          </a:p>
          <a:p>
            <a:pPr marL="0" indent="0">
              <a:buNone/>
            </a:pPr>
            <a:r>
              <a:rPr lang="en-GB" dirty="0"/>
              <a:t>	2. Use a statistical framework that is robust to neutral and opposing directions of effect</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84069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B68814D-28FA-3F46-B69B-1A5FD353B13C}"/>
              </a:ext>
            </a:extLst>
          </p:cNvPr>
          <p:cNvSpPr>
            <a:spLocks noGrp="1"/>
          </p:cNvSpPr>
          <p:nvPr>
            <p:ph type="title"/>
          </p:nvPr>
        </p:nvSpPr>
        <p:spPr>
          <a:xfrm>
            <a:off x="628650" y="1131096"/>
            <a:ext cx="7886700" cy="994172"/>
          </a:xfrm>
        </p:spPr>
        <p:txBody>
          <a:bodyPr>
            <a:normAutofit fontScale="90000"/>
          </a:bodyPr>
          <a:lstStyle/>
          <a:p>
            <a:r>
              <a:rPr lang="en-US" dirty="0"/>
              <a:t>Consequences of protein coding variation</a:t>
            </a:r>
          </a:p>
        </p:txBody>
      </p:sp>
      <p:pic>
        <p:nvPicPr>
          <p:cNvPr id="7" name="Content Placeholder 3">
            <a:extLst>
              <a:ext uri="{FF2B5EF4-FFF2-40B4-BE49-F238E27FC236}">
                <a16:creationId xmlns:a16="http://schemas.microsoft.com/office/drawing/2014/main" id="{E4AF46FB-2BD3-F84C-8073-0143B73B1781}"/>
              </a:ext>
            </a:extLst>
          </p:cNvPr>
          <p:cNvPicPr>
            <a:picLocks noGrp="1" noChangeAspect="1"/>
          </p:cNvPicPr>
          <p:nvPr>
            <p:ph idx="1"/>
          </p:nvPr>
        </p:nvPicPr>
        <p:blipFill>
          <a:blip r:embed="rId3"/>
          <a:stretch>
            <a:fillRect/>
          </a:stretch>
        </p:blipFill>
        <p:spPr>
          <a:xfrm>
            <a:off x="482600" y="2443150"/>
            <a:ext cx="8178800" cy="2842133"/>
          </a:xfrm>
          <a:prstGeom prst="rect">
            <a:avLst/>
          </a:prstGeom>
        </p:spPr>
      </p:pic>
      <p:sp>
        <p:nvSpPr>
          <p:cNvPr id="5" name="Rectangle 4">
            <a:extLst>
              <a:ext uri="{FF2B5EF4-FFF2-40B4-BE49-F238E27FC236}">
                <a16:creationId xmlns:a16="http://schemas.microsoft.com/office/drawing/2014/main" id="{1B2E63C3-F741-5742-B675-D3804932303E}"/>
              </a:ext>
            </a:extLst>
          </p:cNvPr>
          <p:cNvSpPr/>
          <p:nvPr/>
        </p:nvSpPr>
        <p:spPr>
          <a:xfrm>
            <a:off x="7134958" y="3006969"/>
            <a:ext cx="1526442" cy="1134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a:extLst>
              <a:ext uri="{FF2B5EF4-FFF2-40B4-BE49-F238E27FC236}">
                <a16:creationId xmlns:a16="http://schemas.microsoft.com/office/drawing/2014/main" id="{91965A2E-C5B6-2B47-9FCD-76E34FCC5847}"/>
              </a:ext>
            </a:extLst>
          </p:cNvPr>
          <p:cNvSpPr/>
          <p:nvPr/>
        </p:nvSpPr>
        <p:spPr>
          <a:xfrm>
            <a:off x="5534758" y="3006968"/>
            <a:ext cx="993531" cy="762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a:extLst>
              <a:ext uri="{FF2B5EF4-FFF2-40B4-BE49-F238E27FC236}">
                <a16:creationId xmlns:a16="http://schemas.microsoft.com/office/drawing/2014/main" id="{2D6579F7-68FC-5842-844F-2F346FAFC81C}"/>
              </a:ext>
            </a:extLst>
          </p:cNvPr>
          <p:cNvSpPr/>
          <p:nvPr/>
        </p:nvSpPr>
        <p:spPr>
          <a:xfrm>
            <a:off x="482600" y="3006967"/>
            <a:ext cx="2181469" cy="2278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a:extLst>
              <a:ext uri="{FF2B5EF4-FFF2-40B4-BE49-F238E27FC236}">
                <a16:creationId xmlns:a16="http://schemas.microsoft.com/office/drawing/2014/main" id="{1583121F-207C-994A-846E-6B5859E5934A}"/>
              </a:ext>
            </a:extLst>
          </p:cNvPr>
          <p:cNvSpPr/>
          <p:nvPr/>
        </p:nvSpPr>
        <p:spPr>
          <a:xfrm>
            <a:off x="2358537" y="3006967"/>
            <a:ext cx="1303461" cy="762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71942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F22A-5D71-F34D-AA4C-1AFFECD859CB}"/>
              </a:ext>
            </a:extLst>
          </p:cNvPr>
          <p:cNvSpPr>
            <a:spLocks noGrp="1"/>
          </p:cNvSpPr>
          <p:nvPr>
            <p:ph type="title"/>
          </p:nvPr>
        </p:nvSpPr>
        <p:spPr/>
        <p:txBody>
          <a:bodyPr/>
          <a:lstStyle/>
          <a:p>
            <a:r>
              <a:rPr lang="en-US" dirty="0"/>
              <a:t>Loss-of-function variation</a:t>
            </a:r>
          </a:p>
        </p:txBody>
      </p:sp>
      <p:sp>
        <p:nvSpPr>
          <p:cNvPr id="3" name="Content Placeholder 2">
            <a:extLst>
              <a:ext uri="{FF2B5EF4-FFF2-40B4-BE49-F238E27FC236}">
                <a16:creationId xmlns:a16="http://schemas.microsoft.com/office/drawing/2014/main" id="{28207477-99BD-204C-8E80-92E97161C4EF}"/>
              </a:ext>
            </a:extLst>
          </p:cNvPr>
          <p:cNvSpPr>
            <a:spLocks noGrp="1"/>
          </p:cNvSpPr>
          <p:nvPr>
            <p:ph idx="1"/>
          </p:nvPr>
        </p:nvSpPr>
        <p:spPr/>
        <p:txBody>
          <a:bodyPr>
            <a:normAutofit/>
          </a:bodyPr>
          <a:lstStyle/>
          <a:p>
            <a:pPr marL="0" indent="0">
              <a:buNone/>
            </a:pPr>
            <a:r>
              <a:rPr lang="en-GB" sz="2400" dirty="0"/>
              <a:t>One class of variants where functional prediction is simpler are those which truncate the resulting protein product </a:t>
            </a:r>
          </a:p>
          <a:p>
            <a:pPr marL="0" indent="0">
              <a:buNone/>
            </a:pPr>
            <a:endParaRPr lang="en-GB" sz="2400" dirty="0"/>
          </a:p>
          <a:p>
            <a:pPr marL="0" indent="0">
              <a:buNone/>
            </a:pPr>
            <a:r>
              <a:rPr lang="en-GB" sz="2400" dirty="0"/>
              <a:t>stop-gain, </a:t>
            </a:r>
            <a:r>
              <a:rPr lang="en-GB" sz="2400" i="1" dirty="0"/>
              <a:t>frameshift, splice disrupting</a:t>
            </a:r>
            <a:r>
              <a:rPr lang="en-GB" sz="2400" dirty="0"/>
              <a:t> </a:t>
            </a:r>
          </a:p>
          <a:p>
            <a:pPr marL="0" indent="0">
              <a:buNone/>
            </a:pPr>
            <a:endParaRPr lang="en-GB" dirty="0"/>
          </a:p>
        </p:txBody>
      </p:sp>
      <p:pic>
        <p:nvPicPr>
          <p:cNvPr id="4" name="Content Placeholder 3">
            <a:extLst>
              <a:ext uri="{FF2B5EF4-FFF2-40B4-BE49-F238E27FC236}">
                <a16:creationId xmlns:a16="http://schemas.microsoft.com/office/drawing/2014/main" id="{14EA97CD-6D6A-7746-A195-FB53B6D006C6}"/>
              </a:ext>
            </a:extLst>
          </p:cNvPr>
          <p:cNvPicPr>
            <a:picLocks noChangeAspect="1"/>
          </p:cNvPicPr>
          <p:nvPr/>
        </p:nvPicPr>
        <p:blipFill>
          <a:blip r:embed="rId3"/>
          <a:stretch>
            <a:fillRect/>
          </a:stretch>
        </p:blipFill>
        <p:spPr>
          <a:xfrm>
            <a:off x="482600" y="3469766"/>
            <a:ext cx="8178800" cy="2842133"/>
          </a:xfrm>
          <a:prstGeom prst="rect">
            <a:avLst/>
          </a:prstGeom>
        </p:spPr>
      </p:pic>
      <p:sp>
        <p:nvSpPr>
          <p:cNvPr id="5" name="Rectangle 4">
            <a:extLst>
              <a:ext uri="{FF2B5EF4-FFF2-40B4-BE49-F238E27FC236}">
                <a16:creationId xmlns:a16="http://schemas.microsoft.com/office/drawing/2014/main" id="{6E1FFAF3-318F-154D-8B6E-5C3F46A5D435}"/>
              </a:ext>
            </a:extLst>
          </p:cNvPr>
          <p:cNvSpPr/>
          <p:nvPr/>
        </p:nvSpPr>
        <p:spPr>
          <a:xfrm>
            <a:off x="7134958" y="4033585"/>
            <a:ext cx="1526442" cy="1134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a:extLst>
              <a:ext uri="{FF2B5EF4-FFF2-40B4-BE49-F238E27FC236}">
                <a16:creationId xmlns:a16="http://schemas.microsoft.com/office/drawing/2014/main" id="{FF2E1C01-2B57-FA42-AFB9-59385AB0DE2E}"/>
              </a:ext>
            </a:extLst>
          </p:cNvPr>
          <p:cNvSpPr/>
          <p:nvPr/>
        </p:nvSpPr>
        <p:spPr>
          <a:xfrm>
            <a:off x="5534758" y="4033584"/>
            <a:ext cx="993531" cy="762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a:extLst>
              <a:ext uri="{FF2B5EF4-FFF2-40B4-BE49-F238E27FC236}">
                <a16:creationId xmlns:a16="http://schemas.microsoft.com/office/drawing/2014/main" id="{951E114D-EC45-F842-A180-D2E9545ABDCE}"/>
              </a:ext>
            </a:extLst>
          </p:cNvPr>
          <p:cNvSpPr/>
          <p:nvPr/>
        </p:nvSpPr>
        <p:spPr>
          <a:xfrm>
            <a:off x="482600" y="4033583"/>
            <a:ext cx="2181469" cy="2278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5F1BBB7A-C26E-8E45-A6AF-BE6500FA8C10}"/>
              </a:ext>
            </a:extLst>
          </p:cNvPr>
          <p:cNvSpPr/>
          <p:nvPr/>
        </p:nvSpPr>
        <p:spPr>
          <a:xfrm>
            <a:off x="2358537" y="4033583"/>
            <a:ext cx="1303461" cy="762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a:extLst>
              <a:ext uri="{FF2B5EF4-FFF2-40B4-BE49-F238E27FC236}">
                <a16:creationId xmlns:a16="http://schemas.microsoft.com/office/drawing/2014/main" id="{3440E7B9-1196-5044-843B-076B9E5F7EB0}"/>
              </a:ext>
            </a:extLst>
          </p:cNvPr>
          <p:cNvSpPr/>
          <p:nvPr/>
        </p:nvSpPr>
        <p:spPr>
          <a:xfrm>
            <a:off x="2875330" y="5546725"/>
            <a:ext cx="786668" cy="157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0DC441-1ADD-5941-84D4-FD25895C6374}"/>
              </a:ext>
            </a:extLst>
          </p:cNvPr>
          <p:cNvSpPr/>
          <p:nvPr/>
        </p:nvSpPr>
        <p:spPr>
          <a:xfrm>
            <a:off x="2877155" y="5699125"/>
            <a:ext cx="786668" cy="139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86F384-9950-3F4B-A852-9848E1851ED6}"/>
              </a:ext>
            </a:extLst>
          </p:cNvPr>
          <p:cNvSpPr/>
          <p:nvPr/>
        </p:nvSpPr>
        <p:spPr>
          <a:xfrm>
            <a:off x="4163055" y="4457108"/>
            <a:ext cx="847206" cy="157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2D3742-A0A6-A848-B5F3-A8A6AAACFC8B}"/>
              </a:ext>
            </a:extLst>
          </p:cNvPr>
          <p:cNvSpPr/>
          <p:nvPr/>
        </p:nvSpPr>
        <p:spPr>
          <a:xfrm>
            <a:off x="4164880" y="4609508"/>
            <a:ext cx="847206" cy="139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E183-5223-7147-922B-EB984CA13E9A}"/>
              </a:ext>
            </a:extLst>
          </p:cNvPr>
          <p:cNvSpPr>
            <a:spLocks noGrp="1"/>
          </p:cNvSpPr>
          <p:nvPr>
            <p:ph type="title"/>
          </p:nvPr>
        </p:nvSpPr>
        <p:spPr/>
        <p:txBody>
          <a:bodyPr/>
          <a:lstStyle/>
          <a:p>
            <a:r>
              <a:rPr lang="en-US" dirty="0"/>
              <a:t>Loss-of-function variation</a:t>
            </a:r>
          </a:p>
        </p:txBody>
      </p:sp>
      <p:sp>
        <p:nvSpPr>
          <p:cNvPr id="3" name="Content Placeholder 2">
            <a:extLst>
              <a:ext uri="{FF2B5EF4-FFF2-40B4-BE49-F238E27FC236}">
                <a16:creationId xmlns:a16="http://schemas.microsoft.com/office/drawing/2014/main" id="{0A0E9123-3578-A94F-AE34-E7A7ABE430D6}"/>
              </a:ext>
            </a:extLst>
          </p:cNvPr>
          <p:cNvSpPr>
            <a:spLocks noGrp="1"/>
          </p:cNvSpPr>
          <p:nvPr>
            <p:ph idx="1"/>
          </p:nvPr>
        </p:nvSpPr>
        <p:spPr/>
        <p:txBody>
          <a:bodyPr>
            <a:normAutofit lnSpcReduction="10000"/>
          </a:bodyPr>
          <a:lstStyle/>
          <a:p>
            <a:pPr marL="0" indent="0">
              <a:buNone/>
            </a:pPr>
            <a:r>
              <a:rPr lang="en-GB" sz="2000" dirty="0"/>
              <a:t>Protein truncating variation may be subject to nonsense-mediated decay (NMD), a cellular mechanism that prevents the expression of truncated proteins</a:t>
            </a:r>
          </a:p>
          <a:p>
            <a:pPr marL="0" indent="0">
              <a:buNone/>
            </a:pPr>
            <a:endParaRPr lang="en-GB" sz="2000" dirty="0"/>
          </a:p>
          <a:p>
            <a:pPr marL="0" indent="0">
              <a:buNone/>
            </a:pPr>
            <a:r>
              <a:rPr lang="en-GB" sz="2000" dirty="0"/>
              <a:t>To a first approximation, PTVs are thus likely to result in the same functional consequence - loss of function (</a:t>
            </a:r>
            <a:r>
              <a:rPr lang="en-GB" sz="2000" dirty="0" err="1"/>
              <a:t>LoF</a:t>
            </a:r>
            <a:r>
              <a:rPr lang="en-GB" sz="2000" dirty="0"/>
              <a:t>)</a:t>
            </a:r>
          </a:p>
          <a:p>
            <a:pPr marL="0" indent="0">
              <a:buNone/>
            </a:pPr>
            <a:endParaRPr lang="en-GB" sz="2000" dirty="0"/>
          </a:p>
          <a:p>
            <a:pPr marL="0" indent="0">
              <a:buNone/>
            </a:pPr>
            <a:r>
              <a:rPr lang="en-GB" sz="2000" dirty="0"/>
              <a:t>Therefore </a:t>
            </a:r>
            <a:r>
              <a:rPr lang="en-GB" sz="2000" dirty="0" err="1"/>
              <a:t>LoF</a:t>
            </a:r>
            <a:r>
              <a:rPr lang="en-GB" sz="2000" dirty="0"/>
              <a:t> variants are a set of variants that are naturally combined in a burden test</a:t>
            </a:r>
          </a:p>
          <a:p>
            <a:pPr marL="0" indent="0">
              <a:buNone/>
            </a:pPr>
            <a:endParaRPr lang="en-GB" sz="2000" dirty="0"/>
          </a:p>
          <a:p>
            <a:pPr marL="0" indent="0">
              <a:buNone/>
            </a:pPr>
            <a:r>
              <a:rPr lang="en-GB" sz="2000" dirty="0"/>
              <a:t>Caution – not all PTVs are subject to NMD (~final 5% of gene) and this class of variants are enriched for false positive variant calls (LOFTEE can help)</a:t>
            </a:r>
            <a:endParaRPr lang="en-US" sz="2000" dirty="0"/>
          </a:p>
          <a:p>
            <a:endParaRPr lang="en-US" sz="2000" dirty="0"/>
          </a:p>
        </p:txBody>
      </p:sp>
    </p:spTree>
    <p:extLst>
      <p:ext uri="{BB962C8B-B14F-4D97-AF65-F5344CB8AC3E}">
        <p14:creationId xmlns:p14="http://schemas.microsoft.com/office/powerpoint/2010/main" val="416317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A062-4B97-384F-8A0D-709563468B8C}"/>
              </a:ext>
            </a:extLst>
          </p:cNvPr>
          <p:cNvSpPr>
            <a:spLocks noGrp="1"/>
          </p:cNvSpPr>
          <p:nvPr>
            <p:ph type="title"/>
          </p:nvPr>
        </p:nvSpPr>
        <p:spPr/>
        <p:txBody>
          <a:bodyPr/>
          <a:lstStyle/>
          <a:p>
            <a:r>
              <a:rPr lang="en-US" dirty="0"/>
              <a:t>Toy example</a:t>
            </a:r>
          </a:p>
        </p:txBody>
      </p:sp>
      <p:graphicFrame>
        <p:nvGraphicFramePr>
          <p:cNvPr id="4" name="Content Placeholder 3">
            <a:extLst>
              <a:ext uri="{FF2B5EF4-FFF2-40B4-BE49-F238E27FC236}">
                <a16:creationId xmlns:a16="http://schemas.microsoft.com/office/drawing/2014/main" id="{B1D39E23-75F4-5845-A74C-3D8C1A636B14}"/>
              </a:ext>
            </a:extLst>
          </p:cNvPr>
          <p:cNvGraphicFramePr>
            <a:graphicFrameLocks noGrp="1"/>
          </p:cNvGraphicFramePr>
          <p:nvPr>
            <p:ph idx="1"/>
            <p:extLst>
              <p:ext uri="{D42A27DB-BD31-4B8C-83A1-F6EECF244321}">
                <p14:modId xmlns:p14="http://schemas.microsoft.com/office/powerpoint/2010/main" val="374777744"/>
              </p:ext>
            </p:extLst>
          </p:nvPr>
        </p:nvGraphicFramePr>
        <p:xfrm>
          <a:off x="250581" y="2226469"/>
          <a:ext cx="8638443" cy="3101340"/>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3650811946"/>
                    </a:ext>
                  </a:extLst>
                </a:gridCol>
                <a:gridCol w="1055077">
                  <a:extLst>
                    <a:ext uri="{9D8B030D-6E8A-4147-A177-3AD203B41FA5}">
                      <a16:colId xmlns:a16="http://schemas.microsoft.com/office/drawing/2014/main" val="495524018"/>
                    </a:ext>
                  </a:extLst>
                </a:gridCol>
                <a:gridCol w="510292">
                  <a:extLst>
                    <a:ext uri="{9D8B030D-6E8A-4147-A177-3AD203B41FA5}">
                      <a16:colId xmlns:a16="http://schemas.microsoft.com/office/drawing/2014/main" val="4231161698"/>
                    </a:ext>
                  </a:extLst>
                </a:gridCol>
                <a:gridCol w="510292">
                  <a:extLst>
                    <a:ext uri="{9D8B030D-6E8A-4147-A177-3AD203B41FA5}">
                      <a16:colId xmlns:a16="http://schemas.microsoft.com/office/drawing/2014/main" val="2204024704"/>
                    </a:ext>
                  </a:extLst>
                </a:gridCol>
                <a:gridCol w="510292">
                  <a:extLst>
                    <a:ext uri="{9D8B030D-6E8A-4147-A177-3AD203B41FA5}">
                      <a16:colId xmlns:a16="http://schemas.microsoft.com/office/drawing/2014/main" val="842336821"/>
                    </a:ext>
                  </a:extLst>
                </a:gridCol>
                <a:gridCol w="510292">
                  <a:extLst>
                    <a:ext uri="{9D8B030D-6E8A-4147-A177-3AD203B41FA5}">
                      <a16:colId xmlns:a16="http://schemas.microsoft.com/office/drawing/2014/main" val="1317181645"/>
                    </a:ext>
                  </a:extLst>
                </a:gridCol>
                <a:gridCol w="510292">
                  <a:extLst>
                    <a:ext uri="{9D8B030D-6E8A-4147-A177-3AD203B41FA5}">
                      <a16:colId xmlns:a16="http://schemas.microsoft.com/office/drawing/2014/main" val="2354158152"/>
                    </a:ext>
                  </a:extLst>
                </a:gridCol>
                <a:gridCol w="510292">
                  <a:extLst>
                    <a:ext uri="{9D8B030D-6E8A-4147-A177-3AD203B41FA5}">
                      <a16:colId xmlns:a16="http://schemas.microsoft.com/office/drawing/2014/main" val="46814116"/>
                    </a:ext>
                  </a:extLst>
                </a:gridCol>
                <a:gridCol w="510292">
                  <a:extLst>
                    <a:ext uri="{9D8B030D-6E8A-4147-A177-3AD203B41FA5}">
                      <a16:colId xmlns:a16="http://schemas.microsoft.com/office/drawing/2014/main" val="233493104"/>
                    </a:ext>
                  </a:extLst>
                </a:gridCol>
                <a:gridCol w="510292">
                  <a:extLst>
                    <a:ext uri="{9D8B030D-6E8A-4147-A177-3AD203B41FA5}">
                      <a16:colId xmlns:a16="http://schemas.microsoft.com/office/drawing/2014/main" val="1072388254"/>
                    </a:ext>
                  </a:extLst>
                </a:gridCol>
                <a:gridCol w="510292">
                  <a:extLst>
                    <a:ext uri="{9D8B030D-6E8A-4147-A177-3AD203B41FA5}">
                      <a16:colId xmlns:a16="http://schemas.microsoft.com/office/drawing/2014/main" val="181394585"/>
                    </a:ext>
                  </a:extLst>
                </a:gridCol>
                <a:gridCol w="510292">
                  <a:extLst>
                    <a:ext uri="{9D8B030D-6E8A-4147-A177-3AD203B41FA5}">
                      <a16:colId xmlns:a16="http://schemas.microsoft.com/office/drawing/2014/main" val="2360029896"/>
                    </a:ext>
                  </a:extLst>
                </a:gridCol>
                <a:gridCol w="510292">
                  <a:extLst>
                    <a:ext uri="{9D8B030D-6E8A-4147-A177-3AD203B41FA5}">
                      <a16:colId xmlns:a16="http://schemas.microsoft.com/office/drawing/2014/main" val="604784951"/>
                    </a:ext>
                  </a:extLst>
                </a:gridCol>
                <a:gridCol w="510292">
                  <a:extLst>
                    <a:ext uri="{9D8B030D-6E8A-4147-A177-3AD203B41FA5}">
                      <a16:colId xmlns:a16="http://schemas.microsoft.com/office/drawing/2014/main" val="2853808527"/>
                    </a:ext>
                  </a:extLst>
                </a:gridCol>
                <a:gridCol w="510292">
                  <a:extLst>
                    <a:ext uri="{9D8B030D-6E8A-4147-A177-3AD203B41FA5}">
                      <a16:colId xmlns:a16="http://schemas.microsoft.com/office/drawing/2014/main" val="2489562385"/>
                    </a:ext>
                  </a:extLst>
                </a:gridCol>
              </a:tblGrid>
              <a:tr h="278130">
                <a:tc>
                  <a:txBody>
                    <a:bodyPr/>
                    <a:lstStyle/>
                    <a:p>
                      <a:r>
                        <a:rPr lang="en-US" sz="1100" b="0" dirty="0">
                          <a:solidFill>
                            <a:schemeClr val="tx1"/>
                          </a:solidFill>
                          <a:latin typeface="Courier New" panose="02070309020205020404" pitchFamily="49" charset="0"/>
                          <a:cs typeface="Courier New" panose="02070309020205020404" pitchFamily="49" charset="0"/>
                        </a:rPr>
                        <a:t>Variant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r>
                        <a:rPr lang="en-US" sz="1100" b="0" dirty="0">
                          <a:solidFill>
                            <a:schemeClr val="tx1"/>
                          </a:solidFill>
                          <a:latin typeface="Courier New" panose="02070309020205020404" pitchFamily="49" charset="0"/>
                          <a:cs typeface="Courier New" panose="02070309020205020404" pitchFamily="49" charset="0"/>
                        </a:rPr>
                        <a:t>Individuals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6123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3947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2. AA:A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098986"/>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3.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4999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4.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468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5. 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84629"/>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6. 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105066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7. G:C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936220"/>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8. 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8631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9. A:AT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6091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721418"/>
                  </a:ext>
                </a:extLst>
              </a:tr>
            </a:tbl>
          </a:graphicData>
        </a:graphic>
      </p:graphicFrame>
    </p:spTree>
    <p:extLst>
      <p:ext uri="{BB962C8B-B14F-4D97-AF65-F5344CB8AC3E}">
        <p14:creationId xmlns:p14="http://schemas.microsoft.com/office/powerpoint/2010/main" val="403427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A062-4B97-384F-8A0D-709563468B8C}"/>
              </a:ext>
            </a:extLst>
          </p:cNvPr>
          <p:cNvSpPr>
            <a:spLocks noGrp="1"/>
          </p:cNvSpPr>
          <p:nvPr>
            <p:ph type="title"/>
          </p:nvPr>
        </p:nvSpPr>
        <p:spPr/>
        <p:txBody>
          <a:bodyPr/>
          <a:lstStyle/>
          <a:p>
            <a:r>
              <a:rPr lang="en-US" dirty="0"/>
              <a:t>Toy example</a:t>
            </a:r>
          </a:p>
        </p:txBody>
      </p:sp>
      <p:graphicFrame>
        <p:nvGraphicFramePr>
          <p:cNvPr id="4" name="Content Placeholder 3">
            <a:extLst>
              <a:ext uri="{FF2B5EF4-FFF2-40B4-BE49-F238E27FC236}">
                <a16:creationId xmlns:a16="http://schemas.microsoft.com/office/drawing/2014/main" id="{B1D39E23-75F4-5845-A74C-3D8C1A636B14}"/>
              </a:ext>
            </a:extLst>
          </p:cNvPr>
          <p:cNvGraphicFramePr>
            <a:graphicFrameLocks noGrp="1"/>
          </p:cNvGraphicFramePr>
          <p:nvPr>
            <p:ph idx="1"/>
            <p:extLst>
              <p:ext uri="{D42A27DB-BD31-4B8C-83A1-F6EECF244321}">
                <p14:modId xmlns:p14="http://schemas.microsoft.com/office/powerpoint/2010/main" val="2639434126"/>
              </p:ext>
            </p:extLst>
          </p:nvPr>
        </p:nvGraphicFramePr>
        <p:xfrm>
          <a:off x="250581" y="2226469"/>
          <a:ext cx="8638443" cy="3059430"/>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3650811946"/>
                    </a:ext>
                  </a:extLst>
                </a:gridCol>
                <a:gridCol w="1055077">
                  <a:extLst>
                    <a:ext uri="{9D8B030D-6E8A-4147-A177-3AD203B41FA5}">
                      <a16:colId xmlns:a16="http://schemas.microsoft.com/office/drawing/2014/main" val="495524018"/>
                    </a:ext>
                  </a:extLst>
                </a:gridCol>
                <a:gridCol w="510292">
                  <a:extLst>
                    <a:ext uri="{9D8B030D-6E8A-4147-A177-3AD203B41FA5}">
                      <a16:colId xmlns:a16="http://schemas.microsoft.com/office/drawing/2014/main" val="4231161698"/>
                    </a:ext>
                  </a:extLst>
                </a:gridCol>
                <a:gridCol w="510292">
                  <a:extLst>
                    <a:ext uri="{9D8B030D-6E8A-4147-A177-3AD203B41FA5}">
                      <a16:colId xmlns:a16="http://schemas.microsoft.com/office/drawing/2014/main" val="2204024704"/>
                    </a:ext>
                  </a:extLst>
                </a:gridCol>
                <a:gridCol w="510292">
                  <a:extLst>
                    <a:ext uri="{9D8B030D-6E8A-4147-A177-3AD203B41FA5}">
                      <a16:colId xmlns:a16="http://schemas.microsoft.com/office/drawing/2014/main" val="842336821"/>
                    </a:ext>
                  </a:extLst>
                </a:gridCol>
                <a:gridCol w="510292">
                  <a:extLst>
                    <a:ext uri="{9D8B030D-6E8A-4147-A177-3AD203B41FA5}">
                      <a16:colId xmlns:a16="http://schemas.microsoft.com/office/drawing/2014/main" val="1317181645"/>
                    </a:ext>
                  </a:extLst>
                </a:gridCol>
                <a:gridCol w="510292">
                  <a:extLst>
                    <a:ext uri="{9D8B030D-6E8A-4147-A177-3AD203B41FA5}">
                      <a16:colId xmlns:a16="http://schemas.microsoft.com/office/drawing/2014/main" val="2354158152"/>
                    </a:ext>
                  </a:extLst>
                </a:gridCol>
                <a:gridCol w="510292">
                  <a:extLst>
                    <a:ext uri="{9D8B030D-6E8A-4147-A177-3AD203B41FA5}">
                      <a16:colId xmlns:a16="http://schemas.microsoft.com/office/drawing/2014/main" val="46814116"/>
                    </a:ext>
                  </a:extLst>
                </a:gridCol>
                <a:gridCol w="510292">
                  <a:extLst>
                    <a:ext uri="{9D8B030D-6E8A-4147-A177-3AD203B41FA5}">
                      <a16:colId xmlns:a16="http://schemas.microsoft.com/office/drawing/2014/main" val="233493104"/>
                    </a:ext>
                  </a:extLst>
                </a:gridCol>
                <a:gridCol w="510292">
                  <a:extLst>
                    <a:ext uri="{9D8B030D-6E8A-4147-A177-3AD203B41FA5}">
                      <a16:colId xmlns:a16="http://schemas.microsoft.com/office/drawing/2014/main" val="1072388254"/>
                    </a:ext>
                  </a:extLst>
                </a:gridCol>
                <a:gridCol w="510292">
                  <a:extLst>
                    <a:ext uri="{9D8B030D-6E8A-4147-A177-3AD203B41FA5}">
                      <a16:colId xmlns:a16="http://schemas.microsoft.com/office/drawing/2014/main" val="181394585"/>
                    </a:ext>
                  </a:extLst>
                </a:gridCol>
                <a:gridCol w="510292">
                  <a:extLst>
                    <a:ext uri="{9D8B030D-6E8A-4147-A177-3AD203B41FA5}">
                      <a16:colId xmlns:a16="http://schemas.microsoft.com/office/drawing/2014/main" val="2360029896"/>
                    </a:ext>
                  </a:extLst>
                </a:gridCol>
                <a:gridCol w="510292">
                  <a:extLst>
                    <a:ext uri="{9D8B030D-6E8A-4147-A177-3AD203B41FA5}">
                      <a16:colId xmlns:a16="http://schemas.microsoft.com/office/drawing/2014/main" val="604784951"/>
                    </a:ext>
                  </a:extLst>
                </a:gridCol>
                <a:gridCol w="510292">
                  <a:extLst>
                    <a:ext uri="{9D8B030D-6E8A-4147-A177-3AD203B41FA5}">
                      <a16:colId xmlns:a16="http://schemas.microsoft.com/office/drawing/2014/main" val="2853808527"/>
                    </a:ext>
                  </a:extLst>
                </a:gridCol>
                <a:gridCol w="510292">
                  <a:extLst>
                    <a:ext uri="{9D8B030D-6E8A-4147-A177-3AD203B41FA5}">
                      <a16:colId xmlns:a16="http://schemas.microsoft.com/office/drawing/2014/main" val="2489562385"/>
                    </a:ext>
                  </a:extLst>
                </a:gridCol>
              </a:tblGrid>
              <a:tr h="278130">
                <a:tc>
                  <a:txBody>
                    <a:bodyPr/>
                    <a:lstStyle/>
                    <a:p>
                      <a:r>
                        <a:rPr lang="en-US" sz="1000" b="0" dirty="0">
                          <a:solidFill>
                            <a:schemeClr val="tx1"/>
                          </a:solidFill>
                          <a:latin typeface="Courier New" panose="02070309020205020404" pitchFamily="49" charset="0"/>
                          <a:cs typeface="Courier New" panose="02070309020205020404" pitchFamily="49" charset="0"/>
                        </a:rPr>
                        <a:t>Variant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consequence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r>
                        <a:rPr lang="en-US" sz="1000" b="0" dirty="0">
                          <a:solidFill>
                            <a:schemeClr val="tx1"/>
                          </a:solidFill>
                          <a:latin typeface="Courier New" panose="02070309020205020404" pitchFamily="49" charset="0"/>
                          <a:cs typeface="Courier New" panose="02070309020205020404" pitchFamily="49" charset="0"/>
                        </a:rPr>
                        <a:t>Individuals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6123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synonymous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3947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2. AA:A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frameshift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098986"/>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3.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stop gain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4999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4.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468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5. 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stop gain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84629"/>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6. 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105066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7. G:C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936220"/>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8. 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splice 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8631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9. A:AT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frameshift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6091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721418"/>
                  </a:ext>
                </a:extLst>
              </a:tr>
            </a:tbl>
          </a:graphicData>
        </a:graphic>
      </p:graphicFrame>
    </p:spTree>
    <p:extLst>
      <p:ext uri="{BB962C8B-B14F-4D97-AF65-F5344CB8AC3E}">
        <p14:creationId xmlns:p14="http://schemas.microsoft.com/office/powerpoint/2010/main" val="96000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A062-4B97-384F-8A0D-709563468B8C}"/>
              </a:ext>
            </a:extLst>
          </p:cNvPr>
          <p:cNvSpPr>
            <a:spLocks noGrp="1"/>
          </p:cNvSpPr>
          <p:nvPr>
            <p:ph type="title"/>
          </p:nvPr>
        </p:nvSpPr>
        <p:spPr/>
        <p:txBody>
          <a:bodyPr/>
          <a:lstStyle/>
          <a:p>
            <a:r>
              <a:rPr lang="en-US" dirty="0"/>
              <a:t>Toy example</a:t>
            </a:r>
          </a:p>
        </p:txBody>
      </p:sp>
      <p:graphicFrame>
        <p:nvGraphicFramePr>
          <p:cNvPr id="4" name="Content Placeholder 3">
            <a:extLst>
              <a:ext uri="{FF2B5EF4-FFF2-40B4-BE49-F238E27FC236}">
                <a16:creationId xmlns:a16="http://schemas.microsoft.com/office/drawing/2014/main" id="{B1D39E23-75F4-5845-A74C-3D8C1A636B14}"/>
              </a:ext>
            </a:extLst>
          </p:cNvPr>
          <p:cNvGraphicFramePr>
            <a:graphicFrameLocks noGrp="1"/>
          </p:cNvGraphicFramePr>
          <p:nvPr>
            <p:ph idx="1"/>
            <p:extLst>
              <p:ext uri="{D42A27DB-BD31-4B8C-83A1-F6EECF244321}">
                <p14:modId xmlns:p14="http://schemas.microsoft.com/office/powerpoint/2010/main" val="1088359707"/>
              </p:ext>
            </p:extLst>
          </p:nvPr>
        </p:nvGraphicFramePr>
        <p:xfrm>
          <a:off x="250581" y="2226469"/>
          <a:ext cx="8638443" cy="3059430"/>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3650811946"/>
                    </a:ext>
                  </a:extLst>
                </a:gridCol>
                <a:gridCol w="1055077">
                  <a:extLst>
                    <a:ext uri="{9D8B030D-6E8A-4147-A177-3AD203B41FA5}">
                      <a16:colId xmlns:a16="http://schemas.microsoft.com/office/drawing/2014/main" val="495524018"/>
                    </a:ext>
                  </a:extLst>
                </a:gridCol>
                <a:gridCol w="510292">
                  <a:extLst>
                    <a:ext uri="{9D8B030D-6E8A-4147-A177-3AD203B41FA5}">
                      <a16:colId xmlns:a16="http://schemas.microsoft.com/office/drawing/2014/main" val="4231161698"/>
                    </a:ext>
                  </a:extLst>
                </a:gridCol>
                <a:gridCol w="510292">
                  <a:extLst>
                    <a:ext uri="{9D8B030D-6E8A-4147-A177-3AD203B41FA5}">
                      <a16:colId xmlns:a16="http://schemas.microsoft.com/office/drawing/2014/main" val="2204024704"/>
                    </a:ext>
                  </a:extLst>
                </a:gridCol>
                <a:gridCol w="510292">
                  <a:extLst>
                    <a:ext uri="{9D8B030D-6E8A-4147-A177-3AD203B41FA5}">
                      <a16:colId xmlns:a16="http://schemas.microsoft.com/office/drawing/2014/main" val="842336821"/>
                    </a:ext>
                  </a:extLst>
                </a:gridCol>
                <a:gridCol w="510292">
                  <a:extLst>
                    <a:ext uri="{9D8B030D-6E8A-4147-A177-3AD203B41FA5}">
                      <a16:colId xmlns:a16="http://schemas.microsoft.com/office/drawing/2014/main" val="1317181645"/>
                    </a:ext>
                  </a:extLst>
                </a:gridCol>
                <a:gridCol w="510292">
                  <a:extLst>
                    <a:ext uri="{9D8B030D-6E8A-4147-A177-3AD203B41FA5}">
                      <a16:colId xmlns:a16="http://schemas.microsoft.com/office/drawing/2014/main" val="2354158152"/>
                    </a:ext>
                  </a:extLst>
                </a:gridCol>
                <a:gridCol w="510292">
                  <a:extLst>
                    <a:ext uri="{9D8B030D-6E8A-4147-A177-3AD203B41FA5}">
                      <a16:colId xmlns:a16="http://schemas.microsoft.com/office/drawing/2014/main" val="46814116"/>
                    </a:ext>
                  </a:extLst>
                </a:gridCol>
                <a:gridCol w="510292">
                  <a:extLst>
                    <a:ext uri="{9D8B030D-6E8A-4147-A177-3AD203B41FA5}">
                      <a16:colId xmlns:a16="http://schemas.microsoft.com/office/drawing/2014/main" val="233493104"/>
                    </a:ext>
                  </a:extLst>
                </a:gridCol>
                <a:gridCol w="510292">
                  <a:extLst>
                    <a:ext uri="{9D8B030D-6E8A-4147-A177-3AD203B41FA5}">
                      <a16:colId xmlns:a16="http://schemas.microsoft.com/office/drawing/2014/main" val="1072388254"/>
                    </a:ext>
                  </a:extLst>
                </a:gridCol>
                <a:gridCol w="510292">
                  <a:extLst>
                    <a:ext uri="{9D8B030D-6E8A-4147-A177-3AD203B41FA5}">
                      <a16:colId xmlns:a16="http://schemas.microsoft.com/office/drawing/2014/main" val="181394585"/>
                    </a:ext>
                  </a:extLst>
                </a:gridCol>
                <a:gridCol w="510292">
                  <a:extLst>
                    <a:ext uri="{9D8B030D-6E8A-4147-A177-3AD203B41FA5}">
                      <a16:colId xmlns:a16="http://schemas.microsoft.com/office/drawing/2014/main" val="2360029896"/>
                    </a:ext>
                  </a:extLst>
                </a:gridCol>
                <a:gridCol w="510292">
                  <a:extLst>
                    <a:ext uri="{9D8B030D-6E8A-4147-A177-3AD203B41FA5}">
                      <a16:colId xmlns:a16="http://schemas.microsoft.com/office/drawing/2014/main" val="604784951"/>
                    </a:ext>
                  </a:extLst>
                </a:gridCol>
                <a:gridCol w="510292">
                  <a:extLst>
                    <a:ext uri="{9D8B030D-6E8A-4147-A177-3AD203B41FA5}">
                      <a16:colId xmlns:a16="http://schemas.microsoft.com/office/drawing/2014/main" val="2853808527"/>
                    </a:ext>
                  </a:extLst>
                </a:gridCol>
                <a:gridCol w="510292">
                  <a:extLst>
                    <a:ext uri="{9D8B030D-6E8A-4147-A177-3AD203B41FA5}">
                      <a16:colId xmlns:a16="http://schemas.microsoft.com/office/drawing/2014/main" val="2489562385"/>
                    </a:ext>
                  </a:extLst>
                </a:gridCol>
              </a:tblGrid>
              <a:tr h="278130">
                <a:tc>
                  <a:txBody>
                    <a:bodyPr/>
                    <a:lstStyle/>
                    <a:p>
                      <a:r>
                        <a:rPr lang="en-US" sz="1000" b="0" dirty="0">
                          <a:solidFill>
                            <a:schemeClr val="tx1"/>
                          </a:solidFill>
                          <a:latin typeface="Courier New" panose="02070309020205020404" pitchFamily="49" charset="0"/>
                          <a:cs typeface="Courier New" panose="02070309020205020404" pitchFamily="49" charset="0"/>
                        </a:rPr>
                        <a:t>Variant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consequence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r>
                        <a:rPr lang="en-US" sz="1000" b="0" dirty="0">
                          <a:solidFill>
                            <a:schemeClr val="tx1"/>
                          </a:solidFill>
                          <a:latin typeface="Courier New" panose="02070309020205020404" pitchFamily="49" charset="0"/>
                          <a:cs typeface="Courier New" panose="02070309020205020404" pitchFamily="49" charset="0"/>
                        </a:rPr>
                        <a:t>Individuals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6123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synonymous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0093947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2. AA:A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frameshift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098986"/>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3.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stop gain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4999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4.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84468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5. 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stop gain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84629"/>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6. 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105066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7. G:C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32936220"/>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8. 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splice 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8631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9. A:AT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frameshift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6091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52721418"/>
                  </a:ext>
                </a:extLst>
              </a:tr>
            </a:tbl>
          </a:graphicData>
        </a:graphic>
      </p:graphicFrame>
    </p:spTree>
    <p:extLst>
      <p:ext uri="{BB962C8B-B14F-4D97-AF65-F5344CB8AC3E}">
        <p14:creationId xmlns:p14="http://schemas.microsoft.com/office/powerpoint/2010/main" val="230731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A062-4B97-384F-8A0D-709563468B8C}"/>
              </a:ext>
            </a:extLst>
          </p:cNvPr>
          <p:cNvSpPr>
            <a:spLocks noGrp="1"/>
          </p:cNvSpPr>
          <p:nvPr>
            <p:ph type="title"/>
          </p:nvPr>
        </p:nvSpPr>
        <p:spPr/>
        <p:txBody>
          <a:bodyPr/>
          <a:lstStyle/>
          <a:p>
            <a:r>
              <a:rPr lang="en-US" dirty="0"/>
              <a:t>Toy example</a:t>
            </a:r>
          </a:p>
        </p:txBody>
      </p:sp>
      <p:graphicFrame>
        <p:nvGraphicFramePr>
          <p:cNvPr id="4" name="Content Placeholder 3">
            <a:extLst>
              <a:ext uri="{FF2B5EF4-FFF2-40B4-BE49-F238E27FC236}">
                <a16:creationId xmlns:a16="http://schemas.microsoft.com/office/drawing/2014/main" id="{B1D39E23-75F4-5845-A74C-3D8C1A636B14}"/>
              </a:ext>
            </a:extLst>
          </p:cNvPr>
          <p:cNvGraphicFramePr>
            <a:graphicFrameLocks noGrp="1"/>
          </p:cNvGraphicFramePr>
          <p:nvPr>
            <p:ph idx="1"/>
            <p:extLst>
              <p:ext uri="{D42A27DB-BD31-4B8C-83A1-F6EECF244321}">
                <p14:modId xmlns:p14="http://schemas.microsoft.com/office/powerpoint/2010/main" val="3342846387"/>
              </p:ext>
            </p:extLst>
          </p:nvPr>
        </p:nvGraphicFramePr>
        <p:xfrm>
          <a:off x="250581" y="2226469"/>
          <a:ext cx="8638443" cy="3337560"/>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3650811946"/>
                    </a:ext>
                  </a:extLst>
                </a:gridCol>
                <a:gridCol w="1055077">
                  <a:extLst>
                    <a:ext uri="{9D8B030D-6E8A-4147-A177-3AD203B41FA5}">
                      <a16:colId xmlns:a16="http://schemas.microsoft.com/office/drawing/2014/main" val="495524018"/>
                    </a:ext>
                  </a:extLst>
                </a:gridCol>
                <a:gridCol w="510292">
                  <a:extLst>
                    <a:ext uri="{9D8B030D-6E8A-4147-A177-3AD203B41FA5}">
                      <a16:colId xmlns:a16="http://schemas.microsoft.com/office/drawing/2014/main" val="4231161698"/>
                    </a:ext>
                  </a:extLst>
                </a:gridCol>
                <a:gridCol w="510292">
                  <a:extLst>
                    <a:ext uri="{9D8B030D-6E8A-4147-A177-3AD203B41FA5}">
                      <a16:colId xmlns:a16="http://schemas.microsoft.com/office/drawing/2014/main" val="2204024704"/>
                    </a:ext>
                  </a:extLst>
                </a:gridCol>
                <a:gridCol w="510292">
                  <a:extLst>
                    <a:ext uri="{9D8B030D-6E8A-4147-A177-3AD203B41FA5}">
                      <a16:colId xmlns:a16="http://schemas.microsoft.com/office/drawing/2014/main" val="842336821"/>
                    </a:ext>
                  </a:extLst>
                </a:gridCol>
                <a:gridCol w="510292">
                  <a:extLst>
                    <a:ext uri="{9D8B030D-6E8A-4147-A177-3AD203B41FA5}">
                      <a16:colId xmlns:a16="http://schemas.microsoft.com/office/drawing/2014/main" val="1317181645"/>
                    </a:ext>
                  </a:extLst>
                </a:gridCol>
                <a:gridCol w="510292">
                  <a:extLst>
                    <a:ext uri="{9D8B030D-6E8A-4147-A177-3AD203B41FA5}">
                      <a16:colId xmlns:a16="http://schemas.microsoft.com/office/drawing/2014/main" val="2354158152"/>
                    </a:ext>
                  </a:extLst>
                </a:gridCol>
                <a:gridCol w="510292">
                  <a:extLst>
                    <a:ext uri="{9D8B030D-6E8A-4147-A177-3AD203B41FA5}">
                      <a16:colId xmlns:a16="http://schemas.microsoft.com/office/drawing/2014/main" val="46814116"/>
                    </a:ext>
                  </a:extLst>
                </a:gridCol>
                <a:gridCol w="510292">
                  <a:extLst>
                    <a:ext uri="{9D8B030D-6E8A-4147-A177-3AD203B41FA5}">
                      <a16:colId xmlns:a16="http://schemas.microsoft.com/office/drawing/2014/main" val="233493104"/>
                    </a:ext>
                  </a:extLst>
                </a:gridCol>
                <a:gridCol w="510292">
                  <a:extLst>
                    <a:ext uri="{9D8B030D-6E8A-4147-A177-3AD203B41FA5}">
                      <a16:colId xmlns:a16="http://schemas.microsoft.com/office/drawing/2014/main" val="1072388254"/>
                    </a:ext>
                  </a:extLst>
                </a:gridCol>
                <a:gridCol w="510292">
                  <a:extLst>
                    <a:ext uri="{9D8B030D-6E8A-4147-A177-3AD203B41FA5}">
                      <a16:colId xmlns:a16="http://schemas.microsoft.com/office/drawing/2014/main" val="181394585"/>
                    </a:ext>
                  </a:extLst>
                </a:gridCol>
                <a:gridCol w="510292">
                  <a:extLst>
                    <a:ext uri="{9D8B030D-6E8A-4147-A177-3AD203B41FA5}">
                      <a16:colId xmlns:a16="http://schemas.microsoft.com/office/drawing/2014/main" val="2360029896"/>
                    </a:ext>
                  </a:extLst>
                </a:gridCol>
                <a:gridCol w="510292">
                  <a:extLst>
                    <a:ext uri="{9D8B030D-6E8A-4147-A177-3AD203B41FA5}">
                      <a16:colId xmlns:a16="http://schemas.microsoft.com/office/drawing/2014/main" val="604784951"/>
                    </a:ext>
                  </a:extLst>
                </a:gridCol>
                <a:gridCol w="510292">
                  <a:extLst>
                    <a:ext uri="{9D8B030D-6E8A-4147-A177-3AD203B41FA5}">
                      <a16:colId xmlns:a16="http://schemas.microsoft.com/office/drawing/2014/main" val="2853808527"/>
                    </a:ext>
                  </a:extLst>
                </a:gridCol>
                <a:gridCol w="510292">
                  <a:extLst>
                    <a:ext uri="{9D8B030D-6E8A-4147-A177-3AD203B41FA5}">
                      <a16:colId xmlns:a16="http://schemas.microsoft.com/office/drawing/2014/main" val="2489562385"/>
                    </a:ext>
                  </a:extLst>
                </a:gridCol>
              </a:tblGrid>
              <a:tr h="278130">
                <a:tc>
                  <a:txBody>
                    <a:bodyPr/>
                    <a:lstStyle/>
                    <a:p>
                      <a:r>
                        <a:rPr lang="en-US" sz="1000" b="0" dirty="0">
                          <a:solidFill>
                            <a:schemeClr val="tx1"/>
                          </a:solidFill>
                          <a:latin typeface="Courier New" panose="02070309020205020404" pitchFamily="49" charset="0"/>
                          <a:cs typeface="Courier New" panose="02070309020205020404" pitchFamily="49" charset="0"/>
                        </a:rPr>
                        <a:t>Variant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consequence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r>
                        <a:rPr lang="en-US" sz="1000" b="0" dirty="0">
                          <a:solidFill>
                            <a:schemeClr val="tx1"/>
                          </a:solidFill>
                          <a:latin typeface="Courier New" panose="02070309020205020404" pitchFamily="49" charset="0"/>
                          <a:cs typeface="Courier New" panose="02070309020205020404" pitchFamily="49" charset="0"/>
                        </a:rPr>
                        <a:t>Individuals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6123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synonymous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0093947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2. AA:A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frameshift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098986"/>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3.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stop gain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4999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4.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84468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5. 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stop gain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84629"/>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6. 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105066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7. G:C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32936220"/>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8. 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splice 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8631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9. A:AT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frameshift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6091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52721418"/>
                  </a:ext>
                </a:extLst>
              </a:tr>
              <a:tr h="278130">
                <a:tc gridSpan="2">
                  <a:txBody>
                    <a:bodyPr/>
                    <a:lstStyle/>
                    <a:p>
                      <a:r>
                        <a:rPr lang="en-US" sz="1100" b="0" dirty="0">
                          <a:solidFill>
                            <a:schemeClr val="tx1"/>
                          </a:solidFill>
                          <a:latin typeface="Courier New" panose="02070309020205020404" pitchFamily="49" charset="0"/>
                          <a:cs typeface="Courier New" panose="02070309020205020404" pitchFamily="49" charset="0"/>
                        </a:rPr>
                        <a:t>Variant score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b="0" dirty="0">
                        <a:solidFill>
                          <a:schemeClr val="tx1"/>
                        </a:solidFill>
                        <a:latin typeface="Courier New" panose="02070309020205020404" pitchFamily="49" charset="0"/>
                        <a:cs typeface="Courier New" panose="02070309020205020404" pitchFamily="49"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9047821"/>
                  </a:ext>
                </a:extLst>
              </a:tr>
            </a:tbl>
          </a:graphicData>
        </a:graphic>
      </p:graphicFrame>
    </p:spTree>
    <p:extLst>
      <p:ext uri="{BB962C8B-B14F-4D97-AF65-F5344CB8AC3E}">
        <p14:creationId xmlns:p14="http://schemas.microsoft.com/office/powerpoint/2010/main" val="652350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A062-4B97-384F-8A0D-709563468B8C}"/>
              </a:ext>
            </a:extLst>
          </p:cNvPr>
          <p:cNvSpPr>
            <a:spLocks noGrp="1"/>
          </p:cNvSpPr>
          <p:nvPr>
            <p:ph type="title"/>
          </p:nvPr>
        </p:nvSpPr>
        <p:spPr/>
        <p:txBody>
          <a:bodyPr/>
          <a:lstStyle/>
          <a:p>
            <a:r>
              <a:rPr lang="en-US" dirty="0"/>
              <a:t>Toy example</a:t>
            </a:r>
          </a:p>
        </p:txBody>
      </p:sp>
      <p:graphicFrame>
        <p:nvGraphicFramePr>
          <p:cNvPr id="4" name="Content Placeholder 3">
            <a:extLst>
              <a:ext uri="{FF2B5EF4-FFF2-40B4-BE49-F238E27FC236}">
                <a16:creationId xmlns:a16="http://schemas.microsoft.com/office/drawing/2014/main" id="{B1D39E23-75F4-5845-A74C-3D8C1A636B14}"/>
              </a:ext>
            </a:extLst>
          </p:cNvPr>
          <p:cNvGraphicFramePr>
            <a:graphicFrameLocks noGrp="1"/>
          </p:cNvGraphicFramePr>
          <p:nvPr>
            <p:ph idx="1"/>
            <p:extLst>
              <p:ext uri="{D42A27DB-BD31-4B8C-83A1-F6EECF244321}">
                <p14:modId xmlns:p14="http://schemas.microsoft.com/office/powerpoint/2010/main" val="676253340"/>
              </p:ext>
            </p:extLst>
          </p:nvPr>
        </p:nvGraphicFramePr>
        <p:xfrm>
          <a:off x="250581" y="2226469"/>
          <a:ext cx="8638443" cy="3337560"/>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3650811946"/>
                    </a:ext>
                  </a:extLst>
                </a:gridCol>
                <a:gridCol w="1055077">
                  <a:extLst>
                    <a:ext uri="{9D8B030D-6E8A-4147-A177-3AD203B41FA5}">
                      <a16:colId xmlns:a16="http://schemas.microsoft.com/office/drawing/2014/main" val="495524018"/>
                    </a:ext>
                  </a:extLst>
                </a:gridCol>
                <a:gridCol w="510292">
                  <a:extLst>
                    <a:ext uri="{9D8B030D-6E8A-4147-A177-3AD203B41FA5}">
                      <a16:colId xmlns:a16="http://schemas.microsoft.com/office/drawing/2014/main" val="4231161698"/>
                    </a:ext>
                  </a:extLst>
                </a:gridCol>
                <a:gridCol w="510292">
                  <a:extLst>
                    <a:ext uri="{9D8B030D-6E8A-4147-A177-3AD203B41FA5}">
                      <a16:colId xmlns:a16="http://schemas.microsoft.com/office/drawing/2014/main" val="2204024704"/>
                    </a:ext>
                  </a:extLst>
                </a:gridCol>
                <a:gridCol w="510292">
                  <a:extLst>
                    <a:ext uri="{9D8B030D-6E8A-4147-A177-3AD203B41FA5}">
                      <a16:colId xmlns:a16="http://schemas.microsoft.com/office/drawing/2014/main" val="842336821"/>
                    </a:ext>
                  </a:extLst>
                </a:gridCol>
                <a:gridCol w="510292">
                  <a:extLst>
                    <a:ext uri="{9D8B030D-6E8A-4147-A177-3AD203B41FA5}">
                      <a16:colId xmlns:a16="http://schemas.microsoft.com/office/drawing/2014/main" val="1317181645"/>
                    </a:ext>
                  </a:extLst>
                </a:gridCol>
                <a:gridCol w="510292">
                  <a:extLst>
                    <a:ext uri="{9D8B030D-6E8A-4147-A177-3AD203B41FA5}">
                      <a16:colId xmlns:a16="http://schemas.microsoft.com/office/drawing/2014/main" val="2354158152"/>
                    </a:ext>
                  </a:extLst>
                </a:gridCol>
                <a:gridCol w="510292">
                  <a:extLst>
                    <a:ext uri="{9D8B030D-6E8A-4147-A177-3AD203B41FA5}">
                      <a16:colId xmlns:a16="http://schemas.microsoft.com/office/drawing/2014/main" val="46814116"/>
                    </a:ext>
                  </a:extLst>
                </a:gridCol>
                <a:gridCol w="510292">
                  <a:extLst>
                    <a:ext uri="{9D8B030D-6E8A-4147-A177-3AD203B41FA5}">
                      <a16:colId xmlns:a16="http://schemas.microsoft.com/office/drawing/2014/main" val="233493104"/>
                    </a:ext>
                  </a:extLst>
                </a:gridCol>
                <a:gridCol w="510292">
                  <a:extLst>
                    <a:ext uri="{9D8B030D-6E8A-4147-A177-3AD203B41FA5}">
                      <a16:colId xmlns:a16="http://schemas.microsoft.com/office/drawing/2014/main" val="1072388254"/>
                    </a:ext>
                  </a:extLst>
                </a:gridCol>
                <a:gridCol w="510292">
                  <a:extLst>
                    <a:ext uri="{9D8B030D-6E8A-4147-A177-3AD203B41FA5}">
                      <a16:colId xmlns:a16="http://schemas.microsoft.com/office/drawing/2014/main" val="181394585"/>
                    </a:ext>
                  </a:extLst>
                </a:gridCol>
                <a:gridCol w="510292">
                  <a:extLst>
                    <a:ext uri="{9D8B030D-6E8A-4147-A177-3AD203B41FA5}">
                      <a16:colId xmlns:a16="http://schemas.microsoft.com/office/drawing/2014/main" val="2360029896"/>
                    </a:ext>
                  </a:extLst>
                </a:gridCol>
                <a:gridCol w="510292">
                  <a:extLst>
                    <a:ext uri="{9D8B030D-6E8A-4147-A177-3AD203B41FA5}">
                      <a16:colId xmlns:a16="http://schemas.microsoft.com/office/drawing/2014/main" val="604784951"/>
                    </a:ext>
                  </a:extLst>
                </a:gridCol>
                <a:gridCol w="510292">
                  <a:extLst>
                    <a:ext uri="{9D8B030D-6E8A-4147-A177-3AD203B41FA5}">
                      <a16:colId xmlns:a16="http://schemas.microsoft.com/office/drawing/2014/main" val="2853808527"/>
                    </a:ext>
                  </a:extLst>
                </a:gridCol>
                <a:gridCol w="510292">
                  <a:extLst>
                    <a:ext uri="{9D8B030D-6E8A-4147-A177-3AD203B41FA5}">
                      <a16:colId xmlns:a16="http://schemas.microsoft.com/office/drawing/2014/main" val="2489562385"/>
                    </a:ext>
                  </a:extLst>
                </a:gridCol>
              </a:tblGrid>
              <a:tr h="278130">
                <a:tc>
                  <a:txBody>
                    <a:bodyPr/>
                    <a:lstStyle/>
                    <a:p>
                      <a:r>
                        <a:rPr lang="en-US" sz="1000" b="0" dirty="0">
                          <a:solidFill>
                            <a:schemeClr val="tx1"/>
                          </a:solidFill>
                          <a:latin typeface="Courier New" panose="02070309020205020404" pitchFamily="49" charset="0"/>
                          <a:cs typeface="Courier New" panose="02070309020205020404" pitchFamily="49" charset="0"/>
                        </a:rPr>
                        <a:t>Variant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consequence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r>
                        <a:rPr lang="en-US" sz="1000" b="0" dirty="0">
                          <a:solidFill>
                            <a:schemeClr val="tx1"/>
                          </a:solidFill>
                          <a:latin typeface="Courier New" panose="02070309020205020404" pitchFamily="49" charset="0"/>
                          <a:cs typeface="Courier New" panose="02070309020205020404" pitchFamily="49" charset="0"/>
                        </a:rPr>
                        <a:t>Individuals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6123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synonymous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0093947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2. AA:A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frameshift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098986"/>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3.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stop gain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4999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4.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84468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5. 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stop gain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84629"/>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6. 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105066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7. G:C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32936220"/>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8. 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splice 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8631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9. A:AT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frameshift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6091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000" b="0" dirty="0">
                          <a:solidFill>
                            <a:schemeClr val="tx1"/>
                          </a:solidFill>
                          <a:latin typeface="Courier New" panose="02070309020205020404" pitchFamily="49" charset="0"/>
                          <a:cs typeface="Courier New" panose="02070309020205020404" pitchFamily="49" charset="0"/>
                        </a:rPr>
                        <a:t>missense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52721418"/>
                  </a:ext>
                </a:extLst>
              </a:tr>
              <a:tr h="278130">
                <a:tc gridSpan="2">
                  <a:txBody>
                    <a:bodyPr/>
                    <a:lstStyle/>
                    <a:p>
                      <a:r>
                        <a:rPr lang="en-US" sz="1100" b="0" dirty="0">
                          <a:solidFill>
                            <a:schemeClr val="tx1"/>
                          </a:solidFill>
                          <a:latin typeface="Courier New" panose="02070309020205020404" pitchFamily="49" charset="0"/>
                          <a:cs typeface="Courier New" panose="02070309020205020404" pitchFamily="49" charset="0"/>
                        </a:rPr>
                        <a:t>Variant score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b="0" dirty="0">
                        <a:solidFill>
                          <a:schemeClr val="tx1"/>
                        </a:solidFill>
                        <a:latin typeface="Courier New" panose="02070309020205020404" pitchFamily="49" charset="0"/>
                        <a:cs typeface="Courier New" panose="02070309020205020404" pitchFamily="49"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9047821"/>
                  </a:ext>
                </a:extLst>
              </a:tr>
            </a:tbl>
          </a:graphicData>
        </a:graphic>
      </p:graphicFrame>
      <p:sp>
        <p:nvSpPr>
          <p:cNvPr id="5" name="TextBox 4">
            <a:extLst>
              <a:ext uri="{FF2B5EF4-FFF2-40B4-BE49-F238E27FC236}">
                <a16:creationId xmlns:a16="http://schemas.microsoft.com/office/drawing/2014/main" id="{32065E5B-7F28-3248-8B42-93DE4858D950}"/>
              </a:ext>
            </a:extLst>
          </p:cNvPr>
          <p:cNvSpPr txBox="1"/>
          <p:nvPr/>
        </p:nvSpPr>
        <p:spPr>
          <a:xfrm>
            <a:off x="2743200" y="5865223"/>
            <a:ext cx="5603966" cy="369332"/>
          </a:xfrm>
          <a:prstGeom prst="rect">
            <a:avLst/>
          </a:prstGeom>
          <a:noFill/>
        </p:spPr>
        <p:txBody>
          <a:bodyPr wrap="square" rtlCol="0">
            <a:spAutoFit/>
          </a:bodyPr>
          <a:lstStyle/>
          <a:p>
            <a:r>
              <a:rPr lang="en-US" dirty="0"/>
              <a:t>Use this score as the predictor in a regression model </a:t>
            </a:r>
          </a:p>
        </p:txBody>
      </p:sp>
    </p:spTree>
    <p:extLst>
      <p:ext uri="{BB962C8B-B14F-4D97-AF65-F5344CB8AC3E}">
        <p14:creationId xmlns:p14="http://schemas.microsoft.com/office/powerpoint/2010/main" val="301027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D900-8618-EA41-9031-3311422C5728}"/>
              </a:ext>
            </a:extLst>
          </p:cNvPr>
          <p:cNvSpPr>
            <a:spLocks noGrp="1"/>
          </p:cNvSpPr>
          <p:nvPr>
            <p:ph type="title"/>
          </p:nvPr>
        </p:nvSpPr>
        <p:spPr/>
        <p:txBody>
          <a:bodyPr>
            <a:normAutofit/>
          </a:bodyPr>
          <a:lstStyle/>
          <a:p>
            <a:r>
              <a:rPr lang="en-US" sz="3600" dirty="0"/>
              <a:t>Why are we interested in rare variants?</a:t>
            </a:r>
          </a:p>
        </p:txBody>
      </p:sp>
      <p:sp>
        <p:nvSpPr>
          <p:cNvPr id="3" name="Content Placeholder 2">
            <a:extLst>
              <a:ext uri="{FF2B5EF4-FFF2-40B4-BE49-F238E27FC236}">
                <a16:creationId xmlns:a16="http://schemas.microsoft.com/office/drawing/2014/main" id="{EF48C45F-9BF7-6B40-A08C-1714B14D2C86}"/>
              </a:ext>
            </a:extLst>
          </p:cNvPr>
          <p:cNvSpPr>
            <a:spLocks noGrp="1"/>
          </p:cNvSpPr>
          <p:nvPr>
            <p:ph idx="1"/>
          </p:nvPr>
        </p:nvSpPr>
        <p:spPr>
          <a:xfrm>
            <a:off x="628649" y="1825625"/>
            <a:ext cx="8093319" cy="4351338"/>
          </a:xfrm>
        </p:spPr>
        <p:txBody>
          <a:bodyPr/>
          <a:lstStyle/>
          <a:p>
            <a:pPr marL="0" indent="0">
              <a:buNone/>
            </a:pPr>
            <a:r>
              <a:rPr lang="en-GB" sz="2400" dirty="0"/>
              <a:t>Most genetic variants are rare</a:t>
            </a:r>
          </a:p>
          <a:p>
            <a:pPr marL="0" indent="0">
              <a:buNone/>
            </a:pPr>
            <a:r>
              <a:rPr lang="en-GB" sz="2400" dirty="0"/>
              <a:t>The contribution of rare variation is not well captured by GWAS</a:t>
            </a:r>
          </a:p>
          <a:p>
            <a:pPr marL="0" indent="0">
              <a:buNone/>
            </a:pPr>
            <a:endParaRPr lang="en-US" dirty="0"/>
          </a:p>
        </p:txBody>
      </p:sp>
      <p:pic>
        <p:nvPicPr>
          <p:cNvPr id="4" name="Picture 3">
            <a:extLst>
              <a:ext uri="{FF2B5EF4-FFF2-40B4-BE49-F238E27FC236}">
                <a16:creationId xmlns:a16="http://schemas.microsoft.com/office/drawing/2014/main" id="{20FB98FE-213E-2E4D-8F78-8B9C15C82A6A}"/>
              </a:ext>
            </a:extLst>
          </p:cNvPr>
          <p:cNvPicPr>
            <a:picLocks noChangeAspect="1"/>
          </p:cNvPicPr>
          <p:nvPr/>
        </p:nvPicPr>
        <p:blipFill rotWithShape="1">
          <a:blip r:embed="rId3"/>
          <a:srcRect t="15859"/>
          <a:stretch/>
        </p:blipFill>
        <p:spPr>
          <a:xfrm>
            <a:off x="808893" y="2919046"/>
            <a:ext cx="8656798" cy="4097215"/>
          </a:xfrm>
          <a:prstGeom prst="rect">
            <a:avLst/>
          </a:prstGeom>
        </p:spPr>
      </p:pic>
      <p:sp>
        <p:nvSpPr>
          <p:cNvPr id="5" name="TextBox 4">
            <a:extLst>
              <a:ext uri="{FF2B5EF4-FFF2-40B4-BE49-F238E27FC236}">
                <a16:creationId xmlns:a16="http://schemas.microsoft.com/office/drawing/2014/main" id="{F32220F1-FB52-DC4B-82D1-049C712B087C}"/>
              </a:ext>
            </a:extLst>
          </p:cNvPr>
          <p:cNvSpPr txBox="1"/>
          <p:nvPr/>
        </p:nvSpPr>
        <p:spPr>
          <a:xfrm>
            <a:off x="6754764" y="4001294"/>
            <a:ext cx="1657350" cy="276999"/>
          </a:xfrm>
          <a:prstGeom prst="rect">
            <a:avLst/>
          </a:prstGeom>
          <a:noFill/>
        </p:spPr>
        <p:txBody>
          <a:bodyPr wrap="square" rtlCol="0">
            <a:spAutoFit/>
          </a:bodyPr>
          <a:lstStyle/>
          <a:p>
            <a:r>
              <a:rPr lang="en-US" sz="1200" dirty="0">
                <a:solidFill>
                  <a:schemeClr val="tx1">
                    <a:lumMod val="65000"/>
                    <a:lumOff val="35000"/>
                  </a:schemeClr>
                </a:solidFill>
              </a:rPr>
              <a:t>psoriasis risk loci</a:t>
            </a:r>
          </a:p>
        </p:txBody>
      </p:sp>
    </p:spTree>
    <p:extLst>
      <p:ext uri="{BB962C8B-B14F-4D97-AF65-F5344CB8AC3E}">
        <p14:creationId xmlns:p14="http://schemas.microsoft.com/office/powerpoint/2010/main" val="3497279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AF1E-11B2-2144-8496-FAA8F7C43C53}"/>
              </a:ext>
            </a:extLst>
          </p:cNvPr>
          <p:cNvSpPr>
            <a:spLocks noGrp="1"/>
          </p:cNvSpPr>
          <p:nvPr>
            <p:ph type="title"/>
          </p:nvPr>
        </p:nvSpPr>
        <p:spPr/>
        <p:txBody>
          <a:bodyPr/>
          <a:lstStyle/>
          <a:p>
            <a:r>
              <a:rPr lang="en-US" dirty="0" err="1"/>
              <a:t>LoF</a:t>
            </a:r>
            <a:r>
              <a:rPr lang="en-US" dirty="0"/>
              <a:t> variation in UKBB</a:t>
            </a:r>
          </a:p>
        </p:txBody>
      </p:sp>
      <p:sp>
        <p:nvSpPr>
          <p:cNvPr id="3" name="Content Placeholder 2">
            <a:extLst>
              <a:ext uri="{FF2B5EF4-FFF2-40B4-BE49-F238E27FC236}">
                <a16:creationId xmlns:a16="http://schemas.microsoft.com/office/drawing/2014/main" id="{A456DF2F-CC88-F844-96AD-8C6D54F4963A}"/>
              </a:ext>
            </a:extLst>
          </p:cNvPr>
          <p:cNvSpPr>
            <a:spLocks noGrp="1"/>
          </p:cNvSpPr>
          <p:nvPr>
            <p:ph idx="1"/>
          </p:nvPr>
        </p:nvSpPr>
        <p:spPr>
          <a:xfrm>
            <a:off x="628649" y="1825625"/>
            <a:ext cx="8136527" cy="4351338"/>
          </a:xfrm>
        </p:spPr>
        <p:txBody>
          <a:bodyPr/>
          <a:lstStyle/>
          <a:p>
            <a:pPr marL="0" indent="0">
              <a:buNone/>
            </a:pPr>
            <a:r>
              <a:rPr lang="en-US" sz="2400" dirty="0"/>
              <a:t>Exome sequencing data on 50k individuals released next week… remaining 450k to follow</a:t>
            </a:r>
          </a:p>
          <a:p>
            <a:pPr marL="0" indent="0">
              <a:buNone/>
            </a:pPr>
            <a:endParaRPr lang="en-US" sz="2400" dirty="0"/>
          </a:p>
          <a:p>
            <a:pPr marL="0" indent="0">
              <a:buNone/>
            </a:pPr>
            <a:r>
              <a:rPr lang="en-US" sz="2400" dirty="0"/>
              <a:t>Some insight from 18k genotyped rare </a:t>
            </a:r>
            <a:r>
              <a:rPr lang="en-US" sz="2400" dirty="0" err="1"/>
              <a:t>LoF</a:t>
            </a:r>
            <a:r>
              <a:rPr lang="en-US" sz="2400" dirty="0"/>
              <a:t> variants</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E4852DD-5A49-AA42-BFD4-9C0EB35D3DE9}"/>
              </a:ext>
            </a:extLst>
          </p:cNvPr>
          <p:cNvPicPr>
            <a:picLocks noChangeAspect="1"/>
          </p:cNvPicPr>
          <p:nvPr/>
        </p:nvPicPr>
        <p:blipFill>
          <a:blip r:embed="rId3"/>
          <a:stretch>
            <a:fillRect/>
          </a:stretch>
        </p:blipFill>
        <p:spPr>
          <a:xfrm>
            <a:off x="378823" y="3721644"/>
            <a:ext cx="8279451" cy="2520633"/>
          </a:xfrm>
          <a:prstGeom prst="rect">
            <a:avLst/>
          </a:prstGeom>
        </p:spPr>
      </p:pic>
      <p:sp>
        <p:nvSpPr>
          <p:cNvPr id="5" name="Rectangle 4">
            <a:extLst>
              <a:ext uri="{FF2B5EF4-FFF2-40B4-BE49-F238E27FC236}">
                <a16:creationId xmlns:a16="http://schemas.microsoft.com/office/drawing/2014/main" id="{7E0440AC-B051-F747-903D-E47B5D5C9515}"/>
              </a:ext>
            </a:extLst>
          </p:cNvPr>
          <p:cNvSpPr/>
          <p:nvPr/>
        </p:nvSpPr>
        <p:spPr>
          <a:xfrm>
            <a:off x="6575460" y="6311899"/>
            <a:ext cx="2082814" cy="369332"/>
          </a:xfrm>
          <a:prstGeom prst="rect">
            <a:avLst/>
          </a:prstGeom>
        </p:spPr>
        <p:txBody>
          <a:bodyPr wrap="none">
            <a:spAutoFit/>
          </a:bodyPr>
          <a:lstStyle/>
          <a:p>
            <a:r>
              <a:rPr lang="en-US" dirty="0" err="1"/>
              <a:t>DeBoever</a:t>
            </a:r>
            <a:r>
              <a:rPr lang="en-US" dirty="0"/>
              <a:t> et al 2018</a:t>
            </a:r>
          </a:p>
        </p:txBody>
      </p:sp>
    </p:spTree>
    <p:extLst>
      <p:ext uri="{BB962C8B-B14F-4D97-AF65-F5344CB8AC3E}">
        <p14:creationId xmlns:p14="http://schemas.microsoft.com/office/powerpoint/2010/main" val="85851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0DA6-78FF-354F-B49B-BF7670FF172F}"/>
              </a:ext>
            </a:extLst>
          </p:cNvPr>
          <p:cNvSpPr>
            <a:spLocks noGrp="1"/>
          </p:cNvSpPr>
          <p:nvPr>
            <p:ph type="title"/>
          </p:nvPr>
        </p:nvSpPr>
        <p:spPr/>
        <p:txBody>
          <a:bodyPr>
            <a:normAutofit/>
          </a:bodyPr>
          <a:lstStyle/>
          <a:p>
            <a:r>
              <a:rPr lang="en-US" sz="3600" dirty="0"/>
              <a:t>Protective </a:t>
            </a:r>
            <a:r>
              <a:rPr lang="en-US" sz="3600" dirty="0" err="1"/>
              <a:t>LoF</a:t>
            </a:r>
            <a:r>
              <a:rPr lang="en-US" sz="3600" dirty="0"/>
              <a:t> variants in IFIH1 in immune related disorders </a:t>
            </a:r>
          </a:p>
        </p:txBody>
      </p:sp>
      <p:pic>
        <p:nvPicPr>
          <p:cNvPr id="4" name="Picture 3">
            <a:extLst>
              <a:ext uri="{FF2B5EF4-FFF2-40B4-BE49-F238E27FC236}">
                <a16:creationId xmlns:a16="http://schemas.microsoft.com/office/drawing/2014/main" id="{AC652662-EA32-3B46-A6D3-25AAE194B236}"/>
              </a:ext>
            </a:extLst>
          </p:cNvPr>
          <p:cNvPicPr>
            <a:picLocks noChangeAspect="1"/>
          </p:cNvPicPr>
          <p:nvPr/>
        </p:nvPicPr>
        <p:blipFill rotWithShape="1">
          <a:blip r:embed="rId3"/>
          <a:srcRect/>
          <a:stretch/>
        </p:blipFill>
        <p:spPr>
          <a:xfrm>
            <a:off x="628650" y="2703194"/>
            <a:ext cx="7886700" cy="2535011"/>
          </a:xfrm>
          <a:prstGeom prst="rect">
            <a:avLst/>
          </a:prstGeom>
        </p:spPr>
      </p:pic>
      <p:sp>
        <p:nvSpPr>
          <p:cNvPr id="5" name="TextBox 4">
            <a:extLst>
              <a:ext uri="{FF2B5EF4-FFF2-40B4-BE49-F238E27FC236}">
                <a16:creationId xmlns:a16="http://schemas.microsoft.com/office/drawing/2014/main" id="{7BE534AC-B1C6-9844-9DAE-AC19D5C096F5}"/>
              </a:ext>
            </a:extLst>
          </p:cNvPr>
          <p:cNvSpPr txBox="1"/>
          <p:nvPr/>
        </p:nvSpPr>
        <p:spPr>
          <a:xfrm>
            <a:off x="628650" y="5452792"/>
            <a:ext cx="5421085" cy="369332"/>
          </a:xfrm>
          <a:prstGeom prst="rect">
            <a:avLst/>
          </a:prstGeom>
          <a:noFill/>
        </p:spPr>
        <p:txBody>
          <a:bodyPr wrap="square" rtlCol="0">
            <a:spAutoFit/>
          </a:bodyPr>
          <a:lstStyle/>
          <a:p>
            <a:r>
              <a:rPr lang="en-US" dirty="0"/>
              <a:t>Burden test of four rare </a:t>
            </a:r>
            <a:r>
              <a:rPr lang="en-US" dirty="0" err="1"/>
              <a:t>LoF</a:t>
            </a:r>
            <a:r>
              <a:rPr lang="en-US" dirty="0"/>
              <a:t> variants in IFIH1</a:t>
            </a:r>
          </a:p>
        </p:txBody>
      </p:sp>
      <p:sp>
        <p:nvSpPr>
          <p:cNvPr id="6" name="Rectangle 5">
            <a:extLst>
              <a:ext uri="{FF2B5EF4-FFF2-40B4-BE49-F238E27FC236}">
                <a16:creationId xmlns:a16="http://schemas.microsoft.com/office/drawing/2014/main" id="{02C5B2D2-CFBF-234E-AE89-56927D17897F}"/>
              </a:ext>
            </a:extLst>
          </p:cNvPr>
          <p:cNvSpPr/>
          <p:nvPr/>
        </p:nvSpPr>
        <p:spPr>
          <a:xfrm>
            <a:off x="6575460" y="6311899"/>
            <a:ext cx="1759200" cy="369332"/>
          </a:xfrm>
          <a:prstGeom prst="rect">
            <a:avLst/>
          </a:prstGeom>
        </p:spPr>
        <p:txBody>
          <a:bodyPr wrap="none">
            <a:spAutoFit/>
          </a:bodyPr>
          <a:lstStyle/>
          <a:p>
            <a:r>
              <a:rPr lang="en-US" dirty="0" err="1"/>
              <a:t>Emdin</a:t>
            </a:r>
            <a:r>
              <a:rPr lang="en-US" dirty="0"/>
              <a:t> et al 2018</a:t>
            </a:r>
          </a:p>
        </p:txBody>
      </p:sp>
    </p:spTree>
    <p:extLst>
      <p:ext uri="{BB962C8B-B14F-4D97-AF65-F5344CB8AC3E}">
        <p14:creationId xmlns:p14="http://schemas.microsoft.com/office/powerpoint/2010/main" val="41566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4F3C-2E3D-C546-8BC3-6695748F771A}"/>
              </a:ext>
            </a:extLst>
          </p:cNvPr>
          <p:cNvSpPr>
            <a:spLocks noGrp="1"/>
          </p:cNvSpPr>
          <p:nvPr>
            <p:ph type="title"/>
          </p:nvPr>
        </p:nvSpPr>
        <p:spPr/>
        <p:txBody>
          <a:bodyPr/>
          <a:lstStyle/>
          <a:p>
            <a:r>
              <a:rPr lang="en-US" dirty="0"/>
              <a:t>Burden tests - summary</a:t>
            </a:r>
          </a:p>
        </p:txBody>
      </p:sp>
      <p:sp>
        <p:nvSpPr>
          <p:cNvPr id="3" name="Content Placeholder 2">
            <a:extLst>
              <a:ext uri="{FF2B5EF4-FFF2-40B4-BE49-F238E27FC236}">
                <a16:creationId xmlns:a16="http://schemas.microsoft.com/office/drawing/2014/main" id="{175BF589-3087-9547-BA15-C378A3485C07}"/>
              </a:ext>
            </a:extLst>
          </p:cNvPr>
          <p:cNvSpPr>
            <a:spLocks noGrp="1"/>
          </p:cNvSpPr>
          <p:nvPr>
            <p:ph idx="1"/>
          </p:nvPr>
        </p:nvSpPr>
        <p:spPr/>
        <p:txBody>
          <a:bodyPr>
            <a:normAutofit/>
          </a:bodyPr>
          <a:lstStyle/>
          <a:p>
            <a:pPr marL="0" indent="0">
              <a:buNone/>
            </a:pPr>
            <a:r>
              <a:rPr lang="en-GB" sz="2000" dirty="0"/>
              <a:t>Burden tests assume that all the rare variants in a region are causal and affect the phenotype in the same direction with similar magnitudes</a:t>
            </a:r>
          </a:p>
          <a:p>
            <a:pPr marL="0" indent="0">
              <a:buNone/>
            </a:pPr>
            <a:endParaRPr lang="en-GB" sz="2000" dirty="0"/>
          </a:p>
          <a:p>
            <a:pPr marL="0" indent="0">
              <a:buNone/>
            </a:pPr>
            <a:r>
              <a:rPr lang="en-GB" sz="2000" dirty="0"/>
              <a:t>They suffer from a substantial loss of power when these assumptions are violated</a:t>
            </a:r>
          </a:p>
          <a:p>
            <a:pPr marL="0" indent="0">
              <a:buNone/>
            </a:pPr>
            <a:endParaRPr lang="en-GB" sz="2000" dirty="0"/>
          </a:p>
          <a:p>
            <a:pPr marL="0" indent="0">
              <a:buNone/>
            </a:pPr>
            <a:r>
              <a:rPr lang="en-GB" sz="2000" dirty="0"/>
              <a:t>Restrict to specific classes of variation (</a:t>
            </a:r>
            <a:r>
              <a:rPr lang="en-GB" sz="2000" dirty="0" err="1"/>
              <a:t>ie</a:t>
            </a:r>
            <a:r>
              <a:rPr lang="en-GB" sz="2000" dirty="0"/>
              <a:t> </a:t>
            </a:r>
            <a:r>
              <a:rPr lang="en-GB" sz="2000" dirty="0" err="1"/>
              <a:t>LoF</a:t>
            </a:r>
            <a:r>
              <a:rPr lang="en-GB" sz="2000" dirty="0"/>
              <a:t>)</a:t>
            </a:r>
          </a:p>
          <a:p>
            <a:pPr marL="0" indent="0">
              <a:buNone/>
            </a:pPr>
            <a:endParaRPr lang="en-GB" sz="2000" dirty="0"/>
          </a:p>
          <a:p>
            <a:pPr marL="0" indent="0">
              <a:buNone/>
            </a:pPr>
            <a:r>
              <a:rPr lang="en-GB" sz="2000" dirty="0"/>
              <a:t>Weighting schemes have also been described to weight variants based on predicted functional consequence, conservation, biochemical properties or use frequency as a proxy for functional consequence</a:t>
            </a:r>
            <a:endParaRPr lang="en-US" sz="2000" dirty="0"/>
          </a:p>
        </p:txBody>
      </p:sp>
    </p:spTree>
    <p:extLst>
      <p:ext uri="{BB962C8B-B14F-4D97-AF65-F5344CB8AC3E}">
        <p14:creationId xmlns:p14="http://schemas.microsoft.com/office/powerpoint/2010/main" val="175213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68220B-BFBD-6C41-B9A7-DF266D218872}"/>
              </a:ext>
            </a:extLst>
          </p:cNvPr>
          <p:cNvSpPr>
            <a:spLocks noGrp="1"/>
          </p:cNvSpPr>
          <p:nvPr>
            <p:ph type="title"/>
          </p:nvPr>
        </p:nvSpPr>
        <p:spPr/>
        <p:txBody>
          <a:bodyPr/>
          <a:lstStyle/>
          <a:p>
            <a:r>
              <a:rPr lang="en-US" dirty="0"/>
              <a:t>An alternative approach</a:t>
            </a:r>
          </a:p>
        </p:txBody>
      </p:sp>
      <p:sp>
        <p:nvSpPr>
          <p:cNvPr id="5" name="Content Placeholder 4">
            <a:extLst>
              <a:ext uri="{FF2B5EF4-FFF2-40B4-BE49-F238E27FC236}">
                <a16:creationId xmlns:a16="http://schemas.microsoft.com/office/drawing/2014/main" id="{377A13AD-6CAB-FF40-950D-4B61DA6300B0}"/>
              </a:ext>
            </a:extLst>
          </p:cNvPr>
          <p:cNvSpPr>
            <a:spLocks noGrp="1"/>
          </p:cNvSpPr>
          <p:nvPr>
            <p:ph idx="1"/>
          </p:nvPr>
        </p:nvSpPr>
        <p:spPr/>
        <p:txBody>
          <a:bodyPr>
            <a:normAutofit/>
          </a:bodyPr>
          <a:lstStyle/>
          <a:p>
            <a:pPr marL="0" indent="0">
              <a:buNone/>
            </a:pPr>
            <a:r>
              <a:rPr lang="en-US" sz="2000" dirty="0"/>
              <a:t>We expect for many genes that there will be a mixture of variants with effects on phenotype and no effects on phenotype</a:t>
            </a:r>
          </a:p>
          <a:p>
            <a:pPr marL="0" indent="0">
              <a:buNone/>
            </a:pPr>
            <a:endParaRPr lang="en-US" sz="2000" dirty="0"/>
          </a:p>
          <a:p>
            <a:pPr marL="0" indent="0">
              <a:buNone/>
            </a:pPr>
            <a:r>
              <a:rPr lang="en-US" sz="2000" dirty="0"/>
              <a:t>For some genes we expect to see variants that have effects in opposite directions</a:t>
            </a:r>
          </a:p>
          <a:p>
            <a:pPr marL="0" indent="0">
              <a:buNone/>
            </a:pPr>
            <a:endParaRPr lang="en-US" sz="2000" dirty="0"/>
          </a:p>
          <a:p>
            <a:pPr marL="0" indent="0">
              <a:buNone/>
            </a:pPr>
            <a:r>
              <a:rPr lang="en-US" sz="2000" dirty="0"/>
              <a:t>Can we test whether a mixture of neutral, risk, and protective variants are present in a gene?</a:t>
            </a:r>
            <a:br>
              <a:rPr lang="en-US" sz="2000" dirty="0"/>
            </a:br>
            <a:endParaRPr lang="en-US" sz="2000" dirty="0"/>
          </a:p>
          <a:p>
            <a:pPr marL="0" indent="0">
              <a:buNone/>
            </a:pPr>
            <a:r>
              <a:rPr lang="en-US" sz="2000" dirty="0"/>
              <a:t>C-alpha test – Neale et al 2011 an </a:t>
            </a:r>
            <a:r>
              <a:rPr lang="en-GB" sz="2000" dirty="0"/>
              <a:t>approach for testing for the presence of this mixture of effects across a set of rare variants</a:t>
            </a:r>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621574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Expectation</a:t>
            </a:r>
          </a:p>
        </p:txBody>
      </p:sp>
      <p:pic>
        <p:nvPicPr>
          <p:cNvPr id="5" name="Picture 4" descr="Picture 9.png"/>
          <p:cNvPicPr>
            <a:picLocks noChangeAspect="1"/>
          </p:cNvPicPr>
          <p:nvPr/>
        </p:nvPicPr>
        <p:blipFill>
          <a:blip r:embed="rId3"/>
          <a:srcRect l="18230" r="18230"/>
          <a:stretch>
            <a:fillRect/>
          </a:stretch>
        </p:blipFill>
        <p:spPr>
          <a:xfrm>
            <a:off x="2205317" y="2284226"/>
            <a:ext cx="4634598" cy="3065330"/>
          </a:xfrm>
          <a:prstGeom prst="rect">
            <a:avLst/>
          </a:prstGeom>
          <a:solidFill>
            <a:schemeClr val="bg2"/>
          </a:solidFill>
        </p:spPr>
      </p:pic>
      <p:sp>
        <p:nvSpPr>
          <p:cNvPr id="7" name="TextBox 6"/>
          <p:cNvSpPr txBox="1"/>
          <p:nvPr/>
        </p:nvSpPr>
        <p:spPr>
          <a:xfrm>
            <a:off x="388471" y="5812118"/>
            <a:ext cx="6629715" cy="646331"/>
          </a:xfrm>
          <a:prstGeom prst="rect">
            <a:avLst/>
          </a:prstGeom>
          <a:noFill/>
        </p:spPr>
        <p:txBody>
          <a:bodyPr wrap="none" rtlCol="0">
            <a:spAutoFit/>
          </a:bodyPr>
          <a:lstStyle/>
          <a:p>
            <a:r>
              <a:rPr lang="en-US" dirty="0"/>
              <a:t>Each row shows a different number of copies of the rare variant [2-9]</a:t>
            </a:r>
          </a:p>
          <a:p>
            <a:r>
              <a:rPr lang="en-US" dirty="0"/>
              <a:t>We align the variation by counting # in cases vs. # controls</a:t>
            </a:r>
          </a:p>
        </p:txBody>
      </p:sp>
      <p:cxnSp>
        <p:nvCxnSpPr>
          <p:cNvPr id="4" name="Straight Connector 3">
            <a:extLst>
              <a:ext uri="{FF2B5EF4-FFF2-40B4-BE49-F238E27FC236}">
                <a16:creationId xmlns:a16="http://schemas.microsoft.com/office/drawing/2014/main" id="{374BA4C0-B3B5-E845-9DCD-0A29913001BC}"/>
              </a:ext>
            </a:extLst>
          </p:cNvPr>
          <p:cNvCxnSpPr/>
          <p:nvPr/>
        </p:nvCxnSpPr>
        <p:spPr>
          <a:xfrm>
            <a:off x="1397726" y="2965269"/>
            <a:ext cx="6492240" cy="0"/>
          </a:xfrm>
          <a:prstGeom prst="line">
            <a:avLst/>
          </a:prstGeom>
          <a:ln>
            <a:solidFill>
              <a:srgbClr val="01189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827843-A7EA-DF4C-88AE-46C6A042CBCD}"/>
              </a:ext>
            </a:extLst>
          </p:cNvPr>
          <p:cNvSpPr txBox="1"/>
          <p:nvPr/>
        </p:nvSpPr>
        <p:spPr>
          <a:xfrm>
            <a:off x="7647506" y="2700441"/>
            <a:ext cx="1476103" cy="307777"/>
          </a:xfrm>
          <a:prstGeom prst="rect">
            <a:avLst/>
          </a:prstGeom>
          <a:noFill/>
        </p:spPr>
        <p:txBody>
          <a:bodyPr wrap="square" rtlCol="0">
            <a:spAutoFit/>
          </a:bodyPr>
          <a:lstStyle/>
          <a:p>
            <a:r>
              <a:rPr lang="en-US" sz="1400" dirty="0"/>
              <a:t>2 alleles</a:t>
            </a:r>
          </a:p>
        </p:txBody>
      </p:sp>
      <p:sp>
        <p:nvSpPr>
          <p:cNvPr id="8" name="TextBox 7">
            <a:extLst>
              <a:ext uri="{FF2B5EF4-FFF2-40B4-BE49-F238E27FC236}">
                <a16:creationId xmlns:a16="http://schemas.microsoft.com/office/drawing/2014/main" id="{DEACBDE2-A12F-254F-9D29-C60431844681}"/>
              </a:ext>
            </a:extLst>
          </p:cNvPr>
          <p:cNvSpPr txBox="1"/>
          <p:nvPr/>
        </p:nvSpPr>
        <p:spPr>
          <a:xfrm>
            <a:off x="2612571" y="4924697"/>
            <a:ext cx="1580606" cy="369332"/>
          </a:xfrm>
          <a:prstGeom prst="rect">
            <a:avLst/>
          </a:prstGeom>
          <a:noFill/>
        </p:spPr>
        <p:txBody>
          <a:bodyPr wrap="square" rtlCol="0">
            <a:spAutoFit/>
          </a:bodyPr>
          <a:lstStyle/>
          <a:p>
            <a:pPr algn="ctr"/>
            <a:r>
              <a:rPr lang="en-US" dirty="0"/>
              <a:t>cases</a:t>
            </a:r>
          </a:p>
        </p:txBody>
      </p:sp>
      <p:sp>
        <p:nvSpPr>
          <p:cNvPr id="9" name="TextBox 8">
            <a:extLst>
              <a:ext uri="{FF2B5EF4-FFF2-40B4-BE49-F238E27FC236}">
                <a16:creationId xmlns:a16="http://schemas.microsoft.com/office/drawing/2014/main" id="{163D4BD5-8F13-FE44-9D63-0CFFB9146F62}"/>
              </a:ext>
            </a:extLst>
          </p:cNvPr>
          <p:cNvSpPr txBox="1"/>
          <p:nvPr/>
        </p:nvSpPr>
        <p:spPr>
          <a:xfrm>
            <a:off x="4872802" y="4924697"/>
            <a:ext cx="1580606" cy="369332"/>
          </a:xfrm>
          <a:prstGeom prst="rect">
            <a:avLst/>
          </a:prstGeom>
          <a:noFill/>
        </p:spPr>
        <p:txBody>
          <a:bodyPr wrap="square" rtlCol="0">
            <a:spAutoFit/>
          </a:bodyPr>
          <a:lstStyle/>
          <a:p>
            <a:pPr algn="ctr"/>
            <a:r>
              <a:rPr lang="en-US" dirty="0"/>
              <a:t>controls</a:t>
            </a:r>
          </a:p>
        </p:txBody>
      </p:sp>
      <p:cxnSp>
        <p:nvCxnSpPr>
          <p:cNvPr id="10" name="Straight Connector 9">
            <a:extLst>
              <a:ext uri="{FF2B5EF4-FFF2-40B4-BE49-F238E27FC236}">
                <a16:creationId xmlns:a16="http://schemas.microsoft.com/office/drawing/2014/main" id="{5E181AFC-DB39-CF49-B099-CD06BCADFE00}"/>
              </a:ext>
            </a:extLst>
          </p:cNvPr>
          <p:cNvCxnSpPr/>
          <p:nvPr/>
        </p:nvCxnSpPr>
        <p:spPr>
          <a:xfrm>
            <a:off x="1406433" y="3196047"/>
            <a:ext cx="6492240" cy="0"/>
          </a:xfrm>
          <a:prstGeom prst="line">
            <a:avLst/>
          </a:prstGeom>
          <a:ln>
            <a:solidFill>
              <a:srgbClr val="01189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C1C012B-0DF5-7B4B-BEF0-120765BB4DC2}"/>
              </a:ext>
            </a:extLst>
          </p:cNvPr>
          <p:cNvSpPr txBox="1"/>
          <p:nvPr/>
        </p:nvSpPr>
        <p:spPr>
          <a:xfrm>
            <a:off x="7656213" y="2931219"/>
            <a:ext cx="1476103" cy="307777"/>
          </a:xfrm>
          <a:prstGeom prst="rect">
            <a:avLst/>
          </a:prstGeom>
          <a:noFill/>
        </p:spPr>
        <p:txBody>
          <a:bodyPr wrap="square" rtlCol="0">
            <a:spAutoFit/>
          </a:bodyPr>
          <a:lstStyle/>
          <a:p>
            <a:r>
              <a:rPr lang="en-US" sz="1400" dirty="0"/>
              <a:t>3 alleles</a:t>
            </a:r>
          </a:p>
        </p:txBody>
      </p:sp>
      <p:cxnSp>
        <p:nvCxnSpPr>
          <p:cNvPr id="12" name="Straight Connector 11">
            <a:extLst>
              <a:ext uri="{FF2B5EF4-FFF2-40B4-BE49-F238E27FC236}">
                <a16:creationId xmlns:a16="http://schemas.microsoft.com/office/drawing/2014/main" id="{B161AB81-0FA9-1A43-B5F8-26EF643CAE75}"/>
              </a:ext>
            </a:extLst>
          </p:cNvPr>
          <p:cNvCxnSpPr/>
          <p:nvPr/>
        </p:nvCxnSpPr>
        <p:spPr>
          <a:xfrm>
            <a:off x="1406433" y="3444242"/>
            <a:ext cx="6492240" cy="0"/>
          </a:xfrm>
          <a:prstGeom prst="line">
            <a:avLst/>
          </a:prstGeom>
          <a:ln>
            <a:solidFill>
              <a:srgbClr val="01189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ACFD66-B0DC-864A-B58B-FA78A26E9107}"/>
              </a:ext>
            </a:extLst>
          </p:cNvPr>
          <p:cNvSpPr txBox="1"/>
          <p:nvPr/>
        </p:nvSpPr>
        <p:spPr>
          <a:xfrm>
            <a:off x="7656213" y="3179414"/>
            <a:ext cx="1476103" cy="307777"/>
          </a:xfrm>
          <a:prstGeom prst="rect">
            <a:avLst/>
          </a:prstGeom>
          <a:noFill/>
        </p:spPr>
        <p:txBody>
          <a:bodyPr wrap="square" rtlCol="0">
            <a:spAutoFit/>
          </a:bodyPr>
          <a:lstStyle/>
          <a:p>
            <a:r>
              <a:rPr lang="en-US" sz="1400" dirty="0"/>
              <a:t>4 alleles</a:t>
            </a:r>
          </a:p>
        </p:txBody>
      </p:sp>
      <p:cxnSp>
        <p:nvCxnSpPr>
          <p:cNvPr id="14" name="Straight Connector 13">
            <a:extLst>
              <a:ext uri="{FF2B5EF4-FFF2-40B4-BE49-F238E27FC236}">
                <a16:creationId xmlns:a16="http://schemas.microsoft.com/office/drawing/2014/main" id="{0638F541-71E5-424A-A7B7-236EF626B266}"/>
              </a:ext>
            </a:extLst>
          </p:cNvPr>
          <p:cNvCxnSpPr/>
          <p:nvPr/>
        </p:nvCxnSpPr>
        <p:spPr>
          <a:xfrm>
            <a:off x="1415140" y="3675020"/>
            <a:ext cx="6492240" cy="0"/>
          </a:xfrm>
          <a:prstGeom prst="line">
            <a:avLst/>
          </a:prstGeom>
          <a:ln>
            <a:solidFill>
              <a:srgbClr val="01189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0144808-3EE1-E14F-ABEF-BD8A187FE6EC}"/>
              </a:ext>
            </a:extLst>
          </p:cNvPr>
          <p:cNvSpPr txBox="1"/>
          <p:nvPr/>
        </p:nvSpPr>
        <p:spPr>
          <a:xfrm>
            <a:off x="7664920" y="3410192"/>
            <a:ext cx="1476103" cy="307777"/>
          </a:xfrm>
          <a:prstGeom prst="rect">
            <a:avLst/>
          </a:prstGeom>
          <a:noFill/>
        </p:spPr>
        <p:txBody>
          <a:bodyPr wrap="square" rtlCol="0">
            <a:spAutoFit/>
          </a:bodyPr>
          <a:lstStyle/>
          <a:p>
            <a:r>
              <a:rPr lang="en-US" sz="1400" dirty="0"/>
              <a:t>5 alleles</a:t>
            </a:r>
          </a:p>
        </p:txBody>
      </p:sp>
      <p:sp>
        <p:nvSpPr>
          <p:cNvPr id="16" name="TextBox 15">
            <a:extLst>
              <a:ext uri="{FF2B5EF4-FFF2-40B4-BE49-F238E27FC236}">
                <a16:creationId xmlns:a16="http://schemas.microsoft.com/office/drawing/2014/main" id="{11647C2B-54E6-0D44-91CA-F8A70E70B470}"/>
              </a:ext>
            </a:extLst>
          </p:cNvPr>
          <p:cNvSpPr txBox="1"/>
          <p:nvPr/>
        </p:nvSpPr>
        <p:spPr>
          <a:xfrm>
            <a:off x="7707085" y="3626528"/>
            <a:ext cx="248194" cy="1354217"/>
          </a:xfrm>
          <a:prstGeom prst="rect">
            <a:avLst/>
          </a:prstGeom>
          <a:noFill/>
        </p:spPr>
        <p:txBody>
          <a:bodyPr wrap="square" rtlCol="0">
            <a:spAutoFit/>
          </a:bodyPr>
          <a:lstStyle/>
          <a:p>
            <a:r>
              <a:rPr lang="en-US" sz="1600" dirty="0"/>
              <a:t>.</a:t>
            </a:r>
          </a:p>
          <a:p>
            <a:r>
              <a:rPr lang="en-US" sz="1600" dirty="0"/>
              <a:t>.</a:t>
            </a:r>
          </a:p>
          <a:p>
            <a:r>
              <a:rPr lang="en-US" sz="1600" dirty="0"/>
              <a:t>.</a:t>
            </a:r>
          </a:p>
          <a:p>
            <a:r>
              <a:rPr lang="en-US" sz="1600" dirty="0"/>
              <a:t>.</a:t>
            </a:r>
          </a:p>
          <a:p>
            <a:endParaRPr lang="en-US" dirty="0"/>
          </a:p>
        </p:txBody>
      </p:sp>
      <p:sp>
        <p:nvSpPr>
          <p:cNvPr id="17" name="Rectangle 16">
            <a:extLst>
              <a:ext uri="{FF2B5EF4-FFF2-40B4-BE49-F238E27FC236}">
                <a16:creationId xmlns:a16="http://schemas.microsoft.com/office/drawing/2014/main" id="{ABC31892-43D4-A54D-9A84-E2944135F93F}"/>
              </a:ext>
            </a:extLst>
          </p:cNvPr>
          <p:cNvSpPr/>
          <p:nvPr/>
        </p:nvSpPr>
        <p:spPr>
          <a:xfrm>
            <a:off x="7647506" y="6458449"/>
            <a:ext cx="1411605" cy="307777"/>
          </a:xfrm>
          <a:prstGeom prst="rect">
            <a:avLst/>
          </a:prstGeom>
        </p:spPr>
        <p:txBody>
          <a:bodyPr wrap="none">
            <a:spAutoFit/>
          </a:bodyPr>
          <a:lstStyle/>
          <a:p>
            <a:r>
              <a:rPr lang="en-US" sz="1400" dirty="0"/>
              <a:t>Neale et al 2011 </a:t>
            </a:r>
          </a:p>
        </p:txBody>
      </p:sp>
    </p:spTree>
    <p:extLst>
      <p:ext uri="{BB962C8B-B14F-4D97-AF65-F5344CB8AC3E}">
        <p14:creationId xmlns:p14="http://schemas.microsoft.com/office/powerpoint/2010/main" val="368963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Expectation</a:t>
            </a:r>
          </a:p>
        </p:txBody>
      </p:sp>
      <p:pic>
        <p:nvPicPr>
          <p:cNvPr id="5" name="Picture 4" descr="Picture 9.png"/>
          <p:cNvPicPr>
            <a:picLocks noChangeAspect="1"/>
          </p:cNvPicPr>
          <p:nvPr/>
        </p:nvPicPr>
        <p:blipFill>
          <a:blip r:embed="rId3"/>
          <a:srcRect l="18230" r="18230"/>
          <a:stretch>
            <a:fillRect/>
          </a:stretch>
        </p:blipFill>
        <p:spPr>
          <a:xfrm>
            <a:off x="2205317" y="2284226"/>
            <a:ext cx="4634598" cy="3065330"/>
          </a:xfrm>
          <a:prstGeom prst="rect">
            <a:avLst/>
          </a:prstGeom>
          <a:solidFill>
            <a:schemeClr val="bg2"/>
          </a:solidFill>
        </p:spPr>
      </p:pic>
      <p:sp>
        <p:nvSpPr>
          <p:cNvPr id="8" name="TextBox 7">
            <a:extLst>
              <a:ext uri="{FF2B5EF4-FFF2-40B4-BE49-F238E27FC236}">
                <a16:creationId xmlns:a16="http://schemas.microsoft.com/office/drawing/2014/main" id="{DEACBDE2-A12F-254F-9D29-C60431844681}"/>
              </a:ext>
            </a:extLst>
          </p:cNvPr>
          <p:cNvSpPr txBox="1"/>
          <p:nvPr/>
        </p:nvSpPr>
        <p:spPr>
          <a:xfrm>
            <a:off x="2612571" y="4924697"/>
            <a:ext cx="1580606" cy="369332"/>
          </a:xfrm>
          <a:prstGeom prst="rect">
            <a:avLst/>
          </a:prstGeom>
          <a:noFill/>
        </p:spPr>
        <p:txBody>
          <a:bodyPr wrap="square" rtlCol="0">
            <a:spAutoFit/>
          </a:bodyPr>
          <a:lstStyle/>
          <a:p>
            <a:pPr algn="ctr"/>
            <a:r>
              <a:rPr lang="en-US" dirty="0"/>
              <a:t>cases</a:t>
            </a:r>
          </a:p>
        </p:txBody>
      </p:sp>
      <p:sp>
        <p:nvSpPr>
          <p:cNvPr id="9" name="TextBox 8">
            <a:extLst>
              <a:ext uri="{FF2B5EF4-FFF2-40B4-BE49-F238E27FC236}">
                <a16:creationId xmlns:a16="http://schemas.microsoft.com/office/drawing/2014/main" id="{163D4BD5-8F13-FE44-9D63-0CFFB9146F62}"/>
              </a:ext>
            </a:extLst>
          </p:cNvPr>
          <p:cNvSpPr txBox="1"/>
          <p:nvPr/>
        </p:nvSpPr>
        <p:spPr>
          <a:xfrm>
            <a:off x="4872802" y="4924697"/>
            <a:ext cx="1580606" cy="369332"/>
          </a:xfrm>
          <a:prstGeom prst="rect">
            <a:avLst/>
          </a:prstGeom>
          <a:noFill/>
        </p:spPr>
        <p:txBody>
          <a:bodyPr wrap="square" rtlCol="0">
            <a:spAutoFit/>
          </a:bodyPr>
          <a:lstStyle/>
          <a:p>
            <a:pPr algn="ctr"/>
            <a:r>
              <a:rPr lang="en-US" dirty="0"/>
              <a:t>controls</a:t>
            </a:r>
          </a:p>
        </p:txBody>
      </p:sp>
      <p:cxnSp>
        <p:nvCxnSpPr>
          <p:cNvPr id="12" name="Straight Connector 11">
            <a:extLst>
              <a:ext uri="{FF2B5EF4-FFF2-40B4-BE49-F238E27FC236}">
                <a16:creationId xmlns:a16="http://schemas.microsoft.com/office/drawing/2014/main" id="{B161AB81-0FA9-1A43-B5F8-26EF643CAE75}"/>
              </a:ext>
            </a:extLst>
          </p:cNvPr>
          <p:cNvCxnSpPr/>
          <p:nvPr/>
        </p:nvCxnSpPr>
        <p:spPr>
          <a:xfrm>
            <a:off x="1406433" y="3444242"/>
            <a:ext cx="6492240" cy="0"/>
          </a:xfrm>
          <a:prstGeom prst="line">
            <a:avLst/>
          </a:prstGeom>
          <a:ln>
            <a:solidFill>
              <a:srgbClr val="01189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ACFD66-B0DC-864A-B58B-FA78A26E9107}"/>
              </a:ext>
            </a:extLst>
          </p:cNvPr>
          <p:cNvSpPr txBox="1"/>
          <p:nvPr/>
        </p:nvSpPr>
        <p:spPr>
          <a:xfrm>
            <a:off x="7656213" y="3179414"/>
            <a:ext cx="1476103" cy="307777"/>
          </a:xfrm>
          <a:prstGeom prst="rect">
            <a:avLst/>
          </a:prstGeom>
          <a:noFill/>
        </p:spPr>
        <p:txBody>
          <a:bodyPr wrap="square" rtlCol="0">
            <a:spAutoFit/>
          </a:bodyPr>
          <a:lstStyle/>
          <a:p>
            <a:r>
              <a:rPr lang="en-US" sz="1400" dirty="0"/>
              <a:t>4 alleles</a:t>
            </a:r>
          </a:p>
        </p:txBody>
      </p:sp>
      <p:sp>
        <p:nvSpPr>
          <p:cNvPr id="3" name="Oval 2">
            <a:extLst>
              <a:ext uri="{FF2B5EF4-FFF2-40B4-BE49-F238E27FC236}">
                <a16:creationId xmlns:a16="http://schemas.microsoft.com/office/drawing/2014/main" id="{4DE903A9-1CF0-9645-A594-72302294A988}"/>
              </a:ext>
            </a:extLst>
          </p:cNvPr>
          <p:cNvSpPr/>
          <p:nvPr/>
        </p:nvSpPr>
        <p:spPr>
          <a:xfrm>
            <a:off x="4402183" y="3278777"/>
            <a:ext cx="339634" cy="339634"/>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CC4C096-3C8D-B24D-8C34-4D90B37B7C4F}"/>
              </a:ext>
            </a:extLst>
          </p:cNvPr>
          <p:cNvSpPr txBox="1"/>
          <p:nvPr/>
        </p:nvSpPr>
        <p:spPr>
          <a:xfrm>
            <a:off x="3174274" y="5189525"/>
            <a:ext cx="496389" cy="707886"/>
          </a:xfrm>
          <a:prstGeom prst="rect">
            <a:avLst/>
          </a:prstGeom>
          <a:noFill/>
        </p:spPr>
        <p:txBody>
          <a:bodyPr wrap="square" rtlCol="0">
            <a:spAutoFit/>
          </a:bodyPr>
          <a:lstStyle/>
          <a:p>
            <a:r>
              <a:rPr lang="en-US" sz="4000" b="1" dirty="0"/>
              <a:t>2</a:t>
            </a:r>
          </a:p>
        </p:txBody>
      </p:sp>
      <p:sp>
        <p:nvSpPr>
          <p:cNvPr id="17" name="TextBox 16">
            <a:extLst>
              <a:ext uri="{FF2B5EF4-FFF2-40B4-BE49-F238E27FC236}">
                <a16:creationId xmlns:a16="http://schemas.microsoft.com/office/drawing/2014/main" id="{0BAD340C-D562-F14F-8924-89763591896B}"/>
              </a:ext>
            </a:extLst>
          </p:cNvPr>
          <p:cNvSpPr txBox="1"/>
          <p:nvPr/>
        </p:nvSpPr>
        <p:spPr>
          <a:xfrm>
            <a:off x="5414910" y="5189525"/>
            <a:ext cx="496389" cy="707886"/>
          </a:xfrm>
          <a:prstGeom prst="rect">
            <a:avLst/>
          </a:prstGeom>
          <a:noFill/>
        </p:spPr>
        <p:txBody>
          <a:bodyPr wrap="square" rtlCol="0">
            <a:spAutoFit/>
          </a:bodyPr>
          <a:lstStyle/>
          <a:p>
            <a:r>
              <a:rPr lang="en-US" sz="4000" b="1" dirty="0"/>
              <a:t>2</a:t>
            </a:r>
          </a:p>
        </p:txBody>
      </p:sp>
      <p:sp>
        <p:nvSpPr>
          <p:cNvPr id="18" name="TextBox 17">
            <a:extLst>
              <a:ext uri="{FF2B5EF4-FFF2-40B4-BE49-F238E27FC236}">
                <a16:creationId xmlns:a16="http://schemas.microsoft.com/office/drawing/2014/main" id="{B0E4CD64-FC5D-C04E-BF0F-D6A9692681C3}"/>
              </a:ext>
            </a:extLst>
          </p:cNvPr>
          <p:cNvSpPr txBox="1"/>
          <p:nvPr/>
        </p:nvSpPr>
        <p:spPr>
          <a:xfrm>
            <a:off x="3863162" y="5908151"/>
            <a:ext cx="1417676" cy="369332"/>
          </a:xfrm>
          <a:prstGeom prst="rect">
            <a:avLst/>
          </a:prstGeom>
          <a:noFill/>
        </p:spPr>
        <p:txBody>
          <a:bodyPr wrap="square" rtlCol="0">
            <a:spAutoFit/>
          </a:bodyPr>
          <a:lstStyle/>
          <a:p>
            <a:pPr algn="ctr"/>
            <a:r>
              <a:rPr lang="en-US" dirty="0"/>
              <a:t>0.375</a:t>
            </a:r>
          </a:p>
        </p:txBody>
      </p:sp>
      <p:sp>
        <p:nvSpPr>
          <p:cNvPr id="19" name="Rectangle 18">
            <a:extLst>
              <a:ext uri="{FF2B5EF4-FFF2-40B4-BE49-F238E27FC236}">
                <a16:creationId xmlns:a16="http://schemas.microsoft.com/office/drawing/2014/main" id="{66F079CE-2B46-5048-B0CA-E6174A060636}"/>
              </a:ext>
            </a:extLst>
          </p:cNvPr>
          <p:cNvSpPr/>
          <p:nvPr/>
        </p:nvSpPr>
        <p:spPr>
          <a:xfrm>
            <a:off x="7647506" y="6458449"/>
            <a:ext cx="1411605" cy="307777"/>
          </a:xfrm>
          <a:prstGeom prst="rect">
            <a:avLst/>
          </a:prstGeom>
        </p:spPr>
        <p:txBody>
          <a:bodyPr wrap="none">
            <a:spAutoFit/>
          </a:bodyPr>
          <a:lstStyle/>
          <a:p>
            <a:r>
              <a:rPr lang="en-US" sz="1400" dirty="0"/>
              <a:t>Neale et al 2011 </a:t>
            </a:r>
          </a:p>
        </p:txBody>
      </p:sp>
    </p:spTree>
    <p:extLst>
      <p:ext uri="{BB962C8B-B14F-4D97-AF65-F5344CB8AC3E}">
        <p14:creationId xmlns:p14="http://schemas.microsoft.com/office/powerpoint/2010/main" val="187537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Expectation</a:t>
            </a:r>
          </a:p>
        </p:txBody>
      </p:sp>
      <p:pic>
        <p:nvPicPr>
          <p:cNvPr id="5" name="Picture 4" descr="Picture 9.png"/>
          <p:cNvPicPr>
            <a:picLocks noChangeAspect="1"/>
          </p:cNvPicPr>
          <p:nvPr/>
        </p:nvPicPr>
        <p:blipFill>
          <a:blip r:embed="rId3"/>
          <a:srcRect l="18230" r="18230"/>
          <a:stretch>
            <a:fillRect/>
          </a:stretch>
        </p:blipFill>
        <p:spPr>
          <a:xfrm>
            <a:off x="2205317" y="2284226"/>
            <a:ext cx="4634598" cy="3065330"/>
          </a:xfrm>
          <a:prstGeom prst="rect">
            <a:avLst/>
          </a:prstGeom>
          <a:solidFill>
            <a:schemeClr val="bg2"/>
          </a:solidFill>
        </p:spPr>
      </p:pic>
      <p:sp>
        <p:nvSpPr>
          <p:cNvPr id="8" name="TextBox 7">
            <a:extLst>
              <a:ext uri="{FF2B5EF4-FFF2-40B4-BE49-F238E27FC236}">
                <a16:creationId xmlns:a16="http://schemas.microsoft.com/office/drawing/2014/main" id="{DEACBDE2-A12F-254F-9D29-C60431844681}"/>
              </a:ext>
            </a:extLst>
          </p:cNvPr>
          <p:cNvSpPr txBox="1"/>
          <p:nvPr/>
        </p:nvSpPr>
        <p:spPr>
          <a:xfrm>
            <a:off x="2612571" y="4924697"/>
            <a:ext cx="1580606" cy="369332"/>
          </a:xfrm>
          <a:prstGeom prst="rect">
            <a:avLst/>
          </a:prstGeom>
          <a:noFill/>
        </p:spPr>
        <p:txBody>
          <a:bodyPr wrap="square" rtlCol="0">
            <a:spAutoFit/>
          </a:bodyPr>
          <a:lstStyle/>
          <a:p>
            <a:pPr algn="ctr"/>
            <a:r>
              <a:rPr lang="en-US" dirty="0"/>
              <a:t>cases</a:t>
            </a:r>
          </a:p>
        </p:txBody>
      </p:sp>
      <p:sp>
        <p:nvSpPr>
          <p:cNvPr id="9" name="TextBox 8">
            <a:extLst>
              <a:ext uri="{FF2B5EF4-FFF2-40B4-BE49-F238E27FC236}">
                <a16:creationId xmlns:a16="http://schemas.microsoft.com/office/drawing/2014/main" id="{163D4BD5-8F13-FE44-9D63-0CFFB9146F62}"/>
              </a:ext>
            </a:extLst>
          </p:cNvPr>
          <p:cNvSpPr txBox="1"/>
          <p:nvPr/>
        </p:nvSpPr>
        <p:spPr>
          <a:xfrm>
            <a:off x="4872802" y="4924697"/>
            <a:ext cx="1580606" cy="369332"/>
          </a:xfrm>
          <a:prstGeom prst="rect">
            <a:avLst/>
          </a:prstGeom>
          <a:noFill/>
        </p:spPr>
        <p:txBody>
          <a:bodyPr wrap="square" rtlCol="0">
            <a:spAutoFit/>
          </a:bodyPr>
          <a:lstStyle/>
          <a:p>
            <a:pPr algn="ctr"/>
            <a:r>
              <a:rPr lang="en-US" dirty="0"/>
              <a:t>controls</a:t>
            </a:r>
          </a:p>
        </p:txBody>
      </p:sp>
      <p:cxnSp>
        <p:nvCxnSpPr>
          <p:cNvPr id="12" name="Straight Connector 11">
            <a:extLst>
              <a:ext uri="{FF2B5EF4-FFF2-40B4-BE49-F238E27FC236}">
                <a16:creationId xmlns:a16="http://schemas.microsoft.com/office/drawing/2014/main" id="{B161AB81-0FA9-1A43-B5F8-26EF643CAE75}"/>
              </a:ext>
            </a:extLst>
          </p:cNvPr>
          <p:cNvCxnSpPr/>
          <p:nvPr/>
        </p:nvCxnSpPr>
        <p:spPr>
          <a:xfrm>
            <a:off x="1406433" y="3444242"/>
            <a:ext cx="6492240" cy="0"/>
          </a:xfrm>
          <a:prstGeom prst="line">
            <a:avLst/>
          </a:prstGeom>
          <a:ln>
            <a:solidFill>
              <a:srgbClr val="01189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ACFD66-B0DC-864A-B58B-FA78A26E9107}"/>
              </a:ext>
            </a:extLst>
          </p:cNvPr>
          <p:cNvSpPr txBox="1"/>
          <p:nvPr/>
        </p:nvSpPr>
        <p:spPr>
          <a:xfrm>
            <a:off x="7656213" y="3179414"/>
            <a:ext cx="1476103" cy="307777"/>
          </a:xfrm>
          <a:prstGeom prst="rect">
            <a:avLst/>
          </a:prstGeom>
          <a:noFill/>
        </p:spPr>
        <p:txBody>
          <a:bodyPr wrap="square" rtlCol="0">
            <a:spAutoFit/>
          </a:bodyPr>
          <a:lstStyle/>
          <a:p>
            <a:r>
              <a:rPr lang="en-US" sz="1400" dirty="0"/>
              <a:t>4 alleles</a:t>
            </a:r>
          </a:p>
        </p:txBody>
      </p:sp>
      <p:sp>
        <p:nvSpPr>
          <p:cNvPr id="3" name="Oval 2">
            <a:extLst>
              <a:ext uri="{FF2B5EF4-FFF2-40B4-BE49-F238E27FC236}">
                <a16:creationId xmlns:a16="http://schemas.microsoft.com/office/drawing/2014/main" id="{4DE903A9-1CF0-9645-A594-72302294A988}"/>
              </a:ext>
            </a:extLst>
          </p:cNvPr>
          <p:cNvSpPr/>
          <p:nvPr/>
        </p:nvSpPr>
        <p:spPr>
          <a:xfrm>
            <a:off x="3958045" y="3317374"/>
            <a:ext cx="235131" cy="261849"/>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CC4C096-3C8D-B24D-8C34-4D90B37B7C4F}"/>
              </a:ext>
            </a:extLst>
          </p:cNvPr>
          <p:cNvSpPr txBox="1"/>
          <p:nvPr/>
        </p:nvSpPr>
        <p:spPr>
          <a:xfrm>
            <a:off x="3174274" y="5189525"/>
            <a:ext cx="496389" cy="707886"/>
          </a:xfrm>
          <a:prstGeom prst="rect">
            <a:avLst/>
          </a:prstGeom>
          <a:noFill/>
        </p:spPr>
        <p:txBody>
          <a:bodyPr wrap="square" rtlCol="0">
            <a:spAutoFit/>
          </a:bodyPr>
          <a:lstStyle/>
          <a:p>
            <a:r>
              <a:rPr lang="en-US" sz="4000" b="1" dirty="0"/>
              <a:t>3</a:t>
            </a:r>
          </a:p>
        </p:txBody>
      </p:sp>
      <p:sp>
        <p:nvSpPr>
          <p:cNvPr id="17" name="TextBox 16">
            <a:extLst>
              <a:ext uri="{FF2B5EF4-FFF2-40B4-BE49-F238E27FC236}">
                <a16:creationId xmlns:a16="http://schemas.microsoft.com/office/drawing/2014/main" id="{0BAD340C-D562-F14F-8924-89763591896B}"/>
              </a:ext>
            </a:extLst>
          </p:cNvPr>
          <p:cNvSpPr txBox="1"/>
          <p:nvPr/>
        </p:nvSpPr>
        <p:spPr>
          <a:xfrm>
            <a:off x="5414910" y="5189525"/>
            <a:ext cx="496389" cy="707886"/>
          </a:xfrm>
          <a:prstGeom prst="rect">
            <a:avLst/>
          </a:prstGeom>
          <a:noFill/>
        </p:spPr>
        <p:txBody>
          <a:bodyPr wrap="square" rtlCol="0">
            <a:spAutoFit/>
          </a:bodyPr>
          <a:lstStyle/>
          <a:p>
            <a:r>
              <a:rPr lang="en-US" sz="4000" b="1" dirty="0"/>
              <a:t>1</a:t>
            </a:r>
          </a:p>
        </p:txBody>
      </p:sp>
      <p:sp>
        <p:nvSpPr>
          <p:cNvPr id="11" name="TextBox 10">
            <a:extLst>
              <a:ext uri="{FF2B5EF4-FFF2-40B4-BE49-F238E27FC236}">
                <a16:creationId xmlns:a16="http://schemas.microsoft.com/office/drawing/2014/main" id="{52813C0A-43BA-384E-934B-C4E71C6052DC}"/>
              </a:ext>
            </a:extLst>
          </p:cNvPr>
          <p:cNvSpPr txBox="1"/>
          <p:nvPr/>
        </p:nvSpPr>
        <p:spPr>
          <a:xfrm>
            <a:off x="3863162" y="5908151"/>
            <a:ext cx="1417676" cy="369332"/>
          </a:xfrm>
          <a:prstGeom prst="rect">
            <a:avLst/>
          </a:prstGeom>
          <a:noFill/>
        </p:spPr>
        <p:txBody>
          <a:bodyPr wrap="square" rtlCol="0">
            <a:spAutoFit/>
          </a:bodyPr>
          <a:lstStyle/>
          <a:p>
            <a:pPr algn="ctr"/>
            <a:r>
              <a:rPr lang="en-US" dirty="0"/>
              <a:t>0.25</a:t>
            </a:r>
          </a:p>
        </p:txBody>
      </p:sp>
      <p:sp>
        <p:nvSpPr>
          <p:cNvPr id="14" name="Rectangle 13">
            <a:extLst>
              <a:ext uri="{FF2B5EF4-FFF2-40B4-BE49-F238E27FC236}">
                <a16:creationId xmlns:a16="http://schemas.microsoft.com/office/drawing/2014/main" id="{6CC984E6-171F-0D4A-99A5-1047E262F720}"/>
              </a:ext>
            </a:extLst>
          </p:cNvPr>
          <p:cNvSpPr/>
          <p:nvPr/>
        </p:nvSpPr>
        <p:spPr>
          <a:xfrm>
            <a:off x="7647506" y="6458449"/>
            <a:ext cx="1411605" cy="307777"/>
          </a:xfrm>
          <a:prstGeom prst="rect">
            <a:avLst/>
          </a:prstGeom>
        </p:spPr>
        <p:txBody>
          <a:bodyPr wrap="none">
            <a:spAutoFit/>
          </a:bodyPr>
          <a:lstStyle/>
          <a:p>
            <a:r>
              <a:rPr lang="en-US" sz="1400" dirty="0"/>
              <a:t>Neale et al 2011 </a:t>
            </a:r>
          </a:p>
        </p:txBody>
      </p:sp>
    </p:spTree>
    <p:extLst>
      <p:ext uri="{BB962C8B-B14F-4D97-AF65-F5344CB8AC3E}">
        <p14:creationId xmlns:p14="http://schemas.microsoft.com/office/powerpoint/2010/main" val="134201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Expectation</a:t>
            </a:r>
          </a:p>
        </p:txBody>
      </p:sp>
      <p:pic>
        <p:nvPicPr>
          <p:cNvPr id="5" name="Picture 4" descr="Picture 9.png"/>
          <p:cNvPicPr>
            <a:picLocks noChangeAspect="1"/>
          </p:cNvPicPr>
          <p:nvPr/>
        </p:nvPicPr>
        <p:blipFill>
          <a:blip r:embed="rId3"/>
          <a:srcRect l="18230" r="18230"/>
          <a:stretch>
            <a:fillRect/>
          </a:stretch>
        </p:blipFill>
        <p:spPr>
          <a:xfrm>
            <a:off x="2205317" y="2284226"/>
            <a:ext cx="4634598" cy="3065330"/>
          </a:xfrm>
          <a:prstGeom prst="rect">
            <a:avLst/>
          </a:prstGeom>
          <a:solidFill>
            <a:schemeClr val="bg2"/>
          </a:solidFill>
        </p:spPr>
      </p:pic>
      <p:sp>
        <p:nvSpPr>
          <p:cNvPr id="8" name="TextBox 7">
            <a:extLst>
              <a:ext uri="{FF2B5EF4-FFF2-40B4-BE49-F238E27FC236}">
                <a16:creationId xmlns:a16="http://schemas.microsoft.com/office/drawing/2014/main" id="{DEACBDE2-A12F-254F-9D29-C60431844681}"/>
              </a:ext>
            </a:extLst>
          </p:cNvPr>
          <p:cNvSpPr txBox="1"/>
          <p:nvPr/>
        </p:nvSpPr>
        <p:spPr>
          <a:xfrm>
            <a:off x="2612571" y="4924697"/>
            <a:ext cx="1580606" cy="369332"/>
          </a:xfrm>
          <a:prstGeom prst="rect">
            <a:avLst/>
          </a:prstGeom>
          <a:noFill/>
        </p:spPr>
        <p:txBody>
          <a:bodyPr wrap="square" rtlCol="0">
            <a:spAutoFit/>
          </a:bodyPr>
          <a:lstStyle/>
          <a:p>
            <a:pPr algn="ctr"/>
            <a:r>
              <a:rPr lang="en-US" dirty="0"/>
              <a:t>cases</a:t>
            </a:r>
          </a:p>
        </p:txBody>
      </p:sp>
      <p:sp>
        <p:nvSpPr>
          <p:cNvPr id="9" name="TextBox 8">
            <a:extLst>
              <a:ext uri="{FF2B5EF4-FFF2-40B4-BE49-F238E27FC236}">
                <a16:creationId xmlns:a16="http://schemas.microsoft.com/office/drawing/2014/main" id="{163D4BD5-8F13-FE44-9D63-0CFFB9146F62}"/>
              </a:ext>
            </a:extLst>
          </p:cNvPr>
          <p:cNvSpPr txBox="1"/>
          <p:nvPr/>
        </p:nvSpPr>
        <p:spPr>
          <a:xfrm>
            <a:off x="4872802" y="4924697"/>
            <a:ext cx="1580606" cy="369332"/>
          </a:xfrm>
          <a:prstGeom prst="rect">
            <a:avLst/>
          </a:prstGeom>
          <a:noFill/>
        </p:spPr>
        <p:txBody>
          <a:bodyPr wrap="square" rtlCol="0">
            <a:spAutoFit/>
          </a:bodyPr>
          <a:lstStyle/>
          <a:p>
            <a:pPr algn="ctr"/>
            <a:r>
              <a:rPr lang="en-US" dirty="0"/>
              <a:t>controls</a:t>
            </a:r>
          </a:p>
        </p:txBody>
      </p:sp>
      <p:cxnSp>
        <p:nvCxnSpPr>
          <p:cNvPr id="12" name="Straight Connector 11">
            <a:extLst>
              <a:ext uri="{FF2B5EF4-FFF2-40B4-BE49-F238E27FC236}">
                <a16:creationId xmlns:a16="http://schemas.microsoft.com/office/drawing/2014/main" id="{B161AB81-0FA9-1A43-B5F8-26EF643CAE75}"/>
              </a:ext>
            </a:extLst>
          </p:cNvPr>
          <p:cNvCxnSpPr/>
          <p:nvPr/>
        </p:nvCxnSpPr>
        <p:spPr>
          <a:xfrm>
            <a:off x="1406433" y="3444242"/>
            <a:ext cx="6492240" cy="0"/>
          </a:xfrm>
          <a:prstGeom prst="line">
            <a:avLst/>
          </a:prstGeom>
          <a:ln>
            <a:solidFill>
              <a:srgbClr val="01189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ACFD66-B0DC-864A-B58B-FA78A26E9107}"/>
              </a:ext>
            </a:extLst>
          </p:cNvPr>
          <p:cNvSpPr txBox="1"/>
          <p:nvPr/>
        </p:nvSpPr>
        <p:spPr>
          <a:xfrm>
            <a:off x="7656213" y="3179414"/>
            <a:ext cx="1476103" cy="307777"/>
          </a:xfrm>
          <a:prstGeom prst="rect">
            <a:avLst/>
          </a:prstGeom>
          <a:noFill/>
        </p:spPr>
        <p:txBody>
          <a:bodyPr wrap="square" rtlCol="0">
            <a:spAutoFit/>
          </a:bodyPr>
          <a:lstStyle/>
          <a:p>
            <a:r>
              <a:rPr lang="en-US" sz="1400" dirty="0"/>
              <a:t>4 alleles</a:t>
            </a:r>
          </a:p>
        </p:txBody>
      </p:sp>
      <p:sp>
        <p:nvSpPr>
          <p:cNvPr id="3" name="Oval 2">
            <a:extLst>
              <a:ext uri="{FF2B5EF4-FFF2-40B4-BE49-F238E27FC236}">
                <a16:creationId xmlns:a16="http://schemas.microsoft.com/office/drawing/2014/main" id="{4DE903A9-1CF0-9645-A594-72302294A988}"/>
              </a:ext>
            </a:extLst>
          </p:cNvPr>
          <p:cNvSpPr/>
          <p:nvPr/>
        </p:nvSpPr>
        <p:spPr>
          <a:xfrm>
            <a:off x="3559630" y="3415937"/>
            <a:ext cx="84909" cy="90048"/>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CC4C096-3C8D-B24D-8C34-4D90B37B7C4F}"/>
              </a:ext>
            </a:extLst>
          </p:cNvPr>
          <p:cNvSpPr txBox="1"/>
          <p:nvPr/>
        </p:nvSpPr>
        <p:spPr>
          <a:xfrm>
            <a:off x="3174274" y="5189525"/>
            <a:ext cx="496389" cy="707886"/>
          </a:xfrm>
          <a:prstGeom prst="rect">
            <a:avLst/>
          </a:prstGeom>
          <a:noFill/>
        </p:spPr>
        <p:txBody>
          <a:bodyPr wrap="square" rtlCol="0">
            <a:spAutoFit/>
          </a:bodyPr>
          <a:lstStyle/>
          <a:p>
            <a:r>
              <a:rPr lang="en-US" sz="4000" b="1" dirty="0"/>
              <a:t>4</a:t>
            </a:r>
          </a:p>
        </p:txBody>
      </p:sp>
      <p:sp>
        <p:nvSpPr>
          <p:cNvPr id="17" name="TextBox 16">
            <a:extLst>
              <a:ext uri="{FF2B5EF4-FFF2-40B4-BE49-F238E27FC236}">
                <a16:creationId xmlns:a16="http://schemas.microsoft.com/office/drawing/2014/main" id="{0BAD340C-D562-F14F-8924-89763591896B}"/>
              </a:ext>
            </a:extLst>
          </p:cNvPr>
          <p:cNvSpPr txBox="1"/>
          <p:nvPr/>
        </p:nvSpPr>
        <p:spPr>
          <a:xfrm>
            <a:off x="5414910" y="5189525"/>
            <a:ext cx="496389" cy="707886"/>
          </a:xfrm>
          <a:prstGeom prst="rect">
            <a:avLst/>
          </a:prstGeom>
          <a:noFill/>
        </p:spPr>
        <p:txBody>
          <a:bodyPr wrap="square" rtlCol="0">
            <a:spAutoFit/>
          </a:bodyPr>
          <a:lstStyle/>
          <a:p>
            <a:r>
              <a:rPr lang="en-US" sz="4000" b="1" dirty="0"/>
              <a:t>0</a:t>
            </a:r>
          </a:p>
        </p:txBody>
      </p:sp>
      <p:sp>
        <p:nvSpPr>
          <p:cNvPr id="11" name="TextBox 10">
            <a:extLst>
              <a:ext uri="{FF2B5EF4-FFF2-40B4-BE49-F238E27FC236}">
                <a16:creationId xmlns:a16="http://schemas.microsoft.com/office/drawing/2014/main" id="{472FD292-1891-A745-9C07-E22484C7E5FE}"/>
              </a:ext>
            </a:extLst>
          </p:cNvPr>
          <p:cNvSpPr txBox="1"/>
          <p:nvPr/>
        </p:nvSpPr>
        <p:spPr>
          <a:xfrm>
            <a:off x="3863162" y="5908151"/>
            <a:ext cx="1417676" cy="369332"/>
          </a:xfrm>
          <a:prstGeom prst="rect">
            <a:avLst/>
          </a:prstGeom>
          <a:noFill/>
        </p:spPr>
        <p:txBody>
          <a:bodyPr wrap="square" rtlCol="0">
            <a:spAutoFit/>
          </a:bodyPr>
          <a:lstStyle/>
          <a:p>
            <a:pPr algn="ctr"/>
            <a:r>
              <a:rPr lang="en-US" dirty="0"/>
              <a:t>0.0625</a:t>
            </a:r>
          </a:p>
        </p:txBody>
      </p:sp>
      <p:sp>
        <p:nvSpPr>
          <p:cNvPr id="14" name="Rectangle 13">
            <a:extLst>
              <a:ext uri="{FF2B5EF4-FFF2-40B4-BE49-F238E27FC236}">
                <a16:creationId xmlns:a16="http://schemas.microsoft.com/office/drawing/2014/main" id="{5E65F876-927C-7C47-B527-2BADE2576010}"/>
              </a:ext>
            </a:extLst>
          </p:cNvPr>
          <p:cNvSpPr/>
          <p:nvPr/>
        </p:nvSpPr>
        <p:spPr>
          <a:xfrm>
            <a:off x="7647506" y="6458449"/>
            <a:ext cx="1411605" cy="307777"/>
          </a:xfrm>
          <a:prstGeom prst="rect">
            <a:avLst/>
          </a:prstGeom>
        </p:spPr>
        <p:txBody>
          <a:bodyPr wrap="none">
            <a:spAutoFit/>
          </a:bodyPr>
          <a:lstStyle/>
          <a:p>
            <a:r>
              <a:rPr lang="en-US" sz="1400" dirty="0"/>
              <a:t>Neale et al 2011 </a:t>
            </a:r>
          </a:p>
        </p:txBody>
      </p:sp>
    </p:spTree>
    <p:extLst>
      <p:ext uri="{BB962C8B-B14F-4D97-AF65-F5344CB8AC3E}">
        <p14:creationId xmlns:p14="http://schemas.microsoft.com/office/powerpoint/2010/main" val="390566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Expectation</a:t>
            </a:r>
          </a:p>
        </p:txBody>
      </p:sp>
      <p:pic>
        <p:nvPicPr>
          <p:cNvPr id="5" name="Picture 4" descr="Picture 9.png"/>
          <p:cNvPicPr>
            <a:picLocks noChangeAspect="1"/>
          </p:cNvPicPr>
          <p:nvPr/>
        </p:nvPicPr>
        <p:blipFill>
          <a:blip r:embed="rId3"/>
          <a:srcRect l="18230" r="18230"/>
          <a:stretch>
            <a:fillRect/>
          </a:stretch>
        </p:blipFill>
        <p:spPr>
          <a:xfrm>
            <a:off x="2205317" y="2284226"/>
            <a:ext cx="4634598" cy="3065330"/>
          </a:xfrm>
          <a:prstGeom prst="rect">
            <a:avLst/>
          </a:prstGeom>
          <a:solidFill>
            <a:schemeClr val="bg2"/>
          </a:solidFill>
        </p:spPr>
      </p:pic>
      <p:sp>
        <p:nvSpPr>
          <p:cNvPr id="8" name="TextBox 7">
            <a:extLst>
              <a:ext uri="{FF2B5EF4-FFF2-40B4-BE49-F238E27FC236}">
                <a16:creationId xmlns:a16="http://schemas.microsoft.com/office/drawing/2014/main" id="{DEACBDE2-A12F-254F-9D29-C60431844681}"/>
              </a:ext>
            </a:extLst>
          </p:cNvPr>
          <p:cNvSpPr txBox="1"/>
          <p:nvPr/>
        </p:nvSpPr>
        <p:spPr>
          <a:xfrm>
            <a:off x="2612571" y="4924697"/>
            <a:ext cx="1580606" cy="369332"/>
          </a:xfrm>
          <a:prstGeom prst="rect">
            <a:avLst/>
          </a:prstGeom>
          <a:noFill/>
        </p:spPr>
        <p:txBody>
          <a:bodyPr wrap="square" rtlCol="0">
            <a:spAutoFit/>
          </a:bodyPr>
          <a:lstStyle/>
          <a:p>
            <a:pPr algn="ctr"/>
            <a:r>
              <a:rPr lang="en-US" dirty="0"/>
              <a:t>cases</a:t>
            </a:r>
          </a:p>
        </p:txBody>
      </p:sp>
      <p:sp>
        <p:nvSpPr>
          <p:cNvPr id="9" name="TextBox 8">
            <a:extLst>
              <a:ext uri="{FF2B5EF4-FFF2-40B4-BE49-F238E27FC236}">
                <a16:creationId xmlns:a16="http://schemas.microsoft.com/office/drawing/2014/main" id="{163D4BD5-8F13-FE44-9D63-0CFFB9146F62}"/>
              </a:ext>
            </a:extLst>
          </p:cNvPr>
          <p:cNvSpPr txBox="1"/>
          <p:nvPr/>
        </p:nvSpPr>
        <p:spPr>
          <a:xfrm>
            <a:off x="4872802" y="4924697"/>
            <a:ext cx="1580606" cy="369332"/>
          </a:xfrm>
          <a:prstGeom prst="rect">
            <a:avLst/>
          </a:prstGeom>
          <a:noFill/>
        </p:spPr>
        <p:txBody>
          <a:bodyPr wrap="square" rtlCol="0">
            <a:spAutoFit/>
          </a:bodyPr>
          <a:lstStyle/>
          <a:p>
            <a:pPr algn="ctr"/>
            <a:r>
              <a:rPr lang="en-US" dirty="0"/>
              <a:t>controls</a:t>
            </a:r>
          </a:p>
        </p:txBody>
      </p:sp>
      <p:cxnSp>
        <p:nvCxnSpPr>
          <p:cNvPr id="12" name="Straight Connector 11">
            <a:extLst>
              <a:ext uri="{FF2B5EF4-FFF2-40B4-BE49-F238E27FC236}">
                <a16:creationId xmlns:a16="http://schemas.microsoft.com/office/drawing/2014/main" id="{B161AB81-0FA9-1A43-B5F8-26EF643CAE75}"/>
              </a:ext>
            </a:extLst>
          </p:cNvPr>
          <p:cNvCxnSpPr/>
          <p:nvPr/>
        </p:nvCxnSpPr>
        <p:spPr>
          <a:xfrm>
            <a:off x="1406433" y="3444242"/>
            <a:ext cx="6492240" cy="0"/>
          </a:xfrm>
          <a:prstGeom prst="line">
            <a:avLst/>
          </a:prstGeom>
          <a:ln>
            <a:solidFill>
              <a:srgbClr val="01189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ACFD66-B0DC-864A-B58B-FA78A26E9107}"/>
              </a:ext>
            </a:extLst>
          </p:cNvPr>
          <p:cNvSpPr txBox="1"/>
          <p:nvPr/>
        </p:nvSpPr>
        <p:spPr>
          <a:xfrm>
            <a:off x="7656213" y="3179414"/>
            <a:ext cx="1476103" cy="307777"/>
          </a:xfrm>
          <a:prstGeom prst="rect">
            <a:avLst/>
          </a:prstGeom>
          <a:noFill/>
        </p:spPr>
        <p:txBody>
          <a:bodyPr wrap="square" rtlCol="0">
            <a:spAutoFit/>
          </a:bodyPr>
          <a:lstStyle/>
          <a:p>
            <a:r>
              <a:rPr lang="en-US" sz="1400" dirty="0"/>
              <a:t>4 alleles</a:t>
            </a:r>
          </a:p>
        </p:txBody>
      </p:sp>
      <p:sp>
        <p:nvSpPr>
          <p:cNvPr id="3" name="Oval 2">
            <a:extLst>
              <a:ext uri="{FF2B5EF4-FFF2-40B4-BE49-F238E27FC236}">
                <a16:creationId xmlns:a16="http://schemas.microsoft.com/office/drawing/2014/main" id="{4DE903A9-1CF0-9645-A594-72302294A988}"/>
              </a:ext>
            </a:extLst>
          </p:cNvPr>
          <p:cNvSpPr/>
          <p:nvPr/>
        </p:nvSpPr>
        <p:spPr>
          <a:xfrm>
            <a:off x="5479873" y="3415937"/>
            <a:ext cx="84909" cy="90048"/>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CC4C096-3C8D-B24D-8C34-4D90B37B7C4F}"/>
              </a:ext>
            </a:extLst>
          </p:cNvPr>
          <p:cNvSpPr txBox="1"/>
          <p:nvPr/>
        </p:nvSpPr>
        <p:spPr>
          <a:xfrm>
            <a:off x="3174274" y="5189525"/>
            <a:ext cx="496389" cy="707886"/>
          </a:xfrm>
          <a:prstGeom prst="rect">
            <a:avLst/>
          </a:prstGeom>
          <a:noFill/>
        </p:spPr>
        <p:txBody>
          <a:bodyPr wrap="square" rtlCol="0">
            <a:spAutoFit/>
          </a:bodyPr>
          <a:lstStyle/>
          <a:p>
            <a:r>
              <a:rPr lang="en-US" sz="4000" b="1" dirty="0"/>
              <a:t>0</a:t>
            </a:r>
          </a:p>
        </p:txBody>
      </p:sp>
      <p:sp>
        <p:nvSpPr>
          <p:cNvPr id="17" name="TextBox 16">
            <a:extLst>
              <a:ext uri="{FF2B5EF4-FFF2-40B4-BE49-F238E27FC236}">
                <a16:creationId xmlns:a16="http://schemas.microsoft.com/office/drawing/2014/main" id="{0BAD340C-D562-F14F-8924-89763591896B}"/>
              </a:ext>
            </a:extLst>
          </p:cNvPr>
          <p:cNvSpPr txBox="1"/>
          <p:nvPr/>
        </p:nvSpPr>
        <p:spPr>
          <a:xfrm>
            <a:off x="5414910" y="5189525"/>
            <a:ext cx="496389" cy="707886"/>
          </a:xfrm>
          <a:prstGeom prst="rect">
            <a:avLst/>
          </a:prstGeom>
          <a:noFill/>
        </p:spPr>
        <p:txBody>
          <a:bodyPr wrap="square" rtlCol="0">
            <a:spAutoFit/>
          </a:bodyPr>
          <a:lstStyle/>
          <a:p>
            <a:r>
              <a:rPr lang="en-US" sz="4000" b="1" dirty="0"/>
              <a:t>4</a:t>
            </a:r>
          </a:p>
        </p:txBody>
      </p:sp>
      <p:sp>
        <p:nvSpPr>
          <p:cNvPr id="11" name="TextBox 10">
            <a:extLst>
              <a:ext uri="{FF2B5EF4-FFF2-40B4-BE49-F238E27FC236}">
                <a16:creationId xmlns:a16="http://schemas.microsoft.com/office/drawing/2014/main" id="{BBACA11E-7300-6B4F-91C5-A6460181C5C7}"/>
              </a:ext>
            </a:extLst>
          </p:cNvPr>
          <p:cNvSpPr txBox="1"/>
          <p:nvPr/>
        </p:nvSpPr>
        <p:spPr>
          <a:xfrm>
            <a:off x="3863162" y="5908151"/>
            <a:ext cx="1417676" cy="369332"/>
          </a:xfrm>
          <a:prstGeom prst="rect">
            <a:avLst/>
          </a:prstGeom>
          <a:noFill/>
        </p:spPr>
        <p:txBody>
          <a:bodyPr wrap="square" rtlCol="0">
            <a:spAutoFit/>
          </a:bodyPr>
          <a:lstStyle/>
          <a:p>
            <a:pPr algn="ctr"/>
            <a:r>
              <a:rPr lang="en-US" dirty="0"/>
              <a:t>0.0625</a:t>
            </a:r>
          </a:p>
        </p:txBody>
      </p:sp>
      <p:sp>
        <p:nvSpPr>
          <p:cNvPr id="14" name="Rectangle 13">
            <a:extLst>
              <a:ext uri="{FF2B5EF4-FFF2-40B4-BE49-F238E27FC236}">
                <a16:creationId xmlns:a16="http://schemas.microsoft.com/office/drawing/2014/main" id="{5FAE6A8C-194F-9A4C-AE9C-C52C275894B9}"/>
              </a:ext>
            </a:extLst>
          </p:cNvPr>
          <p:cNvSpPr/>
          <p:nvPr/>
        </p:nvSpPr>
        <p:spPr>
          <a:xfrm>
            <a:off x="7647506" y="6458449"/>
            <a:ext cx="1411605" cy="307777"/>
          </a:xfrm>
          <a:prstGeom prst="rect">
            <a:avLst/>
          </a:prstGeom>
        </p:spPr>
        <p:txBody>
          <a:bodyPr wrap="none">
            <a:spAutoFit/>
          </a:bodyPr>
          <a:lstStyle/>
          <a:p>
            <a:r>
              <a:rPr lang="en-US" sz="1400" dirty="0"/>
              <a:t>Neale et al 2011 </a:t>
            </a:r>
          </a:p>
        </p:txBody>
      </p:sp>
    </p:spTree>
    <p:extLst>
      <p:ext uri="{BB962C8B-B14F-4D97-AF65-F5344CB8AC3E}">
        <p14:creationId xmlns:p14="http://schemas.microsoft.com/office/powerpoint/2010/main" val="397046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signal look like?</a:t>
            </a:r>
          </a:p>
        </p:txBody>
      </p:sp>
      <p:pic>
        <p:nvPicPr>
          <p:cNvPr id="4" name="Picture 3" descr="Picture 9.png"/>
          <p:cNvPicPr>
            <a:picLocks noChangeAspect="1"/>
          </p:cNvPicPr>
          <p:nvPr/>
        </p:nvPicPr>
        <p:blipFill>
          <a:blip r:embed="rId3"/>
          <a:srcRect l="18230" r="18230"/>
          <a:stretch>
            <a:fillRect/>
          </a:stretch>
        </p:blipFill>
        <p:spPr>
          <a:xfrm>
            <a:off x="2205317" y="2284226"/>
            <a:ext cx="4634598" cy="3065330"/>
          </a:xfrm>
          <a:prstGeom prst="rect">
            <a:avLst/>
          </a:prstGeom>
          <a:solidFill>
            <a:schemeClr val="bg2"/>
          </a:solidFill>
        </p:spPr>
      </p:pic>
      <p:sp>
        <p:nvSpPr>
          <p:cNvPr id="5" name="TextBox 4"/>
          <p:cNvSpPr txBox="1"/>
          <p:nvPr/>
        </p:nvSpPr>
        <p:spPr>
          <a:xfrm>
            <a:off x="953654" y="5986684"/>
            <a:ext cx="7399654" cy="369332"/>
          </a:xfrm>
          <a:prstGeom prst="rect">
            <a:avLst/>
          </a:prstGeom>
          <a:noFill/>
        </p:spPr>
        <p:txBody>
          <a:bodyPr wrap="none" rtlCol="0">
            <a:spAutoFit/>
          </a:bodyPr>
          <a:lstStyle/>
          <a:p>
            <a:r>
              <a:rPr lang="en-US" dirty="0" err="1"/>
              <a:t>overdispersion</a:t>
            </a:r>
            <a:r>
              <a:rPr lang="en-US" dirty="0"/>
              <a:t>, or increase in the binomial variance in the allele distributions</a:t>
            </a:r>
          </a:p>
        </p:txBody>
      </p:sp>
      <p:sp>
        <p:nvSpPr>
          <p:cNvPr id="6" name="Oval 5"/>
          <p:cNvSpPr/>
          <p:nvPr/>
        </p:nvSpPr>
        <p:spPr>
          <a:xfrm rot="2600488">
            <a:off x="2855572" y="2229980"/>
            <a:ext cx="1001059" cy="291710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rot="19030325">
            <a:off x="5368678" y="2292734"/>
            <a:ext cx="1001059" cy="291710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2A6E26-2CF5-F34C-9B9D-0903558139AC}"/>
              </a:ext>
            </a:extLst>
          </p:cNvPr>
          <p:cNvSpPr/>
          <p:nvPr/>
        </p:nvSpPr>
        <p:spPr>
          <a:xfrm>
            <a:off x="7647506" y="6458449"/>
            <a:ext cx="1411605" cy="307777"/>
          </a:xfrm>
          <a:prstGeom prst="rect">
            <a:avLst/>
          </a:prstGeom>
        </p:spPr>
        <p:txBody>
          <a:bodyPr wrap="none">
            <a:spAutoFit/>
          </a:bodyPr>
          <a:lstStyle/>
          <a:p>
            <a:r>
              <a:rPr lang="en-US" sz="1400" dirty="0"/>
              <a:t>Neale et al 2011 </a:t>
            </a:r>
          </a:p>
        </p:txBody>
      </p:sp>
    </p:spTree>
    <p:extLst>
      <p:ext uri="{BB962C8B-B14F-4D97-AF65-F5344CB8AC3E}">
        <p14:creationId xmlns:p14="http://schemas.microsoft.com/office/powerpoint/2010/main" val="182068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FBD6-4231-1F42-A330-D2C74BB0EC62}"/>
              </a:ext>
            </a:extLst>
          </p:cNvPr>
          <p:cNvSpPr>
            <a:spLocks noGrp="1"/>
          </p:cNvSpPr>
          <p:nvPr>
            <p:ph type="title"/>
          </p:nvPr>
        </p:nvSpPr>
        <p:spPr/>
        <p:txBody>
          <a:bodyPr>
            <a:normAutofit/>
          </a:bodyPr>
          <a:lstStyle/>
          <a:p>
            <a:r>
              <a:rPr lang="en-US" sz="3600" dirty="0"/>
              <a:t>Why are we interested in rare variants?</a:t>
            </a:r>
          </a:p>
        </p:txBody>
      </p:sp>
      <p:sp>
        <p:nvSpPr>
          <p:cNvPr id="3" name="Content Placeholder 2">
            <a:extLst>
              <a:ext uri="{FF2B5EF4-FFF2-40B4-BE49-F238E27FC236}">
                <a16:creationId xmlns:a16="http://schemas.microsoft.com/office/drawing/2014/main" id="{47294575-22C5-3C4D-91FE-22750DA30900}"/>
              </a:ext>
            </a:extLst>
          </p:cNvPr>
          <p:cNvSpPr>
            <a:spLocks noGrp="1"/>
          </p:cNvSpPr>
          <p:nvPr>
            <p:ph idx="1"/>
          </p:nvPr>
        </p:nvSpPr>
        <p:spPr>
          <a:xfrm>
            <a:off x="628650" y="1690689"/>
            <a:ext cx="7886700" cy="3799284"/>
          </a:xfrm>
        </p:spPr>
        <p:txBody>
          <a:bodyPr>
            <a:normAutofit fontScale="70000" lnSpcReduction="20000"/>
          </a:bodyPr>
          <a:lstStyle/>
          <a:p>
            <a:pPr marL="0" indent="0">
              <a:buNone/>
            </a:pPr>
            <a:r>
              <a:rPr lang="en-GB" dirty="0"/>
              <a:t>We can now access this rare variation cost effectively</a:t>
            </a:r>
          </a:p>
          <a:p>
            <a:pPr marL="0" indent="0">
              <a:buNone/>
            </a:pPr>
            <a:endParaRPr lang="en-GB" dirty="0"/>
          </a:p>
          <a:p>
            <a:pPr marL="0" indent="0">
              <a:buNone/>
            </a:pPr>
            <a:r>
              <a:rPr lang="en-GB" dirty="0"/>
              <a:t>Move towards a more complete the understanding of the genetic architecture of each trait and disease</a:t>
            </a:r>
          </a:p>
          <a:p>
            <a:pPr marL="0" indent="0">
              <a:buNone/>
            </a:pPr>
            <a:endParaRPr lang="en-GB" dirty="0"/>
          </a:p>
          <a:p>
            <a:pPr marL="0" indent="0">
              <a:buNone/>
            </a:pPr>
            <a:r>
              <a:rPr lang="en-GB" dirty="0"/>
              <a:t>Identify new risk loci</a:t>
            </a:r>
          </a:p>
          <a:p>
            <a:pPr marL="0" indent="0">
              <a:buNone/>
            </a:pPr>
            <a:endParaRPr lang="en-GB" dirty="0"/>
          </a:p>
          <a:p>
            <a:pPr marL="0" indent="0">
              <a:buNone/>
            </a:pPr>
            <a:r>
              <a:rPr lang="en-GB" dirty="0"/>
              <a:t>Rare protein coding variation useful to ‘pinpoint’ causal genes at established loci</a:t>
            </a:r>
          </a:p>
          <a:p>
            <a:pPr marL="0" indent="0">
              <a:buNone/>
            </a:pPr>
            <a:endParaRPr lang="en-GB" dirty="0"/>
          </a:p>
          <a:p>
            <a:pPr marL="0" indent="0">
              <a:buNone/>
            </a:pPr>
            <a:r>
              <a:rPr lang="en-GB" dirty="0"/>
              <a:t>To identify genes where loss-of-function variation is protective, which may be new targets for therapy</a:t>
            </a:r>
          </a:p>
          <a:p>
            <a:pPr marL="0" indent="0">
              <a:buNone/>
            </a:pPr>
            <a:endParaRPr lang="en-GB" dirty="0"/>
          </a:p>
        </p:txBody>
      </p:sp>
    </p:spTree>
    <p:extLst>
      <p:ext uri="{BB962C8B-B14F-4D97-AF65-F5344CB8AC3E}">
        <p14:creationId xmlns:p14="http://schemas.microsoft.com/office/powerpoint/2010/main" val="4096991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APOB – Triglycerides</a:t>
            </a:r>
          </a:p>
        </p:txBody>
      </p:sp>
      <p:pic>
        <p:nvPicPr>
          <p:cNvPr id="5" name="Picture 4"/>
          <p:cNvPicPr>
            <a:picLocks noChangeAspect="1"/>
          </p:cNvPicPr>
          <p:nvPr/>
        </p:nvPicPr>
        <p:blipFill>
          <a:blip r:embed="rId3"/>
          <a:srcRect t="5167"/>
          <a:stretch>
            <a:fillRect/>
          </a:stretch>
        </p:blipFill>
        <p:spPr>
          <a:xfrm>
            <a:off x="1524000" y="1587500"/>
            <a:ext cx="6096000" cy="5034280"/>
          </a:xfrm>
          <a:prstGeom prst="rect">
            <a:avLst/>
          </a:prstGeom>
        </p:spPr>
      </p:pic>
      <p:sp>
        <p:nvSpPr>
          <p:cNvPr id="4" name="Rectangle 3">
            <a:extLst>
              <a:ext uri="{FF2B5EF4-FFF2-40B4-BE49-F238E27FC236}">
                <a16:creationId xmlns:a16="http://schemas.microsoft.com/office/drawing/2014/main" id="{FD653F21-7EA2-8049-954F-FA5FBFDC9CE1}"/>
              </a:ext>
            </a:extLst>
          </p:cNvPr>
          <p:cNvSpPr/>
          <p:nvPr/>
        </p:nvSpPr>
        <p:spPr>
          <a:xfrm>
            <a:off x="628650" y="5846543"/>
            <a:ext cx="7757704" cy="646331"/>
          </a:xfrm>
          <a:prstGeom prst="rect">
            <a:avLst/>
          </a:prstGeom>
          <a:solidFill>
            <a:schemeClr val="bg1"/>
          </a:solidFill>
        </p:spPr>
        <p:txBody>
          <a:bodyPr wrap="square">
            <a:spAutoFit/>
          </a:bodyPr>
          <a:lstStyle/>
          <a:p>
            <a:r>
              <a:rPr lang="en-GB" dirty="0">
                <a:solidFill>
                  <a:srgbClr val="202020"/>
                </a:solidFill>
                <a:latin typeface="Helvetica" pitchFamily="2" charset="0"/>
              </a:rPr>
              <a:t>Distribution of allele counts of 15 rare variants observed in 100 individuals who have high triglycerides and 100 individuals who have low triglycerides</a:t>
            </a:r>
            <a:endParaRPr lang="en-US" dirty="0"/>
          </a:p>
        </p:txBody>
      </p:sp>
      <p:sp>
        <p:nvSpPr>
          <p:cNvPr id="6" name="Rectangle 5">
            <a:extLst>
              <a:ext uri="{FF2B5EF4-FFF2-40B4-BE49-F238E27FC236}">
                <a16:creationId xmlns:a16="http://schemas.microsoft.com/office/drawing/2014/main" id="{CCB32DB4-2BF4-114C-B6F0-CD3FD6470ADB}"/>
              </a:ext>
            </a:extLst>
          </p:cNvPr>
          <p:cNvSpPr/>
          <p:nvPr/>
        </p:nvSpPr>
        <p:spPr>
          <a:xfrm>
            <a:off x="4572000" y="4919505"/>
            <a:ext cx="473206" cy="276999"/>
          </a:xfrm>
          <a:prstGeom prst="rect">
            <a:avLst/>
          </a:prstGeom>
        </p:spPr>
        <p:txBody>
          <a:bodyPr wrap="none">
            <a:spAutoFit/>
          </a:bodyPr>
          <a:lstStyle/>
          <a:p>
            <a:r>
              <a:rPr lang="en-GB" sz="1200" dirty="0">
                <a:solidFill>
                  <a:srgbClr val="202020"/>
                </a:solidFill>
                <a:latin typeface="Helvetica" pitchFamily="2" charset="0"/>
              </a:rPr>
              <a:t>high</a:t>
            </a:r>
            <a:endParaRPr lang="en-US" sz="1200" dirty="0"/>
          </a:p>
        </p:txBody>
      </p:sp>
      <p:sp>
        <p:nvSpPr>
          <p:cNvPr id="7" name="Rectangle 6">
            <a:extLst>
              <a:ext uri="{FF2B5EF4-FFF2-40B4-BE49-F238E27FC236}">
                <a16:creationId xmlns:a16="http://schemas.microsoft.com/office/drawing/2014/main" id="{98175FC9-FAE6-3240-A591-A83FCDB45E83}"/>
              </a:ext>
            </a:extLst>
          </p:cNvPr>
          <p:cNvSpPr/>
          <p:nvPr/>
        </p:nvSpPr>
        <p:spPr>
          <a:xfrm>
            <a:off x="3221264" y="4919505"/>
            <a:ext cx="413896" cy="276999"/>
          </a:xfrm>
          <a:prstGeom prst="rect">
            <a:avLst/>
          </a:prstGeom>
        </p:spPr>
        <p:txBody>
          <a:bodyPr wrap="none">
            <a:spAutoFit/>
          </a:bodyPr>
          <a:lstStyle/>
          <a:p>
            <a:r>
              <a:rPr lang="en-GB" sz="1200" dirty="0">
                <a:solidFill>
                  <a:srgbClr val="202020"/>
                </a:solidFill>
                <a:latin typeface="Helvetica" pitchFamily="2" charset="0"/>
              </a:rPr>
              <a:t>low</a:t>
            </a:r>
            <a:endParaRPr lang="en-US" sz="1200" dirty="0"/>
          </a:p>
        </p:txBody>
      </p:sp>
    </p:spTree>
    <p:extLst>
      <p:ext uri="{BB962C8B-B14F-4D97-AF65-F5344CB8AC3E}">
        <p14:creationId xmlns:p14="http://schemas.microsoft.com/office/powerpoint/2010/main" val="3877566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APOB – Triglycerides</a:t>
            </a:r>
          </a:p>
        </p:txBody>
      </p:sp>
      <p:pic>
        <p:nvPicPr>
          <p:cNvPr id="5" name="Picture 4"/>
          <p:cNvPicPr>
            <a:picLocks noChangeAspect="1"/>
          </p:cNvPicPr>
          <p:nvPr/>
        </p:nvPicPr>
        <p:blipFill>
          <a:blip r:embed="rId3"/>
          <a:srcRect t="5167"/>
          <a:stretch>
            <a:fillRect/>
          </a:stretch>
        </p:blipFill>
        <p:spPr>
          <a:xfrm>
            <a:off x="1862667" y="1587500"/>
            <a:ext cx="6096000" cy="5034280"/>
          </a:xfrm>
          <a:prstGeom prst="rect">
            <a:avLst/>
          </a:prstGeom>
        </p:spPr>
      </p:pic>
      <p:sp>
        <p:nvSpPr>
          <p:cNvPr id="6" name="Rectangle 5"/>
          <p:cNvSpPr/>
          <p:nvPr/>
        </p:nvSpPr>
        <p:spPr>
          <a:xfrm>
            <a:off x="592655" y="3403602"/>
            <a:ext cx="7958667" cy="1828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592655" y="5421451"/>
            <a:ext cx="7715322" cy="1295868"/>
          </a:xfrm>
          <a:prstGeom prst="rect">
            <a:avLst/>
          </a:prstGeom>
          <a:solidFill>
            <a:schemeClr val="bg1"/>
          </a:solidFill>
        </p:spPr>
        <p:txBody>
          <a:bodyPr wrap="square" rtlCol="0">
            <a:spAutoFit/>
          </a:bodyPr>
          <a:lstStyle/>
          <a:p>
            <a:pPr>
              <a:lnSpc>
                <a:spcPct val="150000"/>
              </a:lnSpc>
            </a:pPr>
            <a:r>
              <a:rPr lang="en-US" dirty="0"/>
              <a:t>We observe two variants with six alleles</a:t>
            </a:r>
          </a:p>
          <a:p>
            <a:pPr>
              <a:lnSpc>
                <a:spcPct val="150000"/>
              </a:lnSpc>
            </a:pPr>
            <a:r>
              <a:rPr lang="en-US" dirty="0"/>
              <a:t>	One has 6 copies in cases and 0 in controls</a:t>
            </a:r>
          </a:p>
          <a:p>
            <a:pPr>
              <a:lnSpc>
                <a:spcPct val="150000"/>
              </a:lnSpc>
            </a:pPr>
            <a:r>
              <a:rPr lang="en-US" dirty="0"/>
              <a:t>	One has 6 copies in controls and 0 in cases</a:t>
            </a:r>
          </a:p>
        </p:txBody>
      </p:sp>
      <p:sp>
        <p:nvSpPr>
          <p:cNvPr id="11" name="Rectangle 10">
            <a:extLst>
              <a:ext uri="{FF2B5EF4-FFF2-40B4-BE49-F238E27FC236}">
                <a16:creationId xmlns:a16="http://schemas.microsoft.com/office/drawing/2014/main" id="{33BE475B-EB1D-6E4F-8C3D-EC3F5CABF2D1}"/>
              </a:ext>
            </a:extLst>
          </p:cNvPr>
          <p:cNvSpPr/>
          <p:nvPr/>
        </p:nvSpPr>
        <p:spPr>
          <a:xfrm>
            <a:off x="5003073" y="4919505"/>
            <a:ext cx="473206" cy="276999"/>
          </a:xfrm>
          <a:prstGeom prst="rect">
            <a:avLst/>
          </a:prstGeom>
        </p:spPr>
        <p:txBody>
          <a:bodyPr wrap="none">
            <a:spAutoFit/>
          </a:bodyPr>
          <a:lstStyle/>
          <a:p>
            <a:r>
              <a:rPr lang="en-GB" sz="1200" dirty="0">
                <a:solidFill>
                  <a:srgbClr val="202020"/>
                </a:solidFill>
                <a:latin typeface="Helvetica" pitchFamily="2" charset="0"/>
              </a:rPr>
              <a:t>high</a:t>
            </a:r>
            <a:endParaRPr lang="en-US" sz="1200" dirty="0"/>
          </a:p>
        </p:txBody>
      </p:sp>
      <p:sp>
        <p:nvSpPr>
          <p:cNvPr id="12" name="Rectangle 11">
            <a:extLst>
              <a:ext uri="{FF2B5EF4-FFF2-40B4-BE49-F238E27FC236}">
                <a16:creationId xmlns:a16="http://schemas.microsoft.com/office/drawing/2014/main" id="{449F4F11-19FE-824A-BE6F-E780EEBB9260}"/>
              </a:ext>
            </a:extLst>
          </p:cNvPr>
          <p:cNvSpPr/>
          <p:nvPr/>
        </p:nvSpPr>
        <p:spPr>
          <a:xfrm>
            <a:off x="3652337" y="4919505"/>
            <a:ext cx="413896" cy="276999"/>
          </a:xfrm>
          <a:prstGeom prst="rect">
            <a:avLst/>
          </a:prstGeom>
        </p:spPr>
        <p:txBody>
          <a:bodyPr wrap="none">
            <a:spAutoFit/>
          </a:bodyPr>
          <a:lstStyle/>
          <a:p>
            <a:r>
              <a:rPr lang="en-GB" sz="1200" dirty="0">
                <a:solidFill>
                  <a:srgbClr val="202020"/>
                </a:solidFill>
                <a:latin typeface="Helvetica" pitchFamily="2" charset="0"/>
              </a:rPr>
              <a:t>low</a:t>
            </a:r>
            <a:endParaRPr lang="en-US" sz="1200" dirty="0"/>
          </a:p>
        </p:txBody>
      </p:sp>
    </p:spTree>
    <p:extLst>
      <p:ext uri="{BB962C8B-B14F-4D97-AF65-F5344CB8AC3E}">
        <p14:creationId xmlns:p14="http://schemas.microsoft.com/office/powerpoint/2010/main" val="4255814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5A8A-F9AD-354A-86D9-349077C147DE}"/>
              </a:ext>
            </a:extLst>
          </p:cNvPr>
          <p:cNvSpPr>
            <a:spLocks noGrp="1"/>
          </p:cNvSpPr>
          <p:nvPr>
            <p:ph type="title"/>
          </p:nvPr>
        </p:nvSpPr>
        <p:spPr/>
        <p:txBody>
          <a:bodyPr/>
          <a:lstStyle/>
          <a:p>
            <a:r>
              <a:rPr lang="en-US" dirty="0"/>
              <a:t>C-alpha and SKAT</a:t>
            </a:r>
          </a:p>
        </p:txBody>
      </p:sp>
      <p:sp>
        <p:nvSpPr>
          <p:cNvPr id="3" name="Content Placeholder 2">
            <a:extLst>
              <a:ext uri="{FF2B5EF4-FFF2-40B4-BE49-F238E27FC236}">
                <a16:creationId xmlns:a16="http://schemas.microsoft.com/office/drawing/2014/main" id="{D4C44ED5-0D3B-3C4D-AA68-8264A1B81BA7}"/>
              </a:ext>
            </a:extLst>
          </p:cNvPr>
          <p:cNvSpPr>
            <a:spLocks noGrp="1"/>
          </p:cNvSpPr>
          <p:nvPr>
            <p:ph idx="1"/>
          </p:nvPr>
        </p:nvSpPr>
        <p:spPr>
          <a:xfrm>
            <a:off x="339634" y="1825625"/>
            <a:ext cx="8595360" cy="4351338"/>
          </a:xfrm>
        </p:spPr>
        <p:txBody>
          <a:bodyPr>
            <a:normAutofit/>
          </a:bodyPr>
          <a:lstStyle/>
          <a:p>
            <a:pPr marL="0" indent="0">
              <a:buNone/>
            </a:pPr>
            <a:r>
              <a:rPr lang="en-GB" dirty="0"/>
              <a:t>SNP-set (Sequence) Kernel Association Test</a:t>
            </a:r>
          </a:p>
          <a:p>
            <a:pPr marL="0" indent="0">
              <a:buNone/>
            </a:pPr>
            <a:endParaRPr lang="en-GB" b="1" dirty="0"/>
          </a:p>
          <a:p>
            <a:pPr marL="0" indent="0">
              <a:buNone/>
            </a:pPr>
            <a:r>
              <a:rPr lang="en-GB" dirty="0"/>
              <a:t>Can be considered as a generalized C-alpha test </a:t>
            </a:r>
          </a:p>
          <a:p>
            <a:pPr marL="0" indent="0">
              <a:buNone/>
            </a:pPr>
            <a:r>
              <a:rPr lang="en-GB" dirty="0"/>
              <a:t>	</a:t>
            </a:r>
            <a:r>
              <a:rPr lang="en-GB" sz="2000" dirty="0"/>
              <a:t>- does not require permutation but calculates the p value analytically</a:t>
            </a:r>
          </a:p>
          <a:p>
            <a:pPr marL="0" indent="0">
              <a:buNone/>
            </a:pPr>
            <a:r>
              <a:rPr lang="en-GB" sz="2000" dirty="0"/>
              <a:t>	- allows for covariate adjustment</a:t>
            </a:r>
          </a:p>
          <a:p>
            <a:pPr marL="0" indent="0">
              <a:buNone/>
            </a:pPr>
            <a:r>
              <a:rPr lang="en-GB" sz="2000" dirty="0"/>
              <a:t>	- accommodates either dichotomous or continuous phenotypes</a:t>
            </a:r>
          </a:p>
          <a:p>
            <a:pPr marL="0" indent="0">
              <a:buNone/>
            </a:pPr>
            <a:endParaRPr lang="en-GB" sz="2000" dirty="0"/>
          </a:p>
          <a:p>
            <a:pPr marL="0" indent="0">
              <a:buNone/>
            </a:pPr>
            <a:r>
              <a:rPr lang="en-GB" sz="2400" dirty="0"/>
              <a:t>Range of extensions to SKAT, including SKAT-O optimal linear combination of SKAT and burden test</a:t>
            </a:r>
            <a:endParaRPr lang="en-US" sz="2400" dirty="0"/>
          </a:p>
        </p:txBody>
      </p:sp>
    </p:spTree>
    <p:extLst>
      <p:ext uri="{BB962C8B-B14F-4D97-AF65-F5344CB8AC3E}">
        <p14:creationId xmlns:p14="http://schemas.microsoft.com/office/powerpoint/2010/main" val="7490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046D-4FA3-DE4A-90A1-727EBABABEA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A90F6EC-00CF-2A43-86BB-A3DDFD7C482C}"/>
              </a:ext>
            </a:extLst>
          </p:cNvPr>
          <p:cNvSpPr>
            <a:spLocks noGrp="1"/>
          </p:cNvSpPr>
          <p:nvPr>
            <p:ph idx="1"/>
          </p:nvPr>
        </p:nvSpPr>
        <p:spPr>
          <a:xfrm>
            <a:off x="628650" y="1548581"/>
            <a:ext cx="7886700" cy="4628382"/>
          </a:xfrm>
        </p:spPr>
        <p:txBody>
          <a:bodyPr>
            <a:normAutofit fontScale="62500" lnSpcReduction="20000"/>
          </a:bodyPr>
          <a:lstStyle/>
          <a:p>
            <a:pPr marL="0" indent="0">
              <a:buNone/>
            </a:pPr>
            <a:r>
              <a:rPr lang="en-US" dirty="0"/>
              <a:t>Sequencing data can now be generated at a scale that we can start to systematically examine the role of rare variation in population based studies of common complex disease</a:t>
            </a:r>
          </a:p>
          <a:p>
            <a:pPr marL="0" indent="0">
              <a:buNone/>
            </a:pPr>
            <a:endParaRPr lang="en-US" dirty="0"/>
          </a:p>
          <a:p>
            <a:pPr marL="0" indent="0">
              <a:buNone/>
            </a:pPr>
            <a:r>
              <a:rPr lang="en-US" dirty="0"/>
              <a:t>However, power is limited to detect association of individual variants, unless very large effect sizes or very large sample sizes</a:t>
            </a:r>
          </a:p>
          <a:p>
            <a:pPr marL="0" indent="0">
              <a:buNone/>
            </a:pPr>
            <a:endParaRPr lang="en-US" dirty="0"/>
          </a:p>
          <a:p>
            <a:pPr marL="0" indent="0">
              <a:buNone/>
            </a:pPr>
            <a:r>
              <a:rPr lang="en-US" dirty="0"/>
              <a:t>Combining variants within functional units (</a:t>
            </a:r>
            <a:r>
              <a:rPr lang="en-US" dirty="0" err="1"/>
              <a:t>ie</a:t>
            </a:r>
            <a:r>
              <a:rPr lang="en-US" dirty="0"/>
              <a:t> genes) offers scope to overcome the power limitations</a:t>
            </a:r>
          </a:p>
          <a:p>
            <a:pPr marL="0" indent="0">
              <a:buNone/>
            </a:pPr>
            <a:endParaRPr lang="en-US" dirty="0"/>
          </a:p>
          <a:p>
            <a:pPr marL="0" indent="0">
              <a:buNone/>
            </a:pPr>
            <a:r>
              <a:rPr lang="en-US" dirty="0"/>
              <a:t>Simple burden tests</a:t>
            </a:r>
            <a:r>
              <a:rPr lang="en-GB" dirty="0"/>
              <a:t> make a strong assumption that all rare variants in a set are causal and associated with a trait with the same direction and magnitude of effect, but this is appropriate when considering </a:t>
            </a:r>
            <a:r>
              <a:rPr lang="en-GB" dirty="0" err="1"/>
              <a:t>LoF</a:t>
            </a:r>
            <a:r>
              <a:rPr lang="en-GB" dirty="0"/>
              <a:t> variation (practical this afternoon)</a:t>
            </a:r>
          </a:p>
          <a:p>
            <a:pPr marL="0" indent="0">
              <a:buNone/>
            </a:pPr>
            <a:endParaRPr lang="en-GB" dirty="0"/>
          </a:p>
          <a:p>
            <a:pPr marL="0" indent="0">
              <a:buNone/>
            </a:pPr>
            <a:r>
              <a:rPr lang="en-GB" dirty="0"/>
              <a:t>Variance component tests (C-alpha and SKAT) are robust to groups of variants that include variants with positive effects, negative effects and those that are neutral</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6487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 mixture we’re looking for</a:t>
            </a:r>
          </a:p>
        </p:txBody>
      </p:sp>
      <p:pic>
        <p:nvPicPr>
          <p:cNvPr id="4" name="Picture 3"/>
          <p:cNvPicPr>
            <a:picLocks noChangeAspect="1"/>
          </p:cNvPicPr>
          <p:nvPr/>
        </p:nvPicPr>
        <p:blipFill>
          <a:blip r:embed="rId2"/>
          <a:stretch>
            <a:fillRect/>
          </a:stretch>
        </p:blipFill>
        <p:spPr>
          <a:xfrm>
            <a:off x="0" y="1509774"/>
            <a:ext cx="5221224" cy="5221224"/>
          </a:xfrm>
          <a:prstGeom prst="rect">
            <a:avLst/>
          </a:prstGeom>
        </p:spPr>
      </p:pic>
      <p:sp>
        <p:nvSpPr>
          <p:cNvPr id="5" name="TextBox 4"/>
          <p:cNvSpPr txBox="1"/>
          <p:nvPr/>
        </p:nvSpPr>
        <p:spPr>
          <a:xfrm>
            <a:off x="829733" y="2556933"/>
            <a:ext cx="1243024" cy="923330"/>
          </a:xfrm>
          <a:prstGeom prst="rect">
            <a:avLst/>
          </a:prstGeom>
          <a:noFill/>
        </p:spPr>
        <p:txBody>
          <a:bodyPr wrap="none" rtlCol="0">
            <a:spAutoFit/>
          </a:bodyPr>
          <a:lstStyle/>
          <a:p>
            <a:r>
              <a:rPr lang="en-US" dirty="0">
                <a:solidFill>
                  <a:srgbClr val="FF0000"/>
                </a:solidFill>
              </a:rPr>
              <a:t>Mixed Coin</a:t>
            </a:r>
          </a:p>
          <a:p>
            <a:r>
              <a:rPr lang="en-US" dirty="0">
                <a:solidFill>
                  <a:srgbClr val="FF0000"/>
                </a:solidFill>
              </a:rPr>
              <a:t>50% 2/0</a:t>
            </a:r>
          </a:p>
          <a:p>
            <a:r>
              <a:rPr lang="en-US" dirty="0">
                <a:solidFill>
                  <a:srgbClr val="FF0000"/>
                </a:solidFill>
              </a:rPr>
              <a:t>50% null</a:t>
            </a:r>
          </a:p>
        </p:txBody>
      </p:sp>
      <p:sp>
        <p:nvSpPr>
          <p:cNvPr id="6" name="TextBox 5"/>
          <p:cNvSpPr txBox="1"/>
          <p:nvPr/>
        </p:nvSpPr>
        <p:spPr>
          <a:xfrm>
            <a:off x="3566040" y="2573869"/>
            <a:ext cx="1291602" cy="646331"/>
          </a:xfrm>
          <a:prstGeom prst="rect">
            <a:avLst/>
          </a:prstGeom>
          <a:noFill/>
        </p:spPr>
        <p:txBody>
          <a:bodyPr wrap="none" rtlCol="0">
            <a:spAutoFit/>
          </a:bodyPr>
          <a:lstStyle/>
          <a:p>
            <a:r>
              <a:rPr lang="en-US" dirty="0"/>
              <a:t>Biased Coin</a:t>
            </a:r>
          </a:p>
          <a:p>
            <a:r>
              <a:rPr lang="en-US" dirty="0"/>
              <a:t>100% 75/25</a:t>
            </a:r>
          </a:p>
        </p:txBody>
      </p:sp>
      <p:graphicFrame>
        <p:nvGraphicFramePr>
          <p:cNvPr id="7" name="Table 6"/>
          <p:cNvGraphicFramePr>
            <a:graphicFrameLocks noGrp="1"/>
          </p:cNvGraphicFramePr>
          <p:nvPr/>
        </p:nvGraphicFramePr>
        <p:xfrm>
          <a:off x="5153492" y="2148264"/>
          <a:ext cx="3922776" cy="2286267"/>
        </p:xfrm>
        <a:graphic>
          <a:graphicData uri="http://schemas.openxmlformats.org/drawingml/2006/table">
            <a:tbl>
              <a:tblPr firstRow="1" bandRow="1">
                <a:tableStyleId>{5C22544A-7EE6-4342-B048-85BDC9FD1C3A}</a:tableStyleId>
              </a:tblPr>
              <a:tblGrid>
                <a:gridCol w="980694">
                  <a:extLst>
                    <a:ext uri="{9D8B030D-6E8A-4147-A177-3AD203B41FA5}">
                      <a16:colId xmlns:a16="http://schemas.microsoft.com/office/drawing/2014/main" val="20000"/>
                    </a:ext>
                  </a:extLst>
                </a:gridCol>
                <a:gridCol w="980694">
                  <a:extLst>
                    <a:ext uri="{9D8B030D-6E8A-4147-A177-3AD203B41FA5}">
                      <a16:colId xmlns:a16="http://schemas.microsoft.com/office/drawing/2014/main" val="20001"/>
                    </a:ext>
                  </a:extLst>
                </a:gridCol>
                <a:gridCol w="980694">
                  <a:extLst>
                    <a:ext uri="{9D8B030D-6E8A-4147-A177-3AD203B41FA5}">
                      <a16:colId xmlns:a16="http://schemas.microsoft.com/office/drawing/2014/main" val="20002"/>
                    </a:ext>
                  </a:extLst>
                </a:gridCol>
                <a:gridCol w="980694">
                  <a:extLst>
                    <a:ext uri="{9D8B030D-6E8A-4147-A177-3AD203B41FA5}">
                      <a16:colId xmlns:a16="http://schemas.microsoft.com/office/drawing/2014/main" val="20003"/>
                    </a:ext>
                  </a:extLst>
                </a:gridCol>
              </a:tblGrid>
              <a:tr h="510269">
                <a:tc>
                  <a:txBody>
                    <a:bodyPr/>
                    <a:lstStyle/>
                    <a:p>
                      <a:r>
                        <a:rPr lang="en-US" sz="2000" dirty="0"/>
                        <a:t>Coin</a:t>
                      </a:r>
                    </a:p>
                  </a:txBody>
                  <a:tcPr/>
                </a:tc>
                <a:tc>
                  <a:txBody>
                    <a:bodyPr/>
                    <a:lstStyle/>
                    <a:p>
                      <a:r>
                        <a:rPr lang="en-US" sz="2000" dirty="0"/>
                        <a:t>2/0</a:t>
                      </a:r>
                    </a:p>
                  </a:txBody>
                  <a:tcPr/>
                </a:tc>
                <a:tc>
                  <a:txBody>
                    <a:bodyPr/>
                    <a:lstStyle/>
                    <a:p>
                      <a:r>
                        <a:rPr lang="en-US" sz="2000" dirty="0"/>
                        <a:t>1/1</a:t>
                      </a:r>
                    </a:p>
                  </a:txBody>
                  <a:tcPr/>
                </a:tc>
                <a:tc>
                  <a:txBody>
                    <a:bodyPr/>
                    <a:lstStyle/>
                    <a:p>
                      <a:r>
                        <a:rPr lang="en-US" sz="2000" dirty="0"/>
                        <a:t>0/2</a:t>
                      </a:r>
                    </a:p>
                  </a:txBody>
                  <a:tcPr/>
                </a:tc>
                <a:extLst>
                  <a:ext uri="{0D108BD9-81ED-4DB2-BD59-A6C34878D82A}">
                    <a16:rowId xmlns:a16="http://schemas.microsoft.com/office/drawing/2014/main" val="10000"/>
                  </a:ext>
                </a:extLst>
              </a:tr>
              <a:tr h="887999">
                <a:tc>
                  <a:txBody>
                    <a:bodyPr/>
                    <a:lstStyle/>
                    <a:p>
                      <a:r>
                        <a:rPr lang="en-US" sz="2000" dirty="0"/>
                        <a:t>Mixed Coin</a:t>
                      </a:r>
                    </a:p>
                  </a:txBody>
                  <a:tcPr/>
                </a:tc>
                <a:tc>
                  <a:txBody>
                    <a:bodyPr/>
                    <a:lstStyle/>
                    <a:p>
                      <a:r>
                        <a:rPr lang="en-US" sz="2000" dirty="0"/>
                        <a:t>0.625</a:t>
                      </a:r>
                    </a:p>
                  </a:txBody>
                  <a:tcPr/>
                </a:tc>
                <a:tc>
                  <a:txBody>
                    <a:bodyPr/>
                    <a:lstStyle/>
                    <a:p>
                      <a:r>
                        <a:rPr lang="en-US" sz="2000" dirty="0"/>
                        <a:t>0.25</a:t>
                      </a:r>
                    </a:p>
                  </a:txBody>
                  <a:tcPr/>
                </a:tc>
                <a:tc>
                  <a:txBody>
                    <a:bodyPr/>
                    <a:lstStyle/>
                    <a:p>
                      <a:r>
                        <a:rPr lang="en-US" sz="2000" dirty="0"/>
                        <a:t>0.125</a:t>
                      </a:r>
                    </a:p>
                  </a:txBody>
                  <a:tcPr/>
                </a:tc>
                <a:extLst>
                  <a:ext uri="{0D108BD9-81ED-4DB2-BD59-A6C34878D82A}">
                    <a16:rowId xmlns:a16="http://schemas.microsoft.com/office/drawing/2014/main" val="10001"/>
                  </a:ext>
                </a:extLst>
              </a:tr>
              <a:tr h="887999">
                <a:tc>
                  <a:txBody>
                    <a:bodyPr/>
                    <a:lstStyle/>
                    <a:p>
                      <a:r>
                        <a:rPr lang="en-US" sz="2000" dirty="0"/>
                        <a:t>Biased</a:t>
                      </a:r>
                      <a:r>
                        <a:rPr lang="en-US" sz="2000" baseline="0" dirty="0"/>
                        <a:t> Coin</a:t>
                      </a:r>
                      <a:endParaRPr lang="en-US" sz="2000" dirty="0"/>
                    </a:p>
                  </a:txBody>
                  <a:tcPr/>
                </a:tc>
                <a:tc>
                  <a:txBody>
                    <a:bodyPr/>
                    <a:lstStyle/>
                    <a:p>
                      <a:r>
                        <a:rPr lang="en-US" sz="2000" dirty="0"/>
                        <a:t>0.5625</a:t>
                      </a:r>
                    </a:p>
                  </a:txBody>
                  <a:tcPr/>
                </a:tc>
                <a:tc>
                  <a:txBody>
                    <a:bodyPr/>
                    <a:lstStyle/>
                    <a:p>
                      <a:r>
                        <a:rPr lang="en-US" sz="2000" dirty="0"/>
                        <a:t>0.375</a:t>
                      </a:r>
                    </a:p>
                  </a:txBody>
                  <a:tcPr/>
                </a:tc>
                <a:tc>
                  <a:txBody>
                    <a:bodyPr/>
                    <a:lstStyle/>
                    <a:p>
                      <a:r>
                        <a:rPr lang="en-US" sz="2000" dirty="0"/>
                        <a:t>0.0625</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0411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07D8-3813-C944-AFA7-A332FFE276BF}"/>
              </a:ext>
            </a:extLst>
          </p:cNvPr>
          <p:cNvSpPr>
            <a:spLocks noGrp="1"/>
          </p:cNvSpPr>
          <p:nvPr>
            <p:ph type="title"/>
          </p:nvPr>
        </p:nvSpPr>
        <p:spPr/>
        <p:txBody>
          <a:bodyPr>
            <a:normAutofit/>
          </a:bodyPr>
          <a:lstStyle/>
          <a:p>
            <a:r>
              <a:rPr lang="en-US" sz="3600" dirty="0"/>
              <a:t>Why do we expect rare variants to contribute to common disease?</a:t>
            </a:r>
          </a:p>
        </p:txBody>
      </p:sp>
      <p:sp>
        <p:nvSpPr>
          <p:cNvPr id="3" name="Content Placeholder 2">
            <a:extLst>
              <a:ext uri="{FF2B5EF4-FFF2-40B4-BE49-F238E27FC236}">
                <a16:creationId xmlns:a16="http://schemas.microsoft.com/office/drawing/2014/main" id="{89B624EE-9A78-C14E-A51C-E1F898D0888C}"/>
              </a:ext>
            </a:extLst>
          </p:cNvPr>
          <p:cNvSpPr>
            <a:spLocks noGrp="1"/>
          </p:cNvSpPr>
          <p:nvPr>
            <p:ph idx="1"/>
          </p:nvPr>
        </p:nvSpPr>
        <p:spPr>
          <a:xfrm>
            <a:off x="628650" y="2226469"/>
            <a:ext cx="8076586" cy="3263504"/>
          </a:xfrm>
        </p:spPr>
        <p:txBody>
          <a:bodyPr>
            <a:normAutofit fontScale="85000" lnSpcReduction="20000"/>
          </a:bodyPr>
          <a:lstStyle/>
          <a:p>
            <a:pPr marL="0" indent="0">
              <a:buNone/>
            </a:pPr>
            <a:r>
              <a:rPr lang="en-US" dirty="0"/>
              <a:t>Evolutionary theory indicates that deleterious alleles are likely to be rare</a:t>
            </a:r>
          </a:p>
          <a:p>
            <a:pPr marL="0" indent="0">
              <a:buNone/>
            </a:pPr>
            <a:endParaRPr lang="en-US" dirty="0"/>
          </a:p>
          <a:p>
            <a:pPr marL="0" indent="0">
              <a:buNone/>
            </a:pPr>
            <a:r>
              <a:rPr lang="en-US" dirty="0"/>
              <a:t>Rare variants are known to play a role in human disease</a:t>
            </a:r>
          </a:p>
          <a:p>
            <a:pPr marL="0" indent="0">
              <a:buNone/>
            </a:pPr>
            <a:r>
              <a:rPr lang="en-US" dirty="0"/>
              <a:t>	- Mendelian disorders</a:t>
            </a:r>
          </a:p>
          <a:p>
            <a:pPr marL="0" indent="0">
              <a:buNone/>
            </a:pPr>
            <a:r>
              <a:rPr lang="en-US" dirty="0"/>
              <a:t>	- rare forms of common disease</a:t>
            </a:r>
          </a:p>
          <a:p>
            <a:pPr marL="0" indent="0">
              <a:buNone/>
            </a:pPr>
            <a:endParaRPr lang="en-US" dirty="0"/>
          </a:p>
          <a:p>
            <a:pPr marL="0" indent="0">
              <a:buNone/>
            </a:pPr>
            <a:r>
              <a:rPr lang="en-US" dirty="0"/>
              <a:t>Emerging empirical evidence of the role of rare variants in common diseases/traits</a:t>
            </a:r>
          </a:p>
        </p:txBody>
      </p:sp>
    </p:spTree>
    <p:extLst>
      <p:ext uri="{BB962C8B-B14F-4D97-AF65-F5344CB8AC3E}">
        <p14:creationId xmlns:p14="http://schemas.microsoft.com/office/powerpoint/2010/main" val="424430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6767-D134-6E4D-B625-1ADF7220DF9A}"/>
              </a:ext>
            </a:extLst>
          </p:cNvPr>
          <p:cNvSpPr>
            <a:spLocks noGrp="1"/>
          </p:cNvSpPr>
          <p:nvPr>
            <p:ph type="title"/>
          </p:nvPr>
        </p:nvSpPr>
        <p:spPr/>
        <p:txBody>
          <a:bodyPr/>
          <a:lstStyle/>
          <a:p>
            <a:r>
              <a:rPr lang="en-US" dirty="0"/>
              <a:t>Rare variants and height</a:t>
            </a:r>
          </a:p>
        </p:txBody>
      </p:sp>
      <p:pic>
        <p:nvPicPr>
          <p:cNvPr id="4" name="Picture 3">
            <a:extLst>
              <a:ext uri="{FF2B5EF4-FFF2-40B4-BE49-F238E27FC236}">
                <a16:creationId xmlns:a16="http://schemas.microsoft.com/office/drawing/2014/main" id="{F96E9482-E7D7-2348-AE8D-FC816478424B}"/>
              </a:ext>
            </a:extLst>
          </p:cNvPr>
          <p:cNvPicPr>
            <a:picLocks noChangeAspect="1"/>
          </p:cNvPicPr>
          <p:nvPr/>
        </p:nvPicPr>
        <p:blipFill>
          <a:blip r:embed="rId3"/>
          <a:stretch>
            <a:fillRect/>
          </a:stretch>
        </p:blipFill>
        <p:spPr>
          <a:xfrm>
            <a:off x="628650" y="1445418"/>
            <a:ext cx="5668911" cy="5047455"/>
          </a:xfrm>
          <a:prstGeom prst="rect">
            <a:avLst/>
          </a:prstGeom>
        </p:spPr>
      </p:pic>
      <p:sp>
        <p:nvSpPr>
          <p:cNvPr id="5" name="Rectangle 4">
            <a:extLst>
              <a:ext uri="{FF2B5EF4-FFF2-40B4-BE49-F238E27FC236}">
                <a16:creationId xmlns:a16="http://schemas.microsoft.com/office/drawing/2014/main" id="{8CB7A5A6-30C0-3248-B160-D0A6F7492558}"/>
              </a:ext>
            </a:extLst>
          </p:cNvPr>
          <p:cNvSpPr/>
          <p:nvPr/>
        </p:nvSpPr>
        <p:spPr>
          <a:xfrm>
            <a:off x="6750471" y="6223174"/>
            <a:ext cx="1997983" cy="300082"/>
          </a:xfrm>
          <a:prstGeom prst="rect">
            <a:avLst/>
          </a:prstGeom>
        </p:spPr>
        <p:txBody>
          <a:bodyPr wrap="none">
            <a:spAutoFit/>
          </a:bodyPr>
          <a:lstStyle/>
          <a:p>
            <a:r>
              <a:rPr lang="en-US" sz="1350" dirty="0" err="1"/>
              <a:t>Marouli</a:t>
            </a:r>
            <a:r>
              <a:rPr lang="en-US" sz="1350" dirty="0"/>
              <a:t> et al Nature 2017</a:t>
            </a:r>
          </a:p>
        </p:txBody>
      </p:sp>
      <p:sp>
        <p:nvSpPr>
          <p:cNvPr id="6" name="TextBox 5">
            <a:extLst>
              <a:ext uri="{FF2B5EF4-FFF2-40B4-BE49-F238E27FC236}">
                <a16:creationId xmlns:a16="http://schemas.microsoft.com/office/drawing/2014/main" id="{5D345BE2-2047-CD42-B156-65814617F73D}"/>
              </a:ext>
            </a:extLst>
          </p:cNvPr>
          <p:cNvSpPr txBox="1"/>
          <p:nvPr/>
        </p:nvSpPr>
        <p:spPr>
          <a:xfrm>
            <a:off x="6781984" y="4908031"/>
            <a:ext cx="2107833" cy="300082"/>
          </a:xfrm>
          <a:prstGeom prst="rect">
            <a:avLst/>
          </a:prstGeom>
          <a:noFill/>
        </p:spPr>
        <p:txBody>
          <a:bodyPr wrap="square" rtlCol="0">
            <a:spAutoFit/>
          </a:bodyPr>
          <a:lstStyle/>
          <a:p>
            <a:r>
              <a:rPr lang="en-US" sz="1350" dirty="0"/>
              <a:t>n=700k</a:t>
            </a:r>
          </a:p>
        </p:txBody>
      </p:sp>
    </p:spTree>
    <p:extLst>
      <p:ext uri="{BB962C8B-B14F-4D97-AF65-F5344CB8AC3E}">
        <p14:creationId xmlns:p14="http://schemas.microsoft.com/office/powerpoint/2010/main" val="229900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CA55-3677-2D48-A3DD-AA74A5367490}"/>
              </a:ext>
            </a:extLst>
          </p:cNvPr>
          <p:cNvSpPr>
            <a:spLocks noGrp="1"/>
          </p:cNvSpPr>
          <p:nvPr>
            <p:ph type="title"/>
          </p:nvPr>
        </p:nvSpPr>
        <p:spPr/>
        <p:txBody>
          <a:bodyPr/>
          <a:lstStyle/>
          <a:p>
            <a:r>
              <a:rPr lang="en-US" dirty="0"/>
              <a:t>Single variant association testing</a:t>
            </a:r>
          </a:p>
        </p:txBody>
      </p:sp>
      <p:sp>
        <p:nvSpPr>
          <p:cNvPr id="3" name="Content Placeholder 2">
            <a:extLst>
              <a:ext uri="{FF2B5EF4-FFF2-40B4-BE49-F238E27FC236}">
                <a16:creationId xmlns:a16="http://schemas.microsoft.com/office/drawing/2014/main" id="{B0CAA236-9A52-F645-B66F-BE170A59A562}"/>
              </a:ext>
            </a:extLst>
          </p:cNvPr>
          <p:cNvSpPr>
            <a:spLocks noGrp="1"/>
          </p:cNvSpPr>
          <p:nvPr>
            <p:ph idx="1"/>
          </p:nvPr>
        </p:nvSpPr>
        <p:spPr>
          <a:xfrm>
            <a:off x="628650" y="2771592"/>
            <a:ext cx="7886700" cy="3500438"/>
          </a:xfrm>
        </p:spPr>
        <p:txBody>
          <a:bodyPr>
            <a:normAutofit fontScale="55000" lnSpcReduction="20000"/>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3100" dirty="0"/>
          </a:p>
          <a:p>
            <a:pPr marL="0" indent="0">
              <a:buNone/>
            </a:pPr>
            <a:r>
              <a:rPr lang="en-US" sz="3100" dirty="0"/>
              <a:t>The rarity of the alleles impacts on statistical power to identify phenotypic effects </a:t>
            </a:r>
          </a:p>
          <a:p>
            <a:pPr marL="0" indent="0">
              <a:buNone/>
            </a:pPr>
            <a:endParaRPr lang="en-US" sz="3100" dirty="0"/>
          </a:p>
          <a:p>
            <a:pPr marL="0" indent="0">
              <a:buNone/>
            </a:pPr>
            <a:r>
              <a:rPr lang="en-US" sz="3100" dirty="0"/>
              <a:t>Studies of individual rare variants will be </a:t>
            </a:r>
            <a:r>
              <a:rPr lang="en-GB" sz="3100" dirty="0"/>
              <a:t>underpowered unless sample sizes or effect sizes are very large</a:t>
            </a:r>
            <a:endParaRPr lang="en-US" sz="3100" dirty="0"/>
          </a:p>
        </p:txBody>
      </p:sp>
      <p:pic>
        <p:nvPicPr>
          <p:cNvPr id="4" name="Picture 3">
            <a:extLst>
              <a:ext uri="{FF2B5EF4-FFF2-40B4-BE49-F238E27FC236}">
                <a16:creationId xmlns:a16="http://schemas.microsoft.com/office/drawing/2014/main" id="{3C32182E-9EBE-024E-B4FA-1B0AD76BB5E0}"/>
              </a:ext>
            </a:extLst>
          </p:cNvPr>
          <p:cNvPicPr>
            <a:picLocks noChangeAspect="1"/>
          </p:cNvPicPr>
          <p:nvPr/>
        </p:nvPicPr>
        <p:blipFill>
          <a:blip r:embed="rId3"/>
          <a:stretch>
            <a:fillRect/>
          </a:stretch>
        </p:blipFill>
        <p:spPr>
          <a:xfrm>
            <a:off x="727214" y="1474838"/>
            <a:ext cx="7384399" cy="3440261"/>
          </a:xfrm>
          <a:prstGeom prst="rect">
            <a:avLst/>
          </a:prstGeom>
        </p:spPr>
      </p:pic>
      <p:sp>
        <p:nvSpPr>
          <p:cNvPr id="5" name="Rectangle 4">
            <a:extLst>
              <a:ext uri="{FF2B5EF4-FFF2-40B4-BE49-F238E27FC236}">
                <a16:creationId xmlns:a16="http://schemas.microsoft.com/office/drawing/2014/main" id="{626AC933-D702-8647-9904-2D8B1DEEC575}"/>
              </a:ext>
            </a:extLst>
          </p:cNvPr>
          <p:cNvSpPr/>
          <p:nvPr/>
        </p:nvSpPr>
        <p:spPr>
          <a:xfrm>
            <a:off x="7594345" y="6492874"/>
            <a:ext cx="1549655" cy="300082"/>
          </a:xfrm>
          <a:prstGeom prst="rect">
            <a:avLst/>
          </a:prstGeom>
        </p:spPr>
        <p:txBody>
          <a:bodyPr wrap="none">
            <a:spAutoFit/>
          </a:bodyPr>
          <a:lstStyle/>
          <a:p>
            <a:r>
              <a:rPr lang="en-US" sz="1350" dirty="0"/>
              <a:t>de Lange et al 2015</a:t>
            </a:r>
          </a:p>
        </p:txBody>
      </p:sp>
    </p:spTree>
    <p:extLst>
      <p:ext uri="{BB962C8B-B14F-4D97-AF65-F5344CB8AC3E}">
        <p14:creationId xmlns:p14="http://schemas.microsoft.com/office/powerpoint/2010/main" val="91171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C9D1-FEF8-6940-9A4A-CBBB90CF9E22}"/>
              </a:ext>
            </a:extLst>
          </p:cNvPr>
          <p:cNvSpPr>
            <a:spLocks noGrp="1"/>
          </p:cNvSpPr>
          <p:nvPr>
            <p:ph type="title"/>
          </p:nvPr>
        </p:nvSpPr>
        <p:spPr/>
        <p:txBody>
          <a:bodyPr/>
          <a:lstStyle/>
          <a:p>
            <a:r>
              <a:rPr lang="en-US" dirty="0"/>
              <a:t>How do we overcome these limitations?</a:t>
            </a:r>
          </a:p>
        </p:txBody>
      </p:sp>
      <p:sp>
        <p:nvSpPr>
          <p:cNvPr id="3" name="Content Placeholder 2">
            <a:extLst>
              <a:ext uri="{FF2B5EF4-FFF2-40B4-BE49-F238E27FC236}">
                <a16:creationId xmlns:a16="http://schemas.microsoft.com/office/drawing/2014/main" id="{83330D96-7892-D148-AF7C-C091C8635DBB}"/>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Rather than test individual variants  for association, we can consider groups of variants with similar functional effects </a:t>
            </a:r>
          </a:p>
          <a:p>
            <a:pPr marL="0" indent="0">
              <a:buNone/>
            </a:pPr>
            <a:endParaRPr lang="en-US" dirty="0"/>
          </a:p>
          <a:p>
            <a:pPr marL="0" indent="0">
              <a:buNone/>
            </a:pPr>
            <a:r>
              <a:rPr lang="en-GB" dirty="0"/>
              <a:t>For example all variants with MAF &lt; 0.01 in the protein coding region of the same gene</a:t>
            </a:r>
          </a:p>
          <a:p>
            <a:pPr marL="0" indent="0">
              <a:buNone/>
            </a:pPr>
            <a:endParaRPr lang="en-GB" dirty="0"/>
          </a:p>
          <a:p>
            <a:pPr marL="0" indent="0">
              <a:buNone/>
            </a:pPr>
            <a:r>
              <a:rPr lang="en-GB" dirty="0"/>
              <a:t>Count or score presence or absence of rare variants per individual and use this variant score to predict trait values using standard regression models</a:t>
            </a:r>
          </a:p>
          <a:p>
            <a:pPr marL="0" indent="0">
              <a:buNone/>
            </a:pPr>
            <a:endParaRPr lang="en-GB" dirty="0"/>
          </a:p>
          <a:p>
            <a:pPr marL="0" indent="0">
              <a:buNone/>
            </a:pPr>
            <a:r>
              <a:rPr lang="en-GB" dirty="0"/>
              <a:t>If all variants are causal and they have the same direction of effect, this leads to large increase in power</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0675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A062-4B97-384F-8A0D-709563468B8C}"/>
              </a:ext>
            </a:extLst>
          </p:cNvPr>
          <p:cNvSpPr>
            <a:spLocks noGrp="1"/>
          </p:cNvSpPr>
          <p:nvPr>
            <p:ph type="title"/>
          </p:nvPr>
        </p:nvSpPr>
        <p:spPr/>
        <p:txBody>
          <a:bodyPr/>
          <a:lstStyle/>
          <a:p>
            <a:r>
              <a:rPr lang="en-US" dirty="0"/>
              <a:t>Toy example</a:t>
            </a:r>
          </a:p>
        </p:txBody>
      </p:sp>
      <p:graphicFrame>
        <p:nvGraphicFramePr>
          <p:cNvPr id="4" name="Content Placeholder 3">
            <a:extLst>
              <a:ext uri="{FF2B5EF4-FFF2-40B4-BE49-F238E27FC236}">
                <a16:creationId xmlns:a16="http://schemas.microsoft.com/office/drawing/2014/main" id="{B1D39E23-75F4-5845-A74C-3D8C1A636B14}"/>
              </a:ext>
            </a:extLst>
          </p:cNvPr>
          <p:cNvGraphicFramePr>
            <a:graphicFrameLocks noGrp="1"/>
          </p:cNvGraphicFramePr>
          <p:nvPr>
            <p:ph idx="1"/>
            <p:extLst>
              <p:ext uri="{D42A27DB-BD31-4B8C-83A1-F6EECF244321}">
                <p14:modId xmlns:p14="http://schemas.microsoft.com/office/powerpoint/2010/main" val="4245924508"/>
              </p:ext>
            </p:extLst>
          </p:nvPr>
        </p:nvGraphicFramePr>
        <p:xfrm>
          <a:off x="250581" y="2226469"/>
          <a:ext cx="8638443" cy="3101340"/>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3650811946"/>
                    </a:ext>
                  </a:extLst>
                </a:gridCol>
                <a:gridCol w="1055077">
                  <a:extLst>
                    <a:ext uri="{9D8B030D-6E8A-4147-A177-3AD203B41FA5}">
                      <a16:colId xmlns:a16="http://schemas.microsoft.com/office/drawing/2014/main" val="495524018"/>
                    </a:ext>
                  </a:extLst>
                </a:gridCol>
                <a:gridCol w="510292">
                  <a:extLst>
                    <a:ext uri="{9D8B030D-6E8A-4147-A177-3AD203B41FA5}">
                      <a16:colId xmlns:a16="http://schemas.microsoft.com/office/drawing/2014/main" val="4231161698"/>
                    </a:ext>
                  </a:extLst>
                </a:gridCol>
                <a:gridCol w="510292">
                  <a:extLst>
                    <a:ext uri="{9D8B030D-6E8A-4147-A177-3AD203B41FA5}">
                      <a16:colId xmlns:a16="http://schemas.microsoft.com/office/drawing/2014/main" val="2204024704"/>
                    </a:ext>
                  </a:extLst>
                </a:gridCol>
                <a:gridCol w="510292">
                  <a:extLst>
                    <a:ext uri="{9D8B030D-6E8A-4147-A177-3AD203B41FA5}">
                      <a16:colId xmlns:a16="http://schemas.microsoft.com/office/drawing/2014/main" val="842336821"/>
                    </a:ext>
                  </a:extLst>
                </a:gridCol>
                <a:gridCol w="510292">
                  <a:extLst>
                    <a:ext uri="{9D8B030D-6E8A-4147-A177-3AD203B41FA5}">
                      <a16:colId xmlns:a16="http://schemas.microsoft.com/office/drawing/2014/main" val="1317181645"/>
                    </a:ext>
                  </a:extLst>
                </a:gridCol>
                <a:gridCol w="510292">
                  <a:extLst>
                    <a:ext uri="{9D8B030D-6E8A-4147-A177-3AD203B41FA5}">
                      <a16:colId xmlns:a16="http://schemas.microsoft.com/office/drawing/2014/main" val="2354158152"/>
                    </a:ext>
                  </a:extLst>
                </a:gridCol>
                <a:gridCol w="510292">
                  <a:extLst>
                    <a:ext uri="{9D8B030D-6E8A-4147-A177-3AD203B41FA5}">
                      <a16:colId xmlns:a16="http://schemas.microsoft.com/office/drawing/2014/main" val="46814116"/>
                    </a:ext>
                  </a:extLst>
                </a:gridCol>
                <a:gridCol w="510292">
                  <a:extLst>
                    <a:ext uri="{9D8B030D-6E8A-4147-A177-3AD203B41FA5}">
                      <a16:colId xmlns:a16="http://schemas.microsoft.com/office/drawing/2014/main" val="233493104"/>
                    </a:ext>
                  </a:extLst>
                </a:gridCol>
                <a:gridCol w="510292">
                  <a:extLst>
                    <a:ext uri="{9D8B030D-6E8A-4147-A177-3AD203B41FA5}">
                      <a16:colId xmlns:a16="http://schemas.microsoft.com/office/drawing/2014/main" val="1072388254"/>
                    </a:ext>
                  </a:extLst>
                </a:gridCol>
                <a:gridCol w="510292">
                  <a:extLst>
                    <a:ext uri="{9D8B030D-6E8A-4147-A177-3AD203B41FA5}">
                      <a16:colId xmlns:a16="http://schemas.microsoft.com/office/drawing/2014/main" val="181394585"/>
                    </a:ext>
                  </a:extLst>
                </a:gridCol>
                <a:gridCol w="510292">
                  <a:extLst>
                    <a:ext uri="{9D8B030D-6E8A-4147-A177-3AD203B41FA5}">
                      <a16:colId xmlns:a16="http://schemas.microsoft.com/office/drawing/2014/main" val="2360029896"/>
                    </a:ext>
                  </a:extLst>
                </a:gridCol>
                <a:gridCol w="510292">
                  <a:extLst>
                    <a:ext uri="{9D8B030D-6E8A-4147-A177-3AD203B41FA5}">
                      <a16:colId xmlns:a16="http://schemas.microsoft.com/office/drawing/2014/main" val="604784951"/>
                    </a:ext>
                  </a:extLst>
                </a:gridCol>
                <a:gridCol w="510292">
                  <a:extLst>
                    <a:ext uri="{9D8B030D-6E8A-4147-A177-3AD203B41FA5}">
                      <a16:colId xmlns:a16="http://schemas.microsoft.com/office/drawing/2014/main" val="2853808527"/>
                    </a:ext>
                  </a:extLst>
                </a:gridCol>
                <a:gridCol w="510292">
                  <a:extLst>
                    <a:ext uri="{9D8B030D-6E8A-4147-A177-3AD203B41FA5}">
                      <a16:colId xmlns:a16="http://schemas.microsoft.com/office/drawing/2014/main" val="2489562385"/>
                    </a:ext>
                  </a:extLst>
                </a:gridCol>
              </a:tblGrid>
              <a:tr h="278130">
                <a:tc>
                  <a:txBody>
                    <a:bodyPr/>
                    <a:lstStyle/>
                    <a:p>
                      <a:r>
                        <a:rPr lang="en-US" sz="1100" b="0" dirty="0">
                          <a:solidFill>
                            <a:schemeClr val="tx1"/>
                          </a:solidFill>
                          <a:latin typeface="Courier New" panose="02070309020205020404" pitchFamily="49" charset="0"/>
                          <a:cs typeface="Courier New" panose="02070309020205020404" pitchFamily="49" charset="0"/>
                        </a:rPr>
                        <a:t>Variant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r>
                        <a:rPr lang="en-US" sz="1100" b="0" dirty="0">
                          <a:solidFill>
                            <a:schemeClr val="tx1"/>
                          </a:solidFill>
                          <a:latin typeface="Courier New" panose="02070309020205020404" pitchFamily="49" charset="0"/>
                          <a:cs typeface="Courier New" panose="02070309020205020404" pitchFamily="49" charset="0"/>
                        </a:rPr>
                        <a:t>Individuals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6123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3947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2. AA:A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098986"/>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3.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4999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4.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468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5. 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84629"/>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6. 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105066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7. G:C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936220"/>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8. 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8631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9. A:AT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6091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721418"/>
                  </a:ext>
                </a:extLst>
              </a:tr>
            </a:tbl>
          </a:graphicData>
        </a:graphic>
      </p:graphicFrame>
    </p:spTree>
    <p:extLst>
      <p:ext uri="{BB962C8B-B14F-4D97-AF65-F5344CB8AC3E}">
        <p14:creationId xmlns:p14="http://schemas.microsoft.com/office/powerpoint/2010/main" val="412413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A062-4B97-384F-8A0D-709563468B8C}"/>
              </a:ext>
            </a:extLst>
          </p:cNvPr>
          <p:cNvSpPr>
            <a:spLocks noGrp="1"/>
          </p:cNvSpPr>
          <p:nvPr>
            <p:ph type="title"/>
          </p:nvPr>
        </p:nvSpPr>
        <p:spPr/>
        <p:txBody>
          <a:bodyPr/>
          <a:lstStyle/>
          <a:p>
            <a:r>
              <a:rPr lang="en-US" dirty="0"/>
              <a:t>Toy example</a:t>
            </a:r>
          </a:p>
        </p:txBody>
      </p:sp>
      <p:graphicFrame>
        <p:nvGraphicFramePr>
          <p:cNvPr id="4" name="Content Placeholder 3">
            <a:extLst>
              <a:ext uri="{FF2B5EF4-FFF2-40B4-BE49-F238E27FC236}">
                <a16:creationId xmlns:a16="http://schemas.microsoft.com/office/drawing/2014/main" id="{B1D39E23-75F4-5845-A74C-3D8C1A636B14}"/>
              </a:ext>
            </a:extLst>
          </p:cNvPr>
          <p:cNvGraphicFramePr>
            <a:graphicFrameLocks noGrp="1"/>
          </p:cNvGraphicFramePr>
          <p:nvPr>
            <p:ph idx="1"/>
          </p:nvPr>
        </p:nvGraphicFramePr>
        <p:xfrm>
          <a:off x="263644" y="2226469"/>
          <a:ext cx="8638443" cy="3379470"/>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3650811946"/>
                    </a:ext>
                  </a:extLst>
                </a:gridCol>
                <a:gridCol w="1055077">
                  <a:extLst>
                    <a:ext uri="{9D8B030D-6E8A-4147-A177-3AD203B41FA5}">
                      <a16:colId xmlns:a16="http://schemas.microsoft.com/office/drawing/2014/main" val="495524018"/>
                    </a:ext>
                  </a:extLst>
                </a:gridCol>
                <a:gridCol w="510292">
                  <a:extLst>
                    <a:ext uri="{9D8B030D-6E8A-4147-A177-3AD203B41FA5}">
                      <a16:colId xmlns:a16="http://schemas.microsoft.com/office/drawing/2014/main" val="4231161698"/>
                    </a:ext>
                  </a:extLst>
                </a:gridCol>
                <a:gridCol w="510292">
                  <a:extLst>
                    <a:ext uri="{9D8B030D-6E8A-4147-A177-3AD203B41FA5}">
                      <a16:colId xmlns:a16="http://schemas.microsoft.com/office/drawing/2014/main" val="2204024704"/>
                    </a:ext>
                  </a:extLst>
                </a:gridCol>
                <a:gridCol w="510292">
                  <a:extLst>
                    <a:ext uri="{9D8B030D-6E8A-4147-A177-3AD203B41FA5}">
                      <a16:colId xmlns:a16="http://schemas.microsoft.com/office/drawing/2014/main" val="842336821"/>
                    </a:ext>
                  </a:extLst>
                </a:gridCol>
                <a:gridCol w="510292">
                  <a:extLst>
                    <a:ext uri="{9D8B030D-6E8A-4147-A177-3AD203B41FA5}">
                      <a16:colId xmlns:a16="http://schemas.microsoft.com/office/drawing/2014/main" val="1317181645"/>
                    </a:ext>
                  </a:extLst>
                </a:gridCol>
                <a:gridCol w="510292">
                  <a:extLst>
                    <a:ext uri="{9D8B030D-6E8A-4147-A177-3AD203B41FA5}">
                      <a16:colId xmlns:a16="http://schemas.microsoft.com/office/drawing/2014/main" val="2354158152"/>
                    </a:ext>
                  </a:extLst>
                </a:gridCol>
                <a:gridCol w="510292">
                  <a:extLst>
                    <a:ext uri="{9D8B030D-6E8A-4147-A177-3AD203B41FA5}">
                      <a16:colId xmlns:a16="http://schemas.microsoft.com/office/drawing/2014/main" val="46814116"/>
                    </a:ext>
                  </a:extLst>
                </a:gridCol>
                <a:gridCol w="510292">
                  <a:extLst>
                    <a:ext uri="{9D8B030D-6E8A-4147-A177-3AD203B41FA5}">
                      <a16:colId xmlns:a16="http://schemas.microsoft.com/office/drawing/2014/main" val="233493104"/>
                    </a:ext>
                  </a:extLst>
                </a:gridCol>
                <a:gridCol w="510292">
                  <a:extLst>
                    <a:ext uri="{9D8B030D-6E8A-4147-A177-3AD203B41FA5}">
                      <a16:colId xmlns:a16="http://schemas.microsoft.com/office/drawing/2014/main" val="1072388254"/>
                    </a:ext>
                  </a:extLst>
                </a:gridCol>
                <a:gridCol w="510292">
                  <a:extLst>
                    <a:ext uri="{9D8B030D-6E8A-4147-A177-3AD203B41FA5}">
                      <a16:colId xmlns:a16="http://schemas.microsoft.com/office/drawing/2014/main" val="181394585"/>
                    </a:ext>
                  </a:extLst>
                </a:gridCol>
                <a:gridCol w="510292">
                  <a:extLst>
                    <a:ext uri="{9D8B030D-6E8A-4147-A177-3AD203B41FA5}">
                      <a16:colId xmlns:a16="http://schemas.microsoft.com/office/drawing/2014/main" val="2360029896"/>
                    </a:ext>
                  </a:extLst>
                </a:gridCol>
                <a:gridCol w="510292">
                  <a:extLst>
                    <a:ext uri="{9D8B030D-6E8A-4147-A177-3AD203B41FA5}">
                      <a16:colId xmlns:a16="http://schemas.microsoft.com/office/drawing/2014/main" val="604784951"/>
                    </a:ext>
                  </a:extLst>
                </a:gridCol>
                <a:gridCol w="510292">
                  <a:extLst>
                    <a:ext uri="{9D8B030D-6E8A-4147-A177-3AD203B41FA5}">
                      <a16:colId xmlns:a16="http://schemas.microsoft.com/office/drawing/2014/main" val="2853808527"/>
                    </a:ext>
                  </a:extLst>
                </a:gridCol>
                <a:gridCol w="510292">
                  <a:extLst>
                    <a:ext uri="{9D8B030D-6E8A-4147-A177-3AD203B41FA5}">
                      <a16:colId xmlns:a16="http://schemas.microsoft.com/office/drawing/2014/main" val="2489562385"/>
                    </a:ext>
                  </a:extLst>
                </a:gridCol>
              </a:tblGrid>
              <a:tr h="278130">
                <a:tc>
                  <a:txBody>
                    <a:bodyPr/>
                    <a:lstStyle/>
                    <a:p>
                      <a:r>
                        <a:rPr lang="en-US" sz="1100" b="0" dirty="0">
                          <a:solidFill>
                            <a:schemeClr val="tx1"/>
                          </a:solidFill>
                          <a:latin typeface="Courier New" panose="02070309020205020404" pitchFamily="49" charset="0"/>
                          <a:cs typeface="Courier New" panose="02070309020205020404" pitchFamily="49" charset="0"/>
                        </a:rPr>
                        <a:t>Variant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r>
                        <a:rPr lang="en-US" sz="1100" b="0" dirty="0">
                          <a:solidFill>
                            <a:schemeClr val="tx1"/>
                          </a:solidFill>
                          <a:latin typeface="Courier New" panose="02070309020205020404" pitchFamily="49" charset="0"/>
                          <a:cs typeface="Courier New" panose="02070309020205020404" pitchFamily="49" charset="0"/>
                        </a:rPr>
                        <a:t>Individuals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6123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3947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2. AA:A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098986"/>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3.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649992"/>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4. T:C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468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5. 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84629"/>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6. 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105066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7. G:C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936220"/>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8. 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86313"/>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9. A:AT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609107"/>
                  </a:ext>
                </a:extLst>
              </a:tr>
              <a:tr h="278130">
                <a:tc>
                  <a:txBody>
                    <a:bodyPr/>
                    <a:lstStyle/>
                    <a:p>
                      <a:r>
                        <a:rPr lang="en-US" sz="1100" b="0" dirty="0">
                          <a:solidFill>
                            <a:schemeClr val="tx1"/>
                          </a:solidFill>
                          <a:latin typeface="Courier New" panose="02070309020205020404" pitchFamily="49" charset="0"/>
                          <a:cs typeface="Courier New" panose="02070309020205020404" pitchFamily="49" charset="0"/>
                        </a:rPr>
                        <a:t>10.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Courier New" panose="02070309020205020404" pitchFamily="49" charset="0"/>
                          <a:cs typeface="Courier New" panose="02070309020205020404" pitchFamily="49" charset="0"/>
                        </a:rPr>
                        <a:t>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721418"/>
                  </a:ext>
                </a:extLst>
              </a:tr>
              <a:tr h="278130">
                <a:tc gridSpan="2">
                  <a:txBody>
                    <a:bodyPr/>
                    <a:lstStyle/>
                    <a:p>
                      <a:r>
                        <a:rPr lang="en-US" sz="1100" b="0" dirty="0">
                          <a:solidFill>
                            <a:schemeClr val="tx1"/>
                          </a:solidFill>
                          <a:latin typeface="Courier New" panose="02070309020205020404" pitchFamily="49" charset="0"/>
                          <a:cs typeface="Courier New" panose="02070309020205020404" pitchFamily="49" charset="0"/>
                        </a:rPr>
                        <a:t>Variant score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b="0" dirty="0">
                        <a:solidFill>
                          <a:schemeClr val="tx1"/>
                        </a:solidFill>
                        <a:latin typeface="Courier New" panose="02070309020205020404" pitchFamily="49" charset="0"/>
                        <a:cs typeface="Courier New" panose="02070309020205020404" pitchFamily="49"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ourier New" panose="02070309020205020404" pitchFamily="49" charset="0"/>
                          <a:cs typeface="Courier New" panose="02070309020205020404" pitchFamily="49"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1016"/>
                  </a:ext>
                </a:extLst>
              </a:tr>
            </a:tbl>
          </a:graphicData>
        </a:graphic>
      </p:graphicFrame>
      <p:sp>
        <p:nvSpPr>
          <p:cNvPr id="3" name="TextBox 2">
            <a:extLst>
              <a:ext uri="{FF2B5EF4-FFF2-40B4-BE49-F238E27FC236}">
                <a16:creationId xmlns:a16="http://schemas.microsoft.com/office/drawing/2014/main" id="{04E44C54-3F0D-EE40-A72C-0D6CB594E629}"/>
              </a:ext>
            </a:extLst>
          </p:cNvPr>
          <p:cNvSpPr txBox="1"/>
          <p:nvPr/>
        </p:nvSpPr>
        <p:spPr>
          <a:xfrm>
            <a:off x="2743200" y="5865223"/>
            <a:ext cx="5603966" cy="369332"/>
          </a:xfrm>
          <a:prstGeom prst="rect">
            <a:avLst/>
          </a:prstGeom>
          <a:noFill/>
        </p:spPr>
        <p:txBody>
          <a:bodyPr wrap="square" rtlCol="0">
            <a:spAutoFit/>
          </a:bodyPr>
          <a:lstStyle/>
          <a:p>
            <a:r>
              <a:rPr lang="en-US" dirty="0"/>
              <a:t>Use this score as the predictor in a regression model </a:t>
            </a:r>
          </a:p>
        </p:txBody>
      </p:sp>
      <p:sp>
        <p:nvSpPr>
          <p:cNvPr id="5" name="Rectangle 4">
            <a:extLst>
              <a:ext uri="{FF2B5EF4-FFF2-40B4-BE49-F238E27FC236}">
                <a16:creationId xmlns:a16="http://schemas.microsoft.com/office/drawing/2014/main" id="{B1A085C0-CDA6-7442-91F9-11411BA12F6F}"/>
              </a:ext>
            </a:extLst>
          </p:cNvPr>
          <p:cNvSpPr/>
          <p:nvPr/>
        </p:nvSpPr>
        <p:spPr>
          <a:xfrm>
            <a:off x="528805" y="1580641"/>
            <a:ext cx="5018361" cy="369332"/>
          </a:xfrm>
          <a:prstGeom prst="rect">
            <a:avLst/>
          </a:prstGeom>
        </p:spPr>
        <p:txBody>
          <a:bodyPr wrap="none">
            <a:spAutoFit/>
          </a:bodyPr>
          <a:lstStyle/>
          <a:p>
            <a:r>
              <a:rPr lang="en-GB" dirty="0">
                <a:solidFill>
                  <a:srgbClr val="000000"/>
                </a:solidFill>
                <a:latin typeface="Calibri" panose="020F0502020204030204" pitchFamily="34" charset="0"/>
                <a:cs typeface="Calibri" panose="020F0502020204030204" pitchFamily="34" charset="0"/>
              </a:rPr>
              <a:t>Count up the number of rare variants per individual</a:t>
            </a:r>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97DA077-D5D8-4340-A2DF-C1F48A676FDD}"/>
              </a:ext>
            </a:extLst>
          </p:cNvPr>
          <p:cNvSpPr/>
          <p:nvPr/>
        </p:nvSpPr>
        <p:spPr>
          <a:xfrm>
            <a:off x="7205084" y="6354374"/>
            <a:ext cx="1697003" cy="276999"/>
          </a:xfrm>
          <a:prstGeom prst="rect">
            <a:avLst/>
          </a:prstGeom>
        </p:spPr>
        <p:txBody>
          <a:bodyPr wrap="none">
            <a:spAutoFit/>
          </a:bodyPr>
          <a:lstStyle/>
          <a:p>
            <a:r>
              <a:rPr lang="en-GB" sz="1200" i="1" dirty="0">
                <a:solidFill>
                  <a:srgbClr val="000000"/>
                </a:solidFill>
                <a:latin typeface="Calibri" panose="020F0502020204030204" pitchFamily="34" charset="0"/>
                <a:cs typeface="Calibri" panose="020F0502020204030204" pitchFamily="34" charset="0"/>
              </a:rPr>
              <a:t>Morris and </a:t>
            </a:r>
            <a:r>
              <a:rPr lang="en-GB" sz="1200" i="1" dirty="0" err="1">
                <a:solidFill>
                  <a:srgbClr val="000000"/>
                </a:solidFill>
                <a:latin typeface="Calibri" panose="020F0502020204030204" pitchFamily="34" charset="0"/>
                <a:cs typeface="Calibri" panose="020F0502020204030204" pitchFamily="34" charset="0"/>
              </a:rPr>
              <a:t>Zeggini</a:t>
            </a:r>
            <a:r>
              <a:rPr lang="en-GB" sz="1200" i="1" dirty="0">
                <a:solidFill>
                  <a:srgbClr val="000000"/>
                </a:solidFill>
                <a:latin typeface="Calibri" panose="020F0502020204030204" pitchFamily="34" charset="0"/>
                <a:cs typeface="Calibri" panose="020F0502020204030204" pitchFamily="34" charset="0"/>
              </a:rPr>
              <a:t> 2010</a:t>
            </a:r>
            <a:endParaRPr lang="en-US" sz="1200" i="1" dirty="0"/>
          </a:p>
        </p:txBody>
      </p:sp>
    </p:spTree>
    <p:extLst>
      <p:ext uri="{BB962C8B-B14F-4D97-AF65-F5344CB8AC3E}">
        <p14:creationId xmlns:p14="http://schemas.microsoft.com/office/powerpoint/2010/main" val="3747602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4568</TotalTime>
  <Words>3915</Words>
  <Application>Microsoft Macintosh PowerPoint</Application>
  <PresentationFormat>On-screen Show (4:3)</PresentationFormat>
  <Paragraphs>1547</Paragraphs>
  <Slides>34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vt:lpstr>
      <vt:lpstr>Calibri</vt:lpstr>
      <vt:lpstr>Calibri Light</vt:lpstr>
      <vt:lpstr>Courier New</vt:lpstr>
      <vt:lpstr>Helvetica</vt:lpstr>
      <vt:lpstr>Office Theme</vt:lpstr>
      <vt:lpstr>Rare Variant Association Testing</vt:lpstr>
      <vt:lpstr>Why are we interested in rare variants?</vt:lpstr>
      <vt:lpstr>Why are we interested in rare variants?</vt:lpstr>
      <vt:lpstr>Why do we expect rare variants to contribute to common disease?</vt:lpstr>
      <vt:lpstr>Rare variants and height</vt:lpstr>
      <vt:lpstr>Single variant association testing</vt:lpstr>
      <vt:lpstr>How do we overcome these limitations?</vt:lpstr>
      <vt:lpstr>Toy example</vt:lpstr>
      <vt:lpstr>Toy example</vt:lpstr>
      <vt:lpstr>Toy example</vt:lpstr>
      <vt:lpstr>Burden tests - limitations</vt:lpstr>
      <vt:lpstr>Consequences of protein coding variation</vt:lpstr>
      <vt:lpstr>Loss-of-function variation</vt:lpstr>
      <vt:lpstr>Loss-of-function variation</vt:lpstr>
      <vt:lpstr>Toy example</vt:lpstr>
      <vt:lpstr>Toy example</vt:lpstr>
      <vt:lpstr>Toy example</vt:lpstr>
      <vt:lpstr>Toy example</vt:lpstr>
      <vt:lpstr>Toy example</vt:lpstr>
      <vt:lpstr>LoF variation in UKBB</vt:lpstr>
      <vt:lpstr>Protective LoF variants in IFIH1 in immune related disorders </vt:lpstr>
      <vt:lpstr>Burden tests - summary</vt:lpstr>
      <vt:lpstr>An alternative approach</vt:lpstr>
      <vt:lpstr>Binomial Expectation</vt:lpstr>
      <vt:lpstr>Binomial Expectation</vt:lpstr>
      <vt:lpstr>Binomial Expectation</vt:lpstr>
      <vt:lpstr>Binomial Expectation</vt:lpstr>
      <vt:lpstr>Binomial Expectation</vt:lpstr>
      <vt:lpstr>What does signal look like?</vt:lpstr>
      <vt:lpstr>APOB – Triglycerides</vt:lpstr>
      <vt:lpstr>APOB – Triglycerides</vt:lpstr>
      <vt:lpstr>C-alpha and SKAT</vt:lpstr>
      <vt:lpstr>Summary</vt:lpstr>
      <vt:lpstr>It’s a mixture we’re looking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Rare Variant Association Testing</dc:title>
  <dc:creator>Microsoft Office User</dc:creator>
  <cp:lastModifiedBy>Microsoft Office User</cp:lastModifiedBy>
  <cp:revision>64</cp:revision>
  <dcterms:created xsi:type="dcterms:W3CDTF">2019-03-04T12:34:56Z</dcterms:created>
  <dcterms:modified xsi:type="dcterms:W3CDTF">2019-03-07T17:19:52Z</dcterms:modified>
</cp:coreProperties>
</file>