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61" r:id="rId6"/>
    <p:sldId id="263" r:id="rId7"/>
    <p:sldId id="288" r:id="rId8"/>
    <p:sldId id="287" r:id="rId9"/>
    <p:sldId id="284" r:id="rId10"/>
    <p:sldId id="307" r:id="rId11"/>
    <p:sldId id="300" r:id="rId12"/>
    <p:sldId id="301" r:id="rId13"/>
    <p:sldId id="309" r:id="rId14"/>
    <p:sldId id="302" r:id="rId15"/>
    <p:sldId id="303" r:id="rId16"/>
    <p:sldId id="304" r:id="rId17"/>
    <p:sldId id="306" r:id="rId18"/>
    <p:sldId id="289" r:id="rId19"/>
    <p:sldId id="290" r:id="rId20"/>
    <p:sldId id="308" r:id="rId21"/>
    <p:sldId id="316" r:id="rId22"/>
    <p:sldId id="293" r:id="rId23"/>
    <p:sldId id="318" r:id="rId24"/>
    <p:sldId id="321" r:id="rId25"/>
    <p:sldId id="320" r:id="rId26"/>
    <p:sldId id="331" r:id="rId27"/>
    <p:sldId id="333" r:id="rId28"/>
    <p:sldId id="334" r:id="rId29"/>
    <p:sldId id="335" r:id="rId30"/>
    <p:sldId id="322" r:id="rId31"/>
    <p:sldId id="338" r:id="rId32"/>
    <p:sldId id="324" r:id="rId33"/>
    <p:sldId id="337" r:id="rId34"/>
    <p:sldId id="340" r:id="rId35"/>
    <p:sldId id="342" r:id="rId36"/>
    <p:sldId id="332" r:id="rId37"/>
    <p:sldId id="313" r:id="rId38"/>
    <p:sldId id="343" r:id="rId39"/>
    <p:sldId id="365" r:id="rId40"/>
    <p:sldId id="366" r:id="rId41"/>
    <p:sldId id="367" r:id="rId42"/>
    <p:sldId id="359" r:id="rId43"/>
    <p:sldId id="345" r:id="rId44"/>
    <p:sldId id="360" r:id="rId45"/>
    <p:sldId id="347" r:id="rId46"/>
    <p:sldId id="351" r:id="rId47"/>
    <p:sldId id="352" r:id="rId48"/>
    <p:sldId id="353" r:id="rId49"/>
    <p:sldId id="364" r:id="rId50"/>
    <p:sldId id="362" r:id="rId51"/>
    <p:sldId id="363" r:id="rId52"/>
    <p:sldId id="369" r:id="rId53"/>
    <p:sldId id="368" r:id="rId54"/>
    <p:sldId id="370" r:id="rId55"/>
    <p:sldId id="371" r:id="rId56"/>
    <p:sldId id="361" r:id="rId57"/>
    <p:sldId id="373" r:id="rId58"/>
    <p:sldId id="37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833"/>
  </p:normalViewPr>
  <p:slideViewPr>
    <p:cSldViewPr snapToGrid="0" snapToObjects="1">
      <p:cViewPr varScale="1">
        <p:scale>
          <a:sx n="95" d="100"/>
          <a:sy n="95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commentAuthors" Target="commentAuthors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4T18:48:07.380" idx="1">
    <p:pos x="7576" y="4426"/>
    <p:text/>
    <p:extLst>
      <p:ext uri="{C676402C-5697-4E1C-873F-D02D1690AC5C}">
        <p15:threadingInfo xmlns:p15="http://schemas.microsoft.com/office/powerpoint/2012/main" timeZoneBias="-480"/>
      </p:ext>
    </p:extLst>
  </p:cm>
  <p:cm authorId="2" dt="2019-03-04T18:49:45.97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844DA-837C-3548-9A42-14EDCF503CB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64BF-8857-E448-8526-EB3D2FB2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64BF-8857-E448-8526-EB3D2FB20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64BF-8857-E448-8526-EB3D2FB20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64BF-8857-E448-8526-EB3D2FB20B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1FA28-11D9-034B-8DA3-8F5DACC3E996}" type="slidenum">
              <a:rPr lang="en-GB" altLang="en-US"/>
              <a:pPr>
                <a:defRPr/>
              </a:pPr>
              <a:t>43</a:t>
            </a:fld>
            <a:endParaRPr lang="en-GB" alt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56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E8F5E-204D-0542-A02A-B4320BE91499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359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altLang="en-US" sz="1800" smtClean="0"/>
              <a:t>Linkage is due to the tendency for alleles on the same chromosome to be co-transmitted. In this diagram, alleles A, B and C are on one chromosome, while alleles 1, 2 and 3 are on the homologous chromosome. During meiosis, crossovers occur between the homologous chromosomes to form recombinants, for example, a chromosome containing allele A alongside alleles 2 and 3. The closer the two alleles, the less likely that they will be separated by crossover during meiosis. </a:t>
            </a:r>
          </a:p>
        </p:txBody>
      </p:sp>
    </p:spTree>
    <p:extLst>
      <p:ext uri="{BB962C8B-B14F-4D97-AF65-F5344CB8AC3E}">
        <p14:creationId xmlns:p14="http://schemas.microsoft.com/office/powerpoint/2010/main" val="128938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64BF-8857-E448-8526-EB3D2FB20B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506A673-3329-5249-B75E-01619E4EE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6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05DF5-EDF2-3C46-8B58-AFF3DE6C1173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32D7-7A1E-BA4C-8F35-111BDBBB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11" Type="http://schemas.openxmlformats.org/officeDocument/2006/relationships/hyperlink" Target="https://www.youtube.com/watch?v=kDkmSI39sWQ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Biometrical Models and Introduction to Genetic Analysis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Pak Sham, University of Hong Kong</a:t>
            </a:r>
          </a:p>
          <a:p>
            <a:r>
              <a:rPr lang="en-US" sz="1800" dirty="0" smtClean="0"/>
              <a:t>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March 2019</a:t>
            </a:r>
          </a:p>
          <a:p>
            <a:r>
              <a:rPr lang="en-US" sz="1800" dirty="0" smtClean="0"/>
              <a:t>The 2019 International Workshop on Statistical Genetics Methods for Human Complex Traits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65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Population genotype frequencies</a:t>
            </a:r>
            <a:endParaRPr lang="en-GB" alt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sz="2000" dirty="0"/>
              <a:t>W</a:t>
            </a:r>
            <a:r>
              <a:rPr lang="en-GB" altLang="en-US" sz="2000" dirty="0" smtClean="0"/>
              <a:t>e also </a:t>
            </a:r>
            <a:r>
              <a:rPr lang="en-GB" altLang="en-US" sz="2000" dirty="0" smtClean="0"/>
              <a:t>need to specify the frequencies of the 3 genotypes in the population</a:t>
            </a:r>
          </a:p>
          <a:p>
            <a:r>
              <a:rPr lang="en-GB" altLang="en-US" sz="2000" dirty="0" smtClean="0"/>
              <a:t>In </a:t>
            </a:r>
            <a:r>
              <a:rPr lang="en-GB" altLang="en-US" sz="2000" dirty="0"/>
              <a:t>a large population under random </a:t>
            </a:r>
            <a:r>
              <a:rPr lang="en-GB" altLang="en-US" sz="2000" dirty="0" smtClean="0"/>
              <a:t>mating, the frequencies of genotypes </a:t>
            </a:r>
            <a:r>
              <a:rPr lang="en-GB" altLang="en-US" sz="2000" dirty="0" smtClean="0">
                <a:solidFill>
                  <a:srgbClr val="FF0000"/>
                </a:solidFill>
              </a:rPr>
              <a:t>AA</a:t>
            </a:r>
            <a:r>
              <a:rPr lang="en-GB" altLang="en-US" sz="2000" dirty="0" smtClean="0"/>
              <a:t>, </a:t>
            </a:r>
            <a:r>
              <a:rPr lang="en-GB" altLang="en-US" sz="2000" dirty="0" smtClean="0">
                <a:solidFill>
                  <a:srgbClr val="FF0000"/>
                </a:solidFill>
              </a:rPr>
              <a:t>Aa</a:t>
            </a:r>
            <a:r>
              <a:rPr lang="en-GB" altLang="en-US" sz="2000" dirty="0" smtClean="0"/>
              <a:t> and </a:t>
            </a:r>
            <a:r>
              <a:rPr lang="en-GB" altLang="en-US" sz="2000" dirty="0" smtClean="0">
                <a:solidFill>
                  <a:srgbClr val="FF0000"/>
                </a:solidFill>
              </a:rPr>
              <a:t>aa</a:t>
            </a:r>
            <a:r>
              <a:rPr lang="en-GB" altLang="en-US" sz="2000" dirty="0" smtClean="0"/>
              <a:t> follow the </a:t>
            </a:r>
            <a:r>
              <a:rPr lang="en-GB" altLang="en-US" sz="2000" dirty="0" smtClean="0">
                <a:solidFill>
                  <a:srgbClr val="FF0000"/>
                </a:solidFill>
              </a:rPr>
              <a:t>binomial proportions </a:t>
            </a:r>
            <a:r>
              <a:rPr lang="en-GB" altLang="en-US" sz="2000" dirty="0"/>
              <a:t>s </a:t>
            </a:r>
            <a:r>
              <a:rPr lang="en-GB" altLang="en-US" sz="2000" b="1" dirty="0">
                <a:solidFill>
                  <a:srgbClr val="FF0000"/>
                </a:solidFill>
              </a:rPr>
              <a:t>p</a:t>
            </a:r>
            <a:r>
              <a:rPr lang="en-GB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GB" altLang="en-US" sz="2000" dirty="0"/>
              <a:t>:</a:t>
            </a:r>
            <a:r>
              <a:rPr lang="en-GB" altLang="en-US" sz="2000" b="1" dirty="0">
                <a:solidFill>
                  <a:srgbClr val="FF0000"/>
                </a:solidFill>
              </a:rPr>
              <a:t>2pq</a:t>
            </a:r>
            <a:r>
              <a:rPr lang="en-GB" altLang="en-US" sz="2000" dirty="0"/>
              <a:t>:</a:t>
            </a:r>
            <a:r>
              <a:rPr lang="en-GB" altLang="en-US" sz="2000" b="1" dirty="0">
                <a:solidFill>
                  <a:srgbClr val="FF0000"/>
                </a:solidFill>
              </a:rPr>
              <a:t>q</a:t>
            </a:r>
            <a:r>
              <a:rPr lang="en-GB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GB" altLang="en-US" sz="2000" dirty="0" smtClean="0"/>
              <a:t>, where p and q (=1-p) are the frequencies of alleles A and a</a:t>
            </a:r>
          </a:p>
          <a:p>
            <a:r>
              <a:rPr lang="en-GB" altLang="en-US" sz="2000" dirty="0" smtClean="0"/>
              <a:t>Genotypes in such proportions are said to be in Hardy-Weinberg equilibrium; deviation from such proportions is called </a:t>
            </a:r>
            <a:r>
              <a:rPr lang="en-GB" altLang="en-US" sz="2000" dirty="0" smtClean="0">
                <a:solidFill>
                  <a:srgbClr val="FF0000"/>
                </a:solidFill>
              </a:rPr>
              <a:t>Hardy-Weinberg Disequilibrium</a:t>
            </a:r>
            <a:r>
              <a:rPr lang="en-GB" altLang="en-US" sz="2000" dirty="0" smtClean="0"/>
              <a:t> (HWD)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52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/>
              <a:t>Derivation of Hardy-Weinberg proportions</a:t>
            </a:r>
            <a:endParaRPr lang="en-GB" altLang="en-US" sz="4000" dirty="0"/>
          </a:p>
        </p:txBody>
      </p:sp>
      <p:graphicFrame>
        <p:nvGraphicFramePr>
          <p:cNvPr id="113700" name="Group 36"/>
          <p:cNvGraphicFramePr>
            <a:graphicFrameLocks noGrp="1"/>
          </p:cNvGraphicFramePr>
          <p:nvPr/>
        </p:nvGraphicFramePr>
        <p:xfrm>
          <a:off x="1981200" y="2667000"/>
          <a:ext cx="3657600" cy="31242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</a:tblGrid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18" name="Group 54"/>
          <p:cNvGraphicFramePr>
            <a:graphicFrameLocks noGrp="1"/>
          </p:cNvGraphicFramePr>
          <p:nvPr/>
        </p:nvGraphicFramePr>
        <p:xfrm>
          <a:off x="6172200" y="2971800"/>
          <a:ext cx="3733800" cy="243840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Allele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P+Q/2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R+Q/2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638746"/>
            <a:ext cx="887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Parental frequencies </a:t>
            </a:r>
            <a:r>
              <a:rPr lang="mr-IN" sz="2400" dirty="0" smtClean="0"/>
              <a:t>–</a:t>
            </a:r>
            <a:r>
              <a:rPr lang="en-US" sz="2400" dirty="0" smtClean="0"/>
              <a:t> not necessarily in Hardy-Weinberg proportions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6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/>
              <a:t>Random mating</a:t>
            </a:r>
            <a:endParaRPr lang="en-GB" altLang="en-US" sz="4000" dirty="0"/>
          </a:p>
        </p:txBody>
      </p:sp>
      <p:graphicFrame>
        <p:nvGraphicFramePr>
          <p:cNvPr id="114730" name="Group 4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65999051"/>
              </p:ext>
            </p:extLst>
          </p:nvPr>
        </p:nvGraphicFramePr>
        <p:xfrm>
          <a:off x="855023" y="2286000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GB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  <a:r>
                        <a:rPr kumimoji="0" lang="en-GB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  <a:r>
                        <a:rPr kumimoji="0" lang="en-GB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5023" y="1459855"/>
            <a:ext cx="7095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 </a:t>
            </a:r>
            <a:r>
              <a:rPr lang="en-US" sz="2400" dirty="0" smtClean="0">
                <a:solidFill>
                  <a:srgbClr val="FF0000"/>
                </a:solidFill>
              </a:rPr>
              <a:t>random mating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rgbClr val="FF0000"/>
                </a:solidFill>
              </a:rPr>
              <a:t>mating type frequencies </a:t>
            </a:r>
            <a:r>
              <a:rPr lang="en-US" sz="2400" dirty="0" smtClean="0"/>
              <a:t>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1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Mendelian segregation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05634"/>
            <a:ext cx="6512626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Mendel’s </a:t>
            </a:r>
            <a:r>
              <a:rPr lang="en-US" sz="2400" dirty="0" smtClean="0">
                <a:solidFill>
                  <a:srgbClr val="FF0000"/>
                </a:solidFill>
              </a:rPr>
              <a:t>law of segregation</a:t>
            </a:r>
            <a:r>
              <a:rPr lang="en-US" sz="2400" dirty="0" smtClean="0"/>
              <a:t>: when a parent has heterozygous genotype Aa, there is equal probability for the two alleles (A and a) to be transmitted to an offspring)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262753" y="1948871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Aa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942119" y="2533646"/>
            <a:ext cx="641267" cy="831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583386" y="2533646"/>
            <a:ext cx="677310" cy="831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66454" y="336491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49741" y="3364918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91955" y="263348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58959" y="264819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Segregation ratios</a:t>
            </a:r>
            <a:endParaRPr lang="en-GB" altLang="en-US" dirty="0"/>
          </a:p>
        </p:txBody>
      </p:sp>
      <p:graphicFrame>
        <p:nvGraphicFramePr>
          <p:cNvPr id="115751" name="Group 3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180198168"/>
              </p:ext>
            </p:extLst>
          </p:nvPr>
        </p:nvGraphicFramePr>
        <p:xfrm>
          <a:off x="855023" y="2416175"/>
          <a:ext cx="7772400" cy="41148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  <a:endParaRPr kumimoji="0" lang="en-GB" alt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AA:Aa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0.5:0.5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AA:Aa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0.5:0.5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AA:Aa:aa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0.25:0.5:0.25</a:t>
                      </a:r>
                      <a:endParaRPr kumimoji="0" lang="en-GB" alt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Aa:aa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0.5:0.5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Aa:aa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0.5:0.5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  <a:endParaRPr kumimoji="0" lang="en-GB" alt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5024" y="1395626"/>
            <a:ext cx="815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According to Mendel’s law of segregation, the </a:t>
            </a:r>
            <a:r>
              <a:rPr lang="en-US" sz="2400" dirty="0" smtClean="0">
                <a:solidFill>
                  <a:srgbClr val="FF0000"/>
                </a:solidFill>
              </a:rPr>
              <a:t>offspring genotype frequencies</a:t>
            </a:r>
            <a:r>
              <a:rPr lang="en-US" sz="2400" dirty="0" smtClean="0"/>
              <a:t> for the mating types are: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2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/>
              <a:t>Offspring </a:t>
            </a:r>
            <a:r>
              <a:rPr lang="en-GB" altLang="en-US" sz="4000" dirty="0" smtClean="0"/>
              <a:t>genotype </a:t>
            </a:r>
            <a:r>
              <a:rPr lang="en-GB" altLang="en-US" sz="4000" dirty="0"/>
              <a:t>f</a:t>
            </a:r>
            <a:r>
              <a:rPr lang="en-GB" altLang="en-US" sz="4000" dirty="0" smtClean="0"/>
              <a:t>requencies</a:t>
            </a:r>
            <a:endParaRPr lang="en-GB" altLang="en-US" sz="4000" dirty="0"/>
          </a:p>
        </p:txBody>
      </p:sp>
      <p:graphicFrame>
        <p:nvGraphicFramePr>
          <p:cNvPr id="116776" name="Group 40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034423812"/>
              </p:ext>
            </p:extLst>
          </p:nvPr>
        </p:nvGraphicFramePr>
        <p:xfrm>
          <a:off x="961908" y="2209800"/>
          <a:ext cx="8497888" cy="4075113"/>
        </p:xfrm>
        <a:graphic>
          <a:graphicData uri="http://schemas.openxmlformats.org/drawingml/2006/table">
            <a:tbl>
              <a:tblPr/>
              <a:tblGrid>
                <a:gridCol w="1828800"/>
                <a:gridCol w="6669088"/>
              </a:tblGrid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+PQ+Q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/4 = (P+Q/2)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2PR+PQ+QR+Q</a:t>
                      </a: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/2 = 2(P+Q/2)(R+Q/2)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R2+QR+Q</a:t>
                      </a: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/4 = (R+Q/2)</a:t>
                      </a: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365662"/>
            <a:ext cx="921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Averaging over the mating types, the offspring genotype frequencies 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3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Offspring </a:t>
            </a:r>
            <a:r>
              <a:rPr lang="en-GB" altLang="en-US" dirty="0" smtClean="0"/>
              <a:t>allele </a:t>
            </a:r>
            <a:r>
              <a:rPr lang="en-GB" altLang="en-US" dirty="0"/>
              <a:t>f</a:t>
            </a:r>
            <a:r>
              <a:rPr lang="en-GB" altLang="en-US" dirty="0" smtClean="0"/>
              <a:t>requencies</a:t>
            </a:r>
            <a:endParaRPr lang="en-GB" altLang="en-US" dirty="0"/>
          </a:p>
        </p:txBody>
      </p:sp>
      <p:graphicFrame>
        <p:nvGraphicFramePr>
          <p:cNvPr id="117779" name="Group 1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847641069"/>
              </p:ext>
            </p:extLst>
          </p:nvPr>
        </p:nvGraphicFramePr>
        <p:xfrm>
          <a:off x="985652" y="2286000"/>
          <a:ext cx="8305800" cy="4114800"/>
        </p:xfrm>
        <a:graphic>
          <a:graphicData uri="http://schemas.openxmlformats.org/drawingml/2006/table">
            <a:tbl>
              <a:tblPr/>
              <a:tblGrid>
                <a:gridCol w="1179513"/>
                <a:gridCol w="7126287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Allele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(P+Q/2)</a:t>
                      </a:r>
                      <a:r>
                        <a:rPr kumimoji="0" lang="en-GB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+ (P+Q/2)(R+Q/2) = P+Q/2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(R+Q/2)</a:t>
                      </a:r>
                      <a:r>
                        <a:rPr kumimoji="0" lang="en-GB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+ (P+Q/2)(R+Q/2) = R+Q/2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4476" y="1459855"/>
            <a:ext cx="838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Averaging over the genotypes, the </a:t>
            </a:r>
            <a:r>
              <a:rPr lang="en-US" sz="2400" dirty="0" smtClean="0">
                <a:solidFill>
                  <a:srgbClr val="FF0000"/>
                </a:solidFill>
              </a:rPr>
              <a:t>offspring allele frequencies</a:t>
            </a:r>
            <a:r>
              <a:rPr lang="en-US" sz="2400" dirty="0" smtClean="0"/>
              <a:t> 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Hardy-Weinberg </a:t>
            </a:r>
            <a:r>
              <a:rPr lang="en-GB" altLang="en-US" dirty="0" smtClean="0"/>
              <a:t>equilibrium</a:t>
            </a:r>
            <a:endParaRPr lang="en-GB" altLang="en-US" dirty="0"/>
          </a:p>
        </p:txBody>
      </p:sp>
      <p:graphicFrame>
        <p:nvGraphicFramePr>
          <p:cNvPr id="273442" name="Group 34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13170615"/>
              </p:ext>
            </p:extLst>
          </p:nvPr>
        </p:nvGraphicFramePr>
        <p:xfrm>
          <a:off x="904507" y="2351314"/>
          <a:ext cx="7772400" cy="4141562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15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GB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pq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pq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q</a:t>
                      </a:r>
                      <a:r>
                        <a:rPr kumimoji="0" lang="en-GB" alt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7613" y="1288636"/>
            <a:ext cx="892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genotype can be thought of as consisting of 2 independent factors, one from each parent (as in a 2-way factorial design)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7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Biometrical </a:t>
            </a:r>
            <a:r>
              <a:rPr lang="en-US" altLang="en-US" dirty="0" smtClean="0"/>
              <a:t>model</a:t>
            </a:r>
            <a:r>
              <a:rPr lang="en-US" altLang="en-US" dirty="0"/>
              <a:t>: </a:t>
            </a:r>
            <a:r>
              <a:rPr lang="en-US" altLang="en-US" dirty="0" smtClean="0"/>
              <a:t>mean</a:t>
            </a:r>
            <a:endParaRPr lang="en-US" altLang="en-US" dirty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altLang="en-US" b="1" dirty="0"/>
          </a:p>
          <a:p>
            <a:pPr>
              <a:buFont typeface="Wingdings" charset="2"/>
              <a:buNone/>
            </a:pPr>
            <a:r>
              <a:rPr lang="en-US" altLang="en-US" b="1" dirty="0"/>
              <a:t>Genotype</a:t>
            </a:r>
            <a:r>
              <a:rPr lang="en-US" altLang="en-US" dirty="0"/>
              <a:t>		AA		Aa		aa</a:t>
            </a:r>
          </a:p>
          <a:p>
            <a:pPr>
              <a:buFont typeface="Wingdings" charset="2"/>
              <a:buNone/>
            </a:pPr>
            <a:r>
              <a:rPr lang="en-US" altLang="en-US" b="1" dirty="0"/>
              <a:t>Frequency</a:t>
            </a:r>
            <a:r>
              <a:rPr lang="en-US" altLang="en-US" dirty="0"/>
              <a:t>	</a:t>
            </a:r>
            <a:r>
              <a:rPr lang="en-US" altLang="en-US" dirty="0" smtClean="0"/>
              <a:t>	p</a:t>
            </a:r>
            <a:r>
              <a:rPr lang="en-US" altLang="en-US" baseline="22000" dirty="0" smtClean="0"/>
              <a:t>2</a:t>
            </a:r>
            <a:r>
              <a:rPr lang="en-US" altLang="en-US" dirty="0"/>
              <a:t>		2pq		q</a:t>
            </a:r>
            <a:r>
              <a:rPr lang="en-US" altLang="en-US" baseline="22000" dirty="0"/>
              <a:t>2</a:t>
            </a:r>
            <a:endParaRPr lang="en-US" altLang="en-US" dirty="0"/>
          </a:p>
          <a:p>
            <a:pPr>
              <a:buFont typeface="Wingdings" charset="2"/>
              <a:buNone/>
            </a:pPr>
            <a:r>
              <a:rPr lang="en-US" altLang="en-US" b="1" dirty="0" smtClean="0"/>
              <a:t>Effect	</a:t>
            </a:r>
            <a:r>
              <a:rPr lang="en-US" altLang="en-US" dirty="0"/>
              <a:t>		a		d		-a</a:t>
            </a:r>
            <a:endParaRPr lang="en-US" altLang="en-US" baseline="22000" dirty="0"/>
          </a:p>
          <a:p>
            <a:pPr>
              <a:buFont typeface="Wingdings" charset="2"/>
              <a:buNone/>
            </a:pPr>
            <a:endParaRPr lang="en-US" altLang="en-US" dirty="0"/>
          </a:p>
          <a:p>
            <a:pPr>
              <a:buFont typeface="Wingdings" charset="2"/>
              <a:buNone/>
            </a:pPr>
            <a:r>
              <a:rPr lang="en-US" altLang="en-US" b="1" dirty="0"/>
              <a:t>Mean</a:t>
            </a:r>
            <a:r>
              <a:rPr lang="en-US" altLang="en-US" dirty="0"/>
              <a:t> 	m = p</a:t>
            </a:r>
            <a:r>
              <a:rPr lang="en-US" altLang="en-US" baseline="22000" dirty="0"/>
              <a:t>2</a:t>
            </a:r>
            <a:r>
              <a:rPr lang="en-US" altLang="en-US" dirty="0"/>
              <a:t>(a) + 2pq(d) + q</a:t>
            </a:r>
            <a:r>
              <a:rPr lang="en-US" altLang="en-US" baseline="22000" dirty="0"/>
              <a:t>2</a:t>
            </a:r>
            <a:r>
              <a:rPr lang="en-US" altLang="en-US" dirty="0"/>
              <a:t>(-a)</a:t>
            </a:r>
          </a:p>
          <a:p>
            <a:pPr>
              <a:buFont typeface="Wingdings" charset="2"/>
              <a:buNone/>
            </a:pPr>
            <a:r>
              <a:rPr lang="en-US" altLang="en-US" dirty="0"/>
              <a:t>			    = (p-q)a + 2pqd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527324"/>
            <a:ext cx="908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mean effect of genotype under Hardy-Weinberg Equilibrium is thus</a:t>
            </a:r>
            <a:endParaRPr lang="en-US" sz="24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54091"/>
              </p:ext>
            </p:extLst>
          </p:nvPr>
        </p:nvGraphicFramePr>
        <p:xfrm>
          <a:off x="8642577" y="5949403"/>
          <a:ext cx="2995241" cy="72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1409088" imgH="342751" progId="Equation.3">
                  <p:embed/>
                </p:oleObj>
              </mc:Choice>
              <mc:Fallback>
                <p:oleObj name="Equation" r:id="rId3" imgW="140908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577" y="5949403"/>
                        <a:ext cx="2995241" cy="724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9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Biometrical </a:t>
            </a:r>
            <a:r>
              <a:rPr lang="en-US" altLang="en-US" dirty="0" smtClean="0"/>
              <a:t>model</a:t>
            </a:r>
            <a:r>
              <a:rPr lang="en-US" altLang="en-US" dirty="0"/>
              <a:t>: </a:t>
            </a:r>
            <a:r>
              <a:rPr lang="en-US" altLang="en-US" dirty="0" smtClean="0"/>
              <a:t>variance</a:t>
            </a:r>
            <a:endParaRPr lang="en-US" alt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7772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endParaRPr lang="en-US" altLang="en-US" sz="2400" b="1" dirty="0"/>
          </a:p>
          <a:p>
            <a:pPr>
              <a:buFont typeface="Wingdings" charset="2"/>
              <a:buNone/>
            </a:pPr>
            <a:r>
              <a:rPr lang="en-US" altLang="en-US" sz="2400" b="1" dirty="0"/>
              <a:t>Genotype</a:t>
            </a:r>
            <a:r>
              <a:rPr lang="en-US" altLang="en-US" sz="2400" dirty="0"/>
              <a:t>		AA		Aa		aa</a:t>
            </a:r>
          </a:p>
          <a:p>
            <a:pPr>
              <a:buFont typeface="Wingdings" charset="2"/>
              <a:buNone/>
            </a:pPr>
            <a:r>
              <a:rPr lang="en-US" altLang="en-US" sz="2400" b="1" dirty="0"/>
              <a:t>Frequency</a:t>
            </a:r>
            <a:r>
              <a:rPr lang="en-US" altLang="en-US" sz="2400" dirty="0"/>
              <a:t>		p</a:t>
            </a:r>
            <a:r>
              <a:rPr lang="en-US" altLang="en-US" sz="2400" baseline="22000" dirty="0"/>
              <a:t>2</a:t>
            </a:r>
            <a:r>
              <a:rPr lang="en-US" altLang="en-US" sz="2400" dirty="0"/>
              <a:t>		2pq		q</a:t>
            </a:r>
            <a:r>
              <a:rPr lang="en-US" altLang="en-US" sz="2400" baseline="22000" dirty="0"/>
              <a:t>2</a:t>
            </a:r>
            <a:endParaRPr lang="en-US" altLang="en-US" sz="2400" dirty="0"/>
          </a:p>
          <a:p>
            <a:pPr>
              <a:buFont typeface="Wingdings" charset="2"/>
              <a:buNone/>
            </a:pPr>
            <a:r>
              <a:rPr lang="en-US" altLang="en-US" sz="2400" b="1" dirty="0" smtClean="0"/>
              <a:t>(X-m)</a:t>
            </a:r>
            <a:r>
              <a:rPr lang="en-US" altLang="en-US" sz="2400" b="1" baseline="30000" dirty="0" smtClean="0"/>
              <a:t>2</a:t>
            </a:r>
            <a:r>
              <a:rPr lang="en-US" altLang="en-US" sz="2400" dirty="0"/>
              <a:t>		</a:t>
            </a:r>
            <a:r>
              <a:rPr lang="en-US" altLang="en-US" sz="2400" dirty="0" smtClean="0"/>
              <a:t>	(</a:t>
            </a:r>
            <a:r>
              <a:rPr lang="en-US" altLang="en-US" sz="2400" dirty="0"/>
              <a:t>a-m)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		(d-m)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		(-a-m)</a:t>
            </a:r>
            <a:r>
              <a:rPr lang="en-US" altLang="en-US" sz="2400" baseline="30000" dirty="0"/>
              <a:t>2</a:t>
            </a:r>
            <a:endParaRPr lang="en-US" altLang="en-US" sz="2400" dirty="0"/>
          </a:p>
          <a:p>
            <a:endParaRPr lang="en-US" altLang="en-US" sz="2400" dirty="0"/>
          </a:p>
          <a:p>
            <a:pPr>
              <a:buFont typeface="Wingdings" charset="2"/>
              <a:buNone/>
            </a:pPr>
            <a:r>
              <a:rPr lang="en-US" altLang="en-US" sz="2400" b="1" dirty="0"/>
              <a:t>Variance</a:t>
            </a:r>
            <a:r>
              <a:rPr lang="en-US" altLang="en-US" sz="2400" dirty="0"/>
              <a:t> 	= (a-m)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p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(d-m)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2pq + (-a-m)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q</a:t>
            </a:r>
            <a:r>
              <a:rPr lang="en-US" altLang="en-US" sz="2400" baseline="30000" dirty="0"/>
              <a:t>2 	</a:t>
            </a:r>
            <a:r>
              <a:rPr lang="en-US" altLang="en-US" sz="2400" dirty="0"/>
              <a:t>	  </a:t>
            </a:r>
            <a:endParaRPr lang="en-US" altLang="en-US" sz="2400" dirty="0" smtClean="0"/>
          </a:p>
          <a:p>
            <a:pPr>
              <a:buFont typeface="Wingdings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		=  </a:t>
            </a:r>
            <a:r>
              <a:rPr lang="en-US" altLang="en-US" sz="2400" dirty="0"/>
              <a:t>2pq[a+(q-p)d]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(2pqd)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 </a:t>
            </a:r>
          </a:p>
          <a:p>
            <a:pPr>
              <a:buFont typeface="Wingdings" charset="2"/>
              <a:buNone/>
            </a:pPr>
            <a:endParaRPr lang="en-US" altLang="en-US" sz="24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643212"/>
            <a:ext cx="6174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variance of the genotypic effect is therefore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557651"/>
            <a:ext cx="312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(intermediate steps not shown)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39454"/>
              </p:ext>
            </p:extLst>
          </p:nvPr>
        </p:nvGraphicFramePr>
        <p:xfrm>
          <a:off x="8471065" y="5397768"/>
          <a:ext cx="3404260" cy="123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1676400" imgH="609600" progId="Equation.3">
                  <p:embed/>
                </p:oleObj>
              </mc:Choice>
              <mc:Fallback>
                <p:oleObj name="Equation" r:id="rId3" imgW="16764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065" y="5397768"/>
                        <a:ext cx="3404260" cy="1237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biometrical 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20" y="1953281"/>
            <a:ext cx="7153894" cy="3593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do genes contribute to the biometrical (statistical) properties of continuous (quantitative) traits in the populations</a:t>
            </a:r>
          </a:p>
          <a:p>
            <a:r>
              <a:rPr lang="en-US" sz="2000" dirty="0" smtClean="0"/>
              <a:t>For single trait, biometrical properties include</a:t>
            </a:r>
          </a:p>
          <a:p>
            <a:pPr lvl="1"/>
            <a:r>
              <a:rPr lang="en-US" sz="2000" dirty="0" smtClean="0"/>
              <a:t>Means and Variances in individuals</a:t>
            </a:r>
          </a:p>
          <a:p>
            <a:pPr lvl="1"/>
            <a:r>
              <a:rPr lang="en-US" sz="2000" dirty="0" err="1" smtClean="0"/>
              <a:t>Covariances</a:t>
            </a:r>
            <a:r>
              <a:rPr lang="en-US" sz="2000" dirty="0" smtClean="0"/>
              <a:t> between relatives</a:t>
            </a:r>
          </a:p>
          <a:p>
            <a:r>
              <a:rPr lang="en-US" sz="2000" dirty="0" smtClean="0"/>
              <a:t>For multiple traits, biometrical properties also include</a:t>
            </a:r>
          </a:p>
          <a:p>
            <a:pPr lvl="1"/>
            <a:r>
              <a:rPr lang="en-US" sz="2000" dirty="0" err="1" smtClean="0"/>
              <a:t>Covariances</a:t>
            </a:r>
            <a:r>
              <a:rPr lang="en-US" sz="2000" dirty="0" smtClean="0"/>
              <a:t> between different traits in the same individual</a:t>
            </a:r>
          </a:p>
          <a:p>
            <a:pPr lvl="1"/>
            <a:r>
              <a:rPr lang="en-US" sz="2000" dirty="0" err="1" smtClean="0"/>
              <a:t>Covariances</a:t>
            </a:r>
            <a:r>
              <a:rPr lang="en-US" sz="2000" dirty="0" smtClean="0"/>
              <a:t> between different traits in different (related) individuals</a:t>
            </a:r>
            <a:endParaRPr lang="en-US" sz="2000" dirty="0"/>
          </a:p>
        </p:txBody>
      </p:sp>
      <p:pic>
        <p:nvPicPr>
          <p:cNvPr id="4" name="Picture 3" descr="IMG_20140303_0554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81" y="1953281"/>
            <a:ext cx="2494973" cy="33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allele effect, additive variance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9892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 first </a:t>
                </a:r>
                <a:r>
                  <a:rPr lang="en-US" sz="2000" dirty="0" smtClean="0"/>
                  <a:t>variance component </a:t>
                </a:r>
                <a:r>
                  <a:rPr lang="en-US" sz="2000" dirty="0" smtClean="0"/>
                  <a:t>is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due the additive effects of the two alleles of the genotype:</a:t>
                </a:r>
              </a:p>
              <a:p>
                <a:r>
                  <a:rPr lang="en-US" sz="2000" dirty="0" smtClean="0"/>
                  <a:t>The presence of dominance (i.e. when d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sz="2000" dirty="0" smtClean="0"/>
                  <a:t>0) means that the effect of an allele depends on the other allele in the genotype:</a:t>
                </a:r>
              </a:p>
              <a:p>
                <a:pPr lvl="1"/>
                <a:r>
                  <a:rPr lang="en-US" sz="2000" dirty="0" smtClean="0"/>
                  <a:t>When the other allele is A, the effect of allele A is a-d (i.e. effect of AA </a:t>
                </a:r>
                <a:r>
                  <a:rPr lang="mr-IN" sz="2000" dirty="0" smtClean="0"/>
                  <a:t>–</a:t>
                </a:r>
                <a:r>
                  <a:rPr lang="en-US" sz="2000" dirty="0" smtClean="0"/>
                  <a:t> effect of Aa)</a:t>
                </a:r>
              </a:p>
              <a:p>
                <a:pPr lvl="1"/>
                <a:r>
                  <a:rPr lang="en-US" sz="2000" dirty="0" smtClean="0"/>
                  <a:t>When the other allele is a, the effect of allele A is </a:t>
                </a:r>
                <a:r>
                  <a:rPr lang="en-US" sz="2000" dirty="0" err="1" smtClean="0"/>
                  <a:t>a+d</a:t>
                </a:r>
                <a:r>
                  <a:rPr lang="en-US" sz="2000" dirty="0" smtClean="0"/>
                  <a:t> (i.e. effect of Aa </a:t>
                </a:r>
                <a:r>
                  <a:rPr lang="mr-IN" sz="2000" dirty="0" smtClean="0"/>
                  <a:t>–</a:t>
                </a:r>
                <a:r>
                  <a:rPr lang="en-US" sz="2000" dirty="0" smtClean="0"/>
                  <a:t> effect of aa) </a:t>
                </a:r>
              </a:p>
              <a:p>
                <a:r>
                  <a:rPr lang="en-US" sz="2000" dirty="0" smtClean="0"/>
                  <a:t>Therefore the average effect of allele A = p(a-d)+q(</a:t>
                </a:r>
                <a:r>
                  <a:rPr lang="en-US" sz="2000" dirty="0" err="1" smtClean="0"/>
                  <a:t>a+d</a:t>
                </a:r>
                <a:r>
                  <a:rPr lang="en-US" sz="2000" dirty="0" smtClean="0"/>
                  <a:t>) =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a+(q-p)d</a:t>
                </a:r>
              </a:p>
              <a:p>
                <a:r>
                  <a:rPr lang="en-US" sz="2000" dirty="0" smtClean="0"/>
                  <a:t>If genotype is coded additively as G= number allele A in the genotype (i.e. G = 0, 1 or 2), then the regression coefficient is the trait on G is </a:t>
                </a:r>
                <a:r>
                  <a:rPr lang="en-US" sz="2000" dirty="0"/>
                  <a:t>a + (q-p)d</a:t>
                </a:r>
                <a:endParaRPr lang="en-US" sz="2000" dirty="0" smtClean="0"/>
              </a:p>
              <a:p>
                <a:r>
                  <a:rPr lang="en-US" sz="2000" dirty="0" smtClean="0"/>
                  <a:t>Thus the additive genetic variance is (a+(q-p)d)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Var</a:t>
                </a:r>
                <a:r>
                  <a:rPr lang="en-US" sz="2000" dirty="0" smtClean="0"/>
                  <a:t>(G) =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2pq(a</a:t>
                </a:r>
                <a:r>
                  <a:rPr lang="en-US" sz="2000" dirty="0">
                    <a:solidFill>
                      <a:srgbClr val="FF0000"/>
                    </a:solidFill>
                  </a:rPr>
                  <a:t>+(q-p)d)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r>
                  <a:rPr lang="en-US" sz="2000" dirty="0" smtClean="0"/>
                  <a:t>The second component of the variance,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2pqd)</a:t>
                </a:r>
                <a:r>
                  <a:rPr lang="en-US" altLang="en-US" sz="20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/>
                  <a:t>, </a:t>
                </a:r>
                <a:r>
                  <a:rPr lang="en-US" sz="2000" dirty="0" smtClean="0"/>
                  <a:t>is </a:t>
                </a:r>
                <a:r>
                  <a:rPr lang="en-US" sz="2000" dirty="0" smtClean="0"/>
                  <a:t>therefore attributed to </a:t>
                </a:r>
                <a:r>
                  <a:rPr lang="en-US" sz="2000" dirty="0" smtClean="0"/>
                  <a:t>the dominance </a:t>
                </a:r>
                <a:r>
                  <a:rPr lang="en-US" sz="2000" dirty="0" smtClean="0"/>
                  <a:t>deviation</a:t>
                </a:r>
                <a:r>
                  <a:rPr lang="en-US" sz="2000" dirty="0" smtClean="0"/>
                  <a:t> (2</a:t>
                </a:r>
                <a:r>
                  <a:rPr lang="en-US" sz="2000" baseline="30000" dirty="0" smtClean="0"/>
                  <a:t>nd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order interaction between the 2 alleles at the genotype at the same locus) 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98926"/>
              </a:xfrm>
              <a:blipFill rotWithShape="0">
                <a:blip r:embed="rId2"/>
                <a:stretch>
                  <a:fillRect l="-52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8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 and </a:t>
            </a:r>
            <a:r>
              <a:rPr lang="en-US" dirty="0" err="1" smtClean="0"/>
              <a:t>heterozygosity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1369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2pq is the </a:t>
            </a:r>
            <a:r>
              <a:rPr lang="en-US" sz="2000" dirty="0" smtClean="0">
                <a:solidFill>
                  <a:srgbClr val="FF0000"/>
                </a:solidFill>
              </a:rPr>
              <a:t>expected </a:t>
            </a:r>
            <a:r>
              <a:rPr lang="en-US" sz="2000" dirty="0" err="1" smtClean="0">
                <a:solidFill>
                  <a:srgbClr val="FF0000"/>
                </a:solidFill>
              </a:rPr>
              <a:t>heterozygosity</a:t>
            </a:r>
            <a:r>
              <a:rPr lang="en-US" sz="2000" dirty="0" smtClean="0"/>
              <a:t> of a </a:t>
            </a:r>
            <a:r>
              <a:rPr lang="en-US" sz="2000" dirty="0" err="1" smtClean="0"/>
              <a:t>biallelic</a:t>
            </a:r>
            <a:r>
              <a:rPr lang="en-US" sz="2000" dirty="0" smtClean="0"/>
              <a:t> locus under Hardy-Weinberg </a:t>
            </a:r>
            <a:r>
              <a:rPr lang="en-US" sz="2000" dirty="0"/>
              <a:t>e</a:t>
            </a:r>
            <a:r>
              <a:rPr lang="en-US" sz="2000" dirty="0" smtClean="0"/>
              <a:t>quilibrium</a:t>
            </a:r>
          </a:p>
          <a:p>
            <a:r>
              <a:rPr lang="en-US" sz="2000" dirty="0" smtClean="0"/>
              <a:t>When p=q=1/2, the expected </a:t>
            </a:r>
            <a:r>
              <a:rPr lang="en-US" sz="2000" dirty="0" err="1" smtClean="0"/>
              <a:t>heterozygosity</a:t>
            </a:r>
            <a:r>
              <a:rPr lang="en-US" sz="2000" dirty="0" smtClean="0"/>
              <a:t> takes its highest value of 1/2. As allele frequency approaches 0 or 1, </a:t>
            </a:r>
            <a:r>
              <a:rPr lang="en-US" sz="2000" dirty="0" err="1" smtClean="0"/>
              <a:t>heterozygosity</a:t>
            </a:r>
            <a:r>
              <a:rPr lang="en-US" sz="2000" dirty="0" smtClean="0"/>
              <a:t> approaches 0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dditive genetic variance is proportional to the expected </a:t>
            </a:r>
            <a:r>
              <a:rPr lang="en-US" sz="2000" dirty="0" err="1" smtClean="0"/>
              <a:t>heterozygosity</a:t>
            </a:r>
            <a:endParaRPr lang="en-US" sz="2000" dirty="0" smtClean="0"/>
          </a:p>
          <a:p>
            <a:r>
              <a:rPr lang="en-US" sz="2000" dirty="0" smtClean="0"/>
              <a:t>Dominance genetic variance is proportional to the square of the expected </a:t>
            </a:r>
            <a:r>
              <a:rPr lang="en-US" sz="2000" dirty="0" err="1" smtClean="0"/>
              <a:t>heterozygosity</a:t>
            </a:r>
            <a:endParaRPr lang="en-US" sz="2000" dirty="0" smtClean="0"/>
          </a:p>
          <a:p>
            <a:r>
              <a:rPr lang="en-US" sz="2000" dirty="0" smtClean="0"/>
              <a:t>Dominance genetic variance declines much more rapidly than additive genetic variance, as allele frequency approaches 0 or 1. </a:t>
            </a:r>
            <a:r>
              <a:rPr lang="en-US" sz="2000" dirty="0" smtClean="0"/>
              <a:t>(Why is this intuitively obvious?)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42" y="2274948"/>
            <a:ext cx="4413864" cy="27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Covariance between pairs of relatives</a:t>
            </a:r>
            <a:endParaRPr lang="en-US" altLang="en-US" sz="4000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5029" y="1690688"/>
            <a:ext cx="7772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 dirty="0"/>
              <a:t>	</a:t>
            </a:r>
            <a:r>
              <a:rPr lang="en-US" altLang="en-US" sz="2400" b="1" dirty="0"/>
              <a:t>	AA		Aa		aa</a:t>
            </a:r>
          </a:p>
          <a:p>
            <a:pPr>
              <a:buFont typeface="Wingdings" charset="2"/>
              <a:buNone/>
            </a:pPr>
            <a:r>
              <a:rPr lang="en-US" altLang="en-US" sz="2400" b="1" dirty="0"/>
              <a:t>AA</a:t>
            </a:r>
            <a:r>
              <a:rPr lang="en-US" altLang="en-US" sz="2400" dirty="0"/>
              <a:t>	(a-m)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			</a:t>
            </a:r>
          </a:p>
          <a:p>
            <a:pPr>
              <a:buFont typeface="Wingdings" charset="2"/>
              <a:buNone/>
            </a:pPr>
            <a:r>
              <a:rPr lang="en-US" altLang="en-US" sz="2400" b="1" dirty="0"/>
              <a:t>Aa</a:t>
            </a:r>
            <a:r>
              <a:rPr lang="en-US" altLang="en-US" sz="2400" dirty="0"/>
              <a:t>	(a-m)(d-m)	(d-m)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	</a:t>
            </a:r>
          </a:p>
          <a:p>
            <a:pPr>
              <a:buFont typeface="Wingdings" charset="2"/>
              <a:buNone/>
            </a:pPr>
            <a:r>
              <a:rPr lang="en-US" altLang="en-US" sz="2400" b="1" dirty="0"/>
              <a:t>aa</a:t>
            </a:r>
            <a:r>
              <a:rPr lang="en-US" altLang="en-US" sz="2400" dirty="0"/>
              <a:t>	(a-m)(-a-m)	(-a-m)(d-m)	(-a-m)</a:t>
            </a:r>
            <a:r>
              <a:rPr lang="en-US" altLang="en-US" sz="2400" baseline="30000" dirty="0"/>
              <a:t>2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1400299" y="3837690"/>
            <a:ext cx="60564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Times New Roman" charset="0"/>
              </a:rPr>
              <a:t>The covariance between relatives of a certain class is the </a:t>
            </a:r>
          </a:p>
          <a:p>
            <a:r>
              <a:rPr lang="en-US" altLang="en-US" sz="2000" dirty="0">
                <a:latin typeface="Times New Roman" charset="0"/>
              </a:rPr>
              <a:t>weighted average of these cross-products, where each </a:t>
            </a:r>
          </a:p>
          <a:p>
            <a:r>
              <a:rPr lang="en-US" altLang="en-US" sz="2000" dirty="0">
                <a:latin typeface="Times New Roman" charset="0"/>
              </a:rPr>
              <a:t>cross-product is weighted by its frequency in that class.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19663"/>
              </p:ext>
            </p:extLst>
          </p:nvPr>
        </p:nvGraphicFramePr>
        <p:xfrm>
          <a:off x="7042068" y="5509774"/>
          <a:ext cx="4863956" cy="116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2489200" imgH="584200" progId="Equation.3">
                  <p:embed/>
                </p:oleObj>
              </mc:Choice>
              <mc:Fallback>
                <p:oleObj name="Equation" r:id="rId4" imgW="2489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068" y="5509774"/>
                        <a:ext cx="4863956" cy="116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45293" y="2205412"/>
            <a:ext cx="416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matrix is symmetrical, therefore upper triangular elements are not shown,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Genetic identity-by-descent (IBD)</a:t>
            </a:r>
            <a:endParaRPr lang="en-GB" altLang="en-US" dirty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83178" y="3057158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>
                <a:solidFill>
                  <a:srgbClr val="FF6600"/>
                </a:solidFill>
                <a:latin typeface="Times New Roman" charset="0"/>
              </a:rPr>
              <a:t>A</a:t>
            </a:r>
            <a:r>
              <a:rPr lang="en-GB" altLang="en-US" sz="2400" dirty="0">
                <a:latin typeface="Times New Roman" charset="0"/>
              </a:rPr>
              <a:t>B		CD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608528" y="3320682"/>
            <a:ext cx="1125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2100653" y="332068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1278453" y="4311282"/>
            <a:ext cx="161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1278453" y="431128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2897703" y="431128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997466" y="4920883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FF6600"/>
                </a:solidFill>
                <a:latin typeface="Times New Roman" charset="0"/>
              </a:rPr>
              <a:t>A</a:t>
            </a:r>
            <a:r>
              <a:rPr lang="en-GB" altLang="en-US" sz="2400">
                <a:latin typeface="Times New Roman" charset="0"/>
              </a:rPr>
              <a:t>C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15129" y="4920883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FF6600"/>
                </a:solidFill>
                <a:latin typeface="Times New Roman" charset="0"/>
              </a:rPr>
              <a:t>A</a:t>
            </a:r>
            <a:r>
              <a:rPr lang="en-GB" altLang="en-US" sz="2400">
                <a:latin typeface="Times New Roman" charset="0"/>
              </a:rPr>
              <a:t>D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4264705" y="2663388"/>
            <a:ext cx="639881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000" dirty="0" smtClean="0">
                <a:ea typeface="ＭＳ Ｐゴシック" charset="-128"/>
              </a:rPr>
              <a:t>DNA </a:t>
            </a:r>
            <a:r>
              <a:rPr lang="en-US" altLang="en-US" sz="2000" dirty="0">
                <a:ea typeface="ＭＳ Ｐゴシック" charset="-128"/>
              </a:rPr>
              <a:t>segments (e.g. genes</a:t>
            </a:r>
            <a:r>
              <a:rPr lang="en-US" altLang="en-US" sz="2000" dirty="0" smtClean="0">
                <a:ea typeface="ＭＳ Ｐゴシック" charset="-128"/>
              </a:rPr>
              <a:t>) </a:t>
            </a:r>
            <a:r>
              <a:rPr lang="en-US" altLang="en-US" sz="2000" dirty="0">
                <a:ea typeface="ＭＳ Ｐゴシック" charset="-128"/>
              </a:rPr>
              <a:t>are identical-by-descent if they are descended from, and </a:t>
            </a:r>
            <a:r>
              <a:rPr lang="en-US" altLang="en-US" sz="2000" dirty="0" smtClean="0">
                <a:ea typeface="ＭＳ Ｐゴシック" charset="-128"/>
              </a:rPr>
              <a:t>therefore </a:t>
            </a:r>
            <a:r>
              <a:rPr lang="en-US" altLang="en-US" sz="2000" dirty="0">
                <a:ea typeface="ＭＳ Ｐゴシック" charset="-128"/>
              </a:rPr>
              <a:t>replicates of, a single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ancestral DNA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segment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GB" alt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GB" altLang="en-US" sz="2000" dirty="0" smtClean="0"/>
              <a:t>The IBD genetic segments should have identical genetic sequence (unless new mutation has occurred)</a:t>
            </a:r>
            <a:endParaRPr lang="en-GB" alt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GB" altLang="en-US" sz="2000" dirty="0">
                <a:latin typeface="Times New Roman" charset="0"/>
              </a:rPr>
              <a:t>At any </a:t>
            </a:r>
            <a:r>
              <a:rPr lang="en-GB" altLang="en-US" sz="2000" dirty="0" smtClean="0">
                <a:latin typeface="Times New Roman" charset="0"/>
              </a:rPr>
              <a:t>autosomal </a:t>
            </a:r>
            <a:r>
              <a:rPr lang="en-GB" altLang="en-US" sz="2000" dirty="0">
                <a:latin typeface="Times New Roman" charset="0"/>
              </a:rPr>
              <a:t>location, two individuals can share 0, 1 or 2 </a:t>
            </a:r>
            <a:r>
              <a:rPr lang="en-GB" altLang="en-US" sz="2000" dirty="0" smtClean="0">
                <a:latin typeface="Times New Roman" charset="0"/>
              </a:rPr>
              <a:t>alleles</a:t>
            </a:r>
            <a:endParaRPr lang="en-GB" altLang="en-US" sz="2000" dirty="0">
              <a:latin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altLang="en-US" sz="2000" dirty="0" smtClean="0"/>
              <a:t>There are 3 </a:t>
            </a:r>
            <a:r>
              <a:rPr lang="en-GB" altLang="en-US" sz="2000" dirty="0" smtClean="0"/>
              <a:t>genetic relationships </a:t>
            </a:r>
            <a:r>
              <a:rPr lang="en-GB" altLang="en-US" sz="2000" dirty="0" smtClean="0"/>
              <a:t>where the IBD sharing is the same throughput the </a:t>
            </a:r>
            <a:r>
              <a:rPr lang="en-GB" altLang="en-US" sz="2000" dirty="0" smtClean="0"/>
              <a:t>genome (What are these?)</a:t>
            </a:r>
            <a:endParaRPr lang="en-GB" altLang="en-US" sz="2000" dirty="0" smtClean="0"/>
          </a:p>
          <a:p>
            <a:endParaRPr lang="en-GB" altLang="en-US" sz="2000" dirty="0"/>
          </a:p>
          <a:p>
            <a:endParaRPr lang="en-GB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61950" y="1499293"/>
            <a:ext cx="790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smtClean="0"/>
              <a:t>two-locus genotype frequencies of two relatives, </a:t>
            </a:r>
            <a:r>
              <a:rPr lang="en-US" sz="2000" dirty="0" smtClean="0"/>
              <a:t>the </a:t>
            </a:r>
            <a:r>
              <a:rPr lang="en-US" sz="2000" dirty="0" smtClean="0"/>
              <a:t>concept of </a:t>
            </a:r>
            <a:r>
              <a:rPr lang="en-US" sz="2000" dirty="0" smtClean="0">
                <a:solidFill>
                  <a:srgbClr val="FF0000"/>
                </a:solidFill>
              </a:rPr>
              <a:t>genetic identity by </a:t>
            </a:r>
            <a:r>
              <a:rPr lang="en-US" sz="2000" dirty="0" smtClean="0">
                <a:solidFill>
                  <a:srgbClr val="FF0000"/>
                </a:solidFill>
              </a:rPr>
              <a:t>descent</a:t>
            </a:r>
            <a:r>
              <a:rPr lang="en-US" sz="2000" dirty="0" smtClean="0"/>
              <a:t> is helpful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5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IBD for </a:t>
            </a:r>
            <a:r>
              <a:rPr lang="en-US" altLang="en-US" dirty="0"/>
              <a:t>MZ </a:t>
            </a:r>
            <a:r>
              <a:rPr lang="en-US" altLang="en-US" dirty="0" smtClean="0"/>
              <a:t>twins</a:t>
            </a:r>
            <a:endParaRPr lang="en-US" altLang="en-US" dirty="0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887788" y="26320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latin typeface="Times New Roman" charset="0"/>
              </a:rPr>
              <a:t>B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564188" y="26320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  <a:r>
              <a:rPr lang="en-US" altLang="en-US" sz="2400">
                <a:latin typeface="Times New Roman" charset="0"/>
              </a:rPr>
              <a:t>D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4724401" y="38100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029200" y="2895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3453048" y="4800600"/>
            <a:ext cx="51716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charset="0"/>
              </a:rPr>
              <a:t>MZ twins </a:t>
            </a:r>
            <a:r>
              <a:rPr lang="en-US" altLang="en-US" sz="2400" dirty="0" smtClean="0">
                <a:latin typeface="Times New Roman" charset="0"/>
              </a:rPr>
              <a:t>share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</a:rPr>
              <a:t>2 alleles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charset="0"/>
              </a:rPr>
              <a:t>IBD for all loci</a:t>
            </a:r>
            <a:endParaRPr lang="en-US" alt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029200" y="3352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>
            <a:off x="7010400" y="3352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5029200" y="3429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6705601" y="38100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IBD for parent-offspring (PO)</a:t>
            </a:r>
            <a:endParaRPr lang="en-US" altLang="en-US" dirty="0"/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4729349" y="235032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latin typeface="Times New Roman" charset="0"/>
              </a:rPr>
              <a:t>B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405749" y="2350325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  <a:r>
              <a:rPr lang="en-US" altLang="en-US" sz="2400">
                <a:latin typeface="Times New Roman" charset="0"/>
              </a:rPr>
              <a:t>D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5565961" y="352825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>
            <a:off x="5413561" y="26138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>
            <a:off x="5870761" y="26138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838200" y="4450059"/>
            <a:ext cx="104059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latin typeface="Times New Roman" charset="0"/>
              </a:rPr>
              <a:t>When the </a:t>
            </a:r>
            <a:r>
              <a:rPr lang="en-US" altLang="en-US" sz="2400" dirty="0">
                <a:latin typeface="Times New Roman" charset="0"/>
              </a:rPr>
              <a:t>parents are </a:t>
            </a:r>
            <a:r>
              <a:rPr lang="en-US" altLang="en-US" sz="2400" dirty="0" smtClean="0">
                <a:latin typeface="Times New Roman" charset="0"/>
              </a:rPr>
              <a:t>unrelated to each other, PO pairs </a:t>
            </a:r>
            <a:r>
              <a:rPr lang="en-US" altLang="en-US" sz="2400" dirty="0">
                <a:latin typeface="Times New Roman" charset="0"/>
              </a:rPr>
              <a:t>share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</a:rPr>
              <a:t>1 allele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charset="0"/>
              </a:rPr>
              <a:t>IBD at all loci</a:t>
            </a:r>
          </a:p>
          <a:p>
            <a:endParaRPr lang="en-US" altLang="en-US" sz="2400" dirty="0">
              <a:latin typeface="Times New Roman" charset="0"/>
            </a:endParaRPr>
          </a:p>
          <a:p>
            <a:endParaRPr lang="en-US" alt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IBD for unrelated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unrelated individuals share </a:t>
            </a:r>
            <a:r>
              <a:rPr lang="en-US" sz="2400" dirty="0" smtClean="0">
                <a:solidFill>
                  <a:srgbClr val="FF0000"/>
                </a:solidFill>
              </a:rPr>
              <a:t>0 alleles IBD at all loci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7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Covariance of MZ </a:t>
            </a:r>
            <a:r>
              <a:rPr lang="en-US" altLang="en-US" dirty="0" smtClean="0"/>
              <a:t>twins</a:t>
            </a:r>
            <a:endParaRPr lang="en-US" altLang="en-US" dirty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2007920"/>
            <a:ext cx="7772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			</a:t>
            </a:r>
            <a:r>
              <a:rPr lang="en-US" altLang="en-US" sz="2400" b="1"/>
              <a:t>AA		Aa	 	aa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p</a:t>
            </a:r>
            <a:r>
              <a:rPr lang="en-US" altLang="en-US" sz="2400" baseline="30000"/>
              <a:t>2</a:t>
            </a:r>
            <a:r>
              <a:rPr lang="en-US" altLang="en-US" sz="2400"/>
              <a:t>		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0		2pq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0		0		q</a:t>
            </a:r>
            <a:r>
              <a:rPr lang="en-US" altLang="en-US" sz="2400" baseline="30000"/>
              <a:t>2</a:t>
            </a:r>
          </a:p>
          <a:p>
            <a:endParaRPr lang="en-US" altLang="en-US" sz="2400"/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43201" y="4293921"/>
            <a:ext cx="60163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charset="0"/>
              </a:rPr>
              <a:t>Covariance = (a-m)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p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 + (d-m)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2pq + (-a-m)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2</a:t>
            </a:r>
          </a:p>
          <a:p>
            <a:r>
              <a:rPr lang="en-US" altLang="en-US" sz="2400" baseline="30000">
                <a:latin typeface="Times New Roman" charset="0"/>
              </a:rPr>
              <a:t>	          </a:t>
            </a:r>
            <a:r>
              <a:rPr lang="en-US" altLang="en-US" sz="2400">
                <a:latin typeface="Times New Roman" charset="0"/>
              </a:rPr>
              <a:t>= 2pq[a+(q-p)d]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 + (2pqd)</a:t>
            </a:r>
            <a:r>
              <a:rPr lang="en-US" altLang="en-US" sz="2400" baseline="30000">
                <a:latin typeface="Times New Roman" charset="0"/>
              </a:rPr>
              <a:t>2</a:t>
            </a:r>
            <a:endParaRPr lang="en-US" altLang="en-US" sz="2400">
              <a:latin typeface="Times New Roman" charset="0"/>
            </a:endParaRPr>
          </a:p>
          <a:p>
            <a:r>
              <a:rPr lang="en-US" altLang="en-US" sz="2400">
                <a:latin typeface="Times New Roman" charset="0"/>
              </a:rPr>
              <a:t>	       = V</a:t>
            </a:r>
            <a:r>
              <a:rPr lang="en-US" altLang="en-US" sz="2400" baseline="-25000">
                <a:latin typeface="Times New Roman" charset="0"/>
              </a:rPr>
              <a:t>A</a:t>
            </a:r>
            <a:r>
              <a:rPr lang="en-US" altLang="en-US" sz="2400">
                <a:latin typeface="Times New Roman" charset="0"/>
              </a:rPr>
              <a:t> + V</a:t>
            </a:r>
            <a:r>
              <a:rPr lang="en-US" altLang="en-US" sz="2400" baseline="-25000">
                <a:latin typeface="Times New Roman" charset="0"/>
              </a:rPr>
              <a:t>D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098653"/>
              </p:ext>
            </p:extLst>
          </p:nvPr>
        </p:nvGraphicFramePr>
        <p:xfrm>
          <a:off x="7042068" y="5509774"/>
          <a:ext cx="4863956" cy="116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9" name="Equation" r:id="rId3" imgW="2489200" imgH="584200" progId="Equation.3">
                  <p:embed/>
                </p:oleObj>
              </mc:Choice>
              <mc:Fallback>
                <p:oleObj name="Equation" r:id="rId3" imgW="2489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068" y="5509774"/>
                        <a:ext cx="4863956" cy="116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1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Covariance for </a:t>
            </a:r>
            <a:r>
              <a:rPr lang="en-US" altLang="en-US" sz="3600" dirty="0" smtClean="0"/>
              <a:t>parent-offspring </a:t>
            </a:r>
            <a:r>
              <a:rPr lang="en-US" altLang="en-US" sz="3600" dirty="0"/>
              <a:t>(P-O)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0" y="1905991"/>
            <a:ext cx="7772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			</a:t>
            </a:r>
            <a:r>
              <a:rPr lang="en-US" altLang="en-US" sz="2400" b="1"/>
              <a:t>AA		Aa		aa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p</a:t>
            </a:r>
            <a:r>
              <a:rPr lang="en-US" altLang="en-US" sz="2400" baseline="30000"/>
              <a:t>3</a:t>
            </a:r>
            <a:r>
              <a:rPr lang="en-US" altLang="en-US" sz="2400"/>
              <a:t>	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p</a:t>
            </a:r>
            <a:r>
              <a:rPr lang="en-US" altLang="en-US" sz="2400" baseline="30000"/>
              <a:t>2</a:t>
            </a:r>
            <a:r>
              <a:rPr lang="en-US" altLang="en-US" sz="2400"/>
              <a:t>q		pq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0 		pq</a:t>
            </a:r>
            <a:r>
              <a:rPr lang="en-US" altLang="en-US" sz="2400" baseline="30000"/>
              <a:t>2</a:t>
            </a:r>
            <a:r>
              <a:rPr lang="en-US" altLang="en-US" sz="2400"/>
              <a:t>		 q</a:t>
            </a:r>
            <a:r>
              <a:rPr lang="en-US" altLang="en-US" sz="2400" baseline="30000"/>
              <a:t>3</a:t>
            </a:r>
          </a:p>
          <a:p>
            <a:endParaRPr lang="en-US" altLang="en-US" sz="2400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2209800" y="3963391"/>
            <a:ext cx="693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charset="0"/>
              </a:rPr>
              <a:t>Covariance = (a-m)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p</a:t>
            </a:r>
            <a:r>
              <a:rPr lang="en-US" altLang="en-US" sz="2400" baseline="30000">
                <a:latin typeface="Times New Roman" charset="0"/>
              </a:rPr>
              <a:t>3</a:t>
            </a:r>
            <a:r>
              <a:rPr lang="en-US" altLang="en-US" sz="2400">
                <a:latin typeface="Times New Roman" charset="0"/>
              </a:rPr>
              <a:t> + (d-m)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pq + (-a-m)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3</a:t>
            </a:r>
          </a:p>
          <a:p>
            <a:r>
              <a:rPr lang="en-US" altLang="en-US" sz="2400">
                <a:latin typeface="Times New Roman" charset="0"/>
              </a:rPr>
              <a:t>		+ (a-m)(d-m)2p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  </a:t>
            </a:r>
            <a:r>
              <a:rPr lang="en-US" altLang="en-US" sz="2400">
                <a:latin typeface="Times New Roman" charset="0"/>
              </a:rPr>
              <a:t>+ (-a-m)(d-m)2pq</a:t>
            </a:r>
            <a:r>
              <a:rPr lang="en-US" altLang="en-US" sz="2400" baseline="30000">
                <a:latin typeface="Times New Roman" charset="0"/>
              </a:rPr>
              <a:t>2	          	</a:t>
            </a:r>
            <a:r>
              <a:rPr lang="en-US" altLang="en-US" sz="2400">
                <a:latin typeface="Times New Roman" charset="0"/>
              </a:rPr>
              <a:t>       = pq[a+(q-p)d]</a:t>
            </a:r>
            <a:r>
              <a:rPr lang="en-US" altLang="en-US" sz="2400" baseline="30000">
                <a:latin typeface="Times New Roman" charset="0"/>
              </a:rPr>
              <a:t>2</a:t>
            </a:r>
            <a:endParaRPr lang="en-US" altLang="en-US" sz="2400">
              <a:latin typeface="Times New Roman" charset="0"/>
            </a:endParaRPr>
          </a:p>
          <a:p>
            <a:r>
              <a:rPr lang="en-US" altLang="en-US" sz="2400">
                <a:latin typeface="Times New Roman" charset="0"/>
              </a:rPr>
              <a:t>	       = V</a:t>
            </a:r>
            <a:r>
              <a:rPr lang="en-US" altLang="en-US" sz="2400" baseline="-25000">
                <a:latin typeface="Times New Roman" charset="0"/>
              </a:rPr>
              <a:t>A </a:t>
            </a:r>
            <a:r>
              <a:rPr lang="en-US" altLang="en-US" sz="2400">
                <a:latin typeface="Times New Roman" charset="0"/>
              </a:rPr>
              <a:t>/ 2</a:t>
            </a:r>
            <a:endParaRPr lang="en-US" altLang="en-US" sz="2400" baseline="-25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Covariance for </a:t>
            </a:r>
            <a:r>
              <a:rPr lang="en-US" altLang="en-US" sz="3600" dirty="0" smtClean="0"/>
              <a:t>unrelated </a:t>
            </a:r>
            <a:r>
              <a:rPr lang="en-US" altLang="en-US" sz="3600" dirty="0"/>
              <a:t>p</a:t>
            </a:r>
            <a:r>
              <a:rPr lang="en-US" altLang="en-US" sz="3600" dirty="0" smtClean="0"/>
              <a:t>airs </a:t>
            </a:r>
            <a:r>
              <a:rPr lang="en-US" altLang="en-US" sz="3600" dirty="0"/>
              <a:t>(U)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62200" y="1867395"/>
            <a:ext cx="77724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b="1"/>
              <a:t>			</a:t>
            </a:r>
            <a:r>
              <a:rPr lang="en-US" altLang="en-US" sz="2400" b="1"/>
              <a:t>AA		Aa		aa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p</a:t>
            </a:r>
            <a:r>
              <a:rPr lang="en-US" altLang="en-US" sz="2400" baseline="30000"/>
              <a:t>4</a:t>
            </a:r>
            <a:r>
              <a:rPr lang="en-US" altLang="en-US" sz="2400"/>
              <a:t>		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2p</a:t>
            </a:r>
            <a:r>
              <a:rPr lang="en-US" altLang="en-US" sz="2400" baseline="30000"/>
              <a:t>3</a:t>
            </a:r>
            <a:r>
              <a:rPr lang="en-US" altLang="en-US" sz="2400"/>
              <a:t>q		4p</a:t>
            </a:r>
            <a:r>
              <a:rPr lang="en-US" altLang="en-US" sz="2400" baseline="30000"/>
              <a:t>2</a:t>
            </a:r>
            <a:r>
              <a:rPr lang="en-US" altLang="en-US" sz="2400"/>
              <a:t>q</a:t>
            </a:r>
            <a:r>
              <a:rPr lang="en-US" altLang="en-US" sz="2400" baseline="30000"/>
              <a:t>2</a:t>
            </a:r>
            <a:r>
              <a:rPr lang="en-US" altLang="en-US" sz="2400"/>
              <a:t>	</a:t>
            </a:r>
          </a:p>
          <a:p>
            <a:pPr>
              <a:buFont typeface="Wingdings" charset="2"/>
              <a:buNone/>
            </a:pPr>
            <a:r>
              <a:rPr lang="en-US" altLang="en-US" sz="2400" b="1"/>
              <a:t>aa</a:t>
            </a:r>
            <a:r>
              <a:rPr lang="en-US" altLang="en-US" sz="2400"/>
              <a:t>		p</a:t>
            </a:r>
            <a:r>
              <a:rPr lang="en-US" altLang="en-US" sz="2400" baseline="30000"/>
              <a:t>2</a:t>
            </a:r>
            <a:r>
              <a:rPr lang="en-US" altLang="en-US" sz="2400"/>
              <a:t>q</a:t>
            </a:r>
            <a:r>
              <a:rPr lang="en-US" altLang="en-US" sz="2400" baseline="30000"/>
              <a:t>2</a:t>
            </a:r>
            <a:r>
              <a:rPr lang="en-US" altLang="en-US" sz="2400"/>
              <a:t>		2pq</a:t>
            </a:r>
            <a:r>
              <a:rPr lang="en-US" altLang="en-US" sz="2400" baseline="30000"/>
              <a:t>3</a:t>
            </a:r>
            <a:r>
              <a:rPr lang="en-US" altLang="en-US" sz="2400"/>
              <a:t>		q</a:t>
            </a:r>
            <a:r>
              <a:rPr lang="en-US" altLang="en-US" sz="2400" baseline="30000"/>
              <a:t>4</a:t>
            </a:r>
          </a:p>
          <a:p>
            <a:endParaRPr lang="en-US" altLang="en-US" sz="2400"/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2438400" y="4000995"/>
            <a:ext cx="693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charset="0"/>
              </a:rPr>
              <a:t>Covariance = (a-m)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p</a:t>
            </a:r>
            <a:r>
              <a:rPr lang="en-US" altLang="en-US" sz="2400" baseline="30000">
                <a:latin typeface="Times New Roman" charset="0"/>
              </a:rPr>
              <a:t>4</a:t>
            </a:r>
            <a:r>
              <a:rPr lang="en-US" altLang="en-US" sz="2400">
                <a:latin typeface="Times New Roman" charset="0"/>
              </a:rPr>
              <a:t> + (d-m)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4p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 + (-a-m)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4</a:t>
            </a:r>
          </a:p>
          <a:p>
            <a:r>
              <a:rPr lang="en-US" altLang="en-US" sz="2400">
                <a:latin typeface="Times New Roman" charset="0"/>
              </a:rPr>
              <a:t>		+ (a-m)(d-m)4p</a:t>
            </a:r>
            <a:r>
              <a:rPr lang="en-US" altLang="en-US" sz="2400" baseline="30000">
                <a:latin typeface="Times New Roman" charset="0"/>
              </a:rPr>
              <a:t>3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  </a:t>
            </a:r>
            <a:r>
              <a:rPr lang="en-US" altLang="en-US" sz="2400">
                <a:latin typeface="Times New Roman" charset="0"/>
              </a:rPr>
              <a:t>+ (-a-m)(d-m)4pq</a:t>
            </a:r>
            <a:r>
              <a:rPr lang="en-US" altLang="en-US" sz="2400" baseline="30000">
                <a:latin typeface="Times New Roman" charset="0"/>
              </a:rPr>
              <a:t>3	</a:t>
            </a:r>
          </a:p>
          <a:p>
            <a:r>
              <a:rPr lang="en-US" altLang="en-US" sz="2400" baseline="30000">
                <a:latin typeface="Times New Roman" charset="0"/>
              </a:rPr>
              <a:t>		</a:t>
            </a:r>
            <a:r>
              <a:rPr lang="en-US" altLang="en-US" sz="2400">
                <a:latin typeface="Times New Roman" charset="0"/>
              </a:rPr>
              <a:t>+ (a-m)(-a-m)2p</a:t>
            </a:r>
            <a:r>
              <a:rPr lang="en-US" altLang="en-US" sz="2400" baseline="30000">
                <a:latin typeface="Times New Roman" charset="0"/>
              </a:rPr>
              <a:t>2</a:t>
            </a:r>
            <a:r>
              <a:rPr lang="en-US" altLang="en-US" sz="2400">
                <a:latin typeface="Times New Roman" charset="0"/>
              </a:rPr>
              <a:t>q</a:t>
            </a:r>
            <a:r>
              <a:rPr lang="en-US" altLang="en-US" sz="2400" baseline="30000">
                <a:latin typeface="Times New Roman" charset="0"/>
              </a:rPr>
              <a:t>2          </a:t>
            </a:r>
          </a:p>
          <a:p>
            <a:r>
              <a:rPr lang="en-US" altLang="en-US" sz="2400">
                <a:latin typeface="Times New Roman" charset="0"/>
              </a:rPr>
              <a:t>	       = 0</a:t>
            </a:r>
          </a:p>
        </p:txBody>
      </p:sp>
    </p:spTree>
    <p:extLst>
      <p:ext uri="{BB962C8B-B14F-4D97-AF65-F5344CB8AC3E}">
        <p14:creationId xmlns:p14="http://schemas.microsoft.com/office/powerpoint/2010/main" val="13107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biometrical genetics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07" y="1442002"/>
            <a:ext cx="1303864" cy="1823398"/>
          </a:xfrm>
          <a:prstGeom prst="rect">
            <a:avLst/>
          </a:prstGeom>
        </p:spPr>
      </p:pic>
      <p:pic>
        <p:nvPicPr>
          <p:cNvPr id="6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853" y="1537895"/>
            <a:ext cx="1202226" cy="1632022"/>
          </a:xfrm>
          <a:prstGeom prst="rect">
            <a:avLst/>
          </a:prstGeom>
          <a:noFill/>
        </p:spPr>
      </p:pic>
      <p:pic>
        <p:nvPicPr>
          <p:cNvPr id="8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193" y="4106059"/>
            <a:ext cx="1426916" cy="1464198"/>
          </a:xfrm>
          <a:prstGeom prst="rect">
            <a:avLst/>
          </a:prstGeom>
          <a:noFill/>
        </p:spPr>
      </p:pic>
      <p:pic>
        <p:nvPicPr>
          <p:cNvPr id="9" name="Picture 2" descr="DS0507261235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867" y="1978522"/>
            <a:ext cx="1136731" cy="1601030"/>
          </a:xfrm>
          <a:prstGeom prst="rect">
            <a:avLst/>
          </a:prstGeom>
          <a:noFill/>
        </p:spPr>
      </p:pic>
      <p:pic>
        <p:nvPicPr>
          <p:cNvPr id="10" name="Picture 3" descr="DS050726124506"/>
          <p:cNvPicPr>
            <a:picLocks noChangeAspect="1" noChangeArrowheads="1"/>
          </p:cNvPicPr>
          <p:nvPr/>
        </p:nvPicPr>
        <p:blipFill>
          <a:blip r:embed="rId6" cstate="print"/>
          <a:srcRect l="2069" r="2069"/>
          <a:stretch>
            <a:fillRect/>
          </a:stretch>
        </p:blipFill>
        <p:spPr bwMode="auto">
          <a:xfrm>
            <a:off x="9001075" y="1978523"/>
            <a:ext cx="1089701" cy="160103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342" y="4431326"/>
            <a:ext cx="1287780" cy="1494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1586" y="4431326"/>
            <a:ext cx="1221052" cy="1470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4549" y="3122354"/>
            <a:ext cx="922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Mendel</a:t>
            </a:r>
          </a:p>
          <a:p>
            <a:pPr algn="ctr"/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37544" y="3135081"/>
            <a:ext cx="118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Galton</a:t>
            </a:r>
          </a:p>
          <a:p>
            <a:pPr algn="ctr"/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1360" y="5534631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Fisher</a:t>
            </a:r>
          </a:p>
          <a:p>
            <a:pPr algn="ctr"/>
            <a:r>
              <a:rPr lang="en-US" dirty="0" smtClean="0"/>
              <a:t>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2867" y="3546112"/>
            <a:ext cx="8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Mather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26730" y="3545588"/>
            <a:ext cx="6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Jinks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18337" y="3831403"/>
            <a:ext cx="20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Biometrical genetics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80729" y="5889811"/>
            <a:ext cx="757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Fulker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26730" y="5859325"/>
            <a:ext cx="70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Eaves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7450" y="6216106"/>
            <a:ext cx="423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Statistical modelling </a:t>
            </a:r>
            <a:r>
              <a:rPr lang="en-US" dirty="0" smtClean="0"/>
              <a:t>in </a:t>
            </a:r>
            <a:r>
              <a:rPr lang="en-US" smtClean="0"/>
              <a:t>biometrical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IBD: </a:t>
            </a:r>
            <a:r>
              <a:rPr lang="en-US" altLang="en-US" dirty="0" smtClean="0"/>
              <a:t>half </a:t>
            </a:r>
            <a:r>
              <a:rPr lang="en-US" altLang="en-US" dirty="0"/>
              <a:t>s</a:t>
            </a:r>
            <a:r>
              <a:rPr lang="en-US" altLang="en-US" dirty="0" smtClean="0"/>
              <a:t>ibs</a:t>
            </a:r>
            <a:endParaRPr lang="en-US" altLang="en-US" dirty="0"/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158833" y="1947966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altLang="en-US" sz="2400">
                <a:latin typeface="Times New Roman" charset="0"/>
              </a:rPr>
              <a:t>B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835233" y="1947966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  <a:r>
              <a:rPr lang="en-US" altLang="en-US" sz="2400">
                <a:latin typeface="Times New Roman" charset="0"/>
              </a:rPr>
              <a:t>D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1995445" y="3125891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1843045" y="221149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300245" y="2211491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3443245" y="2211491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4578308" y="1982891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charset="0"/>
              </a:rPr>
              <a:t>EE</a:t>
            </a:r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976645" y="2211491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3443246" y="3125891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folHlink"/>
                </a:solidFill>
                <a:latin typeface="Times New Roman" charset="0"/>
              </a:rPr>
              <a:t>C</a:t>
            </a:r>
            <a:r>
              <a:rPr lang="en-US" altLang="en-US" sz="2400">
                <a:latin typeface="Times New Roman" charset="0"/>
              </a:rPr>
              <a:t>E/DE</a:t>
            </a:r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6346393" y="1982891"/>
            <a:ext cx="541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IBD Sharing		Probability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		0			</a:t>
            </a:r>
            <a:r>
              <a:rPr lang="en-US" altLang="en-US" sz="2400" b="1" dirty="0">
                <a:latin typeface="Times New Roman" charset="0"/>
              </a:rPr>
              <a:t>½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		1			</a:t>
            </a:r>
            <a:r>
              <a:rPr lang="en-US" altLang="en-US" sz="2400" b="1" dirty="0">
                <a:latin typeface="Times New Roman" charset="0"/>
              </a:rPr>
              <a:t>½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779997" y="4160322"/>
            <a:ext cx="733895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Times New Roman" charset="0"/>
              </a:rPr>
              <a:t>Average IBD sharing = </a:t>
            </a:r>
            <a:r>
              <a:rPr lang="en-US" altLang="en-US" sz="2000" dirty="0" smtClean="0">
                <a:latin typeface="Times New Roman" charset="0"/>
              </a:rPr>
              <a:t>0(1/2) + 1(1/2) = 1/2</a:t>
            </a:r>
          </a:p>
          <a:p>
            <a:endParaRPr lang="en-US" altLang="en-US" sz="2000" dirty="0">
              <a:latin typeface="Times New Roman" charset="0"/>
            </a:endParaRPr>
          </a:p>
          <a:p>
            <a:r>
              <a:rPr lang="en-US" altLang="en-US" sz="2000" dirty="0" smtClean="0">
                <a:latin typeface="Times New Roman" charset="0"/>
              </a:rPr>
              <a:t>In terms of IBD sharing, half siblings are similar to </a:t>
            </a:r>
          </a:p>
          <a:p>
            <a:r>
              <a:rPr lang="en-US" altLang="en-US" sz="2000" dirty="0">
                <a:latin typeface="Times New Roman" charset="0"/>
              </a:rPr>
              <a:t>	</a:t>
            </a:r>
            <a:r>
              <a:rPr lang="en-US" altLang="en-US" sz="2000" dirty="0" smtClean="0">
                <a:latin typeface="Times New Roman" charset="0"/>
              </a:rPr>
              <a:t>Parent-offspring for ½ of the genome</a:t>
            </a:r>
          </a:p>
          <a:p>
            <a:r>
              <a:rPr lang="en-US" altLang="en-US" sz="2000" dirty="0" smtClean="0">
                <a:latin typeface="Times New Roman" charset="0"/>
              </a:rPr>
              <a:t>	Unrelated individuals for ½ of the genome</a:t>
            </a:r>
            <a:endParaRPr lang="en-US" alt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Covariance: half sibs</a:t>
            </a:r>
            <a:endParaRPr lang="en-US" alt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Genotype frequencies are weighted averages:</a:t>
            </a:r>
          </a:p>
          <a:p>
            <a:pPr lvl="3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 smtClean="0"/>
              <a:t>½ </a:t>
            </a:r>
            <a:r>
              <a:rPr lang="en-US" altLang="en-US" sz="2000" dirty="0"/>
              <a:t>Parent-offspring </a:t>
            </a:r>
            <a:r>
              <a:rPr lang="en-US" altLang="en-US" sz="2000" dirty="0" smtClean="0"/>
              <a:t>(when IBD=1)</a:t>
            </a:r>
          </a:p>
          <a:p>
            <a:pPr lvl="3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 smtClean="0"/>
              <a:t>½ Unrelated </a:t>
            </a:r>
            <a:r>
              <a:rPr lang="en-US" altLang="en-US" sz="2000" dirty="0"/>
              <a:t>(when </a:t>
            </a:r>
            <a:r>
              <a:rPr lang="en-US" altLang="en-US" sz="2000" dirty="0" smtClean="0">
                <a:sym typeface="Symbol" charset="2"/>
              </a:rPr>
              <a:t>IBD=</a:t>
            </a:r>
            <a:r>
              <a:rPr lang="en-US" altLang="en-US" sz="2000" dirty="0" smtClean="0"/>
              <a:t>0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Covariance  </a:t>
            </a:r>
            <a:r>
              <a:rPr lang="en-US" altLang="en-US" sz="2000" dirty="0" smtClean="0"/>
              <a:t>	= ½(</a:t>
            </a:r>
            <a:r>
              <a:rPr lang="en-US" altLang="en-US" sz="2000" dirty="0"/>
              <a:t>V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/2)  + </a:t>
            </a:r>
            <a:r>
              <a:rPr lang="en-US" altLang="en-US" sz="2000" dirty="0" smtClean="0"/>
              <a:t>½(0)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 smtClean="0"/>
              <a:t>			=  </a:t>
            </a:r>
            <a:r>
              <a:rPr lang="en-US" altLang="en-US" sz="2000" dirty="0"/>
              <a:t>½V</a:t>
            </a:r>
            <a:r>
              <a:rPr lang="en-US" altLang="en-US" sz="2000" baseline="-25000" dirty="0"/>
              <a:t>A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5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IBD: </a:t>
            </a:r>
            <a:r>
              <a:rPr lang="en-US" altLang="en-US" dirty="0" smtClean="0"/>
              <a:t>full </a:t>
            </a:r>
            <a:r>
              <a:rPr lang="en-US" altLang="en-US" dirty="0"/>
              <a:t>s</a:t>
            </a:r>
            <a:r>
              <a:rPr lang="en-US" altLang="en-US" dirty="0" smtClean="0"/>
              <a:t>ibs</a:t>
            </a:r>
            <a:endParaRPr lang="en-US" altLang="en-US" dirty="0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8055433" y="1799334"/>
            <a:ext cx="370114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IBD Sharing	</a:t>
            </a:r>
            <a:r>
              <a:rPr lang="en-US" altLang="en-US" sz="2400" dirty="0" smtClean="0">
                <a:latin typeface="Times New Roman" charset="0"/>
              </a:rPr>
              <a:t>Probability</a:t>
            </a:r>
            <a:endParaRPr lang="en-US" altLang="en-US" sz="24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</a:rPr>
              <a:t>	0</a:t>
            </a:r>
            <a:r>
              <a:rPr lang="en-US" altLang="en-US" sz="2400" dirty="0">
                <a:latin typeface="Times New Roman" charset="0"/>
              </a:rPr>
              <a:t>	</a:t>
            </a:r>
            <a:r>
              <a:rPr lang="en-US" altLang="en-US" sz="2400" dirty="0" smtClean="0">
                <a:latin typeface="Times New Roman" charset="0"/>
              </a:rPr>
              <a:t>     1/4</a:t>
            </a:r>
            <a:endParaRPr lang="en-US" altLang="en-US" sz="24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charset="0"/>
              </a:rPr>
              <a:t>		1	 </a:t>
            </a:r>
            <a:r>
              <a:rPr lang="en-US" altLang="en-US" sz="2400" dirty="0" smtClean="0">
                <a:latin typeface="Times New Roman" charset="0"/>
              </a:rPr>
              <a:t>    1/2</a:t>
            </a:r>
            <a:endParaRPr lang="en-US" altLang="en-US" sz="24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charset="0"/>
              </a:rPr>
              <a:t>		</a:t>
            </a:r>
            <a:r>
              <a:rPr lang="en-US" altLang="en-US" sz="2400" dirty="0">
                <a:latin typeface="Times New Roman" charset="0"/>
              </a:rPr>
              <a:t>2</a:t>
            </a:r>
            <a:r>
              <a:rPr lang="en-US" altLang="en-US" sz="2400" b="1" dirty="0">
                <a:latin typeface="Times New Roman" charset="0"/>
              </a:rPr>
              <a:t>	 </a:t>
            </a:r>
            <a:r>
              <a:rPr lang="en-US" altLang="en-US" sz="2400" b="1" dirty="0" smtClean="0">
                <a:latin typeface="Times New Roman" charset="0"/>
              </a:rPr>
              <a:t>    </a:t>
            </a:r>
            <a:r>
              <a:rPr lang="en-US" altLang="en-US" sz="2400" dirty="0" smtClean="0">
                <a:latin typeface="Times New Roman" charset="0"/>
              </a:rPr>
              <a:t>1/4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2567053" y="4184073"/>
            <a:ext cx="73389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Times New Roman" charset="0"/>
              </a:rPr>
              <a:t>Average IBD sharing = </a:t>
            </a:r>
            <a:r>
              <a:rPr lang="en-US" altLang="en-US" sz="2000" dirty="0" smtClean="0">
                <a:latin typeface="Times New Roman" charset="0"/>
              </a:rPr>
              <a:t>0(1/4) + 1(1/2) + 2(1/4) = 1</a:t>
            </a:r>
          </a:p>
          <a:p>
            <a:endParaRPr lang="en-US" altLang="en-US" sz="2000" dirty="0">
              <a:latin typeface="Times New Roman" charset="0"/>
            </a:endParaRPr>
          </a:p>
          <a:p>
            <a:r>
              <a:rPr lang="en-US" altLang="en-US" sz="2000" dirty="0" smtClean="0">
                <a:latin typeface="Times New Roman" charset="0"/>
              </a:rPr>
              <a:t>In terms of IBD sharing, full siblings are similar to </a:t>
            </a:r>
          </a:p>
          <a:p>
            <a:r>
              <a:rPr lang="en-US" altLang="en-US" sz="2000" dirty="0">
                <a:latin typeface="Times New Roman" charset="0"/>
              </a:rPr>
              <a:t>	</a:t>
            </a:r>
            <a:r>
              <a:rPr lang="en-US" altLang="en-US" sz="2000" dirty="0" smtClean="0">
                <a:latin typeface="Times New Roman" charset="0"/>
              </a:rPr>
              <a:t>MZ twins for ¼ of the genome</a:t>
            </a:r>
          </a:p>
          <a:p>
            <a:r>
              <a:rPr lang="en-US" altLang="en-US" sz="2000" dirty="0">
                <a:latin typeface="Times New Roman" charset="0"/>
              </a:rPr>
              <a:t>	</a:t>
            </a:r>
            <a:r>
              <a:rPr lang="en-US" altLang="en-US" sz="2000" dirty="0" smtClean="0">
                <a:latin typeface="Times New Roman" charset="0"/>
              </a:rPr>
              <a:t>Parent-offspring for ½ of the genome</a:t>
            </a:r>
          </a:p>
          <a:p>
            <a:r>
              <a:rPr lang="en-US" altLang="en-US" sz="2000" dirty="0" smtClean="0">
                <a:latin typeface="Times New Roman" charset="0"/>
              </a:rPr>
              <a:t>	Unrelated individuals for ¼ of the genome</a:t>
            </a:r>
            <a:endParaRPr lang="en-US" altLang="en-US" sz="2000" dirty="0">
              <a:latin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632060" y="1799334"/>
            <a:ext cx="2642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charset="0"/>
              </a:rPr>
              <a:t>IBD </a:t>
            </a:r>
            <a:r>
              <a:rPr lang="en-US" altLang="en-US" sz="2400" dirty="0" smtClean="0">
                <a:latin typeface="Times New Roman" charset="0"/>
              </a:rPr>
              <a:t>paternal </a:t>
            </a:r>
            <a:r>
              <a:rPr lang="en-US" altLang="en-US" sz="2400" dirty="0">
                <a:latin typeface="Times New Roman" charset="0"/>
              </a:rPr>
              <a:t>alleles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78130" y="2888659"/>
            <a:ext cx="2727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latin typeface="Times New Roman" charset="0"/>
              </a:rPr>
              <a:t>IBD </a:t>
            </a:r>
            <a:r>
              <a:rPr lang="en-US" altLang="en-US" sz="2400" dirty="0" smtClean="0">
                <a:latin typeface="Times New Roman" charset="0"/>
              </a:rPr>
              <a:t>maternal </a:t>
            </a:r>
            <a:r>
              <a:rPr lang="en-US" altLang="en-US" sz="2400" dirty="0">
                <a:latin typeface="Times New Roman" charset="0"/>
              </a:rPr>
              <a:t>alleles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22947"/>
              </p:ext>
            </p:extLst>
          </p:nvPr>
        </p:nvGraphicFramePr>
        <p:xfrm>
          <a:off x="3053278" y="2433692"/>
          <a:ext cx="4155045" cy="1371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85015"/>
                <a:gridCol w="1385015"/>
                <a:gridCol w="138501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7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Covariance: full sibs</a:t>
            </a:r>
            <a:endParaRPr lang="en-US" alt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Genotype frequencies are weighted averages:</a:t>
            </a:r>
          </a:p>
          <a:p>
            <a:pPr lvl="3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¼ MZ </a:t>
            </a:r>
            <a:r>
              <a:rPr lang="en-US" altLang="en-US" sz="2000" dirty="0" smtClean="0"/>
              <a:t>twins (when IBD=2)</a:t>
            </a:r>
            <a:endParaRPr lang="en-US" altLang="en-US" sz="2000" dirty="0"/>
          </a:p>
          <a:p>
            <a:pPr lvl="3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½ Parent-offspring </a:t>
            </a:r>
            <a:r>
              <a:rPr lang="en-US" altLang="en-US" sz="2000" dirty="0" smtClean="0"/>
              <a:t>(when IBD=1)</a:t>
            </a:r>
            <a:endParaRPr lang="en-US" altLang="en-US" sz="2000" dirty="0"/>
          </a:p>
          <a:p>
            <a:pPr lvl="3"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¼ Unrelated (when </a:t>
            </a:r>
            <a:r>
              <a:rPr lang="en-US" altLang="en-US" sz="2000" dirty="0" smtClean="0">
                <a:sym typeface="Symbol" charset="2"/>
              </a:rPr>
              <a:t>IBD=</a:t>
            </a:r>
            <a:r>
              <a:rPr lang="en-US" altLang="en-US" sz="2000" dirty="0" smtClean="0"/>
              <a:t>0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Covariance  = ¼(V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+V</a:t>
            </a:r>
            <a:r>
              <a:rPr lang="en-US" altLang="en-US" sz="2000" baseline="-25000" dirty="0"/>
              <a:t>D</a:t>
            </a:r>
            <a:r>
              <a:rPr lang="en-US" altLang="en-US" sz="2000" dirty="0"/>
              <a:t>) + ½(V</a:t>
            </a:r>
            <a:r>
              <a:rPr lang="en-US" altLang="en-US" sz="2000" baseline="-25000" dirty="0"/>
              <a:t>A</a:t>
            </a:r>
            <a:r>
              <a:rPr lang="en-US" altLang="en-US" sz="2000" dirty="0"/>
              <a:t>/2)  + ¼ (0)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dirty="0"/>
              <a:t>			    =  ½V</a:t>
            </a:r>
            <a:r>
              <a:rPr lang="en-US" altLang="en-US" sz="2000" baseline="-25000" dirty="0"/>
              <a:t>A </a:t>
            </a:r>
            <a:r>
              <a:rPr lang="en-US" altLang="en-US" sz="2000" dirty="0"/>
              <a:t>+ ¼V</a:t>
            </a:r>
            <a:r>
              <a:rPr lang="en-US" altLang="en-US" sz="2000" baseline="-25000" dirty="0"/>
              <a:t>D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3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Generalization: proportion </a:t>
            </a:r>
            <a:r>
              <a:rPr lang="en-US" altLang="en-US" dirty="0"/>
              <a:t>of </a:t>
            </a:r>
            <a:r>
              <a:rPr lang="en-US" altLang="en-US" dirty="0" smtClean="0"/>
              <a:t>alleles </a:t>
            </a:r>
            <a:r>
              <a:rPr lang="en-US" altLang="en-US" dirty="0"/>
              <a:t>IBD (</a:t>
            </a:r>
            <a:r>
              <a:rPr lang="en-US" altLang="en-US" dirty="0">
                <a:sym typeface="Symbol" charset="2"/>
              </a:rPr>
              <a:t></a:t>
            </a:r>
            <a:r>
              <a:rPr lang="en-US" altLang="en-US" dirty="0"/>
              <a:t>)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499262" y="3465819"/>
            <a:ext cx="78545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Times New Roman" charset="0"/>
              </a:rPr>
              <a:t>Relationship	 	</a:t>
            </a:r>
            <a:r>
              <a:rPr lang="en-US" altLang="en-US" sz="2400" b="1" dirty="0" smtClean="0">
                <a:latin typeface="Times New Roman" charset="0"/>
                <a:sym typeface="Symbol" charset="2"/>
              </a:rPr>
              <a:t>E()	</a:t>
            </a:r>
            <a:r>
              <a:rPr lang="en-US" altLang="en-US" sz="2400" b="1" dirty="0" err="1" smtClean="0">
                <a:latin typeface="Times New Roman" charset="0"/>
                <a:sym typeface="Symbol" charset="2"/>
              </a:rPr>
              <a:t>Var</a:t>
            </a:r>
            <a:r>
              <a:rPr lang="en-US" altLang="en-US" sz="2400" b="1" dirty="0" smtClean="0">
                <a:latin typeface="Times New Roman" charset="0"/>
                <a:sym typeface="Symbol" charset="2"/>
              </a:rPr>
              <a:t>()		</a:t>
            </a:r>
            <a:r>
              <a:rPr lang="en-US" altLang="en-US" sz="2400" b="1" dirty="0" err="1" smtClean="0">
                <a:latin typeface="Times New Roman" charset="0"/>
                <a:sym typeface="Symbol" charset="2"/>
              </a:rPr>
              <a:t>Prob</a:t>
            </a:r>
            <a:r>
              <a:rPr lang="en-US" altLang="en-US" sz="2400" b="1" dirty="0">
                <a:latin typeface="Times New Roman" charset="0"/>
                <a:sym typeface="Symbol" charset="2"/>
              </a:rPr>
              <a:t>(</a:t>
            </a:r>
            <a:r>
              <a:rPr lang="en-US" altLang="en-US" sz="2400" b="1" dirty="0" smtClean="0">
                <a:latin typeface="Times New Roman" charset="0"/>
                <a:sym typeface="Symbol" charset="2"/>
              </a:rPr>
              <a:t>=1)</a:t>
            </a:r>
            <a:endParaRPr lang="en-US" altLang="en-US" sz="2400" b="1" dirty="0" smtClean="0">
              <a:latin typeface="Times New Roman" charset="0"/>
              <a:sym typeface="Symbol" charset="2"/>
            </a:endParaRPr>
          </a:p>
          <a:p>
            <a:r>
              <a:rPr lang="en-US" altLang="en-US" sz="2400" dirty="0" smtClean="0">
                <a:latin typeface="Times New Roman" charset="0"/>
                <a:sym typeface="Symbol" charset="2"/>
              </a:rPr>
              <a:t>MZ			1 	0		1</a:t>
            </a:r>
          </a:p>
          <a:p>
            <a:r>
              <a:rPr lang="en-US" altLang="en-US" sz="2400" dirty="0" smtClean="0">
                <a:latin typeface="Times New Roman" charset="0"/>
                <a:sym typeface="Symbol" charset="2"/>
              </a:rPr>
              <a:t>Parent-Offspring	0.5	0		0</a:t>
            </a:r>
          </a:p>
          <a:p>
            <a:r>
              <a:rPr lang="en-US" altLang="en-US" sz="2400" dirty="0" smtClean="0">
                <a:latin typeface="Times New Roman" charset="0"/>
                <a:sym typeface="Symbol" charset="2"/>
              </a:rPr>
              <a:t>Unrelated		0	0		0</a:t>
            </a:r>
          </a:p>
          <a:p>
            <a:r>
              <a:rPr lang="en-US" altLang="en-US" sz="2400" dirty="0" smtClean="0">
                <a:latin typeface="Times New Roman" charset="0"/>
                <a:sym typeface="Symbol" charset="2"/>
              </a:rPr>
              <a:t>Half sibs		0.25	0.0625		0</a:t>
            </a:r>
          </a:p>
          <a:p>
            <a:r>
              <a:rPr lang="en-US" altLang="en-US" sz="2400" dirty="0" smtClean="0">
                <a:latin typeface="Times New Roman" charset="0"/>
                <a:sym typeface="Symbol" charset="2"/>
              </a:rPr>
              <a:t>Full sibs		0.5	0.125		0.25</a:t>
            </a:r>
            <a:endParaRPr lang="en-US" altLang="en-US" sz="2400" dirty="0">
              <a:latin typeface="Times New Roman" charset="0"/>
              <a:sym typeface="Symbol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429" name="Text Box 5"/>
              <p:cNvSpPr txBox="1">
                <a:spLocks noChangeArrowheads="1"/>
              </p:cNvSpPr>
              <p:nvPr/>
            </p:nvSpPr>
            <p:spPr bwMode="auto">
              <a:xfrm>
                <a:off x="853157" y="1690688"/>
                <a:ext cx="10345274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altLang="en-US" sz="2000" dirty="0" smtClean="0">
                    <a:latin typeface="Times New Roman" charset="0"/>
                  </a:rPr>
                  <a:t>IBD can be expressed as a proportion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 (= number IBD / 2), thus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charset="0"/>
                  </a:rPr>
                  <a:t>= 0, </a:t>
                </a:r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charset="0"/>
                  </a:rPr>
                  <a:t>1/2</a:t>
                </a:r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charset="0"/>
                  </a:rPr>
                  <a:t> </a:t>
                </a:r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charset="0"/>
                  </a:rPr>
                  <a:t>or </a:t>
                </a:r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dirty="0" smtClean="0">
                    <a:latin typeface="Times New Roman" charset="0"/>
                  </a:rPr>
                  <a:t> </a:t>
                </a:r>
                <a:endParaRPr lang="en-US" altLang="en-US" sz="2000" dirty="0" smtClean="0">
                  <a:latin typeface="Times New Roman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en-US" sz="2000" dirty="0" smtClean="0">
                    <a:latin typeface="Times New Roman" charset="0"/>
                  </a:rPr>
                  <a:t>The probability distribution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 </a:t>
                </a:r>
                <a:r>
                  <a:rPr lang="en-US" altLang="en-US" sz="2000" dirty="0" smtClean="0">
                    <a:latin typeface="Times New Roman" charset="0"/>
                  </a:rPr>
                  <a:t>is </a:t>
                </a:r>
                <a:r>
                  <a:rPr lang="en-US" altLang="en-US" sz="2000" dirty="0" err="1" smtClean="0">
                    <a:latin typeface="Times New Roman" charset="0"/>
                  </a:rPr>
                  <a:t>Prob</a:t>
                </a:r>
                <a:r>
                  <a:rPr lang="en-US" altLang="en-US" sz="2000" dirty="0" smtClean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=0), </a:t>
                </a:r>
                <a:r>
                  <a:rPr lang="en-US" altLang="en-US" sz="2000" dirty="0" err="1" smtClean="0">
                    <a:latin typeface="Times New Roman" charset="0"/>
                  </a:rPr>
                  <a:t>Prob</a:t>
                </a:r>
                <a:r>
                  <a:rPr lang="en-US" altLang="en-US" sz="2000" dirty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=1/2), </a:t>
                </a:r>
                <a:r>
                  <a:rPr lang="en-US" altLang="en-US" sz="2000" dirty="0" err="1" smtClean="0">
                    <a:latin typeface="Times New Roman" charset="0"/>
                  </a:rPr>
                  <a:t>Prob</a:t>
                </a:r>
                <a:r>
                  <a:rPr lang="en-US" altLang="en-US" sz="2000" dirty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=1)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en-US" sz="2000" dirty="0" smtClean="0">
                    <a:latin typeface="Times New Roman" charset="0"/>
                  </a:rPr>
                  <a:t>E(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) = </a:t>
                </a:r>
                <a:r>
                  <a:rPr lang="en-US" altLang="en-US" sz="2000" dirty="0" err="1" smtClean="0">
                    <a:latin typeface="Times New Roman" charset="0"/>
                  </a:rPr>
                  <a:t>Prob</a:t>
                </a:r>
                <a:r>
                  <a:rPr lang="en-US" altLang="en-US" sz="2000" dirty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>
                    <a:latin typeface="Times New Roman" charset="0"/>
                  </a:rPr>
                  <a:t>=1)</a:t>
                </a:r>
                <a:r>
                  <a:rPr lang="en-US" altLang="en-US" sz="2000" dirty="0" smtClean="0">
                    <a:latin typeface="Times New Roman" charset="0"/>
                  </a:rPr>
                  <a:t> +(1/2)</a:t>
                </a:r>
                <a:r>
                  <a:rPr lang="en-US" altLang="en-US" sz="2000" dirty="0">
                    <a:latin typeface="Times New Roman" charset="0"/>
                  </a:rPr>
                  <a:t> Prob(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=1/2)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altLang="en-US" sz="2000" dirty="0" err="1" smtClean="0">
                    <a:latin typeface="Times New Roman" charset="0"/>
                  </a:rPr>
                  <a:t>Var</a:t>
                </a:r>
                <a:r>
                  <a:rPr lang="en-US" altLang="en-US" sz="2000" dirty="0" smtClean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) = </a:t>
                </a:r>
                <a:r>
                  <a:rPr lang="en-US" altLang="en-US" sz="2000" dirty="0" err="1" smtClean="0">
                    <a:latin typeface="Times New Roman" charset="0"/>
                  </a:rPr>
                  <a:t>Prob</a:t>
                </a:r>
                <a:r>
                  <a:rPr lang="en-US" altLang="en-US" sz="2000" dirty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>
                    <a:latin typeface="Times New Roman" charset="0"/>
                  </a:rPr>
                  <a:t>=1) +(</a:t>
                </a:r>
                <a:r>
                  <a:rPr lang="en-US" altLang="en-US" sz="2000" dirty="0" smtClean="0">
                    <a:latin typeface="Times New Roman" charset="0"/>
                  </a:rPr>
                  <a:t>1/4) </a:t>
                </a:r>
                <a:r>
                  <a:rPr lang="en-US" altLang="en-US" sz="2000" dirty="0">
                    <a:latin typeface="Times New Roman" charset="0"/>
                  </a:rPr>
                  <a:t>Prob(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>
                    <a:latin typeface="Times New Roman" charset="0"/>
                  </a:rPr>
                  <a:t>=1/2</a:t>
                </a:r>
                <a:r>
                  <a:rPr lang="en-US" altLang="en-US" sz="2000" dirty="0" smtClean="0">
                    <a:latin typeface="Times New Roman" charset="0"/>
                  </a:rPr>
                  <a:t>) </a:t>
                </a:r>
                <a:r>
                  <a:rPr lang="mr-IN" altLang="en-US" sz="2000" dirty="0" smtClean="0">
                    <a:latin typeface="Times New Roman" charset="0"/>
                  </a:rPr>
                  <a:t>–</a:t>
                </a:r>
                <a:r>
                  <a:rPr lang="en-US" altLang="en-US" sz="2000" dirty="0" smtClean="0">
                    <a:latin typeface="Times New Roman" charset="0"/>
                  </a:rPr>
                  <a:t> (E</a:t>
                </a:r>
                <a:r>
                  <a:rPr lang="en-US" altLang="en-US" sz="2000" dirty="0">
                    <a:latin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latin typeface="Times New Roman" charset="0"/>
                  </a:rPr>
                  <a:t>))</a:t>
                </a:r>
                <a:r>
                  <a:rPr lang="en-US" altLang="en-US" sz="2000" baseline="30000" dirty="0" smtClean="0">
                    <a:latin typeface="Times New Roman" charset="0"/>
                  </a:rPr>
                  <a:t>2</a:t>
                </a:r>
                <a:endParaRPr lang="en-US" altLang="en-US" sz="2000" baseline="300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23142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157" y="1690688"/>
                <a:ext cx="10345274" cy="1323439"/>
              </a:xfrm>
              <a:prstGeom prst="rect">
                <a:avLst/>
              </a:prstGeom>
              <a:blipFill rotWithShape="0">
                <a:blip r:embed="rId2"/>
                <a:stretch>
                  <a:fillRect l="-530" t="-29493" b="-7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5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Covariance: </a:t>
            </a:r>
            <a:r>
              <a:rPr lang="en-US" altLang="en-US" sz="4000" dirty="0" smtClean="0"/>
              <a:t>general </a:t>
            </a:r>
            <a:r>
              <a:rPr lang="en-US" altLang="en-US" sz="4000" dirty="0"/>
              <a:t>r</a:t>
            </a:r>
            <a:r>
              <a:rPr lang="en-US" altLang="en-US" sz="4000" dirty="0" smtClean="0"/>
              <a:t>elative </a:t>
            </a:r>
            <a:r>
              <a:rPr lang="en-US" altLang="en-US" sz="4000" dirty="0"/>
              <a:t>p</a:t>
            </a:r>
            <a:r>
              <a:rPr lang="en-US" altLang="en-US" sz="4000" dirty="0" smtClean="0"/>
              <a:t>air</a:t>
            </a:r>
            <a:endParaRPr lang="en-US" alt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615" name="Text Box 7"/>
              <p:cNvSpPr txBox="1">
                <a:spLocks noChangeArrowheads="1"/>
              </p:cNvSpPr>
              <p:nvPr/>
            </p:nvSpPr>
            <p:spPr bwMode="auto">
              <a:xfrm>
                <a:off x="726332" y="1907268"/>
                <a:ext cx="9961459" cy="4302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 smtClean="0"/>
                  <a:t>The covariance is a weighted average of the </a:t>
                </a:r>
                <a:r>
                  <a:rPr lang="en-US" altLang="en-US" sz="2400" dirty="0" err="1" smtClean="0"/>
                  <a:t>covariances</a:t>
                </a:r>
                <a:r>
                  <a:rPr lang="en-US" altLang="en-US" sz="2400" dirty="0" smtClean="0"/>
                  <a:t> for MZ twins, parent-offspring and unrelated individuals</a:t>
                </a:r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endParaRPr lang="en-US" altLang="en-US" sz="2400" dirty="0"/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 smtClean="0"/>
                  <a:t>Covariance </a:t>
                </a:r>
                <a:r>
                  <a:rPr lang="en-US" altLang="en-US" sz="2400" dirty="0" smtClean="0"/>
                  <a:t>	= 	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=1)(</a:t>
                </a:r>
                <a:r>
                  <a:rPr lang="en-US" altLang="en-US" sz="2400" dirty="0"/>
                  <a:t>V</a:t>
                </a:r>
                <a:r>
                  <a:rPr lang="en-US" altLang="en-US" sz="2400" baseline="-25000" dirty="0"/>
                  <a:t>A</a:t>
                </a:r>
                <a:r>
                  <a:rPr lang="en-US" altLang="en-US" sz="2400" dirty="0"/>
                  <a:t>+V</a:t>
                </a:r>
                <a:r>
                  <a:rPr lang="en-US" altLang="en-US" sz="2400" baseline="-25000" dirty="0"/>
                  <a:t>D</a:t>
                </a:r>
                <a:r>
                  <a:rPr lang="en-US" altLang="en-US" sz="2400" dirty="0" smtClean="0"/>
                  <a:t>) + 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=1/2)(V</a:t>
                </a:r>
                <a:r>
                  <a:rPr lang="en-US" altLang="en-US" sz="2400" baseline="-25000" dirty="0" smtClean="0"/>
                  <a:t>A</a:t>
                </a:r>
                <a:r>
                  <a:rPr lang="en-US" altLang="en-US" sz="2400" dirty="0" smtClean="0"/>
                  <a:t>/2) + 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=0</a:t>
                </a:r>
                <a:r>
                  <a:rPr lang="en-US" altLang="en-US" sz="2400" dirty="0"/>
                  <a:t>)(0)</a:t>
                </a:r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/>
                  <a:t>		=  	(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=1)+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=1/2</a:t>
                </a:r>
                <a:r>
                  <a:rPr lang="en-US" altLang="en-US" sz="2400" dirty="0"/>
                  <a:t>)/</a:t>
                </a:r>
                <a:r>
                  <a:rPr lang="en-US" altLang="en-US" sz="2400" dirty="0" smtClean="0"/>
                  <a:t>2)V</a:t>
                </a:r>
                <a:r>
                  <a:rPr lang="en-US" altLang="en-US" sz="2400" baseline="-25000" dirty="0" smtClean="0"/>
                  <a:t>A</a:t>
                </a:r>
                <a:r>
                  <a:rPr lang="en-US" altLang="en-US" sz="2400" dirty="0" smtClean="0"/>
                  <a:t> + </a:t>
                </a:r>
                <a:r>
                  <a:rPr lang="en-US" altLang="en-US" sz="2400" dirty="0" err="1" smtClean="0"/>
                  <a:t>Prob</a:t>
                </a:r>
                <a:r>
                  <a:rPr lang="en-US" alt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 smtClean="0"/>
                  <a:t>=1)V</a:t>
                </a:r>
                <a:r>
                  <a:rPr lang="en-US" altLang="en-US" sz="2400" baseline="-25000" dirty="0" smtClean="0"/>
                  <a:t>D</a:t>
                </a:r>
                <a:r>
                  <a:rPr lang="en-US" altLang="en-US" sz="2400" dirty="0" smtClean="0"/>
                  <a:t> </a:t>
                </a:r>
                <a:endParaRPr lang="en-US" altLang="en-US" sz="2400" dirty="0"/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/>
                  <a:t>		=	</a:t>
                </a:r>
                <a:r>
                  <a:rPr lang="en-US" altLang="en-US" sz="2400" dirty="0" smtClean="0"/>
                  <a:t>E</a:t>
                </a:r>
                <a:r>
                  <a:rPr lang="en-US" altLang="en-US" sz="2400" dirty="0"/>
                  <a:t>(</a:t>
                </a:r>
                <a:r>
                  <a:rPr lang="en-US" altLang="en-US" sz="2400" dirty="0">
                    <a:sym typeface="Symbol" charset="2"/>
                  </a:rPr>
                  <a:t></a:t>
                </a:r>
                <a:r>
                  <a:rPr lang="en-US" altLang="en-US" sz="2400" dirty="0"/>
                  <a:t>)</a:t>
                </a:r>
                <a:r>
                  <a:rPr lang="en-US" altLang="en-US" sz="2400" dirty="0">
                    <a:sym typeface="Symbol" charset="2"/>
                  </a:rPr>
                  <a:t>V</a:t>
                </a:r>
                <a:r>
                  <a:rPr lang="en-US" altLang="en-US" sz="2400" baseline="-25000" dirty="0">
                    <a:sym typeface="Symbol" charset="2"/>
                  </a:rPr>
                  <a:t>A </a:t>
                </a:r>
                <a:r>
                  <a:rPr lang="en-US" altLang="en-US" sz="2400" dirty="0">
                    <a:sym typeface="Symbol" charset="2"/>
                  </a:rPr>
                  <a:t>+ </a:t>
                </a:r>
                <a:r>
                  <a:rPr lang="en-US" altLang="en-US" sz="2400" dirty="0"/>
                  <a:t>Prob(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/>
                  <a:t>=</a:t>
                </a:r>
                <a:r>
                  <a:rPr lang="en-US" altLang="en-US" sz="2400" dirty="0" smtClean="0"/>
                  <a:t>1)</a:t>
                </a:r>
                <a:r>
                  <a:rPr lang="en-US" altLang="en-US" sz="2400" dirty="0" smtClean="0">
                    <a:sym typeface="Symbol" charset="2"/>
                  </a:rPr>
                  <a:t>V</a:t>
                </a:r>
                <a:r>
                  <a:rPr lang="en-US" altLang="en-US" sz="2400" baseline="-25000" dirty="0" smtClean="0">
                    <a:sym typeface="Symbol" charset="2"/>
                  </a:rPr>
                  <a:t>D</a:t>
                </a:r>
                <a:r>
                  <a:rPr lang="en-US" altLang="en-US" sz="2400" dirty="0" smtClean="0">
                    <a:sym typeface="Symbol" charset="2"/>
                  </a:rPr>
                  <a:t> </a:t>
                </a:r>
                <a:endParaRPr lang="en-US" altLang="en-US" sz="2400" dirty="0"/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charset="2"/>
                  <a:buNone/>
                </a:pPr>
                <a:endParaRPr lang="en-US" altLang="en-US" sz="2400" dirty="0" smtClean="0"/>
              </a:p>
              <a:p>
                <a:pPr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charset="2"/>
                  <a:buNone/>
                </a:pPr>
                <a:endParaRPr lang="en-US" altLang="en-US" sz="2400" dirty="0"/>
              </a:p>
              <a:p>
                <a:pPr lvl="1" eaLnBrk="1" hangingPunct="1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charset="2"/>
                  <a:buChar char="n"/>
                </a:pPr>
                <a:endParaRPr lang="en-US" altLang="en-US" sz="2400" dirty="0"/>
              </a:p>
              <a:p>
                <a:endParaRPr lang="en-GB" altLang="en-US" sz="2400" dirty="0"/>
              </a:p>
            </p:txBody>
          </p:sp>
        </mc:Choice>
        <mc:Fallback>
          <p:sp>
            <p:nvSpPr>
              <p:cNvPr id="3246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332" y="1907268"/>
                <a:ext cx="9961459" cy="4302716"/>
              </a:xfrm>
              <a:prstGeom prst="rect">
                <a:avLst/>
              </a:prstGeom>
              <a:blipFill rotWithShape="0">
                <a:blip r:embed="rId2"/>
                <a:stretch>
                  <a:fillRect l="-918" t="-11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7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Kinship </a:t>
            </a:r>
            <a:r>
              <a:rPr lang="en-US" altLang="en-US" dirty="0" smtClean="0">
                <a:ea typeface="ＭＳ Ｐゴシック" charset="-128"/>
              </a:rPr>
              <a:t>coefficient</a:t>
            </a:r>
            <a:endParaRPr lang="en-US" altLang="en-US" dirty="0">
              <a:ea typeface="ＭＳ Ｐゴシック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2572" y="1624641"/>
                <a:ext cx="8495807" cy="4753305"/>
              </a:xfrm>
            </p:spPr>
            <p:txBody>
              <a:bodyPr>
                <a:normAutofit/>
              </a:bodyPr>
              <a:lstStyle/>
              <a:p>
                <a:r>
                  <a:rPr lang="en-GB" altLang="en-US" sz="2000" dirty="0">
                    <a:ea typeface="ＭＳ Ｐゴシック" charset="-128"/>
                  </a:rPr>
                  <a:t>The </a:t>
                </a:r>
                <a:r>
                  <a:rPr lang="en-GB" altLang="en-US" sz="2000" dirty="0">
                    <a:solidFill>
                      <a:srgbClr val="FF0000"/>
                    </a:solidFill>
                    <a:ea typeface="ＭＳ Ｐゴシック" charset="-128"/>
                  </a:rPr>
                  <a:t>kinship coefficient </a:t>
                </a:r>
                <a:r>
                  <a:rPr lang="en-GB" altLang="en-US" sz="2000" dirty="0">
                    <a:ea typeface="ＭＳ Ｐゴシック" charset="-128"/>
                  </a:rPr>
                  <a:t>(</a:t>
                </a:r>
                <a:r>
                  <a:rPr lang="en-GB" altLang="en-US" sz="2000" i="1" dirty="0">
                    <a:ea typeface="ＭＳ Ｐゴシック" charset="-128"/>
                  </a:rPr>
                  <a:t>K</a:t>
                </a:r>
                <a:r>
                  <a:rPr lang="en-GB" altLang="en-US" sz="2000" dirty="0">
                    <a:ea typeface="ＭＳ Ｐゴシック" charset="-128"/>
                  </a:rPr>
                  <a:t>) between two individuals is defined as the probability that two alleles, one from each individual, drawn at random at </a:t>
                </a:r>
                <a:r>
                  <a:rPr lang="en-GB" altLang="en-US" sz="2000" dirty="0" smtClean="0">
                    <a:ea typeface="ＭＳ Ｐゴシック" charset="-128"/>
                  </a:rPr>
                  <a:t>an </a:t>
                </a:r>
                <a:r>
                  <a:rPr lang="en-GB" altLang="en-US" sz="2000" dirty="0">
                    <a:ea typeface="ＭＳ Ｐゴシック" charset="-128"/>
                  </a:rPr>
                  <a:t>autosomal locus, will be identical-by-descent (IBD</a:t>
                </a:r>
                <a:r>
                  <a:rPr lang="en-GB" altLang="en-US" sz="2000" dirty="0" smtClean="0">
                    <a:ea typeface="ＭＳ Ｐゴシック" charset="-128"/>
                  </a:rPr>
                  <a:t>)</a:t>
                </a:r>
              </a:p>
              <a:p>
                <a:r>
                  <a:rPr lang="en-GB" altLang="en-US" sz="2000" dirty="0" smtClean="0">
                    <a:ea typeface="ＭＳ Ｐゴシック" charset="-128"/>
                  </a:rPr>
                  <a:t>Let the paternal and maternal alleles of individuals 1 and 2 be denoted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1P</a:t>
                </a:r>
                <a:r>
                  <a:rPr lang="en-GB" altLang="en-US" sz="2000" dirty="0" smtClean="0">
                    <a:ea typeface="ＭＳ Ｐゴシック" charset="-128"/>
                  </a:rPr>
                  <a:t>,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1M</a:t>
                </a:r>
                <a:r>
                  <a:rPr lang="en-GB" altLang="en-US" sz="2000" dirty="0" smtClean="0">
                    <a:ea typeface="ＭＳ Ｐゴシック" charset="-128"/>
                  </a:rPr>
                  <a:t>,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2P</a:t>
                </a:r>
                <a:r>
                  <a:rPr lang="en-GB" altLang="en-US" sz="2000" dirty="0">
                    <a:ea typeface="ＭＳ Ｐゴシック" charset="-128"/>
                  </a:rPr>
                  <a:t>, </a:t>
                </a:r>
                <a:r>
                  <a:rPr lang="en-GB" altLang="en-US" sz="2000" dirty="0" smtClean="0">
                    <a:ea typeface="ＭＳ Ｐゴシック" charset="-128"/>
                  </a:rPr>
                  <a:t>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2M</a:t>
                </a:r>
                <a:r>
                  <a:rPr lang="en-GB" altLang="en-US" sz="2000" dirty="0" smtClean="0">
                    <a:ea typeface="ＭＳ Ｐゴシック" charset="-128"/>
                  </a:rPr>
                  <a:t>. The genotypes of the 2 individuals, additively </a:t>
                </a:r>
                <a:r>
                  <a:rPr lang="en-GB" altLang="en-US" sz="2000" dirty="0" smtClean="0">
                    <a:ea typeface="ＭＳ Ｐゴシック" charset="-128"/>
                  </a:rPr>
                  <a:t>coded (0,1,2), </a:t>
                </a:r>
                <a:r>
                  <a:rPr lang="en-GB" altLang="en-US" sz="2000" dirty="0" smtClean="0">
                    <a:ea typeface="ＭＳ Ｐゴシック" charset="-128"/>
                  </a:rPr>
                  <a:t>would be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</a:t>
                </a:r>
                <a:r>
                  <a:rPr lang="en-GB" altLang="en-US" sz="2000" dirty="0" smtClean="0">
                    <a:ea typeface="ＭＳ Ｐゴシック" charset="-128"/>
                  </a:rPr>
                  <a:t>=G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1P</a:t>
                </a:r>
                <a:r>
                  <a:rPr lang="en-GB" altLang="en-US" sz="2000" dirty="0" smtClean="0">
                    <a:ea typeface="ＭＳ Ｐゴシック" charset="-128"/>
                  </a:rPr>
                  <a:t>,+G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1M</a:t>
                </a:r>
                <a:r>
                  <a:rPr lang="en-GB" altLang="en-US" sz="2000" dirty="0">
                    <a:ea typeface="ＭＳ Ｐゴシック" charset="-128"/>
                  </a:rPr>
                  <a:t> </a:t>
                </a:r>
                <a:r>
                  <a:rPr lang="en-GB" altLang="en-US" sz="2000" dirty="0" smtClean="0">
                    <a:ea typeface="ＭＳ Ｐゴシック" charset="-128"/>
                  </a:rPr>
                  <a:t>and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</a:t>
                </a:r>
                <a:r>
                  <a:rPr lang="en-GB" altLang="en-US" sz="2000" dirty="0" smtClean="0">
                    <a:ea typeface="ＭＳ Ｐゴシック" charset="-128"/>
                  </a:rPr>
                  <a:t>=G</a:t>
                </a:r>
                <a:r>
                  <a:rPr lang="en-GB" altLang="en-US" sz="2000" baseline="-25000" dirty="0">
                    <a:ea typeface="ＭＳ Ｐゴシック" charset="-128"/>
                  </a:rPr>
                  <a:t>2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P</a:t>
                </a:r>
                <a:r>
                  <a:rPr lang="en-GB" altLang="en-US" sz="2000" dirty="0">
                    <a:ea typeface="ＭＳ Ｐゴシック" charset="-128"/>
                  </a:rPr>
                  <a:t>,+</a:t>
                </a:r>
                <a:r>
                  <a:rPr lang="en-GB" altLang="en-US" sz="2000" dirty="0" smtClean="0">
                    <a:ea typeface="ＭＳ Ｐゴシック" charset="-128"/>
                  </a:rPr>
                  <a:t>G</a:t>
                </a:r>
                <a:r>
                  <a:rPr lang="en-GB" altLang="en-US" sz="2000" baseline="-25000" dirty="0">
                    <a:ea typeface="ＭＳ Ｐゴシック" charset="-128"/>
                  </a:rPr>
                  <a:t>2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M</a:t>
                </a:r>
                <a:endParaRPr lang="en-GB" altLang="en-US" sz="2000" dirty="0">
                  <a:ea typeface="ＭＳ Ｐゴシック" charset="-128"/>
                </a:endParaRPr>
              </a:p>
              <a:p>
                <a:r>
                  <a:rPr lang="en-GB" altLang="en-US" sz="2000" dirty="0" smtClean="0">
                    <a:ea typeface="ＭＳ Ｐゴシック" charset="-128"/>
                  </a:rPr>
                  <a:t>The covariance between the two genotypes is </a:t>
                </a:r>
              </a:p>
              <a:p>
                <a:pPr marL="0" indent="0">
                  <a:buNone/>
                </a:pPr>
                <a:r>
                  <a:rPr lang="en-GB" altLang="en-US" sz="2000" dirty="0" err="1" smtClean="0">
                    <a:ea typeface="ＭＳ Ｐゴシック" charset="-128"/>
                  </a:rPr>
                  <a:t>Cov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</a:t>
                </a:r>
                <a:r>
                  <a:rPr lang="en-GB" altLang="en-US" sz="2000" dirty="0" smtClean="0">
                    <a:ea typeface="ＭＳ Ｐゴシック" charset="-128"/>
                  </a:rPr>
                  <a:t>,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</a:t>
                </a:r>
                <a:r>
                  <a:rPr lang="en-GB" altLang="en-US" sz="2000" dirty="0" smtClean="0">
                    <a:ea typeface="ＭＳ Ｐゴシック" charset="-128"/>
                  </a:rPr>
                  <a:t>) = </a:t>
                </a:r>
                <a:r>
                  <a:rPr lang="en-GB" altLang="en-US" sz="2000" dirty="0" err="1" smtClean="0">
                    <a:ea typeface="ＭＳ Ｐゴシック" charset="-128"/>
                  </a:rPr>
                  <a:t>Cov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1P</a:t>
                </a:r>
                <a:r>
                  <a:rPr lang="en-GB" altLang="en-US" sz="2000" dirty="0" smtClean="0">
                    <a:ea typeface="ＭＳ Ｐゴシック" charset="-128"/>
                  </a:rPr>
                  <a:t>,G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2P</a:t>
                </a:r>
                <a:r>
                  <a:rPr lang="en-GB" altLang="en-US" sz="2000" dirty="0" smtClean="0">
                    <a:ea typeface="ＭＳ Ｐゴシック" charset="-128"/>
                  </a:rPr>
                  <a:t>)+</a:t>
                </a:r>
                <a:r>
                  <a:rPr lang="en-GB" altLang="en-US" sz="2000" dirty="0" err="1" smtClean="0">
                    <a:ea typeface="ＭＳ Ｐゴシック" charset="-128"/>
                  </a:rPr>
                  <a:t>Cov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1P</a:t>
                </a:r>
                <a:r>
                  <a:rPr lang="en-GB" altLang="en-US" sz="2000" dirty="0" smtClean="0">
                    <a:ea typeface="ＭＳ Ｐゴシック" charset="-128"/>
                  </a:rPr>
                  <a:t>,G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2M</a:t>
                </a:r>
                <a:r>
                  <a:rPr lang="en-GB" altLang="en-US" sz="2000" dirty="0" smtClean="0">
                    <a:ea typeface="ＭＳ Ｐゴシック" charset="-128"/>
                  </a:rPr>
                  <a:t>)+</a:t>
                </a:r>
                <a:r>
                  <a:rPr lang="en-GB" altLang="en-US" sz="2000" dirty="0" err="1" smtClean="0">
                    <a:ea typeface="ＭＳ Ｐゴシック" charset="-128"/>
                  </a:rPr>
                  <a:t>Cov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1M</a:t>
                </a:r>
                <a:r>
                  <a:rPr lang="en-GB" altLang="en-US" sz="2000" dirty="0" smtClean="0">
                    <a:ea typeface="ＭＳ Ｐゴシック" charset="-128"/>
                  </a:rPr>
                  <a:t>,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2P</a:t>
                </a:r>
                <a:r>
                  <a:rPr lang="en-GB" altLang="en-US" sz="2000" dirty="0" smtClean="0">
                    <a:ea typeface="ＭＳ Ｐゴシック" charset="-128"/>
                  </a:rPr>
                  <a:t>)+</a:t>
                </a:r>
                <a:r>
                  <a:rPr lang="en-GB" altLang="en-US" sz="2000" dirty="0" err="1" smtClean="0">
                    <a:ea typeface="ＭＳ Ｐゴシック" charset="-128"/>
                  </a:rPr>
                  <a:t>Cov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1M</a:t>
                </a:r>
                <a:r>
                  <a:rPr lang="en-GB" altLang="en-US" sz="2000" dirty="0" smtClean="0">
                    <a:ea typeface="ＭＳ Ｐゴシック" charset="-128"/>
                  </a:rPr>
                  <a:t>,G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2M</a:t>
                </a:r>
                <a:r>
                  <a:rPr lang="en-GB" altLang="en-US" sz="2000" dirty="0" smtClean="0">
                    <a:ea typeface="ＭＳ Ｐゴシック" charset="-128"/>
                  </a:rPr>
                  <a:t>)</a:t>
                </a:r>
                <a:endParaRPr lang="en-GB" altLang="en-US" sz="2000" dirty="0">
                  <a:ea typeface="ＭＳ Ｐゴシック" charset="-128"/>
                </a:endParaRPr>
              </a:p>
              <a:p>
                <a:r>
                  <a:rPr lang="en-GB" altLang="en-US" sz="2000" dirty="0" smtClean="0">
                    <a:ea typeface="ＭＳ Ｐゴシック" charset="-128"/>
                  </a:rPr>
                  <a:t>In the </a:t>
                </a:r>
                <a:r>
                  <a:rPr lang="en-GB" altLang="en-US" sz="2000" dirty="0" smtClean="0">
                    <a:solidFill>
                      <a:srgbClr val="FF0000"/>
                    </a:solidFill>
                    <a:ea typeface="ＭＳ Ｐゴシック" charset="-128"/>
                  </a:rPr>
                  <a:t>absence of </a:t>
                </a:r>
                <a:r>
                  <a:rPr lang="en-GB" altLang="en-US" sz="2000" dirty="0" smtClean="0">
                    <a:solidFill>
                      <a:srgbClr val="FF0000"/>
                    </a:solidFill>
                    <a:ea typeface="ＭＳ Ｐゴシック" charset="-128"/>
                  </a:rPr>
                  <a:t>inbre</a:t>
                </a:r>
                <a:r>
                  <a:rPr lang="en-GB" altLang="en-US" sz="2000" dirty="0" smtClean="0">
                    <a:ea typeface="ＭＳ Ｐゴシック" charset="-128"/>
                  </a:rPr>
                  <a:t>eding</a:t>
                </a:r>
                <a:r>
                  <a:rPr lang="en-GB" altLang="en-US" sz="2000" dirty="0" smtClean="0">
                    <a:ea typeface="ＭＳ Ｐゴシック" charset="-128"/>
                  </a:rPr>
                  <a:t>, </a:t>
                </a:r>
                <a:r>
                  <a:rPr lang="en-GB" altLang="en-US" sz="2000" dirty="0" err="1" smtClean="0">
                    <a:ea typeface="ＭＳ Ｐゴシック" charset="-128"/>
                  </a:rPr>
                  <a:t>Var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</a:t>
                </a:r>
                <a:r>
                  <a:rPr lang="en-GB" altLang="en-US" sz="2000" dirty="0" smtClean="0">
                    <a:ea typeface="ＭＳ Ｐゴシック" charset="-128"/>
                  </a:rPr>
                  <a:t>) = </a:t>
                </a:r>
                <a:r>
                  <a:rPr lang="en-GB" altLang="en-US" sz="2000" dirty="0" err="1" smtClean="0">
                    <a:ea typeface="ＭＳ Ｐゴシック" charset="-128"/>
                  </a:rPr>
                  <a:t>Var</a:t>
                </a:r>
                <a:r>
                  <a:rPr lang="en-GB" altLang="en-US" sz="2000" dirty="0" smtClean="0">
                    <a:ea typeface="ＭＳ Ｐゴシック" charset="-128"/>
                  </a:rPr>
                  <a:t>(G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</a:t>
                </a:r>
                <a:r>
                  <a:rPr lang="en-GB" altLang="en-US" sz="2000" dirty="0" smtClean="0">
                    <a:ea typeface="ＭＳ Ｐゴシック" charset="-128"/>
                  </a:rPr>
                  <a:t>) = 2pq, and each covariance term is either </a:t>
                </a:r>
                <a:r>
                  <a:rPr lang="en-GB" altLang="en-US" sz="2000" dirty="0" err="1" smtClean="0">
                    <a:ea typeface="ＭＳ Ｐゴシック" charset="-128"/>
                  </a:rPr>
                  <a:t>pq</a:t>
                </a:r>
                <a:r>
                  <a:rPr lang="en-GB" altLang="en-US" sz="2000" dirty="0" smtClean="0">
                    <a:ea typeface="ＭＳ Ｐゴシック" charset="-128"/>
                  </a:rPr>
                  <a:t> when the alleles are IBD or 0 when they are not. Also, each allele of one person can be IBD with at most 1 allele of the other person. In this scenario </a:t>
                </a:r>
                <a:r>
                  <a:rPr lang="en-GB" altLang="en-US" sz="2000" dirty="0" smtClean="0">
                    <a:solidFill>
                      <a:srgbClr val="FF0000"/>
                    </a:solidFill>
                    <a:ea typeface="ＭＳ Ｐゴシック" charset="-128"/>
                  </a:rPr>
                  <a:t>E(</a:t>
                </a:r>
                <a14:m>
                  <m:oMath xmlns:m="http://schemas.openxmlformats.org/officeDocument/2006/math">
                    <m:r>
                      <a:rPr lang="en-GB" alt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GB" altLang="en-US" sz="2000" dirty="0" smtClean="0">
                    <a:solidFill>
                      <a:srgbClr val="FF0000"/>
                    </a:solidFill>
                    <a:ea typeface="ＭＳ Ｐゴシック" charset="-128"/>
                  </a:rPr>
                  <a:t>) is equivalent to 2</a:t>
                </a:r>
                <a:r>
                  <a:rPr lang="en-GB" altLang="en-US" sz="2000" i="1" dirty="0" smtClean="0">
                    <a:solidFill>
                      <a:srgbClr val="FF0000"/>
                    </a:solidFill>
                    <a:ea typeface="ＭＳ Ｐゴシック" charset="-128"/>
                  </a:rPr>
                  <a:t>K </a:t>
                </a:r>
                <a:r>
                  <a:rPr lang="en-GB" altLang="en-US" sz="2000" dirty="0" smtClean="0">
                    <a:ea typeface="ＭＳ Ｐゴシック" charset="-128"/>
                  </a:rPr>
                  <a:t>and represents the correlation between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1</a:t>
                </a:r>
                <a:r>
                  <a:rPr lang="en-GB" altLang="en-US" sz="2000" dirty="0" smtClean="0">
                    <a:ea typeface="ＭＳ Ｐゴシック" charset="-128"/>
                  </a:rPr>
                  <a:t> and G</a:t>
                </a:r>
                <a:r>
                  <a:rPr lang="en-GB" altLang="en-US" sz="2000" baseline="-25000" dirty="0" smtClean="0">
                    <a:ea typeface="ＭＳ Ｐゴシック" charset="-128"/>
                  </a:rPr>
                  <a:t>2</a:t>
                </a:r>
                <a:r>
                  <a:rPr lang="en-GB" altLang="en-US" sz="2000" dirty="0" smtClean="0">
                    <a:ea typeface="ＭＳ Ｐゴシック" charset="-128"/>
                  </a:rPr>
                  <a:t> </a:t>
                </a:r>
              </a:p>
              <a:p>
                <a:r>
                  <a:rPr lang="en-GB" altLang="en-US" sz="2000" i="1" dirty="0" smtClean="0">
                    <a:ea typeface="ＭＳ Ｐゴシック" charset="-128"/>
                  </a:rPr>
                  <a:t>K</a:t>
                </a:r>
                <a:r>
                  <a:rPr lang="en-GB" altLang="en-US" sz="2000" dirty="0" smtClean="0">
                    <a:ea typeface="ＭＳ Ｐゴシック" charset="-128"/>
                  </a:rPr>
                  <a:t> is of wider applicability than </a:t>
                </a:r>
                <a:r>
                  <a:rPr lang="en-GB" altLang="en-US" sz="2000" dirty="0">
                    <a:ea typeface="ＭＳ Ｐゴシック" charset="-128"/>
                  </a:rPr>
                  <a:t>E(</a:t>
                </a:r>
                <a14:m>
                  <m:oMath xmlns:m="http://schemas.openxmlformats.org/officeDocument/2006/math">
                    <m:r>
                      <a:rPr lang="en-GB" alt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GB" altLang="en-US" sz="2000" dirty="0" smtClean="0">
                    <a:ea typeface="ＭＳ Ｐゴシック" charset="-128"/>
                  </a:rPr>
                  <a:t>) when there is </a:t>
                </a:r>
                <a:r>
                  <a:rPr lang="en-GB" altLang="en-US" sz="2000" dirty="0" smtClean="0">
                    <a:ea typeface="ＭＳ Ｐゴシック" charset="-128"/>
                  </a:rPr>
                  <a:t>inbreeding</a:t>
                </a:r>
                <a:endParaRPr lang="en-GB" altLang="en-US" sz="2000" dirty="0" smtClean="0"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572" y="1624641"/>
                <a:ext cx="8495807" cy="4753305"/>
              </a:xfrm>
              <a:blipFill rotWithShape="0">
                <a:blip r:embed="rId2"/>
                <a:stretch>
                  <a:fillRect l="-790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6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“Attenuation” </a:t>
            </a:r>
            <a:r>
              <a:rPr lang="en-US" altLang="en-US" dirty="0">
                <a:ea typeface="ＭＳ Ｐゴシック" charset="-128"/>
              </a:rPr>
              <a:t>of kinship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742207" y="1690688"/>
            <a:ext cx="10611593" cy="4525963"/>
          </a:xfrm>
        </p:spPr>
        <p:txBody>
          <a:bodyPr>
            <a:noAutofit/>
          </a:bodyPr>
          <a:lstStyle/>
          <a:p>
            <a:pPr>
              <a:buSzPts val="2000"/>
            </a:pPr>
            <a:r>
              <a:rPr lang="en-GB" sz="20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If two individuals (A and B) have kinship coefficient </a:t>
            </a:r>
            <a:r>
              <a:rPr lang="en-GB" sz="2000" i="1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K</a:t>
            </a:r>
            <a:r>
              <a:rPr lang="en-GB" sz="2000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, what is the kinship coefficient between A and the offspring of B, assuming that the other parent of this offspring is unrelated to A</a:t>
            </a:r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?</a:t>
            </a:r>
            <a:endParaRPr lang="en-US" altLang="en-US" sz="2000" dirty="0" smtClean="0">
              <a:ea typeface="ＭＳ Ｐゴシック" charset="-128"/>
            </a:endParaRPr>
          </a:p>
          <a:p>
            <a:r>
              <a:rPr lang="en-US" altLang="en-US" sz="2000" dirty="0" smtClean="0">
                <a:ea typeface="ＭＳ Ｐゴシック" charset="-128"/>
              </a:rPr>
              <a:t>At </a:t>
            </a:r>
            <a:r>
              <a:rPr lang="en-US" altLang="en-US" sz="2000" dirty="0">
                <a:ea typeface="ＭＳ Ｐゴシック" charset="-128"/>
              </a:rPr>
              <a:t>any genomic location, the offspring of B will have inherited 1 of the 2 DNA segments of B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000" dirty="0">
                <a:ea typeface="ＭＳ Ｐゴシック" charset="-128"/>
              </a:rPr>
              <a:t>When a DNA segment is drawn at random from the offspring of B, there is a probability ½ that this is inherited from B, and probability ½ that this is inherited from the other parent. </a:t>
            </a:r>
          </a:p>
          <a:p>
            <a:r>
              <a:rPr lang="en-US" altLang="en-US" sz="2000" dirty="0">
                <a:ea typeface="ＭＳ Ｐゴシック" charset="-128"/>
              </a:rPr>
              <a:t>If the segment is inherited from B, then there is probability </a:t>
            </a:r>
            <a:r>
              <a:rPr lang="en-US" altLang="en-US" sz="2000" i="1" dirty="0">
                <a:ea typeface="ＭＳ Ｐゴシック" charset="-128"/>
              </a:rPr>
              <a:t>K</a:t>
            </a:r>
            <a:r>
              <a:rPr lang="en-US" altLang="en-US" sz="2000" dirty="0">
                <a:ea typeface="ＭＳ Ｐゴシック" charset="-128"/>
              </a:rPr>
              <a:t> that it is IBD with a segment drawn from the corresponding genomic location from A. </a:t>
            </a:r>
          </a:p>
          <a:p>
            <a:r>
              <a:rPr lang="en-US" altLang="en-US" sz="2000" dirty="0">
                <a:ea typeface="ＭＳ Ｐゴシック" charset="-128"/>
              </a:rPr>
              <a:t>If the segment is inherited from the other parent, then the probability is 0 because the other parent is unrelated to A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altLang="en-US" sz="2000" dirty="0">
                <a:ea typeface="ＭＳ Ｐゴシック" charset="-128"/>
              </a:rPr>
              <a:t>Therefore the kinship coefficient between A and the offspring of B is </a:t>
            </a:r>
            <a:r>
              <a:rPr lang="en-US" altLang="en-US" sz="2000" dirty="0" smtClean="0">
                <a:ea typeface="ＭＳ Ｐゴシック" charset="-128"/>
              </a:rPr>
              <a:t>½</a:t>
            </a:r>
            <a:r>
              <a:rPr lang="en-US" altLang="en-US" sz="2000" i="1" dirty="0" smtClean="0">
                <a:ea typeface="ＭＳ Ｐゴシック" charset="-128"/>
              </a:rPr>
              <a:t>K</a:t>
            </a:r>
            <a:r>
              <a:rPr lang="en-US" altLang="en-US" sz="2000" dirty="0" smtClean="0">
                <a:ea typeface="ＭＳ Ｐゴシック" charset="-128"/>
              </a:rPr>
              <a:t>.</a:t>
            </a:r>
          </a:p>
          <a:p>
            <a:r>
              <a:rPr lang="en-US" altLang="en-US" sz="2000" dirty="0" smtClean="0">
                <a:ea typeface="ＭＳ Ｐゴシック" charset="-128"/>
              </a:rPr>
              <a:t>Applying this result recursively, we can show that the Kinship coefficient between two individuals sharing one common ancestor is equal to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(½)</a:t>
            </a:r>
            <a:r>
              <a:rPr lang="en-US" altLang="en-US" sz="2000" baseline="30000" dirty="0" smtClean="0">
                <a:solidFill>
                  <a:srgbClr val="FF0000"/>
                </a:solidFill>
                <a:ea typeface="ＭＳ Ｐゴシック" charset="-128"/>
              </a:rPr>
              <a:t>g+1</a:t>
            </a:r>
            <a:r>
              <a:rPr lang="en-US" altLang="en-US" sz="2000" dirty="0" smtClean="0">
                <a:ea typeface="ＭＳ Ｐゴシック" charset="-128"/>
              </a:rPr>
              <a:t>, where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g is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the number of </a:t>
            </a:r>
            <a:r>
              <a:rPr lang="en-US" altLang="en-US" sz="2000" dirty="0" err="1" smtClean="0">
                <a:solidFill>
                  <a:srgbClr val="FF0000"/>
                </a:solidFill>
                <a:ea typeface="ＭＳ Ｐゴシック" charset="-128"/>
              </a:rPr>
              <a:t>meioses</a:t>
            </a:r>
            <a:r>
              <a:rPr lang="en-US" altLang="en-US" sz="2000" dirty="0" smtClean="0">
                <a:ea typeface="ＭＳ Ｐゴシック" charset="-128"/>
              </a:rPr>
              <a:t> </a:t>
            </a:r>
            <a:r>
              <a:rPr lang="en-US" altLang="en-US" sz="2000" dirty="0" smtClean="0">
                <a:ea typeface="ＭＳ Ｐゴシック" charset="-128"/>
              </a:rPr>
              <a:t>separating the 2 individuals</a:t>
            </a:r>
            <a:endParaRPr lang="en-US" altLang="en-US" sz="2000" dirty="0"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endParaRPr lang="en-US" altLang="en-US" sz="20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5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Inbreeding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inbreeding coefficient</a:t>
            </a:r>
            <a:r>
              <a:rPr lang="en-US" sz="2000" dirty="0" smtClean="0"/>
              <a:t> of an individual , I, is the probability that the 2 alleles at </a:t>
            </a:r>
            <a:r>
              <a:rPr lang="en-US" sz="2000" dirty="0" smtClean="0"/>
              <a:t>any</a:t>
            </a:r>
            <a:r>
              <a:rPr lang="en-US" sz="2000" dirty="0" smtClean="0"/>
              <a:t> </a:t>
            </a:r>
            <a:r>
              <a:rPr lang="en-US" sz="2000" dirty="0" smtClean="0"/>
              <a:t>locus are IBD. It is equal to the kinship coefficient of his or her parents, since in meiosis an allele is randomly drawn from the genotype of a parent.</a:t>
            </a:r>
          </a:p>
          <a:p>
            <a:r>
              <a:rPr lang="en-US" sz="2000" dirty="0" smtClean="0"/>
              <a:t>Inbreeding inflates the variance of a additively coded genotype: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err="1" smtClean="0"/>
              <a:t>Var</a:t>
            </a:r>
            <a:r>
              <a:rPr lang="en-US" sz="2000" dirty="0" smtClean="0"/>
              <a:t>(G) = </a:t>
            </a:r>
            <a:r>
              <a:rPr lang="en-US" sz="2000" dirty="0" err="1" smtClean="0"/>
              <a:t>Var</a:t>
            </a:r>
            <a:r>
              <a:rPr lang="en-US" sz="2000" dirty="0" smtClean="0"/>
              <a:t>(G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)+</a:t>
            </a:r>
            <a:r>
              <a:rPr lang="en-US" sz="2000" dirty="0" err="1" smtClean="0"/>
              <a:t>Var</a:t>
            </a:r>
            <a:r>
              <a:rPr lang="en-US" sz="2000" dirty="0" smtClean="0"/>
              <a:t>(G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)+2Cov(G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,G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Inbreeding also inflates the covariance between the additively coded genotypes of 2 individuals, since now it is possible for an allele in one person to be IBD with both alleles of the other person.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Two-locus biometrical genetic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Generalize biometrical model to 2 loci</a:t>
            </a:r>
          </a:p>
          <a:p>
            <a:r>
              <a:rPr lang="en-US" sz="2000" dirty="0" smtClean="0"/>
              <a:t>This is necessary only when there is either correlation or interaction between the 2 loci; otherwise the loci can be considered separately</a:t>
            </a:r>
          </a:p>
          <a:p>
            <a:r>
              <a:rPr lang="en-US" sz="2000" dirty="0" smtClean="0"/>
              <a:t>Two-locus Interactions include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econd-order </a:t>
            </a:r>
            <a:r>
              <a:rPr lang="en-US" sz="2000" dirty="0" smtClean="0"/>
              <a:t>inter-loci interactions </a:t>
            </a:r>
            <a:r>
              <a:rPr lang="en-US" sz="2000" dirty="0" smtClean="0"/>
              <a:t>involving </a:t>
            </a:r>
            <a:r>
              <a:rPr lang="en-US" sz="2000" dirty="0" smtClean="0"/>
              <a:t>1 allele each locus, </a:t>
            </a:r>
            <a:r>
              <a:rPr lang="en-US" sz="2000" dirty="0" smtClean="0">
                <a:solidFill>
                  <a:srgbClr val="FF0000"/>
                </a:solidFill>
              </a:rPr>
              <a:t>additive-additive </a:t>
            </a:r>
            <a:r>
              <a:rPr lang="en-US" sz="2000" dirty="0" smtClean="0">
                <a:solidFill>
                  <a:srgbClr val="FF0000"/>
                </a:solidFill>
              </a:rPr>
              <a:t>(AA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000" dirty="0" smtClean="0"/>
              <a:t>third-order </a:t>
            </a:r>
            <a:r>
              <a:rPr lang="en-US" sz="2000" dirty="0" smtClean="0"/>
              <a:t>interactions </a:t>
            </a:r>
            <a:r>
              <a:rPr lang="en-US" sz="2000" dirty="0" smtClean="0"/>
              <a:t>involving </a:t>
            </a:r>
            <a:r>
              <a:rPr lang="en-US" sz="2000" dirty="0" smtClean="0"/>
              <a:t>both alleles from one locus and 1 allele from the other, </a:t>
            </a:r>
            <a:r>
              <a:rPr lang="en-US" sz="2000" dirty="0" smtClean="0">
                <a:solidFill>
                  <a:srgbClr val="FF0000"/>
                </a:solidFill>
              </a:rPr>
              <a:t>additive-dominance </a:t>
            </a:r>
            <a:r>
              <a:rPr lang="en-US" sz="2000" dirty="0" smtClean="0">
                <a:solidFill>
                  <a:srgbClr val="FF0000"/>
                </a:solidFill>
              </a:rPr>
              <a:t>(AD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fourth-order interactions involving </a:t>
            </a:r>
            <a:r>
              <a:rPr lang="en-US" sz="2000" dirty="0" smtClean="0"/>
              <a:t>both alleles from both loci, </a:t>
            </a:r>
            <a:r>
              <a:rPr lang="en-US" sz="2000" dirty="0" smtClean="0">
                <a:solidFill>
                  <a:srgbClr val="FF0000"/>
                </a:solidFill>
              </a:rPr>
              <a:t>dominance-dominance </a:t>
            </a:r>
            <a:r>
              <a:rPr lang="en-US" sz="2000" dirty="0" smtClean="0">
                <a:solidFill>
                  <a:srgbClr val="FF0000"/>
                </a:solidFill>
              </a:rPr>
              <a:t>(DD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For 2 loci, there are 3x3=9 genotypic groups </a:t>
            </a:r>
            <a:r>
              <a:rPr lang="en-US" sz="2000" dirty="0" smtClean="0"/>
              <a:t>(assuming </a:t>
            </a:r>
            <a:r>
              <a:rPr lang="en-US" sz="2000" dirty="0" smtClean="0"/>
              <a:t>no parent-of-origin effect). In principle, if we can write down the trait means and population frequencies of these 9 genotypic groups, then we can proceed with variance </a:t>
            </a:r>
            <a:r>
              <a:rPr lang="en-US" sz="2000" dirty="0" smtClean="0"/>
              <a:t>partitioning </a:t>
            </a:r>
            <a:r>
              <a:rPr lang="en-US" sz="2000" dirty="0" smtClean="0"/>
              <a:t>using a </a:t>
            </a:r>
            <a:r>
              <a:rPr lang="en-US" sz="2000" dirty="0" smtClean="0">
                <a:solidFill>
                  <a:srgbClr val="FF0000"/>
                </a:solidFill>
              </a:rPr>
              <a:t>hierarchical ANOVA</a:t>
            </a:r>
            <a:r>
              <a:rPr lang="en-US" sz="2000" dirty="0" smtClean="0"/>
              <a:t>, when the two loci are not correlated. This is straightforward by computer program </a:t>
            </a:r>
            <a:r>
              <a:rPr lang="en-US" sz="2000" dirty="0" smtClean="0"/>
              <a:t>but </a:t>
            </a:r>
            <a:r>
              <a:rPr lang="en-US" sz="2000" dirty="0" smtClean="0"/>
              <a:t>tedious by hand - see Sham (1997) Statistics in Human Genetics, Chapter 5.</a:t>
            </a:r>
          </a:p>
        </p:txBody>
      </p:sp>
    </p:spTree>
    <p:extLst>
      <p:ext uri="{BB962C8B-B14F-4D97-AF65-F5344CB8AC3E}">
        <p14:creationId xmlns:p14="http://schemas.microsoft.com/office/powerpoint/2010/main" val="1190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are discrete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754" y="2612909"/>
            <a:ext cx="5611906" cy="2940726"/>
          </a:xfrm>
        </p:spPr>
        <p:txBody>
          <a:bodyPr>
            <a:noAutofit/>
          </a:bodyPr>
          <a:lstStyle/>
          <a:p>
            <a:r>
              <a:rPr lang="en-US" sz="2400" dirty="0" smtClean="0"/>
              <a:t>Mendelian disorders are caused by mutations in a single gene </a:t>
            </a:r>
          </a:p>
          <a:p>
            <a:r>
              <a:rPr lang="en-US" sz="2400" dirty="0" smtClean="0"/>
              <a:t>Mendelian disorders are also discrete entities </a:t>
            </a:r>
            <a:endParaRPr lang="en-US" sz="2400" dirty="0" smtClean="0"/>
          </a:p>
          <a:p>
            <a:r>
              <a:rPr lang="en-US" sz="2400" dirty="0" smtClean="0"/>
              <a:t>How can discrete entities produce continuous variation?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0994"/>
            <a:ext cx="4825365" cy="3204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74" y="5325036"/>
            <a:ext cx="502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gameofthrones.fandom.com</a:t>
            </a:r>
            <a:r>
              <a:rPr lang="en-US" dirty="0" smtClean="0"/>
              <a:t>/wiki/Dwarfism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of </a:t>
            </a:r>
            <a:r>
              <a:rPr lang="en-US" dirty="0" err="1" smtClean="0"/>
              <a:t>epistatic</a:t>
            </a:r>
            <a:r>
              <a:rPr lang="en-US" dirty="0" smtClean="0"/>
              <a:t> components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The AA interaction between 2 alleles are shared by 2 individuals when the 2 alleles are both IBD, and not shared when at least one of them is not IBD. When the 2 loci are independent, the probability of sharing is the </a:t>
                </a:r>
                <a:r>
                  <a:rPr lang="en-US" sz="2000" dirty="0" smtClean="0"/>
                  <a:t>product </a:t>
                </a:r>
                <a:r>
                  <a:rPr lang="en-US" sz="2000" dirty="0" smtClean="0"/>
                  <a:t>of proportion of IBD sharing of the 2 loci,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. For a particular class of relative pairs, the expected covariance is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)=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[E(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)]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2</a:t>
                </a:r>
              </a:p>
              <a:p>
                <a:r>
                  <a:rPr lang="en-US" sz="2000" dirty="0" smtClean="0"/>
                  <a:t>Similarly, the expected covariance of the AD interactions for a class of relative pairs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Prob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=1)</a:t>
                </a:r>
                <a:endParaRPr lang="en-US" sz="2000" dirty="0" smtClean="0"/>
              </a:p>
              <a:p>
                <a:r>
                  <a:rPr lang="en-US" sz="2000" dirty="0" smtClean="0"/>
                  <a:t>Finally, </a:t>
                </a:r>
                <a:r>
                  <a:rPr lang="en-US" sz="2000" dirty="0"/>
                  <a:t>the expected covariance of the </a:t>
                </a:r>
                <a:r>
                  <a:rPr lang="en-US" sz="2000" dirty="0" smtClean="0"/>
                  <a:t>DD </a:t>
                </a:r>
                <a:r>
                  <a:rPr lang="en-US" sz="2000" dirty="0"/>
                  <a:t>interactions for a class of relative pairs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Prob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=1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)]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000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Covariance: </a:t>
            </a:r>
            <a:r>
              <a:rPr lang="en-US" altLang="en-US" sz="4000" dirty="0" smtClean="0"/>
              <a:t>general </a:t>
            </a:r>
            <a:r>
              <a:rPr lang="en-US" altLang="en-US" sz="4000" dirty="0"/>
              <a:t>r</a:t>
            </a:r>
            <a:r>
              <a:rPr lang="en-US" altLang="en-US" sz="4000" dirty="0" smtClean="0"/>
              <a:t>elative </a:t>
            </a:r>
            <a:r>
              <a:rPr lang="en-US" altLang="en-US" sz="4000" dirty="0"/>
              <a:t>p</a:t>
            </a:r>
            <a:r>
              <a:rPr lang="en-US" altLang="en-US" sz="4000" dirty="0" smtClean="0"/>
              <a:t>air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5" name="Text Box 7"/>
              <p:cNvSpPr txBox="1">
                <a:spLocks noChangeArrowheads="1"/>
              </p:cNvSpPr>
              <p:nvPr/>
            </p:nvSpPr>
            <p:spPr bwMode="auto">
              <a:xfrm>
                <a:off x="726332" y="1907268"/>
                <a:ext cx="9961459" cy="3194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 smtClean="0"/>
                  <a:t>Including 2 loci interactions, the covariance for 2 relatives of a given class is:</a:t>
                </a:r>
                <a:endParaRPr lang="en-US" altLang="en-US" sz="2400" dirty="0"/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endParaRPr lang="en-US" altLang="en-US" sz="2400" dirty="0"/>
              </a:p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</a:pPr>
                <a:r>
                  <a:rPr lang="en-US" altLang="en-US" sz="2400" dirty="0" smtClean="0"/>
                  <a:t>Covariance = E</a:t>
                </a:r>
                <a:r>
                  <a:rPr lang="en-US" altLang="en-US" sz="2400" dirty="0"/>
                  <a:t>(</a:t>
                </a:r>
                <a:r>
                  <a:rPr lang="en-US" altLang="en-US" sz="2400" dirty="0">
                    <a:sym typeface="Symbol" charset="2"/>
                  </a:rPr>
                  <a:t></a:t>
                </a:r>
                <a:r>
                  <a:rPr lang="en-US" altLang="en-US" sz="2400" dirty="0"/>
                  <a:t>)</a:t>
                </a:r>
                <a:r>
                  <a:rPr lang="en-US" altLang="en-US" sz="2400" dirty="0">
                    <a:sym typeface="Symbol" charset="2"/>
                  </a:rPr>
                  <a:t>V</a:t>
                </a:r>
                <a:r>
                  <a:rPr lang="en-US" altLang="en-US" sz="2400" baseline="-25000" dirty="0">
                    <a:sym typeface="Symbol" charset="2"/>
                  </a:rPr>
                  <a:t>A </a:t>
                </a:r>
                <a:r>
                  <a:rPr lang="en-US" altLang="en-US" sz="2400" dirty="0">
                    <a:sym typeface="Symbol" charset="2"/>
                  </a:rPr>
                  <a:t>+ </a:t>
                </a:r>
                <a:r>
                  <a:rPr lang="en-US" altLang="en-US" sz="2400" dirty="0" smtClean="0"/>
                  <a:t>P(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/>
                  <a:t>=</a:t>
                </a:r>
                <a:r>
                  <a:rPr lang="en-US" altLang="en-US" sz="2400" dirty="0" smtClean="0"/>
                  <a:t>1)</a:t>
                </a:r>
                <a:r>
                  <a:rPr lang="en-US" altLang="en-US" sz="2400" dirty="0" smtClean="0">
                    <a:sym typeface="Symbol" charset="2"/>
                  </a:rPr>
                  <a:t>V</a:t>
                </a:r>
                <a:r>
                  <a:rPr lang="en-US" altLang="en-US" sz="2400" baseline="-25000" dirty="0" smtClean="0">
                    <a:sym typeface="Symbol" charset="2"/>
                  </a:rPr>
                  <a:t>D</a:t>
                </a:r>
                <a:r>
                  <a:rPr lang="en-US" altLang="en-US" sz="2400" dirty="0" smtClean="0">
                    <a:sym typeface="Symbol" charset="2"/>
                  </a:rPr>
                  <a:t> + [</a:t>
                </a:r>
                <a:r>
                  <a:rPr lang="en-US" altLang="en-US" sz="2400" dirty="0" smtClean="0"/>
                  <a:t>E</a:t>
                </a:r>
                <a:r>
                  <a:rPr lang="en-US" altLang="en-US" sz="2400" dirty="0"/>
                  <a:t>(</a:t>
                </a:r>
                <a:r>
                  <a:rPr lang="en-US" altLang="en-US" sz="2400" dirty="0">
                    <a:sym typeface="Symbol" charset="2"/>
                  </a:rPr>
                  <a:t></a:t>
                </a:r>
                <a:r>
                  <a:rPr lang="en-US" altLang="en-US" sz="2400" dirty="0" smtClean="0"/>
                  <a:t>)]</a:t>
                </a:r>
                <a:r>
                  <a:rPr lang="en-US" altLang="en-US" sz="2400" baseline="30000" dirty="0" smtClean="0"/>
                  <a:t>2</a:t>
                </a:r>
                <a:r>
                  <a:rPr lang="en-US" altLang="en-US" sz="2400" dirty="0" smtClean="0">
                    <a:sym typeface="Symbol" charset="2"/>
                  </a:rPr>
                  <a:t>V</a:t>
                </a:r>
                <a:r>
                  <a:rPr lang="en-US" altLang="en-US" sz="2400" baseline="-25000" dirty="0" smtClean="0">
                    <a:sym typeface="Symbol" charset="2"/>
                  </a:rPr>
                  <a:t>AA </a:t>
                </a:r>
                <a:r>
                  <a:rPr lang="en-US" altLang="en-US" sz="2400" dirty="0" smtClean="0">
                    <a:sym typeface="Symbol" charset="2"/>
                  </a:rPr>
                  <a:t>+ </a:t>
                </a:r>
                <a:r>
                  <a:rPr lang="en-US" altLang="en-US" sz="2400" dirty="0"/>
                  <a:t>E(</a:t>
                </a:r>
                <a:r>
                  <a:rPr lang="en-US" altLang="en-US" sz="2400" dirty="0">
                    <a:sym typeface="Symbol" charset="2"/>
                  </a:rPr>
                  <a:t></a:t>
                </a:r>
                <a:r>
                  <a:rPr lang="en-US" altLang="en-US" sz="2400" dirty="0" smtClean="0"/>
                  <a:t>)P(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/>
                  <a:t>=</a:t>
                </a:r>
                <a:r>
                  <a:rPr lang="en-US" altLang="en-US" sz="2400" dirty="0" smtClean="0"/>
                  <a:t>1)</a:t>
                </a:r>
                <a:r>
                  <a:rPr lang="en-US" altLang="en-US" sz="2400" dirty="0" smtClean="0">
                    <a:sym typeface="Symbol" charset="2"/>
                  </a:rPr>
                  <a:t>V</a:t>
                </a:r>
                <a:r>
                  <a:rPr lang="en-US" altLang="en-US" sz="2400" baseline="-25000" dirty="0" smtClean="0">
                    <a:sym typeface="Symbol" charset="2"/>
                  </a:rPr>
                  <a:t>AD</a:t>
                </a:r>
                <a:r>
                  <a:rPr lang="en-US" altLang="en-US" sz="2400" dirty="0" smtClean="0">
                    <a:sym typeface="Symbol" charset="2"/>
                  </a:rPr>
                  <a:t> + [</a:t>
                </a:r>
                <a:r>
                  <a:rPr lang="en-US" altLang="en-US" sz="2400" dirty="0" smtClean="0"/>
                  <a:t>P(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altLang="en-US" sz="2400" dirty="0"/>
                  <a:t>=1</a:t>
                </a:r>
                <a:r>
                  <a:rPr lang="en-US" altLang="en-US" sz="2400" dirty="0" smtClean="0"/>
                  <a:t>)]</a:t>
                </a:r>
                <a:r>
                  <a:rPr lang="en-US" altLang="en-US" sz="2400" baseline="30000" dirty="0" smtClean="0"/>
                  <a:t>2</a:t>
                </a:r>
                <a:r>
                  <a:rPr lang="en-US" altLang="en-US" sz="2400" dirty="0" smtClean="0">
                    <a:sym typeface="Symbol" charset="2"/>
                  </a:rPr>
                  <a:t>V</a:t>
                </a:r>
                <a:r>
                  <a:rPr lang="en-US" altLang="en-US" sz="2400" baseline="-25000" dirty="0" smtClean="0">
                    <a:sym typeface="Symbol" charset="2"/>
                  </a:rPr>
                  <a:t>DD</a:t>
                </a:r>
                <a:endParaRPr lang="en-US" altLang="en-US" sz="2400" dirty="0"/>
              </a:p>
              <a:p>
                <a:endParaRPr lang="en-GB" altLang="en-US" sz="2400" dirty="0" smtClean="0"/>
              </a:p>
              <a:p>
                <a:endParaRPr lang="en-GB" altLang="en-US" sz="2400" dirty="0" smtClean="0"/>
              </a:p>
              <a:p>
                <a:r>
                  <a:rPr lang="en-GB" altLang="en-US" sz="2400" dirty="0" smtClean="0"/>
                  <a:t>This can be further extended to epistasis involving more than 2 loci</a:t>
                </a:r>
              </a:p>
              <a:p>
                <a:endParaRPr lang="en-GB" altLang="en-US" sz="2400" dirty="0"/>
              </a:p>
              <a:p>
                <a:endParaRPr lang="en-GB" altLang="en-US" sz="2400" dirty="0"/>
              </a:p>
            </p:txBody>
          </p:sp>
        </mc:Choice>
        <mc:Fallback xmlns="">
          <p:sp>
            <p:nvSpPr>
              <p:cNvPr id="3246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6332" y="1907268"/>
                <a:ext cx="9961459" cy="3194721"/>
              </a:xfrm>
              <a:prstGeom prst="rect">
                <a:avLst/>
              </a:prstGeom>
              <a:blipFill rotWithShape="0">
                <a:blip r:embed="rId2"/>
                <a:stretch>
                  <a:fillRect l="-918" t="-15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linkage - two-locus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672"/>
            <a:ext cx="7213270" cy="46701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correlation between 2 loci depends on “</a:t>
            </a:r>
            <a:r>
              <a:rPr lang="en-US" sz="2000" dirty="0" smtClean="0">
                <a:solidFill>
                  <a:srgbClr val="FF0000"/>
                </a:solidFill>
              </a:rPr>
              <a:t>linkage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Given a heterozygous genotype Aa, the 2 possible haplotypes (A and a) are equally likely to be transmitted to an offspring (Mendel’s first law)</a:t>
            </a:r>
          </a:p>
          <a:p>
            <a:r>
              <a:rPr lang="en-US" sz="2000" dirty="0" smtClean="0"/>
              <a:t>How about an individual heterozygous for two loci, </a:t>
            </a:r>
            <a:r>
              <a:rPr lang="en-US" sz="2000" dirty="0" err="1" smtClean="0"/>
              <a:t>AaBb</a:t>
            </a:r>
            <a:r>
              <a:rPr lang="en-US" sz="2000" dirty="0" smtClean="0"/>
              <a:t>, what are the probabilities of transmitted each of the 4 haplotypes AB, Ab, </a:t>
            </a:r>
            <a:r>
              <a:rPr lang="en-US" sz="2000" dirty="0" err="1" smtClean="0"/>
              <a:t>aB</a:t>
            </a:r>
            <a:r>
              <a:rPr lang="en-US" sz="2000" dirty="0" smtClean="0"/>
              <a:t>, ab?</a:t>
            </a:r>
          </a:p>
          <a:p>
            <a:r>
              <a:rPr lang="en-US" sz="2000" dirty="0" smtClean="0"/>
              <a:t>If segregation at the 2 loci are independent, then transmission probability of each haplotype is ½ x ½ = ¼.</a:t>
            </a:r>
          </a:p>
          <a:p>
            <a:r>
              <a:rPr lang="en-US" sz="2000" dirty="0" smtClean="0"/>
              <a:t>This is true when the loci are on different chromosomes (Mendel’s second law), but not when they are on the same chromosome.</a:t>
            </a:r>
          </a:p>
          <a:p>
            <a:r>
              <a:rPr lang="en-US" sz="2000" dirty="0" smtClean="0"/>
              <a:t>Which two types will be more likely to be transmitted?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37785" y="218244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AaBb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1560" y="3621284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4765" y="359753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2453" y="3609409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0324" y="359753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2160" y="2588822"/>
            <a:ext cx="100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048372" y="4059199"/>
            <a:ext cx="141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Gametes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8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Haplotypes and recombination</a:t>
            </a:r>
          </a:p>
        </p:txBody>
      </p:sp>
      <p:sp>
        <p:nvSpPr>
          <p:cNvPr id="241667" name="Line 3"/>
          <p:cNvSpPr>
            <a:spLocks noChangeShapeType="1"/>
          </p:cNvSpPr>
          <p:nvPr/>
        </p:nvSpPr>
        <p:spPr bwMode="auto">
          <a:xfrm>
            <a:off x="688498" y="275075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688498" y="3496875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055210" y="2422138"/>
            <a:ext cx="539750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0" name="Oval 6"/>
          <p:cNvSpPr>
            <a:spLocks noChangeArrowheads="1"/>
          </p:cNvSpPr>
          <p:nvPr/>
        </p:nvSpPr>
        <p:spPr bwMode="auto">
          <a:xfrm>
            <a:off x="2349024" y="2420550"/>
            <a:ext cx="587375" cy="557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1055210" y="3198425"/>
            <a:ext cx="539750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2" name="Oval 8"/>
          <p:cNvSpPr>
            <a:spLocks noChangeArrowheads="1"/>
          </p:cNvSpPr>
          <p:nvPr/>
        </p:nvSpPr>
        <p:spPr bwMode="auto">
          <a:xfrm>
            <a:off x="2349024" y="3209538"/>
            <a:ext cx="587375" cy="557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153635" y="2064950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099660" y="3730237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2407760" y="2069712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2391885" y="3742937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 flipV="1">
            <a:off x="4347624" y="2799140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4347624" y="3583365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4728624" y="2508628"/>
            <a:ext cx="539750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0" name="Oval 16"/>
          <p:cNvSpPr>
            <a:spLocks noChangeArrowheads="1"/>
          </p:cNvSpPr>
          <p:nvPr/>
        </p:nvSpPr>
        <p:spPr bwMode="auto">
          <a:xfrm>
            <a:off x="6022438" y="2507040"/>
            <a:ext cx="587375" cy="557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4728624" y="3284915"/>
            <a:ext cx="539750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2" name="Oval 18"/>
          <p:cNvSpPr>
            <a:spLocks noChangeArrowheads="1"/>
          </p:cNvSpPr>
          <p:nvPr/>
        </p:nvSpPr>
        <p:spPr bwMode="auto">
          <a:xfrm>
            <a:off x="6022438" y="3296028"/>
            <a:ext cx="587375" cy="557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827049" y="2151440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4773074" y="3816727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6081174" y="2156202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86" name="Text Box 22"/>
          <p:cNvSpPr txBox="1">
            <a:spLocks noChangeArrowheads="1"/>
          </p:cNvSpPr>
          <p:nvPr/>
        </p:nvSpPr>
        <p:spPr bwMode="auto">
          <a:xfrm>
            <a:off x="6065299" y="3829427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 flipV="1">
            <a:off x="7916089" y="2801902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7916089" y="3570252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89" name="Rectangle 25"/>
          <p:cNvSpPr>
            <a:spLocks noChangeArrowheads="1"/>
          </p:cNvSpPr>
          <p:nvPr/>
        </p:nvSpPr>
        <p:spPr bwMode="auto">
          <a:xfrm>
            <a:off x="8298676" y="2495515"/>
            <a:ext cx="539750" cy="557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90" name="Oval 26"/>
          <p:cNvSpPr>
            <a:spLocks noChangeArrowheads="1"/>
          </p:cNvSpPr>
          <p:nvPr/>
        </p:nvSpPr>
        <p:spPr bwMode="auto">
          <a:xfrm>
            <a:off x="9592490" y="3287678"/>
            <a:ext cx="587375" cy="557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91" name="Rectangle 27"/>
          <p:cNvSpPr>
            <a:spLocks noChangeArrowheads="1"/>
          </p:cNvSpPr>
          <p:nvPr/>
        </p:nvSpPr>
        <p:spPr bwMode="auto">
          <a:xfrm>
            <a:off x="8298676" y="3271803"/>
            <a:ext cx="539750" cy="557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92" name="Oval 28"/>
          <p:cNvSpPr>
            <a:spLocks noChangeArrowheads="1"/>
          </p:cNvSpPr>
          <p:nvPr/>
        </p:nvSpPr>
        <p:spPr bwMode="auto">
          <a:xfrm>
            <a:off x="9592490" y="2536790"/>
            <a:ext cx="587375" cy="557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8397101" y="2138327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94" name="Text Box 30"/>
          <p:cNvSpPr txBox="1">
            <a:spLocks noChangeArrowheads="1"/>
          </p:cNvSpPr>
          <p:nvPr/>
        </p:nvSpPr>
        <p:spPr bwMode="auto">
          <a:xfrm>
            <a:off x="8343126" y="3803615"/>
            <a:ext cx="450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95" name="Text Box 31"/>
          <p:cNvSpPr txBox="1">
            <a:spLocks noChangeArrowheads="1"/>
          </p:cNvSpPr>
          <p:nvPr/>
        </p:nvSpPr>
        <p:spPr bwMode="auto">
          <a:xfrm>
            <a:off x="9651226" y="3792502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9635351" y="2176427"/>
            <a:ext cx="4780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>
                <a:solidFill>
                  <a:schemeClr val="accent2"/>
                </a:solidFill>
                <a:latin typeface="Arial" charset="0"/>
              </a:rPr>
              <a:t>Q</a:t>
            </a:r>
            <a:r>
              <a:rPr lang="en-GB" altLang="en-US" sz="2000" baseline="-1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241697" name="Text Box 33"/>
          <p:cNvSpPr txBox="1">
            <a:spLocks noChangeArrowheads="1"/>
          </p:cNvSpPr>
          <p:nvPr/>
        </p:nvSpPr>
        <p:spPr bwMode="auto">
          <a:xfrm>
            <a:off x="4361912" y="1494213"/>
            <a:ext cx="2427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 dirty="0" smtClean="0">
                <a:latin typeface="Arial" charset="0"/>
              </a:rPr>
              <a:t>Likely gametes</a:t>
            </a:r>
            <a:endParaRPr lang="en-GB" altLang="en-US" sz="2000" dirty="0">
              <a:latin typeface="Arial" charset="0"/>
            </a:endParaRPr>
          </a:p>
          <a:p>
            <a:pPr>
              <a:defRPr/>
            </a:pPr>
            <a:r>
              <a:rPr lang="en-GB" altLang="en-US" sz="2000" dirty="0">
                <a:latin typeface="Arial" charset="0"/>
              </a:rPr>
              <a:t>(Non-recombinants)</a:t>
            </a:r>
            <a:endParaRPr lang="en-GB" altLang="en-US" sz="2000" baseline="-16000" dirty="0">
              <a:latin typeface="Arial" charset="0"/>
            </a:endParaRPr>
          </a:p>
        </p:txBody>
      </p:sp>
      <p:sp>
        <p:nvSpPr>
          <p:cNvPr id="241698" name="Text Box 34"/>
          <p:cNvSpPr txBox="1">
            <a:spLocks noChangeArrowheads="1"/>
          </p:cNvSpPr>
          <p:nvPr/>
        </p:nvSpPr>
        <p:spPr bwMode="auto">
          <a:xfrm>
            <a:off x="8146099" y="1494213"/>
            <a:ext cx="2119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 dirty="0">
                <a:latin typeface="Arial" charset="0"/>
              </a:rPr>
              <a:t>Unlikely gametes</a:t>
            </a:r>
          </a:p>
          <a:p>
            <a:pPr>
              <a:defRPr/>
            </a:pPr>
            <a:r>
              <a:rPr lang="en-GB" altLang="en-US" sz="2000" dirty="0">
                <a:latin typeface="Arial" charset="0"/>
              </a:rPr>
              <a:t>(Recombinants)</a:t>
            </a:r>
            <a:endParaRPr lang="en-GB" altLang="en-US" sz="2000" baseline="-16000" dirty="0">
              <a:latin typeface="Arial" charset="0"/>
            </a:endParaRPr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807561" y="1536313"/>
            <a:ext cx="2451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 dirty="0">
                <a:latin typeface="Arial" charset="0"/>
              </a:rPr>
              <a:t>Parental </a:t>
            </a:r>
            <a:r>
              <a:rPr lang="en-GB" altLang="en-US" sz="2000" dirty="0" smtClean="0">
                <a:latin typeface="Arial" charset="0"/>
              </a:rPr>
              <a:t>haplotypes</a:t>
            </a:r>
            <a:endParaRPr lang="en-GB" altLang="en-US" sz="2000" baseline="-160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697" y="4327429"/>
            <a:ext cx="10270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Haplotype</a:t>
            </a:r>
            <a:r>
              <a:rPr lang="en-US" sz="2000" dirty="0" smtClean="0"/>
              <a:t> = set of alleles inherited from the same parent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Alleles that were inherited together from the previous generation are more likely to be transmitted together to the next generation, if the loci are on the same chromosome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Alleles which have different parental origins but are transmitted together in the same gamete are called “</a:t>
            </a:r>
            <a:r>
              <a:rPr lang="en-US" sz="2000" dirty="0" smtClean="0">
                <a:solidFill>
                  <a:srgbClr val="FF0000"/>
                </a:solidFill>
              </a:rPr>
              <a:t>recombinant</a:t>
            </a:r>
            <a:r>
              <a:rPr lang="en-US" sz="2000" dirty="0" smtClean="0"/>
              <a:t>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proportion of gametes of 2 loci that are recombinant is called the </a:t>
            </a:r>
            <a:r>
              <a:rPr lang="en-US" sz="2000" dirty="0" smtClean="0">
                <a:solidFill>
                  <a:srgbClr val="FF0000"/>
                </a:solidFill>
              </a:rPr>
              <a:t>recombination fraction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Two loci are “linked” if their recombination fraction is less than 1/2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61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374072" y="1769423"/>
            <a:ext cx="782955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0" y="1931349"/>
            <a:ext cx="74342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Crossovers during meiosis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88977" y="1919473"/>
            <a:ext cx="355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 chromosome inherited from a parent is usually not transmitted intact to a offspring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Instead, crossovers between chromatids occur during meiosis, resulting in each transmitted chromosome being a hybrid of alternating segments of the paternal and maternal chromosomes</a:t>
            </a:r>
          </a:p>
        </p:txBody>
      </p:sp>
    </p:spTree>
    <p:extLst>
      <p:ext uri="{BB962C8B-B14F-4D97-AF65-F5344CB8AC3E}">
        <p14:creationId xmlns:p14="http://schemas.microsoft.com/office/powerpoint/2010/main" val="6941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Fully </a:t>
            </a:r>
            <a:r>
              <a:rPr lang="en-US" altLang="en-US" sz="4000" dirty="0"/>
              <a:t>Informative Gametes</a:t>
            </a:r>
            <a:endParaRPr lang="en-US" altLang="en-US" dirty="0" smtClean="0"/>
          </a:p>
        </p:txBody>
      </p:sp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1341829" y="3798889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338654" y="37988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5896367" y="37988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2865829" y="37988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4189804" y="379888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H="1" flipV="1">
            <a:off x="3570429" y="3163555"/>
            <a:ext cx="1731" cy="6234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3246829" y="316355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2400692" y="287622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charset="0"/>
              </a:rPr>
              <a:t>B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b</a:t>
            </a:r>
            <a:endParaRPr lang="en-US" alt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4532705" y="285875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>
                <a:latin typeface="Times New Roman" charset="0"/>
              </a:rPr>
              <a:t>aabb</a:t>
            </a:r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 flipV="1">
            <a:off x="2865829" y="232535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2484829" y="232535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1492643" y="203802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AABB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3659580" y="203167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aabb</a:t>
            </a:r>
            <a:endParaRPr lang="en-US" alt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981467" y="3916364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>
                <a:latin typeface="Times New Roman" charset="0"/>
              </a:rPr>
              <a:t>a</a:t>
            </a:r>
            <a:r>
              <a:rPr lang="en-US" altLang="en-US" sz="2400">
                <a:solidFill>
                  <a:schemeClr val="hlink"/>
                </a:solidFill>
                <a:latin typeface="Times New Roman" charset="0"/>
              </a:rPr>
              <a:t>B</a:t>
            </a:r>
            <a:r>
              <a:rPr lang="en-US" altLang="en-US" sz="2400">
                <a:latin typeface="Times New Roman" charset="0"/>
              </a:rPr>
              <a:t>b</a:t>
            </a: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586430" y="3916364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US" altLang="en-US" sz="2400" dirty="0" err="1">
                <a:latin typeface="Times New Roman" charset="0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b</a:t>
            </a:r>
            <a:r>
              <a:rPr lang="en-US" altLang="en-US" sz="2400" dirty="0" err="1">
                <a:latin typeface="Times New Roman" charset="0"/>
              </a:rPr>
              <a:t>b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3888179" y="3875089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chemeClr val="hlink"/>
                </a:solidFill>
                <a:latin typeface="Times New Roman" charset="0"/>
              </a:rPr>
              <a:t>A</a:t>
            </a:r>
            <a:r>
              <a:rPr lang="en-US" altLang="en-US" sz="2400" dirty="0" err="1">
                <a:latin typeface="Times New Roman" charset="0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b</a:t>
            </a:r>
            <a:r>
              <a:rPr lang="en-US" altLang="en-US" sz="2400" dirty="0" err="1">
                <a:latin typeface="Times New Roman" charset="0"/>
              </a:rPr>
              <a:t>b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5599505" y="3916364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</a:rPr>
              <a:t>a</a:t>
            </a:r>
            <a:r>
              <a:rPr lang="en-US" altLang="en-US" sz="2400" dirty="0" err="1">
                <a:latin typeface="Times New Roman" charset="0"/>
              </a:rPr>
              <a:t>a</a:t>
            </a:r>
            <a:r>
              <a:rPr lang="en-US" altLang="en-US" sz="2400" dirty="0" err="1">
                <a:solidFill>
                  <a:schemeClr val="hlink"/>
                </a:solidFill>
                <a:latin typeface="Times New Roman" charset="0"/>
              </a:rPr>
              <a:t>B</a:t>
            </a:r>
            <a:r>
              <a:rPr lang="en-US" altLang="en-US" sz="2400" dirty="0" err="1">
                <a:latin typeface="Times New Roman" charset="0"/>
              </a:rPr>
              <a:t>b</a:t>
            </a:r>
            <a:endParaRPr lang="en-US" altLang="en-US" sz="2400" dirty="0">
              <a:latin typeface="Times New Roman" charset="0"/>
            </a:endParaRP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1076470" y="4490376"/>
            <a:ext cx="2332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>
                <a:latin typeface="Times New Roman" charset="0"/>
              </a:rPr>
              <a:t>Non-recombinant</a:t>
            </a:r>
            <a:endParaRPr lang="en-US" altLang="en-US" sz="3200">
              <a:latin typeface="Times New Roman" charset="0"/>
            </a:endParaRPr>
          </a:p>
        </p:txBody>
      </p:sp>
      <p:sp>
        <p:nvSpPr>
          <p:cNvPr id="245781" name="Text Box 21"/>
          <p:cNvSpPr txBox="1">
            <a:spLocks noChangeArrowheads="1"/>
          </p:cNvSpPr>
          <p:nvPr/>
        </p:nvSpPr>
        <p:spPr bwMode="auto">
          <a:xfrm>
            <a:off x="4205762" y="4482707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>
                <a:latin typeface="Times New Roman" charset="0"/>
              </a:rPr>
              <a:t>Recombinant</a:t>
            </a:r>
            <a:endParaRPr lang="en-US" altLang="en-US" sz="32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8165" y="2465469"/>
            <a:ext cx="4935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Recombinants and non-recombinants can be inferred in </a:t>
            </a:r>
            <a:r>
              <a:rPr lang="en-US" sz="2000" dirty="0" smtClean="0">
                <a:solidFill>
                  <a:srgbClr val="FF0000"/>
                </a:solidFill>
              </a:rPr>
              <a:t>double backcross data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offspring of the double backcross constitute </a:t>
            </a:r>
            <a:r>
              <a:rPr lang="en-US" sz="2000" dirty="0" smtClean="0">
                <a:solidFill>
                  <a:srgbClr val="FF0000"/>
                </a:solidFill>
              </a:rPr>
              <a:t>fully informative gametes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Population haplotype frequencies</a:t>
            </a:r>
          </a:p>
        </p:txBody>
      </p:sp>
      <p:graphicFrame>
        <p:nvGraphicFramePr>
          <p:cNvPr id="275459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61157052"/>
              </p:ext>
            </p:extLst>
          </p:nvPr>
        </p:nvGraphicFramePr>
        <p:xfrm>
          <a:off x="619499" y="1993966"/>
          <a:ext cx="5805048" cy="2910544"/>
        </p:xfrm>
        <a:graphic>
          <a:graphicData uri="http://schemas.openxmlformats.org/drawingml/2006/table">
            <a:tbl>
              <a:tblPr/>
              <a:tblGrid>
                <a:gridCol w="1451262"/>
                <a:gridCol w="1451262"/>
                <a:gridCol w="1451262"/>
                <a:gridCol w="1451262"/>
              </a:tblGrid>
              <a:tr h="72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pr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ps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qr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qs</a:t>
                      </a:r>
                      <a:endParaRPr kumimoji="0" lang="en-GB" altLang="en-US" sz="2800" b="0" i="0" u="none" strike="noStrike" cap="none" normalizeH="0" baseline="3000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16433" y="2458191"/>
            <a:ext cx="4904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If there is no association between alleles of the two loci, then the frequency of each haplotype is equal to the product of the frequencies of its constituent alleles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Two loci with such haplotype frequencies are said to be in </a:t>
            </a:r>
            <a:r>
              <a:rPr lang="en-US" sz="2000" dirty="0" smtClean="0">
                <a:solidFill>
                  <a:srgbClr val="FF0000"/>
                </a:solidFill>
              </a:rPr>
              <a:t>linkage equilibrium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Linkage Disequilibrium (LD)</a:t>
            </a:r>
          </a:p>
        </p:txBody>
      </p:sp>
      <p:graphicFrame>
        <p:nvGraphicFramePr>
          <p:cNvPr id="277507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638100338"/>
              </p:ext>
            </p:extLst>
          </p:nvPr>
        </p:nvGraphicFramePr>
        <p:xfrm>
          <a:off x="546259" y="1970088"/>
          <a:ext cx="5712916" cy="3290556"/>
        </p:xfrm>
        <a:graphic>
          <a:graphicData uri="http://schemas.openxmlformats.org/drawingml/2006/table">
            <a:tbl>
              <a:tblPr/>
              <a:tblGrid>
                <a:gridCol w="1428229"/>
                <a:gridCol w="1428229"/>
                <a:gridCol w="1428229"/>
                <a:gridCol w="1428229"/>
              </a:tblGrid>
              <a:tr h="81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pr+D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ps</a:t>
                      </a: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-D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qr</a:t>
                      </a: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-D</a:t>
                      </a: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qs+D</a:t>
                      </a:r>
                      <a:endParaRPr kumimoji="0" lang="en-GB" altLang="en-US" sz="2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9938" y="1533901"/>
            <a:ext cx="5501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Deviation of haplotype frequencies from the product of constituent allele frequencies is called linkage disequilibrium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deviation 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 is a measure of </a:t>
            </a:r>
            <a:r>
              <a:rPr lang="en-US" sz="2000" dirty="0" smtClean="0">
                <a:solidFill>
                  <a:srgbClr val="FF0000"/>
                </a:solidFill>
              </a:rPr>
              <a:t>linkage disequilibrium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normalized </a:t>
            </a:r>
            <a:r>
              <a:rPr lang="en-US" sz="2000" dirty="0" smtClean="0">
                <a:solidFill>
                  <a:srgbClr val="FF0000"/>
                </a:solidFill>
              </a:rPr>
              <a:t>D’</a:t>
            </a:r>
            <a:r>
              <a:rPr lang="en-US" sz="2000" dirty="0" smtClean="0"/>
              <a:t> measure = D/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. When D&gt;0, it cannot exceed the smallest value which causes either </a:t>
            </a:r>
            <a:r>
              <a:rPr lang="en-US" sz="2000" dirty="0" err="1" smtClean="0"/>
              <a:t>ps</a:t>
            </a:r>
            <a:r>
              <a:rPr lang="en-US" sz="2000" dirty="0" smtClean="0"/>
              <a:t>-D&lt;0 or </a:t>
            </a:r>
            <a:r>
              <a:rPr lang="en-US" sz="2000" dirty="0" err="1" smtClean="0"/>
              <a:t>qr</a:t>
            </a:r>
            <a:r>
              <a:rPr lang="en-US" sz="2000" dirty="0" smtClean="0"/>
              <a:t>-D&lt;0.  Similar consideration applies when D&lt;0.D’=1 implies that 1 of the 4 haplotypes is absent.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 measure is 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</a:t>
            </a:r>
            <a:r>
              <a:rPr lang="en-US" sz="2000" dirty="0" err="1" smtClean="0"/>
              <a:t>pqrs</a:t>
            </a:r>
            <a:r>
              <a:rPr lang="en-US" sz="2000" dirty="0" smtClean="0"/>
              <a:t> and represents the squared </a:t>
            </a:r>
            <a:r>
              <a:rPr lang="en-US" sz="2000" dirty="0" smtClean="0"/>
              <a:t>correlation </a:t>
            </a:r>
            <a:r>
              <a:rPr lang="en-US" sz="2000" dirty="0" smtClean="0"/>
              <a:t>between the two haplotypes coded numerically. An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of 1 implies that 2 of the 4 haplotypes are absent, and that the 2 loci have equal allele frequencies. 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107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Decay of LD through recombination</a:t>
            </a: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2297873" y="2133601"/>
            <a:ext cx="1297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/>
              <a:t>Gametes</a:t>
            </a:r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 flipH="1">
            <a:off x="1840672" y="25908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3059872" y="25908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1748598" y="2724150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hlink"/>
                </a:solidFill>
              </a:rPr>
              <a:t>1-</a:t>
            </a:r>
            <a:r>
              <a:rPr lang="en-GB" altLang="en-US">
                <a:solidFill>
                  <a:schemeClr val="hlink"/>
                </a:solidFill>
                <a:sym typeface="Symbol" charset="2"/>
              </a:rPr>
              <a:t></a:t>
            </a:r>
            <a:endParaRPr lang="en-GB" altLang="en-US">
              <a:solidFill>
                <a:schemeClr val="hlink"/>
              </a:solidFill>
            </a:endParaRP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3424997" y="2647950"/>
            <a:ext cx="304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hlink"/>
                </a:solidFill>
                <a:sym typeface="Symbol" charset="2"/>
              </a:rPr>
              <a:t></a:t>
            </a:r>
            <a:endParaRPr lang="en-GB" altLang="en-US">
              <a:solidFill>
                <a:schemeClr val="hlink"/>
              </a:solidFill>
            </a:endParaRP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697673" y="3505200"/>
            <a:ext cx="2030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/>
              <a:t>Non-recombinant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3440872" y="3505200"/>
            <a:ext cx="1565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000"/>
              <a:t>Recombinant</a:t>
            </a:r>
          </a:p>
        </p:txBody>
      </p:sp>
      <p:sp>
        <p:nvSpPr>
          <p:cNvPr id="278538" name="Line 10"/>
          <p:cNvSpPr>
            <a:spLocks noChangeShapeType="1"/>
          </p:cNvSpPr>
          <p:nvPr/>
        </p:nvSpPr>
        <p:spPr bwMode="auto">
          <a:xfrm flipH="1">
            <a:off x="697672" y="3886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39" name="Line 11"/>
          <p:cNvSpPr>
            <a:spLocks noChangeShapeType="1"/>
          </p:cNvSpPr>
          <p:nvPr/>
        </p:nvSpPr>
        <p:spPr bwMode="auto">
          <a:xfrm>
            <a:off x="1764472" y="3886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40" name="Line 12"/>
          <p:cNvSpPr>
            <a:spLocks noChangeShapeType="1"/>
          </p:cNvSpPr>
          <p:nvPr/>
        </p:nvSpPr>
        <p:spPr bwMode="auto">
          <a:xfrm flipH="1">
            <a:off x="3364672" y="38862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41" name="Line 13"/>
          <p:cNvSpPr>
            <a:spLocks noChangeShapeType="1"/>
          </p:cNvSpPr>
          <p:nvPr/>
        </p:nvSpPr>
        <p:spPr bwMode="auto">
          <a:xfrm>
            <a:off x="4126672" y="3886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545273" y="3962400"/>
            <a:ext cx="6415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dirty="0" err="1" smtClean="0">
                <a:solidFill>
                  <a:schemeClr val="hlink"/>
                </a:solidFill>
              </a:rPr>
              <a:t>Pr+D</a:t>
            </a:r>
            <a:endParaRPr lang="en-GB" altLang="en-US" dirty="0">
              <a:solidFill>
                <a:schemeClr val="hlink"/>
              </a:solidFill>
            </a:endParaRP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2053397" y="3941763"/>
            <a:ext cx="9733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1-(</a:t>
            </a:r>
            <a:r>
              <a:rPr lang="en-GB" altLang="en-US" dirty="0" err="1" smtClean="0">
                <a:solidFill>
                  <a:schemeClr val="hlink"/>
                </a:solidFill>
              </a:rPr>
              <a:t>pr+D</a:t>
            </a:r>
            <a:r>
              <a:rPr lang="en-GB" altLang="en-US" dirty="0" smtClean="0">
                <a:solidFill>
                  <a:schemeClr val="hlink"/>
                </a:solidFill>
              </a:rPr>
              <a:t>)</a:t>
            </a:r>
            <a:endParaRPr lang="en-GB" altLang="en-US" dirty="0">
              <a:solidFill>
                <a:schemeClr val="hlink"/>
              </a:solidFill>
            </a:endParaRPr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3364672" y="3962400"/>
            <a:ext cx="38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hlink"/>
                </a:solidFill>
              </a:rPr>
              <a:t>pr</a:t>
            </a: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4431472" y="3962400"/>
            <a:ext cx="574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hlink"/>
                </a:solidFill>
              </a:rPr>
              <a:t>1-pr</a:t>
            </a: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469072" y="4648200"/>
            <a:ext cx="44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/>
              <a:t>AB</a:t>
            </a: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2145473" y="4648200"/>
            <a:ext cx="817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/>
              <a:t>Others</a:t>
            </a:r>
          </a:p>
        </p:txBody>
      </p:sp>
      <p:sp>
        <p:nvSpPr>
          <p:cNvPr id="278552" name="Text Box 24"/>
          <p:cNvSpPr txBox="1">
            <a:spLocks noChangeArrowheads="1"/>
          </p:cNvSpPr>
          <p:nvPr/>
        </p:nvSpPr>
        <p:spPr bwMode="auto">
          <a:xfrm>
            <a:off x="3657601" y="65214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altLang="en-US"/>
          </a:p>
        </p:txBody>
      </p:sp>
      <p:sp>
        <p:nvSpPr>
          <p:cNvPr id="278554" name="Text Box 26"/>
          <p:cNvSpPr txBox="1">
            <a:spLocks noChangeArrowheads="1"/>
          </p:cNvSpPr>
          <p:nvPr/>
        </p:nvSpPr>
        <p:spPr bwMode="auto">
          <a:xfrm>
            <a:off x="3120197" y="4703763"/>
            <a:ext cx="442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/>
              <a:t>AB</a:t>
            </a:r>
          </a:p>
        </p:txBody>
      </p:sp>
      <p:sp>
        <p:nvSpPr>
          <p:cNvPr id="278555" name="Text Box 27"/>
          <p:cNvSpPr txBox="1">
            <a:spLocks noChangeArrowheads="1"/>
          </p:cNvSpPr>
          <p:nvPr/>
        </p:nvSpPr>
        <p:spPr bwMode="auto">
          <a:xfrm>
            <a:off x="4644198" y="4627563"/>
            <a:ext cx="817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/>
              <a:t>Others</a:t>
            </a:r>
          </a:p>
        </p:txBody>
      </p:sp>
      <p:sp>
        <p:nvSpPr>
          <p:cNvPr id="278556" name="Text Box 28"/>
          <p:cNvSpPr txBox="1">
            <a:spLocks noChangeArrowheads="1"/>
          </p:cNvSpPr>
          <p:nvPr/>
        </p:nvSpPr>
        <p:spPr bwMode="auto">
          <a:xfrm>
            <a:off x="5719779" y="2120205"/>
            <a:ext cx="628844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/>
              <a:t>Frequency of AB gametes = (1-</a:t>
            </a:r>
            <a:r>
              <a:rPr lang="en-GB" altLang="en-US" sz="2000" dirty="0">
                <a:sym typeface="Symbol" charset="2"/>
              </a:rPr>
              <a:t>)(</a:t>
            </a:r>
            <a:r>
              <a:rPr lang="en-GB" altLang="en-US" sz="2000" dirty="0" err="1">
                <a:sym typeface="Symbol" charset="2"/>
              </a:rPr>
              <a:t>pr+d</a:t>
            </a:r>
            <a:r>
              <a:rPr lang="en-GB" altLang="en-US" sz="2000" dirty="0">
                <a:sym typeface="Symbol" charset="2"/>
              </a:rPr>
              <a:t>)+</a:t>
            </a:r>
            <a:r>
              <a:rPr lang="en-GB" altLang="en-US" sz="2000" dirty="0" err="1">
                <a:sym typeface="Symbol" charset="2"/>
              </a:rPr>
              <a:t>pr</a:t>
            </a:r>
            <a:r>
              <a:rPr lang="en-GB" altLang="en-US" sz="2000" dirty="0">
                <a:sym typeface="Symbol" charset="2"/>
              </a:rPr>
              <a:t> = </a:t>
            </a:r>
            <a:r>
              <a:rPr lang="en-GB" altLang="en-US" sz="2000" dirty="0" err="1">
                <a:sym typeface="Symbol" charset="2"/>
              </a:rPr>
              <a:t>pr</a:t>
            </a:r>
            <a:r>
              <a:rPr lang="en-GB" altLang="en-US" sz="2000" dirty="0">
                <a:sym typeface="Symbol" charset="2"/>
              </a:rPr>
              <a:t>+(1-</a:t>
            </a:r>
            <a:r>
              <a:rPr lang="en-GB" altLang="en-US" sz="2000" dirty="0" smtClean="0">
                <a:sym typeface="Symbol" charset="2"/>
              </a:rPr>
              <a:t>)D</a:t>
            </a:r>
          </a:p>
          <a:p>
            <a:pPr>
              <a:defRPr/>
            </a:pPr>
            <a:endParaRPr lang="en-GB" altLang="en-US" sz="2000" dirty="0">
              <a:sym typeface="Symbol" charset="2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n-GB" altLang="en-US" sz="2000" dirty="0" smtClean="0">
                <a:sym typeface="Symbol" charset="2"/>
              </a:rPr>
              <a:t>Thus, the LD measure D decays by a factor of </a:t>
            </a:r>
            <a:r>
              <a:rPr lang="en-GB" altLang="en-US" sz="2000" dirty="0">
                <a:sym typeface="Symbol" charset="2"/>
              </a:rPr>
              <a:t>(1-) </a:t>
            </a:r>
            <a:r>
              <a:rPr lang="en-GB" altLang="en-US" sz="2000" dirty="0" smtClean="0">
                <a:sym typeface="Symbol" charset="2"/>
              </a:rPr>
              <a:t>per generation.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GB" altLang="en-US" sz="2000" dirty="0" smtClean="0">
                <a:sym typeface="Symbol" charset="2"/>
              </a:rPr>
              <a:t>For unlinked loci, any LD will quickly decay to near 0, whereas </a:t>
            </a:r>
            <a:r>
              <a:rPr lang="en-GB" altLang="en-US" sz="2000" dirty="0" smtClean="0">
                <a:sym typeface="Symbol" charset="2"/>
              </a:rPr>
              <a:t>for</a:t>
            </a:r>
            <a:r>
              <a:rPr lang="en-GB" altLang="en-US" sz="2000" dirty="0" smtClean="0">
                <a:sym typeface="Symbol" charset="2"/>
              </a:rPr>
              <a:t> </a:t>
            </a:r>
            <a:r>
              <a:rPr lang="en-GB" altLang="en-US" sz="2000" dirty="0" smtClean="0">
                <a:sym typeface="Symbol" charset="2"/>
              </a:rPr>
              <a:t>tightly linked loci, any LD will be maintained for many degenerations.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GB" altLang="en-US" sz="2000" dirty="0" smtClean="0">
                <a:sym typeface="Symbol" charset="2"/>
              </a:rPr>
              <a:t>In any case, once the </a:t>
            </a:r>
            <a:r>
              <a:rPr lang="en-GB" altLang="en-US" sz="2000" dirty="0" smtClean="0">
                <a:sym typeface="Symbol" charset="2"/>
              </a:rPr>
              <a:t>haplotype </a:t>
            </a:r>
            <a:r>
              <a:rPr lang="en-GB" altLang="en-US" sz="2000" dirty="0" smtClean="0">
                <a:sym typeface="Symbol" charset="2"/>
              </a:rPr>
              <a:t>frequency decays to </a:t>
            </a:r>
            <a:r>
              <a:rPr lang="en-GB" altLang="en-US" sz="2000" dirty="0" err="1" smtClean="0">
                <a:sym typeface="Symbol" charset="2"/>
              </a:rPr>
              <a:t>pr</a:t>
            </a:r>
            <a:r>
              <a:rPr lang="en-GB" altLang="en-US" sz="2000" dirty="0" smtClean="0">
                <a:sym typeface="Symbol" charset="2"/>
              </a:rPr>
              <a:t>, it will tend to stay at that frequency (other than random fluctuations</a:t>
            </a:r>
            <a:r>
              <a:rPr lang="en-GB" altLang="en-US" sz="2000" dirty="0" smtClean="0">
                <a:sym typeface="Symbol" charset="2"/>
              </a:rPr>
              <a:t>), hence “</a:t>
            </a:r>
            <a:r>
              <a:rPr lang="en-GB" altLang="en-US" sz="2000" dirty="0" smtClean="0">
                <a:solidFill>
                  <a:srgbClr val="FF0000"/>
                </a:solidFill>
                <a:sym typeface="Symbol" charset="2"/>
              </a:rPr>
              <a:t>linkage equilibrium</a:t>
            </a:r>
            <a:r>
              <a:rPr lang="en-GB" altLang="en-US" sz="2000" dirty="0" smtClean="0">
                <a:sym typeface="Symbol" charset="2"/>
              </a:rPr>
              <a:t>”)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7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LD on biometrical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Denote the additive genetic effects of loci 1 and 2 by G</a:t>
                </a:r>
                <a:r>
                  <a:rPr lang="en-US" sz="2000" baseline="-25000" dirty="0"/>
                  <a:t>1</a:t>
                </a:r>
                <a:r>
                  <a:rPr lang="en-US" sz="2000" dirty="0" smtClean="0"/>
                  <a:t> and G</a:t>
                </a:r>
                <a:r>
                  <a:rPr lang="en-US" sz="2000" baseline="-25000" dirty="0"/>
                  <a:t>2</a:t>
                </a:r>
                <a:r>
                  <a:rPr lang="en-US" sz="2000" dirty="0" smtClean="0"/>
                  <a:t>, with additive variances V</a:t>
                </a:r>
                <a:r>
                  <a:rPr lang="en-US" sz="2000" baseline="-25000" dirty="0"/>
                  <a:t>1</a:t>
                </a:r>
                <a:r>
                  <a:rPr lang="en-US" sz="2000" baseline="-25000" dirty="0" smtClean="0"/>
                  <a:t>A</a:t>
                </a:r>
                <a:r>
                  <a:rPr lang="en-US" sz="2000" dirty="0" smtClean="0"/>
                  <a:t> and V</a:t>
                </a:r>
                <a:r>
                  <a:rPr lang="en-US" sz="2000" baseline="-25000" dirty="0"/>
                  <a:t>2</a:t>
                </a:r>
                <a:r>
                  <a:rPr lang="en-US" sz="2000" baseline="-25000" dirty="0" smtClean="0"/>
                  <a:t>A</a:t>
                </a:r>
                <a:r>
                  <a:rPr lang="en-US" sz="2000" dirty="0" smtClean="0"/>
                  <a:t> respectively.</a:t>
                </a:r>
              </a:p>
              <a:p>
                <a:r>
                  <a:rPr lang="en-US" sz="2000" dirty="0" smtClean="0"/>
                  <a:t>In the absence of LD, the variance of the total additive genetic effects G=G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+G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 is simply V</a:t>
                </a:r>
                <a:r>
                  <a:rPr lang="en-US" sz="2000" baseline="-25000" dirty="0" smtClean="0"/>
                  <a:t>1A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2A</a:t>
                </a:r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However, in the presence of LD, G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 and G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 are correlated, and the variance of G becomes V</a:t>
                </a:r>
                <a:r>
                  <a:rPr lang="en-US" sz="2000" baseline="-25000" dirty="0" smtClean="0"/>
                  <a:t>1A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2A</a:t>
                </a:r>
                <a:r>
                  <a:rPr lang="en-US" sz="2000" dirty="0" smtClean="0"/>
                  <a:t>+2Cov(G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,G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) =V</a:t>
                </a:r>
                <a:r>
                  <a:rPr lang="en-US" sz="2000" baseline="-25000" dirty="0" smtClean="0"/>
                  <a:t>1A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2A</a:t>
                </a:r>
                <a:r>
                  <a:rPr lang="en-US" sz="2000" dirty="0" smtClean="0"/>
                  <a:t>+2r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√</m:t>
                    </m:r>
                  </m:oMath>
                </a14:m>
                <a:r>
                  <a:rPr lang="en-US" sz="2000" dirty="0" smtClean="0"/>
                  <a:t>(V</a:t>
                </a:r>
                <a:r>
                  <a:rPr lang="en-US" sz="2000" baseline="-25000" dirty="0" smtClean="0"/>
                  <a:t>1A</a:t>
                </a:r>
                <a:r>
                  <a:rPr lang="en-US" sz="2000" dirty="0" smtClean="0"/>
                  <a:t>V</a:t>
                </a:r>
                <a:r>
                  <a:rPr lang="en-US" sz="2000" baseline="-25000" dirty="0" smtClean="0"/>
                  <a:t>2A</a:t>
                </a:r>
                <a:r>
                  <a:rPr lang="en-US" sz="2000" dirty="0" smtClean="0"/>
                  <a:t>), where r is the correlation between the trait increasing alleles of the 2 loci.</a:t>
                </a:r>
              </a:p>
              <a:p>
                <a:r>
                  <a:rPr lang="en-US" sz="2000" dirty="0" smtClean="0"/>
                  <a:t>Denote the the total additive effects of person 1 and person 2 as (G</a:t>
                </a:r>
                <a:r>
                  <a:rPr lang="en-US" sz="2000" baseline="-25000" dirty="0" smtClean="0"/>
                  <a:t>11</a:t>
                </a:r>
                <a:r>
                  <a:rPr lang="en-US" sz="2000" dirty="0" smtClean="0"/>
                  <a:t>+G</a:t>
                </a:r>
                <a:r>
                  <a:rPr lang="en-US" sz="2000" baseline="-25000" dirty="0" smtClean="0"/>
                  <a:t>12</a:t>
                </a:r>
                <a:r>
                  <a:rPr lang="en-US" sz="2000" dirty="0" smtClean="0"/>
                  <a:t>) and 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G</a:t>
                </a:r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+G</a:t>
                </a:r>
                <a:r>
                  <a:rPr lang="en-US" sz="2000" baseline="-25000" dirty="0"/>
                  <a:t>2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), respectively, the covariance between these total genetic effects is </a:t>
                </a:r>
              </a:p>
              <a:p>
                <a:pPr marL="0" indent="0">
                  <a:buNone/>
                </a:pPr>
                <a:r>
                  <a:rPr lang="en-US" sz="2000" dirty="0" err="1" smtClean="0"/>
                  <a:t>Cov</a:t>
                </a:r>
                <a:r>
                  <a:rPr lang="en-US" sz="2000" dirty="0" smtClean="0"/>
                  <a:t>(G</a:t>
                </a:r>
                <a:r>
                  <a:rPr lang="en-US" sz="2000" baseline="-25000" dirty="0" smtClean="0"/>
                  <a:t>11,</a:t>
                </a:r>
                <a:r>
                  <a:rPr lang="en-US" sz="2000" dirty="0" smtClean="0"/>
                  <a:t>G</a:t>
                </a:r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)+</a:t>
                </a:r>
                <a:r>
                  <a:rPr lang="en-US" sz="2000" dirty="0" err="1" smtClean="0"/>
                  <a:t>Cov</a:t>
                </a:r>
                <a:r>
                  <a:rPr lang="en-US" sz="2000" dirty="0" smtClean="0"/>
                  <a:t>(G</a:t>
                </a:r>
                <a:r>
                  <a:rPr lang="en-US" sz="2000" baseline="-25000" dirty="0" smtClean="0"/>
                  <a:t>12,</a:t>
                </a:r>
                <a:r>
                  <a:rPr lang="en-US" sz="2000" dirty="0" smtClean="0"/>
                  <a:t>G</a:t>
                </a:r>
                <a:r>
                  <a:rPr lang="en-US" sz="2000" baseline="-25000" dirty="0" smtClean="0"/>
                  <a:t>22</a:t>
                </a:r>
                <a:r>
                  <a:rPr lang="en-US" sz="2000" dirty="0" smtClean="0"/>
                  <a:t>)+</a:t>
                </a:r>
                <a:r>
                  <a:rPr lang="en-US" sz="2000" dirty="0" err="1" smtClean="0"/>
                  <a:t>Cov</a:t>
                </a:r>
                <a:r>
                  <a:rPr lang="en-US" sz="2000" dirty="0" smtClean="0"/>
                  <a:t>(G</a:t>
                </a:r>
                <a:r>
                  <a:rPr lang="en-US" sz="2000" baseline="-25000" dirty="0" smtClean="0"/>
                  <a:t>11,</a:t>
                </a:r>
                <a:r>
                  <a:rPr lang="en-US" sz="2000" dirty="0" smtClean="0"/>
                  <a:t>G</a:t>
                </a:r>
                <a:r>
                  <a:rPr lang="en-US" sz="2000" baseline="-25000" dirty="0" smtClean="0"/>
                  <a:t>22</a:t>
                </a:r>
                <a:r>
                  <a:rPr lang="en-US" sz="2000" dirty="0" smtClean="0"/>
                  <a:t>)+</a:t>
                </a:r>
                <a:r>
                  <a:rPr lang="en-US" sz="2000" dirty="0" err="1" smtClean="0"/>
                  <a:t>Cov</a:t>
                </a:r>
                <a:r>
                  <a:rPr lang="en-US" sz="2000" dirty="0" smtClean="0"/>
                  <a:t>(G</a:t>
                </a:r>
                <a:r>
                  <a:rPr lang="en-US" sz="2000" baseline="-25000" dirty="0" smtClean="0"/>
                  <a:t>12,</a:t>
                </a:r>
                <a:r>
                  <a:rPr lang="en-US" sz="2000" dirty="0" smtClean="0"/>
                  <a:t>G</a:t>
                </a:r>
                <a:r>
                  <a:rPr lang="en-US" sz="2000" baseline="-25000" dirty="0" smtClean="0"/>
                  <a:t>21</a:t>
                </a:r>
                <a:r>
                  <a:rPr lang="en-US" sz="2000" dirty="0" smtClean="0"/>
                  <a:t>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= E(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)[(V</a:t>
                </a:r>
                <a:r>
                  <a:rPr lang="en-US" sz="2000" baseline="-25000" dirty="0" smtClean="0"/>
                  <a:t>1A</a:t>
                </a:r>
                <a:r>
                  <a:rPr lang="en-US" sz="2000" dirty="0" smtClean="0"/>
                  <a:t>+V</a:t>
                </a:r>
                <a:r>
                  <a:rPr lang="en-US" sz="2000" baseline="-25000" dirty="0" smtClean="0"/>
                  <a:t>2A</a:t>
                </a:r>
                <a:r>
                  <a:rPr lang="en-US" sz="2000" dirty="0" smtClean="0"/>
                  <a:t>+2r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√</m:t>
                    </m:r>
                  </m:oMath>
                </a14:m>
                <a:r>
                  <a:rPr lang="en-US" sz="2000" dirty="0"/>
                  <a:t>(V</a:t>
                </a:r>
                <a:r>
                  <a:rPr lang="en-US" sz="2000" baseline="-25000" dirty="0"/>
                  <a:t>1A</a:t>
                </a:r>
                <a:r>
                  <a:rPr lang="en-US" sz="2000" dirty="0"/>
                  <a:t>V</a:t>
                </a:r>
                <a:r>
                  <a:rPr lang="en-US" sz="2000" baseline="-25000" dirty="0"/>
                  <a:t>2A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000" dirty="0" smtClean="0"/>
                  <a:t>Thus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correlation between the additive effects remains unchanged at E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en-US" sz="2000" dirty="0" smtClean="0"/>
                  <a:t>We do not attempt to address the impact of LD on dominance or epistasis.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continuous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57" y="1517766"/>
            <a:ext cx="10715065" cy="1468905"/>
          </a:xfrm>
        </p:spPr>
        <p:txBody>
          <a:bodyPr>
            <a:noAutofit/>
          </a:bodyPr>
          <a:lstStyle/>
          <a:p>
            <a:r>
              <a:rPr lang="en-US" sz="2400" dirty="0"/>
              <a:t>Continuous (quantitative) variation can be explained by </a:t>
            </a:r>
            <a:r>
              <a:rPr lang="en-US" sz="2400" dirty="0">
                <a:solidFill>
                  <a:srgbClr val="FF0000"/>
                </a:solidFill>
              </a:rPr>
              <a:t>polygenic inheritance</a:t>
            </a:r>
          </a:p>
          <a:p>
            <a:r>
              <a:rPr lang="en-US" sz="2400" dirty="0" smtClean="0"/>
              <a:t>The sum of independent and approximately equal influences will approach a continuous, </a:t>
            </a:r>
            <a:r>
              <a:rPr lang="en-US" sz="2400" dirty="0" smtClean="0">
                <a:solidFill>
                  <a:srgbClr val="FF0000"/>
                </a:solidFill>
              </a:rPr>
              <a:t>normal distribution</a:t>
            </a:r>
            <a:r>
              <a:rPr lang="en-US" sz="2400" dirty="0" smtClean="0"/>
              <a:t>, as the number of influences increases (</a:t>
            </a:r>
            <a:r>
              <a:rPr lang="en-US" sz="2400" dirty="0" smtClean="0">
                <a:solidFill>
                  <a:srgbClr val="FF0000"/>
                </a:solidFill>
              </a:rPr>
              <a:t>central limit theorem</a:t>
            </a:r>
            <a:r>
              <a:rPr lang="en-US" sz="2400" dirty="0" smtClean="0"/>
              <a:t>)</a:t>
            </a:r>
          </a:p>
        </p:txBody>
      </p:sp>
      <p:sp>
        <p:nvSpPr>
          <p:cNvPr id="6" name="AutoShape 2" descr="https://www.boost.org/doc/libs/1_69_0/libs/math/doc/graphs/binomial_pdf_1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027"/>
          <p:cNvGrpSpPr>
            <a:grpSpLocks/>
          </p:cNvGrpSpPr>
          <p:nvPr/>
        </p:nvGrpSpPr>
        <p:grpSpPr bwMode="auto">
          <a:xfrm>
            <a:off x="1475690" y="3141046"/>
            <a:ext cx="2159000" cy="3209925"/>
            <a:chOff x="89" y="1344"/>
            <a:chExt cx="1360" cy="2022"/>
          </a:xfrm>
        </p:grpSpPr>
        <p:graphicFrame>
          <p:nvGraphicFramePr>
            <p:cNvPr id="9" name="Object 1028"/>
            <p:cNvGraphicFramePr>
              <a:graphicFrameLocks noChangeAspect="1"/>
            </p:cNvGraphicFramePr>
            <p:nvPr/>
          </p:nvGraphicFramePr>
          <p:xfrm>
            <a:off x="89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" name="Chart" r:id="rId3" imgW="2743652" imgH="1829160" progId="MSGraph.Chart.8">
                    <p:embed/>
                  </p:oleObj>
                </mc:Choice>
                <mc:Fallback>
                  <p:oleObj name="Chart" r:id="rId3" imgW="2743652" imgH="182916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029"/>
            <p:cNvSpPr txBox="1">
              <a:spLocks noChangeArrowheads="1"/>
            </p:cNvSpPr>
            <p:nvPr/>
          </p:nvSpPr>
          <p:spPr bwMode="auto">
            <a:xfrm>
              <a:off x="89" y="1344"/>
              <a:ext cx="1360" cy="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GB" altLang="en-US" sz="2600" dirty="0">
                  <a:solidFill>
                    <a:srgbClr val="000000"/>
                  </a:solidFill>
                </a:rPr>
                <a:t>1 Gene </a:t>
              </a:r>
              <a:endParaRPr lang="en-GB" altLang="en-US" sz="1800" dirty="0">
                <a:solidFill>
                  <a:srgbClr val="000000"/>
                </a:solidFill>
              </a:endParaRP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3 Genotypes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3 Phenotypes</a:t>
              </a:r>
            </a:p>
            <a:p>
              <a:pPr algn="l"/>
              <a:endParaRPr lang="en-GB" alt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30"/>
          <p:cNvGrpSpPr>
            <a:grpSpLocks/>
          </p:cNvGrpSpPr>
          <p:nvPr/>
        </p:nvGrpSpPr>
        <p:grpSpPr bwMode="auto">
          <a:xfrm>
            <a:off x="3725177" y="3141046"/>
            <a:ext cx="2159000" cy="3209925"/>
            <a:chOff x="1506" y="1344"/>
            <a:chExt cx="1360" cy="2022"/>
          </a:xfrm>
        </p:grpSpPr>
        <p:graphicFrame>
          <p:nvGraphicFramePr>
            <p:cNvPr id="12" name="Object 1031"/>
            <p:cNvGraphicFramePr>
              <a:graphicFrameLocks noChangeAspect="1"/>
            </p:cNvGraphicFramePr>
            <p:nvPr/>
          </p:nvGraphicFramePr>
          <p:xfrm>
            <a:off x="1506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" name="Chart" r:id="rId5" imgW="2743652" imgH="1829160" progId="MSGraph.Chart.8">
                    <p:embed/>
                  </p:oleObj>
                </mc:Choice>
                <mc:Fallback>
                  <p:oleObj name="Chart" r:id="rId5" imgW="2743652" imgH="182916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32"/>
            <p:cNvSpPr txBox="1">
              <a:spLocks noChangeArrowheads="1"/>
            </p:cNvSpPr>
            <p:nvPr/>
          </p:nvSpPr>
          <p:spPr bwMode="auto">
            <a:xfrm>
              <a:off x="1506" y="1344"/>
              <a:ext cx="1360" cy="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GB" altLang="en-US" sz="2600" dirty="0">
                  <a:solidFill>
                    <a:srgbClr val="000000"/>
                  </a:solidFill>
                </a:rPr>
                <a:t>2 Genes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9 Genotypes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5 Phenotypes</a:t>
              </a:r>
            </a:p>
            <a:p>
              <a:pPr algn="l"/>
              <a:endParaRPr lang="en-GB" alt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033"/>
          <p:cNvGrpSpPr>
            <a:grpSpLocks/>
          </p:cNvGrpSpPr>
          <p:nvPr/>
        </p:nvGrpSpPr>
        <p:grpSpPr bwMode="auto">
          <a:xfrm>
            <a:off x="6028640" y="3141046"/>
            <a:ext cx="2159000" cy="3209925"/>
            <a:chOff x="2957" y="1344"/>
            <a:chExt cx="1360" cy="2022"/>
          </a:xfrm>
        </p:grpSpPr>
        <p:graphicFrame>
          <p:nvGraphicFramePr>
            <p:cNvPr id="15" name="Object 1034"/>
            <p:cNvGraphicFramePr>
              <a:graphicFrameLocks noChangeAspect="1"/>
            </p:cNvGraphicFramePr>
            <p:nvPr/>
          </p:nvGraphicFramePr>
          <p:xfrm>
            <a:off x="2957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Chart" r:id="rId7" imgW="2743652" imgH="1829160" progId="MSGraph.Chart.8">
                    <p:embed/>
                  </p:oleObj>
                </mc:Choice>
                <mc:Fallback>
                  <p:oleObj name="Chart" r:id="rId7" imgW="2743652" imgH="182916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035"/>
            <p:cNvSpPr txBox="1">
              <a:spLocks noChangeArrowheads="1"/>
            </p:cNvSpPr>
            <p:nvPr/>
          </p:nvSpPr>
          <p:spPr bwMode="auto">
            <a:xfrm>
              <a:off x="2957" y="1344"/>
              <a:ext cx="1360" cy="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GB" altLang="en-US" sz="2600">
                  <a:solidFill>
                    <a:srgbClr val="000000"/>
                  </a:solidFill>
                </a:rPr>
                <a:t>3 Genes</a:t>
              </a:r>
              <a:r>
                <a:rPr lang="en-GB" altLang="en-US" sz="1800">
                  <a:solidFill>
                    <a:srgbClr val="000000"/>
                  </a:solidFill>
                </a:rPr>
                <a:t>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>
                  <a:solidFill>
                    <a:srgbClr val="000000"/>
                  </a:solidFill>
                </a:rPr>
                <a:t> 27 Genotypes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>
                  <a:solidFill>
                    <a:srgbClr val="000000"/>
                  </a:solidFill>
                </a:rPr>
                <a:t> 7 Phenotypes</a:t>
              </a:r>
            </a:p>
            <a:p>
              <a:pPr algn="l"/>
              <a:endParaRPr lang="en-GB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036"/>
          <p:cNvGrpSpPr>
            <a:grpSpLocks/>
          </p:cNvGrpSpPr>
          <p:nvPr/>
        </p:nvGrpSpPr>
        <p:grpSpPr bwMode="auto">
          <a:xfrm>
            <a:off x="8320990" y="3141046"/>
            <a:ext cx="2159000" cy="3209925"/>
            <a:chOff x="4401" y="1344"/>
            <a:chExt cx="1360" cy="2022"/>
          </a:xfrm>
        </p:grpSpPr>
        <p:graphicFrame>
          <p:nvGraphicFramePr>
            <p:cNvPr id="18" name="Object 1037"/>
            <p:cNvGraphicFramePr>
              <a:graphicFrameLocks noChangeAspect="1"/>
            </p:cNvGraphicFramePr>
            <p:nvPr/>
          </p:nvGraphicFramePr>
          <p:xfrm>
            <a:off x="4401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" name="Chart" r:id="rId9" imgW="2743652" imgH="1829160" progId="MSGraph.Chart.8">
                    <p:embed/>
                  </p:oleObj>
                </mc:Choice>
                <mc:Fallback>
                  <p:oleObj name="Chart" r:id="rId9" imgW="2743652" imgH="182916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038"/>
            <p:cNvSpPr txBox="1">
              <a:spLocks noChangeArrowheads="1"/>
            </p:cNvSpPr>
            <p:nvPr/>
          </p:nvSpPr>
          <p:spPr bwMode="auto">
            <a:xfrm>
              <a:off x="4401" y="1344"/>
              <a:ext cx="1360" cy="9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en-GB" altLang="en-US" sz="2600" dirty="0">
                  <a:solidFill>
                    <a:srgbClr val="000000"/>
                  </a:solidFill>
                </a:rPr>
                <a:t>4 Genes</a:t>
              </a:r>
              <a:r>
                <a:rPr lang="en-GB" altLang="en-US" sz="1800" dirty="0">
                  <a:solidFill>
                    <a:srgbClr val="000000"/>
                  </a:solidFill>
                </a:rPr>
                <a:t>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81 Genotypes </a:t>
              </a:r>
            </a:p>
            <a:p>
              <a:pPr algn="l"/>
              <a:r>
                <a:rPr altLang="en-US" sz="1800" noProof="1">
                  <a:solidFill>
                    <a:srgbClr val="000000"/>
                  </a:solidFill>
                  <a:sym typeface="Wingdings" charset="2"/>
                </a:rPr>
                <a:t></a:t>
              </a:r>
              <a:r>
                <a:rPr lang="en-GB" altLang="en-US" sz="1800" dirty="0">
                  <a:solidFill>
                    <a:srgbClr val="000000"/>
                  </a:solidFill>
                </a:rPr>
                <a:t> 9 Phenotypes</a:t>
              </a:r>
            </a:p>
            <a:p>
              <a:pPr algn="l"/>
              <a:endParaRPr lang="en-GB" alt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005017" y="6423491"/>
            <a:ext cx="5043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https</a:t>
            </a:r>
            <a:r>
              <a:rPr lang="en-US" smtClean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www.youtube.com/watch?v=kDkmSI39sWQ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 allows indirect association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2421413"/>
            <a:ext cx="6414655" cy="2405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792" y="4488355"/>
            <a:ext cx="3710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www.nature.com</a:t>
            </a:r>
            <a:r>
              <a:rPr lang="en-US" sz="1600" dirty="0"/>
              <a:t>/articles/nrg1521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759037" y="1453181"/>
                <a:ext cx="5282541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If the correlation between a trait and the un-genotyped causal locus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and the correlation between the causal locus and a genotyped marker locus is r, then the overall correlation the trait and the genotyped marker locus is r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When r is close to 1, testing the marker locus is almost equivalent to testing the causal locus </a:t>
                </a:r>
                <a:r>
                  <a:rPr lang="mr-IN" sz="2000" dirty="0" smtClean="0"/>
                  <a:t>–</a:t>
                </a:r>
                <a:r>
                  <a:rPr lang="en-US" sz="2000" dirty="0" smtClean="0"/>
                  <a:t> this makes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indirect association</a:t>
                </a:r>
                <a:r>
                  <a:rPr lang="en-US" sz="2000" dirty="0" smtClean="0"/>
                  <a:t> feasible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000" dirty="0" smtClean="0"/>
                  <a:t>However, when r is modest this results in substantial reduction in the association signal, such that the sample size needs to be increased by a factor of 1/r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to achieve the same statistical power </a:t>
                </a:r>
                <a:r>
                  <a:rPr lang="en-US" sz="2000" dirty="0" smtClean="0"/>
                  <a:t>as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an direct association analysis of the causal SNP.</a:t>
                </a:r>
                <a:endParaRPr lang="en-US" sz="2000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37" y="1453181"/>
                <a:ext cx="5282541" cy="4985980"/>
              </a:xfrm>
              <a:prstGeom prst="rect">
                <a:avLst/>
              </a:prstGeom>
              <a:blipFill rotWithShape="0">
                <a:blip r:embed="rId4"/>
                <a:stretch>
                  <a:fillRect l="-1039" t="-611" r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Quasi-continuous phenotypes</a:t>
            </a:r>
            <a:endParaRPr lang="en-US" dirty="0"/>
          </a:p>
        </p:txBody>
      </p:sp>
      <p:pic>
        <p:nvPicPr>
          <p:cNvPr id="4" name="Picture 6" descr="A:\fig9-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71" y="3479510"/>
            <a:ext cx="2682668" cy="3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fortunately we are unable to provide accessible alternative text for this. If you require assistance to access this image, please contact help@nature.com or the auth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3" y="4073238"/>
            <a:ext cx="1643822" cy="1931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76385" y="4300432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Douglas Falconer 1965</a:t>
            </a:r>
            <a:r>
              <a:rPr lang="en-US" dirty="0"/>
              <a:t>: Inheritance of liability to certain diseases estimated from incidence among relatives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91293"/>
            <a:ext cx="1116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Some disease traits are apparently discrete (e.g. myocardial infarction) but reflect an underlying continuous process, e.g. coronary artery narrowing).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When the underlying continuous process cannot be measured, a latent variable called </a:t>
            </a:r>
            <a:r>
              <a:rPr lang="en-US" sz="2000" dirty="0" smtClean="0">
                <a:solidFill>
                  <a:srgbClr val="FF0000"/>
                </a:solidFill>
              </a:rPr>
              <a:t>liability</a:t>
            </a:r>
            <a:r>
              <a:rPr lang="en-US" sz="2000" dirty="0" smtClean="0"/>
              <a:t> is introduced. When liability exceeds a certain </a:t>
            </a:r>
            <a:r>
              <a:rPr lang="en-US" sz="2000" dirty="0" smtClean="0">
                <a:solidFill>
                  <a:srgbClr val="FF0000"/>
                </a:solidFill>
              </a:rPr>
              <a:t>threshold</a:t>
            </a:r>
            <a:r>
              <a:rPr lang="en-US" sz="2000" dirty="0" smtClean="0"/>
              <a:t>, the diseases occurs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Liability is assumed to be normally distributed, so that biometrical models </a:t>
            </a:r>
            <a:r>
              <a:rPr lang="en-US" sz="2000" dirty="0" smtClean="0"/>
              <a:t>developed for </a:t>
            </a:r>
            <a:r>
              <a:rPr lang="en-US" sz="2000" dirty="0" smtClean="0"/>
              <a:t>continuous traits apply 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84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Neglected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Environmental influences</a:t>
            </a:r>
          </a:p>
          <a:p>
            <a:r>
              <a:rPr lang="en-US" sz="2400" dirty="0" smtClean="0"/>
              <a:t>Gene-environment correlation and interaction</a:t>
            </a:r>
          </a:p>
          <a:p>
            <a:r>
              <a:rPr lang="en-US" sz="2400" dirty="0" smtClean="0"/>
              <a:t>Multivariate (i.e. multi-trait) models</a:t>
            </a:r>
          </a:p>
          <a:p>
            <a:r>
              <a:rPr lang="en-US" sz="2400" dirty="0" err="1"/>
              <a:t>Assortative</a:t>
            </a:r>
            <a:r>
              <a:rPr lang="en-US" sz="2400" dirty="0"/>
              <a:t> </a:t>
            </a:r>
            <a:r>
              <a:rPr lang="en-US" sz="2400" dirty="0" smtClean="0"/>
              <a:t>mating</a:t>
            </a:r>
          </a:p>
          <a:p>
            <a:r>
              <a:rPr lang="en-US" sz="2400" dirty="0" smtClean="0"/>
              <a:t>Selection</a:t>
            </a:r>
          </a:p>
          <a:p>
            <a:r>
              <a:rPr lang="en-US" sz="2400" dirty="0" smtClean="0"/>
              <a:t>Mutation</a:t>
            </a:r>
          </a:p>
          <a:p>
            <a:r>
              <a:rPr lang="en-US" sz="2400" dirty="0" smtClean="0"/>
              <a:t>Random genetic drift</a:t>
            </a:r>
          </a:p>
        </p:txBody>
      </p:sp>
    </p:spTree>
    <p:extLst>
      <p:ext uri="{BB962C8B-B14F-4D97-AF65-F5344CB8AC3E}">
        <p14:creationId xmlns:p14="http://schemas.microsoft.com/office/powerpoint/2010/main" val="10815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under biometrical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Biometrical genetic models provide a coherent understanding of the genetic contributions to the statistical properties of traits in the population.</a:t>
            </a:r>
          </a:p>
          <a:p>
            <a:r>
              <a:rPr lang="en-US" sz="2000" dirty="0" smtClean="0"/>
              <a:t> Biometrical genetic models also provide a useful framework for the </a:t>
            </a:r>
            <a:r>
              <a:rPr lang="en-US" sz="2000" dirty="0" smtClean="0">
                <a:solidFill>
                  <a:srgbClr val="FF0000"/>
                </a:solidFill>
              </a:rPr>
              <a:t>statistical analysis of data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analysis for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Regression analysis</a:t>
            </a:r>
            <a:r>
              <a:rPr lang="en-US" sz="2000" dirty="0" smtClean="0"/>
              <a:t> is appropriate for testing and estimating the </a:t>
            </a:r>
            <a:r>
              <a:rPr lang="en-US" sz="2000" dirty="0" smtClean="0">
                <a:solidFill>
                  <a:srgbClr val="FF0000"/>
                </a:solidFill>
              </a:rPr>
              <a:t>fixed effects</a:t>
            </a:r>
            <a:r>
              <a:rPr lang="en-US" sz="2000" dirty="0" smtClean="0"/>
              <a:t> of one of more genetic loci on a trait</a:t>
            </a:r>
          </a:p>
          <a:p>
            <a:r>
              <a:rPr lang="en-US" sz="2000" dirty="0" smtClean="0"/>
              <a:t>Linear</a:t>
            </a:r>
            <a:r>
              <a:rPr lang="en-US" sz="2000" dirty="0"/>
              <a:t> </a:t>
            </a:r>
            <a:r>
              <a:rPr lang="en-US" sz="2000" dirty="0" smtClean="0"/>
              <a:t>or logistic regression are commonly used for continuous and binary traits, respectively. Ordinal logistic regression and Cox regression may be appropriate for ordinal or time-to-event data, respectively. </a:t>
            </a:r>
          </a:p>
          <a:p>
            <a:r>
              <a:rPr lang="en-US" sz="2000" dirty="0" smtClean="0"/>
              <a:t>With appropriate coding of genetic effects, main effects and interactions can be directly tested and estimated</a:t>
            </a:r>
          </a:p>
          <a:p>
            <a:r>
              <a:rPr lang="en-US" sz="2000" dirty="0" smtClean="0"/>
              <a:t>For example, coding the genotypes additively as aa, Aa and AA as 0, 1 and 2, the </a:t>
            </a:r>
            <a:r>
              <a:rPr lang="en-US" sz="2000" dirty="0" smtClean="0">
                <a:solidFill>
                  <a:srgbClr val="FF0000"/>
                </a:solidFill>
              </a:rPr>
              <a:t>regression coefficient</a:t>
            </a:r>
            <a:r>
              <a:rPr lang="en-US" sz="2000" dirty="0" smtClean="0"/>
              <a:t> of trait on genotype can be directly interpreted as the </a:t>
            </a:r>
            <a:r>
              <a:rPr lang="en-US" sz="2000" dirty="0" smtClean="0">
                <a:solidFill>
                  <a:srgbClr val="FF0000"/>
                </a:solidFill>
              </a:rPr>
              <a:t>allelic effect</a:t>
            </a:r>
            <a:r>
              <a:rPr lang="en-US" sz="2000" dirty="0" smtClean="0"/>
              <a:t> of A. </a:t>
            </a:r>
          </a:p>
          <a:p>
            <a:r>
              <a:rPr lang="en-US" sz="2000" dirty="0" smtClean="0"/>
              <a:t>Similarly, coding the dominance of aa, Aa and AA as 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-p(1-p), and (1-p)</a:t>
            </a:r>
            <a:r>
              <a:rPr lang="en-US" sz="2000" baseline="30000" dirty="0" smtClean="0"/>
              <a:t>2</a:t>
            </a:r>
            <a:r>
              <a:rPr lang="en-US" sz="2000" dirty="0"/>
              <a:t> </a:t>
            </a:r>
            <a:r>
              <a:rPr lang="en-US" sz="2000" dirty="0" smtClean="0"/>
              <a:t>will directly test and estimate twice the dominance deviation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1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 model for linkage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 smtClean="0"/>
                  <a:t>The contribution of the additive genetic variance of a particular locus to </a:t>
                </a:r>
                <a:r>
                  <a:rPr lang="en-US" sz="2000" dirty="0" smtClean="0"/>
                  <a:t>the covariance </a:t>
                </a:r>
                <a:r>
                  <a:rPr lang="en-US" sz="2000" dirty="0" smtClean="0"/>
                  <a:t>of a trait between relative pairs depends on the proportion of alleles IBD at that locus 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); higher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leads to higher trait covariance</a:t>
                </a:r>
              </a:p>
              <a:p>
                <a:r>
                  <a:rPr lang="en-US" sz="2000" dirty="0" smtClean="0"/>
                  <a:t>Other </a:t>
                </a:r>
                <a:r>
                  <a:rPr lang="en-US" sz="2000" dirty="0" smtClean="0"/>
                  <a:t>than MZ twins, parent-offspring pairs and unrelated individuals (but see later), there is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variation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across the genome</a:t>
                </a:r>
                <a:endParaRPr lang="en-US" sz="2000" dirty="0" smtClean="0"/>
              </a:p>
              <a:p>
                <a:r>
                  <a:rPr lang="en-US" sz="2000" dirty="0" smtClean="0"/>
                  <a:t>The allows the covariance of the an unmeasured additive effect between relative pairs to be specified as a function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at a specific locus. 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can be estimated from genotyped SNPs at the near the locus, then </a:t>
                </a:r>
                <a:r>
                  <a:rPr lang="en-US" sz="2000" dirty="0" smtClean="0"/>
                  <a:t>its effect on trait covariance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can be specified as a random effect in a linear mixed model. </a:t>
                </a:r>
                <a:endParaRPr lang="en-US" sz="2000" dirty="0" smtClean="0"/>
              </a:p>
              <a:p>
                <a:r>
                  <a:rPr lang="en-US" sz="2000" dirty="0" smtClean="0"/>
                  <a:t>Model </a:t>
                </a:r>
                <a:r>
                  <a:rPr lang="en-US" sz="2000" dirty="0" smtClean="0"/>
                  <a:t>fitting (e.g. by restricted maximum likelihood) then provide an estimate the additive genetic variance at the specific locus.</a:t>
                </a:r>
              </a:p>
              <a:p>
                <a:r>
                  <a:rPr lang="en-US" sz="2000" dirty="0" smtClean="0"/>
                  <a:t>This analysis is called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variance components quantitative trait locus (QTL) linkage analysis</a:t>
                </a:r>
                <a:r>
                  <a:rPr lang="en-US" sz="2000" dirty="0" smtClean="0"/>
                  <a:t>, because the estimate would capture </a:t>
                </a:r>
                <a:r>
                  <a:rPr lang="en-US" sz="2000" dirty="0" smtClean="0"/>
                  <a:t>of effects of loci </a:t>
                </a:r>
                <a:r>
                  <a:rPr lang="en-US" sz="2000" dirty="0" smtClean="0"/>
                  <a:t>that are linked to the specific locus, as well as those of the specific locus itself.</a:t>
                </a:r>
              </a:p>
              <a:p>
                <a:r>
                  <a:rPr lang="en-US" sz="2000" dirty="0" smtClean="0"/>
                  <a:t>The use of sib pairs for variance components QTL linkage analysis was a popular approach in the late 1990s. This is seldom used now because of low statistical power when effect size is small.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4116"/>
              </a:xfrm>
              <a:blipFill rotWithShape="0">
                <a:blip r:embed="rId2"/>
                <a:stretch>
                  <a:fillRect l="-464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components model for heritability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5261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Instead of using the variation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across the genome for a given class of genetic relationship, we can exploit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differences of E(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) for different relationships </a:t>
                </a:r>
                <a:r>
                  <a:rPr lang="en-US" sz="2000" dirty="0" smtClean="0"/>
                  <a:t>to estimate the total additive genetic variance of a trait (which when expressed as a proportion of the total trait variance is the narrow-sense heritability).</a:t>
                </a:r>
              </a:p>
              <a:p>
                <a:r>
                  <a:rPr lang="en-US" sz="2000" dirty="0" smtClean="0"/>
                  <a:t>The classic twin design can be analyzed </a:t>
                </a:r>
                <a:r>
                  <a:rPr lang="en-US" sz="2000" dirty="0"/>
                  <a:t>by a variance components model, </a:t>
                </a:r>
                <a:r>
                  <a:rPr lang="en-US" sz="2000" dirty="0" smtClean="0"/>
                  <a:t>where </a:t>
                </a:r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additive genetic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effects </a:t>
                </a:r>
                <a:r>
                  <a:rPr lang="en-US" sz="2000" dirty="0" smtClean="0"/>
                  <a:t>are </a:t>
                </a:r>
                <a:r>
                  <a:rPr lang="en-US" sz="2000" dirty="0"/>
                  <a:t>specified to have an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correlation of 1 for MZ twins and 0.5 for DZ twins</a:t>
                </a:r>
                <a:r>
                  <a:rPr lang="en-US" sz="2000" dirty="0" smtClean="0"/>
                  <a:t> (since </a:t>
                </a:r>
                <a:r>
                  <a:rPr lang="en-US" sz="2000" dirty="0"/>
                  <a:t>E(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)=1 for MZ twins, 0.5 for DZ twins). </a:t>
                </a:r>
                <a:endParaRPr lang="en-US" sz="2000" dirty="0" smtClean="0"/>
              </a:p>
              <a:p>
                <a:r>
                  <a:rPr lang="en-US" sz="2000" dirty="0" smtClean="0"/>
                  <a:t>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dominance component</a:t>
                </a:r>
                <a:r>
                  <a:rPr lang="en-US" sz="2000" dirty="0" smtClean="0"/>
                  <a:t> can be specified by specifying correlation of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1 for MZ twins and 0.25 for DZ twins</a:t>
                </a:r>
                <a:r>
                  <a:rPr lang="en-US" sz="2000" dirty="0" smtClean="0"/>
                  <a:t> (since </a:t>
                </a:r>
                <a:r>
                  <a:rPr lang="en-US" sz="2000" dirty="0" err="1" smtClean="0"/>
                  <a:t>Prob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=1)=1 for MZ twins and 0.25 for DZ twins). </a:t>
                </a:r>
                <a:endParaRPr lang="en-US" sz="2000" dirty="0" smtClean="0"/>
              </a:p>
              <a:p>
                <a:r>
                  <a:rPr lang="en-US" sz="2000" dirty="0" smtClean="0"/>
                  <a:t>Shared </a:t>
                </a:r>
                <a:r>
                  <a:rPr lang="en-US" sz="2000" dirty="0" smtClean="0"/>
                  <a:t>environmental influences for both MZ and DZ twins are specified to have correlation 1, whereas non-shared environment influences for both MZ and DZ twins are specified to have correlation 0</a:t>
                </a:r>
                <a:r>
                  <a:rPr lang="en-US" sz="2000" dirty="0" smtClean="0"/>
                  <a:t>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52615"/>
              </a:xfrm>
              <a:blipFill rotWithShape="0">
                <a:blip r:embed="rId2"/>
                <a:stretch>
                  <a:fillRect l="-522" t="-1256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8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components models for heritability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Random effects models can be applied to individuals not known to be </a:t>
                </a:r>
                <a:r>
                  <a:rPr lang="en-US" sz="2000" dirty="0" smtClean="0"/>
                  <a:t>related, </a:t>
                </a:r>
                <a:r>
                  <a:rPr lang="en-US" sz="2000" dirty="0"/>
                  <a:t>to estimate heritability, since all pairs of individuals share common ancestors if their genealogies are traced back far enough. </a:t>
                </a:r>
                <a:endParaRPr lang="en-US" sz="2000" dirty="0" smtClean="0"/>
              </a:p>
              <a:p>
                <a:r>
                  <a:rPr lang="en-US" sz="2000" dirty="0" smtClean="0"/>
                  <a:t>Such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remote genetic relationships </a:t>
                </a:r>
                <a:r>
                  <a:rPr lang="en-US" sz="2000" dirty="0"/>
                  <a:t>between pairs of </a:t>
                </a:r>
                <a:r>
                  <a:rPr lang="en-US" sz="2000" dirty="0" smtClean="0"/>
                  <a:t>individuals, effectively E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/>
                  <a:t>), </a:t>
                </a:r>
                <a:r>
                  <a:rPr lang="en-US" sz="2000" dirty="0" smtClean="0"/>
                  <a:t>can </a:t>
                </a:r>
                <a:r>
                  <a:rPr lang="en-US" sz="2000" dirty="0"/>
                  <a:t>be estimated from numerous SNPs across the </a:t>
                </a:r>
                <a:r>
                  <a:rPr lang="en-US" sz="2000" dirty="0" smtClean="0"/>
                  <a:t>genome.</a:t>
                </a:r>
              </a:p>
              <a:p>
                <a:r>
                  <a:rPr lang="en-US" sz="2000" dirty="0" smtClean="0"/>
                  <a:t>The estimated remote genetic relationships are then </a:t>
                </a:r>
                <a:r>
                  <a:rPr lang="en-US" sz="2000" dirty="0"/>
                  <a:t>used to specify the </a:t>
                </a:r>
                <a:r>
                  <a:rPr lang="en-US" sz="2000" dirty="0" smtClean="0"/>
                  <a:t>covariance </a:t>
                </a:r>
                <a:r>
                  <a:rPr lang="en-US" sz="2000" dirty="0"/>
                  <a:t>in additive genetic effects between pairs of individuals in a random effects model (first proposed in the GCTA method</a:t>
                </a:r>
                <a:r>
                  <a:rPr lang="en-US" sz="2000" dirty="0" smtClean="0"/>
                  <a:t>)</a:t>
                </a:r>
              </a:p>
              <a:p>
                <a:r>
                  <a:rPr lang="en-US" sz="2000" dirty="0" smtClean="0"/>
                  <a:t>This allows the heritability due to common variation in the genome to be estimated. 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complex structural equation models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principle, association, linkage and heritability analyses can all be combined in a </a:t>
            </a:r>
            <a:r>
              <a:rPr lang="en-US" sz="2000" dirty="0" smtClean="0">
                <a:solidFill>
                  <a:srgbClr val="FF0000"/>
                </a:solidFill>
              </a:rPr>
              <a:t>single statistical model</a:t>
            </a:r>
            <a:r>
              <a:rPr lang="en-US" sz="2000" dirty="0" smtClean="0"/>
              <a:t> involving both fixed and random effects and their correlations and interactions, as well as complications such as </a:t>
            </a:r>
            <a:r>
              <a:rPr lang="en-US" sz="2000" dirty="0" err="1" smtClean="0"/>
              <a:t>assortative</a:t>
            </a:r>
            <a:r>
              <a:rPr lang="en-US" sz="2000" dirty="0" smtClean="0"/>
              <a:t> mating. </a:t>
            </a:r>
            <a:endParaRPr lang="en-US" sz="2000" dirty="0" smtClean="0"/>
          </a:p>
          <a:p>
            <a:r>
              <a:rPr lang="en-US" sz="2000" dirty="0" smtClean="0"/>
              <a:t>Such </a:t>
            </a:r>
            <a:r>
              <a:rPr lang="en-US" sz="2000" dirty="0" smtClean="0"/>
              <a:t>an analysis can be formulated in a </a:t>
            </a:r>
            <a:r>
              <a:rPr lang="en-US" sz="2000" dirty="0" smtClean="0">
                <a:solidFill>
                  <a:srgbClr val="FF0000"/>
                </a:solidFill>
              </a:rPr>
              <a:t>structural equations model </a:t>
            </a:r>
            <a:r>
              <a:rPr lang="en-US" sz="2000" dirty="0" smtClean="0"/>
              <a:t>framework, allowing joint estimation of the multiple effects, and hypothesis testing of different components of the model.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25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Major </a:t>
            </a:r>
            <a:r>
              <a:rPr lang="en-US" altLang="en-US" dirty="0" smtClean="0">
                <a:ea typeface="ＭＳ Ｐゴシック" charset="-128"/>
              </a:rPr>
              <a:t>loci and polygenes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430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12" y="1027906"/>
            <a:ext cx="4604657" cy="43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ontent Placeholder 6"/>
          <p:cNvSpPr>
            <a:spLocks noGrp="1"/>
          </p:cNvSpPr>
          <p:nvPr>
            <p:ph idx="1"/>
          </p:nvPr>
        </p:nvSpPr>
        <p:spPr>
          <a:xfrm>
            <a:off x="354106" y="1690688"/>
            <a:ext cx="5710518" cy="4953000"/>
          </a:xfrm>
        </p:spPr>
        <p:txBody>
          <a:bodyPr/>
          <a:lstStyle/>
          <a:p>
            <a:r>
              <a:rPr lang="en-US" altLang="en-US" sz="2000" dirty="0">
                <a:ea typeface="ＭＳ Ｐゴシック" charset="-128"/>
              </a:rPr>
              <a:t>Quantitative traits can be influenced by genetic mutations with very large effects (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major loci</a:t>
            </a:r>
            <a:r>
              <a:rPr lang="en-US" altLang="en-US" sz="2000" dirty="0">
                <a:ea typeface="ＭＳ Ｐゴシック" charset="-128"/>
              </a:rPr>
              <a:t>) in addition to multiple genetic variants with small effects (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polygenes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r>
              <a:rPr lang="en-US" altLang="en-US" sz="2000" dirty="0">
                <a:ea typeface="ＭＳ Ｐゴシック" charset="-128"/>
              </a:rPr>
              <a:t>Adult males with </a:t>
            </a:r>
            <a:r>
              <a:rPr lang="en-US" altLang="en-US" sz="2000" dirty="0" err="1">
                <a:ea typeface="ＭＳ Ｐゴシック" charset="-128"/>
              </a:rPr>
              <a:t>achondroplasia</a:t>
            </a:r>
            <a:r>
              <a:rPr lang="en-US" altLang="en-US" sz="2000" dirty="0">
                <a:ea typeface="ＭＳ Ｐゴシック" charset="-128"/>
              </a:rPr>
              <a:t> have mean height of 52 inches, compared to the population adult male mean of 69 inches. This difference of 17 inches is almost 6 standard deviations of adult male height in the general population. </a:t>
            </a:r>
          </a:p>
          <a:p>
            <a:r>
              <a:rPr lang="en-US" altLang="en-US" sz="2000" dirty="0">
                <a:ea typeface="ＭＳ Ｐゴシック" charset="-128"/>
              </a:rPr>
              <a:t>Thus even the tallest adults with </a:t>
            </a:r>
            <a:r>
              <a:rPr lang="en-US" altLang="en-US" sz="2000" dirty="0" err="1">
                <a:ea typeface="ＭＳ Ｐゴシック" charset="-128"/>
              </a:rPr>
              <a:t>achondroplasia</a:t>
            </a:r>
            <a:r>
              <a:rPr lang="en-US" altLang="en-US" sz="2000" dirty="0">
                <a:ea typeface="ＭＳ Ｐゴシック" charset="-128"/>
              </a:rPr>
              <a:t> are seldom taller than the shortest adults without </a:t>
            </a:r>
            <a:r>
              <a:rPr lang="en-US" altLang="en-US" sz="2000" dirty="0" err="1">
                <a:ea typeface="ＭＳ Ｐゴシック" charset="-128"/>
              </a:rPr>
              <a:t>achondroplasia</a:t>
            </a:r>
            <a:r>
              <a:rPr lang="en-US" altLang="en-US" sz="2000" dirty="0">
                <a:ea typeface="ＭＳ Ｐゴシック" charset="-128"/>
              </a:rPr>
              <a:t>. </a:t>
            </a: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853283" y="5258943"/>
            <a:ext cx="51233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Height for females with </a:t>
            </a:r>
            <a:r>
              <a:rPr lang="en-US" altLang="en-US" sz="1400" dirty="0" err="1"/>
              <a:t>achondroplasia</a:t>
            </a:r>
            <a:r>
              <a:rPr lang="en-US" altLang="en-US" sz="1400" dirty="0"/>
              <a:t> (mean/standard deviation [SD]) compared to normal standard curves. The graph is based on information from 214 females. Adapted from Horton WA, Rotter JI, </a:t>
            </a:r>
            <a:r>
              <a:rPr lang="en-US" altLang="en-US" sz="1400" dirty="0" err="1"/>
              <a:t>Rimoin</a:t>
            </a:r>
            <a:r>
              <a:rPr lang="en-US" altLang="en-US" sz="1400" dirty="0"/>
              <a:t> DL, et al. Standard growth curves for </a:t>
            </a:r>
            <a:r>
              <a:rPr lang="en-US" altLang="en-US" sz="1400" dirty="0" err="1"/>
              <a:t>achondroplasia</a:t>
            </a:r>
            <a:r>
              <a:rPr lang="en-US" altLang="en-US" sz="1400" dirty="0"/>
              <a:t>. J </a:t>
            </a:r>
            <a:r>
              <a:rPr lang="en-US" altLang="en-US" sz="1400" dirty="0" err="1"/>
              <a:t>Pediatr</a:t>
            </a:r>
            <a:r>
              <a:rPr lang="en-US" altLang="en-US" sz="1400" dirty="0"/>
              <a:t>. 1978 Sep; 93(3): 435-8.</a:t>
            </a:r>
          </a:p>
        </p:txBody>
      </p:sp>
    </p:spTree>
    <p:extLst>
      <p:ext uri="{BB962C8B-B14F-4D97-AF65-F5344CB8AC3E}">
        <p14:creationId xmlns:p14="http://schemas.microsoft.com/office/powerpoint/2010/main" val="11324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polymorphisms, alleles,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125" y="1690688"/>
            <a:ext cx="7489750" cy="4351338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genetic polymorphism</a:t>
            </a:r>
            <a:r>
              <a:rPr lang="en-US" sz="2000" dirty="0" smtClean="0"/>
              <a:t> is a variable site in the genome (e.g. single nucleotide polymorphism, SNP)</a:t>
            </a:r>
          </a:p>
          <a:p>
            <a:r>
              <a:rPr lang="en-US" sz="2000" dirty="0" smtClean="0"/>
              <a:t>The alternative sequences at a locus are called </a:t>
            </a:r>
            <a:r>
              <a:rPr lang="en-US" sz="2000" dirty="0" smtClean="0">
                <a:solidFill>
                  <a:srgbClr val="FF0000"/>
                </a:solidFill>
              </a:rPr>
              <a:t>alleles</a:t>
            </a:r>
            <a:r>
              <a:rPr lang="en-US" sz="2000" dirty="0" smtClean="0"/>
              <a:t>, often denoted as capital and small letters (e.g. A, a)</a:t>
            </a:r>
          </a:p>
          <a:p>
            <a:r>
              <a:rPr lang="en-US" sz="2000" dirty="0" smtClean="0"/>
              <a:t>The alleles present at the polymorphic site (</a:t>
            </a:r>
            <a:r>
              <a:rPr lang="en-US" sz="2000" dirty="0" smtClean="0">
                <a:solidFill>
                  <a:srgbClr val="FF0000"/>
                </a:solidFill>
              </a:rPr>
              <a:t>locus</a:t>
            </a:r>
            <a:r>
              <a:rPr lang="en-US" sz="2000" dirty="0" smtClean="0"/>
              <a:t>) of an individual is called his or her </a:t>
            </a:r>
            <a:r>
              <a:rPr lang="en-US" sz="2000" dirty="0" smtClean="0">
                <a:solidFill>
                  <a:srgbClr val="FF0000"/>
                </a:solidFill>
              </a:rPr>
              <a:t>genotype</a:t>
            </a:r>
            <a:r>
              <a:rPr lang="en-US" sz="2000" dirty="0" smtClean="0"/>
              <a:t> (e.g. AA, aa, Aa)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20" y="2609397"/>
            <a:ext cx="7700158" cy="26988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Fisher developed Analysis of Variance (</a:t>
            </a:r>
            <a:r>
              <a:rPr lang="en-US" sz="2000" dirty="0" smtClean="0">
                <a:solidFill>
                  <a:srgbClr val="FF0000"/>
                </a:solidFill>
              </a:rPr>
              <a:t>ANOVA</a:t>
            </a:r>
            <a:r>
              <a:rPr lang="en-US" sz="2000" dirty="0" smtClean="0"/>
              <a:t>) for “</a:t>
            </a:r>
            <a:r>
              <a:rPr lang="en-US" sz="2000" dirty="0" smtClean="0">
                <a:solidFill>
                  <a:srgbClr val="FF0000"/>
                </a:solidFill>
              </a:rPr>
              <a:t>factorial designs</a:t>
            </a:r>
            <a:r>
              <a:rPr lang="en-US" sz="2000" dirty="0" smtClean="0"/>
              <a:t>”, where the factors have discrete levels (e.g. </a:t>
            </a:r>
            <a:r>
              <a:rPr lang="en-US" sz="2000" dirty="0" smtClean="0"/>
              <a:t>binary).</a:t>
            </a:r>
            <a:endParaRPr lang="en-US" sz="2000" dirty="0" smtClean="0"/>
          </a:p>
          <a:p>
            <a:r>
              <a:rPr lang="en-US" sz="2000" dirty="0" smtClean="0"/>
              <a:t>The overall variance of a trait is decomposed into </a:t>
            </a:r>
            <a:r>
              <a:rPr lang="en-US" sz="2000" dirty="0" smtClean="0"/>
              <a:t>components </a:t>
            </a:r>
            <a:r>
              <a:rPr lang="en-US" sz="2000" dirty="0" smtClean="0"/>
              <a:t>due to the </a:t>
            </a:r>
            <a:r>
              <a:rPr lang="en-US" sz="2000" dirty="0" smtClean="0">
                <a:solidFill>
                  <a:srgbClr val="FF0000"/>
                </a:solidFill>
              </a:rPr>
              <a:t>main effects</a:t>
            </a:r>
            <a:r>
              <a:rPr lang="en-US" sz="2000" dirty="0" smtClean="0"/>
              <a:t> of the factors, </a:t>
            </a:r>
            <a:r>
              <a:rPr lang="en-US" sz="2000" dirty="0" smtClean="0">
                <a:solidFill>
                  <a:srgbClr val="FF0000"/>
                </a:solidFill>
              </a:rPr>
              <a:t>two-way interactions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3-way interactions</a:t>
            </a:r>
            <a:r>
              <a:rPr lang="en-US" sz="2000" dirty="0" smtClean="0"/>
              <a:t>, etc.,  in a hierarchical fashion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60668"/>
              </p:ext>
            </p:extLst>
          </p:nvPr>
        </p:nvGraphicFramePr>
        <p:xfrm>
          <a:off x="8752114" y="2731324"/>
          <a:ext cx="3212934" cy="11255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70978"/>
                <a:gridCol w="1070978"/>
                <a:gridCol w="1070978"/>
              </a:tblGrid>
              <a:tr h="391027"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0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1</a:t>
                      </a:r>
                      <a:endParaRPr lang="en-US" u="sng" dirty="0"/>
                    </a:p>
                  </a:txBody>
                  <a:tcPr/>
                </a:tc>
              </a:tr>
              <a:tr h="36727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0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</a:tr>
              <a:tr h="367278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1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4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Biometrical model for single locus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736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onsider the effects of a </a:t>
            </a:r>
            <a:r>
              <a:rPr lang="en-US" sz="2000" dirty="0" smtClean="0">
                <a:solidFill>
                  <a:srgbClr val="FF0000"/>
                </a:solidFill>
              </a:rPr>
              <a:t>single locus</a:t>
            </a:r>
            <a:r>
              <a:rPr lang="en-US" sz="2000" dirty="0" smtClean="0"/>
              <a:t> on a quantitative trait</a:t>
            </a:r>
          </a:p>
          <a:p>
            <a:r>
              <a:rPr lang="en-US" sz="2000" dirty="0" smtClean="0"/>
              <a:t>All other </a:t>
            </a:r>
            <a:r>
              <a:rPr lang="en-US" sz="2000" dirty="0" smtClean="0"/>
              <a:t>influence</a:t>
            </a:r>
            <a:r>
              <a:rPr lang="en-US" sz="2000" dirty="0" smtClean="0"/>
              <a:t>s </a:t>
            </a:r>
            <a:r>
              <a:rPr lang="en-US" sz="2000" dirty="0" smtClean="0"/>
              <a:t>are considered as “error” or “residual”, which are assumed to be uncorrelated </a:t>
            </a:r>
            <a:r>
              <a:rPr lang="en-US" sz="2000" dirty="0" smtClean="0"/>
              <a:t>and</a:t>
            </a:r>
            <a:r>
              <a:rPr lang="en-US" sz="2000" dirty="0" smtClean="0"/>
              <a:t> </a:t>
            </a:r>
            <a:r>
              <a:rPr lang="en-US" sz="2000" dirty="0" smtClean="0"/>
              <a:t>have no interaction with the locus being considered</a:t>
            </a:r>
          </a:p>
          <a:p>
            <a:r>
              <a:rPr lang="en-US" sz="2000" dirty="0" smtClean="0"/>
              <a:t>In Fisher’s convention, effects are measured from the “midpoint” of two homozygous genotypes</a:t>
            </a:r>
            <a:endParaRPr lang="en-US" sz="2000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190651" y="4003304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103339" y="4322392"/>
            <a:ext cx="460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/>
              <a:t>-a</a:t>
            </a:r>
            <a:endParaRPr lang="en-US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728197" y="4264110"/>
            <a:ext cx="1524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728197" y="3197310"/>
            <a:ext cx="1524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889997" y="4264110"/>
            <a:ext cx="838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788522" y="3279860"/>
            <a:ext cx="144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Genotype </a:t>
            </a:r>
          </a:p>
          <a:p>
            <a:pPr>
              <a:defRPr/>
            </a:pPr>
            <a:r>
              <a:rPr lang="en-US" altLang="en-US" dirty="0"/>
              <a:t>means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950322" y="434666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AA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950322" y="491498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Aa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966197" y="5424635"/>
            <a:ext cx="45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aa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864722" y="4346660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 smtClean="0"/>
              <a:t>c </a:t>
            </a:r>
            <a:r>
              <a:rPr lang="en-US" altLang="en-US" dirty="0"/>
              <a:t>+ a 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864722" y="4914985"/>
            <a:ext cx="625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 smtClean="0"/>
              <a:t>c </a:t>
            </a:r>
            <a:r>
              <a:rPr lang="en-US" altLang="en-US" dirty="0"/>
              <a:t>+ 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880597" y="5448385"/>
            <a:ext cx="667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 smtClean="0"/>
              <a:t>c </a:t>
            </a:r>
            <a:r>
              <a:rPr lang="en-US" altLang="en-US" dirty="0"/>
              <a:t>– 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3861" y="3257051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Model: Y = c + </a:t>
            </a:r>
            <a:r>
              <a:rPr lang="en-US" sz="2400" dirty="0" smtClean="0"/>
              <a:t>X </a:t>
            </a:r>
            <a:r>
              <a:rPr lang="en-US" sz="2400" dirty="0" smtClean="0"/>
              <a:t>+ 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601891" y="4030886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905315" y="4264894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829115" y="4112494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486715" y="4112494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5267515" y="4112494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10315" y="407121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642040" y="355528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0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191315" y="4436344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d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445440" y="4431582"/>
            <a:ext cx="54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+a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741803" y="4431582"/>
            <a:ext cx="466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-a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1376" y="3740421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aa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204151" y="371238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420042" y="372708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AA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2732" y="5017859"/>
            <a:ext cx="3654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R:            Residual influences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6129" y="5573676"/>
            <a:ext cx="655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we do not distinguish </a:t>
            </a:r>
            <a:r>
              <a:rPr lang="en-US" dirty="0" smtClean="0"/>
              <a:t>paternal </a:t>
            </a:r>
            <a:r>
              <a:rPr lang="en-US" dirty="0" smtClean="0"/>
              <a:t>from </a:t>
            </a:r>
            <a:r>
              <a:rPr lang="en-US" dirty="0" smtClean="0"/>
              <a:t>maternal transmitted </a:t>
            </a:r>
            <a:r>
              <a:rPr lang="en-US" dirty="0" smtClean="0"/>
              <a:t>alleles, implicitly assuming that their effects are the same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4457</Words>
  <Application>Microsoft Macintosh PowerPoint</Application>
  <PresentationFormat>Widescreen</PresentationFormat>
  <Paragraphs>551</Paragraphs>
  <Slides>58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Calibri</vt:lpstr>
      <vt:lpstr>Calibri Light</vt:lpstr>
      <vt:lpstr>Cambria Math</vt:lpstr>
      <vt:lpstr>Mangal</vt:lpstr>
      <vt:lpstr>ＭＳ Ｐゴシック</vt:lpstr>
      <vt:lpstr>Symbol</vt:lpstr>
      <vt:lpstr>Tahoma</vt:lpstr>
      <vt:lpstr>Times New Roman</vt:lpstr>
      <vt:lpstr>Wingdings</vt:lpstr>
      <vt:lpstr>Arial</vt:lpstr>
      <vt:lpstr>Office Theme</vt:lpstr>
      <vt:lpstr>Chart</vt:lpstr>
      <vt:lpstr>Equation</vt:lpstr>
      <vt:lpstr>Biometrical Models and Introduction to Genetic Analysis </vt:lpstr>
      <vt:lpstr>What is biometrical genetics?</vt:lpstr>
      <vt:lpstr>History of biometrical genetics</vt:lpstr>
      <vt:lpstr>Genes are discrete entities</vt:lpstr>
      <vt:lpstr>Origin of continuous variation</vt:lpstr>
      <vt:lpstr>Major loci and polygenes</vt:lpstr>
      <vt:lpstr>Genetic polymorphisms, alleles, genotypes</vt:lpstr>
      <vt:lpstr>Analysis of variance</vt:lpstr>
      <vt:lpstr>Biometrical model for single locus</vt:lpstr>
      <vt:lpstr>Population genotype frequencies</vt:lpstr>
      <vt:lpstr>Derivation of Hardy-Weinberg proportions</vt:lpstr>
      <vt:lpstr>Random mating</vt:lpstr>
      <vt:lpstr>Mendelian segregation</vt:lpstr>
      <vt:lpstr>Segregation ratios</vt:lpstr>
      <vt:lpstr>Offspring genotype frequencies</vt:lpstr>
      <vt:lpstr>Offspring allele frequencies</vt:lpstr>
      <vt:lpstr>Hardy-Weinberg equilibrium</vt:lpstr>
      <vt:lpstr>Biometrical model: mean</vt:lpstr>
      <vt:lpstr>Biometrical model: variance</vt:lpstr>
      <vt:lpstr>Average allele effect, additive variance</vt:lpstr>
      <vt:lpstr>Variance components and heterozygosity</vt:lpstr>
      <vt:lpstr>Covariance between pairs of relatives</vt:lpstr>
      <vt:lpstr>Genetic identity-by-descent (IBD)</vt:lpstr>
      <vt:lpstr>IBD for MZ twins</vt:lpstr>
      <vt:lpstr>IBD for parent-offspring (PO)</vt:lpstr>
      <vt:lpstr>IBD for unrelated individuals</vt:lpstr>
      <vt:lpstr>Covariance of MZ twins</vt:lpstr>
      <vt:lpstr>Covariance for parent-offspring (P-O)</vt:lpstr>
      <vt:lpstr>Covariance for unrelated pairs (U)</vt:lpstr>
      <vt:lpstr>IBD: half sibs</vt:lpstr>
      <vt:lpstr>Covariance: half sibs</vt:lpstr>
      <vt:lpstr>IBD: full sibs</vt:lpstr>
      <vt:lpstr>Covariance: full sibs</vt:lpstr>
      <vt:lpstr>Generalization: proportion of alleles IBD ()</vt:lpstr>
      <vt:lpstr>Covariance: general relative pair</vt:lpstr>
      <vt:lpstr>Kinship coefficient</vt:lpstr>
      <vt:lpstr>“Attenuation” of kinship</vt:lpstr>
      <vt:lpstr>Inbreeding coefficient</vt:lpstr>
      <vt:lpstr>Two-locus biometrical genetic model</vt:lpstr>
      <vt:lpstr>Covariance of epistatic components</vt:lpstr>
      <vt:lpstr>Covariance: general relative pair</vt:lpstr>
      <vt:lpstr>Genetic linkage - two-locus transmission</vt:lpstr>
      <vt:lpstr>Haplotypes and recombination</vt:lpstr>
      <vt:lpstr>Crossovers during meiosis</vt:lpstr>
      <vt:lpstr>Fully Informative Gametes</vt:lpstr>
      <vt:lpstr>Population haplotype frequencies</vt:lpstr>
      <vt:lpstr>Linkage Disequilibrium (LD)</vt:lpstr>
      <vt:lpstr>Decay of LD through recombination</vt:lpstr>
      <vt:lpstr>Impact of LD on biometrical model</vt:lpstr>
      <vt:lpstr>LD allows indirect association analysis</vt:lpstr>
      <vt:lpstr>Quasi-continuous phenotypes</vt:lpstr>
      <vt:lpstr>Neglected topics</vt:lpstr>
      <vt:lpstr>Data analysis under biometrical models</vt:lpstr>
      <vt:lpstr>Regression analysis for association</vt:lpstr>
      <vt:lpstr>Variance components model for linkage</vt:lpstr>
      <vt:lpstr>Variance components model for heritability </vt:lpstr>
      <vt:lpstr>Variance components models for heritability</vt:lpstr>
      <vt:lpstr>More complex structural equation models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Biometrical Models and Introduction to Genetic Analysis </dc:title>
  <dc:creator>Microsoft Office User</dc:creator>
  <cp:lastModifiedBy>Microsoft Office User</cp:lastModifiedBy>
  <cp:revision>132</cp:revision>
  <dcterms:created xsi:type="dcterms:W3CDTF">2019-03-03T11:41:16Z</dcterms:created>
  <dcterms:modified xsi:type="dcterms:W3CDTF">2019-03-04T17:00:30Z</dcterms:modified>
</cp:coreProperties>
</file>