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443" r:id="rId3"/>
    <p:sldId id="444" r:id="rId4"/>
    <p:sldId id="266" r:id="rId5"/>
    <p:sldId id="259" r:id="rId6"/>
    <p:sldId id="264" r:id="rId7"/>
    <p:sldId id="265" r:id="rId8"/>
    <p:sldId id="301" r:id="rId9"/>
    <p:sldId id="304" r:id="rId10"/>
    <p:sldId id="305" r:id="rId11"/>
    <p:sldId id="300" r:id="rId12"/>
    <p:sldId id="425" r:id="rId13"/>
    <p:sldId id="276" r:id="rId14"/>
    <p:sldId id="278" r:id="rId15"/>
    <p:sldId id="277" r:id="rId16"/>
    <p:sldId id="281" r:id="rId17"/>
    <p:sldId id="296" r:id="rId18"/>
    <p:sldId id="297" r:id="rId19"/>
    <p:sldId id="272" r:id="rId20"/>
    <p:sldId id="299" r:id="rId21"/>
    <p:sldId id="424" r:id="rId22"/>
    <p:sldId id="423" r:id="rId23"/>
    <p:sldId id="284" r:id="rId24"/>
    <p:sldId id="285" r:id="rId25"/>
    <p:sldId id="257" r:id="rId26"/>
    <p:sldId id="426" r:id="rId27"/>
    <p:sldId id="427" r:id="rId28"/>
    <p:sldId id="355" r:id="rId29"/>
    <p:sldId id="503" r:id="rId30"/>
    <p:sldId id="428" r:id="rId31"/>
    <p:sldId id="429" r:id="rId32"/>
    <p:sldId id="430" r:id="rId33"/>
    <p:sldId id="431" r:id="rId34"/>
    <p:sldId id="432" r:id="rId35"/>
    <p:sldId id="433" r:id="rId36"/>
    <p:sldId id="435" r:id="rId37"/>
    <p:sldId id="440" r:id="rId38"/>
    <p:sldId id="441" r:id="rId39"/>
    <p:sldId id="436" r:id="rId40"/>
    <p:sldId id="438" r:id="rId41"/>
    <p:sldId id="442" r:id="rId42"/>
    <p:sldId id="439" r:id="rId43"/>
    <p:sldId id="446" r:id="rId44"/>
    <p:sldId id="437" r:id="rId45"/>
    <p:sldId id="44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6"/>
  </p:normalViewPr>
  <p:slideViewPr>
    <p:cSldViewPr snapToGrid="0" snapToObjects="1">
      <p:cViewPr varScale="1">
        <p:scale>
          <a:sx n="93" d="100"/>
          <a:sy n="93"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4EADF-3FC9-E140-A657-A88F56189410}" type="datetimeFigureOut">
              <a:rPr lang="en-US" smtClean="0"/>
              <a:t>3/5/19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D9A7F-26EC-B14D-9FB8-60276AA49DEF}" type="slidenum">
              <a:rPr lang="en-US" smtClean="0"/>
              <a:t>‹#›</a:t>
            </a:fld>
            <a:endParaRPr lang="en-US"/>
          </a:p>
        </p:txBody>
      </p:sp>
    </p:spTree>
    <p:extLst>
      <p:ext uri="{BB962C8B-B14F-4D97-AF65-F5344CB8AC3E}">
        <p14:creationId xmlns:p14="http://schemas.microsoft.com/office/powerpoint/2010/main" val="422424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D9A7F-26EC-B14D-9FB8-60276AA49DEF}" type="slidenum">
              <a:rPr lang="en-US" smtClean="0"/>
              <a:t>1</a:t>
            </a:fld>
            <a:endParaRPr lang="en-US"/>
          </a:p>
        </p:txBody>
      </p:sp>
    </p:spTree>
    <p:extLst>
      <p:ext uri="{BB962C8B-B14F-4D97-AF65-F5344CB8AC3E}">
        <p14:creationId xmlns:p14="http://schemas.microsoft.com/office/powerpoint/2010/main" val="33789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D9A7F-26EC-B14D-9FB8-60276AA49DEF}" type="slidenum">
              <a:rPr lang="en-US" smtClean="0"/>
              <a:t>2</a:t>
            </a:fld>
            <a:endParaRPr lang="en-US"/>
          </a:p>
        </p:txBody>
      </p:sp>
    </p:spTree>
    <p:extLst>
      <p:ext uri="{BB962C8B-B14F-4D97-AF65-F5344CB8AC3E}">
        <p14:creationId xmlns:p14="http://schemas.microsoft.com/office/powerpoint/2010/main" val="461414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D9A7F-26EC-B14D-9FB8-60276AA49DEF}" type="slidenum">
              <a:rPr lang="en-US" smtClean="0"/>
              <a:t>3</a:t>
            </a:fld>
            <a:endParaRPr lang="en-US"/>
          </a:p>
        </p:txBody>
      </p:sp>
    </p:spTree>
    <p:extLst>
      <p:ext uri="{BB962C8B-B14F-4D97-AF65-F5344CB8AC3E}">
        <p14:creationId xmlns:p14="http://schemas.microsoft.com/office/powerpoint/2010/main" val="356833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factor structure. Larger loadings on schizophrenia and bipolar is consistent with previous research </a:t>
            </a:r>
          </a:p>
          <a:p>
            <a:endParaRPr lang="en-US" dirty="0"/>
          </a:p>
          <a:p>
            <a:r>
              <a:rPr lang="en-US" dirty="0"/>
              <a:t>Fix </a:t>
            </a:r>
          </a:p>
        </p:txBody>
      </p:sp>
      <p:sp>
        <p:nvSpPr>
          <p:cNvPr id="4" name="Slide Number Placeholder 3"/>
          <p:cNvSpPr>
            <a:spLocks noGrp="1"/>
          </p:cNvSpPr>
          <p:nvPr>
            <p:ph type="sldNum" sz="quarter" idx="10"/>
          </p:nvPr>
        </p:nvSpPr>
        <p:spPr/>
        <p:txBody>
          <a:bodyPr/>
          <a:lstStyle/>
          <a:p>
            <a:fld id="{296B99DC-13BC-C64F-A8FE-768E30F2751A}" type="slidenum">
              <a:rPr lang="en-US" smtClean="0"/>
              <a:t>28</a:t>
            </a:fld>
            <a:endParaRPr lang="en-US"/>
          </a:p>
        </p:txBody>
      </p:sp>
    </p:spTree>
    <p:extLst>
      <p:ext uri="{BB962C8B-B14F-4D97-AF65-F5344CB8AC3E}">
        <p14:creationId xmlns:p14="http://schemas.microsoft.com/office/powerpoint/2010/main" val="311674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we can think of how latent factors fit with GWAS. Just heard about GWAS of individual indicators. Another way to think about it is, what if we have done GWAS already, is it dead or is there something we can do with it. </a:t>
            </a:r>
          </a:p>
          <a:p>
            <a:r>
              <a:rPr lang="en-US" dirty="0"/>
              <a:t>Just delete the twin model slide. </a:t>
            </a:r>
          </a:p>
          <a:p>
            <a:endParaRPr lang="en-US" dirty="0"/>
          </a:p>
          <a:p>
            <a:r>
              <a:rPr lang="en-US" dirty="0"/>
              <a:t>Other applications we want to mention?</a:t>
            </a:r>
          </a:p>
          <a:p>
            <a:endParaRPr lang="en-US" dirty="0"/>
          </a:p>
        </p:txBody>
      </p:sp>
      <p:sp>
        <p:nvSpPr>
          <p:cNvPr id="4" name="Slide Number Placeholder 3"/>
          <p:cNvSpPr>
            <a:spLocks noGrp="1"/>
          </p:cNvSpPr>
          <p:nvPr>
            <p:ph type="sldNum" sz="quarter" idx="10"/>
          </p:nvPr>
        </p:nvSpPr>
        <p:spPr/>
        <p:txBody>
          <a:bodyPr/>
          <a:lstStyle/>
          <a:p>
            <a:fld id="{296B99DC-13BC-C64F-A8FE-768E30F2751A}" type="slidenum">
              <a:rPr lang="en-US" smtClean="0"/>
              <a:t>29</a:t>
            </a:fld>
            <a:endParaRPr lang="en-US"/>
          </a:p>
        </p:txBody>
      </p:sp>
    </p:spTree>
    <p:extLst>
      <p:ext uri="{BB962C8B-B14F-4D97-AF65-F5344CB8AC3E}">
        <p14:creationId xmlns:p14="http://schemas.microsoft.com/office/powerpoint/2010/main" val="269989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D9A7F-26EC-B14D-9FB8-60276AA49DEF}" type="slidenum">
              <a:rPr lang="en-US" smtClean="0"/>
              <a:t>38</a:t>
            </a:fld>
            <a:endParaRPr lang="en-US"/>
          </a:p>
        </p:txBody>
      </p:sp>
    </p:spTree>
    <p:extLst>
      <p:ext uri="{BB962C8B-B14F-4D97-AF65-F5344CB8AC3E}">
        <p14:creationId xmlns:p14="http://schemas.microsoft.com/office/powerpoint/2010/main" val="241051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95CC-F722-4F4F-B9F0-5333BED11E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779B6-D709-7945-B434-D26D8C0AD6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6BCEF-3733-2C42-A83F-81BC3E80F0E6}"/>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5" name="Footer Placeholder 4">
            <a:extLst>
              <a:ext uri="{FF2B5EF4-FFF2-40B4-BE49-F238E27FC236}">
                <a16:creationId xmlns:a16="http://schemas.microsoft.com/office/drawing/2014/main" id="{DD900ACB-EA1B-3C40-B022-CF74A6F29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6FBAC-1E29-9548-8B54-0EF3FE166CA6}"/>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3364242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15B9-08AA-2643-96FB-38CA360ED0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3CE1B5-E302-9041-BF0D-05925F380E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73E05-BEF0-CB4D-AE51-B1279DA0B1EF}"/>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5" name="Footer Placeholder 4">
            <a:extLst>
              <a:ext uri="{FF2B5EF4-FFF2-40B4-BE49-F238E27FC236}">
                <a16:creationId xmlns:a16="http://schemas.microsoft.com/office/drawing/2014/main" id="{ADC56142-4F91-804F-9421-1FFFC4F9A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87E81-3CD8-D44B-A0E9-28944E222AB3}"/>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1262068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2551-68A4-864F-8028-72B80D6679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A39420-76B3-3341-A369-9EB66FBC744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E5DC2-1684-8443-9935-839B29D80667}"/>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5" name="Footer Placeholder 4">
            <a:extLst>
              <a:ext uri="{FF2B5EF4-FFF2-40B4-BE49-F238E27FC236}">
                <a16:creationId xmlns:a16="http://schemas.microsoft.com/office/drawing/2014/main" id="{E1D345FE-A54F-754C-BC3C-884011EF3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3A556-4DFA-6447-B15C-8770F399E9C9}"/>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237241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DA85-1F9D-024A-884C-DD25F4C3BA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6F4FC-6DD2-BF4A-92CD-88E5425812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9E991-734B-C34B-886A-143699D63716}"/>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5" name="Footer Placeholder 4">
            <a:extLst>
              <a:ext uri="{FF2B5EF4-FFF2-40B4-BE49-F238E27FC236}">
                <a16:creationId xmlns:a16="http://schemas.microsoft.com/office/drawing/2014/main" id="{470AEC85-19E6-8C49-AD98-A24040FFD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077DA-88D8-AB49-B71F-E909ED1C74D3}"/>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180936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D2FB-6461-8C44-9049-37D45EBF6B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9A3C47-5D12-1841-8D64-7C28661FA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686499-8FE3-1E48-AEDF-B84A42E90C04}"/>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5" name="Footer Placeholder 4">
            <a:extLst>
              <a:ext uri="{FF2B5EF4-FFF2-40B4-BE49-F238E27FC236}">
                <a16:creationId xmlns:a16="http://schemas.microsoft.com/office/drawing/2014/main" id="{3CABA25A-1D48-5C44-A74F-30D3ABC84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8DB68-2447-8A43-AFB9-EC2720712270}"/>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217123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CA16-322C-564A-BDD9-402904A8C9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FF5DC-479A-C547-ACEE-167EE02E6E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62E8DB-4A7E-F742-B8A7-FA4AE3426E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5732DE-FE32-F14C-9CFF-3589DD1F6D22}"/>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6" name="Footer Placeholder 5">
            <a:extLst>
              <a:ext uri="{FF2B5EF4-FFF2-40B4-BE49-F238E27FC236}">
                <a16:creationId xmlns:a16="http://schemas.microsoft.com/office/drawing/2014/main" id="{72BD02C1-8ADD-8B44-A1C5-2EF8C2C24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B2AAFA-4A9B-7B40-9946-0279E9016B23}"/>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373682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D1E4A-59A9-5A45-9FB5-6E8D65D482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74BBE3-5C34-4E4E-B54C-959564ADD0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4DC429-4ABE-9340-B3A1-F5CD0C9FE4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5EA49-216C-0E42-8BAB-206C45E6C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CE76AC-DFC3-A547-8BB3-A58804C874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4755DB-7084-FF4D-A941-6250D7343966}"/>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8" name="Footer Placeholder 7">
            <a:extLst>
              <a:ext uri="{FF2B5EF4-FFF2-40B4-BE49-F238E27FC236}">
                <a16:creationId xmlns:a16="http://schemas.microsoft.com/office/drawing/2014/main" id="{9C788C6C-DCFC-F44D-919B-21713B7A7D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3DDEB3-0F56-3A40-BBC4-8E701699B8B6}"/>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313199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598-16AE-D445-AC39-5BCA81964B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E3F162-18C5-9142-80C1-0E2775DDF09E}"/>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4" name="Footer Placeholder 3">
            <a:extLst>
              <a:ext uri="{FF2B5EF4-FFF2-40B4-BE49-F238E27FC236}">
                <a16:creationId xmlns:a16="http://schemas.microsoft.com/office/drawing/2014/main" id="{CF7383E5-7F37-1A4A-8F3B-4E6EB0531C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A9E61-6CB3-E041-948E-761384376CA3}"/>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389831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3239C-A973-5F44-A2F5-BF9C0C69C5E0}"/>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3" name="Footer Placeholder 2">
            <a:extLst>
              <a:ext uri="{FF2B5EF4-FFF2-40B4-BE49-F238E27FC236}">
                <a16:creationId xmlns:a16="http://schemas.microsoft.com/office/drawing/2014/main" id="{E2D0CB76-F212-D348-9BC3-E94AD0EBD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DC785-DFA8-974A-ADF9-4A74C81FC93B}"/>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2050397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F7F1-190E-6648-AFDC-94856568A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E2C68-8962-4F4B-8D4F-EC11A5047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66095-D442-A542-8EC8-E95B014FA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E21EED-4F5C-434C-BC97-D481E95C67D6}"/>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6" name="Footer Placeholder 5">
            <a:extLst>
              <a:ext uri="{FF2B5EF4-FFF2-40B4-BE49-F238E27FC236}">
                <a16:creationId xmlns:a16="http://schemas.microsoft.com/office/drawing/2014/main" id="{401732BF-A50A-D24A-AC37-96558F71C2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4FF22-CC01-6D4C-862B-C3F0F0B0A39B}"/>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217134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B98F-2E89-4A47-9754-8F005A725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AE635C-4A00-5749-97FF-8427B9DEC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F015E-C663-234C-9E3E-31D33D721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95205C-7C41-E843-AF95-D4D3AEF68417}"/>
              </a:ext>
            </a:extLst>
          </p:cNvPr>
          <p:cNvSpPr>
            <a:spLocks noGrp="1"/>
          </p:cNvSpPr>
          <p:nvPr>
            <p:ph type="dt" sz="half" idx="10"/>
          </p:nvPr>
        </p:nvSpPr>
        <p:spPr/>
        <p:txBody>
          <a:bodyPr/>
          <a:lstStyle/>
          <a:p>
            <a:fld id="{443F554C-13BB-6543-AC6F-13FB590C0C22}" type="datetimeFigureOut">
              <a:rPr lang="en-US" smtClean="0"/>
              <a:t>3/5/19</a:t>
            </a:fld>
            <a:endParaRPr lang="en-US"/>
          </a:p>
        </p:txBody>
      </p:sp>
      <p:sp>
        <p:nvSpPr>
          <p:cNvPr id="6" name="Footer Placeholder 5">
            <a:extLst>
              <a:ext uri="{FF2B5EF4-FFF2-40B4-BE49-F238E27FC236}">
                <a16:creationId xmlns:a16="http://schemas.microsoft.com/office/drawing/2014/main" id="{2E2E80F9-1004-1642-9C51-0AE8761ADF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2FDDE-3A5A-294F-AF7B-D4F0214671A1}"/>
              </a:ext>
            </a:extLst>
          </p:cNvPr>
          <p:cNvSpPr>
            <a:spLocks noGrp="1"/>
          </p:cNvSpPr>
          <p:nvPr>
            <p:ph type="sldNum" sz="quarter" idx="12"/>
          </p:nvPr>
        </p:nvSpPr>
        <p:spPr/>
        <p:txBody>
          <a:bodyPr/>
          <a:lstStyle/>
          <a:p>
            <a:fld id="{2F370338-1016-5748-A2AA-F65EA1572726}" type="slidenum">
              <a:rPr lang="en-US" smtClean="0"/>
              <a:t>‹#›</a:t>
            </a:fld>
            <a:endParaRPr lang="en-US"/>
          </a:p>
        </p:txBody>
      </p:sp>
    </p:spTree>
    <p:extLst>
      <p:ext uri="{BB962C8B-B14F-4D97-AF65-F5344CB8AC3E}">
        <p14:creationId xmlns:p14="http://schemas.microsoft.com/office/powerpoint/2010/main" val="17805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7D573-B1B3-6B41-9FB0-296BEFB37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E9423A-5E42-D744-B35C-00CF1F06E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570-1C64-454D-96ED-6C2D35C15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F554C-13BB-6543-AC6F-13FB590C0C22}" type="datetimeFigureOut">
              <a:rPr lang="en-US" smtClean="0"/>
              <a:t>3/5/19</a:t>
            </a:fld>
            <a:endParaRPr lang="en-US"/>
          </a:p>
        </p:txBody>
      </p:sp>
      <p:sp>
        <p:nvSpPr>
          <p:cNvPr id="5" name="Footer Placeholder 4">
            <a:extLst>
              <a:ext uri="{FF2B5EF4-FFF2-40B4-BE49-F238E27FC236}">
                <a16:creationId xmlns:a16="http://schemas.microsoft.com/office/drawing/2014/main" id="{A338823C-BCAC-D543-9FF1-615A86632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B84205-2A42-9345-B906-DB74E56BF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70338-1016-5748-A2AA-F65EA1572726}" type="slidenum">
              <a:rPr lang="en-US" smtClean="0"/>
              <a:t>‹#›</a:t>
            </a:fld>
            <a:endParaRPr lang="en-US"/>
          </a:p>
        </p:txBody>
      </p:sp>
    </p:spTree>
    <p:extLst>
      <p:ext uri="{BB962C8B-B14F-4D97-AF65-F5344CB8AC3E}">
        <p14:creationId xmlns:p14="http://schemas.microsoft.com/office/powerpoint/2010/main" val="309593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MichelNivard/GenomicSEM" TargetMode="External"/><Relationship Id="rId2" Type="http://schemas.openxmlformats.org/officeDocument/2006/relationships/hyperlink" Target="https://www.biorxiv.org/content/10.1101/305029v1" TargetMode="External"/><Relationship Id="rId1" Type="http://schemas.openxmlformats.org/officeDocument/2006/relationships/slideLayout" Target="../slideLayouts/slideLayout2.xml"/><Relationship Id="rId4" Type="http://schemas.openxmlformats.org/officeDocument/2006/relationships/hyperlink" Target="https://github.com/MichelNivard/GenomicSEM/wiki"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nealelab.is/uk-biobank" TargetMode="External"/><Relationship Id="rId2" Type="http://schemas.openxmlformats.org/officeDocument/2006/relationships/hyperlink" Target="http://atlas.ctglab.n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ata/"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dat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hyperlink" Target="https://github.com/MichelNivard/GenomicSEM/wik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827D-5506-BF4F-8E07-07D1AC906418}"/>
              </a:ext>
            </a:extLst>
          </p:cNvPr>
          <p:cNvSpPr>
            <a:spLocks noGrp="1"/>
          </p:cNvSpPr>
          <p:nvPr>
            <p:ph type="ctrTitle"/>
          </p:nvPr>
        </p:nvSpPr>
        <p:spPr/>
        <p:txBody>
          <a:bodyPr/>
          <a:lstStyle/>
          <a:p>
            <a:r>
              <a:rPr lang="en-US" dirty="0" err="1"/>
              <a:t>GenomicSEM</a:t>
            </a:r>
            <a:endParaRPr lang="en-US" dirty="0"/>
          </a:p>
        </p:txBody>
      </p:sp>
      <p:sp>
        <p:nvSpPr>
          <p:cNvPr id="3" name="Subtitle 2">
            <a:extLst>
              <a:ext uri="{FF2B5EF4-FFF2-40B4-BE49-F238E27FC236}">
                <a16:creationId xmlns:a16="http://schemas.microsoft.com/office/drawing/2014/main" id="{D6BD4094-AA08-C447-B107-CBFE3B06E8D1}"/>
              </a:ext>
            </a:extLst>
          </p:cNvPr>
          <p:cNvSpPr>
            <a:spLocks noGrp="1"/>
          </p:cNvSpPr>
          <p:nvPr>
            <p:ph type="subTitle" idx="1"/>
          </p:nvPr>
        </p:nvSpPr>
        <p:spPr/>
        <p:txBody>
          <a:bodyPr/>
          <a:lstStyle/>
          <a:p>
            <a:r>
              <a:rPr lang="en-US" dirty="0"/>
              <a:t>Michel </a:t>
            </a:r>
            <a:r>
              <a:rPr lang="en-US" dirty="0" err="1"/>
              <a:t>Nivard</a:t>
            </a:r>
            <a:r>
              <a:rPr lang="en-US" dirty="0"/>
              <a:t> (</a:t>
            </a:r>
            <a:r>
              <a:rPr lang="en-US" dirty="0" err="1"/>
              <a:t>m.g.nivard@vu.nl</a:t>
            </a:r>
            <a:r>
              <a:rPr lang="en-US" dirty="0"/>
              <a:t>)</a:t>
            </a:r>
          </a:p>
        </p:txBody>
      </p:sp>
    </p:spTree>
    <p:extLst>
      <p:ext uri="{BB962C8B-B14F-4D97-AF65-F5344CB8AC3E}">
        <p14:creationId xmlns:p14="http://schemas.microsoft.com/office/powerpoint/2010/main" val="54559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BF87-3FBD-4448-B41C-AD7FD7CE9901}"/>
              </a:ext>
            </a:extLst>
          </p:cNvPr>
          <p:cNvSpPr>
            <a:spLocks noGrp="1"/>
          </p:cNvSpPr>
          <p:nvPr>
            <p:ph type="title"/>
          </p:nvPr>
        </p:nvSpPr>
        <p:spPr/>
        <p:txBody>
          <a:bodyPr/>
          <a:lstStyle/>
          <a:p>
            <a:r>
              <a:rPr lang="en-US" dirty="0"/>
              <a:t>So consider the full correlation/covariance matrix:</a:t>
            </a:r>
          </a:p>
        </p:txBody>
      </p:sp>
      <p:pic>
        <p:nvPicPr>
          <p:cNvPr id="4" name="Picture 3">
            <a:extLst>
              <a:ext uri="{FF2B5EF4-FFF2-40B4-BE49-F238E27FC236}">
                <a16:creationId xmlns:a16="http://schemas.microsoft.com/office/drawing/2014/main" id="{EB67BA9B-5E32-9749-BED4-66F85F6357E8}"/>
              </a:ext>
            </a:extLst>
          </p:cNvPr>
          <p:cNvPicPr>
            <a:picLocks noChangeAspect="1"/>
          </p:cNvPicPr>
          <p:nvPr/>
        </p:nvPicPr>
        <p:blipFill>
          <a:blip r:embed="rId2"/>
          <a:stretch>
            <a:fillRect/>
          </a:stretch>
        </p:blipFill>
        <p:spPr>
          <a:xfrm>
            <a:off x="4092286" y="2146300"/>
            <a:ext cx="4838700" cy="4165600"/>
          </a:xfrm>
          <a:prstGeom prst="rect">
            <a:avLst/>
          </a:prstGeom>
        </p:spPr>
      </p:pic>
      <p:sp>
        <p:nvSpPr>
          <p:cNvPr id="3" name="Rectangle 2">
            <a:extLst>
              <a:ext uri="{FF2B5EF4-FFF2-40B4-BE49-F238E27FC236}">
                <a16:creationId xmlns:a16="http://schemas.microsoft.com/office/drawing/2014/main" id="{DE230659-7DA1-D04F-B6D4-4B9EFA808382}"/>
              </a:ext>
            </a:extLst>
          </p:cNvPr>
          <p:cNvSpPr/>
          <p:nvPr/>
        </p:nvSpPr>
        <p:spPr>
          <a:xfrm>
            <a:off x="7633854" y="2660073"/>
            <a:ext cx="263237" cy="3768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E516FA-53FA-8945-BA07-239C9EBCFFEB}"/>
              </a:ext>
            </a:extLst>
          </p:cNvPr>
          <p:cNvSpPr txBox="1"/>
          <p:nvPr/>
        </p:nvSpPr>
        <p:spPr>
          <a:xfrm>
            <a:off x="6511636" y="6456341"/>
            <a:ext cx="3764044" cy="369332"/>
          </a:xfrm>
          <a:prstGeom prst="rect">
            <a:avLst/>
          </a:prstGeom>
          <a:noFill/>
        </p:spPr>
        <p:txBody>
          <a:bodyPr wrap="none" rtlCol="0">
            <a:spAutoFit/>
          </a:bodyPr>
          <a:lstStyle/>
          <a:p>
            <a:r>
              <a:rPr lang="en-US" dirty="0"/>
              <a:t>Hypothetical SSGAC consortium figure</a:t>
            </a:r>
          </a:p>
        </p:txBody>
      </p:sp>
    </p:spTree>
    <p:extLst>
      <p:ext uri="{BB962C8B-B14F-4D97-AF65-F5344CB8AC3E}">
        <p14:creationId xmlns:p14="http://schemas.microsoft.com/office/powerpoint/2010/main" val="401629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6904-04B0-F546-B094-2E3F0897C411}"/>
              </a:ext>
            </a:extLst>
          </p:cNvPr>
          <p:cNvSpPr>
            <a:spLocks noGrp="1"/>
          </p:cNvSpPr>
          <p:nvPr>
            <p:ph type="title"/>
          </p:nvPr>
        </p:nvSpPr>
        <p:spPr/>
        <p:txBody>
          <a:bodyPr/>
          <a:lstStyle/>
          <a:p>
            <a:r>
              <a:rPr lang="en-US" dirty="0"/>
              <a:t>Our solution: </a:t>
            </a:r>
            <a:r>
              <a:rPr lang="en-US" dirty="0" err="1"/>
              <a:t>GenomicSEM</a:t>
            </a:r>
            <a:endParaRPr lang="en-US" dirty="0"/>
          </a:p>
        </p:txBody>
      </p:sp>
      <p:sp>
        <p:nvSpPr>
          <p:cNvPr id="3" name="Content Placeholder 2">
            <a:extLst>
              <a:ext uri="{FF2B5EF4-FFF2-40B4-BE49-F238E27FC236}">
                <a16:creationId xmlns:a16="http://schemas.microsoft.com/office/drawing/2014/main" id="{B6253085-D0B1-FD4D-8502-2FEF652589F8}"/>
              </a:ext>
            </a:extLst>
          </p:cNvPr>
          <p:cNvSpPr>
            <a:spLocks noGrp="1"/>
          </p:cNvSpPr>
          <p:nvPr>
            <p:ph idx="1"/>
          </p:nvPr>
        </p:nvSpPr>
        <p:spPr/>
        <p:txBody>
          <a:bodyPr/>
          <a:lstStyle/>
          <a:p>
            <a:r>
              <a:rPr lang="en-US" dirty="0"/>
              <a:t>Apply structural equation model, to estimated genetic covariance matrices</a:t>
            </a:r>
          </a:p>
          <a:p>
            <a:endParaRPr lang="en-US" dirty="0"/>
          </a:p>
          <a:p>
            <a:r>
              <a:rPr lang="en-US" dirty="0"/>
              <a:t>Make sure we are able to infer things about the parameter (are they equal, are they &gt; 0 are they &lt; 1)</a:t>
            </a:r>
          </a:p>
          <a:p>
            <a:endParaRPr lang="en-US" dirty="0"/>
          </a:p>
          <a:p>
            <a:r>
              <a:rPr lang="en-US" dirty="0"/>
              <a:t>SEE PREPRINT: </a:t>
            </a:r>
            <a:r>
              <a:rPr lang="en-US" dirty="0">
                <a:hlinkClick r:id="rId2"/>
              </a:rPr>
              <a:t>https://www.biorxiv.org/content/10.1101/305029v1</a:t>
            </a:r>
            <a:endParaRPr lang="en-US" dirty="0"/>
          </a:p>
          <a:p>
            <a:r>
              <a:rPr lang="en-US" dirty="0"/>
              <a:t>AND GITHUB: </a:t>
            </a:r>
            <a:r>
              <a:rPr lang="en-US" dirty="0">
                <a:hlinkClick r:id="rId3"/>
              </a:rPr>
              <a:t>https://github.com/MichelNivard/GenomicSEM</a:t>
            </a:r>
            <a:r>
              <a:rPr lang="en-US" dirty="0"/>
              <a:t> </a:t>
            </a:r>
          </a:p>
          <a:p>
            <a:r>
              <a:rPr lang="en-US" dirty="0"/>
              <a:t>TUTORIALS: </a:t>
            </a:r>
            <a:r>
              <a:rPr lang="en-US" dirty="0">
                <a:hlinkClick r:id="rId4"/>
              </a:rPr>
              <a:t>https://github.com/MichelNivard/GenomicSEM/wiki</a:t>
            </a:r>
            <a:r>
              <a:rPr lang="en-US" dirty="0"/>
              <a:t> </a:t>
            </a:r>
          </a:p>
        </p:txBody>
      </p:sp>
    </p:spTree>
    <p:extLst>
      <p:ext uri="{BB962C8B-B14F-4D97-AF65-F5344CB8AC3E}">
        <p14:creationId xmlns:p14="http://schemas.microsoft.com/office/powerpoint/2010/main" val="213660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8B34-DB85-2D49-9604-044FE0982754}"/>
              </a:ext>
            </a:extLst>
          </p:cNvPr>
          <p:cNvSpPr>
            <a:spLocks noGrp="1"/>
          </p:cNvSpPr>
          <p:nvPr>
            <p:ph type="title"/>
          </p:nvPr>
        </p:nvSpPr>
        <p:spPr/>
        <p:txBody>
          <a:bodyPr/>
          <a:lstStyle/>
          <a:p>
            <a:r>
              <a:rPr lang="en-US" dirty="0"/>
              <a:t>Ultra short primer on SEM</a:t>
            </a:r>
          </a:p>
        </p:txBody>
      </p:sp>
      <p:sp>
        <p:nvSpPr>
          <p:cNvPr id="3" name="Content Placeholder 2">
            <a:extLst>
              <a:ext uri="{FF2B5EF4-FFF2-40B4-BE49-F238E27FC236}">
                <a16:creationId xmlns:a16="http://schemas.microsoft.com/office/drawing/2014/main" id="{A789871D-433E-2447-9424-D7682463916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44564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2"/>
          <p:cNvSpPr txBox="1">
            <a:spLocks noChangeArrowheads="1"/>
          </p:cNvSpPr>
          <p:nvPr/>
        </p:nvSpPr>
        <p:spPr bwMode="auto">
          <a:xfrm>
            <a:off x="1248968" y="1808311"/>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x</a:t>
            </a:r>
          </a:p>
        </p:txBody>
      </p:sp>
      <p:cxnSp>
        <p:nvCxnSpPr>
          <p:cNvPr id="5" name="Straight Arrow Connector 4"/>
          <p:cNvCxnSpPr>
            <a:stCxn id="19" idx="3"/>
            <a:endCxn id="25" idx="1"/>
          </p:cNvCxnSpPr>
          <p:nvPr/>
        </p:nvCxnSpPr>
        <p:spPr bwMode="auto">
          <a:xfrm>
            <a:off x="1832396" y="2008367"/>
            <a:ext cx="1298398" cy="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0" name="Freeform 9"/>
          <p:cNvSpPr/>
          <p:nvPr/>
        </p:nvSpPr>
        <p:spPr bwMode="auto">
          <a:xfrm rot="16200000">
            <a:off x="727728" y="187225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3" name="TextBox 58"/>
          <p:cNvSpPr txBox="1">
            <a:spLocks noChangeArrowheads="1"/>
          </p:cNvSpPr>
          <p:nvPr/>
        </p:nvSpPr>
        <p:spPr bwMode="auto">
          <a:xfrm>
            <a:off x="2174823" y="1684771"/>
            <a:ext cx="476413" cy="369332"/>
          </a:xfrm>
          <a:prstGeom prst="rect">
            <a:avLst/>
          </a:prstGeom>
          <a:noFill/>
          <a:ln w="9525">
            <a:noFill/>
            <a:miter lim="800000"/>
            <a:headEnd/>
            <a:tailEnd/>
          </a:ln>
        </p:spPr>
        <p:txBody>
          <a:bodyPr wrap="none">
            <a:spAutoFit/>
          </a:bodyPr>
          <a:lstStyle/>
          <a:p>
            <a:pPr algn="ctr"/>
            <a:r>
              <a:rPr lang="en-US" dirty="0"/>
              <a:t>.40</a:t>
            </a:r>
          </a:p>
        </p:txBody>
      </p:sp>
      <p:sp>
        <p:nvSpPr>
          <p:cNvPr id="14" name="TextBox 59"/>
          <p:cNvSpPr txBox="1">
            <a:spLocks noChangeArrowheads="1"/>
          </p:cNvSpPr>
          <p:nvPr/>
        </p:nvSpPr>
        <p:spPr bwMode="auto">
          <a:xfrm>
            <a:off x="314829" y="1789376"/>
            <a:ext cx="301685" cy="369332"/>
          </a:xfrm>
          <a:prstGeom prst="rect">
            <a:avLst/>
          </a:prstGeom>
          <a:noFill/>
          <a:ln w="9525">
            <a:noFill/>
            <a:miter lim="800000"/>
            <a:headEnd/>
            <a:tailEnd/>
          </a:ln>
        </p:spPr>
        <p:txBody>
          <a:bodyPr wrap="none">
            <a:spAutoFit/>
          </a:bodyPr>
          <a:lstStyle/>
          <a:p>
            <a:pPr algn="ctr"/>
            <a:r>
              <a:rPr lang="en-US" dirty="0"/>
              <a:t>1</a:t>
            </a:r>
          </a:p>
        </p:txBody>
      </p:sp>
      <p:sp>
        <p:nvSpPr>
          <p:cNvPr id="15" name="Oval 14"/>
          <p:cNvSpPr/>
          <p:nvPr/>
        </p:nvSpPr>
        <p:spPr bwMode="auto">
          <a:xfrm>
            <a:off x="4427001" y="1740140"/>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16" name="Freeform 15"/>
          <p:cNvSpPr/>
          <p:nvPr/>
        </p:nvSpPr>
        <p:spPr bwMode="auto">
          <a:xfrm rot="5400000">
            <a:off x="4961988" y="1890953"/>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7" name="TextBox 84"/>
          <p:cNvSpPr txBox="1">
            <a:spLocks noChangeArrowheads="1"/>
          </p:cNvSpPr>
          <p:nvPr/>
        </p:nvSpPr>
        <p:spPr bwMode="auto">
          <a:xfrm>
            <a:off x="4500844" y="1822890"/>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y</a:t>
            </a:r>
            <a:endParaRPr lang="en-US" dirty="0"/>
          </a:p>
        </p:txBody>
      </p:sp>
      <p:cxnSp>
        <p:nvCxnSpPr>
          <p:cNvPr id="18" name="Straight Arrow Connector 17"/>
          <p:cNvCxnSpPr>
            <a:stCxn id="15" idx="2"/>
            <a:endCxn id="25" idx="3"/>
          </p:cNvCxnSpPr>
          <p:nvPr/>
        </p:nvCxnSpPr>
        <p:spPr bwMode="auto">
          <a:xfrm flipH="1">
            <a:off x="3986457" y="2006840"/>
            <a:ext cx="440544" cy="1527"/>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9" name="Rectangle 18"/>
          <p:cNvSpPr/>
          <p:nvPr/>
        </p:nvSpPr>
        <p:spPr bwMode="auto">
          <a:xfrm>
            <a:off x="976733" y="1637685"/>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24" name="TextBox 92"/>
          <p:cNvSpPr txBox="1">
            <a:spLocks noChangeArrowheads="1"/>
          </p:cNvSpPr>
          <p:nvPr/>
        </p:nvSpPr>
        <p:spPr bwMode="auto">
          <a:xfrm>
            <a:off x="3401317" y="1808312"/>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p>
        </p:txBody>
      </p:sp>
      <p:sp>
        <p:nvSpPr>
          <p:cNvPr id="25" name="Rectangle 24"/>
          <p:cNvSpPr/>
          <p:nvPr/>
        </p:nvSpPr>
        <p:spPr bwMode="auto">
          <a:xfrm>
            <a:off x="3130794" y="1637685"/>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37" name="TextBox 58"/>
          <p:cNvSpPr txBox="1">
            <a:spLocks noChangeArrowheads="1"/>
          </p:cNvSpPr>
          <p:nvPr/>
        </p:nvSpPr>
        <p:spPr bwMode="auto">
          <a:xfrm>
            <a:off x="5192176" y="1777052"/>
            <a:ext cx="476413" cy="369332"/>
          </a:xfrm>
          <a:prstGeom prst="rect">
            <a:avLst/>
          </a:prstGeom>
          <a:noFill/>
          <a:ln w="9525">
            <a:noFill/>
            <a:miter lim="800000"/>
            <a:headEnd/>
            <a:tailEnd/>
          </a:ln>
        </p:spPr>
        <p:txBody>
          <a:bodyPr wrap="none">
            <a:spAutoFit/>
          </a:bodyPr>
          <a:lstStyle/>
          <a:p>
            <a:pPr algn="ctr"/>
            <a:r>
              <a:rPr lang="en-US" dirty="0"/>
              <a:t>.84</a:t>
            </a:r>
          </a:p>
        </p:txBody>
      </p:sp>
      <p:sp>
        <p:nvSpPr>
          <p:cNvPr id="38" name="Title 37"/>
          <p:cNvSpPr>
            <a:spLocks noGrp="1"/>
          </p:cNvSpPr>
          <p:nvPr>
            <p:ph type="title"/>
          </p:nvPr>
        </p:nvSpPr>
        <p:spPr>
          <a:xfrm>
            <a:off x="842028" y="37203"/>
            <a:ext cx="10515600" cy="1382395"/>
          </a:xfrm>
        </p:spPr>
        <p:txBody>
          <a:bodyPr/>
          <a:lstStyle/>
          <a:p>
            <a:r>
              <a:rPr lang="en-US" dirty="0"/>
              <a:t>Imagine we knew the generating causal process</a:t>
            </a:r>
          </a:p>
        </p:txBody>
      </p:sp>
      <p:sp>
        <p:nvSpPr>
          <p:cNvPr id="40" name="TextBox 39"/>
          <p:cNvSpPr txBox="1"/>
          <p:nvPr/>
        </p:nvSpPr>
        <p:spPr>
          <a:xfrm>
            <a:off x="625978" y="4632960"/>
            <a:ext cx="1745991" cy="461665"/>
          </a:xfrm>
          <a:prstGeom prst="rect">
            <a:avLst/>
          </a:prstGeom>
          <a:noFill/>
        </p:spPr>
        <p:txBody>
          <a:bodyPr wrap="none" rtlCol="0">
            <a:spAutoFit/>
          </a:bodyPr>
          <a:lstStyle/>
          <a:p>
            <a:r>
              <a:rPr lang="en-US" sz="2400" i="1" dirty="0"/>
              <a:t>y</a:t>
            </a:r>
            <a:r>
              <a:rPr lang="en-US" sz="2400" dirty="0"/>
              <a:t> = .40 </a:t>
            </a:r>
            <a:r>
              <a:rPr lang="en-US" sz="2400" i="1" dirty="0"/>
              <a:t>x</a:t>
            </a:r>
            <a:r>
              <a:rPr lang="en-US" sz="2400" dirty="0"/>
              <a:t> + </a:t>
            </a:r>
            <a:r>
              <a:rPr lang="en-US" sz="2400" i="1" dirty="0" err="1"/>
              <a:t>u</a:t>
            </a:r>
            <a:r>
              <a:rPr lang="en-US" sz="2400" baseline="-25000" dirty="0" err="1"/>
              <a:t>y</a:t>
            </a:r>
            <a:endParaRPr lang="en-US" sz="2400" i="1" baseline="-25000" dirty="0"/>
          </a:p>
        </p:txBody>
      </p:sp>
      <p:sp>
        <p:nvSpPr>
          <p:cNvPr id="41" name="TextBox 40"/>
          <p:cNvSpPr txBox="1"/>
          <p:nvPr/>
        </p:nvSpPr>
        <p:spPr>
          <a:xfrm>
            <a:off x="3256659" y="4632959"/>
            <a:ext cx="2884123" cy="707886"/>
          </a:xfrm>
          <a:prstGeom prst="rect">
            <a:avLst/>
          </a:prstGeom>
          <a:noFill/>
        </p:spPr>
        <p:txBody>
          <a:bodyPr wrap="none" rtlCol="0">
            <a:spAutoFit/>
          </a:bodyPr>
          <a:lstStyle/>
          <a:p>
            <a:r>
              <a:rPr lang="en-US" sz="2400" i="1" dirty="0"/>
              <a:t>x</a:t>
            </a:r>
            <a:r>
              <a:rPr lang="en-US" sz="2400" dirty="0"/>
              <a:t> ~ (0,1)  , </a:t>
            </a:r>
            <a:r>
              <a:rPr lang="en-US" sz="2400" i="1" dirty="0" err="1"/>
              <a:t>u</a:t>
            </a:r>
            <a:r>
              <a:rPr lang="en-US" sz="2400" i="1" baseline="-25000" dirty="0" err="1"/>
              <a:t>y</a:t>
            </a:r>
            <a:r>
              <a:rPr lang="en-US" sz="2400" dirty="0"/>
              <a:t> ~ (0,.84)</a:t>
            </a:r>
            <a:endParaRPr lang="en-US" sz="2400" baseline="-25000" dirty="0"/>
          </a:p>
          <a:p>
            <a:endParaRPr lang="en-US" sz="2400" baseline="-25000" dirty="0"/>
          </a:p>
        </p:txBody>
      </p:sp>
      <p:sp>
        <p:nvSpPr>
          <p:cNvPr id="35" name="TextBox 58"/>
          <p:cNvSpPr txBox="1">
            <a:spLocks noChangeArrowheads="1"/>
          </p:cNvSpPr>
          <p:nvPr/>
        </p:nvSpPr>
        <p:spPr bwMode="auto">
          <a:xfrm>
            <a:off x="4103215" y="1684771"/>
            <a:ext cx="288862" cy="338554"/>
          </a:xfrm>
          <a:prstGeom prst="rect">
            <a:avLst/>
          </a:prstGeom>
          <a:noFill/>
          <a:ln w="9525">
            <a:noFill/>
            <a:miter lim="800000"/>
            <a:headEnd/>
            <a:tailEnd/>
          </a:ln>
        </p:spPr>
        <p:txBody>
          <a:bodyPr wrap="none">
            <a:spAutoFit/>
          </a:bodyPr>
          <a:lstStyle/>
          <a:p>
            <a:pPr algn="ctr"/>
            <a:r>
              <a:rPr lang="en-US" sz="1600"/>
              <a:t>1</a:t>
            </a:r>
          </a:p>
        </p:txBody>
      </p:sp>
    </p:spTree>
    <p:extLst>
      <p:ext uri="{BB962C8B-B14F-4D97-AF65-F5344CB8AC3E}">
        <p14:creationId xmlns:p14="http://schemas.microsoft.com/office/powerpoint/2010/main" val="127769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2"/>
          <p:cNvSpPr txBox="1">
            <a:spLocks noChangeArrowheads="1"/>
          </p:cNvSpPr>
          <p:nvPr/>
        </p:nvSpPr>
        <p:spPr bwMode="auto">
          <a:xfrm>
            <a:off x="1248968" y="1808311"/>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x</a:t>
            </a:r>
          </a:p>
        </p:txBody>
      </p:sp>
      <p:cxnSp>
        <p:nvCxnSpPr>
          <p:cNvPr id="5" name="Straight Arrow Connector 4"/>
          <p:cNvCxnSpPr>
            <a:stCxn id="19" idx="3"/>
            <a:endCxn id="25" idx="1"/>
          </p:cNvCxnSpPr>
          <p:nvPr/>
        </p:nvCxnSpPr>
        <p:spPr bwMode="auto">
          <a:xfrm>
            <a:off x="1832396" y="2008367"/>
            <a:ext cx="1298398" cy="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0" name="Freeform 9"/>
          <p:cNvSpPr/>
          <p:nvPr/>
        </p:nvSpPr>
        <p:spPr bwMode="auto">
          <a:xfrm rot="16200000">
            <a:off x="727728" y="187225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3" name="TextBox 58"/>
          <p:cNvSpPr txBox="1">
            <a:spLocks noChangeArrowheads="1"/>
          </p:cNvSpPr>
          <p:nvPr/>
        </p:nvSpPr>
        <p:spPr bwMode="auto">
          <a:xfrm>
            <a:off x="2174823" y="1684771"/>
            <a:ext cx="476413" cy="369332"/>
          </a:xfrm>
          <a:prstGeom prst="rect">
            <a:avLst/>
          </a:prstGeom>
          <a:noFill/>
          <a:ln w="9525">
            <a:noFill/>
            <a:miter lim="800000"/>
            <a:headEnd/>
            <a:tailEnd/>
          </a:ln>
        </p:spPr>
        <p:txBody>
          <a:bodyPr wrap="none">
            <a:spAutoFit/>
          </a:bodyPr>
          <a:lstStyle/>
          <a:p>
            <a:pPr algn="ctr"/>
            <a:r>
              <a:rPr lang="en-US" dirty="0"/>
              <a:t>.40</a:t>
            </a:r>
          </a:p>
        </p:txBody>
      </p:sp>
      <p:sp>
        <p:nvSpPr>
          <p:cNvPr id="14" name="TextBox 59"/>
          <p:cNvSpPr txBox="1">
            <a:spLocks noChangeArrowheads="1"/>
          </p:cNvSpPr>
          <p:nvPr/>
        </p:nvSpPr>
        <p:spPr bwMode="auto">
          <a:xfrm>
            <a:off x="314829" y="1789376"/>
            <a:ext cx="301685" cy="369332"/>
          </a:xfrm>
          <a:prstGeom prst="rect">
            <a:avLst/>
          </a:prstGeom>
          <a:noFill/>
          <a:ln w="9525">
            <a:noFill/>
            <a:miter lim="800000"/>
            <a:headEnd/>
            <a:tailEnd/>
          </a:ln>
        </p:spPr>
        <p:txBody>
          <a:bodyPr wrap="none">
            <a:spAutoFit/>
          </a:bodyPr>
          <a:lstStyle/>
          <a:p>
            <a:pPr algn="ctr"/>
            <a:r>
              <a:rPr lang="en-US" dirty="0"/>
              <a:t>1</a:t>
            </a:r>
          </a:p>
        </p:txBody>
      </p:sp>
      <p:sp>
        <p:nvSpPr>
          <p:cNvPr id="15" name="Oval 14"/>
          <p:cNvSpPr/>
          <p:nvPr/>
        </p:nvSpPr>
        <p:spPr bwMode="auto">
          <a:xfrm>
            <a:off x="4427001" y="1740140"/>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16" name="Freeform 15"/>
          <p:cNvSpPr/>
          <p:nvPr/>
        </p:nvSpPr>
        <p:spPr bwMode="auto">
          <a:xfrm rot="5400000">
            <a:off x="4961988" y="1890953"/>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7" name="TextBox 84"/>
          <p:cNvSpPr txBox="1">
            <a:spLocks noChangeArrowheads="1"/>
          </p:cNvSpPr>
          <p:nvPr/>
        </p:nvSpPr>
        <p:spPr bwMode="auto">
          <a:xfrm>
            <a:off x="4500844" y="1822890"/>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y</a:t>
            </a:r>
            <a:endParaRPr lang="en-US" dirty="0"/>
          </a:p>
        </p:txBody>
      </p:sp>
      <p:cxnSp>
        <p:nvCxnSpPr>
          <p:cNvPr id="18" name="Straight Arrow Connector 17"/>
          <p:cNvCxnSpPr>
            <a:stCxn id="15" idx="2"/>
            <a:endCxn id="25" idx="3"/>
          </p:cNvCxnSpPr>
          <p:nvPr/>
        </p:nvCxnSpPr>
        <p:spPr bwMode="auto">
          <a:xfrm flipH="1">
            <a:off x="3986457" y="2006840"/>
            <a:ext cx="440544" cy="1527"/>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9" name="Rectangle 18"/>
          <p:cNvSpPr/>
          <p:nvPr/>
        </p:nvSpPr>
        <p:spPr bwMode="auto">
          <a:xfrm>
            <a:off x="976733" y="1637685"/>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24" name="TextBox 92"/>
          <p:cNvSpPr txBox="1">
            <a:spLocks noChangeArrowheads="1"/>
          </p:cNvSpPr>
          <p:nvPr/>
        </p:nvSpPr>
        <p:spPr bwMode="auto">
          <a:xfrm>
            <a:off x="3401317" y="1808312"/>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p>
        </p:txBody>
      </p:sp>
      <p:sp>
        <p:nvSpPr>
          <p:cNvPr id="25" name="Rectangle 24"/>
          <p:cNvSpPr/>
          <p:nvPr/>
        </p:nvSpPr>
        <p:spPr bwMode="auto">
          <a:xfrm>
            <a:off x="3130794" y="1637685"/>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37" name="TextBox 58"/>
          <p:cNvSpPr txBox="1">
            <a:spLocks noChangeArrowheads="1"/>
          </p:cNvSpPr>
          <p:nvPr/>
        </p:nvSpPr>
        <p:spPr bwMode="auto">
          <a:xfrm>
            <a:off x="5192176" y="1777052"/>
            <a:ext cx="476413" cy="369332"/>
          </a:xfrm>
          <a:prstGeom prst="rect">
            <a:avLst/>
          </a:prstGeom>
          <a:noFill/>
          <a:ln w="9525">
            <a:noFill/>
            <a:miter lim="800000"/>
            <a:headEnd/>
            <a:tailEnd/>
          </a:ln>
        </p:spPr>
        <p:txBody>
          <a:bodyPr wrap="none">
            <a:spAutoFit/>
          </a:bodyPr>
          <a:lstStyle/>
          <a:p>
            <a:pPr algn="ctr"/>
            <a:r>
              <a:rPr lang="en-US" dirty="0"/>
              <a:t>.84</a:t>
            </a:r>
          </a:p>
        </p:txBody>
      </p:sp>
      <p:sp>
        <p:nvSpPr>
          <p:cNvPr id="38" name="Title 37"/>
          <p:cNvSpPr>
            <a:spLocks noGrp="1"/>
          </p:cNvSpPr>
          <p:nvPr>
            <p:ph type="title"/>
          </p:nvPr>
        </p:nvSpPr>
        <p:spPr>
          <a:xfrm>
            <a:off x="842028" y="37203"/>
            <a:ext cx="10515600" cy="1382395"/>
          </a:xfrm>
        </p:spPr>
        <p:txBody>
          <a:bodyPr/>
          <a:lstStyle/>
          <a:p>
            <a:r>
              <a:rPr lang="en-US" dirty="0"/>
              <a:t>Imagine we knew the generating causal process</a:t>
            </a:r>
          </a:p>
        </p:txBody>
      </p:sp>
      <p:sp>
        <p:nvSpPr>
          <p:cNvPr id="22" name="Rectangle 21"/>
          <p:cNvSpPr/>
          <p:nvPr/>
        </p:nvSpPr>
        <p:spPr bwMode="auto">
          <a:xfrm>
            <a:off x="4420930" y="3348147"/>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cxnSp>
        <p:nvCxnSpPr>
          <p:cNvPr id="23" name="Straight Arrow Connector 22"/>
          <p:cNvCxnSpPr>
            <a:stCxn id="25" idx="2"/>
            <a:endCxn id="22" idx="0"/>
          </p:cNvCxnSpPr>
          <p:nvPr/>
        </p:nvCxnSpPr>
        <p:spPr bwMode="auto">
          <a:xfrm>
            <a:off x="3558626" y="2379048"/>
            <a:ext cx="1290136" cy="969099"/>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26" name="TextBox 92"/>
          <p:cNvSpPr txBox="1">
            <a:spLocks noChangeArrowheads="1"/>
          </p:cNvSpPr>
          <p:nvPr/>
        </p:nvSpPr>
        <p:spPr bwMode="auto">
          <a:xfrm>
            <a:off x="4692308" y="3494385"/>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p>
        </p:txBody>
      </p:sp>
      <p:cxnSp>
        <p:nvCxnSpPr>
          <p:cNvPr id="30" name="Straight Arrow Connector 29"/>
          <p:cNvCxnSpPr>
            <a:stCxn id="39" idx="2"/>
            <a:endCxn id="22" idx="3"/>
          </p:cNvCxnSpPr>
          <p:nvPr/>
        </p:nvCxnSpPr>
        <p:spPr bwMode="auto">
          <a:xfrm flipH="1" flipV="1">
            <a:off x="5276593" y="3718829"/>
            <a:ext cx="425750" cy="5344"/>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36" name="TextBox 58"/>
          <p:cNvSpPr txBox="1">
            <a:spLocks noChangeArrowheads="1"/>
          </p:cNvSpPr>
          <p:nvPr/>
        </p:nvSpPr>
        <p:spPr bwMode="auto">
          <a:xfrm>
            <a:off x="4129922" y="2565807"/>
            <a:ext cx="476413" cy="369332"/>
          </a:xfrm>
          <a:prstGeom prst="rect">
            <a:avLst/>
          </a:prstGeom>
          <a:noFill/>
          <a:ln w="9525">
            <a:noFill/>
            <a:miter lim="800000"/>
            <a:headEnd/>
            <a:tailEnd/>
          </a:ln>
        </p:spPr>
        <p:txBody>
          <a:bodyPr wrap="none">
            <a:spAutoFit/>
          </a:bodyPr>
          <a:lstStyle/>
          <a:p>
            <a:pPr algn="ctr"/>
            <a:r>
              <a:rPr lang="en-US" dirty="0"/>
              <a:t>.60</a:t>
            </a:r>
          </a:p>
        </p:txBody>
      </p:sp>
      <p:sp>
        <p:nvSpPr>
          <p:cNvPr id="39" name="Oval 38"/>
          <p:cNvSpPr/>
          <p:nvPr/>
        </p:nvSpPr>
        <p:spPr bwMode="auto">
          <a:xfrm>
            <a:off x="5702343" y="3457473"/>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42" name="Freeform 41"/>
          <p:cNvSpPr/>
          <p:nvPr/>
        </p:nvSpPr>
        <p:spPr bwMode="auto">
          <a:xfrm rot="5400000">
            <a:off x="6237330" y="3608286"/>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43" name="TextBox 84"/>
          <p:cNvSpPr txBox="1">
            <a:spLocks noChangeArrowheads="1"/>
          </p:cNvSpPr>
          <p:nvPr/>
        </p:nvSpPr>
        <p:spPr bwMode="auto">
          <a:xfrm>
            <a:off x="5776186" y="3540223"/>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z</a:t>
            </a:r>
            <a:endParaRPr lang="en-US" dirty="0"/>
          </a:p>
        </p:txBody>
      </p:sp>
      <p:sp>
        <p:nvSpPr>
          <p:cNvPr id="44" name="TextBox 58"/>
          <p:cNvSpPr txBox="1">
            <a:spLocks noChangeArrowheads="1"/>
          </p:cNvSpPr>
          <p:nvPr/>
        </p:nvSpPr>
        <p:spPr bwMode="auto">
          <a:xfrm>
            <a:off x="6467518" y="3494385"/>
            <a:ext cx="476413" cy="369332"/>
          </a:xfrm>
          <a:prstGeom prst="rect">
            <a:avLst/>
          </a:prstGeom>
          <a:noFill/>
          <a:ln w="9525">
            <a:noFill/>
            <a:miter lim="800000"/>
            <a:headEnd/>
            <a:tailEnd/>
          </a:ln>
        </p:spPr>
        <p:txBody>
          <a:bodyPr wrap="none">
            <a:spAutoFit/>
          </a:bodyPr>
          <a:lstStyle/>
          <a:p>
            <a:pPr algn="ctr"/>
            <a:r>
              <a:rPr lang="en-US" dirty="0"/>
              <a:t>.64</a:t>
            </a:r>
          </a:p>
        </p:txBody>
      </p:sp>
      <p:sp>
        <p:nvSpPr>
          <p:cNvPr id="50" name="TextBox 58"/>
          <p:cNvSpPr txBox="1">
            <a:spLocks noChangeArrowheads="1"/>
          </p:cNvSpPr>
          <p:nvPr/>
        </p:nvSpPr>
        <p:spPr bwMode="auto">
          <a:xfrm>
            <a:off x="5384834" y="3417493"/>
            <a:ext cx="288862" cy="338554"/>
          </a:xfrm>
          <a:prstGeom prst="rect">
            <a:avLst/>
          </a:prstGeom>
          <a:noFill/>
          <a:ln w="9525">
            <a:noFill/>
            <a:miter lim="800000"/>
            <a:headEnd/>
            <a:tailEnd/>
          </a:ln>
        </p:spPr>
        <p:txBody>
          <a:bodyPr wrap="none">
            <a:spAutoFit/>
          </a:bodyPr>
          <a:lstStyle/>
          <a:p>
            <a:pPr algn="ctr"/>
            <a:r>
              <a:rPr lang="en-US" sz="1600"/>
              <a:t>1</a:t>
            </a:r>
          </a:p>
        </p:txBody>
      </p:sp>
      <p:sp>
        <p:nvSpPr>
          <p:cNvPr id="35" name="TextBox 58"/>
          <p:cNvSpPr txBox="1">
            <a:spLocks noChangeArrowheads="1"/>
          </p:cNvSpPr>
          <p:nvPr/>
        </p:nvSpPr>
        <p:spPr bwMode="auto">
          <a:xfrm>
            <a:off x="4103215" y="1684771"/>
            <a:ext cx="288862" cy="338554"/>
          </a:xfrm>
          <a:prstGeom prst="rect">
            <a:avLst/>
          </a:prstGeom>
          <a:noFill/>
          <a:ln w="9525">
            <a:noFill/>
            <a:miter lim="800000"/>
            <a:headEnd/>
            <a:tailEnd/>
          </a:ln>
        </p:spPr>
        <p:txBody>
          <a:bodyPr wrap="none">
            <a:spAutoFit/>
          </a:bodyPr>
          <a:lstStyle/>
          <a:p>
            <a:pPr algn="ctr"/>
            <a:r>
              <a:rPr lang="en-US" sz="1600"/>
              <a:t>1</a:t>
            </a:r>
          </a:p>
        </p:txBody>
      </p:sp>
      <p:sp>
        <p:nvSpPr>
          <p:cNvPr id="29" name="TextBox 28"/>
          <p:cNvSpPr txBox="1"/>
          <p:nvPr/>
        </p:nvSpPr>
        <p:spPr>
          <a:xfrm>
            <a:off x="625978" y="4632960"/>
            <a:ext cx="1745991" cy="461665"/>
          </a:xfrm>
          <a:prstGeom prst="rect">
            <a:avLst/>
          </a:prstGeom>
          <a:noFill/>
        </p:spPr>
        <p:txBody>
          <a:bodyPr wrap="none" rtlCol="0">
            <a:spAutoFit/>
          </a:bodyPr>
          <a:lstStyle/>
          <a:p>
            <a:r>
              <a:rPr lang="en-US" sz="2400" i="1" dirty="0"/>
              <a:t>y</a:t>
            </a:r>
            <a:r>
              <a:rPr lang="en-US" sz="2400" dirty="0"/>
              <a:t> = .40 </a:t>
            </a:r>
            <a:r>
              <a:rPr lang="en-US" sz="2400" i="1" dirty="0"/>
              <a:t>x</a:t>
            </a:r>
            <a:r>
              <a:rPr lang="en-US" sz="2400" dirty="0"/>
              <a:t> + </a:t>
            </a:r>
            <a:r>
              <a:rPr lang="en-US" sz="2400" i="1" dirty="0" err="1"/>
              <a:t>u</a:t>
            </a:r>
            <a:r>
              <a:rPr lang="en-US" sz="2400" baseline="-25000" dirty="0" err="1"/>
              <a:t>y</a:t>
            </a:r>
            <a:endParaRPr lang="en-US" sz="2400" i="1" baseline="-25000" dirty="0"/>
          </a:p>
        </p:txBody>
      </p:sp>
      <p:sp>
        <p:nvSpPr>
          <p:cNvPr id="31" name="TextBox 30"/>
          <p:cNvSpPr txBox="1"/>
          <p:nvPr/>
        </p:nvSpPr>
        <p:spPr>
          <a:xfrm>
            <a:off x="3256659" y="4632959"/>
            <a:ext cx="2884123" cy="707886"/>
          </a:xfrm>
          <a:prstGeom prst="rect">
            <a:avLst/>
          </a:prstGeom>
          <a:noFill/>
        </p:spPr>
        <p:txBody>
          <a:bodyPr wrap="none" rtlCol="0">
            <a:spAutoFit/>
          </a:bodyPr>
          <a:lstStyle/>
          <a:p>
            <a:r>
              <a:rPr lang="en-US" sz="2400" i="1" dirty="0"/>
              <a:t>x</a:t>
            </a:r>
            <a:r>
              <a:rPr lang="en-US" sz="2400" dirty="0"/>
              <a:t> ~ (0,1)  , </a:t>
            </a:r>
            <a:r>
              <a:rPr lang="en-US" sz="2400" i="1" dirty="0" err="1"/>
              <a:t>u</a:t>
            </a:r>
            <a:r>
              <a:rPr lang="en-US" sz="2400" i="1" baseline="-25000" dirty="0" err="1"/>
              <a:t>y</a:t>
            </a:r>
            <a:r>
              <a:rPr lang="en-US" sz="2400" dirty="0"/>
              <a:t> ~ (0,.84)</a:t>
            </a:r>
            <a:endParaRPr lang="en-US" sz="2400" baseline="-25000" dirty="0"/>
          </a:p>
          <a:p>
            <a:endParaRPr lang="en-US" sz="2400" baseline="-25000" dirty="0"/>
          </a:p>
        </p:txBody>
      </p:sp>
      <p:sp>
        <p:nvSpPr>
          <p:cNvPr id="32" name="TextBox 31"/>
          <p:cNvSpPr txBox="1"/>
          <p:nvPr/>
        </p:nvSpPr>
        <p:spPr>
          <a:xfrm>
            <a:off x="625978" y="5361576"/>
            <a:ext cx="1745991" cy="461665"/>
          </a:xfrm>
          <a:prstGeom prst="rect">
            <a:avLst/>
          </a:prstGeom>
          <a:noFill/>
        </p:spPr>
        <p:txBody>
          <a:bodyPr wrap="none" rtlCol="0">
            <a:spAutoFit/>
          </a:bodyPr>
          <a:lstStyle/>
          <a:p>
            <a:r>
              <a:rPr lang="en-US" sz="2400" i="1" dirty="0"/>
              <a:t>z</a:t>
            </a:r>
            <a:r>
              <a:rPr lang="en-US" sz="2400" dirty="0"/>
              <a:t> = .60 </a:t>
            </a:r>
            <a:r>
              <a:rPr lang="en-US" sz="2400" i="1" dirty="0"/>
              <a:t>y</a:t>
            </a:r>
            <a:r>
              <a:rPr lang="en-US" sz="2400" dirty="0"/>
              <a:t> + </a:t>
            </a:r>
            <a:r>
              <a:rPr lang="en-US" sz="2400" i="1" dirty="0" err="1"/>
              <a:t>u</a:t>
            </a:r>
            <a:r>
              <a:rPr lang="en-US" sz="2400" baseline="-25000" dirty="0" err="1"/>
              <a:t>z</a:t>
            </a:r>
            <a:endParaRPr lang="en-US" sz="2400" i="1" baseline="-25000" dirty="0"/>
          </a:p>
        </p:txBody>
      </p:sp>
      <p:sp>
        <p:nvSpPr>
          <p:cNvPr id="33" name="TextBox 32"/>
          <p:cNvSpPr txBox="1"/>
          <p:nvPr/>
        </p:nvSpPr>
        <p:spPr>
          <a:xfrm>
            <a:off x="3256659" y="5361576"/>
            <a:ext cx="1592103" cy="461665"/>
          </a:xfrm>
          <a:prstGeom prst="rect">
            <a:avLst/>
          </a:prstGeom>
          <a:noFill/>
        </p:spPr>
        <p:txBody>
          <a:bodyPr wrap="none" rtlCol="0">
            <a:spAutoFit/>
          </a:bodyPr>
          <a:lstStyle/>
          <a:p>
            <a:r>
              <a:rPr lang="en-US" sz="2400" i="1" dirty="0" err="1"/>
              <a:t>u</a:t>
            </a:r>
            <a:r>
              <a:rPr lang="en-US" sz="2400" i="1" baseline="-25000" dirty="0" err="1"/>
              <a:t>z</a:t>
            </a:r>
            <a:r>
              <a:rPr lang="en-US" sz="2400" dirty="0"/>
              <a:t> ~ (0,.64) </a:t>
            </a:r>
            <a:endParaRPr lang="en-US" sz="2400" baseline="-25000" dirty="0"/>
          </a:p>
        </p:txBody>
      </p:sp>
    </p:spTree>
    <p:extLst>
      <p:ext uri="{BB962C8B-B14F-4D97-AF65-F5344CB8AC3E}">
        <p14:creationId xmlns:p14="http://schemas.microsoft.com/office/powerpoint/2010/main" val="258830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2"/>
          <p:cNvSpPr txBox="1">
            <a:spLocks noChangeArrowheads="1"/>
          </p:cNvSpPr>
          <p:nvPr/>
        </p:nvSpPr>
        <p:spPr bwMode="auto">
          <a:xfrm>
            <a:off x="1248968" y="1808311"/>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x</a:t>
            </a:r>
          </a:p>
        </p:txBody>
      </p:sp>
      <p:cxnSp>
        <p:nvCxnSpPr>
          <p:cNvPr id="5" name="Straight Arrow Connector 4"/>
          <p:cNvCxnSpPr>
            <a:stCxn id="19" idx="3"/>
            <a:endCxn id="25" idx="1"/>
          </p:cNvCxnSpPr>
          <p:nvPr/>
        </p:nvCxnSpPr>
        <p:spPr bwMode="auto">
          <a:xfrm>
            <a:off x="1832396" y="2008367"/>
            <a:ext cx="1298398" cy="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0" name="Freeform 9"/>
          <p:cNvSpPr/>
          <p:nvPr/>
        </p:nvSpPr>
        <p:spPr bwMode="auto">
          <a:xfrm rot="16200000">
            <a:off x="727728" y="187225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3" name="TextBox 58"/>
          <p:cNvSpPr txBox="1">
            <a:spLocks noChangeArrowheads="1"/>
          </p:cNvSpPr>
          <p:nvPr/>
        </p:nvSpPr>
        <p:spPr bwMode="auto">
          <a:xfrm>
            <a:off x="2174823" y="1684771"/>
            <a:ext cx="476413" cy="369332"/>
          </a:xfrm>
          <a:prstGeom prst="rect">
            <a:avLst/>
          </a:prstGeom>
          <a:noFill/>
          <a:ln w="9525">
            <a:noFill/>
            <a:miter lim="800000"/>
            <a:headEnd/>
            <a:tailEnd/>
          </a:ln>
        </p:spPr>
        <p:txBody>
          <a:bodyPr wrap="none">
            <a:spAutoFit/>
          </a:bodyPr>
          <a:lstStyle/>
          <a:p>
            <a:pPr algn="ctr"/>
            <a:r>
              <a:rPr lang="en-US" dirty="0"/>
              <a:t>.40</a:t>
            </a:r>
          </a:p>
        </p:txBody>
      </p:sp>
      <p:sp>
        <p:nvSpPr>
          <p:cNvPr id="14" name="TextBox 59"/>
          <p:cNvSpPr txBox="1">
            <a:spLocks noChangeArrowheads="1"/>
          </p:cNvSpPr>
          <p:nvPr/>
        </p:nvSpPr>
        <p:spPr bwMode="auto">
          <a:xfrm>
            <a:off x="314829" y="1789376"/>
            <a:ext cx="301685" cy="369332"/>
          </a:xfrm>
          <a:prstGeom prst="rect">
            <a:avLst/>
          </a:prstGeom>
          <a:noFill/>
          <a:ln w="9525">
            <a:noFill/>
            <a:miter lim="800000"/>
            <a:headEnd/>
            <a:tailEnd/>
          </a:ln>
        </p:spPr>
        <p:txBody>
          <a:bodyPr wrap="none">
            <a:spAutoFit/>
          </a:bodyPr>
          <a:lstStyle/>
          <a:p>
            <a:pPr algn="ctr"/>
            <a:r>
              <a:rPr lang="en-US" dirty="0"/>
              <a:t>1</a:t>
            </a:r>
          </a:p>
        </p:txBody>
      </p:sp>
      <p:sp>
        <p:nvSpPr>
          <p:cNvPr id="15" name="Oval 14"/>
          <p:cNvSpPr/>
          <p:nvPr/>
        </p:nvSpPr>
        <p:spPr bwMode="auto">
          <a:xfrm>
            <a:off x="4427001" y="1740140"/>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16" name="Freeform 15"/>
          <p:cNvSpPr/>
          <p:nvPr/>
        </p:nvSpPr>
        <p:spPr bwMode="auto">
          <a:xfrm rot="5400000">
            <a:off x="4961988" y="1890953"/>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7" name="TextBox 84"/>
          <p:cNvSpPr txBox="1">
            <a:spLocks noChangeArrowheads="1"/>
          </p:cNvSpPr>
          <p:nvPr/>
        </p:nvSpPr>
        <p:spPr bwMode="auto">
          <a:xfrm>
            <a:off x="4500844" y="1822890"/>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y</a:t>
            </a:r>
            <a:endParaRPr lang="en-US" dirty="0"/>
          </a:p>
        </p:txBody>
      </p:sp>
      <p:cxnSp>
        <p:nvCxnSpPr>
          <p:cNvPr id="18" name="Straight Arrow Connector 17"/>
          <p:cNvCxnSpPr>
            <a:stCxn id="15" idx="2"/>
            <a:endCxn id="25" idx="3"/>
          </p:cNvCxnSpPr>
          <p:nvPr/>
        </p:nvCxnSpPr>
        <p:spPr bwMode="auto">
          <a:xfrm flipH="1">
            <a:off x="3986457" y="2006840"/>
            <a:ext cx="440544" cy="1527"/>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9" name="Rectangle 18"/>
          <p:cNvSpPr/>
          <p:nvPr/>
        </p:nvSpPr>
        <p:spPr bwMode="auto">
          <a:xfrm>
            <a:off x="976733" y="1637685"/>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24" name="TextBox 92"/>
          <p:cNvSpPr txBox="1">
            <a:spLocks noChangeArrowheads="1"/>
          </p:cNvSpPr>
          <p:nvPr/>
        </p:nvSpPr>
        <p:spPr bwMode="auto">
          <a:xfrm>
            <a:off x="3401317" y="1808312"/>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p>
        </p:txBody>
      </p:sp>
      <p:sp>
        <p:nvSpPr>
          <p:cNvPr id="25" name="Rectangle 24"/>
          <p:cNvSpPr/>
          <p:nvPr/>
        </p:nvSpPr>
        <p:spPr bwMode="auto">
          <a:xfrm>
            <a:off x="3130794" y="1637685"/>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37" name="TextBox 58"/>
          <p:cNvSpPr txBox="1">
            <a:spLocks noChangeArrowheads="1"/>
          </p:cNvSpPr>
          <p:nvPr/>
        </p:nvSpPr>
        <p:spPr bwMode="auto">
          <a:xfrm>
            <a:off x="5192176" y="1777052"/>
            <a:ext cx="476413" cy="369332"/>
          </a:xfrm>
          <a:prstGeom prst="rect">
            <a:avLst/>
          </a:prstGeom>
          <a:noFill/>
          <a:ln w="9525">
            <a:noFill/>
            <a:miter lim="800000"/>
            <a:headEnd/>
            <a:tailEnd/>
          </a:ln>
        </p:spPr>
        <p:txBody>
          <a:bodyPr wrap="none">
            <a:spAutoFit/>
          </a:bodyPr>
          <a:lstStyle/>
          <a:p>
            <a:pPr algn="ctr"/>
            <a:r>
              <a:rPr lang="en-US" dirty="0"/>
              <a:t>.84</a:t>
            </a:r>
          </a:p>
        </p:txBody>
      </p:sp>
      <p:sp>
        <p:nvSpPr>
          <p:cNvPr id="38" name="Title 37"/>
          <p:cNvSpPr>
            <a:spLocks noGrp="1"/>
          </p:cNvSpPr>
          <p:nvPr>
            <p:ph type="title"/>
          </p:nvPr>
        </p:nvSpPr>
        <p:spPr>
          <a:xfrm>
            <a:off x="842028" y="37203"/>
            <a:ext cx="10515600" cy="1382395"/>
          </a:xfrm>
        </p:spPr>
        <p:txBody>
          <a:bodyPr/>
          <a:lstStyle/>
          <a:p>
            <a:r>
              <a:rPr lang="en-US" dirty="0"/>
              <a:t>Imagine we knew the generating causal process</a:t>
            </a:r>
          </a:p>
        </p:txBody>
      </p:sp>
      <p:sp>
        <p:nvSpPr>
          <p:cNvPr id="40" name="TextBox 39"/>
          <p:cNvSpPr txBox="1"/>
          <p:nvPr/>
        </p:nvSpPr>
        <p:spPr>
          <a:xfrm>
            <a:off x="625978" y="4632960"/>
            <a:ext cx="1745991" cy="461665"/>
          </a:xfrm>
          <a:prstGeom prst="rect">
            <a:avLst/>
          </a:prstGeom>
          <a:noFill/>
        </p:spPr>
        <p:txBody>
          <a:bodyPr wrap="none" rtlCol="0">
            <a:spAutoFit/>
          </a:bodyPr>
          <a:lstStyle/>
          <a:p>
            <a:r>
              <a:rPr lang="en-US" sz="2400" i="1" dirty="0"/>
              <a:t>y</a:t>
            </a:r>
            <a:r>
              <a:rPr lang="en-US" sz="2400" dirty="0"/>
              <a:t> = .40 </a:t>
            </a:r>
            <a:r>
              <a:rPr lang="en-US" sz="2400" i="1" dirty="0"/>
              <a:t>x</a:t>
            </a:r>
            <a:r>
              <a:rPr lang="en-US" sz="2400" dirty="0"/>
              <a:t> + </a:t>
            </a:r>
            <a:r>
              <a:rPr lang="en-US" sz="2400" i="1" dirty="0" err="1"/>
              <a:t>u</a:t>
            </a:r>
            <a:r>
              <a:rPr lang="en-US" sz="2400" baseline="-25000" dirty="0" err="1"/>
              <a:t>y</a:t>
            </a:r>
            <a:endParaRPr lang="en-US" sz="2400" i="1" baseline="-25000" dirty="0"/>
          </a:p>
        </p:txBody>
      </p:sp>
      <p:sp>
        <p:nvSpPr>
          <p:cNvPr id="41" name="TextBox 40"/>
          <p:cNvSpPr txBox="1"/>
          <p:nvPr/>
        </p:nvSpPr>
        <p:spPr>
          <a:xfrm>
            <a:off x="3256659" y="4632959"/>
            <a:ext cx="2884123" cy="707886"/>
          </a:xfrm>
          <a:prstGeom prst="rect">
            <a:avLst/>
          </a:prstGeom>
          <a:noFill/>
        </p:spPr>
        <p:txBody>
          <a:bodyPr wrap="none" rtlCol="0">
            <a:spAutoFit/>
          </a:bodyPr>
          <a:lstStyle/>
          <a:p>
            <a:r>
              <a:rPr lang="en-US" sz="2400" i="1" dirty="0"/>
              <a:t>x</a:t>
            </a:r>
            <a:r>
              <a:rPr lang="en-US" sz="2400" dirty="0"/>
              <a:t> ~ (0,1)  , </a:t>
            </a:r>
            <a:r>
              <a:rPr lang="en-US" sz="2400" i="1" dirty="0" err="1"/>
              <a:t>u</a:t>
            </a:r>
            <a:r>
              <a:rPr lang="en-US" sz="2400" i="1" baseline="-25000" dirty="0" err="1"/>
              <a:t>y</a:t>
            </a:r>
            <a:r>
              <a:rPr lang="en-US" sz="2400" dirty="0"/>
              <a:t> ~ (0,.84)</a:t>
            </a:r>
            <a:endParaRPr lang="en-US" sz="2400" baseline="-25000" dirty="0"/>
          </a:p>
          <a:p>
            <a:endParaRPr lang="en-US" sz="2400" baseline="-25000" dirty="0"/>
          </a:p>
        </p:txBody>
      </p:sp>
      <p:sp>
        <p:nvSpPr>
          <p:cNvPr id="20" name="TextBox 19"/>
          <p:cNvSpPr txBox="1"/>
          <p:nvPr/>
        </p:nvSpPr>
        <p:spPr>
          <a:xfrm>
            <a:off x="625978" y="5361576"/>
            <a:ext cx="1745991" cy="461665"/>
          </a:xfrm>
          <a:prstGeom prst="rect">
            <a:avLst/>
          </a:prstGeom>
          <a:noFill/>
        </p:spPr>
        <p:txBody>
          <a:bodyPr wrap="none" rtlCol="0">
            <a:spAutoFit/>
          </a:bodyPr>
          <a:lstStyle/>
          <a:p>
            <a:r>
              <a:rPr lang="en-US" sz="2400" i="1" dirty="0"/>
              <a:t>z</a:t>
            </a:r>
            <a:r>
              <a:rPr lang="en-US" sz="2400" dirty="0"/>
              <a:t> = .60 </a:t>
            </a:r>
            <a:r>
              <a:rPr lang="en-US" sz="2400" i="1" dirty="0"/>
              <a:t>y</a:t>
            </a:r>
            <a:r>
              <a:rPr lang="en-US" sz="2400" dirty="0"/>
              <a:t> + </a:t>
            </a:r>
            <a:r>
              <a:rPr lang="en-US" sz="2400" i="1" dirty="0" err="1"/>
              <a:t>u</a:t>
            </a:r>
            <a:r>
              <a:rPr lang="en-US" sz="2400" baseline="-25000" dirty="0" err="1"/>
              <a:t>z</a:t>
            </a:r>
            <a:endParaRPr lang="en-US" sz="2400" i="1" baseline="-25000" dirty="0"/>
          </a:p>
        </p:txBody>
      </p:sp>
      <p:sp>
        <p:nvSpPr>
          <p:cNvPr id="21" name="TextBox 20"/>
          <p:cNvSpPr txBox="1"/>
          <p:nvPr/>
        </p:nvSpPr>
        <p:spPr>
          <a:xfrm>
            <a:off x="3256659" y="5361576"/>
            <a:ext cx="1592103" cy="461665"/>
          </a:xfrm>
          <a:prstGeom prst="rect">
            <a:avLst/>
          </a:prstGeom>
          <a:noFill/>
        </p:spPr>
        <p:txBody>
          <a:bodyPr wrap="none" rtlCol="0">
            <a:spAutoFit/>
          </a:bodyPr>
          <a:lstStyle/>
          <a:p>
            <a:r>
              <a:rPr lang="en-US" sz="2400" i="1" dirty="0" err="1"/>
              <a:t>u</a:t>
            </a:r>
            <a:r>
              <a:rPr lang="en-US" sz="2400" i="1" baseline="-25000" dirty="0" err="1"/>
              <a:t>z</a:t>
            </a:r>
            <a:r>
              <a:rPr lang="en-US" sz="2400" dirty="0"/>
              <a:t> ~ (0,.64) </a:t>
            </a:r>
            <a:endParaRPr lang="en-US" sz="2400" baseline="-25000" dirty="0"/>
          </a:p>
        </p:txBody>
      </p:sp>
      <p:sp>
        <p:nvSpPr>
          <p:cNvPr id="22" name="Rectangle 21"/>
          <p:cNvSpPr/>
          <p:nvPr/>
        </p:nvSpPr>
        <p:spPr bwMode="auto">
          <a:xfrm>
            <a:off x="4420930" y="3348147"/>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cxnSp>
        <p:nvCxnSpPr>
          <p:cNvPr id="23" name="Straight Arrow Connector 22"/>
          <p:cNvCxnSpPr>
            <a:stCxn id="25" idx="2"/>
            <a:endCxn id="22" idx="0"/>
          </p:cNvCxnSpPr>
          <p:nvPr/>
        </p:nvCxnSpPr>
        <p:spPr bwMode="auto">
          <a:xfrm>
            <a:off x="3558626" y="2379048"/>
            <a:ext cx="1290136" cy="969099"/>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26" name="TextBox 92"/>
          <p:cNvSpPr txBox="1">
            <a:spLocks noChangeArrowheads="1"/>
          </p:cNvSpPr>
          <p:nvPr/>
        </p:nvSpPr>
        <p:spPr bwMode="auto">
          <a:xfrm>
            <a:off x="4692308" y="3494385"/>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p>
        </p:txBody>
      </p:sp>
      <p:cxnSp>
        <p:nvCxnSpPr>
          <p:cNvPr id="30" name="Straight Arrow Connector 29"/>
          <p:cNvCxnSpPr>
            <a:stCxn id="39" idx="2"/>
            <a:endCxn id="22" idx="3"/>
          </p:cNvCxnSpPr>
          <p:nvPr/>
        </p:nvCxnSpPr>
        <p:spPr bwMode="auto">
          <a:xfrm flipH="1" flipV="1">
            <a:off x="5276593" y="3718829"/>
            <a:ext cx="425750" cy="5344"/>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36" name="TextBox 58"/>
          <p:cNvSpPr txBox="1">
            <a:spLocks noChangeArrowheads="1"/>
          </p:cNvSpPr>
          <p:nvPr/>
        </p:nvSpPr>
        <p:spPr bwMode="auto">
          <a:xfrm>
            <a:off x="4129922" y="2565807"/>
            <a:ext cx="476413" cy="369332"/>
          </a:xfrm>
          <a:prstGeom prst="rect">
            <a:avLst/>
          </a:prstGeom>
          <a:noFill/>
          <a:ln w="9525">
            <a:noFill/>
            <a:miter lim="800000"/>
            <a:headEnd/>
            <a:tailEnd/>
          </a:ln>
        </p:spPr>
        <p:txBody>
          <a:bodyPr wrap="none">
            <a:spAutoFit/>
          </a:bodyPr>
          <a:lstStyle/>
          <a:p>
            <a:pPr algn="ctr"/>
            <a:r>
              <a:rPr lang="en-US" dirty="0"/>
              <a:t>.60</a:t>
            </a:r>
          </a:p>
        </p:txBody>
      </p:sp>
      <p:sp>
        <p:nvSpPr>
          <p:cNvPr id="39" name="Oval 38"/>
          <p:cNvSpPr/>
          <p:nvPr/>
        </p:nvSpPr>
        <p:spPr bwMode="auto">
          <a:xfrm>
            <a:off x="5702343" y="3457473"/>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42" name="Freeform 41"/>
          <p:cNvSpPr/>
          <p:nvPr/>
        </p:nvSpPr>
        <p:spPr bwMode="auto">
          <a:xfrm rot="5400000">
            <a:off x="6237330" y="3608286"/>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43" name="TextBox 84"/>
          <p:cNvSpPr txBox="1">
            <a:spLocks noChangeArrowheads="1"/>
          </p:cNvSpPr>
          <p:nvPr/>
        </p:nvSpPr>
        <p:spPr bwMode="auto">
          <a:xfrm>
            <a:off x="5776186" y="3540223"/>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z</a:t>
            </a:r>
            <a:endParaRPr lang="en-US" dirty="0"/>
          </a:p>
        </p:txBody>
      </p:sp>
      <p:sp>
        <p:nvSpPr>
          <p:cNvPr id="44" name="TextBox 58"/>
          <p:cNvSpPr txBox="1">
            <a:spLocks noChangeArrowheads="1"/>
          </p:cNvSpPr>
          <p:nvPr/>
        </p:nvSpPr>
        <p:spPr bwMode="auto">
          <a:xfrm>
            <a:off x="6467518" y="3494385"/>
            <a:ext cx="476413" cy="369332"/>
          </a:xfrm>
          <a:prstGeom prst="rect">
            <a:avLst/>
          </a:prstGeom>
          <a:noFill/>
          <a:ln w="9525">
            <a:noFill/>
            <a:miter lim="800000"/>
            <a:headEnd/>
            <a:tailEnd/>
          </a:ln>
        </p:spPr>
        <p:txBody>
          <a:bodyPr wrap="none">
            <a:spAutoFit/>
          </a:bodyPr>
          <a:lstStyle/>
          <a:p>
            <a:pPr algn="ctr"/>
            <a:r>
              <a:rPr lang="en-US" dirty="0"/>
              <a:t>.64</a:t>
            </a:r>
          </a:p>
        </p:txBody>
      </p:sp>
      <p:graphicFrame>
        <p:nvGraphicFramePr>
          <p:cNvPr id="2" name="Table 1"/>
          <p:cNvGraphicFramePr>
            <a:graphicFrameLocks noGrp="1"/>
          </p:cNvGraphicFramePr>
          <p:nvPr>
            <p:extLst/>
          </p:nvPr>
        </p:nvGraphicFramePr>
        <p:xfrm>
          <a:off x="9319892" y="2006840"/>
          <a:ext cx="2625858" cy="2085267"/>
        </p:xfrm>
        <a:graphic>
          <a:graphicData uri="http://schemas.openxmlformats.org/drawingml/2006/table">
            <a:tbl>
              <a:tblPr firstRow="1" bandRow="1">
                <a:tableStyleId>{5940675A-B579-460E-94D1-54222C63F5DA}</a:tableStyleId>
              </a:tblPr>
              <a:tblGrid>
                <a:gridCol w="875286">
                  <a:extLst>
                    <a:ext uri="{9D8B030D-6E8A-4147-A177-3AD203B41FA5}">
                      <a16:colId xmlns:a16="http://schemas.microsoft.com/office/drawing/2014/main" val="2014159328"/>
                    </a:ext>
                  </a:extLst>
                </a:gridCol>
                <a:gridCol w="875286">
                  <a:extLst>
                    <a:ext uri="{9D8B030D-6E8A-4147-A177-3AD203B41FA5}">
                      <a16:colId xmlns:a16="http://schemas.microsoft.com/office/drawing/2014/main" val="2593189372"/>
                    </a:ext>
                  </a:extLst>
                </a:gridCol>
                <a:gridCol w="875286">
                  <a:extLst>
                    <a:ext uri="{9D8B030D-6E8A-4147-A177-3AD203B41FA5}">
                      <a16:colId xmlns:a16="http://schemas.microsoft.com/office/drawing/2014/main" val="632694181"/>
                    </a:ext>
                  </a:extLst>
                </a:gridCol>
              </a:tblGrid>
              <a:tr h="695089">
                <a:tc>
                  <a:txBody>
                    <a:bodyPr/>
                    <a:lstStyle/>
                    <a:p>
                      <a:pPr algn="ctr"/>
                      <a:r>
                        <a:rPr lang="en-US" sz="2800" dirty="0"/>
                        <a:t>1.00</a:t>
                      </a:r>
                    </a:p>
                  </a:txBody>
                  <a:tcPr marL="78149" marR="78149" marT="39075" marB="39075" anchor="ctr">
                    <a:solidFill>
                      <a:schemeClr val="bg2"/>
                    </a:solidFill>
                  </a:tcPr>
                </a:tc>
                <a:tc>
                  <a:txBody>
                    <a:bodyPr/>
                    <a:lstStyle/>
                    <a:p>
                      <a:pPr algn="ctr"/>
                      <a:endParaRPr lang="en-US" sz="2800"/>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4147233704"/>
                  </a:ext>
                </a:extLst>
              </a:tr>
              <a:tr h="695089">
                <a:tc>
                  <a:txBody>
                    <a:bodyPr/>
                    <a:lstStyle/>
                    <a:p>
                      <a:pPr algn="ctr"/>
                      <a:r>
                        <a:rPr lang="en-US" sz="2800" dirty="0"/>
                        <a:t>.40</a:t>
                      </a:r>
                    </a:p>
                  </a:txBody>
                  <a:tcPr marL="78149" marR="78149" marT="39075" marB="39075" anchor="ctr">
                    <a:solidFill>
                      <a:schemeClr val="bg2"/>
                    </a:solidFill>
                  </a:tcPr>
                </a:tc>
                <a:tc>
                  <a:txBody>
                    <a:bodyPr/>
                    <a:lstStyle/>
                    <a:p>
                      <a:pPr algn="ctr"/>
                      <a:r>
                        <a:rPr lang="en-US" sz="2800" dirty="0"/>
                        <a:t>1.00</a:t>
                      </a:r>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2675684621"/>
                  </a:ext>
                </a:extLst>
              </a:tr>
              <a:tr h="695089">
                <a:tc>
                  <a:txBody>
                    <a:bodyPr/>
                    <a:lstStyle/>
                    <a:p>
                      <a:pPr algn="ctr"/>
                      <a:r>
                        <a:rPr lang="en-US" sz="2800" dirty="0"/>
                        <a:t>.24</a:t>
                      </a:r>
                    </a:p>
                  </a:txBody>
                  <a:tcPr marL="78149" marR="78149" marT="39075" marB="39075" anchor="ctr">
                    <a:solidFill>
                      <a:schemeClr val="bg2"/>
                    </a:solidFill>
                  </a:tcPr>
                </a:tc>
                <a:tc>
                  <a:txBody>
                    <a:bodyPr/>
                    <a:lstStyle/>
                    <a:p>
                      <a:pPr algn="ctr"/>
                      <a:r>
                        <a:rPr lang="en-US" sz="2800" dirty="0"/>
                        <a:t>.60</a:t>
                      </a:r>
                    </a:p>
                  </a:txBody>
                  <a:tcPr marL="78149" marR="78149" marT="39075" marB="39075" anchor="ctr">
                    <a:solidFill>
                      <a:schemeClr val="bg2"/>
                    </a:solidFill>
                  </a:tcPr>
                </a:tc>
                <a:tc>
                  <a:txBody>
                    <a:bodyPr/>
                    <a:lstStyle/>
                    <a:p>
                      <a:pPr algn="ctr"/>
                      <a:r>
                        <a:rPr lang="en-US" sz="2800" dirty="0"/>
                        <a:t>1.00</a:t>
                      </a:r>
                    </a:p>
                  </a:txBody>
                  <a:tcPr marL="78149" marR="78149" marT="39075" marB="39075" anchor="ctr">
                    <a:solidFill>
                      <a:schemeClr val="bg2"/>
                    </a:solidFill>
                  </a:tcPr>
                </a:tc>
                <a:extLst>
                  <a:ext uri="{0D108BD9-81ED-4DB2-BD59-A6C34878D82A}">
                    <a16:rowId xmlns:a16="http://schemas.microsoft.com/office/drawing/2014/main" val="1907183305"/>
                  </a:ext>
                </a:extLst>
              </a:tr>
            </a:tbl>
          </a:graphicData>
        </a:graphic>
      </p:graphicFrame>
      <p:sp>
        <p:nvSpPr>
          <p:cNvPr id="6" name="TextBox 5"/>
          <p:cNvSpPr txBox="1"/>
          <p:nvPr/>
        </p:nvSpPr>
        <p:spPr>
          <a:xfrm>
            <a:off x="7316581" y="2704306"/>
            <a:ext cx="1891672" cy="461665"/>
          </a:xfrm>
          <a:prstGeom prst="rect">
            <a:avLst/>
          </a:prstGeom>
          <a:noFill/>
        </p:spPr>
        <p:txBody>
          <a:bodyPr wrap="none" rtlCol="0">
            <a:spAutoFit/>
          </a:bodyPr>
          <a:lstStyle/>
          <a:p>
            <a:r>
              <a:rPr lang="en-US" sz="2400" dirty="0" err="1"/>
              <a:t>cov</a:t>
            </a:r>
            <a:r>
              <a:rPr lang="en-US" sz="2400" dirty="0"/>
              <a:t>(</a:t>
            </a:r>
            <a:r>
              <a:rPr lang="en-US" sz="2400" dirty="0" err="1"/>
              <a:t>x,y,z</a:t>
            </a:r>
            <a:r>
              <a:rPr lang="en-US" sz="2400" dirty="0"/>
              <a:t>)</a:t>
            </a:r>
            <a:r>
              <a:rPr lang="en-US" sz="2400" baseline="-25000" dirty="0"/>
              <a:t>pop</a:t>
            </a:r>
            <a:r>
              <a:rPr lang="en-US" sz="2000" dirty="0"/>
              <a:t>  =</a:t>
            </a:r>
          </a:p>
        </p:txBody>
      </p:sp>
      <p:sp>
        <p:nvSpPr>
          <p:cNvPr id="50" name="TextBox 58"/>
          <p:cNvSpPr txBox="1">
            <a:spLocks noChangeArrowheads="1"/>
          </p:cNvSpPr>
          <p:nvPr/>
        </p:nvSpPr>
        <p:spPr bwMode="auto">
          <a:xfrm>
            <a:off x="5384834" y="3417493"/>
            <a:ext cx="288862" cy="338554"/>
          </a:xfrm>
          <a:prstGeom prst="rect">
            <a:avLst/>
          </a:prstGeom>
          <a:noFill/>
          <a:ln w="9525">
            <a:noFill/>
            <a:miter lim="800000"/>
            <a:headEnd/>
            <a:tailEnd/>
          </a:ln>
        </p:spPr>
        <p:txBody>
          <a:bodyPr wrap="none">
            <a:spAutoFit/>
          </a:bodyPr>
          <a:lstStyle/>
          <a:p>
            <a:pPr algn="ctr"/>
            <a:r>
              <a:rPr lang="en-US" sz="1600"/>
              <a:t>1</a:t>
            </a:r>
          </a:p>
        </p:txBody>
      </p:sp>
      <p:sp>
        <p:nvSpPr>
          <p:cNvPr id="35" name="TextBox 58"/>
          <p:cNvSpPr txBox="1">
            <a:spLocks noChangeArrowheads="1"/>
          </p:cNvSpPr>
          <p:nvPr/>
        </p:nvSpPr>
        <p:spPr bwMode="auto">
          <a:xfrm>
            <a:off x="4103215" y="1684771"/>
            <a:ext cx="288862" cy="338554"/>
          </a:xfrm>
          <a:prstGeom prst="rect">
            <a:avLst/>
          </a:prstGeom>
          <a:noFill/>
          <a:ln w="9525">
            <a:noFill/>
            <a:miter lim="800000"/>
            <a:headEnd/>
            <a:tailEnd/>
          </a:ln>
        </p:spPr>
        <p:txBody>
          <a:bodyPr wrap="none">
            <a:spAutoFit/>
          </a:bodyPr>
          <a:lstStyle/>
          <a:p>
            <a:pPr algn="ctr"/>
            <a:r>
              <a:rPr lang="en-US" sz="1600"/>
              <a:t>1</a:t>
            </a:r>
          </a:p>
        </p:txBody>
      </p:sp>
      <p:sp>
        <p:nvSpPr>
          <p:cNvPr id="3" name="TextBox 2"/>
          <p:cNvSpPr txBox="1"/>
          <p:nvPr/>
        </p:nvSpPr>
        <p:spPr>
          <a:xfrm>
            <a:off x="9230831" y="1223106"/>
            <a:ext cx="2606355" cy="646331"/>
          </a:xfrm>
          <a:prstGeom prst="rect">
            <a:avLst/>
          </a:prstGeom>
          <a:noFill/>
        </p:spPr>
        <p:txBody>
          <a:bodyPr wrap="none" rtlCol="0">
            <a:spAutoFit/>
          </a:bodyPr>
          <a:lstStyle/>
          <a:p>
            <a:pPr algn="ctr"/>
            <a:r>
              <a:rPr lang="en-US" dirty="0"/>
              <a:t>Implied covariance matrix</a:t>
            </a:r>
          </a:p>
          <a:p>
            <a:pPr algn="ctr"/>
            <a:r>
              <a:rPr lang="en-US" i="1" dirty="0">
                <a:solidFill>
                  <a:srgbClr val="FF0000"/>
                </a:solidFill>
              </a:rPr>
              <a:t>in the population</a:t>
            </a:r>
          </a:p>
        </p:txBody>
      </p:sp>
    </p:spTree>
    <p:extLst>
      <p:ext uri="{BB962C8B-B14F-4D97-AF65-F5344CB8AC3E}">
        <p14:creationId xmlns:p14="http://schemas.microsoft.com/office/powerpoint/2010/main" val="3869086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a:xfrm>
            <a:off x="842028" y="336884"/>
            <a:ext cx="10515600" cy="2146064"/>
          </a:xfrm>
        </p:spPr>
        <p:txBody>
          <a:bodyPr>
            <a:normAutofit fontScale="90000"/>
          </a:bodyPr>
          <a:lstStyle/>
          <a:p>
            <a:r>
              <a:rPr lang="en-US" dirty="0"/>
              <a:t>In practice, we only observe the sample data,</a:t>
            </a:r>
            <a:br>
              <a:rPr lang="en-US" dirty="0"/>
            </a:br>
            <a:r>
              <a:rPr lang="en-US" dirty="0"/>
              <a:t>and we propose a model</a:t>
            </a:r>
            <a:br>
              <a:rPr lang="en-US" dirty="0"/>
            </a:br>
            <a:br>
              <a:rPr lang="en-US" dirty="0"/>
            </a:br>
            <a:br>
              <a:rPr lang="en-US" dirty="0"/>
            </a:br>
            <a:endParaRPr lang="en-US" dirty="0"/>
          </a:p>
        </p:txBody>
      </p:sp>
      <p:graphicFrame>
        <p:nvGraphicFramePr>
          <p:cNvPr id="2" name="Table 1"/>
          <p:cNvGraphicFramePr>
            <a:graphicFrameLocks noGrp="1"/>
          </p:cNvGraphicFramePr>
          <p:nvPr>
            <p:extLst/>
          </p:nvPr>
        </p:nvGraphicFramePr>
        <p:xfrm>
          <a:off x="2559106" y="2482948"/>
          <a:ext cx="2625858" cy="2085267"/>
        </p:xfrm>
        <a:graphic>
          <a:graphicData uri="http://schemas.openxmlformats.org/drawingml/2006/table">
            <a:tbl>
              <a:tblPr firstRow="1" bandRow="1">
                <a:tableStyleId>{5940675A-B579-460E-94D1-54222C63F5DA}</a:tableStyleId>
              </a:tblPr>
              <a:tblGrid>
                <a:gridCol w="875286">
                  <a:extLst>
                    <a:ext uri="{9D8B030D-6E8A-4147-A177-3AD203B41FA5}">
                      <a16:colId xmlns:a16="http://schemas.microsoft.com/office/drawing/2014/main" val="2014159328"/>
                    </a:ext>
                  </a:extLst>
                </a:gridCol>
                <a:gridCol w="875286">
                  <a:extLst>
                    <a:ext uri="{9D8B030D-6E8A-4147-A177-3AD203B41FA5}">
                      <a16:colId xmlns:a16="http://schemas.microsoft.com/office/drawing/2014/main" val="2593189372"/>
                    </a:ext>
                  </a:extLst>
                </a:gridCol>
                <a:gridCol w="875286">
                  <a:extLst>
                    <a:ext uri="{9D8B030D-6E8A-4147-A177-3AD203B41FA5}">
                      <a16:colId xmlns:a16="http://schemas.microsoft.com/office/drawing/2014/main" val="632694181"/>
                    </a:ext>
                  </a:extLst>
                </a:gridCol>
              </a:tblGrid>
              <a:tr h="695089">
                <a:tc>
                  <a:txBody>
                    <a:bodyPr/>
                    <a:lstStyle/>
                    <a:p>
                      <a:pPr algn="ctr"/>
                      <a:r>
                        <a:rPr lang="en-US" sz="2800" dirty="0"/>
                        <a:t>.94</a:t>
                      </a:r>
                    </a:p>
                  </a:txBody>
                  <a:tcPr marL="78149" marR="78149" marT="39075" marB="39075" anchor="ctr">
                    <a:solidFill>
                      <a:schemeClr val="bg2"/>
                    </a:solidFill>
                  </a:tcPr>
                </a:tc>
                <a:tc>
                  <a:txBody>
                    <a:bodyPr/>
                    <a:lstStyle/>
                    <a:p>
                      <a:pPr algn="ctr"/>
                      <a:endParaRPr lang="en-US" sz="2800"/>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4147233704"/>
                  </a:ext>
                </a:extLst>
              </a:tr>
              <a:tr h="695089">
                <a:tc>
                  <a:txBody>
                    <a:bodyPr/>
                    <a:lstStyle/>
                    <a:p>
                      <a:pPr algn="ctr"/>
                      <a:r>
                        <a:rPr lang="en-US" sz="2800" dirty="0"/>
                        <a:t>.33</a:t>
                      </a:r>
                    </a:p>
                  </a:txBody>
                  <a:tcPr marL="78149" marR="78149" marT="39075" marB="39075" anchor="ctr">
                    <a:solidFill>
                      <a:schemeClr val="bg2"/>
                    </a:solidFill>
                  </a:tcPr>
                </a:tc>
                <a:tc>
                  <a:txBody>
                    <a:bodyPr/>
                    <a:lstStyle/>
                    <a:p>
                      <a:pPr algn="ctr"/>
                      <a:r>
                        <a:rPr lang="en-US" sz="2800" dirty="0"/>
                        <a:t>1.02</a:t>
                      </a:r>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2675684621"/>
                  </a:ext>
                </a:extLst>
              </a:tr>
              <a:tr h="695089">
                <a:tc>
                  <a:txBody>
                    <a:bodyPr/>
                    <a:lstStyle/>
                    <a:p>
                      <a:pPr algn="ctr"/>
                      <a:r>
                        <a:rPr lang="en-US" sz="2800" dirty="0"/>
                        <a:t>.27</a:t>
                      </a:r>
                    </a:p>
                  </a:txBody>
                  <a:tcPr marL="78149" marR="78149" marT="39075" marB="39075" anchor="ctr">
                    <a:solidFill>
                      <a:schemeClr val="bg2"/>
                    </a:solidFill>
                  </a:tcPr>
                </a:tc>
                <a:tc>
                  <a:txBody>
                    <a:bodyPr/>
                    <a:lstStyle/>
                    <a:p>
                      <a:pPr algn="ctr"/>
                      <a:r>
                        <a:rPr lang="en-US" sz="2800" dirty="0"/>
                        <a:t>.62</a:t>
                      </a:r>
                    </a:p>
                  </a:txBody>
                  <a:tcPr marL="78149" marR="78149" marT="39075" marB="39075" anchor="ctr">
                    <a:solidFill>
                      <a:schemeClr val="bg2"/>
                    </a:solidFill>
                  </a:tcPr>
                </a:tc>
                <a:tc>
                  <a:txBody>
                    <a:bodyPr/>
                    <a:lstStyle/>
                    <a:p>
                      <a:pPr algn="ctr"/>
                      <a:r>
                        <a:rPr lang="en-US" sz="2800" dirty="0"/>
                        <a:t>1.02</a:t>
                      </a:r>
                    </a:p>
                  </a:txBody>
                  <a:tcPr marL="78149" marR="78149" marT="39075" marB="39075" anchor="ctr">
                    <a:solidFill>
                      <a:schemeClr val="bg2"/>
                    </a:solidFill>
                  </a:tcPr>
                </a:tc>
                <a:extLst>
                  <a:ext uri="{0D108BD9-81ED-4DB2-BD59-A6C34878D82A}">
                    <a16:rowId xmlns:a16="http://schemas.microsoft.com/office/drawing/2014/main" val="1907183305"/>
                  </a:ext>
                </a:extLst>
              </a:tr>
            </a:tbl>
          </a:graphicData>
        </a:graphic>
      </p:graphicFrame>
      <p:sp>
        <p:nvSpPr>
          <p:cNvPr id="33" name="TextBox 32"/>
          <p:cNvSpPr txBox="1"/>
          <p:nvPr/>
        </p:nvSpPr>
        <p:spPr>
          <a:xfrm>
            <a:off x="2416386" y="1699214"/>
            <a:ext cx="2768578" cy="646331"/>
          </a:xfrm>
          <a:prstGeom prst="rect">
            <a:avLst/>
          </a:prstGeom>
          <a:noFill/>
        </p:spPr>
        <p:txBody>
          <a:bodyPr wrap="none" rtlCol="0">
            <a:spAutoFit/>
          </a:bodyPr>
          <a:lstStyle/>
          <a:p>
            <a:pPr algn="ctr"/>
            <a:r>
              <a:rPr lang="en-US" dirty="0"/>
              <a:t>observed covariance matrix</a:t>
            </a:r>
          </a:p>
          <a:p>
            <a:pPr algn="ctr"/>
            <a:r>
              <a:rPr lang="en-US" i="1" dirty="0">
                <a:solidFill>
                  <a:srgbClr val="FF0000"/>
                </a:solidFill>
              </a:rPr>
              <a:t>in a sample</a:t>
            </a:r>
          </a:p>
        </p:txBody>
      </p:sp>
      <p:graphicFrame>
        <p:nvGraphicFramePr>
          <p:cNvPr id="7" name="Table 6"/>
          <p:cNvGraphicFramePr>
            <a:graphicFrameLocks noGrp="1"/>
          </p:cNvGraphicFramePr>
          <p:nvPr>
            <p:extLst/>
          </p:nvPr>
        </p:nvGraphicFramePr>
        <p:xfrm>
          <a:off x="7055948" y="2482948"/>
          <a:ext cx="2625858" cy="2085267"/>
        </p:xfrm>
        <a:graphic>
          <a:graphicData uri="http://schemas.openxmlformats.org/drawingml/2006/table">
            <a:tbl>
              <a:tblPr firstRow="1" bandRow="1">
                <a:tableStyleId>{5940675A-B579-460E-94D1-54222C63F5DA}</a:tableStyleId>
              </a:tblPr>
              <a:tblGrid>
                <a:gridCol w="875286">
                  <a:extLst>
                    <a:ext uri="{9D8B030D-6E8A-4147-A177-3AD203B41FA5}">
                      <a16:colId xmlns:a16="http://schemas.microsoft.com/office/drawing/2014/main" val="2014159328"/>
                    </a:ext>
                  </a:extLst>
                </a:gridCol>
                <a:gridCol w="875286">
                  <a:extLst>
                    <a:ext uri="{9D8B030D-6E8A-4147-A177-3AD203B41FA5}">
                      <a16:colId xmlns:a16="http://schemas.microsoft.com/office/drawing/2014/main" val="2593189372"/>
                    </a:ext>
                  </a:extLst>
                </a:gridCol>
                <a:gridCol w="875286">
                  <a:extLst>
                    <a:ext uri="{9D8B030D-6E8A-4147-A177-3AD203B41FA5}">
                      <a16:colId xmlns:a16="http://schemas.microsoft.com/office/drawing/2014/main" val="632694181"/>
                    </a:ext>
                  </a:extLst>
                </a:gridCol>
              </a:tblGrid>
              <a:tr h="695089">
                <a:tc>
                  <a:txBody>
                    <a:bodyPr/>
                    <a:lstStyle/>
                    <a:p>
                      <a:pPr algn="ctr"/>
                      <a:r>
                        <a:rPr lang="en-US" sz="2800" dirty="0"/>
                        <a:t>1.00</a:t>
                      </a:r>
                    </a:p>
                  </a:txBody>
                  <a:tcPr marL="78149" marR="78149" marT="39075" marB="39075" anchor="ctr">
                    <a:solidFill>
                      <a:schemeClr val="bg2"/>
                    </a:solidFill>
                  </a:tcPr>
                </a:tc>
                <a:tc>
                  <a:txBody>
                    <a:bodyPr/>
                    <a:lstStyle/>
                    <a:p>
                      <a:pPr algn="ctr"/>
                      <a:endParaRPr lang="en-US" sz="2800"/>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4147233704"/>
                  </a:ext>
                </a:extLst>
              </a:tr>
              <a:tr h="695089">
                <a:tc>
                  <a:txBody>
                    <a:bodyPr/>
                    <a:lstStyle/>
                    <a:p>
                      <a:pPr algn="ctr"/>
                      <a:r>
                        <a:rPr lang="en-US" sz="2800" dirty="0"/>
                        <a:t>.40</a:t>
                      </a:r>
                    </a:p>
                  </a:txBody>
                  <a:tcPr marL="78149" marR="78149" marT="39075" marB="39075" anchor="ctr">
                    <a:solidFill>
                      <a:schemeClr val="bg2"/>
                    </a:solidFill>
                  </a:tcPr>
                </a:tc>
                <a:tc>
                  <a:txBody>
                    <a:bodyPr/>
                    <a:lstStyle/>
                    <a:p>
                      <a:pPr algn="ctr"/>
                      <a:r>
                        <a:rPr lang="en-US" sz="2800" dirty="0"/>
                        <a:t>1.00</a:t>
                      </a:r>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2675684621"/>
                  </a:ext>
                </a:extLst>
              </a:tr>
              <a:tr h="695089">
                <a:tc>
                  <a:txBody>
                    <a:bodyPr/>
                    <a:lstStyle/>
                    <a:p>
                      <a:pPr algn="ctr"/>
                      <a:r>
                        <a:rPr lang="en-US" sz="2800" dirty="0"/>
                        <a:t>.24</a:t>
                      </a:r>
                    </a:p>
                  </a:txBody>
                  <a:tcPr marL="78149" marR="78149" marT="39075" marB="39075" anchor="ctr">
                    <a:solidFill>
                      <a:schemeClr val="bg2"/>
                    </a:solidFill>
                  </a:tcPr>
                </a:tc>
                <a:tc>
                  <a:txBody>
                    <a:bodyPr/>
                    <a:lstStyle/>
                    <a:p>
                      <a:pPr algn="ctr"/>
                      <a:r>
                        <a:rPr lang="en-US" sz="2800" dirty="0"/>
                        <a:t>.60</a:t>
                      </a:r>
                    </a:p>
                  </a:txBody>
                  <a:tcPr marL="78149" marR="78149" marT="39075" marB="39075" anchor="ctr">
                    <a:solidFill>
                      <a:schemeClr val="bg2"/>
                    </a:solidFill>
                  </a:tcPr>
                </a:tc>
                <a:tc>
                  <a:txBody>
                    <a:bodyPr/>
                    <a:lstStyle/>
                    <a:p>
                      <a:pPr algn="ctr"/>
                      <a:r>
                        <a:rPr lang="en-US" sz="2800" dirty="0"/>
                        <a:t>1.00</a:t>
                      </a:r>
                    </a:p>
                  </a:txBody>
                  <a:tcPr marL="78149" marR="78149" marT="39075" marB="39075" anchor="ctr">
                    <a:solidFill>
                      <a:schemeClr val="bg2"/>
                    </a:solidFill>
                  </a:tcPr>
                </a:tc>
                <a:extLst>
                  <a:ext uri="{0D108BD9-81ED-4DB2-BD59-A6C34878D82A}">
                    <a16:rowId xmlns:a16="http://schemas.microsoft.com/office/drawing/2014/main" val="1907183305"/>
                  </a:ext>
                </a:extLst>
              </a:tr>
            </a:tbl>
          </a:graphicData>
        </a:graphic>
      </p:graphicFrame>
      <p:sp>
        <p:nvSpPr>
          <p:cNvPr id="8" name="TextBox 7"/>
          <p:cNvSpPr txBox="1"/>
          <p:nvPr/>
        </p:nvSpPr>
        <p:spPr>
          <a:xfrm>
            <a:off x="7416757" y="1694756"/>
            <a:ext cx="1904239" cy="646331"/>
          </a:xfrm>
          <a:prstGeom prst="rect">
            <a:avLst/>
          </a:prstGeom>
          <a:noFill/>
        </p:spPr>
        <p:txBody>
          <a:bodyPr wrap="none" rtlCol="0">
            <a:spAutoFit/>
          </a:bodyPr>
          <a:lstStyle/>
          <a:p>
            <a:pPr algn="ctr"/>
            <a:r>
              <a:rPr lang="en-US" dirty="0"/>
              <a:t>covariance matrix</a:t>
            </a:r>
          </a:p>
          <a:p>
            <a:pPr algn="ctr"/>
            <a:r>
              <a:rPr lang="en-US" i="1" dirty="0">
                <a:solidFill>
                  <a:srgbClr val="FF0000"/>
                </a:solidFill>
              </a:rPr>
              <a:t>in population</a:t>
            </a:r>
          </a:p>
        </p:txBody>
      </p:sp>
      <p:sp>
        <p:nvSpPr>
          <p:cNvPr id="4" name="TextBox 3"/>
          <p:cNvSpPr txBox="1"/>
          <p:nvPr/>
        </p:nvSpPr>
        <p:spPr>
          <a:xfrm>
            <a:off x="5846112" y="3012707"/>
            <a:ext cx="490840" cy="830997"/>
          </a:xfrm>
          <a:prstGeom prst="rect">
            <a:avLst/>
          </a:prstGeom>
          <a:noFill/>
        </p:spPr>
        <p:txBody>
          <a:bodyPr wrap="none" rtlCol="0">
            <a:spAutoFit/>
          </a:bodyPr>
          <a:lstStyle/>
          <a:p>
            <a:r>
              <a:rPr lang="en-US" sz="4800" dirty="0"/>
              <a:t>≈</a:t>
            </a:r>
          </a:p>
        </p:txBody>
      </p:sp>
    </p:spTree>
    <p:extLst>
      <p:ext uri="{BB962C8B-B14F-4D97-AF65-F5344CB8AC3E}">
        <p14:creationId xmlns:p14="http://schemas.microsoft.com/office/powerpoint/2010/main" val="38938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a:xfrm>
            <a:off x="842028" y="37203"/>
            <a:ext cx="10515600" cy="2445745"/>
          </a:xfrm>
        </p:spPr>
        <p:txBody>
          <a:bodyPr>
            <a:normAutofit/>
          </a:bodyPr>
          <a:lstStyle/>
          <a:p>
            <a:r>
              <a:rPr lang="en-US" dirty="0"/>
              <a:t>For the proposed model,</a:t>
            </a:r>
            <a:br>
              <a:rPr lang="en-US" dirty="0"/>
            </a:br>
            <a:r>
              <a:rPr lang="en-US" dirty="0"/>
              <a:t>estimate parameters from the data,</a:t>
            </a:r>
            <a:br>
              <a:rPr lang="en-US" dirty="0"/>
            </a:br>
            <a:r>
              <a:rPr lang="en-US" dirty="0"/>
              <a:t>and evaluate model fit to the data</a:t>
            </a:r>
          </a:p>
        </p:txBody>
      </p:sp>
      <p:sp>
        <p:nvSpPr>
          <p:cNvPr id="6" name="TextBox 5"/>
          <p:cNvSpPr txBox="1"/>
          <p:nvPr/>
        </p:nvSpPr>
        <p:spPr>
          <a:xfrm>
            <a:off x="7146418" y="2598194"/>
            <a:ext cx="2165786" cy="461665"/>
          </a:xfrm>
          <a:prstGeom prst="rect">
            <a:avLst/>
          </a:prstGeom>
          <a:noFill/>
        </p:spPr>
        <p:txBody>
          <a:bodyPr wrap="none" rtlCol="0">
            <a:spAutoFit/>
          </a:bodyPr>
          <a:lstStyle/>
          <a:p>
            <a:r>
              <a:rPr lang="en-US" sz="2400" dirty="0" err="1"/>
              <a:t>cov</a:t>
            </a:r>
            <a:r>
              <a:rPr lang="en-US" sz="2400" dirty="0"/>
              <a:t>(</a:t>
            </a:r>
            <a:r>
              <a:rPr lang="en-US" sz="2400" dirty="0" err="1"/>
              <a:t>x,y,z</a:t>
            </a:r>
            <a:r>
              <a:rPr lang="en-US" sz="2400" dirty="0"/>
              <a:t>)</a:t>
            </a:r>
            <a:r>
              <a:rPr lang="en-US" sz="2400" baseline="-25000" dirty="0"/>
              <a:t>sample</a:t>
            </a:r>
            <a:r>
              <a:rPr lang="en-US" sz="2000" dirty="0"/>
              <a:t>  =</a:t>
            </a:r>
          </a:p>
        </p:txBody>
      </p:sp>
      <p:graphicFrame>
        <p:nvGraphicFramePr>
          <p:cNvPr id="35" name="Table 34"/>
          <p:cNvGraphicFramePr>
            <a:graphicFrameLocks noGrp="1"/>
          </p:cNvGraphicFramePr>
          <p:nvPr>
            <p:extLst/>
          </p:nvPr>
        </p:nvGraphicFramePr>
        <p:xfrm>
          <a:off x="9455610" y="1852891"/>
          <a:ext cx="2625858" cy="2085267"/>
        </p:xfrm>
        <a:graphic>
          <a:graphicData uri="http://schemas.openxmlformats.org/drawingml/2006/table">
            <a:tbl>
              <a:tblPr firstRow="1" bandRow="1">
                <a:tableStyleId>{5940675A-B579-460E-94D1-54222C63F5DA}</a:tableStyleId>
              </a:tblPr>
              <a:tblGrid>
                <a:gridCol w="875286">
                  <a:extLst>
                    <a:ext uri="{9D8B030D-6E8A-4147-A177-3AD203B41FA5}">
                      <a16:colId xmlns:a16="http://schemas.microsoft.com/office/drawing/2014/main" val="2014159328"/>
                    </a:ext>
                  </a:extLst>
                </a:gridCol>
                <a:gridCol w="875286">
                  <a:extLst>
                    <a:ext uri="{9D8B030D-6E8A-4147-A177-3AD203B41FA5}">
                      <a16:colId xmlns:a16="http://schemas.microsoft.com/office/drawing/2014/main" val="2593189372"/>
                    </a:ext>
                  </a:extLst>
                </a:gridCol>
                <a:gridCol w="875286">
                  <a:extLst>
                    <a:ext uri="{9D8B030D-6E8A-4147-A177-3AD203B41FA5}">
                      <a16:colId xmlns:a16="http://schemas.microsoft.com/office/drawing/2014/main" val="632694181"/>
                    </a:ext>
                  </a:extLst>
                </a:gridCol>
              </a:tblGrid>
              <a:tr h="695089">
                <a:tc>
                  <a:txBody>
                    <a:bodyPr/>
                    <a:lstStyle/>
                    <a:p>
                      <a:pPr algn="ctr"/>
                      <a:r>
                        <a:rPr lang="en-US" sz="2800" dirty="0"/>
                        <a:t>.94</a:t>
                      </a:r>
                    </a:p>
                  </a:txBody>
                  <a:tcPr marL="78149" marR="78149" marT="39075" marB="39075" anchor="ctr">
                    <a:solidFill>
                      <a:schemeClr val="bg2"/>
                    </a:solidFill>
                  </a:tcPr>
                </a:tc>
                <a:tc>
                  <a:txBody>
                    <a:bodyPr/>
                    <a:lstStyle/>
                    <a:p>
                      <a:pPr algn="ctr"/>
                      <a:endParaRPr lang="en-US" sz="2800"/>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4147233704"/>
                  </a:ext>
                </a:extLst>
              </a:tr>
              <a:tr h="695089">
                <a:tc>
                  <a:txBody>
                    <a:bodyPr/>
                    <a:lstStyle/>
                    <a:p>
                      <a:pPr algn="ctr"/>
                      <a:r>
                        <a:rPr lang="en-US" sz="2800" dirty="0"/>
                        <a:t>.33</a:t>
                      </a:r>
                    </a:p>
                  </a:txBody>
                  <a:tcPr marL="78149" marR="78149" marT="39075" marB="39075" anchor="ctr">
                    <a:solidFill>
                      <a:schemeClr val="bg2"/>
                    </a:solidFill>
                  </a:tcPr>
                </a:tc>
                <a:tc>
                  <a:txBody>
                    <a:bodyPr/>
                    <a:lstStyle/>
                    <a:p>
                      <a:pPr algn="ctr"/>
                      <a:r>
                        <a:rPr lang="en-US" sz="2800" dirty="0"/>
                        <a:t>1.02</a:t>
                      </a:r>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2675684621"/>
                  </a:ext>
                </a:extLst>
              </a:tr>
              <a:tr h="695089">
                <a:tc>
                  <a:txBody>
                    <a:bodyPr/>
                    <a:lstStyle/>
                    <a:p>
                      <a:pPr algn="ctr"/>
                      <a:r>
                        <a:rPr lang="en-US" sz="2800" dirty="0"/>
                        <a:t>.27</a:t>
                      </a:r>
                    </a:p>
                  </a:txBody>
                  <a:tcPr marL="78149" marR="78149" marT="39075" marB="39075" anchor="ctr">
                    <a:solidFill>
                      <a:schemeClr val="bg2"/>
                    </a:solidFill>
                  </a:tcPr>
                </a:tc>
                <a:tc>
                  <a:txBody>
                    <a:bodyPr/>
                    <a:lstStyle/>
                    <a:p>
                      <a:pPr algn="ctr"/>
                      <a:r>
                        <a:rPr lang="en-US" sz="2800" dirty="0"/>
                        <a:t>.62</a:t>
                      </a:r>
                    </a:p>
                  </a:txBody>
                  <a:tcPr marL="78149" marR="78149" marT="39075" marB="39075" anchor="ctr">
                    <a:solidFill>
                      <a:schemeClr val="bg2"/>
                    </a:solidFill>
                  </a:tcPr>
                </a:tc>
                <a:tc>
                  <a:txBody>
                    <a:bodyPr/>
                    <a:lstStyle/>
                    <a:p>
                      <a:pPr algn="ctr"/>
                      <a:r>
                        <a:rPr lang="en-US" sz="2800" dirty="0"/>
                        <a:t>1.02</a:t>
                      </a:r>
                    </a:p>
                  </a:txBody>
                  <a:tcPr marL="78149" marR="78149" marT="39075" marB="39075" anchor="ctr">
                    <a:solidFill>
                      <a:schemeClr val="bg2"/>
                    </a:solidFill>
                  </a:tcPr>
                </a:tc>
                <a:extLst>
                  <a:ext uri="{0D108BD9-81ED-4DB2-BD59-A6C34878D82A}">
                    <a16:rowId xmlns:a16="http://schemas.microsoft.com/office/drawing/2014/main" val="1907183305"/>
                  </a:ext>
                </a:extLst>
              </a:tr>
            </a:tbl>
          </a:graphicData>
        </a:graphic>
      </p:graphicFrame>
      <p:sp>
        <p:nvSpPr>
          <p:cNvPr id="37" name="TextBox 92"/>
          <p:cNvSpPr txBox="1">
            <a:spLocks noChangeArrowheads="1"/>
          </p:cNvSpPr>
          <p:nvPr/>
        </p:nvSpPr>
        <p:spPr bwMode="auto">
          <a:xfrm>
            <a:off x="1692101" y="3109572"/>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x</a:t>
            </a:r>
          </a:p>
        </p:txBody>
      </p:sp>
      <p:cxnSp>
        <p:nvCxnSpPr>
          <p:cNvPr id="39" name="Straight Arrow Connector 38"/>
          <p:cNvCxnSpPr>
            <a:stCxn id="46" idx="3"/>
            <a:endCxn id="48" idx="1"/>
          </p:cNvCxnSpPr>
          <p:nvPr/>
        </p:nvCxnSpPr>
        <p:spPr bwMode="auto">
          <a:xfrm>
            <a:off x="2275529" y="3309628"/>
            <a:ext cx="1298398" cy="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40" name="Freeform 39"/>
          <p:cNvSpPr/>
          <p:nvPr/>
        </p:nvSpPr>
        <p:spPr bwMode="auto">
          <a:xfrm rot="16200000">
            <a:off x="1170861" y="3173518"/>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41" name="TextBox 59"/>
          <p:cNvSpPr txBox="1">
            <a:spLocks noChangeArrowheads="1"/>
          </p:cNvSpPr>
          <p:nvPr/>
        </p:nvSpPr>
        <p:spPr bwMode="auto">
          <a:xfrm>
            <a:off x="681819" y="3090637"/>
            <a:ext cx="453970"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x</a:t>
            </a:r>
          </a:p>
        </p:txBody>
      </p:sp>
      <p:sp>
        <p:nvSpPr>
          <p:cNvPr id="42" name="Oval 41"/>
          <p:cNvSpPr/>
          <p:nvPr/>
        </p:nvSpPr>
        <p:spPr bwMode="auto">
          <a:xfrm>
            <a:off x="4870134" y="3041401"/>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43" name="Freeform 42"/>
          <p:cNvSpPr/>
          <p:nvPr/>
        </p:nvSpPr>
        <p:spPr bwMode="auto">
          <a:xfrm rot="5400000">
            <a:off x="5405121" y="3192214"/>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44" name="TextBox 84"/>
          <p:cNvSpPr txBox="1">
            <a:spLocks noChangeArrowheads="1"/>
          </p:cNvSpPr>
          <p:nvPr/>
        </p:nvSpPr>
        <p:spPr bwMode="auto">
          <a:xfrm>
            <a:off x="4943977" y="3124151"/>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y</a:t>
            </a:r>
            <a:endParaRPr lang="en-US" dirty="0"/>
          </a:p>
        </p:txBody>
      </p:sp>
      <p:cxnSp>
        <p:nvCxnSpPr>
          <p:cNvPr id="45" name="Straight Arrow Connector 44"/>
          <p:cNvCxnSpPr>
            <a:stCxn id="42" idx="2"/>
            <a:endCxn id="48" idx="3"/>
          </p:cNvCxnSpPr>
          <p:nvPr/>
        </p:nvCxnSpPr>
        <p:spPr bwMode="auto">
          <a:xfrm flipH="1">
            <a:off x="4429590" y="3308101"/>
            <a:ext cx="440544" cy="1527"/>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46" name="Rectangle 45"/>
          <p:cNvSpPr/>
          <p:nvPr/>
        </p:nvSpPr>
        <p:spPr bwMode="auto">
          <a:xfrm>
            <a:off x="1419866" y="2938946"/>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47" name="TextBox 92"/>
          <p:cNvSpPr txBox="1">
            <a:spLocks noChangeArrowheads="1"/>
          </p:cNvSpPr>
          <p:nvPr/>
        </p:nvSpPr>
        <p:spPr bwMode="auto">
          <a:xfrm>
            <a:off x="3844450" y="3109573"/>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p>
        </p:txBody>
      </p:sp>
      <p:sp>
        <p:nvSpPr>
          <p:cNvPr id="48" name="Rectangle 47"/>
          <p:cNvSpPr/>
          <p:nvPr/>
        </p:nvSpPr>
        <p:spPr bwMode="auto">
          <a:xfrm>
            <a:off x="3573927" y="2938946"/>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49" name="Rectangle 48"/>
          <p:cNvSpPr/>
          <p:nvPr/>
        </p:nvSpPr>
        <p:spPr bwMode="auto">
          <a:xfrm>
            <a:off x="4864063" y="464940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cxnSp>
        <p:nvCxnSpPr>
          <p:cNvPr id="50" name="Straight Arrow Connector 49"/>
          <p:cNvCxnSpPr>
            <a:stCxn id="48" idx="2"/>
            <a:endCxn id="49" idx="0"/>
          </p:cNvCxnSpPr>
          <p:nvPr/>
        </p:nvCxnSpPr>
        <p:spPr bwMode="auto">
          <a:xfrm>
            <a:off x="4001759" y="3680309"/>
            <a:ext cx="1290136" cy="969099"/>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51" name="TextBox 92"/>
          <p:cNvSpPr txBox="1">
            <a:spLocks noChangeArrowheads="1"/>
          </p:cNvSpPr>
          <p:nvPr/>
        </p:nvSpPr>
        <p:spPr bwMode="auto">
          <a:xfrm>
            <a:off x="5135441" y="4795646"/>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p>
        </p:txBody>
      </p:sp>
      <p:cxnSp>
        <p:nvCxnSpPr>
          <p:cNvPr id="52" name="Straight Arrow Connector 51"/>
          <p:cNvCxnSpPr>
            <a:stCxn id="54" idx="2"/>
            <a:endCxn id="49" idx="3"/>
          </p:cNvCxnSpPr>
          <p:nvPr/>
        </p:nvCxnSpPr>
        <p:spPr bwMode="auto">
          <a:xfrm flipH="1" flipV="1">
            <a:off x="5719726" y="5020090"/>
            <a:ext cx="425750" cy="5344"/>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53" name="TextBox 58"/>
          <p:cNvSpPr txBox="1">
            <a:spLocks noChangeArrowheads="1"/>
          </p:cNvSpPr>
          <p:nvPr/>
        </p:nvSpPr>
        <p:spPr bwMode="auto">
          <a:xfrm>
            <a:off x="4594311" y="3867068"/>
            <a:ext cx="433901" cy="369332"/>
          </a:xfrm>
          <a:prstGeom prst="rect">
            <a:avLst/>
          </a:prstGeom>
          <a:noFill/>
          <a:ln w="9525">
            <a:noFill/>
            <a:miter lim="800000"/>
            <a:headEnd/>
            <a:tailEnd/>
          </a:ln>
        </p:spPr>
        <p:txBody>
          <a:bodyPr wrap="none">
            <a:spAutoFit/>
          </a:bodyPr>
          <a:lstStyle/>
          <a:p>
            <a:pPr algn="ctr"/>
            <a:r>
              <a:rPr lang="en-US" dirty="0" err="1"/>
              <a:t>b</a:t>
            </a:r>
            <a:r>
              <a:rPr lang="en-US" baseline="-25000" dirty="0" err="1"/>
              <a:t>yz</a:t>
            </a:r>
            <a:endParaRPr lang="en-US" baseline="-25000" dirty="0"/>
          </a:p>
        </p:txBody>
      </p:sp>
      <p:sp>
        <p:nvSpPr>
          <p:cNvPr id="54" name="Oval 53"/>
          <p:cNvSpPr/>
          <p:nvPr/>
        </p:nvSpPr>
        <p:spPr bwMode="auto">
          <a:xfrm>
            <a:off x="6145476" y="4758734"/>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55" name="Freeform 54"/>
          <p:cNvSpPr/>
          <p:nvPr/>
        </p:nvSpPr>
        <p:spPr bwMode="auto">
          <a:xfrm rot="5400000">
            <a:off x="6680463" y="490954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56" name="TextBox 84"/>
          <p:cNvSpPr txBox="1">
            <a:spLocks noChangeArrowheads="1"/>
          </p:cNvSpPr>
          <p:nvPr/>
        </p:nvSpPr>
        <p:spPr bwMode="auto">
          <a:xfrm>
            <a:off x="6219319" y="4841484"/>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z</a:t>
            </a:r>
            <a:endParaRPr lang="en-US" dirty="0"/>
          </a:p>
        </p:txBody>
      </p:sp>
      <p:sp>
        <p:nvSpPr>
          <p:cNvPr id="57" name="TextBox 58"/>
          <p:cNvSpPr txBox="1">
            <a:spLocks noChangeArrowheads="1"/>
          </p:cNvSpPr>
          <p:nvPr/>
        </p:nvSpPr>
        <p:spPr bwMode="auto">
          <a:xfrm>
            <a:off x="5827967" y="4718754"/>
            <a:ext cx="288862" cy="338554"/>
          </a:xfrm>
          <a:prstGeom prst="rect">
            <a:avLst/>
          </a:prstGeom>
          <a:noFill/>
          <a:ln w="9525">
            <a:noFill/>
            <a:miter lim="800000"/>
            <a:headEnd/>
            <a:tailEnd/>
          </a:ln>
        </p:spPr>
        <p:txBody>
          <a:bodyPr wrap="none">
            <a:spAutoFit/>
          </a:bodyPr>
          <a:lstStyle/>
          <a:p>
            <a:pPr algn="ctr"/>
            <a:r>
              <a:rPr lang="en-US" sz="1600"/>
              <a:t>1</a:t>
            </a:r>
          </a:p>
        </p:txBody>
      </p:sp>
      <p:sp>
        <p:nvSpPr>
          <p:cNvPr id="58" name="TextBox 58"/>
          <p:cNvSpPr txBox="1">
            <a:spLocks noChangeArrowheads="1"/>
          </p:cNvSpPr>
          <p:nvPr/>
        </p:nvSpPr>
        <p:spPr bwMode="auto">
          <a:xfrm>
            <a:off x="4546348" y="2986032"/>
            <a:ext cx="288862" cy="338554"/>
          </a:xfrm>
          <a:prstGeom prst="rect">
            <a:avLst/>
          </a:prstGeom>
          <a:noFill/>
          <a:ln w="9525">
            <a:noFill/>
            <a:miter lim="800000"/>
            <a:headEnd/>
            <a:tailEnd/>
          </a:ln>
        </p:spPr>
        <p:txBody>
          <a:bodyPr wrap="none">
            <a:spAutoFit/>
          </a:bodyPr>
          <a:lstStyle/>
          <a:p>
            <a:pPr algn="ctr"/>
            <a:r>
              <a:rPr lang="en-US" sz="1600"/>
              <a:t>1</a:t>
            </a:r>
          </a:p>
        </p:txBody>
      </p:sp>
      <p:sp>
        <p:nvSpPr>
          <p:cNvPr id="59" name="TextBox 59"/>
          <p:cNvSpPr txBox="1">
            <a:spLocks noChangeArrowheads="1"/>
          </p:cNvSpPr>
          <p:nvPr/>
        </p:nvSpPr>
        <p:spPr bwMode="auto">
          <a:xfrm>
            <a:off x="5622891" y="3026863"/>
            <a:ext cx="535724"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uy</a:t>
            </a:r>
          </a:p>
        </p:txBody>
      </p:sp>
      <p:sp>
        <p:nvSpPr>
          <p:cNvPr id="60" name="TextBox 59"/>
          <p:cNvSpPr txBox="1">
            <a:spLocks noChangeArrowheads="1"/>
          </p:cNvSpPr>
          <p:nvPr/>
        </p:nvSpPr>
        <p:spPr bwMode="auto">
          <a:xfrm>
            <a:off x="6836764" y="4726468"/>
            <a:ext cx="535724"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uz</a:t>
            </a:r>
          </a:p>
        </p:txBody>
      </p:sp>
      <p:sp>
        <p:nvSpPr>
          <p:cNvPr id="61" name="TextBox 58"/>
          <p:cNvSpPr txBox="1">
            <a:spLocks noChangeArrowheads="1"/>
          </p:cNvSpPr>
          <p:nvPr/>
        </p:nvSpPr>
        <p:spPr bwMode="auto">
          <a:xfrm>
            <a:off x="2637069" y="2928104"/>
            <a:ext cx="438133" cy="369332"/>
          </a:xfrm>
          <a:prstGeom prst="rect">
            <a:avLst/>
          </a:prstGeom>
          <a:noFill/>
          <a:ln w="9525">
            <a:noFill/>
            <a:miter lim="800000"/>
            <a:headEnd/>
            <a:tailEnd/>
          </a:ln>
        </p:spPr>
        <p:txBody>
          <a:bodyPr wrap="none">
            <a:spAutoFit/>
          </a:bodyPr>
          <a:lstStyle/>
          <a:p>
            <a:pPr algn="ctr"/>
            <a:r>
              <a:rPr lang="en-US" dirty="0" err="1"/>
              <a:t>b</a:t>
            </a:r>
            <a:r>
              <a:rPr lang="en-US" baseline="-25000" dirty="0" err="1"/>
              <a:t>xy</a:t>
            </a:r>
            <a:endParaRPr lang="en-US" baseline="-25000" dirty="0"/>
          </a:p>
        </p:txBody>
      </p:sp>
      <p:sp>
        <p:nvSpPr>
          <p:cNvPr id="2" name="TextBox 1"/>
          <p:cNvSpPr txBox="1"/>
          <p:nvPr/>
        </p:nvSpPr>
        <p:spPr>
          <a:xfrm>
            <a:off x="436522" y="5425852"/>
            <a:ext cx="7589193" cy="1354217"/>
          </a:xfrm>
          <a:prstGeom prst="rect">
            <a:avLst/>
          </a:prstGeom>
          <a:noFill/>
        </p:spPr>
        <p:txBody>
          <a:bodyPr wrap="none" rtlCol="0">
            <a:spAutoFit/>
          </a:bodyPr>
          <a:lstStyle/>
          <a:p>
            <a:pPr>
              <a:spcBef>
                <a:spcPts val="600"/>
              </a:spcBef>
            </a:pPr>
            <a:r>
              <a:rPr lang="en-US" sz="2400" dirty="0"/>
              <a:t> 6 unique elements in the covariance matrix being modeled</a:t>
            </a:r>
          </a:p>
          <a:p>
            <a:pPr>
              <a:spcBef>
                <a:spcPts val="600"/>
              </a:spcBef>
            </a:pPr>
            <a:r>
              <a:rPr lang="en-US" sz="2400" dirty="0"/>
              <a:t> 5 free model parameters</a:t>
            </a:r>
          </a:p>
          <a:p>
            <a:pPr>
              <a:spcBef>
                <a:spcPts val="600"/>
              </a:spcBef>
            </a:pPr>
            <a:r>
              <a:rPr lang="en-US" sz="2400" dirty="0"/>
              <a:t>1 </a:t>
            </a:r>
            <a:r>
              <a:rPr lang="en-US" sz="2400" dirty="0" err="1"/>
              <a:t>df</a:t>
            </a:r>
            <a:endParaRPr lang="en-US" sz="2400" dirty="0"/>
          </a:p>
        </p:txBody>
      </p:sp>
    </p:spTree>
    <p:extLst>
      <p:ext uri="{BB962C8B-B14F-4D97-AF65-F5344CB8AC3E}">
        <p14:creationId xmlns:p14="http://schemas.microsoft.com/office/powerpoint/2010/main" val="2142318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a:xfrm>
            <a:off x="842028" y="37203"/>
            <a:ext cx="10515600" cy="2445745"/>
          </a:xfrm>
        </p:spPr>
        <p:txBody>
          <a:bodyPr>
            <a:normAutofit/>
          </a:bodyPr>
          <a:lstStyle/>
          <a:p>
            <a:r>
              <a:rPr lang="en-US" dirty="0"/>
              <a:t>For the proposed model,</a:t>
            </a:r>
            <a:br>
              <a:rPr lang="en-US" dirty="0"/>
            </a:br>
            <a:r>
              <a:rPr lang="en-US" dirty="0"/>
              <a:t>estimate parameters from the data,</a:t>
            </a:r>
            <a:br>
              <a:rPr lang="en-US" dirty="0"/>
            </a:br>
            <a:r>
              <a:rPr lang="en-US" dirty="0"/>
              <a:t>and evaluate model fit to the data</a:t>
            </a:r>
          </a:p>
        </p:txBody>
      </p:sp>
      <p:sp>
        <p:nvSpPr>
          <p:cNvPr id="6" name="TextBox 5"/>
          <p:cNvSpPr txBox="1"/>
          <p:nvPr/>
        </p:nvSpPr>
        <p:spPr>
          <a:xfrm>
            <a:off x="7146418" y="2598194"/>
            <a:ext cx="2165786" cy="461665"/>
          </a:xfrm>
          <a:prstGeom prst="rect">
            <a:avLst/>
          </a:prstGeom>
          <a:noFill/>
        </p:spPr>
        <p:txBody>
          <a:bodyPr wrap="none" rtlCol="0">
            <a:spAutoFit/>
          </a:bodyPr>
          <a:lstStyle/>
          <a:p>
            <a:r>
              <a:rPr lang="en-US" sz="2400" dirty="0" err="1"/>
              <a:t>cov</a:t>
            </a:r>
            <a:r>
              <a:rPr lang="en-US" sz="2400" dirty="0"/>
              <a:t>(</a:t>
            </a:r>
            <a:r>
              <a:rPr lang="en-US" sz="2400" dirty="0" err="1"/>
              <a:t>x,y,z</a:t>
            </a:r>
            <a:r>
              <a:rPr lang="en-US" sz="2400" dirty="0"/>
              <a:t>)</a:t>
            </a:r>
            <a:r>
              <a:rPr lang="en-US" sz="2400" baseline="-25000" dirty="0"/>
              <a:t>sample</a:t>
            </a:r>
            <a:r>
              <a:rPr lang="en-US" sz="2000" dirty="0"/>
              <a:t>  =</a:t>
            </a:r>
          </a:p>
        </p:txBody>
      </p:sp>
      <p:sp>
        <p:nvSpPr>
          <p:cNvPr id="7" name="TextBox 92"/>
          <p:cNvSpPr txBox="1">
            <a:spLocks noChangeArrowheads="1"/>
          </p:cNvSpPr>
          <p:nvPr/>
        </p:nvSpPr>
        <p:spPr bwMode="auto">
          <a:xfrm>
            <a:off x="1692101" y="3109572"/>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x</a:t>
            </a:r>
          </a:p>
        </p:txBody>
      </p:sp>
      <p:cxnSp>
        <p:nvCxnSpPr>
          <p:cNvPr id="8" name="Straight Arrow Connector 7"/>
          <p:cNvCxnSpPr>
            <a:stCxn id="16" idx="3"/>
            <a:endCxn id="18" idx="1"/>
          </p:cNvCxnSpPr>
          <p:nvPr/>
        </p:nvCxnSpPr>
        <p:spPr bwMode="auto">
          <a:xfrm>
            <a:off x="2275529" y="3309628"/>
            <a:ext cx="1298398" cy="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9" name="Freeform 8"/>
          <p:cNvSpPr/>
          <p:nvPr/>
        </p:nvSpPr>
        <p:spPr bwMode="auto">
          <a:xfrm rot="16200000">
            <a:off x="1170861" y="3173518"/>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1" name="TextBox 59"/>
          <p:cNvSpPr txBox="1">
            <a:spLocks noChangeArrowheads="1"/>
          </p:cNvSpPr>
          <p:nvPr/>
        </p:nvSpPr>
        <p:spPr bwMode="auto">
          <a:xfrm>
            <a:off x="670598" y="3090637"/>
            <a:ext cx="476413" cy="369332"/>
          </a:xfrm>
          <a:prstGeom prst="rect">
            <a:avLst/>
          </a:prstGeom>
          <a:noFill/>
          <a:ln w="9525">
            <a:noFill/>
            <a:miter lim="800000"/>
            <a:headEnd/>
            <a:tailEnd/>
          </a:ln>
        </p:spPr>
        <p:txBody>
          <a:bodyPr wrap="none">
            <a:spAutoFit/>
          </a:bodyPr>
          <a:lstStyle/>
          <a:p>
            <a:pPr algn="ctr"/>
            <a:r>
              <a:rPr lang="en-US" dirty="0"/>
              <a:t>.94</a:t>
            </a:r>
            <a:endParaRPr lang="en-US" baseline="-25000" dirty="0"/>
          </a:p>
        </p:txBody>
      </p:sp>
      <p:sp>
        <p:nvSpPr>
          <p:cNvPr id="12" name="Oval 11"/>
          <p:cNvSpPr/>
          <p:nvPr/>
        </p:nvSpPr>
        <p:spPr bwMode="auto">
          <a:xfrm>
            <a:off x="4870134" y="3041401"/>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13" name="Freeform 12"/>
          <p:cNvSpPr/>
          <p:nvPr/>
        </p:nvSpPr>
        <p:spPr bwMode="auto">
          <a:xfrm rot="5400000">
            <a:off x="5405121" y="3192214"/>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4" name="TextBox 84"/>
          <p:cNvSpPr txBox="1">
            <a:spLocks noChangeArrowheads="1"/>
          </p:cNvSpPr>
          <p:nvPr/>
        </p:nvSpPr>
        <p:spPr bwMode="auto">
          <a:xfrm>
            <a:off x="4943977" y="3124151"/>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y</a:t>
            </a:r>
            <a:endParaRPr lang="en-US" dirty="0"/>
          </a:p>
        </p:txBody>
      </p:sp>
      <p:cxnSp>
        <p:nvCxnSpPr>
          <p:cNvPr id="15" name="Straight Arrow Connector 14"/>
          <p:cNvCxnSpPr>
            <a:stCxn id="12" idx="2"/>
            <a:endCxn id="18" idx="3"/>
          </p:cNvCxnSpPr>
          <p:nvPr/>
        </p:nvCxnSpPr>
        <p:spPr bwMode="auto">
          <a:xfrm flipH="1">
            <a:off x="4429590" y="3308101"/>
            <a:ext cx="440544" cy="1527"/>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6" name="Rectangle 15"/>
          <p:cNvSpPr/>
          <p:nvPr/>
        </p:nvSpPr>
        <p:spPr bwMode="auto">
          <a:xfrm>
            <a:off x="1419866" y="2938946"/>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17" name="TextBox 92"/>
          <p:cNvSpPr txBox="1">
            <a:spLocks noChangeArrowheads="1"/>
          </p:cNvSpPr>
          <p:nvPr/>
        </p:nvSpPr>
        <p:spPr bwMode="auto">
          <a:xfrm>
            <a:off x="3844450" y="3109573"/>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p>
        </p:txBody>
      </p:sp>
      <p:sp>
        <p:nvSpPr>
          <p:cNvPr id="18" name="Rectangle 17"/>
          <p:cNvSpPr/>
          <p:nvPr/>
        </p:nvSpPr>
        <p:spPr bwMode="auto">
          <a:xfrm>
            <a:off x="3573927" y="2938946"/>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20" name="Rectangle 19"/>
          <p:cNvSpPr/>
          <p:nvPr/>
        </p:nvSpPr>
        <p:spPr bwMode="auto">
          <a:xfrm>
            <a:off x="4864063" y="464940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cxnSp>
        <p:nvCxnSpPr>
          <p:cNvPr id="21" name="Straight Arrow Connector 20"/>
          <p:cNvCxnSpPr>
            <a:stCxn id="18" idx="2"/>
            <a:endCxn id="20" idx="0"/>
          </p:cNvCxnSpPr>
          <p:nvPr/>
        </p:nvCxnSpPr>
        <p:spPr bwMode="auto">
          <a:xfrm>
            <a:off x="4001759" y="3680309"/>
            <a:ext cx="1290136" cy="969099"/>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22" name="TextBox 92"/>
          <p:cNvSpPr txBox="1">
            <a:spLocks noChangeArrowheads="1"/>
          </p:cNvSpPr>
          <p:nvPr/>
        </p:nvSpPr>
        <p:spPr bwMode="auto">
          <a:xfrm>
            <a:off x="5135441" y="4795646"/>
            <a:ext cx="312906"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p>
        </p:txBody>
      </p:sp>
      <p:cxnSp>
        <p:nvCxnSpPr>
          <p:cNvPr id="23" name="Straight Arrow Connector 22"/>
          <p:cNvCxnSpPr>
            <a:stCxn id="25" idx="2"/>
            <a:endCxn id="20" idx="3"/>
          </p:cNvCxnSpPr>
          <p:nvPr/>
        </p:nvCxnSpPr>
        <p:spPr bwMode="auto">
          <a:xfrm flipH="1" flipV="1">
            <a:off x="5719726" y="5020090"/>
            <a:ext cx="425750" cy="5344"/>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24" name="TextBox 58"/>
          <p:cNvSpPr txBox="1">
            <a:spLocks noChangeArrowheads="1"/>
          </p:cNvSpPr>
          <p:nvPr/>
        </p:nvSpPr>
        <p:spPr bwMode="auto">
          <a:xfrm>
            <a:off x="4573055" y="3867068"/>
            <a:ext cx="476413" cy="369332"/>
          </a:xfrm>
          <a:prstGeom prst="rect">
            <a:avLst/>
          </a:prstGeom>
          <a:noFill/>
          <a:ln w="9525">
            <a:noFill/>
            <a:miter lim="800000"/>
            <a:headEnd/>
            <a:tailEnd/>
          </a:ln>
        </p:spPr>
        <p:txBody>
          <a:bodyPr wrap="none">
            <a:spAutoFit/>
          </a:bodyPr>
          <a:lstStyle/>
          <a:p>
            <a:pPr algn="ctr"/>
            <a:r>
              <a:rPr lang="en-US" dirty="0"/>
              <a:t>.61</a:t>
            </a:r>
            <a:endParaRPr lang="en-US" baseline="-25000" dirty="0"/>
          </a:p>
        </p:txBody>
      </p:sp>
      <p:sp>
        <p:nvSpPr>
          <p:cNvPr id="25" name="Oval 24"/>
          <p:cNvSpPr/>
          <p:nvPr/>
        </p:nvSpPr>
        <p:spPr bwMode="auto">
          <a:xfrm>
            <a:off x="6145476" y="4758734"/>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26" name="Freeform 25"/>
          <p:cNvSpPr/>
          <p:nvPr/>
        </p:nvSpPr>
        <p:spPr bwMode="auto">
          <a:xfrm rot="5400000">
            <a:off x="6680463" y="490954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27" name="TextBox 84"/>
          <p:cNvSpPr txBox="1">
            <a:spLocks noChangeArrowheads="1"/>
          </p:cNvSpPr>
          <p:nvPr/>
        </p:nvSpPr>
        <p:spPr bwMode="auto">
          <a:xfrm>
            <a:off x="6219319" y="4841484"/>
            <a:ext cx="373820" cy="369332"/>
          </a:xfrm>
          <a:prstGeom prst="rect">
            <a:avLst/>
          </a:prstGeom>
          <a:noFill/>
          <a:ln w="9525">
            <a:noFill/>
            <a:miter lim="800000"/>
            <a:headEnd/>
            <a:tailEnd/>
          </a:ln>
        </p:spPr>
        <p:txBody>
          <a:bodyPr wrap="none">
            <a:spAutoFit/>
          </a:bodyPr>
          <a:lstStyle/>
          <a:p>
            <a:pPr algn="ctr"/>
            <a:r>
              <a:rPr lang="en-US" i="1" dirty="0" err="1"/>
              <a:t>u</a:t>
            </a:r>
            <a:r>
              <a:rPr lang="en-US" baseline="-25000" dirty="0" err="1"/>
              <a:t>z</a:t>
            </a:r>
            <a:endParaRPr lang="en-US" dirty="0"/>
          </a:p>
        </p:txBody>
      </p:sp>
      <p:sp>
        <p:nvSpPr>
          <p:cNvPr id="29" name="TextBox 58"/>
          <p:cNvSpPr txBox="1">
            <a:spLocks noChangeArrowheads="1"/>
          </p:cNvSpPr>
          <p:nvPr/>
        </p:nvSpPr>
        <p:spPr bwMode="auto">
          <a:xfrm>
            <a:off x="5827967" y="4718754"/>
            <a:ext cx="288862" cy="338554"/>
          </a:xfrm>
          <a:prstGeom prst="rect">
            <a:avLst/>
          </a:prstGeom>
          <a:noFill/>
          <a:ln w="9525">
            <a:noFill/>
            <a:miter lim="800000"/>
            <a:headEnd/>
            <a:tailEnd/>
          </a:ln>
        </p:spPr>
        <p:txBody>
          <a:bodyPr wrap="none">
            <a:spAutoFit/>
          </a:bodyPr>
          <a:lstStyle/>
          <a:p>
            <a:pPr algn="ctr"/>
            <a:r>
              <a:rPr lang="en-US" sz="1600"/>
              <a:t>1</a:t>
            </a:r>
          </a:p>
        </p:txBody>
      </p:sp>
      <p:sp>
        <p:nvSpPr>
          <p:cNvPr id="30" name="TextBox 58"/>
          <p:cNvSpPr txBox="1">
            <a:spLocks noChangeArrowheads="1"/>
          </p:cNvSpPr>
          <p:nvPr/>
        </p:nvSpPr>
        <p:spPr bwMode="auto">
          <a:xfrm>
            <a:off x="4546348" y="2986032"/>
            <a:ext cx="288862" cy="338554"/>
          </a:xfrm>
          <a:prstGeom prst="rect">
            <a:avLst/>
          </a:prstGeom>
          <a:noFill/>
          <a:ln w="9525">
            <a:noFill/>
            <a:miter lim="800000"/>
            <a:headEnd/>
            <a:tailEnd/>
          </a:ln>
        </p:spPr>
        <p:txBody>
          <a:bodyPr wrap="none">
            <a:spAutoFit/>
          </a:bodyPr>
          <a:lstStyle/>
          <a:p>
            <a:pPr algn="ctr"/>
            <a:r>
              <a:rPr lang="en-US" sz="1600"/>
              <a:t>1</a:t>
            </a:r>
          </a:p>
        </p:txBody>
      </p:sp>
      <p:sp>
        <p:nvSpPr>
          <p:cNvPr id="31" name="TextBox 59"/>
          <p:cNvSpPr txBox="1">
            <a:spLocks noChangeArrowheads="1"/>
          </p:cNvSpPr>
          <p:nvPr/>
        </p:nvSpPr>
        <p:spPr bwMode="auto">
          <a:xfrm>
            <a:off x="5652547" y="3026863"/>
            <a:ext cx="476413" cy="369332"/>
          </a:xfrm>
          <a:prstGeom prst="rect">
            <a:avLst/>
          </a:prstGeom>
          <a:noFill/>
          <a:ln w="9525">
            <a:noFill/>
            <a:miter lim="800000"/>
            <a:headEnd/>
            <a:tailEnd/>
          </a:ln>
        </p:spPr>
        <p:txBody>
          <a:bodyPr wrap="none">
            <a:spAutoFit/>
          </a:bodyPr>
          <a:lstStyle/>
          <a:p>
            <a:pPr algn="ctr"/>
            <a:r>
              <a:rPr lang="en-US" dirty="0"/>
              <a:t>.90</a:t>
            </a:r>
            <a:endParaRPr lang="en-US" baseline="-25000" dirty="0"/>
          </a:p>
        </p:txBody>
      </p:sp>
      <p:sp>
        <p:nvSpPr>
          <p:cNvPr id="32" name="TextBox 59"/>
          <p:cNvSpPr txBox="1">
            <a:spLocks noChangeArrowheads="1"/>
          </p:cNvSpPr>
          <p:nvPr/>
        </p:nvSpPr>
        <p:spPr bwMode="auto">
          <a:xfrm>
            <a:off x="6866420" y="4726468"/>
            <a:ext cx="476413" cy="369332"/>
          </a:xfrm>
          <a:prstGeom prst="rect">
            <a:avLst/>
          </a:prstGeom>
          <a:noFill/>
          <a:ln w="9525">
            <a:noFill/>
            <a:miter lim="800000"/>
            <a:headEnd/>
            <a:tailEnd/>
          </a:ln>
        </p:spPr>
        <p:txBody>
          <a:bodyPr wrap="none">
            <a:spAutoFit/>
          </a:bodyPr>
          <a:lstStyle/>
          <a:p>
            <a:pPr algn="ctr"/>
            <a:r>
              <a:rPr lang="en-US" dirty="0"/>
              <a:t>.63</a:t>
            </a:r>
            <a:endParaRPr lang="en-US" baseline="-25000" dirty="0"/>
          </a:p>
        </p:txBody>
      </p:sp>
      <p:sp>
        <p:nvSpPr>
          <p:cNvPr id="34" name="TextBox 58"/>
          <p:cNvSpPr txBox="1">
            <a:spLocks noChangeArrowheads="1"/>
          </p:cNvSpPr>
          <p:nvPr/>
        </p:nvSpPr>
        <p:spPr bwMode="auto">
          <a:xfrm>
            <a:off x="2617929" y="2928104"/>
            <a:ext cx="476413" cy="369332"/>
          </a:xfrm>
          <a:prstGeom prst="rect">
            <a:avLst/>
          </a:prstGeom>
          <a:noFill/>
          <a:ln w="9525">
            <a:noFill/>
            <a:miter lim="800000"/>
            <a:headEnd/>
            <a:tailEnd/>
          </a:ln>
        </p:spPr>
        <p:txBody>
          <a:bodyPr wrap="none">
            <a:spAutoFit/>
          </a:bodyPr>
          <a:lstStyle/>
          <a:p>
            <a:pPr algn="ctr"/>
            <a:r>
              <a:rPr lang="en-US" dirty="0"/>
              <a:t>.35</a:t>
            </a:r>
            <a:endParaRPr lang="en-US" baseline="-25000" dirty="0"/>
          </a:p>
        </p:txBody>
      </p:sp>
      <p:graphicFrame>
        <p:nvGraphicFramePr>
          <p:cNvPr id="35" name="Table 34"/>
          <p:cNvGraphicFramePr>
            <a:graphicFrameLocks noGrp="1"/>
          </p:cNvGraphicFramePr>
          <p:nvPr>
            <p:extLst/>
          </p:nvPr>
        </p:nvGraphicFramePr>
        <p:xfrm>
          <a:off x="9455610" y="1852891"/>
          <a:ext cx="2625858" cy="2085267"/>
        </p:xfrm>
        <a:graphic>
          <a:graphicData uri="http://schemas.openxmlformats.org/drawingml/2006/table">
            <a:tbl>
              <a:tblPr firstRow="1" bandRow="1">
                <a:tableStyleId>{5940675A-B579-460E-94D1-54222C63F5DA}</a:tableStyleId>
              </a:tblPr>
              <a:tblGrid>
                <a:gridCol w="875286">
                  <a:extLst>
                    <a:ext uri="{9D8B030D-6E8A-4147-A177-3AD203B41FA5}">
                      <a16:colId xmlns:a16="http://schemas.microsoft.com/office/drawing/2014/main" val="2014159328"/>
                    </a:ext>
                  </a:extLst>
                </a:gridCol>
                <a:gridCol w="875286">
                  <a:extLst>
                    <a:ext uri="{9D8B030D-6E8A-4147-A177-3AD203B41FA5}">
                      <a16:colId xmlns:a16="http://schemas.microsoft.com/office/drawing/2014/main" val="2593189372"/>
                    </a:ext>
                  </a:extLst>
                </a:gridCol>
                <a:gridCol w="875286">
                  <a:extLst>
                    <a:ext uri="{9D8B030D-6E8A-4147-A177-3AD203B41FA5}">
                      <a16:colId xmlns:a16="http://schemas.microsoft.com/office/drawing/2014/main" val="632694181"/>
                    </a:ext>
                  </a:extLst>
                </a:gridCol>
              </a:tblGrid>
              <a:tr h="695089">
                <a:tc>
                  <a:txBody>
                    <a:bodyPr/>
                    <a:lstStyle/>
                    <a:p>
                      <a:pPr algn="ctr"/>
                      <a:r>
                        <a:rPr lang="en-US" sz="2800" dirty="0"/>
                        <a:t>.94</a:t>
                      </a:r>
                    </a:p>
                  </a:txBody>
                  <a:tcPr marL="78149" marR="78149" marT="39075" marB="39075" anchor="ctr">
                    <a:solidFill>
                      <a:schemeClr val="bg2"/>
                    </a:solidFill>
                  </a:tcPr>
                </a:tc>
                <a:tc>
                  <a:txBody>
                    <a:bodyPr/>
                    <a:lstStyle/>
                    <a:p>
                      <a:pPr algn="ctr"/>
                      <a:endParaRPr lang="en-US" sz="2800"/>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4147233704"/>
                  </a:ext>
                </a:extLst>
              </a:tr>
              <a:tr h="695089">
                <a:tc>
                  <a:txBody>
                    <a:bodyPr/>
                    <a:lstStyle/>
                    <a:p>
                      <a:pPr algn="ctr"/>
                      <a:r>
                        <a:rPr lang="en-US" sz="2800" dirty="0"/>
                        <a:t>.33</a:t>
                      </a:r>
                    </a:p>
                  </a:txBody>
                  <a:tcPr marL="78149" marR="78149" marT="39075" marB="39075" anchor="ctr">
                    <a:solidFill>
                      <a:schemeClr val="bg2"/>
                    </a:solidFill>
                  </a:tcPr>
                </a:tc>
                <a:tc>
                  <a:txBody>
                    <a:bodyPr/>
                    <a:lstStyle/>
                    <a:p>
                      <a:pPr algn="ctr"/>
                      <a:r>
                        <a:rPr lang="en-US" sz="2800" dirty="0"/>
                        <a:t>1.02</a:t>
                      </a:r>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2675684621"/>
                  </a:ext>
                </a:extLst>
              </a:tr>
              <a:tr h="695089">
                <a:tc>
                  <a:txBody>
                    <a:bodyPr/>
                    <a:lstStyle/>
                    <a:p>
                      <a:pPr algn="ctr"/>
                      <a:r>
                        <a:rPr lang="en-US" sz="2800" dirty="0"/>
                        <a:t>.27</a:t>
                      </a:r>
                    </a:p>
                  </a:txBody>
                  <a:tcPr marL="78149" marR="78149" marT="39075" marB="39075" anchor="ctr">
                    <a:solidFill>
                      <a:schemeClr val="bg2"/>
                    </a:solidFill>
                  </a:tcPr>
                </a:tc>
                <a:tc>
                  <a:txBody>
                    <a:bodyPr/>
                    <a:lstStyle/>
                    <a:p>
                      <a:pPr algn="ctr"/>
                      <a:r>
                        <a:rPr lang="en-US" sz="2800" dirty="0"/>
                        <a:t>.62</a:t>
                      </a:r>
                    </a:p>
                  </a:txBody>
                  <a:tcPr marL="78149" marR="78149" marT="39075" marB="39075" anchor="ctr">
                    <a:solidFill>
                      <a:schemeClr val="bg2"/>
                    </a:solidFill>
                  </a:tcPr>
                </a:tc>
                <a:tc>
                  <a:txBody>
                    <a:bodyPr/>
                    <a:lstStyle/>
                    <a:p>
                      <a:pPr algn="ctr"/>
                      <a:r>
                        <a:rPr lang="en-US" sz="2800" dirty="0"/>
                        <a:t>1.02</a:t>
                      </a:r>
                    </a:p>
                  </a:txBody>
                  <a:tcPr marL="78149" marR="78149" marT="39075" marB="39075" anchor="ctr">
                    <a:solidFill>
                      <a:schemeClr val="bg2"/>
                    </a:solidFill>
                  </a:tcPr>
                </a:tc>
                <a:extLst>
                  <a:ext uri="{0D108BD9-81ED-4DB2-BD59-A6C34878D82A}">
                    <a16:rowId xmlns:a16="http://schemas.microsoft.com/office/drawing/2014/main" val="1907183305"/>
                  </a:ext>
                </a:extLst>
              </a:tr>
            </a:tbl>
          </a:graphicData>
        </a:graphic>
      </p:graphicFrame>
      <p:sp>
        <p:nvSpPr>
          <p:cNvPr id="36" name="TextBox 35"/>
          <p:cNvSpPr txBox="1"/>
          <p:nvPr/>
        </p:nvSpPr>
        <p:spPr>
          <a:xfrm>
            <a:off x="7146418" y="5233032"/>
            <a:ext cx="2188228" cy="461665"/>
          </a:xfrm>
          <a:prstGeom prst="rect">
            <a:avLst/>
          </a:prstGeom>
          <a:noFill/>
        </p:spPr>
        <p:txBody>
          <a:bodyPr wrap="none" rtlCol="0">
            <a:spAutoFit/>
          </a:bodyPr>
          <a:lstStyle/>
          <a:p>
            <a:r>
              <a:rPr lang="en-US" sz="2400" dirty="0" err="1"/>
              <a:t>cov</a:t>
            </a:r>
            <a:r>
              <a:rPr lang="en-US" sz="2400" dirty="0"/>
              <a:t>(</a:t>
            </a:r>
            <a:r>
              <a:rPr lang="en-US" sz="2400" dirty="0" err="1"/>
              <a:t>x,y,z</a:t>
            </a:r>
            <a:r>
              <a:rPr lang="en-US" sz="2400" dirty="0"/>
              <a:t>)</a:t>
            </a:r>
            <a:r>
              <a:rPr lang="en-US" sz="2400" baseline="-25000" dirty="0"/>
              <a:t>implied</a:t>
            </a:r>
            <a:r>
              <a:rPr lang="en-US" sz="2000" dirty="0"/>
              <a:t>  =</a:t>
            </a:r>
          </a:p>
        </p:txBody>
      </p:sp>
      <p:graphicFrame>
        <p:nvGraphicFramePr>
          <p:cNvPr id="33" name="Table 32"/>
          <p:cNvGraphicFramePr>
            <a:graphicFrameLocks noGrp="1"/>
          </p:cNvGraphicFramePr>
          <p:nvPr>
            <p:extLst/>
          </p:nvPr>
        </p:nvGraphicFramePr>
        <p:xfrm>
          <a:off x="9455610" y="4421232"/>
          <a:ext cx="2625858" cy="2085267"/>
        </p:xfrm>
        <a:graphic>
          <a:graphicData uri="http://schemas.openxmlformats.org/drawingml/2006/table">
            <a:tbl>
              <a:tblPr firstRow="1" bandRow="1">
                <a:tableStyleId>{5940675A-B579-460E-94D1-54222C63F5DA}</a:tableStyleId>
              </a:tblPr>
              <a:tblGrid>
                <a:gridCol w="875286">
                  <a:extLst>
                    <a:ext uri="{9D8B030D-6E8A-4147-A177-3AD203B41FA5}">
                      <a16:colId xmlns:a16="http://schemas.microsoft.com/office/drawing/2014/main" val="2014159328"/>
                    </a:ext>
                  </a:extLst>
                </a:gridCol>
                <a:gridCol w="875286">
                  <a:extLst>
                    <a:ext uri="{9D8B030D-6E8A-4147-A177-3AD203B41FA5}">
                      <a16:colId xmlns:a16="http://schemas.microsoft.com/office/drawing/2014/main" val="2593189372"/>
                    </a:ext>
                  </a:extLst>
                </a:gridCol>
                <a:gridCol w="875286">
                  <a:extLst>
                    <a:ext uri="{9D8B030D-6E8A-4147-A177-3AD203B41FA5}">
                      <a16:colId xmlns:a16="http://schemas.microsoft.com/office/drawing/2014/main" val="632694181"/>
                    </a:ext>
                  </a:extLst>
                </a:gridCol>
              </a:tblGrid>
              <a:tr h="695089">
                <a:tc>
                  <a:txBody>
                    <a:bodyPr/>
                    <a:lstStyle/>
                    <a:p>
                      <a:pPr algn="ctr"/>
                      <a:r>
                        <a:rPr lang="en-US" sz="2800" dirty="0"/>
                        <a:t>.94</a:t>
                      </a:r>
                    </a:p>
                  </a:txBody>
                  <a:tcPr marL="78149" marR="78149" marT="39075" marB="39075" anchor="ctr">
                    <a:solidFill>
                      <a:schemeClr val="bg2"/>
                    </a:solidFill>
                  </a:tcPr>
                </a:tc>
                <a:tc>
                  <a:txBody>
                    <a:bodyPr/>
                    <a:lstStyle/>
                    <a:p>
                      <a:pPr algn="ctr"/>
                      <a:endParaRPr lang="en-US" sz="2800"/>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4147233704"/>
                  </a:ext>
                </a:extLst>
              </a:tr>
              <a:tr h="695089">
                <a:tc>
                  <a:txBody>
                    <a:bodyPr/>
                    <a:lstStyle/>
                    <a:p>
                      <a:pPr algn="ctr"/>
                      <a:r>
                        <a:rPr lang="en-US" sz="2800" dirty="0"/>
                        <a:t>.33</a:t>
                      </a:r>
                    </a:p>
                  </a:txBody>
                  <a:tcPr marL="78149" marR="78149" marT="39075" marB="39075" anchor="ctr">
                    <a:solidFill>
                      <a:schemeClr val="bg2"/>
                    </a:solidFill>
                  </a:tcPr>
                </a:tc>
                <a:tc>
                  <a:txBody>
                    <a:bodyPr/>
                    <a:lstStyle/>
                    <a:p>
                      <a:pPr algn="ctr"/>
                      <a:r>
                        <a:rPr lang="en-US" sz="2800" dirty="0"/>
                        <a:t>1.03</a:t>
                      </a:r>
                    </a:p>
                  </a:txBody>
                  <a:tcPr marL="78149" marR="78149" marT="39075" marB="39075" anchor="ctr">
                    <a:solidFill>
                      <a:schemeClr val="bg2"/>
                    </a:solidFill>
                  </a:tcPr>
                </a:tc>
                <a:tc>
                  <a:txBody>
                    <a:bodyPr/>
                    <a:lstStyle/>
                    <a:p>
                      <a:pPr algn="ctr"/>
                      <a:endParaRPr lang="en-US" sz="2800" dirty="0"/>
                    </a:p>
                  </a:txBody>
                  <a:tcPr marL="78149" marR="78149" marT="39075" marB="39075" anchor="ctr">
                    <a:solidFill>
                      <a:schemeClr val="bg2"/>
                    </a:solidFill>
                  </a:tcPr>
                </a:tc>
                <a:extLst>
                  <a:ext uri="{0D108BD9-81ED-4DB2-BD59-A6C34878D82A}">
                    <a16:rowId xmlns:a16="http://schemas.microsoft.com/office/drawing/2014/main" val="2675684621"/>
                  </a:ext>
                </a:extLst>
              </a:tr>
              <a:tr h="695089">
                <a:tc>
                  <a:txBody>
                    <a:bodyPr/>
                    <a:lstStyle/>
                    <a:p>
                      <a:pPr algn="ctr"/>
                      <a:r>
                        <a:rPr lang="en-US" sz="2800" dirty="0"/>
                        <a:t>.20</a:t>
                      </a:r>
                    </a:p>
                  </a:txBody>
                  <a:tcPr marL="78149" marR="78149" marT="39075" marB="39075" anchor="ctr">
                    <a:solidFill>
                      <a:schemeClr val="bg2"/>
                    </a:solidFill>
                  </a:tcPr>
                </a:tc>
                <a:tc>
                  <a:txBody>
                    <a:bodyPr/>
                    <a:lstStyle/>
                    <a:p>
                      <a:pPr algn="ctr"/>
                      <a:r>
                        <a:rPr lang="en-US" sz="2800" dirty="0"/>
                        <a:t>.63</a:t>
                      </a:r>
                    </a:p>
                  </a:txBody>
                  <a:tcPr marL="78149" marR="78149" marT="39075" marB="39075" anchor="ctr">
                    <a:solidFill>
                      <a:schemeClr val="bg2"/>
                    </a:solidFill>
                  </a:tcPr>
                </a:tc>
                <a:tc>
                  <a:txBody>
                    <a:bodyPr/>
                    <a:lstStyle/>
                    <a:p>
                      <a:pPr algn="ctr"/>
                      <a:r>
                        <a:rPr lang="en-US" sz="2800" dirty="0"/>
                        <a:t>1.00</a:t>
                      </a:r>
                    </a:p>
                  </a:txBody>
                  <a:tcPr marL="78149" marR="78149" marT="39075" marB="39075" anchor="ctr">
                    <a:solidFill>
                      <a:schemeClr val="bg2"/>
                    </a:solidFill>
                  </a:tcPr>
                </a:tc>
                <a:extLst>
                  <a:ext uri="{0D108BD9-81ED-4DB2-BD59-A6C34878D82A}">
                    <a16:rowId xmlns:a16="http://schemas.microsoft.com/office/drawing/2014/main" val="1907183305"/>
                  </a:ext>
                </a:extLst>
              </a:tr>
            </a:tbl>
          </a:graphicData>
        </a:graphic>
      </p:graphicFrame>
    </p:spTree>
    <p:extLst>
      <p:ext uri="{BB962C8B-B14F-4D97-AF65-F5344CB8AC3E}">
        <p14:creationId xmlns:p14="http://schemas.microsoft.com/office/powerpoint/2010/main" val="2576905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668" y="229367"/>
            <a:ext cx="10515600" cy="1325563"/>
          </a:xfrm>
        </p:spPr>
        <p:txBody>
          <a:bodyPr>
            <a:normAutofit/>
          </a:bodyPr>
          <a:lstStyle/>
          <a:p>
            <a:r>
              <a:rPr lang="en-US" dirty="0"/>
              <a:t>The model that we fit may include some variables for which we do not observe data</a:t>
            </a:r>
          </a:p>
        </p:txBody>
      </p:sp>
      <p:sp>
        <p:nvSpPr>
          <p:cNvPr id="4" name="TextBox 92"/>
          <p:cNvSpPr txBox="1">
            <a:spLocks noChangeArrowheads="1"/>
          </p:cNvSpPr>
          <p:nvPr/>
        </p:nvSpPr>
        <p:spPr bwMode="auto">
          <a:xfrm>
            <a:off x="552709"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1</a:t>
            </a:r>
          </a:p>
        </p:txBody>
      </p:sp>
      <p:sp>
        <p:nvSpPr>
          <p:cNvPr id="9" name="Oval 8"/>
          <p:cNvSpPr/>
          <p:nvPr/>
        </p:nvSpPr>
        <p:spPr bwMode="auto">
          <a:xfrm>
            <a:off x="484668"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10" name="Freeform 9"/>
          <p:cNvSpPr/>
          <p:nvPr/>
        </p:nvSpPr>
        <p:spPr bwMode="auto">
          <a:xfrm rot="10800000">
            <a:off x="637068"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12" name="Straight Arrow Connector 11"/>
          <p:cNvCxnSpPr>
            <a:stCxn id="9" idx="0"/>
            <a:endCxn id="13" idx="2"/>
          </p:cNvCxnSpPr>
          <p:nvPr/>
        </p:nvCxnSpPr>
        <p:spPr bwMode="auto">
          <a:xfrm flipV="1">
            <a:off x="751368"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3" name="Rectangle 12"/>
          <p:cNvSpPr/>
          <p:nvPr/>
        </p:nvSpPr>
        <p:spPr bwMode="auto">
          <a:xfrm>
            <a:off x="327762"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17" name="TextBox 16"/>
          <p:cNvSpPr txBox="1"/>
          <p:nvPr/>
        </p:nvSpPr>
        <p:spPr>
          <a:xfrm>
            <a:off x="4594854" y="1734194"/>
            <a:ext cx="1661032" cy="707886"/>
          </a:xfrm>
          <a:prstGeom prst="rect">
            <a:avLst/>
          </a:prstGeom>
          <a:noFill/>
        </p:spPr>
        <p:txBody>
          <a:bodyPr wrap="none" rtlCol="0">
            <a:spAutoFit/>
          </a:bodyPr>
          <a:lstStyle/>
          <a:p>
            <a:r>
              <a:rPr lang="en-US" sz="2400" i="1" dirty="0" err="1"/>
              <a:t>y</a:t>
            </a:r>
            <a:r>
              <a:rPr lang="en-US" sz="2400" i="1" baseline="-25000" dirty="0" err="1"/>
              <a:t>k</a:t>
            </a:r>
            <a:r>
              <a:rPr lang="en-US" sz="2400" dirty="0"/>
              <a:t> = </a:t>
            </a:r>
            <a:r>
              <a:rPr lang="el-GR" sz="2400" dirty="0"/>
              <a:t>λ</a:t>
            </a:r>
            <a:r>
              <a:rPr lang="en-US" sz="2400" baseline="-25000" dirty="0" err="1"/>
              <a:t>k</a:t>
            </a:r>
            <a:r>
              <a:rPr lang="en-US" sz="2400" i="1" dirty="0" err="1"/>
              <a:t>F</a:t>
            </a:r>
            <a:r>
              <a:rPr lang="en-US" sz="2400" dirty="0"/>
              <a:t> + </a:t>
            </a:r>
            <a:r>
              <a:rPr lang="en-US" sz="2400" i="1" dirty="0" err="1"/>
              <a:t>u</a:t>
            </a:r>
            <a:r>
              <a:rPr lang="en-US" sz="2400" baseline="-25000" dirty="0" err="1"/>
              <a:t>k</a:t>
            </a:r>
            <a:endParaRPr lang="en-US" sz="2400" baseline="-25000" dirty="0"/>
          </a:p>
          <a:p>
            <a:endParaRPr lang="en-US" sz="2400" i="1" baseline="-25000" dirty="0"/>
          </a:p>
        </p:txBody>
      </p:sp>
      <p:sp>
        <p:nvSpPr>
          <p:cNvPr id="18" name="TextBox 17"/>
          <p:cNvSpPr txBox="1"/>
          <p:nvPr/>
        </p:nvSpPr>
        <p:spPr>
          <a:xfrm>
            <a:off x="4552339" y="2456301"/>
            <a:ext cx="3340979" cy="707886"/>
          </a:xfrm>
          <a:prstGeom prst="rect">
            <a:avLst/>
          </a:prstGeom>
          <a:noFill/>
        </p:spPr>
        <p:txBody>
          <a:bodyPr wrap="none" rtlCol="0">
            <a:spAutoFit/>
          </a:bodyPr>
          <a:lstStyle/>
          <a:p>
            <a:r>
              <a:rPr lang="en-US" sz="2400" i="1" dirty="0"/>
              <a:t>F</a:t>
            </a:r>
            <a:r>
              <a:rPr lang="en-US" sz="2400" dirty="0"/>
              <a:t> ~ (0,</a:t>
            </a:r>
            <a:r>
              <a:rPr lang="el-GR" sz="2400" dirty="0"/>
              <a:t> σ</a:t>
            </a:r>
            <a:r>
              <a:rPr lang="en-US" sz="2400" baseline="30000" dirty="0"/>
              <a:t>2</a:t>
            </a:r>
            <a:r>
              <a:rPr lang="en-US" sz="2400" baseline="-25000" dirty="0"/>
              <a:t>F</a:t>
            </a:r>
            <a:r>
              <a:rPr lang="en-US" sz="2400" dirty="0"/>
              <a:t>)  , </a:t>
            </a:r>
            <a:r>
              <a:rPr lang="en-US" sz="2400" i="1" dirty="0" err="1"/>
              <a:t>u</a:t>
            </a:r>
            <a:r>
              <a:rPr lang="en-US" sz="2400" i="1" baseline="-25000" dirty="0" err="1"/>
              <a:t>yk</a:t>
            </a:r>
            <a:r>
              <a:rPr lang="en-US" sz="2400" dirty="0"/>
              <a:t> ~ (0,</a:t>
            </a:r>
            <a:r>
              <a:rPr lang="el-GR" sz="2400" dirty="0"/>
              <a:t> σ</a:t>
            </a:r>
            <a:r>
              <a:rPr lang="en-US" sz="2400" baseline="30000" dirty="0"/>
              <a:t>2</a:t>
            </a:r>
            <a:r>
              <a:rPr lang="en-US" sz="2400" baseline="-25000" dirty="0"/>
              <a:t>uk</a:t>
            </a:r>
            <a:r>
              <a:rPr lang="en-US" sz="2400" dirty="0"/>
              <a:t>)</a:t>
            </a:r>
            <a:endParaRPr lang="en-US" sz="2400" baseline="-25000" dirty="0"/>
          </a:p>
          <a:p>
            <a:endParaRPr lang="en-US" sz="2400" baseline="-25000" dirty="0"/>
          </a:p>
        </p:txBody>
      </p:sp>
      <p:sp>
        <p:nvSpPr>
          <p:cNvPr id="25" name="TextBox 84"/>
          <p:cNvSpPr txBox="1">
            <a:spLocks noChangeArrowheads="1"/>
          </p:cNvSpPr>
          <p:nvPr/>
        </p:nvSpPr>
        <p:spPr bwMode="auto">
          <a:xfrm>
            <a:off x="552709"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y1</a:t>
            </a:r>
            <a:endParaRPr lang="en-US" dirty="0"/>
          </a:p>
        </p:txBody>
      </p:sp>
      <p:sp>
        <p:nvSpPr>
          <p:cNvPr id="27" name="TextBox 92"/>
          <p:cNvSpPr txBox="1">
            <a:spLocks noChangeArrowheads="1"/>
          </p:cNvSpPr>
          <p:nvPr/>
        </p:nvSpPr>
        <p:spPr bwMode="auto">
          <a:xfrm>
            <a:off x="1685279"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2</a:t>
            </a:r>
          </a:p>
        </p:txBody>
      </p:sp>
      <p:sp>
        <p:nvSpPr>
          <p:cNvPr id="28" name="Oval 27"/>
          <p:cNvSpPr/>
          <p:nvPr/>
        </p:nvSpPr>
        <p:spPr bwMode="auto">
          <a:xfrm>
            <a:off x="1617238"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29" name="Freeform 28"/>
          <p:cNvSpPr/>
          <p:nvPr/>
        </p:nvSpPr>
        <p:spPr bwMode="auto">
          <a:xfrm rot="10800000">
            <a:off x="1769638"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30" name="Straight Arrow Connector 29"/>
          <p:cNvCxnSpPr>
            <a:stCxn id="28" idx="0"/>
            <a:endCxn id="31" idx="2"/>
          </p:cNvCxnSpPr>
          <p:nvPr/>
        </p:nvCxnSpPr>
        <p:spPr bwMode="auto">
          <a:xfrm flipV="1">
            <a:off x="1883938"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31" name="Rectangle 30"/>
          <p:cNvSpPr/>
          <p:nvPr/>
        </p:nvSpPr>
        <p:spPr bwMode="auto">
          <a:xfrm>
            <a:off x="1460332"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32" name="TextBox 84"/>
          <p:cNvSpPr txBox="1">
            <a:spLocks noChangeArrowheads="1"/>
          </p:cNvSpPr>
          <p:nvPr/>
        </p:nvSpPr>
        <p:spPr bwMode="auto">
          <a:xfrm>
            <a:off x="1685279"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y2</a:t>
            </a:r>
            <a:endParaRPr lang="en-US" dirty="0"/>
          </a:p>
        </p:txBody>
      </p:sp>
      <p:sp>
        <p:nvSpPr>
          <p:cNvPr id="33" name="TextBox 92"/>
          <p:cNvSpPr txBox="1">
            <a:spLocks noChangeArrowheads="1"/>
          </p:cNvSpPr>
          <p:nvPr/>
        </p:nvSpPr>
        <p:spPr bwMode="auto">
          <a:xfrm>
            <a:off x="2823637"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3</a:t>
            </a:r>
          </a:p>
        </p:txBody>
      </p:sp>
      <p:sp>
        <p:nvSpPr>
          <p:cNvPr id="34" name="Oval 33"/>
          <p:cNvSpPr/>
          <p:nvPr/>
        </p:nvSpPr>
        <p:spPr bwMode="auto">
          <a:xfrm>
            <a:off x="2755596"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35" name="Freeform 34"/>
          <p:cNvSpPr/>
          <p:nvPr/>
        </p:nvSpPr>
        <p:spPr bwMode="auto">
          <a:xfrm rot="10800000">
            <a:off x="2907996"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36" name="Straight Arrow Connector 35"/>
          <p:cNvCxnSpPr>
            <a:stCxn id="34" idx="0"/>
            <a:endCxn id="37" idx="2"/>
          </p:cNvCxnSpPr>
          <p:nvPr/>
        </p:nvCxnSpPr>
        <p:spPr bwMode="auto">
          <a:xfrm flipV="1">
            <a:off x="3022296"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37" name="Rectangle 36"/>
          <p:cNvSpPr/>
          <p:nvPr/>
        </p:nvSpPr>
        <p:spPr bwMode="auto">
          <a:xfrm>
            <a:off x="2598690"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38" name="TextBox 84"/>
          <p:cNvSpPr txBox="1">
            <a:spLocks noChangeArrowheads="1"/>
          </p:cNvSpPr>
          <p:nvPr/>
        </p:nvSpPr>
        <p:spPr bwMode="auto">
          <a:xfrm>
            <a:off x="2823637"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y3</a:t>
            </a:r>
            <a:endParaRPr lang="en-US" dirty="0"/>
          </a:p>
        </p:txBody>
      </p:sp>
      <p:sp>
        <p:nvSpPr>
          <p:cNvPr id="39" name="TextBox 92"/>
          <p:cNvSpPr txBox="1">
            <a:spLocks noChangeArrowheads="1"/>
          </p:cNvSpPr>
          <p:nvPr/>
        </p:nvSpPr>
        <p:spPr bwMode="auto">
          <a:xfrm>
            <a:off x="3950471"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4</a:t>
            </a:r>
          </a:p>
        </p:txBody>
      </p:sp>
      <p:sp>
        <p:nvSpPr>
          <p:cNvPr id="40" name="Oval 39"/>
          <p:cNvSpPr/>
          <p:nvPr/>
        </p:nvSpPr>
        <p:spPr bwMode="auto">
          <a:xfrm>
            <a:off x="3882430"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41" name="Freeform 40"/>
          <p:cNvSpPr/>
          <p:nvPr/>
        </p:nvSpPr>
        <p:spPr bwMode="auto">
          <a:xfrm rot="10800000">
            <a:off x="4034830"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42" name="Straight Arrow Connector 41"/>
          <p:cNvCxnSpPr>
            <a:stCxn id="40" idx="0"/>
            <a:endCxn id="43" idx="2"/>
          </p:cNvCxnSpPr>
          <p:nvPr/>
        </p:nvCxnSpPr>
        <p:spPr bwMode="auto">
          <a:xfrm flipV="1">
            <a:off x="4149130"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43" name="Rectangle 42"/>
          <p:cNvSpPr/>
          <p:nvPr/>
        </p:nvSpPr>
        <p:spPr bwMode="auto">
          <a:xfrm>
            <a:off x="3725524"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44" name="TextBox 84"/>
          <p:cNvSpPr txBox="1">
            <a:spLocks noChangeArrowheads="1"/>
          </p:cNvSpPr>
          <p:nvPr/>
        </p:nvSpPr>
        <p:spPr bwMode="auto">
          <a:xfrm>
            <a:off x="3950471"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y4</a:t>
            </a:r>
            <a:endParaRPr lang="en-US" dirty="0"/>
          </a:p>
        </p:txBody>
      </p:sp>
      <p:sp>
        <p:nvSpPr>
          <p:cNvPr id="45" name="TextBox 92"/>
          <p:cNvSpPr txBox="1">
            <a:spLocks noChangeArrowheads="1"/>
          </p:cNvSpPr>
          <p:nvPr/>
        </p:nvSpPr>
        <p:spPr bwMode="auto">
          <a:xfrm>
            <a:off x="5078353"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5</a:t>
            </a:r>
          </a:p>
        </p:txBody>
      </p:sp>
      <p:sp>
        <p:nvSpPr>
          <p:cNvPr id="46" name="Oval 45"/>
          <p:cNvSpPr/>
          <p:nvPr/>
        </p:nvSpPr>
        <p:spPr bwMode="auto">
          <a:xfrm>
            <a:off x="5010312"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47" name="Freeform 46"/>
          <p:cNvSpPr/>
          <p:nvPr/>
        </p:nvSpPr>
        <p:spPr bwMode="auto">
          <a:xfrm rot="10800000">
            <a:off x="5162712"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48" name="Straight Arrow Connector 47"/>
          <p:cNvCxnSpPr>
            <a:stCxn id="46" idx="0"/>
            <a:endCxn id="49" idx="2"/>
          </p:cNvCxnSpPr>
          <p:nvPr/>
        </p:nvCxnSpPr>
        <p:spPr bwMode="auto">
          <a:xfrm flipV="1">
            <a:off x="5277012"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49" name="Rectangle 48"/>
          <p:cNvSpPr/>
          <p:nvPr/>
        </p:nvSpPr>
        <p:spPr bwMode="auto">
          <a:xfrm>
            <a:off x="4853406"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50" name="TextBox 84"/>
          <p:cNvSpPr txBox="1">
            <a:spLocks noChangeArrowheads="1"/>
          </p:cNvSpPr>
          <p:nvPr/>
        </p:nvSpPr>
        <p:spPr bwMode="auto">
          <a:xfrm>
            <a:off x="5078353"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y5</a:t>
            </a:r>
            <a:endParaRPr lang="en-US" dirty="0"/>
          </a:p>
        </p:txBody>
      </p:sp>
      <p:sp>
        <p:nvSpPr>
          <p:cNvPr id="51" name="Oval 50"/>
          <p:cNvSpPr/>
          <p:nvPr/>
        </p:nvSpPr>
        <p:spPr bwMode="auto">
          <a:xfrm>
            <a:off x="2597642" y="2093247"/>
            <a:ext cx="856711" cy="856711"/>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52" name="Freeform 51"/>
          <p:cNvSpPr/>
          <p:nvPr/>
        </p:nvSpPr>
        <p:spPr bwMode="auto">
          <a:xfrm>
            <a:off x="2916919" y="1861303"/>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53" name="Straight Arrow Connector 52"/>
          <p:cNvCxnSpPr>
            <a:stCxn id="51" idx="4"/>
            <a:endCxn id="13" idx="0"/>
          </p:cNvCxnSpPr>
          <p:nvPr/>
        </p:nvCxnSpPr>
        <p:spPr bwMode="auto">
          <a:xfrm flipH="1">
            <a:off x="755594" y="2949958"/>
            <a:ext cx="227040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54" name="TextBox 84"/>
          <p:cNvSpPr txBox="1">
            <a:spLocks noChangeArrowheads="1"/>
          </p:cNvSpPr>
          <p:nvPr/>
        </p:nvSpPr>
        <p:spPr bwMode="auto">
          <a:xfrm>
            <a:off x="2844739" y="2235708"/>
            <a:ext cx="349776" cy="523220"/>
          </a:xfrm>
          <a:prstGeom prst="rect">
            <a:avLst/>
          </a:prstGeom>
          <a:noFill/>
          <a:ln w="9525">
            <a:noFill/>
            <a:miter lim="800000"/>
            <a:headEnd/>
            <a:tailEnd/>
          </a:ln>
        </p:spPr>
        <p:txBody>
          <a:bodyPr wrap="none">
            <a:spAutoFit/>
          </a:bodyPr>
          <a:lstStyle/>
          <a:p>
            <a:pPr algn="ctr"/>
            <a:r>
              <a:rPr lang="en-US" sz="2800" i="1" dirty="0"/>
              <a:t>F</a:t>
            </a:r>
            <a:endParaRPr lang="en-US" sz="2800" dirty="0"/>
          </a:p>
        </p:txBody>
      </p:sp>
      <p:cxnSp>
        <p:nvCxnSpPr>
          <p:cNvPr id="60" name="Straight Arrow Connector 59"/>
          <p:cNvCxnSpPr>
            <a:stCxn id="51" idx="4"/>
            <a:endCxn id="31" idx="0"/>
          </p:cNvCxnSpPr>
          <p:nvPr/>
        </p:nvCxnSpPr>
        <p:spPr bwMode="auto">
          <a:xfrm flipH="1">
            <a:off x="1888164" y="2949958"/>
            <a:ext cx="113783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63" name="Straight Arrow Connector 62"/>
          <p:cNvCxnSpPr>
            <a:stCxn id="51" idx="4"/>
            <a:endCxn id="37" idx="0"/>
          </p:cNvCxnSpPr>
          <p:nvPr/>
        </p:nvCxnSpPr>
        <p:spPr bwMode="auto">
          <a:xfrm>
            <a:off x="3025998" y="2949958"/>
            <a:ext cx="52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51" idx="4"/>
            <a:endCxn id="43" idx="0"/>
          </p:cNvCxnSpPr>
          <p:nvPr/>
        </p:nvCxnSpPr>
        <p:spPr bwMode="auto">
          <a:xfrm>
            <a:off x="3025998" y="2949958"/>
            <a:ext cx="1127358"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51" idx="4"/>
            <a:endCxn id="49" idx="0"/>
          </p:cNvCxnSpPr>
          <p:nvPr/>
        </p:nvCxnSpPr>
        <p:spPr bwMode="auto">
          <a:xfrm>
            <a:off x="3025998" y="2949958"/>
            <a:ext cx="2255240"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72" name="TextBox 59"/>
          <p:cNvSpPr txBox="1">
            <a:spLocks noChangeArrowheads="1"/>
          </p:cNvSpPr>
          <p:nvPr/>
        </p:nvSpPr>
        <p:spPr bwMode="auto">
          <a:xfrm>
            <a:off x="2174131" y="1491887"/>
            <a:ext cx="1942776"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F</a:t>
            </a:r>
            <a:r>
              <a:rPr lang="en-US" dirty="0"/>
              <a:t> (= 1 for scaling)</a:t>
            </a:r>
          </a:p>
        </p:txBody>
      </p:sp>
      <p:sp>
        <p:nvSpPr>
          <p:cNvPr id="73" name="TextBox 59"/>
          <p:cNvSpPr txBox="1">
            <a:spLocks noChangeArrowheads="1"/>
          </p:cNvSpPr>
          <p:nvPr/>
        </p:nvSpPr>
        <p:spPr bwMode="auto">
          <a:xfrm>
            <a:off x="364397" y="6112781"/>
            <a:ext cx="54534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u1</a:t>
            </a:r>
          </a:p>
        </p:txBody>
      </p:sp>
      <p:sp>
        <p:nvSpPr>
          <p:cNvPr id="74" name="TextBox 59"/>
          <p:cNvSpPr txBox="1">
            <a:spLocks noChangeArrowheads="1"/>
          </p:cNvSpPr>
          <p:nvPr/>
        </p:nvSpPr>
        <p:spPr bwMode="auto">
          <a:xfrm>
            <a:off x="1515291" y="6147318"/>
            <a:ext cx="54534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u2</a:t>
            </a:r>
          </a:p>
        </p:txBody>
      </p:sp>
      <p:sp>
        <p:nvSpPr>
          <p:cNvPr id="75" name="TextBox 59"/>
          <p:cNvSpPr txBox="1">
            <a:spLocks noChangeArrowheads="1"/>
          </p:cNvSpPr>
          <p:nvPr/>
        </p:nvSpPr>
        <p:spPr bwMode="auto">
          <a:xfrm>
            <a:off x="2623800" y="6112781"/>
            <a:ext cx="54534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u3</a:t>
            </a:r>
          </a:p>
        </p:txBody>
      </p:sp>
      <p:sp>
        <p:nvSpPr>
          <p:cNvPr id="76" name="TextBox 59"/>
          <p:cNvSpPr txBox="1">
            <a:spLocks noChangeArrowheads="1"/>
          </p:cNvSpPr>
          <p:nvPr/>
        </p:nvSpPr>
        <p:spPr bwMode="auto">
          <a:xfrm>
            <a:off x="3773684" y="6112781"/>
            <a:ext cx="54534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u4</a:t>
            </a:r>
          </a:p>
        </p:txBody>
      </p:sp>
      <p:sp>
        <p:nvSpPr>
          <p:cNvPr id="77" name="TextBox 59"/>
          <p:cNvSpPr txBox="1">
            <a:spLocks noChangeArrowheads="1"/>
          </p:cNvSpPr>
          <p:nvPr/>
        </p:nvSpPr>
        <p:spPr bwMode="auto">
          <a:xfrm>
            <a:off x="4923566" y="6143908"/>
            <a:ext cx="54534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u5</a:t>
            </a:r>
          </a:p>
        </p:txBody>
      </p:sp>
      <p:sp>
        <p:nvSpPr>
          <p:cNvPr id="78" name="Rectangle 77"/>
          <p:cNvSpPr/>
          <p:nvPr/>
        </p:nvSpPr>
        <p:spPr>
          <a:xfrm>
            <a:off x="1118065" y="3704715"/>
            <a:ext cx="370614" cy="369332"/>
          </a:xfrm>
          <a:prstGeom prst="rect">
            <a:avLst/>
          </a:prstGeom>
        </p:spPr>
        <p:txBody>
          <a:bodyPr wrap="none">
            <a:spAutoFit/>
          </a:bodyPr>
          <a:lstStyle/>
          <a:p>
            <a:pPr algn="ctr"/>
            <a:r>
              <a:rPr lang="el-GR" dirty="0"/>
              <a:t>λ</a:t>
            </a:r>
            <a:r>
              <a:rPr lang="en-US" baseline="-25000" dirty="0"/>
              <a:t>1</a:t>
            </a:r>
          </a:p>
        </p:txBody>
      </p:sp>
      <p:sp>
        <p:nvSpPr>
          <p:cNvPr id="79" name="Rectangle 78"/>
          <p:cNvSpPr/>
          <p:nvPr/>
        </p:nvSpPr>
        <p:spPr>
          <a:xfrm>
            <a:off x="1890796" y="3704715"/>
            <a:ext cx="370614" cy="369332"/>
          </a:xfrm>
          <a:prstGeom prst="rect">
            <a:avLst/>
          </a:prstGeom>
        </p:spPr>
        <p:txBody>
          <a:bodyPr wrap="none">
            <a:spAutoFit/>
          </a:bodyPr>
          <a:lstStyle/>
          <a:p>
            <a:pPr algn="ctr"/>
            <a:r>
              <a:rPr lang="el-GR" dirty="0"/>
              <a:t>λ</a:t>
            </a:r>
            <a:r>
              <a:rPr lang="en-US" baseline="-25000" dirty="0"/>
              <a:t>2</a:t>
            </a:r>
          </a:p>
        </p:txBody>
      </p:sp>
      <p:sp>
        <p:nvSpPr>
          <p:cNvPr id="80" name="Rectangle 79"/>
          <p:cNvSpPr/>
          <p:nvPr/>
        </p:nvSpPr>
        <p:spPr>
          <a:xfrm>
            <a:off x="2678405" y="3704715"/>
            <a:ext cx="370614" cy="369332"/>
          </a:xfrm>
          <a:prstGeom prst="rect">
            <a:avLst/>
          </a:prstGeom>
        </p:spPr>
        <p:txBody>
          <a:bodyPr wrap="none">
            <a:spAutoFit/>
          </a:bodyPr>
          <a:lstStyle/>
          <a:p>
            <a:pPr algn="ctr"/>
            <a:r>
              <a:rPr lang="el-GR" dirty="0"/>
              <a:t>λ</a:t>
            </a:r>
            <a:r>
              <a:rPr lang="en-US" baseline="-25000" dirty="0"/>
              <a:t>3</a:t>
            </a:r>
          </a:p>
        </p:txBody>
      </p:sp>
      <p:sp>
        <p:nvSpPr>
          <p:cNvPr id="81" name="Rectangle 80"/>
          <p:cNvSpPr/>
          <p:nvPr/>
        </p:nvSpPr>
        <p:spPr>
          <a:xfrm>
            <a:off x="3415880" y="3704715"/>
            <a:ext cx="370614" cy="369332"/>
          </a:xfrm>
          <a:prstGeom prst="rect">
            <a:avLst/>
          </a:prstGeom>
        </p:spPr>
        <p:txBody>
          <a:bodyPr wrap="none">
            <a:spAutoFit/>
          </a:bodyPr>
          <a:lstStyle/>
          <a:p>
            <a:pPr algn="ctr"/>
            <a:r>
              <a:rPr lang="el-GR" dirty="0"/>
              <a:t>λ</a:t>
            </a:r>
            <a:r>
              <a:rPr lang="en-US" baseline="-25000" dirty="0"/>
              <a:t>4</a:t>
            </a:r>
          </a:p>
        </p:txBody>
      </p:sp>
      <p:sp>
        <p:nvSpPr>
          <p:cNvPr id="82" name="Rectangle 81"/>
          <p:cNvSpPr/>
          <p:nvPr/>
        </p:nvSpPr>
        <p:spPr>
          <a:xfrm>
            <a:off x="4542714" y="3704715"/>
            <a:ext cx="370614" cy="369332"/>
          </a:xfrm>
          <a:prstGeom prst="rect">
            <a:avLst/>
          </a:prstGeom>
        </p:spPr>
        <p:txBody>
          <a:bodyPr wrap="none">
            <a:spAutoFit/>
          </a:bodyPr>
          <a:lstStyle/>
          <a:p>
            <a:pPr algn="ctr"/>
            <a:r>
              <a:rPr lang="el-GR" dirty="0"/>
              <a:t>λ</a:t>
            </a:r>
            <a:r>
              <a:rPr lang="en-US" baseline="-25000" dirty="0"/>
              <a:t>5</a:t>
            </a:r>
          </a:p>
        </p:txBody>
      </p:sp>
      <p:sp>
        <p:nvSpPr>
          <p:cNvPr id="83" name="TextBox 82"/>
          <p:cNvSpPr txBox="1"/>
          <p:nvPr/>
        </p:nvSpPr>
        <p:spPr>
          <a:xfrm>
            <a:off x="6945545" y="3384645"/>
            <a:ext cx="4996752" cy="1569660"/>
          </a:xfrm>
          <a:prstGeom prst="rect">
            <a:avLst/>
          </a:prstGeom>
          <a:noFill/>
        </p:spPr>
        <p:txBody>
          <a:bodyPr wrap="none" rtlCol="0">
            <a:spAutoFit/>
          </a:bodyPr>
          <a:lstStyle/>
          <a:p>
            <a:r>
              <a:rPr lang="en-US" sz="2400" dirty="0"/>
              <a:t>F is unobserved.</a:t>
            </a:r>
          </a:p>
          <a:p>
            <a:r>
              <a:rPr lang="en-US" sz="2400" dirty="0"/>
              <a:t>Parameters are estimated from,</a:t>
            </a:r>
          </a:p>
          <a:p>
            <a:r>
              <a:rPr lang="en-US" sz="2400" dirty="0"/>
              <a:t>and fit is evaluated relative to,</a:t>
            </a:r>
          </a:p>
          <a:p>
            <a:r>
              <a:rPr lang="en-US" sz="2400" dirty="0"/>
              <a:t>the sample covariance matrix for y</a:t>
            </a:r>
            <a:r>
              <a:rPr lang="en-US" sz="2400" baseline="-25000" dirty="0"/>
              <a:t>1</a:t>
            </a:r>
            <a:r>
              <a:rPr lang="en-US" sz="2400" dirty="0"/>
              <a:t>-y</a:t>
            </a:r>
            <a:r>
              <a:rPr lang="en-US" sz="2400" baseline="-25000" dirty="0"/>
              <a:t>k</a:t>
            </a:r>
            <a:r>
              <a:rPr lang="en-US" sz="2400" dirty="0"/>
              <a:t>.</a:t>
            </a:r>
          </a:p>
        </p:txBody>
      </p:sp>
    </p:spTree>
    <p:extLst>
      <p:ext uri="{BB962C8B-B14F-4D97-AF65-F5344CB8AC3E}">
        <p14:creationId xmlns:p14="http://schemas.microsoft.com/office/powerpoint/2010/main" val="3588240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827D-5506-BF4F-8E07-07D1AC906418}"/>
              </a:ext>
            </a:extLst>
          </p:cNvPr>
          <p:cNvSpPr>
            <a:spLocks noGrp="1"/>
          </p:cNvSpPr>
          <p:nvPr>
            <p:ph type="ctrTitle"/>
          </p:nvPr>
        </p:nvSpPr>
        <p:spPr/>
        <p:txBody>
          <a:bodyPr/>
          <a:lstStyle/>
          <a:p>
            <a:r>
              <a:rPr lang="en-US" dirty="0" err="1"/>
              <a:t>GenomicSEM</a:t>
            </a:r>
            <a:endParaRPr lang="en-US" dirty="0"/>
          </a:p>
        </p:txBody>
      </p:sp>
      <p:sp>
        <p:nvSpPr>
          <p:cNvPr id="3" name="Subtitle 2">
            <a:extLst>
              <a:ext uri="{FF2B5EF4-FFF2-40B4-BE49-F238E27FC236}">
                <a16:creationId xmlns:a16="http://schemas.microsoft.com/office/drawing/2014/main" id="{D6BD4094-AA08-C447-B107-CBFE3B06E8D1}"/>
              </a:ext>
            </a:extLst>
          </p:cNvPr>
          <p:cNvSpPr>
            <a:spLocks noGrp="1"/>
          </p:cNvSpPr>
          <p:nvPr>
            <p:ph type="subTitle" idx="1"/>
          </p:nvPr>
        </p:nvSpPr>
        <p:spPr/>
        <p:txBody>
          <a:bodyPr/>
          <a:lstStyle/>
          <a:p>
            <a:r>
              <a:rPr lang="en-US" dirty="0"/>
              <a:t>Michel </a:t>
            </a:r>
            <a:r>
              <a:rPr lang="en-US" dirty="0" err="1"/>
              <a:t>Nivard</a:t>
            </a:r>
            <a:r>
              <a:rPr lang="en-US" dirty="0"/>
              <a:t> (</a:t>
            </a:r>
            <a:r>
              <a:rPr lang="en-US" dirty="0" err="1"/>
              <a:t>m.g.nivard@vu.nl</a:t>
            </a:r>
            <a:r>
              <a:rPr lang="en-US" dirty="0"/>
              <a:t>)</a:t>
            </a:r>
          </a:p>
        </p:txBody>
      </p:sp>
      <p:pic>
        <p:nvPicPr>
          <p:cNvPr id="4" name="Picture 3">
            <a:extLst>
              <a:ext uri="{FF2B5EF4-FFF2-40B4-BE49-F238E27FC236}">
                <a16:creationId xmlns:a16="http://schemas.microsoft.com/office/drawing/2014/main" id="{FEE4E7EE-3FEF-3C41-8327-AD015F497EA2}"/>
              </a:ext>
            </a:extLst>
          </p:cNvPr>
          <p:cNvPicPr>
            <a:picLocks noChangeAspect="1"/>
          </p:cNvPicPr>
          <p:nvPr/>
        </p:nvPicPr>
        <p:blipFill>
          <a:blip r:embed="rId3"/>
          <a:stretch>
            <a:fillRect/>
          </a:stretch>
        </p:blipFill>
        <p:spPr>
          <a:xfrm>
            <a:off x="9024784" y="3602038"/>
            <a:ext cx="1752600" cy="1943100"/>
          </a:xfrm>
          <a:prstGeom prst="rect">
            <a:avLst/>
          </a:prstGeom>
        </p:spPr>
      </p:pic>
      <p:sp>
        <p:nvSpPr>
          <p:cNvPr id="5" name="TextBox 4">
            <a:extLst>
              <a:ext uri="{FF2B5EF4-FFF2-40B4-BE49-F238E27FC236}">
                <a16:creationId xmlns:a16="http://schemas.microsoft.com/office/drawing/2014/main" id="{4BDB42F9-B7CD-8445-9AD9-A28378A9C937}"/>
              </a:ext>
            </a:extLst>
          </p:cNvPr>
          <p:cNvSpPr txBox="1"/>
          <p:nvPr/>
        </p:nvSpPr>
        <p:spPr>
          <a:xfrm>
            <a:off x="8920783" y="5637213"/>
            <a:ext cx="1960601" cy="369332"/>
          </a:xfrm>
          <a:prstGeom prst="rect">
            <a:avLst/>
          </a:prstGeom>
          <a:noFill/>
        </p:spPr>
        <p:txBody>
          <a:bodyPr wrap="none" rtlCol="0">
            <a:spAutoFit/>
          </a:bodyPr>
          <a:lstStyle/>
          <a:p>
            <a:r>
              <a:rPr lang="en-US" dirty="0"/>
              <a:t>Andrew </a:t>
            </a:r>
            <a:r>
              <a:rPr lang="en-US" dirty="0" err="1"/>
              <a:t>Grotzinger</a:t>
            </a:r>
            <a:endParaRPr lang="en-US" dirty="0"/>
          </a:p>
        </p:txBody>
      </p:sp>
    </p:spTree>
    <p:extLst>
      <p:ext uri="{BB962C8B-B14F-4D97-AF65-F5344CB8AC3E}">
        <p14:creationId xmlns:p14="http://schemas.microsoft.com/office/powerpoint/2010/main" val="2136882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668" y="229367"/>
            <a:ext cx="10515600" cy="1325563"/>
          </a:xfrm>
        </p:spPr>
        <p:txBody>
          <a:bodyPr>
            <a:normAutofit/>
          </a:bodyPr>
          <a:lstStyle/>
          <a:p>
            <a:r>
              <a:rPr lang="en-US" dirty="0"/>
              <a:t>The model that we fit may include some variables for which we do not observe data</a:t>
            </a:r>
          </a:p>
        </p:txBody>
      </p:sp>
      <p:sp>
        <p:nvSpPr>
          <p:cNvPr id="4" name="TextBox 92"/>
          <p:cNvSpPr txBox="1">
            <a:spLocks noChangeArrowheads="1"/>
          </p:cNvSpPr>
          <p:nvPr/>
        </p:nvSpPr>
        <p:spPr bwMode="auto">
          <a:xfrm>
            <a:off x="552709"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1</a:t>
            </a:r>
          </a:p>
        </p:txBody>
      </p:sp>
      <p:sp>
        <p:nvSpPr>
          <p:cNvPr id="9" name="Oval 8"/>
          <p:cNvSpPr/>
          <p:nvPr/>
        </p:nvSpPr>
        <p:spPr bwMode="auto">
          <a:xfrm>
            <a:off x="484668"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10" name="Freeform 9"/>
          <p:cNvSpPr/>
          <p:nvPr/>
        </p:nvSpPr>
        <p:spPr bwMode="auto">
          <a:xfrm rot="10800000">
            <a:off x="637068"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12" name="Straight Arrow Connector 11"/>
          <p:cNvCxnSpPr>
            <a:stCxn id="9" idx="0"/>
            <a:endCxn id="13" idx="2"/>
          </p:cNvCxnSpPr>
          <p:nvPr/>
        </p:nvCxnSpPr>
        <p:spPr bwMode="auto">
          <a:xfrm flipV="1">
            <a:off x="751368"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3" name="Rectangle 12"/>
          <p:cNvSpPr/>
          <p:nvPr/>
        </p:nvSpPr>
        <p:spPr bwMode="auto">
          <a:xfrm>
            <a:off x="327762"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25" name="TextBox 84"/>
          <p:cNvSpPr txBox="1">
            <a:spLocks noChangeArrowheads="1"/>
          </p:cNvSpPr>
          <p:nvPr/>
        </p:nvSpPr>
        <p:spPr bwMode="auto">
          <a:xfrm>
            <a:off x="552709"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y1</a:t>
            </a:r>
            <a:endParaRPr lang="en-US" dirty="0"/>
          </a:p>
        </p:txBody>
      </p:sp>
      <p:sp>
        <p:nvSpPr>
          <p:cNvPr id="27" name="TextBox 92"/>
          <p:cNvSpPr txBox="1">
            <a:spLocks noChangeArrowheads="1"/>
          </p:cNvSpPr>
          <p:nvPr/>
        </p:nvSpPr>
        <p:spPr bwMode="auto">
          <a:xfrm>
            <a:off x="1685279"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2</a:t>
            </a:r>
          </a:p>
        </p:txBody>
      </p:sp>
      <p:sp>
        <p:nvSpPr>
          <p:cNvPr id="28" name="Oval 27"/>
          <p:cNvSpPr/>
          <p:nvPr/>
        </p:nvSpPr>
        <p:spPr bwMode="auto">
          <a:xfrm>
            <a:off x="1617238"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29" name="Freeform 28"/>
          <p:cNvSpPr/>
          <p:nvPr/>
        </p:nvSpPr>
        <p:spPr bwMode="auto">
          <a:xfrm rot="10800000">
            <a:off x="1769638"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30" name="Straight Arrow Connector 29"/>
          <p:cNvCxnSpPr>
            <a:stCxn id="28" idx="0"/>
            <a:endCxn id="31" idx="2"/>
          </p:cNvCxnSpPr>
          <p:nvPr/>
        </p:nvCxnSpPr>
        <p:spPr bwMode="auto">
          <a:xfrm flipV="1">
            <a:off x="1883938"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31" name="Rectangle 30"/>
          <p:cNvSpPr/>
          <p:nvPr/>
        </p:nvSpPr>
        <p:spPr bwMode="auto">
          <a:xfrm>
            <a:off x="1460332"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32" name="TextBox 84"/>
          <p:cNvSpPr txBox="1">
            <a:spLocks noChangeArrowheads="1"/>
          </p:cNvSpPr>
          <p:nvPr/>
        </p:nvSpPr>
        <p:spPr bwMode="auto">
          <a:xfrm>
            <a:off x="1685279"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y2</a:t>
            </a:r>
            <a:endParaRPr lang="en-US" dirty="0"/>
          </a:p>
        </p:txBody>
      </p:sp>
      <p:sp>
        <p:nvSpPr>
          <p:cNvPr id="33" name="TextBox 92"/>
          <p:cNvSpPr txBox="1">
            <a:spLocks noChangeArrowheads="1"/>
          </p:cNvSpPr>
          <p:nvPr/>
        </p:nvSpPr>
        <p:spPr bwMode="auto">
          <a:xfrm>
            <a:off x="2823637"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3</a:t>
            </a:r>
          </a:p>
        </p:txBody>
      </p:sp>
      <p:sp>
        <p:nvSpPr>
          <p:cNvPr id="34" name="Oval 33"/>
          <p:cNvSpPr/>
          <p:nvPr/>
        </p:nvSpPr>
        <p:spPr bwMode="auto">
          <a:xfrm>
            <a:off x="2755596"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35" name="Freeform 34"/>
          <p:cNvSpPr/>
          <p:nvPr/>
        </p:nvSpPr>
        <p:spPr bwMode="auto">
          <a:xfrm rot="10800000">
            <a:off x="2907996"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36" name="Straight Arrow Connector 35"/>
          <p:cNvCxnSpPr>
            <a:stCxn id="34" idx="0"/>
            <a:endCxn id="37" idx="2"/>
          </p:cNvCxnSpPr>
          <p:nvPr/>
        </p:nvCxnSpPr>
        <p:spPr bwMode="auto">
          <a:xfrm flipV="1">
            <a:off x="3022296"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37" name="Rectangle 36"/>
          <p:cNvSpPr/>
          <p:nvPr/>
        </p:nvSpPr>
        <p:spPr bwMode="auto">
          <a:xfrm>
            <a:off x="2598690"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38" name="TextBox 84"/>
          <p:cNvSpPr txBox="1">
            <a:spLocks noChangeArrowheads="1"/>
          </p:cNvSpPr>
          <p:nvPr/>
        </p:nvSpPr>
        <p:spPr bwMode="auto">
          <a:xfrm>
            <a:off x="2823637"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y3</a:t>
            </a:r>
            <a:endParaRPr lang="en-US" dirty="0"/>
          </a:p>
        </p:txBody>
      </p:sp>
      <p:sp>
        <p:nvSpPr>
          <p:cNvPr id="39" name="TextBox 92"/>
          <p:cNvSpPr txBox="1">
            <a:spLocks noChangeArrowheads="1"/>
          </p:cNvSpPr>
          <p:nvPr/>
        </p:nvSpPr>
        <p:spPr bwMode="auto">
          <a:xfrm>
            <a:off x="3950471"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4</a:t>
            </a:r>
          </a:p>
        </p:txBody>
      </p:sp>
      <p:sp>
        <p:nvSpPr>
          <p:cNvPr id="40" name="Oval 39"/>
          <p:cNvSpPr/>
          <p:nvPr/>
        </p:nvSpPr>
        <p:spPr bwMode="auto">
          <a:xfrm>
            <a:off x="3882430"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41" name="Freeform 40"/>
          <p:cNvSpPr/>
          <p:nvPr/>
        </p:nvSpPr>
        <p:spPr bwMode="auto">
          <a:xfrm rot="10800000">
            <a:off x="4034830"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42" name="Straight Arrow Connector 41"/>
          <p:cNvCxnSpPr>
            <a:stCxn id="40" idx="0"/>
            <a:endCxn id="43" idx="2"/>
          </p:cNvCxnSpPr>
          <p:nvPr/>
        </p:nvCxnSpPr>
        <p:spPr bwMode="auto">
          <a:xfrm flipV="1">
            <a:off x="4149130"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43" name="Rectangle 42"/>
          <p:cNvSpPr/>
          <p:nvPr/>
        </p:nvSpPr>
        <p:spPr bwMode="auto">
          <a:xfrm>
            <a:off x="3725524"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44" name="TextBox 84"/>
          <p:cNvSpPr txBox="1">
            <a:spLocks noChangeArrowheads="1"/>
          </p:cNvSpPr>
          <p:nvPr/>
        </p:nvSpPr>
        <p:spPr bwMode="auto">
          <a:xfrm>
            <a:off x="3950471"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y4</a:t>
            </a:r>
            <a:endParaRPr lang="en-US" dirty="0"/>
          </a:p>
        </p:txBody>
      </p:sp>
      <p:sp>
        <p:nvSpPr>
          <p:cNvPr id="45" name="TextBox 92"/>
          <p:cNvSpPr txBox="1">
            <a:spLocks noChangeArrowheads="1"/>
          </p:cNvSpPr>
          <p:nvPr/>
        </p:nvSpPr>
        <p:spPr bwMode="auto">
          <a:xfrm>
            <a:off x="5078353" y="461784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y</a:t>
            </a:r>
            <a:r>
              <a:rPr lang="en-US" sz="2000" i="1" baseline="-25000" dirty="0">
                <a:latin typeface="Arial" pitchFamily="34" charset="0"/>
                <a:cs typeface="Arial" pitchFamily="34" charset="0"/>
              </a:rPr>
              <a:t>5</a:t>
            </a:r>
          </a:p>
        </p:txBody>
      </p:sp>
      <p:sp>
        <p:nvSpPr>
          <p:cNvPr id="46" name="Oval 45"/>
          <p:cNvSpPr/>
          <p:nvPr/>
        </p:nvSpPr>
        <p:spPr bwMode="auto">
          <a:xfrm>
            <a:off x="5010312" y="549879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47" name="Freeform 46"/>
          <p:cNvSpPr/>
          <p:nvPr/>
        </p:nvSpPr>
        <p:spPr bwMode="auto">
          <a:xfrm rot="10800000">
            <a:off x="5162712" y="603219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48" name="Straight Arrow Connector 47"/>
          <p:cNvCxnSpPr>
            <a:stCxn id="46" idx="0"/>
            <a:endCxn id="49" idx="2"/>
          </p:cNvCxnSpPr>
          <p:nvPr/>
        </p:nvCxnSpPr>
        <p:spPr bwMode="auto">
          <a:xfrm flipV="1">
            <a:off x="5277012" y="518858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49" name="Rectangle 48"/>
          <p:cNvSpPr/>
          <p:nvPr/>
        </p:nvSpPr>
        <p:spPr bwMode="auto">
          <a:xfrm>
            <a:off x="4853406" y="444721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50" name="TextBox 84"/>
          <p:cNvSpPr txBox="1">
            <a:spLocks noChangeArrowheads="1"/>
          </p:cNvSpPr>
          <p:nvPr/>
        </p:nvSpPr>
        <p:spPr bwMode="auto">
          <a:xfrm>
            <a:off x="5078353" y="554774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y5</a:t>
            </a:r>
            <a:endParaRPr lang="en-US" dirty="0"/>
          </a:p>
        </p:txBody>
      </p:sp>
      <p:sp>
        <p:nvSpPr>
          <p:cNvPr id="51" name="Oval 50"/>
          <p:cNvSpPr/>
          <p:nvPr/>
        </p:nvSpPr>
        <p:spPr bwMode="auto">
          <a:xfrm>
            <a:off x="2597642" y="2093247"/>
            <a:ext cx="856711" cy="856711"/>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52" name="Freeform 51"/>
          <p:cNvSpPr/>
          <p:nvPr/>
        </p:nvSpPr>
        <p:spPr bwMode="auto">
          <a:xfrm>
            <a:off x="2916919" y="1861303"/>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53" name="Straight Arrow Connector 52"/>
          <p:cNvCxnSpPr>
            <a:stCxn id="51" idx="4"/>
            <a:endCxn id="13" idx="0"/>
          </p:cNvCxnSpPr>
          <p:nvPr/>
        </p:nvCxnSpPr>
        <p:spPr bwMode="auto">
          <a:xfrm flipH="1">
            <a:off x="755594" y="2949958"/>
            <a:ext cx="227040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54" name="TextBox 84"/>
          <p:cNvSpPr txBox="1">
            <a:spLocks noChangeArrowheads="1"/>
          </p:cNvSpPr>
          <p:nvPr/>
        </p:nvSpPr>
        <p:spPr bwMode="auto">
          <a:xfrm>
            <a:off x="2783825" y="2235708"/>
            <a:ext cx="471604" cy="523220"/>
          </a:xfrm>
          <a:prstGeom prst="rect">
            <a:avLst/>
          </a:prstGeom>
          <a:noFill/>
          <a:ln w="9525">
            <a:noFill/>
            <a:miter lim="800000"/>
            <a:headEnd/>
            <a:tailEnd/>
          </a:ln>
        </p:spPr>
        <p:txBody>
          <a:bodyPr wrap="none">
            <a:spAutoFit/>
          </a:bodyPr>
          <a:lstStyle/>
          <a:p>
            <a:pPr algn="ctr"/>
            <a:r>
              <a:rPr lang="en-US" sz="2800" i="1" dirty="0"/>
              <a:t>F</a:t>
            </a:r>
            <a:r>
              <a:rPr lang="en-US" sz="2800" i="1" baseline="-25000" dirty="0"/>
              <a:t>1</a:t>
            </a:r>
            <a:endParaRPr lang="en-US" sz="2800" baseline="-25000" dirty="0"/>
          </a:p>
        </p:txBody>
      </p:sp>
      <p:cxnSp>
        <p:nvCxnSpPr>
          <p:cNvPr id="60" name="Straight Arrow Connector 59"/>
          <p:cNvCxnSpPr>
            <a:stCxn id="51" idx="4"/>
            <a:endCxn id="31" idx="0"/>
          </p:cNvCxnSpPr>
          <p:nvPr/>
        </p:nvCxnSpPr>
        <p:spPr bwMode="auto">
          <a:xfrm flipH="1">
            <a:off x="1888164" y="2949958"/>
            <a:ext cx="113783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63" name="Straight Arrow Connector 62"/>
          <p:cNvCxnSpPr>
            <a:stCxn id="51" idx="4"/>
            <a:endCxn id="37" idx="0"/>
          </p:cNvCxnSpPr>
          <p:nvPr/>
        </p:nvCxnSpPr>
        <p:spPr bwMode="auto">
          <a:xfrm>
            <a:off x="3025998" y="2949958"/>
            <a:ext cx="52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51" idx="4"/>
            <a:endCxn id="43" idx="0"/>
          </p:cNvCxnSpPr>
          <p:nvPr/>
        </p:nvCxnSpPr>
        <p:spPr bwMode="auto">
          <a:xfrm>
            <a:off x="3025998" y="2949958"/>
            <a:ext cx="1127358"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51" idx="4"/>
            <a:endCxn id="49" idx="0"/>
          </p:cNvCxnSpPr>
          <p:nvPr/>
        </p:nvCxnSpPr>
        <p:spPr bwMode="auto">
          <a:xfrm>
            <a:off x="3025998" y="2949958"/>
            <a:ext cx="2255240"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73" name="TextBox 59"/>
          <p:cNvSpPr txBox="1">
            <a:spLocks noChangeArrowheads="1"/>
          </p:cNvSpPr>
          <p:nvPr/>
        </p:nvSpPr>
        <p:spPr bwMode="auto">
          <a:xfrm>
            <a:off x="329932" y="6112781"/>
            <a:ext cx="61427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uy1</a:t>
            </a:r>
          </a:p>
        </p:txBody>
      </p:sp>
      <p:sp>
        <p:nvSpPr>
          <p:cNvPr id="74" name="TextBox 59"/>
          <p:cNvSpPr txBox="1">
            <a:spLocks noChangeArrowheads="1"/>
          </p:cNvSpPr>
          <p:nvPr/>
        </p:nvSpPr>
        <p:spPr bwMode="auto">
          <a:xfrm>
            <a:off x="1480826" y="6147318"/>
            <a:ext cx="61427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uy2</a:t>
            </a:r>
          </a:p>
        </p:txBody>
      </p:sp>
      <p:sp>
        <p:nvSpPr>
          <p:cNvPr id="75" name="TextBox 59"/>
          <p:cNvSpPr txBox="1">
            <a:spLocks noChangeArrowheads="1"/>
          </p:cNvSpPr>
          <p:nvPr/>
        </p:nvSpPr>
        <p:spPr bwMode="auto">
          <a:xfrm>
            <a:off x="2589335" y="6112781"/>
            <a:ext cx="61427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uy3</a:t>
            </a:r>
          </a:p>
        </p:txBody>
      </p:sp>
      <p:sp>
        <p:nvSpPr>
          <p:cNvPr id="76" name="TextBox 59"/>
          <p:cNvSpPr txBox="1">
            <a:spLocks noChangeArrowheads="1"/>
          </p:cNvSpPr>
          <p:nvPr/>
        </p:nvSpPr>
        <p:spPr bwMode="auto">
          <a:xfrm>
            <a:off x="3739219" y="6112781"/>
            <a:ext cx="61427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uy4</a:t>
            </a:r>
          </a:p>
        </p:txBody>
      </p:sp>
      <p:sp>
        <p:nvSpPr>
          <p:cNvPr id="77" name="TextBox 59"/>
          <p:cNvSpPr txBox="1">
            <a:spLocks noChangeArrowheads="1"/>
          </p:cNvSpPr>
          <p:nvPr/>
        </p:nvSpPr>
        <p:spPr bwMode="auto">
          <a:xfrm>
            <a:off x="4889101" y="6143908"/>
            <a:ext cx="61427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uy5</a:t>
            </a:r>
          </a:p>
        </p:txBody>
      </p:sp>
      <p:sp>
        <p:nvSpPr>
          <p:cNvPr id="78" name="Rectangle 77"/>
          <p:cNvSpPr/>
          <p:nvPr/>
        </p:nvSpPr>
        <p:spPr>
          <a:xfrm>
            <a:off x="1078791" y="3704715"/>
            <a:ext cx="449162" cy="369332"/>
          </a:xfrm>
          <a:prstGeom prst="rect">
            <a:avLst/>
          </a:prstGeom>
        </p:spPr>
        <p:txBody>
          <a:bodyPr wrap="none">
            <a:spAutoFit/>
          </a:bodyPr>
          <a:lstStyle/>
          <a:p>
            <a:pPr algn="ctr"/>
            <a:r>
              <a:rPr lang="el-GR" dirty="0"/>
              <a:t>λ</a:t>
            </a:r>
            <a:r>
              <a:rPr lang="en-US" baseline="-25000" dirty="0"/>
              <a:t>11</a:t>
            </a:r>
          </a:p>
        </p:txBody>
      </p:sp>
      <p:sp>
        <p:nvSpPr>
          <p:cNvPr id="79" name="Rectangle 78"/>
          <p:cNvSpPr/>
          <p:nvPr/>
        </p:nvSpPr>
        <p:spPr>
          <a:xfrm>
            <a:off x="1851522" y="3704715"/>
            <a:ext cx="449162" cy="369332"/>
          </a:xfrm>
          <a:prstGeom prst="rect">
            <a:avLst/>
          </a:prstGeom>
        </p:spPr>
        <p:txBody>
          <a:bodyPr wrap="none">
            <a:spAutoFit/>
          </a:bodyPr>
          <a:lstStyle/>
          <a:p>
            <a:pPr algn="ctr"/>
            <a:r>
              <a:rPr lang="el-GR" dirty="0"/>
              <a:t>λ</a:t>
            </a:r>
            <a:r>
              <a:rPr lang="en-US" baseline="-25000" dirty="0"/>
              <a:t>12</a:t>
            </a:r>
          </a:p>
        </p:txBody>
      </p:sp>
      <p:sp>
        <p:nvSpPr>
          <p:cNvPr id="80" name="Rectangle 79"/>
          <p:cNvSpPr/>
          <p:nvPr/>
        </p:nvSpPr>
        <p:spPr>
          <a:xfrm>
            <a:off x="2639131" y="3704715"/>
            <a:ext cx="449162" cy="369332"/>
          </a:xfrm>
          <a:prstGeom prst="rect">
            <a:avLst/>
          </a:prstGeom>
        </p:spPr>
        <p:txBody>
          <a:bodyPr wrap="none">
            <a:spAutoFit/>
          </a:bodyPr>
          <a:lstStyle/>
          <a:p>
            <a:pPr algn="ctr"/>
            <a:r>
              <a:rPr lang="el-GR" dirty="0"/>
              <a:t>λ</a:t>
            </a:r>
            <a:r>
              <a:rPr lang="en-US" baseline="-25000" dirty="0"/>
              <a:t>13</a:t>
            </a:r>
          </a:p>
        </p:txBody>
      </p:sp>
      <p:sp>
        <p:nvSpPr>
          <p:cNvPr id="81" name="Rectangle 80"/>
          <p:cNvSpPr/>
          <p:nvPr/>
        </p:nvSpPr>
        <p:spPr>
          <a:xfrm>
            <a:off x="3376606" y="3704715"/>
            <a:ext cx="449162" cy="369332"/>
          </a:xfrm>
          <a:prstGeom prst="rect">
            <a:avLst/>
          </a:prstGeom>
        </p:spPr>
        <p:txBody>
          <a:bodyPr wrap="none">
            <a:spAutoFit/>
          </a:bodyPr>
          <a:lstStyle/>
          <a:p>
            <a:pPr algn="ctr"/>
            <a:r>
              <a:rPr lang="el-GR" dirty="0"/>
              <a:t>λ</a:t>
            </a:r>
            <a:r>
              <a:rPr lang="en-US" baseline="-25000" dirty="0"/>
              <a:t>14</a:t>
            </a:r>
          </a:p>
        </p:txBody>
      </p:sp>
      <p:sp>
        <p:nvSpPr>
          <p:cNvPr id="82" name="Rectangle 81"/>
          <p:cNvSpPr/>
          <p:nvPr/>
        </p:nvSpPr>
        <p:spPr>
          <a:xfrm>
            <a:off x="4503440" y="3704715"/>
            <a:ext cx="449162" cy="369332"/>
          </a:xfrm>
          <a:prstGeom prst="rect">
            <a:avLst/>
          </a:prstGeom>
        </p:spPr>
        <p:txBody>
          <a:bodyPr wrap="none">
            <a:spAutoFit/>
          </a:bodyPr>
          <a:lstStyle/>
          <a:p>
            <a:pPr algn="ctr"/>
            <a:r>
              <a:rPr lang="el-GR" dirty="0"/>
              <a:t>λ</a:t>
            </a:r>
            <a:r>
              <a:rPr lang="en-US" baseline="-25000" dirty="0"/>
              <a:t>15</a:t>
            </a:r>
          </a:p>
        </p:txBody>
      </p:sp>
      <p:sp>
        <p:nvSpPr>
          <p:cNvPr id="55" name="TextBox 92"/>
          <p:cNvSpPr txBox="1">
            <a:spLocks noChangeArrowheads="1"/>
          </p:cNvSpPr>
          <p:nvPr/>
        </p:nvSpPr>
        <p:spPr bwMode="auto">
          <a:xfrm>
            <a:off x="6563286" y="461443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r>
              <a:rPr lang="en-US" sz="2000" i="1" baseline="-25000" dirty="0">
                <a:latin typeface="Arial" pitchFamily="34" charset="0"/>
                <a:cs typeface="Arial" pitchFamily="34" charset="0"/>
              </a:rPr>
              <a:t>1</a:t>
            </a:r>
          </a:p>
        </p:txBody>
      </p:sp>
      <p:sp>
        <p:nvSpPr>
          <p:cNvPr id="56" name="Oval 55"/>
          <p:cNvSpPr/>
          <p:nvPr/>
        </p:nvSpPr>
        <p:spPr bwMode="auto">
          <a:xfrm>
            <a:off x="6495245" y="549538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57" name="Freeform 56"/>
          <p:cNvSpPr/>
          <p:nvPr/>
        </p:nvSpPr>
        <p:spPr bwMode="auto">
          <a:xfrm rot="10800000">
            <a:off x="6647645" y="602878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58" name="Straight Arrow Connector 57"/>
          <p:cNvCxnSpPr>
            <a:stCxn id="56" idx="0"/>
            <a:endCxn id="59" idx="2"/>
          </p:cNvCxnSpPr>
          <p:nvPr/>
        </p:nvCxnSpPr>
        <p:spPr bwMode="auto">
          <a:xfrm flipV="1">
            <a:off x="6761945" y="518517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59" name="Rectangle 58"/>
          <p:cNvSpPr/>
          <p:nvPr/>
        </p:nvSpPr>
        <p:spPr bwMode="auto">
          <a:xfrm>
            <a:off x="6338339" y="444380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61" name="TextBox 84"/>
          <p:cNvSpPr txBox="1">
            <a:spLocks noChangeArrowheads="1"/>
          </p:cNvSpPr>
          <p:nvPr/>
        </p:nvSpPr>
        <p:spPr bwMode="auto">
          <a:xfrm>
            <a:off x="6563286" y="554433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z1</a:t>
            </a:r>
            <a:endParaRPr lang="en-US" dirty="0"/>
          </a:p>
        </p:txBody>
      </p:sp>
      <p:sp>
        <p:nvSpPr>
          <p:cNvPr id="62" name="TextBox 92"/>
          <p:cNvSpPr txBox="1">
            <a:spLocks noChangeArrowheads="1"/>
          </p:cNvSpPr>
          <p:nvPr/>
        </p:nvSpPr>
        <p:spPr bwMode="auto">
          <a:xfrm>
            <a:off x="7695856" y="461443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r>
              <a:rPr lang="en-US" sz="2000" i="1" baseline="-25000" dirty="0">
                <a:latin typeface="Arial" pitchFamily="34" charset="0"/>
                <a:cs typeface="Arial" pitchFamily="34" charset="0"/>
              </a:rPr>
              <a:t>2</a:t>
            </a:r>
          </a:p>
        </p:txBody>
      </p:sp>
      <p:sp>
        <p:nvSpPr>
          <p:cNvPr id="64" name="Oval 63"/>
          <p:cNvSpPr/>
          <p:nvPr/>
        </p:nvSpPr>
        <p:spPr bwMode="auto">
          <a:xfrm>
            <a:off x="7627815" y="549538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65" name="Freeform 64"/>
          <p:cNvSpPr/>
          <p:nvPr/>
        </p:nvSpPr>
        <p:spPr bwMode="auto">
          <a:xfrm rot="10800000">
            <a:off x="7780215" y="602878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67" name="Straight Arrow Connector 66"/>
          <p:cNvCxnSpPr>
            <a:stCxn id="64" idx="0"/>
            <a:endCxn id="68" idx="2"/>
          </p:cNvCxnSpPr>
          <p:nvPr/>
        </p:nvCxnSpPr>
        <p:spPr bwMode="auto">
          <a:xfrm flipV="1">
            <a:off x="7894515" y="518517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68" name="Rectangle 67"/>
          <p:cNvSpPr/>
          <p:nvPr/>
        </p:nvSpPr>
        <p:spPr bwMode="auto">
          <a:xfrm>
            <a:off x="7470909" y="444380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70" name="TextBox 84"/>
          <p:cNvSpPr txBox="1">
            <a:spLocks noChangeArrowheads="1"/>
          </p:cNvSpPr>
          <p:nvPr/>
        </p:nvSpPr>
        <p:spPr bwMode="auto">
          <a:xfrm>
            <a:off x="7695856" y="554433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z2</a:t>
            </a:r>
            <a:endParaRPr lang="en-US" dirty="0"/>
          </a:p>
        </p:txBody>
      </p:sp>
      <p:sp>
        <p:nvSpPr>
          <p:cNvPr id="71" name="TextBox 92"/>
          <p:cNvSpPr txBox="1">
            <a:spLocks noChangeArrowheads="1"/>
          </p:cNvSpPr>
          <p:nvPr/>
        </p:nvSpPr>
        <p:spPr bwMode="auto">
          <a:xfrm>
            <a:off x="8834214" y="461443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r>
              <a:rPr lang="en-US" sz="2000" i="1" baseline="-25000" dirty="0">
                <a:latin typeface="Arial" pitchFamily="34" charset="0"/>
                <a:cs typeface="Arial" pitchFamily="34" charset="0"/>
              </a:rPr>
              <a:t>3</a:t>
            </a:r>
          </a:p>
        </p:txBody>
      </p:sp>
      <p:sp>
        <p:nvSpPr>
          <p:cNvPr id="84" name="Oval 83"/>
          <p:cNvSpPr/>
          <p:nvPr/>
        </p:nvSpPr>
        <p:spPr bwMode="auto">
          <a:xfrm>
            <a:off x="8766173" y="549538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85" name="Freeform 84"/>
          <p:cNvSpPr/>
          <p:nvPr/>
        </p:nvSpPr>
        <p:spPr bwMode="auto">
          <a:xfrm rot="10800000">
            <a:off x="8918573" y="602878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86" name="Straight Arrow Connector 85"/>
          <p:cNvCxnSpPr>
            <a:stCxn id="84" idx="0"/>
            <a:endCxn id="87" idx="2"/>
          </p:cNvCxnSpPr>
          <p:nvPr/>
        </p:nvCxnSpPr>
        <p:spPr bwMode="auto">
          <a:xfrm flipV="1">
            <a:off x="9032873" y="518517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87" name="Rectangle 86"/>
          <p:cNvSpPr/>
          <p:nvPr/>
        </p:nvSpPr>
        <p:spPr bwMode="auto">
          <a:xfrm>
            <a:off x="8609267" y="444380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88" name="TextBox 84"/>
          <p:cNvSpPr txBox="1">
            <a:spLocks noChangeArrowheads="1"/>
          </p:cNvSpPr>
          <p:nvPr/>
        </p:nvSpPr>
        <p:spPr bwMode="auto">
          <a:xfrm>
            <a:off x="8834214" y="554433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z3</a:t>
            </a:r>
            <a:endParaRPr lang="en-US" dirty="0"/>
          </a:p>
        </p:txBody>
      </p:sp>
      <p:sp>
        <p:nvSpPr>
          <p:cNvPr id="89" name="TextBox 92"/>
          <p:cNvSpPr txBox="1">
            <a:spLocks noChangeArrowheads="1"/>
          </p:cNvSpPr>
          <p:nvPr/>
        </p:nvSpPr>
        <p:spPr bwMode="auto">
          <a:xfrm>
            <a:off x="9961048" y="461443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r>
              <a:rPr lang="en-US" sz="2000" i="1" baseline="-25000" dirty="0">
                <a:latin typeface="Arial" pitchFamily="34" charset="0"/>
                <a:cs typeface="Arial" pitchFamily="34" charset="0"/>
              </a:rPr>
              <a:t>4</a:t>
            </a:r>
          </a:p>
        </p:txBody>
      </p:sp>
      <p:sp>
        <p:nvSpPr>
          <p:cNvPr id="90" name="Oval 89"/>
          <p:cNvSpPr/>
          <p:nvPr/>
        </p:nvSpPr>
        <p:spPr bwMode="auto">
          <a:xfrm>
            <a:off x="9893007" y="549538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91" name="Freeform 90"/>
          <p:cNvSpPr/>
          <p:nvPr/>
        </p:nvSpPr>
        <p:spPr bwMode="auto">
          <a:xfrm rot="10800000">
            <a:off x="10045407" y="602878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92" name="Straight Arrow Connector 91"/>
          <p:cNvCxnSpPr>
            <a:stCxn id="90" idx="0"/>
            <a:endCxn id="93" idx="2"/>
          </p:cNvCxnSpPr>
          <p:nvPr/>
        </p:nvCxnSpPr>
        <p:spPr bwMode="auto">
          <a:xfrm flipV="1">
            <a:off x="10159707" y="518517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93" name="Rectangle 92"/>
          <p:cNvSpPr/>
          <p:nvPr/>
        </p:nvSpPr>
        <p:spPr bwMode="auto">
          <a:xfrm>
            <a:off x="9736101" y="444380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94" name="TextBox 84"/>
          <p:cNvSpPr txBox="1">
            <a:spLocks noChangeArrowheads="1"/>
          </p:cNvSpPr>
          <p:nvPr/>
        </p:nvSpPr>
        <p:spPr bwMode="auto">
          <a:xfrm>
            <a:off x="9961048" y="554433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z4</a:t>
            </a:r>
            <a:endParaRPr lang="en-US" dirty="0"/>
          </a:p>
        </p:txBody>
      </p:sp>
      <p:sp>
        <p:nvSpPr>
          <p:cNvPr id="95" name="TextBox 92"/>
          <p:cNvSpPr txBox="1">
            <a:spLocks noChangeArrowheads="1"/>
          </p:cNvSpPr>
          <p:nvPr/>
        </p:nvSpPr>
        <p:spPr bwMode="auto">
          <a:xfrm>
            <a:off x="11088930" y="4614434"/>
            <a:ext cx="407484"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i="1" dirty="0">
                <a:latin typeface="Arial" pitchFamily="34" charset="0"/>
                <a:cs typeface="Arial" pitchFamily="34" charset="0"/>
              </a:rPr>
              <a:t>z</a:t>
            </a:r>
            <a:r>
              <a:rPr lang="en-US" sz="2000" i="1" baseline="-25000" dirty="0">
                <a:latin typeface="Arial" pitchFamily="34" charset="0"/>
                <a:cs typeface="Arial" pitchFamily="34" charset="0"/>
              </a:rPr>
              <a:t>5</a:t>
            </a:r>
          </a:p>
        </p:txBody>
      </p:sp>
      <p:sp>
        <p:nvSpPr>
          <p:cNvPr id="96" name="Oval 95"/>
          <p:cNvSpPr/>
          <p:nvPr/>
        </p:nvSpPr>
        <p:spPr bwMode="auto">
          <a:xfrm>
            <a:off x="11020889" y="5495387"/>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97" name="Freeform 96"/>
          <p:cNvSpPr/>
          <p:nvPr/>
        </p:nvSpPr>
        <p:spPr bwMode="auto">
          <a:xfrm rot="10800000">
            <a:off x="11173289" y="6028787"/>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cxnSp>
        <p:nvCxnSpPr>
          <p:cNvPr id="98" name="Straight Arrow Connector 97"/>
          <p:cNvCxnSpPr>
            <a:stCxn id="96" idx="0"/>
            <a:endCxn id="99" idx="2"/>
          </p:cNvCxnSpPr>
          <p:nvPr/>
        </p:nvCxnSpPr>
        <p:spPr bwMode="auto">
          <a:xfrm flipV="1">
            <a:off x="11287589" y="5185171"/>
            <a:ext cx="4226" cy="310216"/>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99" name="Rectangle 98"/>
          <p:cNvSpPr/>
          <p:nvPr/>
        </p:nvSpPr>
        <p:spPr bwMode="auto">
          <a:xfrm>
            <a:off x="10863983" y="4443808"/>
            <a:ext cx="855663" cy="741363"/>
          </a:xfrm>
          <a:prstGeom prst="rect">
            <a:avLst/>
          </a:prstGeom>
          <a:noFill/>
          <a:ln w="28575">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3600">
              <a:solidFill>
                <a:schemeClr val="tx1"/>
              </a:solidFill>
              <a:latin typeface="Arial" pitchFamily="34" charset="0"/>
              <a:cs typeface="Arial" pitchFamily="34" charset="0"/>
            </a:endParaRPr>
          </a:p>
        </p:txBody>
      </p:sp>
      <p:sp>
        <p:nvSpPr>
          <p:cNvPr id="100" name="TextBox 84"/>
          <p:cNvSpPr txBox="1">
            <a:spLocks noChangeArrowheads="1"/>
          </p:cNvSpPr>
          <p:nvPr/>
        </p:nvSpPr>
        <p:spPr bwMode="auto">
          <a:xfrm>
            <a:off x="11088930" y="5544334"/>
            <a:ext cx="450765" cy="369332"/>
          </a:xfrm>
          <a:prstGeom prst="rect">
            <a:avLst/>
          </a:prstGeom>
          <a:noFill/>
          <a:ln w="9525">
            <a:noFill/>
            <a:miter lim="800000"/>
            <a:headEnd/>
            <a:tailEnd/>
          </a:ln>
        </p:spPr>
        <p:txBody>
          <a:bodyPr wrap="none">
            <a:spAutoFit/>
          </a:bodyPr>
          <a:lstStyle/>
          <a:p>
            <a:pPr algn="ctr"/>
            <a:r>
              <a:rPr lang="en-US" i="1" dirty="0"/>
              <a:t>u</a:t>
            </a:r>
            <a:r>
              <a:rPr lang="en-US" baseline="-25000" dirty="0"/>
              <a:t>z5</a:t>
            </a:r>
            <a:endParaRPr lang="en-US" dirty="0"/>
          </a:p>
        </p:txBody>
      </p:sp>
      <p:sp>
        <p:nvSpPr>
          <p:cNvPr id="101" name="Oval 100"/>
          <p:cNvSpPr/>
          <p:nvPr/>
        </p:nvSpPr>
        <p:spPr bwMode="auto">
          <a:xfrm>
            <a:off x="8608219" y="2089837"/>
            <a:ext cx="856711" cy="856711"/>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cxnSp>
        <p:nvCxnSpPr>
          <p:cNvPr id="103" name="Straight Arrow Connector 102"/>
          <p:cNvCxnSpPr>
            <a:stCxn id="101" idx="4"/>
            <a:endCxn id="59" idx="0"/>
          </p:cNvCxnSpPr>
          <p:nvPr/>
        </p:nvCxnSpPr>
        <p:spPr bwMode="auto">
          <a:xfrm flipH="1">
            <a:off x="6766171" y="2946548"/>
            <a:ext cx="227040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04" name="TextBox 84"/>
          <p:cNvSpPr txBox="1">
            <a:spLocks noChangeArrowheads="1"/>
          </p:cNvSpPr>
          <p:nvPr/>
        </p:nvSpPr>
        <p:spPr bwMode="auto">
          <a:xfrm>
            <a:off x="8794402" y="2232298"/>
            <a:ext cx="471604" cy="523220"/>
          </a:xfrm>
          <a:prstGeom prst="rect">
            <a:avLst/>
          </a:prstGeom>
          <a:noFill/>
          <a:ln w="9525">
            <a:noFill/>
            <a:miter lim="800000"/>
            <a:headEnd/>
            <a:tailEnd/>
          </a:ln>
        </p:spPr>
        <p:txBody>
          <a:bodyPr wrap="none">
            <a:spAutoFit/>
          </a:bodyPr>
          <a:lstStyle/>
          <a:p>
            <a:pPr algn="ctr"/>
            <a:r>
              <a:rPr lang="en-US" sz="2800" i="1" dirty="0"/>
              <a:t>F</a:t>
            </a:r>
            <a:r>
              <a:rPr lang="en-US" sz="2800" i="1" baseline="-25000" dirty="0"/>
              <a:t>2</a:t>
            </a:r>
            <a:endParaRPr lang="en-US" sz="2800" baseline="-25000" dirty="0"/>
          </a:p>
        </p:txBody>
      </p:sp>
      <p:cxnSp>
        <p:nvCxnSpPr>
          <p:cNvPr id="105" name="Straight Arrow Connector 104"/>
          <p:cNvCxnSpPr>
            <a:stCxn id="101" idx="4"/>
            <a:endCxn id="68" idx="0"/>
          </p:cNvCxnSpPr>
          <p:nvPr/>
        </p:nvCxnSpPr>
        <p:spPr bwMode="auto">
          <a:xfrm flipH="1">
            <a:off x="7898741" y="2946548"/>
            <a:ext cx="113783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106" name="Straight Arrow Connector 105"/>
          <p:cNvCxnSpPr>
            <a:stCxn id="101" idx="4"/>
            <a:endCxn id="87" idx="0"/>
          </p:cNvCxnSpPr>
          <p:nvPr/>
        </p:nvCxnSpPr>
        <p:spPr bwMode="auto">
          <a:xfrm>
            <a:off x="9036575" y="2946548"/>
            <a:ext cx="524"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107" name="Straight Arrow Connector 106"/>
          <p:cNvCxnSpPr>
            <a:stCxn id="101" idx="4"/>
            <a:endCxn id="93" idx="0"/>
          </p:cNvCxnSpPr>
          <p:nvPr/>
        </p:nvCxnSpPr>
        <p:spPr bwMode="auto">
          <a:xfrm>
            <a:off x="9036575" y="2946548"/>
            <a:ext cx="1127358"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108" name="Straight Arrow Connector 107"/>
          <p:cNvCxnSpPr>
            <a:stCxn id="101" idx="4"/>
            <a:endCxn id="99" idx="0"/>
          </p:cNvCxnSpPr>
          <p:nvPr/>
        </p:nvCxnSpPr>
        <p:spPr bwMode="auto">
          <a:xfrm>
            <a:off x="9036575" y="2946548"/>
            <a:ext cx="2255240" cy="149726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09" name="TextBox 59"/>
          <p:cNvSpPr txBox="1">
            <a:spLocks noChangeArrowheads="1"/>
          </p:cNvSpPr>
          <p:nvPr/>
        </p:nvSpPr>
        <p:spPr bwMode="auto">
          <a:xfrm>
            <a:off x="6344517" y="6109371"/>
            <a:ext cx="606256"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uz1</a:t>
            </a:r>
          </a:p>
        </p:txBody>
      </p:sp>
      <p:sp>
        <p:nvSpPr>
          <p:cNvPr id="110" name="TextBox 59"/>
          <p:cNvSpPr txBox="1">
            <a:spLocks noChangeArrowheads="1"/>
          </p:cNvSpPr>
          <p:nvPr/>
        </p:nvSpPr>
        <p:spPr bwMode="auto">
          <a:xfrm>
            <a:off x="7495411" y="6143908"/>
            <a:ext cx="606256"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uz2</a:t>
            </a:r>
          </a:p>
        </p:txBody>
      </p:sp>
      <p:sp>
        <p:nvSpPr>
          <p:cNvPr id="111" name="TextBox 59"/>
          <p:cNvSpPr txBox="1">
            <a:spLocks noChangeArrowheads="1"/>
          </p:cNvSpPr>
          <p:nvPr/>
        </p:nvSpPr>
        <p:spPr bwMode="auto">
          <a:xfrm>
            <a:off x="8603920" y="6109371"/>
            <a:ext cx="606256"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uz3</a:t>
            </a:r>
          </a:p>
        </p:txBody>
      </p:sp>
      <p:sp>
        <p:nvSpPr>
          <p:cNvPr id="112" name="TextBox 59"/>
          <p:cNvSpPr txBox="1">
            <a:spLocks noChangeArrowheads="1"/>
          </p:cNvSpPr>
          <p:nvPr/>
        </p:nvSpPr>
        <p:spPr bwMode="auto">
          <a:xfrm>
            <a:off x="9749796" y="6109371"/>
            <a:ext cx="614271"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uz4</a:t>
            </a:r>
          </a:p>
        </p:txBody>
      </p:sp>
      <p:sp>
        <p:nvSpPr>
          <p:cNvPr id="113" name="TextBox 59"/>
          <p:cNvSpPr txBox="1">
            <a:spLocks noChangeArrowheads="1"/>
          </p:cNvSpPr>
          <p:nvPr/>
        </p:nvSpPr>
        <p:spPr bwMode="auto">
          <a:xfrm>
            <a:off x="10903686" y="6140498"/>
            <a:ext cx="606256"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uz5</a:t>
            </a:r>
          </a:p>
        </p:txBody>
      </p:sp>
      <p:sp>
        <p:nvSpPr>
          <p:cNvPr id="114" name="Rectangle 113"/>
          <p:cNvSpPr/>
          <p:nvPr/>
        </p:nvSpPr>
        <p:spPr>
          <a:xfrm>
            <a:off x="7089368" y="3701305"/>
            <a:ext cx="449162" cy="369332"/>
          </a:xfrm>
          <a:prstGeom prst="rect">
            <a:avLst/>
          </a:prstGeom>
        </p:spPr>
        <p:txBody>
          <a:bodyPr wrap="none">
            <a:spAutoFit/>
          </a:bodyPr>
          <a:lstStyle/>
          <a:p>
            <a:pPr algn="ctr"/>
            <a:r>
              <a:rPr lang="el-GR" dirty="0"/>
              <a:t>λ</a:t>
            </a:r>
            <a:r>
              <a:rPr lang="en-US" baseline="-25000" dirty="0"/>
              <a:t>21</a:t>
            </a:r>
          </a:p>
        </p:txBody>
      </p:sp>
      <p:sp>
        <p:nvSpPr>
          <p:cNvPr id="115" name="Rectangle 114"/>
          <p:cNvSpPr/>
          <p:nvPr/>
        </p:nvSpPr>
        <p:spPr>
          <a:xfrm>
            <a:off x="7862099" y="3701305"/>
            <a:ext cx="449162" cy="369332"/>
          </a:xfrm>
          <a:prstGeom prst="rect">
            <a:avLst/>
          </a:prstGeom>
        </p:spPr>
        <p:txBody>
          <a:bodyPr wrap="none">
            <a:spAutoFit/>
          </a:bodyPr>
          <a:lstStyle/>
          <a:p>
            <a:pPr algn="ctr"/>
            <a:r>
              <a:rPr lang="el-GR" dirty="0"/>
              <a:t>λ</a:t>
            </a:r>
            <a:r>
              <a:rPr lang="en-US" baseline="-25000" dirty="0"/>
              <a:t>22</a:t>
            </a:r>
          </a:p>
        </p:txBody>
      </p:sp>
      <p:sp>
        <p:nvSpPr>
          <p:cNvPr id="116" name="Rectangle 115"/>
          <p:cNvSpPr/>
          <p:nvPr/>
        </p:nvSpPr>
        <p:spPr>
          <a:xfrm>
            <a:off x="8649708" y="3701305"/>
            <a:ext cx="449162" cy="369332"/>
          </a:xfrm>
          <a:prstGeom prst="rect">
            <a:avLst/>
          </a:prstGeom>
        </p:spPr>
        <p:txBody>
          <a:bodyPr wrap="none">
            <a:spAutoFit/>
          </a:bodyPr>
          <a:lstStyle/>
          <a:p>
            <a:pPr algn="ctr"/>
            <a:r>
              <a:rPr lang="el-GR" dirty="0"/>
              <a:t>λ</a:t>
            </a:r>
            <a:r>
              <a:rPr lang="en-US" baseline="-25000" dirty="0"/>
              <a:t>23</a:t>
            </a:r>
          </a:p>
        </p:txBody>
      </p:sp>
      <p:sp>
        <p:nvSpPr>
          <p:cNvPr id="117" name="Rectangle 116"/>
          <p:cNvSpPr/>
          <p:nvPr/>
        </p:nvSpPr>
        <p:spPr>
          <a:xfrm>
            <a:off x="9387183" y="3701305"/>
            <a:ext cx="449162" cy="369332"/>
          </a:xfrm>
          <a:prstGeom prst="rect">
            <a:avLst/>
          </a:prstGeom>
        </p:spPr>
        <p:txBody>
          <a:bodyPr wrap="none">
            <a:spAutoFit/>
          </a:bodyPr>
          <a:lstStyle/>
          <a:p>
            <a:pPr algn="ctr"/>
            <a:r>
              <a:rPr lang="el-GR" dirty="0"/>
              <a:t>λ</a:t>
            </a:r>
            <a:r>
              <a:rPr lang="en-US" baseline="-25000" dirty="0"/>
              <a:t>24</a:t>
            </a:r>
          </a:p>
        </p:txBody>
      </p:sp>
      <p:sp>
        <p:nvSpPr>
          <p:cNvPr id="118" name="Rectangle 117"/>
          <p:cNvSpPr/>
          <p:nvPr/>
        </p:nvSpPr>
        <p:spPr>
          <a:xfrm>
            <a:off x="10514017" y="3701305"/>
            <a:ext cx="449162" cy="369332"/>
          </a:xfrm>
          <a:prstGeom prst="rect">
            <a:avLst/>
          </a:prstGeom>
        </p:spPr>
        <p:txBody>
          <a:bodyPr wrap="none">
            <a:spAutoFit/>
          </a:bodyPr>
          <a:lstStyle/>
          <a:p>
            <a:pPr algn="ctr"/>
            <a:r>
              <a:rPr lang="el-GR" dirty="0"/>
              <a:t>λ</a:t>
            </a:r>
            <a:r>
              <a:rPr lang="en-US" baseline="-25000" dirty="0"/>
              <a:t>25</a:t>
            </a:r>
          </a:p>
        </p:txBody>
      </p:sp>
      <p:cxnSp>
        <p:nvCxnSpPr>
          <p:cNvPr id="119" name="Straight Arrow Connector 118"/>
          <p:cNvCxnSpPr>
            <a:stCxn id="51" idx="6"/>
            <a:endCxn id="101" idx="2"/>
          </p:cNvCxnSpPr>
          <p:nvPr/>
        </p:nvCxnSpPr>
        <p:spPr bwMode="auto">
          <a:xfrm flipV="1">
            <a:off x="3454353" y="2518193"/>
            <a:ext cx="5153866" cy="3410"/>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20" name="Oval 119"/>
          <p:cNvSpPr/>
          <p:nvPr/>
        </p:nvSpPr>
        <p:spPr bwMode="auto">
          <a:xfrm>
            <a:off x="9905474" y="2257078"/>
            <a:ext cx="533400" cy="533400"/>
          </a:xfrm>
          <a:prstGeom prst="ellipse">
            <a:avLst/>
          </a:prstGeom>
          <a:noFill/>
          <a:ln w="38100">
            <a:solidFill>
              <a:schemeClr val="tx1"/>
            </a:solidFill>
            <a:headEnd type="none" w="med" len="med"/>
            <a:tailEnd type="triangle" w="lg" len="lg"/>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latin typeface="Arial" pitchFamily="34" charset="0"/>
              <a:cs typeface="Arial" pitchFamily="34" charset="0"/>
            </a:endParaRPr>
          </a:p>
        </p:txBody>
      </p:sp>
      <p:sp>
        <p:nvSpPr>
          <p:cNvPr id="121" name="Freeform 120"/>
          <p:cNvSpPr/>
          <p:nvPr/>
        </p:nvSpPr>
        <p:spPr bwMode="auto">
          <a:xfrm rot="5400000">
            <a:off x="10440461" y="2407891"/>
            <a:ext cx="228600" cy="231775"/>
          </a:xfrm>
          <a:custGeom>
            <a:avLst/>
            <a:gdLst>
              <a:gd name="connsiteX0" fmla="*/ 0 w 905256"/>
              <a:gd name="connsiteY0" fmla="*/ 906780 h 915924"/>
              <a:gd name="connsiteX1" fmla="*/ 448056 w 905256"/>
              <a:gd name="connsiteY1" fmla="*/ 1524 h 915924"/>
              <a:gd name="connsiteX2" fmla="*/ 905256 w 905256"/>
              <a:gd name="connsiteY2" fmla="*/ 915924 h 915924"/>
            </a:gdLst>
            <a:ahLst/>
            <a:cxnLst>
              <a:cxn ang="0">
                <a:pos x="connsiteX0" y="connsiteY0"/>
              </a:cxn>
              <a:cxn ang="0">
                <a:pos x="connsiteX1" y="connsiteY1"/>
              </a:cxn>
              <a:cxn ang="0">
                <a:pos x="connsiteX2" y="connsiteY2"/>
              </a:cxn>
            </a:cxnLst>
            <a:rect l="l" t="t" r="r" b="b"/>
            <a:pathLst>
              <a:path w="905256" h="915924">
                <a:moveTo>
                  <a:pt x="0" y="906780"/>
                </a:moveTo>
                <a:cubicBezTo>
                  <a:pt x="148590" y="453390"/>
                  <a:pt x="297180" y="0"/>
                  <a:pt x="448056" y="1524"/>
                </a:cubicBezTo>
                <a:cubicBezTo>
                  <a:pt x="598932" y="3048"/>
                  <a:pt x="752094" y="459486"/>
                  <a:pt x="905256" y="915924"/>
                </a:cubicBezTo>
              </a:path>
            </a:pathLst>
          </a:custGeom>
          <a:ln w="12700">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122" name="TextBox 84"/>
          <p:cNvSpPr txBox="1">
            <a:spLocks noChangeArrowheads="1"/>
          </p:cNvSpPr>
          <p:nvPr/>
        </p:nvSpPr>
        <p:spPr bwMode="auto">
          <a:xfrm>
            <a:off x="9940043" y="2339828"/>
            <a:ext cx="452368" cy="369332"/>
          </a:xfrm>
          <a:prstGeom prst="rect">
            <a:avLst/>
          </a:prstGeom>
          <a:noFill/>
          <a:ln w="9525">
            <a:noFill/>
            <a:miter lim="800000"/>
            <a:headEnd/>
            <a:tailEnd/>
          </a:ln>
        </p:spPr>
        <p:txBody>
          <a:bodyPr wrap="none">
            <a:spAutoFit/>
          </a:bodyPr>
          <a:lstStyle/>
          <a:p>
            <a:pPr algn="ctr"/>
            <a:r>
              <a:rPr lang="en-US" i="1" dirty="0"/>
              <a:t>u</a:t>
            </a:r>
            <a:r>
              <a:rPr lang="en-US" baseline="-25000" dirty="0"/>
              <a:t>F1</a:t>
            </a:r>
            <a:endParaRPr lang="en-US" dirty="0"/>
          </a:p>
        </p:txBody>
      </p:sp>
      <p:cxnSp>
        <p:nvCxnSpPr>
          <p:cNvPr id="123" name="Straight Arrow Connector 122"/>
          <p:cNvCxnSpPr>
            <a:stCxn id="120" idx="2"/>
          </p:cNvCxnSpPr>
          <p:nvPr/>
        </p:nvCxnSpPr>
        <p:spPr bwMode="auto">
          <a:xfrm flipH="1">
            <a:off x="9464930" y="2523778"/>
            <a:ext cx="440544" cy="1527"/>
          </a:xfrm>
          <a:prstGeom prst="straightConnector1">
            <a:avLst/>
          </a:prstGeom>
          <a:ln>
            <a:solidFill>
              <a:schemeClr val="tx1"/>
            </a:solidFill>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124" name="TextBox 58"/>
          <p:cNvSpPr txBox="1">
            <a:spLocks noChangeArrowheads="1"/>
          </p:cNvSpPr>
          <p:nvPr/>
        </p:nvSpPr>
        <p:spPr bwMode="auto">
          <a:xfrm>
            <a:off x="9581688" y="2201709"/>
            <a:ext cx="288862" cy="338554"/>
          </a:xfrm>
          <a:prstGeom prst="rect">
            <a:avLst/>
          </a:prstGeom>
          <a:noFill/>
          <a:ln w="9525">
            <a:noFill/>
            <a:miter lim="800000"/>
            <a:headEnd/>
            <a:tailEnd/>
          </a:ln>
        </p:spPr>
        <p:txBody>
          <a:bodyPr wrap="none">
            <a:spAutoFit/>
          </a:bodyPr>
          <a:lstStyle/>
          <a:p>
            <a:pPr algn="ctr"/>
            <a:r>
              <a:rPr lang="en-US" sz="1600"/>
              <a:t>1</a:t>
            </a:r>
          </a:p>
        </p:txBody>
      </p:sp>
      <p:sp>
        <p:nvSpPr>
          <p:cNvPr id="125" name="TextBox 59"/>
          <p:cNvSpPr txBox="1">
            <a:spLocks noChangeArrowheads="1"/>
          </p:cNvSpPr>
          <p:nvPr/>
        </p:nvSpPr>
        <p:spPr bwMode="auto">
          <a:xfrm>
            <a:off x="10618157" y="2242540"/>
            <a:ext cx="615874"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uF1</a:t>
            </a:r>
          </a:p>
        </p:txBody>
      </p:sp>
      <p:sp>
        <p:nvSpPr>
          <p:cNvPr id="126" name="TextBox 59"/>
          <p:cNvSpPr txBox="1">
            <a:spLocks noChangeArrowheads="1"/>
          </p:cNvSpPr>
          <p:nvPr/>
        </p:nvSpPr>
        <p:spPr bwMode="auto">
          <a:xfrm>
            <a:off x="2916068" y="1542779"/>
            <a:ext cx="535724" cy="369332"/>
          </a:xfrm>
          <a:prstGeom prst="rect">
            <a:avLst/>
          </a:prstGeom>
          <a:noFill/>
          <a:ln w="9525">
            <a:noFill/>
            <a:miter lim="800000"/>
            <a:headEnd/>
            <a:tailEnd/>
          </a:ln>
        </p:spPr>
        <p:txBody>
          <a:bodyPr wrap="none">
            <a:spAutoFit/>
          </a:bodyPr>
          <a:lstStyle/>
          <a:p>
            <a:pPr algn="ctr"/>
            <a:r>
              <a:rPr lang="el-GR" dirty="0"/>
              <a:t>σ</a:t>
            </a:r>
            <a:r>
              <a:rPr lang="en-US" baseline="30000" dirty="0"/>
              <a:t>2</a:t>
            </a:r>
            <a:r>
              <a:rPr lang="en-US" baseline="-25000" dirty="0"/>
              <a:t>F1</a:t>
            </a:r>
          </a:p>
        </p:txBody>
      </p:sp>
      <p:sp>
        <p:nvSpPr>
          <p:cNvPr id="127" name="TextBox 58"/>
          <p:cNvSpPr txBox="1">
            <a:spLocks noChangeArrowheads="1"/>
          </p:cNvSpPr>
          <p:nvPr/>
        </p:nvSpPr>
        <p:spPr bwMode="auto">
          <a:xfrm>
            <a:off x="5887478" y="2115257"/>
            <a:ext cx="463589" cy="369332"/>
          </a:xfrm>
          <a:prstGeom prst="rect">
            <a:avLst/>
          </a:prstGeom>
          <a:noFill/>
          <a:ln w="9525">
            <a:noFill/>
            <a:miter lim="800000"/>
            <a:headEnd/>
            <a:tailEnd/>
          </a:ln>
        </p:spPr>
        <p:txBody>
          <a:bodyPr wrap="none">
            <a:spAutoFit/>
          </a:bodyPr>
          <a:lstStyle/>
          <a:p>
            <a:pPr algn="ctr"/>
            <a:r>
              <a:rPr lang="en-US" dirty="0"/>
              <a:t>b</a:t>
            </a:r>
            <a:r>
              <a:rPr lang="en-US" baseline="-25000" dirty="0"/>
              <a:t>12</a:t>
            </a:r>
          </a:p>
        </p:txBody>
      </p:sp>
      <p:sp>
        <p:nvSpPr>
          <p:cNvPr id="3" name="Rectangle 2"/>
          <p:cNvSpPr/>
          <p:nvPr/>
        </p:nvSpPr>
        <p:spPr>
          <a:xfrm rot="19566410">
            <a:off x="1119277" y="3224649"/>
            <a:ext cx="1617366" cy="369332"/>
          </a:xfrm>
          <a:prstGeom prst="rect">
            <a:avLst/>
          </a:prstGeom>
        </p:spPr>
        <p:txBody>
          <a:bodyPr wrap="none">
            <a:spAutoFit/>
          </a:bodyPr>
          <a:lstStyle/>
          <a:p>
            <a:pPr algn="ctr"/>
            <a:r>
              <a:rPr lang="en-US" dirty="0"/>
              <a:t>(= 1 for scaling)</a:t>
            </a:r>
          </a:p>
        </p:txBody>
      </p:sp>
      <p:sp>
        <p:nvSpPr>
          <p:cNvPr id="128" name="Rectangle 127"/>
          <p:cNvSpPr/>
          <p:nvPr/>
        </p:nvSpPr>
        <p:spPr>
          <a:xfrm rot="19566410">
            <a:off x="7165331" y="3241251"/>
            <a:ext cx="1617366" cy="369332"/>
          </a:xfrm>
          <a:prstGeom prst="rect">
            <a:avLst/>
          </a:prstGeom>
        </p:spPr>
        <p:txBody>
          <a:bodyPr wrap="none">
            <a:spAutoFit/>
          </a:bodyPr>
          <a:lstStyle/>
          <a:p>
            <a:pPr algn="ctr"/>
            <a:r>
              <a:rPr lang="en-US" dirty="0"/>
              <a:t>(= 1 for scaling)</a:t>
            </a:r>
          </a:p>
        </p:txBody>
      </p:sp>
    </p:spTree>
    <p:extLst>
      <p:ext uri="{BB962C8B-B14F-4D97-AF65-F5344CB8AC3E}">
        <p14:creationId xmlns:p14="http://schemas.microsoft.com/office/powerpoint/2010/main" val="361522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C2B8-E441-AF42-9621-FE520B437A3C}"/>
              </a:ext>
            </a:extLst>
          </p:cNvPr>
          <p:cNvSpPr>
            <a:spLocks noGrp="1"/>
          </p:cNvSpPr>
          <p:nvPr>
            <p:ph type="title"/>
          </p:nvPr>
        </p:nvSpPr>
        <p:spPr/>
        <p:txBody>
          <a:bodyPr/>
          <a:lstStyle/>
          <a:p>
            <a:r>
              <a:rPr lang="en-US" dirty="0"/>
              <a:t>Some basic rules for SEM</a:t>
            </a:r>
          </a:p>
        </p:txBody>
      </p:sp>
      <p:sp>
        <p:nvSpPr>
          <p:cNvPr id="3" name="Content Placeholder 2">
            <a:extLst>
              <a:ext uri="{FF2B5EF4-FFF2-40B4-BE49-F238E27FC236}">
                <a16:creationId xmlns:a16="http://schemas.microsoft.com/office/drawing/2014/main" id="{ED6AEB28-ED1C-B24C-9A6E-EB9065C98E4B}"/>
              </a:ext>
            </a:extLst>
          </p:cNvPr>
          <p:cNvSpPr>
            <a:spLocks noGrp="1"/>
          </p:cNvSpPr>
          <p:nvPr>
            <p:ph idx="1"/>
          </p:nvPr>
        </p:nvSpPr>
        <p:spPr/>
        <p:txBody>
          <a:bodyPr/>
          <a:lstStyle/>
          <a:p>
            <a:r>
              <a:rPr lang="en-US" dirty="0"/>
              <a:t>Cannot estimate more parameters then UNIQUE </a:t>
            </a:r>
            <a:r>
              <a:rPr lang="en-US" dirty="0" err="1"/>
              <a:t>ellements</a:t>
            </a:r>
            <a:r>
              <a:rPr lang="en-US" dirty="0"/>
              <a:t> in the covariance matrix.</a:t>
            </a:r>
          </a:p>
          <a:p>
            <a:endParaRPr lang="en-US" dirty="0"/>
          </a:p>
          <a:p>
            <a:r>
              <a:rPr lang="en-US" dirty="0"/>
              <a:t>Each parameter has to have a unique functional relationship to the observed covariances.</a:t>
            </a:r>
          </a:p>
        </p:txBody>
      </p:sp>
    </p:spTree>
    <p:extLst>
      <p:ext uri="{BB962C8B-B14F-4D97-AF65-F5344CB8AC3E}">
        <p14:creationId xmlns:p14="http://schemas.microsoft.com/office/powerpoint/2010/main" val="2829678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Start with GWAS Summary Statistics for the Phenotypes of Interest</a:t>
            </a:r>
          </a:p>
        </p:txBody>
      </p:sp>
      <p:sp>
        <p:nvSpPr>
          <p:cNvPr id="5" name="Content Placeholder 4"/>
          <p:cNvSpPr>
            <a:spLocks noGrp="1"/>
          </p:cNvSpPr>
          <p:nvPr>
            <p:ph idx="1"/>
          </p:nvPr>
        </p:nvSpPr>
        <p:spPr>
          <a:xfrm>
            <a:off x="838200" y="1690688"/>
            <a:ext cx="10515600" cy="4351338"/>
          </a:xfrm>
        </p:spPr>
        <p:txBody>
          <a:bodyPr/>
          <a:lstStyle/>
          <a:p>
            <a:r>
              <a:rPr lang="en-US" dirty="0"/>
              <a:t>No need for raw data</a:t>
            </a:r>
          </a:p>
          <a:p>
            <a:r>
              <a:rPr lang="en-US" dirty="0"/>
              <a:t>No need to conduct a primary GWAS yourself: Download them online!</a:t>
            </a:r>
          </a:p>
          <a:p>
            <a:pPr lvl="1"/>
            <a:r>
              <a:rPr lang="en-US" dirty="0" err="1"/>
              <a:t>sumstats</a:t>
            </a:r>
            <a:r>
              <a:rPr lang="en-US" dirty="0"/>
              <a:t> for over 3700 phenotypes have been helpfully indexed at </a:t>
            </a:r>
            <a:r>
              <a:rPr lang="en-US" dirty="0">
                <a:hlinkClick r:id="rId2"/>
              </a:rPr>
              <a:t>http://atlas.ctglab.nl/</a:t>
            </a:r>
            <a:endParaRPr lang="en-US" dirty="0"/>
          </a:p>
          <a:p>
            <a:pPr lvl="1"/>
            <a:r>
              <a:rPr lang="en-US" dirty="0" err="1"/>
              <a:t>sumstats</a:t>
            </a:r>
            <a:r>
              <a:rPr lang="en-US" dirty="0"/>
              <a:t> for over 4000 UK Biobank phenotypes are downloadable at </a:t>
            </a:r>
            <a:r>
              <a:rPr lang="en-US" dirty="0">
                <a:hlinkClick r:id="rId3"/>
              </a:rPr>
              <a:t>http://www.nealelab.is/uk-biobank</a:t>
            </a:r>
            <a:r>
              <a:rPr lang="en-US" dirty="0"/>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915" y="4632714"/>
            <a:ext cx="9266824" cy="1868939"/>
          </a:xfrm>
          <a:prstGeom prst="rect">
            <a:avLst/>
          </a:prstGeom>
        </p:spPr>
      </p:pic>
    </p:spTree>
    <p:extLst>
      <p:ext uri="{BB962C8B-B14F-4D97-AF65-F5344CB8AC3E}">
        <p14:creationId xmlns:p14="http://schemas.microsoft.com/office/powerpoint/2010/main" val="205681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899720" y="1316066"/>
            <a:ext cx="10515600" cy="4351338"/>
          </a:xfrm>
        </p:spPr>
        <p:txBody>
          <a:bodyPr/>
          <a:lstStyle/>
          <a:p>
            <a:pPr marL="0" indent="0">
              <a:buNone/>
            </a:pPr>
            <a:r>
              <a:rPr lang="en-US" dirty="0"/>
              <a:t>Create a genetic covariance matrix, S: an “atlas of genetic correlations”</a:t>
            </a:r>
          </a:p>
        </p:txBody>
      </p:sp>
      <p:pic>
        <p:nvPicPr>
          <p:cNvPr id="4" name="Picture 3"/>
          <p:cNvPicPr>
            <a:picLocks noChangeAspect="1"/>
          </p:cNvPicPr>
          <p:nvPr/>
        </p:nvPicPr>
        <p:blipFill>
          <a:blip r:embed="rId2"/>
          <a:stretch>
            <a:fillRect/>
          </a:stretch>
        </p:blipFill>
        <p:spPr>
          <a:xfrm>
            <a:off x="-32704" y="3126610"/>
            <a:ext cx="5038725" cy="2781300"/>
          </a:xfrm>
          <a:prstGeom prst="rect">
            <a:avLst/>
          </a:prstGeom>
        </p:spPr>
      </p:pic>
      <p:sp>
        <p:nvSpPr>
          <p:cNvPr id="5" name="TextBox 4"/>
          <p:cNvSpPr txBox="1"/>
          <p:nvPr/>
        </p:nvSpPr>
        <p:spPr>
          <a:xfrm>
            <a:off x="2048413" y="2821942"/>
            <a:ext cx="2284280" cy="646331"/>
          </a:xfrm>
          <a:prstGeom prst="rect">
            <a:avLst/>
          </a:prstGeom>
          <a:noFill/>
        </p:spPr>
        <p:txBody>
          <a:bodyPr wrap="none" rtlCol="0">
            <a:spAutoFit/>
          </a:bodyPr>
          <a:lstStyle/>
          <a:p>
            <a:r>
              <a:rPr lang="en-US" dirty="0"/>
              <a:t>Diagonal elements are</a:t>
            </a:r>
          </a:p>
          <a:p>
            <a:r>
              <a:rPr lang="en-US" dirty="0"/>
              <a:t>(</a:t>
            </a:r>
            <a:r>
              <a:rPr lang="en-US" dirty="0" err="1"/>
              <a:t>heritabilities</a:t>
            </a:r>
            <a:r>
              <a:rPr lang="en-US" dirty="0"/>
              <a:t>)</a:t>
            </a:r>
          </a:p>
        </p:txBody>
      </p:sp>
      <p:sp>
        <p:nvSpPr>
          <p:cNvPr id="6" name="TextBox 5"/>
          <p:cNvSpPr txBox="1"/>
          <p:nvPr/>
        </p:nvSpPr>
        <p:spPr>
          <a:xfrm>
            <a:off x="1082630" y="5805069"/>
            <a:ext cx="2625078" cy="646331"/>
          </a:xfrm>
          <a:prstGeom prst="rect">
            <a:avLst/>
          </a:prstGeom>
          <a:noFill/>
        </p:spPr>
        <p:txBody>
          <a:bodyPr wrap="none" rtlCol="0">
            <a:spAutoFit/>
          </a:bodyPr>
          <a:lstStyle/>
          <a:p>
            <a:r>
              <a:rPr lang="en-US" dirty="0"/>
              <a:t>Off-diagonal elements are</a:t>
            </a:r>
          </a:p>
          <a:p>
            <a:r>
              <a:rPr lang="en-US" dirty="0" err="1"/>
              <a:t>coheritabilities</a:t>
            </a:r>
            <a:endParaRPr lang="en-US" dirty="0"/>
          </a:p>
        </p:txBody>
      </p:sp>
      <p:sp>
        <p:nvSpPr>
          <p:cNvPr id="17" name="Title 1"/>
          <p:cNvSpPr>
            <a:spLocks noGrp="1"/>
          </p:cNvSpPr>
          <p:nvPr>
            <p:ph type="title"/>
          </p:nvPr>
        </p:nvSpPr>
        <p:spPr>
          <a:xfrm>
            <a:off x="853440" y="84911"/>
            <a:ext cx="10515600" cy="1325563"/>
          </a:xfrm>
        </p:spPr>
        <p:txBody>
          <a:bodyPr/>
          <a:lstStyle/>
          <a:p>
            <a:pPr algn="ctr"/>
            <a:r>
              <a:rPr lang="en-US" dirty="0"/>
              <a:t>Stage 1 Estimation: Multivariable LDSC</a:t>
            </a:r>
          </a:p>
        </p:txBody>
      </p:sp>
      <p:sp>
        <p:nvSpPr>
          <p:cNvPr id="2" name="Rectangle 2"/>
          <p:cNvSpPr>
            <a:spLocks noChangeArrowheads="1"/>
          </p:cNvSpPr>
          <p:nvPr/>
        </p:nvSpPr>
        <p:spPr bwMode="auto">
          <a:xfrm>
            <a:off x="1180110" y="2553704"/>
            <a:ext cx="3643264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ounded Rectangle 6"/>
          <p:cNvSpPr/>
          <p:nvPr/>
        </p:nvSpPr>
        <p:spPr>
          <a:xfrm rot="1895667">
            <a:off x="684066" y="4168803"/>
            <a:ext cx="4156125" cy="688504"/>
          </a:xfrm>
          <a:prstGeom prst="roundRect">
            <a:avLst>
              <a:gd name="adj" fmla="val 18520"/>
            </a:avLst>
          </a:prstGeom>
          <a:solidFill>
            <a:srgbClr val="F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800374" y="3783764"/>
            <a:ext cx="3332205" cy="2021305"/>
          </a:xfrm>
          <a:prstGeom prst="triangle">
            <a:avLst>
              <a:gd name="adj" fmla="val 689"/>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05367" y="2082800"/>
            <a:ext cx="6417766" cy="430953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50959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5181" y="2772859"/>
            <a:ext cx="7976417" cy="2894545"/>
          </a:xfrm>
          <a:prstGeom prst="rect">
            <a:avLst/>
          </a:prstGeom>
        </p:spPr>
      </p:pic>
      <p:sp>
        <p:nvSpPr>
          <p:cNvPr id="2" name="Title 1"/>
          <p:cNvSpPr>
            <a:spLocks noGrp="1"/>
          </p:cNvSpPr>
          <p:nvPr>
            <p:ph type="title"/>
          </p:nvPr>
        </p:nvSpPr>
        <p:spPr>
          <a:xfrm>
            <a:off x="853440" y="84911"/>
            <a:ext cx="10515600" cy="1325563"/>
          </a:xfrm>
        </p:spPr>
        <p:txBody>
          <a:bodyPr/>
          <a:lstStyle/>
          <a:p>
            <a:pPr algn="ctr"/>
            <a:r>
              <a:rPr lang="en-US" dirty="0"/>
              <a:t>Stage 1 Estimation: Multivariable LDSC</a:t>
            </a:r>
          </a:p>
        </p:txBody>
      </p:sp>
      <p:sp>
        <p:nvSpPr>
          <p:cNvPr id="3" name="Content Placeholder 2"/>
          <p:cNvSpPr>
            <a:spLocks noGrp="1"/>
          </p:cNvSpPr>
          <p:nvPr>
            <p:ph idx="1"/>
          </p:nvPr>
        </p:nvSpPr>
        <p:spPr>
          <a:xfrm>
            <a:off x="869240" y="1316066"/>
            <a:ext cx="10515600" cy="4351338"/>
          </a:xfrm>
        </p:spPr>
        <p:txBody>
          <a:bodyPr>
            <a:normAutofit/>
          </a:bodyPr>
          <a:lstStyle/>
          <a:p>
            <a:pPr marL="0" indent="0">
              <a:buNone/>
            </a:pPr>
            <a:r>
              <a:rPr lang="en-US" dirty="0"/>
              <a:t>Also produced is a second matrix, V, of squared standard errors and the dependencies between estimation errors</a:t>
            </a:r>
          </a:p>
        </p:txBody>
      </p:sp>
      <p:sp>
        <p:nvSpPr>
          <p:cNvPr id="5" name="TextBox 4"/>
          <p:cNvSpPr txBox="1"/>
          <p:nvPr/>
        </p:nvSpPr>
        <p:spPr>
          <a:xfrm>
            <a:off x="4366595" y="2699107"/>
            <a:ext cx="3398944" cy="923330"/>
          </a:xfrm>
          <a:prstGeom prst="rect">
            <a:avLst/>
          </a:prstGeom>
          <a:noFill/>
        </p:spPr>
        <p:txBody>
          <a:bodyPr wrap="none" rtlCol="0">
            <a:spAutoFit/>
          </a:bodyPr>
          <a:lstStyle/>
          <a:p>
            <a:r>
              <a:rPr lang="en-US" dirty="0"/>
              <a:t>Diagonal elements are</a:t>
            </a:r>
          </a:p>
          <a:p>
            <a:r>
              <a:rPr lang="en-US" dirty="0"/>
              <a:t>squared standard errors of</a:t>
            </a:r>
          </a:p>
          <a:p>
            <a:r>
              <a:rPr lang="en-US" dirty="0"/>
              <a:t>genetic variances and </a:t>
            </a:r>
            <a:r>
              <a:rPr lang="en-US" dirty="0" err="1"/>
              <a:t>covariances</a:t>
            </a:r>
            <a:endParaRPr lang="en-US" dirty="0"/>
          </a:p>
        </p:txBody>
      </p:sp>
      <p:sp>
        <p:nvSpPr>
          <p:cNvPr id="6" name="TextBox 5"/>
          <p:cNvSpPr txBox="1"/>
          <p:nvPr/>
        </p:nvSpPr>
        <p:spPr>
          <a:xfrm>
            <a:off x="834074" y="5667404"/>
            <a:ext cx="6322997" cy="932776"/>
          </a:xfrm>
          <a:prstGeom prst="rect">
            <a:avLst/>
          </a:prstGeom>
          <a:noFill/>
        </p:spPr>
        <p:txBody>
          <a:bodyPr wrap="square" rtlCol="0">
            <a:spAutoFit/>
          </a:bodyPr>
          <a:lstStyle/>
          <a:p>
            <a:r>
              <a:rPr lang="en-US" dirty="0"/>
              <a:t>Off-diagonal elements are dependencies between estimation errors used to directly model dependencies that occur due to sample overlap from contributing GWASs</a:t>
            </a:r>
          </a:p>
        </p:txBody>
      </p:sp>
      <p:sp>
        <p:nvSpPr>
          <p:cNvPr id="10" name="Rounded Rectangle 9"/>
          <p:cNvSpPr/>
          <p:nvPr/>
        </p:nvSpPr>
        <p:spPr>
          <a:xfrm rot="1294150">
            <a:off x="681220" y="3772624"/>
            <a:ext cx="7537572" cy="604189"/>
          </a:xfrm>
          <a:prstGeom prst="roundRect">
            <a:avLst>
              <a:gd name="adj" fmla="val 18520"/>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802312" y="2970081"/>
            <a:ext cx="6870397" cy="2697323"/>
          </a:xfrm>
          <a:prstGeom prst="triangle">
            <a:avLst>
              <a:gd name="adj" fmla="val 339"/>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7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4B7B-4136-AD44-B94B-BF150954E2DD}"/>
              </a:ext>
            </a:extLst>
          </p:cNvPr>
          <p:cNvSpPr>
            <a:spLocks noGrp="1"/>
          </p:cNvSpPr>
          <p:nvPr>
            <p:ph type="title"/>
          </p:nvPr>
        </p:nvSpPr>
        <p:spPr/>
        <p:txBody>
          <a:bodyPr/>
          <a:lstStyle/>
          <a:p>
            <a:r>
              <a:rPr lang="en-US" dirty="0"/>
              <a:t>Function we minimize: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C77C834-570E-6A47-9CCB-069CD949024A}"/>
                  </a:ext>
                </a:extLst>
              </p:cNvPr>
              <p:cNvSpPr>
                <a:spLocks noGrp="1"/>
              </p:cNvSpPr>
              <p:nvPr>
                <p:ph idx="1"/>
              </p:nvPr>
            </p:nvSpPr>
            <p:spPr/>
            <p:txBody>
              <a:bodyPr/>
              <a:lstStyle/>
              <a:p>
                <a:r>
                  <a:rPr lang="en-US" dirty="0"/>
                  <a:t>s &lt;- vector of </a:t>
                </a:r>
                <a:r>
                  <a:rPr lang="en-US" dirty="0" err="1"/>
                  <a:t>unqiue</a:t>
                </a:r>
                <a:r>
                  <a:rPr lang="en-US" dirty="0"/>
                  <a:t> elements in S:</a:t>
                </a:r>
              </a:p>
              <a:p>
                <a:pPr marL="0" indent="0">
                  <a:buNone/>
                </a:pPr>
                <a:endParaRPr lang="en-US"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a:rPr lang="nl-NL" b="0" i="1" smtClean="0">
                            <a:latin typeface="Cambria Math" panose="02040503050406030204" pitchFamily="18" charset="0"/>
                          </a:rPr>
                          <m:t>𝑊𝐿𝑆</m:t>
                        </m:r>
                      </m:sub>
                    </m:sSub>
                    <m:r>
                      <a:rPr lang="nl-NL" b="0" i="1" smtClean="0">
                        <a:latin typeface="Cambria Math" panose="02040503050406030204" pitchFamily="18" charset="0"/>
                      </a:rPr>
                      <m:t>= (</m:t>
                    </m:r>
                    <m:r>
                      <a:rPr lang="nl-NL" b="0" i="1" smtClean="0">
                        <a:latin typeface="Cambria Math" panose="02040503050406030204" pitchFamily="18" charset="0"/>
                      </a:rPr>
                      <m:t>𝑠</m:t>
                    </m:r>
                    <m:r>
                      <a:rPr lang="nl-NL"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𝜃</m:t>
                    </m:r>
                    <m:r>
                      <a:rPr lang="nl-NL" b="0" i="1" smtClean="0">
                        <a:latin typeface="Cambria Math" panose="02040503050406030204" pitchFamily="18" charset="0"/>
                        <a:ea typeface="Cambria Math" panose="02040503050406030204" pitchFamily="18" charset="0"/>
                      </a:rPr>
                      <m:t>)</m:t>
                    </m:r>
                    <m:r>
                      <m:rPr>
                        <m:nor/>
                      </m:rPr>
                      <a:rPr lang="nl-NL" b="0" i="0"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m:t>
                    </m:r>
                    <m:r>
                      <m:rPr>
                        <m:nor/>
                      </m:rPr>
                      <a:rPr lang="nl-NL" b="0" i="0" smtClean="0">
                        <a:latin typeface="Cambria Math" panose="02040503050406030204" pitchFamily="18" charset="0"/>
                        <a:ea typeface="Cambria Math" panose="02040503050406030204" pitchFamily="18" charset="0"/>
                      </a:rPr>
                      <m:t> </m:t>
                    </m:r>
                    <m:r>
                      <m:rPr>
                        <m:nor/>
                      </m:rPr>
                      <a:rPr lang="en-US" dirty="0"/>
                      <m:t>∗ </m:t>
                    </m:r>
                    <m:r>
                      <m:rPr>
                        <m:nor/>
                      </m:rPr>
                      <a:rPr lang="en-US" dirty="0"/>
                      <m:t>diag</m:t>
                    </m:r>
                    <m:r>
                      <m:rPr>
                        <m:nor/>
                      </m:rPr>
                      <a:rPr lang="en-US" dirty="0"/>
                      <m:t>(</m:t>
                    </m:r>
                    <m:r>
                      <m:rPr>
                        <m:nor/>
                      </m:rPr>
                      <a:rPr lang="en-US" dirty="0"/>
                      <m:t>V</m:t>
                    </m:r>
                    <m:r>
                      <m:rPr>
                        <m:nor/>
                      </m:rPr>
                      <a:rPr lang="en-US" dirty="0"/>
                      <m:t>)</m:t>
                    </m:r>
                    <m:r>
                      <m:rPr>
                        <m:nor/>
                      </m:rPr>
                      <a:rPr lang="nl-NL" b="0" i="0" baseline="30000" dirty="0" smtClean="0"/>
                      <m:t>−1 </m:t>
                    </m:r>
                    <m:r>
                      <m:rPr>
                        <m:nor/>
                      </m:rPr>
                      <a:rPr lang="nl-NL" b="0" i="0" dirty="0" smtClean="0"/>
                      <m:t>∗ (</m:t>
                    </m:r>
                    <m:r>
                      <a:rPr lang="nl-NL" b="0" i="1" dirty="0" smtClean="0">
                        <a:latin typeface="Cambria Math" panose="02040503050406030204" pitchFamily="18" charset="0"/>
                      </a:rPr>
                      <m:t>𝑠</m:t>
                    </m:r>
                    <m:r>
                      <a:rPr lang="nl-NL"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Σ</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𝜃</m:t>
                    </m:r>
                    <m:r>
                      <a:rPr lang="nl-NL"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4C77C834-570E-6A47-9CCB-069CD949024A}"/>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Tree>
    <p:extLst>
      <p:ext uri="{BB962C8B-B14F-4D97-AF65-F5344CB8AC3E}">
        <p14:creationId xmlns:p14="http://schemas.microsoft.com/office/powerpoint/2010/main" val="605681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CA95-B5E9-3E4A-AC5A-38B4006FFD78}"/>
              </a:ext>
            </a:extLst>
          </p:cNvPr>
          <p:cNvSpPr>
            <a:spLocks noGrp="1"/>
          </p:cNvSpPr>
          <p:nvPr>
            <p:ph type="title"/>
          </p:nvPr>
        </p:nvSpPr>
        <p:spPr/>
        <p:txBody>
          <a:bodyPr/>
          <a:lstStyle/>
          <a:p>
            <a:r>
              <a:rPr lang="en-US" dirty="0"/>
              <a:t>How to use </a:t>
            </a:r>
            <a:r>
              <a:rPr lang="en-US" dirty="0" err="1"/>
              <a:t>genomicSEM</a:t>
            </a:r>
            <a:r>
              <a:rPr lang="en-US" dirty="0"/>
              <a:t> (WITHOUT SNPs)</a:t>
            </a:r>
          </a:p>
        </p:txBody>
      </p:sp>
      <p:sp>
        <p:nvSpPr>
          <p:cNvPr id="3" name="Content Placeholder 2">
            <a:extLst>
              <a:ext uri="{FF2B5EF4-FFF2-40B4-BE49-F238E27FC236}">
                <a16:creationId xmlns:a16="http://schemas.microsoft.com/office/drawing/2014/main" id="{15AC43FD-4ACD-D246-9978-B4D1694A8C73}"/>
              </a:ext>
            </a:extLst>
          </p:cNvPr>
          <p:cNvSpPr>
            <a:spLocks noGrp="1"/>
          </p:cNvSpPr>
          <p:nvPr>
            <p:ph idx="1"/>
          </p:nvPr>
        </p:nvSpPr>
        <p:spPr/>
        <p:txBody>
          <a:bodyPr/>
          <a:lstStyle/>
          <a:p>
            <a:r>
              <a:rPr lang="en-US" b="1" dirty="0"/>
              <a:t>Step 1: </a:t>
            </a:r>
            <a:r>
              <a:rPr lang="en-US" dirty="0"/>
              <a:t>download and munge data for traits you want to </a:t>
            </a:r>
            <a:r>
              <a:rPr lang="en-US" dirty="0" err="1"/>
              <a:t>analyse</a:t>
            </a:r>
            <a:endParaRPr lang="en-US" dirty="0"/>
          </a:p>
          <a:p>
            <a:pPr lvl="1"/>
            <a:r>
              <a:rPr lang="en-US" b="1" dirty="0"/>
              <a:t>R function: munge()</a:t>
            </a:r>
            <a:endParaRPr lang="en-US" dirty="0"/>
          </a:p>
          <a:p>
            <a:r>
              <a:rPr lang="en-US" dirty="0"/>
              <a:t>Step 1b: Download LD scores</a:t>
            </a:r>
          </a:p>
          <a:p>
            <a:pPr lvl="1"/>
            <a:r>
              <a:rPr lang="en-US" dirty="0"/>
              <a:t> </a:t>
            </a:r>
            <a:r>
              <a:rPr lang="en-US" sz="1600" dirty="0"/>
              <a:t>(</a:t>
            </a:r>
            <a:r>
              <a:rPr lang="en-US" sz="1600" dirty="0" err="1"/>
              <a:t>wget</a:t>
            </a:r>
            <a:r>
              <a:rPr lang="en-US" sz="1600" dirty="0"/>
              <a:t> </a:t>
            </a:r>
            <a:r>
              <a:rPr lang="en-US" sz="1600" dirty="0">
                <a:solidFill>
                  <a:schemeClr val="accent1"/>
                </a:solidFill>
                <a:hlinkClick r:id="rId2">
                  <a:extLst>
                    <a:ext uri="{A12FA001-AC4F-418D-AE19-62706E023703}">
                      <ahyp:hlinkClr xmlns:ahyp="http://schemas.microsoft.com/office/drawing/2018/hyperlinkcolor" val="tx"/>
                    </a:ext>
                  </a:extLst>
                </a:hlinkClick>
              </a:rPr>
              <a:t>https://</a:t>
            </a:r>
            <a:r>
              <a:rPr lang="en-US" sz="1600" dirty="0" err="1">
                <a:solidFill>
                  <a:schemeClr val="accent1"/>
                </a:solidFill>
                <a:hlinkClick r:id="rId2">
                  <a:extLst>
                    <a:ext uri="{A12FA001-AC4F-418D-AE19-62706E023703}">
                      <ahyp:hlinkClr xmlns:ahyp="http://schemas.microsoft.com/office/drawing/2018/hyperlinkcolor" val="tx"/>
                    </a:ext>
                  </a:extLst>
                </a:hlinkClick>
              </a:rPr>
              <a:t>data</a:t>
            </a:r>
            <a:r>
              <a:rPr lang="en-US" sz="1600" dirty="0" err="1">
                <a:solidFill>
                  <a:schemeClr val="accent1"/>
                </a:solidFill>
              </a:rPr>
              <a:t>.broadinstitute.org</a:t>
            </a:r>
            <a:r>
              <a:rPr lang="en-US" sz="1600" dirty="0">
                <a:solidFill>
                  <a:schemeClr val="accent1"/>
                </a:solidFill>
              </a:rPr>
              <a:t>/</a:t>
            </a:r>
            <a:r>
              <a:rPr lang="en-US" sz="1600" dirty="0" err="1">
                <a:solidFill>
                  <a:schemeClr val="accent1"/>
                </a:solidFill>
              </a:rPr>
              <a:t>alkesgroup</a:t>
            </a:r>
            <a:r>
              <a:rPr lang="en-US" sz="1600" dirty="0">
                <a:solidFill>
                  <a:schemeClr val="accent1"/>
                </a:solidFill>
              </a:rPr>
              <a:t>/LDSCORE/eur_w_ld_chr.tar.bz2</a:t>
            </a:r>
            <a:r>
              <a:rPr lang="en-US" sz="1600" dirty="0"/>
              <a:t>)</a:t>
            </a:r>
            <a:endParaRPr lang="en-US" dirty="0"/>
          </a:p>
          <a:p>
            <a:r>
              <a:rPr lang="en-US" dirty="0"/>
              <a:t>Step 2: run </a:t>
            </a:r>
            <a:r>
              <a:rPr lang="en-US" dirty="0" err="1"/>
              <a:t>Ldscore</a:t>
            </a:r>
            <a:r>
              <a:rPr lang="en-US" dirty="0"/>
              <a:t> regression</a:t>
            </a:r>
          </a:p>
          <a:p>
            <a:pPr lvl="1"/>
            <a:r>
              <a:rPr lang="en-US" b="1" dirty="0"/>
              <a:t>R function: </a:t>
            </a:r>
            <a:r>
              <a:rPr lang="en-US" b="1" dirty="0" err="1"/>
              <a:t>ldsc</a:t>
            </a:r>
            <a:r>
              <a:rPr lang="en-US" b="1" dirty="0"/>
              <a:t>()</a:t>
            </a:r>
            <a:endParaRPr lang="en-US" dirty="0"/>
          </a:p>
          <a:p>
            <a:r>
              <a:rPr lang="en-US" dirty="0"/>
              <a:t>Step 3: </a:t>
            </a:r>
            <a:r>
              <a:rPr lang="en-US" dirty="0">
                <a:solidFill>
                  <a:srgbClr val="FF0000"/>
                </a:solidFill>
              </a:rPr>
              <a:t>run a model!	</a:t>
            </a:r>
          </a:p>
          <a:p>
            <a:pPr lvl="1"/>
            <a:r>
              <a:rPr lang="en-US" dirty="0"/>
              <a:t>R functions: </a:t>
            </a:r>
            <a:r>
              <a:rPr lang="en-US" dirty="0" err="1"/>
              <a:t>usermodel</a:t>
            </a:r>
            <a:r>
              <a:rPr lang="en-US" dirty="0"/>
              <a:t>(), </a:t>
            </a:r>
          </a:p>
          <a:p>
            <a:pPr marL="457200" lvl="1" indent="0">
              <a:buNone/>
            </a:pPr>
            <a:endParaRPr lang="en-US" dirty="0"/>
          </a:p>
        </p:txBody>
      </p:sp>
    </p:spTree>
    <p:extLst>
      <p:ext uri="{BB962C8B-B14F-4D97-AF65-F5344CB8AC3E}">
        <p14:creationId xmlns:p14="http://schemas.microsoft.com/office/powerpoint/2010/main" val="2170902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CA95-B5E9-3E4A-AC5A-38B4006FFD78}"/>
              </a:ext>
            </a:extLst>
          </p:cNvPr>
          <p:cNvSpPr>
            <a:spLocks noGrp="1"/>
          </p:cNvSpPr>
          <p:nvPr>
            <p:ph type="title"/>
          </p:nvPr>
        </p:nvSpPr>
        <p:spPr/>
        <p:txBody>
          <a:bodyPr/>
          <a:lstStyle/>
          <a:p>
            <a:r>
              <a:rPr lang="en-US" dirty="0"/>
              <a:t>How to use </a:t>
            </a:r>
            <a:r>
              <a:rPr lang="en-US" dirty="0" err="1"/>
              <a:t>genomicSEM</a:t>
            </a:r>
            <a:r>
              <a:rPr lang="en-US" dirty="0"/>
              <a:t> (</a:t>
            </a:r>
            <a:r>
              <a:rPr lang="en-US" b="1" dirty="0">
                <a:solidFill>
                  <a:srgbClr val="FF0000"/>
                </a:solidFill>
              </a:rPr>
              <a:t>WITH</a:t>
            </a:r>
            <a:r>
              <a:rPr lang="en-US" dirty="0"/>
              <a:t> SNPs)</a:t>
            </a:r>
          </a:p>
        </p:txBody>
      </p:sp>
      <p:sp>
        <p:nvSpPr>
          <p:cNvPr id="3" name="Content Placeholder 2">
            <a:extLst>
              <a:ext uri="{FF2B5EF4-FFF2-40B4-BE49-F238E27FC236}">
                <a16:creationId xmlns:a16="http://schemas.microsoft.com/office/drawing/2014/main" id="{15AC43FD-4ACD-D246-9978-B4D1694A8C73}"/>
              </a:ext>
            </a:extLst>
          </p:cNvPr>
          <p:cNvSpPr>
            <a:spLocks noGrp="1"/>
          </p:cNvSpPr>
          <p:nvPr>
            <p:ph idx="1"/>
          </p:nvPr>
        </p:nvSpPr>
        <p:spPr/>
        <p:txBody>
          <a:bodyPr>
            <a:normAutofit fontScale="85000" lnSpcReduction="10000"/>
          </a:bodyPr>
          <a:lstStyle/>
          <a:p>
            <a:r>
              <a:rPr lang="en-US" b="1" dirty="0"/>
              <a:t>Step 1: </a:t>
            </a:r>
            <a:r>
              <a:rPr lang="en-US" dirty="0"/>
              <a:t>download and munge data for traits you want to </a:t>
            </a:r>
            <a:r>
              <a:rPr lang="en-US" dirty="0" err="1"/>
              <a:t>analyse</a:t>
            </a:r>
            <a:endParaRPr lang="en-US" dirty="0"/>
          </a:p>
          <a:p>
            <a:pPr lvl="1"/>
            <a:r>
              <a:rPr lang="en-US" b="1" dirty="0"/>
              <a:t>R function: munge()</a:t>
            </a:r>
            <a:endParaRPr lang="en-US" dirty="0"/>
          </a:p>
          <a:p>
            <a:r>
              <a:rPr lang="en-US" dirty="0"/>
              <a:t>Step 1b: Download LD scores</a:t>
            </a:r>
          </a:p>
          <a:p>
            <a:pPr lvl="1"/>
            <a:r>
              <a:rPr lang="en-US" dirty="0"/>
              <a:t> </a:t>
            </a:r>
            <a:r>
              <a:rPr lang="en-US" sz="1600" dirty="0"/>
              <a:t>(</a:t>
            </a:r>
            <a:r>
              <a:rPr lang="en-US" sz="1600" dirty="0" err="1"/>
              <a:t>wget</a:t>
            </a:r>
            <a:r>
              <a:rPr lang="en-US" sz="1600" dirty="0"/>
              <a:t> </a:t>
            </a:r>
            <a:r>
              <a:rPr lang="en-US" sz="1600" dirty="0">
                <a:solidFill>
                  <a:schemeClr val="accent1"/>
                </a:solidFill>
                <a:hlinkClick r:id="rId2">
                  <a:extLst>
                    <a:ext uri="{A12FA001-AC4F-418D-AE19-62706E023703}">
                      <ahyp:hlinkClr xmlns:ahyp="http://schemas.microsoft.com/office/drawing/2018/hyperlinkcolor" val="tx"/>
                    </a:ext>
                  </a:extLst>
                </a:hlinkClick>
              </a:rPr>
              <a:t>https://</a:t>
            </a:r>
            <a:r>
              <a:rPr lang="en-US" sz="1600" dirty="0" err="1">
                <a:solidFill>
                  <a:schemeClr val="accent1"/>
                </a:solidFill>
                <a:hlinkClick r:id="rId2">
                  <a:extLst>
                    <a:ext uri="{A12FA001-AC4F-418D-AE19-62706E023703}">
                      <ahyp:hlinkClr xmlns:ahyp="http://schemas.microsoft.com/office/drawing/2018/hyperlinkcolor" val="tx"/>
                    </a:ext>
                  </a:extLst>
                </a:hlinkClick>
              </a:rPr>
              <a:t>data</a:t>
            </a:r>
            <a:r>
              <a:rPr lang="en-US" sz="1600" dirty="0" err="1">
                <a:solidFill>
                  <a:schemeClr val="accent1"/>
                </a:solidFill>
              </a:rPr>
              <a:t>.broadinstitute.org</a:t>
            </a:r>
            <a:r>
              <a:rPr lang="en-US" sz="1600" dirty="0">
                <a:solidFill>
                  <a:schemeClr val="accent1"/>
                </a:solidFill>
              </a:rPr>
              <a:t>/</a:t>
            </a:r>
            <a:r>
              <a:rPr lang="en-US" sz="1600" dirty="0" err="1">
                <a:solidFill>
                  <a:schemeClr val="accent1"/>
                </a:solidFill>
              </a:rPr>
              <a:t>alkesgroup</a:t>
            </a:r>
            <a:r>
              <a:rPr lang="en-US" sz="1600" dirty="0">
                <a:solidFill>
                  <a:schemeClr val="accent1"/>
                </a:solidFill>
              </a:rPr>
              <a:t>/LDSCORE/eur_w_ld_chr.tar.bz2</a:t>
            </a:r>
            <a:r>
              <a:rPr lang="en-US" sz="1600" dirty="0"/>
              <a:t>)</a:t>
            </a:r>
            <a:endParaRPr lang="en-US" dirty="0"/>
          </a:p>
          <a:p>
            <a:r>
              <a:rPr lang="en-US" dirty="0"/>
              <a:t>Step 2: run </a:t>
            </a:r>
            <a:r>
              <a:rPr lang="en-US" dirty="0" err="1"/>
              <a:t>Ldscore</a:t>
            </a:r>
            <a:r>
              <a:rPr lang="en-US" dirty="0"/>
              <a:t> regression</a:t>
            </a:r>
          </a:p>
          <a:p>
            <a:pPr lvl="1"/>
            <a:r>
              <a:rPr lang="en-US" b="1" dirty="0"/>
              <a:t>R function: </a:t>
            </a:r>
            <a:r>
              <a:rPr lang="en-US" b="1" dirty="0" err="1"/>
              <a:t>ldsc</a:t>
            </a:r>
            <a:r>
              <a:rPr lang="en-US" b="1" dirty="0"/>
              <a:t>()</a:t>
            </a:r>
            <a:endParaRPr lang="en-US" dirty="0"/>
          </a:p>
          <a:p>
            <a:r>
              <a:rPr lang="en-US" dirty="0"/>
              <a:t>Step 3: </a:t>
            </a:r>
            <a:r>
              <a:rPr lang="en-US" dirty="0">
                <a:solidFill>
                  <a:srgbClr val="FF0000"/>
                </a:solidFill>
              </a:rPr>
              <a:t>read the </a:t>
            </a:r>
            <a:r>
              <a:rPr lang="en-US" dirty="0" err="1">
                <a:solidFill>
                  <a:srgbClr val="FF0000"/>
                </a:solidFill>
              </a:rPr>
              <a:t>sumstats</a:t>
            </a:r>
            <a:r>
              <a:rPr lang="en-US" dirty="0">
                <a:solidFill>
                  <a:srgbClr val="FF0000"/>
                </a:solidFill>
              </a:rPr>
              <a:t> into R:</a:t>
            </a:r>
          </a:p>
          <a:p>
            <a:pPr lvl="1"/>
            <a:r>
              <a:rPr lang="en-US" b="1" dirty="0"/>
              <a:t>R function: </a:t>
            </a:r>
            <a:r>
              <a:rPr lang="en-US" b="1" dirty="0" err="1"/>
              <a:t>sumstats</a:t>
            </a:r>
            <a:r>
              <a:rPr lang="en-US" b="1" dirty="0"/>
              <a:t>()</a:t>
            </a:r>
          </a:p>
          <a:p>
            <a:r>
              <a:rPr lang="en-US" dirty="0"/>
              <a:t>Step 4: </a:t>
            </a:r>
            <a:r>
              <a:rPr lang="en-US" dirty="0">
                <a:solidFill>
                  <a:srgbClr val="FF0000"/>
                </a:solidFill>
              </a:rPr>
              <a:t>For each SNP, add the SNP to the covariance matrix S and V</a:t>
            </a:r>
          </a:p>
          <a:p>
            <a:pPr lvl="1"/>
            <a:r>
              <a:rPr lang="en-US" b="1" dirty="0"/>
              <a:t>R function: </a:t>
            </a:r>
            <a:r>
              <a:rPr lang="en-US" b="1" dirty="0" err="1"/>
              <a:t>addSNP</a:t>
            </a:r>
            <a:r>
              <a:rPr lang="en-US" b="1" dirty="0"/>
              <a:t>()</a:t>
            </a:r>
            <a:endParaRPr lang="en-US" dirty="0">
              <a:solidFill>
                <a:srgbClr val="FF0000"/>
              </a:solidFill>
            </a:endParaRPr>
          </a:p>
          <a:p>
            <a:r>
              <a:rPr lang="en-US" dirty="0"/>
              <a:t>Step 5: Run the model X million times:</a:t>
            </a:r>
          </a:p>
          <a:p>
            <a:pPr lvl="1"/>
            <a:r>
              <a:rPr lang="en-US" b="1" dirty="0"/>
              <a:t>R functions: </a:t>
            </a:r>
            <a:r>
              <a:rPr lang="en-US" b="1" dirty="0" err="1"/>
              <a:t>userGWAS</a:t>
            </a:r>
            <a:r>
              <a:rPr lang="en-US" b="1" dirty="0"/>
              <a:t>(), </a:t>
            </a:r>
            <a:r>
              <a:rPr lang="en-US" b="1" dirty="0" err="1"/>
              <a:t>userGWASpar</a:t>
            </a:r>
            <a:r>
              <a:rPr lang="en-US" b="1" dirty="0"/>
              <a:t>() </a:t>
            </a:r>
            <a:r>
              <a:rPr lang="en-US" b="1" dirty="0" err="1"/>
              <a:t>commonfactorGWAS</a:t>
            </a:r>
            <a:r>
              <a:rPr lang="en-US" b="1" dirty="0"/>
              <a:t>(), </a:t>
            </a:r>
            <a:r>
              <a:rPr lang="en-US" b="1" dirty="0" err="1"/>
              <a:t>commonfactorGWASpar</a:t>
            </a:r>
            <a:r>
              <a:rPr lang="en-US" b="1" dirty="0"/>
              <a:t>()</a:t>
            </a:r>
          </a:p>
        </p:txBody>
      </p:sp>
    </p:spTree>
    <p:extLst>
      <p:ext uri="{BB962C8B-B14F-4D97-AF65-F5344CB8AC3E}">
        <p14:creationId xmlns:p14="http://schemas.microsoft.com/office/powerpoint/2010/main" val="59408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1D17D1B-D627-2046-8778-501A10DE3D80}"/>
              </a:ext>
            </a:extLst>
          </p:cNvPr>
          <p:cNvSpPr/>
          <p:nvPr/>
        </p:nvSpPr>
        <p:spPr>
          <a:xfrm>
            <a:off x="7969999" y="1283788"/>
            <a:ext cx="823173" cy="823173"/>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Times New Roman" charset="0"/>
                <a:ea typeface="Times New Roman" charset="0"/>
                <a:cs typeface="Times New Roman" charset="0"/>
              </a:rPr>
              <a:t>p</a:t>
            </a:r>
            <a:r>
              <a:rPr lang="en-US" sz="2400" i="1" baseline="-25000" dirty="0">
                <a:solidFill>
                  <a:schemeClr val="tx1"/>
                </a:solidFill>
                <a:latin typeface="Times New Roman" charset="0"/>
                <a:ea typeface="Times New Roman" charset="0"/>
                <a:cs typeface="Times New Roman" charset="0"/>
              </a:rPr>
              <a:t>G</a:t>
            </a:r>
            <a:endParaRPr lang="en-US" sz="2400" i="1" dirty="0">
              <a:solidFill>
                <a:schemeClr val="tx1"/>
              </a:solidFill>
              <a:latin typeface="Times New Roman" charset="0"/>
              <a:ea typeface="Times New Roman" charset="0"/>
              <a:cs typeface="Times New Roman" charset="0"/>
            </a:endParaRPr>
          </a:p>
        </p:txBody>
      </p:sp>
      <p:cxnSp>
        <p:nvCxnSpPr>
          <p:cNvPr id="5" name="Curved Connector 4">
            <a:extLst>
              <a:ext uri="{FF2B5EF4-FFF2-40B4-BE49-F238E27FC236}">
                <a16:creationId xmlns:a16="http://schemas.microsoft.com/office/drawing/2014/main" id="{F6D9590C-4579-F34A-BF0B-562FEA102513}"/>
              </a:ext>
            </a:extLst>
          </p:cNvPr>
          <p:cNvCxnSpPr/>
          <p:nvPr/>
        </p:nvCxnSpPr>
        <p:spPr>
          <a:xfrm rot="10800000" flipH="1">
            <a:off x="7969999" y="1283788"/>
            <a:ext cx="411587" cy="411587"/>
          </a:xfrm>
          <a:prstGeom prst="curvedConnector4">
            <a:avLst>
              <a:gd name="adj1" fmla="val -40432"/>
              <a:gd name="adj2" fmla="val 140432"/>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F6CAFF-20A7-A343-BA4F-1FF3D4E9AACC}"/>
              </a:ext>
            </a:extLst>
          </p:cNvPr>
          <p:cNvSpPr txBox="1"/>
          <p:nvPr/>
        </p:nvSpPr>
        <p:spPr>
          <a:xfrm>
            <a:off x="7692645" y="1061904"/>
            <a:ext cx="474053" cy="276999"/>
          </a:xfrm>
          <a:prstGeom prst="rect">
            <a:avLst/>
          </a:prstGeom>
          <a:noFill/>
        </p:spPr>
        <p:txBody>
          <a:bodyPr wrap="square" rtlCol="0">
            <a:spAutoFit/>
          </a:bodyPr>
          <a:lstStyle/>
          <a:p>
            <a:r>
              <a:rPr lang="en-US" sz="1200" b="1">
                <a:latin typeface="Times New Roman" charset="0"/>
                <a:ea typeface="Times New Roman" charset="0"/>
                <a:cs typeface="Times New Roman" charset="0"/>
              </a:rPr>
              <a:t>1</a:t>
            </a:r>
          </a:p>
        </p:txBody>
      </p:sp>
      <p:cxnSp>
        <p:nvCxnSpPr>
          <p:cNvPr id="7" name="Straight Arrow Connector 6">
            <a:extLst>
              <a:ext uri="{FF2B5EF4-FFF2-40B4-BE49-F238E27FC236}">
                <a16:creationId xmlns:a16="http://schemas.microsoft.com/office/drawing/2014/main" id="{ECB382E8-7588-8E4F-AC31-BBDE3AB0C0D4}"/>
              </a:ext>
            </a:extLst>
          </p:cNvPr>
          <p:cNvCxnSpPr>
            <a:cxnSpLocks/>
            <a:endCxn id="42" idx="0"/>
          </p:cNvCxnSpPr>
          <p:nvPr/>
        </p:nvCxnSpPr>
        <p:spPr>
          <a:xfrm flipH="1">
            <a:off x="5523733" y="1866232"/>
            <a:ext cx="2475104" cy="170976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DD5B869-A363-6F4C-A629-FB44014DFE3B}"/>
              </a:ext>
            </a:extLst>
          </p:cNvPr>
          <p:cNvSpPr/>
          <p:nvPr/>
        </p:nvSpPr>
        <p:spPr>
          <a:xfrm>
            <a:off x="5195848" y="4833924"/>
            <a:ext cx="584995"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9" name="Straight Arrow Connector 8">
            <a:extLst>
              <a:ext uri="{FF2B5EF4-FFF2-40B4-BE49-F238E27FC236}">
                <a16:creationId xmlns:a16="http://schemas.microsoft.com/office/drawing/2014/main" id="{88385478-D9EA-DA48-A29A-CFB0836162BA}"/>
              </a:ext>
            </a:extLst>
          </p:cNvPr>
          <p:cNvCxnSpPr/>
          <p:nvPr/>
        </p:nvCxnSpPr>
        <p:spPr>
          <a:xfrm flipV="1">
            <a:off x="5473202" y="4390157"/>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EFD14970-D9E6-E246-92F6-3D8D43DF3D42}"/>
              </a:ext>
            </a:extLst>
          </p:cNvPr>
          <p:cNvCxnSpPr/>
          <p:nvPr/>
        </p:nvCxnSpPr>
        <p:spPr>
          <a:xfrm rot="5400000">
            <a:off x="5473202" y="5063930"/>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1430DA-5C9B-9347-91B4-086140453ECE}"/>
              </a:ext>
            </a:extLst>
          </p:cNvPr>
          <p:cNvSpPr txBox="1"/>
          <p:nvPr/>
        </p:nvSpPr>
        <p:spPr>
          <a:xfrm>
            <a:off x="5270214" y="4556571"/>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12" name="Straight Arrow Connector 11">
            <a:extLst>
              <a:ext uri="{FF2B5EF4-FFF2-40B4-BE49-F238E27FC236}">
                <a16:creationId xmlns:a16="http://schemas.microsoft.com/office/drawing/2014/main" id="{128241C5-4C12-894F-942C-0245350E4B7E}"/>
              </a:ext>
            </a:extLst>
          </p:cNvPr>
          <p:cNvCxnSpPr>
            <a:cxnSpLocks/>
            <a:endCxn id="102" idx="0"/>
          </p:cNvCxnSpPr>
          <p:nvPr/>
        </p:nvCxnSpPr>
        <p:spPr>
          <a:xfrm flipH="1">
            <a:off x="6698407" y="1986410"/>
            <a:ext cx="1392144" cy="157501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45DECC4-0ADC-444C-A5AF-B68044A40E9F}"/>
              </a:ext>
            </a:extLst>
          </p:cNvPr>
          <p:cNvSpPr/>
          <p:nvPr/>
        </p:nvSpPr>
        <p:spPr>
          <a:xfrm>
            <a:off x="6416814" y="4833924"/>
            <a:ext cx="554709"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14" name="Straight Arrow Connector 13">
            <a:extLst>
              <a:ext uri="{FF2B5EF4-FFF2-40B4-BE49-F238E27FC236}">
                <a16:creationId xmlns:a16="http://schemas.microsoft.com/office/drawing/2014/main" id="{65A02D9C-9B88-004B-A369-64691DEE1960}"/>
              </a:ext>
            </a:extLst>
          </p:cNvPr>
          <p:cNvCxnSpPr/>
          <p:nvPr/>
        </p:nvCxnSpPr>
        <p:spPr>
          <a:xfrm flipV="1">
            <a:off x="6694169" y="4390157"/>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FFCE1C02-501F-8C49-A4EB-DBD57D9C5C29}"/>
              </a:ext>
            </a:extLst>
          </p:cNvPr>
          <p:cNvCxnSpPr/>
          <p:nvPr/>
        </p:nvCxnSpPr>
        <p:spPr>
          <a:xfrm rot="5400000">
            <a:off x="6694169" y="5063930"/>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931823D-217B-9847-849D-E2D78C5EBECF}"/>
              </a:ext>
            </a:extLst>
          </p:cNvPr>
          <p:cNvSpPr txBox="1"/>
          <p:nvPr/>
        </p:nvSpPr>
        <p:spPr>
          <a:xfrm>
            <a:off x="6472893" y="4556571"/>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17" name="Straight Arrow Connector 16">
            <a:extLst>
              <a:ext uri="{FF2B5EF4-FFF2-40B4-BE49-F238E27FC236}">
                <a16:creationId xmlns:a16="http://schemas.microsoft.com/office/drawing/2014/main" id="{AC079506-03B6-AC4D-8126-9C897B7E35DB}"/>
              </a:ext>
            </a:extLst>
          </p:cNvPr>
          <p:cNvCxnSpPr>
            <a:cxnSpLocks/>
            <a:endCxn id="105" idx="0"/>
          </p:cNvCxnSpPr>
          <p:nvPr/>
        </p:nvCxnSpPr>
        <p:spPr>
          <a:xfrm flipH="1">
            <a:off x="8350147" y="2106961"/>
            <a:ext cx="31440" cy="147931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D9DB6BF-9CF4-3B45-AA3A-766EB73E3D48}"/>
              </a:ext>
            </a:extLst>
          </p:cNvPr>
          <p:cNvSpPr/>
          <p:nvPr/>
        </p:nvSpPr>
        <p:spPr>
          <a:xfrm>
            <a:off x="8025470" y="4833924"/>
            <a:ext cx="610180"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19" name="Straight Arrow Connector 18">
            <a:extLst>
              <a:ext uri="{FF2B5EF4-FFF2-40B4-BE49-F238E27FC236}">
                <a16:creationId xmlns:a16="http://schemas.microsoft.com/office/drawing/2014/main" id="{CB9203CB-BDF4-8448-9E6F-ED8C246ABBDD}"/>
              </a:ext>
            </a:extLst>
          </p:cNvPr>
          <p:cNvCxnSpPr/>
          <p:nvPr/>
        </p:nvCxnSpPr>
        <p:spPr>
          <a:xfrm flipV="1">
            <a:off x="8302824" y="4390157"/>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5EA2B991-327F-AF4E-8986-3680FCCF3BEF}"/>
              </a:ext>
            </a:extLst>
          </p:cNvPr>
          <p:cNvCxnSpPr/>
          <p:nvPr/>
        </p:nvCxnSpPr>
        <p:spPr>
          <a:xfrm rot="5400000">
            <a:off x="8327908" y="5086194"/>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78CF8DD-6B73-934D-AA14-DE99117DCAB8}"/>
              </a:ext>
            </a:extLst>
          </p:cNvPr>
          <p:cNvSpPr txBox="1"/>
          <p:nvPr/>
        </p:nvSpPr>
        <p:spPr>
          <a:xfrm>
            <a:off x="8099836" y="4556571"/>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22" name="Straight Arrow Connector 21">
            <a:extLst>
              <a:ext uri="{FF2B5EF4-FFF2-40B4-BE49-F238E27FC236}">
                <a16:creationId xmlns:a16="http://schemas.microsoft.com/office/drawing/2014/main" id="{28746A48-505C-C144-A1BC-A0D5B446E9EC}"/>
              </a:ext>
            </a:extLst>
          </p:cNvPr>
          <p:cNvCxnSpPr>
            <a:cxnSpLocks/>
            <a:endCxn id="108" idx="0"/>
          </p:cNvCxnSpPr>
          <p:nvPr/>
        </p:nvCxnSpPr>
        <p:spPr>
          <a:xfrm>
            <a:off x="8580179" y="2060380"/>
            <a:ext cx="1386772" cy="149603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ED16DFA-0DB9-804C-8631-23A0AF20AB8F}"/>
              </a:ext>
            </a:extLst>
          </p:cNvPr>
          <p:cNvSpPr/>
          <p:nvPr/>
        </p:nvSpPr>
        <p:spPr>
          <a:xfrm>
            <a:off x="9689596" y="4833924"/>
            <a:ext cx="554709"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24" name="Straight Arrow Connector 23">
            <a:extLst>
              <a:ext uri="{FF2B5EF4-FFF2-40B4-BE49-F238E27FC236}">
                <a16:creationId xmlns:a16="http://schemas.microsoft.com/office/drawing/2014/main" id="{A56228C3-EF32-264A-A186-C6A65800EFCE}"/>
              </a:ext>
            </a:extLst>
          </p:cNvPr>
          <p:cNvCxnSpPr/>
          <p:nvPr/>
        </p:nvCxnSpPr>
        <p:spPr>
          <a:xfrm flipV="1">
            <a:off x="9966951" y="4390157"/>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9D61AB22-5EF4-724A-8E78-86D22A1657AF}"/>
              </a:ext>
            </a:extLst>
          </p:cNvPr>
          <p:cNvCxnSpPr/>
          <p:nvPr/>
        </p:nvCxnSpPr>
        <p:spPr>
          <a:xfrm rot="5400000">
            <a:off x="9966951" y="5063930"/>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6211DB2-6C42-894F-B463-FF5DF4745819}"/>
              </a:ext>
            </a:extLst>
          </p:cNvPr>
          <p:cNvSpPr txBox="1"/>
          <p:nvPr/>
        </p:nvSpPr>
        <p:spPr>
          <a:xfrm>
            <a:off x="9745673" y="4556571"/>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27" name="Straight Arrow Connector 26">
            <a:extLst>
              <a:ext uri="{FF2B5EF4-FFF2-40B4-BE49-F238E27FC236}">
                <a16:creationId xmlns:a16="http://schemas.microsoft.com/office/drawing/2014/main" id="{E0E64C3E-C320-5743-844E-091FD645601D}"/>
              </a:ext>
            </a:extLst>
          </p:cNvPr>
          <p:cNvCxnSpPr>
            <a:cxnSpLocks/>
            <a:endCxn id="111" idx="0"/>
          </p:cNvCxnSpPr>
          <p:nvPr/>
        </p:nvCxnSpPr>
        <p:spPr>
          <a:xfrm>
            <a:off x="8780976" y="1849590"/>
            <a:ext cx="2656883" cy="168139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15E7E59-B423-F746-ADFE-39B94E84DE26}"/>
              </a:ext>
            </a:extLst>
          </p:cNvPr>
          <p:cNvSpPr/>
          <p:nvPr/>
        </p:nvSpPr>
        <p:spPr>
          <a:xfrm>
            <a:off x="11131839" y="4833924"/>
            <a:ext cx="610180"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29" name="Straight Arrow Connector 28">
            <a:extLst>
              <a:ext uri="{FF2B5EF4-FFF2-40B4-BE49-F238E27FC236}">
                <a16:creationId xmlns:a16="http://schemas.microsoft.com/office/drawing/2014/main" id="{9445B4AB-D19F-F34B-AA1B-D345DE4BE7B4}"/>
              </a:ext>
            </a:extLst>
          </p:cNvPr>
          <p:cNvCxnSpPr/>
          <p:nvPr/>
        </p:nvCxnSpPr>
        <p:spPr>
          <a:xfrm flipV="1">
            <a:off x="11409194" y="4390157"/>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3B2448C6-3D98-8840-9660-91D33ABEB384}"/>
              </a:ext>
            </a:extLst>
          </p:cNvPr>
          <p:cNvCxnSpPr/>
          <p:nvPr/>
        </p:nvCxnSpPr>
        <p:spPr>
          <a:xfrm rot="5400000">
            <a:off x="11427482" y="5063930"/>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2A5A301-983D-854D-99DB-FAFF8B82B90E}"/>
              </a:ext>
            </a:extLst>
          </p:cNvPr>
          <p:cNvSpPr txBox="1"/>
          <p:nvPr/>
        </p:nvSpPr>
        <p:spPr>
          <a:xfrm>
            <a:off x="11187917" y="4556571"/>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sp>
        <p:nvSpPr>
          <p:cNvPr id="32" name="TextBox 31">
            <a:extLst>
              <a:ext uri="{FF2B5EF4-FFF2-40B4-BE49-F238E27FC236}">
                <a16:creationId xmlns:a16="http://schemas.microsoft.com/office/drawing/2014/main" id="{31F77C31-DF65-5840-8698-EDC18CFB25C6}"/>
              </a:ext>
            </a:extLst>
          </p:cNvPr>
          <p:cNvSpPr txBox="1"/>
          <p:nvPr/>
        </p:nvSpPr>
        <p:spPr>
          <a:xfrm>
            <a:off x="6622230" y="2134746"/>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.86 (.06)</a:t>
            </a:r>
          </a:p>
        </p:txBody>
      </p:sp>
      <p:sp>
        <p:nvSpPr>
          <p:cNvPr id="33" name="TextBox 32">
            <a:extLst>
              <a:ext uri="{FF2B5EF4-FFF2-40B4-BE49-F238E27FC236}">
                <a16:creationId xmlns:a16="http://schemas.microsoft.com/office/drawing/2014/main" id="{2DE324A4-E101-AC44-8CCB-0B41800508C1}"/>
              </a:ext>
            </a:extLst>
          </p:cNvPr>
          <p:cNvSpPr txBox="1"/>
          <p:nvPr/>
        </p:nvSpPr>
        <p:spPr>
          <a:xfrm>
            <a:off x="6880083" y="2726637"/>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.81 (.06)</a:t>
            </a:r>
          </a:p>
        </p:txBody>
      </p:sp>
      <p:sp>
        <p:nvSpPr>
          <p:cNvPr id="34" name="TextBox 33">
            <a:extLst>
              <a:ext uri="{FF2B5EF4-FFF2-40B4-BE49-F238E27FC236}">
                <a16:creationId xmlns:a16="http://schemas.microsoft.com/office/drawing/2014/main" id="{FF72C067-A0B6-CD49-8202-A3CA571B411E}"/>
              </a:ext>
            </a:extLst>
          </p:cNvPr>
          <p:cNvSpPr txBox="1"/>
          <p:nvPr/>
        </p:nvSpPr>
        <p:spPr>
          <a:xfrm>
            <a:off x="7857378" y="2947815"/>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.46 (.04)</a:t>
            </a:r>
          </a:p>
        </p:txBody>
      </p:sp>
      <p:sp>
        <p:nvSpPr>
          <p:cNvPr id="35" name="TextBox 34">
            <a:extLst>
              <a:ext uri="{FF2B5EF4-FFF2-40B4-BE49-F238E27FC236}">
                <a16:creationId xmlns:a16="http://schemas.microsoft.com/office/drawing/2014/main" id="{B54EE876-7A93-0047-AA43-797D1A739BF0}"/>
              </a:ext>
            </a:extLst>
          </p:cNvPr>
          <p:cNvSpPr txBox="1"/>
          <p:nvPr/>
        </p:nvSpPr>
        <p:spPr>
          <a:xfrm>
            <a:off x="8913004" y="2689455"/>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.29 (.09)</a:t>
            </a:r>
          </a:p>
        </p:txBody>
      </p:sp>
      <p:sp>
        <p:nvSpPr>
          <p:cNvPr id="36" name="TextBox 35">
            <a:extLst>
              <a:ext uri="{FF2B5EF4-FFF2-40B4-BE49-F238E27FC236}">
                <a16:creationId xmlns:a16="http://schemas.microsoft.com/office/drawing/2014/main" id="{12C7EF59-F8C0-D54B-ABBB-D8170EDD7D83}"/>
              </a:ext>
            </a:extLst>
          </p:cNvPr>
          <p:cNvSpPr txBox="1"/>
          <p:nvPr/>
        </p:nvSpPr>
        <p:spPr>
          <a:xfrm>
            <a:off x="9245829" y="2171322"/>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.53 (.08)</a:t>
            </a:r>
          </a:p>
        </p:txBody>
      </p:sp>
      <p:sp>
        <p:nvSpPr>
          <p:cNvPr id="37" name="TextBox 36">
            <a:extLst>
              <a:ext uri="{FF2B5EF4-FFF2-40B4-BE49-F238E27FC236}">
                <a16:creationId xmlns:a16="http://schemas.microsoft.com/office/drawing/2014/main" id="{910464F7-F214-124E-8A3E-1C0086AF869C}"/>
              </a:ext>
            </a:extLst>
          </p:cNvPr>
          <p:cNvSpPr txBox="1"/>
          <p:nvPr/>
        </p:nvSpPr>
        <p:spPr>
          <a:xfrm>
            <a:off x="5084906" y="5555045"/>
            <a:ext cx="879151" cy="338554"/>
          </a:xfrm>
          <a:prstGeom prst="rect">
            <a:avLst/>
          </a:prstGeom>
          <a:solidFill>
            <a:schemeClr val="bg1"/>
          </a:solidFill>
        </p:spPr>
        <p:txBody>
          <a:bodyPr wrap="none" rtlCol="0">
            <a:spAutoFit/>
          </a:bodyPr>
          <a:lstStyle/>
          <a:p>
            <a:r>
              <a:rPr lang="en-US" sz="1600" dirty="0">
                <a:latin typeface="Times New Roman" charset="0"/>
                <a:ea typeface="Times New Roman" charset="0"/>
                <a:cs typeface="Times New Roman" charset="0"/>
              </a:rPr>
              <a:t>.26 (.11)</a:t>
            </a:r>
          </a:p>
        </p:txBody>
      </p:sp>
      <p:sp>
        <p:nvSpPr>
          <p:cNvPr id="38" name="TextBox 37">
            <a:extLst>
              <a:ext uri="{FF2B5EF4-FFF2-40B4-BE49-F238E27FC236}">
                <a16:creationId xmlns:a16="http://schemas.microsoft.com/office/drawing/2014/main" id="{65837F60-CF01-3A4B-8496-5DCE0E061223}"/>
              </a:ext>
            </a:extLst>
          </p:cNvPr>
          <p:cNvSpPr txBox="1"/>
          <p:nvPr/>
        </p:nvSpPr>
        <p:spPr>
          <a:xfrm>
            <a:off x="6305872" y="5555045"/>
            <a:ext cx="87915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.35 (.11)</a:t>
            </a:r>
          </a:p>
        </p:txBody>
      </p:sp>
      <p:sp>
        <p:nvSpPr>
          <p:cNvPr id="39" name="TextBox 38">
            <a:extLst>
              <a:ext uri="{FF2B5EF4-FFF2-40B4-BE49-F238E27FC236}">
                <a16:creationId xmlns:a16="http://schemas.microsoft.com/office/drawing/2014/main" id="{7C605EF7-0A0A-A046-BBE1-DF031F9A42B1}"/>
              </a:ext>
            </a:extLst>
          </p:cNvPr>
          <p:cNvSpPr txBox="1"/>
          <p:nvPr/>
        </p:nvSpPr>
        <p:spPr>
          <a:xfrm>
            <a:off x="7914528" y="5555045"/>
            <a:ext cx="88678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.79 (.07)</a:t>
            </a:r>
          </a:p>
        </p:txBody>
      </p:sp>
      <p:sp>
        <p:nvSpPr>
          <p:cNvPr id="40" name="TextBox 39">
            <a:extLst>
              <a:ext uri="{FF2B5EF4-FFF2-40B4-BE49-F238E27FC236}">
                <a16:creationId xmlns:a16="http://schemas.microsoft.com/office/drawing/2014/main" id="{DF04FA5C-0145-864B-B166-A9A98B24AA32}"/>
              </a:ext>
            </a:extLst>
          </p:cNvPr>
          <p:cNvSpPr txBox="1"/>
          <p:nvPr/>
        </p:nvSpPr>
        <p:spPr>
          <a:xfrm>
            <a:off x="9550919" y="5555045"/>
            <a:ext cx="88678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.91 (.44)</a:t>
            </a:r>
          </a:p>
        </p:txBody>
      </p:sp>
      <p:sp>
        <p:nvSpPr>
          <p:cNvPr id="41" name="TextBox 40">
            <a:extLst>
              <a:ext uri="{FF2B5EF4-FFF2-40B4-BE49-F238E27FC236}">
                <a16:creationId xmlns:a16="http://schemas.microsoft.com/office/drawing/2014/main" id="{4907E7B4-24E8-044E-A1F6-06D7EEB172A6}"/>
              </a:ext>
            </a:extLst>
          </p:cNvPr>
          <p:cNvSpPr txBox="1"/>
          <p:nvPr/>
        </p:nvSpPr>
        <p:spPr>
          <a:xfrm>
            <a:off x="11076369" y="5555045"/>
            <a:ext cx="88678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.71 (.36)</a:t>
            </a:r>
          </a:p>
        </p:txBody>
      </p:sp>
      <p:sp>
        <p:nvSpPr>
          <p:cNvPr id="42" name="Oval 41">
            <a:extLst>
              <a:ext uri="{FF2B5EF4-FFF2-40B4-BE49-F238E27FC236}">
                <a16:creationId xmlns:a16="http://schemas.microsoft.com/office/drawing/2014/main" id="{358058BF-CADC-CB43-8D06-BE9B39FEB890}"/>
              </a:ext>
            </a:extLst>
          </p:cNvPr>
          <p:cNvSpPr/>
          <p:nvPr/>
        </p:nvSpPr>
        <p:spPr>
          <a:xfrm>
            <a:off x="5102154" y="3575993"/>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pic>
        <p:nvPicPr>
          <p:cNvPr id="49" name="Picture 48">
            <a:extLst>
              <a:ext uri="{FF2B5EF4-FFF2-40B4-BE49-F238E27FC236}">
                <a16:creationId xmlns:a16="http://schemas.microsoft.com/office/drawing/2014/main" id="{10E9EB5D-2063-BA4C-AB7D-0683B300BA5A}"/>
              </a:ext>
            </a:extLst>
          </p:cNvPr>
          <p:cNvPicPr>
            <a:picLocks noChangeAspect="1"/>
          </p:cNvPicPr>
          <p:nvPr/>
        </p:nvPicPr>
        <p:blipFill>
          <a:blip r:embed="rId3"/>
          <a:stretch>
            <a:fillRect/>
          </a:stretch>
        </p:blipFill>
        <p:spPr>
          <a:xfrm>
            <a:off x="-49060" y="275119"/>
            <a:ext cx="4981472" cy="5782781"/>
          </a:xfrm>
          <a:prstGeom prst="rect">
            <a:avLst/>
          </a:prstGeom>
        </p:spPr>
      </p:pic>
      <p:sp>
        <p:nvSpPr>
          <p:cNvPr id="55" name="TextBox 54">
            <a:extLst>
              <a:ext uri="{FF2B5EF4-FFF2-40B4-BE49-F238E27FC236}">
                <a16:creationId xmlns:a16="http://schemas.microsoft.com/office/drawing/2014/main" id="{BF7B8DD9-D93D-D644-A409-D9177FC7A8A1}"/>
              </a:ext>
            </a:extLst>
          </p:cNvPr>
          <p:cNvSpPr txBox="1"/>
          <p:nvPr/>
        </p:nvSpPr>
        <p:spPr>
          <a:xfrm>
            <a:off x="5121569" y="3798942"/>
            <a:ext cx="804328"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SCZ</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02" name="Oval 101">
            <a:extLst>
              <a:ext uri="{FF2B5EF4-FFF2-40B4-BE49-F238E27FC236}">
                <a16:creationId xmlns:a16="http://schemas.microsoft.com/office/drawing/2014/main" id="{7EA6258C-EDA2-7B42-A203-ED47EC778192}"/>
              </a:ext>
            </a:extLst>
          </p:cNvPr>
          <p:cNvSpPr/>
          <p:nvPr/>
        </p:nvSpPr>
        <p:spPr>
          <a:xfrm>
            <a:off x="6276828" y="3561426"/>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03" name="TextBox 102">
            <a:extLst>
              <a:ext uri="{FF2B5EF4-FFF2-40B4-BE49-F238E27FC236}">
                <a16:creationId xmlns:a16="http://schemas.microsoft.com/office/drawing/2014/main" id="{DF805975-206A-164D-B4A9-F44D73308FB2}"/>
              </a:ext>
            </a:extLst>
          </p:cNvPr>
          <p:cNvSpPr txBox="1"/>
          <p:nvPr/>
        </p:nvSpPr>
        <p:spPr>
          <a:xfrm>
            <a:off x="6296243" y="3784375"/>
            <a:ext cx="804328"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BIP</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05" name="Oval 104">
            <a:extLst>
              <a:ext uri="{FF2B5EF4-FFF2-40B4-BE49-F238E27FC236}">
                <a16:creationId xmlns:a16="http://schemas.microsoft.com/office/drawing/2014/main" id="{F9B7F95B-77C3-1A40-92C1-FE98D894037C}"/>
              </a:ext>
            </a:extLst>
          </p:cNvPr>
          <p:cNvSpPr/>
          <p:nvPr/>
        </p:nvSpPr>
        <p:spPr>
          <a:xfrm>
            <a:off x="7928568" y="3586279"/>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06" name="TextBox 105">
            <a:extLst>
              <a:ext uri="{FF2B5EF4-FFF2-40B4-BE49-F238E27FC236}">
                <a16:creationId xmlns:a16="http://schemas.microsoft.com/office/drawing/2014/main" id="{08895469-6632-2248-9BDF-E0C38ED47283}"/>
              </a:ext>
            </a:extLst>
          </p:cNvPr>
          <p:cNvSpPr txBox="1"/>
          <p:nvPr/>
        </p:nvSpPr>
        <p:spPr>
          <a:xfrm>
            <a:off x="7947983" y="3809228"/>
            <a:ext cx="804328"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MDD</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08" name="Oval 107">
            <a:extLst>
              <a:ext uri="{FF2B5EF4-FFF2-40B4-BE49-F238E27FC236}">
                <a16:creationId xmlns:a16="http://schemas.microsoft.com/office/drawing/2014/main" id="{3DBF168A-7A39-214E-8EE9-715ED49F6F17}"/>
              </a:ext>
            </a:extLst>
          </p:cNvPr>
          <p:cNvSpPr/>
          <p:nvPr/>
        </p:nvSpPr>
        <p:spPr>
          <a:xfrm>
            <a:off x="9545372" y="3556415"/>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09" name="TextBox 108">
            <a:extLst>
              <a:ext uri="{FF2B5EF4-FFF2-40B4-BE49-F238E27FC236}">
                <a16:creationId xmlns:a16="http://schemas.microsoft.com/office/drawing/2014/main" id="{19EF4573-E3FC-8149-AC2A-C20D8A73A947}"/>
              </a:ext>
            </a:extLst>
          </p:cNvPr>
          <p:cNvSpPr txBox="1"/>
          <p:nvPr/>
        </p:nvSpPr>
        <p:spPr>
          <a:xfrm>
            <a:off x="9473347" y="3779364"/>
            <a:ext cx="990156"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PTSD</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11" name="Oval 110">
            <a:extLst>
              <a:ext uri="{FF2B5EF4-FFF2-40B4-BE49-F238E27FC236}">
                <a16:creationId xmlns:a16="http://schemas.microsoft.com/office/drawing/2014/main" id="{C086CBDA-37C7-9D48-B781-872BEB802ACC}"/>
              </a:ext>
            </a:extLst>
          </p:cNvPr>
          <p:cNvSpPr/>
          <p:nvPr/>
        </p:nvSpPr>
        <p:spPr>
          <a:xfrm>
            <a:off x="11016280" y="3530986"/>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12" name="TextBox 111">
            <a:extLst>
              <a:ext uri="{FF2B5EF4-FFF2-40B4-BE49-F238E27FC236}">
                <a16:creationId xmlns:a16="http://schemas.microsoft.com/office/drawing/2014/main" id="{3A5C0955-8076-3246-BD7C-1148584356EF}"/>
              </a:ext>
            </a:extLst>
          </p:cNvPr>
          <p:cNvSpPr txBox="1"/>
          <p:nvPr/>
        </p:nvSpPr>
        <p:spPr>
          <a:xfrm>
            <a:off x="10944255" y="3753935"/>
            <a:ext cx="990156"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ANX</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16" name="TextBox 115">
            <a:extLst>
              <a:ext uri="{FF2B5EF4-FFF2-40B4-BE49-F238E27FC236}">
                <a16:creationId xmlns:a16="http://schemas.microsoft.com/office/drawing/2014/main" id="{35588FEC-987F-6244-816A-6D19C73B4A58}"/>
              </a:ext>
            </a:extLst>
          </p:cNvPr>
          <p:cNvSpPr txBox="1"/>
          <p:nvPr/>
        </p:nvSpPr>
        <p:spPr>
          <a:xfrm>
            <a:off x="5174124" y="4857199"/>
            <a:ext cx="59815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SCZ</a:t>
            </a:r>
            <a:endParaRPr lang="en-US" dirty="0">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6DFA14AD-303F-1440-8C40-E40251C449AF}"/>
              </a:ext>
            </a:extLst>
          </p:cNvPr>
          <p:cNvSpPr txBox="1"/>
          <p:nvPr/>
        </p:nvSpPr>
        <p:spPr>
          <a:xfrm>
            <a:off x="6410841" y="4858879"/>
            <a:ext cx="59815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BIP</a:t>
            </a:r>
            <a:endParaRPr lang="en-US" dirty="0">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2C5FBCE4-0A80-C24C-9B0E-412DBBBD9538}"/>
              </a:ext>
            </a:extLst>
          </p:cNvPr>
          <p:cNvSpPr txBox="1"/>
          <p:nvPr/>
        </p:nvSpPr>
        <p:spPr>
          <a:xfrm>
            <a:off x="8046060" y="4860546"/>
            <a:ext cx="85006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MDD</a:t>
            </a:r>
            <a:endParaRPr lang="en-US" dirty="0">
              <a:latin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3C487307-F16C-A54D-8D46-674F4DB60A75}"/>
              </a:ext>
            </a:extLst>
          </p:cNvPr>
          <p:cNvSpPr txBox="1"/>
          <p:nvPr/>
        </p:nvSpPr>
        <p:spPr>
          <a:xfrm>
            <a:off x="9652123" y="4885454"/>
            <a:ext cx="85006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PTSD</a:t>
            </a:r>
            <a:endParaRPr lang="en-US" dirty="0">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46CF395E-A25E-D648-A59E-F45832C0D650}"/>
              </a:ext>
            </a:extLst>
          </p:cNvPr>
          <p:cNvSpPr txBox="1"/>
          <p:nvPr/>
        </p:nvSpPr>
        <p:spPr>
          <a:xfrm>
            <a:off x="11114497" y="4855398"/>
            <a:ext cx="85006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ANX</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267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02C32-58E6-1645-BF19-7A61518E63CD}"/>
              </a:ext>
            </a:extLst>
          </p:cNvPr>
          <p:cNvPicPr>
            <a:picLocks noChangeAspect="1"/>
          </p:cNvPicPr>
          <p:nvPr/>
        </p:nvPicPr>
        <p:blipFill>
          <a:blip r:embed="rId3"/>
          <a:stretch>
            <a:fillRect/>
          </a:stretch>
        </p:blipFill>
        <p:spPr>
          <a:xfrm>
            <a:off x="-35789" y="120395"/>
            <a:ext cx="4857750" cy="5466554"/>
          </a:xfrm>
          <a:prstGeom prst="rect">
            <a:avLst/>
          </a:prstGeom>
        </p:spPr>
      </p:pic>
      <p:sp>
        <p:nvSpPr>
          <p:cNvPr id="104" name="Oval 103">
            <a:extLst>
              <a:ext uri="{FF2B5EF4-FFF2-40B4-BE49-F238E27FC236}">
                <a16:creationId xmlns:a16="http://schemas.microsoft.com/office/drawing/2014/main" id="{88CDA78E-F51A-5842-98A9-67B5B6C19913}"/>
              </a:ext>
            </a:extLst>
          </p:cNvPr>
          <p:cNvSpPr/>
          <p:nvPr/>
        </p:nvSpPr>
        <p:spPr>
          <a:xfrm>
            <a:off x="7933975" y="1609869"/>
            <a:ext cx="823173" cy="823173"/>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Times New Roman" charset="0"/>
                <a:ea typeface="Times New Roman" charset="0"/>
                <a:cs typeface="Times New Roman" charset="0"/>
              </a:rPr>
              <a:t>p</a:t>
            </a:r>
            <a:r>
              <a:rPr lang="en-US" sz="2400" i="1" baseline="-25000" dirty="0">
                <a:solidFill>
                  <a:schemeClr val="tx1"/>
                </a:solidFill>
                <a:latin typeface="Times New Roman" charset="0"/>
                <a:ea typeface="Times New Roman" charset="0"/>
                <a:cs typeface="Times New Roman" charset="0"/>
              </a:rPr>
              <a:t>G</a:t>
            </a:r>
            <a:endParaRPr lang="en-US" sz="2400" i="1" dirty="0">
              <a:solidFill>
                <a:schemeClr val="tx1"/>
              </a:solidFill>
              <a:latin typeface="Times New Roman" charset="0"/>
              <a:ea typeface="Times New Roman" charset="0"/>
              <a:cs typeface="Times New Roman" charset="0"/>
            </a:endParaRPr>
          </a:p>
        </p:txBody>
      </p:sp>
      <p:cxnSp>
        <p:nvCxnSpPr>
          <p:cNvPr id="107" name="Straight Arrow Connector 106">
            <a:extLst>
              <a:ext uri="{FF2B5EF4-FFF2-40B4-BE49-F238E27FC236}">
                <a16:creationId xmlns:a16="http://schemas.microsoft.com/office/drawing/2014/main" id="{750816A3-74F8-454F-90E8-C4E7EED6ADEA}"/>
              </a:ext>
            </a:extLst>
          </p:cNvPr>
          <p:cNvCxnSpPr>
            <a:cxnSpLocks/>
            <a:endCxn id="142" idx="0"/>
          </p:cNvCxnSpPr>
          <p:nvPr/>
        </p:nvCxnSpPr>
        <p:spPr>
          <a:xfrm flipH="1">
            <a:off x="5487709" y="2192313"/>
            <a:ext cx="2475104" cy="170976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3ED94632-E382-C544-AFD2-CEE5216CC1D4}"/>
              </a:ext>
            </a:extLst>
          </p:cNvPr>
          <p:cNvSpPr/>
          <p:nvPr/>
        </p:nvSpPr>
        <p:spPr>
          <a:xfrm>
            <a:off x="5159824" y="5160005"/>
            <a:ext cx="584995"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109" name="Straight Arrow Connector 108">
            <a:extLst>
              <a:ext uri="{FF2B5EF4-FFF2-40B4-BE49-F238E27FC236}">
                <a16:creationId xmlns:a16="http://schemas.microsoft.com/office/drawing/2014/main" id="{126A7A44-7167-DD42-8252-17AC17BD5A69}"/>
              </a:ext>
            </a:extLst>
          </p:cNvPr>
          <p:cNvCxnSpPr/>
          <p:nvPr/>
        </p:nvCxnSpPr>
        <p:spPr>
          <a:xfrm flipV="1">
            <a:off x="5437178" y="4716238"/>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Curved Connector 109">
            <a:extLst>
              <a:ext uri="{FF2B5EF4-FFF2-40B4-BE49-F238E27FC236}">
                <a16:creationId xmlns:a16="http://schemas.microsoft.com/office/drawing/2014/main" id="{72E6F3B9-D338-544E-A289-94AD1876B275}"/>
              </a:ext>
            </a:extLst>
          </p:cNvPr>
          <p:cNvCxnSpPr/>
          <p:nvPr/>
        </p:nvCxnSpPr>
        <p:spPr>
          <a:xfrm rot="5400000">
            <a:off x="5437178" y="5390011"/>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7399FC87-996B-1A4A-A113-49EEB48D36AE}"/>
              </a:ext>
            </a:extLst>
          </p:cNvPr>
          <p:cNvSpPr txBox="1"/>
          <p:nvPr/>
        </p:nvSpPr>
        <p:spPr>
          <a:xfrm>
            <a:off x="5234190" y="4882652"/>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112" name="Straight Arrow Connector 111">
            <a:extLst>
              <a:ext uri="{FF2B5EF4-FFF2-40B4-BE49-F238E27FC236}">
                <a16:creationId xmlns:a16="http://schemas.microsoft.com/office/drawing/2014/main" id="{C86D5197-733F-4C47-B66D-BA164B462954}"/>
              </a:ext>
            </a:extLst>
          </p:cNvPr>
          <p:cNvCxnSpPr>
            <a:cxnSpLocks/>
            <a:endCxn id="144" idx="0"/>
          </p:cNvCxnSpPr>
          <p:nvPr/>
        </p:nvCxnSpPr>
        <p:spPr>
          <a:xfrm flipH="1">
            <a:off x="6662383" y="2312491"/>
            <a:ext cx="1392144" cy="157501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B91DB380-36CA-704F-B81A-5D9BE6F977C6}"/>
              </a:ext>
            </a:extLst>
          </p:cNvPr>
          <p:cNvSpPr/>
          <p:nvPr/>
        </p:nvSpPr>
        <p:spPr>
          <a:xfrm>
            <a:off x="6380790" y="5160005"/>
            <a:ext cx="554709"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114" name="Straight Arrow Connector 113">
            <a:extLst>
              <a:ext uri="{FF2B5EF4-FFF2-40B4-BE49-F238E27FC236}">
                <a16:creationId xmlns:a16="http://schemas.microsoft.com/office/drawing/2014/main" id="{EF37DFCB-27B5-3D43-89E5-515D389FAC2B}"/>
              </a:ext>
            </a:extLst>
          </p:cNvPr>
          <p:cNvCxnSpPr/>
          <p:nvPr/>
        </p:nvCxnSpPr>
        <p:spPr>
          <a:xfrm flipV="1">
            <a:off x="6658145" y="4716238"/>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urved Connector 114">
            <a:extLst>
              <a:ext uri="{FF2B5EF4-FFF2-40B4-BE49-F238E27FC236}">
                <a16:creationId xmlns:a16="http://schemas.microsoft.com/office/drawing/2014/main" id="{B7CD76D6-B316-144A-B99E-3959624024D9}"/>
              </a:ext>
            </a:extLst>
          </p:cNvPr>
          <p:cNvCxnSpPr/>
          <p:nvPr/>
        </p:nvCxnSpPr>
        <p:spPr>
          <a:xfrm rot="5400000">
            <a:off x="6658145" y="5390011"/>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2CCF5D7D-F862-E34D-93FB-7DF8BD081682}"/>
              </a:ext>
            </a:extLst>
          </p:cNvPr>
          <p:cNvSpPr txBox="1"/>
          <p:nvPr/>
        </p:nvSpPr>
        <p:spPr>
          <a:xfrm>
            <a:off x="6436869" y="4882652"/>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117" name="Straight Arrow Connector 116">
            <a:extLst>
              <a:ext uri="{FF2B5EF4-FFF2-40B4-BE49-F238E27FC236}">
                <a16:creationId xmlns:a16="http://schemas.microsoft.com/office/drawing/2014/main" id="{B6A4E5B4-A866-9B43-9843-E5FFCFED3699}"/>
              </a:ext>
            </a:extLst>
          </p:cNvPr>
          <p:cNvCxnSpPr>
            <a:cxnSpLocks/>
            <a:endCxn id="146" idx="0"/>
          </p:cNvCxnSpPr>
          <p:nvPr/>
        </p:nvCxnSpPr>
        <p:spPr>
          <a:xfrm flipH="1">
            <a:off x="8314123" y="2433042"/>
            <a:ext cx="31440" cy="147931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B4C6CFBE-E6BA-FE43-B582-B89AF527F7F4}"/>
              </a:ext>
            </a:extLst>
          </p:cNvPr>
          <p:cNvSpPr/>
          <p:nvPr/>
        </p:nvSpPr>
        <p:spPr>
          <a:xfrm>
            <a:off x="7989446" y="5160005"/>
            <a:ext cx="610180"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119" name="Straight Arrow Connector 118">
            <a:extLst>
              <a:ext uri="{FF2B5EF4-FFF2-40B4-BE49-F238E27FC236}">
                <a16:creationId xmlns:a16="http://schemas.microsoft.com/office/drawing/2014/main" id="{9740033A-A942-8447-B1B6-E62404AD6651}"/>
              </a:ext>
            </a:extLst>
          </p:cNvPr>
          <p:cNvCxnSpPr/>
          <p:nvPr/>
        </p:nvCxnSpPr>
        <p:spPr>
          <a:xfrm flipV="1">
            <a:off x="8266800" y="4716238"/>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0" name="Curved Connector 119">
            <a:extLst>
              <a:ext uri="{FF2B5EF4-FFF2-40B4-BE49-F238E27FC236}">
                <a16:creationId xmlns:a16="http://schemas.microsoft.com/office/drawing/2014/main" id="{8FD1E451-7888-5943-9110-FB6E4C82C800}"/>
              </a:ext>
            </a:extLst>
          </p:cNvPr>
          <p:cNvCxnSpPr/>
          <p:nvPr/>
        </p:nvCxnSpPr>
        <p:spPr>
          <a:xfrm rot="5400000">
            <a:off x="8291884" y="5412275"/>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AEA4FD84-16E4-9A44-819A-FB1552F1C7C1}"/>
              </a:ext>
            </a:extLst>
          </p:cNvPr>
          <p:cNvSpPr txBox="1"/>
          <p:nvPr/>
        </p:nvSpPr>
        <p:spPr>
          <a:xfrm>
            <a:off x="8063812" y="4882652"/>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122" name="Straight Arrow Connector 121">
            <a:extLst>
              <a:ext uri="{FF2B5EF4-FFF2-40B4-BE49-F238E27FC236}">
                <a16:creationId xmlns:a16="http://schemas.microsoft.com/office/drawing/2014/main" id="{4940B2AA-7D0C-D54C-9E1A-2A4FD72D7450}"/>
              </a:ext>
            </a:extLst>
          </p:cNvPr>
          <p:cNvCxnSpPr>
            <a:cxnSpLocks/>
            <a:endCxn id="148" idx="0"/>
          </p:cNvCxnSpPr>
          <p:nvPr/>
        </p:nvCxnSpPr>
        <p:spPr>
          <a:xfrm>
            <a:off x="8544155" y="2386461"/>
            <a:ext cx="1386772" cy="149603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526C1AD4-BB5D-4545-B89A-3ADF51D4D47B}"/>
              </a:ext>
            </a:extLst>
          </p:cNvPr>
          <p:cNvSpPr/>
          <p:nvPr/>
        </p:nvSpPr>
        <p:spPr>
          <a:xfrm>
            <a:off x="9653572" y="5160005"/>
            <a:ext cx="554709"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124" name="Straight Arrow Connector 123">
            <a:extLst>
              <a:ext uri="{FF2B5EF4-FFF2-40B4-BE49-F238E27FC236}">
                <a16:creationId xmlns:a16="http://schemas.microsoft.com/office/drawing/2014/main" id="{C9200D53-1735-A14C-A90B-300E725BBDEE}"/>
              </a:ext>
            </a:extLst>
          </p:cNvPr>
          <p:cNvCxnSpPr/>
          <p:nvPr/>
        </p:nvCxnSpPr>
        <p:spPr>
          <a:xfrm flipV="1">
            <a:off x="9930927" y="4716238"/>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39F48F17-C214-E140-84DF-F3D4F769CF52}"/>
              </a:ext>
            </a:extLst>
          </p:cNvPr>
          <p:cNvCxnSpPr/>
          <p:nvPr/>
        </p:nvCxnSpPr>
        <p:spPr>
          <a:xfrm rot="5400000">
            <a:off x="9930927" y="5390011"/>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002BA22-5C43-3344-86B1-69700D4CA42A}"/>
              </a:ext>
            </a:extLst>
          </p:cNvPr>
          <p:cNvSpPr txBox="1"/>
          <p:nvPr/>
        </p:nvSpPr>
        <p:spPr>
          <a:xfrm>
            <a:off x="9709649" y="4882652"/>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cxnSp>
        <p:nvCxnSpPr>
          <p:cNvPr id="127" name="Straight Arrow Connector 126">
            <a:extLst>
              <a:ext uri="{FF2B5EF4-FFF2-40B4-BE49-F238E27FC236}">
                <a16:creationId xmlns:a16="http://schemas.microsoft.com/office/drawing/2014/main" id="{72064371-053B-6148-9792-B8D11C4D0E18}"/>
              </a:ext>
            </a:extLst>
          </p:cNvPr>
          <p:cNvCxnSpPr>
            <a:cxnSpLocks/>
            <a:endCxn id="150" idx="0"/>
          </p:cNvCxnSpPr>
          <p:nvPr/>
        </p:nvCxnSpPr>
        <p:spPr>
          <a:xfrm>
            <a:off x="8744952" y="2175671"/>
            <a:ext cx="2656883" cy="168139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2ADD3124-0F1B-6B48-883A-E91B7255DE55}"/>
              </a:ext>
            </a:extLst>
          </p:cNvPr>
          <p:cNvSpPr/>
          <p:nvPr/>
        </p:nvSpPr>
        <p:spPr>
          <a:xfrm>
            <a:off x="11095815" y="5160005"/>
            <a:ext cx="610180" cy="4992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cxnSp>
        <p:nvCxnSpPr>
          <p:cNvPr id="129" name="Straight Arrow Connector 128">
            <a:extLst>
              <a:ext uri="{FF2B5EF4-FFF2-40B4-BE49-F238E27FC236}">
                <a16:creationId xmlns:a16="http://schemas.microsoft.com/office/drawing/2014/main" id="{761A54BF-88DE-3F4D-A5D2-B14838D49AF7}"/>
              </a:ext>
            </a:extLst>
          </p:cNvPr>
          <p:cNvCxnSpPr/>
          <p:nvPr/>
        </p:nvCxnSpPr>
        <p:spPr>
          <a:xfrm flipV="1">
            <a:off x="11373170" y="4716238"/>
            <a:ext cx="0" cy="443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urved Connector 129">
            <a:extLst>
              <a:ext uri="{FF2B5EF4-FFF2-40B4-BE49-F238E27FC236}">
                <a16:creationId xmlns:a16="http://schemas.microsoft.com/office/drawing/2014/main" id="{21744D2D-B626-A54A-A527-848248266D9E}"/>
              </a:ext>
            </a:extLst>
          </p:cNvPr>
          <p:cNvCxnSpPr/>
          <p:nvPr/>
        </p:nvCxnSpPr>
        <p:spPr>
          <a:xfrm rot="5400000">
            <a:off x="11391458" y="5390011"/>
            <a:ext cx="9245" cy="392239"/>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FE6ECCDC-6C5A-5F4C-8030-FF78F1CDBE92}"/>
              </a:ext>
            </a:extLst>
          </p:cNvPr>
          <p:cNvSpPr txBox="1"/>
          <p:nvPr/>
        </p:nvSpPr>
        <p:spPr>
          <a:xfrm>
            <a:off x="11151893" y="4882652"/>
            <a:ext cx="474053" cy="261610"/>
          </a:xfrm>
          <a:prstGeom prst="rect">
            <a:avLst/>
          </a:prstGeom>
          <a:noFill/>
        </p:spPr>
        <p:txBody>
          <a:bodyPr wrap="square" rtlCol="0">
            <a:spAutoFit/>
          </a:bodyPr>
          <a:lstStyle/>
          <a:p>
            <a:r>
              <a:rPr lang="en-US" sz="1100" b="1">
                <a:latin typeface="Times New Roman" charset="0"/>
                <a:ea typeface="Times New Roman" charset="0"/>
                <a:cs typeface="Times New Roman" charset="0"/>
              </a:rPr>
              <a:t>1</a:t>
            </a:r>
          </a:p>
        </p:txBody>
      </p:sp>
      <p:sp>
        <p:nvSpPr>
          <p:cNvPr id="132" name="TextBox 131">
            <a:extLst>
              <a:ext uri="{FF2B5EF4-FFF2-40B4-BE49-F238E27FC236}">
                <a16:creationId xmlns:a16="http://schemas.microsoft.com/office/drawing/2014/main" id="{0DAB52AC-DF42-6543-A3A7-4BD5171F1D84}"/>
              </a:ext>
            </a:extLst>
          </p:cNvPr>
          <p:cNvSpPr txBox="1"/>
          <p:nvPr/>
        </p:nvSpPr>
        <p:spPr>
          <a:xfrm>
            <a:off x="6586206" y="2535258"/>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.86 (.06)</a:t>
            </a:r>
          </a:p>
        </p:txBody>
      </p:sp>
      <p:sp>
        <p:nvSpPr>
          <p:cNvPr id="133" name="TextBox 132">
            <a:extLst>
              <a:ext uri="{FF2B5EF4-FFF2-40B4-BE49-F238E27FC236}">
                <a16:creationId xmlns:a16="http://schemas.microsoft.com/office/drawing/2014/main" id="{36728841-1BAB-194A-8BD6-DF5D8C84F92D}"/>
              </a:ext>
            </a:extLst>
          </p:cNvPr>
          <p:cNvSpPr txBox="1"/>
          <p:nvPr/>
        </p:nvSpPr>
        <p:spPr>
          <a:xfrm>
            <a:off x="6844059" y="3052718"/>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.81 (.06)</a:t>
            </a:r>
          </a:p>
        </p:txBody>
      </p:sp>
      <p:sp>
        <p:nvSpPr>
          <p:cNvPr id="134" name="TextBox 133">
            <a:extLst>
              <a:ext uri="{FF2B5EF4-FFF2-40B4-BE49-F238E27FC236}">
                <a16:creationId xmlns:a16="http://schemas.microsoft.com/office/drawing/2014/main" id="{425D296E-6C49-FA47-B2DC-E8957C28B89C}"/>
              </a:ext>
            </a:extLst>
          </p:cNvPr>
          <p:cNvSpPr txBox="1"/>
          <p:nvPr/>
        </p:nvSpPr>
        <p:spPr>
          <a:xfrm>
            <a:off x="7821354" y="3273896"/>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.46 (.04)</a:t>
            </a:r>
          </a:p>
        </p:txBody>
      </p:sp>
      <p:sp>
        <p:nvSpPr>
          <p:cNvPr id="135" name="TextBox 134">
            <a:extLst>
              <a:ext uri="{FF2B5EF4-FFF2-40B4-BE49-F238E27FC236}">
                <a16:creationId xmlns:a16="http://schemas.microsoft.com/office/drawing/2014/main" id="{252E4299-8C5C-BA41-B94B-C238215D2AEC}"/>
              </a:ext>
            </a:extLst>
          </p:cNvPr>
          <p:cNvSpPr txBox="1"/>
          <p:nvPr/>
        </p:nvSpPr>
        <p:spPr>
          <a:xfrm>
            <a:off x="8876980" y="3015536"/>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.29 (.09)</a:t>
            </a:r>
          </a:p>
        </p:txBody>
      </p:sp>
      <p:sp>
        <p:nvSpPr>
          <p:cNvPr id="136" name="TextBox 135">
            <a:extLst>
              <a:ext uri="{FF2B5EF4-FFF2-40B4-BE49-F238E27FC236}">
                <a16:creationId xmlns:a16="http://schemas.microsoft.com/office/drawing/2014/main" id="{AD7008F9-C889-B040-AE61-29C2333A8C74}"/>
              </a:ext>
            </a:extLst>
          </p:cNvPr>
          <p:cNvSpPr txBox="1"/>
          <p:nvPr/>
        </p:nvSpPr>
        <p:spPr>
          <a:xfrm>
            <a:off x="9209805" y="2497403"/>
            <a:ext cx="973343" cy="369332"/>
          </a:xfrm>
          <a:prstGeom prst="rect">
            <a:avLst/>
          </a:prstGeom>
          <a:solidFill>
            <a:schemeClr val="bg1"/>
          </a:solidFill>
        </p:spPr>
        <p:txBody>
          <a:bodyPr wrap="none" rtlCol="0">
            <a:spAutoFit/>
          </a:bodyPr>
          <a:lstStyle/>
          <a:p>
            <a:r>
              <a:rPr lang="en-US" dirty="0">
                <a:latin typeface="Times New Roman" charset="0"/>
                <a:ea typeface="Times New Roman" charset="0"/>
                <a:cs typeface="Times New Roman" charset="0"/>
              </a:rPr>
              <a:t>.53 (.08)</a:t>
            </a:r>
          </a:p>
        </p:txBody>
      </p:sp>
      <p:sp>
        <p:nvSpPr>
          <p:cNvPr id="137" name="TextBox 136">
            <a:extLst>
              <a:ext uri="{FF2B5EF4-FFF2-40B4-BE49-F238E27FC236}">
                <a16:creationId xmlns:a16="http://schemas.microsoft.com/office/drawing/2014/main" id="{A41713A5-78FE-EB4E-8E2A-A564A6A9F8B4}"/>
              </a:ext>
            </a:extLst>
          </p:cNvPr>
          <p:cNvSpPr txBox="1"/>
          <p:nvPr/>
        </p:nvSpPr>
        <p:spPr>
          <a:xfrm>
            <a:off x="5048882" y="5881126"/>
            <a:ext cx="879151" cy="338554"/>
          </a:xfrm>
          <a:prstGeom prst="rect">
            <a:avLst/>
          </a:prstGeom>
          <a:solidFill>
            <a:schemeClr val="bg1"/>
          </a:solidFill>
        </p:spPr>
        <p:txBody>
          <a:bodyPr wrap="none" rtlCol="0">
            <a:spAutoFit/>
          </a:bodyPr>
          <a:lstStyle/>
          <a:p>
            <a:r>
              <a:rPr lang="en-US" sz="1600" dirty="0">
                <a:latin typeface="Times New Roman" charset="0"/>
                <a:ea typeface="Times New Roman" charset="0"/>
                <a:cs typeface="Times New Roman" charset="0"/>
              </a:rPr>
              <a:t>.26 (.11)</a:t>
            </a:r>
          </a:p>
        </p:txBody>
      </p:sp>
      <p:sp>
        <p:nvSpPr>
          <p:cNvPr id="138" name="TextBox 137">
            <a:extLst>
              <a:ext uri="{FF2B5EF4-FFF2-40B4-BE49-F238E27FC236}">
                <a16:creationId xmlns:a16="http://schemas.microsoft.com/office/drawing/2014/main" id="{D49B20ED-7300-494C-B631-DC38E78B7F9D}"/>
              </a:ext>
            </a:extLst>
          </p:cNvPr>
          <p:cNvSpPr txBox="1"/>
          <p:nvPr/>
        </p:nvSpPr>
        <p:spPr>
          <a:xfrm>
            <a:off x="6269848" y="5881126"/>
            <a:ext cx="87915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.35 (.11)</a:t>
            </a:r>
          </a:p>
        </p:txBody>
      </p:sp>
      <p:sp>
        <p:nvSpPr>
          <p:cNvPr id="139" name="TextBox 138">
            <a:extLst>
              <a:ext uri="{FF2B5EF4-FFF2-40B4-BE49-F238E27FC236}">
                <a16:creationId xmlns:a16="http://schemas.microsoft.com/office/drawing/2014/main" id="{CAA94CC3-84E8-C44B-9987-A7D5DAF80D69}"/>
              </a:ext>
            </a:extLst>
          </p:cNvPr>
          <p:cNvSpPr txBox="1"/>
          <p:nvPr/>
        </p:nvSpPr>
        <p:spPr>
          <a:xfrm>
            <a:off x="7878504" y="5881126"/>
            <a:ext cx="88678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.79 (.07)</a:t>
            </a:r>
          </a:p>
        </p:txBody>
      </p:sp>
      <p:sp>
        <p:nvSpPr>
          <p:cNvPr id="140" name="TextBox 139">
            <a:extLst>
              <a:ext uri="{FF2B5EF4-FFF2-40B4-BE49-F238E27FC236}">
                <a16:creationId xmlns:a16="http://schemas.microsoft.com/office/drawing/2014/main" id="{2E701022-8CA3-7244-8311-045FF948CE52}"/>
              </a:ext>
            </a:extLst>
          </p:cNvPr>
          <p:cNvSpPr txBox="1"/>
          <p:nvPr/>
        </p:nvSpPr>
        <p:spPr>
          <a:xfrm>
            <a:off x="9514895" y="5881126"/>
            <a:ext cx="88678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.91 (.44)</a:t>
            </a:r>
          </a:p>
        </p:txBody>
      </p:sp>
      <p:sp>
        <p:nvSpPr>
          <p:cNvPr id="141" name="TextBox 140">
            <a:extLst>
              <a:ext uri="{FF2B5EF4-FFF2-40B4-BE49-F238E27FC236}">
                <a16:creationId xmlns:a16="http://schemas.microsoft.com/office/drawing/2014/main" id="{C20FC01C-6C44-974A-92D2-61470FB1E908}"/>
              </a:ext>
            </a:extLst>
          </p:cNvPr>
          <p:cNvSpPr txBox="1"/>
          <p:nvPr/>
        </p:nvSpPr>
        <p:spPr>
          <a:xfrm>
            <a:off x="11040345" y="5881126"/>
            <a:ext cx="886781" cy="338554"/>
          </a:xfrm>
          <a:prstGeom prst="rect">
            <a:avLst/>
          </a:prstGeom>
          <a:solidFill>
            <a:schemeClr val="bg1"/>
          </a:solidFill>
        </p:spPr>
        <p:txBody>
          <a:bodyPr wrap="none" rtlCol="0">
            <a:spAutoFit/>
          </a:bodyPr>
          <a:lstStyle/>
          <a:p>
            <a:r>
              <a:rPr lang="en-US" sz="1600">
                <a:latin typeface="Times New Roman" charset="0"/>
                <a:ea typeface="Times New Roman" charset="0"/>
                <a:cs typeface="Times New Roman" charset="0"/>
              </a:rPr>
              <a:t>.71 (.36)</a:t>
            </a:r>
          </a:p>
        </p:txBody>
      </p:sp>
      <p:sp>
        <p:nvSpPr>
          <p:cNvPr id="142" name="Oval 141">
            <a:extLst>
              <a:ext uri="{FF2B5EF4-FFF2-40B4-BE49-F238E27FC236}">
                <a16:creationId xmlns:a16="http://schemas.microsoft.com/office/drawing/2014/main" id="{7E48D233-70EA-BC41-97D1-D20D09A8EF24}"/>
              </a:ext>
            </a:extLst>
          </p:cNvPr>
          <p:cNvSpPr/>
          <p:nvPr/>
        </p:nvSpPr>
        <p:spPr>
          <a:xfrm>
            <a:off x="5066130" y="3902074"/>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43" name="TextBox 142">
            <a:extLst>
              <a:ext uri="{FF2B5EF4-FFF2-40B4-BE49-F238E27FC236}">
                <a16:creationId xmlns:a16="http://schemas.microsoft.com/office/drawing/2014/main" id="{5E39C1F1-3064-4646-A835-10439DB34A00}"/>
              </a:ext>
            </a:extLst>
          </p:cNvPr>
          <p:cNvSpPr txBox="1"/>
          <p:nvPr/>
        </p:nvSpPr>
        <p:spPr>
          <a:xfrm>
            <a:off x="5085545" y="4125023"/>
            <a:ext cx="804328"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SCZ</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44" name="Oval 143">
            <a:extLst>
              <a:ext uri="{FF2B5EF4-FFF2-40B4-BE49-F238E27FC236}">
                <a16:creationId xmlns:a16="http://schemas.microsoft.com/office/drawing/2014/main" id="{F48E8F34-4FAD-4C4A-A422-B0A2444E583E}"/>
              </a:ext>
            </a:extLst>
          </p:cNvPr>
          <p:cNvSpPr/>
          <p:nvPr/>
        </p:nvSpPr>
        <p:spPr>
          <a:xfrm>
            <a:off x="6240804" y="3887507"/>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45" name="TextBox 144">
            <a:extLst>
              <a:ext uri="{FF2B5EF4-FFF2-40B4-BE49-F238E27FC236}">
                <a16:creationId xmlns:a16="http://schemas.microsoft.com/office/drawing/2014/main" id="{F2F7C574-694A-8C4C-9ECF-4B610ADFF548}"/>
              </a:ext>
            </a:extLst>
          </p:cNvPr>
          <p:cNvSpPr txBox="1"/>
          <p:nvPr/>
        </p:nvSpPr>
        <p:spPr>
          <a:xfrm>
            <a:off x="6260219" y="4110456"/>
            <a:ext cx="804328"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BIP</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46" name="Oval 145">
            <a:extLst>
              <a:ext uri="{FF2B5EF4-FFF2-40B4-BE49-F238E27FC236}">
                <a16:creationId xmlns:a16="http://schemas.microsoft.com/office/drawing/2014/main" id="{8DAF97B8-892D-C24F-AF89-F39D6CBAF4D9}"/>
              </a:ext>
            </a:extLst>
          </p:cNvPr>
          <p:cNvSpPr/>
          <p:nvPr/>
        </p:nvSpPr>
        <p:spPr>
          <a:xfrm>
            <a:off x="7892544" y="3912360"/>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47" name="TextBox 146">
            <a:extLst>
              <a:ext uri="{FF2B5EF4-FFF2-40B4-BE49-F238E27FC236}">
                <a16:creationId xmlns:a16="http://schemas.microsoft.com/office/drawing/2014/main" id="{778D3E95-695A-0D4A-8297-48734DAC5D54}"/>
              </a:ext>
            </a:extLst>
          </p:cNvPr>
          <p:cNvSpPr txBox="1"/>
          <p:nvPr/>
        </p:nvSpPr>
        <p:spPr>
          <a:xfrm>
            <a:off x="7911959" y="4135309"/>
            <a:ext cx="804328"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MDD</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48" name="Oval 147">
            <a:extLst>
              <a:ext uri="{FF2B5EF4-FFF2-40B4-BE49-F238E27FC236}">
                <a16:creationId xmlns:a16="http://schemas.microsoft.com/office/drawing/2014/main" id="{2C1319A5-2A60-C140-A905-84479C4DEED5}"/>
              </a:ext>
            </a:extLst>
          </p:cNvPr>
          <p:cNvSpPr/>
          <p:nvPr/>
        </p:nvSpPr>
        <p:spPr>
          <a:xfrm>
            <a:off x="9509348" y="3882496"/>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49" name="TextBox 148">
            <a:extLst>
              <a:ext uri="{FF2B5EF4-FFF2-40B4-BE49-F238E27FC236}">
                <a16:creationId xmlns:a16="http://schemas.microsoft.com/office/drawing/2014/main" id="{B2048892-CFC1-3D43-BBF0-F014888A0271}"/>
              </a:ext>
            </a:extLst>
          </p:cNvPr>
          <p:cNvSpPr txBox="1"/>
          <p:nvPr/>
        </p:nvSpPr>
        <p:spPr>
          <a:xfrm>
            <a:off x="9437323" y="4105445"/>
            <a:ext cx="990156"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PTSD</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50" name="Oval 149">
            <a:extLst>
              <a:ext uri="{FF2B5EF4-FFF2-40B4-BE49-F238E27FC236}">
                <a16:creationId xmlns:a16="http://schemas.microsoft.com/office/drawing/2014/main" id="{3F3E3946-F05D-0042-A775-F8133B2BD205}"/>
              </a:ext>
            </a:extLst>
          </p:cNvPr>
          <p:cNvSpPr/>
          <p:nvPr/>
        </p:nvSpPr>
        <p:spPr>
          <a:xfrm>
            <a:off x="10980256" y="3857067"/>
            <a:ext cx="843158" cy="830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charset="0"/>
              <a:ea typeface="Times New Roman" charset="0"/>
              <a:cs typeface="Times New Roman" charset="0"/>
            </a:endParaRPr>
          </a:p>
        </p:txBody>
      </p:sp>
      <p:sp>
        <p:nvSpPr>
          <p:cNvPr id="151" name="TextBox 150">
            <a:extLst>
              <a:ext uri="{FF2B5EF4-FFF2-40B4-BE49-F238E27FC236}">
                <a16:creationId xmlns:a16="http://schemas.microsoft.com/office/drawing/2014/main" id="{72E649ED-E162-2545-96C5-B0D6D88602FF}"/>
              </a:ext>
            </a:extLst>
          </p:cNvPr>
          <p:cNvSpPr txBox="1"/>
          <p:nvPr/>
        </p:nvSpPr>
        <p:spPr>
          <a:xfrm>
            <a:off x="10908231" y="4080016"/>
            <a:ext cx="990156" cy="369332"/>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ANX</a:t>
            </a:r>
            <a:r>
              <a:rPr lang="en-US" baseline="-25000" dirty="0" err="1">
                <a:latin typeface="Times New Roman" charset="0"/>
                <a:ea typeface="Times New Roman" charset="0"/>
                <a:cs typeface="Times New Roman" charset="0"/>
              </a:rPr>
              <a:t>g</a:t>
            </a:r>
            <a:endParaRPr lang="en-US" dirty="0">
              <a:latin typeface="Times New Roman" charset="0"/>
              <a:ea typeface="Times New Roman" charset="0"/>
              <a:cs typeface="Times New Roman" charset="0"/>
            </a:endParaRPr>
          </a:p>
        </p:txBody>
      </p:sp>
      <p:sp>
        <p:nvSpPr>
          <p:cNvPr id="152" name="TextBox 151">
            <a:extLst>
              <a:ext uri="{FF2B5EF4-FFF2-40B4-BE49-F238E27FC236}">
                <a16:creationId xmlns:a16="http://schemas.microsoft.com/office/drawing/2014/main" id="{782A46D5-2224-4947-960B-7DC7B5183286}"/>
              </a:ext>
            </a:extLst>
          </p:cNvPr>
          <p:cNvSpPr txBox="1"/>
          <p:nvPr/>
        </p:nvSpPr>
        <p:spPr>
          <a:xfrm>
            <a:off x="5138100" y="5183280"/>
            <a:ext cx="59815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SCZ</a:t>
            </a:r>
            <a:endParaRPr lang="en-US" dirty="0">
              <a:latin typeface="Times New Roman" panose="02020603050405020304" pitchFamily="18" charset="0"/>
              <a:cs typeface="Times New Roman" panose="02020603050405020304" pitchFamily="18" charset="0"/>
            </a:endParaRPr>
          </a:p>
        </p:txBody>
      </p:sp>
      <p:sp>
        <p:nvSpPr>
          <p:cNvPr id="153" name="TextBox 152">
            <a:extLst>
              <a:ext uri="{FF2B5EF4-FFF2-40B4-BE49-F238E27FC236}">
                <a16:creationId xmlns:a16="http://schemas.microsoft.com/office/drawing/2014/main" id="{A82B70DA-B06E-4349-87A4-C44617694397}"/>
              </a:ext>
            </a:extLst>
          </p:cNvPr>
          <p:cNvSpPr txBox="1"/>
          <p:nvPr/>
        </p:nvSpPr>
        <p:spPr>
          <a:xfrm>
            <a:off x="6374817" y="5184960"/>
            <a:ext cx="59815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BIP</a:t>
            </a:r>
            <a:endParaRPr lang="en-US" dirty="0">
              <a:latin typeface="Times New Roman" panose="02020603050405020304" pitchFamily="18" charset="0"/>
              <a:cs typeface="Times New Roman" panose="02020603050405020304" pitchFamily="18" charset="0"/>
            </a:endParaRPr>
          </a:p>
        </p:txBody>
      </p:sp>
      <p:sp>
        <p:nvSpPr>
          <p:cNvPr id="154" name="TextBox 153">
            <a:extLst>
              <a:ext uri="{FF2B5EF4-FFF2-40B4-BE49-F238E27FC236}">
                <a16:creationId xmlns:a16="http://schemas.microsoft.com/office/drawing/2014/main" id="{8289586D-EFE6-0946-A439-717F60D2DEB1}"/>
              </a:ext>
            </a:extLst>
          </p:cNvPr>
          <p:cNvSpPr txBox="1"/>
          <p:nvPr/>
        </p:nvSpPr>
        <p:spPr>
          <a:xfrm>
            <a:off x="8010036" y="5186627"/>
            <a:ext cx="85006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MDD</a:t>
            </a:r>
            <a:endParaRPr lang="en-US" dirty="0">
              <a:latin typeface="Times New Roman" panose="02020603050405020304" pitchFamily="18" charset="0"/>
              <a:cs typeface="Times New Roman" panose="02020603050405020304" pitchFamily="18" charset="0"/>
            </a:endParaRPr>
          </a:p>
        </p:txBody>
      </p:sp>
      <p:sp>
        <p:nvSpPr>
          <p:cNvPr id="155" name="TextBox 154">
            <a:extLst>
              <a:ext uri="{FF2B5EF4-FFF2-40B4-BE49-F238E27FC236}">
                <a16:creationId xmlns:a16="http://schemas.microsoft.com/office/drawing/2014/main" id="{7EA05DB3-89E2-7241-8E38-ED437CAC21E8}"/>
              </a:ext>
            </a:extLst>
          </p:cNvPr>
          <p:cNvSpPr txBox="1"/>
          <p:nvPr/>
        </p:nvSpPr>
        <p:spPr>
          <a:xfrm>
            <a:off x="9616099" y="5211535"/>
            <a:ext cx="85006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PTSD</a:t>
            </a:r>
            <a:endParaRPr lang="en-US" dirty="0">
              <a:latin typeface="Times New Roman" panose="02020603050405020304" pitchFamily="18" charset="0"/>
              <a:cs typeface="Times New Roman" panose="02020603050405020304" pitchFamily="18" charset="0"/>
            </a:endParaRPr>
          </a:p>
        </p:txBody>
      </p:sp>
      <p:sp>
        <p:nvSpPr>
          <p:cNvPr id="156" name="TextBox 155">
            <a:extLst>
              <a:ext uri="{FF2B5EF4-FFF2-40B4-BE49-F238E27FC236}">
                <a16:creationId xmlns:a16="http://schemas.microsoft.com/office/drawing/2014/main" id="{D8E7C7AB-361E-AC48-AE66-23ADEE7091BE}"/>
              </a:ext>
            </a:extLst>
          </p:cNvPr>
          <p:cNvSpPr txBox="1"/>
          <p:nvPr/>
        </p:nvSpPr>
        <p:spPr>
          <a:xfrm>
            <a:off x="11078473" y="5181479"/>
            <a:ext cx="85006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ANX</a:t>
            </a:r>
            <a:endParaRPr lang="en-US" dirty="0">
              <a:latin typeface="Times New Roman" panose="02020603050405020304" pitchFamily="18" charset="0"/>
              <a:cs typeface="Times New Roman" panose="02020603050405020304" pitchFamily="18" charset="0"/>
            </a:endParaRPr>
          </a:p>
        </p:txBody>
      </p:sp>
      <p:sp>
        <p:nvSpPr>
          <p:cNvPr id="164" name="TextBox 163">
            <a:extLst>
              <a:ext uri="{FF2B5EF4-FFF2-40B4-BE49-F238E27FC236}">
                <a16:creationId xmlns:a16="http://schemas.microsoft.com/office/drawing/2014/main" id="{0F1C680D-9015-1241-AC40-7F811A90D98A}"/>
              </a:ext>
            </a:extLst>
          </p:cNvPr>
          <p:cNvSpPr txBox="1"/>
          <p:nvPr/>
        </p:nvSpPr>
        <p:spPr>
          <a:xfrm>
            <a:off x="5048692" y="1645396"/>
            <a:ext cx="1133440" cy="830997"/>
          </a:xfrm>
          <a:prstGeom prst="rect">
            <a:avLst/>
          </a:prstGeom>
          <a:noFill/>
          <a:ln>
            <a:solidFill>
              <a:schemeClr val="tx1"/>
            </a:solidFill>
          </a:ln>
        </p:spPr>
        <p:txBody>
          <a:bodyPr wrap="square" rtlCol="0">
            <a:spAutoFit/>
          </a:bodyPr>
          <a:lstStyle/>
          <a:p>
            <a:pPr algn="ctr"/>
            <a:endParaRPr lang="en-US" sz="1600" dirty="0">
              <a:latin typeface="Times New Roman" charset="0"/>
              <a:ea typeface="Times New Roman" charset="0"/>
              <a:cs typeface="Times New Roman" charset="0"/>
            </a:endParaRPr>
          </a:p>
          <a:p>
            <a:pPr algn="ctr"/>
            <a:r>
              <a:rPr lang="en-US" sz="1600" dirty="0">
                <a:latin typeface="Times New Roman" charset="0"/>
                <a:ea typeface="Times New Roman" charset="0"/>
                <a:cs typeface="Times New Roman" charset="0"/>
              </a:rPr>
              <a:t>r</a:t>
            </a:r>
            <a:r>
              <a:rPr lang="is-IS" sz="1600" dirty="0">
                <a:latin typeface="Times New Roman" charset="0"/>
                <a:ea typeface="Times New Roman" charset="0"/>
                <a:cs typeface="Times New Roman" charset="0"/>
              </a:rPr>
              <a:t>s4552973</a:t>
            </a:r>
          </a:p>
          <a:p>
            <a:pPr algn="ctr"/>
            <a:endParaRPr lang="en-US" sz="1600" dirty="0">
              <a:latin typeface="Times New Roman" charset="0"/>
              <a:ea typeface="Times New Roman" charset="0"/>
              <a:cs typeface="Times New Roman" charset="0"/>
            </a:endParaRPr>
          </a:p>
        </p:txBody>
      </p:sp>
      <p:cxnSp>
        <p:nvCxnSpPr>
          <p:cNvPr id="165" name="Straight Arrow Connector 164">
            <a:extLst>
              <a:ext uri="{FF2B5EF4-FFF2-40B4-BE49-F238E27FC236}">
                <a16:creationId xmlns:a16="http://schemas.microsoft.com/office/drawing/2014/main" id="{CB2EBF3A-98E8-2849-8FDB-573CC3373B07}"/>
              </a:ext>
            </a:extLst>
          </p:cNvPr>
          <p:cNvCxnSpPr>
            <a:stCxn id="164" idx="3"/>
          </p:cNvCxnSpPr>
          <p:nvPr/>
        </p:nvCxnSpPr>
        <p:spPr>
          <a:xfrm>
            <a:off x="6182133" y="2060894"/>
            <a:ext cx="1784331" cy="1570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9BA97842-B95C-AD4E-A49E-1866F3C86278}"/>
              </a:ext>
            </a:extLst>
          </p:cNvPr>
          <p:cNvSpPr txBox="1"/>
          <p:nvPr/>
        </p:nvSpPr>
        <p:spPr>
          <a:xfrm>
            <a:off x="6385063" y="1630707"/>
            <a:ext cx="1401346" cy="400110"/>
          </a:xfrm>
          <a:prstGeom prst="rect">
            <a:avLst/>
          </a:prstGeom>
          <a:solidFill>
            <a:schemeClr val="bg1"/>
          </a:solidFill>
        </p:spPr>
        <p:txBody>
          <a:bodyPr wrap="none" rtlCol="0">
            <a:spAutoFit/>
          </a:bodyPr>
          <a:lstStyle/>
          <a:p>
            <a:r>
              <a:rPr lang="en-US" sz="2000">
                <a:latin typeface="Times New Roman" charset="0"/>
                <a:ea typeface="Times New Roman" charset="0"/>
                <a:cs typeface="Times New Roman" charset="0"/>
              </a:rPr>
              <a:t>-.045 (.008)</a:t>
            </a:r>
          </a:p>
        </p:txBody>
      </p:sp>
      <p:cxnSp>
        <p:nvCxnSpPr>
          <p:cNvPr id="167" name="Curved Connector 166">
            <a:extLst>
              <a:ext uri="{FF2B5EF4-FFF2-40B4-BE49-F238E27FC236}">
                <a16:creationId xmlns:a16="http://schemas.microsoft.com/office/drawing/2014/main" id="{87EF7671-C425-B44F-B90D-3DB8845AF678}"/>
              </a:ext>
            </a:extLst>
          </p:cNvPr>
          <p:cNvCxnSpPr/>
          <p:nvPr/>
        </p:nvCxnSpPr>
        <p:spPr>
          <a:xfrm rot="5400000" flipH="1">
            <a:off x="4780318" y="2031091"/>
            <a:ext cx="484934" cy="12700"/>
          </a:xfrm>
          <a:prstGeom prst="curvedConnector5">
            <a:avLst>
              <a:gd name="adj1" fmla="val -16444"/>
              <a:gd name="adj2" fmla="val 3739929"/>
              <a:gd name="adj3" fmla="val 112059"/>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0FEDA9D5-49DC-FD47-9012-8663F7814F44}"/>
              </a:ext>
            </a:extLst>
          </p:cNvPr>
          <p:cNvSpPr/>
          <p:nvPr/>
        </p:nvSpPr>
        <p:spPr>
          <a:xfrm>
            <a:off x="9417013" y="817270"/>
            <a:ext cx="883920" cy="8229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charset="0"/>
                <a:ea typeface="Times New Roman" charset="0"/>
                <a:cs typeface="Times New Roman" charset="0"/>
              </a:rPr>
              <a:t>u</a:t>
            </a:r>
            <a:r>
              <a:rPr lang="en-US" sz="2000" i="1" baseline="-25000">
                <a:solidFill>
                  <a:schemeClr val="tx1"/>
                </a:solidFill>
                <a:latin typeface="Times New Roman" charset="0"/>
                <a:ea typeface="Times New Roman" charset="0"/>
                <a:cs typeface="Times New Roman" charset="0"/>
              </a:rPr>
              <a:t>p</a:t>
            </a:r>
            <a:endParaRPr lang="en-US" sz="2000">
              <a:solidFill>
                <a:schemeClr val="tx1"/>
              </a:solidFill>
              <a:latin typeface="Times New Roman" charset="0"/>
              <a:ea typeface="Times New Roman" charset="0"/>
              <a:cs typeface="Times New Roman" charset="0"/>
            </a:endParaRPr>
          </a:p>
        </p:txBody>
      </p:sp>
      <p:cxnSp>
        <p:nvCxnSpPr>
          <p:cNvPr id="169" name="Straight Arrow Connector 168">
            <a:extLst>
              <a:ext uri="{FF2B5EF4-FFF2-40B4-BE49-F238E27FC236}">
                <a16:creationId xmlns:a16="http://schemas.microsoft.com/office/drawing/2014/main" id="{CF59B9C1-AF26-8142-9E0C-9B5F98484897}"/>
              </a:ext>
            </a:extLst>
          </p:cNvPr>
          <p:cNvCxnSpPr/>
          <p:nvPr/>
        </p:nvCxnSpPr>
        <p:spPr>
          <a:xfrm flipH="1">
            <a:off x="8599121" y="1343050"/>
            <a:ext cx="787412" cy="33324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80366A73-82AF-D243-93DB-1BE7F7CF2269}"/>
              </a:ext>
            </a:extLst>
          </p:cNvPr>
          <p:cNvSpPr txBox="1"/>
          <p:nvPr/>
        </p:nvSpPr>
        <p:spPr>
          <a:xfrm>
            <a:off x="8891233" y="1152552"/>
            <a:ext cx="487680" cy="307777"/>
          </a:xfrm>
          <a:prstGeom prst="rect">
            <a:avLst/>
          </a:prstGeom>
          <a:noFill/>
        </p:spPr>
        <p:txBody>
          <a:bodyPr wrap="square" rtlCol="0">
            <a:spAutoFit/>
          </a:bodyPr>
          <a:lstStyle/>
          <a:p>
            <a:r>
              <a:rPr lang="en-US" sz="1400" b="1">
                <a:latin typeface="Times New Roman" charset="0"/>
                <a:ea typeface="Times New Roman" charset="0"/>
                <a:cs typeface="Times New Roman" charset="0"/>
              </a:rPr>
              <a:t>1</a:t>
            </a:r>
          </a:p>
        </p:txBody>
      </p:sp>
      <p:cxnSp>
        <p:nvCxnSpPr>
          <p:cNvPr id="171" name="Curved Connector 170">
            <a:extLst>
              <a:ext uri="{FF2B5EF4-FFF2-40B4-BE49-F238E27FC236}">
                <a16:creationId xmlns:a16="http://schemas.microsoft.com/office/drawing/2014/main" id="{4D3EE2E0-61A6-8547-9192-7050C62C36A9}"/>
              </a:ext>
            </a:extLst>
          </p:cNvPr>
          <p:cNvCxnSpPr/>
          <p:nvPr/>
        </p:nvCxnSpPr>
        <p:spPr>
          <a:xfrm rot="16200000" flipH="1">
            <a:off x="9880526" y="1228750"/>
            <a:ext cx="581920" cy="12700"/>
          </a:xfrm>
          <a:prstGeom prst="curvedConnector5">
            <a:avLst>
              <a:gd name="adj1" fmla="val -1"/>
              <a:gd name="adj2" fmla="val 3240732"/>
              <a:gd name="adj3" fmla="val 10000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5E19CD7F-13A7-FC4C-8DB9-B590C1C86CEA}"/>
              </a:ext>
            </a:extLst>
          </p:cNvPr>
          <p:cNvSpPr txBox="1"/>
          <p:nvPr/>
        </p:nvSpPr>
        <p:spPr>
          <a:xfrm>
            <a:off x="10618695" y="979986"/>
            <a:ext cx="1316386" cy="400110"/>
          </a:xfrm>
          <a:prstGeom prst="rect">
            <a:avLst/>
          </a:prstGeom>
          <a:solidFill>
            <a:schemeClr val="bg1"/>
          </a:solidFill>
        </p:spPr>
        <p:txBody>
          <a:bodyPr wrap="none" rtlCol="0">
            <a:spAutoFit/>
          </a:bodyPr>
          <a:lstStyle/>
          <a:p>
            <a:r>
              <a:rPr lang="en-US" sz="2000">
                <a:latin typeface="Times New Roman" charset="0"/>
                <a:ea typeface="Times New Roman" charset="0"/>
                <a:cs typeface="Times New Roman" charset="0"/>
              </a:rPr>
              <a:t>.998 (.049)</a:t>
            </a:r>
          </a:p>
        </p:txBody>
      </p:sp>
      <p:sp>
        <p:nvSpPr>
          <p:cNvPr id="173" name="Oval 172">
            <a:extLst>
              <a:ext uri="{FF2B5EF4-FFF2-40B4-BE49-F238E27FC236}">
                <a16:creationId xmlns:a16="http://schemas.microsoft.com/office/drawing/2014/main" id="{B743EAA7-50F2-DE47-A0A2-39F059A73A98}"/>
              </a:ext>
            </a:extLst>
          </p:cNvPr>
          <p:cNvSpPr/>
          <p:nvPr/>
        </p:nvSpPr>
        <p:spPr>
          <a:xfrm rot="10800000">
            <a:off x="680805" y="1125711"/>
            <a:ext cx="729649" cy="407584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51913895-FDE6-B84D-BF31-0ADE4CC1D876}"/>
              </a:ext>
            </a:extLst>
          </p:cNvPr>
          <p:cNvSpPr txBox="1"/>
          <p:nvPr/>
        </p:nvSpPr>
        <p:spPr>
          <a:xfrm>
            <a:off x="4255132" y="1842573"/>
            <a:ext cx="487680" cy="307777"/>
          </a:xfrm>
          <a:prstGeom prst="rect">
            <a:avLst/>
          </a:prstGeom>
          <a:noFill/>
        </p:spPr>
        <p:txBody>
          <a:bodyPr wrap="square" rtlCol="0">
            <a:spAutoFit/>
          </a:bodyPr>
          <a:lstStyle/>
          <a:p>
            <a:r>
              <a:rPr lang="en-US" sz="1400" b="1">
                <a:latin typeface="Times New Roman" charset="0"/>
                <a:ea typeface="Times New Roman" charset="0"/>
                <a:cs typeface="Times New Roman" charset="0"/>
              </a:rPr>
              <a:t>1</a:t>
            </a:r>
          </a:p>
        </p:txBody>
      </p:sp>
      <p:sp>
        <p:nvSpPr>
          <p:cNvPr id="7" name="Oval 6">
            <a:extLst>
              <a:ext uri="{FF2B5EF4-FFF2-40B4-BE49-F238E27FC236}">
                <a16:creationId xmlns:a16="http://schemas.microsoft.com/office/drawing/2014/main" id="{369D2C55-0AE5-B447-B7BC-A55A213F0F2C}"/>
              </a:ext>
            </a:extLst>
          </p:cNvPr>
          <p:cNvSpPr/>
          <p:nvPr/>
        </p:nvSpPr>
        <p:spPr>
          <a:xfrm rot="5400000">
            <a:off x="5346006" y="-20537"/>
            <a:ext cx="1193475" cy="398246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05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827D-5506-BF4F-8E07-07D1AC906418}"/>
              </a:ext>
            </a:extLst>
          </p:cNvPr>
          <p:cNvSpPr>
            <a:spLocks noGrp="1"/>
          </p:cNvSpPr>
          <p:nvPr>
            <p:ph type="ctrTitle"/>
          </p:nvPr>
        </p:nvSpPr>
        <p:spPr/>
        <p:txBody>
          <a:bodyPr/>
          <a:lstStyle/>
          <a:p>
            <a:r>
              <a:rPr lang="en-US" dirty="0" err="1"/>
              <a:t>GenomicSEM</a:t>
            </a:r>
            <a:endParaRPr lang="en-US" dirty="0"/>
          </a:p>
        </p:txBody>
      </p:sp>
      <p:sp>
        <p:nvSpPr>
          <p:cNvPr id="3" name="Subtitle 2">
            <a:extLst>
              <a:ext uri="{FF2B5EF4-FFF2-40B4-BE49-F238E27FC236}">
                <a16:creationId xmlns:a16="http://schemas.microsoft.com/office/drawing/2014/main" id="{D6BD4094-AA08-C447-B107-CBFE3B06E8D1}"/>
              </a:ext>
            </a:extLst>
          </p:cNvPr>
          <p:cNvSpPr>
            <a:spLocks noGrp="1"/>
          </p:cNvSpPr>
          <p:nvPr>
            <p:ph type="subTitle" idx="1"/>
          </p:nvPr>
        </p:nvSpPr>
        <p:spPr/>
        <p:txBody>
          <a:bodyPr/>
          <a:lstStyle/>
          <a:p>
            <a:r>
              <a:rPr lang="en-US" dirty="0"/>
              <a:t>Michel </a:t>
            </a:r>
            <a:r>
              <a:rPr lang="en-US" dirty="0" err="1"/>
              <a:t>Nivard</a:t>
            </a:r>
            <a:r>
              <a:rPr lang="en-US" dirty="0"/>
              <a:t> (</a:t>
            </a:r>
            <a:r>
              <a:rPr lang="en-US" dirty="0" err="1"/>
              <a:t>m.g.nivard@vu.nl</a:t>
            </a:r>
            <a:r>
              <a:rPr lang="en-US" dirty="0"/>
              <a:t>)</a:t>
            </a:r>
          </a:p>
        </p:txBody>
      </p:sp>
      <p:pic>
        <p:nvPicPr>
          <p:cNvPr id="4" name="Picture 3">
            <a:extLst>
              <a:ext uri="{FF2B5EF4-FFF2-40B4-BE49-F238E27FC236}">
                <a16:creationId xmlns:a16="http://schemas.microsoft.com/office/drawing/2014/main" id="{FEE4E7EE-3FEF-3C41-8327-AD015F497EA2}"/>
              </a:ext>
            </a:extLst>
          </p:cNvPr>
          <p:cNvPicPr>
            <a:picLocks noChangeAspect="1"/>
          </p:cNvPicPr>
          <p:nvPr/>
        </p:nvPicPr>
        <p:blipFill>
          <a:blip r:embed="rId3"/>
          <a:stretch>
            <a:fillRect/>
          </a:stretch>
        </p:blipFill>
        <p:spPr>
          <a:xfrm>
            <a:off x="9024784" y="3602038"/>
            <a:ext cx="1752600" cy="1943100"/>
          </a:xfrm>
          <a:prstGeom prst="rect">
            <a:avLst/>
          </a:prstGeom>
        </p:spPr>
      </p:pic>
      <p:sp>
        <p:nvSpPr>
          <p:cNvPr id="5" name="TextBox 4">
            <a:extLst>
              <a:ext uri="{FF2B5EF4-FFF2-40B4-BE49-F238E27FC236}">
                <a16:creationId xmlns:a16="http://schemas.microsoft.com/office/drawing/2014/main" id="{4BDB42F9-B7CD-8445-9AD9-A28378A9C937}"/>
              </a:ext>
            </a:extLst>
          </p:cNvPr>
          <p:cNvSpPr txBox="1"/>
          <p:nvPr/>
        </p:nvSpPr>
        <p:spPr>
          <a:xfrm>
            <a:off x="8920783" y="5637213"/>
            <a:ext cx="1960601" cy="369332"/>
          </a:xfrm>
          <a:prstGeom prst="rect">
            <a:avLst/>
          </a:prstGeom>
          <a:noFill/>
        </p:spPr>
        <p:txBody>
          <a:bodyPr wrap="none" rtlCol="0">
            <a:spAutoFit/>
          </a:bodyPr>
          <a:lstStyle/>
          <a:p>
            <a:r>
              <a:rPr lang="en-US" dirty="0"/>
              <a:t>Andrew </a:t>
            </a:r>
            <a:r>
              <a:rPr lang="en-US" dirty="0" err="1"/>
              <a:t>Grotzinger</a:t>
            </a:r>
            <a:endParaRPr lang="en-US" dirty="0"/>
          </a:p>
        </p:txBody>
      </p:sp>
      <p:pic>
        <p:nvPicPr>
          <p:cNvPr id="6" name="Picture 5">
            <a:extLst>
              <a:ext uri="{FF2B5EF4-FFF2-40B4-BE49-F238E27FC236}">
                <a16:creationId xmlns:a16="http://schemas.microsoft.com/office/drawing/2014/main" id="{B5380D02-1520-B04E-B3D7-3EEAEBA1DDD5}"/>
              </a:ext>
            </a:extLst>
          </p:cNvPr>
          <p:cNvPicPr>
            <a:picLocks noChangeAspect="1"/>
          </p:cNvPicPr>
          <p:nvPr/>
        </p:nvPicPr>
        <p:blipFill>
          <a:blip r:embed="rId4"/>
          <a:stretch>
            <a:fillRect/>
          </a:stretch>
        </p:blipFill>
        <p:spPr>
          <a:xfrm>
            <a:off x="346587" y="3602038"/>
            <a:ext cx="2914651" cy="1943100"/>
          </a:xfrm>
          <a:prstGeom prst="rect">
            <a:avLst/>
          </a:prstGeom>
        </p:spPr>
      </p:pic>
      <p:sp>
        <p:nvSpPr>
          <p:cNvPr id="7" name="TextBox 6">
            <a:extLst>
              <a:ext uri="{FF2B5EF4-FFF2-40B4-BE49-F238E27FC236}">
                <a16:creationId xmlns:a16="http://schemas.microsoft.com/office/drawing/2014/main" id="{6AF384A9-BEB9-5F4B-82A7-76DD33A07E2B}"/>
              </a:ext>
            </a:extLst>
          </p:cNvPr>
          <p:cNvSpPr txBox="1"/>
          <p:nvPr/>
        </p:nvSpPr>
        <p:spPr>
          <a:xfrm>
            <a:off x="715297" y="5637213"/>
            <a:ext cx="1843646" cy="369332"/>
          </a:xfrm>
          <a:prstGeom prst="rect">
            <a:avLst/>
          </a:prstGeom>
          <a:noFill/>
        </p:spPr>
        <p:txBody>
          <a:bodyPr wrap="none" rtlCol="0">
            <a:spAutoFit/>
          </a:bodyPr>
          <a:lstStyle/>
          <a:p>
            <a:r>
              <a:rPr lang="en-US" dirty="0"/>
              <a:t>Elliot Tucker-</a:t>
            </a:r>
            <a:r>
              <a:rPr lang="en-US" dirty="0" err="1"/>
              <a:t>Drob</a:t>
            </a:r>
            <a:endParaRPr lang="en-US" dirty="0"/>
          </a:p>
        </p:txBody>
      </p:sp>
    </p:spTree>
    <p:extLst>
      <p:ext uri="{BB962C8B-B14F-4D97-AF65-F5344CB8AC3E}">
        <p14:creationId xmlns:p14="http://schemas.microsoft.com/office/powerpoint/2010/main" val="3594223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3517-2640-CA43-9A19-BF34008D0233}"/>
              </a:ext>
            </a:extLst>
          </p:cNvPr>
          <p:cNvSpPr>
            <a:spLocks noGrp="1"/>
          </p:cNvSpPr>
          <p:nvPr>
            <p:ph type="title"/>
          </p:nvPr>
        </p:nvSpPr>
        <p:spPr/>
        <p:txBody>
          <a:bodyPr/>
          <a:lstStyle/>
          <a:p>
            <a:r>
              <a:rPr lang="en-US" dirty="0"/>
              <a:t>Show them the WIKI</a:t>
            </a:r>
          </a:p>
        </p:txBody>
      </p:sp>
      <p:sp>
        <p:nvSpPr>
          <p:cNvPr id="3" name="Content Placeholder 2">
            <a:extLst>
              <a:ext uri="{FF2B5EF4-FFF2-40B4-BE49-F238E27FC236}">
                <a16:creationId xmlns:a16="http://schemas.microsoft.com/office/drawing/2014/main" id="{E2D59762-58D0-3A44-BC8D-581F5B99F090}"/>
              </a:ext>
            </a:extLst>
          </p:cNvPr>
          <p:cNvSpPr>
            <a:spLocks noGrp="1"/>
          </p:cNvSpPr>
          <p:nvPr>
            <p:ph idx="1"/>
          </p:nvPr>
        </p:nvSpPr>
        <p:spPr/>
        <p:txBody>
          <a:bodyPr/>
          <a:lstStyle/>
          <a:p>
            <a:r>
              <a:rPr lang="en-US" dirty="0"/>
              <a:t>This is just a stage direction for me…..</a:t>
            </a:r>
          </a:p>
          <a:p>
            <a:endParaRPr lang="en-US" dirty="0"/>
          </a:p>
          <a:p>
            <a:r>
              <a:rPr lang="en-US" dirty="0">
                <a:hlinkClick r:id="rId2"/>
              </a:rPr>
              <a:t>https://github.com/MichelNivard/GenomicSEM/wiki</a:t>
            </a:r>
            <a:r>
              <a:rPr lang="en-US" dirty="0"/>
              <a:t> </a:t>
            </a:r>
          </a:p>
        </p:txBody>
      </p:sp>
    </p:spTree>
    <p:extLst>
      <p:ext uri="{BB962C8B-B14F-4D97-AF65-F5344CB8AC3E}">
        <p14:creationId xmlns:p14="http://schemas.microsoft.com/office/powerpoint/2010/main" val="980531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9C60-9933-824B-9EAA-CD9241C92B0B}"/>
              </a:ext>
            </a:extLst>
          </p:cNvPr>
          <p:cNvSpPr>
            <a:spLocks noGrp="1"/>
          </p:cNvSpPr>
          <p:nvPr>
            <p:ph type="title"/>
          </p:nvPr>
        </p:nvSpPr>
        <p:spPr/>
        <p:txBody>
          <a:bodyPr/>
          <a:lstStyle/>
          <a:p>
            <a:r>
              <a:rPr lang="en-US" dirty="0"/>
              <a:t>Step 1: munge </a:t>
            </a:r>
            <a:r>
              <a:rPr lang="en-US" dirty="0" err="1"/>
              <a:t>sumstats</a:t>
            </a:r>
            <a:r>
              <a:rPr lang="en-US" dirty="0"/>
              <a:t> : Example code</a:t>
            </a:r>
          </a:p>
        </p:txBody>
      </p:sp>
      <p:sp>
        <p:nvSpPr>
          <p:cNvPr id="3" name="Content Placeholder 2">
            <a:extLst>
              <a:ext uri="{FF2B5EF4-FFF2-40B4-BE49-F238E27FC236}">
                <a16:creationId xmlns:a16="http://schemas.microsoft.com/office/drawing/2014/main" id="{CF4A4533-23A5-1243-81D9-EE95DA808632}"/>
              </a:ext>
            </a:extLst>
          </p:cNvPr>
          <p:cNvSpPr>
            <a:spLocks noGrp="1"/>
          </p:cNvSpPr>
          <p:nvPr>
            <p:ph idx="1"/>
          </p:nvPr>
        </p:nvSpPr>
        <p:spPr/>
        <p:txBody>
          <a:bodyPr>
            <a:normAutofit fontScale="92500" lnSpcReduction="10000"/>
          </a:bodyPr>
          <a:lstStyle/>
          <a:p>
            <a:pPr marL="0" indent="0">
              <a:buNone/>
            </a:pPr>
            <a:r>
              <a:rPr lang="en-US" dirty="0">
                <a:latin typeface="Consolas" panose="020B0609020204030204" pitchFamily="49" charset="0"/>
                <a:cs typeface="Consolas" panose="020B0609020204030204" pitchFamily="49" charset="0"/>
              </a:rPr>
              <a:t>sums &lt;- c("GWAS_EA_excl23andMe (1).txt", 					"adhd_eur_jun2017”)</a:t>
            </a:r>
          </a:p>
          <a:p>
            <a:pPr marL="0" indent="0">
              <a:buNone/>
            </a:pPr>
            <a:r>
              <a:rPr lang="en-US" dirty="0">
                <a:latin typeface="Consolas" panose="020B0609020204030204" pitchFamily="49" charset="0"/>
                <a:cs typeface="Consolas" panose="020B0609020204030204" pitchFamily="49" charset="0"/>
              </a:rPr>
              <a:t>        </a:t>
            </a:r>
          </a:p>
          <a:p>
            <a:pPr marL="0" indent="0">
              <a:buNone/>
            </a:pPr>
            <a:r>
              <a:rPr lang="en-US" dirty="0">
                <a:latin typeface="Consolas" panose="020B0609020204030204" pitchFamily="49" charset="0"/>
                <a:cs typeface="Consolas" panose="020B0609020204030204" pitchFamily="49" charset="0"/>
              </a:rPr>
              <a:t>names &lt;- c("EA", "ADHD")</a:t>
            </a:r>
          </a:p>
          <a:p>
            <a:pPr marL="0" indent="0">
              <a:buNone/>
            </a:pPr>
            <a:endParaRPr lang="en-US" dirty="0">
              <a:latin typeface="Consolas" panose="020B0609020204030204" pitchFamily="49" charset="0"/>
              <a:cs typeface="Consolas" panose="020B0609020204030204" pitchFamily="49" charset="0"/>
            </a:endParaRPr>
          </a:p>
          <a:p>
            <a:pPr marL="0" indent="0">
              <a:buNone/>
            </a:pPr>
            <a:r>
              <a:rPr lang="en-US" dirty="0">
                <a:latin typeface="Consolas" panose="020B0609020204030204" pitchFamily="49" charset="0"/>
                <a:cs typeface="Consolas" panose="020B0609020204030204" pitchFamily="49" charset="0"/>
              </a:rPr>
              <a:t>N &lt;- c(766345,55374)</a:t>
            </a:r>
          </a:p>
          <a:p>
            <a:pPr marL="0" indent="0">
              <a:buNone/>
            </a:pPr>
            <a:endParaRPr lang="en-US" dirty="0">
              <a:latin typeface="Consolas" panose="020B0609020204030204" pitchFamily="49" charset="0"/>
              <a:cs typeface="Consolas" panose="020B0609020204030204" pitchFamily="49" charset="0"/>
            </a:endParaRPr>
          </a:p>
          <a:p>
            <a:pPr marL="0" indent="0">
              <a:buNone/>
            </a:pPr>
            <a:endParaRPr lang="en-US" dirty="0">
              <a:latin typeface="Consolas" panose="020B0609020204030204" pitchFamily="49" charset="0"/>
              <a:cs typeface="Consolas" panose="020B0609020204030204" pitchFamily="49" charset="0"/>
            </a:endParaRPr>
          </a:p>
          <a:p>
            <a:pPr marL="0" indent="0">
              <a:buNone/>
            </a:pPr>
            <a:r>
              <a:rPr lang="en-US" dirty="0">
                <a:latin typeface="Consolas" panose="020B0609020204030204" pitchFamily="49" charset="0"/>
                <a:cs typeface="Consolas" panose="020B0609020204030204" pitchFamily="49" charset="0"/>
              </a:rPr>
              <a:t>munge(files = </a:t>
            </a:r>
            <a:r>
              <a:rPr lang="en-US" dirty="0" err="1">
                <a:latin typeface="Consolas" panose="020B0609020204030204" pitchFamily="49" charset="0"/>
                <a:cs typeface="Consolas" panose="020B0609020204030204" pitchFamily="49" charset="0"/>
              </a:rPr>
              <a:t>sums,trait.names</a:t>
            </a:r>
            <a:r>
              <a:rPr lang="en-US" dirty="0">
                <a:latin typeface="Consolas" panose="020B0609020204030204" pitchFamily="49" charset="0"/>
                <a:cs typeface="Consolas" panose="020B0609020204030204" pitchFamily="49" charset="0"/>
              </a:rPr>
              <a:t> = names,hm3 = "w_hm3.noMHC.snplist", N = N) </a:t>
            </a:r>
          </a:p>
        </p:txBody>
      </p:sp>
    </p:spTree>
    <p:extLst>
      <p:ext uri="{BB962C8B-B14F-4D97-AF65-F5344CB8AC3E}">
        <p14:creationId xmlns:p14="http://schemas.microsoft.com/office/powerpoint/2010/main" val="4111355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31D6-98A7-A140-86FA-C29CDEB00623}"/>
              </a:ext>
            </a:extLst>
          </p:cNvPr>
          <p:cNvSpPr>
            <a:spLocks noGrp="1"/>
          </p:cNvSpPr>
          <p:nvPr>
            <p:ph type="title"/>
          </p:nvPr>
        </p:nvSpPr>
        <p:spPr/>
        <p:txBody>
          <a:bodyPr/>
          <a:lstStyle/>
          <a:p>
            <a:r>
              <a:rPr lang="en-US" dirty="0"/>
              <a:t>Step 2: run LDSC, example code:</a:t>
            </a:r>
          </a:p>
        </p:txBody>
      </p:sp>
      <p:sp>
        <p:nvSpPr>
          <p:cNvPr id="3" name="Content Placeholder 2">
            <a:extLst>
              <a:ext uri="{FF2B5EF4-FFF2-40B4-BE49-F238E27FC236}">
                <a16:creationId xmlns:a16="http://schemas.microsoft.com/office/drawing/2014/main" id="{D60A0234-F56D-5E40-8BEC-8F2D2A3823C5}"/>
              </a:ext>
            </a:extLst>
          </p:cNvPr>
          <p:cNvSpPr>
            <a:spLocks noGrp="1"/>
          </p:cNvSpPr>
          <p:nvPr>
            <p:ph idx="1"/>
          </p:nvPr>
        </p:nvSpPr>
        <p:spPr/>
        <p:txBody>
          <a:bodyPr>
            <a:noAutofit/>
          </a:bodyPr>
          <a:lstStyle/>
          <a:p>
            <a:pPr marL="0" indent="0">
              <a:buNone/>
            </a:pPr>
            <a:r>
              <a:rPr lang="en-US" sz="1600" dirty="0">
                <a:latin typeface="Consolas" panose="020B0609020204030204" pitchFamily="49" charset="0"/>
                <a:cs typeface="Consolas" panose="020B0609020204030204" pitchFamily="49" charset="0"/>
              </a:rPr>
              <a:t># ADHD, </a:t>
            </a:r>
            <a:r>
              <a:rPr lang="en-US" sz="1600" dirty="0" err="1">
                <a:latin typeface="Consolas" panose="020B0609020204030204" pitchFamily="49" charset="0"/>
                <a:cs typeface="Consolas" panose="020B0609020204030204" pitchFamily="49" charset="0"/>
              </a:rPr>
              <a:t>sigarets</a:t>
            </a:r>
            <a:r>
              <a:rPr lang="en-US" sz="1600" dirty="0">
                <a:latin typeface="Consolas" panose="020B0609020204030204" pitchFamily="49" charset="0"/>
                <a:cs typeface="Consolas" panose="020B0609020204030204" pitchFamily="49" charset="0"/>
              </a:rPr>
              <a:t> per day, EA, blood </a:t>
            </a:r>
            <a:r>
              <a:rPr lang="en-US" sz="1600" dirty="0" err="1">
                <a:latin typeface="Consolas" panose="020B0609020204030204" pitchFamily="49" charset="0"/>
                <a:cs typeface="Consolas" panose="020B0609020204030204" pitchFamily="49" charset="0"/>
              </a:rPr>
              <a:t>prerasure</a:t>
            </a:r>
            <a:r>
              <a:rPr lang="en-US" sz="1600" dirty="0">
                <a:latin typeface="Consolas" panose="020B0609020204030204" pitchFamily="49" charset="0"/>
                <a:cs typeface="Consolas" panose="020B0609020204030204" pitchFamily="49" charset="0"/>
              </a:rPr>
              <a:t> and BMI</a:t>
            </a:r>
          </a:p>
          <a:p>
            <a:pPr marL="0" indent="0">
              <a:buNone/>
            </a:pPr>
            <a:r>
              <a:rPr lang="en-US" sz="1600" dirty="0">
                <a:latin typeface="Consolas" panose="020B0609020204030204" pitchFamily="49" charset="0"/>
                <a:cs typeface="Consolas" panose="020B0609020204030204" pitchFamily="49" charset="0"/>
              </a:rPr>
              <a:t>traits &lt;- 	c("ADHD.sumstats.gz","smoking.sumstats.gz","</a:t>
            </a:r>
            <a:r>
              <a:rPr lang="en-US" sz="1600" dirty="0" err="1">
                <a:latin typeface="Consolas" panose="020B0609020204030204" pitchFamily="49" charset="0"/>
                <a:cs typeface="Consolas" panose="020B0609020204030204" pitchFamily="49" charset="0"/>
              </a:rPr>
              <a:t>EA.sumstats.gz</a:t>
            </a:r>
            <a:r>
              <a:rPr lang="en-US" sz="1600" dirty="0">
                <a:latin typeface="Consolas" panose="020B0609020204030204" pitchFamily="49" charset="0"/>
                <a:cs typeface="Consolas" panose="020B0609020204030204" pitchFamily="49" charset="0"/>
              </a:rPr>
              <a:t>",</a:t>
            </a:r>
          </a:p>
          <a:p>
            <a:pPr marL="0" indent="0">
              <a:buNone/>
            </a:pPr>
            <a:r>
              <a:rPr lang="en-US" sz="1600" dirty="0">
                <a:latin typeface="Consolas" panose="020B0609020204030204" pitchFamily="49" charset="0"/>
                <a:cs typeface="Consolas" panose="020B0609020204030204" pitchFamily="49" charset="0"/>
              </a:rPr>
              <a:t>		  "BP.sumstats.gz","BMI.sumstats.gz")</a:t>
            </a:r>
          </a:p>
          <a:p>
            <a:pPr marL="0" indent="0">
              <a:buNone/>
            </a:pPr>
            <a:r>
              <a:rPr lang="en-US" sz="1600" dirty="0" err="1">
                <a:latin typeface="Consolas" panose="020B0609020204030204" pitchFamily="49" charset="0"/>
                <a:cs typeface="Consolas" panose="020B0609020204030204" pitchFamily="49" charset="0"/>
              </a:rPr>
              <a:t>sample.prev</a:t>
            </a:r>
            <a:r>
              <a:rPr lang="en-US" sz="1600" dirty="0">
                <a:latin typeface="Consolas" panose="020B0609020204030204" pitchFamily="49" charset="0"/>
                <a:cs typeface="Consolas" panose="020B0609020204030204" pitchFamily="49" charset="0"/>
              </a:rPr>
              <a:t> = c(.36,NA,NA,.29,NA)</a:t>
            </a:r>
          </a:p>
          <a:p>
            <a:pPr marL="0" indent="0">
              <a:buNone/>
            </a:pPr>
            <a:r>
              <a:rPr lang="en-US" sz="1600" dirty="0" err="1">
                <a:latin typeface="Consolas" panose="020B0609020204030204" pitchFamily="49" charset="0"/>
                <a:cs typeface="Consolas" panose="020B0609020204030204" pitchFamily="49" charset="0"/>
              </a:rPr>
              <a:t>population.prev</a:t>
            </a:r>
            <a:r>
              <a:rPr lang="en-US" sz="1600" dirty="0">
                <a:latin typeface="Consolas" panose="020B0609020204030204" pitchFamily="49" charset="0"/>
                <a:cs typeface="Consolas" panose="020B0609020204030204" pitchFamily="49" charset="0"/>
              </a:rPr>
              <a:t> = c(.06,NA,NA,.29,NA)</a:t>
            </a:r>
          </a:p>
          <a:p>
            <a:pPr marL="0" indent="0">
              <a:buNone/>
            </a:pPr>
            <a:r>
              <a:rPr lang="en-US" sz="1600" dirty="0" err="1">
                <a:latin typeface="Consolas" panose="020B0609020204030204" pitchFamily="49" charset="0"/>
                <a:cs typeface="Consolas" panose="020B0609020204030204" pitchFamily="49" charset="0"/>
              </a:rPr>
              <a:t>ld</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eur_w_ld_chr</a:t>
            </a:r>
            <a:r>
              <a:rPr lang="en-US" sz="1600" dirty="0">
                <a:latin typeface="Consolas" panose="020B0609020204030204" pitchFamily="49" charset="0"/>
                <a:cs typeface="Consolas" panose="020B0609020204030204" pitchFamily="49" charset="0"/>
              </a:rPr>
              <a:t>/"</a:t>
            </a:r>
          </a:p>
          <a:p>
            <a:pPr marL="0" indent="0">
              <a:buNone/>
            </a:pPr>
            <a:r>
              <a:rPr lang="en-US" sz="1600" dirty="0" err="1">
                <a:latin typeface="Consolas" panose="020B0609020204030204" pitchFamily="49" charset="0"/>
                <a:cs typeface="Consolas" panose="020B0609020204030204" pitchFamily="49" charset="0"/>
              </a:rPr>
              <a:t>wld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eur_w_ld_chr</a:t>
            </a:r>
            <a:r>
              <a:rPr lang="en-US" sz="1600" dirty="0">
                <a:latin typeface="Consolas" panose="020B0609020204030204" pitchFamily="49" charset="0"/>
                <a:cs typeface="Consolas" panose="020B0609020204030204" pitchFamily="49" charset="0"/>
              </a:rPr>
              <a:t>/"</a:t>
            </a:r>
          </a:p>
          <a:p>
            <a:pPr marL="0" indent="0">
              <a:buNone/>
            </a:pPr>
            <a:endParaRPr lang="en-US" sz="1600" dirty="0">
              <a:latin typeface="Consolas" panose="020B0609020204030204" pitchFamily="49" charset="0"/>
              <a:cs typeface="Consolas" panose="020B0609020204030204" pitchFamily="49" charset="0"/>
            </a:endParaRPr>
          </a:p>
          <a:p>
            <a:pPr marL="0" indent="0">
              <a:buNone/>
            </a:pPr>
            <a:r>
              <a:rPr lang="en-US" sz="1600" dirty="0" err="1">
                <a:latin typeface="Consolas" panose="020B0609020204030204" pitchFamily="49" charset="0"/>
                <a:cs typeface="Consolas" panose="020B0609020204030204" pitchFamily="49" charset="0"/>
              </a:rPr>
              <a:t>ldsc.object</a:t>
            </a:r>
            <a:r>
              <a:rPr lang="en-US" sz="1600" dirty="0">
                <a:latin typeface="Consolas" panose="020B0609020204030204" pitchFamily="49" charset="0"/>
                <a:cs typeface="Consolas" panose="020B0609020204030204" pitchFamily="49" charset="0"/>
              </a:rPr>
              <a:t> &lt;- </a:t>
            </a:r>
            <a:r>
              <a:rPr lang="en-US" sz="1600" dirty="0" err="1">
                <a:latin typeface="Consolas" panose="020B0609020204030204" pitchFamily="49" charset="0"/>
                <a:cs typeface="Consolas" panose="020B0609020204030204" pitchFamily="49" charset="0"/>
              </a:rPr>
              <a:t>ldsc</a:t>
            </a:r>
            <a:r>
              <a:rPr lang="en-US" sz="1600" dirty="0">
                <a:latin typeface="Consolas" panose="020B0609020204030204" pitchFamily="49" charset="0"/>
                <a:cs typeface="Consolas" panose="020B0609020204030204" pitchFamily="49" charset="0"/>
              </a:rPr>
              <a:t>(traits = traits,</a:t>
            </a:r>
          </a:p>
          <a:p>
            <a:pPr marL="0" indent="0">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sample.prev</a:t>
            </a:r>
            <a:r>
              <a:rPr lang="en-US" sz="1600" dirty="0">
                <a:latin typeface="Consolas" panose="020B0609020204030204" pitchFamily="49" charset="0"/>
                <a:cs typeface="Consolas" panose="020B0609020204030204" pitchFamily="49" charset="0"/>
              </a:rPr>
              <a:t> = </a:t>
            </a:r>
            <a:r>
              <a:rPr lang="en-US" sz="1600" dirty="0" err="1">
                <a:latin typeface="Consolas" panose="020B0609020204030204" pitchFamily="49" charset="0"/>
                <a:cs typeface="Consolas" panose="020B0609020204030204" pitchFamily="49" charset="0"/>
              </a:rPr>
              <a:t>sample.prev</a:t>
            </a:r>
            <a:r>
              <a:rPr lang="en-US" sz="1600" dirty="0">
                <a:latin typeface="Consolas" panose="020B0609020204030204" pitchFamily="49" charset="0"/>
                <a:cs typeface="Consolas" panose="020B0609020204030204" pitchFamily="49" charset="0"/>
              </a:rPr>
              <a:t>,</a:t>
            </a:r>
          </a:p>
          <a:p>
            <a:pPr marL="0" indent="0">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population.prev</a:t>
            </a:r>
            <a:r>
              <a:rPr lang="en-US" sz="1600" dirty="0">
                <a:latin typeface="Consolas" panose="020B0609020204030204" pitchFamily="49" charset="0"/>
                <a:cs typeface="Consolas" panose="020B0609020204030204" pitchFamily="49" charset="0"/>
              </a:rPr>
              <a:t> = </a:t>
            </a:r>
            <a:r>
              <a:rPr lang="en-US" sz="1600" dirty="0" err="1">
                <a:latin typeface="Consolas" panose="020B0609020204030204" pitchFamily="49" charset="0"/>
                <a:cs typeface="Consolas" panose="020B0609020204030204" pitchFamily="49" charset="0"/>
              </a:rPr>
              <a:t>population.prev</a:t>
            </a:r>
            <a:r>
              <a:rPr lang="en-US" sz="1600" dirty="0">
                <a:latin typeface="Consolas" panose="020B0609020204030204" pitchFamily="49" charset="0"/>
                <a:cs typeface="Consolas" panose="020B0609020204030204" pitchFamily="49" charset="0"/>
              </a:rPr>
              <a:t>,</a:t>
            </a:r>
          </a:p>
          <a:p>
            <a:pPr marL="0" indent="0">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ld</a:t>
            </a:r>
            <a:r>
              <a:rPr lang="en-US" sz="1600" dirty="0">
                <a:latin typeface="Consolas" panose="020B0609020204030204" pitchFamily="49" charset="0"/>
                <a:cs typeface="Consolas" panose="020B0609020204030204" pitchFamily="49" charset="0"/>
              </a:rPr>
              <a:t> = "</a:t>
            </a:r>
            <a:r>
              <a:rPr lang="en-US" sz="1600" dirty="0" err="1">
                <a:latin typeface="Consolas" panose="020B0609020204030204" pitchFamily="49" charset="0"/>
                <a:cs typeface="Consolas" panose="020B0609020204030204" pitchFamily="49" charset="0"/>
              </a:rPr>
              <a:t>eur_w_ld_chr</a:t>
            </a:r>
            <a:r>
              <a:rPr lang="en-US" sz="1600" dirty="0">
                <a:latin typeface="Consolas" panose="020B0609020204030204" pitchFamily="49" charset="0"/>
                <a:cs typeface="Consolas" panose="020B0609020204030204" pitchFamily="49" charset="0"/>
              </a:rPr>
              <a:t>/",</a:t>
            </a:r>
          </a:p>
          <a:p>
            <a:pPr marL="0" indent="0">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wld</a:t>
            </a:r>
            <a:r>
              <a:rPr lang="en-US" sz="1600" dirty="0">
                <a:latin typeface="Consolas" panose="020B0609020204030204" pitchFamily="49" charset="0"/>
                <a:cs typeface="Consolas" panose="020B0609020204030204" pitchFamily="49" charset="0"/>
              </a:rPr>
              <a:t> = "</a:t>
            </a:r>
            <a:r>
              <a:rPr lang="en-US" sz="1600" dirty="0" err="1">
                <a:latin typeface="Consolas" panose="020B0609020204030204" pitchFamily="49" charset="0"/>
                <a:cs typeface="Consolas" panose="020B0609020204030204" pitchFamily="49" charset="0"/>
              </a:rPr>
              <a:t>eur_w_ld_chr</a:t>
            </a:r>
            <a:r>
              <a:rPr lang="en-US" sz="1600" dirty="0">
                <a:latin typeface="Consolas" panose="020B0609020204030204" pitchFamily="49" charset="0"/>
                <a:cs typeface="Consolas" panose="020B0609020204030204" pitchFamily="49" charset="0"/>
              </a:rPr>
              <a:t>/",</a:t>
            </a:r>
          </a:p>
          <a:p>
            <a:pPr marL="0" indent="0">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trait.names</a:t>
            </a:r>
            <a:r>
              <a:rPr lang="en-US" sz="1600" dirty="0">
                <a:latin typeface="Consolas" panose="020B0609020204030204" pitchFamily="49" charset="0"/>
                <a:cs typeface="Consolas" panose="020B0609020204030204" pitchFamily="49" charset="0"/>
              </a:rPr>
              <a:t> = c("</a:t>
            </a:r>
            <a:r>
              <a:rPr lang="en-US" sz="1600" dirty="0" err="1">
                <a:latin typeface="Consolas" panose="020B0609020204030204" pitchFamily="49" charset="0"/>
                <a:cs typeface="Consolas" panose="020B0609020204030204" pitchFamily="49" charset="0"/>
              </a:rPr>
              <a:t>ADHD","smoking","EA","BP","BMI</a:t>
            </a:r>
            <a:r>
              <a:rPr lang="en-US" sz="16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1652133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4291-A38A-E14A-8CA8-206F2B8CB3AE}"/>
              </a:ext>
            </a:extLst>
          </p:cNvPr>
          <p:cNvSpPr>
            <a:spLocks noGrp="1"/>
          </p:cNvSpPr>
          <p:nvPr>
            <p:ph type="title"/>
          </p:nvPr>
        </p:nvSpPr>
        <p:spPr/>
        <p:txBody>
          <a:bodyPr/>
          <a:lstStyle/>
          <a:p>
            <a:r>
              <a:rPr lang="en-US" dirty="0"/>
              <a:t>Step 3a: specify a model</a:t>
            </a:r>
          </a:p>
        </p:txBody>
      </p:sp>
      <p:sp>
        <p:nvSpPr>
          <p:cNvPr id="3" name="Content Placeholder 2">
            <a:extLst>
              <a:ext uri="{FF2B5EF4-FFF2-40B4-BE49-F238E27FC236}">
                <a16:creationId xmlns:a16="http://schemas.microsoft.com/office/drawing/2014/main" id="{3438203C-7916-B441-8E4E-676A1B1DB60A}"/>
              </a:ext>
            </a:extLst>
          </p:cNvPr>
          <p:cNvSpPr>
            <a:spLocks noGrp="1"/>
          </p:cNvSpPr>
          <p:nvPr>
            <p:ph idx="1"/>
          </p:nvPr>
        </p:nvSpPr>
        <p:spPr/>
        <p:txBody>
          <a:bodyPr>
            <a:normAutofit lnSpcReduction="10000"/>
          </a:bodyPr>
          <a:lstStyle/>
          <a:p>
            <a:pPr marL="0" indent="0">
              <a:buNone/>
            </a:pPr>
            <a:r>
              <a:rPr lang="en-US" dirty="0"/>
              <a:t>We use the R formula language, slightly extended:</a:t>
            </a:r>
          </a:p>
          <a:p>
            <a:pPr marL="0" indent="0">
              <a:buNone/>
            </a:pPr>
            <a:r>
              <a:rPr lang="en-US" dirty="0"/>
              <a:t>Regression: </a:t>
            </a:r>
          </a:p>
          <a:p>
            <a:pPr marL="0" indent="0">
              <a:buNone/>
            </a:pPr>
            <a:r>
              <a:rPr lang="en-US" dirty="0"/>
              <a:t>			A ~ B</a:t>
            </a:r>
          </a:p>
          <a:p>
            <a:pPr marL="0" indent="0">
              <a:buNone/>
            </a:pPr>
            <a:r>
              <a:rPr lang="en-US" dirty="0"/>
              <a:t>(Co)variance:</a:t>
            </a:r>
          </a:p>
          <a:p>
            <a:pPr marL="0" indent="0">
              <a:buNone/>
            </a:pPr>
            <a:r>
              <a:rPr lang="en-US" dirty="0"/>
              <a:t>			A ~~ A; A ~~ B</a:t>
            </a:r>
          </a:p>
          <a:p>
            <a:pPr marL="0" indent="0">
              <a:buNone/>
            </a:pPr>
            <a:r>
              <a:rPr lang="en-US" dirty="0"/>
              <a:t>Factor:</a:t>
            </a:r>
          </a:p>
          <a:p>
            <a:pPr marL="0" indent="0">
              <a:buNone/>
            </a:pPr>
            <a:r>
              <a:rPr lang="en-US" dirty="0"/>
              <a:t>			F1 =~ A + B + C + D</a:t>
            </a:r>
          </a:p>
          <a:p>
            <a:pPr marL="0" indent="0">
              <a:buNone/>
            </a:pPr>
            <a:r>
              <a:rPr lang="en-US" dirty="0"/>
              <a:t>Fix a parameter:</a:t>
            </a:r>
          </a:p>
          <a:p>
            <a:pPr marL="0" indent="0">
              <a:buNone/>
            </a:pPr>
            <a:r>
              <a:rPr lang="en-US" dirty="0"/>
              <a:t>A ~~ 1*B (the covariance between A and B is 1)</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3406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0FE-2C24-6E4C-9198-CCA0F17E9992}"/>
              </a:ext>
            </a:extLst>
          </p:cNvPr>
          <p:cNvSpPr>
            <a:spLocks noGrp="1"/>
          </p:cNvSpPr>
          <p:nvPr>
            <p:ph type="title"/>
          </p:nvPr>
        </p:nvSpPr>
        <p:spPr/>
        <p:txBody>
          <a:bodyPr/>
          <a:lstStyle/>
          <a:p>
            <a:r>
              <a:rPr lang="en-US" dirty="0"/>
              <a:t>Lets make that a bit more specific</a:t>
            </a:r>
          </a:p>
        </p:txBody>
      </p:sp>
      <p:sp>
        <p:nvSpPr>
          <p:cNvPr id="3" name="Content Placeholder 2">
            <a:extLst>
              <a:ext uri="{FF2B5EF4-FFF2-40B4-BE49-F238E27FC236}">
                <a16:creationId xmlns:a16="http://schemas.microsoft.com/office/drawing/2014/main" id="{D7A8D071-DB4E-A348-9116-79BE91B3548C}"/>
              </a:ext>
            </a:extLst>
          </p:cNvPr>
          <p:cNvSpPr>
            <a:spLocks noGrp="1"/>
          </p:cNvSpPr>
          <p:nvPr>
            <p:ph idx="1"/>
          </p:nvPr>
        </p:nvSpPr>
        <p:spPr/>
        <p:txBody>
          <a:bodyPr/>
          <a:lstStyle/>
          <a:p>
            <a:pPr marL="0" indent="0">
              <a:buNone/>
            </a:pPr>
            <a:r>
              <a:rPr lang="en-US" dirty="0"/>
              <a:t>Model1 &lt;- “ A ~ B </a:t>
            </a:r>
          </a:p>
          <a:p>
            <a:pPr marL="0" indent="0">
              <a:buNone/>
            </a:pPr>
            <a:r>
              <a:rPr lang="en-US" dirty="0"/>
              <a:t>		B ~ C”</a:t>
            </a:r>
          </a:p>
          <a:p>
            <a:pPr marL="0" indent="0">
              <a:buNone/>
            </a:pPr>
            <a:endParaRPr lang="en-US" dirty="0"/>
          </a:p>
          <a:p>
            <a:pPr marL="0" indent="0">
              <a:buNone/>
            </a:pPr>
            <a:r>
              <a:rPr lang="en-US" dirty="0"/>
              <a:t>Model2 &lt;- “ A ~ B</a:t>
            </a:r>
          </a:p>
          <a:p>
            <a:pPr marL="0" indent="0">
              <a:buNone/>
            </a:pPr>
            <a:r>
              <a:rPr lang="en-US" dirty="0"/>
              <a:t>		A ~ C</a:t>
            </a:r>
          </a:p>
          <a:p>
            <a:pPr marL="0" indent="0">
              <a:buNone/>
            </a:pPr>
            <a:r>
              <a:rPr lang="en-US" dirty="0"/>
              <a:t>		</a:t>
            </a:r>
            <a:r>
              <a:rPr lang="en-US" dirty="0">
                <a:solidFill>
                  <a:srgbClr val="FF0000"/>
                </a:solidFill>
              </a:rPr>
              <a:t>B ~~ C</a:t>
            </a:r>
            <a:r>
              <a:rPr lang="en-US" dirty="0"/>
              <a:t>”</a:t>
            </a:r>
          </a:p>
          <a:p>
            <a:pPr lvl="4"/>
            <a:endParaRPr lang="en-US" dirty="0"/>
          </a:p>
        </p:txBody>
      </p:sp>
      <p:sp>
        <p:nvSpPr>
          <p:cNvPr id="5" name="Rectangle 4">
            <a:extLst>
              <a:ext uri="{FF2B5EF4-FFF2-40B4-BE49-F238E27FC236}">
                <a16:creationId xmlns:a16="http://schemas.microsoft.com/office/drawing/2014/main" id="{62BF8470-2E47-FE4F-869E-3951DC9964C9}"/>
              </a:ext>
            </a:extLst>
          </p:cNvPr>
          <p:cNvSpPr/>
          <p:nvPr/>
        </p:nvSpPr>
        <p:spPr>
          <a:xfrm>
            <a:off x="5915891" y="1690688"/>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
        <p:nvSpPr>
          <p:cNvPr id="6" name="Rectangle 5">
            <a:extLst>
              <a:ext uri="{FF2B5EF4-FFF2-40B4-BE49-F238E27FC236}">
                <a16:creationId xmlns:a16="http://schemas.microsoft.com/office/drawing/2014/main" id="{8141A0F6-EECE-5541-BE07-B32DB362E74F}"/>
              </a:ext>
            </a:extLst>
          </p:cNvPr>
          <p:cNvSpPr/>
          <p:nvPr/>
        </p:nvSpPr>
        <p:spPr>
          <a:xfrm>
            <a:off x="7190509" y="1690688"/>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sp>
        <p:nvSpPr>
          <p:cNvPr id="7" name="Rectangle 6">
            <a:extLst>
              <a:ext uri="{FF2B5EF4-FFF2-40B4-BE49-F238E27FC236}">
                <a16:creationId xmlns:a16="http://schemas.microsoft.com/office/drawing/2014/main" id="{02F13C1D-0AC3-1A40-B800-DBF9D3817DCA}"/>
              </a:ext>
            </a:extLst>
          </p:cNvPr>
          <p:cNvSpPr/>
          <p:nvPr/>
        </p:nvSpPr>
        <p:spPr>
          <a:xfrm>
            <a:off x="8524009" y="1690688"/>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a:t>
            </a:r>
          </a:p>
        </p:txBody>
      </p:sp>
      <p:cxnSp>
        <p:nvCxnSpPr>
          <p:cNvPr id="9" name="Straight Arrow Connector 8">
            <a:extLst>
              <a:ext uri="{FF2B5EF4-FFF2-40B4-BE49-F238E27FC236}">
                <a16:creationId xmlns:a16="http://schemas.microsoft.com/office/drawing/2014/main" id="{2AF9694D-30DC-7949-96B4-A3C85CD23545}"/>
              </a:ext>
            </a:extLst>
          </p:cNvPr>
          <p:cNvCxnSpPr>
            <a:stCxn id="7" idx="1"/>
            <a:endCxn id="6" idx="3"/>
          </p:cNvCxnSpPr>
          <p:nvPr/>
        </p:nvCxnSpPr>
        <p:spPr>
          <a:xfrm flipH="1">
            <a:off x="7938654" y="2016053"/>
            <a:ext cx="585355"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 name="Straight Arrow Connector 10">
            <a:extLst>
              <a:ext uri="{FF2B5EF4-FFF2-40B4-BE49-F238E27FC236}">
                <a16:creationId xmlns:a16="http://schemas.microsoft.com/office/drawing/2014/main" id="{A547F77B-F3B9-1642-A155-34D0C0918A35}"/>
              </a:ext>
            </a:extLst>
          </p:cNvPr>
          <p:cNvCxnSpPr>
            <a:stCxn id="6" idx="1"/>
            <a:endCxn id="5" idx="3"/>
          </p:cNvCxnSpPr>
          <p:nvPr/>
        </p:nvCxnSpPr>
        <p:spPr>
          <a:xfrm flipH="1">
            <a:off x="6664036" y="2016053"/>
            <a:ext cx="526473"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3" name="Curved Connector 12">
            <a:extLst>
              <a:ext uri="{FF2B5EF4-FFF2-40B4-BE49-F238E27FC236}">
                <a16:creationId xmlns:a16="http://schemas.microsoft.com/office/drawing/2014/main" id="{7CD6DC11-F78C-3343-B4A4-1F58D49FB88B}"/>
              </a:ext>
            </a:extLst>
          </p:cNvPr>
          <p:cNvCxnSpPr>
            <a:stCxn id="5" idx="1"/>
            <a:endCxn id="5" idx="0"/>
          </p:cNvCxnSpPr>
          <p:nvPr/>
        </p:nvCxnSpPr>
        <p:spPr>
          <a:xfrm rot="10800000" flipH="1">
            <a:off x="5915890" y="1690689"/>
            <a:ext cx="374073" cy="325365"/>
          </a:xfrm>
          <a:prstGeom prst="curvedConnector4">
            <a:avLst>
              <a:gd name="adj1" fmla="val -61111"/>
              <a:gd name="adj2" fmla="val 17026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2C977BA4-89E7-F249-804D-7BDE5B54B783}"/>
              </a:ext>
            </a:extLst>
          </p:cNvPr>
          <p:cNvCxnSpPr>
            <a:stCxn id="6" idx="0"/>
            <a:endCxn id="6" idx="3"/>
          </p:cNvCxnSpPr>
          <p:nvPr/>
        </p:nvCxnSpPr>
        <p:spPr>
          <a:xfrm rot="16200000" flipH="1">
            <a:off x="7588935" y="1666334"/>
            <a:ext cx="325365" cy="374072"/>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68C7B42-A603-0D4B-B237-15B92B2FC281}"/>
              </a:ext>
            </a:extLst>
          </p:cNvPr>
          <p:cNvCxnSpPr>
            <a:stCxn id="7" idx="0"/>
            <a:endCxn id="7" idx="3"/>
          </p:cNvCxnSpPr>
          <p:nvPr/>
        </p:nvCxnSpPr>
        <p:spPr>
          <a:xfrm rot="16200000" flipH="1">
            <a:off x="8922435" y="1666334"/>
            <a:ext cx="325365" cy="374072"/>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76A0AB-0A2F-C74C-A544-D222633FF36D}"/>
              </a:ext>
            </a:extLst>
          </p:cNvPr>
          <p:cNvSpPr/>
          <p:nvPr/>
        </p:nvSpPr>
        <p:spPr>
          <a:xfrm>
            <a:off x="5915890" y="3774677"/>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
        <p:nvSpPr>
          <p:cNvPr id="19" name="Rectangle 18">
            <a:extLst>
              <a:ext uri="{FF2B5EF4-FFF2-40B4-BE49-F238E27FC236}">
                <a16:creationId xmlns:a16="http://schemas.microsoft.com/office/drawing/2014/main" id="{502C9921-8EB6-804D-9569-7FF34499C465}"/>
              </a:ext>
            </a:extLst>
          </p:cNvPr>
          <p:cNvSpPr/>
          <p:nvPr/>
        </p:nvSpPr>
        <p:spPr>
          <a:xfrm>
            <a:off x="7190508" y="3381844"/>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sp>
        <p:nvSpPr>
          <p:cNvPr id="20" name="Rectangle 19">
            <a:extLst>
              <a:ext uri="{FF2B5EF4-FFF2-40B4-BE49-F238E27FC236}">
                <a16:creationId xmlns:a16="http://schemas.microsoft.com/office/drawing/2014/main" id="{28D0D9A9-9046-AF4F-A10A-C3CD0F629BCF}"/>
              </a:ext>
            </a:extLst>
          </p:cNvPr>
          <p:cNvSpPr/>
          <p:nvPr/>
        </p:nvSpPr>
        <p:spPr>
          <a:xfrm>
            <a:off x="7190508" y="4422269"/>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a:t>
            </a:r>
          </a:p>
        </p:txBody>
      </p:sp>
      <p:cxnSp>
        <p:nvCxnSpPr>
          <p:cNvPr id="21" name="Straight Arrow Connector 20">
            <a:extLst>
              <a:ext uri="{FF2B5EF4-FFF2-40B4-BE49-F238E27FC236}">
                <a16:creationId xmlns:a16="http://schemas.microsoft.com/office/drawing/2014/main" id="{72637FD3-D715-1442-914F-E815AF5B3A1B}"/>
              </a:ext>
            </a:extLst>
          </p:cNvPr>
          <p:cNvCxnSpPr>
            <a:cxnSpLocks/>
            <a:stCxn id="20" idx="1"/>
            <a:endCxn id="18" idx="3"/>
          </p:cNvCxnSpPr>
          <p:nvPr/>
        </p:nvCxnSpPr>
        <p:spPr>
          <a:xfrm flipH="1" flipV="1">
            <a:off x="6664035" y="4100042"/>
            <a:ext cx="526473" cy="64759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E1F67ECB-0643-6548-B5C5-42F8E61F6D58}"/>
              </a:ext>
            </a:extLst>
          </p:cNvPr>
          <p:cNvCxnSpPr>
            <a:stCxn id="19" idx="1"/>
            <a:endCxn id="18" idx="3"/>
          </p:cNvCxnSpPr>
          <p:nvPr/>
        </p:nvCxnSpPr>
        <p:spPr>
          <a:xfrm flipH="1">
            <a:off x="6664035" y="3707209"/>
            <a:ext cx="526473" cy="39283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3" name="Curved Connector 22">
            <a:extLst>
              <a:ext uri="{FF2B5EF4-FFF2-40B4-BE49-F238E27FC236}">
                <a16:creationId xmlns:a16="http://schemas.microsoft.com/office/drawing/2014/main" id="{0169951A-68EF-1D42-8468-E118B79339DD}"/>
              </a:ext>
            </a:extLst>
          </p:cNvPr>
          <p:cNvCxnSpPr>
            <a:stCxn id="18" idx="1"/>
            <a:endCxn id="18" idx="0"/>
          </p:cNvCxnSpPr>
          <p:nvPr/>
        </p:nvCxnSpPr>
        <p:spPr>
          <a:xfrm rot="10800000" flipH="1">
            <a:off x="5915889" y="3774678"/>
            <a:ext cx="374073" cy="325365"/>
          </a:xfrm>
          <a:prstGeom prst="curvedConnector4">
            <a:avLst>
              <a:gd name="adj1" fmla="val -61111"/>
              <a:gd name="adj2" fmla="val 17026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4D90DD9B-DEFA-5C44-9F9D-401305DFC49D}"/>
              </a:ext>
            </a:extLst>
          </p:cNvPr>
          <p:cNvCxnSpPr>
            <a:stCxn id="19" idx="0"/>
            <a:endCxn id="19" idx="3"/>
          </p:cNvCxnSpPr>
          <p:nvPr/>
        </p:nvCxnSpPr>
        <p:spPr>
          <a:xfrm rot="16200000" flipH="1">
            <a:off x="7588934" y="3357490"/>
            <a:ext cx="325365" cy="374072"/>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12BE8DA8-6E01-954C-8417-47E2D97D5767}"/>
              </a:ext>
            </a:extLst>
          </p:cNvPr>
          <p:cNvCxnSpPr>
            <a:stCxn id="20" idx="0"/>
            <a:endCxn id="20" idx="3"/>
          </p:cNvCxnSpPr>
          <p:nvPr/>
        </p:nvCxnSpPr>
        <p:spPr>
          <a:xfrm rot="16200000" flipH="1">
            <a:off x="7588934" y="4397915"/>
            <a:ext cx="325365" cy="374072"/>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42A986FB-8029-614D-A2E5-29A8336053D7}"/>
              </a:ext>
            </a:extLst>
          </p:cNvPr>
          <p:cNvCxnSpPr>
            <a:stCxn id="19" idx="3"/>
            <a:endCxn id="20" idx="3"/>
          </p:cNvCxnSpPr>
          <p:nvPr/>
        </p:nvCxnSpPr>
        <p:spPr>
          <a:xfrm>
            <a:off x="7938653" y="3707209"/>
            <a:ext cx="12700" cy="1040425"/>
          </a:xfrm>
          <a:prstGeom prst="curvedConnector3">
            <a:avLst>
              <a:gd name="adj1" fmla="val 4963638"/>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813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0FE-2C24-6E4C-9198-CCA0F17E9992}"/>
              </a:ext>
            </a:extLst>
          </p:cNvPr>
          <p:cNvSpPr>
            <a:spLocks noGrp="1"/>
          </p:cNvSpPr>
          <p:nvPr>
            <p:ph type="title"/>
          </p:nvPr>
        </p:nvSpPr>
        <p:spPr/>
        <p:txBody>
          <a:bodyPr/>
          <a:lstStyle/>
          <a:p>
            <a:r>
              <a:rPr lang="en-US" dirty="0"/>
              <a:t>Lets make that a bit more specific</a:t>
            </a:r>
          </a:p>
        </p:txBody>
      </p:sp>
      <p:sp>
        <p:nvSpPr>
          <p:cNvPr id="3" name="Content Placeholder 2">
            <a:extLst>
              <a:ext uri="{FF2B5EF4-FFF2-40B4-BE49-F238E27FC236}">
                <a16:creationId xmlns:a16="http://schemas.microsoft.com/office/drawing/2014/main" id="{D7A8D071-DB4E-A348-9116-79BE91B3548C}"/>
              </a:ext>
            </a:extLst>
          </p:cNvPr>
          <p:cNvSpPr>
            <a:spLocks noGrp="1"/>
          </p:cNvSpPr>
          <p:nvPr>
            <p:ph idx="1"/>
          </p:nvPr>
        </p:nvSpPr>
        <p:spPr/>
        <p:txBody>
          <a:bodyPr/>
          <a:lstStyle/>
          <a:p>
            <a:pPr marL="0" indent="0">
              <a:buNone/>
            </a:pPr>
            <a:r>
              <a:rPr lang="en-US" dirty="0"/>
              <a:t>Model3 &lt;- “ F1 =~ NA*A + B + C</a:t>
            </a:r>
          </a:p>
          <a:p>
            <a:pPr marL="0" indent="0">
              <a:buNone/>
            </a:pPr>
            <a:r>
              <a:rPr lang="en-US" dirty="0"/>
              <a:t>		F1 ~~ 1*F1”</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Rectangle 4">
            <a:extLst>
              <a:ext uri="{FF2B5EF4-FFF2-40B4-BE49-F238E27FC236}">
                <a16:creationId xmlns:a16="http://schemas.microsoft.com/office/drawing/2014/main" id="{62BF8470-2E47-FE4F-869E-3951DC9964C9}"/>
              </a:ext>
            </a:extLst>
          </p:cNvPr>
          <p:cNvSpPr/>
          <p:nvPr/>
        </p:nvSpPr>
        <p:spPr>
          <a:xfrm>
            <a:off x="5999020" y="4623167"/>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
        <p:nvSpPr>
          <p:cNvPr id="6" name="Rectangle 5">
            <a:extLst>
              <a:ext uri="{FF2B5EF4-FFF2-40B4-BE49-F238E27FC236}">
                <a16:creationId xmlns:a16="http://schemas.microsoft.com/office/drawing/2014/main" id="{8141A0F6-EECE-5541-BE07-B32DB362E74F}"/>
              </a:ext>
            </a:extLst>
          </p:cNvPr>
          <p:cNvSpPr/>
          <p:nvPr/>
        </p:nvSpPr>
        <p:spPr>
          <a:xfrm>
            <a:off x="7503393" y="4623168"/>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sp>
        <p:nvSpPr>
          <p:cNvPr id="7" name="Rectangle 6">
            <a:extLst>
              <a:ext uri="{FF2B5EF4-FFF2-40B4-BE49-F238E27FC236}">
                <a16:creationId xmlns:a16="http://schemas.microsoft.com/office/drawing/2014/main" id="{02F13C1D-0AC3-1A40-B800-DBF9D3817DCA}"/>
              </a:ext>
            </a:extLst>
          </p:cNvPr>
          <p:cNvSpPr/>
          <p:nvPr/>
        </p:nvSpPr>
        <p:spPr>
          <a:xfrm>
            <a:off x="9008920" y="4623167"/>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a:t>
            </a:r>
          </a:p>
        </p:txBody>
      </p:sp>
      <p:cxnSp>
        <p:nvCxnSpPr>
          <p:cNvPr id="13" name="Curved Connector 12">
            <a:extLst>
              <a:ext uri="{FF2B5EF4-FFF2-40B4-BE49-F238E27FC236}">
                <a16:creationId xmlns:a16="http://schemas.microsoft.com/office/drawing/2014/main" id="{7CD6DC11-F78C-3343-B4A4-1F58D49FB88B}"/>
              </a:ext>
            </a:extLst>
          </p:cNvPr>
          <p:cNvCxnSpPr>
            <a:cxnSpLocks/>
            <a:stCxn id="5" idx="1"/>
            <a:endCxn id="5" idx="2"/>
          </p:cNvCxnSpPr>
          <p:nvPr/>
        </p:nvCxnSpPr>
        <p:spPr>
          <a:xfrm rot="10800000" flipH="1" flipV="1">
            <a:off x="5999019" y="4948531"/>
            <a:ext cx="374073" cy="325365"/>
          </a:xfrm>
          <a:prstGeom prst="curvedConnector4">
            <a:avLst>
              <a:gd name="adj1" fmla="val -61111"/>
              <a:gd name="adj2" fmla="val 17026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2C977BA4-89E7-F249-804D-7BDE5B54B783}"/>
              </a:ext>
            </a:extLst>
          </p:cNvPr>
          <p:cNvCxnSpPr>
            <a:cxnSpLocks/>
            <a:stCxn id="6" idx="2"/>
            <a:endCxn id="6" idx="1"/>
          </p:cNvCxnSpPr>
          <p:nvPr/>
        </p:nvCxnSpPr>
        <p:spPr>
          <a:xfrm rot="5400000" flipH="1">
            <a:off x="7527747" y="4924180"/>
            <a:ext cx="325365" cy="374073"/>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68C7B42-A603-0D4B-B237-15B92B2FC281}"/>
              </a:ext>
            </a:extLst>
          </p:cNvPr>
          <p:cNvCxnSpPr>
            <a:cxnSpLocks/>
            <a:stCxn id="7" idx="2"/>
            <a:endCxn id="7" idx="1"/>
          </p:cNvCxnSpPr>
          <p:nvPr/>
        </p:nvCxnSpPr>
        <p:spPr>
          <a:xfrm rot="5400000" flipH="1">
            <a:off x="9033274" y="4924179"/>
            <a:ext cx="325365" cy="374073"/>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9A2B4703-19FC-3C4E-96A5-3FC8D4422846}"/>
              </a:ext>
            </a:extLst>
          </p:cNvPr>
          <p:cNvSpPr/>
          <p:nvPr/>
        </p:nvSpPr>
        <p:spPr>
          <a:xfrm>
            <a:off x="7503393" y="2874821"/>
            <a:ext cx="748145" cy="70658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F1</a:t>
            </a:r>
          </a:p>
        </p:txBody>
      </p:sp>
      <p:cxnSp>
        <p:nvCxnSpPr>
          <p:cNvPr id="37" name="Straight Arrow Connector 36">
            <a:extLst>
              <a:ext uri="{FF2B5EF4-FFF2-40B4-BE49-F238E27FC236}">
                <a16:creationId xmlns:a16="http://schemas.microsoft.com/office/drawing/2014/main" id="{6AAB5087-43C6-BE48-BC54-E87A937A1184}"/>
              </a:ext>
            </a:extLst>
          </p:cNvPr>
          <p:cNvCxnSpPr>
            <a:stCxn id="35" idx="4"/>
            <a:endCxn id="5" idx="0"/>
          </p:cNvCxnSpPr>
          <p:nvPr/>
        </p:nvCxnSpPr>
        <p:spPr>
          <a:xfrm flipH="1">
            <a:off x="6373093" y="3581403"/>
            <a:ext cx="1504373" cy="1041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DB9F000-5598-5B44-A2C3-547A2BE03BBA}"/>
              </a:ext>
            </a:extLst>
          </p:cNvPr>
          <p:cNvCxnSpPr>
            <a:stCxn id="35" idx="4"/>
            <a:endCxn id="6" idx="0"/>
          </p:cNvCxnSpPr>
          <p:nvPr/>
        </p:nvCxnSpPr>
        <p:spPr>
          <a:xfrm>
            <a:off x="7877466" y="3581403"/>
            <a:ext cx="0" cy="10417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2E00D4-8E41-1940-A4B9-716572010C6A}"/>
              </a:ext>
            </a:extLst>
          </p:cNvPr>
          <p:cNvCxnSpPr>
            <a:cxnSpLocks/>
            <a:endCxn id="7" idx="0"/>
          </p:cNvCxnSpPr>
          <p:nvPr/>
        </p:nvCxnSpPr>
        <p:spPr>
          <a:xfrm>
            <a:off x="7923069" y="3581402"/>
            <a:ext cx="1459924" cy="10417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4030228C-12A1-4A40-A5DE-3B9BFBE4972B}"/>
              </a:ext>
            </a:extLst>
          </p:cNvPr>
          <p:cNvCxnSpPr>
            <a:stCxn id="35" idx="0"/>
            <a:endCxn id="35" idx="6"/>
          </p:cNvCxnSpPr>
          <p:nvPr/>
        </p:nvCxnSpPr>
        <p:spPr>
          <a:xfrm rot="16200000" flipH="1">
            <a:off x="7887856" y="2864430"/>
            <a:ext cx="353291" cy="374072"/>
          </a:xfrm>
          <a:prstGeom prst="curvedConnector4">
            <a:avLst>
              <a:gd name="adj1" fmla="val -64706"/>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DD48FD7-6D3E-BD4E-B759-900125E1EA64}"/>
              </a:ext>
            </a:extLst>
          </p:cNvPr>
          <p:cNvSpPr txBox="1"/>
          <p:nvPr/>
        </p:nvSpPr>
        <p:spPr>
          <a:xfrm>
            <a:off x="8364736" y="2505488"/>
            <a:ext cx="301686"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3240751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0FE-2C24-6E4C-9198-CCA0F17E9992}"/>
              </a:ext>
            </a:extLst>
          </p:cNvPr>
          <p:cNvSpPr>
            <a:spLocks noGrp="1"/>
          </p:cNvSpPr>
          <p:nvPr>
            <p:ph type="title"/>
          </p:nvPr>
        </p:nvSpPr>
        <p:spPr/>
        <p:txBody>
          <a:bodyPr/>
          <a:lstStyle/>
          <a:p>
            <a:r>
              <a:rPr lang="en-US" dirty="0"/>
              <a:t>Lets make that a bit more specific</a:t>
            </a:r>
          </a:p>
        </p:txBody>
      </p:sp>
      <p:sp>
        <p:nvSpPr>
          <p:cNvPr id="3" name="Content Placeholder 2">
            <a:extLst>
              <a:ext uri="{FF2B5EF4-FFF2-40B4-BE49-F238E27FC236}">
                <a16:creationId xmlns:a16="http://schemas.microsoft.com/office/drawing/2014/main" id="{D7A8D071-DB4E-A348-9116-79BE91B3548C}"/>
              </a:ext>
            </a:extLst>
          </p:cNvPr>
          <p:cNvSpPr>
            <a:spLocks noGrp="1"/>
          </p:cNvSpPr>
          <p:nvPr>
            <p:ph idx="1"/>
          </p:nvPr>
        </p:nvSpPr>
        <p:spPr/>
        <p:txBody>
          <a:bodyPr/>
          <a:lstStyle/>
          <a:p>
            <a:pPr marL="0" indent="0">
              <a:buNone/>
            </a:pPr>
            <a:r>
              <a:rPr lang="en-US" dirty="0"/>
              <a:t>Model3 &lt;- “ F1 =~ 1*A + B + C”</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Rectangle 4">
            <a:extLst>
              <a:ext uri="{FF2B5EF4-FFF2-40B4-BE49-F238E27FC236}">
                <a16:creationId xmlns:a16="http://schemas.microsoft.com/office/drawing/2014/main" id="{62BF8470-2E47-FE4F-869E-3951DC9964C9}"/>
              </a:ext>
            </a:extLst>
          </p:cNvPr>
          <p:cNvSpPr/>
          <p:nvPr/>
        </p:nvSpPr>
        <p:spPr>
          <a:xfrm>
            <a:off x="5999020" y="4623167"/>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
        <p:nvSpPr>
          <p:cNvPr id="6" name="Rectangle 5">
            <a:extLst>
              <a:ext uri="{FF2B5EF4-FFF2-40B4-BE49-F238E27FC236}">
                <a16:creationId xmlns:a16="http://schemas.microsoft.com/office/drawing/2014/main" id="{8141A0F6-EECE-5541-BE07-B32DB362E74F}"/>
              </a:ext>
            </a:extLst>
          </p:cNvPr>
          <p:cNvSpPr/>
          <p:nvPr/>
        </p:nvSpPr>
        <p:spPr>
          <a:xfrm>
            <a:off x="7503393" y="4623168"/>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sp>
        <p:nvSpPr>
          <p:cNvPr id="7" name="Rectangle 6">
            <a:extLst>
              <a:ext uri="{FF2B5EF4-FFF2-40B4-BE49-F238E27FC236}">
                <a16:creationId xmlns:a16="http://schemas.microsoft.com/office/drawing/2014/main" id="{02F13C1D-0AC3-1A40-B800-DBF9D3817DCA}"/>
              </a:ext>
            </a:extLst>
          </p:cNvPr>
          <p:cNvSpPr/>
          <p:nvPr/>
        </p:nvSpPr>
        <p:spPr>
          <a:xfrm>
            <a:off x="9008920" y="4623167"/>
            <a:ext cx="748145" cy="6507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a:t>
            </a:r>
          </a:p>
        </p:txBody>
      </p:sp>
      <p:cxnSp>
        <p:nvCxnSpPr>
          <p:cNvPr id="13" name="Curved Connector 12">
            <a:extLst>
              <a:ext uri="{FF2B5EF4-FFF2-40B4-BE49-F238E27FC236}">
                <a16:creationId xmlns:a16="http://schemas.microsoft.com/office/drawing/2014/main" id="{7CD6DC11-F78C-3343-B4A4-1F58D49FB88B}"/>
              </a:ext>
            </a:extLst>
          </p:cNvPr>
          <p:cNvCxnSpPr>
            <a:cxnSpLocks/>
            <a:stCxn id="5" idx="1"/>
            <a:endCxn id="5" idx="2"/>
          </p:cNvCxnSpPr>
          <p:nvPr/>
        </p:nvCxnSpPr>
        <p:spPr>
          <a:xfrm rot="10800000" flipH="1" flipV="1">
            <a:off x="5999019" y="4948531"/>
            <a:ext cx="374073" cy="325365"/>
          </a:xfrm>
          <a:prstGeom prst="curvedConnector4">
            <a:avLst>
              <a:gd name="adj1" fmla="val -61111"/>
              <a:gd name="adj2" fmla="val 17026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2C977BA4-89E7-F249-804D-7BDE5B54B783}"/>
              </a:ext>
            </a:extLst>
          </p:cNvPr>
          <p:cNvCxnSpPr>
            <a:cxnSpLocks/>
            <a:stCxn id="6" idx="2"/>
            <a:endCxn id="6" idx="1"/>
          </p:cNvCxnSpPr>
          <p:nvPr/>
        </p:nvCxnSpPr>
        <p:spPr>
          <a:xfrm rot="5400000" flipH="1">
            <a:off x="7527747" y="4924180"/>
            <a:ext cx="325365" cy="374073"/>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68C7B42-A603-0D4B-B237-15B92B2FC281}"/>
              </a:ext>
            </a:extLst>
          </p:cNvPr>
          <p:cNvCxnSpPr>
            <a:cxnSpLocks/>
            <a:stCxn id="7" idx="2"/>
            <a:endCxn id="7" idx="1"/>
          </p:cNvCxnSpPr>
          <p:nvPr/>
        </p:nvCxnSpPr>
        <p:spPr>
          <a:xfrm rot="5400000" flipH="1">
            <a:off x="9033274" y="4924179"/>
            <a:ext cx="325365" cy="374073"/>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9A2B4703-19FC-3C4E-96A5-3FC8D4422846}"/>
              </a:ext>
            </a:extLst>
          </p:cNvPr>
          <p:cNvSpPr/>
          <p:nvPr/>
        </p:nvSpPr>
        <p:spPr>
          <a:xfrm>
            <a:off x="7503393" y="2874821"/>
            <a:ext cx="748145" cy="70658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F1</a:t>
            </a:r>
          </a:p>
        </p:txBody>
      </p:sp>
      <p:cxnSp>
        <p:nvCxnSpPr>
          <p:cNvPr id="37" name="Straight Arrow Connector 36">
            <a:extLst>
              <a:ext uri="{FF2B5EF4-FFF2-40B4-BE49-F238E27FC236}">
                <a16:creationId xmlns:a16="http://schemas.microsoft.com/office/drawing/2014/main" id="{6AAB5087-43C6-BE48-BC54-E87A937A1184}"/>
              </a:ext>
            </a:extLst>
          </p:cNvPr>
          <p:cNvCxnSpPr>
            <a:stCxn id="35" idx="4"/>
            <a:endCxn id="5" idx="0"/>
          </p:cNvCxnSpPr>
          <p:nvPr/>
        </p:nvCxnSpPr>
        <p:spPr>
          <a:xfrm flipH="1">
            <a:off x="6373093" y="3581403"/>
            <a:ext cx="1504373" cy="1041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DB9F000-5598-5B44-A2C3-547A2BE03BBA}"/>
              </a:ext>
            </a:extLst>
          </p:cNvPr>
          <p:cNvCxnSpPr>
            <a:stCxn id="35" idx="4"/>
            <a:endCxn id="6" idx="0"/>
          </p:cNvCxnSpPr>
          <p:nvPr/>
        </p:nvCxnSpPr>
        <p:spPr>
          <a:xfrm>
            <a:off x="7877466" y="3581403"/>
            <a:ext cx="0" cy="10417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2E00D4-8E41-1940-A4B9-716572010C6A}"/>
              </a:ext>
            </a:extLst>
          </p:cNvPr>
          <p:cNvCxnSpPr>
            <a:cxnSpLocks/>
            <a:endCxn id="7" idx="0"/>
          </p:cNvCxnSpPr>
          <p:nvPr/>
        </p:nvCxnSpPr>
        <p:spPr>
          <a:xfrm>
            <a:off x="7923069" y="3581402"/>
            <a:ext cx="1459924" cy="10417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4030228C-12A1-4A40-A5DE-3B9BFBE4972B}"/>
              </a:ext>
            </a:extLst>
          </p:cNvPr>
          <p:cNvCxnSpPr>
            <a:stCxn id="35" idx="0"/>
            <a:endCxn id="35" idx="6"/>
          </p:cNvCxnSpPr>
          <p:nvPr/>
        </p:nvCxnSpPr>
        <p:spPr>
          <a:xfrm rot="16200000" flipH="1">
            <a:off x="7887856" y="2864430"/>
            <a:ext cx="353291" cy="374072"/>
          </a:xfrm>
          <a:prstGeom prst="curvedConnector4">
            <a:avLst>
              <a:gd name="adj1" fmla="val -64706"/>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DD48FD7-6D3E-BD4E-B759-900125E1EA64}"/>
              </a:ext>
            </a:extLst>
          </p:cNvPr>
          <p:cNvSpPr txBox="1"/>
          <p:nvPr/>
        </p:nvSpPr>
        <p:spPr>
          <a:xfrm>
            <a:off x="6823593" y="3867083"/>
            <a:ext cx="301686"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40199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DBE4-1A0D-8149-B52C-BA28A5E17A82}"/>
              </a:ext>
            </a:extLst>
          </p:cNvPr>
          <p:cNvSpPr>
            <a:spLocks noGrp="1"/>
          </p:cNvSpPr>
          <p:nvPr>
            <p:ph type="title"/>
          </p:nvPr>
        </p:nvSpPr>
        <p:spPr/>
        <p:txBody>
          <a:bodyPr/>
          <a:lstStyle/>
          <a:p>
            <a:r>
              <a:rPr lang="en-US" dirty="0"/>
              <a:t>BUT: SEM is not a magical technique!</a:t>
            </a:r>
          </a:p>
        </p:txBody>
      </p:sp>
      <p:sp>
        <p:nvSpPr>
          <p:cNvPr id="4" name="Rectangle 3">
            <a:extLst>
              <a:ext uri="{FF2B5EF4-FFF2-40B4-BE49-F238E27FC236}">
                <a16:creationId xmlns:a16="http://schemas.microsoft.com/office/drawing/2014/main" id="{6451128D-ECA4-D441-A19F-B78B12F4F57B}"/>
              </a:ext>
            </a:extLst>
          </p:cNvPr>
          <p:cNvSpPr/>
          <p:nvPr/>
        </p:nvSpPr>
        <p:spPr>
          <a:xfrm>
            <a:off x="1124614" y="3363310"/>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y1</a:t>
            </a:r>
          </a:p>
        </p:txBody>
      </p:sp>
      <p:sp>
        <p:nvSpPr>
          <p:cNvPr id="5" name="Rectangle 4">
            <a:extLst>
              <a:ext uri="{FF2B5EF4-FFF2-40B4-BE49-F238E27FC236}">
                <a16:creationId xmlns:a16="http://schemas.microsoft.com/office/drawing/2014/main" id="{AC928C50-2195-774D-863A-A320A882BDF5}"/>
              </a:ext>
            </a:extLst>
          </p:cNvPr>
          <p:cNvSpPr/>
          <p:nvPr/>
        </p:nvSpPr>
        <p:spPr>
          <a:xfrm>
            <a:off x="656903" y="4482662"/>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y2</a:t>
            </a:r>
          </a:p>
        </p:txBody>
      </p:sp>
      <p:sp>
        <p:nvSpPr>
          <p:cNvPr id="6" name="Rectangle 5">
            <a:extLst>
              <a:ext uri="{FF2B5EF4-FFF2-40B4-BE49-F238E27FC236}">
                <a16:creationId xmlns:a16="http://schemas.microsoft.com/office/drawing/2014/main" id="{584378DB-45CE-EC4A-8F65-3C8BC4824603}"/>
              </a:ext>
            </a:extLst>
          </p:cNvPr>
          <p:cNvSpPr/>
          <p:nvPr/>
        </p:nvSpPr>
        <p:spPr>
          <a:xfrm>
            <a:off x="1534517" y="4477406"/>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y3</a:t>
            </a:r>
          </a:p>
        </p:txBody>
      </p:sp>
      <p:cxnSp>
        <p:nvCxnSpPr>
          <p:cNvPr id="7" name="Straight Arrow Connector 6">
            <a:extLst>
              <a:ext uri="{FF2B5EF4-FFF2-40B4-BE49-F238E27FC236}">
                <a16:creationId xmlns:a16="http://schemas.microsoft.com/office/drawing/2014/main" id="{F5D56D10-9D32-E242-B6AD-C46C43873A48}"/>
              </a:ext>
            </a:extLst>
          </p:cNvPr>
          <p:cNvCxnSpPr>
            <a:stCxn id="4" idx="2"/>
            <a:endCxn id="5" idx="0"/>
          </p:cNvCxnSpPr>
          <p:nvPr/>
        </p:nvCxnSpPr>
        <p:spPr>
          <a:xfrm flipH="1">
            <a:off x="924917" y="3920359"/>
            <a:ext cx="467711" cy="5623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C730C93-0CF6-CA41-9A49-0257DE5BFC12}"/>
              </a:ext>
            </a:extLst>
          </p:cNvPr>
          <p:cNvCxnSpPr>
            <a:stCxn id="4" idx="2"/>
            <a:endCxn id="6" idx="0"/>
          </p:cNvCxnSpPr>
          <p:nvPr/>
        </p:nvCxnSpPr>
        <p:spPr>
          <a:xfrm>
            <a:off x="1392628" y="3920359"/>
            <a:ext cx="409903" cy="5570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D4D83F2-3A6A-FF44-AE61-3DFAF737666E}"/>
              </a:ext>
            </a:extLst>
          </p:cNvPr>
          <p:cNvCxnSpPr>
            <a:stCxn id="6" idx="1"/>
            <a:endCxn id="5" idx="3"/>
          </p:cNvCxnSpPr>
          <p:nvPr/>
        </p:nvCxnSpPr>
        <p:spPr>
          <a:xfrm flipH="1">
            <a:off x="1192931" y="4755931"/>
            <a:ext cx="341586" cy="5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hape 35">
            <a:extLst>
              <a:ext uri="{FF2B5EF4-FFF2-40B4-BE49-F238E27FC236}">
                <a16:creationId xmlns:a16="http://schemas.microsoft.com/office/drawing/2014/main" id="{83672B97-0B34-6A47-ABCD-CFDA2D935BEB}"/>
              </a:ext>
            </a:extLst>
          </p:cNvPr>
          <p:cNvCxnSpPr>
            <a:stCxn id="5" idx="1"/>
            <a:endCxn id="5" idx="2"/>
          </p:cNvCxnSpPr>
          <p:nvPr/>
        </p:nvCxnSpPr>
        <p:spPr>
          <a:xfrm rot="10800000" flipH="1" flipV="1">
            <a:off x="656903" y="4761187"/>
            <a:ext cx="268014" cy="278524"/>
          </a:xfrm>
          <a:prstGeom prst="curvedConnector4">
            <a:avLst>
              <a:gd name="adj1" fmla="val -85294"/>
              <a:gd name="adj2" fmla="val 182076"/>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hape 39">
            <a:extLst>
              <a:ext uri="{FF2B5EF4-FFF2-40B4-BE49-F238E27FC236}">
                <a16:creationId xmlns:a16="http://schemas.microsoft.com/office/drawing/2014/main" id="{3BD18A84-8358-B843-969D-254BC772E61C}"/>
              </a:ext>
            </a:extLst>
          </p:cNvPr>
          <p:cNvCxnSpPr>
            <a:stCxn id="6" idx="2"/>
            <a:endCxn id="6" idx="3"/>
          </p:cNvCxnSpPr>
          <p:nvPr/>
        </p:nvCxnSpPr>
        <p:spPr>
          <a:xfrm rot="5400000" flipH="1" flipV="1">
            <a:off x="1797276" y="4761186"/>
            <a:ext cx="278524" cy="268014"/>
          </a:xfrm>
          <a:prstGeom prst="curvedConnector4">
            <a:avLst>
              <a:gd name="adj1" fmla="val -82076"/>
              <a:gd name="adj2" fmla="val 185294"/>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453B71C-3626-DF4B-BA9E-18AD8F27161B}"/>
              </a:ext>
            </a:extLst>
          </p:cNvPr>
          <p:cNvSpPr/>
          <p:nvPr/>
        </p:nvSpPr>
        <p:spPr>
          <a:xfrm>
            <a:off x="3084812" y="3337036"/>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y1</a:t>
            </a:r>
          </a:p>
        </p:txBody>
      </p:sp>
      <p:sp>
        <p:nvSpPr>
          <p:cNvPr id="13" name="Rectangle 12">
            <a:extLst>
              <a:ext uri="{FF2B5EF4-FFF2-40B4-BE49-F238E27FC236}">
                <a16:creationId xmlns:a16="http://schemas.microsoft.com/office/drawing/2014/main" id="{16601F70-C789-284B-B660-4A8086CD4F2E}"/>
              </a:ext>
            </a:extLst>
          </p:cNvPr>
          <p:cNvSpPr/>
          <p:nvPr/>
        </p:nvSpPr>
        <p:spPr>
          <a:xfrm>
            <a:off x="2617101" y="4456388"/>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y2</a:t>
            </a:r>
          </a:p>
        </p:txBody>
      </p:sp>
      <p:sp>
        <p:nvSpPr>
          <p:cNvPr id="14" name="Rectangle 13">
            <a:extLst>
              <a:ext uri="{FF2B5EF4-FFF2-40B4-BE49-F238E27FC236}">
                <a16:creationId xmlns:a16="http://schemas.microsoft.com/office/drawing/2014/main" id="{40A368F9-D3F2-524B-9DEA-23E32445EB43}"/>
              </a:ext>
            </a:extLst>
          </p:cNvPr>
          <p:cNvSpPr/>
          <p:nvPr/>
        </p:nvSpPr>
        <p:spPr>
          <a:xfrm>
            <a:off x="3494715" y="4451132"/>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y3</a:t>
            </a:r>
          </a:p>
        </p:txBody>
      </p:sp>
      <p:cxnSp>
        <p:nvCxnSpPr>
          <p:cNvPr id="15" name="Straight Arrow Connector 14">
            <a:extLst>
              <a:ext uri="{FF2B5EF4-FFF2-40B4-BE49-F238E27FC236}">
                <a16:creationId xmlns:a16="http://schemas.microsoft.com/office/drawing/2014/main" id="{B997B496-2F6A-0E4F-8B38-914F45E63D5A}"/>
              </a:ext>
            </a:extLst>
          </p:cNvPr>
          <p:cNvCxnSpPr>
            <a:stCxn id="12" idx="2"/>
            <a:endCxn id="13" idx="0"/>
          </p:cNvCxnSpPr>
          <p:nvPr/>
        </p:nvCxnSpPr>
        <p:spPr>
          <a:xfrm flipH="1">
            <a:off x="2885115" y="3894085"/>
            <a:ext cx="467711" cy="5623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1E523C-E937-C74A-BFAE-08B844002D02}"/>
              </a:ext>
            </a:extLst>
          </p:cNvPr>
          <p:cNvCxnSpPr>
            <a:stCxn id="12" idx="2"/>
            <a:endCxn id="14" idx="0"/>
          </p:cNvCxnSpPr>
          <p:nvPr/>
        </p:nvCxnSpPr>
        <p:spPr>
          <a:xfrm>
            <a:off x="3352826" y="3894085"/>
            <a:ext cx="409903" cy="5570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A0AEA0C-80CF-E649-A7A8-0F5D41F7B039}"/>
              </a:ext>
            </a:extLst>
          </p:cNvPr>
          <p:cNvCxnSpPr>
            <a:stCxn id="13" idx="3"/>
            <a:endCxn id="14" idx="1"/>
          </p:cNvCxnSpPr>
          <p:nvPr/>
        </p:nvCxnSpPr>
        <p:spPr>
          <a:xfrm flipV="1">
            <a:off x="3153129" y="4729657"/>
            <a:ext cx="341586" cy="5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hape 48">
            <a:extLst>
              <a:ext uri="{FF2B5EF4-FFF2-40B4-BE49-F238E27FC236}">
                <a16:creationId xmlns:a16="http://schemas.microsoft.com/office/drawing/2014/main" id="{31AFD80B-9E52-C04E-9084-14C5E13E17E0}"/>
              </a:ext>
            </a:extLst>
          </p:cNvPr>
          <p:cNvCxnSpPr>
            <a:stCxn id="13" idx="1"/>
            <a:endCxn id="13" idx="2"/>
          </p:cNvCxnSpPr>
          <p:nvPr/>
        </p:nvCxnSpPr>
        <p:spPr>
          <a:xfrm rot="10800000" flipH="1" flipV="1">
            <a:off x="2617101" y="4734913"/>
            <a:ext cx="268014" cy="278524"/>
          </a:xfrm>
          <a:prstGeom prst="curvedConnector4">
            <a:avLst>
              <a:gd name="adj1" fmla="val -85294"/>
              <a:gd name="adj2" fmla="val 182076"/>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hape 49">
            <a:extLst>
              <a:ext uri="{FF2B5EF4-FFF2-40B4-BE49-F238E27FC236}">
                <a16:creationId xmlns:a16="http://schemas.microsoft.com/office/drawing/2014/main" id="{6896A1E1-9E03-AD47-A57C-A06B007CA3E5}"/>
              </a:ext>
            </a:extLst>
          </p:cNvPr>
          <p:cNvCxnSpPr>
            <a:stCxn id="14" idx="2"/>
            <a:endCxn id="14" idx="3"/>
          </p:cNvCxnSpPr>
          <p:nvPr/>
        </p:nvCxnSpPr>
        <p:spPr>
          <a:xfrm rot="5400000" flipH="1" flipV="1">
            <a:off x="3757474" y="4734912"/>
            <a:ext cx="278524" cy="268014"/>
          </a:xfrm>
          <a:prstGeom prst="curvedConnector4">
            <a:avLst>
              <a:gd name="adj1" fmla="val -82076"/>
              <a:gd name="adj2" fmla="val 185294"/>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2CCE59F-AC45-1245-8F2E-AFFA06C61832}"/>
              </a:ext>
            </a:extLst>
          </p:cNvPr>
          <p:cNvSpPr/>
          <p:nvPr/>
        </p:nvSpPr>
        <p:spPr>
          <a:xfrm>
            <a:off x="4981940" y="3321270"/>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y1</a:t>
            </a:r>
          </a:p>
        </p:txBody>
      </p:sp>
      <p:sp>
        <p:nvSpPr>
          <p:cNvPr id="21" name="Rectangle 20">
            <a:extLst>
              <a:ext uri="{FF2B5EF4-FFF2-40B4-BE49-F238E27FC236}">
                <a16:creationId xmlns:a16="http://schemas.microsoft.com/office/drawing/2014/main" id="{A99A49DA-F640-3C48-9DED-6DA72C623226}"/>
              </a:ext>
            </a:extLst>
          </p:cNvPr>
          <p:cNvSpPr/>
          <p:nvPr/>
        </p:nvSpPr>
        <p:spPr>
          <a:xfrm>
            <a:off x="4514229" y="4440622"/>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y2</a:t>
            </a:r>
          </a:p>
        </p:txBody>
      </p:sp>
      <p:sp>
        <p:nvSpPr>
          <p:cNvPr id="22" name="Rectangle 21">
            <a:extLst>
              <a:ext uri="{FF2B5EF4-FFF2-40B4-BE49-F238E27FC236}">
                <a16:creationId xmlns:a16="http://schemas.microsoft.com/office/drawing/2014/main" id="{419C52C7-5257-5B4F-8538-ACFC04932F78}"/>
              </a:ext>
            </a:extLst>
          </p:cNvPr>
          <p:cNvSpPr/>
          <p:nvPr/>
        </p:nvSpPr>
        <p:spPr>
          <a:xfrm>
            <a:off x="5391843" y="4435366"/>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y3</a:t>
            </a:r>
          </a:p>
        </p:txBody>
      </p:sp>
      <p:cxnSp>
        <p:nvCxnSpPr>
          <p:cNvPr id="23" name="Straight Arrow Connector 22">
            <a:extLst>
              <a:ext uri="{FF2B5EF4-FFF2-40B4-BE49-F238E27FC236}">
                <a16:creationId xmlns:a16="http://schemas.microsoft.com/office/drawing/2014/main" id="{79AF119A-D8D3-C44A-AC4E-C40EF3E6F826}"/>
              </a:ext>
            </a:extLst>
          </p:cNvPr>
          <p:cNvCxnSpPr>
            <a:stCxn id="21" idx="0"/>
            <a:endCxn id="20" idx="2"/>
          </p:cNvCxnSpPr>
          <p:nvPr/>
        </p:nvCxnSpPr>
        <p:spPr>
          <a:xfrm flipV="1">
            <a:off x="4782243" y="3878319"/>
            <a:ext cx="467711" cy="5623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A8A8FE-6C9B-134C-AEA3-BC615B4A6100}"/>
              </a:ext>
            </a:extLst>
          </p:cNvPr>
          <p:cNvCxnSpPr>
            <a:stCxn id="20" idx="2"/>
            <a:endCxn id="22" idx="0"/>
          </p:cNvCxnSpPr>
          <p:nvPr/>
        </p:nvCxnSpPr>
        <p:spPr>
          <a:xfrm>
            <a:off x="5249954" y="3878319"/>
            <a:ext cx="409903" cy="5570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7ADE48-E7A0-484B-BA9B-D89C57351185}"/>
              </a:ext>
            </a:extLst>
          </p:cNvPr>
          <p:cNvCxnSpPr>
            <a:stCxn id="21" idx="3"/>
            <a:endCxn id="22" idx="1"/>
          </p:cNvCxnSpPr>
          <p:nvPr/>
        </p:nvCxnSpPr>
        <p:spPr>
          <a:xfrm flipV="1">
            <a:off x="5050257" y="4713891"/>
            <a:ext cx="341586" cy="5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hape 59">
            <a:extLst>
              <a:ext uri="{FF2B5EF4-FFF2-40B4-BE49-F238E27FC236}">
                <a16:creationId xmlns:a16="http://schemas.microsoft.com/office/drawing/2014/main" id="{E195CD16-FA63-D346-9467-F72BAC9A958F}"/>
              </a:ext>
            </a:extLst>
          </p:cNvPr>
          <p:cNvCxnSpPr>
            <a:stCxn id="20" idx="0"/>
            <a:endCxn id="20" idx="1"/>
          </p:cNvCxnSpPr>
          <p:nvPr/>
        </p:nvCxnSpPr>
        <p:spPr>
          <a:xfrm rot="16200000" flipH="1" flipV="1">
            <a:off x="4976684" y="3326525"/>
            <a:ext cx="278525" cy="268014"/>
          </a:xfrm>
          <a:prstGeom prst="curvedConnector4">
            <a:avLst>
              <a:gd name="adj1" fmla="val -82075"/>
              <a:gd name="adj2" fmla="val 185294"/>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hape 60">
            <a:extLst>
              <a:ext uri="{FF2B5EF4-FFF2-40B4-BE49-F238E27FC236}">
                <a16:creationId xmlns:a16="http://schemas.microsoft.com/office/drawing/2014/main" id="{BDD0CB45-B2CE-6947-A3BE-38950F96349E}"/>
              </a:ext>
            </a:extLst>
          </p:cNvPr>
          <p:cNvCxnSpPr>
            <a:stCxn id="22" idx="2"/>
            <a:endCxn id="22" idx="3"/>
          </p:cNvCxnSpPr>
          <p:nvPr/>
        </p:nvCxnSpPr>
        <p:spPr>
          <a:xfrm rot="5400000" flipH="1" flipV="1">
            <a:off x="5654602" y="4719146"/>
            <a:ext cx="278524" cy="268014"/>
          </a:xfrm>
          <a:prstGeom prst="curvedConnector4">
            <a:avLst>
              <a:gd name="adj1" fmla="val -82076"/>
              <a:gd name="adj2" fmla="val 185294"/>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24DAF0-D211-014E-9515-D879A962D303}"/>
              </a:ext>
            </a:extLst>
          </p:cNvPr>
          <p:cNvSpPr/>
          <p:nvPr/>
        </p:nvSpPr>
        <p:spPr>
          <a:xfrm>
            <a:off x="6994670" y="3294994"/>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y1</a:t>
            </a:r>
          </a:p>
        </p:txBody>
      </p:sp>
      <p:sp>
        <p:nvSpPr>
          <p:cNvPr id="29" name="Rectangle 28">
            <a:extLst>
              <a:ext uri="{FF2B5EF4-FFF2-40B4-BE49-F238E27FC236}">
                <a16:creationId xmlns:a16="http://schemas.microsoft.com/office/drawing/2014/main" id="{DF321D3C-2D45-1A49-AAA4-425DE78FE63E}"/>
              </a:ext>
            </a:extLst>
          </p:cNvPr>
          <p:cNvSpPr/>
          <p:nvPr/>
        </p:nvSpPr>
        <p:spPr>
          <a:xfrm>
            <a:off x="6526959" y="4414346"/>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y2</a:t>
            </a:r>
          </a:p>
        </p:txBody>
      </p:sp>
      <p:sp>
        <p:nvSpPr>
          <p:cNvPr id="30" name="Rectangle 29">
            <a:extLst>
              <a:ext uri="{FF2B5EF4-FFF2-40B4-BE49-F238E27FC236}">
                <a16:creationId xmlns:a16="http://schemas.microsoft.com/office/drawing/2014/main" id="{43C1E74E-D8A5-2340-88E8-58BB7A59B390}"/>
              </a:ext>
            </a:extLst>
          </p:cNvPr>
          <p:cNvSpPr/>
          <p:nvPr/>
        </p:nvSpPr>
        <p:spPr>
          <a:xfrm>
            <a:off x="7404573" y="4409090"/>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y3</a:t>
            </a:r>
          </a:p>
        </p:txBody>
      </p:sp>
      <p:cxnSp>
        <p:nvCxnSpPr>
          <p:cNvPr id="31" name="Straight Arrow Connector 30">
            <a:extLst>
              <a:ext uri="{FF2B5EF4-FFF2-40B4-BE49-F238E27FC236}">
                <a16:creationId xmlns:a16="http://schemas.microsoft.com/office/drawing/2014/main" id="{D5C426F9-3147-ED42-9F76-EE7012F95C62}"/>
              </a:ext>
            </a:extLst>
          </p:cNvPr>
          <p:cNvCxnSpPr>
            <a:stCxn id="29" idx="0"/>
            <a:endCxn id="28" idx="2"/>
          </p:cNvCxnSpPr>
          <p:nvPr/>
        </p:nvCxnSpPr>
        <p:spPr>
          <a:xfrm flipV="1">
            <a:off x="6794973" y="3852043"/>
            <a:ext cx="467711" cy="5623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7D66DCB-2EF4-1F4F-90FB-F88AC5AAB8EF}"/>
              </a:ext>
            </a:extLst>
          </p:cNvPr>
          <p:cNvCxnSpPr>
            <a:stCxn id="30" idx="0"/>
            <a:endCxn id="28" idx="2"/>
          </p:cNvCxnSpPr>
          <p:nvPr/>
        </p:nvCxnSpPr>
        <p:spPr>
          <a:xfrm flipH="1" flipV="1">
            <a:off x="7262684" y="3852043"/>
            <a:ext cx="409903" cy="5570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1E4A432-5AB9-014F-A121-0FE2AF671521}"/>
              </a:ext>
            </a:extLst>
          </p:cNvPr>
          <p:cNvCxnSpPr>
            <a:stCxn id="30" idx="1"/>
            <a:endCxn id="29" idx="3"/>
          </p:cNvCxnSpPr>
          <p:nvPr/>
        </p:nvCxnSpPr>
        <p:spPr>
          <a:xfrm flipH="1">
            <a:off x="7062987" y="4687615"/>
            <a:ext cx="341586" cy="5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hape 67">
            <a:extLst>
              <a:ext uri="{FF2B5EF4-FFF2-40B4-BE49-F238E27FC236}">
                <a16:creationId xmlns:a16="http://schemas.microsoft.com/office/drawing/2014/main" id="{BE230591-B455-414E-8A87-67DDEA4BBD5D}"/>
              </a:ext>
            </a:extLst>
          </p:cNvPr>
          <p:cNvCxnSpPr>
            <a:stCxn id="29" idx="1"/>
            <a:endCxn id="29" idx="2"/>
          </p:cNvCxnSpPr>
          <p:nvPr/>
        </p:nvCxnSpPr>
        <p:spPr>
          <a:xfrm rot="10800000" flipH="1" flipV="1">
            <a:off x="6526959" y="4692871"/>
            <a:ext cx="268014" cy="278524"/>
          </a:xfrm>
          <a:prstGeom prst="curvedConnector4">
            <a:avLst>
              <a:gd name="adj1" fmla="val -85294"/>
              <a:gd name="adj2" fmla="val 182076"/>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hape 73">
            <a:extLst>
              <a:ext uri="{FF2B5EF4-FFF2-40B4-BE49-F238E27FC236}">
                <a16:creationId xmlns:a16="http://schemas.microsoft.com/office/drawing/2014/main" id="{E1BF8287-9C8F-1C49-B836-D895F6172087}"/>
              </a:ext>
            </a:extLst>
          </p:cNvPr>
          <p:cNvCxnSpPr>
            <a:stCxn id="28" idx="0"/>
            <a:endCxn id="28" idx="1"/>
          </p:cNvCxnSpPr>
          <p:nvPr/>
        </p:nvCxnSpPr>
        <p:spPr>
          <a:xfrm rot="16200000" flipH="1" flipV="1">
            <a:off x="6989414" y="3300249"/>
            <a:ext cx="278525" cy="268014"/>
          </a:xfrm>
          <a:prstGeom prst="curvedConnector4">
            <a:avLst>
              <a:gd name="adj1" fmla="val -82075"/>
              <a:gd name="adj2" fmla="val 185294"/>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1D4F523-909F-8342-B95C-81E4CD304088}"/>
              </a:ext>
            </a:extLst>
          </p:cNvPr>
          <p:cNvSpPr/>
          <p:nvPr/>
        </p:nvSpPr>
        <p:spPr>
          <a:xfrm>
            <a:off x="8765676" y="3310760"/>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y1</a:t>
            </a:r>
          </a:p>
        </p:txBody>
      </p:sp>
      <p:sp>
        <p:nvSpPr>
          <p:cNvPr id="37" name="Rectangle 36">
            <a:extLst>
              <a:ext uri="{FF2B5EF4-FFF2-40B4-BE49-F238E27FC236}">
                <a16:creationId xmlns:a16="http://schemas.microsoft.com/office/drawing/2014/main" id="{26A43C00-C9E5-2543-B9AB-A9C7C5E1E896}"/>
              </a:ext>
            </a:extLst>
          </p:cNvPr>
          <p:cNvSpPr/>
          <p:nvPr/>
        </p:nvSpPr>
        <p:spPr>
          <a:xfrm>
            <a:off x="8297965" y="4430112"/>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y2</a:t>
            </a:r>
          </a:p>
        </p:txBody>
      </p:sp>
      <p:sp>
        <p:nvSpPr>
          <p:cNvPr id="38" name="Rectangle 37">
            <a:extLst>
              <a:ext uri="{FF2B5EF4-FFF2-40B4-BE49-F238E27FC236}">
                <a16:creationId xmlns:a16="http://schemas.microsoft.com/office/drawing/2014/main" id="{A96A6842-9757-8D40-983E-3412E73A3FCC}"/>
              </a:ext>
            </a:extLst>
          </p:cNvPr>
          <p:cNvSpPr/>
          <p:nvPr/>
        </p:nvSpPr>
        <p:spPr>
          <a:xfrm>
            <a:off x="9175579" y="4424856"/>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y3</a:t>
            </a:r>
          </a:p>
        </p:txBody>
      </p:sp>
      <p:cxnSp>
        <p:nvCxnSpPr>
          <p:cNvPr id="39" name="Straight Arrow Connector 38">
            <a:extLst>
              <a:ext uri="{FF2B5EF4-FFF2-40B4-BE49-F238E27FC236}">
                <a16:creationId xmlns:a16="http://schemas.microsoft.com/office/drawing/2014/main" id="{F55E36C8-DB7C-3A45-90E4-80B00573B4D6}"/>
              </a:ext>
            </a:extLst>
          </p:cNvPr>
          <p:cNvCxnSpPr>
            <a:stCxn id="36" idx="2"/>
            <a:endCxn id="37" idx="0"/>
          </p:cNvCxnSpPr>
          <p:nvPr/>
        </p:nvCxnSpPr>
        <p:spPr>
          <a:xfrm flipH="1">
            <a:off x="8565979" y="3867809"/>
            <a:ext cx="467711" cy="5623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799128B-05A6-7F4D-90AE-908828A1B2B1}"/>
              </a:ext>
            </a:extLst>
          </p:cNvPr>
          <p:cNvCxnSpPr>
            <a:stCxn id="38" idx="0"/>
            <a:endCxn id="36" idx="2"/>
          </p:cNvCxnSpPr>
          <p:nvPr/>
        </p:nvCxnSpPr>
        <p:spPr>
          <a:xfrm flipH="1" flipV="1">
            <a:off x="9033690" y="3867809"/>
            <a:ext cx="409903" cy="5570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4EAFF9B-8C17-3F4F-9F95-0A45B666A0B5}"/>
              </a:ext>
            </a:extLst>
          </p:cNvPr>
          <p:cNvCxnSpPr>
            <a:stCxn id="38" idx="1"/>
            <a:endCxn id="37" idx="3"/>
          </p:cNvCxnSpPr>
          <p:nvPr/>
        </p:nvCxnSpPr>
        <p:spPr>
          <a:xfrm flipH="1">
            <a:off x="8833993" y="4703381"/>
            <a:ext cx="341586" cy="5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80">
            <a:extLst>
              <a:ext uri="{FF2B5EF4-FFF2-40B4-BE49-F238E27FC236}">
                <a16:creationId xmlns:a16="http://schemas.microsoft.com/office/drawing/2014/main" id="{6A1ED5E5-1E19-1C44-80D3-2E323BE77C57}"/>
              </a:ext>
            </a:extLst>
          </p:cNvPr>
          <p:cNvCxnSpPr>
            <a:stCxn id="37" idx="1"/>
            <a:endCxn id="37" idx="2"/>
          </p:cNvCxnSpPr>
          <p:nvPr/>
        </p:nvCxnSpPr>
        <p:spPr>
          <a:xfrm rot="10800000" flipH="1" flipV="1">
            <a:off x="8297965" y="4708637"/>
            <a:ext cx="268014" cy="278524"/>
          </a:xfrm>
          <a:prstGeom prst="curvedConnector4">
            <a:avLst>
              <a:gd name="adj1" fmla="val -85294"/>
              <a:gd name="adj2" fmla="val 182076"/>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hape 81">
            <a:extLst>
              <a:ext uri="{FF2B5EF4-FFF2-40B4-BE49-F238E27FC236}">
                <a16:creationId xmlns:a16="http://schemas.microsoft.com/office/drawing/2014/main" id="{7B0EB769-E5FB-0643-BEF3-35E771F766FA}"/>
              </a:ext>
            </a:extLst>
          </p:cNvPr>
          <p:cNvCxnSpPr>
            <a:stCxn id="36" idx="0"/>
            <a:endCxn id="36" idx="1"/>
          </p:cNvCxnSpPr>
          <p:nvPr/>
        </p:nvCxnSpPr>
        <p:spPr>
          <a:xfrm rot="16200000" flipH="1" flipV="1">
            <a:off x="8760420" y="3316015"/>
            <a:ext cx="278525" cy="268014"/>
          </a:xfrm>
          <a:prstGeom prst="curvedConnector4">
            <a:avLst>
              <a:gd name="adj1" fmla="val -82075"/>
              <a:gd name="adj2" fmla="val 185294"/>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E263000-6D40-8049-B5A4-D36EFEDD8F0C}"/>
              </a:ext>
            </a:extLst>
          </p:cNvPr>
          <p:cNvSpPr/>
          <p:nvPr/>
        </p:nvSpPr>
        <p:spPr>
          <a:xfrm>
            <a:off x="10557689" y="3263463"/>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y1</a:t>
            </a:r>
          </a:p>
        </p:txBody>
      </p:sp>
      <p:sp>
        <p:nvSpPr>
          <p:cNvPr id="45" name="Rectangle 44">
            <a:extLst>
              <a:ext uri="{FF2B5EF4-FFF2-40B4-BE49-F238E27FC236}">
                <a16:creationId xmlns:a16="http://schemas.microsoft.com/office/drawing/2014/main" id="{D11B38F9-36C4-424E-A907-23279DF2DD55}"/>
              </a:ext>
            </a:extLst>
          </p:cNvPr>
          <p:cNvSpPr/>
          <p:nvPr/>
        </p:nvSpPr>
        <p:spPr>
          <a:xfrm>
            <a:off x="10089978" y="4382815"/>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y2</a:t>
            </a:r>
          </a:p>
        </p:txBody>
      </p:sp>
      <p:sp>
        <p:nvSpPr>
          <p:cNvPr id="46" name="Rectangle 45">
            <a:extLst>
              <a:ext uri="{FF2B5EF4-FFF2-40B4-BE49-F238E27FC236}">
                <a16:creationId xmlns:a16="http://schemas.microsoft.com/office/drawing/2014/main" id="{8A5EC109-9C53-4540-8BB8-C63B07AABF93}"/>
              </a:ext>
            </a:extLst>
          </p:cNvPr>
          <p:cNvSpPr/>
          <p:nvPr/>
        </p:nvSpPr>
        <p:spPr>
          <a:xfrm>
            <a:off x="10967592" y="4377559"/>
            <a:ext cx="536028" cy="55704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y3</a:t>
            </a:r>
          </a:p>
        </p:txBody>
      </p:sp>
      <p:cxnSp>
        <p:nvCxnSpPr>
          <p:cNvPr id="47" name="Straight Arrow Connector 46">
            <a:extLst>
              <a:ext uri="{FF2B5EF4-FFF2-40B4-BE49-F238E27FC236}">
                <a16:creationId xmlns:a16="http://schemas.microsoft.com/office/drawing/2014/main" id="{A71F79A7-0AA5-BA46-AAE9-17051DA00BAE}"/>
              </a:ext>
            </a:extLst>
          </p:cNvPr>
          <p:cNvCxnSpPr>
            <a:stCxn id="45" idx="0"/>
            <a:endCxn id="44" idx="2"/>
          </p:cNvCxnSpPr>
          <p:nvPr/>
        </p:nvCxnSpPr>
        <p:spPr>
          <a:xfrm flipV="1">
            <a:off x="10357992" y="3820512"/>
            <a:ext cx="467711" cy="5623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FDE87AC-152E-584C-A621-31DEBBD6DFD6}"/>
              </a:ext>
            </a:extLst>
          </p:cNvPr>
          <p:cNvCxnSpPr>
            <a:stCxn id="46" idx="0"/>
            <a:endCxn id="44" idx="2"/>
          </p:cNvCxnSpPr>
          <p:nvPr/>
        </p:nvCxnSpPr>
        <p:spPr>
          <a:xfrm flipH="1" flipV="1">
            <a:off x="10825703" y="3820512"/>
            <a:ext cx="409903" cy="5570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73D2956-87C6-024F-A376-9B4DA95DABF0}"/>
              </a:ext>
            </a:extLst>
          </p:cNvPr>
          <p:cNvCxnSpPr>
            <a:stCxn id="45" idx="3"/>
            <a:endCxn id="46" idx="1"/>
          </p:cNvCxnSpPr>
          <p:nvPr/>
        </p:nvCxnSpPr>
        <p:spPr>
          <a:xfrm flipV="1">
            <a:off x="10626006" y="4656084"/>
            <a:ext cx="341586" cy="5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hape 98">
            <a:extLst>
              <a:ext uri="{FF2B5EF4-FFF2-40B4-BE49-F238E27FC236}">
                <a16:creationId xmlns:a16="http://schemas.microsoft.com/office/drawing/2014/main" id="{23897CED-00F7-394B-A5A6-8D62FA9DC71B}"/>
              </a:ext>
            </a:extLst>
          </p:cNvPr>
          <p:cNvCxnSpPr>
            <a:stCxn id="46" idx="3"/>
            <a:endCxn id="46" idx="2"/>
          </p:cNvCxnSpPr>
          <p:nvPr/>
        </p:nvCxnSpPr>
        <p:spPr>
          <a:xfrm flipH="1">
            <a:off x="11235606" y="4656084"/>
            <a:ext cx="268014" cy="278524"/>
          </a:xfrm>
          <a:prstGeom prst="curvedConnector4">
            <a:avLst>
              <a:gd name="adj1" fmla="val -85294"/>
              <a:gd name="adj2" fmla="val 182076"/>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hape 99">
            <a:extLst>
              <a:ext uri="{FF2B5EF4-FFF2-40B4-BE49-F238E27FC236}">
                <a16:creationId xmlns:a16="http://schemas.microsoft.com/office/drawing/2014/main" id="{7F6FE54A-D07F-B644-898F-28F89BCAB339}"/>
              </a:ext>
            </a:extLst>
          </p:cNvPr>
          <p:cNvCxnSpPr>
            <a:stCxn id="44" idx="0"/>
            <a:endCxn id="44" idx="1"/>
          </p:cNvCxnSpPr>
          <p:nvPr/>
        </p:nvCxnSpPr>
        <p:spPr>
          <a:xfrm rot="16200000" flipH="1" flipV="1">
            <a:off x="10552433" y="3268718"/>
            <a:ext cx="278525" cy="268014"/>
          </a:xfrm>
          <a:prstGeom prst="curvedConnector4">
            <a:avLst>
              <a:gd name="adj1" fmla="val -82075"/>
              <a:gd name="adj2" fmla="val 185294"/>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311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DBE4-1A0D-8149-B52C-BA28A5E17A82}"/>
              </a:ext>
            </a:extLst>
          </p:cNvPr>
          <p:cNvSpPr>
            <a:spLocks noGrp="1"/>
          </p:cNvSpPr>
          <p:nvPr>
            <p:ph type="title"/>
          </p:nvPr>
        </p:nvSpPr>
        <p:spPr/>
        <p:txBody>
          <a:bodyPr/>
          <a:lstStyle/>
          <a:p>
            <a:r>
              <a:rPr lang="en-US" dirty="0"/>
              <a:t>BUT: SEM is not a magical technique!</a:t>
            </a:r>
          </a:p>
        </p:txBody>
      </p:sp>
      <p:sp>
        <p:nvSpPr>
          <p:cNvPr id="3" name="TextBox 2">
            <a:extLst>
              <a:ext uri="{FF2B5EF4-FFF2-40B4-BE49-F238E27FC236}">
                <a16:creationId xmlns:a16="http://schemas.microsoft.com/office/drawing/2014/main" id="{2EDC4524-8422-0149-9CD3-6FEBEA9740BF}"/>
              </a:ext>
            </a:extLst>
          </p:cNvPr>
          <p:cNvSpPr txBox="1"/>
          <p:nvPr/>
        </p:nvSpPr>
        <p:spPr>
          <a:xfrm>
            <a:off x="149436" y="1856509"/>
            <a:ext cx="12116330" cy="369332"/>
          </a:xfrm>
          <a:prstGeom prst="rect">
            <a:avLst/>
          </a:prstGeom>
          <a:noFill/>
        </p:spPr>
        <p:txBody>
          <a:bodyPr wrap="none" rtlCol="0">
            <a:spAutoFit/>
          </a:bodyPr>
          <a:lstStyle/>
          <a:p>
            <a:r>
              <a:rPr lang="en-US" dirty="0"/>
              <a:t>1. Their is a risk of overfitting, that is if you fit MANY models, its not likely that the best fitting model will generalize to new data</a:t>
            </a:r>
          </a:p>
        </p:txBody>
      </p:sp>
      <p:sp>
        <p:nvSpPr>
          <p:cNvPr id="52" name="TextBox 51">
            <a:extLst>
              <a:ext uri="{FF2B5EF4-FFF2-40B4-BE49-F238E27FC236}">
                <a16:creationId xmlns:a16="http://schemas.microsoft.com/office/drawing/2014/main" id="{FFB28E66-784B-D148-B5F5-94792AE1158C}"/>
              </a:ext>
            </a:extLst>
          </p:cNvPr>
          <p:cNvSpPr txBox="1"/>
          <p:nvPr/>
        </p:nvSpPr>
        <p:spPr>
          <a:xfrm>
            <a:off x="1233055" y="2410691"/>
            <a:ext cx="10023578" cy="1477328"/>
          </a:xfrm>
          <a:prstGeom prst="rect">
            <a:avLst/>
          </a:prstGeom>
          <a:noFill/>
        </p:spPr>
        <p:txBody>
          <a:bodyPr wrap="none" rtlCol="0">
            <a:spAutoFit/>
          </a:bodyPr>
          <a:lstStyle/>
          <a:p>
            <a:r>
              <a:rPr lang="en-US" dirty="0"/>
              <a:t>Solutions: 1) preregister which models you will consider, STICK TO YOUR SELECTION (or explain yourself)</a:t>
            </a:r>
          </a:p>
          <a:p>
            <a:r>
              <a:rPr lang="en-US" dirty="0"/>
              <a:t>	</a:t>
            </a:r>
          </a:p>
          <a:p>
            <a:r>
              <a:rPr lang="en-US" dirty="0"/>
              <a:t>	 2) develop models on the odd chromosomes, then validate on the even chromosomes.</a:t>
            </a:r>
          </a:p>
          <a:p>
            <a:endParaRPr lang="en-US" dirty="0"/>
          </a:p>
          <a:p>
            <a:r>
              <a:rPr lang="en-US" dirty="0"/>
              <a:t>	 3) Find other </a:t>
            </a:r>
            <a:r>
              <a:rPr lang="en-US" dirty="0" err="1"/>
              <a:t>GWASes</a:t>
            </a:r>
            <a:r>
              <a:rPr lang="en-US" dirty="0"/>
              <a:t> of the same trait(s) and confirm your chosen model fits those data well. </a:t>
            </a:r>
          </a:p>
        </p:txBody>
      </p:sp>
      <p:pic>
        <p:nvPicPr>
          <p:cNvPr id="53" name="Picture 52">
            <a:extLst>
              <a:ext uri="{FF2B5EF4-FFF2-40B4-BE49-F238E27FC236}">
                <a16:creationId xmlns:a16="http://schemas.microsoft.com/office/drawing/2014/main" id="{8829D603-CDE7-5844-9886-FA8F8E4545B2}"/>
              </a:ext>
            </a:extLst>
          </p:cNvPr>
          <p:cNvPicPr>
            <a:picLocks noChangeAspect="1"/>
          </p:cNvPicPr>
          <p:nvPr/>
        </p:nvPicPr>
        <p:blipFill>
          <a:blip r:embed="rId3"/>
          <a:stretch>
            <a:fillRect/>
          </a:stretch>
        </p:blipFill>
        <p:spPr>
          <a:xfrm>
            <a:off x="5561446" y="4072869"/>
            <a:ext cx="6256482" cy="2385946"/>
          </a:xfrm>
          <a:prstGeom prst="rect">
            <a:avLst/>
          </a:prstGeom>
        </p:spPr>
      </p:pic>
      <p:sp>
        <p:nvSpPr>
          <p:cNvPr id="54" name="TextBox 53">
            <a:extLst>
              <a:ext uri="{FF2B5EF4-FFF2-40B4-BE49-F238E27FC236}">
                <a16:creationId xmlns:a16="http://schemas.microsoft.com/office/drawing/2014/main" id="{5FB3E927-6472-544A-9B2A-43A5881833F4}"/>
              </a:ext>
            </a:extLst>
          </p:cNvPr>
          <p:cNvSpPr txBox="1"/>
          <p:nvPr/>
        </p:nvSpPr>
        <p:spPr>
          <a:xfrm>
            <a:off x="595745" y="4932218"/>
            <a:ext cx="4945072" cy="369332"/>
          </a:xfrm>
          <a:prstGeom prst="rect">
            <a:avLst/>
          </a:prstGeom>
          <a:noFill/>
        </p:spPr>
        <p:txBody>
          <a:bodyPr wrap="none" rtlCol="0">
            <a:spAutoFit/>
          </a:bodyPr>
          <a:lstStyle/>
          <a:p>
            <a:r>
              <a:rPr lang="en-US" dirty="0"/>
              <a:t>Some of these best Practices implemented here </a:t>
            </a:r>
            <a:r>
              <a:rPr lang="en-US" dirty="0">
                <a:sym typeface="Wingdings" pitchFamily="2" charset="2"/>
              </a:rPr>
              <a:t></a:t>
            </a:r>
            <a:endParaRPr lang="en-US" dirty="0"/>
          </a:p>
        </p:txBody>
      </p:sp>
      <p:sp>
        <p:nvSpPr>
          <p:cNvPr id="55" name="Rectangle 54">
            <a:extLst>
              <a:ext uri="{FF2B5EF4-FFF2-40B4-BE49-F238E27FC236}">
                <a16:creationId xmlns:a16="http://schemas.microsoft.com/office/drawing/2014/main" id="{5724BA99-1A82-B44D-A135-0167DD18B17B}"/>
              </a:ext>
            </a:extLst>
          </p:cNvPr>
          <p:cNvSpPr/>
          <p:nvPr/>
        </p:nvSpPr>
        <p:spPr>
          <a:xfrm>
            <a:off x="6954982" y="5486400"/>
            <a:ext cx="1094509" cy="2355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1845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BE90-96D4-564A-BC87-D2D680BA522F}"/>
              </a:ext>
            </a:extLst>
          </p:cNvPr>
          <p:cNvSpPr>
            <a:spLocks noGrp="1"/>
          </p:cNvSpPr>
          <p:nvPr>
            <p:ph type="title"/>
          </p:nvPr>
        </p:nvSpPr>
        <p:spPr/>
        <p:txBody>
          <a:bodyPr/>
          <a:lstStyle/>
          <a:p>
            <a:r>
              <a:rPr lang="en-US" dirty="0"/>
              <a:t>PRACTICAL!</a:t>
            </a:r>
          </a:p>
        </p:txBody>
      </p:sp>
      <p:sp>
        <p:nvSpPr>
          <p:cNvPr id="3" name="Content Placeholder 2">
            <a:extLst>
              <a:ext uri="{FF2B5EF4-FFF2-40B4-BE49-F238E27FC236}">
                <a16:creationId xmlns:a16="http://schemas.microsoft.com/office/drawing/2014/main" id="{89FB4977-8CA0-9E44-BD6F-A87FAAC7373A}"/>
              </a:ext>
            </a:extLst>
          </p:cNvPr>
          <p:cNvSpPr>
            <a:spLocks noGrp="1"/>
          </p:cNvSpPr>
          <p:nvPr>
            <p:ph idx="1"/>
          </p:nvPr>
        </p:nvSpPr>
        <p:spPr/>
        <p:txBody>
          <a:bodyPr/>
          <a:lstStyle/>
          <a:p>
            <a:r>
              <a:rPr lang="en-US" dirty="0"/>
              <a:t>Copy the folder : faculty/</a:t>
            </a:r>
            <a:r>
              <a:rPr lang="en-US" dirty="0" err="1"/>
              <a:t>michel</a:t>
            </a:r>
            <a:r>
              <a:rPr lang="en-US" dirty="0"/>
              <a:t>/2019/practical_1</a:t>
            </a:r>
          </a:p>
          <a:p>
            <a:endParaRPr lang="en-US" dirty="0"/>
          </a:p>
          <a:p>
            <a:r>
              <a:rPr lang="en-US" dirty="0"/>
              <a:t>open the </a:t>
            </a:r>
            <a:r>
              <a:rPr lang="en-US" dirty="0" err="1"/>
              <a:t>Rstudio</a:t>
            </a:r>
            <a:r>
              <a:rPr lang="en-US" dirty="0"/>
              <a:t> project by </a:t>
            </a:r>
            <a:r>
              <a:rPr lang="en-US" dirty="0" err="1"/>
              <a:t>doubleclicking</a:t>
            </a:r>
            <a:r>
              <a:rPr lang="en-US" dirty="0"/>
              <a:t>: </a:t>
            </a:r>
            <a:r>
              <a:rPr lang="en-US" dirty="0" err="1"/>
              <a:t>practical.Rproj</a:t>
            </a:r>
            <a:endParaRPr lang="en-US" dirty="0"/>
          </a:p>
          <a:p>
            <a:endParaRPr lang="en-US" dirty="0"/>
          </a:p>
          <a:p>
            <a:r>
              <a:rPr lang="en-US" dirty="0"/>
              <a:t>Run the code up to line 24, this took ~ 3-5 minutes on my laptop (fingers crossed it will finish </a:t>
            </a:r>
            <a:r>
              <a:rPr lang="en-US" dirty="0" err="1"/>
              <a:t>soonish</a:t>
            </a:r>
            <a:r>
              <a:rPr lang="en-US" dirty="0"/>
              <a:t> on yours…)</a:t>
            </a:r>
          </a:p>
        </p:txBody>
      </p:sp>
    </p:spTree>
    <p:extLst>
      <p:ext uri="{BB962C8B-B14F-4D97-AF65-F5344CB8AC3E}">
        <p14:creationId xmlns:p14="http://schemas.microsoft.com/office/powerpoint/2010/main" val="297146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2B32-F4EB-4D44-962B-98FD0046AF18}"/>
              </a:ext>
            </a:extLst>
          </p:cNvPr>
          <p:cNvSpPr>
            <a:spLocks noGrp="1"/>
          </p:cNvSpPr>
          <p:nvPr>
            <p:ph type="title"/>
          </p:nvPr>
        </p:nvSpPr>
        <p:spPr/>
        <p:txBody>
          <a:bodyPr/>
          <a:lstStyle/>
          <a:p>
            <a:r>
              <a:rPr lang="en-US" dirty="0"/>
              <a:t>The wish to explore genetic correlations between traits is universal</a:t>
            </a:r>
          </a:p>
        </p:txBody>
      </p:sp>
      <p:sp>
        <p:nvSpPr>
          <p:cNvPr id="3" name="Content Placeholder 2">
            <a:extLst>
              <a:ext uri="{FF2B5EF4-FFF2-40B4-BE49-F238E27FC236}">
                <a16:creationId xmlns:a16="http://schemas.microsoft.com/office/drawing/2014/main" id="{8046B4E2-1AF4-644E-8DBE-6B6C78EF0085}"/>
              </a:ext>
            </a:extLst>
          </p:cNvPr>
          <p:cNvSpPr>
            <a:spLocks noGrp="1"/>
          </p:cNvSpPr>
          <p:nvPr>
            <p:ph idx="1"/>
          </p:nvPr>
        </p:nvSpPr>
        <p:spPr/>
        <p:txBody>
          <a:bodyPr/>
          <a:lstStyle/>
          <a:p>
            <a:r>
              <a:rPr lang="en-US" dirty="0"/>
              <a:t>Most GWAS correlate their trait of interest with a set of potentially related traits.</a:t>
            </a:r>
          </a:p>
          <a:p>
            <a:endParaRPr lang="en-US" dirty="0"/>
          </a:p>
          <a:p>
            <a:r>
              <a:rPr lang="en-US" dirty="0"/>
              <a:t>This has become a standard figure in any large GWAS effort.</a:t>
            </a:r>
          </a:p>
        </p:txBody>
      </p:sp>
    </p:spTree>
    <p:extLst>
      <p:ext uri="{BB962C8B-B14F-4D97-AF65-F5344CB8AC3E}">
        <p14:creationId xmlns:p14="http://schemas.microsoft.com/office/powerpoint/2010/main" val="4274222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BE90-96D4-564A-BC87-D2D680BA522F}"/>
              </a:ext>
            </a:extLst>
          </p:cNvPr>
          <p:cNvSpPr>
            <a:spLocks noGrp="1"/>
          </p:cNvSpPr>
          <p:nvPr>
            <p:ph type="title"/>
          </p:nvPr>
        </p:nvSpPr>
        <p:spPr/>
        <p:txBody>
          <a:bodyPr/>
          <a:lstStyle/>
          <a:p>
            <a:r>
              <a:rPr lang="en-US" dirty="0"/>
              <a:t>PRACTICAL!</a:t>
            </a:r>
          </a:p>
        </p:txBody>
      </p:sp>
      <p:sp>
        <p:nvSpPr>
          <p:cNvPr id="3" name="Content Placeholder 2">
            <a:extLst>
              <a:ext uri="{FF2B5EF4-FFF2-40B4-BE49-F238E27FC236}">
                <a16:creationId xmlns:a16="http://schemas.microsoft.com/office/drawing/2014/main" id="{89FB4977-8CA0-9E44-BD6F-A87FAAC7373A}"/>
              </a:ext>
            </a:extLst>
          </p:cNvPr>
          <p:cNvSpPr>
            <a:spLocks noGrp="1"/>
          </p:cNvSpPr>
          <p:nvPr>
            <p:ph idx="1"/>
          </p:nvPr>
        </p:nvSpPr>
        <p:spPr/>
        <p:txBody>
          <a:bodyPr>
            <a:normAutofit/>
          </a:bodyPr>
          <a:lstStyle/>
          <a:p>
            <a:r>
              <a:rPr lang="en-US" dirty="0"/>
              <a:t>I have provided munged GWAS </a:t>
            </a:r>
            <a:r>
              <a:rPr lang="en-US" dirty="0" err="1"/>
              <a:t>sumstats</a:t>
            </a:r>
            <a:r>
              <a:rPr lang="en-US" dirty="0"/>
              <a:t> for:</a:t>
            </a:r>
          </a:p>
          <a:p>
            <a:r>
              <a:rPr lang="en-US" dirty="0"/>
              <a:t>High blood pressure (BP)</a:t>
            </a:r>
          </a:p>
          <a:p>
            <a:r>
              <a:rPr lang="en-US" dirty="0"/>
              <a:t>BMI, smoking (packs per day in smokers), educational attainment (EA), ADHD</a:t>
            </a:r>
          </a:p>
          <a:p>
            <a:endParaRPr lang="en-US" dirty="0"/>
          </a:p>
          <a:p>
            <a:r>
              <a:rPr lang="en-US" dirty="0"/>
              <a:t>I provide a baseline model for you:</a:t>
            </a:r>
          </a:p>
          <a:p>
            <a:pPr lvl="2"/>
            <a:r>
              <a:rPr lang="en-US" dirty="0"/>
              <a:t>BP ~ smoking + EA + ADHD + BMI</a:t>
            </a:r>
          </a:p>
          <a:p>
            <a:pPr lvl="2"/>
            <a:r>
              <a:rPr lang="en-US" dirty="0"/>
              <a:t>And all correlations between the variables on the right hand side</a:t>
            </a:r>
          </a:p>
        </p:txBody>
      </p:sp>
    </p:spTree>
    <p:extLst>
      <p:ext uri="{BB962C8B-B14F-4D97-AF65-F5344CB8AC3E}">
        <p14:creationId xmlns:p14="http://schemas.microsoft.com/office/powerpoint/2010/main" val="4273693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BE90-96D4-564A-BC87-D2D680BA522F}"/>
              </a:ext>
            </a:extLst>
          </p:cNvPr>
          <p:cNvSpPr>
            <a:spLocks noGrp="1"/>
          </p:cNvSpPr>
          <p:nvPr>
            <p:ph type="title"/>
          </p:nvPr>
        </p:nvSpPr>
        <p:spPr/>
        <p:txBody>
          <a:bodyPr/>
          <a:lstStyle/>
          <a:p>
            <a:r>
              <a:rPr lang="en-US" dirty="0"/>
              <a:t>PRACTICAL!</a:t>
            </a:r>
          </a:p>
        </p:txBody>
      </p:sp>
      <p:sp>
        <p:nvSpPr>
          <p:cNvPr id="3" name="Content Placeholder 2">
            <a:extLst>
              <a:ext uri="{FF2B5EF4-FFF2-40B4-BE49-F238E27FC236}">
                <a16:creationId xmlns:a16="http://schemas.microsoft.com/office/drawing/2014/main" id="{89FB4977-8CA0-9E44-BD6F-A87FAAC7373A}"/>
              </a:ext>
            </a:extLst>
          </p:cNvPr>
          <p:cNvSpPr>
            <a:spLocks noGrp="1"/>
          </p:cNvSpPr>
          <p:nvPr>
            <p:ph idx="1"/>
          </p:nvPr>
        </p:nvSpPr>
        <p:spPr/>
        <p:txBody>
          <a:bodyPr>
            <a:normAutofit/>
          </a:bodyPr>
          <a:lstStyle/>
          <a:p>
            <a:pPr marL="0" indent="0">
              <a:buNone/>
            </a:pPr>
            <a:r>
              <a:rPr lang="en-US" dirty="0"/>
              <a:t>I provide a baseline model for you:</a:t>
            </a:r>
          </a:p>
          <a:p>
            <a:pPr lvl="2"/>
            <a:r>
              <a:rPr lang="en-US" dirty="0"/>
              <a:t>BP ~ smoking + EA + ADHD + BMI</a:t>
            </a:r>
          </a:p>
          <a:p>
            <a:pPr lvl="2"/>
            <a:r>
              <a:rPr lang="en-US" dirty="0"/>
              <a:t>And all correlations between the variables on the right hand side</a:t>
            </a:r>
          </a:p>
          <a:p>
            <a:pPr lvl="2"/>
            <a:endParaRPr lang="en-US" dirty="0"/>
          </a:p>
          <a:p>
            <a:pPr marL="914400" lvl="2" indent="0">
              <a:buNone/>
            </a:pPr>
            <a:endParaRPr lang="en-US" dirty="0"/>
          </a:p>
        </p:txBody>
      </p:sp>
      <p:sp>
        <p:nvSpPr>
          <p:cNvPr id="5" name="Rectangle 4">
            <a:extLst>
              <a:ext uri="{FF2B5EF4-FFF2-40B4-BE49-F238E27FC236}">
                <a16:creationId xmlns:a16="http://schemas.microsoft.com/office/drawing/2014/main" id="{A7EB9641-1630-404C-8922-130D25D86BFE}"/>
              </a:ext>
            </a:extLst>
          </p:cNvPr>
          <p:cNvSpPr/>
          <p:nvPr/>
        </p:nvSpPr>
        <p:spPr>
          <a:xfrm>
            <a:off x="3229897" y="4498257"/>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BP</a:t>
            </a:r>
          </a:p>
        </p:txBody>
      </p:sp>
      <p:sp>
        <p:nvSpPr>
          <p:cNvPr id="7" name="Rectangle 6">
            <a:extLst>
              <a:ext uri="{FF2B5EF4-FFF2-40B4-BE49-F238E27FC236}">
                <a16:creationId xmlns:a16="http://schemas.microsoft.com/office/drawing/2014/main" id="{C9BF3E59-7CA0-4846-B100-9282ABF123CC}"/>
              </a:ext>
            </a:extLst>
          </p:cNvPr>
          <p:cNvSpPr/>
          <p:nvPr/>
        </p:nvSpPr>
        <p:spPr>
          <a:xfrm>
            <a:off x="4857135" y="3440855"/>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Smk</a:t>
            </a:r>
            <a:endParaRPr lang="en-US" dirty="0"/>
          </a:p>
        </p:txBody>
      </p:sp>
      <p:sp>
        <p:nvSpPr>
          <p:cNvPr id="8" name="Rectangle 7">
            <a:extLst>
              <a:ext uri="{FF2B5EF4-FFF2-40B4-BE49-F238E27FC236}">
                <a16:creationId xmlns:a16="http://schemas.microsoft.com/office/drawing/2014/main" id="{5F79140D-8BCD-894D-9D96-600BB0B04900}"/>
              </a:ext>
            </a:extLst>
          </p:cNvPr>
          <p:cNvSpPr/>
          <p:nvPr/>
        </p:nvSpPr>
        <p:spPr>
          <a:xfrm>
            <a:off x="4857135" y="4218037"/>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EA</a:t>
            </a:r>
          </a:p>
        </p:txBody>
      </p:sp>
      <p:sp>
        <p:nvSpPr>
          <p:cNvPr id="9" name="Rectangle 8">
            <a:extLst>
              <a:ext uri="{FF2B5EF4-FFF2-40B4-BE49-F238E27FC236}">
                <a16:creationId xmlns:a16="http://schemas.microsoft.com/office/drawing/2014/main" id="{C74E995B-E8D2-0547-9952-DA07AB8F8563}"/>
              </a:ext>
            </a:extLst>
          </p:cNvPr>
          <p:cNvSpPr/>
          <p:nvPr/>
        </p:nvSpPr>
        <p:spPr>
          <a:xfrm>
            <a:off x="4857135" y="4995219"/>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ADH</a:t>
            </a:r>
          </a:p>
        </p:txBody>
      </p:sp>
      <p:sp>
        <p:nvSpPr>
          <p:cNvPr id="10" name="Rectangle 9">
            <a:extLst>
              <a:ext uri="{FF2B5EF4-FFF2-40B4-BE49-F238E27FC236}">
                <a16:creationId xmlns:a16="http://schemas.microsoft.com/office/drawing/2014/main" id="{CBA8CCF0-F3D6-5B43-AFB6-C93429113C34}"/>
              </a:ext>
            </a:extLst>
          </p:cNvPr>
          <p:cNvSpPr/>
          <p:nvPr/>
        </p:nvSpPr>
        <p:spPr>
          <a:xfrm>
            <a:off x="4857135" y="5772401"/>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BMI</a:t>
            </a:r>
          </a:p>
        </p:txBody>
      </p:sp>
      <p:cxnSp>
        <p:nvCxnSpPr>
          <p:cNvPr id="12" name="Straight Arrow Connector 11">
            <a:extLst>
              <a:ext uri="{FF2B5EF4-FFF2-40B4-BE49-F238E27FC236}">
                <a16:creationId xmlns:a16="http://schemas.microsoft.com/office/drawing/2014/main" id="{A27DD08E-BC26-024A-AEE3-60B9A4196290}"/>
              </a:ext>
            </a:extLst>
          </p:cNvPr>
          <p:cNvCxnSpPr>
            <a:stCxn id="7" idx="1"/>
          </p:cNvCxnSpPr>
          <p:nvPr/>
        </p:nvCxnSpPr>
        <p:spPr>
          <a:xfrm flipH="1">
            <a:off x="3849329" y="3721075"/>
            <a:ext cx="1007806" cy="105740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 name="Straight Arrow Connector 13">
            <a:extLst>
              <a:ext uri="{FF2B5EF4-FFF2-40B4-BE49-F238E27FC236}">
                <a16:creationId xmlns:a16="http://schemas.microsoft.com/office/drawing/2014/main" id="{663AB6A1-A8A3-544A-BE68-5983A809903F}"/>
              </a:ext>
            </a:extLst>
          </p:cNvPr>
          <p:cNvCxnSpPr>
            <a:stCxn id="8" idx="1"/>
            <a:endCxn id="5" idx="3"/>
          </p:cNvCxnSpPr>
          <p:nvPr/>
        </p:nvCxnSpPr>
        <p:spPr>
          <a:xfrm flipH="1">
            <a:off x="3849329" y="4498257"/>
            <a:ext cx="1007806" cy="28022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6" name="Straight Arrow Connector 15">
            <a:extLst>
              <a:ext uri="{FF2B5EF4-FFF2-40B4-BE49-F238E27FC236}">
                <a16:creationId xmlns:a16="http://schemas.microsoft.com/office/drawing/2014/main" id="{C7FF071F-ED91-FB4A-8777-C5E2538E706A}"/>
              </a:ext>
            </a:extLst>
          </p:cNvPr>
          <p:cNvCxnSpPr>
            <a:stCxn id="9" idx="1"/>
            <a:endCxn id="5" idx="3"/>
          </p:cNvCxnSpPr>
          <p:nvPr/>
        </p:nvCxnSpPr>
        <p:spPr>
          <a:xfrm flipH="1" flipV="1">
            <a:off x="3849329" y="4778477"/>
            <a:ext cx="1007806" cy="49696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8" name="Straight Arrow Connector 17">
            <a:extLst>
              <a:ext uri="{FF2B5EF4-FFF2-40B4-BE49-F238E27FC236}">
                <a16:creationId xmlns:a16="http://schemas.microsoft.com/office/drawing/2014/main" id="{8FB1130A-CCB5-8541-9BCF-1008EF2239BA}"/>
              </a:ext>
            </a:extLst>
          </p:cNvPr>
          <p:cNvCxnSpPr>
            <a:stCxn id="10" idx="1"/>
            <a:endCxn id="5" idx="3"/>
          </p:cNvCxnSpPr>
          <p:nvPr/>
        </p:nvCxnSpPr>
        <p:spPr>
          <a:xfrm flipH="1" flipV="1">
            <a:off x="3849329" y="4778477"/>
            <a:ext cx="1007806" cy="127414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0" name="Curved Connector 19">
            <a:extLst>
              <a:ext uri="{FF2B5EF4-FFF2-40B4-BE49-F238E27FC236}">
                <a16:creationId xmlns:a16="http://schemas.microsoft.com/office/drawing/2014/main" id="{A6FB5173-9617-1540-A8CF-1CB2A29A847A}"/>
              </a:ext>
            </a:extLst>
          </p:cNvPr>
          <p:cNvCxnSpPr>
            <a:stCxn id="7" idx="3"/>
            <a:endCxn id="8" idx="3"/>
          </p:cNvCxnSpPr>
          <p:nvPr/>
        </p:nvCxnSpPr>
        <p:spPr>
          <a:xfrm>
            <a:off x="5476567" y="3721075"/>
            <a:ext cx="12700" cy="777182"/>
          </a:xfrm>
          <a:prstGeom prst="curvedConnector3">
            <a:avLst>
              <a:gd name="adj1" fmla="val 1800000"/>
            </a:avLst>
          </a:prstGeom>
          <a:ln>
            <a:headEnd type="triangle"/>
            <a:tailEnd type="triangle"/>
          </a:ln>
        </p:spPr>
        <p:style>
          <a:lnRef idx="2">
            <a:schemeClr val="dk1"/>
          </a:lnRef>
          <a:fillRef idx="1">
            <a:schemeClr val="lt1"/>
          </a:fillRef>
          <a:effectRef idx="0">
            <a:schemeClr val="dk1"/>
          </a:effectRef>
          <a:fontRef idx="minor">
            <a:schemeClr val="dk1"/>
          </a:fontRef>
        </p:style>
      </p:cxnSp>
      <p:cxnSp>
        <p:nvCxnSpPr>
          <p:cNvPr id="26" name="Curved Connector 25">
            <a:extLst>
              <a:ext uri="{FF2B5EF4-FFF2-40B4-BE49-F238E27FC236}">
                <a16:creationId xmlns:a16="http://schemas.microsoft.com/office/drawing/2014/main" id="{21417A38-9BF0-494F-BB34-F93D17C4A2B9}"/>
              </a:ext>
            </a:extLst>
          </p:cNvPr>
          <p:cNvCxnSpPr>
            <a:stCxn id="8" idx="3"/>
            <a:endCxn id="9" idx="3"/>
          </p:cNvCxnSpPr>
          <p:nvPr/>
        </p:nvCxnSpPr>
        <p:spPr>
          <a:xfrm>
            <a:off x="5476567" y="4498257"/>
            <a:ext cx="12700" cy="777182"/>
          </a:xfrm>
          <a:prstGeom prst="curvedConnector3">
            <a:avLst>
              <a:gd name="adj1" fmla="val 1800000"/>
            </a:avLst>
          </a:prstGeom>
          <a:ln>
            <a:headEnd type="triangle"/>
            <a:tailEnd type="triangle"/>
          </a:ln>
        </p:spPr>
        <p:style>
          <a:lnRef idx="2">
            <a:schemeClr val="dk1"/>
          </a:lnRef>
          <a:fillRef idx="1">
            <a:schemeClr val="lt1"/>
          </a:fillRef>
          <a:effectRef idx="0">
            <a:schemeClr val="dk1"/>
          </a:effectRef>
          <a:fontRef idx="minor">
            <a:schemeClr val="dk1"/>
          </a:fontRef>
        </p:style>
      </p:cxnSp>
      <p:cxnSp>
        <p:nvCxnSpPr>
          <p:cNvPr id="28" name="Curved Connector 27">
            <a:extLst>
              <a:ext uri="{FF2B5EF4-FFF2-40B4-BE49-F238E27FC236}">
                <a16:creationId xmlns:a16="http://schemas.microsoft.com/office/drawing/2014/main" id="{1D7D2334-A47E-8B40-8B39-8ED84CACC345}"/>
              </a:ext>
            </a:extLst>
          </p:cNvPr>
          <p:cNvCxnSpPr>
            <a:stCxn id="9" idx="3"/>
            <a:endCxn id="10" idx="3"/>
          </p:cNvCxnSpPr>
          <p:nvPr/>
        </p:nvCxnSpPr>
        <p:spPr>
          <a:xfrm>
            <a:off x="5476567" y="5275439"/>
            <a:ext cx="12700" cy="777182"/>
          </a:xfrm>
          <a:prstGeom prst="curvedConnector3">
            <a:avLst>
              <a:gd name="adj1" fmla="val 1800000"/>
            </a:avLst>
          </a:prstGeom>
          <a:ln>
            <a:headEnd type="triangle"/>
            <a:tailEnd type="triangle"/>
          </a:ln>
        </p:spPr>
        <p:style>
          <a:lnRef idx="2">
            <a:schemeClr val="dk1"/>
          </a:lnRef>
          <a:fillRef idx="1">
            <a:schemeClr val="lt1"/>
          </a:fillRef>
          <a:effectRef idx="0">
            <a:schemeClr val="dk1"/>
          </a:effectRef>
          <a:fontRef idx="minor">
            <a:schemeClr val="dk1"/>
          </a:fontRef>
        </p:style>
      </p:cxnSp>
      <p:cxnSp>
        <p:nvCxnSpPr>
          <p:cNvPr id="32" name="Curved Connector 31">
            <a:extLst>
              <a:ext uri="{FF2B5EF4-FFF2-40B4-BE49-F238E27FC236}">
                <a16:creationId xmlns:a16="http://schemas.microsoft.com/office/drawing/2014/main" id="{267D1854-7B4C-764D-B479-6809EDE1D65E}"/>
              </a:ext>
            </a:extLst>
          </p:cNvPr>
          <p:cNvCxnSpPr>
            <a:stCxn id="7" idx="3"/>
            <a:endCxn id="9" idx="3"/>
          </p:cNvCxnSpPr>
          <p:nvPr/>
        </p:nvCxnSpPr>
        <p:spPr>
          <a:xfrm>
            <a:off x="5476567" y="3721075"/>
            <a:ext cx="12700" cy="1554364"/>
          </a:xfrm>
          <a:prstGeom prst="curvedConnector3">
            <a:avLst>
              <a:gd name="adj1" fmla="val 4354843"/>
            </a:avLst>
          </a:prstGeom>
          <a:ln>
            <a:headEnd type="triangle"/>
            <a:tailEnd type="triangle"/>
          </a:ln>
        </p:spPr>
        <p:style>
          <a:lnRef idx="2">
            <a:schemeClr val="dk1"/>
          </a:lnRef>
          <a:fillRef idx="1">
            <a:schemeClr val="lt1"/>
          </a:fillRef>
          <a:effectRef idx="0">
            <a:schemeClr val="dk1"/>
          </a:effectRef>
          <a:fontRef idx="minor">
            <a:schemeClr val="dk1"/>
          </a:fontRef>
        </p:style>
      </p:cxnSp>
      <p:cxnSp>
        <p:nvCxnSpPr>
          <p:cNvPr id="35" name="Curved Connector 34">
            <a:extLst>
              <a:ext uri="{FF2B5EF4-FFF2-40B4-BE49-F238E27FC236}">
                <a16:creationId xmlns:a16="http://schemas.microsoft.com/office/drawing/2014/main" id="{DDF6FB0A-F796-F942-8909-CECBAD05D34F}"/>
              </a:ext>
            </a:extLst>
          </p:cNvPr>
          <p:cNvCxnSpPr>
            <a:stCxn id="8" idx="3"/>
            <a:endCxn id="10" idx="3"/>
          </p:cNvCxnSpPr>
          <p:nvPr/>
        </p:nvCxnSpPr>
        <p:spPr>
          <a:xfrm>
            <a:off x="5476567" y="4498257"/>
            <a:ext cx="12700" cy="1554364"/>
          </a:xfrm>
          <a:prstGeom prst="curvedConnector3">
            <a:avLst>
              <a:gd name="adj1" fmla="val 4006457"/>
            </a:avLst>
          </a:prstGeom>
          <a:ln>
            <a:headEnd type="triangle"/>
            <a:tailEnd type="triangle"/>
          </a:ln>
        </p:spPr>
        <p:style>
          <a:lnRef idx="2">
            <a:schemeClr val="dk1"/>
          </a:lnRef>
          <a:fillRef idx="1">
            <a:schemeClr val="lt1"/>
          </a:fillRef>
          <a:effectRef idx="0">
            <a:schemeClr val="dk1"/>
          </a:effectRef>
          <a:fontRef idx="minor">
            <a:schemeClr val="dk1"/>
          </a:fontRef>
        </p:style>
      </p:cxnSp>
      <p:cxnSp>
        <p:nvCxnSpPr>
          <p:cNvPr id="38" name="Curved Connector 37">
            <a:extLst>
              <a:ext uri="{FF2B5EF4-FFF2-40B4-BE49-F238E27FC236}">
                <a16:creationId xmlns:a16="http://schemas.microsoft.com/office/drawing/2014/main" id="{960F9ACB-17BD-FF47-BAA3-5442346F94A0}"/>
              </a:ext>
            </a:extLst>
          </p:cNvPr>
          <p:cNvCxnSpPr>
            <a:cxnSpLocks/>
            <a:stCxn id="7" idx="3"/>
            <a:endCxn id="10" idx="3"/>
          </p:cNvCxnSpPr>
          <p:nvPr/>
        </p:nvCxnSpPr>
        <p:spPr>
          <a:xfrm>
            <a:off x="5476567" y="3721075"/>
            <a:ext cx="12700" cy="2331546"/>
          </a:xfrm>
          <a:prstGeom prst="curvedConnector3">
            <a:avLst>
              <a:gd name="adj1" fmla="val 5632260"/>
            </a:avLst>
          </a:prstGeom>
          <a:ln>
            <a:headEnd type="triangle"/>
            <a:tailEnd type="triangle"/>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2434591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26E8-EA90-6749-9830-3EDD2BC6BD5F}"/>
              </a:ext>
            </a:extLst>
          </p:cNvPr>
          <p:cNvSpPr>
            <a:spLocks noGrp="1"/>
          </p:cNvSpPr>
          <p:nvPr>
            <p:ph type="title"/>
          </p:nvPr>
        </p:nvSpPr>
        <p:spPr/>
        <p:txBody>
          <a:bodyPr/>
          <a:lstStyle/>
          <a:p>
            <a:r>
              <a:rPr lang="en-US" dirty="0"/>
              <a:t>PRACTICAL</a:t>
            </a:r>
          </a:p>
        </p:txBody>
      </p:sp>
      <p:sp>
        <p:nvSpPr>
          <p:cNvPr id="3" name="Content Placeholder 2">
            <a:extLst>
              <a:ext uri="{FF2B5EF4-FFF2-40B4-BE49-F238E27FC236}">
                <a16:creationId xmlns:a16="http://schemas.microsoft.com/office/drawing/2014/main" id="{0FD6CA48-2E70-ED41-8F39-E18E6EB03B24}"/>
              </a:ext>
            </a:extLst>
          </p:cNvPr>
          <p:cNvSpPr>
            <a:spLocks noGrp="1"/>
          </p:cNvSpPr>
          <p:nvPr>
            <p:ph idx="1"/>
          </p:nvPr>
        </p:nvSpPr>
        <p:spPr/>
        <p:txBody>
          <a:bodyPr>
            <a:normAutofit lnSpcReduction="10000"/>
          </a:bodyPr>
          <a:lstStyle/>
          <a:p>
            <a:r>
              <a:rPr lang="en-US" dirty="0"/>
              <a:t>But we are scientists, and we don’t want to fool </a:t>
            </a:r>
            <a:r>
              <a:rPr lang="en-US" dirty="0" err="1"/>
              <a:t>ourselfs</a:t>
            </a:r>
            <a:r>
              <a:rPr lang="en-US" dirty="0"/>
              <a:t>, so you must write your model(s) down on paper, as away of preregistering them!</a:t>
            </a:r>
          </a:p>
          <a:p>
            <a:endParaRPr lang="en-US" dirty="0"/>
          </a:p>
          <a:p>
            <a:r>
              <a:rPr lang="en-US" dirty="0"/>
              <a:t>I preregister the following  (silly!!) model:</a:t>
            </a:r>
          </a:p>
          <a:p>
            <a:pPr marL="0" indent="0">
              <a:buNone/>
            </a:pPr>
            <a:r>
              <a:rPr lang="en-US" dirty="0" err="1"/>
              <a:t>michel.model</a:t>
            </a:r>
            <a:r>
              <a:rPr lang="en-US" dirty="0"/>
              <a:t> &lt;- “ BP ~ ADHD + EA</a:t>
            </a:r>
          </a:p>
          <a:p>
            <a:pPr marL="0" indent="0">
              <a:buNone/>
            </a:pPr>
            <a:r>
              <a:rPr lang="en-US" dirty="0"/>
              <a:t>			ADHD ~ BMI + smoking</a:t>
            </a:r>
          </a:p>
          <a:p>
            <a:pPr marL="0" indent="0">
              <a:buNone/>
            </a:pPr>
            <a:r>
              <a:rPr lang="en-US" dirty="0"/>
              <a:t>			EA ~ BMI + smoking</a:t>
            </a:r>
          </a:p>
          <a:p>
            <a:pPr marL="0" indent="0">
              <a:buNone/>
            </a:pPr>
            <a:r>
              <a:rPr lang="en-US" dirty="0"/>
              <a:t>			BMI ~~ smoking”</a:t>
            </a:r>
          </a:p>
          <a:p>
            <a:pPr marL="0" indent="0">
              <a:buNone/>
            </a:pPr>
            <a:r>
              <a:rPr lang="en-US" dirty="0"/>
              <a:t>			</a:t>
            </a:r>
          </a:p>
        </p:txBody>
      </p:sp>
    </p:spTree>
    <p:extLst>
      <p:ext uri="{BB962C8B-B14F-4D97-AF65-F5344CB8AC3E}">
        <p14:creationId xmlns:p14="http://schemas.microsoft.com/office/powerpoint/2010/main" val="125553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5B40-D750-394F-9FD6-77C2C1D18E5C}"/>
              </a:ext>
            </a:extLst>
          </p:cNvPr>
          <p:cNvSpPr>
            <a:spLocks noGrp="1"/>
          </p:cNvSpPr>
          <p:nvPr>
            <p:ph type="title"/>
          </p:nvPr>
        </p:nvSpPr>
        <p:spPr/>
        <p:txBody>
          <a:bodyPr/>
          <a:lstStyle/>
          <a:p>
            <a:r>
              <a:rPr lang="en-US" dirty="0"/>
              <a:t>Michel’s preregistration</a:t>
            </a:r>
          </a:p>
        </p:txBody>
      </p:sp>
      <p:sp>
        <p:nvSpPr>
          <p:cNvPr id="4" name="Rectangle 3">
            <a:extLst>
              <a:ext uri="{FF2B5EF4-FFF2-40B4-BE49-F238E27FC236}">
                <a16:creationId xmlns:a16="http://schemas.microsoft.com/office/drawing/2014/main" id="{9C4A209B-3F1A-F547-A516-2AE0E3A2D58B}"/>
              </a:ext>
            </a:extLst>
          </p:cNvPr>
          <p:cNvSpPr/>
          <p:nvPr/>
        </p:nvSpPr>
        <p:spPr>
          <a:xfrm>
            <a:off x="4033460" y="3265203"/>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BP</a:t>
            </a:r>
          </a:p>
        </p:txBody>
      </p:sp>
      <p:sp>
        <p:nvSpPr>
          <p:cNvPr id="5" name="Rectangle 4">
            <a:extLst>
              <a:ext uri="{FF2B5EF4-FFF2-40B4-BE49-F238E27FC236}">
                <a16:creationId xmlns:a16="http://schemas.microsoft.com/office/drawing/2014/main" id="{22444438-B0C2-7D43-8660-4E532619A1BD}"/>
              </a:ext>
            </a:extLst>
          </p:cNvPr>
          <p:cNvSpPr/>
          <p:nvPr/>
        </p:nvSpPr>
        <p:spPr>
          <a:xfrm>
            <a:off x="7482124" y="2966658"/>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Smk</a:t>
            </a:r>
            <a:endParaRPr lang="en-US" dirty="0"/>
          </a:p>
        </p:txBody>
      </p:sp>
      <p:sp>
        <p:nvSpPr>
          <p:cNvPr id="6" name="Rectangle 5">
            <a:extLst>
              <a:ext uri="{FF2B5EF4-FFF2-40B4-BE49-F238E27FC236}">
                <a16:creationId xmlns:a16="http://schemas.microsoft.com/office/drawing/2014/main" id="{FF00E360-31EA-9147-A1D7-4D3B1A5FEA1B}"/>
              </a:ext>
            </a:extLst>
          </p:cNvPr>
          <p:cNvSpPr/>
          <p:nvPr/>
        </p:nvSpPr>
        <p:spPr>
          <a:xfrm>
            <a:off x="5660698" y="2984983"/>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EA</a:t>
            </a:r>
          </a:p>
        </p:txBody>
      </p:sp>
      <p:sp>
        <p:nvSpPr>
          <p:cNvPr id="7" name="Rectangle 6">
            <a:extLst>
              <a:ext uri="{FF2B5EF4-FFF2-40B4-BE49-F238E27FC236}">
                <a16:creationId xmlns:a16="http://schemas.microsoft.com/office/drawing/2014/main" id="{FCABEEF0-44B6-AB4B-A47D-E88CB5BA2161}"/>
              </a:ext>
            </a:extLst>
          </p:cNvPr>
          <p:cNvSpPr/>
          <p:nvPr/>
        </p:nvSpPr>
        <p:spPr>
          <a:xfrm>
            <a:off x="5660698" y="3762165"/>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ADH</a:t>
            </a:r>
          </a:p>
        </p:txBody>
      </p:sp>
      <p:sp>
        <p:nvSpPr>
          <p:cNvPr id="8" name="Rectangle 7">
            <a:extLst>
              <a:ext uri="{FF2B5EF4-FFF2-40B4-BE49-F238E27FC236}">
                <a16:creationId xmlns:a16="http://schemas.microsoft.com/office/drawing/2014/main" id="{095D233E-D094-4E40-A7E4-0D18826BF559}"/>
              </a:ext>
            </a:extLst>
          </p:cNvPr>
          <p:cNvSpPr/>
          <p:nvPr/>
        </p:nvSpPr>
        <p:spPr>
          <a:xfrm>
            <a:off x="7482124" y="3762164"/>
            <a:ext cx="619432" cy="560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BMI</a:t>
            </a:r>
          </a:p>
        </p:txBody>
      </p:sp>
      <p:cxnSp>
        <p:nvCxnSpPr>
          <p:cNvPr id="9" name="Straight Arrow Connector 8">
            <a:extLst>
              <a:ext uri="{FF2B5EF4-FFF2-40B4-BE49-F238E27FC236}">
                <a16:creationId xmlns:a16="http://schemas.microsoft.com/office/drawing/2014/main" id="{958F1FF2-62EA-3F44-AEE0-AE44E3EEFA81}"/>
              </a:ext>
            </a:extLst>
          </p:cNvPr>
          <p:cNvCxnSpPr>
            <a:cxnSpLocks/>
          </p:cNvCxnSpPr>
          <p:nvPr/>
        </p:nvCxnSpPr>
        <p:spPr>
          <a:xfrm flipH="1" flipV="1">
            <a:off x="6280130" y="3097606"/>
            <a:ext cx="1201994" cy="3419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 name="Straight Arrow Connector 9">
            <a:extLst>
              <a:ext uri="{FF2B5EF4-FFF2-40B4-BE49-F238E27FC236}">
                <a16:creationId xmlns:a16="http://schemas.microsoft.com/office/drawing/2014/main" id="{58241463-0744-CC4C-8C75-8AA8662B75F4}"/>
              </a:ext>
            </a:extLst>
          </p:cNvPr>
          <p:cNvCxnSpPr>
            <a:stCxn id="6" idx="1"/>
            <a:endCxn id="4" idx="3"/>
          </p:cNvCxnSpPr>
          <p:nvPr/>
        </p:nvCxnSpPr>
        <p:spPr>
          <a:xfrm flipH="1">
            <a:off x="4652892" y="3265203"/>
            <a:ext cx="1007806" cy="28022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 name="Straight Arrow Connector 10">
            <a:extLst>
              <a:ext uri="{FF2B5EF4-FFF2-40B4-BE49-F238E27FC236}">
                <a16:creationId xmlns:a16="http://schemas.microsoft.com/office/drawing/2014/main" id="{E1D1C5E1-D33F-D248-8665-0DA4096759AE}"/>
              </a:ext>
            </a:extLst>
          </p:cNvPr>
          <p:cNvCxnSpPr>
            <a:stCxn id="7" idx="1"/>
            <a:endCxn id="4" idx="3"/>
          </p:cNvCxnSpPr>
          <p:nvPr/>
        </p:nvCxnSpPr>
        <p:spPr>
          <a:xfrm flipH="1" flipV="1">
            <a:off x="4652892" y="3545423"/>
            <a:ext cx="1007806" cy="49696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 name="Straight Arrow Connector 11">
            <a:extLst>
              <a:ext uri="{FF2B5EF4-FFF2-40B4-BE49-F238E27FC236}">
                <a16:creationId xmlns:a16="http://schemas.microsoft.com/office/drawing/2014/main" id="{70222829-09CF-F946-9138-BC321496F282}"/>
              </a:ext>
            </a:extLst>
          </p:cNvPr>
          <p:cNvCxnSpPr>
            <a:cxnSpLocks/>
          </p:cNvCxnSpPr>
          <p:nvPr/>
        </p:nvCxnSpPr>
        <p:spPr>
          <a:xfrm flipH="1">
            <a:off x="6280130" y="4209980"/>
            <a:ext cx="1201994" cy="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8" name="Curved Connector 17">
            <a:extLst>
              <a:ext uri="{FF2B5EF4-FFF2-40B4-BE49-F238E27FC236}">
                <a16:creationId xmlns:a16="http://schemas.microsoft.com/office/drawing/2014/main" id="{E75D3415-7C06-A242-A175-66AF3AD168DA}"/>
              </a:ext>
            </a:extLst>
          </p:cNvPr>
          <p:cNvCxnSpPr>
            <a:cxnSpLocks/>
          </p:cNvCxnSpPr>
          <p:nvPr/>
        </p:nvCxnSpPr>
        <p:spPr>
          <a:xfrm>
            <a:off x="8101556" y="3265202"/>
            <a:ext cx="12700" cy="795506"/>
          </a:xfrm>
          <a:prstGeom prst="curvedConnector3">
            <a:avLst>
              <a:gd name="adj1" fmla="val 3436362"/>
            </a:avLst>
          </a:prstGeom>
          <a:ln>
            <a:headEnd type="triangle"/>
            <a:tailEnd type="triangle"/>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926DB73A-FCF2-9D47-B59E-6C104CA997E3}"/>
              </a:ext>
            </a:extLst>
          </p:cNvPr>
          <p:cNvCxnSpPr>
            <a:cxnSpLocks/>
          </p:cNvCxnSpPr>
          <p:nvPr/>
        </p:nvCxnSpPr>
        <p:spPr>
          <a:xfrm flipH="1">
            <a:off x="6280130" y="3361507"/>
            <a:ext cx="1201994" cy="520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5B8FCD1-0F23-754E-88D5-6F73B7FDA415}"/>
              </a:ext>
            </a:extLst>
          </p:cNvPr>
          <p:cNvCxnSpPr>
            <a:cxnSpLocks/>
          </p:cNvCxnSpPr>
          <p:nvPr/>
        </p:nvCxnSpPr>
        <p:spPr>
          <a:xfrm flipH="1" flipV="1">
            <a:off x="6280130" y="3393685"/>
            <a:ext cx="1201994" cy="541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667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4E56-D9C6-4741-8457-7F7DBAD0E695}"/>
              </a:ext>
            </a:extLst>
          </p:cNvPr>
          <p:cNvSpPr>
            <a:spLocks noGrp="1"/>
          </p:cNvSpPr>
          <p:nvPr>
            <p:ph type="title"/>
          </p:nvPr>
        </p:nvSpPr>
        <p:spPr/>
        <p:txBody>
          <a:bodyPr/>
          <a:lstStyle/>
          <a:p>
            <a:r>
              <a:rPr lang="en-US" dirty="0"/>
              <a:t>Fit statistics I</a:t>
            </a:r>
          </a:p>
        </p:txBody>
      </p:sp>
      <p:sp>
        <p:nvSpPr>
          <p:cNvPr id="3" name="Content Placeholder 2">
            <a:extLst>
              <a:ext uri="{FF2B5EF4-FFF2-40B4-BE49-F238E27FC236}">
                <a16:creationId xmlns:a16="http://schemas.microsoft.com/office/drawing/2014/main" id="{085B3912-BDF5-254B-B845-278050E8EA5F}"/>
              </a:ext>
            </a:extLst>
          </p:cNvPr>
          <p:cNvSpPr>
            <a:spLocks noGrp="1"/>
          </p:cNvSpPr>
          <p:nvPr>
            <p:ph idx="1"/>
          </p:nvPr>
        </p:nvSpPr>
        <p:spPr/>
        <p:txBody>
          <a:bodyPr/>
          <a:lstStyle/>
          <a:p>
            <a:r>
              <a:rPr lang="en-US" dirty="0"/>
              <a:t>CFI values theoretically range from 0 to 1, with higher values indicating good fit. CFI values of .90 and above are typically considered acceptable fit, and values of .95 and above are typically considered good model fit.</a:t>
            </a:r>
          </a:p>
          <a:p>
            <a:endParaRPr lang="en-US" dirty="0"/>
          </a:p>
          <a:p>
            <a:r>
              <a:rPr lang="en-US" dirty="0"/>
              <a:t>SRMR values below .10 indicate acceptable fit, values less than .05 indicate good fit, and a value of 0 indicates perfect fit.</a:t>
            </a:r>
            <a:r>
              <a:rPr lang="en-US" baseline="30000" dirty="0"/>
              <a:t> </a:t>
            </a:r>
            <a:r>
              <a:rPr lang="en-US" dirty="0">
                <a:solidFill>
                  <a:srgbClr val="FF0000"/>
                </a:solidFill>
              </a:rPr>
              <a:t>It is positively-biased, with larger bias resulting when the contributing univariate GWAS samples are lower powered. </a:t>
            </a:r>
          </a:p>
          <a:p>
            <a:endParaRPr lang="en-US" dirty="0"/>
          </a:p>
        </p:txBody>
      </p:sp>
    </p:spTree>
    <p:extLst>
      <p:ext uri="{BB962C8B-B14F-4D97-AF65-F5344CB8AC3E}">
        <p14:creationId xmlns:p14="http://schemas.microsoft.com/office/powerpoint/2010/main" val="3390309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52E5-303F-2148-8CE9-85DA61BE1334}"/>
              </a:ext>
            </a:extLst>
          </p:cNvPr>
          <p:cNvSpPr>
            <a:spLocks noGrp="1"/>
          </p:cNvSpPr>
          <p:nvPr>
            <p:ph type="title"/>
          </p:nvPr>
        </p:nvSpPr>
        <p:spPr/>
        <p:txBody>
          <a:bodyPr/>
          <a:lstStyle/>
          <a:p>
            <a:r>
              <a:rPr lang="en-US" dirty="0"/>
              <a:t>Bonus practical for on the flight back</a:t>
            </a:r>
          </a:p>
        </p:txBody>
      </p:sp>
      <p:sp>
        <p:nvSpPr>
          <p:cNvPr id="3" name="Content Placeholder 2">
            <a:extLst>
              <a:ext uri="{FF2B5EF4-FFF2-40B4-BE49-F238E27FC236}">
                <a16:creationId xmlns:a16="http://schemas.microsoft.com/office/drawing/2014/main" id="{81C83D65-A738-E646-A685-8109BCAA2542}"/>
              </a:ext>
            </a:extLst>
          </p:cNvPr>
          <p:cNvSpPr>
            <a:spLocks noGrp="1"/>
          </p:cNvSpPr>
          <p:nvPr>
            <p:ph idx="1"/>
          </p:nvPr>
        </p:nvSpPr>
        <p:spPr/>
        <p:txBody>
          <a:bodyPr/>
          <a:lstStyle/>
          <a:p>
            <a:r>
              <a:rPr lang="en-US" dirty="0"/>
              <a:t>The folder: </a:t>
            </a:r>
            <a:r>
              <a:rPr lang="en-US" dirty="0" err="1"/>
              <a:t>michel</a:t>
            </a:r>
            <a:r>
              <a:rPr lang="en-US" dirty="0"/>
              <a:t>/2019/practical_2 contains munged </a:t>
            </a:r>
            <a:r>
              <a:rPr lang="en-US" dirty="0" err="1"/>
              <a:t>sumstats</a:t>
            </a:r>
            <a:r>
              <a:rPr lang="en-US" dirty="0"/>
              <a:t> from 6 neuroticism items in UK biobank.</a:t>
            </a:r>
          </a:p>
          <a:p>
            <a:r>
              <a:rPr lang="en-US" dirty="0"/>
              <a:t>There is a script to read the munged </a:t>
            </a:r>
            <a:r>
              <a:rPr lang="en-US" dirty="0" err="1"/>
              <a:t>sumstats</a:t>
            </a:r>
            <a:r>
              <a:rPr lang="en-US" dirty="0"/>
              <a:t> into R, and run exploratory factor model.</a:t>
            </a:r>
          </a:p>
          <a:p>
            <a:r>
              <a:rPr lang="en-US" dirty="0"/>
              <a:t>The script further contains the code to run a 2 factor model,</a:t>
            </a:r>
          </a:p>
          <a:p>
            <a:r>
              <a:rPr lang="en-US" dirty="0"/>
              <a:t>You can write a script to fit a single factor model, and compare the fit.</a:t>
            </a:r>
          </a:p>
          <a:p>
            <a:endParaRPr lang="en-US" dirty="0"/>
          </a:p>
          <a:p>
            <a:r>
              <a:rPr lang="en-US" dirty="0"/>
              <a:t>Which model is ”better”? </a:t>
            </a:r>
          </a:p>
        </p:txBody>
      </p:sp>
    </p:spTree>
    <p:extLst>
      <p:ext uri="{BB962C8B-B14F-4D97-AF65-F5344CB8AC3E}">
        <p14:creationId xmlns:p14="http://schemas.microsoft.com/office/powerpoint/2010/main" val="3352495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8F3C7-A653-974B-8E2D-0B092FFADA7E}"/>
              </a:ext>
            </a:extLst>
          </p:cNvPr>
          <p:cNvPicPr>
            <a:picLocks noChangeAspect="1"/>
          </p:cNvPicPr>
          <p:nvPr/>
        </p:nvPicPr>
        <p:blipFill>
          <a:blip r:embed="rId2"/>
          <a:stretch>
            <a:fillRect/>
          </a:stretch>
        </p:blipFill>
        <p:spPr>
          <a:xfrm>
            <a:off x="949507" y="1122651"/>
            <a:ext cx="3747541" cy="4572000"/>
          </a:xfrm>
          <a:prstGeom prst="rect">
            <a:avLst/>
          </a:prstGeom>
        </p:spPr>
      </p:pic>
      <p:sp>
        <p:nvSpPr>
          <p:cNvPr id="6" name="TextBox 5">
            <a:extLst>
              <a:ext uri="{FF2B5EF4-FFF2-40B4-BE49-F238E27FC236}">
                <a16:creationId xmlns:a16="http://schemas.microsoft.com/office/drawing/2014/main" id="{ADDDACB7-039C-7E4B-823D-13B6950985B0}"/>
              </a:ext>
            </a:extLst>
          </p:cNvPr>
          <p:cNvSpPr txBox="1"/>
          <p:nvPr/>
        </p:nvSpPr>
        <p:spPr>
          <a:xfrm>
            <a:off x="7393629" y="6488668"/>
            <a:ext cx="3103735" cy="369332"/>
          </a:xfrm>
          <a:prstGeom prst="rect">
            <a:avLst/>
          </a:prstGeom>
          <a:noFill/>
        </p:spPr>
        <p:txBody>
          <a:bodyPr wrap="none" rtlCol="0">
            <a:spAutoFit/>
          </a:bodyPr>
          <a:lstStyle/>
          <a:p>
            <a:r>
              <a:rPr lang="en-US" dirty="0" err="1"/>
              <a:t>Abdellaoui</a:t>
            </a:r>
            <a:r>
              <a:rPr lang="en-US" dirty="0"/>
              <a:t> loneliness, NG 2019</a:t>
            </a:r>
          </a:p>
        </p:txBody>
      </p:sp>
      <p:sp>
        <p:nvSpPr>
          <p:cNvPr id="7" name="TextBox 6">
            <a:extLst>
              <a:ext uri="{FF2B5EF4-FFF2-40B4-BE49-F238E27FC236}">
                <a16:creationId xmlns:a16="http://schemas.microsoft.com/office/drawing/2014/main" id="{EF23E279-62B3-F94D-919C-07161F98D50D}"/>
              </a:ext>
            </a:extLst>
          </p:cNvPr>
          <p:cNvSpPr txBox="1"/>
          <p:nvPr/>
        </p:nvSpPr>
        <p:spPr>
          <a:xfrm>
            <a:off x="1207163" y="6488668"/>
            <a:ext cx="3232231" cy="369332"/>
          </a:xfrm>
          <a:prstGeom prst="rect">
            <a:avLst/>
          </a:prstGeom>
          <a:noFill/>
        </p:spPr>
        <p:txBody>
          <a:bodyPr wrap="none" rtlCol="0">
            <a:spAutoFit/>
          </a:bodyPr>
          <a:lstStyle/>
          <a:p>
            <a:r>
              <a:rPr lang="en-US" dirty="0"/>
              <a:t>Liu et al Substance use, NG 2019</a:t>
            </a:r>
          </a:p>
        </p:txBody>
      </p:sp>
      <p:pic>
        <p:nvPicPr>
          <p:cNvPr id="8" name="Picture 7">
            <a:extLst>
              <a:ext uri="{FF2B5EF4-FFF2-40B4-BE49-F238E27FC236}">
                <a16:creationId xmlns:a16="http://schemas.microsoft.com/office/drawing/2014/main" id="{7C4BDD41-029D-374E-88A2-758426A8BB69}"/>
              </a:ext>
            </a:extLst>
          </p:cNvPr>
          <p:cNvPicPr>
            <a:picLocks noChangeAspect="1"/>
          </p:cNvPicPr>
          <p:nvPr/>
        </p:nvPicPr>
        <p:blipFill>
          <a:blip r:embed="rId3"/>
          <a:stretch>
            <a:fillRect/>
          </a:stretch>
        </p:blipFill>
        <p:spPr>
          <a:xfrm>
            <a:off x="6552623" y="551151"/>
            <a:ext cx="4102100" cy="5143500"/>
          </a:xfrm>
          <a:prstGeom prst="rect">
            <a:avLst/>
          </a:prstGeom>
        </p:spPr>
      </p:pic>
    </p:spTree>
    <p:extLst>
      <p:ext uri="{BB962C8B-B14F-4D97-AF65-F5344CB8AC3E}">
        <p14:creationId xmlns:p14="http://schemas.microsoft.com/office/powerpoint/2010/main" val="31121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463F-A96A-4544-B82D-BE2E198646AB}"/>
              </a:ext>
            </a:extLst>
          </p:cNvPr>
          <p:cNvPicPr>
            <a:picLocks noChangeAspect="1"/>
          </p:cNvPicPr>
          <p:nvPr/>
        </p:nvPicPr>
        <p:blipFill>
          <a:blip r:embed="rId2"/>
          <a:stretch>
            <a:fillRect/>
          </a:stretch>
        </p:blipFill>
        <p:spPr>
          <a:xfrm>
            <a:off x="928832" y="1482869"/>
            <a:ext cx="3517900" cy="4343400"/>
          </a:xfrm>
          <a:prstGeom prst="rect">
            <a:avLst/>
          </a:prstGeom>
        </p:spPr>
      </p:pic>
      <p:sp>
        <p:nvSpPr>
          <p:cNvPr id="5" name="TextBox 4">
            <a:extLst>
              <a:ext uri="{FF2B5EF4-FFF2-40B4-BE49-F238E27FC236}">
                <a16:creationId xmlns:a16="http://schemas.microsoft.com/office/drawing/2014/main" id="{DC955976-A882-C34F-A1CD-642D409CB439}"/>
              </a:ext>
            </a:extLst>
          </p:cNvPr>
          <p:cNvSpPr txBox="1"/>
          <p:nvPr/>
        </p:nvSpPr>
        <p:spPr>
          <a:xfrm>
            <a:off x="1579296" y="6413561"/>
            <a:ext cx="4388509" cy="369332"/>
          </a:xfrm>
          <a:prstGeom prst="rect">
            <a:avLst/>
          </a:prstGeom>
          <a:noFill/>
        </p:spPr>
        <p:txBody>
          <a:bodyPr wrap="none" rtlCol="0">
            <a:spAutoFit/>
          </a:bodyPr>
          <a:lstStyle/>
          <a:p>
            <a:r>
              <a:rPr lang="en-US" dirty="0" err="1"/>
              <a:t>Linner</a:t>
            </a:r>
            <a:r>
              <a:rPr lang="en-US" dirty="0"/>
              <a:t> et al. Risk seeking </a:t>
            </a:r>
            <a:r>
              <a:rPr lang="en-US" dirty="0" err="1"/>
              <a:t>Behaviour</a:t>
            </a:r>
            <a:r>
              <a:rPr lang="en-US" dirty="0"/>
              <a:t>, NG 2019</a:t>
            </a:r>
          </a:p>
        </p:txBody>
      </p:sp>
      <p:pic>
        <p:nvPicPr>
          <p:cNvPr id="8" name="Picture 7">
            <a:extLst>
              <a:ext uri="{FF2B5EF4-FFF2-40B4-BE49-F238E27FC236}">
                <a16:creationId xmlns:a16="http://schemas.microsoft.com/office/drawing/2014/main" id="{A8880C13-F3F1-3F46-B45A-F384ADC2C605}"/>
              </a:ext>
            </a:extLst>
          </p:cNvPr>
          <p:cNvPicPr>
            <a:picLocks noChangeAspect="1"/>
          </p:cNvPicPr>
          <p:nvPr/>
        </p:nvPicPr>
        <p:blipFill>
          <a:blip r:embed="rId3"/>
          <a:stretch>
            <a:fillRect/>
          </a:stretch>
        </p:blipFill>
        <p:spPr>
          <a:xfrm>
            <a:off x="7090064" y="1482869"/>
            <a:ext cx="3799609" cy="4377150"/>
          </a:xfrm>
          <a:prstGeom prst="rect">
            <a:avLst/>
          </a:prstGeom>
        </p:spPr>
      </p:pic>
      <p:sp>
        <p:nvSpPr>
          <p:cNvPr id="9" name="TextBox 8">
            <a:extLst>
              <a:ext uri="{FF2B5EF4-FFF2-40B4-BE49-F238E27FC236}">
                <a16:creationId xmlns:a16="http://schemas.microsoft.com/office/drawing/2014/main" id="{4040C8C3-21F0-5F45-B24A-EC6F3C6DD111}"/>
              </a:ext>
            </a:extLst>
          </p:cNvPr>
          <p:cNvSpPr txBox="1"/>
          <p:nvPr/>
        </p:nvSpPr>
        <p:spPr>
          <a:xfrm>
            <a:off x="7259782" y="6265718"/>
            <a:ext cx="4175887" cy="369332"/>
          </a:xfrm>
          <a:prstGeom prst="rect">
            <a:avLst/>
          </a:prstGeom>
          <a:noFill/>
        </p:spPr>
        <p:txBody>
          <a:bodyPr wrap="none" rtlCol="0">
            <a:spAutoFit/>
          </a:bodyPr>
          <a:lstStyle/>
          <a:p>
            <a:r>
              <a:rPr lang="en-US" dirty="0"/>
              <a:t>Jansen et al. Alzheimer’s Disease NG, 2019</a:t>
            </a:r>
          </a:p>
        </p:txBody>
      </p:sp>
    </p:spTree>
    <p:extLst>
      <p:ext uri="{BB962C8B-B14F-4D97-AF65-F5344CB8AC3E}">
        <p14:creationId xmlns:p14="http://schemas.microsoft.com/office/powerpoint/2010/main" val="2063153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BA75-EC03-0947-904F-861030EC77AF}"/>
              </a:ext>
            </a:extLst>
          </p:cNvPr>
          <p:cNvSpPr>
            <a:spLocks noGrp="1"/>
          </p:cNvSpPr>
          <p:nvPr>
            <p:ph type="title"/>
          </p:nvPr>
        </p:nvSpPr>
        <p:spPr/>
        <p:txBody>
          <a:bodyPr/>
          <a:lstStyle/>
          <a:p>
            <a:r>
              <a:rPr lang="en-US" dirty="0"/>
              <a:t>In GWAS we frequently consider only only a slice of the matrix</a:t>
            </a:r>
          </a:p>
        </p:txBody>
      </p:sp>
      <p:pic>
        <p:nvPicPr>
          <p:cNvPr id="4" name="Picture 3">
            <a:extLst>
              <a:ext uri="{FF2B5EF4-FFF2-40B4-BE49-F238E27FC236}">
                <a16:creationId xmlns:a16="http://schemas.microsoft.com/office/drawing/2014/main" id="{CCD9B9A8-FAC5-B845-956C-2673B8173E82}"/>
              </a:ext>
            </a:extLst>
          </p:cNvPr>
          <p:cNvPicPr>
            <a:picLocks noChangeAspect="1"/>
          </p:cNvPicPr>
          <p:nvPr/>
        </p:nvPicPr>
        <p:blipFill>
          <a:blip r:embed="rId2"/>
          <a:stretch>
            <a:fillRect/>
          </a:stretch>
        </p:blipFill>
        <p:spPr>
          <a:xfrm>
            <a:off x="1118754" y="2548080"/>
            <a:ext cx="7348226" cy="3298537"/>
          </a:xfrm>
          <a:prstGeom prst="rect">
            <a:avLst/>
          </a:prstGeom>
        </p:spPr>
      </p:pic>
      <p:sp>
        <p:nvSpPr>
          <p:cNvPr id="3" name="TextBox 2">
            <a:extLst>
              <a:ext uri="{FF2B5EF4-FFF2-40B4-BE49-F238E27FC236}">
                <a16:creationId xmlns:a16="http://schemas.microsoft.com/office/drawing/2014/main" id="{8CD52238-3650-474A-A99C-1523DEF57134}"/>
              </a:ext>
            </a:extLst>
          </p:cNvPr>
          <p:cNvSpPr txBox="1"/>
          <p:nvPr/>
        </p:nvSpPr>
        <p:spPr>
          <a:xfrm>
            <a:off x="8466980" y="6428509"/>
            <a:ext cx="3233962" cy="369332"/>
          </a:xfrm>
          <a:prstGeom prst="rect">
            <a:avLst/>
          </a:prstGeom>
          <a:noFill/>
        </p:spPr>
        <p:txBody>
          <a:bodyPr wrap="none" rtlCol="0">
            <a:spAutoFit/>
          </a:bodyPr>
          <a:lstStyle/>
          <a:p>
            <a:r>
              <a:rPr lang="en-US" dirty="0"/>
              <a:t>Jansen et al, Insomnia, NG, 2019</a:t>
            </a:r>
          </a:p>
        </p:txBody>
      </p:sp>
    </p:spTree>
    <p:extLst>
      <p:ext uri="{BB962C8B-B14F-4D97-AF65-F5344CB8AC3E}">
        <p14:creationId xmlns:p14="http://schemas.microsoft.com/office/powerpoint/2010/main" val="1319837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BF87-3FBD-4448-B41C-AD7FD7CE9901}"/>
              </a:ext>
            </a:extLst>
          </p:cNvPr>
          <p:cNvSpPr>
            <a:spLocks noGrp="1"/>
          </p:cNvSpPr>
          <p:nvPr>
            <p:ph type="title"/>
          </p:nvPr>
        </p:nvSpPr>
        <p:spPr/>
        <p:txBody>
          <a:bodyPr/>
          <a:lstStyle/>
          <a:p>
            <a:r>
              <a:rPr lang="en-US" dirty="0"/>
              <a:t>So consider the full correlation/covariance matrix:</a:t>
            </a:r>
          </a:p>
        </p:txBody>
      </p:sp>
      <p:pic>
        <p:nvPicPr>
          <p:cNvPr id="4" name="Picture 3">
            <a:extLst>
              <a:ext uri="{FF2B5EF4-FFF2-40B4-BE49-F238E27FC236}">
                <a16:creationId xmlns:a16="http://schemas.microsoft.com/office/drawing/2014/main" id="{EB67BA9B-5E32-9749-BED4-66F85F6357E8}"/>
              </a:ext>
            </a:extLst>
          </p:cNvPr>
          <p:cNvPicPr>
            <a:picLocks noChangeAspect="1"/>
          </p:cNvPicPr>
          <p:nvPr/>
        </p:nvPicPr>
        <p:blipFill>
          <a:blip r:embed="rId2"/>
          <a:stretch>
            <a:fillRect/>
          </a:stretch>
        </p:blipFill>
        <p:spPr>
          <a:xfrm>
            <a:off x="4092286" y="2146300"/>
            <a:ext cx="4838700" cy="4165600"/>
          </a:xfrm>
          <a:prstGeom prst="rect">
            <a:avLst/>
          </a:prstGeom>
        </p:spPr>
      </p:pic>
    </p:spTree>
    <p:extLst>
      <p:ext uri="{BB962C8B-B14F-4D97-AF65-F5344CB8AC3E}">
        <p14:creationId xmlns:p14="http://schemas.microsoft.com/office/powerpoint/2010/main" val="1122448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BF87-3FBD-4448-B41C-AD7FD7CE9901}"/>
              </a:ext>
            </a:extLst>
          </p:cNvPr>
          <p:cNvSpPr>
            <a:spLocks noGrp="1"/>
          </p:cNvSpPr>
          <p:nvPr>
            <p:ph type="title"/>
          </p:nvPr>
        </p:nvSpPr>
        <p:spPr>
          <a:xfrm>
            <a:off x="838200" y="365125"/>
            <a:ext cx="10515600" cy="1325563"/>
          </a:xfrm>
        </p:spPr>
        <p:txBody>
          <a:bodyPr/>
          <a:lstStyle/>
          <a:p>
            <a:r>
              <a:rPr lang="en-US" dirty="0"/>
              <a:t>So consider the full correlation/covariance matrix:</a:t>
            </a:r>
          </a:p>
        </p:txBody>
      </p:sp>
      <p:pic>
        <p:nvPicPr>
          <p:cNvPr id="4" name="Picture 3">
            <a:extLst>
              <a:ext uri="{FF2B5EF4-FFF2-40B4-BE49-F238E27FC236}">
                <a16:creationId xmlns:a16="http://schemas.microsoft.com/office/drawing/2014/main" id="{EB67BA9B-5E32-9749-BED4-66F85F6357E8}"/>
              </a:ext>
            </a:extLst>
          </p:cNvPr>
          <p:cNvPicPr>
            <a:picLocks noChangeAspect="1"/>
          </p:cNvPicPr>
          <p:nvPr/>
        </p:nvPicPr>
        <p:blipFill>
          <a:blip r:embed="rId2"/>
          <a:stretch>
            <a:fillRect/>
          </a:stretch>
        </p:blipFill>
        <p:spPr>
          <a:xfrm>
            <a:off x="4092286" y="2146300"/>
            <a:ext cx="4838700" cy="4165600"/>
          </a:xfrm>
          <a:prstGeom prst="rect">
            <a:avLst/>
          </a:prstGeom>
        </p:spPr>
      </p:pic>
      <p:sp>
        <p:nvSpPr>
          <p:cNvPr id="3" name="Rectangle 2">
            <a:extLst>
              <a:ext uri="{FF2B5EF4-FFF2-40B4-BE49-F238E27FC236}">
                <a16:creationId xmlns:a16="http://schemas.microsoft.com/office/drawing/2014/main" id="{2B94E1B9-9F9D-5841-A448-A1A694EDD839}"/>
              </a:ext>
            </a:extLst>
          </p:cNvPr>
          <p:cNvSpPr/>
          <p:nvPr/>
        </p:nvSpPr>
        <p:spPr>
          <a:xfrm>
            <a:off x="5056909" y="2549236"/>
            <a:ext cx="290946" cy="3762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F4469C-2606-2C4D-9B03-290DFB66676E}"/>
              </a:ext>
            </a:extLst>
          </p:cNvPr>
          <p:cNvSpPr txBox="1"/>
          <p:nvPr/>
        </p:nvSpPr>
        <p:spPr>
          <a:xfrm>
            <a:off x="3879272" y="6398180"/>
            <a:ext cx="3749681" cy="369332"/>
          </a:xfrm>
          <a:prstGeom prst="rect">
            <a:avLst/>
          </a:prstGeom>
          <a:noFill/>
        </p:spPr>
        <p:txBody>
          <a:bodyPr wrap="none" rtlCol="0">
            <a:spAutoFit/>
          </a:bodyPr>
          <a:lstStyle/>
          <a:p>
            <a:r>
              <a:rPr lang="en-US" dirty="0"/>
              <a:t>Hypothetical GIANT consortium figure</a:t>
            </a:r>
          </a:p>
        </p:txBody>
      </p:sp>
    </p:spTree>
    <p:extLst>
      <p:ext uri="{BB962C8B-B14F-4D97-AF65-F5344CB8AC3E}">
        <p14:creationId xmlns:p14="http://schemas.microsoft.com/office/powerpoint/2010/main" val="3899121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2714</TotalTime>
  <Words>2074</Words>
  <Application>Microsoft Macintosh PowerPoint</Application>
  <PresentationFormat>Widescreen</PresentationFormat>
  <Paragraphs>501</Paragraphs>
  <Slides>45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Cambria Math</vt:lpstr>
      <vt:lpstr>Consolas</vt:lpstr>
      <vt:lpstr>Times New Roman</vt:lpstr>
      <vt:lpstr>Wingdings</vt:lpstr>
      <vt:lpstr>Office Theme</vt:lpstr>
      <vt:lpstr>GenomicSEM</vt:lpstr>
      <vt:lpstr>GenomicSEM</vt:lpstr>
      <vt:lpstr>GenomicSEM</vt:lpstr>
      <vt:lpstr>The wish to explore genetic correlations between traits is universal</vt:lpstr>
      <vt:lpstr>PowerPoint Presentation</vt:lpstr>
      <vt:lpstr>PowerPoint Presentation</vt:lpstr>
      <vt:lpstr>In GWAS we frequently consider only only a slice of the matrix</vt:lpstr>
      <vt:lpstr>So consider the full correlation/covariance matrix:</vt:lpstr>
      <vt:lpstr>So consider the full correlation/covariance matrix:</vt:lpstr>
      <vt:lpstr>So consider the full correlation/covariance matrix:</vt:lpstr>
      <vt:lpstr>Our solution: GenomicSEM</vt:lpstr>
      <vt:lpstr>Ultra short primer on SEM</vt:lpstr>
      <vt:lpstr>Imagine we knew the generating causal process</vt:lpstr>
      <vt:lpstr>Imagine we knew the generating causal process</vt:lpstr>
      <vt:lpstr>Imagine we knew the generating causal process</vt:lpstr>
      <vt:lpstr>In practice, we only observe the sample data, and we propose a model   </vt:lpstr>
      <vt:lpstr>For the proposed model, estimate parameters from the data, and evaluate model fit to the data</vt:lpstr>
      <vt:lpstr>For the proposed model, estimate parameters from the data, and evaluate model fit to the data</vt:lpstr>
      <vt:lpstr>The model that we fit may include some variables for which we do not observe data</vt:lpstr>
      <vt:lpstr>The model that we fit may include some variables for which we do not observe data</vt:lpstr>
      <vt:lpstr>Some basic rules for SEM</vt:lpstr>
      <vt:lpstr>Start with GWAS Summary Statistics for the Phenotypes of Interest</vt:lpstr>
      <vt:lpstr>Stage 1 Estimation: Multivariable LDSC</vt:lpstr>
      <vt:lpstr>Stage 1 Estimation: Multivariable LDSC</vt:lpstr>
      <vt:lpstr>Function we minimize:</vt:lpstr>
      <vt:lpstr>How to use genomicSEM (WITHOUT SNPs)</vt:lpstr>
      <vt:lpstr>How to use genomicSEM (WITH SNPs)</vt:lpstr>
      <vt:lpstr>PowerPoint Presentation</vt:lpstr>
      <vt:lpstr>PowerPoint Presentation</vt:lpstr>
      <vt:lpstr>Show them the WIKI</vt:lpstr>
      <vt:lpstr>Step 1: munge sumstats : Example code</vt:lpstr>
      <vt:lpstr>Step 2: run LDSC, example code:</vt:lpstr>
      <vt:lpstr>Step 3a: specify a model</vt:lpstr>
      <vt:lpstr>Lets make that a bit more specific</vt:lpstr>
      <vt:lpstr>Lets make that a bit more specific</vt:lpstr>
      <vt:lpstr>Lets make that a bit more specific</vt:lpstr>
      <vt:lpstr>BUT: SEM is not a magical technique!</vt:lpstr>
      <vt:lpstr>BUT: SEM is not a magical technique!</vt:lpstr>
      <vt:lpstr>PRACTICAL!</vt:lpstr>
      <vt:lpstr>PRACTICAL!</vt:lpstr>
      <vt:lpstr>PRACTICAL!</vt:lpstr>
      <vt:lpstr>PRACTICAL</vt:lpstr>
      <vt:lpstr>Michel’s preregistration</vt:lpstr>
      <vt:lpstr>Fit statistics I</vt:lpstr>
      <vt:lpstr>Bonus practical for on the flight back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GenomicSEM</dc:title>
  <dc:creator>Microsoft Office User</dc:creator>
  <cp:lastModifiedBy>Microsoft Office User</cp:lastModifiedBy>
  <cp:revision>33</cp:revision>
  <dcterms:created xsi:type="dcterms:W3CDTF">2019-03-02T18:20:42Z</dcterms:created>
  <dcterms:modified xsi:type="dcterms:W3CDTF">2019-03-06T15:15:34Z</dcterms:modified>
</cp:coreProperties>
</file>