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6" r:id="rId46"/>
    <p:sldId id="300" r:id="rId47"/>
    <p:sldId id="301" r:id="rId48"/>
    <p:sldId id="302" r:id="rId49"/>
    <p:sldId id="303" r:id="rId50"/>
    <p:sldId id="304" r:id="rId51"/>
    <p:sldId id="305" r:id="rId5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94684"/>
  </p:normalViewPr>
  <p:slideViewPr>
    <p:cSldViewPr snapToGrid="0" snapToObjects="1">
      <p:cViewPr varScale="1">
        <p:scale>
          <a:sx n="92" d="100"/>
          <a:sy n="92" d="100"/>
        </p:scale>
        <p:origin x="1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3933100000000001"/>
          <c:y val="0.29297600000000001"/>
          <c:w val="0.85566900000000001"/>
          <c:h val="0.55842499999999995"/>
        </c:manualLayout>
      </c:layout>
      <c:barChart>
        <c:barDir val="col"/>
        <c:grouping val="clustered"/>
        <c:varyColors val="0"/>
        <c:ser>
          <c:idx val="0"/>
          <c:order val="0"/>
          <c:tx>
            <c:strRef>
              <c:f>Sheet1!$A$2</c:f>
              <c:strCache>
                <c:ptCount val="1"/>
                <c:pt idx="0">
                  <c:v>Stimulants</c:v>
                </c:pt>
              </c:strCache>
            </c:strRef>
          </c:tx>
          <c:spPr>
            <a:solidFill>
              <a:srgbClr val="FF2600"/>
            </a:solidFill>
            <a:ln w="12700" cap="flat">
              <a:solidFill>
                <a:srgbClr val="000000"/>
              </a:solidFill>
              <a:prstDash val="solid"/>
              <a:miter lim="400000"/>
            </a:ln>
            <a:effectLst>
              <a:outerShdw blurRad="50800" dist="12700" dir="16200000" algn="tl">
                <a:srgbClr val="000000">
                  <a:alpha val="50000"/>
                </a:srgbClr>
              </a:outerShdw>
            </a:effectLst>
          </c:spPr>
          <c:invertIfNegative val="0"/>
          <c:cat>
            <c:strRef>
              <c:f>Sheet1!$B$1:$D$1</c:f>
              <c:strCache>
                <c:ptCount val="3"/>
                <c:pt idx="0">
                  <c:v>A1/A1</c:v>
                </c:pt>
                <c:pt idx="1">
                  <c:v>A1/A2</c:v>
                </c:pt>
                <c:pt idx="2">
                  <c:v>A2/A2</c:v>
                </c:pt>
              </c:strCache>
            </c:strRef>
          </c:cat>
          <c:val>
            <c:numRef>
              <c:f>Sheet1!$B$2:$D$2</c:f>
              <c:numCache>
                <c:formatCode>General</c:formatCode>
                <c:ptCount val="3"/>
                <c:pt idx="0">
                  <c:v>14.6</c:v>
                </c:pt>
                <c:pt idx="1">
                  <c:v>11.8</c:v>
                </c:pt>
                <c:pt idx="2">
                  <c:v>8.1999999999999993</c:v>
                </c:pt>
              </c:numCache>
            </c:numRef>
          </c:val>
          <c:extLst>
            <c:ext xmlns:c16="http://schemas.microsoft.com/office/drawing/2014/chart" uri="{C3380CC4-5D6E-409C-BE32-E72D297353CC}">
              <c16:uniqueId val="{00000000-3723-9D4E-BD6B-387842523FE5}"/>
            </c:ext>
          </c:extLst>
        </c:ser>
        <c:ser>
          <c:idx val="1"/>
          <c:order val="1"/>
          <c:tx>
            <c:strRef>
              <c:f>Sheet1!$A$3</c:f>
              <c:strCache>
                <c:ptCount val="1"/>
                <c:pt idx="0">
                  <c:v>Tranquilizers</c:v>
                </c:pt>
              </c:strCache>
            </c:strRef>
          </c:tx>
          <c:spPr>
            <a:solidFill>
              <a:srgbClr val="434ED6"/>
            </a:solidFill>
            <a:ln w="12700" cap="flat">
              <a:solidFill>
                <a:srgbClr val="000000"/>
              </a:solidFill>
              <a:prstDash val="solid"/>
              <a:miter lim="400000"/>
            </a:ln>
            <a:effectLst>
              <a:outerShdw blurRad="50800" dist="12700" dir="16200000" algn="tl">
                <a:srgbClr val="000000">
                  <a:alpha val="50000"/>
                </a:srgbClr>
              </a:outerShdw>
            </a:effectLst>
          </c:spPr>
          <c:invertIfNegative val="0"/>
          <c:cat>
            <c:strRef>
              <c:f>Sheet1!$B$1:$D$1</c:f>
              <c:strCache>
                <c:ptCount val="3"/>
                <c:pt idx="0">
                  <c:v>A1/A1</c:v>
                </c:pt>
                <c:pt idx="1">
                  <c:v>A1/A2</c:v>
                </c:pt>
                <c:pt idx="2">
                  <c:v>A2/A2</c:v>
                </c:pt>
              </c:strCache>
            </c:strRef>
          </c:cat>
          <c:val>
            <c:numRef>
              <c:f>Sheet1!$B$3:$D$3</c:f>
              <c:numCache>
                <c:formatCode>General</c:formatCode>
                <c:ptCount val="3"/>
                <c:pt idx="0">
                  <c:v>6.1</c:v>
                </c:pt>
                <c:pt idx="1">
                  <c:v>8.8000000000000007</c:v>
                </c:pt>
                <c:pt idx="2">
                  <c:v>10.7</c:v>
                </c:pt>
              </c:numCache>
            </c:numRef>
          </c:val>
          <c:extLst>
            <c:ext xmlns:c16="http://schemas.microsoft.com/office/drawing/2014/chart" uri="{C3380CC4-5D6E-409C-BE32-E72D297353CC}">
              <c16:uniqueId val="{00000001-3723-9D4E-BD6B-387842523FE5}"/>
            </c:ext>
          </c:extLst>
        </c:ser>
        <c:ser>
          <c:idx val="2"/>
          <c:order val="2"/>
          <c:tx>
            <c:strRef>
              <c:f>Sheet1!$A$4</c:f>
              <c:strCache>
                <c:ptCount val="1"/>
                <c:pt idx="0">
                  <c:v>Marijuana</c:v>
                </c:pt>
              </c:strCache>
            </c:strRef>
          </c:tx>
          <c:spPr>
            <a:solidFill>
              <a:srgbClr val="008F00"/>
            </a:solidFill>
            <a:ln w="12700" cap="flat">
              <a:solidFill>
                <a:srgbClr val="000000"/>
              </a:solidFill>
              <a:prstDash val="solid"/>
              <a:miter lim="400000"/>
            </a:ln>
            <a:effectLst>
              <a:outerShdw blurRad="50800" dist="12700" dir="16200000" algn="tl">
                <a:srgbClr val="000000">
                  <a:alpha val="50000"/>
                </a:srgbClr>
              </a:outerShdw>
            </a:effectLst>
          </c:spPr>
          <c:invertIfNegative val="0"/>
          <c:cat>
            <c:strRef>
              <c:f>Sheet1!$B$1:$D$1</c:f>
              <c:strCache>
                <c:ptCount val="3"/>
                <c:pt idx="0">
                  <c:v>A1/A1</c:v>
                </c:pt>
                <c:pt idx="1">
                  <c:v>A1/A2</c:v>
                </c:pt>
                <c:pt idx="2">
                  <c:v>A2/A2</c:v>
                </c:pt>
              </c:strCache>
            </c:strRef>
          </c:cat>
          <c:val>
            <c:numRef>
              <c:f>Sheet1!$B$4:$D$4</c:f>
              <c:numCache>
                <c:formatCode>General</c:formatCode>
                <c:ptCount val="3"/>
                <c:pt idx="0">
                  <c:v>38.799999999999997</c:v>
                </c:pt>
                <c:pt idx="1">
                  <c:v>53</c:v>
                </c:pt>
                <c:pt idx="2">
                  <c:v>54.5</c:v>
                </c:pt>
              </c:numCache>
            </c:numRef>
          </c:val>
          <c:extLst>
            <c:ext xmlns:c16="http://schemas.microsoft.com/office/drawing/2014/chart" uri="{C3380CC4-5D6E-409C-BE32-E72D297353CC}">
              <c16:uniqueId val="{00000002-3723-9D4E-BD6B-387842523FE5}"/>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000000"/>
            </a:solidFill>
            <a:prstDash val="solid"/>
            <a:miter lim="400000"/>
          </a:ln>
        </c:spPr>
        <c:txPr>
          <a:bodyPr rot="0"/>
          <a:lstStyle/>
          <a:p>
            <a:pPr>
              <a:defRPr sz="3200" b="0" i="0" u="none" strike="noStrike">
                <a:solidFill>
                  <a:srgbClr val="000000"/>
                </a:solidFill>
                <a:latin typeface="Arial"/>
              </a:defRPr>
            </a:pPr>
            <a:endParaRPr lang="en-US"/>
          </a:p>
        </c:txPr>
        <c:crossAx val="2094734553"/>
        <c:crosses val="autoZero"/>
        <c:auto val="1"/>
        <c:lblAlgn val="ctr"/>
        <c:lblOffset val="100"/>
        <c:noMultiLvlLbl val="1"/>
      </c:catAx>
      <c:valAx>
        <c:axId val="2094734553"/>
        <c:scaling>
          <c:orientation val="minMax"/>
          <c:max val="60"/>
          <c:min val="0"/>
        </c:scaling>
        <c:delete val="0"/>
        <c:axPos val="l"/>
        <c:majorGridlines>
          <c:spPr>
            <a:ln w="12700" cap="flat">
              <a:solidFill>
                <a:srgbClr val="000000"/>
              </a:solidFill>
              <a:prstDash val="solid"/>
              <a:miter lim="400000"/>
            </a:ln>
          </c:spPr>
        </c:majorGridlines>
        <c:numFmt formatCode="####&quot;%&quot;" sourceLinked="0"/>
        <c:majorTickMark val="out"/>
        <c:minorTickMark val="none"/>
        <c:tickLblPos val="nextTo"/>
        <c:spPr>
          <a:ln w="12700" cap="flat">
            <a:solidFill>
              <a:srgbClr val="000000"/>
            </a:solidFill>
            <a:prstDash val="solid"/>
            <a:miter lim="400000"/>
          </a:ln>
        </c:spPr>
        <c:txPr>
          <a:bodyPr rot="0"/>
          <a:lstStyle/>
          <a:p>
            <a:pPr>
              <a:defRPr sz="2200" b="0" i="0" u="none" strike="noStrike">
                <a:solidFill>
                  <a:srgbClr val="000000"/>
                </a:solidFill>
                <a:latin typeface="Arial"/>
              </a:defRPr>
            </a:pPr>
            <a:endParaRPr lang="en-US"/>
          </a:p>
        </c:txPr>
        <c:crossAx val="2094734552"/>
        <c:crosses val="autoZero"/>
        <c:crossBetween val="between"/>
        <c:majorUnit val="15"/>
        <c:minorUnit val="7.5"/>
      </c:valAx>
      <c:spPr>
        <a:noFill/>
        <a:ln w="12700" cap="flat">
          <a:solidFill>
            <a:srgbClr val="000000"/>
          </a:solidFill>
          <a:prstDash val="solid"/>
          <a:miter lim="400000"/>
        </a:ln>
        <a:effectLst/>
      </c:spPr>
    </c:plotArea>
    <c:legend>
      <c:legendPos val="t"/>
      <c:layout>
        <c:manualLayout>
          <c:xMode val="edge"/>
          <c:yMode val="edge"/>
          <c:x val="0.199624"/>
          <c:y val="0"/>
          <c:w val="0.71882400000000002"/>
          <c:h val="0.252"/>
        </c:manualLayout>
      </c:layout>
      <c:overlay val="1"/>
      <c:spPr>
        <a:solidFill>
          <a:srgbClr val="FFFFFF"/>
        </a:solidFill>
        <a:ln w="12700" cap="flat">
          <a:solidFill>
            <a:srgbClr val="000000"/>
          </a:solidFill>
          <a:prstDash val="solid"/>
          <a:miter lim="400000"/>
        </a:ln>
        <a:effectLst/>
      </c:spPr>
      <c:txPr>
        <a:bodyPr rot="0"/>
        <a:lstStyle/>
        <a:p>
          <a:pPr>
            <a:defRPr sz="2600" b="1" i="0" u="none" strike="noStrike">
              <a:solidFill>
                <a:srgbClr val="000000"/>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1143000" y="685800"/>
            <a:ext cx="4572000" cy="3429000"/>
          </a:xfrm>
          <a:prstGeom prst="rect">
            <a:avLst/>
          </a:prstGeom>
        </p:spPr>
        <p:txBody>
          <a:bodyPr/>
          <a:lstStyle/>
          <a:p>
            <a:endParaRPr/>
          </a:p>
        </p:txBody>
      </p:sp>
      <p:sp>
        <p:nvSpPr>
          <p:cNvPr id="170" name="Shape 1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50900" y="1270000"/>
            <a:ext cx="11303000" cy="3505200"/>
          </a:xfrm>
          <a:prstGeom prst="rect">
            <a:avLst/>
          </a:prstGeom>
        </p:spPr>
        <p:txBody>
          <a:bodyPr anchor="b"/>
          <a:lstStyle/>
          <a:p>
            <a:r>
              <a:t>Title Text</a:t>
            </a:r>
          </a:p>
        </p:txBody>
      </p:sp>
      <p:sp>
        <p:nvSpPr>
          <p:cNvPr id="12" name="Body Level One…"/>
          <p:cNvSpPr txBox="1">
            <a:spLocks noGrp="1"/>
          </p:cNvSpPr>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2"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solidFill>
                  <a:srgbClr val="73BFFF"/>
                </a:solidFill>
                <a:effectLst>
                  <a:outerShdw blurRad="38100" dist="36285" dir="2700000" rotWithShape="0">
                    <a:srgbClr val="000000">
                      <a:alpha val="48000"/>
                    </a:srgbClr>
                  </a:outerShdw>
                </a:effectLst>
                <a:latin typeface="Helvetica Neue"/>
                <a:ea typeface="Helvetica Neue"/>
                <a:cs typeface="Helvetica Neue"/>
                <a:sym typeface="Helvetica Neue"/>
              </a:defRPr>
            </a:lvl1pPr>
          </a:lstStyle>
          <a:p>
            <a:r>
              <a:t>–Johnny Appleseed</a:t>
            </a:r>
          </a:p>
        </p:txBody>
      </p:sp>
      <p:sp>
        <p:nvSpPr>
          <p:cNvPr id="93" name="“Type a quote here.”"/>
          <p:cNvSpPr txBox="1">
            <a:spLocks noGrp="1"/>
          </p:cNvSpPr>
          <p:nvPr>
            <p:ph type="body" sz="quarter" idx="14"/>
          </p:nvPr>
        </p:nvSpPr>
        <p:spPr>
          <a:xfrm>
            <a:off x="1270000" y="4267200"/>
            <a:ext cx="10464800" cy="647700"/>
          </a:xfrm>
          <a:prstGeom prst="rect">
            <a:avLst/>
          </a:prstGeom>
        </p:spPr>
        <p:txBody>
          <a:bodyPr>
            <a:spAutoFit/>
          </a:bodyPr>
          <a:lstStyle>
            <a:lvl1pPr marL="0" indent="0" algn="ctr">
              <a:spcBef>
                <a:spcPts val="0"/>
              </a:spcBef>
              <a:buSzTx/>
              <a:buNone/>
              <a:defRPr>
                <a:effectLst>
                  <a:outerShdw blurRad="38100" dist="54428" dir="2700000" rotWithShape="0">
                    <a:srgbClr val="000000">
                      <a:alpha val="48000"/>
                    </a:srgbClr>
                  </a:outerShdw>
                </a:effectLst>
              </a:defRPr>
            </a:lvl1pPr>
          </a:lstStyle>
          <a:p>
            <a:r>
              <a:t>“Type a quote here.” </a:t>
            </a:r>
          </a:p>
        </p:txBody>
      </p:sp>
      <p:sp>
        <p:nvSpPr>
          <p:cNvPr id="94"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1"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6" name="Title Text"/>
          <p:cNvSpPr txBox="1">
            <a:spLocks noGrp="1"/>
          </p:cNvSpPr>
          <p:nvPr>
            <p:ph type="title"/>
          </p:nvPr>
        </p:nvSpPr>
        <p:spPr>
          <a:prstGeom prst="rect">
            <a:avLst/>
          </a:prstGeom>
        </p:spPr>
        <p:txBody>
          <a:bodyPr/>
          <a:lstStyle/>
          <a:p>
            <a:r>
              <a:t>Title Text</a:t>
            </a:r>
          </a:p>
        </p:txBody>
      </p:sp>
      <p:sp>
        <p:nvSpPr>
          <p:cNvPr id="117" name="Body Level One…"/>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270000" y="254000"/>
            <a:ext cx="10464800" cy="2438400"/>
          </a:xfrm>
          <a:prstGeom prst="rect">
            <a:avLst/>
          </a:prstGeom>
        </p:spPr>
        <p:txBody>
          <a:bodyPr>
            <a:noAutofit/>
          </a:bodyPr>
          <a:lstStyle>
            <a:lvl1pPr algn="ctr">
              <a:defRPr sz="8400">
                <a:solidFill>
                  <a:srgbClr val="FFFDA9"/>
                </a:solidFill>
                <a:uFill>
                  <a:solidFill>
                    <a:srgbClr val="FFFDA9"/>
                  </a:solidFill>
                </a:uFill>
                <a:latin typeface="Gill Sans"/>
                <a:ea typeface="Gill Sans"/>
                <a:cs typeface="Gill Sans"/>
                <a:sym typeface="Gill Sans"/>
              </a:defRPr>
            </a:lvl1pPr>
          </a:lstStyle>
          <a:p>
            <a:pPr>
              <a:defRPr>
                <a:effectLst/>
              </a:defRPr>
            </a:pPr>
            <a:r>
              <a:t>Title Text</a:t>
            </a:r>
          </a:p>
        </p:txBody>
      </p:sp>
      <p:sp>
        <p:nvSpPr>
          <p:cNvPr id="126" name="Body Level One…"/>
          <p:cNvSpPr txBox="1">
            <a:spLocks noGrp="1"/>
          </p:cNvSpPr>
          <p:nvPr>
            <p:ph type="body" idx="1"/>
          </p:nvPr>
        </p:nvSpPr>
        <p:spPr>
          <a:xfrm>
            <a:off x="1270000" y="2768600"/>
            <a:ext cx="10464800" cy="5715000"/>
          </a:xfrm>
          <a:prstGeom prst="rect">
            <a:avLst/>
          </a:prstGeom>
        </p:spPr>
        <p:txBody>
          <a:bodyPr>
            <a:noAutofit/>
          </a:bodyPr>
          <a:lstStyle>
            <a:lvl1pPr marL="838200" indent="-571500">
              <a:spcBef>
                <a:spcPts val="2400"/>
              </a:spcBef>
              <a:buSzPct val="171000"/>
              <a:buChar char="•"/>
              <a:defRPr sz="4200">
                <a:latin typeface="Gill Sans"/>
                <a:ea typeface="Gill Sans"/>
                <a:cs typeface="Gill Sans"/>
                <a:sym typeface="Gill Sans"/>
              </a:defRPr>
            </a:lvl1pPr>
            <a:lvl2pPr marL="1282700" indent="-571500">
              <a:spcBef>
                <a:spcPts val="2400"/>
              </a:spcBef>
              <a:buSzPct val="171000"/>
              <a:buChar char="•"/>
              <a:defRPr sz="4200">
                <a:latin typeface="Gill Sans"/>
                <a:ea typeface="Gill Sans"/>
                <a:cs typeface="Gill Sans"/>
                <a:sym typeface="Gill Sans"/>
              </a:defRPr>
            </a:lvl2pPr>
            <a:lvl3pPr marL="1727200" indent="-571500">
              <a:spcBef>
                <a:spcPts val="2400"/>
              </a:spcBef>
              <a:buSzPct val="171000"/>
              <a:buChar char="•"/>
              <a:defRPr sz="4200">
                <a:latin typeface="Gill Sans"/>
                <a:ea typeface="Gill Sans"/>
                <a:cs typeface="Gill Sans"/>
                <a:sym typeface="Gill Sans"/>
              </a:defRPr>
            </a:lvl3pPr>
            <a:lvl4pPr marL="2171700" indent="-571500">
              <a:spcBef>
                <a:spcPts val="2400"/>
              </a:spcBef>
              <a:buSzPct val="171000"/>
              <a:buChar char="•"/>
              <a:defRPr sz="4200">
                <a:latin typeface="Gill Sans"/>
                <a:ea typeface="Gill Sans"/>
                <a:cs typeface="Gill Sans"/>
                <a:sym typeface="Gill Sans"/>
              </a:defRPr>
            </a:lvl4pPr>
            <a:lvl5pPr marL="2616200" indent="-571500">
              <a:spcBef>
                <a:spcPts val="2400"/>
              </a:spcBef>
              <a:buSzPct val="171000"/>
              <a:buChar char="•"/>
              <a:defRPr sz="42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7" name="Slide Number"/>
          <p:cNvSpPr txBox="1">
            <a:spLocks noGrp="1"/>
          </p:cNvSpPr>
          <p:nvPr>
            <p:ph type="sldNum" sz="quarter" idx="2"/>
          </p:nvPr>
        </p:nvSpPr>
        <p:spPr>
          <a:xfrm>
            <a:off x="6324600" y="9258300"/>
            <a:ext cx="342900" cy="368300"/>
          </a:xfrm>
          <a:prstGeom prst="rect">
            <a:avLst/>
          </a:prstGeom>
        </p:spPr>
        <p:txBody>
          <a:bodyPr/>
          <a:lstStyle>
            <a:lvl1pPr algn="ctr">
              <a:defRPr sz="1800" b="0">
                <a:solidFill>
                  <a:srgbClr val="FFFFFF"/>
                </a:solidFill>
                <a:latin typeface="Gill Sans"/>
                <a:ea typeface="Gill Sans"/>
                <a:cs typeface="Gill Sans"/>
                <a:sym typeface="Gill San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787400" y="240862"/>
            <a:ext cx="11430000" cy="2464676"/>
          </a:xfrm>
          <a:prstGeom prst="rect">
            <a:avLst/>
          </a:prstGeom>
        </p:spPr>
        <p:txBody>
          <a:bodyPr lIns="0" tIns="0" rIns="0" bIns="0">
            <a:noAutofit/>
          </a:bodyPr>
          <a:lstStyle/>
          <a:p>
            <a:r>
              <a:t>Title Text</a:t>
            </a:r>
          </a:p>
        </p:txBody>
      </p:sp>
      <p:sp>
        <p:nvSpPr>
          <p:cNvPr id="135" name="Body Level One…"/>
          <p:cNvSpPr txBox="1">
            <a:spLocks noGrp="1"/>
          </p:cNvSpPr>
          <p:nvPr>
            <p:ph type="body" idx="1"/>
          </p:nvPr>
        </p:nvSpPr>
        <p:spPr>
          <a:xfrm>
            <a:off x="787400" y="2705537"/>
            <a:ext cx="11430000" cy="5841126"/>
          </a:xfrm>
          <a:prstGeom prst="rect">
            <a:avLst/>
          </a:prstGeom>
        </p:spPr>
        <p:txBody>
          <a:bodyPr lIns="0" tIns="0" rIns="0" bIns="0">
            <a:noAutofit/>
          </a:bodyPr>
          <a:lstStyle>
            <a:lvl1pPr marL="406400" indent="-406400">
              <a:spcBef>
                <a:spcPts val="2400"/>
              </a:spcBef>
              <a:buBlip>
                <a:blip r:embed="rId3"/>
              </a:buBlip>
            </a:lvl1pPr>
            <a:lvl2pPr marL="850900" indent="-406400">
              <a:spcBef>
                <a:spcPts val="2400"/>
              </a:spcBef>
              <a:buBlip>
                <a:blip r:embed="rId3"/>
              </a:buBlip>
            </a:lvl2pPr>
            <a:lvl3pPr marL="1295400" indent="-406400">
              <a:spcBef>
                <a:spcPts val="2400"/>
              </a:spcBef>
              <a:buBlip>
                <a:blip r:embed="rId3"/>
              </a:buBlip>
            </a:lvl3pPr>
            <a:lvl4pPr marL="1739900" indent="-406400">
              <a:spcBef>
                <a:spcPts val="2400"/>
              </a:spcBef>
              <a:buBlip>
                <a:blip r:embed="rId3"/>
              </a:buBlip>
            </a:lvl4pPr>
            <a:lvl5pPr marL="2184400" indent="-406400">
              <a:spcBef>
                <a:spcPts val="2400"/>
              </a:spcBef>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9320106" y="9040141"/>
            <a:ext cx="3034454" cy="520701"/>
          </a:xfrm>
          <a:prstGeom prst="rect">
            <a:avLst/>
          </a:prstGeom>
        </p:spPr>
        <p:txBody>
          <a:bodyPr wrap="square" lIns="0" tIns="0" rIns="0" bIns="0">
            <a:normAutofit/>
          </a:bodyPr>
          <a:lstStyle>
            <a:lvl1pPr algn="ctr">
              <a:defRPr sz="1800" b="0">
                <a:solidFill>
                  <a:srgbClr val="000000"/>
                </a:solidFill>
                <a:uFill>
                  <a:solidFill>
                    <a:srgbClr val="000000"/>
                  </a:solidFill>
                </a:uFill>
                <a:latin typeface="Arial"/>
                <a:ea typeface="Arial"/>
                <a:cs typeface="Arial"/>
                <a:sym typeface="Aria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270000" y="240861"/>
            <a:ext cx="10464800" cy="2464677"/>
          </a:xfrm>
          <a:prstGeom prst="rect">
            <a:avLst/>
          </a:prstGeom>
        </p:spPr>
        <p:txBody>
          <a:bodyPr/>
          <a:lstStyle>
            <a:lvl1pPr algn="ctr" defTabSz="914400">
              <a:defRPr sz="8400">
                <a:solidFill>
                  <a:srgbClr val="FFFDA9"/>
                </a:solidFill>
                <a:uFill>
                  <a:solidFill>
                    <a:srgbClr val="FFFDA9"/>
                  </a:solidFill>
                </a:uFill>
                <a:latin typeface="Gill Sans"/>
                <a:ea typeface="Gill Sans"/>
                <a:cs typeface="Gill Sans"/>
                <a:sym typeface="Gill Sans"/>
              </a:defRPr>
            </a:lvl1pPr>
          </a:lstStyle>
          <a:p>
            <a:pPr>
              <a:defRPr>
                <a:effectLst/>
              </a:defRPr>
            </a:pPr>
            <a:r>
              <a:t>Title Text</a:t>
            </a:r>
          </a:p>
        </p:txBody>
      </p:sp>
      <p:sp>
        <p:nvSpPr>
          <p:cNvPr id="144" name="Body Level One…"/>
          <p:cNvSpPr txBox="1">
            <a:spLocks noGrp="1"/>
          </p:cNvSpPr>
          <p:nvPr>
            <p:ph type="body" idx="1"/>
          </p:nvPr>
        </p:nvSpPr>
        <p:spPr>
          <a:xfrm>
            <a:off x="1270000" y="2705536"/>
            <a:ext cx="10464800" cy="5841128"/>
          </a:xfrm>
          <a:prstGeom prst="rect">
            <a:avLst/>
          </a:prstGeom>
        </p:spPr>
        <p:txBody>
          <a:bodyPr/>
          <a:lstStyle>
            <a:lvl1pPr marL="0" indent="0" defTabSz="914400">
              <a:spcBef>
                <a:spcPts val="2400"/>
              </a:spcBef>
              <a:buSzTx/>
              <a:buNone/>
              <a:defRPr sz="4400">
                <a:uFill>
                  <a:solidFill>
                    <a:srgbClr val="FFFFFF"/>
                  </a:solidFill>
                </a:uFill>
                <a:latin typeface="Gill Sans"/>
                <a:ea typeface="Gill Sans"/>
                <a:cs typeface="Gill Sans"/>
                <a:sym typeface="Gill Sans"/>
              </a:defRPr>
            </a:lvl1pPr>
            <a:lvl2pPr marL="266700" indent="0" defTabSz="914400">
              <a:spcBef>
                <a:spcPts val="2400"/>
              </a:spcBef>
              <a:buSzPct val="100000"/>
              <a:buAutoNum type="arabicPeriod"/>
              <a:defRPr sz="4400">
                <a:uFill>
                  <a:solidFill>
                    <a:srgbClr val="FFFFFF"/>
                  </a:solidFill>
                </a:uFill>
                <a:latin typeface="Gill Sans"/>
                <a:ea typeface="Gill Sans"/>
                <a:cs typeface="Gill Sans"/>
                <a:sym typeface="Gill Sans"/>
              </a:defRPr>
            </a:lvl2pPr>
            <a:lvl3pPr marL="711200" indent="0" defTabSz="914400">
              <a:spcBef>
                <a:spcPts val="2400"/>
              </a:spcBef>
              <a:buSzPct val="100000"/>
              <a:buChar char="•"/>
              <a:defRPr sz="4400">
                <a:uFill>
                  <a:solidFill>
                    <a:srgbClr val="FFFFFF"/>
                  </a:solidFill>
                </a:uFill>
                <a:latin typeface="Gill Sans"/>
                <a:ea typeface="Gill Sans"/>
                <a:cs typeface="Gill Sans"/>
                <a:sym typeface="Gill Sans"/>
              </a:defRPr>
            </a:lvl3pPr>
            <a:lvl4pPr marL="1155700" indent="0" defTabSz="914400">
              <a:spcBef>
                <a:spcPts val="2400"/>
              </a:spcBef>
              <a:buSzPct val="100000"/>
              <a:buChar char="•"/>
              <a:defRPr sz="4400">
                <a:uFill>
                  <a:solidFill>
                    <a:srgbClr val="FFFFFF"/>
                  </a:solidFill>
                </a:uFill>
                <a:latin typeface="Gill Sans"/>
                <a:ea typeface="Gill Sans"/>
                <a:cs typeface="Gill Sans"/>
                <a:sym typeface="Gill Sans"/>
              </a:defRPr>
            </a:lvl4pPr>
            <a:lvl5pPr marL="1600200" indent="0" defTabSz="914400">
              <a:spcBef>
                <a:spcPts val="2400"/>
              </a:spcBef>
              <a:buSzPct val="100000"/>
              <a:buChar char="•"/>
              <a:defRPr sz="4400">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5" name="Slide Number"/>
          <p:cNvSpPr txBox="1">
            <a:spLocks noGrp="1"/>
          </p:cNvSpPr>
          <p:nvPr>
            <p:ph type="sldNum" sz="quarter" idx="2"/>
          </p:nvPr>
        </p:nvSpPr>
        <p:spPr>
          <a:xfrm>
            <a:off x="6369050" y="9283700"/>
            <a:ext cx="266701" cy="279400"/>
          </a:xfrm>
          <a:prstGeom prst="rect">
            <a:avLst/>
          </a:prstGeom>
        </p:spPr>
        <p:txBody>
          <a:bodyPr/>
          <a:lstStyle>
            <a:lvl1pPr algn="ctr">
              <a:defRPr sz="1200" b="0">
                <a:solidFill>
                  <a:srgbClr val="FFFFFF"/>
                </a:solidFill>
                <a:uFill>
                  <a:solidFill>
                    <a:srgbClr val="FFFFFF"/>
                  </a:solidFill>
                </a:uFill>
                <a:latin typeface="Gill Sans"/>
                <a:ea typeface="Gill Sans"/>
                <a:cs typeface="Gill Sans"/>
                <a:sym typeface="Gill San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Body Level One…"/>
          <p:cNvSpPr txBox="1">
            <a:spLocks noGrp="1"/>
          </p:cNvSpPr>
          <p:nvPr>
            <p:ph type="body" idx="1"/>
          </p:nvPr>
        </p:nvSpPr>
        <p:spPr>
          <a:xfrm>
            <a:off x="787400" y="2768600"/>
            <a:ext cx="11430000" cy="5715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2536221" y="9309100"/>
            <a:ext cx="312015" cy="312343"/>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787399" y="253999"/>
            <a:ext cx="11430001" cy="2438401"/>
          </a:xfrm>
          <a:prstGeom prst="rect">
            <a:avLst/>
          </a:prstGeom>
        </p:spPr>
        <p:txBody>
          <a:bodyPr/>
          <a:lstStyle>
            <a:lvl1pPr>
              <a:defRPr sz="7000"/>
            </a:lvl1pPr>
          </a:lstStyle>
          <a:p>
            <a:r>
              <a:t>Title Text</a:t>
            </a:r>
          </a:p>
        </p:txBody>
      </p:sp>
      <p:sp>
        <p:nvSpPr>
          <p:cNvPr id="162" name="Body Level One…"/>
          <p:cNvSpPr txBox="1">
            <a:spLocks noGrp="1"/>
          </p:cNvSpPr>
          <p:nvPr>
            <p:ph type="body" idx="1"/>
          </p:nvPr>
        </p:nvSpPr>
        <p:spPr>
          <a:xfrm>
            <a:off x="787399" y="2768600"/>
            <a:ext cx="11430001" cy="5715000"/>
          </a:xfrm>
          <a:prstGeom prst="rect">
            <a:avLst/>
          </a:prstGeom>
        </p:spPr>
        <p:txBody>
          <a:bodyPr/>
          <a:lstStyle>
            <a:lvl1pPr marL="419805" indent="-419805">
              <a:buBlip>
                <a:blip r:embed="rId3"/>
              </a:buBlip>
              <a:defRPr sz="3400"/>
            </a:lvl1pPr>
            <a:lvl2pPr marL="864305" indent="-419805">
              <a:buBlip>
                <a:blip r:embed="rId3"/>
              </a:buBlip>
              <a:defRPr sz="3400"/>
            </a:lvl2pPr>
            <a:lvl3pPr marL="1308805" indent="-419805">
              <a:buBlip>
                <a:blip r:embed="rId3"/>
              </a:buBlip>
              <a:defRPr sz="3400"/>
            </a:lvl3pPr>
            <a:lvl4pPr marL="1753305" indent="-419805">
              <a:buBlip>
                <a:blip r:embed="rId3"/>
              </a:buBlip>
              <a:defRPr sz="3400"/>
            </a:lvl4pPr>
            <a:lvl5pPr marL="2197805" indent="-419805">
              <a:buBlip>
                <a:blip r:embed="rId3"/>
              </a:buBlip>
              <a:defRPr sz="3400"/>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2564465" y="9309100"/>
            <a:ext cx="283770" cy="287680"/>
          </a:xfrm>
          <a:prstGeom prst="rect">
            <a:avLst/>
          </a:prstGeom>
        </p:spPr>
        <p:txBody>
          <a:bodyPr/>
          <a:lstStyle>
            <a:lvl1pPr>
              <a:defRPr sz="1200"/>
            </a:lvl1p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825500" y="914400"/>
            <a:ext cx="11341100" cy="5740400"/>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787400" y="6807200"/>
            <a:ext cx="11430000" cy="1219200"/>
          </a:xfrm>
          <a:prstGeom prst="rect">
            <a:avLst/>
          </a:prstGeom>
        </p:spPr>
        <p:txBody>
          <a:bodyPr anchor="b"/>
          <a:lstStyle/>
          <a:p>
            <a:r>
              <a:t>Title Text</a:t>
            </a:r>
          </a:p>
        </p:txBody>
      </p:sp>
      <p:sp>
        <p:nvSpPr>
          <p:cNvPr id="22"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87400" y="3657600"/>
            <a:ext cx="11430000" cy="2438400"/>
          </a:xfrm>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Image"/>
          <p:cNvSpPr>
            <a:spLocks noGrp="1"/>
          </p:cNvSpPr>
          <p:nvPr>
            <p:ph type="pic" sz="half" idx="13"/>
          </p:nvPr>
        </p:nvSpPr>
        <p:spPr>
          <a:xfrm>
            <a:off x="7200900" y="1257300"/>
            <a:ext cx="5016500" cy="7213600"/>
          </a:xfrm>
          <a:prstGeom prst="rect">
            <a:avLst/>
          </a:prstGeom>
          <a:ln w="9525">
            <a:round/>
          </a:ln>
        </p:spPr>
        <p:txBody>
          <a:bodyPr lIns="91439" tIns="45719" rIns="91439" bIns="45719" anchor="t">
            <a:noAutofit/>
          </a:bodyPr>
          <a:lstStyle/>
          <a:p>
            <a:endParaRPr/>
          </a:p>
        </p:txBody>
      </p:sp>
      <p:sp>
        <p:nvSpPr>
          <p:cNvPr id="38" name="Title Text"/>
          <p:cNvSpPr txBox="1">
            <a:spLocks noGrp="1"/>
          </p:cNvSpPr>
          <p:nvPr>
            <p:ph type="title"/>
          </p:nvPr>
        </p:nvSpPr>
        <p:spPr>
          <a:xfrm>
            <a:off x="787400" y="1384300"/>
            <a:ext cx="5638800" cy="3505200"/>
          </a:xfrm>
          <a:prstGeom prst="rect">
            <a:avLst/>
          </a:prstGeom>
        </p:spPr>
        <p:txBody>
          <a:bodyPr anchor="b"/>
          <a:lstStyle/>
          <a:p>
            <a:r>
              <a:t>Title Text</a:t>
            </a:r>
          </a:p>
        </p:txBody>
      </p:sp>
      <p:sp>
        <p:nvSpPr>
          <p:cNvPr id="39" name="Body Level One…"/>
          <p:cNvSpPr txBox="1">
            <a:spLocks noGrp="1"/>
          </p:cNvSpPr>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228600">
              <a:spcBef>
                <a:spcPts val="0"/>
              </a:spcBef>
              <a:buSzTx/>
              <a:buNone/>
              <a:defRPr sz="4200">
                <a:solidFill>
                  <a:srgbClr val="73BFFF"/>
                </a:solidFill>
              </a:defRPr>
            </a:lvl2pPr>
            <a:lvl3pPr marL="0" indent="457200">
              <a:spcBef>
                <a:spcPts val="0"/>
              </a:spcBef>
              <a:buSzTx/>
              <a:buNone/>
              <a:defRPr sz="4200">
                <a:solidFill>
                  <a:srgbClr val="73BFFF"/>
                </a:solidFill>
              </a:defRPr>
            </a:lvl3pPr>
            <a:lvl4pPr marL="0" indent="685800">
              <a:spcBef>
                <a:spcPts val="0"/>
              </a:spcBef>
              <a:buSzTx/>
              <a:buNone/>
              <a:defRPr sz="4200">
                <a:solidFill>
                  <a:srgbClr val="73BFFF"/>
                </a:solidFill>
              </a:defRPr>
            </a:lvl4pPr>
            <a:lvl5pPr marL="0" indent="914400">
              <a:spcBef>
                <a:spcPts val="0"/>
              </a:spcBef>
              <a:buSzTx/>
              <a:buNone/>
              <a:defRPr sz="4200">
                <a:solidFill>
                  <a:srgbClr val="73BFFF"/>
                </a:solidFill>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4" name="Image"/>
          <p:cNvSpPr>
            <a:spLocks noGrp="1"/>
          </p:cNvSpPr>
          <p:nvPr>
            <p:ph type="pic" sz="half" idx="13"/>
          </p:nvPr>
        </p:nvSpPr>
        <p:spPr>
          <a:xfrm>
            <a:off x="7213600" y="2755900"/>
            <a:ext cx="5016500" cy="5715000"/>
          </a:xfrm>
          <a:prstGeom prst="rect">
            <a:avLst/>
          </a:prstGeom>
          <a:ln w="9525">
            <a:round/>
          </a:ln>
        </p:spPr>
        <p:txBody>
          <a:bodyPr lIns="91439" tIns="45719" rIns="91439" bIns="45719" anchor="t">
            <a:noAutofit/>
          </a:bodyPr>
          <a:lstStyle/>
          <a:p>
            <a:endParaRPr/>
          </a:p>
        </p:txBody>
      </p:sp>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4"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2" name="Image"/>
          <p:cNvSpPr>
            <a:spLocks noGrp="1"/>
          </p:cNvSpPr>
          <p:nvPr>
            <p:ph type="pic" sz="quarter" idx="13"/>
          </p:nvPr>
        </p:nvSpPr>
        <p:spPr>
          <a:xfrm>
            <a:off x="6858000" y="5105400"/>
            <a:ext cx="5321300" cy="3381384"/>
          </a:xfrm>
          <a:prstGeom prst="rect">
            <a:avLst/>
          </a:prstGeom>
          <a:ln w="9525">
            <a:round/>
          </a:ln>
        </p:spPr>
        <p:txBody>
          <a:bodyPr lIns="91439" tIns="45719" rIns="91439" bIns="45719" anchor="t">
            <a:noAutofit/>
          </a:bodyPr>
          <a:lstStyle/>
          <a:p>
            <a:endParaRPr/>
          </a:p>
        </p:txBody>
      </p:sp>
      <p:sp>
        <p:nvSpPr>
          <p:cNvPr id="83" name="Image"/>
          <p:cNvSpPr>
            <a:spLocks noGrp="1"/>
          </p:cNvSpPr>
          <p:nvPr>
            <p:ph type="pic" sz="quarter" idx="14"/>
          </p:nvPr>
        </p:nvSpPr>
        <p:spPr>
          <a:xfrm>
            <a:off x="6858000" y="1270000"/>
            <a:ext cx="5316292" cy="3378200"/>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15"/>
          </p:nvPr>
        </p:nvSpPr>
        <p:spPr>
          <a:xfrm>
            <a:off x="1143000" y="1244600"/>
            <a:ext cx="5219700" cy="7213600"/>
          </a:xfrm>
          <a:prstGeom prst="rect">
            <a:avLst/>
          </a:prstGeom>
          <a:ln w="9525">
            <a:round/>
          </a:ln>
        </p:spPr>
        <p:txBody>
          <a:bodyPr lIns="91439" tIns="45719" rIns="91439" bIns="45719" anchor="t">
            <a:noAutofit/>
          </a:bodyPr>
          <a:lstStyle/>
          <a:p>
            <a:endParaRPr/>
          </a:p>
        </p:txBody>
      </p:sp>
      <p:sp>
        <p:nvSpPr>
          <p:cNvPr id="85" name="Slide Number"/>
          <p:cNvSpPr txBox="1">
            <a:spLocks noGrp="1"/>
          </p:cNvSpPr>
          <p:nvPr>
            <p:ph type="sldNum" sz="quarter" idx="2"/>
          </p:nvPr>
        </p:nvSpPr>
        <p:spPr>
          <a:xfrm>
            <a:off x="12534899" y="9309100"/>
            <a:ext cx="312015" cy="312343"/>
          </a:xfrm>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21"/>
              </a:buBlip>
            </a:lvl1pPr>
            <a:lvl2pPr>
              <a:buBlip>
                <a:blip r:embed="rId21"/>
              </a:buBlip>
            </a:lvl2pPr>
            <a:lvl3pPr>
              <a:buBlip>
                <a:blip r:embed="rId21"/>
              </a:buBlip>
            </a:lvl3pPr>
            <a:lvl4pPr>
              <a:buBlip>
                <a:blip r:embed="rId21"/>
              </a:buBlip>
            </a:lvl4pPr>
            <a:lvl5pPr>
              <a:buBlip>
                <a:blip r:embed="rId21"/>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2536220" y="9309100"/>
            <a:ext cx="312015" cy="312343"/>
          </a:xfrm>
          <a:prstGeom prst="rect">
            <a:avLst/>
          </a:prstGeom>
          <a:ln w="12700">
            <a:miter lim="400000"/>
          </a:ln>
        </p:spPr>
        <p:txBody>
          <a:bodyPr wrap="none" lIns="50800" tIns="50800" rIns="50800" bIns="50800">
            <a:spAutoFit/>
          </a:bodyPr>
          <a:lstStyle>
            <a:lvl1pPr algn="r">
              <a:defRPr sz="1400" b="1">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0" marR="0" indent="2286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0" marR="0" indent="4572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0" marR="0" indent="6858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0" marR="0" indent="9144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0" marR="0" indent="11430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0" marR="0" indent="13716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0" marR="0" indent="16002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0" marR="0" indent="1828800" algn="l" defTabSz="584200" rtl="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21"/>
        </a:buBlip>
        <a:tabLst/>
        <a:defRPr sz="3600" b="0" i="0" u="none" strike="noStrike" cap="none" spc="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goo.gl/f44UmD"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henomics"/>
          <p:cNvSpPr txBox="1">
            <a:spLocks noGrp="1"/>
          </p:cNvSpPr>
          <p:nvPr>
            <p:ph type="title"/>
          </p:nvPr>
        </p:nvSpPr>
        <p:spPr>
          <a:xfrm>
            <a:off x="1270000" y="868873"/>
            <a:ext cx="10464800" cy="3302003"/>
          </a:xfrm>
          <a:prstGeom prst="rect">
            <a:avLst/>
          </a:prstGeom>
        </p:spPr>
        <p:txBody>
          <a:bodyPr lIns="0" tIns="0" rIns="0" bIns="0" anchor="b"/>
          <a:lstStyle>
            <a:lvl1pPr algn="ctr" defTabSz="420623">
              <a:defRPr sz="16200">
                <a:solidFill>
                  <a:srgbClr val="FFFDA9"/>
                </a:solidFill>
                <a:uFill>
                  <a:solidFill>
                    <a:srgbClr val="FFFDA9"/>
                  </a:solidFill>
                </a:uFill>
                <a:latin typeface="Helvetica Light"/>
                <a:ea typeface="Helvetica Light"/>
                <a:cs typeface="Helvetica Light"/>
                <a:sym typeface="Helvetica Light"/>
              </a:defRPr>
            </a:lvl1pPr>
          </a:lstStyle>
          <a:p>
            <a:pPr>
              <a:defRPr>
                <a:solidFill>
                  <a:srgbClr val="000000"/>
                </a:solidFill>
                <a:effectLst/>
                <a:uFillTx/>
              </a:defRPr>
            </a:pPr>
            <a:r>
              <a:rPr>
                <a:solidFill>
                  <a:srgbClr val="FFFDA9"/>
                </a:solidFill>
                <a:uFill>
                  <a:solidFill>
                    <a:srgbClr val="FFFDA9"/>
                  </a:solidFill>
                </a:uFill>
              </a:rPr>
              <a:t>Phenomics</a:t>
            </a:r>
          </a:p>
        </p:txBody>
      </p:sp>
      <p:sp>
        <p:nvSpPr>
          <p:cNvPr id="173" name="Michael Neale &amp; Joshua Pritikin…"/>
          <p:cNvSpPr txBox="1">
            <a:spLocks noGrp="1"/>
          </p:cNvSpPr>
          <p:nvPr>
            <p:ph type="body" sz="half" idx="1"/>
          </p:nvPr>
        </p:nvSpPr>
        <p:spPr>
          <a:xfrm>
            <a:off x="1270000" y="5029200"/>
            <a:ext cx="10464800" cy="4001281"/>
          </a:xfrm>
          <a:prstGeom prst="rect">
            <a:avLst/>
          </a:prstGeom>
        </p:spPr>
        <p:txBody>
          <a:bodyPr lIns="0" tIns="0" rIns="0" bIns="0" anchor="t"/>
          <a:lstStyle/>
          <a:p>
            <a:pPr marL="0" indent="0" algn="ctr">
              <a:spcBef>
                <a:spcPts val="0"/>
              </a:spcBef>
              <a:buSzTx/>
              <a:buNone/>
              <a:defRPr sz="1800">
                <a:solidFill>
                  <a:srgbClr val="000000"/>
                </a:solidFill>
                <a:effectLst/>
                <a:latin typeface="Helvetica Light"/>
                <a:ea typeface="Helvetica Light"/>
                <a:cs typeface="Helvetica Light"/>
                <a:sym typeface="Helvetica Light"/>
              </a:defRPr>
            </a:pPr>
            <a:r>
              <a:rPr sz="3200">
                <a:solidFill>
                  <a:srgbClr val="FFFFFF"/>
                </a:solidFill>
              </a:rPr>
              <a:t>Michael Neale &amp; Joshua Pritikin</a:t>
            </a:r>
          </a:p>
          <a:p>
            <a:pPr marL="0" indent="0" algn="ctr">
              <a:spcBef>
                <a:spcPts val="0"/>
              </a:spcBef>
              <a:buSzTx/>
              <a:buNone/>
              <a:defRPr sz="1800">
                <a:solidFill>
                  <a:srgbClr val="000000"/>
                </a:solidFill>
                <a:effectLst/>
                <a:latin typeface="Helvetica Light"/>
                <a:ea typeface="Helvetica Light"/>
                <a:cs typeface="Helvetica Light"/>
                <a:sym typeface="Helvetica Light"/>
              </a:defRPr>
            </a:pPr>
            <a:r>
              <a:rPr sz="3200">
                <a:solidFill>
                  <a:srgbClr val="FFFFFF"/>
                </a:solidFill>
              </a:rPr>
              <a:t>Virginia Institute for Psychiatric &amp; Behavioral Genetics</a:t>
            </a:r>
          </a:p>
          <a:p>
            <a:pPr marL="0" indent="0" algn="ctr">
              <a:spcBef>
                <a:spcPts val="0"/>
              </a:spcBef>
              <a:buSzTx/>
              <a:buNone/>
              <a:defRPr sz="1800">
                <a:solidFill>
                  <a:srgbClr val="000000"/>
                </a:solidFill>
                <a:effectLst/>
                <a:latin typeface="Helvetica Light"/>
                <a:ea typeface="Helvetica Light"/>
                <a:cs typeface="Helvetica Light"/>
                <a:sym typeface="Helvetica Light"/>
              </a:defRPr>
            </a:pPr>
            <a:r>
              <a:rPr sz="3200">
                <a:solidFill>
                  <a:srgbClr val="FFFFFF"/>
                </a:solidFill>
              </a:rPr>
              <a:t>Virginia Commonwealth University</a:t>
            </a:r>
          </a:p>
          <a:p>
            <a:pPr marL="0" indent="0" algn="ctr">
              <a:spcBef>
                <a:spcPts val="0"/>
              </a:spcBef>
              <a:buSzTx/>
              <a:buNone/>
              <a:defRPr sz="1800">
                <a:solidFill>
                  <a:srgbClr val="000000"/>
                </a:solidFill>
                <a:effectLst/>
                <a:latin typeface="Helvetica Light"/>
                <a:ea typeface="Helvetica Light"/>
                <a:cs typeface="Helvetica Light"/>
                <a:sym typeface="Helvetica Light"/>
              </a:defRPr>
            </a:pPr>
            <a:endParaRPr sz="3200">
              <a:solidFill>
                <a:srgbClr val="FFFFFF"/>
              </a:solidFill>
            </a:endParaRPr>
          </a:p>
          <a:p>
            <a:pPr marL="0" indent="0" algn="ctr">
              <a:spcBef>
                <a:spcPts val="0"/>
              </a:spcBef>
              <a:buSzTx/>
              <a:buNone/>
              <a:defRPr sz="3200">
                <a:effectLst/>
                <a:latin typeface="Helvetica Light"/>
                <a:ea typeface="Helvetica Light"/>
                <a:cs typeface="Helvetica Light"/>
                <a:sym typeface="Helvetica Light"/>
              </a:defRPr>
            </a:pPr>
            <a:r>
              <a:t>Boulder Workshop</a:t>
            </a:r>
            <a:endParaRPr sz="1800">
              <a:solidFill>
                <a:srgbClr val="000000"/>
              </a:solidFill>
            </a:endParaRPr>
          </a:p>
          <a:p>
            <a:pPr marL="0" indent="0" algn="ctr">
              <a:spcBef>
                <a:spcPts val="0"/>
              </a:spcBef>
              <a:buSzTx/>
              <a:buNone/>
              <a:defRPr sz="1800">
                <a:solidFill>
                  <a:srgbClr val="000000"/>
                </a:solidFill>
                <a:effectLst/>
                <a:latin typeface="Helvetica Light"/>
                <a:ea typeface="Helvetica Light"/>
                <a:cs typeface="Helvetica Light"/>
                <a:sym typeface="Helvetica Light"/>
              </a:defRPr>
            </a:pPr>
            <a:r>
              <a:rPr sz="3200">
                <a:solidFill>
                  <a:srgbClr val="FFFFFF"/>
                </a:solidFill>
              </a:rPr>
              <a:t>8 March 2019</a:t>
            </a:r>
          </a:p>
        </p:txBody>
      </p:sp>
      <p:pic>
        <p:nvPicPr>
          <p:cNvPr id="174" name="image6.png" descr="image6.png"/>
          <p:cNvPicPr>
            <a:picLocks noChangeAspect="1"/>
          </p:cNvPicPr>
          <p:nvPr/>
        </p:nvPicPr>
        <p:blipFill>
          <a:blip r:embed="rId2">
            <a:extLst/>
          </a:blip>
          <a:stretch>
            <a:fillRect/>
          </a:stretch>
        </p:blipFill>
        <p:spPr>
          <a:xfrm>
            <a:off x="11146514" y="7874000"/>
            <a:ext cx="1883688" cy="1892300"/>
          </a:xfrm>
          <a:prstGeom prst="rect">
            <a:avLst/>
          </a:prstGeom>
          <a:ln w="12700">
            <a:miter lim="400000"/>
          </a:ln>
          <a:effectLst>
            <a:outerShdw blurRad="254000" dist="127000" dir="5400000" rotWithShape="0">
              <a:srgbClr val="000000">
                <a:alpha val="70000"/>
              </a:srgbClr>
            </a:outerShdw>
          </a:effectLst>
        </p:spPr>
      </p:pic>
      <p:pic>
        <p:nvPicPr>
          <p:cNvPr id="175" name="image7.png" descr="image7.png"/>
          <p:cNvPicPr>
            <a:picLocks noChangeAspect="1"/>
          </p:cNvPicPr>
          <p:nvPr/>
        </p:nvPicPr>
        <p:blipFill>
          <a:blip r:embed="rId3">
            <a:extLst/>
          </a:blip>
          <a:stretch>
            <a:fillRect/>
          </a:stretch>
        </p:blipFill>
        <p:spPr>
          <a:xfrm>
            <a:off x="0" y="7861300"/>
            <a:ext cx="1477084" cy="1892300"/>
          </a:xfrm>
          <a:prstGeom prst="rect">
            <a:avLst/>
          </a:prstGeom>
          <a:ln w="127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A1 During the past 12 months, did using marijuana or hashish cause you to have serious problems like this either at home, work, or school?…"/>
          <p:cNvSpPr txBox="1">
            <a:spLocks noGrp="1"/>
          </p:cNvSpPr>
          <p:nvPr>
            <p:ph type="body" idx="1"/>
          </p:nvPr>
        </p:nvSpPr>
        <p:spPr>
          <a:prstGeom prst="rect">
            <a:avLst/>
          </a:prstGeom>
        </p:spPr>
        <p:txBody>
          <a:bodyPr/>
          <a:lstStyle/>
          <a:p>
            <a:pPr marL="360045" indent="-360045" defTabSz="473201">
              <a:spcBef>
                <a:spcPts val="2900"/>
              </a:spcBef>
              <a:buBlip>
                <a:blip r:embed="rId2"/>
              </a:buBlip>
              <a:defRPr sz="2916">
                <a:effectLst>
                  <a:outerShdw blurRad="41148" dist="30861" dir="5400000" rotWithShape="0">
                    <a:srgbClr val="000000"/>
                  </a:outerShdw>
                </a:effectLst>
              </a:defRPr>
            </a:pPr>
            <a:r>
              <a:rPr>
                <a:solidFill>
                  <a:srgbClr val="FFFB00"/>
                </a:solidFill>
              </a:rPr>
              <a:t>A1</a:t>
            </a:r>
            <a:r>
              <a:t> During the past 12 months, did using marijuana or hashish cause you to have serious problems like this either at home, work, or school?</a:t>
            </a:r>
          </a:p>
          <a:p>
            <a:pPr marL="360045" indent="-360045" defTabSz="473201">
              <a:spcBef>
                <a:spcPts val="2900"/>
              </a:spcBef>
              <a:buBlip>
                <a:blip r:embed="rId2"/>
              </a:buBlip>
              <a:defRPr sz="2916">
                <a:effectLst>
                  <a:outerShdw blurRad="41148" dist="30861" dir="5400000" rotWithShape="0">
                    <a:srgbClr val="000000"/>
                  </a:outerShdw>
                </a:effectLst>
              </a:defRPr>
            </a:pPr>
            <a:r>
              <a:rPr>
                <a:solidFill>
                  <a:srgbClr val="FFFB00"/>
                </a:solidFill>
              </a:rPr>
              <a:t>A2</a:t>
            </a:r>
            <a:r>
              <a:t> During the past 12 months, did you regularly use marijuana or hashish and then do something where using marijuana or hashish might have put you in physical danger?</a:t>
            </a:r>
          </a:p>
          <a:p>
            <a:pPr marL="360045" indent="-360045" defTabSz="473201">
              <a:spcBef>
                <a:spcPts val="2900"/>
              </a:spcBef>
              <a:buBlip>
                <a:blip r:embed="rId2"/>
              </a:buBlip>
              <a:defRPr sz="2916">
                <a:effectLst>
                  <a:outerShdw blurRad="41148" dist="30861" dir="5400000" rotWithShape="0">
                    <a:srgbClr val="000000"/>
                  </a:outerShdw>
                </a:effectLst>
              </a:defRPr>
            </a:pPr>
            <a:r>
              <a:rPr>
                <a:solidFill>
                  <a:srgbClr val="FFFB00"/>
                </a:solidFill>
              </a:rPr>
              <a:t>A3</a:t>
            </a:r>
            <a:r>
              <a:t> During the past 12 months, did using marijuana or hashish cause you to do things that repeatedly got you in trouble with the law?</a:t>
            </a:r>
          </a:p>
          <a:p>
            <a:pPr marL="360045" indent="-360045" defTabSz="473201">
              <a:spcBef>
                <a:spcPts val="2900"/>
              </a:spcBef>
              <a:buBlip>
                <a:blip r:embed="rId2"/>
              </a:buBlip>
              <a:defRPr sz="2916">
                <a:effectLst>
                  <a:outerShdw blurRad="41148" dist="30861" dir="5400000" rotWithShape="0">
                    <a:srgbClr val="000000"/>
                  </a:outerShdw>
                </a:effectLst>
              </a:defRPr>
            </a:pPr>
            <a:r>
              <a:rPr>
                <a:solidFill>
                  <a:srgbClr val="FFFB00"/>
                </a:solidFill>
              </a:rPr>
              <a:t>A4</a:t>
            </a:r>
            <a:r>
              <a:t> Did you continue to use marijuana or hashish even though you thought it caused problems with family or friends?</a:t>
            </a:r>
          </a:p>
        </p:txBody>
      </p:sp>
      <p:sp>
        <p:nvSpPr>
          <p:cNvPr id="225" name="Map Items to DSM-IV Substance Abuse and Dependence Criteria"/>
          <p:cNvSpPr txBox="1">
            <a:spLocks noGrp="1"/>
          </p:cNvSpPr>
          <p:nvPr>
            <p:ph type="title"/>
          </p:nvPr>
        </p:nvSpPr>
        <p:spPr>
          <a:xfrm>
            <a:off x="787400" y="254000"/>
            <a:ext cx="11430000" cy="1868655"/>
          </a:xfrm>
          <a:prstGeom prst="rect">
            <a:avLst/>
          </a:prstGeom>
        </p:spPr>
        <p:txBody>
          <a:bodyPr/>
          <a:lstStyle/>
          <a:p>
            <a:pPr algn="ctr" defTabSz="502412">
              <a:defRPr sz="5762">
                <a:solidFill>
                  <a:srgbClr val="FFFDA9"/>
                </a:solidFill>
                <a:effectLst/>
                <a:uFill>
                  <a:solidFill>
                    <a:srgbClr val="FFFDA9"/>
                  </a:solidFill>
                </a:uFill>
                <a:latin typeface="Helvetica Light"/>
                <a:ea typeface="Helvetica Light"/>
                <a:cs typeface="Helvetica Light"/>
                <a:sym typeface="Helvetica Light"/>
              </a:defRPr>
            </a:pPr>
            <a:r>
              <a:t>Map Items to DSM-IV Substance Abuse and Dependence Criteria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SM-IV Dependence Criteria"/>
          <p:cNvSpPr txBox="1">
            <a:spLocks noGrp="1"/>
          </p:cNvSpPr>
          <p:nvPr>
            <p:ph type="title"/>
          </p:nvPr>
        </p:nvSpPr>
        <p:spPr>
          <a:xfrm>
            <a:off x="787400" y="254000"/>
            <a:ext cx="11430000" cy="1247886"/>
          </a:xfrm>
          <a:prstGeom prst="rect">
            <a:avLst/>
          </a:prstGeom>
        </p:spPr>
        <p:txBody>
          <a:bodyPr/>
          <a:lstStyle>
            <a:lvl1pPr algn="ctr">
              <a:defRPr sz="67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DSM-IV Dependence Criteria</a:t>
            </a:r>
          </a:p>
        </p:txBody>
      </p:sp>
      <p:sp>
        <p:nvSpPr>
          <p:cNvPr id="228" name="D1 During the past 12 months, did you need to use more marijuana or hashish than you used to in order to get the effect you wanted?…"/>
          <p:cNvSpPr txBox="1">
            <a:spLocks noGrp="1"/>
          </p:cNvSpPr>
          <p:nvPr>
            <p:ph type="body" idx="1"/>
          </p:nvPr>
        </p:nvSpPr>
        <p:spPr>
          <a:xfrm>
            <a:off x="787400" y="1305531"/>
            <a:ext cx="11430000" cy="8277460"/>
          </a:xfrm>
          <a:prstGeom prst="rect">
            <a:avLst/>
          </a:prstGeom>
        </p:spPr>
        <p:txBody>
          <a:bodyPr/>
          <a:lstStyle/>
          <a:p>
            <a:pPr marL="306704" indent="-306704" defTabSz="403097">
              <a:spcBef>
                <a:spcPts val="2400"/>
              </a:spcBef>
              <a:buBlip>
                <a:blip r:embed="rId2"/>
              </a:buBlip>
              <a:defRPr sz="2691">
                <a:effectLst>
                  <a:outerShdw blurRad="35052" dist="26289" dir="5400000" rotWithShape="0">
                    <a:srgbClr val="000000"/>
                  </a:outerShdw>
                </a:effectLst>
              </a:defRPr>
            </a:pPr>
            <a:r>
              <a:rPr>
                <a:solidFill>
                  <a:srgbClr val="FFFB00"/>
                </a:solidFill>
              </a:rPr>
              <a:t>D1</a:t>
            </a:r>
            <a:r>
              <a:t> During the past 12 months, did you need to use more marijuana or hashish than you used to in order to get the effect you wanted?</a:t>
            </a:r>
          </a:p>
          <a:p>
            <a:pPr marL="306704" indent="-306704" defTabSz="403097">
              <a:spcBef>
                <a:spcPts val="2400"/>
              </a:spcBef>
              <a:buBlip>
                <a:blip r:embed="rId2"/>
              </a:buBlip>
              <a:defRPr sz="2691">
                <a:effectLst>
                  <a:outerShdw blurRad="35052" dist="26289" dir="5400000" rotWithShape="0">
                    <a:srgbClr val="000000"/>
                  </a:outerShdw>
                </a:effectLst>
              </a:defRPr>
            </a:pPr>
            <a:r>
              <a:rPr>
                <a:solidFill>
                  <a:srgbClr val="FFFB00"/>
                </a:solidFill>
              </a:rPr>
              <a:t>D3</a:t>
            </a:r>
            <a:r>
              <a:t> Were you able to keep to the limits you set, or did you often use marijuana or hashish more than you intended to?</a:t>
            </a:r>
          </a:p>
          <a:p>
            <a:pPr marL="306704" indent="-306704" defTabSz="403097">
              <a:spcBef>
                <a:spcPts val="2400"/>
              </a:spcBef>
              <a:buBlip>
                <a:blip r:embed="rId2"/>
              </a:buBlip>
              <a:defRPr sz="2691">
                <a:effectLst>
                  <a:outerShdw blurRad="35052" dist="26289" dir="5400000" rotWithShape="0">
                    <a:srgbClr val="000000"/>
                  </a:outerShdw>
                </a:effectLst>
              </a:defRPr>
            </a:pPr>
            <a:r>
              <a:rPr>
                <a:solidFill>
                  <a:srgbClr val="FFFB00"/>
                </a:solidFill>
              </a:rPr>
              <a:t>D4</a:t>
            </a:r>
            <a:r>
              <a:t> During the past 12 months, did you want to or try to cut down or stop using marijuana or hashish?</a:t>
            </a:r>
          </a:p>
          <a:p>
            <a:pPr marL="306704" indent="-306704" defTabSz="403097">
              <a:spcBef>
                <a:spcPts val="2400"/>
              </a:spcBef>
              <a:buBlip>
                <a:blip r:embed="rId2"/>
              </a:buBlip>
              <a:defRPr sz="2691">
                <a:effectLst>
                  <a:outerShdw blurRad="35052" dist="26289" dir="5400000" rotWithShape="0">
                    <a:srgbClr val="000000"/>
                  </a:outerShdw>
                </a:effectLst>
              </a:defRPr>
            </a:pPr>
            <a:r>
              <a:rPr>
                <a:solidFill>
                  <a:srgbClr val="FFFB00"/>
                </a:solidFill>
              </a:rPr>
              <a:t>D5</a:t>
            </a:r>
            <a:r>
              <a:t> During the past 12 months, was there a month or more when you spent a lot of your time getting or using marijuana or hashish? </a:t>
            </a:r>
          </a:p>
          <a:p>
            <a:pPr marL="306704" indent="-306704" defTabSz="403097">
              <a:spcBef>
                <a:spcPts val="2400"/>
              </a:spcBef>
              <a:buBlip>
                <a:blip r:embed="rId2"/>
              </a:buBlip>
              <a:defRPr sz="2691">
                <a:effectLst>
                  <a:outerShdw blurRad="35052" dist="26289" dir="5400000" rotWithShape="0">
                    <a:srgbClr val="000000"/>
                  </a:outerShdw>
                </a:effectLst>
              </a:defRPr>
            </a:pPr>
            <a:r>
              <a:rPr>
                <a:solidFill>
                  <a:srgbClr val="FFFB00"/>
                </a:solidFill>
              </a:rPr>
              <a:t>D6</a:t>
            </a:r>
            <a:r>
              <a:t> This question is about important activities such as working, going to school, taking care of children, doing fun things such as hobbies and sports, and spending time with friends and family.                                                 </a:t>
            </a:r>
          </a:p>
          <a:p>
            <a:pPr marL="613409" lvl="1" indent="-306704" defTabSz="403097">
              <a:spcBef>
                <a:spcPts val="2400"/>
              </a:spcBef>
              <a:buBlip>
                <a:blip r:embed="rId2"/>
              </a:buBlip>
              <a:defRPr sz="2691">
                <a:effectLst>
                  <a:outerShdw blurRad="35052" dist="26289" dir="5400000" rotWithShape="0">
                    <a:srgbClr val="000000"/>
                  </a:outerShdw>
                </a:effectLst>
              </a:defRPr>
            </a:pPr>
            <a:r>
              <a:t>During the past 12 months, did using marijuana or hashish cause you to give up or spend less time doing these types of important activities?</a:t>
            </a:r>
          </a:p>
          <a:p>
            <a:pPr marL="306704" indent="-306704" defTabSz="403097">
              <a:spcBef>
                <a:spcPts val="2400"/>
              </a:spcBef>
              <a:buBlip>
                <a:blip r:embed="rId2"/>
              </a:buBlip>
              <a:defRPr sz="2691">
                <a:effectLst>
                  <a:outerShdw blurRad="35052" dist="26289" dir="5400000" rotWithShape="0">
                    <a:srgbClr val="000000"/>
                  </a:outerShdw>
                </a:effectLst>
              </a:defRPr>
            </a:pPr>
            <a:r>
              <a:rPr>
                <a:solidFill>
                  <a:srgbClr val="FFFB00"/>
                </a:solidFill>
              </a:rPr>
              <a:t>D7</a:t>
            </a:r>
            <a:r>
              <a:t> Did you continue to use marijuana or hashish even though you thought it was causing you to have physical problems?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trong evidence of MNI with respect to age and sex…"/>
          <p:cNvSpPr txBox="1">
            <a:spLocks noGrp="1"/>
          </p:cNvSpPr>
          <p:nvPr>
            <p:ph type="body" idx="1"/>
          </p:nvPr>
        </p:nvSpPr>
        <p:spPr>
          <a:prstGeom prst="rect">
            <a:avLst/>
          </a:prstGeom>
        </p:spPr>
        <p:txBody>
          <a:bodyPr/>
          <a:lstStyle/>
          <a:p>
            <a:pPr marL="440055" indent="-440055" defTabSz="578358">
              <a:spcBef>
                <a:spcPts val="3500"/>
              </a:spcBef>
              <a:buBlip>
                <a:blip r:embed="rId2"/>
              </a:buBlip>
              <a:defRPr sz="3564">
                <a:effectLst>
                  <a:outerShdw blurRad="50292" dist="37719" dir="5400000" rotWithShape="0">
                    <a:srgbClr val="000000"/>
                  </a:outerShdw>
                </a:effectLst>
              </a:defRPr>
            </a:pPr>
            <a:r>
              <a:t>Strong evidence of MNI with respect to age and sex</a:t>
            </a:r>
          </a:p>
          <a:p>
            <a:pPr marL="440055" indent="-440055" defTabSz="578358">
              <a:spcBef>
                <a:spcPts val="3500"/>
              </a:spcBef>
              <a:buBlip>
                <a:blip r:embed="rId2"/>
              </a:buBlip>
              <a:defRPr sz="3564">
                <a:effectLst>
                  <a:outerShdw blurRad="50292" dist="37719" dir="5400000" rotWithShape="0">
                    <a:srgbClr val="000000"/>
                  </a:outerShdw>
                </a:effectLst>
              </a:defRPr>
            </a:pPr>
            <a:r>
              <a:t>Examine individual items</a:t>
            </a:r>
          </a:p>
          <a:p>
            <a:pPr marL="440055" indent="-440055" defTabSz="578358">
              <a:spcBef>
                <a:spcPts val="3500"/>
              </a:spcBef>
              <a:buBlip>
                <a:blip r:embed="rId2"/>
              </a:buBlip>
              <a:defRPr sz="3564">
                <a:effectLst>
                  <a:outerShdw blurRad="50292" dist="37719" dir="5400000" rotWithShape="0">
                    <a:srgbClr val="000000"/>
                  </a:outerShdw>
                </a:effectLst>
              </a:defRPr>
            </a:pPr>
            <a:r>
              <a:t>Four column heatmap for significance of effects</a:t>
            </a:r>
          </a:p>
          <a:p>
            <a:pPr marL="880110" lvl="1" indent="-440055" defTabSz="578358">
              <a:spcBef>
                <a:spcPts val="3500"/>
              </a:spcBef>
              <a:buBlip>
                <a:blip r:embed="rId2"/>
              </a:buBlip>
              <a:defRPr sz="3564">
                <a:effectLst>
                  <a:outerShdw blurRad="50292" dist="37719" dir="5400000" rotWithShape="0">
                    <a:srgbClr val="000000"/>
                  </a:outerShdw>
                </a:effectLst>
              </a:defRPr>
            </a:pPr>
            <a:r>
              <a:t>Item Means &amp; Factor Variances</a:t>
            </a:r>
          </a:p>
          <a:p>
            <a:pPr marL="880110" lvl="1" indent="-440055" defTabSz="578358">
              <a:spcBef>
                <a:spcPts val="3500"/>
              </a:spcBef>
              <a:buBlip>
                <a:blip r:embed="rId2"/>
              </a:buBlip>
              <a:defRPr sz="3564">
                <a:effectLst>
                  <a:outerShdw blurRad="50292" dist="37719" dir="5400000" rotWithShape="0">
                    <a:srgbClr val="000000"/>
                  </a:outerShdw>
                </a:effectLst>
              </a:defRPr>
            </a:pPr>
            <a:r>
              <a:t>Sex and Age</a:t>
            </a:r>
          </a:p>
          <a:p>
            <a:pPr marL="440055" indent="-440055" defTabSz="578358">
              <a:spcBef>
                <a:spcPts val="3500"/>
              </a:spcBef>
              <a:buBlip>
                <a:blip r:embed="rId2"/>
              </a:buBlip>
              <a:defRPr sz="3564">
                <a:effectLst>
                  <a:outerShdw blurRad="50292" dist="37719" dir="5400000" rotWithShape="0">
                    <a:srgbClr val="000000"/>
                  </a:outerShdw>
                </a:effectLst>
              </a:defRPr>
            </a:pPr>
            <a:r>
              <a:t>Compare across self-reported race</a:t>
            </a:r>
          </a:p>
        </p:txBody>
      </p:sp>
      <p:sp>
        <p:nvSpPr>
          <p:cNvPr id="231" name="Test of Item Mean Invariance: Marijuana in NSDUH"/>
          <p:cNvSpPr txBox="1"/>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90727">
              <a:defRPr sz="6719">
                <a:solidFill>
                  <a:srgbClr val="FFFDA9"/>
                </a:solidFill>
                <a:effectLst/>
                <a:uFill>
                  <a:solidFill>
                    <a:srgbClr val="FFFDA9"/>
                  </a:solidFill>
                </a:uFill>
                <a:latin typeface="Helvetica Light"/>
                <a:ea typeface="Helvetica Light"/>
                <a:cs typeface="Helvetica Light"/>
                <a:sym typeface="Helvetica Light"/>
              </a:defRPr>
            </a:pPr>
            <a:r>
              <a:t>Test of Item Mean Invariance: </a:t>
            </a:r>
            <a:r>
              <a:rPr>
                <a:solidFill>
                  <a:srgbClr val="8CCD8D"/>
                </a:solidFill>
              </a:rPr>
              <a:t>Marijuana</a:t>
            </a:r>
            <a:r>
              <a:t> in NSDUH</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2lnL Likelihood Ratio Test Statistics:…"/>
          <p:cNvSpPr txBox="1">
            <a:spLocks noGrp="1"/>
          </p:cNvSpPr>
          <p:nvPr>
            <p:ph type="title"/>
          </p:nvPr>
        </p:nvSpPr>
        <p:spPr>
          <a:xfrm>
            <a:off x="787400" y="-24825"/>
            <a:ext cx="11430000" cy="1983710"/>
          </a:xfrm>
          <a:prstGeom prst="rect">
            <a:avLst/>
          </a:prstGeom>
        </p:spPr>
        <p:txBody>
          <a:bodyPr/>
          <a:lstStyle/>
          <a:p>
            <a:pPr algn="ctr" defTabSz="531622">
              <a:defRPr sz="4823">
                <a:solidFill>
                  <a:srgbClr val="FFFDA9"/>
                </a:solidFill>
                <a:effectLst/>
                <a:uFill>
                  <a:solidFill>
                    <a:srgbClr val="FFFDA9"/>
                  </a:solidFill>
                </a:uFill>
                <a:latin typeface="Helvetica Light"/>
                <a:ea typeface="Helvetica Light"/>
                <a:cs typeface="Helvetica Light"/>
                <a:sym typeface="Helvetica Light"/>
              </a:defRPr>
            </a:pPr>
            <a:r>
              <a:t>-2lnL Likelihood Ratio Test Statistics:</a:t>
            </a:r>
          </a:p>
          <a:p>
            <a:pPr algn="ctr" defTabSz="531622">
              <a:defRPr sz="4823">
                <a:solidFill>
                  <a:srgbClr val="FFFDA9"/>
                </a:solidFill>
                <a:effectLst/>
                <a:uFill>
                  <a:solidFill>
                    <a:srgbClr val="FFFDA9"/>
                  </a:solidFill>
                </a:uFill>
                <a:latin typeface="Helvetica Light"/>
                <a:ea typeface="Helvetica Light"/>
                <a:cs typeface="Helvetica Light"/>
                <a:sym typeface="Helvetica Light"/>
              </a:defRPr>
            </a:pPr>
            <a:r>
              <a:rPr>
                <a:solidFill>
                  <a:srgbClr val="8CCD8D"/>
                </a:solidFill>
              </a:rPr>
              <a:t>Marijuana</a:t>
            </a:r>
            <a:r>
              <a:t> Item Means &amp; Factor Loadings</a:t>
            </a:r>
          </a:p>
        </p:txBody>
      </p:sp>
      <p:sp>
        <p:nvSpPr>
          <p:cNvPr id="234" name="Sex"/>
          <p:cNvSpPr txBox="1"/>
          <p:nvPr/>
        </p:nvSpPr>
        <p:spPr>
          <a:xfrm>
            <a:off x="4070370" y="1868180"/>
            <a:ext cx="918795"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Helvetica Light"/>
                <a:ea typeface="Helvetica Light"/>
                <a:cs typeface="Helvetica Light"/>
                <a:sym typeface="Helvetica Light"/>
              </a:defRPr>
            </a:lvl1pPr>
          </a:lstStyle>
          <a:p>
            <a:pPr>
              <a:defRPr>
                <a:effectLst/>
              </a:defRPr>
            </a:pPr>
            <a:r>
              <a:t>Sex</a:t>
            </a:r>
          </a:p>
        </p:txBody>
      </p:sp>
      <p:sp>
        <p:nvSpPr>
          <p:cNvPr id="235" name="Age"/>
          <p:cNvSpPr txBox="1"/>
          <p:nvPr/>
        </p:nvSpPr>
        <p:spPr>
          <a:xfrm>
            <a:off x="6916092" y="1868180"/>
            <a:ext cx="999390"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Helvetica Light"/>
                <a:ea typeface="Helvetica Light"/>
                <a:cs typeface="Helvetica Light"/>
                <a:sym typeface="Helvetica Light"/>
              </a:defRPr>
            </a:lvl1pPr>
          </a:lstStyle>
          <a:p>
            <a:pPr>
              <a:defRPr>
                <a:effectLst/>
              </a:defRPr>
            </a:pPr>
            <a:r>
              <a:t>Age</a:t>
            </a:r>
          </a:p>
        </p:txBody>
      </p:sp>
      <p:sp>
        <p:nvSpPr>
          <p:cNvPr id="236" name="Work…"/>
          <p:cNvSpPr txBox="1"/>
          <p:nvPr/>
        </p:nvSpPr>
        <p:spPr>
          <a:xfrm>
            <a:off x="10138196" y="2550763"/>
            <a:ext cx="2684075" cy="652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800">
                <a:effectLst/>
                <a:latin typeface="Helvetica Light"/>
                <a:ea typeface="Helvetica Light"/>
                <a:cs typeface="Helvetica Light"/>
                <a:sym typeface="Helvetica Light"/>
              </a:defRPr>
            </a:pPr>
            <a:r>
              <a:t>Work</a:t>
            </a:r>
          </a:p>
          <a:p>
            <a:pPr algn="l">
              <a:defRPr sz="3800">
                <a:effectLst/>
                <a:latin typeface="Helvetica Light"/>
                <a:ea typeface="Helvetica Light"/>
                <a:cs typeface="Helvetica Light"/>
                <a:sym typeface="Helvetica Light"/>
              </a:defRPr>
            </a:pPr>
            <a:r>
              <a:t>Danger</a:t>
            </a:r>
          </a:p>
          <a:p>
            <a:pPr algn="l">
              <a:defRPr sz="3800">
                <a:effectLst/>
                <a:latin typeface="Helvetica Light"/>
                <a:ea typeface="Helvetica Light"/>
                <a:cs typeface="Helvetica Light"/>
                <a:sym typeface="Helvetica Light"/>
              </a:defRPr>
            </a:pPr>
            <a:r>
              <a:t>Law</a:t>
            </a:r>
          </a:p>
          <a:p>
            <a:pPr algn="l">
              <a:defRPr sz="3800">
                <a:effectLst/>
                <a:latin typeface="Helvetica Light"/>
                <a:ea typeface="Helvetica Light"/>
                <a:cs typeface="Helvetica Light"/>
                <a:sym typeface="Helvetica Light"/>
              </a:defRPr>
            </a:pPr>
            <a:r>
              <a:t>Friends</a:t>
            </a:r>
          </a:p>
          <a:p>
            <a:pPr algn="l">
              <a:defRPr sz="3800">
                <a:effectLst/>
                <a:latin typeface="Helvetica Light"/>
                <a:ea typeface="Helvetica Light"/>
                <a:cs typeface="Helvetica Light"/>
                <a:sym typeface="Helvetica Light"/>
              </a:defRPr>
            </a:pPr>
            <a:r>
              <a:t>Tol</a:t>
            </a:r>
          </a:p>
          <a:p>
            <a:pPr algn="l">
              <a:defRPr sz="3800">
                <a:effectLst/>
                <a:latin typeface="Helvetica Light"/>
                <a:ea typeface="Helvetica Light"/>
                <a:cs typeface="Helvetica Light"/>
                <a:sym typeface="Helvetica Light"/>
              </a:defRPr>
            </a:pPr>
            <a:r>
              <a:t>&gt;Intend</a:t>
            </a:r>
          </a:p>
          <a:p>
            <a:pPr algn="l">
              <a:defRPr sz="3800">
                <a:effectLst/>
                <a:latin typeface="Helvetica Light"/>
                <a:ea typeface="Helvetica Light"/>
                <a:cs typeface="Helvetica Light"/>
                <a:sym typeface="Helvetica Light"/>
              </a:defRPr>
            </a:pPr>
            <a:r>
              <a:t>TryCut</a:t>
            </a:r>
          </a:p>
          <a:p>
            <a:pPr algn="l">
              <a:defRPr sz="3800">
                <a:effectLst/>
                <a:latin typeface="Helvetica Light"/>
                <a:ea typeface="Helvetica Light"/>
                <a:cs typeface="Helvetica Light"/>
                <a:sym typeface="Helvetica Light"/>
              </a:defRPr>
            </a:pPr>
            <a:r>
              <a:t>TimeGet</a:t>
            </a:r>
          </a:p>
          <a:p>
            <a:pPr algn="l">
              <a:defRPr sz="3800">
                <a:effectLst/>
                <a:latin typeface="Helvetica Light"/>
                <a:ea typeface="Helvetica Light"/>
                <a:cs typeface="Helvetica Light"/>
                <a:sym typeface="Helvetica Light"/>
              </a:defRPr>
            </a:pPr>
            <a:r>
              <a:t>TimeOther&lt;</a:t>
            </a:r>
          </a:p>
          <a:p>
            <a:pPr algn="l">
              <a:defRPr sz="3800">
                <a:effectLst/>
                <a:latin typeface="Helvetica Light"/>
                <a:ea typeface="Helvetica Light"/>
                <a:cs typeface="Helvetica Light"/>
                <a:sym typeface="Helvetica Light"/>
              </a:defRPr>
            </a:pPr>
            <a:r>
              <a:t>PhysProb</a:t>
            </a:r>
          </a:p>
        </p:txBody>
      </p:sp>
      <p:pic>
        <p:nvPicPr>
          <p:cNvPr id="237" name="Image" descr="Image"/>
          <p:cNvPicPr>
            <a:picLocks noChangeAspect="1"/>
          </p:cNvPicPr>
          <p:nvPr/>
        </p:nvPicPr>
        <p:blipFill>
          <a:blip r:embed="rId2">
            <a:extLst/>
          </a:blip>
          <a:stretch>
            <a:fillRect/>
          </a:stretch>
        </p:blipFill>
        <p:spPr>
          <a:xfrm>
            <a:off x="2261483" y="2553169"/>
            <a:ext cx="7778264" cy="7125446"/>
          </a:xfrm>
          <a:prstGeom prst="rect">
            <a:avLst/>
          </a:prstGeom>
          <a:ln w="12700">
            <a:miter lim="400000"/>
          </a:ln>
        </p:spPr>
      </p:pic>
      <p:sp>
        <p:nvSpPr>
          <p:cNvPr id="238" name="Entire…"/>
          <p:cNvSpPr txBox="1"/>
          <p:nvPr/>
        </p:nvSpPr>
        <p:spPr>
          <a:xfrm>
            <a:off x="47243" y="1866900"/>
            <a:ext cx="1835913"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4000">
                <a:solidFill>
                  <a:srgbClr val="FFFDA9"/>
                </a:solidFill>
                <a:effectLst/>
                <a:uFill>
                  <a:solidFill>
                    <a:srgbClr val="FFFDA9"/>
                  </a:solidFill>
                </a:uFill>
                <a:latin typeface="Helvetica Light"/>
                <a:ea typeface="Helvetica Light"/>
                <a:cs typeface="Helvetica Light"/>
                <a:sym typeface="Helvetica Light"/>
              </a:defRPr>
            </a:pPr>
            <a:r>
              <a:t>Entire </a:t>
            </a:r>
          </a:p>
          <a:p>
            <a:pPr algn="l">
              <a:defRPr sz="4000">
                <a:solidFill>
                  <a:srgbClr val="FFFDA9"/>
                </a:solidFill>
                <a:effectLst/>
                <a:uFill>
                  <a:solidFill>
                    <a:srgbClr val="FFFDA9"/>
                  </a:solidFill>
                </a:uFill>
                <a:latin typeface="Helvetica Light"/>
                <a:ea typeface="Helvetica Light"/>
                <a:cs typeface="Helvetica Light"/>
                <a:sym typeface="Helvetica Light"/>
              </a:defRPr>
            </a:pPr>
            <a:r>
              <a:t>Sample</a:t>
            </a:r>
          </a:p>
        </p:txBody>
      </p:sp>
      <p:sp>
        <p:nvSpPr>
          <p:cNvPr id="239" name="+/- sign denotes direction"/>
          <p:cNvSpPr txBox="1"/>
          <p:nvPr/>
        </p:nvSpPr>
        <p:spPr>
          <a:xfrm>
            <a:off x="-112511" y="7201076"/>
            <a:ext cx="1925022" cy="1386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800"/>
            </a:lvl1pPr>
          </a:lstStyle>
          <a:p>
            <a:r>
              <a:t>+/- sign denotes direction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Estimating Factor Scores"/>
          <p:cNvSpPr txBox="1">
            <a:spLocks noGrp="1"/>
          </p:cNvSpPr>
          <p:nvPr>
            <p:ph type="title"/>
          </p:nvPr>
        </p:nvSpPr>
        <p:spPr>
          <a:xfrm>
            <a:off x="787400" y="268460"/>
            <a:ext cx="11430000" cy="1105079"/>
          </a:xfrm>
          <a:prstGeom prst="rect">
            <a:avLst/>
          </a:prstGeom>
        </p:spPr>
        <p:txBody>
          <a:bodyPr>
            <a:normAutofit fontScale="90000"/>
          </a:bodyPr>
          <a:lstStyle>
            <a:lvl1pPr algn="ctr" defTabSz="578358">
              <a:defRPr sz="6633">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Estimating Factor Scores</a:t>
            </a:r>
          </a:p>
        </p:txBody>
      </p:sp>
      <p:sp>
        <p:nvSpPr>
          <p:cNvPr id="242" name="Rounded Rectangle"/>
          <p:cNvSpPr/>
          <p:nvPr/>
        </p:nvSpPr>
        <p:spPr>
          <a:xfrm>
            <a:off x="1333500" y="2288663"/>
            <a:ext cx="10337800" cy="6845301"/>
          </a:xfrm>
          <a:prstGeom prst="roundRect">
            <a:avLst>
              <a:gd name="adj" fmla="val 2782"/>
            </a:avLst>
          </a:prstGeom>
          <a:solidFill>
            <a:srgbClr val="FFFFFF"/>
          </a:solidFill>
          <a:ln w="12700"/>
          <a:effectLst>
            <a:outerShdw blurRad="76200" rotWithShape="0">
              <a:srgbClr val="000000">
                <a:alpha val="79998"/>
              </a:srgbClr>
            </a:outerShdw>
          </a:effectLst>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pic>
        <p:nvPicPr>
          <p:cNvPr id="243" name="droppedImage.pdf" descr="droppedImage.pdf"/>
          <p:cNvPicPr>
            <a:picLocks noChangeAspect="1"/>
          </p:cNvPicPr>
          <p:nvPr/>
        </p:nvPicPr>
        <p:blipFill>
          <a:blip r:embed="rId2">
            <a:extLst/>
          </a:blip>
          <a:stretch>
            <a:fillRect/>
          </a:stretch>
        </p:blipFill>
        <p:spPr>
          <a:xfrm>
            <a:off x="3146803" y="2466463"/>
            <a:ext cx="6711193" cy="6502400"/>
          </a:xfrm>
          <a:prstGeom prst="rect">
            <a:avLst/>
          </a:prstGeom>
          <a:ln w="12700"/>
        </p:spPr>
      </p:pic>
      <p:sp>
        <p:nvSpPr>
          <p:cNvPr id="244" name="Factor Loadings"/>
          <p:cNvSpPr txBox="1"/>
          <p:nvPr/>
        </p:nvSpPr>
        <p:spPr>
          <a:xfrm>
            <a:off x="3289300" y="4320663"/>
            <a:ext cx="1862315"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2100">
                <a:solidFill>
                  <a:srgbClr val="000000"/>
                </a:solidFill>
                <a:uFill>
                  <a:solidFill>
                    <a:srgbClr val="000000"/>
                  </a:solidFill>
                </a:uFill>
                <a:latin typeface="Gill Sans"/>
                <a:ea typeface="Gill Sans"/>
                <a:cs typeface="Gill Sans"/>
                <a:sym typeface="Gill Sans"/>
              </a:defRPr>
            </a:lvl1pPr>
          </a:lstStyle>
          <a:p>
            <a:pPr>
              <a:defRPr>
                <a:effectLst/>
              </a:defRPr>
            </a:pPr>
            <a:r>
              <a:t>Factor Loadings</a:t>
            </a:r>
          </a:p>
        </p:txBody>
      </p:sp>
      <p:pic>
        <p:nvPicPr>
          <p:cNvPr id="245" name="droppedImage.pdf" descr="droppedImage.pdf"/>
          <p:cNvPicPr>
            <a:picLocks noChangeAspect="1"/>
          </p:cNvPicPr>
          <p:nvPr/>
        </p:nvPicPr>
        <p:blipFill>
          <a:blip r:embed="rId3">
            <a:extLst/>
          </a:blip>
          <a:stretch>
            <a:fillRect/>
          </a:stretch>
        </p:blipFill>
        <p:spPr>
          <a:xfrm>
            <a:off x="6908800" y="2466463"/>
            <a:ext cx="1282700" cy="1282701"/>
          </a:xfrm>
          <a:prstGeom prst="rect">
            <a:avLst/>
          </a:prstGeom>
          <a:ln w="12700"/>
        </p:spPr>
      </p:pic>
      <p:sp>
        <p:nvSpPr>
          <p:cNvPr id="246" name="f      Factor Score"/>
          <p:cNvSpPr txBox="1"/>
          <p:nvPr/>
        </p:nvSpPr>
        <p:spPr>
          <a:xfrm>
            <a:off x="7797800" y="2288663"/>
            <a:ext cx="1690487"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700">
                <a:solidFill>
                  <a:srgbClr val="1A0A53"/>
                </a:solidFill>
                <a:uFill>
                  <a:solidFill>
                    <a:srgbClr val="1A0A53"/>
                  </a:solidFill>
                </a:uFill>
                <a:latin typeface="Gill Sans"/>
                <a:ea typeface="Gill Sans"/>
                <a:cs typeface="Gill Sans"/>
                <a:sym typeface="Gill Sans"/>
              </a:defRPr>
            </a:lvl1pPr>
          </a:lstStyle>
          <a:p>
            <a:pPr>
              <a:defRPr>
                <a:effectLst/>
              </a:defRPr>
            </a:pPr>
            <a:r>
              <a:t>f      Factor Score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ML Estimation of Factor Scores"/>
          <p:cNvSpPr txBox="1">
            <a:spLocks noGrp="1"/>
          </p:cNvSpPr>
          <p:nvPr>
            <p:ph type="title"/>
          </p:nvPr>
        </p:nvSpPr>
        <p:spPr>
          <a:xfrm>
            <a:off x="1270000" y="240862"/>
            <a:ext cx="10464800" cy="2464676"/>
          </a:xfrm>
          <a:prstGeom prst="rect">
            <a:avLst/>
          </a:prstGeom>
        </p:spPr>
        <p:txBody>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ML Estimation of Factor Scores</a:t>
            </a:r>
          </a:p>
        </p:txBody>
      </p:sp>
      <p:sp>
        <p:nvSpPr>
          <p:cNvPr id="249" name="Rounded Rectangle"/>
          <p:cNvSpPr/>
          <p:nvPr/>
        </p:nvSpPr>
        <p:spPr>
          <a:xfrm>
            <a:off x="1333500" y="2743200"/>
            <a:ext cx="10337800" cy="6845300"/>
          </a:xfrm>
          <a:prstGeom prst="roundRect">
            <a:avLst>
              <a:gd name="adj" fmla="val 2782"/>
            </a:avLst>
          </a:prstGeom>
          <a:solidFill>
            <a:srgbClr val="FFFFFF"/>
          </a:solidFill>
          <a:ln w="12700"/>
          <a:effectLst>
            <a:outerShdw blurRad="76200" rotWithShape="0">
              <a:srgbClr val="000000">
                <a:alpha val="79998"/>
              </a:srgbClr>
            </a:outerShdw>
          </a:effectLst>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pic>
        <p:nvPicPr>
          <p:cNvPr id="250" name="droppedImage.pdf" descr="droppedImage.pdf"/>
          <p:cNvPicPr>
            <a:picLocks noChangeAspect="1"/>
          </p:cNvPicPr>
          <p:nvPr/>
        </p:nvPicPr>
        <p:blipFill>
          <a:blip r:embed="rId2">
            <a:extLst/>
          </a:blip>
          <a:stretch>
            <a:fillRect/>
          </a:stretch>
        </p:blipFill>
        <p:spPr>
          <a:xfrm>
            <a:off x="3146803" y="2921000"/>
            <a:ext cx="6711193" cy="6502400"/>
          </a:xfrm>
          <a:prstGeom prst="rect">
            <a:avLst/>
          </a:prstGeom>
          <a:ln w="12700"/>
        </p:spPr>
      </p:pic>
      <p:sp>
        <p:nvSpPr>
          <p:cNvPr id="251" name="Factor Loadings"/>
          <p:cNvSpPr txBox="1"/>
          <p:nvPr/>
        </p:nvSpPr>
        <p:spPr>
          <a:xfrm>
            <a:off x="3289300" y="4775200"/>
            <a:ext cx="1862315" cy="41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2100">
                <a:solidFill>
                  <a:srgbClr val="000000"/>
                </a:solidFill>
                <a:uFill>
                  <a:solidFill>
                    <a:srgbClr val="000000"/>
                  </a:solidFill>
                </a:uFill>
                <a:latin typeface="Gill Sans"/>
                <a:ea typeface="Gill Sans"/>
                <a:cs typeface="Gill Sans"/>
                <a:sym typeface="Gill Sans"/>
              </a:defRPr>
            </a:lvl1pPr>
          </a:lstStyle>
          <a:p>
            <a:pPr>
              <a:defRPr>
                <a:effectLst/>
              </a:defRPr>
            </a:pPr>
            <a:r>
              <a:t>Factor Loadings</a:t>
            </a:r>
          </a:p>
        </p:txBody>
      </p:sp>
      <p:pic>
        <p:nvPicPr>
          <p:cNvPr id="252" name="droppedImage.pdf" descr="droppedImage.pdf"/>
          <p:cNvPicPr>
            <a:picLocks noChangeAspect="1"/>
          </p:cNvPicPr>
          <p:nvPr/>
        </p:nvPicPr>
        <p:blipFill>
          <a:blip r:embed="rId3">
            <a:extLst/>
          </a:blip>
          <a:stretch>
            <a:fillRect/>
          </a:stretch>
        </p:blipFill>
        <p:spPr>
          <a:xfrm>
            <a:off x="6908800" y="2921000"/>
            <a:ext cx="1282700" cy="1282700"/>
          </a:xfrm>
          <a:prstGeom prst="rect">
            <a:avLst/>
          </a:prstGeom>
          <a:ln w="12700"/>
        </p:spPr>
      </p:pic>
      <p:sp>
        <p:nvSpPr>
          <p:cNvPr id="253" name="f      Factor Score"/>
          <p:cNvSpPr txBox="1"/>
          <p:nvPr/>
        </p:nvSpPr>
        <p:spPr>
          <a:xfrm>
            <a:off x="7797800" y="2743200"/>
            <a:ext cx="2051792" cy="41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2100">
                <a:solidFill>
                  <a:srgbClr val="1A0A53"/>
                </a:solidFill>
                <a:uFill>
                  <a:solidFill>
                    <a:srgbClr val="1A0A53"/>
                  </a:solidFill>
                </a:uFill>
                <a:latin typeface="Gill Sans"/>
                <a:ea typeface="Gill Sans"/>
                <a:cs typeface="Gill Sans"/>
                <a:sym typeface="Gill Sans"/>
              </a:defRPr>
            </a:lvl1pPr>
          </a:lstStyle>
          <a:p>
            <a:pPr>
              <a:defRPr>
                <a:effectLst/>
              </a:defRPr>
            </a:pPr>
            <a:r>
              <a:t>f      Factor Score</a:t>
            </a:r>
          </a:p>
        </p:txBody>
      </p:sp>
      <p:sp>
        <p:nvSpPr>
          <p:cNvPr id="254" name="Rounded Rectangle"/>
          <p:cNvSpPr/>
          <p:nvPr/>
        </p:nvSpPr>
        <p:spPr>
          <a:xfrm>
            <a:off x="3136900" y="4241800"/>
            <a:ext cx="7061200" cy="2171700"/>
          </a:xfrm>
          <a:prstGeom prst="roundRect">
            <a:avLst>
              <a:gd name="adj" fmla="val 8770"/>
            </a:avLst>
          </a:prstGeom>
          <a:solidFill>
            <a:srgbClr val="FFFFFF"/>
          </a:solidFill>
          <a:ln w="12700"/>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sp>
        <p:nvSpPr>
          <p:cNvPr id="255" name="Factor Score * Likelihood of items conditional on factor score…"/>
          <p:cNvSpPr txBox="1"/>
          <p:nvPr/>
        </p:nvSpPr>
        <p:spPr>
          <a:xfrm>
            <a:off x="2336800" y="4699000"/>
            <a:ext cx="8314288" cy="157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marL="40639" marR="40639" defTabSz="914400">
              <a:defRPr sz="2500">
                <a:solidFill>
                  <a:srgbClr val="1A0A53"/>
                </a:solidFill>
                <a:effectLst/>
                <a:uFill>
                  <a:solidFill>
                    <a:srgbClr val="1A0A53"/>
                  </a:solidFill>
                </a:uFill>
                <a:latin typeface="Gill Sans"/>
                <a:ea typeface="Gill Sans"/>
                <a:cs typeface="Gill Sans"/>
                <a:sym typeface="Gill Sans"/>
              </a:defRPr>
            </a:pPr>
            <a:r>
              <a:t>Factor Score * Likelihood of items conditional on factor score</a:t>
            </a:r>
          </a:p>
          <a:p>
            <a:pPr marL="40639" marR="40639" defTabSz="914400">
              <a:defRPr sz="2500">
                <a:solidFill>
                  <a:srgbClr val="1A0A53"/>
                </a:solidFill>
                <a:effectLst/>
                <a:uFill>
                  <a:solidFill>
                    <a:srgbClr val="1A0A53"/>
                  </a:solidFill>
                </a:uFill>
                <a:latin typeface="Gill Sans"/>
                <a:ea typeface="Gill Sans"/>
                <a:cs typeface="Gill Sans"/>
                <a:sym typeface="Gill Sans"/>
              </a:defRPr>
            </a:pPr>
            <a:endParaRPr/>
          </a:p>
          <a:p>
            <a:pPr marL="40639" marR="40639" defTabSz="914400">
              <a:defRPr sz="2500">
                <a:solidFill>
                  <a:srgbClr val="1A0A53"/>
                </a:solidFill>
                <a:effectLst/>
                <a:uFill>
                  <a:solidFill>
                    <a:srgbClr val="1A0A53"/>
                  </a:solidFill>
                </a:uFill>
                <a:latin typeface="Gill Sans"/>
                <a:ea typeface="Gill Sans"/>
                <a:cs typeface="Gill Sans"/>
                <a:sym typeface="Gill Sans"/>
              </a:defRPr>
            </a:pPr>
            <a:r>
              <a:t>Items independent conditional on factor score:</a:t>
            </a:r>
          </a:p>
          <a:p>
            <a:pPr marL="40639" marR="40639" defTabSz="914400">
              <a:defRPr sz="2500">
                <a:solidFill>
                  <a:srgbClr val="1A0A53"/>
                </a:solidFill>
                <a:effectLst/>
                <a:uFill>
                  <a:solidFill>
                    <a:srgbClr val="1A0A53"/>
                  </a:solidFill>
                </a:uFill>
                <a:latin typeface="Gill Sans"/>
                <a:ea typeface="Gill Sans"/>
                <a:cs typeface="Gill Sans"/>
                <a:sym typeface="Gill Sans"/>
              </a:defRPr>
            </a:pPr>
            <a:r>
              <a:t>Means and variances change according to size of factor loadings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ECDAB-18A1-7142-9EC7-E50A7925FB20}"/>
              </a:ext>
            </a:extLst>
          </p:cNvPr>
          <p:cNvPicPr>
            <a:picLocks noChangeAspect="1"/>
          </p:cNvPicPr>
          <p:nvPr/>
        </p:nvPicPr>
        <p:blipFill>
          <a:blip r:embed="rId2"/>
          <a:stretch>
            <a:fillRect/>
          </a:stretch>
        </p:blipFill>
        <p:spPr>
          <a:xfrm>
            <a:off x="984250" y="69850"/>
            <a:ext cx="11036300" cy="9613900"/>
          </a:xfrm>
          <a:prstGeom prst="rect">
            <a:avLst/>
          </a:prstGeom>
        </p:spPr>
      </p:pic>
      <p:sp>
        <p:nvSpPr>
          <p:cNvPr id="257" name="Alcohol"/>
          <p:cNvSpPr txBox="1">
            <a:spLocks noGrp="1"/>
          </p:cNvSpPr>
          <p:nvPr>
            <p:ph type="title"/>
          </p:nvPr>
        </p:nvSpPr>
        <p:spPr>
          <a:xfrm>
            <a:off x="787400" y="641605"/>
            <a:ext cx="11430000" cy="1983710"/>
          </a:xfrm>
          <a:prstGeom prst="rect">
            <a:avLst/>
          </a:prstGeom>
        </p:spPr>
        <p:txBody>
          <a:bodyPr/>
          <a:lstStyle>
            <a:lvl1pPr algn="ctr">
              <a:defRPr sz="53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Alcohol</a:t>
            </a:r>
          </a:p>
        </p:txBody>
      </p:sp>
      <p:sp>
        <p:nvSpPr>
          <p:cNvPr id="259" name="Line"/>
          <p:cNvSpPr/>
          <p:nvPr/>
        </p:nvSpPr>
        <p:spPr>
          <a:xfrm>
            <a:off x="4532436" y="3983746"/>
            <a:ext cx="3939929" cy="1"/>
          </a:xfrm>
          <a:prstGeom prst="line">
            <a:avLst/>
          </a:prstGeom>
          <a:ln w="25400">
            <a:solidFill>
              <a:srgbClr val="FF2600"/>
            </a:solidFill>
            <a:bevel/>
          </a:ln>
          <a:effectLst>
            <a:outerShdw blurRad="76200" dir="18900000" rotWithShape="0">
              <a:srgbClr val="000000">
                <a:alpha val="80000"/>
              </a:srgbClr>
            </a:outerShdw>
          </a:effectLst>
        </p:spPr>
        <p:txBody>
          <a:bodyPr lIns="45718" tIns="45718" rIns="45718" bIns="45718"/>
          <a:lstStyle/>
          <a:p>
            <a:pPr algn="l" defTabSz="457200">
              <a:defRPr sz="1200">
                <a:solidFill>
                  <a:srgbClr val="000000"/>
                </a:solidFill>
                <a:effectLst/>
                <a:latin typeface="Helvetica"/>
                <a:ea typeface="Helvetica"/>
                <a:cs typeface="Helvetica"/>
                <a:sym typeface="Helvetica"/>
              </a:defRPr>
            </a:pPr>
            <a:endParaRPr/>
          </a:p>
        </p:txBody>
      </p:sp>
      <p:sp>
        <p:nvSpPr>
          <p:cNvPr id="260" name="Line"/>
          <p:cNvSpPr/>
          <p:nvPr/>
        </p:nvSpPr>
        <p:spPr>
          <a:xfrm flipH="1">
            <a:off x="4480138" y="3972825"/>
            <a:ext cx="1" cy="2491805"/>
          </a:xfrm>
          <a:prstGeom prst="line">
            <a:avLst/>
          </a:prstGeom>
          <a:ln w="25400">
            <a:solidFill>
              <a:srgbClr val="FF2600"/>
            </a:solidFill>
            <a:bevel/>
          </a:ln>
          <a:effectLst>
            <a:outerShdw blurRad="76200" dir="18900000" rotWithShape="0">
              <a:srgbClr val="000000">
                <a:alpha val="80000"/>
              </a:srgbClr>
            </a:outerShdw>
          </a:effectLst>
        </p:spPr>
        <p:txBody>
          <a:bodyPr lIns="45718" tIns="45718" rIns="45718" bIns="45718"/>
          <a:lstStyle/>
          <a:p>
            <a:pPr algn="l" defTabSz="457200">
              <a:defRPr sz="1200">
                <a:solidFill>
                  <a:srgbClr val="000000"/>
                </a:solidFill>
                <a:effectLst/>
                <a:latin typeface="Helvetica"/>
                <a:ea typeface="Helvetica"/>
                <a:cs typeface="Helvetica"/>
                <a:sym typeface="Helvetica"/>
              </a:defRPr>
            </a:pPr>
            <a:endParaRPr/>
          </a:p>
        </p:txBody>
      </p:sp>
      <p:sp>
        <p:nvSpPr>
          <p:cNvPr id="261" name="Misclassified…"/>
          <p:cNvSpPr txBox="1"/>
          <p:nvPr/>
        </p:nvSpPr>
        <p:spPr>
          <a:xfrm>
            <a:off x="5814319" y="4895212"/>
            <a:ext cx="3726562"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800">
                <a:solidFill>
                  <a:srgbClr val="FF0000"/>
                </a:solidFill>
                <a:effectLst/>
                <a:latin typeface="Helvetica Light"/>
                <a:ea typeface="Helvetica Light"/>
                <a:cs typeface="Helvetica Light"/>
                <a:sym typeface="Helvetica Light"/>
              </a:defRPr>
            </a:pPr>
            <a:r>
              <a:t>Misclassified</a:t>
            </a:r>
          </a:p>
          <a:p>
            <a:pPr>
              <a:defRPr sz="3800">
                <a:solidFill>
                  <a:srgbClr val="FF0000"/>
                </a:solidFill>
                <a:effectLst/>
                <a:latin typeface="Helvetica Light"/>
                <a:ea typeface="Helvetica Light"/>
                <a:cs typeface="Helvetica Light"/>
                <a:sym typeface="Helvetica Light"/>
              </a:defRPr>
            </a:pPr>
            <a:r>
              <a:t>(overestimated)</a:t>
            </a:r>
          </a:p>
          <a:p>
            <a:pPr>
              <a:defRPr sz="3800">
                <a:solidFill>
                  <a:srgbClr val="FF0000"/>
                </a:solidFill>
                <a:effectLst/>
                <a:latin typeface="Helvetica Light"/>
                <a:ea typeface="Helvetica Light"/>
                <a:cs typeface="Helvetica Light"/>
                <a:sym typeface="Helvetica Light"/>
              </a:defRPr>
            </a:pPr>
            <a:r>
              <a:t>relative to target</a:t>
            </a:r>
          </a:p>
          <a:p>
            <a:pPr>
              <a:defRPr sz="3800">
                <a:solidFill>
                  <a:srgbClr val="FF0000"/>
                </a:solidFill>
                <a:effectLst/>
                <a:latin typeface="Helvetica Light"/>
                <a:ea typeface="Helvetica Light"/>
                <a:cs typeface="Helvetica Light"/>
                <a:sym typeface="Helvetica Light"/>
              </a:defRPr>
            </a:pPr>
            <a:r>
              <a:t>individual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Drug vs Symptom Factors"/>
          <p:cNvSpPr txBox="1">
            <a:spLocks noGrp="1"/>
          </p:cNvSpPr>
          <p:nvPr>
            <p:ph type="title"/>
          </p:nvPr>
        </p:nvSpPr>
        <p:spPr>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Drug vs Symptom Factors</a:t>
            </a:r>
          </a:p>
        </p:txBody>
      </p:sp>
      <p:sp>
        <p:nvSpPr>
          <p:cNvPr id="264" name="DSM III-R/IV drug abuse and dependence symptoms for cannabis, sedatives, stimulants, cocaine, opioids and hallucinogens…"/>
          <p:cNvSpPr txBox="1">
            <a:spLocks noGrp="1"/>
          </p:cNvSpPr>
          <p:nvPr>
            <p:ph type="body" idx="1"/>
          </p:nvPr>
        </p:nvSpPr>
        <p:spPr>
          <a:xfrm>
            <a:off x="787400" y="2418328"/>
            <a:ext cx="11430000" cy="6415544"/>
          </a:xfrm>
          <a:prstGeom prst="rect">
            <a:avLst/>
          </a:prstGeom>
        </p:spPr>
        <p:txBody>
          <a:bodyPr/>
          <a:lstStyle/>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r>
              <a:t>DSM III-R/IV drug abuse and dependence symptoms for cannabis, sedatives, stimulants, cocaine, opioids and hallucinogens</a:t>
            </a:r>
          </a:p>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endParaRPr/>
          </a:p>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r>
              <a:t>13 misuse symptoms measured across six illicit substance categories (78 items)</a:t>
            </a:r>
          </a:p>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endParaRPr/>
          </a:p>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r>
              <a:t>4179 males born 1940–1970 from the population-based Virginia Adult Twin Study of Psychiatric and Substance Use Disorders </a:t>
            </a:r>
          </a:p>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endParaRPr/>
          </a:p>
          <a:p>
            <a:pPr marL="198881" indent="-198881" defTabSz="457427">
              <a:lnSpc>
                <a:spcPct val="80000"/>
              </a:lnSpc>
              <a:spcBef>
                <a:spcPts val="500"/>
              </a:spcBef>
              <a:buSzPct val="25000"/>
              <a:buBlip>
                <a:blip r:embed="rId2"/>
              </a:buBlip>
              <a:defRPr sz="3480">
                <a:effectLst/>
                <a:latin typeface="Helvetica Light"/>
                <a:ea typeface="Helvetica Light"/>
                <a:cs typeface="Helvetica Light"/>
                <a:sym typeface="Helvetica Light"/>
              </a:defRPr>
            </a:pPr>
            <a:r>
              <a:t>Confirmatory factor analyses tested specific hypotheses regarding the latent structure of substance misuse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Drug vs Symptom Factors"/>
          <p:cNvSpPr txBox="1">
            <a:spLocks noGrp="1"/>
          </p:cNvSpPr>
          <p:nvPr>
            <p:ph type="title"/>
          </p:nvPr>
        </p:nvSpPr>
        <p:spPr>
          <a:xfrm>
            <a:off x="787400" y="254000"/>
            <a:ext cx="11430000" cy="1887637"/>
          </a:xfrm>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Drug vs Symptom Factors</a:t>
            </a:r>
          </a:p>
        </p:txBody>
      </p:sp>
      <p:sp>
        <p:nvSpPr>
          <p:cNvPr id="268" name="Text"/>
          <p:cNvSpPr txBox="1"/>
          <p:nvPr/>
        </p:nvSpPr>
        <p:spPr>
          <a:xfrm>
            <a:off x="5980925" y="4509886"/>
            <a:ext cx="1042950" cy="733828"/>
          </a:xfrm>
          <a:prstGeom prst="rect">
            <a:avLst/>
          </a:prstGeom>
          <a:ln w="12700">
            <a:miter lim="400000"/>
          </a:ln>
        </p:spPr>
        <p:txBody>
          <a:bodyPr wrap="none" lIns="50800" tIns="50800" rIns="50800" bIns="50800" anchor="ctr">
            <a:spAutoFit/>
          </a:bodyPr>
          <a:lstStyle/>
          <a:p>
            <a:endParaRPr/>
          </a:p>
        </p:txBody>
      </p:sp>
      <p:sp>
        <p:nvSpPr>
          <p:cNvPr id="269" name="Clark, S. L., Gillespie, N. A., Adkins, D. E., Kendler, K. S., and Neale, M. C. (2016). Psychometric modeling of abuse and dependence symptoms across six illicit substances indicates novel dimensions of misuse. Addict Behav, 53:132–40. PMCID: PMC4679450."/>
          <p:cNvSpPr txBox="1"/>
          <p:nvPr/>
        </p:nvSpPr>
        <p:spPr>
          <a:xfrm>
            <a:off x="1427575" y="5480050"/>
            <a:ext cx="10149650" cy="977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900">
                <a:effectLst/>
                <a:latin typeface="Helvetica"/>
                <a:ea typeface="Helvetica"/>
                <a:cs typeface="Helvetica"/>
                <a:sym typeface="Helvetica"/>
              </a:defRPr>
            </a:pPr>
            <a:r>
              <a:t>Clark, S. L., Gillespie, N. A., Adkins, D. E., Kendler, K. S., and Neale, M. C. (2016). Psychometric modeling of abuse and dependence symptoms across six illicit substances indicates novel dimensions of misuse. </a:t>
            </a:r>
            <a:r>
              <a:rPr i="1"/>
              <a:t>Addict Behav</a:t>
            </a:r>
            <a:r>
              <a:t>, 53:132–40. PMCID: PMC4679450.</a:t>
            </a:r>
          </a:p>
        </p:txBody>
      </p:sp>
      <p:pic>
        <p:nvPicPr>
          <p:cNvPr id="2" name="Picture 1">
            <a:extLst>
              <a:ext uri="{FF2B5EF4-FFF2-40B4-BE49-F238E27FC236}">
                <a16:creationId xmlns:a16="http://schemas.microsoft.com/office/drawing/2014/main" id="{90BC2DBE-940C-FD4E-A59F-A2B3AAE5001C}"/>
              </a:ext>
            </a:extLst>
          </p:cNvPr>
          <p:cNvPicPr>
            <a:picLocks noChangeAspect="1"/>
          </p:cNvPicPr>
          <p:nvPr/>
        </p:nvPicPr>
        <p:blipFill>
          <a:blip r:embed="rId2"/>
          <a:stretch>
            <a:fillRect/>
          </a:stretch>
        </p:blipFill>
        <p:spPr>
          <a:xfrm>
            <a:off x="1427575" y="1612900"/>
            <a:ext cx="10109200" cy="78867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Drug vs Symptom Factors"/>
          <p:cNvSpPr txBox="1">
            <a:spLocks noGrp="1"/>
          </p:cNvSpPr>
          <p:nvPr>
            <p:ph type="title"/>
          </p:nvPr>
        </p:nvSpPr>
        <p:spPr>
          <a:xfrm>
            <a:off x="787400" y="254000"/>
            <a:ext cx="11430000" cy="1887637"/>
          </a:xfrm>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Drug vs Symptom Factors</a:t>
            </a:r>
          </a:p>
        </p:txBody>
      </p:sp>
      <p:sp>
        <p:nvSpPr>
          <p:cNvPr id="274" name="Adding symptom factors dramatically improves fit…"/>
          <p:cNvSpPr txBox="1">
            <a:spLocks noGrp="1"/>
          </p:cNvSpPr>
          <p:nvPr>
            <p:ph type="body" sz="half" idx="1"/>
          </p:nvPr>
        </p:nvSpPr>
        <p:spPr>
          <a:xfrm>
            <a:off x="956964" y="5205825"/>
            <a:ext cx="11430001" cy="4348123"/>
          </a:xfrm>
          <a:prstGeom prst="rect">
            <a:avLst/>
          </a:prstGeom>
        </p:spPr>
        <p:txBody>
          <a:bodyPr/>
          <a:lstStyle/>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Adding symptom factors dramatically improves fit</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Majority of variance in many Sx due to </a:t>
            </a:r>
            <a:r>
              <a:rPr i="1">
                <a:latin typeface="Helvetica"/>
                <a:ea typeface="Helvetica"/>
                <a:cs typeface="Helvetica"/>
                <a:sym typeface="Helvetica"/>
              </a:rPr>
              <a:t>symptom</a:t>
            </a:r>
            <a:r>
              <a:t> not </a:t>
            </a:r>
            <a:r>
              <a:rPr i="1">
                <a:latin typeface="Helvetica"/>
                <a:ea typeface="Helvetica"/>
                <a:cs typeface="Helvetica"/>
                <a:sym typeface="Helvetica"/>
              </a:rPr>
              <a:t>drug</a:t>
            </a:r>
            <a:r>
              <a:t> factor</a:t>
            </a:r>
          </a:p>
        </p:txBody>
      </p:sp>
      <p:pic>
        <p:nvPicPr>
          <p:cNvPr id="3" name="Picture 2">
            <a:extLst>
              <a:ext uri="{FF2B5EF4-FFF2-40B4-BE49-F238E27FC236}">
                <a16:creationId xmlns:a16="http://schemas.microsoft.com/office/drawing/2014/main" id="{2D55F58D-4F2B-B348-AA3D-8660BB103B8E}"/>
              </a:ext>
            </a:extLst>
          </p:cNvPr>
          <p:cNvPicPr>
            <a:picLocks noChangeAspect="1"/>
          </p:cNvPicPr>
          <p:nvPr/>
        </p:nvPicPr>
        <p:blipFill>
          <a:blip r:embed="rId3"/>
          <a:stretch>
            <a:fillRect/>
          </a:stretch>
        </p:blipFill>
        <p:spPr>
          <a:xfrm>
            <a:off x="459781" y="2399444"/>
            <a:ext cx="12424365" cy="280638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Outline"/>
          <p:cNvSpPr txBox="1">
            <a:spLocks noGrp="1"/>
          </p:cNvSpPr>
          <p:nvPr>
            <p:ph type="title"/>
          </p:nvPr>
        </p:nvSpPr>
        <p:spPr>
          <a:xfrm>
            <a:off x="787400" y="254000"/>
            <a:ext cx="11430000" cy="1688025"/>
          </a:xfrm>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Outline</a:t>
            </a:r>
          </a:p>
        </p:txBody>
      </p:sp>
      <p:sp>
        <p:nvSpPr>
          <p:cNvPr id="178" name="Measuring Complex Traits…"/>
          <p:cNvSpPr txBox="1">
            <a:spLocks noGrp="1"/>
          </p:cNvSpPr>
          <p:nvPr>
            <p:ph type="body" idx="1"/>
          </p:nvPr>
        </p:nvSpPr>
        <p:spPr>
          <a:xfrm>
            <a:off x="787400" y="2223316"/>
            <a:ext cx="11430000" cy="6248401"/>
          </a:xfrm>
          <a:prstGeom prst="rect">
            <a:avLst/>
          </a:prstGeom>
        </p:spPr>
        <p:txBody>
          <a:bodyPr>
            <a:normAutofit/>
          </a:bodyPr>
          <a:lstStyle/>
          <a:p>
            <a:pPr marL="360045" indent="-360045" defTabSz="473201">
              <a:spcBef>
                <a:spcPts val="2900"/>
              </a:spcBef>
              <a:buBlip>
                <a:blip r:embed="rId2"/>
              </a:buBlip>
              <a:defRPr sz="3564">
                <a:effectLst>
                  <a:outerShdw blurRad="41148" dist="30861" dir="5400000" rotWithShape="0">
                    <a:srgbClr val="000000"/>
                  </a:outerShdw>
                </a:effectLst>
              </a:defRPr>
            </a:pPr>
            <a:r>
              <a:rPr dirty="0"/>
              <a:t>Measuring Complex Traits</a:t>
            </a:r>
          </a:p>
          <a:p>
            <a:pPr marL="360045" indent="-360045" defTabSz="473201">
              <a:spcBef>
                <a:spcPts val="2900"/>
              </a:spcBef>
              <a:buBlip>
                <a:blip r:embed="rId2"/>
              </a:buBlip>
              <a:defRPr sz="3564">
                <a:effectLst>
                  <a:outerShdw blurRad="41148" dist="30861" dir="5400000" rotWithShape="0">
                    <a:srgbClr val="000000"/>
                  </a:outerShdw>
                </a:effectLst>
              </a:defRPr>
            </a:pPr>
            <a:r>
              <a:rPr dirty="0"/>
              <a:t>Drug factors vs. Symptom factors</a:t>
            </a:r>
          </a:p>
          <a:p>
            <a:pPr marL="360045" indent="-360045" defTabSz="473201">
              <a:spcBef>
                <a:spcPts val="2900"/>
              </a:spcBef>
              <a:buBlip>
                <a:blip r:embed="rId2"/>
              </a:buBlip>
              <a:defRPr sz="3564">
                <a:effectLst>
                  <a:outerShdw blurRad="41148" dist="30861" dir="5400000" rotWithShape="0">
                    <a:srgbClr val="000000"/>
                  </a:outerShdw>
                </a:effectLst>
              </a:defRPr>
            </a:pPr>
            <a:r>
              <a:rPr dirty="0" err="1"/>
              <a:t>Genomewide</a:t>
            </a:r>
            <a:r>
              <a:rPr dirty="0"/>
              <a:t> Structural Equation Modeling</a:t>
            </a:r>
            <a:endParaRPr lang="en-US" dirty="0"/>
          </a:p>
          <a:p>
            <a:pPr marL="360045" indent="-360045" defTabSz="473201">
              <a:spcBef>
                <a:spcPts val="2900"/>
              </a:spcBef>
              <a:buBlip>
                <a:blip r:embed="rId2"/>
              </a:buBlip>
              <a:defRPr sz="3564">
                <a:effectLst>
                  <a:outerShdw blurRad="41148" dist="30861" dir="5400000" rotWithShape="0">
                    <a:srgbClr val="000000"/>
                  </a:outerShdw>
                </a:effectLst>
              </a:defRPr>
            </a:pPr>
            <a:r>
              <a:rPr lang="en-US" dirty="0"/>
              <a:t>Testing Hypotheses about Gene Action: FTND </a:t>
            </a:r>
          </a:p>
          <a:p>
            <a:pPr marL="360045" indent="-360045" defTabSz="473201">
              <a:spcBef>
                <a:spcPts val="2900"/>
              </a:spcBef>
              <a:defRPr sz="3564">
                <a:effectLst>
                  <a:outerShdw blurRad="41148" dist="30861" dir="5400000" rotWithShape="0">
                    <a:srgbClr val="000000"/>
                  </a:outerShdw>
                </a:effectLst>
              </a:defRPr>
            </a:pPr>
            <a:r>
              <a:rPr dirty="0"/>
              <a:t>Obligate Missingness</a:t>
            </a:r>
          </a:p>
          <a:p>
            <a:pPr marL="360045" indent="-360045" defTabSz="473201">
              <a:spcBef>
                <a:spcPts val="2900"/>
              </a:spcBef>
              <a:buBlip>
                <a:blip r:embed="rId2"/>
              </a:buBlip>
              <a:defRPr sz="3564">
                <a:effectLst>
                  <a:outerShdw blurRad="41148" dist="30861" dir="5400000" rotWithShape="0">
                    <a:srgbClr val="000000"/>
                  </a:outerShdw>
                </a:effectLst>
              </a:defRPr>
            </a:pPr>
            <a:r>
              <a:rPr dirty="0"/>
              <a:t>Developmental Issues</a:t>
            </a:r>
          </a:p>
          <a:p>
            <a:pPr marL="360045" indent="-360045" defTabSz="473201">
              <a:spcBef>
                <a:spcPts val="2900"/>
              </a:spcBef>
              <a:buBlip>
                <a:blip r:embed="rId2"/>
              </a:buBlip>
              <a:defRPr sz="3564">
                <a:effectLst>
                  <a:outerShdw blurRad="41148" dist="30861" dir="5400000" rotWithShape="0">
                    <a:srgbClr val="000000"/>
                  </a:outerShdw>
                </a:effectLst>
              </a:defRPr>
            </a:pPr>
            <a:r>
              <a:rPr dirty="0"/>
              <a:t>Future Directions including GREML</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actor Score Notes"/>
          <p:cNvSpPr txBox="1">
            <a:spLocks noGrp="1"/>
          </p:cNvSpPr>
          <p:nvPr>
            <p:ph type="title"/>
          </p:nvPr>
        </p:nvSpPr>
        <p:spPr>
          <a:xfrm>
            <a:off x="787400" y="254000"/>
            <a:ext cx="11430000" cy="1602509"/>
          </a:xfrm>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rPr dirty="0"/>
              <a:t>Factor Score Notes</a:t>
            </a:r>
          </a:p>
        </p:txBody>
      </p:sp>
      <p:sp>
        <p:nvSpPr>
          <p:cNvPr id="278" name="Factor scores do not all have same error variance…"/>
          <p:cNvSpPr txBox="1">
            <a:spLocks noGrp="1"/>
          </p:cNvSpPr>
          <p:nvPr>
            <p:ph type="body" idx="1"/>
          </p:nvPr>
        </p:nvSpPr>
        <p:spPr>
          <a:xfrm>
            <a:off x="678873" y="1967345"/>
            <a:ext cx="11538527" cy="7329055"/>
          </a:xfrm>
          <a:prstGeom prst="rect">
            <a:avLst/>
          </a:prstGeom>
        </p:spPr>
        <p:txBody>
          <a:bodyPr>
            <a:normAutofit/>
          </a:bodyPr>
          <a:lstStyle/>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r>
              <a:rPr dirty="0"/>
              <a:t>Factor scores do not all have same error variance</a:t>
            </a:r>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endParaRPr dirty="0"/>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r>
              <a:rPr dirty="0"/>
              <a:t>Factor scores of A, C &amp; E components may correlate highly</a:t>
            </a:r>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endParaRPr dirty="0"/>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r>
              <a:rPr dirty="0"/>
              <a:t>Latent trait may be non-normal (Schmitt et al 2006 </a:t>
            </a:r>
            <a:r>
              <a:rPr dirty="0" err="1"/>
              <a:t>Multiv</a:t>
            </a:r>
            <a:r>
              <a:rPr dirty="0"/>
              <a:t> </a:t>
            </a:r>
            <a:r>
              <a:rPr dirty="0" err="1"/>
              <a:t>Behav</a:t>
            </a:r>
            <a:r>
              <a:rPr dirty="0"/>
              <a:t> Res)</a:t>
            </a:r>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endParaRPr dirty="0"/>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r>
              <a:rPr dirty="0"/>
              <a:t>Factor loadings (precision) may vary across the distribution and give spurious </a:t>
            </a:r>
            <a:r>
              <a:rPr dirty="0" err="1"/>
              <a:t>GxE</a:t>
            </a:r>
            <a:r>
              <a:rPr dirty="0"/>
              <a:t> results</a:t>
            </a:r>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endParaRPr dirty="0"/>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r>
              <a:rPr dirty="0"/>
              <a:t>Variation may be discrete not continuous</a:t>
            </a:r>
            <a:endParaRPr lang="en-US" dirty="0"/>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endParaRPr lang="en-US" dirty="0"/>
          </a:p>
          <a:p>
            <a:pPr marL="217170" indent="-217170" defTabSz="499490">
              <a:lnSpc>
                <a:spcPct val="80000"/>
              </a:lnSpc>
              <a:spcBef>
                <a:spcPts val="500"/>
              </a:spcBef>
              <a:buSzPct val="25000"/>
              <a:buBlip>
                <a:blip r:embed="rId2"/>
              </a:buBlip>
              <a:defRPr sz="3800">
                <a:effectLst/>
                <a:latin typeface="Helvetica Light"/>
                <a:ea typeface="Helvetica Light"/>
                <a:cs typeface="Helvetica Light"/>
                <a:sym typeface="Helvetica Light"/>
              </a:defRPr>
            </a:pPr>
            <a:r>
              <a:rPr lang="en-US" dirty="0"/>
              <a:t>For PRS, consider trait as measured at GWAS</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Mild Cognitive Impairment VETSA Data: CHD &amp; AD PRS"/>
          <p:cNvSpPr txBox="1">
            <a:spLocks noGrp="1"/>
          </p:cNvSpPr>
          <p:nvPr>
            <p:ph type="title"/>
          </p:nvPr>
        </p:nvSpPr>
        <p:spPr>
          <a:prstGeom prst="rect">
            <a:avLst/>
          </a:prstGeom>
        </p:spPr>
        <p:txBody>
          <a:bodyPr/>
          <a:lstStyle>
            <a:lvl1pPr algn="ctr" defTabSz="502412">
              <a:defRPr sz="688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rPr dirty="0"/>
              <a:t>Mild Cognitive Impairment VETSA Data: CHD &amp; AD PRS </a:t>
            </a:r>
          </a:p>
        </p:txBody>
      </p:sp>
      <p:graphicFrame>
        <p:nvGraphicFramePr>
          <p:cNvPr id="281" name="Table"/>
          <p:cNvGraphicFramePr/>
          <p:nvPr/>
        </p:nvGraphicFramePr>
        <p:xfrm>
          <a:off x="2015103" y="4051999"/>
          <a:ext cx="8974592" cy="5448639"/>
        </p:xfrm>
        <a:graphic>
          <a:graphicData uri="http://schemas.openxmlformats.org/drawingml/2006/table">
            <a:tbl>
              <a:tblPr bandRow="1">
                <a:tableStyleId>{4C3C2611-4C71-4FC5-86AE-919BDF0F9419}</a:tableStyleId>
              </a:tblPr>
              <a:tblGrid>
                <a:gridCol w="4053410">
                  <a:extLst>
                    <a:ext uri="{9D8B030D-6E8A-4147-A177-3AD203B41FA5}">
                      <a16:colId xmlns:a16="http://schemas.microsoft.com/office/drawing/2014/main" val="20000"/>
                    </a:ext>
                  </a:extLst>
                </a:gridCol>
                <a:gridCol w="2717497">
                  <a:extLst>
                    <a:ext uri="{9D8B030D-6E8A-4147-A177-3AD203B41FA5}">
                      <a16:colId xmlns:a16="http://schemas.microsoft.com/office/drawing/2014/main" val="20001"/>
                    </a:ext>
                  </a:extLst>
                </a:gridCol>
                <a:gridCol w="2203685">
                  <a:extLst>
                    <a:ext uri="{9D8B030D-6E8A-4147-A177-3AD203B41FA5}">
                      <a16:colId xmlns:a16="http://schemas.microsoft.com/office/drawing/2014/main" val="20002"/>
                    </a:ext>
                  </a:extLst>
                </a:gridCol>
              </a:tblGrid>
              <a:tr h="778377">
                <a:tc>
                  <a:txBody>
                    <a:bodyPr/>
                    <a:lstStyle/>
                    <a:p>
                      <a:pPr algn="l"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Group</a:t>
                      </a:r>
                    </a:p>
                  </a:txBody>
                  <a:tcPr marL="63500" marR="63500" marT="0" marB="0" anchor="b"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algn="ct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Cognitively Normal</a:t>
                      </a:r>
                    </a:p>
                  </a:txBody>
                  <a:tcPr marL="63500" marR="63500" marT="0" marB="0" anchor="b"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tc>
                  <a:txBody>
                    <a:bodyPr/>
                    <a:lstStyle/>
                    <a:p>
                      <a:pPr algn="ct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Amnestic MCI</a:t>
                      </a:r>
                    </a:p>
                  </a:txBody>
                  <a:tcPr marL="63500" marR="63500" marT="0" marB="0" anchor="b" horzOverflow="overflow">
                    <a:lnL w="12700">
                      <a:solidFill>
                        <a:srgbClr val="CBCBCB"/>
                      </a:solidFill>
                      <a:miter lim="400000"/>
                    </a:lnL>
                    <a:lnR w="12700">
                      <a:solidFill>
                        <a:srgbClr val="CBCBCB"/>
                      </a:solidFill>
                      <a:miter lim="400000"/>
                    </a:lnR>
                    <a:lnT w="6350">
                      <a:solidFill>
                        <a:srgbClr val="CBCBCB"/>
                      </a:solidFill>
                      <a:miter lim="400000"/>
                    </a:lnT>
                    <a:lnB w="12700">
                      <a:solidFill>
                        <a:srgbClr val="CBCBCB"/>
                      </a:solidFill>
                      <a:miter lim="400000"/>
                    </a:lnB>
                  </a:tcPr>
                </a:tc>
                <a:extLst>
                  <a:ext uri="{0D108BD9-81ED-4DB2-BD59-A6C34878D82A}">
                    <a16:rowId xmlns:a16="http://schemas.microsoft.com/office/drawing/2014/main" val="10000"/>
                  </a:ext>
                </a:extLst>
              </a:tr>
              <a:tr h="778377">
                <a:tc>
                  <a:txBody>
                    <a:bodyPr/>
                    <a:lstStyle/>
                    <a:p>
                      <a:pPr algn="l"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N</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1119</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89</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1"/>
                  </a:ext>
                </a:extLst>
              </a:tr>
              <a:tr h="778377">
                <a:tc>
                  <a:txBody>
                    <a:bodyPr/>
                    <a:lstStyle/>
                    <a:p>
                      <a:pPr algn="l" defTabSz="457200">
                        <a:tabLst>
                          <a:tab pos="1168400" algn="l"/>
                        </a:tabLst>
                        <a:defRPr sz="2500" i="1">
                          <a:effectLst>
                            <a:outerShdw blurRad="38100" dist="63500" dir="5400000" rotWithShape="0">
                              <a:srgbClr val="000000">
                                <a:alpha val="48275"/>
                              </a:srgbClr>
                            </a:outerShdw>
                          </a:effectLst>
                          <a:latin typeface="Arial"/>
                          <a:ea typeface="Arial"/>
                          <a:cs typeface="Arial"/>
                          <a:sym typeface="Arial"/>
                        </a:defRPr>
                      </a:pPr>
                      <a:r>
                        <a:rPr i="0"/>
                        <a:t>Age, </a:t>
                      </a:r>
                      <a:r>
                        <a:t>mean (SD)</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56.7 (3.3)</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57.2 (3.5)</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2"/>
                  </a:ext>
                </a:extLst>
              </a:tr>
              <a:tr h="778377">
                <a:tc>
                  <a:txBody>
                    <a:bodyPr/>
                    <a:lstStyle/>
                    <a:p>
                      <a:pPr algn="l" defTabSz="457200">
                        <a:tabLst>
                          <a:tab pos="1168400" algn="l"/>
                        </a:tabLst>
                        <a:defRPr sz="2500" i="1">
                          <a:effectLst>
                            <a:outerShdw blurRad="38100" dist="63500" dir="5400000" rotWithShape="0">
                              <a:srgbClr val="000000">
                                <a:alpha val="48275"/>
                              </a:srgbClr>
                            </a:outerShdw>
                          </a:effectLst>
                          <a:latin typeface="Arial"/>
                          <a:ea typeface="Arial"/>
                          <a:cs typeface="Arial"/>
                          <a:sym typeface="Arial"/>
                        </a:defRPr>
                      </a:pPr>
                      <a:r>
                        <a:t>APOE</a:t>
                      </a:r>
                      <a:r>
                        <a:rPr i="0"/>
                        <a:t>-ε4+</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29.4%</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26.2%</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3"/>
                  </a:ext>
                </a:extLst>
              </a:tr>
              <a:tr h="778377">
                <a:tc>
                  <a:txBody>
                    <a:bodyPr/>
                    <a:lstStyle/>
                    <a:p>
                      <a:pPr algn="l"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Ischemic Heart Disease*</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13.3%</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3.5%</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4"/>
                  </a:ext>
                </a:extLst>
              </a:tr>
              <a:tr h="778377">
                <a:tc>
                  <a:txBody>
                    <a:bodyPr/>
                    <a:lstStyle/>
                    <a:p>
                      <a:pPr algn="l"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Depressive symptoms, </a:t>
                      </a:r>
                      <a:r>
                        <a:rPr i="1"/>
                        <a:t>mean (SD)</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7.8 (7.6)</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9.0 (8.4)</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5"/>
                  </a:ext>
                </a:extLst>
              </a:tr>
              <a:tr h="778377">
                <a:tc>
                  <a:txBody>
                    <a:bodyPr/>
                    <a:lstStyle/>
                    <a:p>
                      <a:pPr algn="l"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Diabetes</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10.7%</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defTabSz="457200">
                        <a:tabLst>
                          <a:tab pos="1168400" algn="l"/>
                        </a:tabLst>
                        <a:defRPr sz="2500">
                          <a:effectLst>
                            <a:outerShdw blurRad="38100" dist="63500" dir="5400000" rotWithShape="0">
                              <a:srgbClr val="000000">
                                <a:alpha val="48275"/>
                              </a:srgbClr>
                            </a:outerShdw>
                          </a:effectLst>
                          <a:latin typeface="Arial"/>
                          <a:ea typeface="Arial"/>
                          <a:cs typeface="Arial"/>
                          <a:sym typeface="Arial"/>
                        </a:defRPr>
                      </a:pPr>
                      <a:r>
                        <a:t>11.5%</a:t>
                      </a:r>
                    </a:p>
                  </a:txBody>
                  <a:tcPr marL="63500" marR="63500" marT="0" marB="0" anchor="b"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6"/>
                  </a:ext>
                </a:extLst>
              </a:tr>
            </a:tbl>
          </a:graphicData>
        </a:graphic>
      </p:graphicFrame>
      <p:grpSp>
        <p:nvGrpSpPr>
          <p:cNvPr id="284" name="Group"/>
          <p:cNvGrpSpPr/>
          <p:nvPr/>
        </p:nvGrpSpPr>
        <p:grpSpPr>
          <a:xfrm>
            <a:off x="1875462" y="2595215"/>
            <a:ext cx="9253876" cy="1399680"/>
            <a:chOff x="0" y="0"/>
            <a:chExt cx="9253875" cy="1399678"/>
          </a:xfrm>
        </p:grpSpPr>
        <p:sp>
          <p:nvSpPr>
            <p:cNvPr id="282" name="Rectangle"/>
            <p:cNvSpPr/>
            <p:nvPr/>
          </p:nvSpPr>
          <p:spPr>
            <a:xfrm>
              <a:off x="0" y="0"/>
              <a:ext cx="9125199" cy="139967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pPr>
              <a:endParaRPr/>
            </a:p>
          </p:txBody>
        </p:sp>
        <p:sp>
          <p:nvSpPr>
            <p:cNvPr id="283" name="Ischemic heart disease: summary measure history of…"/>
            <p:cNvSpPr txBox="1"/>
            <p:nvPr/>
          </p:nvSpPr>
          <p:spPr>
            <a:xfrm>
              <a:off x="13434" y="223471"/>
              <a:ext cx="9240442" cy="952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defTabSz="457200">
                <a:defRPr sz="3000">
                  <a:solidFill>
                    <a:srgbClr val="000000"/>
                  </a:solidFill>
                  <a:effectLst/>
                  <a:latin typeface="Arial"/>
                  <a:ea typeface="Arial"/>
                  <a:cs typeface="Arial"/>
                  <a:sym typeface="Arial"/>
                </a:defRPr>
              </a:pPr>
              <a:r>
                <a:t>Ischemic heart disease: summary measure history of </a:t>
              </a:r>
            </a:p>
            <a:p>
              <a:pPr algn="l" defTabSz="457200">
                <a:defRPr sz="3000">
                  <a:solidFill>
                    <a:srgbClr val="000000"/>
                  </a:solidFill>
                  <a:effectLst/>
                  <a:latin typeface="Arial"/>
                  <a:ea typeface="Arial"/>
                  <a:cs typeface="Arial"/>
                  <a:sym typeface="Arial"/>
                </a:defRPr>
              </a:pPr>
              <a:r>
                <a:t>myocardial infarction, cardiac procedure or angina. </a:t>
              </a: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ots of the interaction of an Alzheimer’s disease polygenic risk score with A) a prevalent coronary artery disease polygenic risk score (CAD-PRS) and B) an incident CAD-PRS on amnestic mild cognitive impairment (MCI) status. The regression coefficient of the AD-PRS on amnestic MCI status is on the y-axis and is plotted across varying levels of CAD-PRSs on the x-axis. The dashed red line indicates the threshold of statistical significance for the AD-PRS as a predictor of aMCI status. In A the AD-PRS is more predictive of risk for aMCI to the right of the dashed line (i.e., people with higher AD-PRSs are more likely to have aMCI if they also have higher incident CAD--RSs). In B the AD-PRS is a significant predictor of increased risk for aMCI to the left of the dashed line but is not significant to the right of the dashed line (i.e., people with higher AD-PRSs are only are higher risk for aMCI if they also have lower prevalent CAD-PRSs)."/>
          <p:cNvSpPr txBox="1">
            <a:spLocks noGrp="1"/>
          </p:cNvSpPr>
          <p:nvPr>
            <p:ph type="title"/>
          </p:nvPr>
        </p:nvSpPr>
        <p:spPr>
          <a:xfrm>
            <a:off x="534119" y="4895899"/>
            <a:ext cx="11936562" cy="4667201"/>
          </a:xfrm>
          <a:prstGeom prst="rect">
            <a:avLst/>
          </a:prstGeom>
        </p:spPr>
        <p:txBody>
          <a:bodyPr>
            <a:normAutofit/>
          </a:bodyPr>
          <a:lstStyle/>
          <a:p>
            <a:pPr defTabSz="306324">
              <a:lnSpc>
                <a:spcPct val="200000"/>
              </a:lnSpc>
              <a:defRPr sz="1809">
                <a:effectLst/>
                <a:latin typeface="Arial"/>
                <a:ea typeface="Arial"/>
                <a:cs typeface="Arial"/>
                <a:sym typeface="Arial"/>
              </a:defRPr>
            </a:pPr>
            <a:r>
              <a:rPr dirty="0"/>
              <a:t>Plots of the interaction of an Alzheimer’s disease polygenic risk score with A) </a:t>
            </a:r>
            <a:r>
              <a:rPr dirty="0">
                <a:solidFill>
                  <a:schemeClr val="accent3">
                    <a:satOff val="18648"/>
                    <a:lumOff val="5971"/>
                  </a:schemeClr>
                </a:solidFill>
              </a:rPr>
              <a:t>a prevalent coronary artery disease polygenic risk score (CAD-PRS)</a:t>
            </a:r>
            <a:r>
              <a:rPr dirty="0"/>
              <a:t> and </a:t>
            </a:r>
            <a:r>
              <a:rPr dirty="0">
                <a:solidFill>
                  <a:schemeClr val="accent3">
                    <a:satOff val="18648"/>
                    <a:lumOff val="5971"/>
                  </a:schemeClr>
                </a:solidFill>
              </a:rPr>
              <a:t>B) an incident CAD-PRS</a:t>
            </a:r>
            <a:r>
              <a:rPr dirty="0"/>
              <a:t> on amnestic mild cognitive impairment (MCI) status. The regression coefficient of the AD-PRS on amnestic MCI status is on the y-axis and is plotted across varying levels of CAD-PRSs on the x-axis. The dashed red line indicates the threshold of statistical significance for the AD-PRS as a predictor of aMCI status. In A the AD-PRS is more predictive of risk for aMCI to the right of the dashed line (i.e., people with higher AD-PRSs are more likely to have aMCI if they also have </a:t>
            </a:r>
            <a:r>
              <a:rPr i="1" dirty="0"/>
              <a:t>higher incident</a:t>
            </a:r>
            <a:r>
              <a:rPr dirty="0"/>
              <a:t> CAD--RSs). In B the AD-PRS is a significant predictor of increased risk for aMCI to the left of the dashed line but is not significant to the right of the dashed line</a:t>
            </a:r>
            <a:r>
              <a:rPr lang="en-US" dirty="0"/>
              <a:t>.</a:t>
            </a:r>
            <a:endParaRPr dirty="0"/>
          </a:p>
        </p:txBody>
      </p:sp>
      <p:pic>
        <p:nvPicPr>
          <p:cNvPr id="5" name="Picture 4">
            <a:extLst>
              <a:ext uri="{FF2B5EF4-FFF2-40B4-BE49-F238E27FC236}">
                <a16:creationId xmlns:a16="http://schemas.microsoft.com/office/drawing/2014/main" id="{AC510D55-9F17-0F4A-A25B-3D1D8743E9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6129" y="228698"/>
            <a:ext cx="12692542" cy="4667201"/>
          </a:xfrm>
          <a:prstGeom prst="rect">
            <a:avLst/>
          </a:prstGeom>
          <a:noFill/>
          <a:ln>
            <a:noFill/>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Item Response Probability"/>
          <p:cNvSpPr txBox="1">
            <a:spLocks noGrp="1"/>
          </p:cNvSpPr>
          <p:nvPr>
            <p:ph type="title"/>
          </p:nvPr>
        </p:nvSpPr>
        <p:spPr>
          <a:xfrm>
            <a:off x="1079499" y="0"/>
            <a:ext cx="10995380" cy="1449494"/>
          </a:xfrm>
          <a:prstGeom prst="rect">
            <a:avLst/>
          </a:prstGeom>
        </p:spPr>
        <p:txBody>
          <a:bodyPr lIns="0" tIns="0" rIns="0" bIns="0"/>
          <a:lstStyle/>
          <a:p>
            <a:pPr algn="l" defTabSz="877822">
              <a:defRPr sz="6900">
                <a:effectLst/>
                <a:latin typeface="News Gothic MT"/>
                <a:ea typeface="News Gothic MT"/>
                <a:cs typeface="News Gothic MT"/>
                <a:sym typeface="News Gothic MT"/>
              </a:defRPr>
            </a:pPr>
            <a:r>
              <a:t>Item</a:t>
            </a:r>
            <a:r>
              <a:rPr>
                <a:solidFill>
                  <a:srgbClr val="FFFC92"/>
                </a:solidFill>
                <a:uFill>
                  <a:solidFill>
                    <a:srgbClr val="FFFC92"/>
                  </a:solidFill>
                </a:uFill>
              </a:rPr>
              <a:t> </a:t>
            </a:r>
            <a:r>
              <a:t>Response</a:t>
            </a:r>
            <a:r>
              <a:rPr>
                <a:solidFill>
                  <a:srgbClr val="FFFC92"/>
                </a:solidFill>
                <a:uFill>
                  <a:solidFill>
                    <a:srgbClr val="FFFC92"/>
                  </a:solidFill>
                </a:uFill>
              </a:rPr>
              <a:t> </a:t>
            </a:r>
            <a:r>
              <a:t>Probability</a:t>
            </a:r>
          </a:p>
        </p:txBody>
      </p:sp>
      <p:sp>
        <p:nvSpPr>
          <p:cNvPr id="290" name="Example item response probability shown in white…"/>
          <p:cNvSpPr txBox="1"/>
          <p:nvPr/>
        </p:nvSpPr>
        <p:spPr>
          <a:xfrm>
            <a:off x="1409700" y="1295400"/>
            <a:ext cx="11023600" cy="1092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230487">
              <a:defRPr sz="3600">
                <a:solidFill>
                  <a:srgbClr val="E5E5E5"/>
                </a:solidFill>
                <a:effectLst/>
                <a:uFill>
                  <a:solidFill>
                    <a:srgbClr val="E5E5E5"/>
                  </a:solidFill>
                </a:uFill>
                <a:latin typeface="News Gothic MT"/>
                <a:ea typeface="News Gothic MT"/>
                <a:cs typeface="News Gothic MT"/>
                <a:sym typeface="News Gothic MT"/>
              </a:defRPr>
            </a:pPr>
            <a:r>
              <a:t>Example item response probability shown in </a:t>
            </a:r>
            <a:r>
              <a:rPr>
                <a:solidFill>
                  <a:srgbClr val="FFFFFF"/>
                </a:solidFill>
                <a:uFill>
                  <a:solidFill>
                    <a:srgbClr val="FFFFFF"/>
                  </a:solidFill>
                </a:uFill>
              </a:rPr>
              <a:t>white</a:t>
            </a:r>
          </a:p>
          <a:p>
            <a:pPr algn="l" defTabSz="1230487">
              <a:defRPr sz="3600">
                <a:solidFill>
                  <a:srgbClr val="00F900"/>
                </a:solidFill>
                <a:effectLst/>
                <a:uFill>
                  <a:solidFill>
                    <a:srgbClr val="00F900"/>
                  </a:solidFill>
                </a:uFill>
                <a:latin typeface="Helvetica"/>
                <a:ea typeface="Helvetica"/>
                <a:cs typeface="Helvetica"/>
                <a:sym typeface="Helvetica"/>
              </a:defRPr>
            </a:pPr>
            <a:r>
              <a:t>Possible population distribution in green</a:t>
            </a:r>
          </a:p>
        </p:txBody>
      </p:sp>
      <p:sp>
        <p:nvSpPr>
          <p:cNvPr id="291" name="Rectangle"/>
          <p:cNvSpPr/>
          <p:nvPr/>
        </p:nvSpPr>
        <p:spPr>
          <a:xfrm>
            <a:off x="1861820" y="2862015"/>
            <a:ext cx="9243344" cy="5685086"/>
          </a:xfrm>
          <a:prstGeom prst="rect">
            <a:avLst/>
          </a:prstGeom>
          <a:solidFill>
            <a:srgbClr val="000000"/>
          </a:solidFill>
          <a:ln w="12700">
            <a:solidFill>
              <a:srgbClr val="CBCAB6"/>
            </a:solidFill>
          </a:ln>
        </p:spPr>
        <p:txBody>
          <a:bodyPr lIns="50800" tIns="50800" rIns="50800" bIns="50800" anchor="ctr"/>
          <a:lstStyle/>
          <a:p>
            <a:pPr marR="40639" algn="l" defTabSz="914400">
              <a:defRPr sz="1200">
                <a:effectLst/>
                <a:uFill>
                  <a:solidFill>
                    <a:srgbClr val="FFFFFF"/>
                  </a:solidFill>
                </a:uFill>
                <a:latin typeface="Gill Sans"/>
                <a:ea typeface="Gill Sans"/>
                <a:cs typeface="Gill Sans"/>
                <a:sym typeface="Gill Sans"/>
              </a:defRPr>
            </a:pPr>
            <a:endParaRPr/>
          </a:p>
        </p:txBody>
      </p:sp>
      <p:sp>
        <p:nvSpPr>
          <p:cNvPr id="292" name="Triangle"/>
          <p:cNvSpPr/>
          <p:nvPr/>
        </p:nvSpPr>
        <p:spPr>
          <a:xfrm>
            <a:off x="1861820" y="2862015"/>
            <a:ext cx="1" cy="5685086"/>
          </a:xfrm>
          <a:custGeom>
            <a:avLst/>
            <a:gdLst/>
            <a:ahLst/>
            <a:cxnLst>
              <a:cxn ang="0">
                <a:pos x="wd2" y="hd2"/>
              </a:cxn>
              <a:cxn ang="5400000">
                <a:pos x="wd2" y="hd2"/>
              </a:cxn>
              <a:cxn ang="10800000">
                <a:pos x="wd2" y="hd2"/>
              </a:cxn>
              <a:cxn ang="16200000">
                <a:pos x="wd2" y="hd2"/>
              </a:cxn>
            </a:cxnLst>
            <a:rect l="0" t="0" r="r" b="b"/>
            <a:pathLst>
              <a:path h="21600" extrusionOk="0">
                <a:moveTo>
                  <a:pt x="0" y="21600"/>
                </a:moveTo>
                <a:lnTo>
                  <a:pt x="0" y="0"/>
                </a:lnTo>
                <a:lnTo>
                  <a:pt x="0" y="21600"/>
                </a:lnTo>
                <a:close/>
              </a:path>
            </a:pathLst>
          </a:custGeom>
          <a:ln w="12700">
            <a:solidFill>
              <a:srgbClr val="CBCAB6"/>
            </a:solidFill>
          </a:ln>
        </p:spPr>
        <p:txBody>
          <a:bodyPr lIns="50800" tIns="50800" rIns="50800" bIns="50800" anchor="ctr"/>
          <a:lstStyle/>
          <a:p>
            <a:pPr marR="40639" algn="l" defTabSz="914400">
              <a:defRPr sz="1200">
                <a:effectLst/>
                <a:uFill>
                  <a:solidFill>
                    <a:srgbClr val="FFFFFF"/>
                  </a:solidFill>
                </a:uFill>
                <a:latin typeface="Gill Sans"/>
                <a:ea typeface="Gill Sans"/>
                <a:cs typeface="Gill Sans"/>
                <a:sym typeface="Gill Sans"/>
              </a:defRPr>
            </a:pPr>
            <a:endParaRPr/>
          </a:p>
        </p:txBody>
      </p:sp>
      <p:sp>
        <p:nvSpPr>
          <p:cNvPr id="293" name="Triangle"/>
          <p:cNvSpPr/>
          <p:nvPr/>
        </p:nvSpPr>
        <p:spPr>
          <a:xfrm>
            <a:off x="1861819" y="8547100"/>
            <a:ext cx="924334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CBCAB6"/>
            </a:solidFill>
          </a:ln>
        </p:spPr>
        <p:txBody>
          <a:bodyPr lIns="50800" tIns="50800" rIns="50800" bIns="50800" anchor="ctr"/>
          <a:lstStyle/>
          <a:p>
            <a:pPr marR="40639" algn="l" defTabSz="914400">
              <a:defRPr sz="1200">
                <a:effectLst/>
                <a:uFill>
                  <a:solidFill>
                    <a:srgbClr val="FFFFFF"/>
                  </a:solidFill>
                </a:uFill>
                <a:latin typeface="Gill Sans"/>
                <a:ea typeface="Gill Sans"/>
                <a:cs typeface="Gill Sans"/>
                <a:sym typeface="Gill Sans"/>
              </a:defRPr>
            </a:pPr>
            <a:endParaRPr/>
          </a:p>
        </p:txBody>
      </p:sp>
      <p:sp>
        <p:nvSpPr>
          <p:cNvPr id="294" name="Line"/>
          <p:cNvSpPr/>
          <p:nvPr/>
        </p:nvSpPr>
        <p:spPr>
          <a:xfrm>
            <a:off x="1861820" y="8547098"/>
            <a:ext cx="9243344" cy="2261"/>
          </a:xfrm>
          <a:prstGeom prst="line">
            <a:avLst/>
          </a:prstGeom>
          <a:ln w="3175">
            <a:solidFill>
              <a:srgbClr val="E5E5E5"/>
            </a:solidFill>
            <a:prstDash val="dash"/>
          </a:ln>
        </p:spPr>
        <p:txBody>
          <a:bodyPr lIns="45718" tIns="45718" rIns="45718" bIns="45718"/>
          <a:lstStyle/>
          <a:p>
            <a:endParaRPr/>
          </a:p>
        </p:txBody>
      </p:sp>
      <p:sp>
        <p:nvSpPr>
          <p:cNvPr id="295" name="Line"/>
          <p:cNvSpPr/>
          <p:nvPr/>
        </p:nvSpPr>
        <p:spPr>
          <a:xfrm>
            <a:off x="1861820" y="7411437"/>
            <a:ext cx="9243344" cy="2261"/>
          </a:xfrm>
          <a:prstGeom prst="line">
            <a:avLst/>
          </a:prstGeom>
          <a:ln w="3175">
            <a:solidFill>
              <a:srgbClr val="E5E5E5"/>
            </a:solidFill>
            <a:prstDash val="dash"/>
          </a:ln>
        </p:spPr>
        <p:txBody>
          <a:bodyPr lIns="45718" tIns="45718" rIns="45718" bIns="45718"/>
          <a:lstStyle/>
          <a:p>
            <a:endParaRPr/>
          </a:p>
        </p:txBody>
      </p:sp>
      <p:sp>
        <p:nvSpPr>
          <p:cNvPr id="296" name="Line"/>
          <p:cNvSpPr/>
          <p:nvPr/>
        </p:nvSpPr>
        <p:spPr>
          <a:xfrm>
            <a:off x="1861820" y="6273516"/>
            <a:ext cx="9243344" cy="2261"/>
          </a:xfrm>
          <a:prstGeom prst="line">
            <a:avLst/>
          </a:prstGeom>
          <a:ln w="3175">
            <a:solidFill>
              <a:srgbClr val="E5E5E5"/>
            </a:solidFill>
            <a:prstDash val="dash"/>
          </a:ln>
        </p:spPr>
        <p:txBody>
          <a:bodyPr lIns="45718" tIns="45718" rIns="45718" bIns="45718"/>
          <a:lstStyle/>
          <a:p>
            <a:endParaRPr/>
          </a:p>
        </p:txBody>
      </p:sp>
      <p:sp>
        <p:nvSpPr>
          <p:cNvPr id="297" name="Line"/>
          <p:cNvSpPr/>
          <p:nvPr/>
        </p:nvSpPr>
        <p:spPr>
          <a:xfrm>
            <a:off x="1861820" y="5135596"/>
            <a:ext cx="9243344" cy="2261"/>
          </a:xfrm>
          <a:prstGeom prst="line">
            <a:avLst/>
          </a:prstGeom>
          <a:ln w="3175">
            <a:solidFill>
              <a:srgbClr val="E5E5E5"/>
            </a:solidFill>
            <a:prstDash val="dash"/>
          </a:ln>
        </p:spPr>
        <p:txBody>
          <a:bodyPr lIns="45718" tIns="45718" rIns="45718" bIns="45718"/>
          <a:lstStyle/>
          <a:p>
            <a:endParaRPr/>
          </a:p>
        </p:txBody>
      </p:sp>
      <p:sp>
        <p:nvSpPr>
          <p:cNvPr id="298" name="Line"/>
          <p:cNvSpPr/>
          <p:nvPr/>
        </p:nvSpPr>
        <p:spPr>
          <a:xfrm>
            <a:off x="1861820" y="3997676"/>
            <a:ext cx="9243344" cy="2261"/>
          </a:xfrm>
          <a:prstGeom prst="line">
            <a:avLst/>
          </a:prstGeom>
          <a:ln w="3175">
            <a:solidFill>
              <a:srgbClr val="E5E5E5"/>
            </a:solidFill>
            <a:prstDash val="dash"/>
          </a:ln>
        </p:spPr>
        <p:txBody>
          <a:bodyPr lIns="45718" tIns="45718" rIns="45718" bIns="45718"/>
          <a:lstStyle/>
          <a:p>
            <a:endParaRPr/>
          </a:p>
        </p:txBody>
      </p:sp>
      <p:sp>
        <p:nvSpPr>
          <p:cNvPr id="299" name="Line"/>
          <p:cNvSpPr/>
          <p:nvPr/>
        </p:nvSpPr>
        <p:spPr>
          <a:xfrm>
            <a:off x="1861820" y="2862014"/>
            <a:ext cx="9243344" cy="2261"/>
          </a:xfrm>
          <a:prstGeom prst="line">
            <a:avLst/>
          </a:prstGeom>
          <a:ln w="3175">
            <a:solidFill>
              <a:srgbClr val="E5E5E5"/>
            </a:solidFill>
            <a:prstDash val="dash"/>
          </a:ln>
        </p:spPr>
        <p:txBody>
          <a:bodyPr lIns="45718" tIns="45718" rIns="45718" bIns="45718"/>
          <a:lstStyle/>
          <a:p>
            <a:endParaRPr/>
          </a:p>
        </p:txBody>
      </p:sp>
      <p:sp>
        <p:nvSpPr>
          <p:cNvPr id="300" name="Line"/>
          <p:cNvSpPr/>
          <p:nvPr/>
        </p:nvSpPr>
        <p:spPr>
          <a:xfrm>
            <a:off x="1948179" y="3517475"/>
            <a:ext cx="9017002" cy="4978403"/>
          </a:xfrm>
          <a:custGeom>
            <a:avLst/>
            <a:gdLst/>
            <a:ahLst/>
            <a:cxnLst>
              <a:cxn ang="0">
                <a:pos x="wd2" y="hd2"/>
              </a:cxn>
              <a:cxn ang="5400000">
                <a:pos x="wd2" y="hd2"/>
              </a:cxn>
              <a:cxn ang="10800000">
                <a:pos x="wd2" y="hd2"/>
              </a:cxn>
              <a:cxn ang="16200000">
                <a:pos x="wd2" y="hd2"/>
              </a:cxn>
            </a:cxnLst>
            <a:rect l="0" t="0" r="r" b="b"/>
            <a:pathLst>
              <a:path w="21600" h="21600" extrusionOk="0">
                <a:moveTo>
                  <a:pt x="0" y="21590"/>
                </a:moveTo>
                <a:lnTo>
                  <a:pt x="34" y="21580"/>
                </a:lnTo>
                <a:lnTo>
                  <a:pt x="67" y="21569"/>
                </a:lnTo>
                <a:lnTo>
                  <a:pt x="107" y="21569"/>
                </a:lnTo>
                <a:lnTo>
                  <a:pt x="175" y="21549"/>
                </a:lnTo>
                <a:lnTo>
                  <a:pt x="215" y="21539"/>
                </a:lnTo>
                <a:lnTo>
                  <a:pt x="248" y="21529"/>
                </a:lnTo>
                <a:lnTo>
                  <a:pt x="289" y="21529"/>
                </a:lnTo>
                <a:lnTo>
                  <a:pt x="322" y="21508"/>
                </a:lnTo>
                <a:lnTo>
                  <a:pt x="362" y="21508"/>
                </a:lnTo>
                <a:lnTo>
                  <a:pt x="396" y="21498"/>
                </a:lnTo>
                <a:lnTo>
                  <a:pt x="430" y="21478"/>
                </a:lnTo>
                <a:lnTo>
                  <a:pt x="470" y="21478"/>
                </a:lnTo>
                <a:lnTo>
                  <a:pt x="503" y="21457"/>
                </a:lnTo>
                <a:lnTo>
                  <a:pt x="537" y="21457"/>
                </a:lnTo>
                <a:lnTo>
                  <a:pt x="577" y="21437"/>
                </a:lnTo>
                <a:lnTo>
                  <a:pt x="611" y="21427"/>
                </a:lnTo>
                <a:lnTo>
                  <a:pt x="644" y="21417"/>
                </a:lnTo>
                <a:lnTo>
                  <a:pt x="685" y="21406"/>
                </a:lnTo>
                <a:lnTo>
                  <a:pt x="718" y="21396"/>
                </a:lnTo>
                <a:lnTo>
                  <a:pt x="752" y="21386"/>
                </a:lnTo>
                <a:lnTo>
                  <a:pt x="792" y="21366"/>
                </a:lnTo>
                <a:lnTo>
                  <a:pt x="826" y="21355"/>
                </a:lnTo>
                <a:lnTo>
                  <a:pt x="866" y="21345"/>
                </a:lnTo>
                <a:lnTo>
                  <a:pt x="899" y="21325"/>
                </a:lnTo>
                <a:lnTo>
                  <a:pt x="933" y="21315"/>
                </a:lnTo>
                <a:lnTo>
                  <a:pt x="973" y="21294"/>
                </a:lnTo>
                <a:lnTo>
                  <a:pt x="1007" y="21284"/>
                </a:lnTo>
                <a:lnTo>
                  <a:pt x="1047" y="21274"/>
                </a:lnTo>
                <a:lnTo>
                  <a:pt x="1081" y="21254"/>
                </a:lnTo>
                <a:lnTo>
                  <a:pt x="1114" y="21233"/>
                </a:lnTo>
                <a:lnTo>
                  <a:pt x="1155" y="21223"/>
                </a:lnTo>
                <a:lnTo>
                  <a:pt x="1188" y="21203"/>
                </a:lnTo>
                <a:lnTo>
                  <a:pt x="1222" y="21182"/>
                </a:lnTo>
                <a:lnTo>
                  <a:pt x="1262" y="21172"/>
                </a:lnTo>
                <a:lnTo>
                  <a:pt x="1295" y="21152"/>
                </a:lnTo>
                <a:lnTo>
                  <a:pt x="1329" y="21131"/>
                </a:lnTo>
                <a:lnTo>
                  <a:pt x="1369" y="21111"/>
                </a:lnTo>
                <a:lnTo>
                  <a:pt x="1403" y="21091"/>
                </a:lnTo>
                <a:lnTo>
                  <a:pt x="1443" y="21070"/>
                </a:lnTo>
                <a:lnTo>
                  <a:pt x="1477" y="21060"/>
                </a:lnTo>
                <a:lnTo>
                  <a:pt x="1510" y="21040"/>
                </a:lnTo>
                <a:lnTo>
                  <a:pt x="1551" y="21019"/>
                </a:lnTo>
                <a:lnTo>
                  <a:pt x="1584" y="20999"/>
                </a:lnTo>
                <a:lnTo>
                  <a:pt x="1624" y="20968"/>
                </a:lnTo>
                <a:lnTo>
                  <a:pt x="1658" y="20948"/>
                </a:lnTo>
                <a:lnTo>
                  <a:pt x="1691" y="20928"/>
                </a:lnTo>
                <a:lnTo>
                  <a:pt x="1732" y="20907"/>
                </a:lnTo>
                <a:lnTo>
                  <a:pt x="1765" y="20877"/>
                </a:lnTo>
                <a:lnTo>
                  <a:pt x="1799" y="20856"/>
                </a:lnTo>
                <a:lnTo>
                  <a:pt x="1832" y="20826"/>
                </a:lnTo>
                <a:lnTo>
                  <a:pt x="1873" y="20805"/>
                </a:lnTo>
                <a:lnTo>
                  <a:pt x="1906" y="20775"/>
                </a:lnTo>
                <a:lnTo>
                  <a:pt x="1947" y="20754"/>
                </a:lnTo>
                <a:lnTo>
                  <a:pt x="1980" y="20724"/>
                </a:lnTo>
                <a:lnTo>
                  <a:pt x="2020" y="20703"/>
                </a:lnTo>
                <a:lnTo>
                  <a:pt x="2054" y="20673"/>
                </a:lnTo>
                <a:lnTo>
                  <a:pt x="2088" y="20642"/>
                </a:lnTo>
                <a:lnTo>
                  <a:pt x="2128" y="20612"/>
                </a:lnTo>
                <a:lnTo>
                  <a:pt x="2161" y="20581"/>
                </a:lnTo>
                <a:lnTo>
                  <a:pt x="2202" y="20551"/>
                </a:lnTo>
                <a:lnTo>
                  <a:pt x="2235" y="20520"/>
                </a:lnTo>
                <a:lnTo>
                  <a:pt x="2269" y="20489"/>
                </a:lnTo>
                <a:lnTo>
                  <a:pt x="2309" y="20459"/>
                </a:lnTo>
                <a:lnTo>
                  <a:pt x="2343" y="20428"/>
                </a:lnTo>
                <a:lnTo>
                  <a:pt x="2376" y="20388"/>
                </a:lnTo>
                <a:lnTo>
                  <a:pt x="2410" y="20357"/>
                </a:lnTo>
                <a:lnTo>
                  <a:pt x="2450" y="20326"/>
                </a:lnTo>
                <a:lnTo>
                  <a:pt x="2484" y="20286"/>
                </a:lnTo>
                <a:lnTo>
                  <a:pt x="2524" y="20255"/>
                </a:lnTo>
                <a:lnTo>
                  <a:pt x="2557" y="20214"/>
                </a:lnTo>
                <a:lnTo>
                  <a:pt x="2591" y="20174"/>
                </a:lnTo>
                <a:lnTo>
                  <a:pt x="2631" y="20143"/>
                </a:lnTo>
                <a:lnTo>
                  <a:pt x="2665" y="20102"/>
                </a:lnTo>
                <a:lnTo>
                  <a:pt x="2705" y="20062"/>
                </a:lnTo>
                <a:lnTo>
                  <a:pt x="2739" y="20021"/>
                </a:lnTo>
                <a:lnTo>
                  <a:pt x="2779" y="19980"/>
                </a:lnTo>
                <a:lnTo>
                  <a:pt x="2812" y="19939"/>
                </a:lnTo>
                <a:lnTo>
                  <a:pt x="2846" y="19898"/>
                </a:lnTo>
                <a:lnTo>
                  <a:pt x="2880" y="19858"/>
                </a:lnTo>
                <a:lnTo>
                  <a:pt x="2920" y="19807"/>
                </a:lnTo>
                <a:lnTo>
                  <a:pt x="2953" y="19766"/>
                </a:lnTo>
                <a:lnTo>
                  <a:pt x="2987" y="19715"/>
                </a:lnTo>
                <a:lnTo>
                  <a:pt x="3027" y="19674"/>
                </a:lnTo>
                <a:lnTo>
                  <a:pt x="3061" y="19634"/>
                </a:lnTo>
                <a:lnTo>
                  <a:pt x="3101" y="19583"/>
                </a:lnTo>
                <a:lnTo>
                  <a:pt x="3135" y="19532"/>
                </a:lnTo>
                <a:lnTo>
                  <a:pt x="3168" y="19481"/>
                </a:lnTo>
                <a:lnTo>
                  <a:pt x="3208" y="19430"/>
                </a:lnTo>
                <a:lnTo>
                  <a:pt x="3242" y="19379"/>
                </a:lnTo>
                <a:lnTo>
                  <a:pt x="3282" y="19328"/>
                </a:lnTo>
                <a:lnTo>
                  <a:pt x="3316" y="19277"/>
                </a:lnTo>
                <a:lnTo>
                  <a:pt x="3349" y="19216"/>
                </a:lnTo>
                <a:lnTo>
                  <a:pt x="3390" y="19165"/>
                </a:lnTo>
                <a:lnTo>
                  <a:pt x="3423" y="19114"/>
                </a:lnTo>
                <a:lnTo>
                  <a:pt x="3457" y="19053"/>
                </a:lnTo>
                <a:lnTo>
                  <a:pt x="3497" y="19002"/>
                </a:lnTo>
                <a:lnTo>
                  <a:pt x="3531" y="18941"/>
                </a:lnTo>
                <a:lnTo>
                  <a:pt x="3564" y="18880"/>
                </a:lnTo>
                <a:lnTo>
                  <a:pt x="3604" y="18829"/>
                </a:lnTo>
                <a:lnTo>
                  <a:pt x="3638" y="18757"/>
                </a:lnTo>
                <a:lnTo>
                  <a:pt x="3672" y="18706"/>
                </a:lnTo>
                <a:lnTo>
                  <a:pt x="3712" y="18635"/>
                </a:lnTo>
                <a:lnTo>
                  <a:pt x="3745" y="18574"/>
                </a:lnTo>
                <a:lnTo>
                  <a:pt x="3786" y="18513"/>
                </a:lnTo>
                <a:lnTo>
                  <a:pt x="3819" y="18442"/>
                </a:lnTo>
                <a:lnTo>
                  <a:pt x="3860" y="18380"/>
                </a:lnTo>
                <a:lnTo>
                  <a:pt x="3893" y="18309"/>
                </a:lnTo>
                <a:lnTo>
                  <a:pt x="3927" y="18248"/>
                </a:lnTo>
                <a:lnTo>
                  <a:pt x="3967" y="18177"/>
                </a:lnTo>
                <a:lnTo>
                  <a:pt x="4000" y="18105"/>
                </a:lnTo>
                <a:lnTo>
                  <a:pt x="4034" y="18034"/>
                </a:lnTo>
                <a:lnTo>
                  <a:pt x="4074" y="17963"/>
                </a:lnTo>
                <a:lnTo>
                  <a:pt x="4108" y="17891"/>
                </a:lnTo>
                <a:lnTo>
                  <a:pt x="4141" y="17820"/>
                </a:lnTo>
                <a:lnTo>
                  <a:pt x="4182" y="17749"/>
                </a:lnTo>
                <a:lnTo>
                  <a:pt x="4215" y="17667"/>
                </a:lnTo>
                <a:lnTo>
                  <a:pt x="4249" y="17596"/>
                </a:lnTo>
                <a:lnTo>
                  <a:pt x="4289" y="17514"/>
                </a:lnTo>
                <a:lnTo>
                  <a:pt x="4323" y="17433"/>
                </a:lnTo>
                <a:lnTo>
                  <a:pt x="4363" y="17362"/>
                </a:lnTo>
                <a:lnTo>
                  <a:pt x="4397" y="17280"/>
                </a:lnTo>
                <a:lnTo>
                  <a:pt x="4430" y="17198"/>
                </a:lnTo>
                <a:lnTo>
                  <a:pt x="4470" y="17117"/>
                </a:lnTo>
                <a:lnTo>
                  <a:pt x="4504" y="17035"/>
                </a:lnTo>
                <a:lnTo>
                  <a:pt x="4544" y="16954"/>
                </a:lnTo>
                <a:lnTo>
                  <a:pt x="4578" y="16862"/>
                </a:lnTo>
                <a:lnTo>
                  <a:pt x="4611" y="16771"/>
                </a:lnTo>
                <a:lnTo>
                  <a:pt x="4652" y="16689"/>
                </a:lnTo>
                <a:lnTo>
                  <a:pt x="4685" y="16597"/>
                </a:lnTo>
                <a:lnTo>
                  <a:pt x="4719" y="16516"/>
                </a:lnTo>
                <a:lnTo>
                  <a:pt x="4759" y="16424"/>
                </a:lnTo>
                <a:lnTo>
                  <a:pt x="4793" y="16332"/>
                </a:lnTo>
                <a:lnTo>
                  <a:pt x="4826" y="16241"/>
                </a:lnTo>
                <a:lnTo>
                  <a:pt x="4866" y="16149"/>
                </a:lnTo>
                <a:lnTo>
                  <a:pt x="4900" y="16057"/>
                </a:lnTo>
                <a:lnTo>
                  <a:pt x="4940" y="15955"/>
                </a:lnTo>
                <a:lnTo>
                  <a:pt x="4974" y="15864"/>
                </a:lnTo>
                <a:lnTo>
                  <a:pt x="5007" y="15762"/>
                </a:lnTo>
                <a:lnTo>
                  <a:pt x="5048" y="15670"/>
                </a:lnTo>
                <a:lnTo>
                  <a:pt x="5081" y="15568"/>
                </a:lnTo>
                <a:lnTo>
                  <a:pt x="5121" y="15466"/>
                </a:lnTo>
                <a:lnTo>
                  <a:pt x="5155" y="15375"/>
                </a:lnTo>
                <a:lnTo>
                  <a:pt x="5189" y="15263"/>
                </a:lnTo>
                <a:lnTo>
                  <a:pt x="5229" y="15171"/>
                </a:lnTo>
                <a:lnTo>
                  <a:pt x="5262" y="15059"/>
                </a:lnTo>
                <a:lnTo>
                  <a:pt x="5296" y="14957"/>
                </a:lnTo>
                <a:lnTo>
                  <a:pt x="5336" y="14855"/>
                </a:lnTo>
                <a:lnTo>
                  <a:pt x="5370" y="14753"/>
                </a:lnTo>
                <a:lnTo>
                  <a:pt x="5403" y="14641"/>
                </a:lnTo>
                <a:lnTo>
                  <a:pt x="5444" y="14529"/>
                </a:lnTo>
                <a:lnTo>
                  <a:pt x="5477" y="14427"/>
                </a:lnTo>
                <a:lnTo>
                  <a:pt x="5517" y="14315"/>
                </a:lnTo>
                <a:lnTo>
                  <a:pt x="5585" y="14091"/>
                </a:lnTo>
                <a:lnTo>
                  <a:pt x="5625" y="13979"/>
                </a:lnTo>
                <a:lnTo>
                  <a:pt x="5658" y="13867"/>
                </a:lnTo>
                <a:lnTo>
                  <a:pt x="5699" y="13755"/>
                </a:lnTo>
                <a:lnTo>
                  <a:pt x="5732" y="13643"/>
                </a:lnTo>
                <a:lnTo>
                  <a:pt x="5766" y="13520"/>
                </a:lnTo>
                <a:lnTo>
                  <a:pt x="5806" y="13408"/>
                </a:lnTo>
                <a:lnTo>
                  <a:pt x="5840" y="13296"/>
                </a:lnTo>
                <a:lnTo>
                  <a:pt x="5873" y="13174"/>
                </a:lnTo>
                <a:lnTo>
                  <a:pt x="5913" y="13062"/>
                </a:lnTo>
                <a:lnTo>
                  <a:pt x="5947" y="12940"/>
                </a:lnTo>
                <a:lnTo>
                  <a:pt x="5981" y="12817"/>
                </a:lnTo>
                <a:lnTo>
                  <a:pt x="6021" y="12695"/>
                </a:lnTo>
                <a:lnTo>
                  <a:pt x="6054" y="12583"/>
                </a:lnTo>
                <a:lnTo>
                  <a:pt x="6088" y="12461"/>
                </a:lnTo>
                <a:lnTo>
                  <a:pt x="6128" y="12338"/>
                </a:lnTo>
                <a:lnTo>
                  <a:pt x="6162" y="12216"/>
                </a:lnTo>
                <a:lnTo>
                  <a:pt x="6202" y="12084"/>
                </a:lnTo>
                <a:lnTo>
                  <a:pt x="6236" y="11962"/>
                </a:lnTo>
                <a:lnTo>
                  <a:pt x="6276" y="11839"/>
                </a:lnTo>
                <a:lnTo>
                  <a:pt x="6310" y="11717"/>
                </a:lnTo>
                <a:lnTo>
                  <a:pt x="6343" y="11585"/>
                </a:lnTo>
                <a:lnTo>
                  <a:pt x="6383" y="11462"/>
                </a:lnTo>
                <a:lnTo>
                  <a:pt x="6417" y="11330"/>
                </a:lnTo>
                <a:lnTo>
                  <a:pt x="6450" y="11208"/>
                </a:lnTo>
                <a:lnTo>
                  <a:pt x="6491" y="11075"/>
                </a:lnTo>
                <a:lnTo>
                  <a:pt x="6524" y="10953"/>
                </a:lnTo>
                <a:lnTo>
                  <a:pt x="6558" y="10820"/>
                </a:lnTo>
                <a:lnTo>
                  <a:pt x="6598" y="10688"/>
                </a:lnTo>
                <a:lnTo>
                  <a:pt x="6632" y="10566"/>
                </a:lnTo>
                <a:lnTo>
                  <a:pt x="6665" y="10433"/>
                </a:lnTo>
                <a:lnTo>
                  <a:pt x="6706" y="10301"/>
                </a:lnTo>
                <a:lnTo>
                  <a:pt x="6739" y="10168"/>
                </a:lnTo>
                <a:lnTo>
                  <a:pt x="6779" y="10046"/>
                </a:lnTo>
                <a:lnTo>
                  <a:pt x="6813" y="9914"/>
                </a:lnTo>
                <a:lnTo>
                  <a:pt x="6846" y="9781"/>
                </a:lnTo>
                <a:lnTo>
                  <a:pt x="6887" y="9649"/>
                </a:lnTo>
                <a:lnTo>
                  <a:pt x="6920" y="9516"/>
                </a:lnTo>
                <a:lnTo>
                  <a:pt x="6961" y="9384"/>
                </a:lnTo>
                <a:lnTo>
                  <a:pt x="6994" y="9251"/>
                </a:lnTo>
                <a:lnTo>
                  <a:pt x="7028" y="9119"/>
                </a:lnTo>
                <a:lnTo>
                  <a:pt x="7068" y="8986"/>
                </a:lnTo>
                <a:lnTo>
                  <a:pt x="7102" y="8854"/>
                </a:lnTo>
                <a:lnTo>
                  <a:pt x="7135" y="8722"/>
                </a:lnTo>
                <a:lnTo>
                  <a:pt x="7175" y="8589"/>
                </a:lnTo>
                <a:lnTo>
                  <a:pt x="7209" y="8457"/>
                </a:lnTo>
                <a:lnTo>
                  <a:pt x="7243" y="8324"/>
                </a:lnTo>
                <a:lnTo>
                  <a:pt x="7283" y="8192"/>
                </a:lnTo>
                <a:lnTo>
                  <a:pt x="7316" y="8059"/>
                </a:lnTo>
                <a:lnTo>
                  <a:pt x="7357" y="7927"/>
                </a:lnTo>
                <a:lnTo>
                  <a:pt x="7390" y="7794"/>
                </a:lnTo>
                <a:lnTo>
                  <a:pt x="7424" y="7662"/>
                </a:lnTo>
                <a:lnTo>
                  <a:pt x="7464" y="7529"/>
                </a:lnTo>
                <a:lnTo>
                  <a:pt x="7498" y="7397"/>
                </a:lnTo>
                <a:lnTo>
                  <a:pt x="7538" y="7275"/>
                </a:lnTo>
                <a:lnTo>
                  <a:pt x="7571" y="7142"/>
                </a:lnTo>
                <a:lnTo>
                  <a:pt x="7605" y="7010"/>
                </a:lnTo>
                <a:lnTo>
                  <a:pt x="7645" y="6877"/>
                </a:lnTo>
                <a:lnTo>
                  <a:pt x="7679" y="6755"/>
                </a:lnTo>
                <a:lnTo>
                  <a:pt x="7712" y="6612"/>
                </a:lnTo>
                <a:lnTo>
                  <a:pt x="7746" y="6490"/>
                </a:lnTo>
                <a:lnTo>
                  <a:pt x="7786" y="6358"/>
                </a:lnTo>
                <a:lnTo>
                  <a:pt x="7820" y="6235"/>
                </a:lnTo>
                <a:lnTo>
                  <a:pt x="7860" y="6103"/>
                </a:lnTo>
                <a:lnTo>
                  <a:pt x="7894" y="5981"/>
                </a:lnTo>
                <a:lnTo>
                  <a:pt x="7934" y="5848"/>
                </a:lnTo>
                <a:lnTo>
                  <a:pt x="7967" y="5726"/>
                </a:lnTo>
                <a:lnTo>
                  <a:pt x="8001" y="5604"/>
                </a:lnTo>
                <a:lnTo>
                  <a:pt x="8041" y="5471"/>
                </a:lnTo>
                <a:lnTo>
                  <a:pt x="8075" y="5349"/>
                </a:lnTo>
                <a:lnTo>
                  <a:pt x="8115" y="5227"/>
                </a:lnTo>
                <a:lnTo>
                  <a:pt x="8149" y="5105"/>
                </a:lnTo>
                <a:lnTo>
                  <a:pt x="8182" y="4982"/>
                </a:lnTo>
                <a:lnTo>
                  <a:pt x="8216" y="4860"/>
                </a:lnTo>
                <a:lnTo>
                  <a:pt x="8256" y="4738"/>
                </a:lnTo>
                <a:lnTo>
                  <a:pt x="8290" y="4626"/>
                </a:lnTo>
                <a:lnTo>
                  <a:pt x="8323" y="4503"/>
                </a:lnTo>
                <a:lnTo>
                  <a:pt x="8363" y="4391"/>
                </a:lnTo>
                <a:lnTo>
                  <a:pt x="8397" y="4269"/>
                </a:lnTo>
                <a:lnTo>
                  <a:pt x="8437" y="4157"/>
                </a:lnTo>
                <a:lnTo>
                  <a:pt x="8471" y="4045"/>
                </a:lnTo>
                <a:lnTo>
                  <a:pt x="8504" y="3923"/>
                </a:lnTo>
                <a:lnTo>
                  <a:pt x="8545" y="3821"/>
                </a:lnTo>
                <a:lnTo>
                  <a:pt x="8578" y="3709"/>
                </a:lnTo>
                <a:lnTo>
                  <a:pt x="8619" y="3597"/>
                </a:lnTo>
                <a:lnTo>
                  <a:pt x="8652" y="3485"/>
                </a:lnTo>
                <a:lnTo>
                  <a:pt x="8692" y="3372"/>
                </a:lnTo>
                <a:lnTo>
                  <a:pt x="8726" y="3271"/>
                </a:lnTo>
                <a:lnTo>
                  <a:pt x="8759" y="3169"/>
                </a:lnTo>
                <a:lnTo>
                  <a:pt x="8793" y="3067"/>
                </a:lnTo>
                <a:lnTo>
                  <a:pt x="8833" y="2955"/>
                </a:lnTo>
                <a:lnTo>
                  <a:pt x="8867" y="2863"/>
                </a:lnTo>
                <a:lnTo>
                  <a:pt x="8900" y="2761"/>
                </a:lnTo>
                <a:lnTo>
                  <a:pt x="8941" y="2659"/>
                </a:lnTo>
                <a:lnTo>
                  <a:pt x="8974" y="2568"/>
                </a:lnTo>
                <a:lnTo>
                  <a:pt x="9015" y="2466"/>
                </a:lnTo>
                <a:lnTo>
                  <a:pt x="9048" y="2374"/>
                </a:lnTo>
                <a:lnTo>
                  <a:pt x="9082" y="2282"/>
                </a:lnTo>
                <a:lnTo>
                  <a:pt x="9122" y="2191"/>
                </a:lnTo>
                <a:lnTo>
                  <a:pt x="9156" y="2099"/>
                </a:lnTo>
                <a:lnTo>
                  <a:pt x="9196" y="2007"/>
                </a:lnTo>
                <a:lnTo>
                  <a:pt x="9229" y="1926"/>
                </a:lnTo>
                <a:lnTo>
                  <a:pt x="9263" y="1834"/>
                </a:lnTo>
                <a:lnTo>
                  <a:pt x="9303" y="1752"/>
                </a:lnTo>
                <a:lnTo>
                  <a:pt x="9337" y="1681"/>
                </a:lnTo>
                <a:lnTo>
                  <a:pt x="9370" y="1600"/>
                </a:lnTo>
                <a:lnTo>
                  <a:pt x="9411" y="1518"/>
                </a:lnTo>
                <a:lnTo>
                  <a:pt x="9444" y="1447"/>
                </a:lnTo>
                <a:lnTo>
                  <a:pt x="9478" y="1365"/>
                </a:lnTo>
                <a:lnTo>
                  <a:pt x="9518" y="1294"/>
                </a:lnTo>
                <a:lnTo>
                  <a:pt x="9552" y="1223"/>
                </a:lnTo>
                <a:lnTo>
                  <a:pt x="9592" y="1151"/>
                </a:lnTo>
                <a:lnTo>
                  <a:pt x="9625" y="1080"/>
                </a:lnTo>
                <a:lnTo>
                  <a:pt x="9659" y="1019"/>
                </a:lnTo>
                <a:lnTo>
                  <a:pt x="9699" y="958"/>
                </a:lnTo>
                <a:lnTo>
                  <a:pt x="9733" y="897"/>
                </a:lnTo>
                <a:lnTo>
                  <a:pt x="9773" y="835"/>
                </a:lnTo>
                <a:lnTo>
                  <a:pt x="9807" y="785"/>
                </a:lnTo>
                <a:lnTo>
                  <a:pt x="9840" y="723"/>
                </a:lnTo>
                <a:lnTo>
                  <a:pt x="9880" y="672"/>
                </a:lnTo>
                <a:lnTo>
                  <a:pt x="9914" y="622"/>
                </a:lnTo>
                <a:lnTo>
                  <a:pt x="9948" y="571"/>
                </a:lnTo>
                <a:lnTo>
                  <a:pt x="9988" y="520"/>
                </a:lnTo>
                <a:lnTo>
                  <a:pt x="10021" y="469"/>
                </a:lnTo>
                <a:lnTo>
                  <a:pt x="10055" y="428"/>
                </a:lnTo>
                <a:lnTo>
                  <a:pt x="10095" y="387"/>
                </a:lnTo>
                <a:lnTo>
                  <a:pt x="10129" y="346"/>
                </a:lnTo>
                <a:lnTo>
                  <a:pt x="10162" y="306"/>
                </a:lnTo>
                <a:lnTo>
                  <a:pt x="10203" y="275"/>
                </a:lnTo>
                <a:lnTo>
                  <a:pt x="10236" y="234"/>
                </a:lnTo>
                <a:lnTo>
                  <a:pt x="10276" y="214"/>
                </a:lnTo>
                <a:lnTo>
                  <a:pt x="10310" y="183"/>
                </a:lnTo>
                <a:lnTo>
                  <a:pt x="10350" y="153"/>
                </a:lnTo>
                <a:lnTo>
                  <a:pt x="10384" y="122"/>
                </a:lnTo>
                <a:lnTo>
                  <a:pt x="10417" y="102"/>
                </a:lnTo>
                <a:lnTo>
                  <a:pt x="10458" y="82"/>
                </a:lnTo>
                <a:lnTo>
                  <a:pt x="10491" y="61"/>
                </a:lnTo>
                <a:lnTo>
                  <a:pt x="10525" y="51"/>
                </a:lnTo>
                <a:lnTo>
                  <a:pt x="10565" y="31"/>
                </a:lnTo>
                <a:lnTo>
                  <a:pt x="10599" y="20"/>
                </a:lnTo>
                <a:lnTo>
                  <a:pt x="10632" y="10"/>
                </a:lnTo>
                <a:lnTo>
                  <a:pt x="10672" y="10"/>
                </a:lnTo>
                <a:lnTo>
                  <a:pt x="10706" y="0"/>
                </a:lnTo>
                <a:lnTo>
                  <a:pt x="10854" y="0"/>
                </a:lnTo>
                <a:lnTo>
                  <a:pt x="10887" y="10"/>
                </a:lnTo>
                <a:lnTo>
                  <a:pt x="10921" y="10"/>
                </a:lnTo>
                <a:lnTo>
                  <a:pt x="10961" y="20"/>
                </a:lnTo>
                <a:lnTo>
                  <a:pt x="10995" y="31"/>
                </a:lnTo>
                <a:lnTo>
                  <a:pt x="11035" y="51"/>
                </a:lnTo>
                <a:lnTo>
                  <a:pt x="11068" y="61"/>
                </a:lnTo>
                <a:lnTo>
                  <a:pt x="11102" y="82"/>
                </a:lnTo>
                <a:lnTo>
                  <a:pt x="11142" y="102"/>
                </a:lnTo>
                <a:lnTo>
                  <a:pt x="11176" y="122"/>
                </a:lnTo>
                <a:lnTo>
                  <a:pt x="11209" y="153"/>
                </a:lnTo>
                <a:lnTo>
                  <a:pt x="11250" y="183"/>
                </a:lnTo>
                <a:lnTo>
                  <a:pt x="11283" y="214"/>
                </a:lnTo>
                <a:lnTo>
                  <a:pt x="11317" y="234"/>
                </a:lnTo>
                <a:lnTo>
                  <a:pt x="11357" y="275"/>
                </a:lnTo>
                <a:lnTo>
                  <a:pt x="11391" y="306"/>
                </a:lnTo>
                <a:lnTo>
                  <a:pt x="11431" y="346"/>
                </a:lnTo>
                <a:lnTo>
                  <a:pt x="11465" y="387"/>
                </a:lnTo>
                <a:lnTo>
                  <a:pt x="11498" y="428"/>
                </a:lnTo>
                <a:lnTo>
                  <a:pt x="11538" y="469"/>
                </a:lnTo>
                <a:lnTo>
                  <a:pt x="11572" y="520"/>
                </a:lnTo>
                <a:lnTo>
                  <a:pt x="11612" y="571"/>
                </a:lnTo>
                <a:lnTo>
                  <a:pt x="11646" y="622"/>
                </a:lnTo>
                <a:lnTo>
                  <a:pt x="11679" y="672"/>
                </a:lnTo>
                <a:lnTo>
                  <a:pt x="11720" y="723"/>
                </a:lnTo>
                <a:lnTo>
                  <a:pt x="11753" y="785"/>
                </a:lnTo>
                <a:lnTo>
                  <a:pt x="11787" y="835"/>
                </a:lnTo>
                <a:lnTo>
                  <a:pt x="11827" y="897"/>
                </a:lnTo>
                <a:lnTo>
                  <a:pt x="11861" y="958"/>
                </a:lnTo>
                <a:lnTo>
                  <a:pt x="11894" y="1019"/>
                </a:lnTo>
                <a:lnTo>
                  <a:pt x="11934" y="1080"/>
                </a:lnTo>
                <a:lnTo>
                  <a:pt x="11968" y="1151"/>
                </a:lnTo>
                <a:lnTo>
                  <a:pt x="12001" y="1223"/>
                </a:lnTo>
                <a:lnTo>
                  <a:pt x="12042" y="1294"/>
                </a:lnTo>
                <a:lnTo>
                  <a:pt x="12075" y="1365"/>
                </a:lnTo>
                <a:lnTo>
                  <a:pt x="12116" y="1447"/>
                </a:lnTo>
                <a:lnTo>
                  <a:pt x="12149" y="1518"/>
                </a:lnTo>
                <a:lnTo>
                  <a:pt x="12189" y="1600"/>
                </a:lnTo>
                <a:lnTo>
                  <a:pt x="12223" y="1681"/>
                </a:lnTo>
                <a:lnTo>
                  <a:pt x="12257" y="1752"/>
                </a:lnTo>
                <a:lnTo>
                  <a:pt x="12297" y="1834"/>
                </a:lnTo>
                <a:lnTo>
                  <a:pt x="12330" y="1926"/>
                </a:lnTo>
                <a:lnTo>
                  <a:pt x="12364" y="2007"/>
                </a:lnTo>
                <a:lnTo>
                  <a:pt x="12404" y="2099"/>
                </a:lnTo>
                <a:lnTo>
                  <a:pt x="12438" y="2191"/>
                </a:lnTo>
                <a:lnTo>
                  <a:pt x="12471" y="2282"/>
                </a:lnTo>
                <a:lnTo>
                  <a:pt x="12512" y="2374"/>
                </a:lnTo>
                <a:lnTo>
                  <a:pt x="12545" y="2466"/>
                </a:lnTo>
                <a:lnTo>
                  <a:pt x="12579" y="2568"/>
                </a:lnTo>
                <a:lnTo>
                  <a:pt x="12619" y="2659"/>
                </a:lnTo>
                <a:lnTo>
                  <a:pt x="12653" y="2761"/>
                </a:lnTo>
                <a:lnTo>
                  <a:pt x="12693" y="2863"/>
                </a:lnTo>
                <a:lnTo>
                  <a:pt x="12726" y="2955"/>
                </a:lnTo>
                <a:lnTo>
                  <a:pt x="12760" y="3067"/>
                </a:lnTo>
                <a:lnTo>
                  <a:pt x="12800" y="3169"/>
                </a:lnTo>
                <a:lnTo>
                  <a:pt x="12834" y="3271"/>
                </a:lnTo>
                <a:lnTo>
                  <a:pt x="12874" y="3372"/>
                </a:lnTo>
                <a:lnTo>
                  <a:pt x="12908" y="3485"/>
                </a:lnTo>
                <a:lnTo>
                  <a:pt x="12941" y="3597"/>
                </a:lnTo>
                <a:lnTo>
                  <a:pt x="12981" y="3709"/>
                </a:lnTo>
                <a:lnTo>
                  <a:pt x="13015" y="3821"/>
                </a:lnTo>
                <a:lnTo>
                  <a:pt x="13049" y="3923"/>
                </a:lnTo>
                <a:lnTo>
                  <a:pt x="13089" y="4045"/>
                </a:lnTo>
                <a:lnTo>
                  <a:pt x="13122" y="4157"/>
                </a:lnTo>
                <a:lnTo>
                  <a:pt x="13156" y="4269"/>
                </a:lnTo>
                <a:lnTo>
                  <a:pt x="13196" y="4391"/>
                </a:lnTo>
                <a:lnTo>
                  <a:pt x="13230" y="4503"/>
                </a:lnTo>
                <a:lnTo>
                  <a:pt x="13270" y="4626"/>
                </a:lnTo>
                <a:lnTo>
                  <a:pt x="13304" y="4738"/>
                </a:lnTo>
                <a:lnTo>
                  <a:pt x="13337" y="4860"/>
                </a:lnTo>
                <a:lnTo>
                  <a:pt x="13378" y="4982"/>
                </a:lnTo>
                <a:lnTo>
                  <a:pt x="13411" y="5105"/>
                </a:lnTo>
                <a:lnTo>
                  <a:pt x="13451" y="5227"/>
                </a:lnTo>
                <a:lnTo>
                  <a:pt x="13485" y="5349"/>
                </a:lnTo>
                <a:lnTo>
                  <a:pt x="13518" y="5471"/>
                </a:lnTo>
                <a:lnTo>
                  <a:pt x="13552" y="5604"/>
                </a:lnTo>
                <a:lnTo>
                  <a:pt x="13592" y="5726"/>
                </a:lnTo>
                <a:lnTo>
                  <a:pt x="13626" y="5848"/>
                </a:lnTo>
                <a:lnTo>
                  <a:pt x="13659" y="5981"/>
                </a:lnTo>
                <a:lnTo>
                  <a:pt x="13700" y="6103"/>
                </a:lnTo>
                <a:lnTo>
                  <a:pt x="13733" y="6235"/>
                </a:lnTo>
                <a:lnTo>
                  <a:pt x="13774" y="6358"/>
                </a:lnTo>
                <a:lnTo>
                  <a:pt x="13807" y="6490"/>
                </a:lnTo>
                <a:lnTo>
                  <a:pt x="13847" y="6612"/>
                </a:lnTo>
                <a:lnTo>
                  <a:pt x="13881" y="6755"/>
                </a:lnTo>
                <a:lnTo>
                  <a:pt x="13914" y="6877"/>
                </a:lnTo>
                <a:lnTo>
                  <a:pt x="13955" y="7010"/>
                </a:lnTo>
                <a:lnTo>
                  <a:pt x="13988" y="7142"/>
                </a:lnTo>
                <a:lnTo>
                  <a:pt x="14029" y="7275"/>
                </a:lnTo>
                <a:lnTo>
                  <a:pt x="14062" y="7397"/>
                </a:lnTo>
                <a:lnTo>
                  <a:pt x="14096" y="7529"/>
                </a:lnTo>
                <a:lnTo>
                  <a:pt x="14129" y="7662"/>
                </a:lnTo>
                <a:lnTo>
                  <a:pt x="14170" y="7794"/>
                </a:lnTo>
                <a:lnTo>
                  <a:pt x="14203" y="7927"/>
                </a:lnTo>
                <a:lnTo>
                  <a:pt x="14237" y="8059"/>
                </a:lnTo>
                <a:lnTo>
                  <a:pt x="14277" y="8192"/>
                </a:lnTo>
                <a:lnTo>
                  <a:pt x="14311" y="8324"/>
                </a:lnTo>
                <a:lnTo>
                  <a:pt x="14351" y="8457"/>
                </a:lnTo>
                <a:lnTo>
                  <a:pt x="14384" y="8589"/>
                </a:lnTo>
                <a:lnTo>
                  <a:pt x="14418" y="8722"/>
                </a:lnTo>
                <a:lnTo>
                  <a:pt x="14458" y="8854"/>
                </a:lnTo>
                <a:lnTo>
                  <a:pt x="14492" y="8986"/>
                </a:lnTo>
                <a:lnTo>
                  <a:pt x="14532" y="9119"/>
                </a:lnTo>
                <a:lnTo>
                  <a:pt x="14566" y="9251"/>
                </a:lnTo>
                <a:lnTo>
                  <a:pt x="14606" y="9384"/>
                </a:lnTo>
                <a:lnTo>
                  <a:pt x="14639" y="9516"/>
                </a:lnTo>
                <a:lnTo>
                  <a:pt x="14673" y="9649"/>
                </a:lnTo>
                <a:lnTo>
                  <a:pt x="14707" y="9781"/>
                </a:lnTo>
                <a:lnTo>
                  <a:pt x="14747" y="9914"/>
                </a:lnTo>
                <a:lnTo>
                  <a:pt x="14780" y="10046"/>
                </a:lnTo>
                <a:lnTo>
                  <a:pt x="14814" y="10168"/>
                </a:lnTo>
                <a:lnTo>
                  <a:pt x="14854" y="10301"/>
                </a:lnTo>
                <a:lnTo>
                  <a:pt x="14888" y="10433"/>
                </a:lnTo>
                <a:lnTo>
                  <a:pt x="14928" y="10566"/>
                </a:lnTo>
                <a:lnTo>
                  <a:pt x="14962" y="10688"/>
                </a:lnTo>
                <a:lnTo>
                  <a:pt x="14995" y="10820"/>
                </a:lnTo>
                <a:lnTo>
                  <a:pt x="15035" y="10953"/>
                </a:lnTo>
                <a:lnTo>
                  <a:pt x="15069" y="11075"/>
                </a:lnTo>
                <a:lnTo>
                  <a:pt x="15109" y="11208"/>
                </a:lnTo>
                <a:lnTo>
                  <a:pt x="15143" y="11330"/>
                </a:lnTo>
                <a:lnTo>
                  <a:pt x="15176" y="11462"/>
                </a:lnTo>
                <a:lnTo>
                  <a:pt x="15217" y="11585"/>
                </a:lnTo>
                <a:lnTo>
                  <a:pt x="15250" y="11717"/>
                </a:lnTo>
                <a:lnTo>
                  <a:pt x="15284" y="11839"/>
                </a:lnTo>
                <a:lnTo>
                  <a:pt x="15324" y="11962"/>
                </a:lnTo>
                <a:lnTo>
                  <a:pt x="15358" y="12084"/>
                </a:lnTo>
                <a:lnTo>
                  <a:pt x="15391" y="12216"/>
                </a:lnTo>
                <a:lnTo>
                  <a:pt x="15431" y="12338"/>
                </a:lnTo>
                <a:lnTo>
                  <a:pt x="15465" y="12461"/>
                </a:lnTo>
                <a:lnTo>
                  <a:pt x="15505" y="12583"/>
                </a:lnTo>
                <a:lnTo>
                  <a:pt x="15539" y="12695"/>
                </a:lnTo>
                <a:lnTo>
                  <a:pt x="15572" y="12817"/>
                </a:lnTo>
                <a:lnTo>
                  <a:pt x="15613" y="12940"/>
                </a:lnTo>
                <a:lnTo>
                  <a:pt x="15646" y="13062"/>
                </a:lnTo>
                <a:lnTo>
                  <a:pt x="15687" y="13174"/>
                </a:lnTo>
                <a:lnTo>
                  <a:pt x="15720" y="13296"/>
                </a:lnTo>
                <a:lnTo>
                  <a:pt x="15754" y="13408"/>
                </a:lnTo>
                <a:lnTo>
                  <a:pt x="15794" y="13520"/>
                </a:lnTo>
                <a:lnTo>
                  <a:pt x="15827" y="13643"/>
                </a:lnTo>
                <a:lnTo>
                  <a:pt x="15861" y="13755"/>
                </a:lnTo>
                <a:lnTo>
                  <a:pt x="15901" y="13867"/>
                </a:lnTo>
                <a:lnTo>
                  <a:pt x="15935" y="13979"/>
                </a:lnTo>
                <a:lnTo>
                  <a:pt x="15968" y="14091"/>
                </a:lnTo>
                <a:lnTo>
                  <a:pt x="16009" y="14203"/>
                </a:lnTo>
                <a:lnTo>
                  <a:pt x="16042" y="14315"/>
                </a:lnTo>
                <a:lnTo>
                  <a:pt x="16076" y="14427"/>
                </a:lnTo>
                <a:lnTo>
                  <a:pt x="16116" y="14529"/>
                </a:lnTo>
                <a:lnTo>
                  <a:pt x="16150" y="14641"/>
                </a:lnTo>
                <a:lnTo>
                  <a:pt x="16190" y="14753"/>
                </a:lnTo>
                <a:lnTo>
                  <a:pt x="16223" y="14855"/>
                </a:lnTo>
                <a:lnTo>
                  <a:pt x="16264" y="14957"/>
                </a:lnTo>
                <a:lnTo>
                  <a:pt x="16297" y="15059"/>
                </a:lnTo>
                <a:lnTo>
                  <a:pt x="16331" y="15171"/>
                </a:lnTo>
                <a:lnTo>
                  <a:pt x="16371" y="15263"/>
                </a:lnTo>
                <a:lnTo>
                  <a:pt x="16405" y="15375"/>
                </a:lnTo>
                <a:lnTo>
                  <a:pt x="16438" y="15466"/>
                </a:lnTo>
                <a:lnTo>
                  <a:pt x="16479" y="15568"/>
                </a:lnTo>
                <a:lnTo>
                  <a:pt x="16512" y="15670"/>
                </a:lnTo>
                <a:lnTo>
                  <a:pt x="16546" y="15762"/>
                </a:lnTo>
                <a:lnTo>
                  <a:pt x="16586" y="15864"/>
                </a:lnTo>
                <a:lnTo>
                  <a:pt x="16620" y="15955"/>
                </a:lnTo>
                <a:lnTo>
                  <a:pt x="16653" y="16057"/>
                </a:lnTo>
                <a:lnTo>
                  <a:pt x="16693" y="16149"/>
                </a:lnTo>
                <a:lnTo>
                  <a:pt x="16727" y="16241"/>
                </a:lnTo>
                <a:lnTo>
                  <a:pt x="16767" y="16332"/>
                </a:lnTo>
                <a:lnTo>
                  <a:pt x="16801" y="16424"/>
                </a:lnTo>
                <a:lnTo>
                  <a:pt x="16834" y="16516"/>
                </a:lnTo>
                <a:lnTo>
                  <a:pt x="16875" y="16597"/>
                </a:lnTo>
                <a:lnTo>
                  <a:pt x="16908" y="16689"/>
                </a:lnTo>
                <a:lnTo>
                  <a:pt x="16948" y="16771"/>
                </a:lnTo>
                <a:lnTo>
                  <a:pt x="16982" y="16862"/>
                </a:lnTo>
                <a:lnTo>
                  <a:pt x="17016" y="16954"/>
                </a:lnTo>
                <a:lnTo>
                  <a:pt x="17056" y="17035"/>
                </a:lnTo>
                <a:lnTo>
                  <a:pt x="17089" y="17117"/>
                </a:lnTo>
                <a:lnTo>
                  <a:pt x="17123" y="17198"/>
                </a:lnTo>
                <a:lnTo>
                  <a:pt x="17163" y="17280"/>
                </a:lnTo>
                <a:lnTo>
                  <a:pt x="17197" y="17362"/>
                </a:lnTo>
                <a:lnTo>
                  <a:pt x="17230" y="17433"/>
                </a:lnTo>
                <a:lnTo>
                  <a:pt x="17271" y="17514"/>
                </a:lnTo>
                <a:lnTo>
                  <a:pt x="17304" y="17596"/>
                </a:lnTo>
                <a:lnTo>
                  <a:pt x="17344" y="17667"/>
                </a:lnTo>
                <a:lnTo>
                  <a:pt x="17378" y="17749"/>
                </a:lnTo>
                <a:lnTo>
                  <a:pt x="17412" y="17820"/>
                </a:lnTo>
                <a:lnTo>
                  <a:pt x="17452" y="17891"/>
                </a:lnTo>
                <a:lnTo>
                  <a:pt x="17485" y="17963"/>
                </a:lnTo>
                <a:lnTo>
                  <a:pt x="17526" y="18034"/>
                </a:lnTo>
                <a:lnTo>
                  <a:pt x="17559" y="18105"/>
                </a:lnTo>
                <a:lnTo>
                  <a:pt x="17593" y="18177"/>
                </a:lnTo>
                <a:lnTo>
                  <a:pt x="17633" y="18248"/>
                </a:lnTo>
                <a:lnTo>
                  <a:pt x="17667" y="18309"/>
                </a:lnTo>
                <a:lnTo>
                  <a:pt x="17700" y="18380"/>
                </a:lnTo>
                <a:lnTo>
                  <a:pt x="17740" y="18442"/>
                </a:lnTo>
                <a:lnTo>
                  <a:pt x="17774" y="18513"/>
                </a:lnTo>
                <a:lnTo>
                  <a:pt x="17808" y="18574"/>
                </a:lnTo>
                <a:lnTo>
                  <a:pt x="17848" y="18635"/>
                </a:lnTo>
                <a:lnTo>
                  <a:pt x="17881" y="18706"/>
                </a:lnTo>
                <a:lnTo>
                  <a:pt x="17915" y="18757"/>
                </a:lnTo>
                <a:lnTo>
                  <a:pt x="17955" y="18829"/>
                </a:lnTo>
                <a:lnTo>
                  <a:pt x="17989" y="18880"/>
                </a:lnTo>
                <a:lnTo>
                  <a:pt x="18029" y="18941"/>
                </a:lnTo>
                <a:lnTo>
                  <a:pt x="18063" y="19002"/>
                </a:lnTo>
                <a:lnTo>
                  <a:pt x="18103" y="19053"/>
                </a:lnTo>
                <a:lnTo>
                  <a:pt x="18136" y="19114"/>
                </a:lnTo>
                <a:lnTo>
                  <a:pt x="18170" y="19165"/>
                </a:lnTo>
                <a:lnTo>
                  <a:pt x="18210" y="19216"/>
                </a:lnTo>
                <a:lnTo>
                  <a:pt x="18244" y="19277"/>
                </a:lnTo>
                <a:lnTo>
                  <a:pt x="18277" y="19328"/>
                </a:lnTo>
                <a:lnTo>
                  <a:pt x="18318" y="19379"/>
                </a:lnTo>
                <a:lnTo>
                  <a:pt x="18351" y="19430"/>
                </a:lnTo>
                <a:lnTo>
                  <a:pt x="18385" y="19481"/>
                </a:lnTo>
                <a:lnTo>
                  <a:pt x="18425" y="19532"/>
                </a:lnTo>
                <a:lnTo>
                  <a:pt x="18459" y="19583"/>
                </a:lnTo>
                <a:lnTo>
                  <a:pt x="18492" y="19634"/>
                </a:lnTo>
                <a:lnTo>
                  <a:pt x="18533" y="19674"/>
                </a:lnTo>
                <a:lnTo>
                  <a:pt x="18566" y="19715"/>
                </a:lnTo>
                <a:lnTo>
                  <a:pt x="18606" y="19766"/>
                </a:lnTo>
                <a:lnTo>
                  <a:pt x="18640" y="19807"/>
                </a:lnTo>
                <a:lnTo>
                  <a:pt x="18680" y="19858"/>
                </a:lnTo>
                <a:lnTo>
                  <a:pt x="18714" y="19898"/>
                </a:lnTo>
                <a:lnTo>
                  <a:pt x="18747" y="19939"/>
                </a:lnTo>
                <a:lnTo>
                  <a:pt x="18788" y="19980"/>
                </a:lnTo>
                <a:lnTo>
                  <a:pt x="18821" y="20021"/>
                </a:lnTo>
                <a:lnTo>
                  <a:pt x="18855" y="20062"/>
                </a:lnTo>
                <a:lnTo>
                  <a:pt x="18888" y="20102"/>
                </a:lnTo>
                <a:lnTo>
                  <a:pt x="18929" y="20143"/>
                </a:lnTo>
                <a:lnTo>
                  <a:pt x="18962" y="20174"/>
                </a:lnTo>
                <a:lnTo>
                  <a:pt x="19002" y="20214"/>
                </a:lnTo>
                <a:lnTo>
                  <a:pt x="19036" y="20255"/>
                </a:lnTo>
                <a:lnTo>
                  <a:pt x="19069" y="20286"/>
                </a:lnTo>
                <a:lnTo>
                  <a:pt x="19110" y="20326"/>
                </a:lnTo>
                <a:lnTo>
                  <a:pt x="19143" y="20357"/>
                </a:lnTo>
                <a:lnTo>
                  <a:pt x="19184" y="20388"/>
                </a:lnTo>
                <a:lnTo>
                  <a:pt x="19217" y="20428"/>
                </a:lnTo>
                <a:lnTo>
                  <a:pt x="19251" y="20459"/>
                </a:lnTo>
                <a:lnTo>
                  <a:pt x="19291" y="20489"/>
                </a:lnTo>
                <a:lnTo>
                  <a:pt x="19325" y="20520"/>
                </a:lnTo>
                <a:lnTo>
                  <a:pt x="19365" y="20551"/>
                </a:lnTo>
                <a:lnTo>
                  <a:pt x="19398" y="20581"/>
                </a:lnTo>
                <a:lnTo>
                  <a:pt x="19432" y="20612"/>
                </a:lnTo>
                <a:lnTo>
                  <a:pt x="19465" y="20642"/>
                </a:lnTo>
                <a:lnTo>
                  <a:pt x="19506" y="20673"/>
                </a:lnTo>
                <a:lnTo>
                  <a:pt x="19539" y="20703"/>
                </a:lnTo>
                <a:lnTo>
                  <a:pt x="19573" y="20724"/>
                </a:lnTo>
                <a:lnTo>
                  <a:pt x="19613" y="20754"/>
                </a:lnTo>
                <a:lnTo>
                  <a:pt x="19647" y="20775"/>
                </a:lnTo>
                <a:lnTo>
                  <a:pt x="19687" y="20805"/>
                </a:lnTo>
                <a:lnTo>
                  <a:pt x="19721" y="20826"/>
                </a:lnTo>
                <a:lnTo>
                  <a:pt x="19761" y="20856"/>
                </a:lnTo>
                <a:lnTo>
                  <a:pt x="19794" y="20877"/>
                </a:lnTo>
                <a:lnTo>
                  <a:pt x="19828" y="20907"/>
                </a:lnTo>
                <a:lnTo>
                  <a:pt x="19868" y="20928"/>
                </a:lnTo>
                <a:lnTo>
                  <a:pt x="19902" y="20948"/>
                </a:lnTo>
                <a:lnTo>
                  <a:pt x="19942" y="20968"/>
                </a:lnTo>
                <a:lnTo>
                  <a:pt x="19976" y="20999"/>
                </a:lnTo>
                <a:lnTo>
                  <a:pt x="20009" y="21019"/>
                </a:lnTo>
                <a:lnTo>
                  <a:pt x="20043" y="21040"/>
                </a:lnTo>
                <a:lnTo>
                  <a:pt x="20083" y="21060"/>
                </a:lnTo>
                <a:lnTo>
                  <a:pt x="20117" y="21070"/>
                </a:lnTo>
                <a:lnTo>
                  <a:pt x="20150" y="21091"/>
                </a:lnTo>
                <a:lnTo>
                  <a:pt x="20190" y="21111"/>
                </a:lnTo>
                <a:lnTo>
                  <a:pt x="20224" y="21131"/>
                </a:lnTo>
                <a:lnTo>
                  <a:pt x="20264" y="21152"/>
                </a:lnTo>
                <a:lnTo>
                  <a:pt x="20298" y="21172"/>
                </a:lnTo>
                <a:lnTo>
                  <a:pt x="20331" y="21182"/>
                </a:lnTo>
                <a:lnTo>
                  <a:pt x="20372" y="21203"/>
                </a:lnTo>
                <a:lnTo>
                  <a:pt x="20405" y="21223"/>
                </a:lnTo>
                <a:lnTo>
                  <a:pt x="20446" y="21233"/>
                </a:lnTo>
                <a:lnTo>
                  <a:pt x="20479" y="21254"/>
                </a:lnTo>
                <a:lnTo>
                  <a:pt x="20513" y="21274"/>
                </a:lnTo>
                <a:lnTo>
                  <a:pt x="20553" y="21284"/>
                </a:lnTo>
                <a:lnTo>
                  <a:pt x="20586" y="21294"/>
                </a:lnTo>
                <a:lnTo>
                  <a:pt x="20620" y="21315"/>
                </a:lnTo>
                <a:lnTo>
                  <a:pt x="20660" y="21325"/>
                </a:lnTo>
                <a:lnTo>
                  <a:pt x="20694" y="21345"/>
                </a:lnTo>
                <a:lnTo>
                  <a:pt x="20727" y="21355"/>
                </a:lnTo>
                <a:lnTo>
                  <a:pt x="20768" y="21366"/>
                </a:lnTo>
                <a:lnTo>
                  <a:pt x="20801" y="21386"/>
                </a:lnTo>
                <a:lnTo>
                  <a:pt x="20842" y="21396"/>
                </a:lnTo>
                <a:lnTo>
                  <a:pt x="20875" y="21406"/>
                </a:lnTo>
                <a:lnTo>
                  <a:pt x="20909" y="21417"/>
                </a:lnTo>
                <a:lnTo>
                  <a:pt x="20949" y="21427"/>
                </a:lnTo>
                <a:lnTo>
                  <a:pt x="20982" y="21437"/>
                </a:lnTo>
                <a:lnTo>
                  <a:pt x="21023" y="21457"/>
                </a:lnTo>
                <a:lnTo>
                  <a:pt x="21056" y="21457"/>
                </a:lnTo>
                <a:lnTo>
                  <a:pt x="21090" y="21478"/>
                </a:lnTo>
                <a:lnTo>
                  <a:pt x="21130" y="21478"/>
                </a:lnTo>
                <a:lnTo>
                  <a:pt x="21164" y="21498"/>
                </a:lnTo>
                <a:lnTo>
                  <a:pt x="21197" y="21508"/>
                </a:lnTo>
                <a:lnTo>
                  <a:pt x="21238" y="21508"/>
                </a:lnTo>
                <a:lnTo>
                  <a:pt x="21271" y="21529"/>
                </a:lnTo>
                <a:lnTo>
                  <a:pt x="21305" y="21529"/>
                </a:lnTo>
                <a:lnTo>
                  <a:pt x="21345" y="21539"/>
                </a:lnTo>
                <a:lnTo>
                  <a:pt x="21378" y="21549"/>
                </a:lnTo>
                <a:lnTo>
                  <a:pt x="21419" y="21559"/>
                </a:lnTo>
                <a:lnTo>
                  <a:pt x="21452" y="21569"/>
                </a:lnTo>
                <a:lnTo>
                  <a:pt x="21486" y="21569"/>
                </a:lnTo>
                <a:lnTo>
                  <a:pt x="21526" y="21580"/>
                </a:lnTo>
                <a:lnTo>
                  <a:pt x="21560" y="21590"/>
                </a:lnTo>
                <a:lnTo>
                  <a:pt x="21600" y="21600"/>
                </a:lnTo>
              </a:path>
            </a:pathLst>
          </a:custGeom>
          <a:ln w="38100">
            <a:solidFill>
              <a:srgbClr val="00E83E"/>
            </a:solidFill>
          </a:ln>
        </p:spPr>
        <p:txBody>
          <a:bodyPr lIns="50800" tIns="50800" rIns="50800" bIns="50800" anchor="ctr"/>
          <a:lstStyle/>
          <a:p>
            <a:pPr marR="40639" algn="l" defTabSz="914400">
              <a:defRPr sz="1200">
                <a:effectLst/>
                <a:uFill>
                  <a:solidFill>
                    <a:srgbClr val="FFFFFF"/>
                  </a:solidFill>
                </a:uFill>
                <a:latin typeface="Gill Sans"/>
                <a:ea typeface="Gill Sans"/>
                <a:cs typeface="Gill Sans"/>
                <a:sym typeface="Gill Sans"/>
              </a:defRPr>
            </a:pPr>
            <a:endParaRPr/>
          </a:p>
        </p:txBody>
      </p:sp>
      <p:sp>
        <p:nvSpPr>
          <p:cNvPr id="301" name="0"/>
          <p:cNvSpPr txBox="1"/>
          <p:nvPr/>
        </p:nvSpPr>
        <p:spPr>
          <a:xfrm>
            <a:off x="6099669" y="8648700"/>
            <a:ext cx="292102"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0</a:t>
            </a:r>
          </a:p>
        </p:txBody>
      </p:sp>
      <p:sp>
        <p:nvSpPr>
          <p:cNvPr id="302" name="1"/>
          <p:cNvSpPr txBox="1"/>
          <p:nvPr/>
        </p:nvSpPr>
        <p:spPr>
          <a:xfrm>
            <a:off x="7251700" y="8648700"/>
            <a:ext cx="292100"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1</a:t>
            </a:r>
          </a:p>
        </p:txBody>
      </p:sp>
      <p:sp>
        <p:nvSpPr>
          <p:cNvPr id="303" name="2"/>
          <p:cNvSpPr txBox="1"/>
          <p:nvPr/>
        </p:nvSpPr>
        <p:spPr>
          <a:xfrm>
            <a:off x="8411633" y="8648700"/>
            <a:ext cx="292102"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2</a:t>
            </a:r>
          </a:p>
        </p:txBody>
      </p:sp>
      <p:sp>
        <p:nvSpPr>
          <p:cNvPr id="304" name="3"/>
          <p:cNvSpPr txBox="1"/>
          <p:nvPr/>
        </p:nvSpPr>
        <p:spPr>
          <a:xfrm>
            <a:off x="9563100" y="8648700"/>
            <a:ext cx="292100"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3</a:t>
            </a:r>
          </a:p>
        </p:txBody>
      </p:sp>
      <p:sp>
        <p:nvSpPr>
          <p:cNvPr id="305" name="4"/>
          <p:cNvSpPr txBox="1"/>
          <p:nvPr/>
        </p:nvSpPr>
        <p:spPr>
          <a:xfrm>
            <a:off x="10718800" y="8648700"/>
            <a:ext cx="292100"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4</a:t>
            </a:r>
          </a:p>
        </p:txBody>
      </p:sp>
      <p:sp>
        <p:nvSpPr>
          <p:cNvPr id="306" name="-1"/>
          <p:cNvSpPr txBox="1"/>
          <p:nvPr/>
        </p:nvSpPr>
        <p:spPr>
          <a:xfrm>
            <a:off x="4862405" y="8648700"/>
            <a:ext cx="457202"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-1</a:t>
            </a:r>
          </a:p>
        </p:txBody>
      </p:sp>
      <p:sp>
        <p:nvSpPr>
          <p:cNvPr id="307" name="-2"/>
          <p:cNvSpPr txBox="1"/>
          <p:nvPr/>
        </p:nvSpPr>
        <p:spPr>
          <a:xfrm>
            <a:off x="3708682" y="8648700"/>
            <a:ext cx="457202"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-2</a:t>
            </a:r>
          </a:p>
        </p:txBody>
      </p:sp>
      <p:sp>
        <p:nvSpPr>
          <p:cNvPr id="308" name="-3"/>
          <p:cNvSpPr txBox="1"/>
          <p:nvPr/>
        </p:nvSpPr>
        <p:spPr>
          <a:xfrm>
            <a:off x="2550441" y="8648700"/>
            <a:ext cx="469903"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-3</a:t>
            </a:r>
          </a:p>
        </p:txBody>
      </p:sp>
      <p:sp>
        <p:nvSpPr>
          <p:cNvPr id="309" name="-4"/>
          <p:cNvSpPr txBox="1"/>
          <p:nvPr/>
        </p:nvSpPr>
        <p:spPr>
          <a:xfrm>
            <a:off x="1396716" y="8648700"/>
            <a:ext cx="457202"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solidFill>
                  <a:srgbClr val="FFFDBD"/>
                </a:solidFill>
                <a:uFill>
                  <a:solidFill>
                    <a:srgbClr val="FFFDBD"/>
                  </a:solidFill>
                </a:uFill>
                <a:latin typeface="Abadi MT Condensed Extra Bold"/>
                <a:ea typeface="Abadi MT Condensed Extra Bold"/>
                <a:cs typeface="Abadi MT Condensed Extra Bold"/>
                <a:sym typeface="Abadi MT Condensed Extra Bold"/>
              </a:defRPr>
            </a:lvl1pPr>
          </a:lstStyle>
          <a:p>
            <a:pPr>
              <a:defRPr>
                <a:effectLst/>
              </a:defRPr>
            </a:pPr>
            <a:r>
              <a:t>-4</a:t>
            </a:r>
          </a:p>
        </p:txBody>
      </p:sp>
      <p:sp>
        <p:nvSpPr>
          <p:cNvPr id="310" name="0.1"/>
          <p:cNvSpPr txBox="1"/>
          <p:nvPr/>
        </p:nvSpPr>
        <p:spPr>
          <a:xfrm>
            <a:off x="965200" y="7133731"/>
            <a:ext cx="6985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3600">
                <a:solidFill>
                  <a:srgbClr val="00F900"/>
                </a:solidFill>
                <a:uFill>
                  <a:solidFill>
                    <a:srgbClr val="00F900"/>
                  </a:solidFill>
                </a:uFill>
                <a:latin typeface="Helvetica"/>
                <a:ea typeface="Helvetica"/>
                <a:cs typeface="Helvetica"/>
                <a:sym typeface="Helvetica"/>
              </a:defRPr>
            </a:lvl1pPr>
          </a:lstStyle>
          <a:p>
            <a:pPr>
              <a:defRPr>
                <a:effectLst/>
              </a:defRPr>
            </a:pPr>
            <a:r>
              <a:t>0.1</a:t>
            </a:r>
          </a:p>
        </p:txBody>
      </p:sp>
      <p:sp>
        <p:nvSpPr>
          <p:cNvPr id="311" name="0.2"/>
          <p:cNvSpPr txBox="1"/>
          <p:nvPr/>
        </p:nvSpPr>
        <p:spPr>
          <a:xfrm>
            <a:off x="965200" y="5995811"/>
            <a:ext cx="6985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3600">
                <a:solidFill>
                  <a:srgbClr val="00F900"/>
                </a:solidFill>
                <a:uFill>
                  <a:solidFill>
                    <a:srgbClr val="00F900"/>
                  </a:solidFill>
                </a:uFill>
                <a:latin typeface="Helvetica"/>
                <a:ea typeface="Helvetica"/>
                <a:cs typeface="Helvetica"/>
                <a:sym typeface="Helvetica"/>
              </a:defRPr>
            </a:lvl1pPr>
          </a:lstStyle>
          <a:p>
            <a:pPr>
              <a:defRPr>
                <a:effectLst/>
              </a:defRPr>
            </a:pPr>
            <a:r>
              <a:t>0.2</a:t>
            </a:r>
          </a:p>
        </p:txBody>
      </p:sp>
      <p:sp>
        <p:nvSpPr>
          <p:cNvPr id="312" name="0.3"/>
          <p:cNvSpPr txBox="1"/>
          <p:nvPr/>
        </p:nvSpPr>
        <p:spPr>
          <a:xfrm>
            <a:off x="965200" y="4860149"/>
            <a:ext cx="6985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3600">
                <a:solidFill>
                  <a:srgbClr val="00F900"/>
                </a:solidFill>
                <a:uFill>
                  <a:solidFill>
                    <a:srgbClr val="00F900"/>
                  </a:solidFill>
                </a:uFill>
                <a:latin typeface="Helvetica"/>
                <a:ea typeface="Helvetica"/>
                <a:cs typeface="Helvetica"/>
                <a:sym typeface="Helvetica"/>
              </a:defRPr>
            </a:lvl1pPr>
          </a:lstStyle>
          <a:p>
            <a:pPr>
              <a:defRPr>
                <a:effectLst/>
              </a:defRPr>
            </a:pPr>
            <a:r>
              <a:t>0.3</a:t>
            </a:r>
          </a:p>
        </p:txBody>
      </p:sp>
      <p:sp>
        <p:nvSpPr>
          <p:cNvPr id="313" name="0.4"/>
          <p:cNvSpPr txBox="1"/>
          <p:nvPr/>
        </p:nvSpPr>
        <p:spPr>
          <a:xfrm>
            <a:off x="965200" y="3722229"/>
            <a:ext cx="698500"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3600">
                <a:solidFill>
                  <a:srgbClr val="00F900"/>
                </a:solidFill>
                <a:uFill>
                  <a:solidFill>
                    <a:srgbClr val="00F900"/>
                  </a:solidFill>
                </a:uFill>
                <a:latin typeface="Helvetica"/>
                <a:ea typeface="Helvetica"/>
                <a:cs typeface="Helvetica"/>
                <a:sym typeface="Helvetica"/>
              </a:defRPr>
            </a:lvl1pPr>
          </a:lstStyle>
          <a:p>
            <a:pPr>
              <a:defRPr>
                <a:effectLst/>
              </a:defRPr>
            </a:pPr>
            <a:r>
              <a:t>0.4</a:t>
            </a:r>
          </a:p>
        </p:txBody>
      </p:sp>
      <p:sp>
        <p:nvSpPr>
          <p:cNvPr id="314" name="φ(x)…"/>
          <p:cNvSpPr txBox="1"/>
          <p:nvPr/>
        </p:nvSpPr>
        <p:spPr>
          <a:xfrm>
            <a:off x="469900" y="2463800"/>
            <a:ext cx="1397000" cy="116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230487">
              <a:defRPr sz="3600">
                <a:solidFill>
                  <a:srgbClr val="00F900"/>
                </a:solidFill>
                <a:effectLst/>
                <a:uFill>
                  <a:solidFill>
                    <a:srgbClr val="00F900"/>
                  </a:solidFill>
                </a:uFill>
                <a:latin typeface="Symbol"/>
                <a:ea typeface="Symbol"/>
                <a:cs typeface="Symbol"/>
                <a:sym typeface="Symbol"/>
              </a:defRPr>
            </a:pPr>
            <a:r>
              <a:t>f(</a:t>
            </a:r>
            <a:r>
              <a:rPr sz="2400"/>
              <a:t>x</a:t>
            </a:r>
            <a:r>
              <a:t>)</a:t>
            </a:r>
          </a:p>
          <a:p>
            <a:pPr algn="l" defTabSz="1230487">
              <a:defRPr sz="2400">
                <a:solidFill>
                  <a:srgbClr val="00F900"/>
                </a:solidFill>
                <a:effectLst/>
                <a:uFill>
                  <a:solidFill>
                    <a:srgbClr val="00F900"/>
                  </a:solidFill>
                </a:uFill>
                <a:latin typeface="Symbol"/>
                <a:ea typeface="Symbol"/>
                <a:cs typeface="Symbol"/>
                <a:sym typeface="Symbol"/>
              </a:defRPr>
            </a:pPr>
            <a:r>
              <a:t>normal</a:t>
            </a:r>
          </a:p>
          <a:p>
            <a:pPr algn="l" defTabSz="1230487">
              <a:defRPr sz="2400">
                <a:solidFill>
                  <a:srgbClr val="00F900"/>
                </a:solidFill>
                <a:effectLst/>
                <a:uFill>
                  <a:solidFill>
                    <a:srgbClr val="00F900"/>
                  </a:solidFill>
                </a:uFill>
                <a:latin typeface="Symbol"/>
                <a:ea typeface="Symbol"/>
                <a:cs typeface="Symbol"/>
                <a:sym typeface="Symbol"/>
              </a:defRPr>
            </a:pPr>
            <a:r>
              <a:t>pdf</a:t>
            </a:r>
          </a:p>
        </p:txBody>
      </p:sp>
      <p:sp>
        <p:nvSpPr>
          <p:cNvPr id="315" name="Line"/>
          <p:cNvSpPr/>
          <p:nvPr/>
        </p:nvSpPr>
        <p:spPr>
          <a:xfrm>
            <a:off x="1902896" y="4089181"/>
            <a:ext cx="9207502" cy="4470402"/>
          </a:xfrm>
          <a:custGeom>
            <a:avLst/>
            <a:gdLst/>
            <a:ahLst/>
            <a:cxnLst>
              <a:cxn ang="0">
                <a:pos x="wd2" y="hd2"/>
              </a:cxn>
              <a:cxn ang="5400000">
                <a:pos x="wd2" y="hd2"/>
              </a:cxn>
              <a:cxn ang="10800000">
                <a:pos x="wd2" y="hd2"/>
              </a:cxn>
              <a:cxn ang="16200000">
                <a:pos x="wd2" y="hd2"/>
              </a:cxn>
            </a:cxnLst>
            <a:rect l="0" t="0" r="r" b="b"/>
            <a:pathLst>
              <a:path w="21600" h="20887" extrusionOk="0">
                <a:moveTo>
                  <a:pt x="0" y="20887"/>
                </a:moveTo>
                <a:cubicBezTo>
                  <a:pt x="2139" y="20676"/>
                  <a:pt x="6549" y="19694"/>
                  <a:pt x="8515" y="16576"/>
                </a:cubicBezTo>
                <a:cubicBezTo>
                  <a:pt x="10480" y="13457"/>
                  <a:pt x="11402" y="5187"/>
                  <a:pt x="13599" y="2237"/>
                </a:cubicBezTo>
                <a:cubicBezTo>
                  <a:pt x="15795" y="-713"/>
                  <a:pt x="20213" y="421"/>
                  <a:pt x="21600" y="0"/>
                </a:cubicBezTo>
              </a:path>
            </a:pathLst>
          </a:custGeom>
          <a:ln w="38100">
            <a:solidFill>
              <a:srgbClr val="FFFFFF"/>
            </a:solidFill>
          </a:ln>
        </p:spPr>
        <p:txBody>
          <a:bodyPr lIns="50800" tIns="50800" rIns="50800" bIns="50800" anchor="ctr"/>
          <a:lstStyle/>
          <a:p>
            <a:pPr marR="40639" algn="l" defTabSz="914400">
              <a:defRPr sz="1200">
                <a:effectLst/>
                <a:uFill>
                  <a:solidFill>
                    <a:srgbClr val="FFFFFF"/>
                  </a:solidFill>
                </a:uFill>
                <a:latin typeface="Gill Sans"/>
                <a:ea typeface="Gill Sans"/>
                <a:cs typeface="Gill Sans"/>
                <a:sym typeface="Gill Sans"/>
              </a:defRPr>
            </a:pPr>
            <a:endParaRPr/>
          </a:p>
        </p:txBody>
      </p:sp>
      <p:sp>
        <p:nvSpPr>
          <p:cNvPr id="316" name=".25"/>
          <p:cNvSpPr txBox="1"/>
          <p:nvPr/>
        </p:nvSpPr>
        <p:spPr>
          <a:xfrm>
            <a:off x="11181925" y="7183401"/>
            <a:ext cx="698503"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uFill>
                  <a:solidFill>
                    <a:srgbClr val="FFFFFF"/>
                  </a:solidFill>
                </a:uFill>
                <a:latin typeface="Abadi MT Condensed Extra Bold"/>
                <a:ea typeface="Abadi MT Condensed Extra Bold"/>
                <a:cs typeface="Abadi MT Condensed Extra Bold"/>
                <a:sym typeface="Abadi MT Condensed Extra Bold"/>
              </a:defRPr>
            </a:lvl1pPr>
          </a:lstStyle>
          <a:p>
            <a:pPr>
              <a:defRPr>
                <a:effectLst/>
              </a:defRPr>
            </a:pPr>
            <a:r>
              <a:t>.25</a:t>
            </a:r>
          </a:p>
        </p:txBody>
      </p:sp>
      <p:sp>
        <p:nvSpPr>
          <p:cNvPr id="317" name=".5"/>
          <p:cNvSpPr txBox="1"/>
          <p:nvPr/>
        </p:nvSpPr>
        <p:spPr>
          <a:xfrm>
            <a:off x="11181925" y="6045482"/>
            <a:ext cx="698503"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uFill>
                  <a:solidFill>
                    <a:srgbClr val="FFFFFF"/>
                  </a:solidFill>
                </a:uFill>
                <a:latin typeface="Abadi MT Condensed Extra Bold"/>
                <a:ea typeface="Abadi MT Condensed Extra Bold"/>
                <a:cs typeface="Abadi MT Condensed Extra Bold"/>
                <a:sym typeface="Abadi MT Condensed Extra Bold"/>
              </a:defRPr>
            </a:lvl1pPr>
          </a:lstStyle>
          <a:p>
            <a:pPr>
              <a:defRPr>
                <a:effectLst/>
              </a:defRPr>
            </a:pPr>
            <a:r>
              <a:t>.5</a:t>
            </a:r>
          </a:p>
        </p:txBody>
      </p:sp>
      <p:sp>
        <p:nvSpPr>
          <p:cNvPr id="318" name=".75"/>
          <p:cNvSpPr txBox="1"/>
          <p:nvPr/>
        </p:nvSpPr>
        <p:spPr>
          <a:xfrm>
            <a:off x="11181925" y="4914900"/>
            <a:ext cx="698503"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uFill>
                  <a:solidFill>
                    <a:srgbClr val="FFFFFF"/>
                  </a:solidFill>
                </a:uFill>
                <a:latin typeface="Abadi MT Condensed Extra Bold"/>
                <a:ea typeface="Abadi MT Condensed Extra Bold"/>
                <a:cs typeface="Abadi MT Condensed Extra Bold"/>
                <a:sym typeface="Abadi MT Condensed Extra Bold"/>
              </a:defRPr>
            </a:lvl1pPr>
          </a:lstStyle>
          <a:p>
            <a:pPr>
              <a:defRPr>
                <a:effectLst/>
              </a:defRPr>
            </a:pPr>
            <a:r>
              <a:t>.75</a:t>
            </a:r>
          </a:p>
        </p:txBody>
      </p:sp>
      <p:sp>
        <p:nvSpPr>
          <p:cNvPr id="319" name="1"/>
          <p:cNvSpPr txBox="1"/>
          <p:nvPr/>
        </p:nvSpPr>
        <p:spPr>
          <a:xfrm>
            <a:off x="11181925" y="3771900"/>
            <a:ext cx="698503"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uFill>
                  <a:solidFill>
                    <a:srgbClr val="FFFFFF"/>
                  </a:solidFill>
                </a:uFill>
                <a:latin typeface="Abadi MT Condensed Extra Bold"/>
                <a:ea typeface="Abadi MT Condensed Extra Bold"/>
                <a:cs typeface="Abadi MT Condensed Extra Bold"/>
                <a:sym typeface="Abadi MT Condensed Extra Bold"/>
              </a:defRPr>
            </a:lvl1pPr>
          </a:lstStyle>
          <a:p>
            <a:pPr>
              <a:defRPr>
                <a:effectLst/>
              </a:defRPr>
            </a:pPr>
            <a:r>
              <a:t>1</a:t>
            </a:r>
          </a:p>
        </p:txBody>
      </p:sp>
      <p:sp>
        <p:nvSpPr>
          <p:cNvPr id="320" name="Response…"/>
          <p:cNvSpPr txBox="1"/>
          <p:nvPr/>
        </p:nvSpPr>
        <p:spPr>
          <a:xfrm>
            <a:off x="11442700" y="2921000"/>
            <a:ext cx="2400300" cy="1371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230487">
              <a:defRPr sz="2200">
                <a:solidFill>
                  <a:srgbClr val="E5E5E5"/>
                </a:solidFill>
                <a:effectLst/>
                <a:uFill>
                  <a:solidFill>
                    <a:srgbClr val="E5E5E5"/>
                  </a:solidFill>
                </a:uFill>
                <a:latin typeface="News Gothic MT"/>
                <a:ea typeface="News Gothic MT"/>
                <a:cs typeface="News Gothic MT"/>
                <a:sym typeface="News Gothic MT"/>
              </a:defRPr>
            </a:pPr>
            <a:r>
              <a:t>Response</a:t>
            </a:r>
          </a:p>
          <a:p>
            <a:pPr algn="l" defTabSz="1230487">
              <a:defRPr sz="2200">
                <a:solidFill>
                  <a:srgbClr val="E5E5E5"/>
                </a:solidFill>
                <a:effectLst/>
                <a:uFill>
                  <a:solidFill>
                    <a:srgbClr val="E5E5E5"/>
                  </a:solidFill>
                </a:uFill>
                <a:latin typeface="News Gothic MT"/>
                <a:ea typeface="News Gothic MT"/>
                <a:cs typeface="News Gothic MT"/>
                <a:sym typeface="News Gothic MT"/>
              </a:defRPr>
            </a:pPr>
            <a:r>
              <a:t>Probability</a:t>
            </a:r>
          </a:p>
          <a:p>
            <a:pPr algn="l" defTabSz="1230487">
              <a:defRPr sz="2200">
                <a:solidFill>
                  <a:srgbClr val="E5E5E5"/>
                </a:solidFill>
                <a:effectLst/>
                <a:uFill>
                  <a:solidFill>
                    <a:srgbClr val="E5E5E5"/>
                  </a:solidFill>
                </a:uFill>
                <a:latin typeface="News Gothic MT"/>
                <a:ea typeface="News Gothic MT"/>
                <a:cs typeface="News Gothic MT"/>
                <a:sym typeface="News Gothic MT"/>
              </a:defRPr>
            </a:pPr>
            <a:r>
              <a:t>Cumulative Normal</a:t>
            </a:r>
          </a:p>
        </p:txBody>
      </p:sp>
      <p:sp>
        <p:nvSpPr>
          <p:cNvPr id="321" name=".0"/>
          <p:cNvSpPr txBox="1"/>
          <p:nvPr/>
        </p:nvSpPr>
        <p:spPr>
          <a:xfrm>
            <a:off x="11150600" y="8216900"/>
            <a:ext cx="698500" cy="40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defTabSz="1230487">
              <a:defRPr sz="2800">
                <a:uFill>
                  <a:solidFill>
                    <a:srgbClr val="FFFFFF"/>
                  </a:solidFill>
                </a:uFill>
                <a:latin typeface="Abadi MT Condensed Extra Bold"/>
                <a:ea typeface="Abadi MT Condensed Extra Bold"/>
                <a:cs typeface="Abadi MT Condensed Extra Bold"/>
                <a:sym typeface="Abadi MT Condensed Extra Bold"/>
              </a:defRPr>
            </a:lvl1pPr>
          </a:lstStyle>
          <a:p>
            <a:pPr>
              <a:defRPr>
                <a:effectLst/>
              </a:defRPr>
            </a:pPr>
            <a:r>
              <a:t>.0</a:t>
            </a:r>
          </a:p>
        </p:txBody>
      </p:sp>
      <p:sp>
        <p:nvSpPr>
          <p:cNvPr id="322" name="z-score"/>
          <p:cNvSpPr txBox="1"/>
          <p:nvPr/>
        </p:nvSpPr>
        <p:spPr>
          <a:xfrm>
            <a:off x="5562600" y="9017000"/>
            <a:ext cx="1359421" cy="53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defTabSz="1230487">
              <a:defRPr sz="2800" b="1">
                <a:solidFill>
                  <a:srgbClr val="FFFDBD"/>
                </a:solidFill>
                <a:uFill>
                  <a:solidFill>
                    <a:srgbClr val="FFFDBD"/>
                  </a:solidFill>
                </a:uFill>
                <a:latin typeface="Helvetica"/>
                <a:ea typeface="Helvetica"/>
                <a:cs typeface="Helvetica"/>
                <a:sym typeface="Helvetica"/>
              </a:defRPr>
            </a:lvl1pPr>
          </a:lstStyle>
          <a:p>
            <a:pPr>
              <a:defRPr>
                <a:effectLst/>
              </a:defRPr>
            </a:pPr>
            <a:r>
              <a:t>z-score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AFQT"/>
          <p:cNvSpPr txBox="1">
            <a:spLocks noGrp="1"/>
          </p:cNvSpPr>
          <p:nvPr>
            <p:ph type="title"/>
          </p:nvPr>
        </p:nvSpPr>
        <p:spPr>
          <a:xfrm>
            <a:off x="114300" y="-342900"/>
            <a:ext cx="11430000" cy="2438400"/>
          </a:xfrm>
          <a:prstGeom prst="rect">
            <a:avLst/>
          </a:prstGeom>
        </p:spPr>
        <p:txBody>
          <a:bodyPr/>
          <a:lstStyle/>
          <a:p>
            <a:r>
              <a:t>AFQT</a:t>
            </a:r>
          </a:p>
        </p:txBody>
      </p:sp>
      <p:sp>
        <p:nvSpPr>
          <p:cNvPr id="325" name="100 Items…"/>
          <p:cNvSpPr txBox="1"/>
          <p:nvPr/>
        </p:nvSpPr>
        <p:spPr>
          <a:xfrm>
            <a:off x="124077" y="1574896"/>
            <a:ext cx="3609659" cy="6299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100 Items</a:t>
            </a:r>
          </a:p>
          <a:p>
            <a:pPr algn="l"/>
            <a:endParaRPr/>
          </a:p>
          <a:p>
            <a:pPr algn="l"/>
            <a:r>
              <a:t>Subscales</a:t>
            </a:r>
          </a:p>
          <a:p>
            <a:pPr algn="l">
              <a:defRPr sz="3500"/>
            </a:pPr>
            <a:r>
              <a:t>1 Arithmetic </a:t>
            </a:r>
          </a:p>
          <a:p>
            <a:pPr lvl="2" algn="l">
              <a:defRPr sz="3500"/>
            </a:pPr>
            <a:r>
              <a:t>Reasoning</a:t>
            </a:r>
          </a:p>
          <a:p>
            <a:pPr algn="l">
              <a:defRPr sz="3500"/>
            </a:pPr>
            <a:r>
              <a:t>2 Mathematics</a:t>
            </a:r>
          </a:p>
          <a:p>
            <a:pPr lvl="2" algn="l">
              <a:defRPr sz="3500"/>
            </a:pPr>
            <a:r>
              <a:t>Knowledge </a:t>
            </a:r>
          </a:p>
          <a:p>
            <a:pPr algn="l">
              <a:defRPr sz="3500"/>
            </a:pPr>
            <a:r>
              <a:t>3 Word </a:t>
            </a:r>
          </a:p>
          <a:p>
            <a:pPr lvl="2" algn="l">
              <a:defRPr sz="3500"/>
            </a:pPr>
            <a:r>
              <a:t>Knowledge</a:t>
            </a:r>
          </a:p>
          <a:p>
            <a:pPr algn="l">
              <a:defRPr sz="3500"/>
            </a:pPr>
            <a:r>
              <a:t>4 Paragraph </a:t>
            </a:r>
          </a:p>
          <a:p>
            <a:pPr lvl="2" algn="l">
              <a:defRPr sz="3500"/>
            </a:pPr>
            <a:r>
              <a:t>Comprehension</a:t>
            </a:r>
          </a:p>
        </p:txBody>
      </p:sp>
      <p:pic>
        <p:nvPicPr>
          <p:cNvPr id="326" name="Image" descr="Image"/>
          <p:cNvPicPr>
            <a:picLocks noChangeAspect="1"/>
          </p:cNvPicPr>
          <p:nvPr/>
        </p:nvPicPr>
        <p:blipFill>
          <a:blip r:embed="rId2">
            <a:extLst/>
          </a:blip>
          <a:stretch>
            <a:fillRect/>
          </a:stretch>
        </p:blipFill>
        <p:spPr>
          <a:xfrm>
            <a:off x="3218287" y="275547"/>
            <a:ext cx="9611044" cy="6985753"/>
          </a:xfrm>
          <a:prstGeom prst="rect">
            <a:avLst/>
          </a:prstGeom>
          <a:ln w="12700">
            <a:miter lim="400000"/>
          </a:ln>
        </p:spPr>
      </p:pic>
      <p:sp>
        <p:nvSpPr>
          <p:cNvPr id="327" name="Script &amp; Fake Data are in…"/>
          <p:cNvSpPr txBox="1"/>
          <p:nvPr/>
        </p:nvSpPr>
        <p:spPr>
          <a:xfrm>
            <a:off x="3130702" y="8024864"/>
            <a:ext cx="6743396" cy="1381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Script &amp; Fake Data are in </a:t>
            </a:r>
          </a:p>
          <a:p>
            <a:r>
              <a:t>workshop/faculty/mcn/2019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AFQT: Overall Test Information Curve"/>
          <p:cNvSpPr txBox="1">
            <a:spLocks noGrp="1"/>
          </p:cNvSpPr>
          <p:nvPr>
            <p:ph type="title"/>
          </p:nvPr>
        </p:nvSpPr>
        <p:spPr>
          <a:xfrm>
            <a:off x="787400" y="63500"/>
            <a:ext cx="11430000" cy="2438400"/>
          </a:xfrm>
          <a:prstGeom prst="rect">
            <a:avLst/>
          </a:prstGeom>
        </p:spPr>
        <p:txBody>
          <a:bodyPr/>
          <a:lstStyle/>
          <a:p>
            <a:r>
              <a:t>AFQT: Overall Test Information Curve</a:t>
            </a:r>
          </a:p>
        </p:txBody>
      </p:sp>
      <p:grpSp>
        <p:nvGrpSpPr>
          <p:cNvPr id="332" name="Group"/>
          <p:cNvGrpSpPr/>
          <p:nvPr/>
        </p:nvGrpSpPr>
        <p:grpSpPr>
          <a:xfrm>
            <a:off x="728686" y="2414053"/>
            <a:ext cx="7343233" cy="7354978"/>
            <a:chOff x="0" y="0"/>
            <a:chExt cx="7343231" cy="7354976"/>
          </a:xfrm>
        </p:grpSpPr>
        <p:sp>
          <p:nvSpPr>
            <p:cNvPr id="330" name="Rectangle"/>
            <p:cNvSpPr/>
            <p:nvPr/>
          </p:nvSpPr>
          <p:spPr>
            <a:xfrm>
              <a:off x="-1" y="32878"/>
              <a:ext cx="7157520" cy="732209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pPr>
              <a:endParaRPr/>
            </a:p>
          </p:txBody>
        </p:sp>
        <p:pic>
          <p:nvPicPr>
            <p:cNvPr id="331" name="image9.png" descr="image9.png"/>
            <p:cNvPicPr>
              <a:picLocks noChangeAspect="1"/>
            </p:cNvPicPr>
            <p:nvPr/>
          </p:nvPicPr>
          <p:blipFill>
            <a:blip r:embed="rId2">
              <a:extLst/>
            </a:blip>
            <a:stretch>
              <a:fillRect/>
            </a:stretch>
          </p:blipFill>
          <p:spPr>
            <a:xfrm>
              <a:off x="185712" y="-1"/>
              <a:ext cx="7157520" cy="7157520"/>
            </a:xfrm>
            <a:prstGeom prst="rect">
              <a:avLst/>
            </a:prstGeom>
            <a:ln w="12700" cap="flat">
              <a:noFill/>
              <a:miter lim="400000"/>
            </a:ln>
            <a:effectLst/>
          </p:spPr>
        </p:pic>
      </p:grpSp>
      <p:sp>
        <p:nvSpPr>
          <p:cNvPr id="333" name="More information…"/>
          <p:cNvSpPr txBox="1"/>
          <p:nvPr/>
        </p:nvSpPr>
        <p:spPr>
          <a:xfrm>
            <a:off x="8300656" y="2376285"/>
            <a:ext cx="4471645" cy="46200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t>More information </a:t>
            </a:r>
          </a:p>
          <a:p>
            <a:pPr algn="l"/>
            <a:r>
              <a:t>at left</a:t>
            </a:r>
          </a:p>
          <a:p>
            <a:pPr algn="l"/>
            <a:endParaRPr/>
          </a:p>
          <a:p>
            <a:pPr algn="l"/>
            <a:r>
              <a:t>By design</a:t>
            </a:r>
          </a:p>
          <a:p>
            <a:pPr algn="l"/>
            <a:endParaRPr/>
          </a:p>
          <a:p>
            <a:pPr algn="l"/>
            <a:r>
              <a:t>Consequences for</a:t>
            </a:r>
          </a:p>
          <a:p>
            <a:pPr algn="l"/>
            <a:r>
              <a:t>GxE?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Genome-wide SEM"/>
          <p:cNvSpPr txBox="1">
            <a:spLocks noGrp="1"/>
          </p:cNvSpPr>
          <p:nvPr>
            <p:ph type="title"/>
          </p:nvPr>
        </p:nvSpPr>
        <p:spPr>
          <a:xfrm>
            <a:off x="787400" y="-355600"/>
            <a:ext cx="11430000" cy="2438400"/>
          </a:xfrm>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Genome-wide SEM</a:t>
            </a:r>
          </a:p>
        </p:txBody>
      </p:sp>
      <p:sp>
        <p:nvSpPr>
          <p:cNvPr id="336" name="Avoid problems with factor scores…"/>
          <p:cNvSpPr txBox="1">
            <a:spLocks noGrp="1"/>
          </p:cNvSpPr>
          <p:nvPr>
            <p:ph type="body" idx="1"/>
          </p:nvPr>
        </p:nvSpPr>
        <p:spPr>
          <a:xfrm>
            <a:off x="787400" y="1808728"/>
            <a:ext cx="11430000" cy="6415544"/>
          </a:xfrm>
          <a:prstGeom prst="rect">
            <a:avLst/>
          </a:prstGeom>
        </p:spPr>
        <p:txBody>
          <a:bodyPr/>
          <a:lstStyle/>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Avoid problems with factor scores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Fit factor or growth curve models to ordinal data</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Include effect of SNP on factor or items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Repeat for the other 8m-1 SNPs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Manhattan plot results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rPr u="sng">
                <a:hlinkClick r:id="rId3"/>
              </a:rPr>
              <a:t>http://goo.gl/f44UmD</a:t>
            </a:r>
          </a:p>
        </p:txBody>
      </p:sp>
      <p:grpSp>
        <p:nvGrpSpPr>
          <p:cNvPr id="339" name="Group"/>
          <p:cNvGrpSpPr/>
          <p:nvPr/>
        </p:nvGrpSpPr>
        <p:grpSpPr>
          <a:xfrm>
            <a:off x="6362700" y="6143085"/>
            <a:ext cx="6175293" cy="2082325"/>
            <a:chOff x="0" y="0"/>
            <a:chExt cx="6175292" cy="2082324"/>
          </a:xfrm>
        </p:grpSpPr>
        <p:sp>
          <p:nvSpPr>
            <p:cNvPr id="337" name="Rectangle"/>
            <p:cNvSpPr/>
            <p:nvPr/>
          </p:nvSpPr>
          <p:spPr>
            <a:xfrm>
              <a:off x="0" y="0"/>
              <a:ext cx="6175293" cy="1962700"/>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600"/>
              </a:pPr>
              <a:endParaRPr/>
            </a:p>
          </p:txBody>
        </p:sp>
        <p:pic>
          <p:nvPicPr>
            <p:cNvPr id="338" name="Image" descr="Image"/>
            <p:cNvPicPr>
              <a:picLocks noChangeAspect="1"/>
            </p:cNvPicPr>
            <p:nvPr/>
          </p:nvPicPr>
          <p:blipFill>
            <a:blip r:embed="rId4">
              <a:extLst/>
            </a:blip>
            <a:stretch>
              <a:fillRect/>
            </a:stretch>
          </p:blipFill>
          <p:spPr>
            <a:xfrm>
              <a:off x="130519" y="119625"/>
              <a:ext cx="5914255" cy="1962700"/>
            </a:xfrm>
            <a:prstGeom prst="rect">
              <a:avLst/>
            </a:prstGeom>
            <a:ln w="12700" cap="flat">
              <a:noFill/>
              <a:miter lim="400000"/>
            </a:ln>
            <a:effectLst/>
          </p:spPr>
        </p:pic>
      </p:grpSp>
      <p:sp>
        <p:nvSpPr>
          <p:cNvPr id="340" name="Verhulst, B, Maes, H, &amp; Neale, M (2017) GW-SEM: A Statistical Package to Conduct Genome-Wide Structural Equation Modeling.  Behav Genet  47(3):345-359"/>
          <p:cNvSpPr txBox="1"/>
          <p:nvPr/>
        </p:nvSpPr>
        <p:spPr>
          <a:xfrm>
            <a:off x="749018" y="8386456"/>
            <a:ext cx="11506764" cy="1311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2600">
                <a:solidFill>
                  <a:schemeClr val="accent3"/>
                </a:solidFill>
                <a:effectLst/>
              </a:defRPr>
            </a:pPr>
            <a:r>
              <a:t>Verhulst, B, Maes, H, &amp; Neale, M (2017) GW-SEM: A Statistical Package to Conduct Genome-Wide Structural Equation Modeling.  </a:t>
            </a:r>
            <a:r>
              <a:rPr i="1">
                <a:latin typeface="Helvetica Neue"/>
                <a:ea typeface="Helvetica Neue"/>
                <a:cs typeface="Helvetica Neue"/>
                <a:sym typeface="Helvetica Neue"/>
              </a:rPr>
              <a:t>Behav Genet  47(3):345-359</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esting Hypotheses about Gene Action: FTND"/>
          <p:cNvSpPr txBox="1">
            <a:spLocks noGrp="1"/>
          </p:cNvSpPr>
          <p:nvPr>
            <p:ph type="title"/>
          </p:nvPr>
        </p:nvSpPr>
        <p:spPr>
          <a:xfrm>
            <a:off x="787400" y="254000"/>
            <a:ext cx="11430000" cy="1924001"/>
          </a:xfrm>
          <a:prstGeom prst="rect">
            <a:avLst/>
          </a:prstGeom>
        </p:spPr>
        <p:txBody>
          <a:bodyPr/>
          <a:lstStyle>
            <a:lvl1pPr algn="ctr" defTabSz="315468">
              <a:defRPr sz="432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Testing Hypotheses about Gene Action: FTND</a:t>
            </a:r>
          </a:p>
        </p:txBody>
      </p:sp>
      <p:sp>
        <p:nvSpPr>
          <p:cNvPr id="343" name="rs16969968 Neuronal acetylcholine receptor subunit α-5 CHRNA5 associated with both ND and CPD…"/>
          <p:cNvSpPr txBox="1">
            <a:spLocks noGrp="1"/>
          </p:cNvSpPr>
          <p:nvPr>
            <p:ph type="body" idx="1"/>
          </p:nvPr>
        </p:nvSpPr>
        <p:spPr>
          <a:xfrm>
            <a:off x="787400" y="2126228"/>
            <a:ext cx="11430000" cy="7200612"/>
          </a:xfrm>
          <a:prstGeom prst="rect">
            <a:avLst/>
          </a:prstGeom>
        </p:spPr>
        <p:txBody>
          <a:bodyPr/>
          <a:lstStyle/>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r>
              <a:t>rs16969968 Neuronal acetylcholine receptor subunit α-5 CHRNA5 associated with both ND and CPD</a:t>
            </a: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r>
              <a:t>What is the mechanism of action?</a:t>
            </a: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r>
              <a:t>CPD mere symptom of FTND</a:t>
            </a: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r>
              <a:t>Increases CPD increases addiction?</a:t>
            </a: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endParaRPr/>
          </a:p>
          <a:p>
            <a:pPr marL="144018" indent="-144018" defTabSz="331240">
              <a:lnSpc>
                <a:spcPct val="80000"/>
              </a:lnSpc>
              <a:spcBef>
                <a:spcPts val="300"/>
              </a:spcBef>
              <a:buSzPct val="25000"/>
              <a:buBlip>
                <a:blip r:embed="rId2"/>
              </a:buBlip>
              <a:defRPr sz="2520">
                <a:effectLst/>
                <a:latin typeface="Helvetica Light"/>
                <a:ea typeface="Helvetica Light"/>
                <a:cs typeface="Helvetica Light"/>
                <a:sym typeface="Helvetica Light"/>
              </a:defRPr>
            </a:pPr>
            <a:r>
              <a:t>Feedback loop between CPD and addiction?</a:t>
            </a:r>
          </a:p>
        </p:txBody>
      </p:sp>
      <p:pic>
        <p:nvPicPr>
          <p:cNvPr id="2" name="Picture 1">
            <a:extLst>
              <a:ext uri="{FF2B5EF4-FFF2-40B4-BE49-F238E27FC236}">
                <a16:creationId xmlns:a16="http://schemas.microsoft.com/office/drawing/2014/main" id="{6800FC40-EAAB-9744-8AAE-1461D8384AE2}"/>
              </a:ext>
            </a:extLst>
          </p:cNvPr>
          <p:cNvPicPr>
            <a:picLocks noChangeAspect="1"/>
          </p:cNvPicPr>
          <p:nvPr/>
        </p:nvPicPr>
        <p:blipFill>
          <a:blip r:embed="rId3"/>
          <a:stretch>
            <a:fillRect/>
          </a:stretch>
        </p:blipFill>
        <p:spPr>
          <a:xfrm>
            <a:off x="1378013" y="1519948"/>
            <a:ext cx="10248773" cy="4206586"/>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Rectangle"/>
          <p:cNvSpPr/>
          <p:nvPr/>
        </p:nvSpPr>
        <p:spPr>
          <a:xfrm>
            <a:off x="2252463" y="968325"/>
            <a:ext cx="8499875" cy="8531276"/>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3400"/>
            </a:pPr>
            <a:endParaRPr/>
          </a:p>
        </p:txBody>
      </p:sp>
      <p:sp>
        <p:nvSpPr>
          <p:cNvPr id="351" name="H1a SNP Causes Factor Only"/>
          <p:cNvSpPr txBox="1"/>
          <p:nvPr/>
        </p:nvSpPr>
        <p:spPr>
          <a:xfrm>
            <a:off x="787399" y="-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26466">
              <a:defRPr sz="584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H1a SNP Causes Factor Only</a:t>
            </a:r>
          </a:p>
        </p:txBody>
      </p:sp>
      <p:sp>
        <p:nvSpPr>
          <p:cNvPr id="352" name="rs16969968 CHRNA5"/>
          <p:cNvSpPr txBox="1"/>
          <p:nvPr/>
        </p:nvSpPr>
        <p:spPr>
          <a:xfrm>
            <a:off x="2044776" y="8611967"/>
            <a:ext cx="6435646" cy="671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800">
                <a:solidFill>
                  <a:srgbClr val="000000"/>
                </a:solidFill>
              </a:defRPr>
            </a:lvl1pPr>
          </a:lstStyle>
          <a:p>
            <a:pPr>
              <a:defRPr>
                <a:effectLst/>
              </a:defRPr>
            </a:pPr>
            <a:r>
              <a:t>rs16969968 CHRNA5</a:t>
            </a:r>
          </a:p>
        </p:txBody>
      </p:sp>
      <p:pic>
        <p:nvPicPr>
          <p:cNvPr id="2" name="Picture 1">
            <a:extLst>
              <a:ext uri="{FF2B5EF4-FFF2-40B4-BE49-F238E27FC236}">
                <a16:creationId xmlns:a16="http://schemas.microsoft.com/office/drawing/2014/main" id="{12377520-B900-C040-9422-FDCC14DA61AC}"/>
              </a:ext>
            </a:extLst>
          </p:cNvPr>
          <p:cNvPicPr>
            <a:picLocks noChangeAspect="1"/>
          </p:cNvPicPr>
          <p:nvPr/>
        </p:nvPicPr>
        <p:blipFill>
          <a:blip r:embed="rId2"/>
          <a:stretch>
            <a:fillRect/>
          </a:stretch>
        </p:blipFill>
        <p:spPr>
          <a:xfrm>
            <a:off x="2254250" y="984250"/>
            <a:ext cx="8496300" cy="778510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H1b SNP Causes CPD Only"/>
          <p:cNvSpPr txBox="1"/>
          <p:nvPr/>
        </p:nvSpPr>
        <p:spPr>
          <a:xfrm>
            <a:off x="787399" y="-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26466">
              <a:defRPr sz="584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H1b SNP Causes CPD Only</a:t>
            </a:r>
          </a:p>
        </p:txBody>
      </p:sp>
      <p:pic>
        <p:nvPicPr>
          <p:cNvPr id="4" name="Picture 3">
            <a:extLst>
              <a:ext uri="{FF2B5EF4-FFF2-40B4-BE49-F238E27FC236}">
                <a16:creationId xmlns:a16="http://schemas.microsoft.com/office/drawing/2014/main" id="{E5393CFD-0890-414B-8B51-26FBE37D769C}"/>
              </a:ext>
            </a:extLst>
          </p:cNvPr>
          <p:cNvPicPr>
            <a:picLocks noChangeAspect="1"/>
          </p:cNvPicPr>
          <p:nvPr/>
        </p:nvPicPr>
        <p:blipFill>
          <a:blip r:embed="rId2"/>
          <a:stretch>
            <a:fillRect/>
          </a:stretch>
        </p:blipFill>
        <p:spPr>
          <a:xfrm>
            <a:off x="2303022" y="1165716"/>
            <a:ext cx="8398754" cy="832464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Measurement Invariance: Factor Model"/>
          <p:cNvSpPr txBox="1">
            <a:spLocks noGrp="1"/>
          </p:cNvSpPr>
          <p:nvPr>
            <p:ph type="title"/>
          </p:nvPr>
        </p:nvSpPr>
        <p:spPr>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Measurement Invariance: Factor Model</a:t>
            </a:r>
          </a:p>
        </p:txBody>
      </p:sp>
      <p:grpSp>
        <p:nvGrpSpPr>
          <p:cNvPr id="183" name="Group"/>
          <p:cNvGrpSpPr/>
          <p:nvPr/>
        </p:nvGrpSpPr>
        <p:grpSpPr>
          <a:xfrm>
            <a:off x="981018" y="3289636"/>
            <a:ext cx="5216071" cy="5453397"/>
            <a:chOff x="0" y="0"/>
            <a:chExt cx="5216070" cy="5453395"/>
          </a:xfrm>
        </p:grpSpPr>
        <p:sp>
          <p:nvSpPr>
            <p:cNvPr id="181" name="Rounded Rectangle"/>
            <p:cNvSpPr/>
            <p:nvPr/>
          </p:nvSpPr>
          <p:spPr>
            <a:xfrm>
              <a:off x="0" y="0"/>
              <a:ext cx="5216071" cy="5453396"/>
            </a:xfrm>
            <a:prstGeom prst="roundRect">
              <a:avLst>
                <a:gd name="adj" fmla="val 3907"/>
              </a:avLst>
            </a:prstGeom>
            <a:solidFill>
              <a:srgbClr val="FFFFFF"/>
            </a:solidFill>
            <a:ln w="12700" cap="flat">
              <a:noFill/>
              <a:miter lim="400000"/>
            </a:ln>
            <a:effectLst>
              <a:outerShdw blurRad="76200" rotWithShape="0">
                <a:srgbClr val="000000">
                  <a:alpha val="79998"/>
                </a:srgbClr>
              </a:outerShdw>
            </a:effectLst>
          </p:spPr>
          <p:txBody>
            <a:bodyPr wrap="square" lIns="50800" tIns="50800" rIns="50800" bIns="50800" numCol="1" anchor="ctr">
              <a:noAutofit/>
            </a:bodyPr>
            <a:lstStyle/>
            <a:p>
              <a:pPr marR="40639" algn="l" defTabSz="914400">
                <a:defRPr sz="1200">
                  <a:effectLst/>
                  <a:uFill>
                    <a:solidFill>
                      <a:srgbClr val="FFFFFF"/>
                    </a:solidFill>
                  </a:uFill>
                  <a:latin typeface="Gill Sans"/>
                  <a:ea typeface="Gill Sans"/>
                  <a:cs typeface="Gill Sans"/>
                  <a:sym typeface="Gill Sans"/>
                </a:defRPr>
              </a:pPr>
              <a:endParaRPr/>
            </a:p>
          </p:txBody>
        </p:sp>
        <p:pic>
          <p:nvPicPr>
            <p:cNvPr id="182" name="Image" descr="Image"/>
            <p:cNvPicPr>
              <a:picLocks noChangeAspect="1"/>
            </p:cNvPicPr>
            <p:nvPr/>
          </p:nvPicPr>
          <p:blipFill>
            <a:blip r:embed="rId2">
              <a:extLst/>
            </a:blip>
            <a:stretch>
              <a:fillRect/>
            </a:stretch>
          </p:blipFill>
          <p:spPr>
            <a:xfrm>
              <a:off x="320275" y="78724"/>
              <a:ext cx="4302029" cy="5111830"/>
            </a:xfrm>
            <a:prstGeom prst="rect">
              <a:avLst/>
            </a:prstGeom>
            <a:ln w="12700" cap="flat">
              <a:noFill/>
              <a:miter lim="400000"/>
            </a:ln>
            <a:effectLst/>
          </p:spPr>
        </p:pic>
      </p:grpSp>
      <p:sp>
        <p:nvSpPr>
          <p:cNvPr id="184" name="Usually want to know…"/>
          <p:cNvSpPr txBox="1"/>
          <p:nvPr/>
        </p:nvSpPr>
        <p:spPr>
          <a:xfrm>
            <a:off x="7827257" y="3387434"/>
            <a:ext cx="3863456" cy="525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800">
                <a:solidFill>
                  <a:srgbClr val="FCF4EB"/>
                </a:solidFill>
                <a:effectLst/>
                <a:latin typeface="Helvetica Light"/>
                <a:ea typeface="Helvetica Light"/>
                <a:cs typeface="Helvetica Light"/>
                <a:sym typeface="Helvetica Light"/>
              </a:defRPr>
            </a:pPr>
            <a:r>
              <a:t>Usually want to know </a:t>
            </a:r>
          </a:p>
          <a:p>
            <a:pPr algn="l">
              <a:defRPr sz="4800">
                <a:solidFill>
                  <a:srgbClr val="FCF4EB"/>
                </a:solidFill>
                <a:effectLst/>
                <a:latin typeface="Helvetica Light"/>
                <a:ea typeface="Helvetica Light"/>
                <a:cs typeface="Helvetica Light"/>
                <a:sym typeface="Helvetica Light"/>
              </a:defRPr>
            </a:pPr>
            <a:r>
              <a:t>about F, the latent factor!</a:t>
            </a:r>
          </a:p>
          <a:p>
            <a:pPr algn="l">
              <a:defRPr sz="4800">
                <a:solidFill>
                  <a:srgbClr val="FCF4EB"/>
                </a:solidFill>
                <a:effectLst/>
                <a:latin typeface="Helvetica Light"/>
                <a:ea typeface="Helvetica Light"/>
                <a:cs typeface="Helvetica Light"/>
                <a:sym typeface="Helvetica Light"/>
              </a:defRPr>
            </a:pPr>
            <a:endParaRPr/>
          </a:p>
          <a:p>
            <a:pPr algn="l">
              <a:defRPr sz="4800">
                <a:solidFill>
                  <a:srgbClr val="FCF4EB"/>
                </a:solidFill>
                <a:effectLst/>
                <a:latin typeface="Helvetica Light"/>
                <a:ea typeface="Helvetica Light"/>
                <a:cs typeface="Helvetica Light"/>
                <a:sym typeface="Helvetica Light"/>
              </a:defRPr>
            </a:pPr>
            <a:r>
              <a:t>Indirect measurement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H1c SNP Causes Factor &amp; CPD"/>
          <p:cNvSpPr txBox="1"/>
          <p:nvPr/>
        </p:nvSpPr>
        <p:spPr>
          <a:xfrm>
            <a:off x="787399" y="-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26466">
              <a:defRPr sz="584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H1c SNP Causes Factor &amp; CPD</a:t>
            </a:r>
          </a:p>
        </p:txBody>
      </p:sp>
      <p:pic>
        <p:nvPicPr>
          <p:cNvPr id="2" name="Picture 1">
            <a:extLst>
              <a:ext uri="{FF2B5EF4-FFF2-40B4-BE49-F238E27FC236}">
                <a16:creationId xmlns:a16="http://schemas.microsoft.com/office/drawing/2014/main" id="{C0F0E83A-6F41-BD42-A17A-1CBFDC510C4E}"/>
              </a:ext>
            </a:extLst>
          </p:cNvPr>
          <p:cNvPicPr>
            <a:picLocks noChangeAspect="1"/>
          </p:cNvPicPr>
          <p:nvPr/>
        </p:nvPicPr>
        <p:blipFill>
          <a:blip r:embed="rId2"/>
          <a:stretch>
            <a:fillRect/>
          </a:stretch>
        </p:blipFill>
        <p:spPr>
          <a:xfrm>
            <a:off x="1985817" y="998290"/>
            <a:ext cx="9033163" cy="8953459"/>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H2a CPD Only &amp; CPD causes Factor"/>
          <p:cNvSpPr txBox="1"/>
          <p:nvPr/>
        </p:nvSpPr>
        <p:spPr>
          <a:xfrm>
            <a:off x="787399" y="-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397256">
              <a:defRPr sz="544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H2a CPD Only &amp; CPD causes Factor</a:t>
            </a:r>
          </a:p>
        </p:txBody>
      </p:sp>
      <p:pic>
        <p:nvPicPr>
          <p:cNvPr id="2" name="Picture 1">
            <a:extLst>
              <a:ext uri="{FF2B5EF4-FFF2-40B4-BE49-F238E27FC236}">
                <a16:creationId xmlns:a16="http://schemas.microsoft.com/office/drawing/2014/main" id="{03A47EB9-E4A0-A643-9CAE-6F310B8988F9}"/>
              </a:ext>
            </a:extLst>
          </p:cNvPr>
          <p:cNvPicPr>
            <a:picLocks noChangeAspect="1"/>
          </p:cNvPicPr>
          <p:nvPr/>
        </p:nvPicPr>
        <p:blipFill>
          <a:blip r:embed="rId2"/>
          <a:stretch>
            <a:fillRect/>
          </a:stretch>
        </p:blipFill>
        <p:spPr>
          <a:xfrm>
            <a:off x="2204201" y="998290"/>
            <a:ext cx="8596395" cy="8520545"/>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le"/>
          <p:cNvSpPr txBox="1">
            <a:spLocks noGrp="1"/>
          </p:cNvSpPr>
          <p:nvPr>
            <p:ph type="title"/>
          </p:nvPr>
        </p:nvSpPr>
        <p:spPr>
          <a:prstGeom prst="rect">
            <a:avLst/>
          </a:prstGeom>
        </p:spPr>
        <p:txBody>
          <a:bodyPr/>
          <a:lstStyle/>
          <a:p>
            <a:endParaRPr/>
          </a:p>
        </p:txBody>
      </p:sp>
      <p:sp>
        <p:nvSpPr>
          <p:cNvPr id="370" name="Body"/>
          <p:cNvSpPr txBox="1">
            <a:spLocks noGrp="1"/>
          </p:cNvSpPr>
          <p:nvPr>
            <p:ph type="body" idx="1"/>
          </p:nvPr>
        </p:nvSpPr>
        <p:spPr>
          <a:prstGeom prst="rect">
            <a:avLst/>
          </a:prstGeom>
        </p:spPr>
        <p:txBody>
          <a:bodyPr/>
          <a:lstStyle/>
          <a:p>
            <a:pPr>
              <a:buBlip>
                <a:blip r:embed="rId2"/>
              </a:buBlip>
            </a:pPr>
            <a:endParaRPr/>
          </a:p>
        </p:txBody>
      </p:sp>
      <p:sp>
        <p:nvSpPr>
          <p:cNvPr id="373" name="H2b SNP to CPD &amp; Reciprocal Factor"/>
          <p:cNvSpPr txBox="1"/>
          <p:nvPr/>
        </p:nvSpPr>
        <p:spPr>
          <a:xfrm>
            <a:off x="787399" y="-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385572">
              <a:defRPr sz="528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H2b SNP to CPD &amp; Reciprocal Factor</a:t>
            </a:r>
          </a:p>
        </p:txBody>
      </p:sp>
      <p:pic>
        <p:nvPicPr>
          <p:cNvPr id="3" name="Picture 2">
            <a:extLst>
              <a:ext uri="{FF2B5EF4-FFF2-40B4-BE49-F238E27FC236}">
                <a16:creationId xmlns:a16="http://schemas.microsoft.com/office/drawing/2014/main" id="{FA1C8FB7-E524-4841-B01A-DEF5FDC7CAA4}"/>
              </a:ext>
            </a:extLst>
          </p:cNvPr>
          <p:cNvPicPr>
            <a:picLocks noChangeAspect="1"/>
          </p:cNvPicPr>
          <p:nvPr/>
        </p:nvPicPr>
        <p:blipFill>
          <a:blip r:embed="rId3"/>
          <a:stretch>
            <a:fillRect/>
          </a:stretch>
        </p:blipFill>
        <p:spPr>
          <a:xfrm>
            <a:off x="2775527" y="870265"/>
            <a:ext cx="7453745" cy="7475929"/>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wo Factor Model"/>
          <p:cNvSpPr txBox="1"/>
          <p:nvPr/>
        </p:nvSpPr>
        <p:spPr>
          <a:xfrm>
            <a:off x="787399" y="-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426466">
              <a:defRPr sz="584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Two Factor Model</a:t>
            </a:r>
          </a:p>
        </p:txBody>
      </p:sp>
      <p:pic>
        <p:nvPicPr>
          <p:cNvPr id="2" name="Picture 1">
            <a:extLst>
              <a:ext uri="{FF2B5EF4-FFF2-40B4-BE49-F238E27FC236}">
                <a16:creationId xmlns:a16="http://schemas.microsoft.com/office/drawing/2014/main" id="{E376C355-8CBF-0648-A952-74D7BBCBD9E7}"/>
              </a:ext>
            </a:extLst>
          </p:cNvPr>
          <p:cNvPicPr>
            <a:picLocks noChangeAspect="1"/>
          </p:cNvPicPr>
          <p:nvPr/>
        </p:nvPicPr>
        <p:blipFill>
          <a:blip r:embed="rId2"/>
          <a:stretch>
            <a:fillRect/>
          </a:stretch>
        </p:blipFill>
        <p:spPr>
          <a:xfrm>
            <a:off x="1631949" y="839355"/>
            <a:ext cx="9740900" cy="871220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Model-Fitting Results: Bidirectionality"/>
          <p:cNvSpPr txBox="1"/>
          <p:nvPr/>
        </p:nvSpPr>
        <p:spPr>
          <a:xfrm>
            <a:off x="787399" y="-63501"/>
            <a:ext cx="11430001" cy="998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391414">
              <a:defRPr sz="536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Model-Fitting Results: Bidirectionality</a:t>
            </a:r>
          </a:p>
        </p:txBody>
      </p:sp>
      <p:grpSp>
        <p:nvGrpSpPr>
          <p:cNvPr id="381" name="Group"/>
          <p:cNvGrpSpPr/>
          <p:nvPr/>
        </p:nvGrpSpPr>
        <p:grpSpPr>
          <a:xfrm>
            <a:off x="672021" y="735565"/>
            <a:ext cx="11660759" cy="7911134"/>
            <a:chOff x="0" y="0"/>
            <a:chExt cx="11660758" cy="7911133"/>
          </a:xfrm>
        </p:grpSpPr>
        <p:sp>
          <p:nvSpPr>
            <p:cNvPr id="379" name="Rectangle"/>
            <p:cNvSpPr/>
            <p:nvPr/>
          </p:nvSpPr>
          <p:spPr>
            <a:xfrm>
              <a:off x="153649" y="96252"/>
              <a:ext cx="11430001" cy="7718629"/>
            </a:xfrm>
            <a:prstGeom prst="rect">
              <a:avLst/>
            </a:prstGeom>
            <a:solidFill>
              <a:srgbClr val="FFFFFF"/>
            </a:solidFill>
            <a:ln w="12700" cap="flat">
              <a:noFill/>
              <a:miter lim="400000"/>
            </a:ln>
            <a:effectLst>
              <a:outerShdw blurRad="101600" rotWithShape="0">
                <a:srgbClr val="000000">
                  <a:alpha val="79998"/>
                </a:srgbClr>
              </a:outerShdw>
            </a:effectLst>
          </p:spPr>
          <p:txBody>
            <a:bodyPr wrap="square" lIns="65021" tIns="65021" rIns="65021" bIns="65021" numCol="1" anchor="ctr">
              <a:noAutofit/>
            </a:bodyPr>
            <a:lstStyle/>
            <a:p>
              <a:pPr marR="58702" algn="l" defTabSz="1300480">
                <a:defRPr sz="1600">
                  <a:effectLst/>
                  <a:latin typeface="Gill Sans"/>
                  <a:ea typeface="Gill Sans"/>
                  <a:cs typeface="Gill Sans"/>
                  <a:sym typeface="Gill Sans"/>
                </a:defRPr>
              </a:pPr>
              <a:endParaRPr/>
            </a:p>
          </p:txBody>
        </p:sp>
        <p:pic>
          <p:nvPicPr>
            <p:cNvPr id="380" name="Image" descr="Image"/>
            <p:cNvPicPr>
              <a:picLocks noChangeAspect="1"/>
            </p:cNvPicPr>
            <p:nvPr/>
          </p:nvPicPr>
          <p:blipFill>
            <a:blip r:embed="rId2">
              <a:extLst/>
            </a:blip>
            <a:stretch>
              <a:fillRect/>
            </a:stretch>
          </p:blipFill>
          <p:spPr>
            <a:xfrm>
              <a:off x="0" y="0"/>
              <a:ext cx="11660759" cy="7911134"/>
            </a:xfrm>
            <a:prstGeom prst="rect">
              <a:avLst/>
            </a:prstGeom>
            <a:ln w="12700" cap="flat">
              <a:noFill/>
              <a:miter lim="400000"/>
            </a:ln>
            <a:effectLst/>
          </p:spPr>
        </p:pic>
      </p:grpSp>
      <p:sp>
        <p:nvSpPr>
          <p:cNvPr id="382" name="&gt; mxCompare(BidirectionalFit,TwoFit1a)…"/>
          <p:cNvSpPr txBox="1"/>
          <p:nvPr/>
        </p:nvSpPr>
        <p:spPr>
          <a:xfrm>
            <a:off x="752674" y="8489639"/>
            <a:ext cx="10877791" cy="1463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1" tIns="65021" rIns="65021" bIns="65021">
            <a:spAutoFit/>
          </a:bodyPr>
          <a:lstStyle/>
          <a:p>
            <a:pPr algn="l" defTabSz="650240">
              <a:defRPr sz="1800">
                <a:solidFill>
                  <a:srgbClr val="000000"/>
                </a:solidFill>
                <a:effectLst/>
                <a:latin typeface="Menlo"/>
                <a:ea typeface="Menlo"/>
                <a:cs typeface="Menlo"/>
                <a:sym typeface="Menlo"/>
              </a:defRPr>
            </a:pPr>
            <a:r>
              <a:t>&gt; mxCompare(BidirectionalFit,TwoFit1a)</a:t>
            </a:r>
          </a:p>
          <a:p>
            <a:pPr algn="l" defTabSz="650240">
              <a:defRPr sz="1800">
                <a:solidFill>
                  <a:srgbClr val="000000"/>
                </a:solidFill>
                <a:effectLst/>
                <a:latin typeface="Menlo"/>
                <a:ea typeface="Menlo"/>
                <a:cs typeface="Menlo"/>
                <a:sym typeface="Menlo"/>
              </a:defRPr>
            </a:pPr>
            <a:r>
              <a:t>     base comparison ep minus2LL    df       AIC   diffLL diffdf            p</a:t>
            </a:r>
          </a:p>
          <a:p>
            <a:pPr algn="l" defTabSz="650240">
              <a:defRPr sz="1800">
                <a:solidFill>
                  <a:srgbClr val="000000"/>
                </a:solidFill>
                <a:effectLst/>
                <a:latin typeface="Menlo"/>
                <a:ea typeface="Menlo"/>
                <a:cs typeface="Menlo"/>
                <a:sym typeface="Menlo"/>
              </a:defRPr>
            </a:pPr>
            <a:r>
              <a:t>1 FullRev       &lt;NA&gt; 44 41709.37 32194 -22678.63       NA     NA           NA</a:t>
            </a:r>
          </a:p>
          <a:p>
            <a:pPr algn="l" defTabSz="650240">
              <a:defRPr sz="1800">
                <a:solidFill>
                  <a:srgbClr val="000000"/>
                </a:solidFill>
                <a:effectLst/>
                <a:latin typeface="Menlo"/>
                <a:ea typeface="Menlo"/>
                <a:cs typeface="Menlo"/>
                <a:sym typeface="Menlo"/>
              </a:defRPr>
            </a:pPr>
            <a:r>
              <a:t>2 FullRev       Full 40 41730.04 32198 -22665.96 20.67327      4 0.0003675709</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Factor Model Alternative: Mutualism"/>
          <p:cNvSpPr txBox="1">
            <a:spLocks noGrp="1"/>
          </p:cNvSpPr>
          <p:nvPr>
            <p:ph type="title"/>
          </p:nvPr>
        </p:nvSpPr>
        <p:spPr>
          <a:prstGeom prst="rect">
            <a:avLst/>
          </a:prstGeom>
        </p:spPr>
        <p:txBody>
          <a:bodyPr>
            <a:normAutofit fontScale="90000"/>
          </a:bodyPr>
          <a:lstStyle/>
          <a:p>
            <a:pPr algn="ctr" defTabSz="560831">
              <a:defRPr sz="7679">
                <a:solidFill>
                  <a:srgbClr val="FFFDA9"/>
                </a:solidFill>
                <a:effectLst/>
                <a:uFill>
                  <a:solidFill>
                    <a:srgbClr val="FFFDA9"/>
                  </a:solidFill>
                </a:uFill>
                <a:latin typeface="Helvetica Light"/>
                <a:ea typeface="Helvetica Light"/>
                <a:cs typeface="Helvetica Light"/>
                <a:sym typeface="Helvetica Light"/>
              </a:defRPr>
            </a:pPr>
            <a:r>
              <a:t>Factor Model Alternative: Mutualism</a:t>
            </a:r>
          </a:p>
        </p:txBody>
      </p:sp>
      <p:pic>
        <p:nvPicPr>
          <p:cNvPr id="385" name="image.pdf" descr="image.pdf"/>
          <p:cNvPicPr>
            <a:picLocks/>
          </p:cNvPicPr>
          <p:nvPr/>
        </p:nvPicPr>
        <p:blipFill>
          <a:blip r:embed="rId2">
            <a:extLst/>
          </a:blip>
          <a:stretch>
            <a:fillRect/>
          </a:stretch>
        </p:blipFill>
        <p:spPr>
          <a:xfrm>
            <a:off x="12687300" y="9436100"/>
            <a:ext cx="7962900" cy="7088188"/>
          </a:xfrm>
          <a:prstGeom prst="rect">
            <a:avLst/>
          </a:prstGeom>
          <a:effectLst>
            <a:reflection stA="50000" endPos="40000" dir="5400000" sy="-100000" algn="bl" rotWithShape="0"/>
          </a:effectLst>
        </p:spPr>
      </p:pic>
      <p:pic>
        <p:nvPicPr>
          <p:cNvPr id="386" name="image.pdf" descr="image.pdf"/>
          <p:cNvPicPr>
            <a:picLocks noChangeAspect="1"/>
          </p:cNvPicPr>
          <p:nvPr/>
        </p:nvPicPr>
        <p:blipFill>
          <a:blip r:embed="rId3">
            <a:extLst/>
          </a:blip>
          <a:stretch>
            <a:fillRect/>
          </a:stretch>
        </p:blipFill>
        <p:spPr>
          <a:xfrm>
            <a:off x="12877800" y="9499600"/>
            <a:ext cx="7581900" cy="6681788"/>
          </a:xfrm>
          <a:prstGeom prst="rect">
            <a:avLst/>
          </a:prstGeom>
          <a:ln w="12700">
            <a:miter lim="400000"/>
          </a:ln>
        </p:spPr>
      </p:pic>
      <p:grpSp>
        <p:nvGrpSpPr>
          <p:cNvPr id="389" name="Group"/>
          <p:cNvGrpSpPr/>
          <p:nvPr/>
        </p:nvGrpSpPr>
        <p:grpSpPr>
          <a:xfrm>
            <a:off x="1077965" y="2730431"/>
            <a:ext cx="8012380" cy="6585536"/>
            <a:chOff x="0" y="0"/>
            <a:chExt cx="8012378" cy="6585534"/>
          </a:xfrm>
        </p:grpSpPr>
        <p:sp>
          <p:nvSpPr>
            <p:cNvPr id="387" name="Rounded Rectangle"/>
            <p:cNvSpPr/>
            <p:nvPr/>
          </p:nvSpPr>
          <p:spPr>
            <a:xfrm>
              <a:off x="0" y="0"/>
              <a:ext cx="8012379" cy="6585535"/>
            </a:xfrm>
            <a:prstGeom prst="roundRect">
              <a:avLst>
                <a:gd name="adj" fmla="val 2579"/>
              </a:avLst>
            </a:prstGeom>
            <a:solidFill>
              <a:srgbClr val="FFFFFF"/>
            </a:solidFill>
            <a:ln w="12700" cap="flat">
              <a:noFill/>
              <a:miter lim="400000"/>
            </a:ln>
            <a:effectLst>
              <a:outerShdw blurRad="76200" rotWithShape="0">
                <a:srgbClr val="000000">
                  <a:alpha val="79998"/>
                </a:srgbClr>
              </a:outerShdw>
            </a:effectLst>
          </p:spPr>
          <p:txBody>
            <a:bodyPr wrap="square" lIns="50800" tIns="50800" rIns="50800" bIns="50800" numCol="1" anchor="ctr">
              <a:noAutofit/>
            </a:bodyPr>
            <a:lstStyle/>
            <a:p>
              <a:pPr marR="40639" algn="l" defTabSz="914400">
                <a:defRPr sz="2200">
                  <a:solidFill>
                    <a:srgbClr val="FF2600"/>
                  </a:solidFill>
                  <a:effectLst/>
                  <a:uFill>
                    <a:solidFill>
                      <a:srgbClr val="FFFFFF"/>
                    </a:solidFill>
                  </a:uFill>
                  <a:latin typeface="Arial"/>
                  <a:ea typeface="Arial"/>
                  <a:cs typeface="Arial"/>
                  <a:sym typeface="Arial"/>
                </a:defRPr>
              </a:pPr>
              <a:endParaRPr/>
            </a:p>
          </p:txBody>
        </p:sp>
        <p:pic>
          <p:nvPicPr>
            <p:cNvPr id="388" name="image.pdf" descr="image.pdf"/>
            <p:cNvPicPr>
              <a:picLocks noChangeAspect="1"/>
            </p:cNvPicPr>
            <p:nvPr/>
          </p:nvPicPr>
          <p:blipFill>
            <a:blip r:embed="rId3">
              <a:extLst/>
            </a:blip>
            <a:stretch>
              <a:fillRect/>
            </a:stretch>
          </p:blipFill>
          <p:spPr>
            <a:xfrm>
              <a:off x="419670" y="68737"/>
              <a:ext cx="7173038" cy="6321465"/>
            </a:xfrm>
            <a:prstGeom prst="rect">
              <a:avLst/>
            </a:prstGeom>
            <a:ln w="12700" cap="flat">
              <a:noFill/>
              <a:miter lim="400000"/>
            </a:ln>
            <a:effectLst/>
          </p:spPr>
        </p:pic>
      </p:grpSp>
      <p:sp>
        <p:nvSpPr>
          <p:cNvPr id="390" name="Identified…"/>
          <p:cNvSpPr txBox="1"/>
          <p:nvPr/>
        </p:nvSpPr>
        <p:spPr>
          <a:xfrm>
            <a:off x="9280021" y="2767500"/>
            <a:ext cx="3816096" cy="5915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Identified</a:t>
            </a:r>
          </a:p>
          <a:p>
            <a:pPr algn="l"/>
            <a:r>
              <a:t>with data</a:t>
            </a:r>
          </a:p>
          <a:p>
            <a:pPr algn="l"/>
            <a:r>
              <a:t>from relatives</a:t>
            </a:r>
          </a:p>
          <a:p>
            <a:pPr algn="l"/>
            <a:endParaRPr/>
          </a:p>
          <a:p>
            <a:pPr algn="l"/>
            <a:r>
              <a:t>MZ &amp; DZ Twins or</a:t>
            </a:r>
          </a:p>
          <a:p>
            <a:pPr algn="l"/>
            <a:r>
              <a:t>adoptees needed for A/C</a:t>
            </a:r>
          </a:p>
          <a:p>
            <a:pPr algn="l"/>
            <a:r>
              <a:t>resolution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What if Variation is Discrete?"/>
          <p:cNvSpPr txBox="1">
            <a:spLocks noGrp="1"/>
          </p:cNvSpPr>
          <p:nvPr>
            <p:ph type="title"/>
          </p:nvPr>
        </p:nvSpPr>
        <p:spPr>
          <a:xfrm>
            <a:off x="787400" y="685800"/>
            <a:ext cx="11430000" cy="2438400"/>
          </a:xfrm>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What if Variation is Discrete?</a:t>
            </a:r>
          </a:p>
        </p:txBody>
      </p:sp>
      <p:sp>
        <p:nvSpPr>
          <p:cNvPr id="393" name="Latent Class and Latent Profile Models…"/>
          <p:cNvSpPr txBox="1">
            <a:spLocks noGrp="1"/>
          </p:cNvSpPr>
          <p:nvPr>
            <p:ph type="body" idx="1"/>
          </p:nvPr>
        </p:nvSpPr>
        <p:spPr>
          <a:xfrm>
            <a:off x="787400" y="2418328"/>
            <a:ext cx="11430000" cy="6415544"/>
          </a:xfrm>
          <a:prstGeom prst="rect">
            <a:avLst/>
          </a:prstGeom>
        </p:spPr>
        <p:txBody>
          <a:bodyPr/>
          <a:lstStyle/>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Latent Class and Latent Profile Models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Factor Mixture Models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Latent Growth Curve Mixture Models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Regime Switching</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Mixture Distributions"/>
          <p:cNvSpPr txBox="1">
            <a:spLocks noGrp="1"/>
          </p:cNvSpPr>
          <p:nvPr>
            <p:ph type="title"/>
          </p:nvPr>
        </p:nvSpPr>
        <p:spPr>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Mixture Distributions</a:t>
            </a:r>
          </a:p>
        </p:txBody>
      </p:sp>
      <p:sp>
        <p:nvSpPr>
          <p:cNvPr id="396" name="Skewness in a set of measurements of the ratio of forehead to body length of crabs…"/>
          <p:cNvSpPr txBox="1">
            <a:spLocks noGrp="1"/>
          </p:cNvSpPr>
          <p:nvPr>
            <p:ph type="body" sz="half" idx="1"/>
          </p:nvPr>
        </p:nvSpPr>
        <p:spPr>
          <a:xfrm>
            <a:off x="5477172" y="3256529"/>
            <a:ext cx="7324428" cy="6415543"/>
          </a:xfrm>
          <a:prstGeom prst="rect">
            <a:avLst/>
          </a:prstGeom>
        </p:spPr>
        <p:txBody>
          <a:bodyPr/>
          <a:lstStyle/>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Skewness in a set of measurements of the ratio of forehead to body length of crabs</a:t>
            </a: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endParaRPr/>
          </a:p>
          <a:p>
            <a:pPr marL="228600" indent="-228600" defTabSz="525779">
              <a:lnSpc>
                <a:spcPct val="80000"/>
              </a:lnSpc>
              <a:spcBef>
                <a:spcPts val="600"/>
              </a:spcBef>
              <a:buSzPct val="25000"/>
              <a:buBlip>
                <a:blip r:embed="rId2"/>
              </a:buBlip>
              <a:defRPr sz="4000">
                <a:effectLst/>
                <a:latin typeface="Helvetica Light"/>
                <a:ea typeface="Helvetica Light"/>
                <a:cs typeface="Helvetica Light"/>
                <a:sym typeface="Helvetica Light"/>
              </a:defRPr>
            </a:pPr>
            <a:r>
              <a:t>Two species or one?</a:t>
            </a:r>
          </a:p>
        </p:txBody>
      </p:sp>
      <p:sp>
        <p:nvSpPr>
          <p:cNvPr id="397" name="Pearson, K. (1894). Contributions to the mathematical theory of evolution. II. Skew variation in homogeneous material. Philosophical Transactions of the Royal Society of London A, 186, 343-414."/>
          <p:cNvSpPr txBox="1"/>
          <p:nvPr/>
        </p:nvSpPr>
        <p:spPr>
          <a:xfrm>
            <a:off x="235210" y="2400299"/>
            <a:ext cx="12878411" cy="142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525779">
              <a:lnSpc>
                <a:spcPct val="80000"/>
              </a:lnSpc>
              <a:spcBef>
                <a:spcPts val="600"/>
              </a:spcBef>
              <a:defRPr sz="3300">
                <a:latin typeface="Helvetica Light"/>
                <a:ea typeface="Helvetica Light"/>
                <a:cs typeface="Helvetica Light"/>
                <a:sym typeface="Helvetica Light"/>
              </a:defRPr>
            </a:lvl1pPr>
          </a:lstStyle>
          <a:p>
            <a:pPr>
              <a:defRPr>
                <a:effectLst/>
              </a:defRPr>
            </a:pPr>
            <a:r>
              <a:t>Pearson, K. (1894). Contributions to the mathematical theory of evolution. II. Skew variation in homogeneous material. Philosophical Transactions of the Royal Society of London A, 186, 343-414.</a:t>
            </a:r>
          </a:p>
        </p:txBody>
      </p:sp>
      <p:pic>
        <p:nvPicPr>
          <p:cNvPr id="398" name="droppedImage.png" descr="droppedImage.png"/>
          <p:cNvPicPr>
            <a:picLocks noChangeAspect="1"/>
          </p:cNvPicPr>
          <p:nvPr/>
        </p:nvPicPr>
        <p:blipFill>
          <a:blip r:embed="rId3">
            <a:extLst/>
          </a:blip>
          <a:stretch>
            <a:fillRect/>
          </a:stretch>
        </p:blipFill>
        <p:spPr>
          <a:xfrm>
            <a:off x="723900" y="4151358"/>
            <a:ext cx="3365500" cy="5351884"/>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Latent Class (Subgroup) Model"/>
          <p:cNvSpPr txBox="1">
            <a:spLocks noGrp="1"/>
          </p:cNvSpPr>
          <p:nvPr>
            <p:ph type="title"/>
          </p:nvPr>
        </p:nvSpPr>
        <p:spPr>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Latent Class (Subgroup) Model</a:t>
            </a:r>
          </a:p>
        </p:txBody>
      </p:sp>
      <p:sp>
        <p:nvSpPr>
          <p:cNvPr id="401" name="Body"/>
          <p:cNvSpPr txBox="1">
            <a:spLocks noGrp="1"/>
          </p:cNvSpPr>
          <p:nvPr>
            <p:ph type="body" idx="1"/>
          </p:nvPr>
        </p:nvSpPr>
        <p:spPr>
          <a:prstGeom prst="rect">
            <a:avLst/>
          </a:prstGeom>
        </p:spPr>
        <p:txBody>
          <a:bodyPr/>
          <a:lstStyle/>
          <a:p>
            <a:pPr marL="474133" indent="-474133" defTabSz="914400">
              <a:buBlip>
                <a:blip r:embed="rId2"/>
              </a:buBlip>
              <a:defRPr sz="4200">
                <a:effectLst/>
                <a:uFill>
                  <a:solidFill>
                    <a:srgbClr val="FFFFFF"/>
                  </a:solidFill>
                </a:uFill>
                <a:latin typeface="Gill Sans"/>
                <a:ea typeface="Gill Sans"/>
                <a:cs typeface="Gill Sans"/>
                <a:sym typeface="Gill Sans"/>
              </a:defRPr>
            </a:pPr>
            <a:endParaRPr/>
          </a:p>
        </p:txBody>
      </p:sp>
      <p:sp>
        <p:nvSpPr>
          <p:cNvPr id="402" name="Rounded Rectangle"/>
          <p:cNvSpPr/>
          <p:nvPr/>
        </p:nvSpPr>
        <p:spPr>
          <a:xfrm>
            <a:off x="1143000" y="1765300"/>
            <a:ext cx="10998200" cy="7289800"/>
          </a:xfrm>
          <a:prstGeom prst="roundRect">
            <a:avLst>
              <a:gd name="adj" fmla="val 2613"/>
            </a:avLst>
          </a:prstGeom>
          <a:solidFill>
            <a:srgbClr val="FFFFFF"/>
          </a:solidFill>
          <a:ln w="12700"/>
          <a:effectLst>
            <a:outerShdw blurRad="76200" rotWithShape="0">
              <a:srgbClr val="000000">
                <a:alpha val="79998"/>
              </a:srgbClr>
            </a:outerShdw>
          </a:effectLst>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sp>
        <p:nvSpPr>
          <p:cNvPr id="403" name="Text"/>
          <p:cNvSpPr txBox="1"/>
          <p:nvPr/>
        </p:nvSpPr>
        <p:spPr>
          <a:xfrm>
            <a:off x="6426200" y="42926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04" name="Text"/>
          <p:cNvSpPr txBox="1"/>
          <p:nvPr/>
        </p:nvSpPr>
        <p:spPr>
          <a:xfrm>
            <a:off x="6553200" y="44196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05" name="Text"/>
          <p:cNvSpPr txBox="1"/>
          <p:nvPr/>
        </p:nvSpPr>
        <p:spPr>
          <a:xfrm>
            <a:off x="6680200" y="45466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06" name="Class 1…"/>
          <p:cNvSpPr txBox="1"/>
          <p:nvPr/>
        </p:nvSpPr>
        <p:spPr>
          <a:xfrm>
            <a:off x="1638300" y="2667000"/>
            <a:ext cx="2184400" cy="166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Class 1</a:t>
            </a:r>
          </a:p>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probability </a:t>
            </a:r>
            <a:r>
              <a:rPr i="1"/>
              <a:t>p</a:t>
            </a:r>
          </a:p>
        </p:txBody>
      </p:sp>
      <p:sp>
        <p:nvSpPr>
          <p:cNvPr id="407" name="Class 2…"/>
          <p:cNvSpPr txBox="1"/>
          <p:nvPr/>
        </p:nvSpPr>
        <p:spPr>
          <a:xfrm>
            <a:off x="1638300" y="6388100"/>
            <a:ext cx="2184400" cy="1663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Class 2</a:t>
            </a:r>
          </a:p>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probability (1-</a:t>
            </a:r>
            <a:r>
              <a:rPr i="1"/>
              <a:t>p)</a:t>
            </a:r>
          </a:p>
        </p:txBody>
      </p:sp>
      <p:pic>
        <p:nvPicPr>
          <p:cNvPr id="408" name="droppedImage.pdf" descr="droppedImage.pdf"/>
          <p:cNvPicPr>
            <a:picLocks noChangeAspect="1"/>
          </p:cNvPicPr>
          <p:nvPr/>
        </p:nvPicPr>
        <p:blipFill>
          <a:blip r:embed="rId3">
            <a:extLst/>
          </a:blip>
          <a:stretch>
            <a:fillRect/>
          </a:stretch>
        </p:blipFill>
        <p:spPr>
          <a:xfrm>
            <a:off x="4229100" y="1960060"/>
            <a:ext cx="4813300" cy="6879140"/>
          </a:xfrm>
          <a:prstGeom prst="rect">
            <a:avLst/>
          </a:prstGeom>
          <a:ln w="12700"/>
        </p:spPr>
      </p:pic>
      <p:sp>
        <p:nvSpPr>
          <p:cNvPr id="409" name="Conditionally…"/>
          <p:cNvSpPr txBox="1"/>
          <p:nvPr/>
        </p:nvSpPr>
        <p:spPr>
          <a:xfrm>
            <a:off x="9309100" y="4851400"/>
            <a:ext cx="2603500" cy="208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300">
                <a:solidFill>
                  <a:srgbClr val="1A0A53"/>
                </a:solidFill>
                <a:effectLst/>
                <a:uFill>
                  <a:solidFill>
                    <a:srgbClr val="1A0A53"/>
                  </a:solidFill>
                </a:uFill>
                <a:latin typeface="Gill Sans"/>
                <a:ea typeface="Gill Sans"/>
                <a:cs typeface="Gill Sans"/>
                <a:sym typeface="Gill Sans"/>
              </a:defRPr>
            </a:pPr>
            <a:r>
              <a:t>Conditionally</a:t>
            </a:r>
          </a:p>
          <a:p>
            <a:pPr marL="40639" marR="40639" algn="l" defTabSz="914400">
              <a:defRPr sz="3300">
                <a:solidFill>
                  <a:srgbClr val="1A0A53"/>
                </a:solidFill>
                <a:effectLst/>
                <a:uFill>
                  <a:solidFill>
                    <a:srgbClr val="1A0A53"/>
                  </a:solidFill>
                </a:uFill>
                <a:latin typeface="Gill Sans"/>
                <a:ea typeface="Gill Sans"/>
                <a:cs typeface="Gill Sans"/>
                <a:sym typeface="Gill Sans"/>
              </a:defRPr>
            </a:pPr>
            <a:r>
              <a:t>Independent?!</a:t>
            </a:r>
          </a:p>
          <a:p>
            <a:pPr marL="40639" marR="40639" algn="l" defTabSz="914400">
              <a:defRPr sz="3300">
                <a:solidFill>
                  <a:srgbClr val="1A0A53"/>
                </a:solidFill>
                <a:effectLst/>
                <a:uFill>
                  <a:solidFill>
                    <a:srgbClr val="1A0A53"/>
                  </a:solidFill>
                </a:uFill>
                <a:latin typeface="Gill Sans"/>
                <a:ea typeface="Gill Sans"/>
                <a:cs typeface="Gill Sans"/>
                <a:sym typeface="Gill Sans"/>
              </a:defRPr>
            </a:pPr>
            <a:endParaRPr/>
          </a:p>
          <a:p>
            <a:pPr marL="40639" marR="40639" algn="l" defTabSz="914400">
              <a:defRPr sz="3300">
                <a:solidFill>
                  <a:srgbClr val="1A0A53"/>
                </a:solidFill>
                <a:effectLst/>
                <a:uFill>
                  <a:solidFill>
                    <a:srgbClr val="1A0A53"/>
                  </a:solidFill>
                </a:uFill>
                <a:latin typeface="Gill Sans"/>
                <a:ea typeface="Gill Sans"/>
                <a:cs typeface="Gill Sans"/>
                <a:sym typeface="Gill Sans"/>
              </a:defRPr>
            </a:pPr>
            <a:r>
              <a:t>Expensive!</a:t>
            </a:r>
          </a:p>
        </p:txBody>
      </p:sp>
      <p:pic>
        <p:nvPicPr>
          <p:cNvPr id="410" name="droppedImage.pdf" descr="droppedImage.pdf"/>
          <p:cNvPicPr>
            <a:picLocks noChangeAspect="1"/>
          </p:cNvPicPr>
          <p:nvPr/>
        </p:nvPicPr>
        <p:blipFill>
          <a:blip r:embed="rId4">
            <a:extLst/>
          </a:blip>
          <a:stretch>
            <a:fillRect/>
          </a:stretch>
        </p:blipFill>
        <p:spPr>
          <a:xfrm>
            <a:off x="9144000" y="7884515"/>
            <a:ext cx="2946400" cy="906069"/>
          </a:xfrm>
          <a:prstGeom prst="rect">
            <a:avLst/>
          </a:prstGeom>
          <a:ln w="12700"/>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Factor Mixture Model"/>
          <p:cNvSpPr txBox="1">
            <a:spLocks noGrp="1"/>
          </p:cNvSpPr>
          <p:nvPr>
            <p:ph type="title"/>
          </p:nvPr>
        </p:nvSpPr>
        <p:spPr>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Factor Mixture Model</a:t>
            </a:r>
          </a:p>
        </p:txBody>
      </p:sp>
      <p:sp>
        <p:nvSpPr>
          <p:cNvPr id="413" name="Body"/>
          <p:cNvSpPr txBox="1">
            <a:spLocks noGrp="1"/>
          </p:cNvSpPr>
          <p:nvPr>
            <p:ph type="body" idx="1"/>
          </p:nvPr>
        </p:nvSpPr>
        <p:spPr>
          <a:prstGeom prst="rect">
            <a:avLst/>
          </a:prstGeom>
        </p:spPr>
        <p:txBody>
          <a:bodyPr/>
          <a:lstStyle/>
          <a:p>
            <a:pPr marL="474133" indent="-474133" defTabSz="914400">
              <a:buBlip>
                <a:blip r:embed="rId2"/>
              </a:buBlip>
              <a:defRPr sz="4200">
                <a:effectLst/>
                <a:uFill>
                  <a:solidFill>
                    <a:srgbClr val="FFFFFF"/>
                  </a:solidFill>
                </a:uFill>
                <a:latin typeface="Gill Sans"/>
                <a:ea typeface="Gill Sans"/>
                <a:cs typeface="Gill Sans"/>
                <a:sym typeface="Gill Sans"/>
              </a:defRPr>
            </a:pPr>
            <a:endParaRPr/>
          </a:p>
        </p:txBody>
      </p:sp>
      <p:sp>
        <p:nvSpPr>
          <p:cNvPr id="414" name="Rounded Rectangle"/>
          <p:cNvSpPr/>
          <p:nvPr/>
        </p:nvSpPr>
        <p:spPr>
          <a:xfrm>
            <a:off x="1333500" y="2057400"/>
            <a:ext cx="10337800" cy="7569200"/>
          </a:xfrm>
          <a:prstGeom prst="roundRect">
            <a:avLst>
              <a:gd name="adj" fmla="val 2516"/>
            </a:avLst>
          </a:prstGeom>
          <a:solidFill>
            <a:srgbClr val="FFFFFF"/>
          </a:solidFill>
          <a:ln w="12700"/>
          <a:effectLst>
            <a:outerShdw blurRad="76200" rotWithShape="0">
              <a:srgbClr val="000000">
                <a:alpha val="79998"/>
              </a:srgbClr>
            </a:outerShdw>
          </a:effectLst>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sp>
        <p:nvSpPr>
          <p:cNvPr id="415" name="Text"/>
          <p:cNvSpPr txBox="1"/>
          <p:nvPr/>
        </p:nvSpPr>
        <p:spPr>
          <a:xfrm>
            <a:off x="6286500" y="4737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16" name="Text"/>
          <p:cNvSpPr txBox="1"/>
          <p:nvPr/>
        </p:nvSpPr>
        <p:spPr>
          <a:xfrm>
            <a:off x="6413500" y="4864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17" name="Text"/>
          <p:cNvSpPr txBox="1"/>
          <p:nvPr/>
        </p:nvSpPr>
        <p:spPr>
          <a:xfrm>
            <a:off x="6540500" y="4991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18" name="Class 1…"/>
          <p:cNvSpPr txBox="1"/>
          <p:nvPr/>
        </p:nvSpPr>
        <p:spPr>
          <a:xfrm>
            <a:off x="1498600" y="3111500"/>
            <a:ext cx="2184400" cy="166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Class 1</a:t>
            </a:r>
          </a:p>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probability </a:t>
            </a:r>
            <a:r>
              <a:rPr i="1"/>
              <a:t>p</a:t>
            </a:r>
          </a:p>
        </p:txBody>
      </p:sp>
      <p:sp>
        <p:nvSpPr>
          <p:cNvPr id="419" name="Class 2…"/>
          <p:cNvSpPr txBox="1"/>
          <p:nvPr/>
        </p:nvSpPr>
        <p:spPr>
          <a:xfrm>
            <a:off x="1498600" y="6832600"/>
            <a:ext cx="2184400" cy="1663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Class 2</a:t>
            </a:r>
          </a:p>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probability (1-</a:t>
            </a:r>
            <a:r>
              <a:rPr i="1"/>
              <a:t>p</a:t>
            </a:r>
            <a:r>
              <a:t>)</a:t>
            </a:r>
          </a:p>
        </p:txBody>
      </p:sp>
      <p:pic>
        <p:nvPicPr>
          <p:cNvPr id="420" name="droppedImage.pdf" descr="droppedImage.pdf"/>
          <p:cNvPicPr>
            <a:picLocks noChangeAspect="1"/>
          </p:cNvPicPr>
          <p:nvPr/>
        </p:nvPicPr>
        <p:blipFill>
          <a:blip r:embed="rId3">
            <a:extLst/>
          </a:blip>
          <a:stretch>
            <a:fillRect/>
          </a:stretch>
        </p:blipFill>
        <p:spPr>
          <a:xfrm>
            <a:off x="5543550" y="2082969"/>
            <a:ext cx="3840585" cy="3721101"/>
          </a:xfrm>
          <a:prstGeom prst="rect">
            <a:avLst/>
          </a:prstGeom>
          <a:ln w="12700"/>
        </p:spPr>
      </p:pic>
      <p:pic>
        <p:nvPicPr>
          <p:cNvPr id="421" name="droppedImage.pdf" descr="droppedImage.pdf"/>
          <p:cNvPicPr>
            <a:picLocks noChangeAspect="1"/>
          </p:cNvPicPr>
          <p:nvPr/>
        </p:nvPicPr>
        <p:blipFill>
          <a:blip r:embed="rId3">
            <a:extLst/>
          </a:blip>
          <a:stretch>
            <a:fillRect/>
          </a:stretch>
        </p:blipFill>
        <p:spPr>
          <a:xfrm>
            <a:off x="5549900" y="5803900"/>
            <a:ext cx="3840585" cy="3721100"/>
          </a:xfrm>
          <a:prstGeom prst="rect">
            <a:avLst/>
          </a:prstGeom>
          <a:ln w="12700"/>
        </p:spPr>
      </p:pic>
      <p:sp>
        <p:nvSpPr>
          <p:cNvPr id="422" name="Very Expensive!"/>
          <p:cNvSpPr txBox="1"/>
          <p:nvPr/>
        </p:nvSpPr>
        <p:spPr>
          <a:xfrm>
            <a:off x="9588500" y="6210300"/>
            <a:ext cx="2603500" cy="1092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l" defTabSz="914400">
              <a:defRPr sz="3300">
                <a:solidFill>
                  <a:srgbClr val="1A0A53"/>
                </a:solidFill>
                <a:uFill>
                  <a:solidFill>
                    <a:srgbClr val="1A0A53"/>
                  </a:solidFill>
                </a:uFill>
                <a:latin typeface="Gill Sans"/>
                <a:ea typeface="Gill Sans"/>
                <a:cs typeface="Gill Sans"/>
                <a:sym typeface="Gill Sans"/>
              </a:defRPr>
            </a:lvl1pPr>
          </a:lstStyle>
          <a:p>
            <a:pPr>
              <a:defRPr>
                <a:effectLst/>
              </a:defRPr>
            </a:pPr>
            <a:r>
              <a:t>Very Expensive!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orrelations across Substances: Add Health"/>
          <p:cNvSpPr txBox="1">
            <a:spLocks noGrp="1"/>
          </p:cNvSpPr>
          <p:nvPr>
            <p:ph type="title"/>
          </p:nvPr>
        </p:nvSpPr>
        <p:spPr>
          <a:xfrm>
            <a:off x="952500" y="406400"/>
            <a:ext cx="11099800" cy="2120900"/>
          </a:xfrm>
          <a:prstGeom prst="rect">
            <a:avLst/>
          </a:prstGeom>
        </p:spPr>
        <p:txBody>
          <a:bodyPr lIns="0" tIns="0" rIns="0" bIns="0"/>
          <a:lstStyle>
            <a:lvl1pPr algn="ctr" defTabSz="502412">
              <a:defRPr sz="6880">
                <a:solidFill>
                  <a:srgbClr val="FFFDA9"/>
                </a:solidFill>
                <a:uFill>
                  <a:solidFill>
                    <a:srgbClr val="FFFDA9"/>
                  </a:solidFill>
                </a:uFill>
                <a:latin typeface="Helvetica Light"/>
                <a:ea typeface="Helvetica Light"/>
                <a:cs typeface="Helvetica Light"/>
                <a:sym typeface="Helvetica Light"/>
              </a:defRPr>
            </a:lvl1pPr>
          </a:lstStyle>
          <a:p>
            <a:pPr>
              <a:defRPr sz="1548">
                <a:solidFill>
                  <a:srgbClr val="000000"/>
                </a:solidFill>
                <a:effectLst/>
                <a:uFillTx/>
              </a:defRPr>
            </a:pPr>
            <a:r>
              <a:rPr sz="6880">
                <a:solidFill>
                  <a:srgbClr val="FFFDA9"/>
                </a:solidFill>
                <a:uFill>
                  <a:solidFill>
                    <a:srgbClr val="FFFDA9"/>
                  </a:solidFill>
                </a:uFill>
              </a:rPr>
              <a:t>Correlations across Substances: Add Health</a:t>
            </a:r>
          </a:p>
        </p:txBody>
      </p:sp>
      <p:graphicFrame>
        <p:nvGraphicFramePr>
          <p:cNvPr id="187" name="Table"/>
          <p:cNvGraphicFramePr/>
          <p:nvPr/>
        </p:nvGraphicFramePr>
        <p:xfrm>
          <a:off x="596900" y="3004608"/>
          <a:ext cx="11810999" cy="4639731"/>
        </p:xfrm>
        <a:graphic>
          <a:graphicData uri="http://schemas.openxmlformats.org/drawingml/2006/table">
            <a:tbl>
              <a:tblPr>
                <a:tableStyleId>{4C3C2611-4C71-4FC5-86AE-919BDF0F9419}</a:tableStyleId>
              </a:tblPr>
              <a:tblGrid>
                <a:gridCol w="2923403">
                  <a:extLst>
                    <a:ext uri="{9D8B030D-6E8A-4147-A177-3AD203B41FA5}">
                      <a16:colId xmlns:a16="http://schemas.microsoft.com/office/drawing/2014/main" val="20000"/>
                    </a:ext>
                  </a:extLst>
                </a:gridCol>
                <a:gridCol w="2921145">
                  <a:extLst>
                    <a:ext uri="{9D8B030D-6E8A-4147-A177-3AD203B41FA5}">
                      <a16:colId xmlns:a16="http://schemas.microsoft.com/office/drawing/2014/main" val="20001"/>
                    </a:ext>
                  </a:extLst>
                </a:gridCol>
                <a:gridCol w="2923403">
                  <a:extLst>
                    <a:ext uri="{9D8B030D-6E8A-4147-A177-3AD203B41FA5}">
                      <a16:colId xmlns:a16="http://schemas.microsoft.com/office/drawing/2014/main" val="20002"/>
                    </a:ext>
                  </a:extLst>
                </a:gridCol>
                <a:gridCol w="3043048">
                  <a:extLst>
                    <a:ext uri="{9D8B030D-6E8A-4147-A177-3AD203B41FA5}">
                      <a16:colId xmlns:a16="http://schemas.microsoft.com/office/drawing/2014/main" val="20003"/>
                    </a:ext>
                  </a:extLst>
                </a:gridCol>
              </a:tblGrid>
              <a:tr h="1167271">
                <a:tc>
                  <a:txBody>
                    <a:bodyPr/>
                    <a:lstStyle/>
                    <a:p>
                      <a:pPr marL="57799" algn="ctr" defTabSz="914400">
                        <a:defRPr sz="3400">
                          <a:latin typeface="Arial"/>
                          <a:ea typeface="Arial"/>
                          <a:cs typeface="Arial"/>
                          <a:sym typeface="Arial"/>
                        </a:defRPr>
                      </a:pPr>
                      <a:endParaRP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
Stimulants</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
Tranquilizers</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
Marijuana</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extLst>
                  <a:ext uri="{0D108BD9-81ED-4DB2-BD59-A6C34878D82A}">
                    <a16:rowId xmlns:a16="http://schemas.microsoft.com/office/drawing/2014/main" val="10000"/>
                  </a:ext>
                </a:extLst>
              </a:tr>
              <a:tr h="765386">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Stimulants</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1</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ctr" defTabSz="914400">
                        <a:defRPr sz="3400">
                          <a:latin typeface="Arial"/>
                          <a:ea typeface="Arial"/>
                          <a:cs typeface="Arial"/>
                          <a:sym typeface="Arial"/>
                        </a:defRPr>
                      </a:pPr>
                      <a:endParaRP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ctr" defTabSz="914400">
                        <a:defRPr sz="3400">
                          <a:latin typeface="Arial"/>
                          <a:ea typeface="Arial"/>
                          <a:cs typeface="Arial"/>
                          <a:sym typeface="Arial"/>
                        </a:defRPr>
                      </a:pPr>
                      <a:endParaRP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extLst>
                  <a:ext uri="{0D108BD9-81ED-4DB2-BD59-A6C34878D82A}">
                    <a16:rowId xmlns:a16="http://schemas.microsoft.com/office/drawing/2014/main" val="10001"/>
                  </a:ext>
                </a:extLst>
              </a:tr>
              <a:tr h="767644">
                <a:tc>
                  <a:txBody>
                    <a:bodyPr/>
                    <a:lstStyle/>
                    <a:p>
                      <a:pPr marL="57799" algn="l" defTabSz="914400">
                        <a:defRPr sz="1800">
                          <a:solidFill>
                            <a:srgbClr val="000000"/>
                          </a:solidFill>
                        </a:defRPr>
                      </a:pPr>
                      <a:r>
                        <a:rPr sz="3400">
                          <a:solidFill>
                            <a:srgbClr val="FFFFFF"/>
                          </a:solidFill>
                          <a:latin typeface="Arial"/>
                          <a:ea typeface="Arial"/>
                          <a:cs typeface="Arial"/>
                          <a:sym typeface="Arial"/>
                        </a:rPr>
                        <a:t>Tranquilizers</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0.74</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1</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tc>
                  <a:txBody>
                    <a:bodyPr/>
                    <a:lstStyle/>
                    <a:p>
                      <a:pPr marL="57799" algn="ctr" defTabSz="914400">
                        <a:defRPr sz="3400">
                          <a:latin typeface="Arial"/>
                          <a:ea typeface="Arial"/>
                          <a:cs typeface="Arial"/>
                          <a:sym typeface="Arial"/>
                        </a:defRPr>
                      </a:pPr>
                      <a:endParaRP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cap="rnd">
                      <a:solidFill>
                        <a:srgbClr val="C0C0C0"/>
                      </a:solidFill>
                    </a:lnB>
                  </a:tcPr>
                </a:tc>
                <a:extLst>
                  <a:ext uri="{0D108BD9-81ED-4DB2-BD59-A6C34878D82A}">
                    <a16:rowId xmlns:a16="http://schemas.microsoft.com/office/drawing/2014/main" val="10002"/>
                  </a:ext>
                </a:extLst>
              </a:tr>
              <a:tr h="668302">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Marijuana</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0.63</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0.66</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a:solidFill>
                        <a:srgbClr val="C0C0C0"/>
                      </a:solidFill>
                    </a:lnB>
                  </a:tcPr>
                </a:tc>
                <a:tc>
                  <a:txBody>
                    <a:bodyPr/>
                    <a:lstStyle/>
                    <a:p>
                      <a:pPr marL="57799" algn="just" defTabSz="914400">
                        <a:defRPr sz="1800">
                          <a:solidFill>
                            <a:srgbClr val="000000"/>
                          </a:solidFill>
                        </a:defRPr>
                      </a:pPr>
                      <a:r>
                        <a:rPr sz="3400">
                          <a:solidFill>
                            <a:srgbClr val="FFFFFF"/>
                          </a:solidFill>
                          <a:latin typeface="Arial"/>
                          <a:ea typeface="Arial"/>
                          <a:cs typeface="Arial"/>
                          <a:sym typeface="Arial"/>
                        </a:rPr>
                        <a:t>1</a:t>
                      </a:r>
                    </a:p>
                  </a:txBody>
                  <a:tcPr marL="50800" marR="50800" marT="50800" marB="50800" anchor="ctr" horzOverflow="overflow">
                    <a:lnL w="12700" cap="rnd">
                      <a:solidFill>
                        <a:srgbClr val="C0C0C0"/>
                      </a:solidFill>
                    </a:lnL>
                    <a:lnR w="12700" cap="rnd">
                      <a:solidFill>
                        <a:srgbClr val="C0C0C0"/>
                      </a:solidFill>
                    </a:lnR>
                    <a:lnT w="12700" cap="rnd">
                      <a:solidFill>
                        <a:srgbClr val="C0C0C0"/>
                      </a:solidFill>
                    </a:lnT>
                    <a:lnB w="12700">
                      <a:solidFill>
                        <a:srgbClr val="C0C0C0"/>
                      </a:solidFill>
                    </a:lnB>
                  </a:tcPr>
                </a:tc>
                <a:extLst>
                  <a:ext uri="{0D108BD9-81ED-4DB2-BD59-A6C34878D82A}">
                    <a16:rowId xmlns:a16="http://schemas.microsoft.com/office/drawing/2014/main" val="10003"/>
                  </a:ext>
                </a:extLst>
              </a:tr>
              <a:tr h="1271128">
                <a:tc>
                  <a:txBody>
                    <a:bodyPr/>
                    <a:lstStyle/>
                    <a:p>
                      <a:pPr marL="57799" algn="l" defTabSz="914400">
                        <a:defRPr sz="1800">
                          <a:solidFill>
                            <a:srgbClr val="000000"/>
                          </a:solidFill>
                        </a:defRPr>
                      </a:pPr>
                      <a:r>
                        <a:rPr sz="3400">
                          <a:solidFill>
                            <a:srgbClr val="FFFFFF"/>
                          </a:solidFill>
                          <a:latin typeface="Arial"/>
                          <a:ea typeface="Arial"/>
                          <a:cs typeface="Arial"/>
                          <a:sym typeface="Arial"/>
                        </a:rPr>
                        <a:t>Factor Loadings</a:t>
                      </a:r>
                    </a:p>
                  </a:txBody>
                  <a:tcPr marL="50800" marR="50800" marT="50800" marB="50800" anchor="ctr" horzOverflow="overflow">
                    <a:lnL w="12700" cap="rnd">
                      <a:solidFill>
                        <a:srgbClr val="C0C0C0"/>
                      </a:solidFill>
                    </a:lnL>
                    <a:lnR w="12700" cap="rnd">
                      <a:solidFill>
                        <a:srgbClr val="C0C0C0"/>
                      </a:solidFill>
                    </a:lnR>
                    <a:lnT w="12700">
                      <a:solidFill>
                        <a:srgbClr val="C0C0C0"/>
                      </a:solidFill>
                    </a:lnT>
                    <a:lnB w="12700" cap="rnd">
                      <a:solidFill>
                        <a:srgbClr val="C0C0C0"/>
                      </a:solidFill>
                    </a:lnB>
                  </a:tcPr>
                </a:tc>
                <a:tc>
                  <a:txBody>
                    <a:bodyPr/>
                    <a:lstStyle/>
                    <a:p>
                      <a:pPr marL="57799" algn="l" defTabSz="914400">
                        <a:defRPr sz="1800">
                          <a:solidFill>
                            <a:srgbClr val="000000"/>
                          </a:solidFill>
                        </a:defRPr>
                      </a:pPr>
                      <a:r>
                        <a:rPr sz="3400">
                          <a:solidFill>
                            <a:srgbClr val="FFB5AF"/>
                          </a:solidFill>
                          <a:latin typeface="Arial"/>
                          <a:ea typeface="Arial"/>
                          <a:cs typeface="Arial"/>
                          <a:sym typeface="Arial"/>
                        </a:rPr>
                        <a:t>0.84</a:t>
                      </a:r>
                    </a:p>
                  </a:txBody>
                  <a:tcPr marL="50800" marR="50800" marT="50800" marB="50800" anchor="ctr" horzOverflow="overflow">
                    <a:lnL w="12700" cap="rnd">
                      <a:solidFill>
                        <a:srgbClr val="C0C0C0"/>
                      </a:solidFill>
                    </a:lnL>
                    <a:lnR w="12700" cap="rnd">
                      <a:solidFill>
                        <a:srgbClr val="C0C0C0"/>
                      </a:solidFill>
                    </a:lnR>
                    <a:lnT w="12700">
                      <a:solidFill>
                        <a:srgbClr val="C0C0C0"/>
                      </a:solidFill>
                    </a:lnT>
                    <a:lnB w="12700" cap="rnd">
                      <a:solidFill>
                        <a:srgbClr val="C0C0C0"/>
                      </a:solidFill>
                    </a:lnB>
                  </a:tcPr>
                </a:tc>
                <a:tc>
                  <a:txBody>
                    <a:bodyPr/>
                    <a:lstStyle/>
                    <a:p>
                      <a:pPr marL="57799" algn="l" defTabSz="914400">
                        <a:defRPr sz="1800">
                          <a:solidFill>
                            <a:srgbClr val="000000"/>
                          </a:solidFill>
                        </a:defRPr>
                      </a:pPr>
                      <a:r>
                        <a:rPr sz="3400">
                          <a:solidFill>
                            <a:srgbClr val="FFB5AF"/>
                          </a:solidFill>
                          <a:latin typeface="Arial"/>
                          <a:ea typeface="Arial"/>
                          <a:cs typeface="Arial"/>
                          <a:sym typeface="Arial"/>
                        </a:rPr>
                        <a:t>0.87</a:t>
                      </a:r>
                    </a:p>
                  </a:txBody>
                  <a:tcPr marL="50800" marR="50800" marT="50800" marB="50800" anchor="ctr" horzOverflow="overflow">
                    <a:lnL w="12700" cap="rnd">
                      <a:solidFill>
                        <a:srgbClr val="C0C0C0"/>
                      </a:solidFill>
                    </a:lnL>
                    <a:lnR w="12700" cap="rnd">
                      <a:solidFill>
                        <a:srgbClr val="C0C0C0"/>
                      </a:solidFill>
                    </a:lnR>
                    <a:lnT w="12700">
                      <a:solidFill>
                        <a:srgbClr val="C0C0C0"/>
                      </a:solidFill>
                    </a:lnT>
                    <a:lnB w="12700" cap="rnd">
                      <a:solidFill>
                        <a:srgbClr val="C0C0C0"/>
                      </a:solidFill>
                    </a:lnB>
                  </a:tcPr>
                </a:tc>
                <a:tc>
                  <a:txBody>
                    <a:bodyPr/>
                    <a:lstStyle/>
                    <a:p>
                      <a:pPr marL="57799" algn="l" defTabSz="914400">
                        <a:defRPr sz="1800">
                          <a:solidFill>
                            <a:srgbClr val="000000"/>
                          </a:solidFill>
                        </a:defRPr>
                      </a:pPr>
                      <a:r>
                        <a:rPr sz="3400">
                          <a:solidFill>
                            <a:srgbClr val="FFB5AF"/>
                          </a:solidFill>
                          <a:latin typeface="Arial"/>
                          <a:ea typeface="Arial"/>
                          <a:cs typeface="Arial"/>
                          <a:sym typeface="Arial"/>
                        </a:rPr>
                        <a:t>0.75</a:t>
                      </a:r>
                    </a:p>
                  </a:txBody>
                  <a:tcPr marL="50800" marR="50800" marT="50800" marB="50800" anchor="ctr" horzOverflow="overflow">
                    <a:lnL w="12700" cap="rnd">
                      <a:solidFill>
                        <a:srgbClr val="C0C0C0"/>
                      </a:solidFill>
                    </a:lnL>
                    <a:lnR w="12700" cap="rnd">
                      <a:solidFill>
                        <a:srgbClr val="C0C0C0"/>
                      </a:solidFill>
                    </a:lnR>
                    <a:lnT w="12700">
                      <a:solidFill>
                        <a:srgbClr val="C0C0C0"/>
                      </a:solidFill>
                    </a:lnT>
                    <a:lnB w="12700" cap="rnd">
                      <a:solidFill>
                        <a:srgbClr val="C0C0C0"/>
                      </a:solidFill>
                    </a:lnB>
                  </a:tcPr>
                </a:tc>
                <a:extLst>
                  <a:ext uri="{0D108BD9-81ED-4DB2-BD59-A6C34878D82A}">
                    <a16:rowId xmlns:a16="http://schemas.microsoft.com/office/drawing/2014/main" val="10004"/>
                  </a:ext>
                </a:extLst>
              </a:tr>
            </a:tbl>
          </a:graphicData>
        </a:graphic>
      </p:graphicFrame>
      <p:sp>
        <p:nvSpPr>
          <p:cNvPr id="188" name="Aged 18-26; N=864"/>
          <p:cNvSpPr txBox="1"/>
          <p:nvPr/>
        </p:nvSpPr>
        <p:spPr>
          <a:xfrm>
            <a:off x="3361258" y="9588499"/>
            <a:ext cx="4402685"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Helvetica Light"/>
                <a:ea typeface="Helvetica Light"/>
                <a:cs typeface="Helvetica Light"/>
                <a:sym typeface="Helvetica Light"/>
              </a:defRPr>
            </a:lvl1pPr>
          </a:lstStyle>
          <a:p>
            <a:pPr>
              <a:defRPr>
                <a:effectLst/>
              </a:defRPr>
            </a:pPr>
            <a:r>
              <a:t>Aged 18-26; N=864</a:t>
            </a:r>
          </a:p>
        </p:txBody>
      </p:sp>
      <p:sp>
        <p:nvSpPr>
          <p:cNvPr id="189" name="Medland &amp; Neale (2010) An integrated phenomic approach to multivariate allelic association.  European Journal of Human Genetics18:233–239"/>
          <p:cNvSpPr txBox="1"/>
          <p:nvPr/>
        </p:nvSpPr>
        <p:spPr>
          <a:xfrm>
            <a:off x="590550" y="8108987"/>
            <a:ext cx="11823700" cy="1511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3100">
                <a:solidFill>
                  <a:srgbClr val="FF0000"/>
                </a:solidFill>
                <a:latin typeface="Helvetica Light"/>
                <a:ea typeface="Helvetica Light"/>
                <a:cs typeface="Helvetica Light"/>
                <a:sym typeface="Helvetica Light"/>
              </a:defRPr>
            </a:lvl1pPr>
          </a:lstStyle>
          <a:p>
            <a:pPr>
              <a:defRPr>
                <a:effectLst/>
              </a:defRPr>
            </a:pPr>
            <a:r>
              <a:t>Medland &amp; Neale (2010) An integrated phenomic approach to multivariate allelic association.  European Journal of Human Genetics18:233–239</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Growth Curve Mixture Model"/>
          <p:cNvSpPr txBox="1">
            <a:spLocks noGrp="1"/>
          </p:cNvSpPr>
          <p:nvPr>
            <p:ph type="title"/>
          </p:nvPr>
        </p:nvSpPr>
        <p:spPr>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Growth Curve Mixture Model</a:t>
            </a:r>
          </a:p>
        </p:txBody>
      </p:sp>
      <p:sp>
        <p:nvSpPr>
          <p:cNvPr id="425" name="Body"/>
          <p:cNvSpPr txBox="1">
            <a:spLocks noGrp="1"/>
          </p:cNvSpPr>
          <p:nvPr>
            <p:ph type="body" idx="1"/>
          </p:nvPr>
        </p:nvSpPr>
        <p:spPr>
          <a:prstGeom prst="rect">
            <a:avLst/>
          </a:prstGeom>
        </p:spPr>
        <p:txBody>
          <a:bodyPr/>
          <a:lstStyle/>
          <a:p>
            <a:pPr marL="474133" indent="-474133" defTabSz="914400">
              <a:buBlip>
                <a:blip r:embed="rId2"/>
              </a:buBlip>
              <a:defRPr sz="4200">
                <a:effectLst/>
                <a:uFill>
                  <a:solidFill>
                    <a:srgbClr val="FFFFFF"/>
                  </a:solidFill>
                </a:uFill>
                <a:latin typeface="Gill Sans"/>
                <a:ea typeface="Gill Sans"/>
                <a:cs typeface="Gill Sans"/>
                <a:sym typeface="Gill Sans"/>
              </a:defRPr>
            </a:pPr>
            <a:endParaRPr/>
          </a:p>
        </p:txBody>
      </p:sp>
      <p:sp>
        <p:nvSpPr>
          <p:cNvPr id="426" name="Rounded Rectangle"/>
          <p:cNvSpPr/>
          <p:nvPr/>
        </p:nvSpPr>
        <p:spPr>
          <a:xfrm>
            <a:off x="1333500" y="1701800"/>
            <a:ext cx="10337800" cy="7924800"/>
          </a:xfrm>
          <a:prstGeom prst="roundRect">
            <a:avLst>
              <a:gd name="adj" fmla="val 2403"/>
            </a:avLst>
          </a:prstGeom>
          <a:solidFill>
            <a:srgbClr val="FFFFFF"/>
          </a:solidFill>
          <a:ln w="12700"/>
          <a:effectLst>
            <a:outerShdw blurRad="76200" rotWithShape="0">
              <a:srgbClr val="000000">
                <a:alpha val="79998"/>
              </a:srgbClr>
            </a:outerShdw>
          </a:effectLst>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sp>
        <p:nvSpPr>
          <p:cNvPr id="427" name="Text"/>
          <p:cNvSpPr txBox="1"/>
          <p:nvPr/>
        </p:nvSpPr>
        <p:spPr>
          <a:xfrm>
            <a:off x="6286500" y="4737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28" name="Text"/>
          <p:cNvSpPr txBox="1"/>
          <p:nvPr/>
        </p:nvSpPr>
        <p:spPr>
          <a:xfrm>
            <a:off x="6413500" y="4864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29" name="Text"/>
          <p:cNvSpPr txBox="1"/>
          <p:nvPr/>
        </p:nvSpPr>
        <p:spPr>
          <a:xfrm>
            <a:off x="6540500" y="4991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30" name="Class 1…"/>
          <p:cNvSpPr txBox="1"/>
          <p:nvPr/>
        </p:nvSpPr>
        <p:spPr>
          <a:xfrm>
            <a:off x="1498600" y="3111500"/>
            <a:ext cx="2184400" cy="166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Class 1</a:t>
            </a:r>
          </a:p>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probability </a:t>
            </a:r>
            <a:r>
              <a:rPr i="1"/>
              <a:t>p</a:t>
            </a:r>
          </a:p>
        </p:txBody>
      </p:sp>
      <p:sp>
        <p:nvSpPr>
          <p:cNvPr id="431" name="Class 2…"/>
          <p:cNvSpPr txBox="1"/>
          <p:nvPr/>
        </p:nvSpPr>
        <p:spPr>
          <a:xfrm>
            <a:off x="1498600" y="6832600"/>
            <a:ext cx="2184400" cy="1663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Class 2</a:t>
            </a:r>
          </a:p>
          <a:p>
            <a:pPr marL="40639" marR="40639" algn="l" defTabSz="914400">
              <a:defRPr sz="3600">
                <a:solidFill>
                  <a:srgbClr val="1A0A53"/>
                </a:solidFill>
                <a:effectLst/>
                <a:uFill>
                  <a:solidFill>
                    <a:srgbClr val="1A0A53"/>
                  </a:solidFill>
                </a:uFill>
                <a:latin typeface="Gill Sans"/>
                <a:ea typeface="Gill Sans"/>
                <a:cs typeface="Gill Sans"/>
                <a:sym typeface="Gill Sans"/>
              </a:defRPr>
            </a:pPr>
            <a:r>
              <a:t>probability (1-</a:t>
            </a:r>
            <a:r>
              <a:rPr i="1"/>
              <a:t>p</a:t>
            </a:r>
            <a:r>
              <a:t>)</a:t>
            </a:r>
          </a:p>
        </p:txBody>
      </p:sp>
      <p:pic>
        <p:nvPicPr>
          <p:cNvPr id="432" name="droppedImage.pdf" descr="droppedImage.pdf"/>
          <p:cNvPicPr>
            <a:picLocks noChangeAspect="1"/>
          </p:cNvPicPr>
          <p:nvPr/>
        </p:nvPicPr>
        <p:blipFill>
          <a:blip r:embed="rId3">
            <a:extLst/>
          </a:blip>
          <a:stretch>
            <a:fillRect/>
          </a:stretch>
        </p:blipFill>
        <p:spPr>
          <a:xfrm>
            <a:off x="5295900" y="1741128"/>
            <a:ext cx="3225801" cy="3750436"/>
          </a:xfrm>
          <a:prstGeom prst="rect">
            <a:avLst/>
          </a:prstGeom>
          <a:ln w="12700"/>
        </p:spPr>
      </p:pic>
      <p:pic>
        <p:nvPicPr>
          <p:cNvPr id="433" name="droppedImage.pdf" descr="droppedImage.pdf"/>
          <p:cNvPicPr>
            <a:picLocks noChangeAspect="1"/>
          </p:cNvPicPr>
          <p:nvPr/>
        </p:nvPicPr>
        <p:blipFill>
          <a:blip r:embed="rId3">
            <a:extLst/>
          </a:blip>
          <a:stretch>
            <a:fillRect/>
          </a:stretch>
        </p:blipFill>
        <p:spPr>
          <a:xfrm>
            <a:off x="5295900" y="5537200"/>
            <a:ext cx="3225801" cy="3750436"/>
          </a:xfrm>
          <a:prstGeom prst="rect">
            <a:avLst/>
          </a:prstGeom>
          <a:ln w="12700"/>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gime Switching Model"/>
          <p:cNvSpPr txBox="1">
            <a:spLocks noGrp="1"/>
          </p:cNvSpPr>
          <p:nvPr>
            <p:ph type="title"/>
          </p:nvPr>
        </p:nvSpPr>
        <p:spPr>
          <a:xfrm>
            <a:off x="787400" y="164662"/>
            <a:ext cx="11430000" cy="1273307"/>
          </a:xfrm>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Regime Switching Model</a:t>
            </a:r>
          </a:p>
        </p:txBody>
      </p:sp>
      <p:sp>
        <p:nvSpPr>
          <p:cNvPr id="436" name="Rounded Rectangle"/>
          <p:cNvSpPr/>
          <p:nvPr/>
        </p:nvSpPr>
        <p:spPr>
          <a:xfrm>
            <a:off x="1333500" y="1625600"/>
            <a:ext cx="10337800" cy="7924800"/>
          </a:xfrm>
          <a:prstGeom prst="roundRect">
            <a:avLst>
              <a:gd name="adj" fmla="val 2403"/>
            </a:avLst>
          </a:prstGeom>
          <a:solidFill>
            <a:srgbClr val="FFFFFF"/>
          </a:solidFill>
          <a:ln w="12700"/>
          <a:effectLst>
            <a:outerShdw blurRad="76200" rotWithShape="0">
              <a:srgbClr val="000000">
                <a:alpha val="79998"/>
              </a:srgbClr>
            </a:outerShdw>
          </a:effectLst>
        </p:spPr>
        <p:txBody>
          <a:bodyPr lIns="50800" tIns="50800" rIns="50800" bIns="50800" anchor="ctr"/>
          <a:lstStyle/>
          <a:p>
            <a:pPr marL="40639" marR="40639" algn="l" defTabSz="914400">
              <a:defRPr sz="1200">
                <a:effectLst/>
                <a:uFill>
                  <a:solidFill>
                    <a:srgbClr val="FFFFFF"/>
                  </a:solidFill>
                </a:uFill>
                <a:latin typeface="Gill Sans"/>
                <a:ea typeface="Gill Sans"/>
                <a:cs typeface="Gill Sans"/>
                <a:sym typeface="Gill Sans"/>
              </a:defRPr>
            </a:pPr>
            <a:endParaRPr/>
          </a:p>
        </p:txBody>
      </p:sp>
      <p:sp>
        <p:nvSpPr>
          <p:cNvPr id="437" name="Text"/>
          <p:cNvSpPr txBox="1"/>
          <p:nvPr/>
        </p:nvSpPr>
        <p:spPr>
          <a:xfrm>
            <a:off x="6286500" y="4737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38" name="Text"/>
          <p:cNvSpPr txBox="1"/>
          <p:nvPr/>
        </p:nvSpPr>
        <p:spPr>
          <a:xfrm>
            <a:off x="6413500" y="4864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sp>
        <p:nvSpPr>
          <p:cNvPr id="439" name="Text"/>
          <p:cNvSpPr txBox="1"/>
          <p:nvPr/>
        </p:nvSpPr>
        <p:spPr>
          <a:xfrm>
            <a:off x="6540500" y="4991100"/>
            <a:ext cx="424096" cy="27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39" marR="40639" algn="l" defTabSz="914400">
              <a:defRPr sz="1200">
                <a:uFill>
                  <a:solidFill>
                    <a:srgbClr val="FFFFFF"/>
                  </a:solidFill>
                </a:uFill>
                <a:latin typeface="Gill Sans"/>
                <a:ea typeface="Gill Sans"/>
                <a:cs typeface="Gill Sans"/>
                <a:sym typeface="Gill Sans"/>
              </a:defRPr>
            </a:lvl1pPr>
          </a:lstStyle>
          <a:p>
            <a:pPr>
              <a:defRPr>
                <a:effectLst/>
              </a:defRPr>
            </a:pPr>
            <a:r>
              <a:t>Text</a:t>
            </a:r>
          </a:p>
        </p:txBody>
      </p:sp>
      <p:pic>
        <p:nvPicPr>
          <p:cNvPr id="440" name="droppedImage.pdf" descr="droppedImage.pdf"/>
          <p:cNvPicPr>
            <a:picLocks noChangeAspect="1"/>
          </p:cNvPicPr>
          <p:nvPr/>
        </p:nvPicPr>
        <p:blipFill>
          <a:blip r:embed="rId2">
            <a:extLst/>
          </a:blip>
          <a:stretch>
            <a:fillRect/>
          </a:stretch>
        </p:blipFill>
        <p:spPr>
          <a:xfrm>
            <a:off x="2457450" y="1460500"/>
            <a:ext cx="8331200" cy="8331200"/>
          </a:xfrm>
          <a:prstGeom prst="rect">
            <a:avLst/>
          </a:prstGeom>
          <a:ln w="12700"/>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Obligate Missingness"/>
          <p:cNvSpPr txBox="1">
            <a:spLocks noGrp="1"/>
          </p:cNvSpPr>
          <p:nvPr>
            <p:ph type="title"/>
          </p:nvPr>
        </p:nvSpPr>
        <p:spPr>
          <a:xfrm>
            <a:off x="787400" y="240862"/>
            <a:ext cx="11430000" cy="1923785"/>
          </a:xfrm>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Obligate Missingness</a:t>
            </a:r>
          </a:p>
        </p:txBody>
      </p:sp>
      <p:sp>
        <p:nvSpPr>
          <p:cNvPr id="443" name="Estimating correlation between Stem and Probe…"/>
          <p:cNvSpPr txBox="1">
            <a:spLocks noGrp="1"/>
          </p:cNvSpPr>
          <p:nvPr>
            <p:ph type="body" idx="1"/>
          </p:nvPr>
        </p:nvSpPr>
        <p:spPr>
          <a:xfrm>
            <a:off x="826457" y="1753037"/>
            <a:ext cx="11351886" cy="7480765"/>
          </a:xfrm>
          <a:prstGeom prst="rect">
            <a:avLst/>
          </a:prstGeom>
        </p:spPr>
        <p:txBody>
          <a:bodyPr/>
          <a:lstStyle/>
          <a:p>
            <a:pPr>
              <a:buBlip>
                <a:blip r:embed="rId2"/>
              </a:buBlip>
              <a:defRPr sz="3100"/>
            </a:pPr>
            <a:r>
              <a:t>Estimating correlation between Stem and Probe</a:t>
            </a:r>
          </a:p>
          <a:p>
            <a:pPr lvl="1">
              <a:buBlip>
                <a:blip r:embed="rId2"/>
              </a:buBlip>
              <a:defRPr sz="3100"/>
            </a:pPr>
            <a:r>
              <a:t>3+ categories of Stem and at least 2 lead to probe</a:t>
            </a:r>
          </a:p>
          <a:p>
            <a:pPr lvl="1">
              <a:buBlip>
                <a:blip r:embed="rId2"/>
              </a:buBlip>
              <a:defRPr sz="3100"/>
            </a:pPr>
            <a:r>
              <a:t>2 binary Stem items and endorsing either or both = probe</a:t>
            </a:r>
          </a:p>
          <a:p>
            <a:pPr lvl="1">
              <a:buBlip>
                <a:blip r:embed="rId2"/>
              </a:buBlip>
              <a:defRPr sz="3100"/>
            </a:pPr>
            <a:r>
              <a:t>Binary Stem but collected from relatives who correlate &lt; 1</a:t>
            </a:r>
          </a:p>
          <a:p>
            <a:pPr lvl="1">
              <a:buBlip>
                <a:blip r:embed="rId2"/>
              </a:buBlip>
              <a:defRPr sz="3100"/>
            </a:pPr>
            <a:endParaRPr/>
          </a:p>
          <a:p>
            <a:pPr>
              <a:buBlip>
                <a:blip r:embed="rId2"/>
              </a:buBlip>
              <a:defRPr sz="3100"/>
            </a:pPr>
            <a:r>
              <a:t>Do not mark missing probes as zero!  Usually causes inflated item correlations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Obligate Missingness"/>
          <p:cNvSpPr txBox="1">
            <a:spLocks noGrp="1"/>
          </p:cNvSpPr>
          <p:nvPr>
            <p:ph type="title"/>
          </p:nvPr>
        </p:nvSpPr>
        <p:spPr>
          <a:xfrm>
            <a:off x="787400" y="240862"/>
            <a:ext cx="11430000" cy="1923785"/>
          </a:xfrm>
          <a:prstGeom prst="rect">
            <a:avLst/>
          </a:prstGeom>
        </p:spPr>
        <p:txBody>
          <a:bodyPr/>
          <a:lstStyle>
            <a:lvl1pPr algn="ct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Obligate Missingness</a:t>
            </a:r>
          </a:p>
        </p:txBody>
      </p:sp>
      <p:sp>
        <p:nvSpPr>
          <p:cNvPr id="446" name="Stem: Have you ever used cocaine? 0/1/2…"/>
          <p:cNvSpPr txBox="1">
            <a:spLocks noGrp="1"/>
          </p:cNvSpPr>
          <p:nvPr>
            <p:ph type="body" sz="half" idx="1"/>
          </p:nvPr>
        </p:nvSpPr>
        <p:spPr>
          <a:xfrm>
            <a:off x="355600" y="1753037"/>
            <a:ext cx="3977531" cy="7480765"/>
          </a:xfrm>
          <a:prstGeom prst="rect">
            <a:avLst/>
          </a:prstGeom>
        </p:spPr>
        <p:txBody>
          <a:bodyPr/>
          <a:lstStyle/>
          <a:p>
            <a:pPr>
              <a:buBlip>
                <a:blip r:embed="rId2"/>
              </a:buBlip>
              <a:defRPr sz="3100"/>
            </a:pPr>
            <a:r>
              <a:t>Stem: Have you ever used cocaine? 0/1/2</a:t>
            </a:r>
          </a:p>
          <a:p>
            <a:pPr>
              <a:buBlip>
                <a:blip r:embed="rId2"/>
              </a:buBlip>
              <a:defRPr sz="3100"/>
            </a:pPr>
            <a:r>
              <a:t>Probe: Was it difficult to cut down or quit?</a:t>
            </a:r>
          </a:p>
          <a:p>
            <a:pPr>
              <a:buBlip>
                <a:blip r:embed="rId2"/>
              </a:buBlip>
              <a:defRPr sz="3100"/>
            </a:pPr>
            <a:r>
              <a:t>Probe items are MAR conditional on Stem being 1 or 2</a:t>
            </a:r>
          </a:p>
          <a:p>
            <a:pPr>
              <a:buBlip>
                <a:blip r:embed="rId2"/>
              </a:buBlip>
              <a:defRPr sz="3100"/>
            </a:pPr>
            <a:r>
              <a:t>WLS but not ML drastically attenuate correlation estimate</a:t>
            </a:r>
          </a:p>
          <a:p>
            <a:pPr>
              <a:buBlip>
                <a:blip r:embed="rId2"/>
              </a:buBlip>
              <a:defRPr sz="3100"/>
            </a:pPr>
            <a:r>
              <a:t>Must code probes as missing!</a:t>
            </a:r>
          </a:p>
        </p:txBody>
      </p:sp>
      <p:sp>
        <p:nvSpPr>
          <p:cNvPr id="447" name="Rectangle"/>
          <p:cNvSpPr/>
          <p:nvPr/>
        </p:nvSpPr>
        <p:spPr>
          <a:xfrm>
            <a:off x="4775200" y="1983325"/>
            <a:ext cx="8154184" cy="7811218"/>
          </a:xfrm>
          <a:prstGeom prst="rect">
            <a:avLst/>
          </a:prstGeom>
          <a:solidFill>
            <a:srgbClr val="FFFFFF"/>
          </a:solidFill>
          <a:ln w="12700">
            <a:miter lim="400000"/>
          </a:ln>
        </p:spPr>
        <p:txBody>
          <a:bodyPr lIns="50800" tIns="50800" rIns="50800" bIns="50800" anchor="ctr"/>
          <a:lstStyle/>
          <a:p>
            <a:pPr>
              <a:defRPr sz="3600"/>
            </a:pPr>
            <a:endParaRPr/>
          </a:p>
        </p:txBody>
      </p:sp>
      <p:pic>
        <p:nvPicPr>
          <p:cNvPr id="448" name="Image" descr="Image"/>
          <p:cNvPicPr>
            <a:picLocks noChangeAspect="1"/>
          </p:cNvPicPr>
          <p:nvPr/>
        </p:nvPicPr>
        <p:blipFill>
          <a:blip r:embed="rId3">
            <a:extLst/>
          </a:blip>
          <a:stretch>
            <a:fillRect/>
          </a:stretch>
        </p:blipFill>
        <p:spPr>
          <a:xfrm>
            <a:off x="5076667" y="1893764"/>
            <a:ext cx="7811781" cy="7811218"/>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Genetic Correlations Vary with Age 8-18yrs, Giedd Study N~700"/>
          <p:cNvSpPr txBox="1">
            <a:spLocks noGrp="1"/>
          </p:cNvSpPr>
          <p:nvPr>
            <p:ph type="title"/>
          </p:nvPr>
        </p:nvSpPr>
        <p:spPr>
          <a:xfrm>
            <a:off x="787400" y="240862"/>
            <a:ext cx="11430000" cy="1859327"/>
          </a:xfrm>
          <a:prstGeom prst="rect">
            <a:avLst/>
          </a:prstGeom>
        </p:spPr>
        <p:txBody>
          <a:bodyPr/>
          <a:lstStyle>
            <a:lvl1pPr algn="ctr">
              <a:defRPr sz="57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Genetic Correlations Vary with Age 8-18yrs, Giedd Study N~700</a:t>
            </a:r>
          </a:p>
        </p:txBody>
      </p:sp>
      <p:sp>
        <p:nvSpPr>
          <p:cNvPr id="451" name="Body"/>
          <p:cNvSpPr txBox="1">
            <a:spLocks noGrp="1"/>
          </p:cNvSpPr>
          <p:nvPr>
            <p:ph type="body" idx="1"/>
          </p:nvPr>
        </p:nvSpPr>
        <p:spPr>
          <a:prstGeom prst="rect">
            <a:avLst/>
          </a:prstGeom>
        </p:spPr>
        <p:txBody>
          <a:bodyPr/>
          <a:lstStyle/>
          <a:p>
            <a:pPr>
              <a:buBlip>
                <a:blip r:embed="rId4"/>
              </a:buBlip>
            </a:pPr>
            <a:endParaRPr/>
          </a:p>
        </p:txBody>
      </p:sp>
      <p:pic>
        <p:nvPicPr>
          <p:cNvPr id="2" name="bhz007_Movie_5_rG_left.mp4">
            <a:hlinkClick r:id="" action="ppaction://media"/>
            <a:extLst>
              <a:ext uri="{FF2B5EF4-FFF2-40B4-BE49-F238E27FC236}">
                <a16:creationId xmlns:a16="http://schemas.microsoft.com/office/drawing/2014/main" id="{68D63CFA-B5AB-3B40-9D33-3DAB028FCA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400" y="2100189"/>
            <a:ext cx="12192000" cy="6858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5AFB-0680-4D4E-BC1D-19F2342B292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8EE34C-E8F9-6446-9754-96E6E9482FE2}"/>
              </a:ext>
            </a:extLst>
          </p:cNvPr>
          <p:cNvSpPr>
            <a:spLocks noGrp="1"/>
          </p:cNvSpPr>
          <p:nvPr>
            <p:ph type="body" idx="1"/>
          </p:nvPr>
        </p:nvSpPr>
        <p:spPr/>
        <p:txBody>
          <a:bodyPr/>
          <a:lstStyle/>
          <a:p>
            <a:endParaRPr lang="en-US"/>
          </a:p>
        </p:txBody>
      </p:sp>
      <p:sp>
        <p:nvSpPr>
          <p:cNvPr id="6" name="Rectangle 5">
            <a:extLst>
              <a:ext uri="{FF2B5EF4-FFF2-40B4-BE49-F238E27FC236}">
                <a16:creationId xmlns:a16="http://schemas.microsoft.com/office/drawing/2014/main" id="{DCFCC4C6-25A3-F143-B851-73F99D034AEB}"/>
              </a:ext>
            </a:extLst>
          </p:cNvPr>
          <p:cNvSpPr/>
          <p:nvPr/>
        </p:nvSpPr>
        <p:spPr>
          <a:xfrm>
            <a:off x="429491" y="429491"/>
            <a:ext cx="12288982" cy="8908473"/>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endParaRPr>
          </a:p>
        </p:txBody>
      </p:sp>
      <p:pic>
        <p:nvPicPr>
          <p:cNvPr id="7" name="Picture 6">
            <a:extLst>
              <a:ext uri="{FF2B5EF4-FFF2-40B4-BE49-F238E27FC236}">
                <a16:creationId xmlns:a16="http://schemas.microsoft.com/office/drawing/2014/main" id="{60848ED2-8900-D145-8A94-03CB0D7BCA5C}"/>
              </a:ext>
            </a:extLst>
          </p:cNvPr>
          <p:cNvPicPr>
            <a:picLocks noChangeAspect="1"/>
          </p:cNvPicPr>
          <p:nvPr/>
        </p:nvPicPr>
        <p:blipFill>
          <a:blip r:embed="rId2"/>
          <a:stretch>
            <a:fillRect/>
          </a:stretch>
        </p:blipFill>
        <p:spPr>
          <a:xfrm>
            <a:off x="1778477" y="1206937"/>
            <a:ext cx="10438923" cy="7706588"/>
          </a:xfrm>
          <a:prstGeom prst="rect">
            <a:avLst/>
          </a:prstGeom>
        </p:spPr>
      </p:pic>
    </p:spTree>
    <p:extLst>
      <p:ext uri="{BB962C8B-B14F-4D97-AF65-F5344CB8AC3E}">
        <p14:creationId xmlns:p14="http://schemas.microsoft.com/office/powerpoint/2010/main" val="56379844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Genetic Heterogeneity with Age/Cohort"/>
          <p:cNvSpPr txBox="1">
            <a:spLocks noGrp="1"/>
          </p:cNvSpPr>
          <p:nvPr>
            <p:ph type="title"/>
          </p:nvPr>
        </p:nvSpPr>
        <p:spPr>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Genetic Heterogeneity with Age/Cohort</a:t>
            </a:r>
          </a:p>
        </p:txBody>
      </p:sp>
      <p:sp>
        <p:nvSpPr>
          <p:cNvPr id="455" name="Neuroticism within-person .6 correlation over 10 years…"/>
          <p:cNvSpPr txBox="1">
            <a:spLocks noGrp="1"/>
          </p:cNvSpPr>
          <p:nvPr>
            <p:ph type="body" idx="1"/>
          </p:nvPr>
        </p:nvSpPr>
        <p:spPr>
          <a:xfrm>
            <a:off x="787400" y="2418328"/>
            <a:ext cx="11430000" cy="6415544"/>
          </a:xfrm>
          <a:prstGeom prst="rect">
            <a:avLst/>
          </a:prstGeom>
        </p:spPr>
        <p:txBody>
          <a:bodyPr/>
          <a:lstStyle/>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endParaRP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r>
              <a:t>Neuroticism within-person .6 correlation over 10 years</a:t>
            </a: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endParaRP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r>
              <a:t>Twin studies show rG &lt; 1 over time</a:t>
            </a: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endParaRP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r>
              <a:t>Expressed genetic factors change during development</a:t>
            </a: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endParaRPr/>
          </a:p>
          <a:p>
            <a:pPr marL="251459" indent="-251459" defTabSz="525779">
              <a:lnSpc>
                <a:spcPct val="80000"/>
              </a:lnSpc>
              <a:spcBef>
                <a:spcPts val="600"/>
              </a:spcBef>
              <a:buSzPct val="25000"/>
              <a:buBlip>
                <a:blip r:embed="rId2"/>
              </a:buBlip>
              <a:defRPr sz="4400">
                <a:effectLst/>
                <a:latin typeface="Helvetica Light"/>
                <a:ea typeface="Helvetica Light"/>
                <a:cs typeface="Helvetica Light"/>
                <a:sym typeface="Helvetica Light"/>
              </a:defRPr>
            </a:pPr>
            <a:r>
              <a:t>Substance Use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Different age, different genes?"/>
          <p:cNvSpPr txBox="1">
            <a:spLocks noGrp="1"/>
          </p:cNvSpPr>
          <p:nvPr>
            <p:ph type="title"/>
          </p:nvPr>
        </p:nvSpPr>
        <p:spPr>
          <a:prstGeom prst="rect">
            <a:avLst/>
          </a:prstGeom>
        </p:spPr>
        <p:txBody>
          <a:bodyPr>
            <a:normAutofit fontScale="90000"/>
          </a:bodyPr>
          <a:lstStyle>
            <a:lvl1pP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Different age, different genes?</a:t>
            </a:r>
          </a:p>
        </p:txBody>
      </p:sp>
      <p:sp>
        <p:nvSpPr>
          <p:cNvPr id="458" name="Body"/>
          <p:cNvSpPr txBox="1">
            <a:spLocks noGrp="1"/>
          </p:cNvSpPr>
          <p:nvPr>
            <p:ph type="body" idx="1"/>
          </p:nvPr>
        </p:nvSpPr>
        <p:spPr>
          <a:prstGeom prst="rect">
            <a:avLst/>
          </a:prstGeom>
        </p:spPr>
        <p:txBody>
          <a:bodyPr/>
          <a:lstStyle/>
          <a:p>
            <a:pPr>
              <a:buBlip>
                <a:blip r:embed="rId2"/>
              </a:buBlip>
            </a:pPr>
            <a:endParaRPr/>
          </a:p>
        </p:txBody>
      </p:sp>
      <p:pic>
        <p:nvPicPr>
          <p:cNvPr id="459" name="image6.gif" descr="image6.gif"/>
          <p:cNvPicPr>
            <a:picLocks noChangeAspect="1"/>
          </p:cNvPicPr>
          <p:nvPr/>
        </p:nvPicPr>
        <p:blipFill>
          <a:blip r:embed="rId3">
            <a:extLst/>
          </a:blip>
          <a:stretch>
            <a:fillRect/>
          </a:stretch>
        </p:blipFill>
        <p:spPr>
          <a:xfrm>
            <a:off x="221262" y="-190500"/>
            <a:ext cx="13547" cy="13547"/>
          </a:xfrm>
          <a:prstGeom prst="rect">
            <a:avLst/>
          </a:prstGeom>
          <a:ln w="12700"/>
        </p:spPr>
      </p:pic>
      <p:pic>
        <p:nvPicPr>
          <p:cNvPr id="460" name="image7.png" descr="image7.png"/>
          <p:cNvPicPr>
            <a:picLocks noChangeAspect="1"/>
          </p:cNvPicPr>
          <p:nvPr/>
        </p:nvPicPr>
        <p:blipFill>
          <a:blip r:embed="rId4">
            <a:extLst/>
          </a:blip>
          <a:stretch>
            <a:fillRect/>
          </a:stretch>
        </p:blipFill>
        <p:spPr>
          <a:xfrm flipH="1">
            <a:off x="6832600" y="3898900"/>
            <a:ext cx="5947749" cy="4314615"/>
          </a:xfrm>
          <a:prstGeom prst="rect">
            <a:avLst/>
          </a:prstGeom>
          <a:ln w="12700">
            <a:miter lim="400000"/>
          </a:ln>
        </p:spPr>
      </p:pic>
      <p:pic>
        <p:nvPicPr>
          <p:cNvPr id="461" name="image8.png" descr="image8.png"/>
          <p:cNvPicPr>
            <a:picLocks noChangeAspect="1"/>
          </p:cNvPicPr>
          <p:nvPr/>
        </p:nvPicPr>
        <p:blipFill>
          <a:blip r:embed="rId5">
            <a:extLst/>
          </a:blip>
          <a:stretch>
            <a:fillRect/>
          </a:stretch>
        </p:blipFill>
        <p:spPr>
          <a:xfrm>
            <a:off x="114300" y="2824479"/>
            <a:ext cx="6505632" cy="6495951"/>
          </a:xfrm>
          <a:prstGeom prst="rect">
            <a:avLst/>
          </a:prstGeom>
          <a:ln w="12700">
            <a:miter lim="400000"/>
          </a:ln>
        </p:spPr>
      </p:pic>
      <p:sp>
        <p:nvSpPr>
          <p:cNvPr id="462" name="Rectangle"/>
          <p:cNvSpPr txBox="1"/>
          <p:nvPr/>
        </p:nvSpPr>
        <p:spPr>
          <a:xfrm>
            <a:off x="317500" y="381000"/>
            <a:ext cx="12357100" cy="1625600"/>
          </a:xfrm>
          <a:prstGeom prst="rect">
            <a:avLst/>
          </a:prstGeom>
          <a:ln w="12700">
            <a:miter lim="400000"/>
          </a:ln>
        </p:spPr>
        <p:txBody>
          <a:bodyPr lIns="38100" tIns="38100" rIns="38100" bIns="38100" anchor="b">
            <a:normAutofit/>
          </a:bodyPr>
          <a:lstStyle/>
          <a:p>
            <a:pPr>
              <a:defRPr sz="8000">
                <a:solidFill>
                  <a:srgbClr val="FFFDA9"/>
                </a:solidFill>
                <a:effectLst/>
                <a:uFill>
                  <a:solidFill>
                    <a:srgbClr val="FFFDA9"/>
                  </a:solidFill>
                </a:uFill>
                <a:latin typeface="Helvetica Light"/>
                <a:ea typeface="Helvetica Light"/>
                <a:cs typeface="Helvetica Light"/>
                <a:sym typeface="Helvetica Light"/>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ov = Acov * e-|Δage|*αa + Ccov * e-|Δage|*αc + Tcov"/>
          <p:cNvSpPr txBox="1"/>
          <p:nvPr/>
        </p:nvSpPr>
        <p:spPr>
          <a:xfrm>
            <a:off x="363403" y="8495558"/>
            <a:ext cx="12277995" cy="784353"/>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a:buClr>
                <a:srgbClr val="000000"/>
              </a:buClr>
              <a:defRPr>
                <a:effectLst/>
                <a:latin typeface="Gill Sans"/>
                <a:ea typeface="Gill Sans"/>
                <a:cs typeface="Gill Sans"/>
                <a:sym typeface="Gill Sans"/>
              </a:defRPr>
            </a:pPr>
            <a:r>
              <a:rPr sz="4400"/>
              <a:t>Cov = </a:t>
            </a:r>
            <a:r>
              <a:rPr sz="4400">
                <a:solidFill>
                  <a:srgbClr val="CE1C00"/>
                </a:solidFill>
                <a:uFill>
                  <a:solidFill>
                    <a:srgbClr val="CE1C00"/>
                  </a:solidFill>
                </a:uFill>
              </a:rPr>
              <a:t>Acov </a:t>
            </a:r>
            <a:r>
              <a:rPr sz="4400" baseline="45090">
                <a:solidFill>
                  <a:srgbClr val="CE1C00"/>
                </a:solidFill>
                <a:uFill>
                  <a:solidFill>
                    <a:srgbClr val="CE1C00"/>
                  </a:solidFill>
                </a:uFill>
              </a:rPr>
              <a:t>*</a:t>
            </a:r>
            <a:r>
              <a:rPr sz="4400">
                <a:solidFill>
                  <a:srgbClr val="CE1C00"/>
                </a:solidFill>
                <a:uFill>
                  <a:solidFill>
                    <a:srgbClr val="CE1C00"/>
                  </a:solidFill>
                </a:uFill>
              </a:rPr>
              <a:t> e</a:t>
            </a:r>
            <a:r>
              <a:rPr sz="4400" baseline="30545">
                <a:solidFill>
                  <a:srgbClr val="CE1C00"/>
                </a:solidFill>
                <a:uFill>
                  <a:solidFill>
                    <a:srgbClr val="CE1C00"/>
                  </a:solidFill>
                </a:uFill>
              </a:rPr>
              <a:t>-|Δage|</a:t>
            </a:r>
            <a:r>
              <a:rPr sz="4400" baseline="45090">
                <a:solidFill>
                  <a:srgbClr val="CE1C00"/>
                </a:solidFill>
                <a:uFill>
                  <a:solidFill>
                    <a:srgbClr val="CE1C00"/>
                  </a:solidFill>
                </a:uFill>
              </a:rPr>
              <a:t>*</a:t>
            </a:r>
            <a:r>
              <a:rPr sz="4400" baseline="30545">
                <a:solidFill>
                  <a:srgbClr val="CE1C00"/>
                </a:solidFill>
                <a:uFill>
                  <a:solidFill>
                    <a:srgbClr val="CE1C00"/>
                  </a:solidFill>
                </a:uFill>
              </a:rPr>
              <a:t>α</a:t>
            </a:r>
            <a:r>
              <a:rPr sz="4400" baseline="20363">
                <a:solidFill>
                  <a:srgbClr val="CE1C00"/>
                </a:solidFill>
                <a:uFill>
                  <a:solidFill>
                    <a:srgbClr val="CE1C00"/>
                  </a:solidFill>
                </a:uFill>
              </a:rPr>
              <a:t>a</a:t>
            </a:r>
            <a:r>
              <a:rPr sz="4400"/>
              <a:t> + </a:t>
            </a:r>
            <a:r>
              <a:rPr sz="4400">
                <a:solidFill>
                  <a:srgbClr val="5B9658"/>
                </a:solidFill>
                <a:uFill>
                  <a:solidFill>
                    <a:srgbClr val="5B9658"/>
                  </a:solidFill>
                </a:uFill>
              </a:rPr>
              <a:t>Ccov </a:t>
            </a:r>
            <a:r>
              <a:rPr sz="4400" baseline="45090">
                <a:solidFill>
                  <a:srgbClr val="5B9658"/>
                </a:solidFill>
                <a:uFill>
                  <a:solidFill>
                    <a:srgbClr val="5B9658"/>
                  </a:solidFill>
                </a:uFill>
              </a:rPr>
              <a:t>* </a:t>
            </a:r>
            <a:r>
              <a:rPr sz="4400">
                <a:solidFill>
                  <a:srgbClr val="5B9658"/>
                </a:solidFill>
                <a:uFill>
                  <a:solidFill>
                    <a:srgbClr val="5B9658"/>
                  </a:solidFill>
                </a:uFill>
              </a:rPr>
              <a:t>e</a:t>
            </a:r>
            <a:r>
              <a:rPr sz="4400" baseline="30545">
                <a:solidFill>
                  <a:srgbClr val="5B9658"/>
                </a:solidFill>
                <a:uFill>
                  <a:solidFill>
                    <a:srgbClr val="5B9658"/>
                  </a:solidFill>
                </a:uFill>
              </a:rPr>
              <a:t>-|Δage|</a:t>
            </a:r>
            <a:r>
              <a:rPr sz="3400" baseline="44705">
                <a:solidFill>
                  <a:srgbClr val="5B9658"/>
                </a:solidFill>
                <a:uFill>
                  <a:solidFill>
                    <a:srgbClr val="5B9658"/>
                  </a:solidFill>
                </a:uFill>
              </a:rPr>
              <a:t>*</a:t>
            </a:r>
            <a:r>
              <a:rPr sz="4400" baseline="30545">
                <a:solidFill>
                  <a:srgbClr val="5B9658"/>
                </a:solidFill>
                <a:uFill>
                  <a:solidFill>
                    <a:srgbClr val="5B9658"/>
                  </a:solidFill>
                </a:uFill>
              </a:rPr>
              <a:t>α</a:t>
            </a:r>
            <a:r>
              <a:rPr sz="4400" baseline="20363">
                <a:solidFill>
                  <a:srgbClr val="5B9658"/>
                </a:solidFill>
                <a:uFill>
                  <a:solidFill>
                    <a:srgbClr val="5B9658"/>
                  </a:solidFill>
                </a:uFill>
              </a:rPr>
              <a:t>c </a:t>
            </a:r>
            <a:r>
              <a:rPr sz="4400"/>
              <a:t>+ </a:t>
            </a:r>
            <a:r>
              <a:rPr sz="4400">
                <a:solidFill>
                  <a:srgbClr val="8448B0"/>
                </a:solidFill>
                <a:uFill>
                  <a:solidFill>
                    <a:srgbClr val="8448B0"/>
                  </a:solidFill>
                </a:uFill>
              </a:rPr>
              <a:t>Tcov</a:t>
            </a:r>
          </a:p>
        </p:txBody>
      </p:sp>
      <p:grpSp>
        <p:nvGrpSpPr>
          <p:cNvPr id="467" name="Group"/>
          <p:cNvGrpSpPr/>
          <p:nvPr/>
        </p:nvGrpSpPr>
        <p:grpSpPr>
          <a:xfrm>
            <a:off x="1183102" y="1587278"/>
            <a:ext cx="7675551" cy="6579044"/>
            <a:chOff x="0" y="0"/>
            <a:chExt cx="7675549" cy="6579042"/>
          </a:xfrm>
        </p:grpSpPr>
        <p:sp>
          <p:nvSpPr>
            <p:cNvPr id="465" name="Rounded Rectangle"/>
            <p:cNvSpPr/>
            <p:nvPr/>
          </p:nvSpPr>
          <p:spPr>
            <a:xfrm>
              <a:off x="0" y="0"/>
              <a:ext cx="7675550" cy="6579043"/>
            </a:xfrm>
            <a:prstGeom prst="roundRect">
              <a:avLst>
                <a:gd name="adj" fmla="val 3086"/>
              </a:avLst>
            </a:prstGeom>
            <a:solidFill>
              <a:srgbClr val="EBEBEB"/>
            </a:solidFill>
            <a:ln w="12700" cap="flat">
              <a:noFill/>
              <a:miter lim="400000"/>
            </a:ln>
            <a:effectLst>
              <a:outerShdw blurRad="76200" dir="18900000" rotWithShape="0">
                <a:srgbClr val="000000">
                  <a:alpha val="80000"/>
                </a:srgbClr>
              </a:outerShdw>
            </a:effectLst>
          </p:spPr>
          <p:txBody>
            <a:bodyPr wrap="square" lIns="50800" tIns="50800" rIns="50800" bIns="50800" numCol="1" anchor="ctr">
              <a:noAutofit/>
            </a:bodyPr>
            <a:lstStyle/>
            <a:p>
              <a:pPr defTabSz="800100">
                <a:defRPr sz="2400">
                  <a:effectLst>
                    <a:outerShdw blurRad="25400" dist="23998" dir="2700000" rotWithShape="0">
                      <a:srgbClr val="000000">
                        <a:alpha val="31034"/>
                      </a:srgbClr>
                    </a:outerShdw>
                  </a:effectLst>
                  <a:latin typeface="Gill Sans"/>
                  <a:ea typeface="Gill Sans"/>
                  <a:cs typeface="Gill Sans"/>
                  <a:sym typeface="Gill Sans"/>
                </a:defRPr>
              </a:pPr>
              <a:endParaRPr/>
            </a:p>
          </p:txBody>
        </p:sp>
        <p:pic>
          <p:nvPicPr>
            <p:cNvPr id="466" name="droppedImage.pdf" descr="droppedImage.pdf"/>
            <p:cNvPicPr>
              <a:picLocks noChangeAspect="1"/>
            </p:cNvPicPr>
            <p:nvPr/>
          </p:nvPicPr>
          <p:blipFill>
            <a:blip r:embed="rId2">
              <a:extLst/>
            </a:blip>
            <a:stretch>
              <a:fillRect/>
            </a:stretch>
          </p:blipFill>
          <p:spPr>
            <a:xfrm>
              <a:off x="93126" y="158622"/>
              <a:ext cx="7489297" cy="6261798"/>
            </a:xfrm>
            <a:prstGeom prst="rect">
              <a:avLst/>
            </a:prstGeom>
            <a:ln w="12700" cap="flat">
              <a:noFill/>
              <a:miter lim="400000"/>
            </a:ln>
            <a:effectLst/>
          </p:spPr>
        </p:pic>
      </p:grpSp>
      <p:sp>
        <p:nvSpPr>
          <p:cNvPr id="468" name="Age-Related Decay of Correlation"/>
          <p:cNvSpPr txBox="1"/>
          <p:nvPr/>
        </p:nvSpPr>
        <p:spPr>
          <a:xfrm>
            <a:off x="1090066" y="63500"/>
            <a:ext cx="10824668" cy="144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b"/>
          <a:lstStyle>
            <a:lvl1pPr>
              <a:defRPr sz="56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Age-Related Decay of Correlation</a:t>
            </a:r>
          </a:p>
        </p:txBody>
      </p:sp>
      <p:sp>
        <p:nvSpPr>
          <p:cNvPr id="469" name="Verhulst, B., Eaves, L. J., and Neale, M. C. (Jul 2014). Moderating the covariance between family member’s substance use behavior. Behav Genet, 44(4):337–46."/>
          <p:cNvSpPr txBox="1"/>
          <p:nvPr/>
        </p:nvSpPr>
        <p:spPr>
          <a:xfrm>
            <a:off x="9217454" y="5637365"/>
            <a:ext cx="3162833" cy="184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900">
                <a:solidFill>
                  <a:schemeClr val="accent5"/>
                </a:solidFill>
              </a:defRPr>
            </a:lvl1pPr>
          </a:lstStyle>
          <a:p>
            <a:pPr>
              <a:defRPr>
                <a:effectLst/>
              </a:defRPr>
            </a:pPr>
            <a:r>
              <a:t>Verhulst, B., Eaves, L. J., and Neale, M. C. (Jul 2014). Moderating the covariance between family member’s substance use behavior. Behav Genet, 44(4):337–46.</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Application"/>
          <p:cNvSpPr txBox="1">
            <a:spLocks noGrp="1"/>
          </p:cNvSpPr>
          <p:nvPr>
            <p:ph type="title"/>
          </p:nvPr>
        </p:nvSpPr>
        <p:spPr>
          <a:xfrm>
            <a:off x="255558" y="-518438"/>
            <a:ext cx="7406809" cy="2438401"/>
          </a:xfrm>
          <a:prstGeom prst="rect">
            <a:avLst/>
          </a:prstGeom>
        </p:spPr>
        <p:txBody>
          <a:bodyPr/>
          <a:lstStyle>
            <a:lvl1pPr>
              <a:defRPr sz="55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Application</a:t>
            </a:r>
          </a:p>
        </p:txBody>
      </p:sp>
      <p:sp>
        <p:nvSpPr>
          <p:cNvPr id="472" name="Text"/>
          <p:cNvSpPr txBox="1"/>
          <p:nvPr/>
        </p:nvSpPr>
        <p:spPr>
          <a:xfrm>
            <a:off x="6502400" y="4724400"/>
            <a:ext cx="405321" cy="304801"/>
          </a:xfrm>
          <a:prstGeom prst="rect">
            <a:avLst/>
          </a:prstGeom>
          <a:ln w="12700">
            <a:miter lim="400000"/>
          </a:ln>
        </p:spPr>
        <p:txBody>
          <a:bodyPr wrap="none" lIns="50800" tIns="50800" rIns="50800" bIns="50800" anchor="ctr">
            <a:spAutoFit/>
          </a:bodyPr>
          <a:lstStyle/>
          <a:p>
            <a:pPr algn="l" defTabSz="457200">
              <a:spcBef>
                <a:spcPts val="1200"/>
              </a:spcBef>
              <a:defRPr sz="1300">
                <a:solidFill>
                  <a:srgbClr val="000000"/>
                </a:solidFill>
                <a:effectLst/>
                <a:latin typeface="Times"/>
                <a:ea typeface="Times"/>
                <a:cs typeface="Times"/>
                <a:sym typeface="Times"/>
              </a:defRPr>
            </a:pPr>
            <a:endParaRPr/>
          </a:p>
        </p:txBody>
      </p:sp>
      <p:sp>
        <p:nvSpPr>
          <p:cNvPr id="473" name="Virginia 30,000 Data on Smoking…"/>
          <p:cNvSpPr txBox="1"/>
          <p:nvPr/>
        </p:nvSpPr>
        <p:spPr>
          <a:xfrm>
            <a:off x="272252" y="1376585"/>
            <a:ext cx="3740209" cy="7000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2400">
                <a:effectLst/>
                <a:latin typeface="Arial"/>
                <a:ea typeface="Arial"/>
                <a:cs typeface="Arial"/>
                <a:sym typeface="Arial"/>
              </a:defRPr>
            </a:pPr>
            <a:r>
              <a:t>Virginia 30,000 Data on Smoking</a:t>
            </a:r>
          </a:p>
          <a:p>
            <a:pPr algn="l" defTabSz="457200">
              <a:spcBef>
                <a:spcPts val="1200"/>
              </a:spcBef>
              <a:defRPr sz="2400">
                <a:effectLst/>
                <a:latin typeface="Arial"/>
                <a:ea typeface="Arial"/>
                <a:cs typeface="Arial"/>
                <a:sym typeface="Arial"/>
              </a:defRPr>
            </a:pPr>
            <a:r>
              <a:t>Twins, their parents, spouses, sibs and children</a:t>
            </a:r>
          </a:p>
          <a:p>
            <a:pPr algn="l" defTabSz="457200">
              <a:spcBef>
                <a:spcPts val="1200"/>
              </a:spcBef>
              <a:defRPr sz="2400">
                <a:effectLst/>
                <a:latin typeface="Arial"/>
                <a:ea typeface="Arial"/>
                <a:cs typeface="Arial"/>
                <a:sym typeface="Arial"/>
              </a:defRPr>
            </a:pPr>
            <a:r>
              <a:t>Twins only here, N=14,763 </a:t>
            </a:r>
          </a:p>
          <a:p>
            <a:pPr algn="l" defTabSz="457200">
              <a:spcBef>
                <a:spcPts val="1200"/>
              </a:spcBef>
              <a:defRPr sz="2400">
                <a:effectLst/>
                <a:latin typeface="Arial"/>
                <a:ea typeface="Arial"/>
                <a:cs typeface="Arial"/>
                <a:sym typeface="Arial"/>
              </a:defRPr>
            </a:pPr>
            <a:endParaRPr/>
          </a:p>
          <a:p>
            <a:pPr algn="l" defTabSz="457200">
              <a:spcBef>
                <a:spcPts val="1200"/>
              </a:spcBef>
              <a:defRPr sz="2400">
                <a:effectLst/>
                <a:latin typeface="Arial"/>
                <a:ea typeface="Arial"/>
                <a:cs typeface="Arial"/>
                <a:sym typeface="Arial"/>
              </a:defRPr>
            </a:pPr>
            <a:r>
              <a:t>Crude smoking measure (1980s)</a:t>
            </a:r>
          </a:p>
          <a:p>
            <a:pPr algn="l" defTabSz="457200">
              <a:spcBef>
                <a:spcPts val="1200"/>
              </a:spcBef>
              <a:defRPr sz="2400">
                <a:effectLst/>
                <a:latin typeface="Arial"/>
                <a:ea typeface="Arial"/>
                <a:cs typeface="Arial"/>
                <a:sym typeface="Arial"/>
              </a:defRPr>
            </a:pPr>
            <a:r>
              <a:t>(1) never smoked, (2) used to smoke but gave it up, (3) smoked on and off, (4) smoked most of his/her life.</a:t>
            </a:r>
          </a:p>
          <a:p>
            <a:pPr algn="l" defTabSz="457200">
              <a:spcBef>
                <a:spcPts val="1200"/>
              </a:spcBef>
              <a:defRPr sz="2400">
                <a:effectLst/>
                <a:latin typeface="Arial"/>
                <a:ea typeface="Arial"/>
                <a:cs typeface="Arial"/>
                <a:sym typeface="Arial"/>
              </a:defRPr>
            </a:pPr>
            <a:endParaRPr/>
          </a:p>
          <a:p>
            <a:pPr algn="l" defTabSz="457200">
              <a:spcBef>
                <a:spcPts val="1200"/>
              </a:spcBef>
              <a:defRPr sz="2400">
                <a:effectLst/>
                <a:latin typeface="Arial"/>
                <a:ea typeface="Arial"/>
                <a:cs typeface="Arial"/>
                <a:sym typeface="Arial"/>
              </a:defRPr>
            </a:pPr>
            <a:r>
              <a:t>Strong evidence of decay</a:t>
            </a:r>
          </a:p>
          <a:p>
            <a:pPr algn="l" defTabSz="457200">
              <a:spcBef>
                <a:spcPts val="1200"/>
              </a:spcBef>
              <a:defRPr sz="2400">
                <a:effectLst/>
                <a:latin typeface="Arial"/>
                <a:ea typeface="Arial"/>
                <a:cs typeface="Arial"/>
                <a:sym typeface="Arial"/>
              </a:defRPr>
            </a:pPr>
            <a:r>
              <a:t>with age difference</a:t>
            </a:r>
          </a:p>
        </p:txBody>
      </p:sp>
      <p:pic>
        <p:nvPicPr>
          <p:cNvPr id="2" name="Picture 1">
            <a:extLst>
              <a:ext uri="{FF2B5EF4-FFF2-40B4-BE49-F238E27FC236}">
                <a16:creationId xmlns:a16="http://schemas.microsoft.com/office/drawing/2014/main" id="{E3E8A67A-4351-A149-ACFB-8FBEBB8DB8D1}"/>
              </a:ext>
            </a:extLst>
          </p:cNvPr>
          <p:cNvPicPr>
            <a:picLocks noChangeAspect="1"/>
          </p:cNvPicPr>
          <p:nvPr/>
        </p:nvPicPr>
        <p:blipFill>
          <a:blip r:embed="rId2"/>
          <a:stretch>
            <a:fillRect/>
          </a:stretch>
        </p:blipFill>
        <p:spPr>
          <a:xfrm>
            <a:off x="4081673" y="445655"/>
            <a:ext cx="8862290" cy="886229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p:cNvGrpSpPr/>
          <p:nvPr/>
        </p:nvGrpSpPr>
        <p:grpSpPr>
          <a:xfrm>
            <a:off x="6820238" y="4311636"/>
            <a:ext cx="5999578" cy="5205282"/>
            <a:chOff x="0" y="0"/>
            <a:chExt cx="5999576" cy="5205280"/>
          </a:xfrm>
        </p:grpSpPr>
        <p:sp>
          <p:nvSpPr>
            <p:cNvPr id="191" name="Rounded Rectangle"/>
            <p:cNvSpPr/>
            <p:nvPr/>
          </p:nvSpPr>
          <p:spPr>
            <a:xfrm>
              <a:off x="0" y="0"/>
              <a:ext cx="5999577" cy="5205281"/>
            </a:xfrm>
            <a:prstGeom prst="roundRect">
              <a:avLst>
                <a:gd name="adj" fmla="val 3502"/>
              </a:avLst>
            </a:prstGeom>
            <a:solidFill>
              <a:srgbClr val="FFFFFF"/>
            </a:solidFill>
            <a:ln w="12700" cap="flat">
              <a:noFill/>
              <a:miter lim="400000"/>
            </a:ln>
            <a:effectLst>
              <a:outerShdw blurRad="76200" rotWithShape="0">
                <a:srgbClr val="000000">
                  <a:alpha val="79998"/>
                </a:srgbClr>
              </a:outerShdw>
            </a:effectLst>
          </p:spPr>
          <p:txBody>
            <a:bodyPr wrap="square" lIns="50800" tIns="50800" rIns="50800" bIns="50800" numCol="1" anchor="ctr">
              <a:noAutofit/>
            </a:bodyPr>
            <a:lstStyle/>
            <a:p>
              <a:pPr marR="40639" algn="l" defTabSz="914400">
                <a:defRPr sz="1200">
                  <a:effectLst/>
                  <a:uFill>
                    <a:solidFill>
                      <a:srgbClr val="FFFFFF"/>
                    </a:solidFill>
                  </a:uFill>
                  <a:latin typeface="Gill Sans"/>
                  <a:ea typeface="Gill Sans"/>
                  <a:cs typeface="Gill Sans"/>
                  <a:sym typeface="Gill Sans"/>
                </a:defRPr>
              </a:pPr>
              <a:endParaRPr/>
            </a:p>
          </p:txBody>
        </p:sp>
        <p:graphicFrame>
          <p:nvGraphicFramePr>
            <p:cNvPr id="192" name="2D Column Chart"/>
            <p:cNvGraphicFramePr/>
            <p:nvPr/>
          </p:nvGraphicFramePr>
          <p:xfrm>
            <a:off x="22773" y="79922"/>
            <a:ext cx="5954031" cy="5116258"/>
          </p:xfrm>
          <a:graphic>
            <a:graphicData uri="http://schemas.openxmlformats.org/drawingml/2006/chart">
              <c:chart xmlns:c="http://schemas.openxmlformats.org/drawingml/2006/chart" xmlns:r="http://schemas.openxmlformats.org/officeDocument/2006/relationships" r:id="rId2"/>
            </a:graphicData>
          </a:graphic>
        </p:graphicFrame>
      </p:grpSp>
      <p:sp>
        <p:nvSpPr>
          <p:cNvPr id="194" name="Univariate associations…"/>
          <p:cNvSpPr txBox="1"/>
          <p:nvPr/>
        </p:nvSpPr>
        <p:spPr>
          <a:xfrm>
            <a:off x="609600" y="2400300"/>
            <a:ext cx="7670800" cy="693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marL="689718" indent="-455022" algn="l" defTabSz="514095">
              <a:lnSpc>
                <a:spcPct val="90000"/>
              </a:lnSpc>
              <a:spcBef>
                <a:spcPts val="2100"/>
              </a:spcBef>
              <a:buSzPct val="171000"/>
              <a:buChar char="•"/>
              <a:defRPr sz="3343">
                <a:effectLst/>
                <a:latin typeface="Arial"/>
                <a:ea typeface="Arial"/>
                <a:cs typeface="Arial"/>
                <a:sym typeface="Arial"/>
              </a:defRPr>
            </a:pPr>
            <a:r>
              <a:t>Univariate associations</a:t>
            </a:r>
          </a:p>
          <a:p>
            <a:pPr marL="961136" lvl="1" indent="-335279" algn="l" defTabSz="514095">
              <a:lnSpc>
                <a:spcPct val="90000"/>
              </a:lnSpc>
              <a:spcBef>
                <a:spcPts val="2100"/>
              </a:spcBef>
              <a:buSzPct val="171000"/>
              <a:buChar char="•"/>
              <a:defRPr sz="3696">
                <a:effectLst/>
                <a:latin typeface="Arial"/>
                <a:ea typeface="Arial"/>
                <a:cs typeface="Arial"/>
                <a:sym typeface="Arial"/>
              </a:defRPr>
            </a:pPr>
            <a:r>
              <a:rPr sz="2464"/>
              <a:t>Stimulants:      χ</a:t>
            </a:r>
            <a:r>
              <a:rPr sz="2464" baseline="30376"/>
              <a:t>2</a:t>
            </a:r>
            <a:r>
              <a:rPr sz="2464"/>
              <a:t>=3.88, </a:t>
            </a:r>
            <a:r>
              <a:rPr sz="2464" i="1"/>
              <a:t>β</a:t>
            </a:r>
            <a:r>
              <a:rPr sz="2464"/>
              <a:t>= -.18, p &lt; .05</a:t>
            </a:r>
          </a:p>
          <a:p>
            <a:pPr marL="961136" lvl="1" indent="-335279" algn="l" defTabSz="514095">
              <a:lnSpc>
                <a:spcPct val="90000"/>
              </a:lnSpc>
              <a:spcBef>
                <a:spcPts val="2100"/>
              </a:spcBef>
              <a:buSzPct val="171000"/>
              <a:buChar char="•"/>
              <a:defRPr sz="3696">
                <a:effectLst/>
                <a:latin typeface="Arial"/>
                <a:ea typeface="Arial"/>
                <a:cs typeface="Arial"/>
                <a:sym typeface="Arial"/>
              </a:defRPr>
            </a:pPr>
            <a:r>
              <a:rPr sz="2464"/>
              <a:t>Tranquilizers:  χ</a:t>
            </a:r>
            <a:r>
              <a:rPr sz="2464" baseline="30376"/>
              <a:t>2</a:t>
            </a:r>
            <a:r>
              <a:rPr sz="2464"/>
              <a:t>=1.65, </a:t>
            </a:r>
            <a:r>
              <a:rPr sz="2464" i="1"/>
              <a:t>β</a:t>
            </a:r>
            <a:r>
              <a:rPr sz="2464"/>
              <a:t>= .13, NS</a:t>
            </a:r>
          </a:p>
          <a:p>
            <a:pPr marL="961136" lvl="1" indent="-335279" algn="l" defTabSz="514095">
              <a:lnSpc>
                <a:spcPct val="90000"/>
              </a:lnSpc>
              <a:spcBef>
                <a:spcPts val="2100"/>
              </a:spcBef>
              <a:buSzPct val="171000"/>
              <a:buChar char="•"/>
              <a:defRPr sz="3696">
                <a:effectLst/>
                <a:latin typeface="Arial"/>
                <a:ea typeface="Arial"/>
                <a:cs typeface="Arial"/>
                <a:sym typeface="Arial"/>
              </a:defRPr>
            </a:pPr>
            <a:r>
              <a:rPr sz="2464"/>
              <a:t>Marijuana:       χ</a:t>
            </a:r>
            <a:r>
              <a:rPr sz="2464" baseline="30376"/>
              <a:t>2</a:t>
            </a:r>
            <a:r>
              <a:rPr sz="2464"/>
              <a:t>=2.60, </a:t>
            </a:r>
            <a:r>
              <a:rPr sz="2464" i="1"/>
              <a:t>β</a:t>
            </a:r>
            <a:r>
              <a:rPr sz="2464"/>
              <a:t>= .11, NS</a:t>
            </a:r>
          </a:p>
          <a:p>
            <a:pPr marL="689718" indent="-455022" algn="l" defTabSz="514095">
              <a:lnSpc>
                <a:spcPct val="90000"/>
              </a:lnSpc>
              <a:spcBef>
                <a:spcPts val="2100"/>
              </a:spcBef>
              <a:buSzPct val="171000"/>
              <a:buChar char="•"/>
              <a:defRPr sz="3343">
                <a:effectLst/>
                <a:latin typeface="Arial"/>
                <a:ea typeface="Arial"/>
                <a:cs typeface="Arial"/>
                <a:sym typeface="Arial"/>
              </a:defRPr>
            </a:pPr>
            <a:r>
              <a:t>Factor level association</a:t>
            </a:r>
          </a:p>
          <a:p>
            <a:pPr marL="961136" lvl="1" indent="-335279" algn="l" defTabSz="514095">
              <a:lnSpc>
                <a:spcPct val="90000"/>
              </a:lnSpc>
              <a:spcBef>
                <a:spcPts val="2100"/>
              </a:spcBef>
              <a:buSzPct val="171000"/>
              <a:buChar char="•"/>
              <a:defRPr sz="3696">
                <a:effectLst/>
                <a:latin typeface="Arial"/>
                <a:ea typeface="Arial"/>
                <a:cs typeface="Arial"/>
                <a:sym typeface="Arial"/>
              </a:defRPr>
            </a:pPr>
            <a:r>
              <a:rPr sz="2464"/>
              <a:t>χ</a:t>
            </a:r>
            <a:r>
              <a:rPr sz="2464" baseline="30376"/>
              <a:t>2</a:t>
            </a:r>
            <a:r>
              <a:rPr sz="2464"/>
              <a:t>=0.65</a:t>
            </a:r>
            <a:r>
              <a:rPr sz="2992"/>
              <a:t>, kF</a:t>
            </a:r>
            <a:r>
              <a:rPr sz="2464"/>
              <a:t>= .06, NS</a:t>
            </a:r>
          </a:p>
          <a:p>
            <a:pPr marL="689718" indent="-455022" algn="l" defTabSz="514095">
              <a:lnSpc>
                <a:spcPct val="90000"/>
              </a:lnSpc>
              <a:spcBef>
                <a:spcPts val="2100"/>
              </a:spcBef>
              <a:buSzPct val="171000"/>
              <a:buChar char="•"/>
              <a:defRPr sz="3343">
                <a:effectLst/>
                <a:latin typeface="Arial"/>
                <a:ea typeface="Arial"/>
                <a:cs typeface="Arial"/>
                <a:sym typeface="Arial"/>
              </a:defRPr>
            </a:pPr>
            <a:r>
              <a:t>Item level association</a:t>
            </a:r>
          </a:p>
          <a:p>
            <a:pPr marL="961136" lvl="1" indent="-335279" algn="l" defTabSz="514095">
              <a:lnSpc>
                <a:spcPct val="90000"/>
              </a:lnSpc>
              <a:spcBef>
                <a:spcPts val="2100"/>
              </a:spcBef>
              <a:buSzPct val="171000"/>
              <a:buChar char="•"/>
              <a:defRPr sz="3696">
                <a:effectLst/>
                <a:latin typeface="Arial"/>
                <a:ea typeface="Arial"/>
                <a:cs typeface="Arial"/>
                <a:sym typeface="Arial"/>
              </a:defRPr>
            </a:pPr>
            <a:r>
              <a:rPr sz="2464"/>
              <a:t>χ</a:t>
            </a:r>
            <a:r>
              <a:rPr sz="2464" baseline="30376"/>
              <a:t>2</a:t>
            </a:r>
            <a:r>
              <a:rPr sz="2464"/>
              <a:t>=13.91 (3df; p &lt; 0.005)  </a:t>
            </a:r>
          </a:p>
          <a:p>
            <a:pPr marL="605739" lvl="1" indent="-167639" algn="l" defTabSz="514095">
              <a:lnSpc>
                <a:spcPct val="90000"/>
              </a:lnSpc>
              <a:spcBef>
                <a:spcPts val="2100"/>
              </a:spcBef>
              <a:buClr>
                <a:srgbClr val="000000"/>
              </a:buClr>
              <a:buSzPct val="100000"/>
              <a:buFont typeface="Times New Roman"/>
              <a:buChar char="–"/>
              <a:defRPr sz="3696">
                <a:effectLst/>
                <a:latin typeface="Arial"/>
                <a:ea typeface="Arial"/>
                <a:cs typeface="Arial"/>
                <a:sym typeface="Arial"/>
              </a:defRPr>
            </a:pPr>
            <a:r>
              <a:rPr sz="2464" i="1"/>
              <a:t>β</a:t>
            </a:r>
            <a:r>
              <a:rPr sz="2464" baseline="-21422"/>
              <a:t>Stimulants    </a:t>
            </a:r>
            <a:r>
              <a:rPr sz="2464"/>
              <a:t>= -0.19</a:t>
            </a:r>
          </a:p>
          <a:p>
            <a:pPr marL="605739" lvl="1" indent="-167639" algn="l" defTabSz="514095">
              <a:lnSpc>
                <a:spcPct val="90000"/>
              </a:lnSpc>
              <a:spcBef>
                <a:spcPts val="2100"/>
              </a:spcBef>
              <a:buClr>
                <a:srgbClr val="000000"/>
              </a:buClr>
              <a:buSzPct val="100000"/>
              <a:buFont typeface="Times New Roman"/>
              <a:buChar char="–"/>
              <a:defRPr sz="3696">
                <a:effectLst/>
                <a:latin typeface="Arial"/>
                <a:ea typeface="Arial"/>
                <a:cs typeface="Arial"/>
                <a:sym typeface="Arial"/>
              </a:defRPr>
            </a:pPr>
            <a:r>
              <a:rPr sz="2464" i="1"/>
              <a:t>β</a:t>
            </a:r>
            <a:r>
              <a:rPr sz="2464" baseline="-21422"/>
              <a:t>Tranquilizers</a:t>
            </a:r>
            <a:r>
              <a:rPr sz="2464"/>
              <a:t>= 0.14 </a:t>
            </a:r>
          </a:p>
          <a:p>
            <a:pPr marL="605739" lvl="1" indent="-167639" algn="l" defTabSz="514095">
              <a:lnSpc>
                <a:spcPct val="90000"/>
              </a:lnSpc>
              <a:spcBef>
                <a:spcPts val="2100"/>
              </a:spcBef>
              <a:buClr>
                <a:srgbClr val="000000"/>
              </a:buClr>
              <a:buSzPct val="100000"/>
              <a:buFont typeface="Times New Roman"/>
              <a:buChar char="–"/>
              <a:defRPr sz="3696">
                <a:effectLst/>
                <a:latin typeface="Arial"/>
                <a:ea typeface="Arial"/>
                <a:cs typeface="Arial"/>
                <a:sym typeface="Arial"/>
              </a:defRPr>
            </a:pPr>
            <a:r>
              <a:rPr sz="2464" i="1"/>
              <a:t>β</a:t>
            </a:r>
            <a:r>
              <a:rPr sz="2464" baseline="-21422"/>
              <a:t>Marijuana     </a:t>
            </a:r>
            <a:r>
              <a:rPr sz="2464"/>
              <a:t>= 0.11 </a:t>
            </a:r>
          </a:p>
        </p:txBody>
      </p:sp>
      <p:sp>
        <p:nvSpPr>
          <p:cNvPr id="195" name="DRD2 Association Results (Add Health)"/>
          <p:cNvSpPr txBox="1"/>
          <p:nvPr/>
        </p:nvSpPr>
        <p:spPr>
          <a:xfrm>
            <a:off x="977900" y="-76200"/>
            <a:ext cx="11049000" cy="248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8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DRD2 Association Results (Add Health)</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Future Directions"/>
          <p:cNvSpPr txBox="1">
            <a:spLocks noGrp="1"/>
          </p:cNvSpPr>
          <p:nvPr>
            <p:ph type="title"/>
          </p:nvPr>
        </p:nvSpPr>
        <p:spPr>
          <a:prstGeom prst="rect">
            <a:avLst/>
          </a:prstGeom>
        </p:spPr>
        <p:txBody>
          <a:bodyPr/>
          <a:lstStyle>
            <a:lvl1pPr>
              <a:defRPr sz="7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Future Directions</a:t>
            </a:r>
          </a:p>
        </p:txBody>
      </p:sp>
      <p:sp>
        <p:nvSpPr>
          <p:cNvPr id="479" name="Use Genetic relatedness matrices GRMs in place of close family relatives…"/>
          <p:cNvSpPr txBox="1">
            <a:spLocks noGrp="1"/>
          </p:cNvSpPr>
          <p:nvPr>
            <p:ph type="body" idx="1"/>
          </p:nvPr>
        </p:nvSpPr>
        <p:spPr>
          <a:xfrm>
            <a:off x="387927" y="2133600"/>
            <a:ext cx="12192000" cy="6816436"/>
          </a:xfrm>
          <a:prstGeom prst="rect">
            <a:avLst/>
          </a:prstGeom>
        </p:spPr>
        <p:txBody>
          <a:bodyPr>
            <a:normAutofit/>
          </a:bodyPr>
          <a:lstStyle/>
          <a:p>
            <a:pPr>
              <a:buBlip>
                <a:blip r:embed="rId2"/>
              </a:buBlip>
            </a:pPr>
            <a:r>
              <a:rPr dirty="0"/>
              <a:t>Use Genetic relatedness matrices GRMs in place of close family relatives</a:t>
            </a:r>
          </a:p>
          <a:p>
            <a:pPr lvl="1"/>
            <a:r>
              <a:rPr dirty="0"/>
              <a:t>Technical challenges, invert 20k x 20k matrices or larger</a:t>
            </a:r>
            <a:endParaRPr lang="en-US" dirty="0"/>
          </a:p>
          <a:p>
            <a:r>
              <a:rPr lang="en-US" dirty="0"/>
              <a:t>Extend GW-SEM</a:t>
            </a:r>
            <a:endParaRPr dirty="0"/>
          </a:p>
          <a:p>
            <a:pPr>
              <a:buBlip>
                <a:blip r:embed="rId2"/>
              </a:buBlip>
            </a:pPr>
            <a:r>
              <a:rPr dirty="0"/>
              <a:t>Extend tests for direction of causation with combined twin </a:t>
            </a:r>
            <a:r>
              <a:rPr lang="en-US" dirty="0"/>
              <a:t>family, multivariate and repeated measures data</a:t>
            </a:r>
            <a:endParaRPr dirty="0"/>
          </a:p>
          <a:p>
            <a:pPr>
              <a:buBlip>
                <a:blip r:embed="rId2"/>
              </a:buBlip>
            </a:pPr>
            <a:r>
              <a:rPr dirty="0"/>
              <a:t>Dynamical models for high density repeated measures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Acknowledgements"/>
          <p:cNvSpPr txBox="1">
            <a:spLocks noGrp="1"/>
          </p:cNvSpPr>
          <p:nvPr>
            <p:ph type="title"/>
          </p:nvPr>
        </p:nvSpPr>
        <p:spPr>
          <a:prstGeom prst="rect">
            <a:avLst/>
          </a:prstGeom>
        </p:spPr>
        <p:txBody>
          <a:bodyPr/>
          <a:lstStyle>
            <a:lvl1pPr algn="ctr">
              <a:defRPr sz="7000">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Acknowledgements</a:t>
            </a:r>
          </a:p>
        </p:txBody>
      </p:sp>
      <p:pic>
        <p:nvPicPr>
          <p:cNvPr id="482" name="VCUEmblemC.png" descr="VCUEmblemC.png"/>
          <p:cNvPicPr>
            <a:picLocks noChangeAspect="1"/>
          </p:cNvPicPr>
          <p:nvPr/>
        </p:nvPicPr>
        <p:blipFill>
          <a:blip r:embed="rId2">
            <a:extLst/>
          </a:blip>
          <a:stretch>
            <a:fillRect/>
          </a:stretch>
        </p:blipFill>
        <p:spPr>
          <a:xfrm>
            <a:off x="11146514" y="7861300"/>
            <a:ext cx="1883687" cy="1892300"/>
          </a:xfrm>
          <a:prstGeom prst="rect">
            <a:avLst/>
          </a:prstGeom>
          <a:ln w="12700"/>
        </p:spPr>
      </p:pic>
      <p:pic>
        <p:nvPicPr>
          <p:cNvPr id="483" name="droppedImage.png" descr="droppedImage.png"/>
          <p:cNvPicPr>
            <a:picLocks noChangeAspect="1"/>
          </p:cNvPicPr>
          <p:nvPr/>
        </p:nvPicPr>
        <p:blipFill>
          <a:blip r:embed="rId3">
            <a:extLst/>
          </a:blip>
          <a:stretch>
            <a:fillRect/>
          </a:stretch>
        </p:blipFill>
        <p:spPr>
          <a:xfrm>
            <a:off x="0" y="7861300"/>
            <a:ext cx="1477084" cy="1892300"/>
          </a:xfrm>
          <a:prstGeom prst="rect">
            <a:avLst/>
          </a:prstGeom>
          <a:ln w="12700"/>
        </p:spPr>
      </p:pic>
      <p:sp>
        <p:nvSpPr>
          <p:cNvPr id="484" name="VIPBG…"/>
          <p:cNvSpPr txBox="1"/>
          <p:nvPr/>
        </p:nvSpPr>
        <p:spPr>
          <a:xfrm>
            <a:off x="7264362" y="2190750"/>
            <a:ext cx="5918201" cy="687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dirty="0"/>
              <a:t>VIPBG</a:t>
            </a:r>
          </a:p>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dirty="0"/>
              <a:t>Brad Verhulst</a:t>
            </a:r>
          </a:p>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dirty="0"/>
              <a:t>Shaunna Clarke</a:t>
            </a:r>
          </a:p>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dirty="0"/>
              <a:t>Hermine Maes</a:t>
            </a:r>
          </a:p>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dirty="0"/>
              <a:t>Steve </a:t>
            </a:r>
            <a:r>
              <a:rPr dirty="0" err="1"/>
              <a:t>Aggen</a:t>
            </a:r>
            <a:endParaRPr dirty="0"/>
          </a:p>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lang="en-US" dirty="0"/>
              <a:t>Joshua Pritikin</a:t>
            </a:r>
            <a:endParaRPr dirty="0"/>
          </a:p>
          <a:p>
            <a:pPr marL="571500" indent="-571500" algn="l" defTabSz="914400">
              <a:spcBef>
                <a:spcPts val="2400"/>
              </a:spcBef>
              <a:buClr>
                <a:srgbClr val="FFFFFF"/>
              </a:buClr>
              <a:buSzPct val="171000"/>
              <a:buFont typeface="Gill Sans"/>
              <a:buChar char="•"/>
              <a:defRPr>
                <a:effectLst/>
                <a:uFill>
                  <a:solidFill>
                    <a:srgbClr val="FFFFFF"/>
                  </a:solidFill>
                </a:uFill>
                <a:latin typeface="Gill Sans"/>
                <a:ea typeface="Gill Sans"/>
                <a:cs typeface="Gill Sans"/>
                <a:sym typeface="Gill Sans"/>
              </a:defRPr>
            </a:pPr>
            <a:r>
              <a:rPr dirty="0"/>
              <a:t>Computers</a:t>
            </a:r>
          </a:p>
        </p:txBody>
      </p:sp>
      <p:sp>
        <p:nvSpPr>
          <p:cNvPr id="485" name="NIDA R01 DA-18673…"/>
          <p:cNvSpPr txBox="1"/>
          <p:nvPr/>
        </p:nvSpPr>
        <p:spPr>
          <a:xfrm>
            <a:off x="1143000" y="1993900"/>
            <a:ext cx="5918200" cy="687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indent="317500" algn="l" defTabSz="914400">
              <a:spcBef>
                <a:spcPts val="2400"/>
              </a:spcBef>
              <a:defRPr sz="4400">
                <a:effectLst/>
                <a:uFill>
                  <a:solidFill>
                    <a:srgbClr val="FFFFFF"/>
                  </a:solidFill>
                </a:uFill>
                <a:latin typeface="Gill Sans"/>
                <a:ea typeface="Gill Sans"/>
                <a:cs typeface="Gill Sans"/>
                <a:sym typeface="Gill Sans"/>
              </a:defRPr>
            </a:pPr>
            <a:r>
              <a:t>NIDA R01 DA-18673</a:t>
            </a:r>
          </a:p>
          <a:p>
            <a:pPr indent="317500" algn="l" defTabSz="914400">
              <a:spcBef>
                <a:spcPts val="2400"/>
              </a:spcBef>
              <a:defRPr sz="4400">
                <a:effectLst/>
                <a:uFill>
                  <a:solidFill>
                    <a:srgbClr val="FFFFFF"/>
                  </a:solidFill>
                </a:uFill>
                <a:latin typeface="Gill Sans"/>
                <a:ea typeface="Gill Sans"/>
                <a:cs typeface="Gill Sans"/>
                <a:sym typeface="Gill Sans"/>
              </a:defRPr>
            </a:pPr>
            <a:r>
              <a:t>NIDA R25 DA-26119</a:t>
            </a:r>
          </a:p>
          <a:p>
            <a:pPr indent="317500" algn="l" defTabSz="914400">
              <a:spcBef>
                <a:spcPts val="2400"/>
              </a:spcBef>
              <a:defRPr sz="4400">
                <a:effectLst/>
                <a:uFill>
                  <a:solidFill>
                    <a:srgbClr val="FFFFFF"/>
                  </a:solidFill>
                </a:uFill>
                <a:latin typeface="Gill Sans"/>
                <a:ea typeface="Gill Sans"/>
                <a:cs typeface="Gill Sans"/>
                <a:sym typeface="Gill Sans"/>
              </a:defRPr>
            </a:pPr>
            <a:r>
              <a:t>NIMH R25 MH-19918 </a:t>
            </a:r>
          </a:p>
          <a:p>
            <a:pPr indent="317500" algn="l" defTabSz="914400">
              <a:spcBef>
                <a:spcPts val="2400"/>
              </a:spcBef>
              <a:defRPr sz="4400">
                <a:effectLst/>
                <a:uFill>
                  <a:solidFill>
                    <a:srgbClr val="FFFFFF"/>
                  </a:solidFill>
                </a:uFill>
                <a:latin typeface="Gill Sans"/>
                <a:ea typeface="Gill Sans"/>
                <a:cs typeface="Gill Sans"/>
                <a:sym typeface="Gill Sans"/>
              </a:defRPr>
            </a:pPr>
            <a:r>
              <a:t>Study participants</a:t>
            </a:r>
          </a:p>
          <a:p>
            <a:pPr indent="317500" algn="l" defTabSz="914400">
              <a:spcBef>
                <a:spcPts val="2400"/>
              </a:spcBef>
              <a:defRPr sz="4400">
                <a:effectLst/>
                <a:uFill>
                  <a:solidFill>
                    <a:srgbClr val="FFFFFF"/>
                  </a:solidFill>
                </a:uFill>
                <a:latin typeface="Gill Sans"/>
                <a:ea typeface="Gill Sans"/>
                <a:cs typeface="Gill Sans"/>
                <a:sym typeface="Gill Sans"/>
              </a:defRPr>
            </a:pPr>
            <a:r>
              <a:t>Workshop participants</a:t>
            </a:r>
          </a:p>
          <a:p>
            <a:pPr indent="317500" algn="l" defTabSz="914400">
              <a:spcBef>
                <a:spcPts val="2400"/>
              </a:spcBef>
              <a:defRPr sz="4400">
                <a:effectLst/>
                <a:uFill>
                  <a:solidFill>
                    <a:srgbClr val="FFFFFF"/>
                  </a:solidFill>
                </a:uFill>
                <a:latin typeface="Gill Sans"/>
                <a:ea typeface="Gill Sans"/>
                <a:cs typeface="Gill Sans"/>
                <a:sym typeface="Gill Sans"/>
              </a:defRPr>
            </a:pPr>
            <a:r>
              <a:t>OpenMx Team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um Scores &amp; Factor Scores Depend on Model…"/>
          <p:cNvSpPr txBox="1">
            <a:spLocks noGrp="1"/>
          </p:cNvSpPr>
          <p:nvPr>
            <p:ph type="body" idx="1"/>
          </p:nvPr>
        </p:nvSpPr>
        <p:spPr>
          <a:prstGeom prst="rect">
            <a:avLst/>
          </a:prstGeom>
        </p:spPr>
        <p:txBody>
          <a:bodyPr/>
          <a:lstStyle/>
          <a:p>
            <a:pPr>
              <a:buBlip>
                <a:blip r:embed="rId2"/>
              </a:buBlip>
            </a:pPr>
            <a:r>
              <a:t>Sum Scores &amp; Factor Scores Depend on Model</a:t>
            </a:r>
          </a:p>
          <a:p>
            <a:pPr>
              <a:buBlip>
                <a:blip r:embed="rId2"/>
              </a:buBlip>
            </a:pPr>
            <a:r>
              <a:t>Item-level Differences May: </a:t>
            </a:r>
          </a:p>
          <a:p>
            <a:pPr lvl="1">
              <a:buBlip>
                <a:blip r:embed="rId2"/>
              </a:buBlip>
            </a:pPr>
            <a:r>
              <a:t>Invalidate Group Mean Tests (Association even)</a:t>
            </a:r>
          </a:p>
          <a:p>
            <a:pPr lvl="1">
              <a:buBlip>
                <a:blip r:embed="rId2"/>
              </a:buBlip>
            </a:pPr>
            <a:r>
              <a:t>Invalidate Group Variance Tests</a:t>
            </a:r>
          </a:p>
          <a:p>
            <a:pPr>
              <a:buBlip>
                <a:blip r:embed="rId2"/>
              </a:buBlip>
            </a:pPr>
            <a:r>
              <a:t>MI Still Rarely Tested</a:t>
            </a:r>
          </a:p>
        </p:txBody>
      </p:sp>
      <p:sp>
        <p:nvSpPr>
          <p:cNvPr id="198" name="MNI Causes Errors of Inference"/>
          <p:cNvSpPr txBox="1"/>
          <p:nvPr/>
        </p:nvSpPr>
        <p:spPr>
          <a:xfrm>
            <a:off x="787400" y="443943"/>
            <a:ext cx="11430000"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lnSpcReduction="10000"/>
          </a:bodyPr>
          <a:lstStyle>
            <a:lvl1pP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MNI Causes Errors of Inference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Invariance: Five Potential Types of Difference"/>
          <p:cNvSpPr txBox="1">
            <a:spLocks noGrp="1"/>
          </p:cNvSpPr>
          <p:nvPr>
            <p:ph type="title"/>
          </p:nvPr>
        </p:nvSpPr>
        <p:spPr>
          <a:prstGeom prst="rect">
            <a:avLst/>
          </a:prstGeom>
        </p:spPr>
        <p:txBody>
          <a:bodyPr>
            <a:normAutofit fontScale="90000"/>
          </a:bodyPr>
          <a:lstStyle/>
          <a:p>
            <a:pPr algn="ctr" defTabSz="560831">
              <a:defRPr sz="7679">
                <a:solidFill>
                  <a:srgbClr val="FFFDA9"/>
                </a:solidFill>
                <a:effectLst/>
                <a:uFill>
                  <a:solidFill>
                    <a:srgbClr val="FFFDA9"/>
                  </a:solidFill>
                </a:uFill>
                <a:latin typeface="Helvetica Light"/>
                <a:ea typeface="Helvetica Light"/>
                <a:cs typeface="Helvetica Light"/>
                <a:sym typeface="Helvetica Light"/>
              </a:defRPr>
            </a:pPr>
            <a:r>
              <a:t>Invariance: Five Potential Types of Difference</a:t>
            </a:r>
          </a:p>
        </p:txBody>
      </p:sp>
      <p:grpSp>
        <p:nvGrpSpPr>
          <p:cNvPr id="203" name="Group"/>
          <p:cNvGrpSpPr/>
          <p:nvPr/>
        </p:nvGrpSpPr>
        <p:grpSpPr>
          <a:xfrm>
            <a:off x="5252929" y="3136336"/>
            <a:ext cx="6952532" cy="6367882"/>
            <a:chOff x="0" y="0"/>
            <a:chExt cx="6952530" cy="6367881"/>
          </a:xfrm>
        </p:grpSpPr>
        <p:sp>
          <p:nvSpPr>
            <p:cNvPr id="201" name="Rounded Rectangle"/>
            <p:cNvSpPr/>
            <p:nvPr/>
          </p:nvSpPr>
          <p:spPr>
            <a:xfrm>
              <a:off x="0" y="13796"/>
              <a:ext cx="6952531" cy="6354086"/>
            </a:xfrm>
            <a:prstGeom prst="roundRect">
              <a:avLst>
                <a:gd name="adj" fmla="val 3502"/>
              </a:avLst>
            </a:prstGeom>
            <a:solidFill>
              <a:srgbClr val="FFFFFF"/>
            </a:solidFill>
            <a:ln w="12700" cap="flat">
              <a:noFill/>
              <a:miter lim="400000"/>
            </a:ln>
            <a:effectLst>
              <a:outerShdw blurRad="76200" rotWithShape="0">
                <a:srgbClr val="000000">
                  <a:alpha val="79998"/>
                </a:srgbClr>
              </a:outerShdw>
            </a:effectLst>
          </p:spPr>
          <p:txBody>
            <a:bodyPr wrap="square" lIns="50800" tIns="50800" rIns="50800" bIns="50800" numCol="1" anchor="ctr">
              <a:noAutofit/>
            </a:bodyPr>
            <a:lstStyle/>
            <a:p>
              <a:pPr marR="40639" algn="l" defTabSz="914400">
                <a:defRPr sz="1200">
                  <a:effectLst/>
                  <a:uFill>
                    <a:solidFill>
                      <a:srgbClr val="FFFFFF"/>
                    </a:solidFill>
                  </a:uFill>
                  <a:latin typeface="Gill Sans"/>
                  <a:ea typeface="Gill Sans"/>
                  <a:cs typeface="Gill Sans"/>
                  <a:sym typeface="Gill Sans"/>
                </a:defRPr>
              </a:pPr>
              <a:endParaRPr/>
            </a:p>
          </p:txBody>
        </p:sp>
        <p:pic>
          <p:nvPicPr>
            <p:cNvPr id="202" name="Image" descr="Image"/>
            <p:cNvPicPr>
              <a:picLocks noChangeAspect="1"/>
            </p:cNvPicPr>
            <p:nvPr/>
          </p:nvPicPr>
          <p:blipFill>
            <a:blip r:embed="rId2">
              <a:extLst/>
            </a:blip>
            <a:stretch>
              <a:fillRect/>
            </a:stretch>
          </p:blipFill>
          <p:spPr>
            <a:xfrm>
              <a:off x="1525820" y="0"/>
              <a:ext cx="3900890" cy="6205860"/>
            </a:xfrm>
            <a:prstGeom prst="rect">
              <a:avLst/>
            </a:prstGeom>
            <a:ln w="12700" cap="flat">
              <a:noFill/>
              <a:miter lim="400000"/>
            </a:ln>
            <a:effectLst/>
          </p:spPr>
        </p:pic>
      </p:grpSp>
      <p:sp>
        <p:nvSpPr>
          <p:cNvPr id="204" name="Factor Variances…"/>
          <p:cNvSpPr txBox="1">
            <a:spLocks noGrp="1"/>
          </p:cNvSpPr>
          <p:nvPr>
            <p:ph type="body" sz="half" idx="1"/>
          </p:nvPr>
        </p:nvSpPr>
        <p:spPr>
          <a:xfrm>
            <a:off x="838200" y="2628900"/>
            <a:ext cx="5157498" cy="5715000"/>
          </a:xfrm>
          <a:prstGeom prst="rect">
            <a:avLst/>
          </a:prstGeom>
        </p:spPr>
        <p:txBody>
          <a:bodyPr/>
          <a:lstStyle/>
          <a:p>
            <a:pPr>
              <a:buBlip>
                <a:blip r:embed="rId3"/>
              </a:buBlip>
              <a:defRPr>
                <a:solidFill>
                  <a:srgbClr val="0433FF"/>
                </a:solidFill>
              </a:defRPr>
            </a:pPr>
            <a:r>
              <a:t>Factor Variances</a:t>
            </a:r>
          </a:p>
          <a:p>
            <a:pPr>
              <a:buBlip>
                <a:blip r:embed="rId3"/>
              </a:buBlip>
              <a:defRPr>
                <a:solidFill>
                  <a:srgbClr val="00FDFF"/>
                </a:solidFill>
              </a:defRPr>
            </a:pPr>
            <a:r>
              <a:t>Factor Means</a:t>
            </a:r>
          </a:p>
          <a:p>
            <a:pPr>
              <a:buBlip>
                <a:blip r:embed="rId3"/>
              </a:buBlip>
              <a:defRPr>
                <a:solidFill>
                  <a:srgbClr val="AA7942"/>
                </a:solidFill>
              </a:defRPr>
            </a:pPr>
            <a:r>
              <a:t>Factor Loadings</a:t>
            </a:r>
          </a:p>
          <a:p>
            <a:pPr>
              <a:buBlip>
                <a:blip r:embed="rId3"/>
              </a:buBlip>
              <a:defRPr>
                <a:solidFill>
                  <a:srgbClr val="FF40FF"/>
                </a:solidFill>
              </a:defRPr>
            </a:pPr>
            <a:r>
              <a:t>Item Variances</a:t>
            </a:r>
          </a:p>
          <a:p>
            <a:pPr>
              <a:buBlip>
                <a:blip r:embed="rId3"/>
              </a:buBlip>
              <a:defRPr>
                <a:solidFill>
                  <a:srgbClr val="FF2600"/>
                </a:solidFill>
              </a:defRPr>
            </a:pPr>
            <a:r>
              <a:t>Item Means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ounded Rectangle"/>
          <p:cNvSpPr/>
          <p:nvPr/>
        </p:nvSpPr>
        <p:spPr>
          <a:xfrm>
            <a:off x="284277" y="2926810"/>
            <a:ext cx="12436246" cy="6056598"/>
          </a:xfrm>
          <a:prstGeom prst="roundRect">
            <a:avLst>
              <a:gd name="adj" fmla="val 2804"/>
            </a:avLst>
          </a:prstGeom>
          <a:solidFill>
            <a:srgbClr val="FFFFFF"/>
          </a:solidFill>
          <a:ln w="12700">
            <a:miter lim="400000"/>
          </a:ln>
          <a:effectLst>
            <a:outerShdw blurRad="76200" rotWithShape="0">
              <a:srgbClr val="000000">
                <a:alpha val="79998"/>
              </a:srgbClr>
            </a:outerShdw>
          </a:effectLst>
        </p:spPr>
        <p:txBody>
          <a:bodyPr lIns="50800" tIns="50800" rIns="50800" bIns="50800" anchor="ctr"/>
          <a:lstStyle/>
          <a:p>
            <a:pPr marR="40639" algn="l" defTabSz="914400">
              <a:defRPr sz="2200">
                <a:solidFill>
                  <a:srgbClr val="FF2600"/>
                </a:solidFill>
                <a:effectLst/>
                <a:uFill>
                  <a:solidFill>
                    <a:srgbClr val="FFFFFF"/>
                  </a:solidFill>
                </a:uFill>
                <a:latin typeface="Arial"/>
                <a:ea typeface="Arial"/>
                <a:cs typeface="Arial"/>
                <a:sym typeface="Arial"/>
              </a:defRPr>
            </a:pPr>
            <a:endParaRPr/>
          </a:p>
        </p:txBody>
      </p:sp>
      <p:sp>
        <p:nvSpPr>
          <p:cNvPr id="207" name="Invariance Models of Factor-Level Effects"/>
          <p:cNvSpPr txBox="1">
            <a:spLocks noGrp="1"/>
          </p:cNvSpPr>
          <p:nvPr>
            <p:ph type="title"/>
          </p:nvPr>
        </p:nvSpPr>
        <p:spPr>
          <a:prstGeom prst="rect">
            <a:avLst/>
          </a:prstGeom>
        </p:spPr>
        <p:txBody>
          <a:bodyPr>
            <a:normAutofit fontScale="90000"/>
          </a:bodyPr>
          <a:lstStyle>
            <a:lvl1pPr algn="ctr" defTabSz="560831">
              <a:defRPr sz="7679">
                <a:solidFill>
                  <a:srgbClr val="FFFDA9"/>
                </a:solidFill>
                <a:uFill>
                  <a:solidFill>
                    <a:srgbClr val="FFFDA9"/>
                  </a:solidFill>
                </a:uFill>
                <a:latin typeface="Helvetica Light"/>
                <a:ea typeface="Helvetica Light"/>
                <a:cs typeface="Helvetica Light"/>
                <a:sym typeface="Helvetica Light"/>
              </a:defRPr>
            </a:lvl1pPr>
          </a:lstStyle>
          <a:p>
            <a:pPr>
              <a:defRPr>
                <a:effectLst/>
              </a:defRPr>
            </a:pPr>
            <a:r>
              <a:t>Invariance Models of Factor-Level Effects</a:t>
            </a:r>
          </a:p>
        </p:txBody>
      </p:sp>
      <p:pic>
        <p:nvPicPr>
          <p:cNvPr id="208" name="Image" descr="Image"/>
          <p:cNvPicPr>
            <a:picLocks noChangeAspect="1"/>
          </p:cNvPicPr>
          <p:nvPr/>
        </p:nvPicPr>
        <p:blipFill>
          <a:blip r:embed="rId2">
            <a:extLst/>
          </a:blip>
          <a:srcRect/>
          <a:stretch>
            <a:fillRect/>
          </a:stretch>
        </p:blipFill>
        <p:spPr>
          <a:xfrm>
            <a:off x="787714" y="3355925"/>
            <a:ext cx="2446691" cy="3857563"/>
          </a:xfrm>
          <a:prstGeom prst="rect">
            <a:avLst/>
          </a:prstGeom>
          <a:ln w="12700">
            <a:miter lim="400000"/>
          </a:ln>
        </p:spPr>
      </p:pic>
      <p:pic>
        <p:nvPicPr>
          <p:cNvPr id="209" name="Image" descr="Image"/>
          <p:cNvPicPr>
            <a:picLocks noChangeAspect="1"/>
          </p:cNvPicPr>
          <p:nvPr/>
        </p:nvPicPr>
        <p:blipFill>
          <a:blip r:embed="rId3">
            <a:extLst/>
          </a:blip>
          <a:stretch>
            <a:fillRect/>
          </a:stretch>
        </p:blipFill>
        <p:spPr>
          <a:xfrm>
            <a:off x="3711943" y="3356014"/>
            <a:ext cx="2446731" cy="3857626"/>
          </a:xfrm>
          <a:prstGeom prst="rect">
            <a:avLst/>
          </a:prstGeom>
          <a:ln w="12700">
            <a:miter lim="400000"/>
          </a:ln>
        </p:spPr>
      </p:pic>
      <p:pic>
        <p:nvPicPr>
          <p:cNvPr id="210" name="Image" descr="Image"/>
          <p:cNvPicPr>
            <a:picLocks noChangeAspect="1"/>
          </p:cNvPicPr>
          <p:nvPr/>
        </p:nvPicPr>
        <p:blipFill>
          <a:blip r:embed="rId4">
            <a:extLst/>
          </a:blip>
          <a:stretch>
            <a:fillRect/>
          </a:stretch>
        </p:blipFill>
        <p:spPr>
          <a:xfrm>
            <a:off x="6625290" y="3076114"/>
            <a:ext cx="2376073" cy="4017539"/>
          </a:xfrm>
          <a:prstGeom prst="rect">
            <a:avLst/>
          </a:prstGeom>
          <a:ln w="12700">
            <a:miter lim="400000"/>
          </a:ln>
        </p:spPr>
      </p:pic>
      <p:pic>
        <p:nvPicPr>
          <p:cNvPr id="211" name="Image" descr="Image"/>
          <p:cNvPicPr>
            <a:picLocks noChangeAspect="1"/>
          </p:cNvPicPr>
          <p:nvPr/>
        </p:nvPicPr>
        <p:blipFill>
          <a:blip r:embed="rId5">
            <a:extLst/>
          </a:blip>
          <a:stretch>
            <a:fillRect/>
          </a:stretch>
        </p:blipFill>
        <p:spPr>
          <a:xfrm>
            <a:off x="9467998" y="3076114"/>
            <a:ext cx="2376092" cy="4017571"/>
          </a:xfrm>
          <a:prstGeom prst="rect">
            <a:avLst/>
          </a:prstGeom>
          <a:ln w="12700">
            <a:miter lim="400000"/>
          </a:ln>
        </p:spPr>
      </p:pic>
      <p:sp>
        <p:nvSpPr>
          <p:cNvPr id="212" name="1. No Covariates"/>
          <p:cNvSpPr txBox="1"/>
          <p:nvPr/>
        </p:nvSpPr>
        <p:spPr>
          <a:xfrm>
            <a:off x="1077661" y="7410087"/>
            <a:ext cx="2272830" cy="928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1. No Covariates</a:t>
            </a:r>
          </a:p>
        </p:txBody>
      </p:sp>
      <p:sp>
        <p:nvSpPr>
          <p:cNvPr id="213" name="2. Age/Sex on…"/>
          <p:cNvSpPr txBox="1"/>
          <p:nvPr/>
        </p:nvSpPr>
        <p:spPr>
          <a:xfrm>
            <a:off x="4106186" y="7410087"/>
            <a:ext cx="2009392" cy="928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2. Age/Sex on </a:t>
            </a:r>
          </a:p>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Factor Mean</a:t>
            </a:r>
          </a:p>
        </p:txBody>
      </p:sp>
      <p:sp>
        <p:nvSpPr>
          <p:cNvPr id="214" name="3. Age/Sex on…"/>
          <p:cNvSpPr txBox="1"/>
          <p:nvPr/>
        </p:nvSpPr>
        <p:spPr>
          <a:xfrm>
            <a:off x="6926115" y="7410087"/>
            <a:ext cx="2143362" cy="928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3. Age/Sex on </a:t>
            </a:r>
          </a:p>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Factor Variance </a:t>
            </a:r>
          </a:p>
        </p:txBody>
      </p:sp>
      <p:sp>
        <p:nvSpPr>
          <p:cNvPr id="215" name="4. Age/Sex on Factor…"/>
          <p:cNvSpPr txBox="1"/>
          <p:nvPr/>
        </p:nvSpPr>
        <p:spPr>
          <a:xfrm>
            <a:off x="9887863" y="7410087"/>
            <a:ext cx="2878833" cy="928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4. Age/Sex on Factor </a:t>
            </a:r>
          </a:p>
          <a:p>
            <a:pPr algn="l" defTabSz="457200">
              <a:lnSpc>
                <a:spcPct val="115000"/>
              </a:lnSpc>
              <a:spcBef>
                <a:spcPts val="1000"/>
              </a:spcBef>
              <a:defRPr sz="2200">
                <a:solidFill>
                  <a:srgbClr val="FF2600"/>
                </a:solidFill>
                <a:effectLst/>
                <a:uFill>
                  <a:solidFill>
                    <a:srgbClr val="000000"/>
                  </a:solidFill>
                </a:uFill>
                <a:latin typeface="Arial"/>
                <a:ea typeface="Arial"/>
                <a:cs typeface="Arial"/>
                <a:sym typeface="Arial"/>
              </a:defRPr>
            </a:pPr>
            <a:r>
              <a:t>Mean and Variance</a:t>
            </a:r>
          </a:p>
        </p:txBody>
      </p:sp>
      <p:sp>
        <p:nvSpPr>
          <p:cNvPr id="216" name="Star"/>
          <p:cNvSpPr/>
          <p:nvPr/>
        </p:nvSpPr>
        <p:spPr>
          <a:xfrm>
            <a:off x="9688483" y="3306467"/>
            <a:ext cx="788445" cy="749855"/>
          </a:xfrm>
          <a:prstGeom prst="star5">
            <a:avLst>
              <a:gd name="adj" fmla="val 19100"/>
              <a:gd name="hf" fmla="val 105146"/>
              <a:gd name="vf" fmla="val 110557"/>
            </a:avLst>
          </a:prstGeom>
          <a:ln w="25400">
            <a:solidFill>
              <a:srgbClr val="DAD380"/>
            </a:solidFill>
            <a:bevel/>
          </a:ln>
        </p:spPr>
        <p:txBody>
          <a:bodyPr lIns="50800" tIns="50800" rIns="50800" bIns="50800" anchor="ctr"/>
          <a:lstStyle/>
          <a:p>
            <a:pPr>
              <a:defRPr sz="3800">
                <a:solidFill>
                  <a:srgbClr val="FF0000"/>
                </a:solidFill>
                <a:effectLst/>
                <a:latin typeface="Helvetica Light"/>
                <a:ea typeface="Helvetica Light"/>
                <a:cs typeface="Helvetica Light"/>
                <a:sym typeface="Helvetica Light"/>
              </a:defRPr>
            </a:pPr>
            <a:endParaRPr/>
          </a:p>
        </p:txBody>
      </p:sp>
      <p:sp>
        <p:nvSpPr>
          <p:cNvPr id="217" name="Star"/>
          <p:cNvSpPr/>
          <p:nvPr/>
        </p:nvSpPr>
        <p:spPr>
          <a:xfrm>
            <a:off x="7607498" y="2867991"/>
            <a:ext cx="788444" cy="749855"/>
          </a:xfrm>
          <a:prstGeom prst="star5">
            <a:avLst>
              <a:gd name="adj" fmla="val 19100"/>
              <a:gd name="hf" fmla="val 105146"/>
              <a:gd name="vf" fmla="val 110557"/>
            </a:avLst>
          </a:prstGeom>
          <a:ln w="25400">
            <a:solidFill>
              <a:srgbClr val="DAD380"/>
            </a:solidFill>
            <a:bevel/>
          </a:ln>
        </p:spPr>
        <p:txBody>
          <a:bodyPr lIns="50800" tIns="50800" rIns="50800" bIns="50800" anchor="ctr"/>
          <a:lstStyle/>
          <a:p>
            <a:pPr>
              <a:defRPr sz="3800">
                <a:solidFill>
                  <a:srgbClr val="FF0000"/>
                </a:solidFill>
                <a:effectLst/>
                <a:latin typeface="Helvetica Light"/>
                <a:ea typeface="Helvetica Light"/>
                <a:cs typeface="Helvetica Light"/>
                <a:sym typeface="Helvetica Light"/>
              </a:defRPr>
            </a:pPr>
            <a:endParaRPr/>
          </a:p>
        </p:txBody>
      </p:sp>
      <p:sp>
        <p:nvSpPr>
          <p:cNvPr id="218" name="Star"/>
          <p:cNvSpPr/>
          <p:nvPr/>
        </p:nvSpPr>
        <p:spPr>
          <a:xfrm>
            <a:off x="10380960" y="2867991"/>
            <a:ext cx="788444" cy="749855"/>
          </a:xfrm>
          <a:prstGeom prst="star5">
            <a:avLst>
              <a:gd name="adj" fmla="val 19100"/>
              <a:gd name="hf" fmla="val 105146"/>
              <a:gd name="vf" fmla="val 110557"/>
            </a:avLst>
          </a:prstGeom>
          <a:ln w="25400">
            <a:solidFill>
              <a:srgbClr val="DAD380"/>
            </a:solidFill>
            <a:bevel/>
          </a:ln>
        </p:spPr>
        <p:txBody>
          <a:bodyPr lIns="50800" tIns="50800" rIns="50800" bIns="50800" anchor="ctr"/>
          <a:lstStyle/>
          <a:p>
            <a:pPr>
              <a:defRPr sz="3800">
                <a:solidFill>
                  <a:srgbClr val="FF0000"/>
                </a:solidFill>
                <a:effectLst/>
                <a:latin typeface="Helvetica Light"/>
                <a:ea typeface="Helvetica Light"/>
                <a:cs typeface="Helvetica Light"/>
                <a:sym typeface="Helvetica Light"/>
              </a:defRPr>
            </a:pPr>
            <a:endParaRPr/>
          </a:p>
        </p:txBody>
      </p:sp>
      <p:sp>
        <p:nvSpPr>
          <p:cNvPr id="219" name="Star"/>
          <p:cNvSpPr/>
          <p:nvPr/>
        </p:nvSpPr>
        <p:spPr>
          <a:xfrm>
            <a:off x="3992341" y="3320259"/>
            <a:ext cx="788444" cy="749855"/>
          </a:xfrm>
          <a:prstGeom prst="star5">
            <a:avLst>
              <a:gd name="adj" fmla="val 19100"/>
              <a:gd name="hf" fmla="val 105146"/>
              <a:gd name="vf" fmla="val 110557"/>
            </a:avLst>
          </a:prstGeom>
          <a:ln w="25400">
            <a:solidFill>
              <a:srgbClr val="DAD380"/>
            </a:solidFill>
            <a:bevel/>
          </a:ln>
        </p:spPr>
        <p:txBody>
          <a:bodyPr lIns="50800" tIns="50800" rIns="50800" bIns="50800" anchor="ctr"/>
          <a:lstStyle/>
          <a:p>
            <a:pPr>
              <a:defRPr sz="3800">
                <a:solidFill>
                  <a:srgbClr val="FF0000"/>
                </a:solidFill>
                <a:effectLst/>
                <a:latin typeface="Helvetica Light"/>
                <a:ea typeface="Helvetica Light"/>
                <a:cs typeface="Helvetica Light"/>
                <a:sym typeface="Helvetica Light"/>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MI Application: National Survey of Drug Use in Households (NSDUH)"/>
          <p:cNvSpPr txBox="1">
            <a:spLocks noGrp="1"/>
          </p:cNvSpPr>
          <p:nvPr>
            <p:ph type="title"/>
          </p:nvPr>
        </p:nvSpPr>
        <p:spPr>
          <a:prstGeom prst="rect">
            <a:avLst/>
          </a:prstGeom>
        </p:spPr>
        <p:txBody>
          <a:bodyPr/>
          <a:lstStyle/>
          <a:p>
            <a:pPr algn="ctr" defTabSz="420624">
              <a:defRPr sz="5760">
                <a:solidFill>
                  <a:srgbClr val="FFFDA9"/>
                </a:solidFill>
                <a:effectLst/>
                <a:uFill>
                  <a:solidFill>
                    <a:srgbClr val="FFFDA9"/>
                  </a:solidFill>
                </a:uFill>
                <a:latin typeface="Helvetica Light"/>
                <a:ea typeface="Helvetica Light"/>
                <a:cs typeface="Helvetica Light"/>
                <a:sym typeface="Helvetica Light"/>
              </a:defRPr>
            </a:pPr>
            <a:r>
              <a:t>MI Application: National Survey of Drug Use in Households (NSDUH)</a:t>
            </a:r>
          </a:p>
        </p:txBody>
      </p:sp>
      <p:sp>
        <p:nvSpPr>
          <p:cNvPr id="222" name="Substance Abuse and Mental Health Services Administration (SAMSA) regular data collection…"/>
          <p:cNvSpPr txBox="1">
            <a:spLocks noGrp="1"/>
          </p:cNvSpPr>
          <p:nvPr>
            <p:ph type="body" idx="1"/>
          </p:nvPr>
        </p:nvSpPr>
        <p:spPr>
          <a:prstGeom prst="rect">
            <a:avLst/>
          </a:prstGeom>
        </p:spPr>
        <p:txBody>
          <a:bodyPr/>
          <a:lstStyle/>
          <a:p>
            <a:pPr marL="518583" indent="-518583">
              <a:buBlip>
                <a:blip r:embed="rId2"/>
              </a:buBlip>
              <a:defRPr sz="4200"/>
            </a:pPr>
            <a:r>
              <a:t>Substance Abuse and Mental Health Services Administration (SAMSA) regular data collection</a:t>
            </a:r>
          </a:p>
          <a:p>
            <a:pPr marL="518583" indent="-518583">
              <a:buBlip>
                <a:blip r:embed="rId2"/>
              </a:buBlip>
              <a:defRPr sz="4200"/>
            </a:pPr>
            <a:r>
              <a:t>~50,000 persons per assessment</a:t>
            </a:r>
          </a:p>
          <a:p>
            <a:pPr marL="518583" indent="-518583">
              <a:buBlip>
                <a:blip r:embed="rId2"/>
              </a:buBlip>
              <a:defRPr sz="4200"/>
            </a:pPr>
            <a:r>
              <a:t>Face-to-face Interviews(!)</a:t>
            </a:r>
          </a:p>
          <a:p>
            <a:pPr marL="518583" indent="-518583">
              <a:buBlip>
                <a:blip r:embed="rId2"/>
              </a:buBlip>
              <a:defRPr sz="4200"/>
            </a:pPr>
            <a:r>
              <a:t>Audio-Computer-Assisted Testing</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50800" dist="38100" dir="5400000" rotWithShape="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TotalTime>
  <Words>2036</Words>
  <Application>Microsoft Macintosh PowerPoint</Application>
  <PresentationFormat>Custom</PresentationFormat>
  <Paragraphs>385</Paragraphs>
  <Slides>51</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Abadi MT Condensed Extra Bold</vt:lpstr>
      <vt:lpstr>Arial</vt:lpstr>
      <vt:lpstr>Gill Sans</vt:lpstr>
      <vt:lpstr>Helvetica</vt:lpstr>
      <vt:lpstr>Helvetica Light</vt:lpstr>
      <vt:lpstr>Helvetica Neue</vt:lpstr>
      <vt:lpstr>Helvetica Neue Light</vt:lpstr>
      <vt:lpstr>Menlo</vt:lpstr>
      <vt:lpstr>News Gothic MT</vt:lpstr>
      <vt:lpstr>Symbol</vt:lpstr>
      <vt:lpstr>Times</vt:lpstr>
      <vt:lpstr>Times New Roman</vt:lpstr>
      <vt:lpstr>Industrial</vt:lpstr>
      <vt:lpstr>Phenomics</vt:lpstr>
      <vt:lpstr>Outline</vt:lpstr>
      <vt:lpstr>Measurement Invariance: Factor Model</vt:lpstr>
      <vt:lpstr>Correlations across Substances: Add Health</vt:lpstr>
      <vt:lpstr>PowerPoint Presentation</vt:lpstr>
      <vt:lpstr>PowerPoint Presentation</vt:lpstr>
      <vt:lpstr>Invariance: Five Potential Types of Difference</vt:lpstr>
      <vt:lpstr>Invariance Models of Factor-Level Effects</vt:lpstr>
      <vt:lpstr>MI Application: National Survey of Drug Use in Households (NSDUH)</vt:lpstr>
      <vt:lpstr>Map Items to DSM-IV Substance Abuse and Dependence Criteria</vt:lpstr>
      <vt:lpstr>DSM-IV Dependence Criteria</vt:lpstr>
      <vt:lpstr>PowerPoint Presentation</vt:lpstr>
      <vt:lpstr>-2lnL Likelihood Ratio Test Statistics: Marijuana Item Means &amp; Factor Loadings</vt:lpstr>
      <vt:lpstr>Estimating Factor Scores</vt:lpstr>
      <vt:lpstr>ML Estimation of Factor Scores</vt:lpstr>
      <vt:lpstr>Alcohol</vt:lpstr>
      <vt:lpstr>Drug vs Symptom Factors</vt:lpstr>
      <vt:lpstr>Drug vs Symptom Factors</vt:lpstr>
      <vt:lpstr>Drug vs Symptom Factors</vt:lpstr>
      <vt:lpstr>Factor Score Notes</vt:lpstr>
      <vt:lpstr>Mild Cognitive Impairment VETSA Data: CHD &amp; AD PRS </vt:lpstr>
      <vt:lpstr>Plots of the interaction of an Alzheimer’s disease polygenic risk score with A) a prevalent coronary artery disease polygenic risk score (CAD-PRS) and B) an incident CAD-PRS on amnestic mild cognitive impairment (MCI) status. The regression coefficient of the AD-PRS on amnestic MCI status is on the y-axis and is plotted across varying levels of CAD-PRSs on the x-axis. The dashed red line indicates the threshold of statistical significance for the AD-PRS as a predictor of aMCI status. In A the AD-PRS is more predictive of risk for aMCI to the right of the dashed line (i.e., people with higher AD-PRSs are more likely to have aMCI if they also have higher incident CAD--RSs). In B the AD-PRS is a significant predictor of increased risk for aMCI to the left of the dashed line but is not significant to the right of the dashed line.</vt:lpstr>
      <vt:lpstr>Item Response Probability</vt:lpstr>
      <vt:lpstr>AFQT</vt:lpstr>
      <vt:lpstr>AFQT: Overall Test Information Curve</vt:lpstr>
      <vt:lpstr>Genome-wide SEM</vt:lpstr>
      <vt:lpstr>Testing Hypotheses about Gene Action: FTND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 Model Alternative: Mutualism</vt:lpstr>
      <vt:lpstr>What if Variation is Discrete?</vt:lpstr>
      <vt:lpstr>Mixture Distributions</vt:lpstr>
      <vt:lpstr>Latent Class (Subgroup) Model</vt:lpstr>
      <vt:lpstr>Factor Mixture Model</vt:lpstr>
      <vt:lpstr>Growth Curve Mixture Model</vt:lpstr>
      <vt:lpstr>Regime Switching Model</vt:lpstr>
      <vt:lpstr>Obligate Missingness</vt:lpstr>
      <vt:lpstr>Obligate Missingness</vt:lpstr>
      <vt:lpstr>Genetic Correlations Vary with Age 8-18yrs, Giedd Study N~700</vt:lpstr>
      <vt:lpstr>PowerPoint Presentation</vt:lpstr>
      <vt:lpstr>Genetic Heterogeneity with Age/Cohort</vt:lpstr>
      <vt:lpstr>Different age, different genes?</vt:lpstr>
      <vt:lpstr>PowerPoint Presentation</vt:lpstr>
      <vt:lpstr>Application</vt:lpstr>
      <vt:lpstr>Future Directions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Phenomics</dc:title>
  <cp:lastModifiedBy>Michael Neale</cp:lastModifiedBy>
  <cp:revision>4</cp:revision>
  <dcterms:modified xsi:type="dcterms:W3CDTF">2019-03-08T21:16:08Z</dcterms:modified>
</cp:coreProperties>
</file>