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310" r:id="rId2"/>
    <p:sldId id="369" r:id="rId3"/>
    <p:sldId id="366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97" r:id="rId15"/>
    <p:sldId id="402" r:id="rId16"/>
    <p:sldId id="414" r:id="rId17"/>
    <p:sldId id="415" r:id="rId18"/>
    <p:sldId id="416" r:id="rId19"/>
    <p:sldId id="417" r:id="rId20"/>
    <p:sldId id="418" r:id="rId21"/>
    <p:sldId id="419" r:id="rId22"/>
    <p:sldId id="420" r:id="rId23"/>
    <p:sldId id="421" r:id="rId24"/>
    <p:sldId id="403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96" r:id="rId40"/>
    <p:sldId id="390" r:id="rId41"/>
    <p:sldId id="391" r:id="rId42"/>
    <p:sldId id="392" r:id="rId43"/>
    <p:sldId id="393" r:id="rId44"/>
    <p:sldId id="394" r:id="rId45"/>
    <p:sldId id="395" r:id="rId46"/>
    <p:sldId id="380" r:id="rId47"/>
    <p:sldId id="381" r:id="rId48"/>
    <p:sldId id="398" r:id="rId49"/>
    <p:sldId id="399" r:id="rId50"/>
    <p:sldId id="400" r:id="rId51"/>
    <p:sldId id="401" r:id="rId52"/>
    <p:sldId id="435" r:id="rId53"/>
    <p:sldId id="429" r:id="rId54"/>
    <p:sldId id="430" r:id="rId55"/>
    <p:sldId id="431" r:id="rId56"/>
    <p:sldId id="432" r:id="rId57"/>
    <p:sldId id="433" r:id="rId58"/>
    <p:sldId id="434" r:id="rId59"/>
    <p:sldId id="389" r:id="rId60"/>
    <p:sldId id="404" r:id="rId61"/>
    <p:sldId id="407" r:id="rId62"/>
    <p:sldId id="408" r:id="rId63"/>
    <p:sldId id="409" r:id="rId64"/>
    <p:sldId id="410" r:id="rId65"/>
    <p:sldId id="405" r:id="rId66"/>
    <p:sldId id="412" r:id="rId67"/>
    <p:sldId id="413" r:id="rId68"/>
    <p:sldId id="406" r:id="rId69"/>
    <p:sldId id="411" r:id="rId70"/>
  </p:sldIdLst>
  <p:sldSz cx="9144000" cy="5143500" type="screen16x9"/>
  <p:notesSz cx="7010400" cy="9372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F"/>
    <a:srgbClr val="1D63B3"/>
    <a:srgbClr val="EDF3FA"/>
    <a:srgbClr val="AFA5F9"/>
    <a:srgbClr val="FF0000"/>
    <a:srgbClr val="0000FF"/>
    <a:srgbClr val="CB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80"/>
    <p:restoredTop sz="89809" autoAdjust="0"/>
  </p:normalViewPr>
  <p:slideViewPr>
    <p:cSldViewPr snapToGrid="0">
      <p:cViewPr>
        <p:scale>
          <a:sx n="120" d="100"/>
          <a:sy n="120" d="100"/>
        </p:scale>
        <p:origin x="648" y="3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Sheet1!$A$1:$A$6</c:f>
              <c:strCache>
                <c:ptCount val="6"/>
                <c:pt idx="0">
                  <c:v>height</c:v>
                </c:pt>
                <c:pt idx="1">
                  <c:v>BMI</c:v>
                </c:pt>
                <c:pt idx="2">
                  <c:v>Schizophrenia</c:v>
                </c:pt>
                <c:pt idx="3">
                  <c:v>MDD</c:v>
                </c:pt>
                <c:pt idx="4">
                  <c:v>ADHD</c:v>
                </c:pt>
                <c:pt idx="5">
                  <c:v>ASD</c:v>
                </c:pt>
              </c:strCache>
            </c:strRef>
          </c:cat>
          <c:val>
            <c:numRef>
              <c:f>Sheet1!$B$1:$B$6</c:f>
              <c:numCache>
                <c:formatCode>0%</c:formatCode>
                <c:ptCount val="6"/>
                <c:pt idx="0">
                  <c:v>0.56000000000000005</c:v>
                </c:pt>
                <c:pt idx="1">
                  <c:v>0.27</c:v>
                </c:pt>
                <c:pt idx="2">
                  <c:v>0.23</c:v>
                </c:pt>
                <c:pt idx="3">
                  <c:v>0.21</c:v>
                </c:pt>
                <c:pt idx="4">
                  <c:v>0.27</c:v>
                </c:pt>
                <c:pt idx="5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5-354D-B842-165EFAA30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313434144"/>
        <c:axId val="-313429808"/>
      </c:barChart>
      <c:catAx>
        <c:axId val="-313434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313429808"/>
        <c:crosses val="autoZero"/>
        <c:auto val="1"/>
        <c:lblAlgn val="ctr"/>
        <c:lblOffset val="100"/>
        <c:noMultiLvlLbl val="0"/>
      </c:catAx>
      <c:valAx>
        <c:axId val="-3134298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313434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CE58FD70-0607-6B42-A6A6-4378D58F61D6}" type="datetime1">
              <a:rPr lang="en-US"/>
              <a:pPr>
                <a:defRPr/>
              </a:pPr>
              <a:t>3/5/19</a:t>
            </a:fld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270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90270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F0BD90FB-B170-BF44-8509-1C5F27D20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9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0525" y="685800"/>
            <a:ext cx="622935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5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915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BD18594F-5F0F-7348-AA90-C7F8DC76E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69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0"/>
        <a:cs typeface="Arial" pitchFamily="-111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8594F-5F0F-7348-AA90-C7F8DC76E0B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1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did we actually do this in practice?</a:t>
            </a:r>
          </a:p>
          <a:p>
            <a:r>
              <a:rPr lang="en-US" dirty="0"/>
              <a:t>Stress</a:t>
            </a:r>
            <a:r>
              <a:rPr lang="en-US" baseline="0" dirty="0"/>
              <a:t> team science aspect of this work. Much coordination to run smoothly and be successful.</a:t>
            </a:r>
          </a:p>
          <a:p>
            <a:r>
              <a:rPr lang="en-US" sz="1200" dirty="0"/>
              <a:t>Many different expertise, each played a key role</a:t>
            </a:r>
          </a:p>
          <a:p>
            <a:r>
              <a:rPr lang="en-US" sz="1200" dirty="0"/>
              <a:t>Hear from people who were very involved at different stages (how we were able to do this, what we did exactly, and what we’re learning in downstream analyses)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8594F-5F0F-7348-AA90-C7F8DC76E0B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61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8594F-5F0F-7348-AA90-C7F8DC76E0B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31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8594F-5F0F-7348-AA90-C7F8DC76E0B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5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8594F-5F0F-7348-AA90-C7F8DC76E0B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8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8594F-5F0F-7348-AA90-C7F8DC76E0B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1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8594F-5F0F-7348-AA90-C7F8DC76E0B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09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8594F-5F0F-7348-AA90-C7F8DC76E0B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820" y="4193604"/>
            <a:ext cx="178505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1"/>
          <p:cNvSpPr>
            <a:spLocks noGrp="1"/>
          </p:cNvSpPr>
          <p:nvPr>
            <p:ph sz="quarter" idx="10"/>
          </p:nvPr>
        </p:nvSpPr>
        <p:spPr>
          <a:xfrm>
            <a:off x="867693" y="2449033"/>
            <a:ext cx="7200132" cy="17285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baseline="0">
                <a:latin typeface="Cambria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7693" y="1582494"/>
            <a:ext cx="7200132" cy="1150474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4400"/>
              </a:lnSpc>
              <a:defRPr sz="4000" kern="1400" spc="-40">
                <a:solidFill>
                  <a:srgbClr val="00609F"/>
                </a:solidFill>
                <a:latin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667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61628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mbria"/>
                <a:cs typeface="Calibri" charset="0"/>
              </a:defRPr>
            </a:lvl1pPr>
          </a:lstStyle>
          <a:p>
            <a:pPr>
              <a:defRPr/>
            </a:pPr>
            <a:fld id="{2AF92FE1-5A2F-EC4B-B849-D15616EA27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7086600" cy="82296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400">
                <a:solidFill>
                  <a:schemeClr val="bg1"/>
                </a:solidFill>
                <a:latin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1656"/>
            <a:ext cx="8229600" cy="28229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Cambria"/>
              </a:defRPr>
            </a:lvl1pPr>
            <a:lvl2pPr>
              <a:defRPr>
                <a:latin typeface="Cambria"/>
              </a:defRPr>
            </a:lvl2pPr>
            <a:lvl3pPr>
              <a:defRPr>
                <a:latin typeface="Cambria"/>
              </a:defRPr>
            </a:lvl3pPr>
            <a:lvl4pPr>
              <a:defRPr>
                <a:latin typeface="Cambria"/>
              </a:defRPr>
            </a:lvl4pPr>
            <a:lvl5pPr>
              <a:defRPr>
                <a:latin typeface="Cambr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056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Calibri" charset="0"/>
              </a:defRPr>
            </a:lvl1pPr>
          </a:lstStyle>
          <a:p>
            <a:pPr>
              <a:defRPr/>
            </a:pPr>
            <a:fld id="{779C53EF-2A73-9B41-9D06-A62114075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5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2317"/>
            <a:ext cx="4038600" cy="339447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400">
                <a:latin typeface="Cambria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latin typeface="Cambria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>
                <a:latin typeface="Cambria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latin typeface="Cambria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2000">
                <a:latin typeface="Cambr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2317"/>
            <a:ext cx="4038600" cy="339447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latin typeface="Cambria"/>
              </a:defRPr>
            </a:lvl1pPr>
            <a:lvl2pPr>
              <a:defRPr sz="2000">
                <a:latin typeface="Cambria"/>
              </a:defRPr>
            </a:lvl2pPr>
            <a:lvl3pPr>
              <a:defRPr sz="2000">
                <a:latin typeface="Cambria"/>
              </a:defRPr>
            </a:lvl3pPr>
            <a:lvl4pPr>
              <a:defRPr sz="2000">
                <a:latin typeface="Cambria"/>
              </a:defRPr>
            </a:lvl4pPr>
            <a:lvl5pPr>
              <a:defRPr sz="2000">
                <a:latin typeface="Cambr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69631"/>
            <a:ext cx="7086600" cy="822960"/>
          </a:xfrm>
          <a:prstGeom prst="rect">
            <a:avLst/>
          </a:prstGeom>
          <a:effectLst/>
        </p:spPr>
        <p:txBody>
          <a:bodyPr lIns="0" tIns="0" rIns="0" bIns="0"/>
          <a:lstStyle>
            <a:lvl1pPr marL="0" marR="0" indent="0" algn="l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400">
                <a:solidFill>
                  <a:schemeClr val="bg1"/>
                </a:solidFill>
                <a:latin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61628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Calibri" charset="0"/>
              </a:defRPr>
            </a:lvl1pPr>
          </a:lstStyle>
          <a:p>
            <a:pPr>
              <a:defRPr/>
            </a:pPr>
            <a:fld id="{C85DB4E8-B12B-674C-8859-762B77F8A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9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AE12CDF-4443-A543-A990-51CACF73E238}" type="datetimeFigureOut">
              <a:rPr lang="en-US" smtClean="0"/>
              <a:t>3/5/19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1E2A98-CACD-D042-8C0F-9CCF2EF8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4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AE12CDF-4443-A543-A990-51CACF73E238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61E2A98-CACD-D042-8C0F-9CCF2EF8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16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F518F-73F8-7A4A-B7D0-0CC8B301D97F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89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23950"/>
            <a:ext cx="3810000" cy="23021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3950"/>
            <a:ext cx="3886200" cy="1963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848600" cy="469359"/>
          </a:xfrm>
          <a:prstGeom prst="rect">
            <a:avLst/>
          </a:prstGeom>
        </p:spPr>
        <p:txBody>
          <a:bodyPr lIns="0" tIns="0" rIns="0">
            <a:spAutoFit/>
          </a:bodyPr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694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114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7" r:id="rId5"/>
    <p:sldLayoutId id="2147483818" r:id="rId6"/>
    <p:sldLayoutId id="2147483820" r:id="rId7"/>
    <p:sldLayoutId id="2147483821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D63B3"/>
          </a:solidFill>
          <a:latin typeface="Calibri"/>
          <a:ea typeface="+mj-ea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D63B3"/>
          </a:solidFill>
          <a:latin typeface="Calibri" pitchFamily="-108" charset="0"/>
          <a:ea typeface="Arial" pitchFamily="-111" charset="0"/>
          <a:cs typeface="Arial" pitchFamily="-111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D63B3"/>
          </a:solidFill>
          <a:latin typeface="Calibri" pitchFamily="-108" charset="0"/>
          <a:ea typeface="Arial" pitchFamily="-111" charset="0"/>
          <a:cs typeface="Arial" pitchFamily="-111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D63B3"/>
          </a:solidFill>
          <a:latin typeface="Calibri" pitchFamily="-108" charset="0"/>
          <a:ea typeface="Arial" pitchFamily="-111" charset="0"/>
          <a:cs typeface="Arial" pitchFamily="-111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D63B3"/>
          </a:solidFill>
          <a:latin typeface="Calibri" pitchFamily="-108" charset="0"/>
          <a:ea typeface="Arial" pitchFamily="-111" charset="0"/>
          <a:cs typeface="Arial" pitchFamily="-111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Arial" pitchFamily="-111" charset="0"/>
          <a:cs typeface="Arial" pitchFamily="-11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9.png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tiff"/><Relationship Id="rId7" Type="http://schemas.openxmlformats.org/officeDocument/2006/relationships/image" Target="../media/image31.jpg"/><Relationship Id="rId12" Type="http://schemas.openxmlformats.org/officeDocument/2006/relationships/image" Target="../media/image3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tiff"/><Relationship Id="rId11" Type="http://schemas.openxmlformats.org/officeDocument/2006/relationships/image" Target="../media/image35.png"/><Relationship Id="rId5" Type="http://schemas.openxmlformats.org/officeDocument/2006/relationships/image" Target="../media/image29.tiff"/><Relationship Id="rId10" Type="http://schemas.openxmlformats.org/officeDocument/2006/relationships/image" Target="../media/image34.tiff"/><Relationship Id="rId4" Type="http://schemas.openxmlformats.org/officeDocument/2006/relationships/image" Target="../media/image28.tiff"/><Relationship Id="rId9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hyperlink" Target="http://www.nealelab.is/uk-biobank/" TargetMode="External"/><Relationship Id="rId4" Type="http://schemas.openxmlformats.org/officeDocument/2006/relationships/hyperlink" Target="http://www.ukbiobank.ac.uk/data-showcas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elab.github.io/UKBB_ldsc/" TargetMode="External"/><Relationship Id="rId2" Type="http://schemas.openxmlformats.org/officeDocument/2006/relationships/hyperlink" Target="http://www.nealelab.is/blog/2017/9/15/heritability-of-2000-traits-and-disorders-in-the-uk-biobank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Word_Document2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872671" y="1650284"/>
            <a:ext cx="7097037" cy="1150144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latin typeface="+mj-lt"/>
                <a:ea typeface="Arial" charset="0"/>
              </a:rPr>
              <a:t>Genetic correlation and LD Score Regression</a:t>
            </a:r>
          </a:p>
        </p:txBody>
      </p:sp>
      <p:sp>
        <p:nvSpPr>
          <p:cNvPr id="8195" name="Content Placeholder 15"/>
          <p:cNvSpPr>
            <a:spLocks noGrp="1"/>
          </p:cNvSpPr>
          <p:nvPr>
            <p:ph sz="quarter" idx="10"/>
          </p:nvPr>
        </p:nvSpPr>
        <p:spPr bwMode="auto">
          <a:xfrm>
            <a:off x="872672" y="2332677"/>
            <a:ext cx="6829698" cy="172878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endParaRPr lang="en-US" sz="1800" dirty="0">
              <a:latin typeface="+mj-lt"/>
              <a:ea typeface="Arial" charset="0"/>
            </a:endParaRPr>
          </a:p>
          <a:p>
            <a:pPr>
              <a:spcBef>
                <a:spcPct val="0"/>
              </a:spcBef>
              <a:defRPr/>
            </a:pPr>
            <a:endParaRPr lang="en-US" sz="1800" dirty="0">
              <a:latin typeface="+mj-lt"/>
              <a:ea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800" dirty="0">
                <a:latin typeface="+mj-lt"/>
                <a:ea typeface="Arial" charset="0"/>
              </a:rPr>
              <a:t>Benjamin Neale, Ph.D.</a:t>
            </a:r>
          </a:p>
          <a:p>
            <a:pPr>
              <a:spcBef>
                <a:spcPct val="0"/>
              </a:spcBef>
              <a:defRPr/>
            </a:pPr>
            <a:r>
              <a:rPr lang="en-US" sz="1800" dirty="0">
                <a:latin typeface="+mj-lt"/>
                <a:ea typeface="Arial" charset="0"/>
              </a:rPr>
              <a:t>Analytic and Translational Genetics Unit, MGH</a:t>
            </a:r>
          </a:p>
          <a:p>
            <a:pPr>
              <a:spcBef>
                <a:spcPct val="0"/>
              </a:spcBef>
              <a:defRPr/>
            </a:pPr>
            <a:r>
              <a:rPr lang="en-US" sz="1800" dirty="0">
                <a:latin typeface="+mj-lt"/>
                <a:ea typeface="Arial" charset="0"/>
              </a:rPr>
              <a:t>Stanley Center for Psychiatric Research &amp; Program in Medical and Population Genetics, Broad Institute</a:t>
            </a:r>
          </a:p>
        </p:txBody>
      </p:sp>
      <p:pic>
        <p:nvPicPr>
          <p:cNvPr id="4" name="Picture 7" descr="mgh_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0472" y="4119684"/>
            <a:ext cx="794135" cy="92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arvard_med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19" y="3826585"/>
            <a:ext cx="927683" cy="1200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97" t="5400" r="3524" b="5255"/>
          <a:stretch/>
        </p:blipFill>
        <p:spPr>
          <a:xfrm>
            <a:off x="5661274" y="3964616"/>
            <a:ext cx="1676400" cy="1024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92EE86-22CE-D14F-865F-2D22E396D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835" y="4233546"/>
            <a:ext cx="1332222" cy="5834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241513" y="1262317"/>
            <a:ext cx="4038600" cy="339447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23605" y="1262317"/>
            <a:ext cx="4038600" cy="339447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169631"/>
            <a:ext cx="7551797" cy="822960"/>
          </a:xfrm>
        </p:spPr>
        <p:txBody>
          <a:bodyPr/>
          <a:lstStyle/>
          <a:p>
            <a:r>
              <a:rPr lang="en-US" dirty="0"/>
              <a:t>Simulated polygenic architecture</a:t>
            </a:r>
            <a:br>
              <a:rPr lang="en-US" dirty="0"/>
            </a:br>
            <a:r>
              <a:rPr lang="en-US" sz="2800" dirty="0"/>
              <a:t>Lambda = 1.30 LD score intercept = 1.02</a:t>
            </a:r>
            <a:br>
              <a:rPr lang="en-US" sz="2800" dirty="0"/>
            </a:br>
            <a:endParaRPr lang="en-US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12" y="1165639"/>
            <a:ext cx="3734373" cy="397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-54"/>
          <a:stretch/>
        </p:blipFill>
        <p:spPr>
          <a:xfrm>
            <a:off x="4497883" y="1151336"/>
            <a:ext cx="3821522" cy="399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46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under stratification?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74750" y="2808280"/>
            <a:ext cx="6826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6" name="Line 51"/>
          <p:cNvSpPr>
            <a:spLocks noChangeShapeType="1"/>
          </p:cNvSpPr>
          <p:nvPr/>
        </p:nvSpPr>
        <p:spPr bwMode="auto">
          <a:xfrm>
            <a:off x="1252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7" name="Line 52"/>
          <p:cNvSpPr>
            <a:spLocks noChangeShapeType="1"/>
          </p:cNvSpPr>
          <p:nvPr/>
        </p:nvSpPr>
        <p:spPr bwMode="auto">
          <a:xfrm>
            <a:off x="1600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8" name="Line 53"/>
          <p:cNvSpPr>
            <a:spLocks noChangeShapeType="1"/>
          </p:cNvSpPr>
          <p:nvPr/>
        </p:nvSpPr>
        <p:spPr bwMode="auto">
          <a:xfrm>
            <a:off x="1938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9" name="Line 54"/>
          <p:cNvSpPr>
            <a:spLocks noChangeShapeType="1"/>
          </p:cNvSpPr>
          <p:nvPr/>
        </p:nvSpPr>
        <p:spPr bwMode="auto">
          <a:xfrm>
            <a:off x="2286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0" name="Line 55"/>
          <p:cNvSpPr>
            <a:spLocks noChangeShapeType="1"/>
          </p:cNvSpPr>
          <p:nvPr/>
        </p:nvSpPr>
        <p:spPr bwMode="auto">
          <a:xfrm>
            <a:off x="26241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1" name="Line 56"/>
          <p:cNvSpPr>
            <a:spLocks noChangeShapeType="1"/>
          </p:cNvSpPr>
          <p:nvPr/>
        </p:nvSpPr>
        <p:spPr bwMode="auto">
          <a:xfrm>
            <a:off x="2971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2" name="Line 57"/>
          <p:cNvSpPr>
            <a:spLocks noChangeShapeType="1"/>
          </p:cNvSpPr>
          <p:nvPr/>
        </p:nvSpPr>
        <p:spPr bwMode="auto">
          <a:xfrm>
            <a:off x="33099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>
            <a:off x="3657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4" name="Line 59"/>
          <p:cNvSpPr>
            <a:spLocks noChangeShapeType="1"/>
          </p:cNvSpPr>
          <p:nvPr/>
        </p:nvSpPr>
        <p:spPr bwMode="auto">
          <a:xfrm>
            <a:off x="3995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43434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6" name="Line 61"/>
          <p:cNvSpPr>
            <a:spLocks noChangeShapeType="1"/>
          </p:cNvSpPr>
          <p:nvPr/>
        </p:nvSpPr>
        <p:spPr bwMode="auto">
          <a:xfrm>
            <a:off x="4681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7" name="Line 62"/>
          <p:cNvSpPr>
            <a:spLocks noChangeShapeType="1"/>
          </p:cNvSpPr>
          <p:nvPr/>
        </p:nvSpPr>
        <p:spPr bwMode="auto">
          <a:xfrm>
            <a:off x="5029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8" name="Line 63"/>
          <p:cNvSpPr>
            <a:spLocks noChangeShapeType="1"/>
          </p:cNvSpPr>
          <p:nvPr/>
        </p:nvSpPr>
        <p:spPr bwMode="auto">
          <a:xfrm>
            <a:off x="5367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9" name="Line 64"/>
          <p:cNvSpPr>
            <a:spLocks noChangeShapeType="1"/>
          </p:cNvSpPr>
          <p:nvPr/>
        </p:nvSpPr>
        <p:spPr bwMode="auto">
          <a:xfrm>
            <a:off x="5715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0" name="Line 65"/>
          <p:cNvSpPr>
            <a:spLocks noChangeShapeType="1"/>
          </p:cNvSpPr>
          <p:nvPr/>
        </p:nvSpPr>
        <p:spPr bwMode="auto">
          <a:xfrm>
            <a:off x="60531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1" name="Line 66"/>
          <p:cNvSpPr>
            <a:spLocks noChangeShapeType="1"/>
          </p:cNvSpPr>
          <p:nvPr/>
        </p:nvSpPr>
        <p:spPr bwMode="auto">
          <a:xfrm>
            <a:off x="6400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2" name="Line 82"/>
          <p:cNvSpPr>
            <a:spLocks noChangeShapeType="1"/>
          </p:cNvSpPr>
          <p:nvPr/>
        </p:nvSpPr>
        <p:spPr bwMode="auto">
          <a:xfrm>
            <a:off x="6705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3" name="Line 83"/>
          <p:cNvSpPr>
            <a:spLocks noChangeShapeType="1"/>
          </p:cNvSpPr>
          <p:nvPr/>
        </p:nvSpPr>
        <p:spPr bwMode="auto">
          <a:xfrm>
            <a:off x="7043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4" name="Line 84"/>
          <p:cNvSpPr>
            <a:spLocks noChangeShapeType="1"/>
          </p:cNvSpPr>
          <p:nvPr/>
        </p:nvSpPr>
        <p:spPr bwMode="auto">
          <a:xfrm>
            <a:off x="73914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5" name="Line 85"/>
          <p:cNvSpPr>
            <a:spLocks noChangeShapeType="1"/>
          </p:cNvSpPr>
          <p:nvPr/>
        </p:nvSpPr>
        <p:spPr bwMode="auto">
          <a:xfrm>
            <a:off x="7729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4750" y="2655880"/>
            <a:ext cx="2979590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10427" y="2655879"/>
            <a:ext cx="1376867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29607" y="2652120"/>
            <a:ext cx="1675509" cy="232359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000" y="145050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LD blocks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9214" y="1143192"/>
            <a:ext cx="219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Lonely SNPs [no LD]</a:t>
            </a:r>
          </a:p>
        </p:txBody>
      </p:sp>
      <p:sp>
        <p:nvSpPr>
          <p:cNvPr id="39" name="Line 60"/>
          <p:cNvSpPr>
            <a:spLocks noChangeShapeType="1"/>
          </p:cNvSpPr>
          <p:nvPr/>
        </p:nvSpPr>
        <p:spPr bwMode="auto">
          <a:xfrm>
            <a:off x="4344151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40" name="Line 65"/>
          <p:cNvSpPr>
            <a:spLocks noChangeShapeType="1"/>
          </p:cNvSpPr>
          <p:nvPr/>
        </p:nvSpPr>
        <p:spPr bwMode="auto">
          <a:xfrm>
            <a:off x="6053889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36" name="Line 60"/>
          <p:cNvSpPr>
            <a:spLocks noChangeShapeType="1"/>
          </p:cNvSpPr>
          <p:nvPr/>
        </p:nvSpPr>
        <p:spPr bwMode="auto">
          <a:xfrm>
            <a:off x="259839" y="119800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3861" y="1547864"/>
            <a:ext cx="265786" cy="233755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436" y="1775602"/>
            <a:ext cx="338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*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9646" y="1772143"/>
            <a:ext cx="168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Causal variants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6348" y="3193647"/>
            <a:ext cx="9049218" cy="1793377"/>
          </a:xfrm>
          <a:prstGeom prst="roundRect">
            <a:avLst/>
          </a:prstGeom>
          <a:solidFill>
            <a:srgbClr val="174B8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mbria"/>
                <a:cs typeface="Cambria"/>
              </a:rPr>
              <a:t>Under pure drift we expect LD to have no relationship to differences in allele frequencies between populations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23" y="1177945"/>
            <a:ext cx="2198077" cy="10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0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controls versus Sweden controls</a:t>
            </a:r>
            <a:br>
              <a:rPr lang="en-US" dirty="0"/>
            </a:br>
            <a:r>
              <a:rPr lang="en-US" sz="2800" dirty="0"/>
              <a:t>Lambda = 1.30 LD score intercept = 1.32</a:t>
            </a:r>
            <a:br>
              <a:rPr lang="en-US" sz="2800" dirty="0"/>
            </a:br>
            <a:br>
              <a:rPr lang="en-US" sz="2800" dirty="0"/>
            </a:b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60" y="1165860"/>
            <a:ext cx="3739896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17" y="1147572"/>
            <a:ext cx="3822191" cy="39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3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Lambda = 1.48</a:t>
            </a:r>
          </a:p>
          <a:p>
            <a:pPr marL="0" indent="0">
              <a:buNone/>
            </a:pPr>
            <a:r>
              <a:rPr lang="en-US" dirty="0"/>
              <a:t>Intercept = 1.06</a:t>
            </a:r>
          </a:p>
          <a:p>
            <a:pPr marL="0" indent="0">
              <a:buNone/>
            </a:pPr>
            <a:r>
              <a:rPr lang="en-US" dirty="0"/>
              <a:t>Slope </a:t>
            </a:r>
            <a:r>
              <a:rPr lang="en-US" i="1" dirty="0"/>
              <a:t>p</a:t>
            </a:r>
            <a:r>
              <a:rPr lang="en-US" dirty="0"/>
              <a:t>-value &lt; 10</a:t>
            </a:r>
            <a:r>
              <a:rPr lang="en-US" baseline="30000" dirty="0"/>
              <a:t>-300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Overwhelming majority of inflation is consistent with polygenic architecture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PGC Schizophrenia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97" y="1156161"/>
            <a:ext cx="4160703" cy="398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2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 Score regression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957346" y="1202898"/>
            <a:ext cx="990600" cy="685800"/>
          </a:xfrm>
          <a:prstGeom prst="rightArrow">
            <a:avLst>
              <a:gd name="adj1" fmla="val 33418"/>
              <a:gd name="adj2" fmla="val 50000"/>
            </a:avLst>
          </a:prstGeom>
          <a:solidFill>
            <a:srgbClr val="174B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1895373" y="2636870"/>
            <a:ext cx="332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81196" y="1166553"/>
                <a:ext cx="364699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Draw polygenic effects from </a:t>
                </a:r>
              </a:p>
              <a:p>
                <a:r>
                  <a:rPr lang="en-US" sz="2000" dirty="0"/>
                  <a:t>N (0, n/m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), </a:t>
                </a:r>
                <a:r>
                  <a:rPr lang="en-US" sz="2000" dirty="0" err="1"/>
                  <a:t>var</a:t>
                </a:r>
                <a:r>
                  <a:rPr lang="en-US" sz="2000" dirty="0"/>
                  <a:t> =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196" y="1166553"/>
                <a:ext cx="3646993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47913" y="2655631"/>
            <a:ext cx="3564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is the E[</a:t>
            </a:r>
            <a:r>
              <a:rPr lang="el-GR" sz="2000" dirty="0"/>
              <a:t>χ</a:t>
            </a:r>
            <a:r>
              <a:rPr lang="en-US" sz="2000" baseline="30000" dirty="0"/>
              <a:t>2</a:t>
            </a:r>
            <a:r>
              <a:rPr lang="en-US" sz="2000" dirty="0"/>
              <a:t>] for variant </a:t>
            </a:r>
            <a:r>
              <a:rPr lang="en-US" sz="2000" i="1" dirty="0"/>
              <a:t>j</a:t>
            </a:r>
            <a:r>
              <a:rPr lang="en-US" sz="2000" dirty="0"/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91932" y="3710861"/>
            <a:ext cx="9335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where N=sample size, M=# of SNPs, a=inflation due to confounding, </a:t>
            </a:r>
          </a:p>
          <a:p>
            <a:pPr algn="ctr"/>
            <a:r>
              <a:rPr lang="en-US" sz="2000" dirty="0"/>
              <a:t>h</a:t>
            </a:r>
            <a:r>
              <a:rPr lang="en-US" sz="2000" baseline="30000" dirty="0"/>
              <a:t>2</a:t>
            </a:r>
            <a:r>
              <a:rPr lang="en-US" sz="2000" dirty="0"/>
              <a:t>g is heritability (total obs.) and </a:t>
            </a:r>
            <a:r>
              <a:rPr lang="en-US" sz="2000" i="1" dirty="0" err="1"/>
              <a:t>l</a:t>
            </a:r>
            <a:r>
              <a:rPr lang="en-US" sz="2000" i="1" baseline="-25000" dirty="0" err="1"/>
              <a:t>j</a:t>
            </a:r>
            <a:r>
              <a:rPr lang="en-US" sz="2000" dirty="0"/>
              <a:t> is the </a:t>
            </a:r>
            <a:r>
              <a:rPr lang="en-US" sz="2000" i="1" dirty="0"/>
              <a:t>LD Score</a:t>
            </a:r>
          </a:p>
          <a:p>
            <a:pPr algn="ctr"/>
            <a:endParaRPr lang="en-US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0" y="4619335"/>
            <a:ext cx="3971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Bulik</a:t>
            </a:r>
            <a:r>
              <a:rPr lang="en-US" sz="1600" dirty="0"/>
              <a:t>-Sullivan et al. Nature Genetics 2015</a:t>
            </a:r>
          </a:p>
          <a:p>
            <a:r>
              <a:rPr lang="en-US" sz="1600" dirty="0"/>
              <a:t>Yang et al. EJHG 2011</a:t>
            </a:r>
          </a:p>
          <a:p>
            <a:endParaRPr lang="en-US" sz="16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70" y="938984"/>
            <a:ext cx="1922992" cy="1922992"/>
          </a:xfrm>
          <a:prstGeom prst="rect">
            <a:avLst/>
          </a:prstGeom>
        </p:spPr>
      </p:pic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646103"/>
              </p:ext>
            </p:extLst>
          </p:nvPr>
        </p:nvGraphicFramePr>
        <p:xfrm>
          <a:off x="498923" y="3052349"/>
          <a:ext cx="7235210" cy="668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5" imgW="6858000" imgH="635000" progId="Word.Document.12">
                  <p:embed/>
                </p:oleObj>
              </mc:Choice>
              <mc:Fallback>
                <p:oleObj name="Document" r:id="rId5" imgW="6858000" imgH="63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8923" y="3052349"/>
                        <a:ext cx="7235210" cy="668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481798"/>
              </p:ext>
            </p:extLst>
          </p:nvPr>
        </p:nvGraphicFramePr>
        <p:xfrm>
          <a:off x="1863842" y="4493540"/>
          <a:ext cx="6858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Document" r:id="rId7" imgW="6858000" imgH="609600" progId="Word.Document.12">
                  <p:embed/>
                </p:oleObj>
              </mc:Choice>
              <mc:Fallback>
                <p:oleObj name="Document" r:id="rId7" imgW="6858000" imgH="609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63842" y="4493540"/>
                        <a:ext cx="68580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" name="Group 91"/>
          <p:cNvGrpSpPr/>
          <p:nvPr/>
        </p:nvGrpSpPr>
        <p:grpSpPr>
          <a:xfrm>
            <a:off x="6350329" y="4529001"/>
            <a:ext cx="2350569" cy="441136"/>
            <a:chOff x="1174750" y="2652120"/>
            <a:chExt cx="6826250" cy="953363"/>
          </a:xfrm>
        </p:grpSpPr>
        <p:sp>
          <p:nvSpPr>
            <p:cNvPr id="63" name="Line 4"/>
            <p:cNvSpPr>
              <a:spLocks noChangeShapeType="1"/>
            </p:cNvSpPr>
            <p:nvPr/>
          </p:nvSpPr>
          <p:spPr bwMode="auto">
            <a:xfrm>
              <a:off x="1174750" y="2808280"/>
              <a:ext cx="682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51"/>
            <p:cNvSpPr>
              <a:spLocks noChangeShapeType="1"/>
            </p:cNvSpPr>
            <p:nvPr/>
          </p:nvSpPr>
          <p:spPr bwMode="auto">
            <a:xfrm>
              <a:off x="1252538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52"/>
            <p:cNvSpPr>
              <a:spLocks noChangeShapeType="1"/>
            </p:cNvSpPr>
            <p:nvPr/>
          </p:nvSpPr>
          <p:spPr bwMode="auto">
            <a:xfrm>
              <a:off x="1600200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53"/>
            <p:cNvSpPr>
              <a:spLocks noChangeShapeType="1"/>
            </p:cNvSpPr>
            <p:nvPr/>
          </p:nvSpPr>
          <p:spPr bwMode="auto">
            <a:xfrm>
              <a:off x="1938338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54"/>
            <p:cNvSpPr>
              <a:spLocks noChangeShapeType="1"/>
            </p:cNvSpPr>
            <p:nvPr/>
          </p:nvSpPr>
          <p:spPr bwMode="auto">
            <a:xfrm>
              <a:off x="2286000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5"/>
            <p:cNvSpPr>
              <a:spLocks noChangeShapeType="1"/>
            </p:cNvSpPr>
            <p:nvPr/>
          </p:nvSpPr>
          <p:spPr bwMode="auto">
            <a:xfrm>
              <a:off x="2624138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56"/>
            <p:cNvSpPr>
              <a:spLocks noChangeShapeType="1"/>
            </p:cNvSpPr>
            <p:nvPr/>
          </p:nvSpPr>
          <p:spPr bwMode="auto">
            <a:xfrm>
              <a:off x="2971800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57"/>
            <p:cNvSpPr>
              <a:spLocks noChangeShapeType="1"/>
            </p:cNvSpPr>
            <p:nvPr/>
          </p:nvSpPr>
          <p:spPr bwMode="auto">
            <a:xfrm>
              <a:off x="3309938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58"/>
            <p:cNvSpPr>
              <a:spLocks noChangeShapeType="1"/>
            </p:cNvSpPr>
            <p:nvPr/>
          </p:nvSpPr>
          <p:spPr bwMode="auto">
            <a:xfrm>
              <a:off x="3657600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59"/>
            <p:cNvSpPr>
              <a:spLocks noChangeShapeType="1"/>
            </p:cNvSpPr>
            <p:nvPr/>
          </p:nvSpPr>
          <p:spPr bwMode="auto">
            <a:xfrm>
              <a:off x="3995738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60"/>
            <p:cNvSpPr>
              <a:spLocks noChangeShapeType="1"/>
            </p:cNvSpPr>
            <p:nvPr/>
          </p:nvSpPr>
          <p:spPr bwMode="auto">
            <a:xfrm>
              <a:off x="4343400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4681538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62"/>
            <p:cNvSpPr>
              <a:spLocks noChangeShapeType="1"/>
            </p:cNvSpPr>
            <p:nvPr/>
          </p:nvSpPr>
          <p:spPr bwMode="auto">
            <a:xfrm>
              <a:off x="5029200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63"/>
            <p:cNvSpPr>
              <a:spLocks noChangeShapeType="1"/>
            </p:cNvSpPr>
            <p:nvPr/>
          </p:nvSpPr>
          <p:spPr bwMode="auto">
            <a:xfrm>
              <a:off x="5367338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64"/>
            <p:cNvSpPr>
              <a:spLocks noChangeShapeType="1"/>
            </p:cNvSpPr>
            <p:nvPr/>
          </p:nvSpPr>
          <p:spPr bwMode="auto">
            <a:xfrm>
              <a:off x="5715000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65"/>
            <p:cNvSpPr>
              <a:spLocks noChangeShapeType="1"/>
            </p:cNvSpPr>
            <p:nvPr/>
          </p:nvSpPr>
          <p:spPr bwMode="auto">
            <a:xfrm>
              <a:off x="6053138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66"/>
            <p:cNvSpPr>
              <a:spLocks noChangeShapeType="1"/>
            </p:cNvSpPr>
            <p:nvPr/>
          </p:nvSpPr>
          <p:spPr bwMode="auto">
            <a:xfrm>
              <a:off x="6400800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82"/>
            <p:cNvSpPr>
              <a:spLocks noChangeShapeType="1"/>
            </p:cNvSpPr>
            <p:nvPr/>
          </p:nvSpPr>
          <p:spPr bwMode="auto">
            <a:xfrm>
              <a:off x="6705600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3"/>
            <p:cNvSpPr>
              <a:spLocks noChangeShapeType="1"/>
            </p:cNvSpPr>
            <p:nvPr/>
          </p:nvSpPr>
          <p:spPr bwMode="auto">
            <a:xfrm>
              <a:off x="7043738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84"/>
            <p:cNvSpPr>
              <a:spLocks noChangeShapeType="1"/>
            </p:cNvSpPr>
            <p:nvPr/>
          </p:nvSpPr>
          <p:spPr bwMode="auto">
            <a:xfrm>
              <a:off x="7391400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85"/>
            <p:cNvSpPr>
              <a:spLocks noChangeShapeType="1"/>
            </p:cNvSpPr>
            <p:nvPr/>
          </p:nvSpPr>
          <p:spPr bwMode="auto">
            <a:xfrm>
              <a:off x="7729538" y="2655880"/>
              <a:ext cx="0" cy="228600"/>
            </a:xfrm>
            <a:prstGeom prst="line">
              <a:avLst/>
            </a:prstGeom>
            <a:noFill/>
            <a:ln w="57150">
              <a:solidFill>
                <a:srgbClr val="FF6A2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174750" y="2655880"/>
              <a:ext cx="2979590" cy="228600"/>
            </a:xfrm>
            <a:prstGeom prst="rect">
              <a:avLst/>
            </a:prstGeom>
            <a:solidFill>
              <a:srgbClr val="1D63B3">
                <a:alpha val="32000"/>
              </a:srgbClr>
            </a:solidFill>
            <a:ln>
              <a:solidFill>
                <a:srgbClr val="00609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10427" y="2655879"/>
              <a:ext cx="1376867" cy="228600"/>
            </a:xfrm>
            <a:prstGeom prst="rect">
              <a:avLst/>
            </a:prstGeom>
            <a:solidFill>
              <a:srgbClr val="1D63B3">
                <a:alpha val="32000"/>
              </a:srgbClr>
            </a:solidFill>
            <a:ln>
              <a:solidFill>
                <a:srgbClr val="00609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229607" y="2652120"/>
              <a:ext cx="1675509" cy="232359"/>
            </a:xfrm>
            <a:prstGeom prst="rect">
              <a:avLst/>
            </a:prstGeom>
            <a:solidFill>
              <a:srgbClr val="1D63B3">
                <a:alpha val="32000"/>
              </a:srgbClr>
            </a:solidFill>
            <a:ln>
              <a:solidFill>
                <a:srgbClr val="00609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Line 60"/>
            <p:cNvSpPr>
              <a:spLocks noChangeShapeType="1"/>
            </p:cNvSpPr>
            <p:nvPr/>
          </p:nvSpPr>
          <p:spPr bwMode="auto">
            <a:xfrm>
              <a:off x="4344151" y="2656651"/>
              <a:ext cx="0" cy="22860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65"/>
            <p:cNvSpPr>
              <a:spLocks noChangeShapeType="1"/>
            </p:cNvSpPr>
            <p:nvPr/>
          </p:nvSpPr>
          <p:spPr bwMode="auto">
            <a:xfrm>
              <a:off x="6053889" y="2656651"/>
              <a:ext cx="0" cy="22860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511178" y="3376883"/>
              <a:ext cx="1376867" cy="228600"/>
            </a:xfrm>
            <a:prstGeom prst="rect">
              <a:avLst/>
            </a:prstGeom>
            <a:solidFill>
              <a:srgbClr val="1D63B3">
                <a:alpha val="32000"/>
              </a:srgbClr>
            </a:solidFill>
            <a:ln>
              <a:solidFill>
                <a:srgbClr val="00609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Arrow Connector 90"/>
            <p:cNvCxnSpPr>
              <a:stCxn id="85" idx="2"/>
              <a:endCxn id="90" idx="0"/>
            </p:cNvCxnSpPr>
            <p:nvPr/>
          </p:nvCxnSpPr>
          <p:spPr>
            <a:xfrm>
              <a:off x="5198861" y="2884479"/>
              <a:ext cx="751" cy="492404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ight Arrow 92"/>
          <p:cNvSpPr/>
          <p:nvPr/>
        </p:nvSpPr>
        <p:spPr>
          <a:xfrm rot="5400000">
            <a:off x="5318453" y="1952656"/>
            <a:ext cx="781465" cy="685800"/>
          </a:xfrm>
          <a:prstGeom prst="rightArrow">
            <a:avLst>
              <a:gd name="adj1" fmla="val 33418"/>
              <a:gd name="adj2" fmla="val 50000"/>
            </a:avLst>
          </a:prstGeom>
          <a:solidFill>
            <a:srgbClr val="174B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5" name="Rectangle 94"/>
          <p:cNvSpPr/>
          <p:nvPr/>
        </p:nvSpPr>
        <p:spPr>
          <a:xfrm>
            <a:off x="4729573" y="3051509"/>
            <a:ext cx="341211" cy="37906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5364609" y="3060986"/>
            <a:ext cx="3339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New estimator of heritability </a:t>
            </a:r>
          </a:p>
        </p:txBody>
      </p:sp>
    </p:spTree>
    <p:extLst>
      <p:ext uri="{BB962C8B-B14F-4D97-AF65-F5344CB8AC3E}">
        <p14:creationId xmlns:p14="http://schemas.microsoft.com/office/powerpoint/2010/main" val="129365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933F81-BC47-A84F-B53B-0E7CCEF0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the audience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454442-97FA-244C-97BA-B26EFE28C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model assumptions?</a:t>
            </a:r>
          </a:p>
          <a:p>
            <a:r>
              <a:rPr lang="en-US" dirty="0"/>
              <a:t>What are ways we can relax some of those assumptions?</a:t>
            </a:r>
          </a:p>
        </p:txBody>
      </p:sp>
    </p:spTree>
    <p:extLst>
      <p:ext uri="{BB962C8B-B14F-4D97-AF65-F5344CB8AC3E}">
        <p14:creationId xmlns:p14="http://schemas.microsoft.com/office/powerpoint/2010/main" val="371757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/>
          <p:cNvSpPr txBox="1">
            <a:spLocks/>
          </p:cNvSpPr>
          <p:nvPr/>
        </p:nvSpPr>
        <p:spPr>
          <a:xfrm>
            <a:off x="872671" y="1650284"/>
            <a:ext cx="7767131" cy="1150144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9pPr>
          </a:lstStyle>
          <a:p>
            <a:pPr>
              <a:defRPr/>
            </a:pPr>
            <a:r>
              <a:rPr lang="en-US" sz="3200" kern="0">
                <a:latin typeface="+mj-lt"/>
                <a:ea typeface="Arial" charset="0"/>
              </a:rPr>
              <a:t>Analysis of UK Biobank</a:t>
            </a:r>
            <a:endParaRPr lang="en-US" sz="3200" kern="0" dirty="0">
              <a:latin typeface="+mj-lt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980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GWAS of UK Biobank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1884"/>
          <a:stretch/>
        </p:blipFill>
        <p:spPr>
          <a:xfrm>
            <a:off x="1699991" y="2033058"/>
            <a:ext cx="823061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0121" t="5023" r="36506" b="30644"/>
          <a:stretch/>
        </p:blipFill>
        <p:spPr>
          <a:xfrm>
            <a:off x="3846578" y="2033058"/>
            <a:ext cx="949911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22" y="2014284"/>
            <a:ext cx="762000" cy="1143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375" r="11370"/>
          <a:stretch/>
        </p:blipFill>
        <p:spPr>
          <a:xfrm>
            <a:off x="6055526" y="2047201"/>
            <a:ext cx="860180" cy="1143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2" y="1289176"/>
            <a:ext cx="1248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D63B3"/>
                </a:solidFill>
              </a:rPr>
              <a:t>Download and decryption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0456" y="1289176"/>
            <a:ext cx="1506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D63B3"/>
                </a:solidFill>
              </a:rPr>
              <a:t>Software </a:t>
            </a:r>
          </a:p>
          <a:p>
            <a:pPr algn="ctr"/>
            <a:r>
              <a:rPr lang="en-US" sz="1800" dirty="0">
                <a:solidFill>
                  <a:srgbClr val="1D63B3"/>
                </a:solidFill>
              </a:rPr>
              <a:t>development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87268" y="1293562"/>
            <a:ext cx="1288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D63B3"/>
                </a:solidFill>
              </a:rPr>
              <a:t>Phenotype </a:t>
            </a:r>
          </a:p>
          <a:p>
            <a:pPr algn="ctr"/>
            <a:r>
              <a:rPr lang="en-US" sz="1800" dirty="0">
                <a:solidFill>
                  <a:srgbClr val="1D63B3"/>
                </a:solidFill>
              </a:rPr>
              <a:t>wrangling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1761" y="1289176"/>
            <a:ext cx="164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D63B3"/>
                </a:solidFill>
              </a:rPr>
              <a:t>QC and GWAS</a:t>
            </a:r>
          </a:p>
        </p:txBody>
      </p:sp>
      <p:sp>
        <p:nvSpPr>
          <p:cNvPr id="23" name="Right Arrow 22"/>
          <p:cNvSpPr/>
          <p:nvPr/>
        </p:nvSpPr>
        <p:spPr>
          <a:xfrm flipV="1">
            <a:off x="1238439" y="1541102"/>
            <a:ext cx="251887" cy="125964"/>
          </a:xfrm>
          <a:prstGeom prst="rightArrow">
            <a:avLst/>
          </a:prstGeom>
          <a:solidFill>
            <a:srgbClr val="1D63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flipV="1">
            <a:off x="2986118" y="1541102"/>
            <a:ext cx="251887" cy="125964"/>
          </a:xfrm>
          <a:prstGeom prst="rightArrow">
            <a:avLst/>
          </a:prstGeom>
          <a:solidFill>
            <a:srgbClr val="1D63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flipV="1">
            <a:off x="5575625" y="1541102"/>
            <a:ext cx="251887" cy="125964"/>
          </a:xfrm>
          <a:prstGeom prst="rightArrow">
            <a:avLst/>
          </a:prstGeom>
          <a:solidFill>
            <a:srgbClr val="1D63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9903" y="3381332"/>
            <a:ext cx="988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Sam Bryant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01361" y="3381332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Cotton Seed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36787" y="3381332"/>
            <a:ext cx="2402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Andrea </a:t>
            </a:r>
            <a:r>
              <a:rPr lang="en-US" sz="1200" dirty="0" err="1"/>
              <a:t>Ganna</a:t>
            </a:r>
            <a:r>
              <a:rPr lang="en-US" sz="1200" dirty="0"/>
              <a:t>, Duncan Palmer, </a:t>
            </a:r>
          </a:p>
          <a:p>
            <a:pPr algn="ctr"/>
            <a:r>
              <a:rPr lang="en-US" sz="1200" dirty="0"/>
              <a:t>Caitlin Carey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07776" y="3381332"/>
            <a:ext cx="115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Liam Abbott</a:t>
            </a:r>
          </a:p>
          <a:p>
            <a:pPr algn="ctr"/>
            <a:r>
              <a:rPr lang="en-US" sz="1200" dirty="0"/>
              <a:t>Dan </a:t>
            </a:r>
            <a:r>
              <a:rPr lang="en-US" sz="1200" dirty="0" err="1"/>
              <a:t>Howrigan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275666" y="4141115"/>
            <a:ext cx="11903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Verneri</a:t>
            </a:r>
            <a:r>
              <a:rPr lang="en-US" sz="1100" dirty="0"/>
              <a:t> </a:t>
            </a:r>
            <a:r>
              <a:rPr lang="en-US" sz="1100" dirty="0" err="1"/>
              <a:t>Anttila</a:t>
            </a:r>
            <a:endParaRPr lang="en-US" sz="1100" dirty="0"/>
          </a:p>
          <a:p>
            <a:r>
              <a:rPr lang="en-US" sz="1100" dirty="0"/>
              <a:t>Krishna </a:t>
            </a:r>
            <a:r>
              <a:rPr lang="en-US" sz="1100" dirty="0" err="1"/>
              <a:t>Aragam</a:t>
            </a:r>
            <a:endParaRPr lang="en-US" sz="1100" dirty="0"/>
          </a:p>
          <a:p>
            <a:r>
              <a:rPr lang="en-US" sz="1100" dirty="0"/>
              <a:t>Alex Baumann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04824" y="4141115"/>
            <a:ext cx="1266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Eric Jones</a:t>
            </a:r>
          </a:p>
          <a:p>
            <a:r>
              <a:rPr lang="en-US" sz="1100" dirty="0" err="1"/>
              <a:t>Sekar</a:t>
            </a:r>
            <a:r>
              <a:rPr lang="en-US" sz="1100" dirty="0"/>
              <a:t> </a:t>
            </a:r>
            <a:r>
              <a:rPr lang="en-US" sz="1100" dirty="0" err="1"/>
              <a:t>Kathiresan</a:t>
            </a:r>
            <a:endParaRPr lang="en-US" sz="1100" dirty="0"/>
          </a:p>
          <a:p>
            <a:r>
              <a:rPr lang="en-US" sz="1100" dirty="0"/>
              <a:t>Dan King</a:t>
            </a:r>
          </a:p>
          <a:p>
            <a:endParaRPr lang="en-US" sz="1100" dirty="0"/>
          </a:p>
        </p:txBody>
      </p:sp>
      <p:sp>
        <p:nvSpPr>
          <p:cNvPr id="35" name="TextBox 34"/>
          <p:cNvSpPr txBox="1"/>
          <p:nvPr/>
        </p:nvSpPr>
        <p:spPr>
          <a:xfrm>
            <a:off x="3755052" y="4141115"/>
            <a:ext cx="103153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Mark J. Daly</a:t>
            </a:r>
          </a:p>
          <a:p>
            <a:r>
              <a:rPr lang="en-US" sz="1100" dirty="0"/>
              <a:t>Rob Damien</a:t>
            </a:r>
          </a:p>
          <a:p>
            <a:r>
              <a:rPr lang="en-US" sz="1100" dirty="0"/>
              <a:t>Steven </a:t>
            </a:r>
            <a:r>
              <a:rPr lang="en-US" sz="1100" dirty="0" err="1"/>
              <a:t>Gazal</a:t>
            </a:r>
            <a:endParaRPr lang="en-US" sz="1100" dirty="0"/>
          </a:p>
        </p:txBody>
      </p:sp>
      <p:sp>
        <p:nvSpPr>
          <p:cNvPr id="36" name="Rectangle 35"/>
          <p:cNvSpPr/>
          <p:nvPr/>
        </p:nvSpPr>
        <p:spPr>
          <a:xfrm>
            <a:off x="7420879" y="4141115"/>
            <a:ext cx="1492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Ruchi</a:t>
            </a:r>
            <a:r>
              <a:rPr lang="en-US" sz="1100" dirty="0"/>
              <a:t> </a:t>
            </a:r>
            <a:r>
              <a:rPr lang="en-US" sz="1100" dirty="0" err="1"/>
              <a:t>Munshi</a:t>
            </a:r>
            <a:endParaRPr lang="en-US" sz="1100" dirty="0"/>
          </a:p>
          <a:p>
            <a:r>
              <a:rPr lang="en-US" sz="1100" dirty="0"/>
              <a:t>Tim </a:t>
            </a:r>
            <a:r>
              <a:rPr lang="en-US" sz="1100" dirty="0" err="1"/>
              <a:t>Poterba</a:t>
            </a:r>
            <a:endParaRPr lang="en-US" sz="1100" dirty="0"/>
          </a:p>
          <a:p>
            <a:r>
              <a:rPr lang="en-US" sz="1100" dirty="0"/>
              <a:t>Manuel Rivas</a:t>
            </a:r>
          </a:p>
          <a:p>
            <a:r>
              <a:rPr lang="en-US" sz="1100" dirty="0" err="1"/>
              <a:t>Sailaja</a:t>
            </a:r>
            <a:r>
              <a:rPr lang="en-US" sz="1100" dirty="0"/>
              <a:t> </a:t>
            </a:r>
            <a:r>
              <a:rPr lang="en-US" sz="1100" dirty="0" err="1"/>
              <a:t>Vedantam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148395" y="4153501"/>
            <a:ext cx="1208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Also thanks to</a:t>
            </a:r>
            <a:r>
              <a:rPr lang="en-US" sz="1100" dirty="0"/>
              <a:t>:</a:t>
            </a:r>
          </a:p>
        </p:txBody>
      </p:sp>
      <p:pic>
        <p:nvPicPr>
          <p:cNvPr id="39" name="Picture 38" descr="sam.bryant.20170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2" y="2132686"/>
            <a:ext cx="904032" cy="1057515"/>
          </a:xfrm>
          <a:prstGeom prst="rect">
            <a:avLst/>
          </a:prstGeom>
        </p:spPr>
      </p:pic>
      <p:pic>
        <p:nvPicPr>
          <p:cNvPr id="40" name="Picture 39" descr="AndreaGanna_profile_picture_low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1" t="8705" r="19220"/>
          <a:stretch/>
        </p:blipFill>
        <p:spPr>
          <a:xfrm>
            <a:off x="2951477" y="2035145"/>
            <a:ext cx="962442" cy="1143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515359" y="4141115"/>
            <a:ext cx="1190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Jon Bloom</a:t>
            </a:r>
          </a:p>
          <a:p>
            <a:r>
              <a:rPr lang="en-US" sz="1100" dirty="0"/>
              <a:t>Joanne Cole</a:t>
            </a:r>
          </a:p>
          <a:p>
            <a:r>
              <a:rPr lang="en-US" sz="1100" dirty="0"/>
              <a:t>Mark J. Daly</a:t>
            </a:r>
          </a:p>
          <a:p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4835884" y="4141115"/>
            <a:ext cx="12196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Jackie Goldstein</a:t>
            </a:r>
          </a:p>
          <a:p>
            <a:r>
              <a:rPr lang="en-US" sz="1100" dirty="0"/>
              <a:t>Mary Haas</a:t>
            </a:r>
          </a:p>
          <a:p>
            <a:r>
              <a:rPr lang="en-US" sz="1100" dirty="0"/>
              <a:t>Joel </a:t>
            </a:r>
            <a:r>
              <a:rPr lang="en-US" sz="1100" dirty="0" err="1"/>
              <a:t>Hirschhorn</a:t>
            </a:r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DBA082-5FF0-2A4F-A7C0-749FD12860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6489" y="2033058"/>
            <a:ext cx="857670" cy="1143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9232" y="-17038"/>
            <a:ext cx="1156997" cy="1156997"/>
          </a:xfrm>
          <a:prstGeom prst="rect">
            <a:avLst/>
          </a:prstGeom>
        </p:spPr>
      </p:pic>
      <p:pic>
        <p:nvPicPr>
          <p:cNvPr id="2050" name="Picture 2" descr="ai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72" y="3646890"/>
            <a:ext cx="598001" cy="3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/>
          <a:srcRect l="37778" t="16464" r="27334" b="23073"/>
          <a:stretch/>
        </p:blipFill>
        <p:spPr>
          <a:xfrm>
            <a:off x="8058002" y="2033058"/>
            <a:ext cx="879392" cy="1143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798276" y="3176305"/>
            <a:ext cx="139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Raymond Walters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66521" y="1309916"/>
            <a:ext cx="164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D63B3"/>
                </a:solidFill>
              </a:rPr>
              <a:t>Heritability analysis</a:t>
            </a:r>
          </a:p>
        </p:txBody>
      </p:sp>
      <p:sp>
        <p:nvSpPr>
          <p:cNvPr id="44" name="Right Arrow 43"/>
          <p:cNvSpPr/>
          <p:nvPr/>
        </p:nvSpPr>
        <p:spPr>
          <a:xfrm flipV="1">
            <a:off x="7330385" y="1561842"/>
            <a:ext cx="251887" cy="125964"/>
          </a:xfrm>
          <a:prstGeom prst="rightArrow">
            <a:avLst/>
          </a:prstGeom>
          <a:solidFill>
            <a:srgbClr val="1D63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39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1656"/>
            <a:ext cx="5186363" cy="2822972"/>
          </a:xfrm>
        </p:spPr>
        <p:txBody>
          <a:bodyPr/>
          <a:lstStyle/>
          <a:p>
            <a:r>
              <a:rPr lang="en-US" dirty="0"/>
              <a:t>Follows health and well-being of 500,000 participants</a:t>
            </a:r>
          </a:p>
          <a:p>
            <a:r>
              <a:rPr lang="en-US" dirty="0"/>
              <a:t>Genotyped using the </a:t>
            </a:r>
            <a:r>
              <a:rPr lang="en-US" dirty="0" err="1"/>
              <a:t>Affymetrix</a:t>
            </a:r>
            <a:r>
              <a:rPr lang="en-US" dirty="0"/>
              <a:t> Biobank Array</a:t>
            </a:r>
          </a:p>
          <a:p>
            <a:r>
              <a:rPr lang="en-US" dirty="0"/>
              <a:t>Lots of phenotypes collected [needs harmonization]</a:t>
            </a:r>
          </a:p>
          <a:p>
            <a:r>
              <a:rPr lang="en-US" dirty="0"/>
              <a:t>Lots of opportunity!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20" y="0"/>
            <a:ext cx="3820160" cy="1145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39" y="1145086"/>
            <a:ext cx="3198731" cy="399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6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Example self-report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7008" y="1271588"/>
            <a:ext cx="5889985" cy="37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24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84" b="-3213"/>
          <a:stretch/>
        </p:blipFill>
        <p:spPr>
          <a:xfrm>
            <a:off x="457200" y="1190559"/>
            <a:ext cx="4038600" cy="366238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Relatives are more similar than random pairs</a:t>
            </a:r>
          </a:p>
          <a:p>
            <a:r>
              <a:rPr lang="en-US" dirty="0"/>
              <a:t>Identical twins are more similar than fraternal twins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Francis Galton</a:t>
            </a:r>
            <a:br>
              <a:rPr lang="en-US" dirty="0"/>
            </a:br>
            <a:r>
              <a:rPr lang="en-US" dirty="0"/>
              <a:t>    Twin and family studies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1304"/>
          <a:stretch/>
        </p:blipFill>
        <p:spPr>
          <a:xfrm>
            <a:off x="0" y="0"/>
            <a:ext cx="776650" cy="1144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736" y="3492308"/>
            <a:ext cx="8674823" cy="13719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Average estimate of heritability 49%</a:t>
            </a:r>
          </a:p>
          <a:p>
            <a:pPr algn="ctr"/>
            <a:r>
              <a:rPr lang="en-US" dirty="0"/>
              <a:t>69% of twin studies support a purely additive genetic model</a:t>
            </a:r>
          </a:p>
        </p:txBody>
      </p:sp>
      <p:pic>
        <p:nvPicPr>
          <p:cNvPr id="10" name="Picture 9" descr="ng.328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2" b="66492"/>
          <a:stretch/>
        </p:blipFill>
        <p:spPr>
          <a:xfrm>
            <a:off x="181418" y="1471328"/>
            <a:ext cx="8595946" cy="19983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5461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PHESANT!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286" y="1271588"/>
            <a:ext cx="6579428" cy="2822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620280"/>
            <a:ext cx="747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Copious thanks to Millard LAC, Davies NM, Gaunt TR, Davey Smith G, Tilling K. PHESANT: a tool for performing automated phenome scans in UK Biobank. </a:t>
            </a:r>
            <a:r>
              <a:rPr lang="en-US" sz="1400" dirty="0" err="1"/>
              <a:t>bioRxiv</a:t>
            </a:r>
            <a:r>
              <a:rPr lang="en-US" sz="1400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663494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What’s on the array?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 r="14853" b="48922"/>
          <a:stretch/>
        </p:blipFill>
        <p:spPr>
          <a:xfrm>
            <a:off x="1747520" y="1116331"/>
            <a:ext cx="4754880" cy="3557270"/>
          </a:xfrm>
        </p:spPr>
      </p:pic>
      <p:sp>
        <p:nvSpPr>
          <p:cNvPr id="6" name="TextBox 5"/>
          <p:cNvSpPr txBox="1"/>
          <p:nvPr/>
        </p:nvSpPr>
        <p:spPr>
          <a:xfrm>
            <a:off x="243840" y="4754880"/>
            <a:ext cx="3378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Imputed to HRC + 1KG</a:t>
            </a:r>
          </a:p>
        </p:txBody>
      </p:sp>
    </p:spTree>
    <p:extLst>
      <p:ext uri="{BB962C8B-B14F-4D97-AF65-F5344CB8AC3E}">
        <p14:creationId xmlns:p14="http://schemas.microsoft.com/office/powerpoint/2010/main" val="1125218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Round 1 GWAS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200" dirty="0"/>
          </a:p>
          <a:p>
            <a:r>
              <a:rPr lang="en-US" sz="2000" dirty="0"/>
              <a:t>Fall 2017, the Neale lab</a:t>
            </a:r>
            <a:r>
              <a:rPr lang="mr-IN" sz="2000" dirty="0"/>
              <a:t>…</a:t>
            </a:r>
            <a:endParaRPr lang="en-US" sz="2000" dirty="0"/>
          </a:p>
          <a:p>
            <a:pPr lvl="1"/>
            <a:r>
              <a:rPr lang="en-US" sz="2000" dirty="0" err="1"/>
              <a:t>GWASed</a:t>
            </a:r>
            <a:r>
              <a:rPr lang="en-US" sz="2000" dirty="0"/>
              <a:t> 2,419 phenotypes</a:t>
            </a:r>
          </a:p>
          <a:p>
            <a:pPr lvl="2"/>
            <a:r>
              <a:rPr lang="en-US" sz="2000" dirty="0"/>
              <a:t>Blogged about it</a:t>
            </a:r>
          </a:p>
          <a:p>
            <a:pPr lvl="2"/>
            <a:r>
              <a:rPr lang="en-US" sz="2000" dirty="0"/>
              <a:t>Put them on </a:t>
            </a:r>
            <a:r>
              <a:rPr lang="en-US" sz="2000" dirty="0" err="1"/>
              <a:t>dropbox</a:t>
            </a:r>
            <a:endParaRPr lang="en-US" sz="2000" dirty="0"/>
          </a:p>
          <a:p>
            <a:pPr lvl="3"/>
            <a:r>
              <a:rPr lang="en-US" sz="2000" dirty="0"/>
              <a:t>And people made browsers</a:t>
            </a:r>
          </a:p>
          <a:p>
            <a:pPr lvl="1"/>
            <a:r>
              <a:rPr lang="en-US" sz="2000" dirty="0"/>
              <a:t>Estimated h</a:t>
            </a:r>
            <a:r>
              <a:rPr lang="en-US" sz="2000" baseline="30000" dirty="0"/>
              <a:t>2</a:t>
            </a:r>
            <a:r>
              <a:rPr lang="en-US" sz="2000" dirty="0"/>
              <a:t> for all of them</a:t>
            </a:r>
          </a:p>
          <a:p>
            <a:pPr lvl="1"/>
            <a:r>
              <a:rPr lang="en-US" sz="2000" dirty="0"/>
              <a:t>Made an h</a:t>
            </a:r>
            <a:r>
              <a:rPr lang="en-US" sz="2000" baseline="30000" dirty="0"/>
              <a:t>2</a:t>
            </a:r>
            <a:r>
              <a:rPr lang="en-US" sz="2000" dirty="0"/>
              <a:t> browser</a:t>
            </a:r>
          </a:p>
          <a:p>
            <a:pPr lvl="2"/>
            <a:r>
              <a:rPr lang="en-US" sz="2000" dirty="0"/>
              <a:t>Blogged about that too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76" y="2735512"/>
            <a:ext cx="3732662" cy="2197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802" y="1175528"/>
            <a:ext cx="3195466" cy="1378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643" y="4664597"/>
            <a:ext cx="237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Nealelab.is</a:t>
            </a:r>
            <a:r>
              <a:rPr lang="en-US" dirty="0">
                <a:latin typeface="+mj-lt"/>
              </a:rPr>
              <a:t>/blog</a:t>
            </a:r>
          </a:p>
        </p:txBody>
      </p:sp>
    </p:spTree>
    <p:extLst>
      <p:ext uri="{BB962C8B-B14F-4D97-AF65-F5344CB8AC3E}">
        <p14:creationId xmlns:p14="http://schemas.microsoft.com/office/powerpoint/2010/main" val="2056741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1. Obtain large GW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accent3"/>
                </a:solidFill>
              </a:rPr>
              <a:t>GWAS</a:t>
            </a:r>
            <a:r>
              <a:rPr lang="en-US" dirty="0">
                <a:solidFill>
                  <a:schemeClr val="accent3"/>
                </a:solidFill>
              </a:rPr>
              <a:t>bot! 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2230" y="902826"/>
            <a:ext cx="2036733" cy="2419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902826"/>
            <a:ext cx="6163519" cy="308176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rait info: http://www.ukbiobank.ac.uk/data-showcase/…"/>
          <p:cNvSpPr txBox="1"/>
          <p:nvPr/>
        </p:nvSpPr>
        <p:spPr>
          <a:xfrm>
            <a:off x="403777" y="3986757"/>
            <a:ext cx="6216942" cy="573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3200" b="0"/>
            </a:pPr>
            <a:r>
              <a:rPr sz="1687"/>
              <a:t>Trait info: </a:t>
            </a:r>
            <a:r>
              <a:rPr sz="1687" u="sng">
                <a:hlinkClick r:id="rId4"/>
              </a:rPr>
              <a:t>http://www.ukbiobank.ac.uk/data-showcase/</a:t>
            </a:r>
            <a:r>
              <a:rPr sz="1687"/>
              <a:t> </a:t>
            </a:r>
          </a:p>
          <a:p>
            <a:pPr>
              <a:defRPr sz="3200" b="0"/>
            </a:pPr>
            <a:r>
              <a:rPr sz="1687" dirty="0"/>
              <a:t>All things UK Biobank GWAS: </a:t>
            </a:r>
            <a:r>
              <a:rPr sz="1687" u="sng" dirty="0">
                <a:hlinkClick r:id="rId5"/>
              </a:rPr>
              <a:t>http://www.nealelab.is/uk-biobank/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03182" y="75473"/>
            <a:ext cx="185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@</a:t>
            </a:r>
            <a:r>
              <a:rPr lang="en-US" dirty="0" err="1">
                <a:solidFill>
                  <a:schemeClr val="accent3"/>
                </a:solidFill>
              </a:rPr>
              <a:t>SbotGWA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2052" name="Picture 4" descr="mage result for twitte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31" y="57026"/>
            <a:ext cx="986170" cy="7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23758" y="4681835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Andrea </a:t>
            </a:r>
            <a:r>
              <a:rPr lang="en-US" dirty="0" err="1">
                <a:solidFill>
                  <a:schemeClr val="accent2"/>
                </a:solidFill>
              </a:rPr>
              <a:t>Ganna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21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1A59-5E97-8242-BF54-C2162F10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Heritability at scale!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D1892-E8C5-4747-812B-DA25FCF10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Description: </a:t>
            </a:r>
            <a:r>
              <a:rPr lang="en-US" dirty="0">
                <a:hlinkClick r:id="rId2"/>
              </a:rPr>
              <a:t>http://www.nealelab.is/blog/2017/9/15/heritability-of-2000-traits-and-disorders-in-the-uk-biobank</a:t>
            </a:r>
            <a:endParaRPr lang="en-US" dirty="0"/>
          </a:p>
          <a:p>
            <a:r>
              <a:rPr lang="en-US" dirty="0"/>
              <a:t>Browser: </a:t>
            </a:r>
            <a:r>
              <a:rPr lang="en-US" dirty="0">
                <a:hlinkClick r:id="rId3"/>
              </a:rPr>
              <a:t>https://nealelab.github.io/UKBB_ldsc/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596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1497437"/>
            <a:ext cx="8199535" cy="1150474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mbria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9pPr>
          </a:lstStyle>
          <a:p>
            <a:pPr algn="ctr"/>
            <a:r>
              <a:rPr lang="en-US" sz="3200" kern="0" dirty="0">
                <a:solidFill>
                  <a:srgbClr val="0070C0"/>
                </a:solidFill>
              </a:rPr>
              <a:t>9,928 GWAS later</a:t>
            </a:r>
            <a:r>
              <a:rPr lang="mr-IN" sz="3200" kern="0" dirty="0">
                <a:solidFill>
                  <a:srgbClr val="0070C0"/>
                </a:solidFill>
              </a:rPr>
              <a:t>…</a:t>
            </a:r>
            <a:r>
              <a:rPr lang="en-US" sz="3200" kern="0" dirty="0">
                <a:solidFill>
                  <a:srgbClr val="0070C0"/>
                </a:solidFill>
              </a:rPr>
              <a:t> let’s talk </a:t>
            </a:r>
            <a:r>
              <a:rPr lang="en-US" sz="3200" i="1" kern="0" dirty="0">
                <a:solidFill>
                  <a:srgbClr val="0070C0"/>
                </a:solidFill>
              </a:rPr>
              <a:t>h</a:t>
            </a:r>
            <a:r>
              <a:rPr lang="en-US" sz="3200" i="1" kern="0" baseline="30000" dirty="0">
                <a:solidFill>
                  <a:srgbClr val="0070C0"/>
                </a:solidFill>
              </a:rPr>
              <a:t>2</a:t>
            </a:r>
          </a:p>
          <a:p>
            <a:pPr algn="ctr"/>
            <a:r>
              <a:rPr lang="en-US" sz="3200" kern="0" dirty="0">
                <a:solidFill>
                  <a:srgbClr val="0070C0"/>
                </a:solidFill>
              </a:rPr>
              <a:t>using LD score regression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76705" y="2659486"/>
          <a:ext cx="8790591" cy="812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Document" r:id="rId4" imgW="6858000" imgH="635000" progId="Word.Document.12">
                  <p:embed/>
                </p:oleObj>
              </mc:Choice>
              <mc:Fallback>
                <p:oleObj name="Document" r:id="rId4" imgW="6858000" imgH="635000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705" y="2659486"/>
                        <a:ext cx="8790591" cy="812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9381" y="3530279"/>
            <a:ext cx="7425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Estimating heritability from GWAS summary statistics</a:t>
            </a:r>
          </a:p>
        </p:txBody>
      </p:sp>
    </p:spTree>
    <p:extLst>
      <p:ext uri="{BB962C8B-B14F-4D97-AF65-F5344CB8AC3E}">
        <p14:creationId xmlns:p14="http://schemas.microsoft.com/office/powerpoint/2010/main" val="39501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How do round 2 </a:t>
            </a:r>
            <a:r>
              <a:rPr lang="en-US" dirty="0" err="1">
                <a:solidFill>
                  <a:schemeClr val="accent3"/>
                </a:solidFill>
              </a:rPr>
              <a:t>ldsc</a:t>
            </a:r>
            <a:r>
              <a:rPr lang="en-US" dirty="0">
                <a:solidFill>
                  <a:schemeClr val="accent3"/>
                </a:solidFill>
              </a:rPr>
              <a:t> results compare?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b="9102"/>
          <a:stretch/>
        </p:blipFill>
        <p:spPr>
          <a:xfrm>
            <a:off x="934594" y="2218773"/>
            <a:ext cx="3753520" cy="244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b="7507"/>
          <a:stretch/>
        </p:blipFill>
        <p:spPr>
          <a:xfrm>
            <a:off x="5471053" y="2063301"/>
            <a:ext cx="3422147" cy="265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871" y="1244177"/>
            <a:ext cx="6059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Intercept less significant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h2 more significant with stable estimates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1900" y="4638632"/>
            <a:ext cx="2403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Intercept -log</a:t>
            </a:r>
            <a:r>
              <a:rPr lang="en-US" sz="1600" baseline="-25000" dirty="0"/>
              <a:t>10</a:t>
            </a:r>
            <a:r>
              <a:rPr lang="en-US" sz="1600" dirty="0"/>
              <a:t>(p) of old 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1568815" y="2150341"/>
            <a:ext cx="4639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Intercept -log</a:t>
            </a:r>
            <a:r>
              <a:rPr lang="en-US" sz="1600" baseline="-25000" dirty="0"/>
              <a:t>10</a:t>
            </a:r>
            <a:r>
              <a:rPr lang="en-US" sz="1600" dirty="0"/>
              <a:t>(p) of new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7101" y="4716700"/>
            <a:ext cx="308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</a:t>
            </a:r>
            <a:r>
              <a:rPr lang="en-US" sz="1600" baseline="30000" dirty="0"/>
              <a:t>2</a:t>
            </a:r>
            <a:r>
              <a:rPr lang="en-US" sz="1600" dirty="0"/>
              <a:t> -log</a:t>
            </a:r>
            <a:r>
              <a:rPr lang="en-US" sz="1600" baseline="-25000" dirty="0"/>
              <a:t>10</a:t>
            </a:r>
            <a:r>
              <a:rPr lang="en-US" sz="1600" dirty="0"/>
              <a:t>(p) of old 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3758725" y="2617950"/>
            <a:ext cx="308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</a:t>
            </a:r>
            <a:r>
              <a:rPr lang="en-US" sz="1600" baseline="30000" dirty="0"/>
              <a:t>2</a:t>
            </a:r>
            <a:r>
              <a:rPr lang="en-US" sz="1600" dirty="0"/>
              <a:t> -log</a:t>
            </a:r>
            <a:r>
              <a:rPr lang="en-US" sz="1600" baseline="-25000" dirty="0"/>
              <a:t>10</a:t>
            </a:r>
            <a:r>
              <a:rPr lang="en-US" sz="1600" dirty="0"/>
              <a:t>(p) of new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7778" t="16464" r="27334" b="23073"/>
          <a:stretch/>
        </p:blipFill>
        <p:spPr>
          <a:xfrm>
            <a:off x="7773402" y="-2705"/>
            <a:ext cx="879392" cy="1143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3676" y="1140542"/>
            <a:ext cx="139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Raymond Walters</a:t>
            </a:r>
          </a:p>
        </p:txBody>
      </p:sp>
    </p:spTree>
    <p:extLst>
      <p:ext uri="{BB962C8B-B14F-4D97-AF65-F5344CB8AC3E}">
        <p14:creationId xmlns:p14="http://schemas.microsoft.com/office/powerpoint/2010/main" val="2575378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8735" y="2160270"/>
            <a:ext cx="7674014" cy="822960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mbria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9pPr>
          </a:lstStyle>
          <a:p>
            <a:r>
              <a:rPr lang="en-US" kern="0" dirty="0">
                <a:solidFill>
                  <a:schemeClr val="accent2"/>
                </a:solidFill>
              </a:rPr>
              <a:t>Contrasting raw phenotypes to </a:t>
            </a:r>
          </a:p>
          <a:p>
            <a:r>
              <a:rPr lang="en-US" kern="0" dirty="0">
                <a:solidFill>
                  <a:schemeClr val="accent2"/>
                </a:solidFill>
              </a:rPr>
              <a:t>inverse rank normalize transformed</a:t>
            </a:r>
          </a:p>
        </p:txBody>
      </p:sp>
    </p:spTree>
    <p:extLst>
      <p:ext uri="{BB962C8B-B14F-4D97-AF65-F5344CB8AC3E}">
        <p14:creationId xmlns:p14="http://schemas.microsoft.com/office/powerpoint/2010/main" val="3930937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Let’s look at heritability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96" b="1818"/>
          <a:stretch/>
        </p:blipFill>
        <p:spPr>
          <a:xfrm>
            <a:off x="544010" y="1171572"/>
            <a:ext cx="4296098" cy="3929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778" t="16464" r="27334" b="23073"/>
          <a:stretch/>
        </p:blipFill>
        <p:spPr>
          <a:xfrm>
            <a:off x="7773402" y="-2705"/>
            <a:ext cx="879392" cy="114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13676" y="1140542"/>
            <a:ext cx="139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Raymond Walters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4826" y="1580440"/>
            <a:ext cx="309706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Lymphocyte count</a:t>
            </a:r>
          </a:p>
          <a:p>
            <a:r>
              <a:rPr lang="en-US" sz="1600" dirty="0"/>
              <a:t>Reticulocyte count</a:t>
            </a:r>
          </a:p>
          <a:p>
            <a:r>
              <a:rPr lang="en-US" sz="1600" dirty="0"/>
              <a:t>Reticulocyte %</a:t>
            </a:r>
          </a:p>
          <a:p>
            <a:r>
              <a:rPr lang="en-US" sz="1600" dirty="0"/>
              <a:t>High light scatter reticulocyte %</a:t>
            </a:r>
          </a:p>
        </p:txBody>
      </p:sp>
      <p:sp>
        <p:nvSpPr>
          <p:cNvPr id="10" name="Donut 9"/>
          <p:cNvSpPr/>
          <p:nvPr/>
        </p:nvSpPr>
        <p:spPr>
          <a:xfrm>
            <a:off x="3055716" y="3052283"/>
            <a:ext cx="625034" cy="312516"/>
          </a:xfrm>
          <a:prstGeom prst="donut">
            <a:avLst>
              <a:gd name="adj" fmla="val 942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stCxn id="10" idx="6"/>
            <a:endCxn id="9" idx="1"/>
          </p:cNvCxnSpPr>
          <p:nvPr/>
        </p:nvCxnSpPr>
        <p:spPr>
          <a:xfrm flipV="1">
            <a:off x="3680750" y="2119049"/>
            <a:ext cx="954076" cy="108949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069710" y="2619922"/>
            <a:ext cx="3927215" cy="2437553"/>
            <a:chOff x="5069710" y="2619922"/>
            <a:chExt cx="3927215" cy="24375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9710" y="2619922"/>
              <a:ext cx="3927215" cy="220672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335929" y="4595810"/>
              <a:ext cx="27013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Reticulocyte count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3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What about sex-specific effects?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Sex-specific GWAS allow us to scan for:</a:t>
            </a:r>
          </a:p>
          <a:p>
            <a:pPr lvl="1"/>
            <a:r>
              <a:rPr lang="en-US" sz="2000" dirty="0"/>
              <a:t>Differences in female vs. male </a:t>
            </a:r>
            <a:r>
              <a:rPr lang="en-US" sz="2000" i="1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</a:p>
          <a:p>
            <a:pPr lvl="2"/>
            <a:r>
              <a:rPr lang="en-US" sz="2000" dirty="0"/>
              <a:t>E.g. could indicate differences in variance of environmental effects, measurement differences</a:t>
            </a:r>
          </a:p>
          <a:p>
            <a:pPr lvl="1"/>
            <a:r>
              <a:rPr lang="en-US" sz="2000" dirty="0"/>
              <a:t>female vs. male </a:t>
            </a:r>
            <a:r>
              <a:rPr lang="en-US" sz="2000" i="1" dirty="0" err="1"/>
              <a:t>r</a:t>
            </a:r>
            <a:r>
              <a:rPr lang="en-US" sz="2000" i="1" baseline="-25000" dirty="0" err="1"/>
              <a:t>g</a:t>
            </a:r>
            <a:r>
              <a:rPr lang="en-US" sz="2000" dirty="0"/>
              <a:t> &lt; 1</a:t>
            </a:r>
          </a:p>
          <a:p>
            <a:pPr lvl="2"/>
            <a:r>
              <a:rPr lang="en-US" sz="2000" dirty="0"/>
              <a:t>E.g. relative effects of different SNPs differ by sex</a:t>
            </a:r>
          </a:p>
          <a:p>
            <a:pPr lvl="1"/>
            <a:endParaRPr lang="en-US" sz="1050" dirty="0"/>
          </a:p>
          <a:p>
            <a:r>
              <a:rPr lang="en-US" sz="2000" dirty="0"/>
              <a:t>Can also test for SNP-level differences</a:t>
            </a:r>
          </a:p>
          <a:p>
            <a:pPr lvl="1"/>
            <a:r>
              <a:rPr lang="en-US" sz="2000" dirty="0"/>
              <a:t>Slower and labor intensive, so </a:t>
            </a:r>
            <a:r>
              <a:rPr lang="en-US" sz="2000" i="1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, </a:t>
            </a:r>
            <a:r>
              <a:rPr lang="en-US" sz="2000" i="1" dirty="0" err="1"/>
              <a:t>r</a:t>
            </a:r>
            <a:r>
              <a:rPr lang="en-US" sz="2000" i="1" baseline="-25000" dirty="0" err="1"/>
              <a:t>g</a:t>
            </a:r>
            <a:r>
              <a:rPr lang="en-US" sz="2000" dirty="0"/>
              <a:t> can help prioritize</a:t>
            </a:r>
          </a:p>
          <a:p>
            <a:pPr lvl="1"/>
            <a:endParaRPr lang="en-US" sz="800" dirty="0"/>
          </a:p>
          <a:p>
            <a:r>
              <a:rPr lang="en-US" sz="2000" dirty="0"/>
              <a:t>To start: look at 448 phenotypes with Neff &gt; 10000 in both sexes         and z-score of h2 &gt; 4 is at least 1 sex</a:t>
            </a:r>
          </a:p>
          <a:p>
            <a:pPr lvl="2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778" t="16464" r="27334" b="23073"/>
          <a:stretch/>
        </p:blipFill>
        <p:spPr>
          <a:xfrm>
            <a:off x="7773402" y="-2705"/>
            <a:ext cx="879392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3676" y="1140542"/>
            <a:ext cx="139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Raymond Walters</a:t>
            </a:r>
          </a:p>
        </p:txBody>
      </p:sp>
    </p:spTree>
    <p:extLst>
      <p:ext uri="{BB962C8B-B14F-4D97-AF65-F5344CB8AC3E}">
        <p14:creationId xmlns:p14="http://schemas.microsoft.com/office/powerpoint/2010/main" val="101615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Use estimated genetic similarity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GREML/GCTA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563" y="2755593"/>
            <a:ext cx="2789580" cy="129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213" y="1970573"/>
            <a:ext cx="4388440" cy="77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t="24973"/>
          <a:stretch/>
        </p:blipFill>
        <p:spPr bwMode="auto">
          <a:xfrm>
            <a:off x="4429708" y="4149944"/>
            <a:ext cx="4086380" cy="76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8473803"/>
              </p:ext>
            </p:extLst>
          </p:nvPr>
        </p:nvGraphicFramePr>
        <p:xfrm>
          <a:off x="457200" y="1262063"/>
          <a:ext cx="4038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 rot="16200000">
            <a:off x="-596227" y="2369784"/>
            <a:ext cx="165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heritability</a:t>
            </a:r>
          </a:p>
        </p:txBody>
      </p:sp>
    </p:spTree>
    <p:extLst>
      <p:ext uri="{BB962C8B-B14F-4D97-AF65-F5344CB8AC3E}">
        <p14:creationId xmlns:p14="http://schemas.microsoft.com/office/powerpoint/2010/main" val="3131543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0C3E2-FA7D-2548-A004-144BE9F7C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Strong h</a:t>
            </a:r>
            <a:r>
              <a:rPr lang="en-US" baseline="30000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accent3"/>
                </a:solidFill>
              </a:rPr>
              <a:t> observed in both sexes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0B79EB-F5C0-014F-B15B-8EBDC297D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0193" y="1171171"/>
            <a:ext cx="2133134" cy="21029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9803BB-2790-BA43-962E-328533415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306" y="3054448"/>
            <a:ext cx="2154021" cy="2089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4D92B2-25E6-C842-91FB-73D4A67D3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906" y="1252195"/>
            <a:ext cx="1959930" cy="1941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C2125C-13BF-A04A-B792-0ADD9E859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906" y="3193414"/>
            <a:ext cx="1996963" cy="195008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65A879-5927-4244-96AB-B488C89FC6FC}"/>
              </a:ext>
            </a:extLst>
          </p:cNvPr>
          <p:cNvSpPr txBox="1">
            <a:spLocks/>
          </p:cNvSpPr>
          <p:nvPr/>
        </p:nvSpPr>
        <p:spPr>
          <a:xfrm>
            <a:off x="457200" y="1271656"/>
            <a:ext cx="2853159" cy="35434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mbria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mbria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mbria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mbria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mbria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kern="0" dirty="0"/>
          </a:p>
          <a:p>
            <a:r>
              <a:rPr lang="en-US" sz="2000" kern="0" dirty="0"/>
              <a:t>&gt;70% of traits at least nominally heritable in each sex</a:t>
            </a:r>
          </a:p>
          <a:p>
            <a:pPr lvl="1"/>
            <a:r>
              <a:rPr lang="en-US" sz="2000" kern="0" dirty="0"/>
              <a:t>P &lt; .05</a:t>
            </a:r>
          </a:p>
          <a:p>
            <a:pPr lvl="1"/>
            <a:endParaRPr lang="en-US" sz="2000" kern="0" dirty="0"/>
          </a:p>
          <a:p>
            <a:r>
              <a:rPr lang="en-US" sz="2000" kern="0" dirty="0"/>
              <a:t>Mean h</a:t>
            </a:r>
            <a:r>
              <a:rPr lang="en-US" sz="2000" kern="0" baseline="30000" dirty="0"/>
              <a:t>2</a:t>
            </a:r>
            <a:r>
              <a:rPr lang="en-US" sz="2000" kern="0" dirty="0"/>
              <a:t> ~ .09</a:t>
            </a:r>
          </a:p>
          <a:p>
            <a:endParaRPr lang="en-US" sz="2000" kern="0" dirty="0"/>
          </a:p>
          <a:p>
            <a:r>
              <a:rPr lang="en-US" sz="2000" kern="0" dirty="0"/>
              <a:t>Consistent with joint analysis of both sexes</a:t>
            </a:r>
          </a:p>
        </p:txBody>
      </p:sp>
    </p:spTree>
    <p:extLst>
      <p:ext uri="{BB962C8B-B14F-4D97-AF65-F5344CB8AC3E}">
        <p14:creationId xmlns:p14="http://schemas.microsoft.com/office/powerpoint/2010/main" val="2803406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184E-2846-CB41-873F-D6174679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Is h</a:t>
            </a:r>
            <a:r>
              <a:rPr lang="en-US" baseline="30000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accent3"/>
                </a:solidFill>
              </a:rPr>
              <a:t> equal across sexes?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3D301-9047-6B45-955C-2A78142BA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8" y="1271656"/>
            <a:ext cx="3926143" cy="387184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h</a:t>
            </a:r>
            <a:r>
              <a:rPr lang="en-US" sz="2000" baseline="30000" dirty="0"/>
              <a:t>2</a:t>
            </a:r>
            <a:r>
              <a:rPr lang="en-US" sz="2000" dirty="0"/>
              <a:t> strongly correlated across sex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12C3A-BFCE-6248-B0DF-4AAB9CFF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47777"/>
            <a:ext cx="3503130" cy="3395723"/>
          </a:xfrm>
          <a:prstGeom prst="rect">
            <a:avLst/>
          </a:prstGeom>
        </p:spPr>
      </p:pic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AC54B31D-93C0-4E4E-9AFC-FA821430B9A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22471" y="2132885"/>
          <a:ext cx="4322074" cy="2054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8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2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description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Fem. h2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Male h2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 diff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Average weekly beer plus cider intake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0.0416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0.1152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3.11E-10</a:t>
                      </a:r>
                      <a:endParaRPr lang="mr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Diastolic blood pressure, automated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0.1799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0.1160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1.13E-06</a:t>
                      </a:r>
                      <a:endParaRPr lang="mr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Systolic blood pressure, automated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0.1768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0.1208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1.03E-05</a:t>
                      </a:r>
                      <a:endParaRPr lang="mr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Number of operations, self-reported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0.0845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0.0491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2.53E-05</a:t>
                      </a:r>
                      <a:endParaRPr lang="mr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Duration of vigorous activity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0.0037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0.0555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3.91E-05</a:t>
                      </a:r>
                      <a:endParaRPr lang="mr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8BB6D7-B772-E64C-BBC1-19D5CABC44E6}"/>
              </a:ext>
            </a:extLst>
          </p:cNvPr>
          <p:cNvSpPr txBox="1">
            <a:spLocks/>
          </p:cNvSpPr>
          <p:nvPr/>
        </p:nvSpPr>
        <p:spPr>
          <a:xfrm>
            <a:off x="4513591" y="1271656"/>
            <a:ext cx="4739833" cy="387184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mbria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mbria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mbria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mbria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mbria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kern="0" dirty="0"/>
              <a:t>~10% of traits have nominally </a:t>
            </a:r>
          </a:p>
          <a:p>
            <a:pPr marL="0" indent="0" algn="ctr">
              <a:buFontTx/>
              <a:buNone/>
            </a:pPr>
            <a:r>
              <a:rPr lang="en-US" sz="2000" kern="0" dirty="0"/>
              <a:t>different h2 between sexes</a:t>
            </a:r>
          </a:p>
          <a:p>
            <a:pPr marL="0" indent="0">
              <a:buFontTx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46544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partitioning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74750" y="2808280"/>
            <a:ext cx="6826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1"/>
          <p:cNvSpPr>
            <a:spLocks noChangeShapeType="1"/>
          </p:cNvSpPr>
          <p:nvPr/>
        </p:nvSpPr>
        <p:spPr bwMode="auto">
          <a:xfrm>
            <a:off x="1252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2"/>
          <p:cNvSpPr>
            <a:spLocks noChangeShapeType="1"/>
          </p:cNvSpPr>
          <p:nvPr/>
        </p:nvSpPr>
        <p:spPr bwMode="auto">
          <a:xfrm>
            <a:off x="1600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3"/>
          <p:cNvSpPr>
            <a:spLocks noChangeShapeType="1"/>
          </p:cNvSpPr>
          <p:nvPr/>
        </p:nvSpPr>
        <p:spPr bwMode="auto">
          <a:xfrm>
            <a:off x="1938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4"/>
          <p:cNvSpPr>
            <a:spLocks noChangeShapeType="1"/>
          </p:cNvSpPr>
          <p:nvPr/>
        </p:nvSpPr>
        <p:spPr bwMode="auto">
          <a:xfrm>
            <a:off x="2286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55"/>
          <p:cNvSpPr>
            <a:spLocks noChangeShapeType="1"/>
          </p:cNvSpPr>
          <p:nvPr/>
        </p:nvSpPr>
        <p:spPr bwMode="auto">
          <a:xfrm>
            <a:off x="26241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56"/>
          <p:cNvSpPr>
            <a:spLocks noChangeShapeType="1"/>
          </p:cNvSpPr>
          <p:nvPr/>
        </p:nvSpPr>
        <p:spPr bwMode="auto">
          <a:xfrm>
            <a:off x="2971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7"/>
          <p:cNvSpPr>
            <a:spLocks noChangeShapeType="1"/>
          </p:cNvSpPr>
          <p:nvPr/>
        </p:nvSpPr>
        <p:spPr bwMode="auto">
          <a:xfrm>
            <a:off x="33099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>
            <a:off x="3657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59"/>
          <p:cNvSpPr>
            <a:spLocks noChangeShapeType="1"/>
          </p:cNvSpPr>
          <p:nvPr/>
        </p:nvSpPr>
        <p:spPr bwMode="auto">
          <a:xfrm>
            <a:off x="3995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43434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61"/>
          <p:cNvSpPr>
            <a:spLocks noChangeShapeType="1"/>
          </p:cNvSpPr>
          <p:nvPr/>
        </p:nvSpPr>
        <p:spPr bwMode="auto">
          <a:xfrm>
            <a:off x="4681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62"/>
          <p:cNvSpPr>
            <a:spLocks noChangeShapeType="1"/>
          </p:cNvSpPr>
          <p:nvPr/>
        </p:nvSpPr>
        <p:spPr bwMode="auto">
          <a:xfrm>
            <a:off x="5029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63"/>
          <p:cNvSpPr>
            <a:spLocks noChangeShapeType="1"/>
          </p:cNvSpPr>
          <p:nvPr/>
        </p:nvSpPr>
        <p:spPr bwMode="auto">
          <a:xfrm>
            <a:off x="5367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64"/>
          <p:cNvSpPr>
            <a:spLocks noChangeShapeType="1"/>
          </p:cNvSpPr>
          <p:nvPr/>
        </p:nvSpPr>
        <p:spPr bwMode="auto">
          <a:xfrm>
            <a:off x="5715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65"/>
          <p:cNvSpPr>
            <a:spLocks noChangeShapeType="1"/>
          </p:cNvSpPr>
          <p:nvPr/>
        </p:nvSpPr>
        <p:spPr bwMode="auto">
          <a:xfrm>
            <a:off x="60531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66"/>
          <p:cNvSpPr>
            <a:spLocks noChangeShapeType="1"/>
          </p:cNvSpPr>
          <p:nvPr/>
        </p:nvSpPr>
        <p:spPr bwMode="auto">
          <a:xfrm>
            <a:off x="6400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82"/>
          <p:cNvSpPr>
            <a:spLocks noChangeShapeType="1"/>
          </p:cNvSpPr>
          <p:nvPr/>
        </p:nvSpPr>
        <p:spPr bwMode="auto">
          <a:xfrm>
            <a:off x="6705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83"/>
          <p:cNvSpPr>
            <a:spLocks noChangeShapeType="1"/>
          </p:cNvSpPr>
          <p:nvPr/>
        </p:nvSpPr>
        <p:spPr bwMode="auto">
          <a:xfrm>
            <a:off x="7043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84"/>
          <p:cNvSpPr>
            <a:spLocks noChangeShapeType="1"/>
          </p:cNvSpPr>
          <p:nvPr/>
        </p:nvSpPr>
        <p:spPr bwMode="auto">
          <a:xfrm>
            <a:off x="73914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85"/>
          <p:cNvSpPr>
            <a:spLocks noChangeShapeType="1"/>
          </p:cNvSpPr>
          <p:nvPr/>
        </p:nvSpPr>
        <p:spPr bwMode="auto">
          <a:xfrm>
            <a:off x="7729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74750" y="2655880"/>
            <a:ext cx="2979590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10427" y="2655879"/>
            <a:ext cx="1376867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229607" y="2652120"/>
            <a:ext cx="1675509" cy="232359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06000" y="1450507"/>
            <a:ext cx="119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LD blocks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9214" y="1143192"/>
            <a:ext cx="232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Lonely SNPs [no LD]</a:t>
            </a:r>
          </a:p>
        </p:txBody>
      </p:sp>
      <p:sp>
        <p:nvSpPr>
          <p:cNvPr id="39" name="Line 60"/>
          <p:cNvSpPr>
            <a:spLocks noChangeShapeType="1"/>
          </p:cNvSpPr>
          <p:nvPr/>
        </p:nvSpPr>
        <p:spPr bwMode="auto">
          <a:xfrm>
            <a:off x="4344151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65"/>
          <p:cNvSpPr>
            <a:spLocks noChangeShapeType="1"/>
          </p:cNvSpPr>
          <p:nvPr/>
        </p:nvSpPr>
        <p:spPr bwMode="auto">
          <a:xfrm>
            <a:off x="6053889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60"/>
          <p:cNvSpPr>
            <a:spLocks noChangeShapeType="1"/>
          </p:cNvSpPr>
          <p:nvPr/>
        </p:nvSpPr>
        <p:spPr bwMode="auto">
          <a:xfrm>
            <a:off x="259839" y="119800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3861" y="1547864"/>
            <a:ext cx="265786" cy="233755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2436" y="1775602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9646" y="1772143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Causal variants</a:t>
            </a:r>
          </a:p>
        </p:txBody>
      </p:sp>
      <p:sp>
        <p:nvSpPr>
          <p:cNvPr id="42" name="Line 60"/>
          <p:cNvSpPr>
            <a:spLocks noChangeShapeType="1"/>
          </p:cNvSpPr>
          <p:nvPr/>
        </p:nvSpPr>
        <p:spPr bwMode="auto">
          <a:xfrm>
            <a:off x="4984239" y="1187841"/>
            <a:ext cx="0" cy="2286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60"/>
          <p:cNvSpPr>
            <a:spLocks noChangeShapeType="1"/>
          </p:cNvSpPr>
          <p:nvPr/>
        </p:nvSpPr>
        <p:spPr bwMode="auto">
          <a:xfrm>
            <a:off x="4984239" y="1512961"/>
            <a:ext cx="0" cy="228600"/>
          </a:xfrm>
          <a:prstGeom prst="line">
            <a:avLst/>
          </a:prstGeom>
          <a:noFill/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266014" y="1122872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DHS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66014" y="1458152"/>
            <a:ext cx="91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Coding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3248827"/>
            <a:ext cx="805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LD Score		9	         1             4          1             5</a:t>
            </a:r>
          </a:p>
          <a:p>
            <a:endParaRPr lang="en-US" sz="1800" dirty="0"/>
          </a:p>
          <a:p>
            <a:endParaRPr lang="en-US" sz="1800" dirty="0"/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/>
          </p:nvPr>
        </p:nvGraphicFramePr>
        <p:xfrm>
          <a:off x="990600" y="4546600"/>
          <a:ext cx="68580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cument" r:id="rId3" imgW="6858000" imgH="584200" progId="Word.Document.12">
                  <p:embed/>
                </p:oleObj>
              </mc:Choice>
              <mc:Fallback>
                <p:oleObj name="Document" r:id="rId3" imgW="6858000" imgH="584200" progId="Word.Document.12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4546600"/>
                        <a:ext cx="68580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4681835"/>
            <a:ext cx="2865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Finucane</a:t>
            </a:r>
            <a:r>
              <a:rPr lang="en-US" sz="1600" dirty="0">
                <a:latin typeface="Arial"/>
                <a:cs typeface="Arial"/>
              </a:rPr>
              <a:t> et al. 2015 Nat Gen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120" y="0"/>
            <a:ext cx="2426610" cy="11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7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48" grpId="0"/>
      <p:bldP spid="50" grpId="0"/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charset="0"/>
                <a:ea typeface="Cambria" charset="0"/>
                <a:cs typeface="Cambria" charset="0"/>
              </a:rPr>
              <a:t>Functional partitioning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74750" y="2808280"/>
            <a:ext cx="6826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1"/>
          <p:cNvSpPr>
            <a:spLocks noChangeShapeType="1"/>
          </p:cNvSpPr>
          <p:nvPr/>
        </p:nvSpPr>
        <p:spPr bwMode="auto">
          <a:xfrm>
            <a:off x="1252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2"/>
          <p:cNvSpPr>
            <a:spLocks noChangeShapeType="1"/>
          </p:cNvSpPr>
          <p:nvPr/>
        </p:nvSpPr>
        <p:spPr bwMode="auto">
          <a:xfrm>
            <a:off x="1600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3"/>
          <p:cNvSpPr>
            <a:spLocks noChangeShapeType="1"/>
          </p:cNvSpPr>
          <p:nvPr/>
        </p:nvSpPr>
        <p:spPr bwMode="auto">
          <a:xfrm>
            <a:off x="1938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4"/>
          <p:cNvSpPr>
            <a:spLocks noChangeShapeType="1"/>
          </p:cNvSpPr>
          <p:nvPr/>
        </p:nvSpPr>
        <p:spPr bwMode="auto">
          <a:xfrm>
            <a:off x="2286000" y="2655880"/>
            <a:ext cx="0" cy="2286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55"/>
          <p:cNvSpPr>
            <a:spLocks noChangeShapeType="1"/>
          </p:cNvSpPr>
          <p:nvPr/>
        </p:nvSpPr>
        <p:spPr bwMode="auto">
          <a:xfrm>
            <a:off x="2624138" y="2655880"/>
            <a:ext cx="0" cy="2286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56"/>
          <p:cNvSpPr>
            <a:spLocks noChangeShapeType="1"/>
          </p:cNvSpPr>
          <p:nvPr/>
        </p:nvSpPr>
        <p:spPr bwMode="auto">
          <a:xfrm>
            <a:off x="2971800" y="2655880"/>
            <a:ext cx="0" cy="2286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7"/>
          <p:cNvSpPr>
            <a:spLocks noChangeShapeType="1"/>
          </p:cNvSpPr>
          <p:nvPr/>
        </p:nvSpPr>
        <p:spPr bwMode="auto">
          <a:xfrm>
            <a:off x="3309938" y="2655880"/>
            <a:ext cx="0" cy="2286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>
            <a:off x="3657600" y="2655880"/>
            <a:ext cx="0" cy="2286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59"/>
          <p:cNvSpPr>
            <a:spLocks noChangeShapeType="1"/>
          </p:cNvSpPr>
          <p:nvPr/>
        </p:nvSpPr>
        <p:spPr bwMode="auto">
          <a:xfrm>
            <a:off x="3995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43434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61"/>
          <p:cNvSpPr>
            <a:spLocks noChangeShapeType="1"/>
          </p:cNvSpPr>
          <p:nvPr/>
        </p:nvSpPr>
        <p:spPr bwMode="auto">
          <a:xfrm>
            <a:off x="4681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62"/>
          <p:cNvSpPr>
            <a:spLocks noChangeShapeType="1"/>
          </p:cNvSpPr>
          <p:nvPr/>
        </p:nvSpPr>
        <p:spPr bwMode="auto">
          <a:xfrm>
            <a:off x="5029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63"/>
          <p:cNvSpPr>
            <a:spLocks noChangeShapeType="1"/>
          </p:cNvSpPr>
          <p:nvPr/>
        </p:nvSpPr>
        <p:spPr bwMode="auto">
          <a:xfrm>
            <a:off x="5367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64"/>
          <p:cNvSpPr>
            <a:spLocks noChangeShapeType="1"/>
          </p:cNvSpPr>
          <p:nvPr/>
        </p:nvSpPr>
        <p:spPr bwMode="auto">
          <a:xfrm>
            <a:off x="5715000" y="2655880"/>
            <a:ext cx="0" cy="228600"/>
          </a:xfrm>
          <a:prstGeom prst="line">
            <a:avLst/>
          </a:prstGeom>
          <a:noFill/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65"/>
          <p:cNvSpPr>
            <a:spLocks noChangeShapeType="1"/>
          </p:cNvSpPr>
          <p:nvPr/>
        </p:nvSpPr>
        <p:spPr bwMode="auto">
          <a:xfrm>
            <a:off x="6053138" y="2655880"/>
            <a:ext cx="0" cy="228600"/>
          </a:xfrm>
          <a:prstGeom prst="line">
            <a:avLst/>
          </a:prstGeom>
          <a:noFill/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66"/>
          <p:cNvSpPr>
            <a:spLocks noChangeShapeType="1"/>
          </p:cNvSpPr>
          <p:nvPr/>
        </p:nvSpPr>
        <p:spPr bwMode="auto">
          <a:xfrm>
            <a:off x="6400800" y="2655880"/>
            <a:ext cx="0" cy="228600"/>
          </a:xfrm>
          <a:prstGeom prst="line">
            <a:avLst/>
          </a:prstGeom>
          <a:noFill/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82"/>
          <p:cNvSpPr>
            <a:spLocks noChangeShapeType="1"/>
          </p:cNvSpPr>
          <p:nvPr/>
        </p:nvSpPr>
        <p:spPr bwMode="auto">
          <a:xfrm>
            <a:off x="6705600" y="2655880"/>
            <a:ext cx="0" cy="228600"/>
          </a:xfrm>
          <a:prstGeom prst="line">
            <a:avLst/>
          </a:prstGeom>
          <a:noFill/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83"/>
          <p:cNvSpPr>
            <a:spLocks noChangeShapeType="1"/>
          </p:cNvSpPr>
          <p:nvPr/>
        </p:nvSpPr>
        <p:spPr bwMode="auto">
          <a:xfrm>
            <a:off x="7043738" y="2655880"/>
            <a:ext cx="0" cy="228600"/>
          </a:xfrm>
          <a:prstGeom prst="line">
            <a:avLst/>
          </a:prstGeom>
          <a:noFill/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84"/>
          <p:cNvSpPr>
            <a:spLocks noChangeShapeType="1"/>
          </p:cNvSpPr>
          <p:nvPr/>
        </p:nvSpPr>
        <p:spPr bwMode="auto">
          <a:xfrm>
            <a:off x="73914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85"/>
          <p:cNvSpPr>
            <a:spLocks noChangeShapeType="1"/>
          </p:cNvSpPr>
          <p:nvPr/>
        </p:nvSpPr>
        <p:spPr bwMode="auto">
          <a:xfrm>
            <a:off x="7729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74750" y="2655880"/>
            <a:ext cx="2979590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10427" y="2655879"/>
            <a:ext cx="1376867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229607" y="2652120"/>
            <a:ext cx="1675509" cy="232359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06000" y="1450507"/>
            <a:ext cx="119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LD blocks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9214" y="1143192"/>
            <a:ext cx="232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Lonely SNPs [no LD]</a:t>
            </a:r>
          </a:p>
        </p:txBody>
      </p:sp>
      <p:sp>
        <p:nvSpPr>
          <p:cNvPr id="39" name="Line 60"/>
          <p:cNvSpPr>
            <a:spLocks noChangeShapeType="1"/>
          </p:cNvSpPr>
          <p:nvPr/>
        </p:nvSpPr>
        <p:spPr bwMode="auto">
          <a:xfrm>
            <a:off x="4344151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65"/>
          <p:cNvSpPr>
            <a:spLocks noChangeShapeType="1"/>
          </p:cNvSpPr>
          <p:nvPr/>
        </p:nvSpPr>
        <p:spPr bwMode="auto">
          <a:xfrm>
            <a:off x="6053889" y="2656651"/>
            <a:ext cx="0" cy="228600"/>
          </a:xfrm>
          <a:prstGeom prst="line">
            <a:avLst/>
          </a:prstGeom>
          <a:noFill/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60"/>
          <p:cNvSpPr>
            <a:spLocks noChangeShapeType="1"/>
          </p:cNvSpPr>
          <p:nvPr/>
        </p:nvSpPr>
        <p:spPr bwMode="auto">
          <a:xfrm>
            <a:off x="259839" y="119800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3861" y="1547864"/>
            <a:ext cx="265786" cy="233755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2436" y="1775602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9646" y="1772143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Causal variants</a:t>
            </a:r>
          </a:p>
        </p:txBody>
      </p:sp>
      <p:sp>
        <p:nvSpPr>
          <p:cNvPr id="42" name="Line 60"/>
          <p:cNvSpPr>
            <a:spLocks noChangeShapeType="1"/>
          </p:cNvSpPr>
          <p:nvPr/>
        </p:nvSpPr>
        <p:spPr bwMode="auto">
          <a:xfrm>
            <a:off x="4984239" y="1187841"/>
            <a:ext cx="0" cy="2286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60"/>
          <p:cNvSpPr>
            <a:spLocks noChangeShapeType="1"/>
          </p:cNvSpPr>
          <p:nvPr/>
        </p:nvSpPr>
        <p:spPr bwMode="auto">
          <a:xfrm>
            <a:off x="4984239" y="1512961"/>
            <a:ext cx="0" cy="228600"/>
          </a:xfrm>
          <a:prstGeom prst="line">
            <a:avLst/>
          </a:prstGeom>
          <a:noFill/>
          <a:ln w="5715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266014" y="1122872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DHS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66014" y="1458152"/>
            <a:ext cx="91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Coding</a:t>
            </a: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/>
          </p:nvPr>
        </p:nvGraphicFramePr>
        <p:xfrm>
          <a:off x="990600" y="4546600"/>
          <a:ext cx="68580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ocument" r:id="rId3" imgW="6858000" imgH="584200" progId="Word.Document.12">
                  <p:embed/>
                </p:oleObj>
              </mc:Choice>
              <mc:Fallback>
                <p:oleObj name="Document" r:id="rId3" imgW="6858000" imgH="584200" progId="Word.Document.12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4546600"/>
                        <a:ext cx="68580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0" y="3248827"/>
            <a:ext cx="8056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LD Score		9	         1             4          1             5</a:t>
            </a:r>
          </a:p>
          <a:p>
            <a:r>
              <a:rPr lang="en-US" sz="1800" dirty="0"/>
              <a:t>DHS Score		5	         0             0          0             0</a:t>
            </a:r>
          </a:p>
          <a:p>
            <a:r>
              <a:rPr lang="en-US" sz="1800" dirty="0"/>
              <a:t>Coding Score		0	         0             1          1             3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7" name="TextBox 46"/>
          <p:cNvSpPr txBox="1"/>
          <p:nvPr/>
        </p:nvSpPr>
        <p:spPr>
          <a:xfrm>
            <a:off x="0" y="4681835"/>
            <a:ext cx="2865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Finucane</a:t>
            </a:r>
            <a:r>
              <a:rPr lang="en-US" sz="1600" dirty="0">
                <a:latin typeface="Arial"/>
                <a:cs typeface="Arial"/>
              </a:rPr>
              <a:t> et al. 2015 Nat Gen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120" y="0"/>
            <a:ext cx="2426610" cy="11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5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Annotations</a:t>
            </a:r>
          </a:p>
        </p:txBody>
      </p:sp>
      <p:pic>
        <p:nvPicPr>
          <p:cNvPr id="5" name="Picture 4" descr="ASHG_Finucane_102114_functh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/>
          <a:stretch/>
        </p:blipFill>
        <p:spPr>
          <a:xfrm>
            <a:off x="0" y="1162394"/>
            <a:ext cx="6409652" cy="3981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0" y="0"/>
            <a:ext cx="2426610" cy="11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9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sto MT" charset="0"/>
                <a:ea typeface="Calisto MT" charset="0"/>
                <a:cs typeface="Calisto MT" charset="0"/>
              </a:rPr>
              <a:t>Datasets for GWAS</a:t>
            </a:r>
            <a:br>
              <a:rPr lang="en-US" dirty="0">
                <a:latin typeface="Calisto MT" charset="0"/>
                <a:ea typeface="Calisto MT" charset="0"/>
                <a:cs typeface="Calisto MT" charset="0"/>
              </a:rPr>
            </a:br>
            <a:r>
              <a:rPr lang="en-US" dirty="0">
                <a:latin typeface="Calisto MT" charset="0"/>
                <a:ea typeface="Calisto MT" charset="0"/>
                <a:cs typeface="Calisto MT" charset="0"/>
              </a:rPr>
              <a:t>Selected for a Z&gt;7 for h</a:t>
            </a:r>
            <a:r>
              <a:rPr lang="en-US" baseline="30000" dirty="0">
                <a:latin typeface="Calisto MT" charset="0"/>
                <a:ea typeface="Calisto MT" charset="0"/>
                <a:cs typeface="Calisto MT" charset="0"/>
              </a:rPr>
              <a:t>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91440" y="1239520"/>
          <a:ext cx="9110335" cy="38380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22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4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8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3808">
                <a:tc>
                  <a:txBody>
                    <a:bodyPr/>
                    <a:lstStyle/>
                    <a:p>
                      <a:r>
                        <a:rPr lang="en-US" dirty="0"/>
                        <a:t>Phenotype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Phenotype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808">
                <a:tc>
                  <a:txBody>
                    <a:bodyPr/>
                    <a:lstStyle/>
                    <a:p>
                      <a:r>
                        <a:rPr lang="en-US" b="0" dirty="0"/>
                        <a:t>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Lango</a:t>
                      </a:r>
                      <a:r>
                        <a:rPr lang="en-US" b="0" dirty="0"/>
                        <a:t> Allen,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Schizophrenia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PGC,</a:t>
                      </a:r>
                      <a:r>
                        <a:rPr lang="en-US" b="0" baseline="0" dirty="0"/>
                        <a:t> 2014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808">
                <a:tc>
                  <a:txBody>
                    <a:bodyPr/>
                    <a:lstStyle/>
                    <a:p>
                      <a:r>
                        <a:rPr lang="en-US" b="0" dirty="0"/>
                        <a:t>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Speliotes</a:t>
                      </a:r>
                      <a:r>
                        <a:rPr lang="en-US" b="0" dirty="0"/>
                        <a:t>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Bipolar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Sklar</a:t>
                      </a:r>
                      <a:r>
                        <a:rPr lang="en-US" b="0" dirty="0"/>
                        <a:t>,</a:t>
                      </a:r>
                      <a:r>
                        <a:rPr lang="en-US" b="0" baseline="0" dirty="0"/>
                        <a:t> 2011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808">
                <a:tc>
                  <a:txBody>
                    <a:bodyPr/>
                    <a:lstStyle/>
                    <a:p>
                      <a:r>
                        <a:rPr lang="en-US" b="0" dirty="0"/>
                        <a:t>Age</a:t>
                      </a:r>
                      <a:r>
                        <a:rPr lang="en-US" b="0" baseline="0" dirty="0"/>
                        <a:t> of menarche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Perry,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Anorexia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Boraska</a:t>
                      </a:r>
                      <a:r>
                        <a:rPr lang="en-US" b="0" dirty="0"/>
                        <a:t>, 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808">
                <a:tc>
                  <a:txBody>
                    <a:bodyPr/>
                    <a:lstStyle/>
                    <a:p>
                      <a:r>
                        <a:rPr lang="en-US" b="0" dirty="0"/>
                        <a:t>LDL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Teslovich</a:t>
                      </a:r>
                      <a:r>
                        <a:rPr lang="en-US" b="0" dirty="0"/>
                        <a:t>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Education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Rietveld</a:t>
                      </a:r>
                      <a:r>
                        <a:rPr lang="en-US" b="0" dirty="0"/>
                        <a:t>, 2013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808">
                <a:tc>
                  <a:txBody>
                    <a:bodyPr/>
                    <a:lstStyle/>
                    <a:p>
                      <a:r>
                        <a:rPr lang="en-US" b="0" dirty="0"/>
                        <a:t>HDL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/>
                        <a:t>Teslovich</a:t>
                      </a:r>
                      <a:r>
                        <a:rPr lang="en-US" b="0" dirty="0"/>
                        <a:t>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Ever smoked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TAG, 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808">
                <a:tc>
                  <a:txBody>
                    <a:bodyPr/>
                    <a:lstStyle/>
                    <a:p>
                      <a:r>
                        <a:rPr lang="en-US" b="0" dirty="0"/>
                        <a:t>Triglycerides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/>
                        <a:t>Teslovich</a:t>
                      </a:r>
                      <a:r>
                        <a:rPr lang="en-US" b="0" dirty="0"/>
                        <a:t>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Rheumatoid</a:t>
                      </a:r>
                      <a:r>
                        <a:rPr lang="en-US" b="0" baseline="0" dirty="0"/>
                        <a:t> </a:t>
                      </a:r>
                      <a:r>
                        <a:rPr lang="en-US" b="0" baseline="0" dirty="0" err="1"/>
                        <a:t>Arth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Okada, 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808">
                <a:tc>
                  <a:txBody>
                    <a:bodyPr/>
                    <a:lstStyle/>
                    <a:p>
                      <a:r>
                        <a:rPr lang="en-US" b="0" dirty="0"/>
                        <a:t>CAD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Schunkert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2011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Crohn’s</a:t>
                      </a:r>
                      <a:r>
                        <a:rPr lang="en-US" b="0" dirty="0"/>
                        <a:t>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Jostins</a:t>
                      </a:r>
                      <a:r>
                        <a:rPr lang="en-US" b="0" dirty="0"/>
                        <a:t>, 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808">
                <a:tc>
                  <a:txBody>
                    <a:bodyPr/>
                    <a:lstStyle/>
                    <a:p>
                      <a:r>
                        <a:rPr lang="en-US" b="0" dirty="0"/>
                        <a:t>T2D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Morris,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Ulcerative Colitis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/>
                        <a:t>Jostins</a:t>
                      </a:r>
                      <a:r>
                        <a:rPr lang="en-US" b="0" dirty="0"/>
                        <a:t>, 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3808">
                <a:tc>
                  <a:txBody>
                    <a:bodyPr/>
                    <a:lstStyle/>
                    <a:p>
                      <a:r>
                        <a:rPr lang="en-US" b="0" dirty="0"/>
                        <a:t>Fasting Glucose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Manning,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0" y="0"/>
            <a:ext cx="2426610" cy="11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06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sto MT" charset="0"/>
                <a:ea typeface="Calisto MT" charset="0"/>
                <a:cs typeface="Calisto MT" charset="0"/>
              </a:rPr>
              <a:t>Average enrichments per class</a:t>
            </a:r>
            <a:br>
              <a:rPr lang="en-US" dirty="0">
                <a:latin typeface="Calisto MT" charset="0"/>
                <a:ea typeface="Calisto MT" charset="0"/>
                <a:cs typeface="Calisto MT" charset="0"/>
              </a:rPr>
            </a:br>
            <a:r>
              <a:rPr lang="en-US" dirty="0">
                <a:latin typeface="Calisto MT" charset="0"/>
                <a:ea typeface="Calisto MT" charset="0"/>
                <a:cs typeface="Calisto MT" charset="0"/>
              </a:rPr>
              <a:t>Collapsed results across 17 traits</a:t>
            </a:r>
          </a:p>
        </p:txBody>
      </p:sp>
      <p:pic>
        <p:nvPicPr>
          <p:cNvPr id="3" name="Content Placeholder 2" descr="NG_Finucane_2015_functh2ss.pd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47005" b="12119"/>
          <a:stretch/>
        </p:blipFill>
        <p:spPr>
          <a:xfrm>
            <a:off x="94436" y="1173711"/>
            <a:ext cx="6758308" cy="3872257"/>
          </a:xfr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049414" y="1333829"/>
          <a:ext cx="5950668" cy="15240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765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0393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/>
                          <a:cs typeface="Arial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/>
                          <a:cs typeface="Arial"/>
                        </a:rPr>
                        <a:t>% SNPs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/>
                          <a:cs typeface="Arial"/>
                        </a:rPr>
                        <a:t>% h</a:t>
                      </a:r>
                      <a:r>
                        <a:rPr lang="en-US" sz="1400" b="0" baseline="30000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/>
                          <a:cs typeface="Arial"/>
                        </a:rPr>
                        <a:t>Enrichment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393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/>
                          <a:cs typeface="Arial"/>
                        </a:rPr>
                        <a:t>Conserved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34.7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13.4x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393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/>
                          <a:cs typeface="Arial"/>
                        </a:rPr>
                        <a:t>Coding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Arial"/>
                          <a:cs typeface="Arial"/>
                        </a:rPr>
                        <a:t>10.4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7.0x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393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/>
                          <a:cs typeface="Arial"/>
                        </a:rPr>
                        <a:t>H3K4me3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13.3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34.4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2.6x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393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/>
                          <a:cs typeface="Arial"/>
                        </a:rPr>
                        <a:t>H3K4me3</a:t>
                      </a:r>
                      <a:r>
                        <a:rPr lang="en-US" sz="1400" b="0" baseline="0" dirty="0">
                          <a:latin typeface="Arial"/>
                          <a:cs typeface="Arial"/>
                        </a:rPr>
                        <a:t> (peaks)</a:t>
                      </a:r>
                      <a:endParaRPr lang="en-US" sz="14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15.8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latin typeface="Arial"/>
                          <a:cs typeface="Arial"/>
                        </a:rPr>
                        <a:t>3.8x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223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unctional_partition_b5.pd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7418" r="5741" b="30318"/>
          <a:stretch/>
        </p:blipFill>
        <p:spPr>
          <a:xfrm>
            <a:off x="243840" y="1168399"/>
            <a:ext cx="4348480" cy="396703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Fantom5 Enhancers massively enriched for Immune traits</a:t>
            </a:r>
          </a:p>
          <a:p>
            <a:r>
              <a:rPr lang="en-US" dirty="0"/>
              <a:t>Conservation &gt; Coding</a:t>
            </a:r>
          </a:p>
          <a:p>
            <a:pPr lvl="1"/>
            <a:r>
              <a:rPr lang="en-US" dirty="0"/>
              <a:t>both significantly enriched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trait enrichments</a:t>
            </a:r>
          </a:p>
        </p:txBody>
      </p:sp>
    </p:spTree>
    <p:extLst>
      <p:ext uri="{BB962C8B-B14F-4D97-AF65-F5344CB8AC3E}">
        <p14:creationId xmlns:p14="http://schemas.microsoft.com/office/powerpoint/2010/main" val="3069719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unctional_partition_b5.pd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8307" r="5746" b="43204"/>
          <a:stretch/>
        </p:blipFill>
        <p:spPr>
          <a:xfrm>
            <a:off x="366940" y="1087573"/>
            <a:ext cx="5608192" cy="405592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type enrichments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3120" y="3759200"/>
            <a:ext cx="31280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Warning</a:t>
            </a:r>
          </a:p>
          <a:p>
            <a:r>
              <a:rPr lang="en-US" dirty="0">
                <a:latin typeface="Cambria"/>
                <a:cs typeface="Cambria"/>
              </a:rPr>
              <a:t>P-value scale changes</a:t>
            </a:r>
          </a:p>
          <a:p>
            <a:r>
              <a:rPr lang="en-US" dirty="0">
                <a:latin typeface="Cambria"/>
                <a:cs typeface="Cambria"/>
              </a:rPr>
              <a:t>Use the lines as guides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29926" y="1270000"/>
            <a:ext cx="31357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77 from H3K4me1  </a:t>
            </a:r>
          </a:p>
          <a:p>
            <a:r>
              <a:rPr lang="en-US" dirty="0">
                <a:latin typeface="Cambria"/>
                <a:cs typeface="Cambria"/>
              </a:rPr>
              <a:t>81 from H3K4me3  </a:t>
            </a:r>
          </a:p>
          <a:p>
            <a:r>
              <a:rPr lang="en-US" dirty="0">
                <a:latin typeface="Cambria"/>
                <a:cs typeface="Cambria"/>
              </a:rPr>
              <a:t>27 from H3K9ac</a:t>
            </a:r>
          </a:p>
          <a:p>
            <a:r>
              <a:rPr lang="en-US" dirty="0">
                <a:latin typeface="Cambria"/>
                <a:cs typeface="Cambria"/>
              </a:rPr>
              <a:t>35 from H3K27ac</a:t>
            </a:r>
          </a:p>
          <a:p>
            <a:r>
              <a:rPr lang="en-US" dirty="0">
                <a:latin typeface="Cambria"/>
                <a:cs typeface="Cambria"/>
              </a:rPr>
              <a:t>hierarchical clustering</a:t>
            </a:r>
          </a:p>
          <a:p>
            <a:r>
              <a:rPr lang="en-US" dirty="0">
                <a:latin typeface="Cambria"/>
                <a:cs typeface="Cambria"/>
              </a:rPr>
              <a:t>into sets</a:t>
            </a:r>
          </a:p>
        </p:txBody>
      </p:sp>
    </p:spTree>
    <p:extLst>
      <p:ext uri="{BB962C8B-B14F-4D97-AF65-F5344CB8AC3E}">
        <p14:creationId xmlns:p14="http://schemas.microsoft.com/office/powerpoint/2010/main" val="83834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906"/>
            <a:ext cx="9144000" cy="2861534"/>
          </a:xfrm>
          <a:prstGeom prst="rect">
            <a:avLst/>
          </a:prstGeom>
        </p:spPr>
      </p:pic>
      <p:sp>
        <p:nvSpPr>
          <p:cNvPr id="7" name="Title 14"/>
          <p:cNvSpPr txBox="1">
            <a:spLocks/>
          </p:cNvSpPr>
          <p:nvPr/>
        </p:nvSpPr>
        <p:spPr>
          <a:xfrm>
            <a:off x="872671" y="1650284"/>
            <a:ext cx="7097037" cy="1150144"/>
          </a:xfrm>
          <a:prstGeom prst="rect">
            <a:avLst/>
          </a:prstGeom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mbria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609F"/>
                </a:solidFill>
                <a:latin typeface="+mj-lt"/>
                <a:ea typeface="Arial" charset="0"/>
              </a:rPr>
              <a:t>Genetic Correlation</a:t>
            </a:r>
          </a:p>
          <a:p>
            <a:pPr>
              <a:defRPr/>
            </a:pPr>
            <a:r>
              <a:rPr lang="en-US" dirty="0">
                <a:solidFill>
                  <a:srgbClr val="00609F"/>
                </a:solidFill>
                <a:latin typeface="+mj-lt"/>
                <a:ea typeface="Arial" charset="0"/>
              </a:rPr>
              <a:t>Method in:</a:t>
            </a:r>
          </a:p>
        </p:txBody>
      </p:sp>
    </p:spTree>
    <p:extLst>
      <p:ext uri="{BB962C8B-B14F-4D97-AF65-F5344CB8AC3E}">
        <p14:creationId xmlns:p14="http://schemas.microsoft.com/office/powerpoint/2010/main" val="1986968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 Score regression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83657" y="4257288"/>
            <a:ext cx="250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mbria"/>
                <a:cs typeface="Cambria"/>
              </a:rPr>
              <a:t>Brendan </a:t>
            </a:r>
            <a:r>
              <a:rPr lang="en-US" sz="1800" dirty="0" err="1">
                <a:latin typeface="Cambria"/>
                <a:cs typeface="Cambria"/>
              </a:rPr>
              <a:t>Bulik</a:t>
            </a:r>
            <a:r>
              <a:rPr lang="en-US" sz="1800" dirty="0">
                <a:latin typeface="Cambria"/>
                <a:cs typeface="Cambria"/>
              </a:rPr>
              <a:t>-Sullivan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5954" y="427886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mbria"/>
                <a:cs typeface="Cambria"/>
              </a:rPr>
              <a:t>Alkes</a:t>
            </a:r>
            <a:r>
              <a:rPr lang="en-US" sz="1800" dirty="0">
                <a:latin typeface="Cambria"/>
                <a:cs typeface="Cambria"/>
              </a:rPr>
              <a:t> Price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653" y="2525220"/>
            <a:ext cx="1165614" cy="1762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0653" y="427886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Po-</a:t>
            </a:r>
            <a:r>
              <a:rPr lang="en-US" sz="1800" dirty="0" err="1">
                <a:latin typeface="Cambria"/>
                <a:cs typeface="Cambria"/>
              </a:rPr>
              <a:t>Ru</a:t>
            </a:r>
            <a:r>
              <a:rPr lang="en-US" sz="1800" dirty="0">
                <a:latin typeface="Cambria"/>
                <a:cs typeface="Cambria"/>
              </a:rPr>
              <a:t> </a:t>
            </a:r>
            <a:r>
              <a:rPr lang="en-US" sz="1800" dirty="0" err="1">
                <a:latin typeface="Cambria"/>
                <a:cs typeface="Cambria"/>
              </a:rPr>
              <a:t>Loh</a:t>
            </a:r>
            <a:endParaRPr lang="en-US" sz="1800" dirty="0">
              <a:latin typeface="Cambria"/>
              <a:cs typeface="Cambri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416" y="2575055"/>
            <a:ext cx="1345787" cy="16822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47616" y="4278868"/>
            <a:ext cx="122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Mark Daly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0423" y="4262937"/>
            <a:ext cx="178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Hilary </a:t>
            </a:r>
            <a:r>
              <a:rPr lang="en-US" sz="1800" dirty="0" err="1">
                <a:latin typeface="Cambria"/>
                <a:cs typeface="Cambria"/>
              </a:rPr>
              <a:t>Finucane</a:t>
            </a:r>
            <a:endParaRPr lang="en-US" sz="1800" dirty="0">
              <a:latin typeface="Cambria"/>
              <a:cs typeface="Cambri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733" y="2619913"/>
            <a:ext cx="1294669" cy="1637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9561" y="1743720"/>
            <a:ext cx="1792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With thanks</a:t>
            </a:r>
          </a:p>
        </p:txBody>
      </p:sp>
      <p:pic>
        <p:nvPicPr>
          <p:cNvPr id="16" name="Picture 15" descr="headshot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6" r="15525"/>
          <a:stretch/>
        </p:blipFill>
        <p:spPr>
          <a:xfrm>
            <a:off x="579120" y="2600960"/>
            <a:ext cx="1219200" cy="16687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6814" t="34765" r="32741" b="22766"/>
          <a:stretch/>
        </p:blipFill>
        <p:spPr>
          <a:xfrm>
            <a:off x="7364322" y="2580640"/>
            <a:ext cx="1612038" cy="16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62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76" y="84398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Potential sources of genetic correlation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838200" y="2964572"/>
            <a:ext cx="914400" cy="9144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Sans" pitchFamily="34" charset="0"/>
              </a:rPr>
              <a:t>Trait 1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781800" y="2936493"/>
            <a:ext cx="914400" cy="9144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Sans" pitchFamily="34" charset="0"/>
              </a:rPr>
              <a:t>Trait 2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743200" y="2964572"/>
            <a:ext cx="914400" cy="9144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Sans" pitchFamily="34" charset="0"/>
              </a:rPr>
              <a:t>Trait 2</a:t>
            </a:r>
          </a:p>
        </p:txBody>
      </p:sp>
      <p:cxnSp>
        <p:nvCxnSpPr>
          <p:cNvPr id="9" name="Straight Arrow Connector 8"/>
          <p:cNvCxnSpPr>
            <a:stCxn id="4" idx="3"/>
            <a:endCxn id="7" idx="1"/>
          </p:cNvCxnSpPr>
          <p:nvPr/>
        </p:nvCxnSpPr>
        <p:spPr bwMode="auto">
          <a:xfrm>
            <a:off x="1752600" y="3421772"/>
            <a:ext cx="990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18944" y="4014961"/>
            <a:ext cx="431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Trait 1 exerts causal effect on Trait 2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105400" y="2936493"/>
            <a:ext cx="914400" cy="9144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Sans" pitchFamily="34" charset="0"/>
              </a:rPr>
              <a:t>Trait 1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838200" y="1336293"/>
            <a:ext cx="914400" cy="9144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Sans" pitchFamily="34" charset="0"/>
              </a:rPr>
              <a:t>Genetic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GillSans" pitchFamily="34" charset="0"/>
              </a:rPr>
              <a:t>effects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Sans" pitchFamily="34" charset="0"/>
            </a:endParaRPr>
          </a:p>
        </p:txBody>
      </p:sp>
      <p:cxnSp>
        <p:nvCxnSpPr>
          <p:cNvPr id="13" name="Straight Arrow Connector 12"/>
          <p:cNvCxnSpPr>
            <a:stCxn id="12" idx="2"/>
            <a:endCxn id="4" idx="0"/>
          </p:cNvCxnSpPr>
          <p:nvPr/>
        </p:nvCxnSpPr>
        <p:spPr bwMode="auto">
          <a:xfrm>
            <a:off x="1295400" y="2250693"/>
            <a:ext cx="0" cy="7138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6019800" y="1336293"/>
            <a:ext cx="914400" cy="9144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Sans" pitchFamily="34" charset="0"/>
              </a:rPr>
              <a:t>Genetic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GillSans" pitchFamily="34" charset="0"/>
              </a:rPr>
              <a:t>effects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Sans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9597" y="4003293"/>
            <a:ext cx="2988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Genetic effects influence </a:t>
            </a:r>
          </a:p>
          <a:p>
            <a:pPr algn="ctr"/>
            <a:r>
              <a:rPr lang="en-US" sz="2000" dirty="0"/>
              <a:t>Trait 1 and Trait 2</a:t>
            </a:r>
          </a:p>
        </p:txBody>
      </p:sp>
      <p:cxnSp>
        <p:nvCxnSpPr>
          <p:cNvPr id="20" name="Straight Arrow Connector 19"/>
          <p:cNvCxnSpPr>
            <a:stCxn id="17" idx="2"/>
            <a:endCxn id="11" idx="0"/>
          </p:cNvCxnSpPr>
          <p:nvPr/>
        </p:nvCxnSpPr>
        <p:spPr bwMode="auto">
          <a:xfrm flipH="1">
            <a:off x="5562600" y="2250693"/>
            <a:ext cx="91440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17" idx="2"/>
            <a:endCxn id="6" idx="0"/>
          </p:cNvCxnSpPr>
          <p:nvPr/>
        </p:nvCxnSpPr>
        <p:spPr bwMode="auto">
          <a:xfrm>
            <a:off x="6477000" y="2250693"/>
            <a:ext cx="76200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634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7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Slope estimates heritability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 Score regression </a:t>
            </a:r>
            <a:br>
              <a:rPr lang="en-US" dirty="0"/>
            </a:br>
            <a:r>
              <a:rPr lang="en-US" dirty="0"/>
              <a:t>Genetic correlation</a:t>
            </a:r>
          </a:p>
        </p:txBody>
      </p:sp>
      <p:pic>
        <p:nvPicPr>
          <p:cNvPr id="11" name="Content Placeholder 10" descr="update_gen_cor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>
          <a:xfrm>
            <a:off x="457200" y="1262317"/>
            <a:ext cx="4569240" cy="3840479"/>
          </a:xfrm>
        </p:spPr>
      </p:pic>
      <p:sp>
        <p:nvSpPr>
          <p:cNvPr id="15" name="TextBox 14"/>
          <p:cNvSpPr txBox="1"/>
          <p:nvPr/>
        </p:nvSpPr>
        <p:spPr>
          <a:xfrm>
            <a:off x="8098521" y="1203545"/>
            <a:ext cx="107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Trait 1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027953" y="1279360"/>
            <a:ext cx="0" cy="303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611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can a second trait and obtain two heritability estimates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 Score regression </a:t>
            </a:r>
            <a:br>
              <a:rPr lang="en-US" dirty="0"/>
            </a:br>
            <a:r>
              <a:rPr lang="en-US" dirty="0"/>
              <a:t>Genetic correlation</a:t>
            </a:r>
          </a:p>
        </p:txBody>
      </p:sp>
      <p:pic>
        <p:nvPicPr>
          <p:cNvPr id="8" name="Content Placeholder 7" descr="update_gen_cor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>
          <a:xfrm>
            <a:off x="457200" y="1262317"/>
            <a:ext cx="4569240" cy="3840479"/>
          </a:xfrm>
        </p:spPr>
      </p:pic>
      <p:sp>
        <p:nvSpPr>
          <p:cNvPr id="14" name="TextBox 13"/>
          <p:cNvSpPr txBox="1"/>
          <p:nvPr/>
        </p:nvSpPr>
        <p:spPr>
          <a:xfrm>
            <a:off x="8098521" y="1203545"/>
            <a:ext cx="107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Trait 1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027953" y="1279360"/>
            <a:ext cx="0" cy="303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98521" y="1564434"/>
            <a:ext cx="107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Trait 2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027953" y="1640249"/>
            <a:ext cx="0" cy="303255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280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Z*Z = χ</a:t>
            </a:r>
            <a:r>
              <a:rPr lang="en-US" baseline="30000" dirty="0"/>
              <a:t>2</a:t>
            </a:r>
          </a:p>
          <a:p>
            <a:pPr marL="0" indent="0">
              <a:buNone/>
            </a:pPr>
            <a:r>
              <a:rPr lang="en-US" dirty="0"/>
              <a:t>So we can estimate genetic covariance from the product of the Z-scores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 Score regression </a:t>
            </a:r>
            <a:br>
              <a:rPr lang="en-US" dirty="0"/>
            </a:br>
            <a:r>
              <a:rPr lang="en-US" dirty="0"/>
              <a:t>Genetic correlation</a:t>
            </a:r>
          </a:p>
        </p:txBody>
      </p:sp>
      <p:pic>
        <p:nvPicPr>
          <p:cNvPr id="8" name="Content Placeholder 7" descr="update_gen_cor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>
          <a:xfrm>
            <a:off x="457200" y="1262317"/>
            <a:ext cx="4569240" cy="3840479"/>
          </a:xfrm>
        </p:spPr>
      </p:pic>
      <p:sp>
        <p:nvSpPr>
          <p:cNvPr id="10" name="TextBox 9"/>
          <p:cNvSpPr txBox="1"/>
          <p:nvPr/>
        </p:nvSpPr>
        <p:spPr>
          <a:xfrm>
            <a:off x="8098521" y="1203545"/>
            <a:ext cx="107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Trait 1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027953" y="1279360"/>
            <a:ext cx="0" cy="303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98521" y="1564434"/>
            <a:ext cx="107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Trait 2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027953" y="1640249"/>
            <a:ext cx="0" cy="303255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842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Z*Z = χ</a:t>
            </a:r>
            <a:r>
              <a:rPr lang="en-US" baseline="30000" dirty="0"/>
              <a:t>2</a:t>
            </a:r>
          </a:p>
          <a:p>
            <a:pPr marL="0" indent="0">
              <a:buNone/>
            </a:pPr>
            <a:r>
              <a:rPr lang="en-US" dirty="0"/>
              <a:t>So we can estimate genetic covariance from the product of the Z-scores for the two traits</a:t>
            </a:r>
          </a:p>
          <a:p>
            <a:pPr marL="0" indent="0">
              <a:buNone/>
            </a:pPr>
            <a:r>
              <a:rPr lang="en-US" dirty="0"/>
              <a:t>R</a:t>
            </a:r>
            <a:r>
              <a:rPr lang="en-US" baseline="-25000" dirty="0"/>
              <a:t>G </a:t>
            </a:r>
            <a:r>
              <a:rPr lang="en-US" dirty="0"/>
              <a:t>= 0.5</a:t>
            </a:r>
            <a:endParaRPr lang="en-US" baseline="-25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 Score regression </a:t>
            </a:r>
            <a:br>
              <a:rPr lang="en-US" dirty="0"/>
            </a:br>
            <a:r>
              <a:rPr lang="en-US" dirty="0"/>
              <a:t>Genetic correlation</a:t>
            </a:r>
          </a:p>
        </p:txBody>
      </p:sp>
      <p:pic>
        <p:nvPicPr>
          <p:cNvPr id="9" name="Content Placeholder 8" descr="update_gen_cor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>
          <a:xfrm>
            <a:off x="457200" y="1262317"/>
            <a:ext cx="4569240" cy="3840479"/>
          </a:xfrm>
        </p:spPr>
      </p:pic>
      <p:sp>
        <p:nvSpPr>
          <p:cNvPr id="10" name="TextBox 9"/>
          <p:cNvSpPr txBox="1"/>
          <p:nvPr/>
        </p:nvSpPr>
        <p:spPr>
          <a:xfrm>
            <a:off x="8098521" y="1203545"/>
            <a:ext cx="107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Trait 1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027953" y="1279360"/>
            <a:ext cx="0" cy="303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98521" y="1564434"/>
            <a:ext cx="107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Trait 2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027953" y="1640249"/>
            <a:ext cx="0" cy="303255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98521" y="1934799"/>
            <a:ext cx="501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R</a:t>
            </a:r>
            <a:r>
              <a:rPr lang="en-US" baseline="-25000" dirty="0">
                <a:latin typeface="Cambria"/>
                <a:cs typeface="Cambria"/>
              </a:rPr>
              <a:t>G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027953" y="2010614"/>
            <a:ext cx="0" cy="3032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724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Here R</a:t>
            </a:r>
            <a:r>
              <a:rPr lang="en-US" baseline="-25000" dirty="0"/>
              <a:t>G </a:t>
            </a:r>
            <a:r>
              <a:rPr lang="en-US" dirty="0"/>
              <a:t>= 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approach is robust to sample overlap as all variants are equally inflated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 Score regression </a:t>
            </a:r>
            <a:br>
              <a:rPr lang="en-US" dirty="0"/>
            </a:br>
            <a:r>
              <a:rPr lang="en-US" dirty="0"/>
              <a:t>Genetic correlation</a:t>
            </a:r>
          </a:p>
        </p:txBody>
      </p:sp>
      <p:pic>
        <p:nvPicPr>
          <p:cNvPr id="7" name="Content Placeholder 6" descr="update_gen_cor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>
          <a:xfrm>
            <a:off x="457200" y="1262317"/>
            <a:ext cx="4569240" cy="3840479"/>
          </a:xfrm>
        </p:spPr>
      </p:pic>
      <p:sp>
        <p:nvSpPr>
          <p:cNvPr id="18" name="TextBox 17"/>
          <p:cNvSpPr txBox="1"/>
          <p:nvPr/>
        </p:nvSpPr>
        <p:spPr>
          <a:xfrm>
            <a:off x="8098521" y="1203545"/>
            <a:ext cx="107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Trait 1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027953" y="1279360"/>
            <a:ext cx="0" cy="303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98521" y="1564434"/>
            <a:ext cx="107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Trait 2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8027953" y="1640249"/>
            <a:ext cx="0" cy="303255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98521" y="1934799"/>
            <a:ext cx="501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R</a:t>
            </a:r>
            <a:r>
              <a:rPr lang="en-US" baseline="-25000" dirty="0">
                <a:latin typeface="Cambria"/>
                <a:cs typeface="Cambria"/>
              </a:rPr>
              <a:t>G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027953" y="2010614"/>
            <a:ext cx="0" cy="3032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53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medicine.tcd.ie/tercentenary/assets/img/dr-corv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89" y="1201468"/>
            <a:ext cx="1142865" cy="1527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9028" r="6647"/>
          <a:stretch/>
        </p:blipFill>
        <p:spPr>
          <a:xfrm>
            <a:off x="2478408" y="1185187"/>
            <a:ext cx="1253696" cy="14867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2822868"/>
            <a:ext cx="8206460" cy="2081286"/>
          </a:xfrm>
          <a:prstGeom prst="rect">
            <a:avLst/>
          </a:prstGeom>
          <a:noFill/>
        </p:spPr>
        <p:txBody>
          <a:bodyPr wrap="square" rIns="0" numCol="3" spcCol="0" rtlCol="0">
            <a:normAutofit fontScale="92500" lnSpcReduction="10000"/>
          </a:bodyPr>
          <a:lstStyle/>
          <a:p>
            <a:r>
              <a:rPr lang="en-GB" sz="1600" b="1" dirty="0">
                <a:latin typeface="Cambria"/>
                <a:cs typeface="Cambria"/>
              </a:rPr>
              <a:t>Brendan </a:t>
            </a:r>
            <a:r>
              <a:rPr lang="en-GB" sz="1600" b="1" dirty="0" err="1">
                <a:latin typeface="Cambria"/>
                <a:cs typeface="Cambria"/>
              </a:rPr>
              <a:t>Bulik</a:t>
            </a:r>
            <a:r>
              <a:rPr lang="en-GB" sz="1600" b="1" dirty="0">
                <a:latin typeface="Cambria"/>
                <a:cs typeface="Cambria"/>
              </a:rPr>
              <a:t>-Sullivan</a:t>
            </a:r>
          </a:p>
          <a:p>
            <a:r>
              <a:rPr lang="en-GB" sz="1600" b="1" dirty="0">
                <a:latin typeface="Cambria"/>
                <a:cs typeface="Cambria"/>
              </a:rPr>
              <a:t>Hilary </a:t>
            </a:r>
            <a:r>
              <a:rPr lang="en-GB" sz="1600" b="1" dirty="0" err="1">
                <a:latin typeface="Cambria"/>
                <a:cs typeface="Cambria"/>
              </a:rPr>
              <a:t>Finucane</a:t>
            </a:r>
            <a:endParaRPr lang="en-GB" sz="1600" b="1" dirty="0">
              <a:latin typeface="Cambria"/>
              <a:cs typeface="Cambria"/>
            </a:endParaRPr>
          </a:p>
          <a:p>
            <a:r>
              <a:rPr lang="en-GB" sz="1600" dirty="0">
                <a:latin typeface="Cambria"/>
                <a:cs typeface="Cambria"/>
              </a:rPr>
              <a:t>Jonathan </a:t>
            </a:r>
            <a:r>
              <a:rPr lang="en-GB" sz="1600" dirty="0" err="1">
                <a:latin typeface="Cambria"/>
                <a:cs typeface="Cambria"/>
              </a:rPr>
              <a:t>Rosand</a:t>
            </a:r>
            <a:endParaRPr lang="en-GB" sz="1600" dirty="0">
              <a:latin typeface="Cambria"/>
              <a:cs typeface="Cambria"/>
            </a:endParaRPr>
          </a:p>
          <a:p>
            <a:r>
              <a:rPr lang="en-GB" sz="1600" dirty="0" err="1">
                <a:latin typeface="Cambria"/>
                <a:cs typeface="Cambria"/>
              </a:rPr>
              <a:t>Aarno</a:t>
            </a:r>
            <a:r>
              <a:rPr lang="en-GB" sz="1600" dirty="0">
                <a:latin typeface="Cambria"/>
                <a:cs typeface="Cambria"/>
              </a:rPr>
              <a:t> </a:t>
            </a:r>
            <a:r>
              <a:rPr lang="en-GB" sz="1600" dirty="0" err="1">
                <a:latin typeface="Cambria"/>
                <a:cs typeface="Cambria"/>
              </a:rPr>
              <a:t>Palotie</a:t>
            </a:r>
            <a:endParaRPr lang="en-GB" sz="1600" dirty="0">
              <a:latin typeface="Cambria"/>
              <a:cs typeface="Cambria"/>
            </a:endParaRPr>
          </a:p>
          <a:p>
            <a:r>
              <a:rPr lang="en-GB" sz="1600" dirty="0">
                <a:latin typeface="Cambria"/>
                <a:cs typeface="Cambria"/>
              </a:rPr>
              <a:t>Mark Daly</a:t>
            </a:r>
          </a:p>
          <a:p>
            <a:r>
              <a:rPr lang="en-GB" sz="1600" dirty="0">
                <a:latin typeface="Cambria"/>
                <a:cs typeface="Cambria"/>
              </a:rPr>
              <a:t>Patrick Sullivan</a:t>
            </a:r>
          </a:p>
          <a:p>
            <a:r>
              <a:rPr lang="en-US" sz="1600" dirty="0">
                <a:latin typeface="Cambria"/>
                <a:cs typeface="Cambria"/>
              </a:rPr>
              <a:t>Bobby </a:t>
            </a:r>
            <a:r>
              <a:rPr lang="en-US" sz="1600" dirty="0" err="1">
                <a:latin typeface="Cambria"/>
                <a:cs typeface="Cambria"/>
              </a:rPr>
              <a:t>Koeleman</a:t>
            </a:r>
            <a:endParaRPr lang="en-US" sz="1600" dirty="0">
              <a:latin typeface="Cambria"/>
              <a:cs typeface="Cambria"/>
            </a:endParaRPr>
          </a:p>
          <a:p>
            <a:r>
              <a:rPr lang="en-US" sz="1600" dirty="0">
                <a:latin typeface="Cambria"/>
                <a:cs typeface="Cambria"/>
              </a:rPr>
              <a:t>Nick Wood</a:t>
            </a:r>
          </a:p>
          <a:p>
            <a:r>
              <a:rPr lang="en-US" sz="1600" dirty="0">
                <a:latin typeface="Cambria"/>
                <a:cs typeface="Cambria"/>
              </a:rPr>
              <a:t>Julie Williams</a:t>
            </a:r>
          </a:p>
          <a:p>
            <a:r>
              <a:rPr lang="en-US" sz="1600" dirty="0">
                <a:latin typeface="Cambria"/>
                <a:cs typeface="Cambria"/>
              </a:rPr>
              <a:t>Alessandro </a:t>
            </a:r>
            <a:r>
              <a:rPr lang="en-US" sz="1600" dirty="0" err="1">
                <a:latin typeface="Cambria"/>
                <a:cs typeface="Cambria"/>
              </a:rPr>
              <a:t>Biffi</a:t>
            </a:r>
            <a:endParaRPr lang="en-US" sz="1600" dirty="0">
              <a:latin typeface="Cambria"/>
              <a:cs typeface="Cambria"/>
            </a:endParaRPr>
          </a:p>
          <a:p>
            <a:r>
              <a:rPr lang="en-GB" sz="1600" dirty="0">
                <a:latin typeface="Cambria"/>
                <a:cs typeface="Cambria"/>
              </a:rPr>
              <a:t>Jeremiah Scharf</a:t>
            </a:r>
          </a:p>
          <a:p>
            <a:r>
              <a:rPr lang="en-US" sz="1600" dirty="0">
                <a:latin typeface="Cambria"/>
                <a:cs typeface="Cambria"/>
              </a:rPr>
              <a:t>Kenneth </a:t>
            </a:r>
            <a:r>
              <a:rPr lang="en-US" sz="1600" dirty="0" err="1">
                <a:latin typeface="Cambria"/>
                <a:cs typeface="Cambria"/>
              </a:rPr>
              <a:t>Kendler</a:t>
            </a:r>
            <a:endParaRPr lang="en-US" sz="1600" dirty="0">
              <a:latin typeface="Cambria"/>
              <a:cs typeface="Cambria"/>
            </a:endParaRPr>
          </a:p>
          <a:p>
            <a:r>
              <a:rPr lang="en-GB" sz="1600" dirty="0">
                <a:latin typeface="Cambria"/>
                <a:cs typeface="Cambria"/>
              </a:rPr>
              <a:t>Stephan </a:t>
            </a:r>
            <a:r>
              <a:rPr lang="en-GB" sz="1600" dirty="0" err="1">
                <a:latin typeface="Cambria"/>
                <a:cs typeface="Cambria"/>
              </a:rPr>
              <a:t>Ripke</a:t>
            </a:r>
            <a:endParaRPr lang="en-GB" sz="1600" dirty="0">
              <a:latin typeface="Cambria"/>
              <a:cs typeface="Cambria"/>
            </a:endParaRPr>
          </a:p>
          <a:p>
            <a:r>
              <a:rPr lang="en-GB" sz="1600" dirty="0" err="1">
                <a:latin typeface="Cambria"/>
                <a:cs typeface="Cambria"/>
              </a:rPr>
              <a:t>Alkes</a:t>
            </a:r>
            <a:r>
              <a:rPr lang="en-GB" sz="1600" dirty="0">
                <a:latin typeface="Cambria"/>
                <a:cs typeface="Cambria"/>
              </a:rPr>
              <a:t> Price</a:t>
            </a:r>
          </a:p>
          <a:p>
            <a:r>
              <a:rPr lang="en-GB" sz="1600" dirty="0">
                <a:latin typeface="Cambria"/>
                <a:cs typeface="Cambria"/>
              </a:rPr>
              <a:t>Chris </a:t>
            </a:r>
            <a:r>
              <a:rPr lang="en-GB" sz="1600" dirty="0" err="1">
                <a:latin typeface="Cambria"/>
                <a:cs typeface="Cambria"/>
              </a:rPr>
              <a:t>Cotsapas</a:t>
            </a:r>
            <a:endParaRPr lang="en-GB" sz="1600" dirty="0">
              <a:latin typeface="Cambria"/>
              <a:cs typeface="Cambria"/>
            </a:endParaRPr>
          </a:p>
          <a:p>
            <a:r>
              <a:rPr lang="en-GB" sz="1600" dirty="0" err="1">
                <a:latin typeface="Cambria"/>
                <a:cs typeface="Cambria"/>
              </a:rPr>
              <a:t>Padhraig</a:t>
            </a:r>
            <a:r>
              <a:rPr lang="en-GB" sz="1600" dirty="0">
                <a:latin typeface="Cambria"/>
                <a:cs typeface="Cambria"/>
              </a:rPr>
              <a:t> </a:t>
            </a:r>
            <a:r>
              <a:rPr lang="en-GB" sz="1600" dirty="0" err="1">
                <a:latin typeface="Cambria"/>
                <a:cs typeface="Cambria"/>
              </a:rPr>
              <a:t>Gormley</a:t>
            </a:r>
            <a:endParaRPr lang="en-GB" sz="1600" dirty="0">
              <a:latin typeface="Cambria"/>
              <a:cs typeface="Cambria"/>
            </a:endParaRPr>
          </a:p>
          <a:p>
            <a:r>
              <a:rPr lang="en-GB" sz="1600" dirty="0" err="1">
                <a:latin typeface="Cambria"/>
                <a:cs typeface="Cambria"/>
              </a:rPr>
              <a:t>Zhi</a:t>
            </a:r>
            <a:r>
              <a:rPr lang="en-GB" sz="1600" dirty="0">
                <a:latin typeface="Cambria"/>
                <a:cs typeface="Cambria"/>
              </a:rPr>
              <a:t> Wei</a:t>
            </a:r>
          </a:p>
          <a:p>
            <a:r>
              <a:rPr lang="en-GB" sz="1600" dirty="0">
                <a:latin typeface="Cambria"/>
                <a:cs typeface="Cambria"/>
              </a:rPr>
              <a:t>Rainer Malik</a:t>
            </a:r>
          </a:p>
          <a:p>
            <a:r>
              <a:rPr lang="en-GB" sz="1600" dirty="0" err="1">
                <a:latin typeface="Cambria"/>
                <a:cs typeface="Cambria"/>
              </a:rPr>
              <a:t>Hailiang</a:t>
            </a:r>
            <a:r>
              <a:rPr lang="en-GB" sz="1600" dirty="0">
                <a:latin typeface="Cambria"/>
                <a:cs typeface="Cambria"/>
              </a:rPr>
              <a:t> Huang</a:t>
            </a:r>
          </a:p>
          <a:p>
            <a:r>
              <a:rPr lang="en-GB" sz="1600" dirty="0">
                <a:latin typeface="Cambria"/>
                <a:cs typeface="Cambria"/>
              </a:rPr>
              <a:t>Andrea Byrnes</a:t>
            </a:r>
          </a:p>
          <a:p>
            <a:r>
              <a:rPr lang="en-GB" sz="1600" dirty="0" err="1">
                <a:latin typeface="Cambria"/>
                <a:cs typeface="Cambria"/>
              </a:rPr>
              <a:t>Dongmei</a:t>
            </a:r>
            <a:r>
              <a:rPr lang="en-GB" sz="1600" dirty="0">
                <a:latin typeface="Cambria"/>
                <a:cs typeface="Cambria"/>
              </a:rPr>
              <a:t> Yu</a:t>
            </a:r>
            <a:endParaRPr lang="en-US" sz="1600" dirty="0">
              <a:latin typeface="Cambria"/>
              <a:cs typeface="Cambria"/>
            </a:endParaRPr>
          </a:p>
          <a:p>
            <a:r>
              <a:rPr lang="en-US" sz="1600" dirty="0">
                <a:latin typeface="Cambria"/>
                <a:cs typeface="Cambria"/>
              </a:rPr>
              <a:t>Laramie Duncan</a:t>
            </a:r>
          </a:p>
          <a:p>
            <a:r>
              <a:rPr lang="en-US" sz="1600" dirty="0">
                <a:latin typeface="Cambria"/>
                <a:cs typeface="Cambria"/>
              </a:rPr>
              <a:t>Kai-How </a:t>
            </a:r>
            <a:r>
              <a:rPr lang="en-US" sz="1600" dirty="0" err="1">
                <a:latin typeface="Cambria"/>
                <a:cs typeface="Cambria"/>
              </a:rPr>
              <a:t>Farh</a:t>
            </a:r>
            <a:endParaRPr lang="en-US" sz="1600" dirty="0">
              <a:latin typeface="Cambria"/>
              <a:cs typeface="Cambria"/>
            </a:endParaRPr>
          </a:p>
          <a:p>
            <a:r>
              <a:rPr lang="en-US" sz="1600" dirty="0" err="1">
                <a:latin typeface="Cambria"/>
                <a:cs typeface="Cambria"/>
              </a:rPr>
              <a:t>Namrata</a:t>
            </a:r>
            <a:r>
              <a:rPr lang="en-US" sz="1600" dirty="0">
                <a:latin typeface="Cambria"/>
                <a:cs typeface="Cambria"/>
              </a:rPr>
              <a:t> Gupta</a:t>
            </a:r>
          </a:p>
          <a:p>
            <a:r>
              <a:rPr lang="en-US" sz="1600" dirty="0">
                <a:latin typeface="Cambria"/>
                <a:cs typeface="Cambria"/>
              </a:rPr>
              <a:t>Miriam </a:t>
            </a:r>
            <a:r>
              <a:rPr lang="en-US" sz="1600" dirty="0" err="1">
                <a:latin typeface="Cambria"/>
                <a:cs typeface="Cambria"/>
              </a:rPr>
              <a:t>Raffeld</a:t>
            </a:r>
            <a:endParaRPr lang="en-US" sz="1600" dirty="0">
              <a:latin typeface="Cambria"/>
              <a:cs typeface="Cambria"/>
            </a:endParaRPr>
          </a:p>
          <a:p>
            <a:r>
              <a:rPr lang="en-US" sz="1600" dirty="0">
                <a:latin typeface="Cambria"/>
                <a:cs typeface="Cambria"/>
              </a:rPr>
              <a:t>…and many, many others</a:t>
            </a:r>
          </a:p>
          <a:p>
            <a:r>
              <a:rPr lang="en-US" sz="1600" dirty="0">
                <a:latin typeface="Cambria"/>
                <a:cs typeface="Cambria"/>
              </a:rPr>
              <a:t>in their respective study groups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171450"/>
            <a:ext cx="7086600" cy="525785"/>
          </a:xfrm>
          <a:prstGeom prst="rect">
            <a:avLst/>
          </a:prstGeom>
        </p:spPr>
        <p:txBody>
          <a:bodyPr lIns="0" tIns="0" rIns="0"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1D63B3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D63B3"/>
                </a:solidFill>
                <a:latin typeface="Calibri" pitchFamily="-108" charset="0"/>
                <a:ea typeface="Arial" pitchFamily="-111" charset="0"/>
                <a:cs typeface="Arial" pitchFamily="-111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Arial" pitchFamily="-111" charset="0"/>
                <a:cs typeface="Arial" pitchFamily="-111" charset="0"/>
              </a:defRPr>
            </a:lvl9pPr>
          </a:lstStyle>
          <a:p>
            <a:r>
              <a:rPr lang="en-US" sz="3400" dirty="0">
                <a:solidFill>
                  <a:srgbClr val="FFFFFF"/>
                </a:solidFill>
                <a:latin typeface="Cambria"/>
                <a:cs typeface="Cambria"/>
              </a:rPr>
              <a:t>Brainstorm Project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2692" y="191476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mbria"/>
                <a:cs typeface="Cambria"/>
              </a:rPr>
              <a:t>Verneri</a:t>
            </a:r>
            <a:r>
              <a:rPr lang="en-US" sz="1800" dirty="0">
                <a:latin typeface="Cambria"/>
                <a:cs typeface="Cambria"/>
              </a:rPr>
              <a:t> </a:t>
            </a:r>
            <a:r>
              <a:rPr lang="en-US" sz="1800" dirty="0" err="1">
                <a:latin typeface="Cambria"/>
                <a:cs typeface="Cambria"/>
              </a:rPr>
              <a:t>Anttila</a:t>
            </a:r>
            <a:endParaRPr lang="en-US" sz="1800" dirty="0">
              <a:latin typeface="Cambria"/>
              <a:cs typeface="Cambr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1631" y="1910861"/>
            <a:ext cx="147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Aiden </a:t>
            </a:r>
            <a:r>
              <a:rPr lang="en-US" sz="1800" dirty="0" err="1">
                <a:latin typeface="Cambria"/>
                <a:cs typeface="Cambria"/>
              </a:rPr>
              <a:t>Corvin</a:t>
            </a:r>
            <a:endParaRPr lang="en-US" sz="1800" dirty="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775" y="47502"/>
            <a:ext cx="2665103" cy="106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7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Univariate heritability from common variation</a:t>
            </a:r>
          </a:p>
        </p:txBody>
      </p:sp>
      <p:pic>
        <p:nvPicPr>
          <p:cNvPr id="5" name="Picture 2" descr="C:\Dropbox\Tutkimus\Public GWAS\130215\temp\new\univariate_barplots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37"/>
          <a:stretch/>
        </p:blipFill>
        <p:spPr bwMode="auto">
          <a:xfrm>
            <a:off x="-9477" y="1213706"/>
            <a:ext cx="6287671" cy="2804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2871197" y="1381579"/>
            <a:ext cx="767038" cy="5988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GGE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SCZ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OCD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AUT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TSY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ICH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BPD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MDD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ANO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MSC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MWO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MIG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MWA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EOS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AZD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ADD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EPI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ISS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NFE</a:t>
            </a:r>
          </a:p>
          <a:p>
            <a:pPr>
              <a:spcBef>
                <a:spcPts val="20"/>
              </a:spcBef>
            </a:pPr>
            <a:r>
              <a:rPr lang="en-US" sz="1900" dirty="0">
                <a:latin typeface="Cambria"/>
                <a:cs typeface="Cambria"/>
              </a:rPr>
              <a:t>PKD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5025" y="1111627"/>
            <a:ext cx="2839239" cy="397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1200" dirty="0">
                <a:latin typeface="Cambria"/>
                <a:cs typeface="Cambria"/>
              </a:rPr>
              <a:t>GGE 	= Generalized Epilepsy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SCZ 	= Schizophrenia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OCD 	= Obsessive Compulsive Disorder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AUT 	= Autism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TSY 	= Tourette’s Syndrome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ICH 	= </a:t>
            </a:r>
            <a:r>
              <a:rPr lang="en-US" sz="1200" dirty="0" err="1">
                <a:latin typeface="Cambria"/>
                <a:cs typeface="Cambria"/>
              </a:rPr>
              <a:t>Intracerebral</a:t>
            </a:r>
            <a:r>
              <a:rPr lang="en-US" sz="1200" dirty="0">
                <a:latin typeface="Cambria"/>
                <a:cs typeface="Cambria"/>
              </a:rPr>
              <a:t> Hemorrhage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BPD 	= Bipolar Disorder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MDD 	= Major Depressive Disorder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ANO	= Anorexia Nervosa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MSC 	= Multiple Sclerosis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MWO	= Migraine without Aura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MIG 	= Migraine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MWA	= Migraine with Aura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EOS 	= Early Onset Stroke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AZD 	= Alzheimer’s Disease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ADD 	= Attention Deficit/Hyperactivity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EPI 	= Epilepsy (all)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ISS 	= Ischemic Stroke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NFE 	= Non-acquired focal epilepsy</a:t>
            </a:r>
          </a:p>
          <a:p>
            <a:pPr marL="457200" indent="-457200"/>
            <a:r>
              <a:rPr lang="en-US" sz="1200" dirty="0">
                <a:latin typeface="Cambria"/>
                <a:cs typeface="Cambria"/>
              </a:rPr>
              <a:t>PKD 	= Parkinson’s Disease</a:t>
            </a:r>
          </a:p>
          <a:p>
            <a:pPr marL="457200" indent="-457200"/>
            <a:endParaRPr lang="en-US" sz="1200" dirty="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0134" y="1882218"/>
            <a:ext cx="4830685" cy="16781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all heritable!</a:t>
            </a:r>
          </a:p>
        </p:txBody>
      </p:sp>
    </p:spTree>
    <p:extLst>
      <p:ext uri="{BB962C8B-B14F-4D97-AF65-F5344CB8AC3E}">
        <p14:creationId xmlns:p14="http://schemas.microsoft.com/office/powerpoint/2010/main" val="38382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Brainstorm </a:t>
            </a:r>
            <a:r>
              <a:rPr lang="mr-IN" dirty="0"/>
              <a:t>–</a:t>
            </a:r>
            <a:r>
              <a:rPr lang="en-US" dirty="0"/>
              <a:t> within psychiatry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370" y="1199407"/>
            <a:ext cx="5731261" cy="39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14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Brainstorm within neurology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231"/>
          <a:stretch/>
        </p:blipFill>
        <p:spPr>
          <a:xfrm>
            <a:off x="1697488" y="1164591"/>
            <a:ext cx="5749024" cy="390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LD shape association?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74750" y="2808280"/>
            <a:ext cx="6826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1"/>
          <p:cNvSpPr>
            <a:spLocks noChangeShapeType="1"/>
          </p:cNvSpPr>
          <p:nvPr/>
        </p:nvSpPr>
        <p:spPr bwMode="auto">
          <a:xfrm>
            <a:off x="12525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2"/>
          <p:cNvSpPr>
            <a:spLocks noChangeShapeType="1"/>
          </p:cNvSpPr>
          <p:nvPr/>
        </p:nvSpPr>
        <p:spPr bwMode="auto">
          <a:xfrm>
            <a:off x="16002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3"/>
          <p:cNvSpPr>
            <a:spLocks noChangeShapeType="1"/>
          </p:cNvSpPr>
          <p:nvPr/>
        </p:nvSpPr>
        <p:spPr bwMode="auto">
          <a:xfrm>
            <a:off x="19383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4"/>
          <p:cNvSpPr>
            <a:spLocks noChangeShapeType="1"/>
          </p:cNvSpPr>
          <p:nvPr/>
        </p:nvSpPr>
        <p:spPr bwMode="auto">
          <a:xfrm>
            <a:off x="22860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55"/>
          <p:cNvSpPr>
            <a:spLocks noChangeShapeType="1"/>
          </p:cNvSpPr>
          <p:nvPr/>
        </p:nvSpPr>
        <p:spPr bwMode="auto">
          <a:xfrm>
            <a:off x="26241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56"/>
          <p:cNvSpPr>
            <a:spLocks noChangeShapeType="1"/>
          </p:cNvSpPr>
          <p:nvPr/>
        </p:nvSpPr>
        <p:spPr bwMode="auto">
          <a:xfrm>
            <a:off x="29718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7"/>
          <p:cNvSpPr>
            <a:spLocks noChangeShapeType="1"/>
          </p:cNvSpPr>
          <p:nvPr/>
        </p:nvSpPr>
        <p:spPr bwMode="auto">
          <a:xfrm>
            <a:off x="33099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>
            <a:off x="36576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59"/>
          <p:cNvSpPr>
            <a:spLocks noChangeShapeType="1"/>
          </p:cNvSpPr>
          <p:nvPr/>
        </p:nvSpPr>
        <p:spPr bwMode="auto">
          <a:xfrm>
            <a:off x="39957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43434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61"/>
          <p:cNvSpPr>
            <a:spLocks noChangeShapeType="1"/>
          </p:cNvSpPr>
          <p:nvPr/>
        </p:nvSpPr>
        <p:spPr bwMode="auto">
          <a:xfrm>
            <a:off x="46815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62"/>
          <p:cNvSpPr>
            <a:spLocks noChangeShapeType="1"/>
          </p:cNvSpPr>
          <p:nvPr/>
        </p:nvSpPr>
        <p:spPr bwMode="auto">
          <a:xfrm>
            <a:off x="50292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63"/>
          <p:cNvSpPr>
            <a:spLocks noChangeShapeType="1"/>
          </p:cNvSpPr>
          <p:nvPr/>
        </p:nvSpPr>
        <p:spPr bwMode="auto">
          <a:xfrm>
            <a:off x="53673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64"/>
          <p:cNvSpPr>
            <a:spLocks noChangeShapeType="1"/>
          </p:cNvSpPr>
          <p:nvPr/>
        </p:nvSpPr>
        <p:spPr bwMode="auto">
          <a:xfrm>
            <a:off x="57150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65"/>
          <p:cNvSpPr>
            <a:spLocks noChangeShapeType="1"/>
          </p:cNvSpPr>
          <p:nvPr/>
        </p:nvSpPr>
        <p:spPr bwMode="auto">
          <a:xfrm>
            <a:off x="60531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66"/>
          <p:cNvSpPr>
            <a:spLocks noChangeShapeType="1"/>
          </p:cNvSpPr>
          <p:nvPr/>
        </p:nvSpPr>
        <p:spPr bwMode="auto">
          <a:xfrm>
            <a:off x="64008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82"/>
          <p:cNvSpPr>
            <a:spLocks noChangeShapeType="1"/>
          </p:cNvSpPr>
          <p:nvPr/>
        </p:nvSpPr>
        <p:spPr bwMode="auto">
          <a:xfrm>
            <a:off x="67056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83"/>
          <p:cNvSpPr>
            <a:spLocks noChangeShapeType="1"/>
          </p:cNvSpPr>
          <p:nvPr/>
        </p:nvSpPr>
        <p:spPr bwMode="auto">
          <a:xfrm>
            <a:off x="70437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84"/>
          <p:cNvSpPr>
            <a:spLocks noChangeShapeType="1"/>
          </p:cNvSpPr>
          <p:nvPr/>
        </p:nvSpPr>
        <p:spPr bwMode="auto">
          <a:xfrm>
            <a:off x="73914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85"/>
          <p:cNvSpPr>
            <a:spLocks noChangeShapeType="1"/>
          </p:cNvSpPr>
          <p:nvPr/>
        </p:nvSpPr>
        <p:spPr bwMode="auto">
          <a:xfrm>
            <a:off x="77295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23" y="1177945"/>
            <a:ext cx="2198077" cy="10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28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Brainstorm </a:t>
            </a:r>
            <a:r>
              <a:rPr lang="mr-IN" dirty="0"/>
              <a:t>–</a:t>
            </a:r>
            <a:r>
              <a:rPr lang="en-US" dirty="0"/>
              <a:t> across neurology and psychiatry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073" y="1273026"/>
            <a:ext cx="5953854" cy="37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86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Brainstorm </a:t>
            </a:r>
            <a:r>
              <a:rPr lang="mr-IN" dirty="0"/>
              <a:t>–</a:t>
            </a:r>
            <a:r>
              <a:rPr lang="en-US" dirty="0"/>
              <a:t> take it further?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68" y="1171198"/>
            <a:ext cx="7190864" cy="38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2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283" y="1392865"/>
            <a:ext cx="3820160" cy="1145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" y="1392865"/>
            <a:ext cx="2413590" cy="301698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AF17539-A9A7-2445-B8E3-38DAC795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Generalizations of genetic correlation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C3E2E-045B-D642-8D0B-F4B7F1DD3364}"/>
              </a:ext>
            </a:extLst>
          </p:cNvPr>
          <p:cNvSpPr txBox="1"/>
          <p:nvPr/>
        </p:nvSpPr>
        <p:spPr>
          <a:xfrm>
            <a:off x="3327991" y="2998381"/>
            <a:ext cx="538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Genetic sharing across men and women</a:t>
            </a:r>
          </a:p>
        </p:txBody>
      </p:sp>
    </p:spTree>
    <p:extLst>
      <p:ext uri="{BB962C8B-B14F-4D97-AF65-F5344CB8AC3E}">
        <p14:creationId xmlns:p14="http://schemas.microsoft.com/office/powerpoint/2010/main" val="2857622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Female (1) vs male (0) GWAS</a:t>
            </a:r>
            <a:br>
              <a:rPr lang="en-US" dirty="0">
                <a:solidFill>
                  <a:schemeClr val="accent3"/>
                </a:solidFill>
              </a:rPr>
            </a:b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4" name="Picture 2" descr="H:\Desktop\New folder (4)\50_pheno_sex_mvdzee.Manhatta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04" y="1271588"/>
            <a:ext cx="6678592" cy="385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ge result for whaa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03" y="1271588"/>
            <a:ext cx="1921397" cy="19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9055" y="1988205"/>
            <a:ext cx="353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ldsc</a:t>
            </a:r>
            <a:r>
              <a:rPr lang="en-US" dirty="0">
                <a:latin typeface="+mj-lt"/>
              </a:rPr>
              <a:t>) = 0.012 (0.002)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92" y="1"/>
            <a:ext cx="911246" cy="922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46" y="0"/>
            <a:ext cx="692087" cy="922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895" y="976471"/>
            <a:ext cx="2677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Michel </a:t>
            </a:r>
            <a:r>
              <a:rPr lang="en-US" sz="1200" dirty="0" err="1"/>
              <a:t>Nivard</a:t>
            </a:r>
            <a:r>
              <a:rPr lang="en-US" sz="1200" dirty="0"/>
              <a:t>    </a:t>
            </a:r>
            <a:r>
              <a:rPr lang="en-US" sz="1200" dirty="0" err="1"/>
              <a:t>Matthijs</a:t>
            </a:r>
            <a:r>
              <a:rPr lang="en-US" sz="1200" dirty="0"/>
              <a:t> van der Zee</a:t>
            </a:r>
          </a:p>
        </p:txBody>
      </p:sp>
    </p:spTree>
    <p:extLst>
      <p:ext uri="{BB962C8B-B14F-4D97-AF65-F5344CB8AC3E}">
        <p14:creationId xmlns:p14="http://schemas.microsoft.com/office/powerpoint/2010/main" val="27887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Differential ascertainment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:\PhD\UKB\Missing heritability\r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07"/>
          <a:stretch/>
        </p:blipFill>
        <p:spPr bwMode="auto">
          <a:xfrm>
            <a:off x="300941" y="1171373"/>
            <a:ext cx="8542117" cy="366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085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96AF8-D4B9-D041-B635-606D8CF6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Male/Female genetic 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59CDE-CC7D-F64A-B224-CB95CD76B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step is to look at genetic correlation between female and male results for each trait</a:t>
            </a:r>
          </a:p>
          <a:p>
            <a:pPr lvl="1"/>
            <a:r>
              <a:rPr lang="en-US" dirty="0"/>
              <a:t>Again using LD score regression</a:t>
            </a:r>
          </a:p>
          <a:p>
            <a:pPr lvl="1"/>
            <a:endParaRPr lang="en-US" dirty="0"/>
          </a:p>
          <a:p>
            <a:r>
              <a:rPr lang="en-US" dirty="0"/>
              <a:t>Focus on 448 traits with significant h</a:t>
            </a:r>
            <a:r>
              <a:rPr lang="en-US" baseline="30000" dirty="0"/>
              <a:t>2</a:t>
            </a:r>
            <a:r>
              <a:rPr lang="en-US" dirty="0"/>
              <a:t> in at least one sex</a:t>
            </a:r>
          </a:p>
          <a:p>
            <a:pPr lvl="1"/>
            <a:r>
              <a:rPr lang="en-US" dirty="0"/>
              <a:t>After Bonferroni correction for 865 traits</a:t>
            </a:r>
          </a:p>
        </p:txBody>
      </p:sp>
    </p:spTree>
    <p:extLst>
      <p:ext uri="{BB962C8B-B14F-4D97-AF65-F5344CB8AC3E}">
        <p14:creationId xmlns:p14="http://schemas.microsoft.com/office/powerpoint/2010/main" val="2497410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Genetic correlation estimate between females and males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7038" y="1271588"/>
            <a:ext cx="7349924" cy="391673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620456" y="1839561"/>
            <a:ext cx="474562" cy="2350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1" idx="2"/>
          </p:cNvCxnSpPr>
          <p:nvPr/>
        </p:nvCxnSpPr>
        <p:spPr>
          <a:xfrm flipH="1">
            <a:off x="2282142" y="1839560"/>
            <a:ext cx="257333" cy="2350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685327" y="1839560"/>
            <a:ext cx="728100" cy="2350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1503" y="1377896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Cereal type: Bran cereal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5824" y="1377895"/>
            <a:ext cx="3727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Disease of urinary system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4855" y="1377894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Hernia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D1CA84-7EB0-AC42-B5D5-603B8D130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74" y="1271588"/>
            <a:ext cx="2954125" cy="18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1" grpId="1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C1872A-E634-F248-84EB-E927BAAA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Phenotypes with male/female </a:t>
            </a:r>
            <a:r>
              <a:rPr lang="en-US" dirty="0" err="1">
                <a:solidFill>
                  <a:schemeClr val="accent3"/>
                </a:solidFill>
              </a:rPr>
              <a:t>rg</a:t>
            </a:r>
            <a:r>
              <a:rPr lang="en-US" dirty="0">
                <a:solidFill>
                  <a:schemeClr val="accent3"/>
                </a:solidFill>
              </a:rPr>
              <a:t> significantly &lt; 1 (p &lt; 1e-5)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BDCAD27-F6DA-5249-90E7-14ED9856E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4541" y="1177742"/>
            <a:ext cx="5946957" cy="3965758"/>
          </a:xfrm>
        </p:spPr>
      </p:pic>
    </p:spTree>
    <p:extLst>
      <p:ext uri="{BB962C8B-B14F-4D97-AF65-F5344CB8AC3E}">
        <p14:creationId xmlns:p14="http://schemas.microsoft.com/office/powerpoint/2010/main" val="33725015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7"/>
          <a:stretch/>
        </p:blipFill>
        <p:spPr>
          <a:xfrm>
            <a:off x="-5426" y="6149"/>
            <a:ext cx="5803600" cy="22138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6" y="2213833"/>
            <a:ext cx="5809607" cy="2825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6750" y="679977"/>
            <a:ext cx="186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Male GWAS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26750" y="2467337"/>
            <a:ext cx="222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Female GWAS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4219" y="33685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Facial aging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3979" y="33684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DOCK8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25005" y="1150896"/>
            <a:ext cx="948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PAX1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8369" y="218312"/>
            <a:ext cx="137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IRF4</a:t>
            </a:r>
          </a:p>
        </p:txBody>
      </p:sp>
      <p:sp>
        <p:nvSpPr>
          <p:cNvPr id="12" name="Frame 11"/>
          <p:cNvSpPr/>
          <p:nvPr/>
        </p:nvSpPr>
        <p:spPr>
          <a:xfrm>
            <a:off x="2483132" y="200926"/>
            <a:ext cx="138896" cy="4247909"/>
          </a:xfrm>
          <a:prstGeom prst="fra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1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do it yourself</a:t>
            </a:r>
            <a:br>
              <a:rPr lang="en-US" dirty="0"/>
            </a:br>
            <a:r>
              <a:rPr lang="en-US" dirty="0" err="1"/>
              <a:t>ldsc.broadinstitute.org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709"/>
            <a:ext cx="9144000" cy="374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8" y="3774289"/>
            <a:ext cx="1105706" cy="1105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-1" b="11268"/>
          <a:stretch/>
        </p:blipFill>
        <p:spPr>
          <a:xfrm>
            <a:off x="8154845" y="3830375"/>
            <a:ext cx="931685" cy="9873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54741" y="4795867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Jie</a:t>
            </a:r>
            <a:r>
              <a:rPr lang="en-US" sz="1800" dirty="0"/>
              <a:t> </a:t>
            </a:r>
            <a:r>
              <a:rPr lang="en-US" sz="1800" dirty="0" err="1"/>
              <a:t>Zheng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7706262" y="4774168"/>
            <a:ext cx="14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David Evans</a:t>
            </a:r>
          </a:p>
        </p:txBody>
      </p:sp>
    </p:spTree>
    <p:extLst>
      <p:ext uri="{BB962C8B-B14F-4D97-AF65-F5344CB8AC3E}">
        <p14:creationId xmlns:p14="http://schemas.microsoft.com/office/powerpoint/2010/main" val="3129250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LD shape association?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74750" y="2808280"/>
            <a:ext cx="6826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1"/>
          <p:cNvSpPr>
            <a:spLocks noChangeShapeType="1"/>
          </p:cNvSpPr>
          <p:nvPr/>
        </p:nvSpPr>
        <p:spPr bwMode="auto">
          <a:xfrm>
            <a:off x="1252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7" name="Line 52"/>
          <p:cNvSpPr>
            <a:spLocks noChangeShapeType="1"/>
          </p:cNvSpPr>
          <p:nvPr/>
        </p:nvSpPr>
        <p:spPr bwMode="auto">
          <a:xfrm>
            <a:off x="1600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8" name="Line 53"/>
          <p:cNvSpPr>
            <a:spLocks noChangeShapeType="1"/>
          </p:cNvSpPr>
          <p:nvPr/>
        </p:nvSpPr>
        <p:spPr bwMode="auto">
          <a:xfrm>
            <a:off x="1938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9" name="Line 54"/>
          <p:cNvSpPr>
            <a:spLocks noChangeShapeType="1"/>
          </p:cNvSpPr>
          <p:nvPr/>
        </p:nvSpPr>
        <p:spPr bwMode="auto">
          <a:xfrm>
            <a:off x="2286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0" name="Line 55"/>
          <p:cNvSpPr>
            <a:spLocks noChangeShapeType="1"/>
          </p:cNvSpPr>
          <p:nvPr/>
        </p:nvSpPr>
        <p:spPr bwMode="auto">
          <a:xfrm>
            <a:off x="26241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1" name="Line 56"/>
          <p:cNvSpPr>
            <a:spLocks noChangeShapeType="1"/>
          </p:cNvSpPr>
          <p:nvPr/>
        </p:nvSpPr>
        <p:spPr bwMode="auto">
          <a:xfrm>
            <a:off x="2971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2" name="Line 57"/>
          <p:cNvSpPr>
            <a:spLocks noChangeShapeType="1"/>
          </p:cNvSpPr>
          <p:nvPr/>
        </p:nvSpPr>
        <p:spPr bwMode="auto">
          <a:xfrm>
            <a:off x="33099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>
            <a:off x="3657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4" name="Line 59"/>
          <p:cNvSpPr>
            <a:spLocks noChangeShapeType="1"/>
          </p:cNvSpPr>
          <p:nvPr/>
        </p:nvSpPr>
        <p:spPr bwMode="auto">
          <a:xfrm>
            <a:off x="3995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43434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6" name="Line 61"/>
          <p:cNvSpPr>
            <a:spLocks noChangeShapeType="1"/>
          </p:cNvSpPr>
          <p:nvPr/>
        </p:nvSpPr>
        <p:spPr bwMode="auto">
          <a:xfrm>
            <a:off x="4681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7" name="Line 62"/>
          <p:cNvSpPr>
            <a:spLocks noChangeShapeType="1"/>
          </p:cNvSpPr>
          <p:nvPr/>
        </p:nvSpPr>
        <p:spPr bwMode="auto">
          <a:xfrm>
            <a:off x="5029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8" name="Line 63"/>
          <p:cNvSpPr>
            <a:spLocks noChangeShapeType="1"/>
          </p:cNvSpPr>
          <p:nvPr/>
        </p:nvSpPr>
        <p:spPr bwMode="auto">
          <a:xfrm>
            <a:off x="5367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9" name="Line 64"/>
          <p:cNvSpPr>
            <a:spLocks noChangeShapeType="1"/>
          </p:cNvSpPr>
          <p:nvPr/>
        </p:nvSpPr>
        <p:spPr bwMode="auto">
          <a:xfrm>
            <a:off x="5715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0" name="Line 65"/>
          <p:cNvSpPr>
            <a:spLocks noChangeShapeType="1"/>
          </p:cNvSpPr>
          <p:nvPr/>
        </p:nvSpPr>
        <p:spPr bwMode="auto">
          <a:xfrm>
            <a:off x="60531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1" name="Line 66"/>
          <p:cNvSpPr>
            <a:spLocks noChangeShapeType="1"/>
          </p:cNvSpPr>
          <p:nvPr/>
        </p:nvSpPr>
        <p:spPr bwMode="auto">
          <a:xfrm>
            <a:off x="6400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2" name="Line 82"/>
          <p:cNvSpPr>
            <a:spLocks noChangeShapeType="1"/>
          </p:cNvSpPr>
          <p:nvPr/>
        </p:nvSpPr>
        <p:spPr bwMode="auto">
          <a:xfrm>
            <a:off x="6705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3" name="Line 83"/>
          <p:cNvSpPr>
            <a:spLocks noChangeShapeType="1"/>
          </p:cNvSpPr>
          <p:nvPr/>
        </p:nvSpPr>
        <p:spPr bwMode="auto">
          <a:xfrm>
            <a:off x="7043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4" name="Line 84"/>
          <p:cNvSpPr>
            <a:spLocks noChangeShapeType="1"/>
          </p:cNvSpPr>
          <p:nvPr/>
        </p:nvSpPr>
        <p:spPr bwMode="auto">
          <a:xfrm>
            <a:off x="73914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5" name="Line 85"/>
          <p:cNvSpPr>
            <a:spLocks noChangeShapeType="1"/>
          </p:cNvSpPr>
          <p:nvPr/>
        </p:nvSpPr>
        <p:spPr bwMode="auto">
          <a:xfrm>
            <a:off x="7729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4750" y="2655880"/>
            <a:ext cx="2979590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10427" y="2655879"/>
            <a:ext cx="1376867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29607" y="2652120"/>
            <a:ext cx="1675509" cy="232359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08638" y="3762841"/>
            <a:ext cx="1465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LD blocks</a:t>
            </a:r>
          </a:p>
        </p:txBody>
      </p:sp>
      <p:cxnSp>
        <p:nvCxnSpPr>
          <p:cNvPr id="30" name="Straight Arrow Connector 29"/>
          <p:cNvCxnSpPr>
            <a:stCxn id="29" idx="0"/>
            <a:endCxn id="26" idx="2"/>
          </p:cNvCxnSpPr>
          <p:nvPr/>
        </p:nvCxnSpPr>
        <p:spPr>
          <a:xfrm flipH="1" flipV="1">
            <a:off x="2664545" y="2884480"/>
            <a:ext cx="1877076" cy="878361"/>
          </a:xfrm>
          <a:prstGeom prst="straightConnector1">
            <a:avLst/>
          </a:prstGeom>
          <a:ln>
            <a:solidFill>
              <a:srgbClr val="0060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9" idx="0"/>
            <a:endCxn id="27" idx="2"/>
          </p:cNvCxnSpPr>
          <p:nvPr/>
        </p:nvCxnSpPr>
        <p:spPr>
          <a:xfrm flipV="1">
            <a:off x="4541621" y="2884479"/>
            <a:ext cx="657240" cy="878362"/>
          </a:xfrm>
          <a:prstGeom prst="straightConnector1">
            <a:avLst/>
          </a:prstGeom>
          <a:ln>
            <a:solidFill>
              <a:srgbClr val="0060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9" idx="0"/>
            <a:endCxn id="28" idx="2"/>
          </p:cNvCxnSpPr>
          <p:nvPr/>
        </p:nvCxnSpPr>
        <p:spPr>
          <a:xfrm flipV="1">
            <a:off x="4541621" y="2884479"/>
            <a:ext cx="2525741" cy="878362"/>
          </a:xfrm>
          <a:prstGeom prst="straightConnector1">
            <a:avLst/>
          </a:prstGeom>
          <a:ln>
            <a:solidFill>
              <a:srgbClr val="0060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20287" y="1797091"/>
            <a:ext cx="2865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Lonely SNPs [no LD]</a:t>
            </a:r>
          </a:p>
        </p:txBody>
      </p:sp>
      <p:cxnSp>
        <p:nvCxnSpPr>
          <p:cNvPr id="34" name="Straight Arrow Connector 33"/>
          <p:cNvCxnSpPr>
            <a:stCxn id="33" idx="2"/>
          </p:cNvCxnSpPr>
          <p:nvPr/>
        </p:nvCxnSpPr>
        <p:spPr>
          <a:xfrm flipH="1">
            <a:off x="4343401" y="2258756"/>
            <a:ext cx="909730" cy="397124"/>
          </a:xfrm>
          <a:prstGeom prst="straightConnector1">
            <a:avLst/>
          </a:prstGeom>
          <a:ln>
            <a:solidFill>
              <a:srgbClr val="0060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3" idx="2"/>
          </p:cNvCxnSpPr>
          <p:nvPr/>
        </p:nvCxnSpPr>
        <p:spPr>
          <a:xfrm>
            <a:off x="5253131" y="2258756"/>
            <a:ext cx="800007" cy="397124"/>
          </a:xfrm>
          <a:prstGeom prst="straightConnector1">
            <a:avLst/>
          </a:prstGeom>
          <a:ln>
            <a:solidFill>
              <a:srgbClr val="0060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Line 60"/>
          <p:cNvSpPr>
            <a:spLocks noChangeShapeType="1"/>
          </p:cNvSpPr>
          <p:nvPr/>
        </p:nvSpPr>
        <p:spPr bwMode="auto">
          <a:xfrm>
            <a:off x="4344151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40" name="Line 65"/>
          <p:cNvSpPr>
            <a:spLocks noChangeShapeType="1"/>
          </p:cNvSpPr>
          <p:nvPr/>
        </p:nvSpPr>
        <p:spPr bwMode="auto">
          <a:xfrm>
            <a:off x="6053889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23" y="1177945"/>
            <a:ext cx="2198077" cy="10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2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 animBg="1"/>
      <p:bldP spid="4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3B8CAE-108F-8E4D-98E9-672915E0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 Hub practical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C4BBFA-EF8F-6745-8A0C-24C1C7BB4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0891"/>
            <a:ext cx="8229600" cy="18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318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3B8CAE-108F-8E4D-98E9-672915E0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center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C4BBFA-EF8F-6745-8A0C-24C1C7BB4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0891"/>
            <a:ext cx="8229600" cy="1888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1D43AF-39C8-5A4A-B084-73293F05CFB9}"/>
              </a:ext>
            </a:extLst>
          </p:cNvPr>
          <p:cNvSpPr txBox="1"/>
          <p:nvPr/>
        </p:nvSpPr>
        <p:spPr>
          <a:xfrm>
            <a:off x="477672" y="3507475"/>
            <a:ext cx="806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Running your results through LD-score genetic correlation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0671589C-3E92-A940-8559-2551F80D7415}"/>
              </a:ext>
            </a:extLst>
          </p:cNvPr>
          <p:cNvSpPr/>
          <p:nvPr/>
        </p:nvSpPr>
        <p:spPr>
          <a:xfrm>
            <a:off x="416256" y="1897039"/>
            <a:ext cx="2804615" cy="132383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724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4D13-A3BA-7D4C-8586-EAB0733D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center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CA4FCB-F1FE-5742-9C63-57981C822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654" y="699551"/>
            <a:ext cx="8229600" cy="1962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7E1C54-D1F6-C442-9100-640CAB37C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0724"/>
            <a:ext cx="9144000" cy="24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969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A07B-9DEE-4E43-83A5-04EE05B24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Uploading your own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3AC744-F226-5749-81AE-64BE3BA09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1203349"/>
            <a:ext cx="7472149" cy="38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329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85E36-BDAB-1A44-B8E9-D73D2E59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your traits to compare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20F5C6-2702-AB4F-9353-9968A4A52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71588"/>
            <a:ext cx="8195481" cy="381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929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3B8CAE-108F-8E4D-98E9-672915E0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center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C4BBFA-EF8F-6745-8A0C-24C1C7BB4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0891"/>
            <a:ext cx="8229600" cy="1888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1D43AF-39C8-5A4A-B084-73293F05CFB9}"/>
              </a:ext>
            </a:extLst>
          </p:cNvPr>
          <p:cNvSpPr txBox="1"/>
          <p:nvPr/>
        </p:nvSpPr>
        <p:spPr>
          <a:xfrm>
            <a:off x="477672" y="3507475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Browse previously generated results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B2F46C1-4949-8F4F-997F-094557D4E9BE}"/>
              </a:ext>
            </a:extLst>
          </p:cNvPr>
          <p:cNvSpPr/>
          <p:nvPr/>
        </p:nvSpPr>
        <p:spPr>
          <a:xfrm>
            <a:off x="3132166" y="1897039"/>
            <a:ext cx="2804615" cy="132383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11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BF53C-A16E-8046-82A3-F59C5B48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Heritability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897BCE-CB54-8942-93CB-A3E86C1E0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178" y="1271588"/>
            <a:ext cx="7883644" cy="381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9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4DF15-A1B7-8E43-8EFB-FD2DFBFC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correlation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251860-7C12-1448-A153-45539B85B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957"/>
          <a:stretch/>
        </p:blipFill>
        <p:spPr>
          <a:xfrm>
            <a:off x="1293126" y="1169234"/>
            <a:ext cx="6557749" cy="37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857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3B8CAE-108F-8E4D-98E9-672915E0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 Hub practical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C4BBFA-EF8F-6745-8A0C-24C1C7BB4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0891"/>
            <a:ext cx="8229600" cy="1888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1D43AF-39C8-5A4A-B084-73293F05CFB9}"/>
              </a:ext>
            </a:extLst>
          </p:cNvPr>
          <p:cNvSpPr txBox="1"/>
          <p:nvPr/>
        </p:nvSpPr>
        <p:spPr>
          <a:xfrm>
            <a:off x="477672" y="3507475"/>
            <a:ext cx="5514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Sharing and exchanging GWAS results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17D8ED12-1B51-CA44-8522-911419240C39}"/>
              </a:ext>
            </a:extLst>
          </p:cNvPr>
          <p:cNvSpPr/>
          <p:nvPr/>
        </p:nvSpPr>
        <p:spPr>
          <a:xfrm>
            <a:off x="5855480" y="1897039"/>
            <a:ext cx="2804615" cy="132383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466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F51DD-248C-FE49-9B75-E46EB841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results or share your own!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6DCD1-8D29-8345-875A-29AB88F3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197"/>
            <a:ext cx="9144000" cy="24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4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LD shape association?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74750" y="2808280"/>
            <a:ext cx="6826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6" name="Line 51"/>
          <p:cNvSpPr>
            <a:spLocks noChangeShapeType="1"/>
          </p:cNvSpPr>
          <p:nvPr/>
        </p:nvSpPr>
        <p:spPr bwMode="auto">
          <a:xfrm>
            <a:off x="1252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7" name="Line 52"/>
          <p:cNvSpPr>
            <a:spLocks noChangeShapeType="1"/>
          </p:cNvSpPr>
          <p:nvPr/>
        </p:nvSpPr>
        <p:spPr bwMode="auto">
          <a:xfrm>
            <a:off x="1600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8" name="Line 53"/>
          <p:cNvSpPr>
            <a:spLocks noChangeShapeType="1"/>
          </p:cNvSpPr>
          <p:nvPr/>
        </p:nvSpPr>
        <p:spPr bwMode="auto">
          <a:xfrm>
            <a:off x="1938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9" name="Line 54"/>
          <p:cNvSpPr>
            <a:spLocks noChangeShapeType="1"/>
          </p:cNvSpPr>
          <p:nvPr/>
        </p:nvSpPr>
        <p:spPr bwMode="auto">
          <a:xfrm>
            <a:off x="2286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0" name="Line 55"/>
          <p:cNvSpPr>
            <a:spLocks noChangeShapeType="1"/>
          </p:cNvSpPr>
          <p:nvPr/>
        </p:nvSpPr>
        <p:spPr bwMode="auto">
          <a:xfrm>
            <a:off x="26241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1" name="Line 56"/>
          <p:cNvSpPr>
            <a:spLocks noChangeShapeType="1"/>
          </p:cNvSpPr>
          <p:nvPr/>
        </p:nvSpPr>
        <p:spPr bwMode="auto">
          <a:xfrm>
            <a:off x="2971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2" name="Line 57"/>
          <p:cNvSpPr>
            <a:spLocks noChangeShapeType="1"/>
          </p:cNvSpPr>
          <p:nvPr/>
        </p:nvSpPr>
        <p:spPr bwMode="auto">
          <a:xfrm>
            <a:off x="33099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>
            <a:off x="3657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4" name="Line 59"/>
          <p:cNvSpPr>
            <a:spLocks noChangeShapeType="1"/>
          </p:cNvSpPr>
          <p:nvPr/>
        </p:nvSpPr>
        <p:spPr bwMode="auto">
          <a:xfrm>
            <a:off x="3995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43434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6" name="Line 61"/>
          <p:cNvSpPr>
            <a:spLocks noChangeShapeType="1"/>
          </p:cNvSpPr>
          <p:nvPr/>
        </p:nvSpPr>
        <p:spPr bwMode="auto">
          <a:xfrm>
            <a:off x="4681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7" name="Line 62"/>
          <p:cNvSpPr>
            <a:spLocks noChangeShapeType="1"/>
          </p:cNvSpPr>
          <p:nvPr/>
        </p:nvSpPr>
        <p:spPr bwMode="auto">
          <a:xfrm>
            <a:off x="5029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8" name="Line 63"/>
          <p:cNvSpPr>
            <a:spLocks noChangeShapeType="1"/>
          </p:cNvSpPr>
          <p:nvPr/>
        </p:nvSpPr>
        <p:spPr bwMode="auto">
          <a:xfrm>
            <a:off x="5367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9" name="Line 64"/>
          <p:cNvSpPr>
            <a:spLocks noChangeShapeType="1"/>
          </p:cNvSpPr>
          <p:nvPr/>
        </p:nvSpPr>
        <p:spPr bwMode="auto">
          <a:xfrm>
            <a:off x="5715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0" name="Line 65"/>
          <p:cNvSpPr>
            <a:spLocks noChangeShapeType="1"/>
          </p:cNvSpPr>
          <p:nvPr/>
        </p:nvSpPr>
        <p:spPr bwMode="auto">
          <a:xfrm>
            <a:off x="60531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1" name="Line 66"/>
          <p:cNvSpPr>
            <a:spLocks noChangeShapeType="1"/>
          </p:cNvSpPr>
          <p:nvPr/>
        </p:nvSpPr>
        <p:spPr bwMode="auto">
          <a:xfrm>
            <a:off x="6400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2" name="Line 82"/>
          <p:cNvSpPr>
            <a:spLocks noChangeShapeType="1"/>
          </p:cNvSpPr>
          <p:nvPr/>
        </p:nvSpPr>
        <p:spPr bwMode="auto">
          <a:xfrm>
            <a:off x="6705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3" name="Line 83"/>
          <p:cNvSpPr>
            <a:spLocks noChangeShapeType="1"/>
          </p:cNvSpPr>
          <p:nvPr/>
        </p:nvSpPr>
        <p:spPr bwMode="auto">
          <a:xfrm>
            <a:off x="7043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4" name="Line 84"/>
          <p:cNvSpPr>
            <a:spLocks noChangeShapeType="1"/>
          </p:cNvSpPr>
          <p:nvPr/>
        </p:nvSpPr>
        <p:spPr bwMode="auto">
          <a:xfrm>
            <a:off x="73914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5" name="Line 85"/>
          <p:cNvSpPr>
            <a:spLocks noChangeShapeType="1"/>
          </p:cNvSpPr>
          <p:nvPr/>
        </p:nvSpPr>
        <p:spPr bwMode="auto">
          <a:xfrm>
            <a:off x="7729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4750" y="2655880"/>
            <a:ext cx="2979590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10427" y="2655879"/>
            <a:ext cx="1376867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29607" y="2652120"/>
            <a:ext cx="1675509" cy="232359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000" y="145050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LD blocks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9214" y="1143192"/>
            <a:ext cx="219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Lonely SNPs [no LD]</a:t>
            </a:r>
          </a:p>
        </p:txBody>
      </p:sp>
      <p:sp>
        <p:nvSpPr>
          <p:cNvPr id="39" name="Line 60"/>
          <p:cNvSpPr>
            <a:spLocks noChangeShapeType="1"/>
          </p:cNvSpPr>
          <p:nvPr/>
        </p:nvSpPr>
        <p:spPr bwMode="auto">
          <a:xfrm>
            <a:off x="4344151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40" name="Line 65"/>
          <p:cNvSpPr>
            <a:spLocks noChangeShapeType="1"/>
          </p:cNvSpPr>
          <p:nvPr/>
        </p:nvSpPr>
        <p:spPr bwMode="auto">
          <a:xfrm>
            <a:off x="6053889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36" name="Line 60"/>
          <p:cNvSpPr>
            <a:spLocks noChangeShapeType="1"/>
          </p:cNvSpPr>
          <p:nvPr/>
        </p:nvSpPr>
        <p:spPr bwMode="auto">
          <a:xfrm>
            <a:off x="259839" y="119800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3861" y="1547864"/>
            <a:ext cx="265786" cy="233755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436" y="1775602"/>
            <a:ext cx="338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*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9646" y="1772143"/>
            <a:ext cx="168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Causal variants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31194" y="2449221"/>
            <a:ext cx="463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/>
                <a:cs typeface="Cambria"/>
              </a:rPr>
              <a:t>*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3354768"/>
            <a:ext cx="1700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Association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11178" y="3376883"/>
            <a:ext cx="1376867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cxnSp>
        <p:nvCxnSpPr>
          <p:cNvPr id="49" name="Straight Arrow Connector 48"/>
          <p:cNvCxnSpPr>
            <a:stCxn id="27" idx="2"/>
            <a:endCxn id="47" idx="0"/>
          </p:cNvCxnSpPr>
          <p:nvPr/>
        </p:nvCxnSpPr>
        <p:spPr>
          <a:xfrm>
            <a:off x="5198861" y="2884479"/>
            <a:ext cx="751" cy="492404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69646" y="4217150"/>
            <a:ext cx="849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All markers correlated with a causal variant show association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23" y="1177945"/>
            <a:ext cx="2198077" cy="10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LD shape association?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74750" y="2808280"/>
            <a:ext cx="6826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6" name="Line 51"/>
          <p:cNvSpPr>
            <a:spLocks noChangeShapeType="1"/>
          </p:cNvSpPr>
          <p:nvPr/>
        </p:nvSpPr>
        <p:spPr bwMode="auto">
          <a:xfrm>
            <a:off x="1252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7" name="Line 52"/>
          <p:cNvSpPr>
            <a:spLocks noChangeShapeType="1"/>
          </p:cNvSpPr>
          <p:nvPr/>
        </p:nvSpPr>
        <p:spPr bwMode="auto">
          <a:xfrm>
            <a:off x="1600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8" name="Line 53"/>
          <p:cNvSpPr>
            <a:spLocks noChangeShapeType="1"/>
          </p:cNvSpPr>
          <p:nvPr/>
        </p:nvSpPr>
        <p:spPr bwMode="auto">
          <a:xfrm>
            <a:off x="1938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9" name="Line 54"/>
          <p:cNvSpPr>
            <a:spLocks noChangeShapeType="1"/>
          </p:cNvSpPr>
          <p:nvPr/>
        </p:nvSpPr>
        <p:spPr bwMode="auto">
          <a:xfrm>
            <a:off x="2286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0" name="Line 55"/>
          <p:cNvSpPr>
            <a:spLocks noChangeShapeType="1"/>
          </p:cNvSpPr>
          <p:nvPr/>
        </p:nvSpPr>
        <p:spPr bwMode="auto">
          <a:xfrm>
            <a:off x="26241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1" name="Line 56"/>
          <p:cNvSpPr>
            <a:spLocks noChangeShapeType="1"/>
          </p:cNvSpPr>
          <p:nvPr/>
        </p:nvSpPr>
        <p:spPr bwMode="auto">
          <a:xfrm>
            <a:off x="2971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2" name="Line 57"/>
          <p:cNvSpPr>
            <a:spLocks noChangeShapeType="1"/>
          </p:cNvSpPr>
          <p:nvPr/>
        </p:nvSpPr>
        <p:spPr bwMode="auto">
          <a:xfrm>
            <a:off x="33099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>
            <a:off x="3657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4" name="Line 59"/>
          <p:cNvSpPr>
            <a:spLocks noChangeShapeType="1"/>
          </p:cNvSpPr>
          <p:nvPr/>
        </p:nvSpPr>
        <p:spPr bwMode="auto">
          <a:xfrm>
            <a:off x="3995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43434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6" name="Line 61"/>
          <p:cNvSpPr>
            <a:spLocks noChangeShapeType="1"/>
          </p:cNvSpPr>
          <p:nvPr/>
        </p:nvSpPr>
        <p:spPr bwMode="auto">
          <a:xfrm>
            <a:off x="4681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7" name="Line 62"/>
          <p:cNvSpPr>
            <a:spLocks noChangeShapeType="1"/>
          </p:cNvSpPr>
          <p:nvPr/>
        </p:nvSpPr>
        <p:spPr bwMode="auto">
          <a:xfrm>
            <a:off x="5029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8" name="Line 63"/>
          <p:cNvSpPr>
            <a:spLocks noChangeShapeType="1"/>
          </p:cNvSpPr>
          <p:nvPr/>
        </p:nvSpPr>
        <p:spPr bwMode="auto">
          <a:xfrm>
            <a:off x="5367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9" name="Line 64"/>
          <p:cNvSpPr>
            <a:spLocks noChangeShapeType="1"/>
          </p:cNvSpPr>
          <p:nvPr/>
        </p:nvSpPr>
        <p:spPr bwMode="auto">
          <a:xfrm>
            <a:off x="5715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0" name="Line 65"/>
          <p:cNvSpPr>
            <a:spLocks noChangeShapeType="1"/>
          </p:cNvSpPr>
          <p:nvPr/>
        </p:nvSpPr>
        <p:spPr bwMode="auto">
          <a:xfrm>
            <a:off x="60531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1" name="Line 66"/>
          <p:cNvSpPr>
            <a:spLocks noChangeShapeType="1"/>
          </p:cNvSpPr>
          <p:nvPr/>
        </p:nvSpPr>
        <p:spPr bwMode="auto">
          <a:xfrm>
            <a:off x="6400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2" name="Line 82"/>
          <p:cNvSpPr>
            <a:spLocks noChangeShapeType="1"/>
          </p:cNvSpPr>
          <p:nvPr/>
        </p:nvSpPr>
        <p:spPr bwMode="auto">
          <a:xfrm>
            <a:off x="6705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3" name="Line 83"/>
          <p:cNvSpPr>
            <a:spLocks noChangeShapeType="1"/>
          </p:cNvSpPr>
          <p:nvPr/>
        </p:nvSpPr>
        <p:spPr bwMode="auto">
          <a:xfrm>
            <a:off x="7043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4" name="Line 84"/>
          <p:cNvSpPr>
            <a:spLocks noChangeShapeType="1"/>
          </p:cNvSpPr>
          <p:nvPr/>
        </p:nvSpPr>
        <p:spPr bwMode="auto">
          <a:xfrm>
            <a:off x="73914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5" name="Line 85"/>
          <p:cNvSpPr>
            <a:spLocks noChangeShapeType="1"/>
          </p:cNvSpPr>
          <p:nvPr/>
        </p:nvSpPr>
        <p:spPr bwMode="auto">
          <a:xfrm>
            <a:off x="7729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4750" y="2655880"/>
            <a:ext cx="2979590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10427" y="2655879"/>
            <a:ext cx="1376867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29607" y="2652120"/>
            <a:ext cx="1675509" cy="232359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000" y="145050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LD blocks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9214" y="1143192"/>
            <a:ext cx="219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Lonely SNPs [no LD]</a:t>
            </a:r>
          </a:p>
        </p:txBody>
      </p:sp>
      <p:sp>
        <p:nvSpPr>
          <p:cNvPr id="39" name="Line 60"/>
          <p:cNvSpPr>
            <a:spLocks noChangeShapeType="1"/>
          </p:cNvSpPr>
          <p:nvPr/>
        </p:nvSpPr>
        <p:spPr bwMode="auto">
          <a:xfrm>
            <a:off x="4344151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40" name="Line 65"/>
          <p:cNvSpPr>
            <a:spLocks noChangeShapeType="1"/>
          </p:cNvSpPr>
          <p:nvPr/>
        </p:nvSpPr>
        <p:spPr bwMode="auto">
          <a:xfrm>
            <a:off x="6053889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36" name="Line 60"/>
          <p:cNvSpPr>
            <a:spLocks noChangeShapeType="1"/>
          </p:cNvSpPr>
          <p:nvPr/>
        </p:nvSpPr>
        <p:spPr bwMode="auto">
          <a:xfrm>
            <a:off x="259839" y="119800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3861" y="1547864"/>
            <a:ext cx="265786" cy="233755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436" y="1775602"/>
            <a:ext cx="338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*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9646" y="1772143"/>
            <a:ext cx="168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Causal variants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39300" y="2449221"/>
            <a:ext cx="463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/>
                <a:cs typeface="Cambria"/>
              </a:rPr>
              <a:t>*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3354768"/>
            <a:ext cx="1700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Association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345832" y="2884479"/>
            <a:ext cx="751" cy="492404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69646" y="4217150"/>
            <a:ext cx="7044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Lonely SNPs only show association if they are causal</a:t>
            </a:r>
          </a:p>
        </p:txBody>
      </p:sp>
      <p:sp>
        <p:nvSpPr>
          <p:cNvPr id="42" name="Line 65"/>
          <p:cNvSpPr>
            <a:spLocks noChangeShapeType="1"/>
          </p:cNvSpPr>
          <p:nvPr/>
        </p:nvSpPr>
        <p:spPr bwMode="auto">
          <a:xfrm>
            <a:off x="4348580" y="3377656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23" y="1177945"/>
            <a:ext cx="2198077" cy="10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6" grpId="0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under </a:t>
            </a:r>
            <a:r>
              <a:rPr lang="en-US" dirty="0" err="1"/>
              <a:t>polygenicity</a:t>
            </a:r>
            <a:r>
              <a:rPr lang="en-US" dirty="0"/>
              <a:t>?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74750" y="2808280"/>
            <a:ext cx="6826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6" name="Line 51"/>
          <p:cNvSpPr>
            <a:spLocks noChangeShapeType="1"/>
          </p:cNvSpPr>
          <p:nvPr/>
        </p:nvSpPr>
        <p:spPr bwMode="auto">
          <a:xfrm>
            <a:off x="1252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7" name="Line 52"/>
          <p:cNvSpPr>
            <a:spLocks noChangeShapeType="1"/>
          </p:cNvSpPr>
          <p:nvPr/>
        </p:nvSpPr>
        <p:spPr bwMode="auto">
          <a:xfrm>
            <a:off x="1600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8" name="Line 53"/>
          <p:cNvSpPr>
            <a:spLocks noChangeShapeType="1"/>
          </p:cNvSpPr>
          <p:nvPr/>
        </p:nvSpPr>
        <p:spPr bwMode="auto">
          <a:xfrm>
            <a:off x="1938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9" name="Line 54"/>
          <p:cNvSpPr>
            <a:spLocks noChangeShapeType="1"/>
          </p:cNvSpPr>
          <p:nvPr/>
        </p:nvSpPr>
        <p:spPr bwMode="auto">
          <a:xfrm>
            <a:off x="2286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0" name="Line 55"/>
          <p:cNvSpPr>
            <a:spLocks noChangeShapeType="1"/>
          </p:cNvSpPr>
          <p:nvPr/>
        </p:nvSpPr>
        <p:spPr bwMode="auto">
          <a:xfrm>
            <a:off x="26241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1" name="Line 56"/>
          <p:cNvSpPr>
            <a:spLocks noChangeShapeType="1"/>
          </p:cNvSpPr>
          <p:nvPr/>
        </p:nvSpPr>
        <p:spPr bwMode="auto">
          <a:xfrm>
            <a:off x="2971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2" name="Line 57"/>
          <p:cNvSpPr>
            <a:spLocks noChangeShapeType="1"/>
          </p:cNvSpPr>
          <p:nvPr/>
        </p:nvSpPr>
        <p:spPr bwMode="auto">
          <a:xfrm>
            <a:off x="33099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>
            <a:off x="3657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4" name="Line 59"/>
          <p:cNvSpPr>
            <a:spLocks noChangeShapeType="1"/>
          </p:cNvSpPr>
          <p:nvPr/>
        </p:nvSpPr>
        <p:spPr bwMode="auto">
          <a:xfrm>
            <a:off x="3995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4343400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6" name="Line 61"/>
          <p:cNvSpPr>
            <a:spLocks noChangeShapeType="1"/>
          </p:cNvSpPr>
          <p:nvPr/>
        </p:nvSpPr>
        <p:spPr bwMode="auto">
          <a:xfrm>
            <a:off x="4681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7" name="Line 62"/>
          <p:cNvSpPr>
            <a:spLocks noChangeShapeType="1"/>
          </p:cNvSpPr>
          <p:nvPr/>
        </p:nvSpPr>
        <p:spPr bwMode="auto">
          <a:xfrm>
            <a:off x="50292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8" name="Line 63"/>
          <p:cNvSpPr>
            <a:spLocks noChangeShapeType="1"/>
          </p:cNvSpPr>
          <p:nvPr/>
        </p:nvSpPr>
        <p:spPr bwMode="auto">
          <a:xfrm>
            <a:off x="53673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19" name="Line 64"/>
          <p:cNvSpPr>
            <a:spLocks noChangeShapeType="1"/>
          </p:cNvSpPr>
          <p:nvPr/>
        </p:nvSpPr>
        <p:spPr bwMode="auto">
          <a:xfrm>
            <a:off x="57150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0" name="Line 65"/>
          <p:cNvSpPr>
            <a:spLocks noChangeShapeType="1"/>
          </p:cNvSpPr>
          <p:nvPr/>
        </p:nvSpPr>
        <p:spPr bwMode="auto">
          <a:xfrm>
            <a:off x="6053138" y="2655880"/>
            <a:ext cx="0" cy="228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1" name="Line 66"/>
          <p:cNvSpPr>
            <a:spLocks noChangeShapeType="1"/>
          </p:cNvSpPr>
          <p:nvPr/>
        </p:nvSpPr>
        <p:spPr bwMode="auto">
          <a:xfrm>
            <a:off x="64008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2" name="Line 82"/>
          <p:cNvSpPr>
            <a:spLocks noChangeShapeType="1"/>
          </p:cNvSpPr>
          <p:nvPr/>
        </p:nvSpPr>
        <p:spPr bwMode="auto">
          <a:xfrm>
            <a:off x="67056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3" name="Line 83"/>
          <p:cNvSpPr>
            <a:spLocks noChangeShapeType="1"/>
          </p:cNvSpPr>
          <p:nvPr/>
        </p:nvSpPr>
        <p:spPr bwMode="auto">
          <a:xfrm>
            <a:off x="70437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4" name="Line 84"/>
          <p:cNvSpPr>
            <a:spLocks noChangeShapeType="1"/>
          </p:cNvSpPr>
          <p:nvPr/>
        </p:nvSpPr>
        <p:spPr bwMode="auto">
          <a:xfrm>
            <a:off x="7391400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5" name="Line 85"/>
          <p:cNvSpPr>
            <a:spLocks noChangeShapeType="1"/>
          </p:cNvSpPr>
          <p:nvPr/>
        </p:nvSpPr>
        <p:spPr bwMode="auto">
          <a:xfrm>
            <a:off x="7729538" y="2655880"/>
            <a:ext cx="0" cy="228600"/>
          </a:xfrm>
          <a:prstGeom prst="line">
            <a:avLst/>
          </a:prstGeom>
          <a:noFill/>
          <a:ln w="57150">
            <a:solidFill>
              <a:srgbClr val="FF6A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4750" y="2655880"/>
            <a:ext cx="2979590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10427" y="2655879"/>
            <a:ext cx="1376867" cy="228600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29607" y="2652120"/>
            <a:ext cx="1675509" cy="232359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000" y="145050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LD blocks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9214" y="1143192"/>
            <a:ext cx="219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Lonely SNPs [no LD]</a:t>
            </a:r>
          </a:p>
        </p:txBody>
      </p:sp>
      <p:sp>
        <p:nvSpPr>
          <p:cNvPr id="39" name="Line 60"/>
          <p:cNvSpPr>
            <a:spLocks noChangeShapeType="1"/>
          </p:cNvSpPr>
          <p:nvPr/>
        </p:nvSpPr>
        <p:spPr bwMode="auto">
          <a:xfrm>
            <a:off x="4344151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40" name="Line 65"/>
          <p:cNvSpPr>
            <a:spLocks noChangeShapeType="1"/>
          </p:cNvSpPr>
          <p:nvPr/>
        </p:nvSpPr>
        <p:spPr bwMode="auto">
          <a:xfrm>
            <a:off x="6053889" y="265665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36" name="Line 60"/>
          <p:cNvSpPr>
            <a:spLocks noChangeShapeType="1"/>
          </p:cNvSpPr>
          <p:nvPr/>
        </p:nvSpPr>
        <p:spPr bwMode="auto">
          <a:xfrm>
            <a:off x="259839" y="1198001"/>
            <a:ext cx="0" cy="228600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/>
              <a:cs typeface="Cambri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3861" y="1547864"/>
            <a:ext cx="265786" cy="233755"/>
          </a:xfrm>
          <a:prstGeom prst="rect">
            <a:avLst/>
          </a:prstGeom>
          <a:solidFill>
            <a:srgbClr val="1D63B3">
              <a:alpha val="32000"/>
            </a:srgbClr>
          </a:solidFill>
          <a:ln>
            <a:solidFill>
              <a:srgbClr val="0060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/>
              <a:cs typeface="Cambri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436" y="1775602"/>
            <a:ext cx="338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/>
                <a:cs typeface="Cambria"/>
              </a:rPr>
              <a:t>*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9646" y="1772143"/>
            <a:ext cx="168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Causal variants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6348" y="3193647"/>
            <a:ext cx="9049218" cy="1793377"/>
          </a:xfrm>
          <a:prstGeom prst="roundRect">
            <a:avLst/>
          </a:prstGeom>
          <a:solidFill>
            <a:srgbClr val="174B8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mbria"/>
                <a:cs typeface="Cambria"/>
              </a:rPr>
              <a:t>Assuming a uniform prior, we see SNPs with more LD friends showing more association</a:t>
            </a:r>
          </a:p>
          <a:p>
            <a:endParaRPr lang="en-US" sz="2400" dirty="0">
              <a:latin typeface="Cambria"/>
              <a:cs typeface="Cambria"/>
            </a:endParaRPr>
          </a:p>
          <a:p>
            <a:r>
              <a:rPr lang="en-US" sz="2400" dirty="0">
                <a:latin typeface="Cambria"/>
                <a:cs typeface="Cambria"/>
              </a:rPr>
              <a:t>The more you tag, the more likely you are to tag a causal variant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23" y="1177945"/>
            <a:ext cx="2198077" cy="10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theme/theme1.xml><?xml version="1.0" encoding="utf-8"?>
<a:theme xmlns:a="http://schemas.openxmlformats.org/drawingml/2006/main" name="BroadPowerpointTemplate_2014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7500</TotalTime>
  <Words>1667</Words>
  <Application>Microsoft Macintosh PowerPoint</Application>
  <PresentationFormat>On-screen Show (16:9)</PresentationFormat>
  <Paragraphs>486</Paragraphs>
  <Slides>69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Arial</vt:lpstr>
      <vt:lpstr>Calibri</vt:lpstr>
      <vt:lpstr>Calisto MT</vt:lpstr>
      <vt:lpstr>Cambria</vt:lpstr>
      <vt:lpstr>Geneva</vt:lpstr>
      <vt:lpstr>GillSans</vt:lpstr>
      <vt:lpstr>BroadPowerpointTemplate_2014</vt:lpstr>
      <vt:lpstr>Document</vt:lpstr>
      <vt:lpstr>Genetic correlation and LD Score Regression</vt:lpstr>
      <vt:lpstr>    Francis Galton     Twin and family studies</vt:lpstr>
      <vt:lpstr>GREML/GCTA</vt:lpstr>
      <vt:lpstr>LD Score regression</vt:lpstr>
      <vt:lpstr>How does LD shape association?</vt:lpstr>
      <vt:lpstr>How does LD shape association?</vt:lpstr>
      <vt:lpstr>How does LD shape association?</vt:lpstr>
      <vt:lpstr>How does LD shape association?</vt:lpstr>
      <vt:lpstr>What happens under polygenicity?</vt:lpstr>
      <vt:lpstr>Simulated polygenic architecture Lambda = 1.30 LD score intercept = 1.02 </vt:lpstr>
      <vt:lpstr>What happens under stratification?</vt:lpstr>
      <vt:lpstr>UK controls versus Sweden controls Lambda = 1.30 LD score intercept = 1.32  </vt:lpstr>
      <vt:lpstr>PGC Schizophrenia</vt:lpstr>
      <vt:lpstr>LD Score regression </vt:lpstr>
      <vt:lpstr>Questions for the audience</vt:lpstr>
      <vt:lpstr>PowerPoint Presentation</vt:lpstr>
      <vt:lpstr>GWAS of UK Biobank</vt:lpstr>
      <vt:lpstr>PowerPoint Presentation</vt:lpstr>
      <vt:lpstr>Example self-report</vt:lpstr>
      <vt:lpstr>PHESANT!</vt:lpstr>
      <vt:lpstr>What’s on the array?</vt:lpstr>
      <vt:lpstr>Round 1 GWAS</vt:lpstr>
      <vt:lpstr>GWASbot! </vt:lpstr>
      <vt:lpstr>Heritability at scale!</vt:lpstr>
      <vt:lpstr>PowerPoint Presentation</vt:lpstr>
      <vt:lpstr>How do round 2 ldsc results compare?</vt:lpstr>
      <vt:lpstr>PowerPoint Presentation</vt:lpstr>
      <vt:lpstr>Let’s look at heritability</vt:lpstr>
      <vt:lpstr>What about sex-specific effects?</vt:lpstr>
      <vt:lpstr>Strong h2 observed in both sexes</vt:lpstr>
      <vt:lpstr>Is h2 equal across sexes?</vt:lpstr>
      <vt:lpstr>Functional partitioning</vt:lpstr>
      <vt:lpstr>Functional partitioning</vt:lpstr>
      <vt:lpstr>Annotations</vt:lpstr>
      <vt:lpstr>Datasets for GWAS Selected for a Z&gt;7 for h2</vt:lpstr>
      <vt:lpstr>Average enrichments per class Collapsed results across 17 traits</vt:lpstr>
      <vt:lpstr>Specific trait enrichments</vt:lpstr>
      <vt:lpstr>Cell type enrichments</vt:lpstr>
      <vt:lpstr>PowerPoint Presentation</vt:lpstr>
      <vt:lpstr>Potential sources of genetic correlation</vt:lpstr>
      <vt:lpstr>LD Score regression  Genetic correlation</vt:lpstr>
      <vt:lpstr>LD Score regression  Genetic correlation</vt:lpstr>
      <vt:lpstr>LD Score regression  Genetic correlation</vt:lpstr>
      <vt:lpstr>LD Score regression  Genetic correlation</vt:lpstr>
      <vt:lpstr>LD Score regression  Genetic correlation</vt:lpstr>
      <vt:lpstr>PowerPoint Presentation</vt:lpstr>
      <vt:lpstr>Univariate heritability from common variation</vt:lpstr>
      <vt:lpstr>Brainstorm – within psychiatry</vt:lpstr>
      <vt:lpstr>Brainstorm within neurology</vt:lpstr>
      <vt:lpstr>Brainstorm – across neurology and psychiatry</vt:lpstr>
      <vt:lpstr>Brainstorm – take it further?</vt:lpstr>
      <vt:lpstr>Generalizations of genetic correlation</vt:lpstr>
      <vt:lpstr>Female (1) vs male (0) GWAS </vt:lpstr>
      <vt:lpstr>Differential ascertainment bias</vt:lpstr>
      <vt:lpstr>Male/Female genetic correlation</vt:lpstr>
      <vt:lpstr>Genetic correlation estimate between females and males</vt:lpstr>
      <vt:lpstr>Phenotypes with male/female rg significantly &lt; 1 (p &lt; 1e-5)</vt:lpstr>
      <vt:lpstr>PowerPoint Presentation</vt:lpstr>
      <vt:lpstr>You can do it yourself ldsc.broadinstitute.org</vt:lpstr>
      <vt:lpstr>LD Hub practical</vt:lpstr>
      <vt:lpstr>Test center</vt:lpstr>
      <vt:lpstr>Test center</vt:lpstr>
      <vt:lpstr>Uploading your own results</vt:lpstr>
      <vt:lpstr>Pick your traits to compare</vt:lpstr>
      <vt:lpstr>Lookup center</vt:lpstr>
      <vt:lpstr>Heritability </vt:lpstr>
      <vt:lpstr>Genetic correlation</vt:lpstr>
      <vt:lpstr>LD Hub practical</vt:lpstr>
      <vt:lpstr>Download results or share your own!</vt:lpstr>
    </vt:vector>
  </TitlesOfParts>
  <Company>Broad Institute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Broad Institute</dc:title>
  <dc:creator>Administrator</dc:creator>
  <cp:lastModifiedBy>Benjamin Neale</cp:lastModifiedBy>
  <cp:revision>95</cp:revision>
  <cp:lastPrinted>2010-08-06T15:34:32Z</cp:lastPrinted>
  <dcterms:created xsi:type="dcterms:W3CDTF">2011-02-18T22:33:11Z</dcterms:created>
  <dcterms:modified xsi:type="dcterms:W3CDTF">2019-03-06T14:45:04Z</dcterms:modified>
</cp:coreProperties>
</file>