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0"/>
  </p:notesMasterIdLst>
  <p:sldIdLst>
    <p:sldId id="256" r:id="rId2"/>
    <p:sldId id="306" r:id="rId3"/>
    <p:sldId id="305" r:id="rId4"/>
    <p:sldId id="314" r:id="rId5"/>
    <p:sldId id="316" r:id="rId6"/>
    <p:sldId id="317" r:id="rId7"/>
    <p:sldId id="318" r:id="rId8"/>
    <p:sldId id="307" r:id="rId9"/>
    <p:sldId id="259" r:id="rId10"/>
    <p:sldId id="260" r:id="rId11"/>
    <p:sldId id="261" r:id="rId12"/>
    <p:sldId id="334" r:id="rId13"/>
    <p:sldId id="321" r:id="rId14"/>
    <p:sldId id="308" r:id="rId15"/>
    <p:sldId id="338" r:id="rId16"/>
    <p:sldId id="313" r:id="rId17"/>
    <p:sldId id="377" r:id="rId18"/>
    <p:sldId id="326" r:id="rId19"/>
    <p:sldId id="369" r:id="rId20"/>
    <p:sldId id="379" r:id="rId21"/>
    <p:sldId id="370" r:id="rId22"/>
    <p:sldId id="323" r:id="rId23"/>
    <p:sldId id="378" r:id="rId24"/>
    <p:sldId id="327" r:id="rId25"/>
    <p:sldId id="325" r:id="rId26"/>
    <p:sldId id="386" r:id="rId27"/>
    <p:sldId id="388" r:id="rId28"/>
    <p:sldId id="389" r:id="rId29"/>
    <p:sldId id="390" r:id="rId30"/>
    <p:sldId id="391" r:id="rId31"/>
    <p:sldId id="392" r:id="rId32"/>
    <p:sldId id="393" r:id="rId33"/>
    <p:sldId id="333" r:id="rId34"/>
    <p:sldId id="332" r:id="rId35"/>
    <p:sldId id="339" r:id="rId36"/>
    <p:sldId id="342" r:id="rId37"/>
    <p:sldId id="343" r:id="rId38"/>
    <p:sldId id="344" r:id="rId39"/>
    <p:sldId id="394" r:id="rId40"/>
    <p:sldId id="341" r:id="rId41"/>
    <p:sldId id="345" r:id="rId42"/>
    <p:sldId id="348" r:id="rId43"/>
    <p:sldId id="349" r:id="rId44"/>
    <p:sldId id="350" r:id="rId45"/>
    <p:sldId id="380" r:id="rId46"/>
    <p:sldId id="258" r:id="rId47"/>
    <p:sldId id="397" r:id="rId48"/>
    <p:sldId id="382" r:id="rId49"/>
    <p:sldId id="395" r:id="rId50"/>
    <p:sldId id="383" r:id="rId51"/>
    <p:sldId id="262" r:id="rId52"/>
    <p:sldId id="263" r:id="rId53"/>
    <p:sldId id="385" r:id="rId54"/>
    <p:sldId id="405" r:id="rId55"/>
    <p:sldId id="406" r:id="rId56"/>
    <p:sldId id="407" r:id="rId57"/>
    <p:sldId id="408" r:id="rId58"/>
    <p:sldId id="409" r:id="rId59"/>
    <p:sldId id="264" r:id="rId60"/>
    <p:sldId id="396" r:id="rId61"/>
    <p:sldId id="403" r:id="rId62"/>
    <p:sldId id="265" r:id="rId63"/>
    <p:sldId id="311" r:id="rId64"/>
    <p:sldId id="398" r:id="rId65"/>
    <p:sldId id="399" r:id="rId66"/>
    <p:sldId id="400" r:id="rId67"/>
    <p:sldId id="401" r:id="rId68"/>
    <p:sldId id="40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99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09" y="1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00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062DB-9784-4B52-8F1F-591447F8248E}" type="datetimeFigureOut">
              <a:rPr lang="en-AU" smtClean="0"/>
              <a:t>6/03/2019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D430-C9D3-4F91-84D0-FA1060C2D9D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3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89BA74-934A-4D8C-B12D-DD0781652800}"/>
              </a:ext>
            </a:extLst>
          </p:cNvPr>
          <p:cNvSpPr/>
          <p:nvPr userDrawn="1"/>
        </p:nvSpPr>
        <p:spPr>
          <a:xfrm>
            <a:off x="457200" y="381000"/>
            <a:ext cx="82296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B9828-E7D6-4F9A-82A4-16651B3BC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8DC52-9059-47A2-B11E-DD698490D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68AAA-0D51-4565-968E-5922BA82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8C0BB-D643-417B-B67A-C3B2AE92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0325A-32CB-423F-B7E4-A80307D0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5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F72C-6EB2-4CE7-963A-0A19FFCD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5851C-F595-4B24-A19F-2453E7425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7F7B-267A-493A-BE7D-0461871D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23631-DD3F-493E-8A5D-F0357F85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7324-B069-4496-86A9-7965D9D9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4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C5E4A4-ADDE-4D04-82F6-D12E7002F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DA5EF-5603-4543-AF9F-660813641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66A72-A101-46E1-AE19-9E38EA65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E641-513B-40D5-841A-27E8B3DB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3DFF8-A7A8-497D-B9EF-7A8ACECE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6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09DF24-7067-49A9-8EE7-A1C9CCAA07D9}"/>
              </a:ext>
            </a:extLst>
          </p:cNvPr>
          <p:cNvSpPr/>
          <p:nvPr userDrawn="1"/>
        </p:nvSpPr>
        <p:spPr>
          <a:xfrm>
            <a:off x="457200" y="381000"/>
            <a:ext cx="82296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A0C07-3F54-4248-90D7-EAB4BE2C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160F-C935-4D68-8DA3-97752082B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F10E6-4624-4B02-9EDE-52B3B363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AD774-84D8-4BFA-8151-2F1CE06D4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2C1AF-2006-4536-88B2-3DE61A72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18D2-EA96-4607-AB66-D61BE425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308A0-9E03-4EB6-A2D3-80D0E9695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1D5E-449B-414E-AFA8-7078E96B0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D911A-D659-46A4-9AA8-0672A537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5F9F2-7F43-4EAB-9EA5-0983C837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38316-FA73-4EB0-8FE5-07A086D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13B5-D60D-473D-8B9F-6B09280BE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4F2EC-9722-4283-9D60-26AEC6FB3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E8925-97B4-413C-97AF-76CEBED3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473AD-3454-44BB-B7C6-FBD0BFA9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135B5-3629-460C-8336-2E0CFC4A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BE37-553D-4AEA-9331-60B642BC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71E2D-FD33-4F71-8763-745DFF7AC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A04AB-829D-401F-A24D-1886234D0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4434B5-D544-4D8A-AA16-8CD2B6C61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7708E-D18E-4C0B-A2D8-4909020EA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E40D3-15FD-4EEA-808C-D0209777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33069-3BFA-4253-8E2B-BC857C4D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61607-999E-40C8-B450-EE9D722D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3E3C-FFC0-46D1-B5F2-D589D90B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52252-B692-4919-BB47-781BC691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D114F-ABDB-4274-9CF9-7AE72C91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49559-9210-49BA-8E9F-9670CACA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D8C63-90A9-4F0E-8047-E3C37B91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382719-7105-473B-8776-23EB85E0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72F09-BCB8-4886-9C38-A664D57D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398C-68BC-498E-9727-61EBB6093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E07AA-BFE8-4548-9FEF-8CE92FEE4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B68AB-E35E-4D77-8609-3BB93A679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E5B9C-CDB3-4A2B-B0DC-98FA68B9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4E091-7067-4B86-8915-EA3290DA0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509C3-9610-4B75-9176-D75B4BDE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3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E50C7-E218-494F-A108-9DCB1D2D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7CFAB-BB50-41E7-8812-056B1065D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6CB10-160C-4873-94F6-8E908306C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CD2-279D-4054-B904-AABCAE89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D53-F943-48ED-9BE7-196A8EE66FFC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C0D0-9F95-4FEB-92D6-7CCD2CC8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A9AC-E511-43F9-BCE3-F3D93A07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2269-B921-4D54-A147-D7C20EE9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5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45B40E-B577-478F-A5CF-F35CD68D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CCB9-CCFF-4CFE-A073-A537CCAA4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8E7B7-30FF-489B-AEB1-E980F181F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3/6/2019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E99B-77E4-4EE1-8693-4B718CBEB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9881C-8C44-4CCE-9A50-962715F0E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2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Minimac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gen.stats.ox.ac.uk/impute/impute_v2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genome.sph.umich.edu/wiki/IMPUTE2:_1000_Genomes_Imputation_Cookboo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sph.umich.edu/wiki/Minimac3_Imputation_Cookboo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putation.sanger.ac.uk/" TargetMode="External"/><Relationship Id="rId4" Type="http://schemas.openxmlformats.org/officeDocument/2006/relationships/hyperlink" Target="https://imputationserver.sph.umich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A43CD8-37EA-4949-B3DE-0593116EC8B5}"/>
              </a:ext>
            </a:extLst>
          </p:cNvPr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Imputation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Sarah Medland</a:t>
            </a:r>
          </a:p>
          <a:p>
            <a:pPr algn="r"/>
            <a:r>
              <a:rPr lang="en-US" dirty="0"/>
              <a:t>Boulder 2019</a:t>
            </a:r>
          </a:p>
        </p:txBody>
      </p:sp>
    </p:spTree>
    <p:extLst>
      <p:ext uri="{BB962C8B-B14F-4D97-AF65-F5344CB8AC3E}">
        <p14:creationId xmlns:p14="http://schemas.microsoft.com/office/powerpoint/2010/main" val="95225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086600" cy="1143000"/>
          </a:xfrm>
        </p:spPr>
        <p:txBody>
          <a:bodyPr/>
          <a:lstStyle/>
          <a:p>
            <a:r>
              <a:rPr lang="en-AU" dirty="0" err="1"/>
              <a:t>minimac3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hlinkClick r:id="rId3"/>
              </a:rPr>
              <a:t>http://genome.sph.umich.edu/wiki/Minimac3</a:t>
            </a:r>
            <a:endParaRPr lang="en-AU" sz="1600" dirty="0"/>
          </a:p>
          <a:p>
            <a:r>
              <a:rPr lang="en-AU" sz="2800" dirty="0"/>
              <a:t>Built by </a:t>
            </a:r>
            <a:r>
              <a:rPr lang="en-AU" sz="2800" dirty="0" err="1"/>
              <a:t>Gonçalo</a:t>
            </a:r>
            <a:r>
              <a:rPr lang="en-AU" sz="2800" dirty="0"/>
              <a:t> </a:t>
            </a:r>
            <a:r>
              <a:rPr lang="en-AU" sz="2800" dirty="0" err="1"/>
              <a:t>Abecasis</a:t>
            </a:r>
            <a:r>
              <a:rPr lang="en-AU" sz="2800" dirty="0"/>
              <a:t>, Yun Li, Christian Fuchsberger and colleagues </a:t>
            </a:r>
          </a:p>
          <a:p>
            <a:r>
              <a:rPr lang="en-AU" sz="2800" dirty="0"/>
              <a:t>Analysis options</a:t>
            </a:r>
          </a:p>
          <a:p>
            <a:pPr lvl="1"/>
            <a:r>
              <a:rPr lang="en-AU" sz="2800" dirty="0"/>
              <a:t>SAIGE</a:t>
            </a:r>
          </a:p>
          <a:p>
            <a:pPr lvl="1"/>
            <a:r>
              <a:rPr lang="en-AU" sz="2800" dirty="0" err="1"/>
              <a:t>BoltLMM</a:t>
            </a:r>
            <a:endParaRPr lang="en-AU" sz="2800" dirty="0"/>
          </a:p>
          <a:p>
            <a:pPr lvl="1"/>
            <a:r>
              <a:rPr lang="en-AU" sz="2800" dirty="0"/>
              <a:t>plink2</a:t>
            </a:r>
          </a:p>
        </p:txBody>
      </p:sp>
      <p:pic>
        <p:nvPicPr>
          <p:cNvPr id="1026" name="Picture 2" descr="Goncalo Abeca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h.umich.edu/csg/yli/Pic_Yun_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28" y="460741"/>
            <a:ext cx="747771" cy="9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84" y="457200"/>
            <a:ext cx="7669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2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/>
          <a:lstStyle/>
          <a:p>
            <a:r>
              <a:rPr lang="en-AU" dirty="0"/>
              <a:t>Impute2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dirty="0">
                <a:hlinkClick r:id="rId3"/>
              </a:rPr>
              <a:t>https://mathgen.stats.ox.ac.uk/impute/impute_v2.html</a:t>
            </a:r>
            <a:endParaRPr lang="en-AU" sz="1800" dirty="0"/>
          </a:p>
          <a:p>
            <a:r>
              <a:rPr lang="en-AU" sz="1800" dirty="0">
                <a:hlinkClick r:id="rId4"/>
              </a:rPr>
              <a:t>http://genome.sph.umich.edu/wiki/IMPUTE2:_1000_Genomes_Imputation_Cookbook</a:t>
            </a:r>
            <a:endParaRPr lang="en-AU" sz="1800" dirty="0"/>
          </a:p>
          <a:p>
            <a:r>
              <a:rPr lang="en-AU" sz="2800" dirty="0"/>
              <a:t>Built by Jonathan </a:t>
            </a:r>
            <a:r>
              <a:rPr lang="en-AU" sz="2800" dirty="0" err="1"/>
              <a:t>Marchini</a:t>
            </a:r>
            <a:r>
              <a:rPr lang="en-AU" sz="2800" dirty="0"/>
              <a:t>, Bryan Howie and colleges</a:t>
            </a:r>
          </a:p>
          <a:p>
            <a:r>
              <a:rPr lang="en-AU" sz="2800" dirty="0"/>
              <a:t>Downstream analysis options</a:t>
            </a:r>
          </a:p>
          <a:p>
            <a:pPr lvl="1"/>
            <a:r>
              <a:rPr lang="en-AU" sz="2800" dirty="0" err="1"/>
              <a:t>SNPtest</a:t>
            </a:r>
            <a:endParaRPr lang="en-AU" sz="2800" dirty="0"/>
          </a:p>
          <a:p>
            <a:pPr lvl="1"/>
            <a:r>
              <a:rPr lang="en-AU" sz="2800" dirty="0" err="1"/>
              <a:t>Quicktest</a:t>
            </a:r>
            <a:endParaRPr lang="en-AU" sz="2800" dirty="0"/>
          </a:p>
          <a:p>
            <a:endParaRPr lang="en-AU" dirty="0"/>
          </a:p>
        </p:txBody>
      </p:sp>
      <p:pic>
        <p:nvPicPr>
          <p:cNvPr id="2050" name="Picture 2" descr="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2024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exampl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1422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3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Timing &amp;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AU" dirty="0"/>
              <a:t>from</a:t>
            </a:r>
          </a:p>
          <a:p>
            <a:pPr marL="114300" indent="0">
              <a:buNone/>
            </a:pPr>
            <a:r>
              <a:rPr lang="en-AU" dirty="0"/>
              <a:t>Das et al 2016</a:t>
            </a:r>
          </a:p>
          <a:p>
            <a:pPr marL="114300" indent="0">
              <a:buNone/>
            </a:pPr>
            <a:endParaRPr lang="en-AU" dirty="0"/>
          </a:p>
          <a:p>
            <a:pPr marL="114300" indent="0">
              <a:buNone/>
            </a:pPr>
            <a:r>
              <a:rPr lang="en-AU" dirty="0"/>
              <a:t>Prior to </a:t>
            </a:r>
            <a:r>
              <a:rPr lang="en-AU" dirty="0" err="1"/>
              <a:t>EAGLE2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5086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0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Options for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AU" sz="3200" dirty="0"/>
              <a:t>DIY – Use a cookbook!</a:t>
            </a:r>
          </a:p>
          <a:p>
            <a:pPr marL="411480" lvl="1" indent="0">
              <a:buNone/>
            </a:pPr>
            <a:r>
              <a:rPr lang="en-AU" dirty="0">
                <a:hlinkClick r:id="rId3"/>
              </a:rPr>
              <a:t>http://genome.sph.umich.edu/wiki/Minimac3_Imputation_Cookbook</a:t>
            </a:r>
            <a:r>
              <a:rPr lang="en-AU" dirty="0"/>
              <a:t>  OR http://genome.sph.umich.edu/wiki/IMPUTE2:_1000_Genomes_Imputation_Cookbook</a:t>
            </a:r>
          </a:p>
          <a:p>
            <a:r>
              <a:rPr lang="en-AU" sz="3200" dirty="0" err="1"/>
              <a:t>UMich</a:t>
            </a:r>
            <a:r>
              <a:rPr lang="en-AU" sz="3200" dirty="0"/>
              <a:t> Imputation Server</a:t>
            </a:r>
          </a:p>
          <a:p>
            <a:pPr lvl="1"/>
            <a:r>
              <a:rPr lang="en-AU" sz="2600" dirty="0">
                <a:hlinkClick r:id="rId4"/>
              </a:rPr>
              <a:t>https://imputationserver.sph.umich.edu/</a:t>
            </a:r>
            <a:endParaRPr lang="en-AU" sz="2600" dirty="0"/>
          </a:p>
          <a:p>
            <a:r>
              <a:rPr lang="en-AU" sz="3200" dirty="0"/>
              <a:t>Sanger Imputation Server</a:t>
            </a:r>
          </a:p>
          <a:p>
            <a:pPr lvl="1"/>
            <a:r>
              <a:rPr lang="en-AU" sz="2600" dirty="0">
                <a:hlinkClick r:id="rId5"/>
              </a:rPr>
              <a:t>https://imputation.sanger.ac.uk/</a:t>
            </a:r>
            <a:r>
              <a:rPr lang="en-AU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88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1143000"/>
          </a:xfrm>
        </p:spPr>
        <p:txBody>
          <a:bodyPr/>
          <a:lstStyle/>
          <a:p>
            <a:r>
              <a:rPr lang="en-AU" dirty="0"/>
              <a:t>Today – discuss the 2 step approach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0099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514600"/>
            <a:ext cx="1752600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Step 1</a:t>
            </a:r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667000" y="2776210"/>
            <a:ext cx="1295400" cy="65279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0" y="3676728"/>
            <a:ext cx="1752600" cy="5232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/>
              <a:t>Step 2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5638800" y="3938338"/>
            <a:ext cx="83820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43600" y="1600200"/>
            <a:ext cx="9906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1000 Genomes Phase II haplotypes</a:t>
            </a:r>
          </a:p>
        </p:txBody>
      </p:sp>
      <p:cxnSp>
        <p:nvCxnSpPr>
          <p:cNvPr id="11" name="Straight Connector 10"/>
          <p:cNvCxnSpPr>
            <a:stCxn id="8" idx="2"/>
          </p:cNvCxnSpPr>
          <p:nvPr/>
        </p:nvCxnSpPr>
        <p:spPr>
          <a:xfrm flipH="1">
            <a:off x="5029200" y="3048000"/>
            <a:ext cx="1409700" cy="457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67400" y="4419600"/>
            <a:ext cx="990600" cy="1447800"/>
          </a:xfrm>
          <a:prstGeom prst="rect">
            <a:avLst/>
          </a:prstGeom>
          <a:solidFill>
            <a:srgbClr val="F99D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Imputed </a:t>
            </a:r>
            <a:r>
              <a:rPr lang="en-AU" sz="1400" dirty="0" err="1"/>
              <a:t>GWAS</a:t>
            </a:r>
            <a:r>
              <a:rPr lang="en-AU" sz="1400" dirty="0"/>
              <a:t> genotypes</a:t>
            </a: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029200" y="3633786"/>
            <a:ext cx="1333500" cy="7858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1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phasing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In this context it is really Haplotype Estimation</a:t>
            </a:r>
          </a:p>
          <a:p>
            <a:r>
              <a:rPr lang="en-AU" sz="3200" dirty="0"/>
              <a:t>We take genotype data and try to reconstruct the haplotypes</a:t>
            </a:r>
          </a:p>
          <a:p>
            <a:pPr lvl="1"/>
            <a:r>
              <a:rPr lang="en-AU" sz="3000" dirty="0"/>
              <a:t>Can use reference data to improve this estimation</a:t>
            </a:r>
          </a:p>
        </p:txBody>
      </p:sp>
      <p:pic>
        <p:nvPicPr>
          <p:cNvPr id="10242" name="Picture 2" descr="https://upload.wikimedia.org/wikipedia/commons/thumb/9/9f/Haplotype_estimation.gif/220px-Haplotype_estim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3733800" cy="169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0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Phasing in Eagle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4114800" cy="4351338"/>
          </a:xfrm>
        </p:spPr>
        <p:txBody>
          <a:bodyPr>
            <a:normAutofit/>
          </a:bodyPr>
          <a:lstStyle/>
          <a:p>
            <a:r>
              <a:rPr lang="en-AU" sz="2800" dirty="0"/>
              <a:t>Input a target sample and a library of reference haplotypes</a:t>
            </a:r>
          </a:p>
          <a:p>
            <a:r>
              <a:rPr lang="en-AU" sz="2800" i="1" dirty="0"/>
              <a:t>Selection of conditioning haplotypes.</a:t>
            </a:r>
          </a:p>
          <a:p>
            <a:r>
              <a:rPr lang="en-AU" sz="2800" i="1" dirty="0"/>
              <a:t>Generation of </a:t>
            </a:r>
            <a:r>
              <a:rPr lang="en-AU" sz="2800" i="1" dirty="0" err="1"/>
              <a:t>HapHedge</a:t>
            </a:r>
            <a:r>
              <a:rPr lang="en-AU" sz="2800" i="1" dirty="0"/>
              <a:t> data structure.</a:t>
            </a:r>
          </a:p>
          <a:p>
            <a:r>
              <a:rPr lang="en-AU" sz="2800" i="1" dirty="0"/>
              <a:t>Exploration of the </a:t>
            </a:r>
            <a:r>
              <a:rPr lang="en-AU" sz="2800" i="1" dirty="0" err="1"/>
              <a:t>diplotype</a:t>
            </a:r>
            <a:r>
              <a:rPr lang="en-AU" sz="2800" i="1" dirty="0"/>
              <a:t> space.</a:t>
            </a:r>
          </a:p>
          <a:p>
            <a:endParaRPr lang="en-AU" sz="2800" i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438ABD-51D1-460A-AE8E-267B4F46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5625"/>
            <a:ext cx="4114800" cy="39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27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EA852-8DCB-47D8-9571-AF059C4C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2EA2E-617C-488A-84CB-DFD000F3B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4552F-27F3-4644-853F-72F20B52A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8172"/>
            <a:ext cx="7968515" cy="37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7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Check your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/>
          </a:bodyPr>
          <a:lstStyle/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Exclude </a:t>
            </a:r>
            <a:r>
              <a:rPr lang="en-AU" sz="2400" dirty="0" err="1"/>
              <a:t>snps</a:t>
            </a:r>
            <a:r>
              <a:rPr lang="en-AU" sz="2400" dirty="0"/>
              <a:t> with excessive missingness (&gt;5%), low MAF (&lt;1%), HWE violations (~P&lt;10</a:t>
            </a:r>
            <a:r>
              <a:rPr lang="en-AU" sz="2400" baseline="30000" dirty="0"/>
              <a:t>-6</a:t>
            </a:r>
            <a:r>
              <a:rPr lang="en-AU" sz="2400" dirty="0"/>
              <a:t>), Mendelian errors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Drop strand ambiguous (palindromic) SNPs – </a:t>
            </a:r>
            <a:r>
              <a:rPr lang="en-AU" sz="2400" dirty="0" err="1"/>
              <a:t>ie</a:t>
            </a:r>
            <a:r>
              <a:rPr lang="en-AU" sz="2400" dirty="0"/>
              <a:t> A/T or C/G </a:t>
            </a:r>
            <a:r>
              <a:rPr lang="en-AU" sz="2400" dirty="0" err="1"/>
              <a:t>snps</a:t>
            </a:r>
            <a:endParaRPr lang="en-AU" sz="2400" dirty="0"/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Update build and alignment (b37)</a:t>
            </a:r>
          </a:p>
          <a:p>
            <a:pPr marL="531813" lvl="1" indent="-514350">
              <a:buFont typeface="+mj-lt"/>
              <a:buAutoNum type="romanLcPeriod"/>
            </a:pPr>
            <a:r>
              <a:rPr lang="en-AU" sz="2400" dirty="0"/>
              <a:t>Output your data in the expected format for the phasing program you will use</a:t>
            </a:r>
          </a:p>
          <a:p>
            <a:pPr marL="982663" lvl="2" indent="0">
              <a:buNone/>
            </a:pPr>
            <a:r>
              <a:rPr lang="en-AU" sz="2200" dirty="0"/>
              <a:t>Check the naming convention for the program and reference you want to use </a:t>
            </a:r>
          </a:p>
          <a:p>
            <a:pPr marL="982663" lvl="2" indent="0">
              <a:buNone/>
            </a:pPr>
            <a:r>
              <a:rPr lang="en-AU" sz="2200" dirty="0"/>
              <a:t>rs278405739 OR 22:395704</a:t>
            </a:r>
            <a:endParaRPr lang="en-AU" dirty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012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SNPs (A/T and C/G)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6E760-89F3-4B1A-97C4-10FE2A774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2" y="1632716"/>
            <a:ext cx="3489339" cy="396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793917-55CA-400C-A80C-ABC70F512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34924"/>
            <a:ext cx="3489339" cy="39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r>
              <a:rPr lang="en-AU" dirty="0"/>
              <a:t>What is imputation? </a:t>
            </a:r>
            <a:r>
              <a:rPr lang="en-AU" sz="1600" dirty="0"/>
              <a:t>(</a:t>
            </a:r>
            <a:r>
              <a:rPr lang="en-AU" sz="1600" dirty="0" err="1"/>
              <a:t>Marchini</a:t>
            </a:r>
            <a:r>
              <a:rPr lang="en-AU" sz="1600" dirty="0"/>
              <a:t> &amp; </a:t>
            </a:r>
            <a:r>
              <a:rPr lang="en-AU" sz="1600" dirty="0" err="1"/>
              <a:t>Howie</a:t>
            </a:r>
            <a:r>
              <a:rPr lang="en-AU" sz="1600" dirty="0"/>
              <a:t> 2010)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24" y="892101"/>
            <a:ext cx="2162175" cy="21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11301"/>
            <a:ext cx="28003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4" y="1958901"/>
            <a:ext cx="2800800" cy="29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14724" y="4038600"/>
            <a:ext cx="2163600" cy="23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429124" y="3067874"/>
            <a:ext cx="0" cy="9168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962524" y="3242573"/>
            <a:ext cx="714375" cy="567427"/>
          </a:xfrm>
          <a:prstGeom prst="straightConnector1">
            <a:avLst/>
          </a:prstGeom>
          <a:ln w="28575">
            <a:tailEnd type="arrow"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13587" y="3067874"/>
            <a:ext cx="610737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5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79CD-2492-4F71-BFF9-A191B5CF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86134-04E7-40DB-A73A-C280493CF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1DE73-CC5E-4F74-B8CA-592588842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55" y="202544"/>
            <a:ext cx="8756290" cy="64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65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UMich</a:t>
            </a:r>
            <a:r>
              <a:rPr lang="en-AU" dirty="0"/>
              <a:t> imputation Server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802356" cy="298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39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Chose your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334000"/>
          </a:xfrm>
        </p:spPr>
        <p:txBody>
          <a:bodyPr>
            <a:normAutofit/>
          </a:bodyPr>
          <a:lstStyle/>
          <a:p>
            <a:r>
              <a:rPr lang="en-AU" sz="3200" dirty="0"/>
              <a:t>Current Publically Available References</a:t>
            </a:r>
          </a:p>
          <a:p>
            <a:pPr lvl="1"/>
            <a:r>
              <a:rPr lang="en-AU" sz="3000" dirty="0" err="1"/>
              <a:t>HapMapII</a:t>
            </a:r>
            <a:r>
              <a:rPr lang="en-AU" sz="3000" dirty="0"/>
              <a:t> </a:t>
            </a:r>
            <a:r>
              <a:rPr lang="en-AU" sz="2200" dirty="0"/>
              <a:t>(no phased X data officially released)</a:t>
            </a:r>
            <a:endParaRPr lang="en-AU" sz="3000" dirty="0"/>
          </a:p>
          <a:p>
            <a:pPr lvl="1"/>
            <a:r>
              <a:rPr lang="en-AU" sz="3000" dirty="0"/>
              <a:t>1KGP – phase 1 version v3 </a:t>
            </a:r>
          </a:p>
          <a:p>
            <a:pPr lvl="1"/>
            <a:r>
              <a:rPr lang="en-AU" sz="3000" dirty="0" err="1"/>
              <a:t>1KGP</a:t>
            </a:r>
            <a:r>
              <a:rPr lang="en-AU" sz="3000" dirty="0"/>
              <a:t> – phase 3 version v5</a:t>
            </a:r>
          </a:p>
          <a:p>
            <a:r>
              <a:rPr lang="en-AU" sz="3200" dirty="0"/>
              <a:t>Future non-public references only available via custom imputation servers </a:t>
            </a:r>
          </a:p>
          <a:p>
            <a:pPr lvl="1"/>
            <a:r>
              <a:rPr lang="en-AU" sz="3000" dirty="0" err="1"/>
              <a:t>HRC</a:t>
            </a:r>
            <a:r>
              <a:rPr lang="en-AU" sz="3000" dirty="0"/>
              <a:t> - </a:t>
            </a:r>
            <a:r>
              <a:rPr lang="en-AU" sz="3200" dirty="0"/>
              <a:t>64,976 haplotypes 39,235,157 SNPs</a:t>
            </a:r>
            <a:endParaRPr lang="en-AU" sz="3000" dirty="0"/>
          </a:p>
          <a:p>
            <a:pPr lvl="1"/>
            <a:r>
              <a:rPr lang="en-AU" sz="3000" dirty="0"/>
              <a:t>CAPPA – African American/</a:t>
            </a:r>
            <a:r>
              <a:rPr lang="en-AU" sz="3000" dirty="0" err="1"/>
              <a:t>Carabbean</a:t>
            </a:r>
            <a:r>
              <a:rPr lang="en-AU" sz="3000" dirty="0"/>
              <a:t> </a:t>
            </a:r>
          </a:p>
          <a:p>
            <a:pPr lvl="1"/>
            <a:r>
              <a:rPr lang="en-AU" sz="3000" dirty="0" err="1"/>
              <a:t>TopMed</a:t>
            </a:r>
            <a:endParaRPr lang="en-AU" sz="3000" dirty="0"/>
          </a:p>
        </p:txBody>
      </p:sp>
    </p:spTree>
    <p:extLst>
      <p:ext uri="{BB962C8B-B14F-4D97-AF65-F5344CB8AC3E}">
        <p14:creationId xmlns:p14="http://schemas.microsoft.com/office/powerpoint/2010/main" val="1782205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9958-2BEB-4B6F-B6C7-A6D2E1AF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82A8-8F8F-45AE-B7D5-67830C3B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13890-6CE0-4C34-9232-7D32C61B2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91009"/>
            <a:ext cx="5951102" cy="56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References are in </a:t>
            </a:r>
            <a:r>
              <a:rPr lang="en-AU" dirty="0" err="1"/>
              <a:t>vcf</a:t>
            </a:r>
            <a:r>
              <a:rPr lang="en-AU" dirty="0"/>
              <a:t>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6" y="1447800"/>
            <a:ext cx="8660964" cy="40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31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 all references are equal!!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3680"/>
            <a:ext cx="5677693" cy="47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743200" y="25146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3505200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943600" y="18288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Beagle and IMPUTE versions of the references contain variants that do not appear in the publically available 1KGP data!</a:t>
            </a:r>
          </a:p>
          <a:p>
            <a:endParaRPr lang="en-AU" dirty="0"/>
          </a:p>
          <a:p>
            <a:r>
              <a:rPr lang="en-AU" dirty="0"/>
              <a:t>The 1KGP references still contain multiple locations with more than 1 variant </a:t>
            </a:r>
          </a:p>
          <a:p>
            <a:r>
              <a:rPr lang="en-AU" dirty="0"/>
              <a:t>&amp; </a:t>
            </a:r>
          </a:p>
          <a:p>
            <a:r>
              <a:rPr lang="en-AU" dirty="0"/>
              <a:t>Multiple variants in more than one place!</a:t>
            </a:r>
          </a:p>
        </p:txBody>
      </p:sp>
    </p:spTree>
    <p:extLst>
      <p:ext uri="{BB962C8B-B14F-4D97-AF65-F5344CB8AC3E}">
        <p14:creationId xmlns:p14="http://schemas.microsoft.com/office/powerpoint/2010/main" val="23544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1445-D46E-4983-AF35-19FF8D632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QC on the imputation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8BBB-E3F8-41A0-8837-00C4943E4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8969D-D3CC-42BE-A3A4-908960DEE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667"/>
          <a:stretch/>
        </p:blipFill>
        <p:spPr>
          <a:xfrm>
            <a:off x="1752600" y="1690689"/>
            <a:ext cx="5334000" cy="32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6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876A-5363-4435-AB38-C04D0F97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6374-CA40-4FF2-AB33-4F8EDE8F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E60EE-D7A7-4F26-BFB8-DA8D1553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5964"/>
            <a:ext cx="7576335" cy="59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5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876A-5363-4435-AB38-C04D0F97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6374-CA40-4FF2-AB33-4F8EDE8F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6E60EE-D7A7-4F26-BFB8-DA8D1553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5964"/>
            <a:ext cx="7576335" cy="5948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BAC74A-7CDF-430E-891C-424E4A87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909" y="465964"/>
            <a:ext cx="3157441" cy="571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22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71FD-91C3-4A5B-B950-43A3002D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8DE4-7782-4C33-AB3E-BA8CEE972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7DFE0-537A-417F-AB7F-42C5EC4C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4417"/>
            <a:ext cx="7813256" cy="3994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1A512-E40A-4A5A-9EB8-740B35207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419600"/>
            <a:ext cx="7813256" cy="201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498080" cy="5410200"/>
          </a:xfrm>
        </p:spPr>
        <p:txBody>
          <a:bodyPr>
            <a:normAutofit/>
          </a:bodyPr>
          <a:lstStyle/>
          <a:p>
            <a:r>
              <a:rPr lang="en-AU" sz="3200" dirty="0"/>
              <a:t>3 main reasons for imputation</a:t>
            </a:r>
          </a:p>
          <a:p>
            <a:pPr lvl="1"/>
            <a:r>
              <a:rPr lang="en-AU" sz="3200" dirty="0"/>
              <a:t>Meta-analysis</a:t>
            </a:r>
          </a:p>
          <a:p>
            <a:pPr lvl="1"/>
            <a:r>
              <a:rPr lang="en-AU" sz="3200" dirty="0"/>
              <a:t>Fine Mapping</a:t>
            </a:r>
          </a:p>
          <a:p>
            <a:pPr lvl="1"/>
            <a:r>
              <a:rPr lang="en-AU" sz="3200" dirty="0"/>
              <a:t>Combining data from different chips</a:t>
            </a:r>
          </a:p>
          <a:p>
            <a:pPr lvl="1"/>
            <a:endParaRPr lang="en-AU" sz="3200" dirty="0"/>
          </a:p>
          <a:p>
            <a:r>
              <a:rPr lang="en-AU" sz="3200" dirty="0"/>
              <a:t>Other less common uses</a:t>
            </a:r>
          </a:p>
          <a:p>
            <a:pPr lvl="1"/>
            <a:r>
              <a:rPr lang="en-AU" sz="3200" dirty="0"/>
              <a:t>sporadic missing data imputation </a:t>
            </a:r>
          </a:p>
          <a:p>
            <a:pPr lvl="1"/>
            <a:r>
              <a:rPr lang="en-AU" sz="3200" dirty="0"/>
              <a:t>correction of genotyping errors</a:t>
            </a:r>
          </a:p>
          <a:p>
            <a:pPr lvl="1"/>
            <a:r>
              <a:rPr lang="en-AU" sz="3200" dirty="0"/>
              <a:t>imputation of non-SNP variation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081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3094-46EB-42B9-94F1-61E1AB4B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34231-8B40-4EC9-9F3D-04338C88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9E2B9-C37D-40B3-B0DD-C2353148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35" y="172350"/>
            <a:ext cx="8704529" cy="65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7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D8CE-7F1F-4139-B6A5-45E5308A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9498-31E9-451C-8017-B8108F07D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A6EA7-B256-48AF-99D7-FF85E9983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6" y="344888"/>
            <a:ext cx="8652768" cy="61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C0A7-1925-4649-9E0C-F589448F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18D36-91C5-4DFF-B465-861E64B2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5F46C-E9BC-45F4-B47C-2DE21C88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75500"/>
            <a:ext cx="8037894" cy="2167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374C45-4ACB-4098-ACB1-6DF4700E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8037894" cy="281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71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AU" sz="3200" dirty="0"/>
              <a:t>Info files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781300"/>
            <a:ext cx="8097837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5572"/>
            <a:ext cx="8097837" cy="80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365"/>
          <a:stretch/>
        </p:blipFill>
        <p:spPr bwMode="auto">
          <a:xfrm>
            <a:off x="542548" y="4504437"/>
            <a:ext cx="8753852" cy="166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36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800600"/>
          </a:xfrm>
        </p:spPr>
        <p:txBody>
          <a:bodyPr/>
          <a:lstStyle/>
          <a:p>
            <a:r>
              <a:rPr lang="en-AU" dirty="0"/>
              <a:t>3 main genotype output formats</a:t>
            </a:r>
          </a:p>
          <a:p>
            <a:pPr lvl="1"/>
            <a:r>
              <a:rPr lang="en-AU" dirty="0" err="1"/>
              <a:t>Probs</a:t>
            </a:r>
            <a:r>
              <a:rPr lang="en-AU" dirty="0"/>
              <a:t> format (probability of AA AB and BB genotypes for each SNP)</a:t>
            </a:r>
          </a:p>
          <a:p>
            <a:pPr lvl="1"/>
            <a:r>
              <a:rPr lang="en-AU" dirty="0"/>
              <a:t>Hard call or best guess (output as A C T or G allele codes)</a:t>
            </a:r>
          </a:p>
          <a:p>
            <a:pPr lvl="1"/>
            <a:r>
              <a:rPr lang="en-AU" dirty="0"/>
              <a:t>Dosage data (most common – 1 number per SNP, 1-2)</a:t>
            </a:r>
          </a:p>
          <a:p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5"/>
          <a:stretch/>
        </p:blipFill>
        <p:spPr bwMode="auto">
          <a:xfrm>
            <a:off x="0" y="3115380"/>
            <a:ext cx="9220200" cy="255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18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After imputation you need to check that it worked and the data look ok</a:t>
            </a:r>
          </a:p>
          <a:p>
            <a:r>
              <a:rPr lang="en-AU" sz="2800" dirty="0"/>
              <a:t>Things to check</a:t>
            </a:r>
          </a:p>
          <a:p>
            <a:pPr lvl="1"/>
            <a:r>
              <a:rPr lang="en-AU" sz="2600" dirty="0"/>
              <a:t>Plot r</a:t>
            </a:r>
            <a:r>
              <a:rPr lang="en-AU" sz="2600" baseline="30000" dirty="0"/>
              <a:t>2</a:t>
            </a:r>
            <a:r>
              <a:rPr lang="en-AU" sz="2600" dirty="0"/>
              <a:t> across each chromosome look to see where it drops off</a:t>
            </a:r>
          </a:p>
          <a:p>
            <a:pPr lvl="1"/>
            <a:r>
              <a:rPr lang="en-AU" sz="2600" dirty="0"/>
              <a:t>Plot MAF-reference MAF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446850" cy="35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109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Issue – the r</a:t>
            </a:r>
            <a:r>
              <a:rPr lang="en-AU" baseline="30000" dirty="0"/>
              <a:t>2</a:t>
            </a:r>
            <a:r>
              <a:rPr lang="en-AU" dirty="0"/>
              <a:t> metrics differ between imputation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6" y="1676400"/>
            <a:ext cx="664317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84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40" y="381000"/>
            <a:ext cx="4817560" cy="333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40" y="3701825"/>
            <a:ext cx="4816081" cy="266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48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7620000" cy="4800600"/>
          </a:xfrm>
        </p:spPr>
        <p:txBody>
          <a:bodyPr>
            <a:normAutofit/>
          </a:bodyPr>
          <a:lstStyle/>
          <a:p>
            <a:r>
              <a:rPr lang="en-AU" sz="2800" dirty="0"/>
              <a:t>In general fairly close correlation</a:t>
            </a:r>
          </a:p>
          <a:p>
            <a:pPr lvl="1"/>
            <a:r>
              <a:rPr lang="en-AU" sz="2800" dirty="0" err="1"/>
              <a:t>rsq</a:t>
            </a:r>
            <a:r>
              <a:rPr lang="en-AU" sz="2800" dirty="0"/>
              <a:t>/ </a:t>
            </a:r>
            <a:r>
              <a:rPr lang="en-AU" sz="2800" dirty="0" err="1"/>
              <a:t>ProperInfo</a:t>
            </a:r>
            <a:r>
              <a:rPr lang="en-AU" sz="2800" dirty="0"/>
              <a:t>/ allelic </a:t>
            </a:r>
            <a:r>
              <a:rPr lang="en-AU" sz="2800" dirty="0" err="1"/>
              <a:t>Rsq</a:t>
            </a:r>
            <a:endParaRPr lang="en-AU" sz="2800" dirty="0"/>
          </a:p>
          <a:p>
            <a:pPr lvl="2"/>
            <a:r>
              <a:rPr lang="en-AU" sz="2400" dirty="0"/>
              <a:t>1 = no uncertainty</a:t>
            </a:r>
          </a:p>
          <a:p>
            <a:pPr lvl="2"/>
            <a:r>
              <a:rPr lang="en-AU" sz="2400" dirty="0"/>
              <a:t>0 = complete uncertainty</a:t>
            </a:r>
          </a:p>
          <a:p>
            <a:pPr lvl="2"/>
            <a:r>
              <a:rPr lang="en-AU" sz="2400" dirty="0"/>
              <a:t>.8 on 1000 individuals = amount of data at the SNP is equivalent to a set of perfectly observed genotype data in a sample size of 800 individuals</a:t>
            </a:r>
          </a:p>
          <a:p>
            <a:pPr lvl="3"/>
            <a:r>
              <a:rPr lang="en-AU" sz="2000" dirty="0"/>
              <a:t>Note Mach uses an empirical </a:t>
            </a:r>
            <a:r>
              <a:rPr lang="en-AU" sz="2000" dirty="0" err="1"/>
              <a:t>Rsq</a:t>
            </a:r>
            <a:r>
              <a:rPr lang="en-AU" sz="2000" dirty="0"/>
              <a:t> (observed </a:t>
            </a:r>
            <a:r>
              <a:rPr lang="en-AU" sz="2000" dirty="0" err="1"/>
              <a:t>var</a:t>
            </a:r>
            <a:r>
              <a:rPr lang="en-AU" sz="2000" dirty="0"/>
              <a:t>/</a:t>
            </a:r>
            <a:r>
              <a:rPr lang="en-AU" sz="2000" dirty="0" err="1"/>
              <a:t>exp</a:t>
            </a:r>
            <a:r>
              <a:rPr lang="en-AU" sz="2000" dirty="0"/>
              <a:t> </a:t>
            </a:r>
            <a:r>
              <a:rPr lang="en-AU" sz="2000" dirty="0" err="1"/>
              <a:t>var</a:t>
            </a:r>
            <a:r>
              <a:rPr lang="en-AU" sz="2000" dirty="0"/>
              <a:t>) and can go above 1</a:t>
            </a:r>
          </a:p>
          <a:p>
            <a:pPr marL="114300" indent="0">
              <a:buNone/>
            </a:pPr>
            <a:endParaRPr lang="en-AU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6480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567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E43B5C-B9C6-48F3-9737-7A77D20BE12A}"/>
              </a:ext>
            </a:extLst>
          </p:cNvPr>
          <p:cNvSpPr txBox="1"/>
          <p:nvPr/>
        </p:nvSpPr>
        <p:spPr>
          <a:xfrm>
            <a:off x="533400" y="11430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Good imputation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B4ABC-C877-40C1-87C6-9F022C8B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533400"/>
            <a:ext cx="2921643" cy="2917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C00B7-F496-49DA-A3DA-2D0DB13D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355" y="533400"/>
            <a:ext cx="2921644" cy="2917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7D1773-A1DE-47FF-AA8C-F98BE1A6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3355" y="3451105"/>
            <a:ext cx="2921642" cy="2917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EF9FD-603C-4DC3-87CC-32548F73E05C}"/>
              </a:ext>
            </a:extLst>
          </p:cNvPr>
          <p:cNvSpPr txBox="1"/>
          <p:nvPr/>
        </p:nvSpPr>
        <p:spPr>
          <a:xfrm>
            <a:off x="533400" y="4343400"/>
            <a:ext cx="191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Bad imputation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A7C9C1-C5B6-4DF8-A6AF-AB59924F3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996" y="3451105"/>
            <a:ext cx="2921641" cy="29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Combining data from different chips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Example</a:t>
            </a:r>
          </a:p>
          <a:p>
            <a:pPr lvl="2"/>
            <a:r>
              <a:rPr lang="en-AU" sz="2800" dirty="0"/>
              <a:t>750 individuals typed on the 370K</a:t>
            </a:r>
          </a:p>
          <a:p>
            <a:pPr lvl="2"/>
            <a:r>
              <a:rPr lang="en-AU" sz="2800" dirty="0"/>
              <a:t>550 individuals typed on the 610K</a:t>
            </a:r>
          </a:p>
          <a:p>
            <a:r>
              <a:rPr lang="en-AU" sz="2800" dirty="0"/>
              <a:t>Power</a:t>
            </a:r>
          </a:p>
          <a:p>
            <a:pPr lvl="1"/>
            <a:r>
              <a:rPr lang="en-AU" sz="2600" dirty="0"/>
              <a:t>MAF .2</a:t>
            </a:r>
          </a:p>
          <a:p>
            <a:pPr lvl="1"/>
            <a:r>
              <a:rPr lang="en-AU" sz="2600" dirty="0"/>
              <a:t>SNP explaining 1% total variance</a:t>
            </a:r>
          </a:p>
          <a:p>
            <a:pPr lvl="1"/>
            <a:r>
              <a:rPr lang="en-AU" sz="2600" dirty="0"/>
              <a:t> alpha 5e-08</a:t>
            </a:r>
          </a:p>
          <a:p>
            <a:pPr lvl="2"/>
            <a:r>
              <a:rPr lang="en-AU" sz="2600" dirty="0"/>
              <a:t>N=1300,  NCP 13.07,  power .0331</a:t>
            </a:r>
          </a:p>
          <a:p>
            <a:pPr lvl="2"/>
            <a:r>
              <a:rPr lang="en-AU" sz="2600" dirty="0"/>
              <a:t>N=750,    NCP 7.54 ,  power .0034</a:t>
            </a:r>
          </a:p>
          <a:p>
            <a:pPr lvl="2"/>
            <a:r>
              <a:rPr lang="en-AU" sz="2600" dirty="0"/>
              <a:t>N=550,    NCP 5.53 ,  power .0009</a:t>
            </a:r>
          </a:p>
          <a:p>
            <a:pPr lvl="1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954074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Post imputation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Next run GWAS for a trait – ideally continuous, calculate lambda and plot:</a:t>
            </a:r>
          </a:p>
          <a:p>
            <a:pPr lvl="1"/>
            <a:r>
              <a:rPr lang="en-AU" sz="2800" dirty="0"/>
              <a:t>QQ</a:t>
            </a:r>
          </a:p>
          <a:p>
            <a:pPr lvl="1"/>
            <a:r>
              <a:rPr lang="en-AU" sz="2800" dirty="0"/>
              <a:t>Manhattan</a:t>
            </a:r>
          </a:p>
          <a:p>
            <a:pPr lvl="1"/>
            <a:r>
              <a:rPr lang="en-AU" sz="2800" dirty="0"/>
              <a:t>SE vs N</a:t>
            </a:r>
          </a:p>
          <a:p>
            <a:pPr lvl="1"/>
            <a:r>
              <a:rPr lang="en-AU" sz="2800" dirty="0"/>
              <a:t>P vs Z</a:t>
            </a:r>
          </a:p>
          <a:p>
            <a:r>
              <a:rPr lang="en-AU" sz="2800" dirty="0"/>
              <a:t>Run the same trait on the observed genotypes – plot imputed vs observed</a:t>
            </a:r>
          </a:p>
          <a:p>
            <a:pPr lvl="1"/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3171845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AU" sz="2800" dirty="0"/>
              <a:t>If you are running analyses for a consortium they will probably ask you to analyse all variants regardless of whether they pass QC or not…</a:t>
            </a:r>
          </a:p>
          <a:p>
            <a:pPr marL="114300" indent="0">
              <a:buNone/>
            </a:pPr>
            <a:endParaRPr lang="en-AU" sz="2800" dirty="0"/>
          </a:p>
          <a:p>
            <a:pPr marL="114300" indent="0">
              <a:buNone/>
            </a:pPr>
            <a:r>
              <a:rPr lang="en-AU" sz="2800" dirty="0"/>
              <a:t>(If you are setting up a meta-analysis consider allowing cohorts to ignore variants with MAF &lt;.5% and low r2 – it will save you a lot of time)</a:t>
            </a:r>
          </a:p>
        </p:txBody>
      </p:sp>
    </p:spTree>
    <p:extLst>
      <p:ext uri="{BB962C8B-B14F-4D97-AF65-F5344CB8AC3E}">
        <p14:creationId xmlns:p14="http://schemas.microsoft.com/office/powerpoint/2010/main" val="3922502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Choices of analysis methods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812" y="1962659"/>
            <a:ext cx="5382376" cy="407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65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10" y="1991238"/>
            <a:ext cx="7735380" cy="402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761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0865" y="1862633"/>
            <a:ext cx="4982270" cy="427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C234-DB40-4056-861D-98BC69CF5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Analysis of Imputed data using SAIGE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BCB87-B4E1-470F-BB7A-CEC33EE70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7133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7749BA-5F72-43CF-9F2F-6AE543FA382C}"/>
              </a:ext>
            </a:extLst>
          </p:cNvPr>
          <p:cNvSpPr/>
          <p:nvPr/>
        </p:nvSpPr>
        <p:spPr>
          <a:xfrm>
            <a:off x="457200" y="381000"/>
            <a:ext cx="8229600" cy="6019800"/>
          </a:xfrm>
          <a:prstGeom prst="rect">
            <a:avLst/>
          </a:prstGeom>
          <a:solidFill>
            <a:srgbClr val="F2F2F2">
              <a:alpha val="8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8D2D-D87B-4703-B6AC-4BAF17D8E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SAIGE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07A1-D6F3-4D39-9111-2972B79859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PROS</a:t>
            </a:r>
          </a:p>
          <a:p>
            <a:r>
              <a:rPr lang="en-AU" dirty="0"/>
              <a:t>Fast </a:t>
            </a:r>
          </a:p>
          <a:p>
            <a:r>
              <a:rPr lang="en-AU" dirty="0"/>
              <a:t>Low memory </a:t>
            </a:r>
          </a:p>
          <a:p>
            <a:r>
              <a:rPr lang="en-AU" dirty="0"/>
              <a:t>Can cope with UKB size data</a:t>
            </a:r>
          </a:p>
          <a:p>
            <a:r>
              <a:rPr lang="en-AU" dirty="0"/>
              <a:t>Correctly models zygosity and relatedness</a:t>
            </a:r>
          </a:p>
          <a:p>
            <a:r>
              <a:rPr lang="en-AU" dirty="0"/>
              <a:t>Continuous or Binary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3FC68-8766-4811-BC31-854DD21C47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CONS</a:t>
            </a:r>
          </a:p>
          <a:p>
            <a:r>
              <a:rPr lang="en-AU" dirty="0"/>
              <a:t>2 stages</a:t>
            </a:r>
          </a:p>
          <a:p>
            <a:r>
              <a:rPr lang="en-AU" dirty="0"/>
              <a:t>1 trait at a time</a:t>
            </a:r>
          </a:p>
          <a:p>
            <a:r>
              <a:rPr lang="en-AU" dirty="0"/>
              <a:t>Phenotypes and covariates all in one file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9588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629F-BA6F-47F8-BC7E-6D77932D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259E-19AA-4215-BBD5-F9E3468F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Runs the LMM and creates a pre-processed r data file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Rscript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step1_fitNULLGLMM.R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plinkFile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=sparse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--phenoFile=phenoAD.txt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phenoCol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=AD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covarColList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=PC1,PC2,PC3,PC4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sampleIDColinphenoFile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=FID_IID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traitType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=binary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outputPrefix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=AD &gt; AD.log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247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D6D2E4-CDFE-477D-806C-CEE966E0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Phenotype/Covariate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EC8D1E-DDB6-4DD5-AB11-8B170AB9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Simple format – headers, space </a:t>
            </a:r>
            <a:r>
              <a:rPr lang="en-AU" dirty="0" err="1"/>
              <a:t>delim</a:t>
            </a:r>
            <a:endParaRPr lang="en-AU" dirty="0"/>
          </a:p>
          <a:p>
            <a:r>
              <a:rPr lang="en-AU" dirty="0"/>
              <a:t>Binary traits are 0/1</a:t>
            </a:r>
          </a:p>
          <a:p>
            <a:r>
              <a:rPr lang="en-AU" dirty="0"/>
              <a:t>Need to join FID and IID with an underscore _ as this is the ID format in the imputed data</a:t>
            </a:r>
          </a:p>
          <a:p>
            <a:endParaRPr lang="en-A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ECA0F5-F02C-4B1B-AF2E-8B82D63E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82" y="3429000"/>
            <a:ext cx="7268036" cy="23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75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71AE-B0CA-4D8A-A290-5F52259C7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Plink (hard call) genotypes for relatedness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F115E-9646-4A84-927C-0ADA5C0ED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Doesn’t need to be all available data – can be a sparse file </a:t>
            </a:r>
          </a:p>
          <a:p>
            <a:pPr lvl="1"/>
            <a:r>
              <a:rPr lang="en-AU" dirty="0"/>
              <a:t>Todays files contains ~75,000 </a:t>
            </a:r>
            <a:r>
              <a:rPr lang="en-AU" dirty="0" err="1"/>
              <a:t>snps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plink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QCed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--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indep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-pairwise 10000kb 5 .2  --out prune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plink  --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bfile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QCed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--extract prune.prune.in      --make-bed  --out sparse</a:t>
            </a:r>
          </a:p>
          <a:p>
            <a:endParaRPr lang="en-GB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630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Another way of looking at this</a:t>
            </a:r>
          </a:p>
        </p:txBody>
      </p:sp>
      <p:pic>
        <p:nvPicPr>
          <p:cNvPr id="4" name="Content Placeholder 3" descr="Nc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7886700" cy="3597899"/>
          </a:xfrm>
        </p:spPr>
      </p:pic>
      <p:grpSp>
        <p:nvGrpSpPr>
          <p:cNvPr id="6" name="Group 5"/>
          <p:cNvGrpSpPr/>
          <p:nvPr/>
        </p:nvGrpSpPr>
        <p:grpSpPr>
          <a:xfrm>
            <a:off x="838200" y="3429000"/>
            <a:ext cx="7086600" cy="1600200"/>
            <a:chOff x="914400" y="3429000"/>
            <a:chExt cx="7086600" cy="1600200"/>
          </a:xfrm>
        </p:grpSpPr>
        <p:sp>
          <p:nvSpPr>
            <p:cNvPr id="3" name="Rectangle 2"/>
            <p:cNvSpPr/>
            <p:nvPr/>
          </p:nvSpPr>
          <p:spPr>
            <a:xfrm>
              <a:off x="914400" y="4724400"/>
              <a:ext cx="7086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4400" y="3429000"/>
              <a:ext cx="70866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50816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629F-BA6F-47F8-BC7E-6D77932D5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259E-19AA-4215-BBD5-F9E3468F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Runs the LMM and creates a pre-processed r data file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Rscript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step1_fitNULLGLMM.R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plinkFile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=sparse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--phenoFile=phenoAD.txt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phenoCol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=AD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covarColList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=PC1,PC2,PC3,PC4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sampleIDColinphenoFile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=FID_IID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traitType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=binary  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outputPrefix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=AD &gt; AD.log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75070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3085-DDE1-4018-B488-EA908642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will make 4 files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51428-2AEE-46CA-AF0A-84C405BA8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05363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Log, </a:t>
            </a:r>
            <a:r>
              <a:rPr lang="en-AU" dirty="0" err="1"/>
              <a:t>Rda</a:t>
            </a:r>
            <a:r>
              <a:rPr lang="en-AU" dirty="0"/>
              <a:t>, varianceRatio.txt, _30markers.SAIGE.results.txt</a:t>
            </a:r>
          </a:p>
          <a:p>
            <a:endParaRPr lang="en-AU" dirty="0"/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load("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example.rda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names(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modglmm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modglmm$theta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  <a:p>
            <a:r>
              <a:rPr lang="en-GB" dirty="0"/>
              <a:t>#theta: a vector of length 2. The first element is the dispersion parameter estimate and the second one is the variance component parameter estimate</a:t>
            </a:r>
          </a:p>
          <a:p>
            <a:r>
              <a:rPr lang="en-GB" dirty="0"/>
              <a:t>#coefficients: fixed effect parameter estimates</a:t>
            </a:r>
          </a:p>
          <a:p>
            <a:r>
              <a:rPr lang="en-GB" dirty="0"/>
              <a:t>#</a:t>
            </a:r>
            <a:r>
              <a:rPr lang="en-GB" dirty="0" err="1"/>
              <a:t>linear.predictors</a:t>
            </a:r>
            <a:r>
              <a:rPr lang="en-GB" dirty="0"/>
              <a:t>: a vector of length N (N is the sample size) containing linear predictors</a:t>
            </a:r>
          </a:p>
          <a:p>
            <a:r>
              <a:rPr lang="en-GB" dirty="0"/>
              <a:t>#</a:t>
            </a:r>
            <a:r>
              <a:rPr lang="en-GB" dirty="0" err="1"/>
              <a:t>fitted.values</a:t>
            </a:r>
            <a:r>
              <a:rPr lang="en-GB" dirty="0"/>
              <a:t>: a vector of length N (N is the sample size) containing fitted mean values on the original scale</a:t>
            </a:r>
          </a:p>
          <a:p>
            <a:r>
              <a:rPr lang="en-GB" dirty="0"/>
              <a:t>#Y: a vector of length N (N is the sample size) containing final working vector</a:t>
            </a:r>
          </a:p>
          <a:p>
            <a:r>
              <a:rPr lang="en-GB" dirty="0"/>
              <a:t>#residuals: a vector of length N (N is the sample size) containing residuals on the original scale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869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F7C7-E516-4118-9758-762CA225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F1D90-EED5-4B87-A149-B8E4DC015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5400"/>
            <a:ext cx="8058150" cy="5197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Rscript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step2_SPAtests.R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--vcfFile=chr19.dose.vcf.gz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vcfFileIndex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=chr19.dose.vcf.gz.tbi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--sampleFile=sample.txt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vcfField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=DS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chrom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=19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minMAF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=0.01 --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minMAC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=5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GMMATmodelFile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AD.rda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--varianceRatioFile=AD.varianceRatio.txt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--SAIGEOutputFile=AD.chr19.SAIGE.txt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numLinesOutput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=2 </a:t>
            </a:r>
          </a:p>
          <a:p>
            <a:pPr marL="0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IsOutputAFinCaseCtrl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=TRUE &amp;&gt; AD.chr19.SAIGE.log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1375C-0255-4496-AA5A-DA1A3269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978811"/>
            <a:ext cx="1143000" cy="186689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9E2C47A-72B2-4017-9F9E-0B42FEDE1CAB}"/>
              </a:ext>
            </a:extLst>
          </p:cNvPr>
          <p:cNvCxnSpPr/>
          <p:nvPr/>
        </p:nvCxnSpPr>
        <p:spPr>
          <a:xfrm>
            <a:off x="4572000" y="2620963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729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83F8-207D-4F9A-9AAE-047A93A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/>
          <a:lstStyle/>
          <a:p>
            <a:r>
              <a:rPr lang="en-AU" dirty="0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9FF61-1274-4A40-9DD9-1CEE69144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667000"/>
            <a:ext cx="815340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CHR: chromosome				POS: genome position </a:t>
            </a:r>
          </a:p>
          <a:p>
            <a:pPr marL="0" indent="0">
              <a:buNone/>
            </a:pPr>
            <a:r>
              <a:rPr lang="en-AU" sz="2000" dirty="0"/>
              <a:t>SNPID: variant ID				Allele1: Ref allele</a:t>
            </a:r>
          </a:p>
          <a:p>
            <a:pPr marL="0" indent="0">
              <a:buNone/>
            </a:pPr>
            <a:r>
              <a:rPr lang="en-AU" sz="2000" dirty="0"/>
              <a:t>Allele2: Alt allele				AC_Allele2: allele count of Alt allele</a:t>
            </a:r>
          </a:p>
          <a:p>
            <a:pPr marL="0" indent="0">
              <a:buNone/>
            </a:pPr>
            <a:r>
              <a:rPr lang="en-AU" sz="2000" dirty="0"/>
              <a:t>AF_Allele2: allele </a:t>
            </a:r>
            <a:r>
              <a:rPr lang="en-AU" sz="2000" dirty="0" err="1"/>
              <a:t>freq</a:t>
            </a:r>
            <a:r>
              <a:rPr lang="en-AU" sz="2000" dirty="0"/>
              <a:t> of Alt allele	N: sample size</a:t>
            </a:r>
          </a:p>
          <a:p>
            <a:pPr marL="0" indent="0">
              <a:buNone/>
            </a:pPr>
            <a:r>
              <a:rPr lang="en-AU" sz="2000" dirty="0"/>
              <a:t>BETA: effect size </a:t>
            </a:r>
            <a:r>
              <a:rPr lang="en-AU" sz="2000" b="1" dirty="0"/>
              <a:t>of A2</a:t>
            </a:r>
            <a:r>
              <a:rPr lang="en-AU" sz="2000" dirty="0"/>
              <a:t>			SE: standard error of BETA</a:t>
            </a:r>
          </a:p>
          <a:p>
            <a:pPr marL="0" indent="0">
              <a:buNone/>
            </a:pPr>
            <a:r>
              <a:rPr lang="en-AU" sz="2000" dirty="0" err="1"/>
              <a:t>Tstat</a:t>
            </a:r>
            <a:r>
              <a:rPr lang="en-AU" sz="2000" dirty="0"/>
              <a:t>: score statistic				</a:t>
            </a:r>
            <a:r>
              <a:rPr lang="en-AU" sz="2000" dirty="0" err="1"/>
              <a:t>p.value</a:t>
            </a:r>
            <a:r>
              <a:rPr lang="en-AU" sz="2000" dirty="0"/>
              <a:t>: p value with SPA applied</a:t>
            </a:r>
          </a:p>
          <a:p>
            <a:pPr marL="0" indent="0">
              <a:buNone/>
            </a:pPr>
            <a:r>
              <a:rPr lang="en-AU" sz="2000" dirty="0"/>
              <a:t>p.value.NA: p value when SPA is not applied</a:t>
            </a:r>
          </a:p>
          <a:p>
            <a:pPr marL="0" indent="0">
              <a:buNone/>
            </a:pPr>
            <a:r>
              <a:rPr lang="en-AU" sz="2000" dirty="0" err="1"/>
              <a:t>Is.SPA.converge</a:t>
            </a:r>
            <a:r>
              <a:rPr lang="en-AU" sz="2000" dirty="0"/>
              <a:t>: whether SPA is converged or not</a:t>
            </a:r>
          </a:p>
          <a:p>
            <a:pPr marL="0" indent="0">
              <a:buNone/>
            </a:pPr>
            <a:r>
              <a:rPr lang="en-AU" sz="2000" dirty="0" err="1"/>
              <a:t>varT</a:t>
            </a:r>
            <a:r>
              <a:rPr lang="en-AU" sz="2000" dirty="0"/>
              <a:t>: estimated variance of score statistic with sample related incorporated</a:t>
            </a:r>
          </a:p>
          <a:p>
            <a:pPr marL="0" indent="0">
              <a:buNone/>
            </a:pPr>
            <a:r>
              <a:rPr lang="en-AU" sz="2000" dirty="0" err="1"/>
              <a:t>varTstar</a:t>
            </a:r>
            <a:r>
              <a:rPr lang="en-AU" sz="2000" dirty="0"/>
              <a:t>: variance of score statistic without sample related incorporated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4DF5D-F60F-4F24-952D-58E7C81C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5582"/>
            <a:ext cx="9144000" cy="16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23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385C-5A73-4238-AE10-2684CC0CC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83" y="237745"/>
            <a:ext cx="8730234" cy="960120"/>
          </a:xfrm>
        </p:spPr>
        <p:txBody>
          <a:bodyPr>
            <a:normAutofit/>
          </a:bodyPr>
          <a:lstStyle/>
          <a:p>
            <a:r>
              <a:rPr lang="en-AU" sz="2100" dirty="0"/>
              <a:t>Merge the GWAS results with the R2 from the imputation files and keep only those results with r2 &gt;= 0.6 (i.e. good imputation quality)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1B1A61-EABD-4E05-97E1-25797009DEC5}"/>
              </a:ext>
            </a:extLst>
          </p:cNvPr>
          <p:cNvSpPr txBox="1"/>
          <p:nvPr/>
        </p:nvSpPr>
        <p:spPr>
          <a:xfrm>
            <a:off x="384048" y="1371600"/>
            <a:ext cx="8143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#### Merge results GWAS with imputed information file and filter by R2 &gt;= 6 (the results have been filtered by MAF before)</a:t>
            </a:r>
          </a:p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# Extract columns of interest in GWAS results: CHR POS SNPID Allele1 Allele2 AF_Allele2 N BETA SE </a:t>
            </a:r>
            <a:r>
              <a:rPr lang="en-A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Tstat</a:t>
            </a:r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p.value</a:t>
            </a: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zcat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AD.chr19.SAIGE.txt.gz | 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'{print $1,$2,$3,$4,$5,$7,$8,$9,$10,$11,$12}' &gt; temp_AD.chr19.results.txt</a:t>
            </a:r>
          </a:p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# Extract columns of interest in imputation information: SNP </a:t>
            </a:r>
            <a:r>
              <a:rPr lang="en-A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Rsq</a:t>
            </a:r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zcat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saige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/chr19.info.gz | 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'{print $1,$7}' &gt; temp_chr19.info.txt</a:t>
            </a:r>
          </a:p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# Merge information from the GWAS and R2</a:t>
            </a:r>
          </a:p>
          <a:p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'NR==FNR{a[$1]=$2; next} $3 in a{print $0,a[$3]}' temp_chr19.info.txt temp_AD.chr19.results.txt &gt; temp</a:t>
            </a:r>
          </a:p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# Filer by R2 &gt;= 0.6 and put the header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echo 'CHR POS SNPID Allele1 Allele2 AF_Allele2 N BETA SE 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Tstat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p.value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Rsq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 &gt; AD.chr19.results.QC.txt</a:t>
            </a:r>
          </a:p>
          <a:p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'{if ($12&gt;=0.6) print $0}' temp &gt;&gt; AD.chr19.results.QC.txt</a:t>
            </a:r>
          </a:p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#### Plot the results: Manhattan plot and regional plot</a:t>
            </a:r>
          </a:p>
          <a:p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'{if (NR&gt;1) print $1,$2,$11}' temp_AD.chr19.results.QC.txt &gt; temp_plot.AD.chr19.txt</a:t>
            </a:r>
          </a:p>
          <a:p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sort -k11 -g temp_AD.chr19.results.QC.txt | head # lowest p-value at 19:45422946 , p = 9.3515193823689e-16</a:t>
            </a:r>
          </a:p>
          <a:p>
            <a:r>
              <a:rPr lang="en-A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awk</a:t>
            </a:r>
            <a:r>
              <a:rPr lang="en-A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'{if (NR==1) print $1,$2,$3,$11; else if ($2&gt;= 44922946 &amp;&amp; $2&lt;= 45922946) print $1,$2,"chr"$3,$11}' AD.chr19.results.QC.txt &gt; temp_ld.AD.chr19.txt</a:t>
            </a:r>
          </a:p>
        </p:txBody>
      </p:sp>
    </p:spTree>
    <p:extLst>
      <p:ext uri="{BB962C8B-B14F-4D97-AF65-F5344CB8AC3E}">
        <p14:creationId xmlns:p14="http://schemas.microsoft.com/office/powerpoint/2010/main" val="19929281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79" y="362998"/>
            <a:ext cx="7886700" cy="494252"/>
          </a:xfrm>
        </p:spPr>
        <p:txBody>
          <a:bodyPr>
            <a:noAutofit/>
          </a:bodyPr>
          <a:lstStyle/>
          <a:p>
            <a:r>
              <a:rPr lang="en-AU" sz="3200" dirty="0"/>
              <a:t>Imputed results (Manhattan plot only chr19)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AF0BDB1-BF13-49ED-9E1A-DA3A6A3C2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5" y="1822161"/>
            <a:ext cx="6169308" cy="41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37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5294"/>
            <a:ext cx="7886700" cy="494252"/>
          </a:xfrm>
        </p:spPr>
        <p:txBody>
          <a:bodyPr>
            <a:noAutofit/>
          </a:bodyPr>
          <a:lstStyle/>
          <a:p>
            <a:pPr algn="ctr"/>
            <a:r>
              <a:rPr lang="en-AU" sz="3200" dirty="0"/>
              <a:t>Remember the genotyped results!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55C3A6-3D39-4290-A410-F38A5C05D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7" y="1625346"/>
            <a:ext cx="2761697" cy="18705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F0582-4DC5-47D5-91BC-F7EB60F2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 r="1625"/>
          <a:stretch/>
        </p:blipFill>
        <p:spPr>
          <a:xfrm>
            <a:off x="3101017" y="2132838"/>
            <a:ext cx="5550174" cy="3518154"/>
          </a:xfrm>
          <a:prstGeom prst="rect">
            <a:avLst/>
          </a:prstGeom>
        </p:spPr>
      </p:pic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F29635A6-C841-42A7-AF57-31BC2F6D67A2}"/>
              </a:ext>
            </a:extLst>
          </p:cNvPr>
          <p:cNvSpPr/>
          <p:nvPr/>
        </p:nvSpPr>
        <p:spPr>
          <a:xfrm rot="19062178">
            <a:off x="1686718" y="3783753"/>
            <a:ext cx="709434" cy="1774591"/>
          </a:xfrm>
          <a:prstGeom prst="curvedRightArrow">
            <a:avLst>
              <a:gd name="adj1" fmla="val 0"/>
              <a:gd name="adj2" fmla="val 20156"/>
              <a:gd name="adj3" fmla="val 27252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58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9A22-798F-4A98-B202-95DD0DE43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1330932"/>
            <a:ext cx="7886700" cy="494252"/>
          </a:xfrm>
        </p:spPr>
        <p:txBody>
          <a:bodyPr>
            <a:normAutofit fontScale="90000"/>
          </a:bodyPr>
          <a:lstStyle/>
          <a:p>
            <a:r>
              <a:rPr lang="en-AU" dirty="0"/>
              <a:t>And Compare…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3F0582-4DC5-47D5-91BC-F7EB60F284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r="4156"/>
          <a:stretch/>
        </p:blipFill>
        <p:spPr>
          <a:xfrm>
            <a:off x="56304" y="2723668"/>
            <a:ext cx="4229222" cy="2741486"/>
          </a:xfrm>
          <a:prstGeom prst="rect">
            <a:avLst/>
          </a:prstGeom>
        </p:spPr>
      </p:pic>
      <p:pic>
        <p:nvPicPr>
          <p:cNvPr id="6" name="Picture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09DF3B5-1505-48E1-AFB6-2EAA07FAB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1"/>
          <a:stretch/>
        </p:blipFill>
        <p:spPr>
          <a:xfrm>
            <a:off x="4285526" y="2124679"/>
            <a:ext cx="4808558" cy="334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7F67D2-D087-4D75-9961-DFC354DE98B8}"/>
              </a:ext>
            </a:extLst>
          </p:cNvPr>
          <p:cNvSpPr txBox="1"/>
          <p:nvPr/>
        </p:nvSpPr>
        <p:spPr>
          <a:xfrm>
            <a:off x="329879" y="5465153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Genotyped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71298-80CD-4DF8-A4DD-B8892ACAFE67}"/>
              </a:ext>
            </a:extLst>
          </p:cNvPr>
          <p:cNvSpPr txBox="1"/>
          <p:nvPr/>
        </p:nvSpPr>
        <p:spPr>
          <a:xfrm>
            <a:off x="4435275" y="5440954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Imputed</a:t>
            </a:r>
          </a:p>
        </p:txBody>
      </p:sp>
    </p:spTree>
    <p:extLst>
      <p:ext uri="{BB962C8B-B14F-4D97-AF65-F5344CB8AC3E}">
        <p14:creationId xmlns:p14="http://schemas.microsoft.com/office/powerpoint/2010/main" val="32702206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C3D6EC8-0D56-48AD-BE8D-DE4A6AC220C1}"/>
              </a:ext>
            </a:extLst>
          </p:cNvPr>
          <p:cNvSpPr txBox="1">
            <a:spLocks/>
          </p:cNvSpPr>
          <p:nvPr/>
        </p:nvSpPr>
        <p:spPr>
          <a:xfrm>
            <a:off x="628650" y="314734"/>
            <a:ext cx="7886700" cy="49425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300" dirty="0"/>
              <a:t>Imputed results (regional plot)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D0671AC6-1E2E-4D6B-8A66-C2159DF3B0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b="11730"/>
          <a:stretch/>
        </p:blipFill>
        <p:spPr>
          <a:xfrm>
            <a:off x="2313432" y="1058227"/>
            <a:ext cx="4645152" cy="54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643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5510D-60E6-427E-B000-8DD9F82C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56" y="1215899"/>
            <a:ext cx="3786236" cy="46903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09A395D-F429-467D-9A74-4432FCC75AD8}"/>
              </a:ext>
            </a:extLst>
          </p:cNvPr>
          <p:cNvSpPr txBox="1">
            <a:spLocks/>
          </p:cNvSpPr>
          <p:nvPr/>
        </p:nvSpPr>
        <p:spPr>
          <a:xfrm>
            <a:off x="303836" y="308380"/>
            <a:ext cx="7886700" cy="49425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300" dirty="0"/>
              <a:t>And Compare…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81E75-4757-419C-9F80-7349FD620743}"/>
              </a:ext>
            </a:extLst>
          </p:cNvPr>
          <p:cNvSpPr txBox="1"/>
          <p:nvPr/>
        </p:nvSpPr>
        <p:spPr>
          <a:xfrm>
            <a:off x="303836" y="5606137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Genotyped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E7FB-B6D8-499A-BAD0-F09AB447846C}"/>
              </a:ext>
            </a:extLst>
          </p:cNvPr>
          <p:cNvSpPr txBox="1"/>
          <p:nvPr/>
        </p:nvSpPr>
        <p:spPr>
          <a:xfrm>
            <a:off x="4409232" y="5581937"/>
            <a:ext cx="40800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350" dirty="0"/>
              <a:t>Imputed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70FD9A67-0049-462B-B352-3AE31574F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b="11730"/>
          <a:stretch/>
        </p:blipFill>
        <p:spPr>
          <a:xfrm>
            <a:off x="4526313" y="1196780"/>
            <a:ext cx="3988316" cy="47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620000" cy="1143000"/>
          </a:xfrm>
        </p:spPr>
        <p:txBody>
          <a:bodyPr/>
          <a:lstStyle/>
          <a:p>
            <a:r>
              <a:rPr lang="en-AU" dirty="0"/>
              <a:t>QQ-plot</a:t>
            </a:r>
          </a:p>
        </p:txBody>
      </p:sp>
      <p:pic>
        <p:nvPicPr>
          <p:cNvPr id="8" name="Content Placeholder 7" descr="qqpl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457200"/>
            <a:ext cx="5984875" cy="5984875"/>
          </a:xfrm>
        </p:spPr>
      </p:pic>
    </p:spTree>
    <p:extLst>
      <p:ext uri="{BB962C8B-B14F-4D97-AF65-F5344CB8AC3E}">
        <p14:creationId xmlns:p14="http://schemas.microsoft.com/office/powerpoint/2010/main" val="19635269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FF17-8D33-4D15-AD40-43F97BAC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B421-32CD-4D0B-964C-8A1F6069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870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09080-E5F3-488F-93FE-33BC2C84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1409-7C60-4A99-9FD6-66CBA929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55557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1 – How to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en-AU" sz="2800" dirty="0"/>
              <a:t>Data is usually broken into manageable chunks </a:t>
            </a:r>
          </a:p>
          <a:p>
            <a:pPr marL="400050" lvl="1" indent="0">
              <a:buNone/>
            </a:pPr>
            <a:r>
              <a:rPr lang="en-AU" sz="2800" dirty="0"/>
              <a:t>~</a:t>
            </a:r>
            <a:r>
              <a:rPr lang="en-AU" sz="2800" dirty="0" err="1"/>
              <a:t>20Mb</a:t>
            </a:r>
            <a:endParaRPr lang="en-AU" sz="2800" dirty="0"/>
          </a:p>
          <a:p>
            <a:pPr marL="400050" lvl="1" indent="0">
              <a:buNone/>
            </a:pPr>
            <a:r>
              <a:rPr lang="en-AU" sz="2800" dirty="0"/>
              <a:t>Each phased independently</a:t>
            </a:r>
          </a:p>
          <a:p>
            <a:pPr marL="400050" lvl="1" indent="0">
              <a:buNone/>
            </a:pPr>
            <a:endParaRPr lang="en-AU" sz="2800" dirty="0"/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./eagle 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vcfRef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HRC.r1-1.GRCh37.chr20.shapeit3.mac5.aa.genotypes.bcf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vcfTarget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chunk_20_0000000001_0020000000.vcf.gz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geneticMapFile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genetic_map_chr20_combined_b37.txt 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outPrefix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chunk_20_0000000001_0020000000.phased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bpStart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bpEnd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25000000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chrom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pPr marL="400050" lvl="1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allowRefAltSwap</a:t>
            </a: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  <a:p>
            <a:pPr marL="914400" lvl="1" indent="-514350">
              <a:buFont typeface="+mj-lt"/>
              <a:buAutoNum type="romanL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01415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Step 2 -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3600" dirty="0"/>
              <a:t>Compares the phased data to the references and infers the missing genotypes. Calculate accuracy metrics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Minimac3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refHaps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HRC.r1-1.GRCh37.chr1.shapeit3.mac5.aa.genotypes.m3vcf.gz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--haps chunk_1_0000000001_0020000000.phased.vcf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--start 1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--end 20000000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--window 500000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--prefix 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chunk_1_0000000001_0020000000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chr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20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noPhoneHome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--format 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GT,DS,GP</a:t>
            </a: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14300" indent="0">
              <a:buNone/>
            </a:pPr>
            <a:r>
              <a:rPr lang="en-A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allTypedSites</a:t>
            </a:r>
            <a:endParaRPr lang="en-A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78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Phasing in Eagle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Input a target sample and a library of reference haplotypes</a:t>
            </a:r>
          </a:p>
          <a:p>
            <a:r>
              <a:rPr lang="en-AU" sz="2800" i="1" dirty="0"/>
              <a:t>Selection of conditioning haplotypes.</a:t>
            </a:r>
          </a:p>
          <a:p>
            <a:pPr marL="360363" indent="0">
              <a:buNone/>
            </a:pPr>
            <a:r>
              <a:rPr lang="en-AU" sz="2800" dirty="0"/>
              <a:t>Eagle2 first identifies a subset of 10,000 conditioning haplotypes by ranking reference haplotypes according to the number of discrepancies between each reference haplotype and the homozygous genotypes of the target sample.</a:t>
            </a:r>
          </a:p>
        </p:txBody>
      </p:sp>
    </p:spTree>
    <p:extLst>
      <p:ext uri="{BB962C8B-B14F-4D97-AF65-F5344CB8AC3E}">
        <p14:creationId xmlns:p14="http://schemas.microsoft.com/office/powerpoint/2010/main" val="10031708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i="1" dirty="0"/>
              <a:t>Generation of </a:t>
            </a:r>
            <a:r>
              <a:rPr lang="en-AU" sz="2800" i="1" dirty="0" err="1"/>
              <a:t>HapHedge</a:t>
            </a:r>
            <a:r>
              <a:rPr lang="en-AU" sz="2800" i="1" dirty="0"/>
              <a:t> data structure.</a:t>
            </a:r>
          </a:p>
          <a:p>
            <a:pPr marL="360363" indent="0">
              <a:buNone/>
            </a:pPr>
            <a:r>
              <a:rPr lang="en-AU" sz="2800" dirty="0" err="1"/>
              <a:t>Eagle2</a:t>
            </a:r>
            <a:r>
              <a:rPr lang="en-AU" sz="2800" dirty="0"/>
              <a:t> next generates a </a:t>
            </a:r>
            <a:r>
              <a:rPr lang="en-AU" sz="2800" dirty="0" err="1"/>
              <a:t>HapHedge</a:t>
            </a:r>
            <a:r>
              <a:rPr lang="en-AU" sz="2800" dirty="0"/>
              <a:t> data structure on the selected conditioning haplotypes. </a:t>
            </a:r>
          </a:p>
          <a:p>
            <a:pPr marL="360363" indent="0">
              <a:buNone/>
            </a:pPr>
            <a:r>
              <a:rPr lang="en-AU" sz="2800" dirty="0"/>
              <a:t>The </a:t>
            </a:r>
            <a:r>
              <a:rPr lang="en-AU" sz="2800" dirty="0" err="1"/>
              <a:t>HapHedge</a:t>
            </a:r>
            <a:r>
              <a:rPr lang="en-AU" sz="2800" dirty="0"/>
              <a:t> encodes a sequence of </a:t>
            </a:r>
            <a:r>
              <a:rPr lang="en-AU" sz="2800" dirty="0" err="1"/>
              <a:t>haplo</a:t>
            </a:r>
            <a:r>
              <a:rPr lang="en-AU" sz="2800" dirty="0"/>
              <a:t>- type prefix trees (i.e., binary trees on haplotype prefixes) rooted at a sequence of starting positions along the chromosome, thus enabling fast lookup of haplotype frequencies</a:t>
            </a:r>
          </a:p>
        </p:txBody>
      </p:sp>
    </p:spTree>
    <p:extLst>
      <p:ext uri="{BB962C8B-B14F-4D97-AF65-F5344CB8AC3E}">
        <p14:creationId xmlns:p14="http://schemas.microsoft.com/office/powerpoint/2010/main" val="27335126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9104"/>
            <a:ext cx="5867400" cy="56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1950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i="1" dirty="0"/>
              <a:t>Exploration of the </a:t>
            </a:r>
            <a:r>
              <a:rPr lang="en-AU" sz="2800" i="1" dirty="0" err="1"/>
              <a:t>diplotype</a:t>
            </a:r>
            <a:r>
              <a:rPr lang="en-AU" sz="2800" i="1" dirty="0"/>
              <a:t> space.</a:t>
            </a:r>
          </a:p>
          <a:p>
            <a:pPr marL="360363" indent="0">
              <a:buNone/>
            </a:pPr>
            <a:r>
              <a:rPr lang="en-AU" sz="2800" dirty="0"/>
              <a:t>Having prepared a </a:t>
            </a:r>
            <a:r>
              <a:rPr lang="en-AU" sz="2800" dirty="0" err="1"/>
              <a:t>HapHedge</a:t>
            </a:r>
            <a:r>
              <a:rPr lang="en-AU" sz="2800" dirty="0"/>
              <a:t> of conditioning haplotypes, Eagle2 performs phasing using a hidden Markov model</a:t>
            </a:r>
          </a:p>
          <a:p>
            <a:pPr marL="360363" indent="0">
              <a:buNone/>
            </a:pPr>
            <a:r>
              <a:rPr lang="en-AU" sz="2800" dirty="0"/>
              <a:t>Consolidates reference haplotypes sharing common prefixes reducing computation.</a:t>
            </a:r>
          </a:p>
          <a:p>
            <a:pPr marL="360363" indent="0">
              <a:buNone/>
            </a:pP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54546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019800" cy="576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856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Solution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Impute all individuals to a single reference based on the SNPs that overlap between the chips</a:t>
            </a:r>
          </a:p>
          <a:p>
            <a:r>
              <a:rPr lang="en-AU" sz="2800" dirty="0"/>
              <a:t>Single distribution of NCP and power across all SNP</a:t>
            </a:r>
          </a:p>
          <a:p>
            <a:r>
              <a:rPr lang="en-AU" sz="2800" dirty="0"/>
              <a:t>qq plot and </a:t>
            </a:r>
            <a:r>
              <a:rPr lang="en-AU" sz="2800" dirty="0" err="1"/>
              <a:t>manhattan</a:t>
            </a:r>
            <a:r>
              <a:rPr lang="en-AU" sz="2800" dirty="0"/>
              <a:t> describes the full sample with the same degree of accuracy</a:t>
            </a:r>
          </a:p>
        </p:txBody>
      </p:sp>
    </p:spTree>
    <p:extLst>
      <p:ext uri="{BB962C8B-B14F-4D97-AF65-F5344CB8AC3E}">
        <p14:creationId xmlns:p14="http://schemas.microsoft.com/office/powerpoint/2010/main" val="276103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Imputation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 err="1"/>
              <a:t>minimac3</a:t>
            </a:r>
            <a:endParaRPr lang="en-AU" sz="3600" dirty="0"/>
          </a:p>
          <a:p>
            <a:r>
              <a:rPr lang="en-AU" sz="3600" dirty="0" err="1"/>
              <a:t>Impute2</a:t>
            </a:r>
            <a:endParaRPr lang="en-AU" sz="3600" dirty="0"/>
          </a:p>
          <a:p>
            <a:endParaRPr lang="en-AU" sz="3600" dirty="0"/>
          </a:p>
          <a:p>
            <a:r>
              <a:rPr lang="en-AU" sz="2800" dirty="0"/>
              <a:t>Beagle – not frequently used</a:t>
            </a:r>
          </a:p>
          <a:p>
            <a:endParaRPr lang="en-AU" sz="3200" dirty="0"/>
          </a:p>
          <a:p>
            <a:r>
              <a:rPr lang="en-AU" sz="3200" dirty="0"/>
              <a:t>never use plink for imputation!</a:t>
            </a:r>
          </a:p>
        </p:txBody>
      </p:sp>
    </p:spTree>
    <p:extLst>
      <p:ext uri="{BB962C8B-B14F-4D97-AF65-F5344CB8AC3E}">
        <p14:creationId xmlns:p14="http://schemas.microsoft.com/office/powerpoint/2010/main" val="249816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do they compare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Similar accuracy</a:t>
            </a:r>
          </a:p>
          <a:p>
            <a:r>
              <a:rPr lang="en-AU" sz="2800" dirty="0"/>
              <a:t>Similar features</a:t>
            </a:r>
          </a:p>
          <a:p>
            <a:r>
              <a:rPr lang="en-AU" sz="2800" dirty="0"/>
              <a:t>Different data formats </a:t>
            </a:r>
          </a:p>
          <a:p>
            <a:pPr lvl="1"/>
            <a:r>
              <a:rPr lang="en-AU" sz="2800" dirty="0" err="1"/>
              <a:t>minimac3</a:t>
            </a:r>
            <a:r>
              <a:rPr lang="en-AU" sz="2800" dirty="0"/>
              <a:t> –&gt; custom </a:t>
            </a:r>
            <a:r>
              <a:rPr lang="en-AU" sz="2800" dirty="0" err="1"/>
              <a:t>vcf</a:t>
            </a:r>
            <a:r>
              <a:rPr lang="en-AU" sz="2800" dirty="0"/>
              <a:t> format</a:t>
            </a:r>
          </a:p>
          <a:p>
            <a:pPr lvl="2"/>
            <a:r>
              <a:rPr lang="en-AU" sz="2400" dirty="0"/>
              <a:t>individual=row </a:t>
            </a:r>
            <a:r>
              <a:rPr lang="en-AU" sz="2400" dirty="0" err="1"/>
              <a:t>snp</a:t>
            </a:r>
            <a:r>
              <a:rPr lang="en-AU" sz="2400" dirty="0"/>
              <a:t>=column</a:t>
            </a:r>
            <a:endParaRPr lang="en-AU" sz="2600" dirty="0"/>
          </a:p>
          <a:p>
            <a:pPr lvl="1"/>
            <a:r>
              <a:rPr lang="en-AU" sz="2800" dirty="0" err="1"/>
              <a:t>Impute2</a:t>
            </a:r>
            <a:r>
              <a:rPr lang="en-AU" sz="2800" dirty="0"/>
              <a:t> –&gt; </a:t>
            </a:r>
            <a:r>
              <a:rPr lang="en-AU" sz="2800" dirty="0" err="1"/>
              <a:t>snp</a:t>
            </a:r>
            <a:r>
              <a:rPr lang="en-AU" sz="2800" dirty="0"/>
              <a:t>=row individual=column</a:t>
            </a:r>
          </a:p>
          <a:p>
            <a:r>
              <a:rPr lang="en-AU" sz="2800" dirty="0"/>
              <a:t>Different philosophies</a:t>
            </a:r>
          </a:p>
          <a:p>
            <a:pPr lvl="1"/>
            <a:r>
              <a:rPr lang="en-AU" sz="2800" dirty="0"/>
              <a:t>Frequentist vs Bayesian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39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2154</Words>
  <Application>Microsoft Office PowerPoint</Application>
  <PresentationFormat>On-screen Show (4:3)</PresentationFormat>
  <Paragraphs>302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Courier New</vt:lpstr>
      <vt:lpstr>Office Theme</vt:lpstr>
      <vt:lpstr>Imputation</vt:lpstr>
      <vt:lpstr>What is imputation? (Marchini &amp; Howie 2010)</vt:lpstr>
      <vt:lpstr> </vt:lpstr>
      <vt:lpstr>Combining data from different chips</vt:lpstr>
      <vt:lpstr>Another way of looking at this</vt:lpstr>
      <vt:lpstr>QQ-plot</vt:lpstr>
      <vt:lpstr>Solution </vt:lpstr>
      <vt:lpstr>Imputation programs</vt:lpstr>
      <vt:lpstr>How do they compare</vt:lpstr>
      <vt:lpstr>minimac3</vt:lpstr>
      <vt:lpstr>Impute2</vt:lpstr>
      <vt:lpstr>Timing &amp; Memory</vt:lpstr>
      <vt:lpstr>Options for imputation</vt:lpstr>
      <vt:lpstr>Today – discuss the 2 step approach</vt:lpstr>
      <vt:lpstr>What is phasing</vt:lpstr>
      <vt:lpstr>Phasing in Eagle</vt:lpstr>
      <vt:lpstr>PowerPoint Presentation</vt:lpstr>
      <vt:lpstr>Check your data</vt:lpstr>
      <vt:lpstr>Ambiguous SNPs (A/T and C/G)</vt:lpstr>
      <vt:lpstr>PowerPoint Presentation</vt:lpstr>
      <vt:lpstr>UMich imputation Server</vt:lpstr>
      <vt:lpstr>Chose your reference</vt:lpstr>
      <vt:lpstr>PowerPoint Presentation</vt:lpstr>
      <vt:lpstr>References are in vcf format</vt:lpstr>
      <vt:lpstr>Not all references are equal!!</vt:lpstr>
      <vt:lpstr>QC on the imputation 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Output</vt:lpstr>
      <vt:lpstr>Output</vt:lpstr>
      <vt:lpstr>Post imputation QC</vt:lpstr>
      <vt:lpstr>Issue – the r2 metrics differ between imputation programs</vt:lpstr>
      <vt:lpstr>PowerPoint Presentation</vt:lpstr>
      <vt:lpstr>PowerPoint Presentation</vt:lpstr>
      <vt:lpstr>PowerPoint Presentation</vt:lpstr>
      <vt:lpstr>Post imputation QC</vt:lpstr>
      <vt:lpstr>PowerPoint Presentation</vt:lpstr>
      <vt:lpstr>Choices of analysis methods</vt:lpstr>
      <vt:lpstr>PowerPoint Presentation</vt:lpstr>
      <vt:lpstr>PowerPoint Presentation</vt:lpstr>
      <vt:lpstr>Analysis of Imputed data using SAIGE</vt:lpstr>
      <vt:lpstr>Why SAIGE</vt:lpstr>
      <vt:lpstr>Step 1 </vt:lpstr>
      <vt:lpstr>Phenotype/Covariate file</vt:lpstr>
      <vt:lpstr>Plink (hard call) genotypes for relatedness estimation</vt:lpstr>
      <vt:lpstr>Step 1 </vt:lpstr>
      <vt:lpstr>It will make 4 files </vt:lpstr>
      <vt:lpstr>Step 2</vt:lpstr>
      <vt:lpstr>Output</vt:lpstr>
      <vt:lpstr>Merge the GWAS results with the R2 from the imputation files and keep only those results with r2 &gt;= 0.6 (i.e. good imputation quality)</vt:lpstr>
      <vt:lpstr>Imputed results (Manhattan plot only chr19)</vt:lpstr>
      <vt:lpstr>Remember the genotyped results!</vt:lpstr>
      <vt:lpstr>And Compare…</vt:lpstr>
      <vt:lpstr>PowerPoint Presentation</vt:lpstr>
      <vt:lpstr>PowerPoint Presentation</vt:lpstr>
      <vt:lpstr>Questions?</vt:lpstr>
      <vt:lpstr>Extra slides</vt:lpstr>
      <vt:lpstr>Step 1 – How to phase</vt:lpstr>
      <vt:lpstr>Step 2 - Imputation</vt:lpstr>
      <vt:lpstr>Phasing in Eagle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www.brainybetty.com</dc:creator>
  <cp:lastModifiedBy>Sarah Medland</cp:lastModifiedBy>
  <cp:revision>224</cp:revision>
  <dcterms:created xsi:type="dcterms:W3CDTF">2012-07-05T13:18:19Z</dcterms:created>
  <dcterms:modified xsi:type="dcterms:W3CDTF">2019-03-05T18:27:35Z</dcterms:modified>
</cp:coreProperties>
</file>