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78" r:id="rId4"/>
    <p:sldId id="280" r:id="rId5"/>
    <p:sldId id="258" r:id="rId6"/>
    <p:sldId id="266" r:id="rId7"/>
    <p:sldId id="307" r:id="rId8"/>
    <p:sldId id="308" r:id="rId9"/>
    <p:sldId id="281" r:id="rId10"/>
    <p:sldId id="282" r:id="rId11"/>
    <p:sldId id="283" r:id="rId12"/>
    <p:sldId id="284" r:id="rId13"/>
    <p:sldId id="286" r:id="rId14"/>
    <p:sldId id="285" r:id="rId15"/>
    <p:sldId id="287" r:id="rId16"/>
    <p:sldId id="288" r:id="rId17"/>
    <p:sldId id="289" r:id="rId18"/>
    <p:sldId id="291" r:id="rId19"/>
    <p:sldId id="290" r:id="rId20"/>
    <p:sldId id="294" r:id="rId21"/>
    <p:sldId id="292" r:id="rId22"/>
    <p:sldId id="296" r:id="rId23"/>
    <p:sldId id="295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06" r:id="rId34"/>
    <p:sldId id="293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1331" y="1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E3F1-F122-48DB-AB44-620DC8727F39}" type="datetimeFigureOut">
              <a:rPr lang="en-AU" smtClean="0"/>
              <a:t>6/03/2019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B6FD-D4E9-4BF3-A4B4-582033E3E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603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E3F1-F122-48DB-AB44-620DC8727F39}" type="datetimeFigureOut">
              <a:rPr lang="en-AU" smtClean="0"/>
              <a:t>6/03/2019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B6FD-D4E9-4BF3-A4B4-582033E3E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0304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E3F1-F122-48DB-AB44-620DC8727F39}" type="datetimeFigureOut">
              <a:rPr lang="en-AU" smtClean="0"/>
              <a:t>6/03/2019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B6FD-D4E9-4BF3-A4B4-582033E3E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77327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E3F1-F122-48DB-AB44-620DC8727F39}" type="datetimeFigureOut">
              <a:rPr lang="en-AU" smtClean="0"/>
              <a:t>6/03/2019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B6FD-D4E9-4BF3-A4B4-582033E3E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82578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E3F1-F122-48DB-AB44-620DC8727F39}" type="datetimeFigureOut">
              <a:rPr lang="en-AU" smtClean="0"/>
              <a:t>6/03/2019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B6FD-D4E9-4BF3-A4B4-582033E3E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054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E3F1-F122-48DB-AB44-620DC8727F39}" type="datetimeFigureOut">
              <a:rPr lang="en-AU" smtClean="0"/>
              <a:t>6/03/2019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B6FD-D4E9-4BF3-A4B4-582033E3E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6500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E3F1-F122-48DB-AB44-620DC8727F39}" type="datetimeFigureOut">
              <a:rPr lang="en-AU" smtClean="0"/>
              <a:t>6/03/2019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B6FD-D4E9-4BF3-A4B4-582033E3E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3323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E3F1-F122-48DB-AB44-620DC8727F39}" type="datetimeFigureOut">
              <a:rPr lang="en-AU" smtClean="0"/>
              <a:t>6/03/2019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B6FD-D4E9-4BF3-A4B4-582033E3E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615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E3F1-F122-48DB-AB44-620DC8727F39}" type="datetimeFigureOut">
              <a:rPr lang="en-AU" smtClean="0"/>
              <a:t>6/03/2019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B6FD-D4E9-4BF3-A4B4-582033E3E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88217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E3F1-F122-48DB-AB44-620DC8727F39}" type="datetimeFigureOut">
              <a:rPr lang="en-AU" smtClean="0"/>
              <a:t>6/03/2019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B6FD-D4E9-4BF3-A4B4-582033E3E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8621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BE3F1-F122-48DB-AB44-620DC8727F39}" type="datetimeFigureOut">
              <a:rPr lang="en-AU" smtClean="0"/>
              <a:t>6/03/2019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7B6FD-D4E9-4BF3-A4B4-582033E3E52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66142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BE3F1-F122-48DB-AB44-620DC8727F39}" type="datetimeFigureOut">
              <a:rPr lang="en-AU" smtClean="0"/>
              <a:t>6/03/2019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7B6FD-D4E9-4BF3-A4B4-582033E3E524}" type="slidenum">
              <a:rPr lang="en-AU" smtClean="0"/>
              <a:t>‹#›</a:t>
            </a:fld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FE5306-A662-4895-AC4A-94AC264F5C0F}"/>
              </a:ext>
            </a:extLst>
          </p:cNvPr>
          <p:cNvSpPr/>
          <p:nvPr userDrawn="1"/>
        </p:nvSpPr>
        <p:spPr>
          <a:xfrm>
            <a:off x="361742" y="261257"/>
            <a:ext cx="8380325" cy="6231618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/>
          </a:p>
        </p:txBody>
      </p:sp>
    </p:spTree>
    <p:extLst>
      <p:ext uri="{BB962C8B-B14F-4D97-AF65-F5344CB8AC3E}">
        <p14:creationId xmlns:p14="http://schemas.microsoft.com/office/powerpoint/2010/main" val="392007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D0FDC-093B-43D7-844B-A6B88F139D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Sex differences and </a:t>
            </a:r>
            <a:br>
              <a:rPr lang="en-AU" dirty="0"/>
            </a:br>
            <a:r>
              <a:rPr lang="en-AU" dirty="0"/>
              <a:t>the X chromosome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2EFB50-9DAA-4027-8733-E29DC6F3E7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endParaRPr lang="en-AU" dirty="0"/>
          </a:p>
          <a:p>
            <a:pPr algn="r"/>
            <a:endParaRPr lang="en-AU" dirty="0"/>
          </a:p>
          <a:p>
            <a:pPr algn="r"/>
            <a:r>
              <a:rPr lang="en-AU" dirty="0"/>
              <a:t>Sarah Medland</a:t>
            </a:r>
          </a:p>
          <a:p>
            <a:pPr algn="r"/>
            <a:r>
              <a:rPr lang="en-AU" dirty="0"/>
              <a:t>Boulder 2019</a:t>
            </a:r>
          </a:p>
        </p:txBody>
      </p:sp>
    </p:spTree>
    <p:extLst>
      <p:ext uri="{BB962C8B-B14F-4D97-AF65-F5344CB8AC3E}">
        <p14:creationId xmlns:p14="http://schemas.microsoft.com/office/powerpoint/2010/main" val="3238971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2EC9E-67A1-48D6-87D6-20BD0FC90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Other ways of doing this?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DC74B8-1121-4D6F-B59E-DE5386CB6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682" y="4648542"/>
            <a:ext cx="2206078" cy="1374915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EF38F5-B5DE-441E-B4BB-6C01F1650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49" y="1825624"/>
            <a:ext cx="7910479" cy="2109881"/>
          </a:xfrm>
          <a:prstGeom prst="rect">
            <a:avLst/>
          </a:prstGeom>
        </p:spPr>
      </p:pic>
      <p:pic>
        <p:nvPicPr>
          <p:cNvPr id="1026" name="Picture 2" descr="Image result for cecilia lindgren">
            <a:extLst>
              <a:ext uri="{FF2B5EF4-FFF2-40B4-BE49-F238E27FC236}">
                <a16:creationId xmlns:a16="http://schemas.microsoft.com/office/drawing/2014/main" id="{CC394E10-4781-44E4-99CE-11043AC68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60" y="4657507"/>
            <a:ext cx="2206079" cy="137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0CBEFC-3C4A-4A68-8E5B-CA2D63464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601" y="4637788"/>
            <a:ext cx="920563" cy="138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32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C54D3-E9BE-4437-BE90-09D040907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4B166-2BFE-4951-B997-AA178A650F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F55D5-2256-4488-8F22-162DD565C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869" y="949927"/>
            <a:ext cx="5417685" cy="50208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61F57C6-A829-4DB2-B9D5-55D361E82FD0}"/>
              </a:ext>
            </a:extLst>
          </p:cNvPr>
          <p:cNvSpPr/>
          <p:nvPr/>
        </p:nvSpPr>
        <p:spPr>
          <a:xfrm>
            <a:off x="2814916" y="5038165"/>
            <a:ext cx="1541932" cy="233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C9841E-94C3-434C-A556-F4FB2D06C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477" y="949927"/>
            <a:ext cx="2123294" cy="42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6CF974-40B0-468E-B8C9-4351BCA36D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477" y="1923583"/>
            <a:ext cx="2123294" cy="4590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F48084-71AA-4793-961C-6C179BC7DD59}"/>
              </a:ext>
            </a:extLst>
          </p:cNvPr>
          <p:cNvSpPr txBox="1"/>
          <p:nvPr/>
        </p:nvSpPr>
        <p:spPr>
          <a:xfrm>
            <a:off x="8147694" y="949927"/>
            <a:ext cx="5839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1df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AA1D2-6C93-4FD6-A0B2-AF7C4B009CA6}"/>
              </a:ext>
            </a:extLst>
          </p:cNvPr>
          <p:cNvSpPr txBox="1"/>
          <p:nvPr/>
        </p:nvSpPr>
        <p:spPr>
          <a:xfrm>
            <a:off x="8147695" y="1962939"/>
            <a:ext cx="5839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1df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75AAE9-939A-480A-8073-203FBF829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476" y="2766592"/>
            <a:ext cx="2126305" cy="4590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BA51D1-AE26-40D7-A724-92156CBAF711}"/>
              </a:ext>
            </a:extLst>
          </p:cNvPr>
          <p:cNvSpPr txBox="1"/>
          <p:nvPr/>
        </p:nvSpPr>
        <p:spPr>
          <a:xfrm>
            <a:off x="8156659" y="2787692"/>
            <a:ext cx="5839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2df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ADCB9A-F314-4443-AEAF-012E9F1E05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6476" y="4001294"/>
            <a:ext cx="2123295" cy="4050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452B9FB-4F15-4579-80A0-1EB219B4E66A}"/>
              </a:ext>
            </a:extLst>
          </p:cNvPr>
          <p:cNvSpPr txBox="1"/>
          <p:nvPr/>
        </p:nvSpPr>
        <p:spPr>
          <a:xfrm>
            <a:off x="8147693" y="3999185"/>
            <a:ext cx="5839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1df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69CDB4D-F91C-424C-B1CC-28332FC475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6475" y="4865115"/>
            <a:ext cx="2088345" cy="4765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1A8BB1-4DB3-4978-8733-9FE6C0DCD037}"/>
              </a:ext>
            </a:extLst>
          </p:cNvPr>
          <p:cNvSpPr txBox="1"/>
          <p:nvPr/>
        </p:nvSpPr>
        <p:spPr>
          <a:xfrm>
            <a:off x="8147695" y="4886691"/>
            <a:ext cx="5839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dirty="0"/>
              <a:t>1df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63D7F1-69DB-4C60-A930-A083FAE1F224}"/>
              </a:ext>
            </a:extLst>
          </p:cNvPr>
          <p:cNvSpPr txBox="1"/>
          <p:nvPr/>
        </p:nvSpPr>
        <p:spPr>
          <a:xfrm>
            <a:off x="1792941" y="6040622"/>
            <a:ext cx="6060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Implementation in the GWASMA software package</a:t>
            </a:r>
          </a:p>
        </p:txBody>
      </p:sp>
    </p:spTree>
    <p:extLst>
      <p:ext uri="{BB962C8B-B14F-4D97-AF65-F5344CB8AC3E}">
        <p14:creationId xmlns:p14="http://schemas.microsoft.com/office/powerpoint/2010/main" val="4012933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5EFED-F4B3-4DD1-9549-B5ED8B44F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80CF3-0E95-4ED8-B5E2-C13A0A645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63B3C6-8D47-4F38-8A69-4013999F3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93" y="291513"/>
            <a:ext cx="5159220" cy="2424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5F24D9-2DAF-4727-AC4B-9E178E33E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93" y="2978035"/>
            <a:ext cx="8206766" cy="2884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5A2D3-E7AE-4F67-8EF0-ACE7AE60B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559" y="5984652"/>
            <a:ext cx="2307723" cy="349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C99B4B-5C9B-442D-A05B-209C19FA5A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3166" y="5984652"/>
            <a:ext cx="4436007" cy="329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F75CFC-6D67-4F0E-87A2-210FF03EBB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9176" y="291513"/>
            <a:ext cx="101827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95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171F-A279-43BF-ABC3-67D3C658D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FD6177C-7A34-4556-B390-762243855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2" r="34887"/>
          <a:stretch/>
        </p:blipFill>
        <p:spPr>
          <a:xfrm>
            <a:off x="5315646" y="270064"/>
            <a:ext cx="3398923" cy="252151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56085C-F233-459C-A418-CA3E0459C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76" y="257226"/>
            <a:ext cx="4948970" cy="2544850"/>
          </a:xfrm>
          <a:prstGeom prst="rect">
            <a:avLst/>
          </a:prstGeom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BA172ED7-ABA0-423A-BDAF-017B4A93E9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26"/>
          <a:stretch/>
        </p:blipFill>
        <p:spPr>
          <a:xfrm>
            <a:off x="366676" y="3190045"/>
            <a:ext cx="8362246" cy="2744591"/>
          </a:xfrm>
          <a:prstGeom prst="rect">
            <a:avLst/>
          </a:prstGeom>
        </p:spPr>
      </p:pic>
      <p:pic>
        <p:nvPicPr>
          <p:cNvPr id="2050" name="Picture 2" descr="Image result for joshua randall genetics">
            <a:extLst>
              <a:ext uri="{FF2B5EF4-FFF2-40B4-BE49-F238E27FC236}">
                <a16:creationId xmlns:a16="http://schemas.microsoft.com/office/drawing/2014/main" id="{58E903C4-C775-4F16-8CDA-3DE00DFC8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330" y="257226"/>
            <a:ext cx="1129316" cy="112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002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69F00-DF3C-499F-96D1-F682BF2E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5C74BBB-723B-461B-B78A-47C60A7E37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286" y="283695"/>
            <a:ext cx="2400866" cy="6206013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E680E3-AB15-4438-8EFD-77D94DD27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67" y="283696"/>
            <a:ext cx="5571523" cy="26387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DB082C-3FB8-44BC-9183-1FE707469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867" y="283696"/>
            <a:ext cx="1031543" cy="13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08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C19E1-4D63-4741-8C2D-516C2BD17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about X?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916E8-F4F1-4BDE-B6E3-E92F42F216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002C43-86EF-4B01-90C6-A99383FBD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714297"/>
            <a:ext cx="7584141" cy="21834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1EEF69-3CE0-4189-A609-AC03A0EF54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714297"/>
            <a:ext cx="4860217" cy="407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39DDA0-6436-43FC-AF03-13FC3A8C2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49" y="3921306"/>
            <a:ext cx="7584141" cy="17355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45E7C7B-6B80-4070-98FD-03E82EB6B43F}"/>
              </a:ext>
            </a:extLst>
          </p:cNvPr>
          <p:cNvSpPr/>
          <p:nvPr/>
        </p:nvSpPr>
        <p:spPr>
          <a:xfrm>
            <a:off x="4715435" y="5316071"/>
            <a:ext cx="3497355" cy="340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1143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3D455-CFDE-4215-8ED2-9AFF590D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096EE-9B2A-4AD6-9FED-21A7776489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7923679" cy="4351057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25BBC3-DC1D-4AB8-AF1D-BABD63E54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545" y="1589299"/>
            <a:ext cx="7816103" cy="3705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42CF53-1007-48B2-9A43-468BC71F4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430" y="5294893"/>
            <a:ext cx="4860217" cy="4077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954C4D-452C-4B46-89B8-1CBC70B04F7C}"/>
              </a:ext>
            </a:extLst>
          </p:cNvPr>
          <p:cNvSpPr/>
          <p:nvPr/>
        </p:nvSpPr>
        <p:spPr>
          <a:xfrm>
            <a:off x="655545" y="4271682"/>
            <a:ext cx="7816103" cy="1023212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B7AB65-6555-4307-91F0-992BACE34CD5}"/>
              </a:ext>
            </a:extLst>
          </p:cNvPr>
          <p:cNvSpPr/>
          <p:nvPr/>
        </p:nvSpPr>
        <p:spPr>
          <a:xfrm>
            <a:off x="5791201" y="3935505"/>
            <a:ext cx="2680446" cy="345140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4F1839-5CF3-4FAD-B889-91F5789F4BEF}"/>
              </a:ext>
            </a:extLst>
          </p:cNvPr>
          <p:cNvSpPr/>
          <p:nvPr/>
        </p:nvSpPr>
        <p:spPr>
          <a:xfrm>
            <a:off x="673474" y="1618127"/>
            <a:ext cx="7816103" cy="1325562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098F82-9EF5-4CA4-9BE4-B5DD6BEFBF59}"/>
              </a:ext>
            </a:extLst>
          </p:cNvPr>
          <p:cNvSpPr/>
          <p:nvPr/>
        </p:nvSpPr>
        <p:spPr>
          <a:xfrm>
            <a:off x="673473" y="2943689"/>
            <a:ext cx="5117727" cy="345140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5917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BC5E1-E774-4C49-92AC-4F4615566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Let’s fact check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49615-7FA3-4DBE-987E-A9B0BEF55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GWAS catalogue</a:t>
            </a:r>
          </a:p>
          <a:p>
            <a:pPr lvl="1"/>
            <a:r>
              <a:rPr lang="en-AU" dirty="0"/>
              <a:t>https://www.ebi.ac.uk/gwas/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3215BE-F20C-48F0-8FB2-E127BBCF4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3" y="3056519"/>
            <a:ext cx="7342094" cy="18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83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9A59B-7A39-4CD1-9F7F-9485A92F5B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400" dirty="0"/>
              <a:t>As of 2019-01-31, the GWAS </a:t>
            </a:r>
            <a:r>
              <a:rPr lang="en-GB" sz="2400" dirty="0" err="1"/>
              <a:t>Catalog</a:t>
            </a:r>
            <a:r>
              <a:rPr lang="en-GB" sz="2400" dirty="0"/>
              <a:t> contains 3764 publications and 107785 unique SNP-trait associations.</a:t>
            </a:r>
            <a:endParaRPr lang="en-AU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A33FC5-8FC4-40CC-B7DC-218E8E0F9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90689"/>
            <a:ext cx="4744459" cy="395371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936276-EAA3-4F75-B19A-16C0610C2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517" y="4157196"/>
            <a:ext cx="966211" cy="21653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68093-E2CF-48B7-9FE5-F975F40663E4}"/>
              </a:ext>
            </a:extLst>
          </p:cNvPr>
          <p:cNvSpPr txBox="1"/>
          <p:nvPr/>
        </p:nvSpPr>
        <p:spPr>
          <a:xfrm>
            <a:off x="6436659" y="4157196"/>
            <a:ext cx="2142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537 of these associations (0.5%) are on the X chromosome </a:t>
            </a:r>
          </a:p>
          <a:p>
            <a:r>
              <a:rPr lang="en-AU" dirty="0"/>
              <a:t>2 are on the Y chromosome</a:t>
            </a:r>
          </a:p>
        </p:txBody>
      </p:sp>
    </p:spTree>
    <p:extLst>
      <p:ext uri="{BB962C8B-B14F-4D97-AF65-F5344CB8AC3E}">
        <p14:creationId xmlns:p14="http://schemas.microsoft.com/office/powerpoint/2010/main" val="2373958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A3BB-0A66-42A3-8D0F-ED26AD4F9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is this is case?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0DB4C-11A7-4CD1-A070-FEBB3CAD8D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F582E-7E34-48CA-91C2-5D08C6BE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42" y="1825625"/>
            <a:ext cx="7974115" cy="4143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162EB0-425F-49E8-BC5E-DB0D6B1AEA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840" y="5904163"/>
            <a:ext cx="4860217" cy="4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495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AU" dirty="0"/>
              <a:t>Thinking about sex differences using the language of heterogeneity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Are these differences due to differences in the magnitude of the effects (quantitative)?</a:t>
            </a:r>
          </a:p>
          <a:p>
            <a:pPr lvl="1"/>
            <a:r>
              <a:rPr lang="en-US" dirty="0"/>
              <a:t>e.g. Is the contribution of genetic effects greater/smaller in males than in females?</a:t>
            </a:r>
          </a:p>
          <a:p>
            <a:pPr lvl="1"/>
            <a:endParaRPr lang="en-US" dirty="0"/>
          </a:p>
          <a:p>
            <a:r>
              <a:rPr lang="en-US" dirty="0"/>
              <a:t>Are the differences due to differences in the source/nature of the effects (qualitative)?</a:t>
            </a:r>
          </a:p>
          <a:p>
            <a:pPr lvl="1"/>
            <a:r>
              <a:rPr lang="en-US" dirty="0"/>
              <a:t>e.g. Are there different genetic effect influencing the trait in males and females?</a:t>
            </a:r>
          </a:p>
        </p:txBody>
      </p:sp>
    </p:spTree>
    <p:extLst>
      <p:ext uri="{BB962C8B-B14F-4D97-AF65-F5344CB8AC3E}">
        <p14:creationId xmlns:p14="http://schemas.microsoft.com/office/powerpoint/2010/main" val="1469870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E1D8-69DB-44E0-9584-E9950AC2E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 points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80905-E877-4312-A3B5-F9D7CD6CD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Coverage on chips </a:t>
            </a:r>
          </a:p>
          <a:p>
            <a:pPr lvl="1"/>
            <a:r>
              <a:rPr lang="en-AU" dirty="0"/>
              <a:t>Still a major issue</a:t>
            </a:r>
          </a:p>
          <a:p>
            <a:pPr lvl="1"/>
            <a:r>
              <a:rPr lang="en-AU" dirty="0"/>
              <a:t>Many annotation errors</a:t>
            </a:r>
          </a:p>
          <a:p>
            <a:r>
              <a:rPr lang="en-AU" dirty="0"/>
              <a:t>Modelling of X effects </a:t>
            </a:r>
          </a:p>
          <a:p>
            <a:pPr lvl="1"/>
            <a:r>
              <a:rPr lang="en-AU" dirty="0"/>
              <a:t>X Inactivation </a:t>
            </a:r>
          </a:p>
          <a:p>
            <a:pPr lvl="1"/>
            <a:r>
              <a:rPr lang="en-AU" dirty="0"/>
              <a:t>Dosage compensation</a:t>
            </a:r>
          </a:p>
        </p:txBody>
      </p:sp>
    </p:spTree>
    <p:extLst>
      <p:ext uri="{BB962C8B-B14F-4D97-AF65-F5344CB8AC3E}">
        <p14:creationId xmlns:p14="http://schemas.microsoft.com/office/powerpoint/2010/main" val="1604302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6E404-DF78-41F1-B6BE-7B603BC89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critical 3</a:t>
            </a:r>
            <a:r>
              <a:rPr lang="en-AU" baseline="30000" dirty="0"/>
              <a:t>rd</a:t>
            </a:r>
            <a:r>
              <a:rPr lang="en-AU" dirty="0"/>
              <a:t>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D911B-B1EF-43CE-8A36-4FE2A2FC7E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HapMap2 never </a:t>
            </a:r>
          </a:p>
          <a:p>
            <a:pPr marL="0" indent="0">
              <a:buNone/>
            </a:pPr>
            <a:r>
              <a:rPr lang="en-AU" dirty="0"/>
              <a:t>released X references</a:t>
            </a:r>
          </a:p>
          <a:p>
            <a:pPr marL="0" indent="0">
              <a:buNone/>
            </a:pPr>
            <a:r>
              <a:rPr lang="en-AU" dirty="0"/>
              <a:t>for imputation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6DFA0F-9952-4F32-9739-F5E63DFCA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441" y="4370660"/>
            <a:ext cx="8299065" cy="21222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08F22-052C-42C2-99DE-7A49DF1CD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8" y="1427312"/>
            <a:ext cx="4834606" cy="36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460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8B41E-461D-43D1-93CD-6D1D49050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Dosage compensation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8C9AE-025F-4463-B921-2963FBE71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34353"/>
            <a:ext cx="7886700" cy="474261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Dosage compensation is the process by which organisms equalize the expression of genes between members of different biological sexes</a:t>
            </a:r>
          </a:p>
          <a:p>
            <a:r>
              <a:rPr lang="en-GB" dirty="0"/>
              <a:t>Different species have different methods</a:t>
            </a:r>
          </a:p>
          <a:p>
            <a:pPr lvl="1"/>
            <a:r>
              <a:rPr lang="en-GB" dirty="0"/>
              <a:t>Random inactivation of one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♀</a:t>
            </a:r>
            <a:r>
              <a:rPr lang="en-GB" dirty="0"/>
              <a:t> X (</a:t>
            </a:r>
            <a:r>
              <a:rPr lang="en-GB" dirty="0" err="1"/>
              <a:t>eg</a:t>
            </a:r>
            <a:r>
              <a:rPr lang="en-GB" dirty="0"/>
              <a:t> mammals)</a:t>
            </a:r>
          </a:p>
          <a:p>
            <a:pPr lvl="2"/>
            <a:r>
              <a:rPr lang="en-GB" dirty="0"/>
              <a:t>not all genes along the X chromosome are subject to X-inactivation</a:t>
            </a:r>
          </a:p>
          <a:p>
            <a:pPr lvl="2"/>
            <a:r>
              <a:rPr lang="en-GB" dirty="0"/>
              <a:t>active expression at some loci is required for homologous recombination with the pseudo-autosomal region (PAR) of the Y chromosome during meiosis</a:t>
            </a:r>
          </a:p>
          <a:p>
            <a:pPr lvl="2"/>
            <a:r>
              <a:rPr lang="en-GB" dirty="0"/>
              <a:t>10-25% of human X chromosome genes outside of the PARs show weak expression from the inactive X chromosome. </a:t>
            </a:r>
          </a:p>
          <a:p>
            <a:pPr lvl="1"/>
            <a:r>
              <a:rPr lang="en-GB" dirty="0"/>
              <a:t>Two-fold increased transcription of a single</a:t>
            </a:r>
            <a:r>
              <a:rPr lang="en-GB" b="1" dirty="0"/>
              <a:t> </a:t>
            </a:r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♂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/>
              <a:t>X (</a:t>
            </a:r>
            <a:r>
              <a:rPr lang="en-GB" dirty="0" err="1"/>
              <a:t>eg</a:t>
            </a:r>
            <a:r>
              <a:rPr lang="en-GB" dirty="0"/>
              <a:t> Drosophila)</a:t>
            </a:r>
          </a:p>
          <a:p>
            <a:pPr lvl="1"/>
            <a:r>
              <a:rPr lang="en-GB" dirty="0"/>
              <a:t>Decreased transcription of both hermaphroditic </a:t>
            </a:r>
            <a:r>
              <a:rPr lang="en-GB" dirty="0" err="1"/>
              <a:t>Xs</a:t>
            </a:r>
            <a:r>
              <a:rPr lang="en-GB" dirty="0"/>
              <a:t> by half (</a:t>
            </a:r>
            <a:r>
              <a:rPr lang="en-GB" dirty="0" err="1"/>
              <a:t>eg</a:t>
            </a:r>
            <a:r>
              <a:rPr lang="en-GB" dirty="0"/>
              <a:t>  C. elegans)</a:t>
            </a:r>
          </a:p>
        </p:txBody>
      </p:sp>
    </p:spTree>
    <p:extLst>
      <p:ext uri="{BB962C8B-B14F-4D97-AF65-F5344CB8AC3E}">
        <p14:creationId xmlns:p14="http://schemas.microsoft.com/office/powerpoint/2010/main" val="2552890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CF562-F4F8-4194-BB13-D03ABA60D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X inactivation </a:t>
            </a:r>
            <a:br>
              <a:rPr lang="en-AU" dirty="0"/>
            </a:br>
            <a:r>
              <a:rPr lang="en-AU" dirty="0"/>
              <a:t>(the canonical 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15081-7DEF-445F-BB92-B920EA628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the inactive chromosome is silenced through methylation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BCAB80-28E9-42ED-B57C-40D39C9B6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632418"/>
            <a:ext cx="7368988" cy="2251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57419-CBD9-4C9E-B2A5-0EFAFA038E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20390"/>
          <a:stretch/>
        </p:blipFill>
        <p:spPr>
          <a:xfrm>
            <a:off x="5683624" y="4670612"/>
            <a:ext cx="3074893" cy="182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24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CF562-F4F8-4194-BB13-D03ABA60D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X inactivation </a:t>
            </a:r>
            <a:br>
              <a:rPr lang="en-AU" dirty="0"/>
            </a:br>
            <a:r>
              <a:rPr lang="en-AU" dirty="0"/>
              <a:t>(the canonical version)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15081-7DEF-445F-BB92-B920EA628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In humans inactivation happens during the l</a:t>
            </a:r>
            <a:r>
              <a:rPr lang="en-GB" dirty="0"/>
              <a:t>ate blastocyst stage, after implantation.</a:t>
            </a:r>
            <a:r>
              <a:rPr lang="en-AU" dirty="0"/>
              <a:t> It is theoretically random and inherited by the daughter cells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00BB09-CAF3-4CEB-96D2-192C00A5F3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5"/>
          <a:stretch/>
        </p:blipFill>
        <p:spPr>
          <a:xfrm>
            <a:off x="1973356" y="3246734"/>
            <a:ext cx="5054974" cy="261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326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E952A-EF43-4407-A30A-EFCF5FA1F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this means analytically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430EE-84D1-4AC2-8CF1-5F11F3193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variance of females for expression/effect of X linked variants will be ½ that of males</a:t>
            </a:r>
          </a:p>
          <a:p>
            <a:pPr lvl="1"/>
            <a:r>
              <a:rPr lang="en-AU" dirty="0"/>
              <a:t>Using a test designed for autosomes will not account for this properly</a:t>
            </a:r>
          </a:p>
          <a:p>
            <a:pPr lvl="1"/>
            <a:r>
              <a:rPr lang="en-AU" dirty="0"/>
              <a:t>To the extent that X has a substantial effect on a phenotype you are analysing you might expect to see </a:t>
            </a:r>
            <a:r>
              <a:rPr lang="en-AU" dirty="0" err="1"/>
              <a:t>Var</a:t>
            </a:r>
            <a:r>
              <a:rPr lang="en-AU" baseline="-25000" dirty="0" err="1"/>
              <a:t>MALE</a:t>
            </a:r>
            <a:r>
              <a:rPr lang="en-AU" dirty="0"/>
              <a:t> &gt; </a:t>
            </a:r>
            <a:r>
              <a:rPr lang="en-AU" dirty="0" err="1"/>
              <a:t>Var</a:t>
            </a:r>
            <a:r>
              <a:rPr lang="en-AU" baseline="-25000" dirty="0" err="1"/>
              <a:t>FEMALE</a:t>
            </a:r>
            <a:endParaRPr lang="en-AU" baseline="-25000" dirty="0"/>
          </a:p>
          <a:p>
            <a:pPr lvl="1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3856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BE478-FC1E-46CE-9E8B-6EF1DEB4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Implications for QC &amp; Type I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33C9C-BFE7-4D72-85C6-4F9B4EBD5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FAF76B-AF37-4619-803C-7C1857E2D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101"/>
          <a:stretch/>
        </p:blipFill>
        <p:spPr>
          <a:xfrm>
            <a:off x="540232" y="1361567"/>
            <a:ext cx="8073731" cy="3481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8A0A66-0832-4B63-A4EB-CD6B7E92C4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46"/>
          <a:stretch/>
        </p:blipFill>
        <p:spPr>
          <a:xfrm>
            <a:off x="2101194" y="4897347"/>
            <a:ext cx="6601187" cy="15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E4471-F181-49DB-BB5A-16D734DAD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can we analyse X properly?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58201-479E-4608-8D28-A643F0E3F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02" y="2224591"/>
            <a:ext cx="6679828" cy="188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55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3CFCE9-61FF-4674-BE0D-87555F67E460}"/>
              </a:ext>
            </a:extLst>
          </p:cNvPr>
          <p:cNvSpPr txBox="1">
            <a:spLocks/>
          </p:cNvSpPr>
          <p:nvPr/>
        </p:nvSpPr>
        <p:spPr>
          <a:xfrm>
            <a:off x="628650" y="496423"/>
            <a:ext cx="7886700" cy="274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/>
              <a:t>P, G, and S stand for phenotype, genotype, and sex</a:t>
            </a:r>
            <a:endParaRPr lang="en-AU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07F58A-C5FC-429F-AE5A-FE61CA5D66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986117"/>
            <a:ext cx="3506597" cy="3552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92439C-54EF-4EF9-98F2-0B89CD565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2791" y="986117"/>
            <a:ext cx="4071202" cy="17391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39C043E-E1C8-482C-B7B7-D9F0BFA3515C}"/>
              </a:ext>
            </a:extLst>
          </p:cNvPr>
          <p:cNvSpPr/>
          <p:nvPr/>
        </p:nvSpPr>
        <p:spPr>
          <a:xfrm>
            <a:off x="6158753" y="2545976"/>
            <a:ext cx="2315240" cy="179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CB86FE-3BD9-475D-8CE4-870ED0A8EF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791" y="2725271"/>
            <a:ext cx="4052783" cy="151107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6DF150-22F8-4775-A8C7-B1C1D43B2FEC}"/>
              </a:ext>
            </a:extLst>
          </p:cNvPr>
          <p:cNvSpPr/>
          <p:nvPr/>
        </p:nvSpPr>
        <p:spPr>
          <a:xfrm>
            <a:off x="4473388" y="3244387"/>
            <a:ext cx="3050348" cy="350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5151E9-323A-41BB-9350-1EDE8EC0E8F9}"/>
              </a:ext>
            </a:extLst>
          </p:cNvPr>
          <p:cNvSpPr/>
          <p:nvPr/>
        </p:nvSpPr>
        <p:spPr>
          <a:xfrm>
            <a:off x="7207624" y="3235420"/>
            <a:ext cx="1257159" cy="148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553F838-260C-4605-9DA9-B5202212501A}"/>
              </a:ext>
            </a:extLst>
          </p:cNvPr>
          <p:cNvSpPr/>
          <p:nvPr/>
        </p:nvSpPr>
        <p:spPr>
          <a:xfrm>
            <a:off x="8193741" y="2990923"/>
            <a:ext cx="261833" cy="148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EE6728-9B25-44BD-A565-BEE63B49E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013" y="4607859"/>
            <a:ext cx="4080980" cy="171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227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D37A9-CA27-43CD-88DC-6424D0DF6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3C5A4-14AD-46DB-B60C-7E68DDF00E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7E5753-E374-4C40-900D-19293CB2E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80" y="47260"/>
            <a:ext cx="8868440" cy="676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55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/>
              <a:t>The language of heterogeneity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268184"/>
            <a:ext cx="8229600" cy="4525963"/>
          </a:xfrm>
        </p:spPr>
        <p:txBody>
          <a:bodyPr/>
          <a:lstStyle/>
          <a:p>
            <a:r>
              <a:rPr lang="en-AU" dirty="0"/>
              <a:t>Sex differences = Sex limitation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12776"/>
            <a:ext cx="2592288" cy="41719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261" y="4396199"/>
            <a:ext cx="4441538" cy="20735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4182592" cy="10801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95936" y="1700808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C00000"/>
                </a:solidFill>
              </a:rPr>
              <a:t>1948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00392" y="10527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C00000"/>
                </a:solidFill>
              </a:rPr>
              <a:t>1861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31" y="3861048"/>
            <a:ext cx="2828925" cy="1819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203848" y="342900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C00000"/>
                </a:solidFill>
              </a:rPr>
              <a:t>1840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798" y="2600908"/>
            <a:ext cx="1230353" cy="185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687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4DE2E-6DF6-44CD-A24F-A7F980C0C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E3E54-47A9-4E6C-86C4-4CC282728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BA3BDA-9349-4A0B-AE7D-E3E42656B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77" y="0"/>
            <a:ext cx="8874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29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3E82B-E1DD-4C0F-90E0-A68C1C724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2D136-7200-4026-997F-C4B69074C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702024-D917-4F16-BBED-FA5E829D2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672" y="822327"/>
            <a:ext cx="5669975" cy="2673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C524E-09C9-4EA8-B73F-893F0DD36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72" y="3550489"/>
            <a:ext cx="5702958" cy="228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32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5E3D-941F-4AE0-AB12-55D189A91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My reading of this is these are currently the best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3B1BC-1415-46D1-AE25-F3DE82D09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880386"/>
            <a:ext cx="7886700" cy="3143249"/>
          </a:xfrm>
        </p:spPr>
        <p:txBody>
          <a:bodyPr/>
          <a:lstStyle/>
          <a:p>
            <a:pPr marL="0" indent="0">
              <a:buNone/>
            </a:pP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G1S = plink --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bfile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mydata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--linear --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xchr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-model 1      --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covar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mydata.cov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--out 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Xchromosome</a:t>
            </a:r>
            <a:endParaRPr lang="en-AU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G2S = plink --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bfile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mydata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--linear --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xchr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-model 2      --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covar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mydata.cov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--out 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Xchromosome</a:t>
            </a:r>
            <a:endParaRPr lang="en-AU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653B8F-5469-46EC-A710-2821332FD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249" y="1657662"/>
            <a:ext cx="3433501" cy="9230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7E9065-20D0-446E-80E1-AE2DC49BA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826" y="4407185"/>
            <a:ext cx="6720345" cy="1958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47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990AF-BE14-431E-8B8F-82EDD9114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Other software to think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17951-8447-4818-8531-9D37FE86B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5C37B1-BF1B-42C0-A28F-FE86DCE2B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99" y="1577961"/>
            <a:ext cx="6737166" cy="2848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66DF3-6FBF-45EB-8F24-70B8AECD4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98" y="4462160"/>
            <a:ext cx="6737166" cy="1660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451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FCB3F-5FDC-4AA4-A654-478045EB5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last word on the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2C97B-3820-4AAB-86A9-DCD2A57B7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452518-EAE9-460A-B46E-EB3FDC591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25625"/>
            <a:ext cx="7877271" cy="208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3A2B5A-9F08-458A-B5A9-85938AF67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9847" y="3875182"/>
            <a:ext cx="4860217" cy="40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42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/>
              <a:t>The language of heterogeneity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4087147"/>
              </p:ext>
            </p:extLst>
          </p:nvPr>
        </p:nvGraphicFramePr>
        <p:xfrm>
          <a:off x="518864" y="1823824"/>
          <a:ext cx="8229600" cy="2743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2800" u="sng" dirty="0"/>
                        <a:t>Quantitative</a:t>
                      </a:r>
                    </a:p>
                    <a:p>
                      <a:pPr marL="449263" indent="-449263"/>
                      <a:r>
                        <a:rPr lang="en-AU" sz="2800" dirty="0"/>
                        <a:t>-    </a:t>
                      </a:r>
                      <a:r>
                        <a:rPr lang="en-US" sz="2800" dirty="0"/>
                        <a:t>differences in the   magnitude of the effects </a:t>
                      </a:r>
                      <a:endParaRPr lang="en-AU" sz="28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AU" sz="2800" u="sng" dirty="0"/>
                        <a:t>Qualitative</a:t>
                      </a:r>
                    </a:p>
                    <a:p>
                      <a:pPr marL="449263" indent="-449263"/>
                      <a:r>
                        <a:rPr lang="en-AU" sz="2800" dirty="0"/>
                        <a:t>-    </a:t>
                      </a:r>
                      <a:r>
                        <a:rPr lang="en-US" sz="2800" dirty="0"/>
                        <a:t>differences in the source/nature of the effects</a:t>
                      </a:r>
                      <a:endParaRPr lang="en-AU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800" i="1" dirty="0"/>
                        <a:t>Models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AU" sz="2800" dirty="0"/>
                        <a:t>Scalar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2800" i="1" dirty="0"/>
                        <a:t>Models</a:t>
                      </a:r>
                    </a:p>
                    <a:p>
                      <a:pPr marL="457200" indent="-457200">
                        <a:buFontTx/>
                        <a:buChar char="-"/>
                      </a:pPr>
                      <a:r>
                        <a:rPr lang="en-AU" sz="2800" dirty="0"/>
                        <a:t>Non-scalar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0696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/>
              <a:t>The language of heterogeneity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Scalar limitation (Quantitative)</a:t>
            </a:r>
          </a:p>
          <a:p>
            <a:pPr lvl="1"/>
            <a:r>
              <a:rPr lang="en-AU" dirty="0"/>
              <a:t>% of variance due to A,C,E are the same between groups</a:t>
            </a:r>
          </a:p>
          <a:p>
            <a:pPr lvl="1"/>
            <a:r>
              <a:rPr lang="en-AU" dirty="0"/>
              <a:t>The total variance is not </a:t>
            </a:r>
            <a:r>
              <a:rPr lang="en-AU" dirty="0" err="1"/>
              <a:t>ie</a:t>
            </a:r>
            <a:r>
              <a:rPr lang="en-AU" dirty="0"/>
              <a:t>: </a:t>
            </a:r>
          </a:p>
          <a:p>
            <a:pPr lvl="2"/>
            <a:r>
              <a:rPr lang="en-AU" i="1" dirty="0" err="1"/>
              <a:t>var</a:t>
            </a:r>
            <a:r>
              <a:rPr lang="en-AU" i="1" baseline="-25000" dirty="0" err="1"/>
              <a:t>Female</a:t>
            </a:r>
            <a:r>
              <a:rPr lang="en-AU" i="1" baseline="-25000" dirty="0"/>
              <a:t> </a:t>
            </a:r>
            <a:r>
              <a:rPr lang="en-AU" i="1" dirty="0"/>
              <a:t>= k*</a:t>
            </a:r>
            <a:r>
              <a:rPr lang="en-AU" i="1" dirty="0" err="1"/>
              <a:t>var</a:t>
            </a:r>
            <a:r>
              <a:rPr lang="en-AU" i="1" baseline="-25000" dirty="0" err="1"/>
              <a:t>Male</a:t>
            </a:r>
            <a:endParaRPr lang="en-AU" i="1" baseline="-25000" dirty="0"/>
          </a:p>
          <a:p>
            <a:pPr lvl="2"/>
            <a:r>
              <a:rPr lang="en-AU" i="1" dirty="0" err="1"/>
              <a:t>A</a:t>
            </a:r>
            <a:r>
              <a:rPr lang="en-AU" i="1" baseline="-25000" dirty="0" err="1"/>
              <a:t>Female</a:t>
            </a:r>
            <a:r>
              <a:rPr lang="en-AU" i="1" baseline="-25000" dirty="0"/>
              <a:t> </a:t>
            </a:r>
            <a:r>
              <a:rPr lang="en-AU" i="1" dirty="0"/>
              <a:t>= k*</a:t>
            </a:r>
            <a:r>
              <a:rPr lang="en-AU" i="1" dirty="0" err="1"/>
              <a:t>A</a:t>
            </a:r>
            <a:r>
              <a:rPr lang="en-AU" i="1" baseline="-25000" dirty="0" err="1"/>
              <a:t>Male</a:t>
            </a:r>
            <a:endParaRPr lang="en-AU" i="1" baseline="-25000" dirty="0"/>
          </a:p>
          <a:p>
            <a:pPr lvl="2"/>
            <a:r>
              <a:rPr lang="en-AU" i="1" dirty="0" err="1"/>
              <a:t>E</a:t>
            </a:r>
            <a:r>
              <a:rPr lang="en-AU" i="1" baseline="-25000" dirty="0" err="1"/>
              <a:t>Female</a:t>
            </a:r>
            <a:r>
              <a:rPr lang="en-AU" i="1" baseline="-25000" dirty="0"/>
              <a:t> </a:t>
            </a:r>
            <a:r>
              <a:rPr lang="en-AU" i="1" dirty="0"/>
              <a:t>= k*</a:t>
            </a:r>
            <a:r>
              <a:rPr lang="en-AU" i="1" dirty="0" err="1"/>
              <a:t>E</a:t>
            </a:r>
            <a:r>
              <a:rPr lang="en-AU" i="1" baseline="-25000" dirty="0" err="1"/>
              <a:t>Male</a:t>
            </a:r>
            <a:endParaRPr lang="en-AU" i="1" baseline="-25000" dirty="0"/>
          </a:p>
          <a:p>
            <a:pPr lvl="2"/>
            <a:endParaRPr lang="en-AU" i="1" dirty="0"/>
          </a:p>
        </p:txBody>
      </p:sp>
      <p:sp>
        <p:nvSpPr>
          <p:cNvPr id="9" name="Rounded Rectangle 8"/>
          <p:cNvSpPr/>
          <p:nvPr/>
        </p:nvSpPr>
        <p:spPr>
          <a:xfrm>
            <a:off x="4798031" y="5157192"/>
            <a:ext cx="3734409" cy="1224136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AU" sz="2800" i="1" dirty="0"/>
              <a:t>k</a:t>
            </a:r>
            <a:r>
              <a:rPr lang="en-AU" sz="2800" dirty="0"/>
              <a:t> here is the </a:t>
            </a:r>
            <a:r>
              <a:rPr lang="en-AU" sz="2800" i="1" u="sng" dirty="0"/>
              <a:t>scalar  </a:t>
            </a:r>
          </a:p>
        </p:txBody>
      </p:sp>
      <p:cxnSp>
        <p:nvCxnSpPr>
          <p:cNvPr id="11" name="Straight Arrow Connector 10"/>
          <p:cNvCxnSpPr>
            <a:cxnSpLocks/>
            <a:stCxn id="9" idx="1"/>
          </p:cNvCxnSpPr>
          <p:nvPr/>
        </p:nvCxnSpPr>
        <p:spPr>
          <a:xfrm flipH="1" flipV="1">
            <a:off x="2841812" y="4096871"/>
            <a:ext cx="1956219" cy="1672389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698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AU" dirty="0"/>
              <a:t>The language of heterogeneity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37111"/>
          </a:xfrm>
        </p:spPr>
        <p:txBody>
          <a:bodyPr>
            <a:normAutofit/>
          </a:bodyPr>
          <a:lstStyle/>
          <a:p>
            <a:r>
              <a:rPr lang="en-AU" sz="3900" dirty="0"/>
              <a:t>Non-Scalar limitation </a:t>
            </a:r>
          </a:p>
          <a:p>
            <a:pPr lvl="2"/>
            <a:r>
              <a:rPr lang="en-AU" sz="2800" i="1" dirty="0" err="1"/>
              <a:t>var</a:t>
            </a:r>
            <a:r>
              <a:rPr lang="en-AU" sz="2800" i="1" baseline="-25000" dirty="0" err="1"/>
              <a:t>Female</a:t>
            </a:r>
            <a:r>
              <a:rPr lang="en-AU" sz="2800" i="1" baseline="-25000" dirty="0"/>
              <a:t>  </a:t>
            </a:r>
            <a:r>
              <a:rPr lang="en-AU" sz="2800" i="1" dirty="0"/>
              <a:t>≠ </a:t>
            </a:r>
            <a:r>
              <a:rPr lang="en-AU" sz="2800" i="1" dirty="0" err="1"/>
              <a:t>var</a:t>
            </a:r>
            <a:r>
              <a:rPr lang="en-AU" sz="2800" i="1" baseline="-25000" dirty="0" err="1"/>
              <a:t>Male</a:t>
            </a:r>
            <a:endParaRPr lang="en-AU" sz="2800" i="1" baseline="-25000" dirty="0"/>
          </a:p>
          <a:p>
            <a:pPr lvl="2"/>
            <a:r>
              <a:rPr lang="en-AU" sz="2800" i="1" dirty="0" err="1"/>
              <a:t>A</a:t>
            </a:r>
            <a:r>
              <a:rPr lang="en-AU" sz="2800" i="1" baseline="-25000" dirty="0" err="1"/>
              <a:t>Female</a:t>
            </a:r>
            <a:r>
              <a:rPr lang="en-AU" sz="2800" i="1" baseline="-25000" dirty="0"/>
              <a:t>  </a:t>
            </a:r>
            <a:r>
              <a:rPr lang="en-AU" sz="2800" i="1" dirty="0"/>
              <a:t>≠  </a:t>
            </a:r>
            <a:r>
              <a:rPr lang="en-AU" sz="2800" i="1" dirty="0" err="1"/>
              <a:t>A</a:t>
            </a:r>
            <a:r>
              <a:rPr lang="en-AU" sz="2800" i="1" baseline="-25000" dirty="0" err="1"/>
              <a:t>Male</a:t>
            </a:r>
            <a:endParaRPr lang="en-AU" sz="2800" i="1" baseline="-25000" dirty="0"/>
          </a:p>
          <a:p>
            <a:pPr lvl="2"/>
            <a:r>
              <a:rPr lang="en-AU" sz="2800" i="1" dirty="0" err="1"/>
              <a:t>E</a:t>
            </a:r>
            <a:r>
              <a:rPr lang="en-AU" sz="2800" i="1" baseline="-25000" dirty="0" err="1"/>
              <a:t>Female</a:t>
            </a:r>
            <a:r>
              <a:rPr lang="en-AU" sz="2800" i="1" baseline="-25000" dirty="0"/>
              <a:t>  </a:t>
            </a:r>
            <a:r>
              <a:rPr lang="en-AU" sz="2800" i="1" dirty="0"/>
              <a:t>≠ </a:t>
            </a:r>
            <a:r>
              <a:rPr lang="en-AU" sz="2800" i="1" dirty="0" err="1"/>
              <a:t>E</a:t>
            </a:r>
            <a:r>
              <a:rPr lang="en-AU" sz="2800" i="1" baseline="-25000" dirty="0" err="1"/>
              <a:t>Male</a:t>
            </a:r>
            <a:endParaRPr lang="en-AU" sz="3000" dirty="0"/>
          </a:p>
          <a:p>
            <a:pPr lvl="1"/>
            <a:endParaRPr lang="en-AU" dirty="0"/>
          </a:p>
          <a:p>
            <a:pPr marL="457200" lvl="1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61823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BF0E37-B14F-45E5-8D68-549300D6C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09" y="356163"/>
            <a:ext cx="4059891" cy="21415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5F1AF2-628F-4958-A5C4-B7CFA500C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" y="2895015"/>
            <a:ext cx="4567043" cy="3390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31A86E-1958-4ABF-B257-E687F5EA90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898938"/>
            <a:ext cx="4638408" cy="33584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5DD4AA-7115-4862-A9F8-590DDE6F6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2446" y="5609439"/>
            <a:ext cx="819554" cy="5607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7633A8-BD7F-4780-9041-E9EE4D96CB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0325" y="5609439"/>
            <a:ext cx="819554" cy="56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492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4662C-7CE0-4F63-BA56-40EFE4D12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6AE610-4752-4C5A-B2B6-2E9D8296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4AAD8-B4F3-4B3F-ADE0-60FBC7B2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09" y="356163"/>
            <a:ext cx="4059891" cy="2141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23BFE-FF43-4F7F-A26E-346571341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47" y="2632646"/>
            <a:ext cx="4114263" cy="4194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3AADEC-EAC1-4C00-A0D2-88224FFE0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875" y="2632645"/>
            <a:ext cx="4405224" cy="41830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76DB8A-1A5E-4283-9C9D-B8401A002D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0076" y="6035838"/>
            <a:ext cx="828181" cy="5521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E2F53B-1E2A-4F34-844F-62D49B8286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7169" y="6035838"/>
            <a:ext cx="828181" cy="55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12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E6D1-B816-437C-AF24-A256310B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How can we test for this in a GWAS?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772CC-5A74-4F48-A760-F8C206207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Check for sex differences the phenotypic distributions or frequencies </a:t>
            </a:r>
          </a:p>
          <a:p>
            <a:r>
              <a:rPr lang="en-AU" dirty="0"/>
              <a:t>Check for interactions between SNP effects and sex</a:t>
            </a:r>
          </a:p>
          <a:p>
            <a:pPr lvl="1"/>
            <a:r>
              <a:rPr lang="en-AU" dirty="0"/>
              <a:t>Make sure you include a main effect of sex when you do this</a:t>
            </a:r>
          </a:p>
          <a:p>
            <a:pPr lvl="1"/>
            <a:r>
              <a:rPr lang="en-AU" dirty="0"/>
              <a:t>Plink 1.9 – include sex in the </a:t>
            </a:r>
            <a:r>
              <a:rPr lang="en-AU" dirty="0" err="1"/>
              <a:t>cov</a:t>
            </a:r>
            <a:r>
              <a:rPr lang="en-AU" dirty="0"/>
              <a:t> file and request main effects and interactions</a:t>
            </a:r>
          </a:p>
          <a:p>
            <a:pPr marL="457200" lvl="1" indent="0">
              <a:buNone/>
            </a:pP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plink --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bfile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mydata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--linear interaction       --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covar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AU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my.cov</a:t>
            </a:r>
            <a:r>
              <a:rPr lang="en-AU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--sex</a:t>
            </a:r>
          </a:p>
        </p:txBody>
      </p:sp>
    </p:spTree>
    <p:extLst>
      <p:ext uri="{BB962C8B-B14F-4D97-AF65-F5344CB8AC3E}">
        <p14:creationId xmlns:p14="http://schemas.microsoft.com/office/powerpoint/2010/main" val="2244720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250</TotalTime>
  <Words>666</Words>
  <Application>Microsoft Office PowerPoint</Application>
  <PresentationFormat>On-screen Show (4:3)</PresentationFormat>
  <Paragraphs>99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Courier New</vt:lpstr>
      <vt:lpstr>Times New Roman</vt:lpstr>
      <vt:lpstr>Office Theme</vt:lpstr>
      <vt:lpstr>Sex differences and  the X chromosome</vt:lpstr>
      <vt:lpstr>Thinking about sex differences using the language of heterogeneity</vt:lpstr>
      <vt:lpstr>The language of heterogeneity</vt:lpstr>
      <vt:lpstr>The language of heterogeneity</vt:lpstr>
      <vt:lpstr>The language of heterogeneity</vt:lpstr>
      <vt:lpstr>The language of heterogeneity</vt:lpstr>
      <vt:lpstr>PowerPoint Presentation</vt:lpstr>
      <vt:lpstr>PowerPoint Presentation</vt:lpstr>
      <vt:lpstr>How can we test for this in a GWAS?</vt:lpstr>
      <vt:lpstr>Other ways of doing this?</vt:lpstr>
      <vt:lpstr>PowerPoint Presentation</vt:lpstr>
      <vt:lpstr>PowerPoint Presentation</vt:lpstr>
      <vt:lpstr>PowerPoint Presentation</vt:lpstr>
      <vt:lpstr>PowerPoint Presentation</vt:lpstr>
      <vt:lpstr>What about X?</vt:lpstr>
      <vt:lpstr>PowerPoint Presentation</vt:lpstr>
      <vt:lpstr>Let’s fact check this</vt:lpstr>
      <vt:lpstr>As of 2019-01-31, the GWAS Catalog contains 3764 publications and 107785 unique SNP-trait associations.</vt:lpstr>
      <vt:lpstr>Why is this is case?</vt:lpstr>
      <vt:lpstr>2 points here</vt:lpstr>
      <vt:lpstr>A critical 3rd point</vt:lpstr>
      <vt:lpstr>Dosage compensation</vt:lpstr>
      <vt:lpstr>X inactivation  (the canonical version)</vt:lpstr>
      <vt:lpstr>X inactivation  (the canonical version)</vt:lpstr>
      <vt:lpstr>What this means analytically </vt:lpstr>
      <vt:lpstr>Implications for QC &amp; Type I error</vt:lpstr>
      <vt:lpstr>How can we analyse X properly?</vt:lpstr>
      <vt:lpstr>PowerPoint Presentation</vt:lpstr>
      <vt:lpstr>PowerPoint Presentation</vt:lpstr>
      <vt:lpstr>PowerPoint Presentation</vt:lpstr>
      <vt:lpstr>PowerPoint Presentation</vt:lpstr>
      <vt:lpstr>My reading of this is these are currently the best models</vt:lpstr>
      <vt:lpstr>Other software to think about</vt:lpstr>
      <vt:lpstr>A last word on the topic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Sex differences and  the X chromosome</dc:title>
  <dc:creator>Sarah Medland</dc:creator>
  <cp:lastModifiedBy>Sarah Medland</cp:lastModifiedBy>
  <cp:revision>49</cp:revision>
  <dcterms:created xsi:type="dcterms:W3CDTF">2019-03-05T19:27:09Z</dcterms:created>
  <dcterms:modified xsi:type="dcterms:W3CDTF">2019-03-06T13:59:40Z</dcterms:modified>
</cp:coreProperties>
</file>