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8" r:id="rId2"/>
    <p:sldId id="279" r:id="rId3"/>
    <p:sldId id="256" r:id="rId4"/>
    <p:sldId id="278" r:id="rId5"/>
    <p:sldId id="257" r:id="rId6"/>
    <p:sldId id="294" r:id="rId7"/>
    <p:sldId id="259" r:id="rId8"/>
    <p:sldId id="260" r:id="rId9"/>
    <p:sldId id="261" r:id="rId10"/>
    <p:sldId id="268" r:id="rId11"/>
    <p:sldId id="269" r:id="rId12"/>
    <p:sldId id="265" r:id="rId13"/>
    <p:sldId id="266" r:id="rId14"/>
    <p:sldId id="267" r:id="rId15"/>
    <p:sldId id="270" r:id="rId16"/>
    <p:sldId id="271" r:id="rId17"/>
    <p:sldId id="272" r:id="rId18"/>
    <p:sldId id="273" r:id="rId19"/>
    <p:sldId id="274" r:id="rId20"/>
    <p:sldId id="275" r:id="rId21"/>
    <p:sldId id="276" r:id="rId22"/>
    <p:sldId id="301" r:id="rId23"/>
    <p:sldId id="293" r:id="rId24"/>
    <p:sldId id="332" r:id="rId25"/>
    <p:sldId id="302" r:id="rId26"/>
    <p:sldId id="295" r:id="rId27"/>
    <p:sldId id="296" r:id="rId28"/>
    <p:sldId id="297" r:id="rId29"/>
    <p:sldId id="298" r:id="rId30"/>
    <p:sldId id="299"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0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49" y="76"/>
      </p:cViewPr>
      <p:guideLst>
        <p:guide orient="horz" pos="2160"/>
        <p:guide pos="2880"/>
      </p:guideLst>
    </p:cSldViewPr>
  </p:slideViewPr>
  <p:notesTextViewPr>
    <p:cViewPr>
      <p:scale>
        <a:sx n="1" d="1"/>
        <a:sy n="1" d="1"/>
      </p:scale>
      <p:origin x="0" y="0"/>
    </p:cViewPr>
  </p:notesTextViewPr>
  <p:sorterViewPr>
    <p:cViewPr>
      <p:scale>
        <a:sx n="100" d="100"/>
        <a:sy n="100" d="100"/>
      </p:scale>
      <p:origin x="0" y="-108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ABDBE-C81B-42E8-BD6F-518440D054E7}" type="datetimeFigureOut">
              <a:rPr lang="en-AU" smtClean="0"/>
              <a:t>4/03/2019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8EC8F-43F9-4E48-9FA7-ED6A5E2AF0EC}" type="slidenum">
              <a:rPr lang="en-AU" smtClean="0"/>
              <a:t>‹#›</a:t>
            </a:fld>
            <a:endParaRPr lang="en-AU"/>
          </a:p>
        </p:txBody>
      </p:sp>
    </p:spTree>
    <p:extLst>
      <p:ext uri="{BB962C8B-B14F-4D97-AF65-F5344CB8AC3E}">
        <p14:creationId xmlns:p14="http://schemas.microsoft.com/office/powerpoint/2010/main" val="282852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1F225986-5B69-4DFD-A327-96AEEE266191}" type="slidenum">
              <a:rPr lang="en-US"/>
              <a:pPr/>
              <a:t>6</a:t>
            </a:fld>
            <a:endParaRPr lang="en-US"/>
          </a:p>
        </p:txBody>
      </p:sp>
      <p:sp>
        <p:nvSpPr>
          <p:cNvPr id="5632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F26A72F-60BE-4E39-B952-C0D4E988ED5A}" type="slidenum">
              <a:rPr lang="en-US"/>
              <a:pPr/>
              <a:t>18</a:t>
            </a:fld>
            <a:endParaRPr lang="en-US"/>
          </a:p>
        </p:txBody>
      </p:sp>
      <p:sp>
        <p:nvSpPr>
          <p:cNvPr id="51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CCFC199-B099-4408-BE07-249D523D6C6F}" type="slidenum">
              <a:rPr lang="en-US"/>
              <a:pPr/>
              <a:t>19</a:t>
            </a:fld>
            <a:endParaRPr lang="en-US"/>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DC8FD31-DAD6-4155-B405-1C909EA936A6}" type="slidenum">
              <a:rPr lang="en-US"/>
              <a:pPr/>
              <a:t>20</a:t>
            </a:fld>
            <a:endParaRPr lang="en-US"/>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46E5E0-8D7D-488E-B891-1C0C2395057C}" type="slidenum">
              <a:rPr lang="en-US"/>
              <a:pPr/>
              <a:t>21</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46E5E0-8D7D-488E-B891-1C0C2395057C}" type="slidenum">
              <a:rPr lang="en-US"/>
              <a:pPr/>
              <a:t>22</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46E5E0-8D7D-488E-B891-1C0C2395057C}" type="slidenum">
              <a:rPr lang="en-US"/>
              <a:pPr/>
              <a:t>23</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46E5E0-8D7D-488E-B891-1C0C2395057C}" type="slidenum">
              <a:rPr lang="en-US"/>
              <a:pPr/>
              <a:t>24</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646E5E0-8D7D-488E-B891-1C0C2395057C}" type="slidenum">
              <a:rPr lang="en-US"/>
              <a:pPr/>
              <a:t>25</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8702924-C8A8-4D57-9073-99D3A93A4F28}" type="slidenum">
              <a:rPr lang="en-US" altLang="en-US"/>
              <a:pPr/>
              <a:t>26</a:t>
            </a:fld>
            <a:endParaRPr lang="en-US" altLang="en-US"/>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529B5ED-F2F3-47CB-B021-FF40BA466363}" type="slidenum">
              <a:rPr lang="en-US" altLang="en-US"/>
              <a:pPr/>
              <a:t>27</a:t>
            </a:fld>
            <a:endParaRPr lang="en-US" altLang="en-US"/>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603524A-5051-4340-9B56-EA6681A41952}" type="slidenum">
              <a:rPr lang="en-US"/>
              <a:pPr/>
              <a:t>10</a:t>
            </a:fld>
            <a:endParaRPr lang="en-US"/>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F2A3102-00E7-4D07-AA61-23F0897C457C}" type="slidenum">
              <a:rPr lang="en-US" altLang="en-US"/>
              <a:pPr/>
              <a:t>28</a:t>
            </a:fld>
            <a:endParaRPr lang="en-US" altLang="en-US"/>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1F5364A-FB50-4BEA-B93B-10A79551E528}" type="slidenum">
              <a:rPr lang="en-US" altLang="en-US"/>
              <a:pPr/>
              <a:t>29</a:t>
            </a:fld>
            <a:endParaRPr lang="en-US" alt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F5B218F-0B79-463C-A7B6-8AB53494AFA1}" type="slidenum">
              <a:rPr lang="en-US" altLang="en-US"/>
              <a:pPr/>
              <a:t>30</a:t>
            </a:fld>
            <a:endParaRPr lang="en-US" altLang="en-US"/>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1F225986-5B69-4DFD-A327-96AEEE266191}" type="slidenum">
              <a:rPr lang="en-US"/>
              <a:pPr/>
              <a:t>31</a:t>
            </a:fld>
            <a:endParaRPr lang="en-US"/>
          </a:p>
        </p:txBody>
      </p:sp>
      <p:sp>
        <p:nvSpPr>
          <p:cNvPr id="5632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EAFB8575-083F-4EAE-B742-CD3A6833F932}" type="slidenum">
              <a:rPr lang="en-US"/>
              <a:pPr/>
              <a:t>32</a:t>
            </a:fld>
            <a:endParaRPr lang="en-US"/>
          </a:p>
        </p:txBody>
      </p:sp>
      <p:sp>
        <p:nvSpPr>
          <p:cNvPr id="5120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41BF613B-9639-4BFA-94DB-AF9AFF8A517B}" type="slidenum">
              <a:rPr lang="en-US" sz="1200">
                <a:solidFill>
                  <a:srgbClr val="000000"/>
                </a:solidFill>
                <a:latin typeface="Times New Roman" pitchFamily="16" charset="0"/>
              </a:rPr>
              <a:pPr algn="r" eaLnBrk="1">
                <a:buClrTx/>
                <a:buFontTx/>
                <a:buNone/>
              </a:pPr>
              <a:t>32</a:t>
            </a:fld>
            <a:endParaRPr lang="en-US" sz="1200">
              <a:solidFill>
                <a:srgbClr val="000000"/>
              </a:solidFill>
              <a:latin typeface="Times New Roman" pitchFamily="16" charset="0"/>
            </a:endParaRPr>
          </a:p>
        </p:txBody>
      </p:sp>
      <p:sp>
        <p:nvSpPr>
          <p:cNvPr id="51202"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AD00D821-2B54-4533-9581-D31DB822760A}" type="slidenum">
              <a:rPr lang="en-US"/>
              <a:pPr/>
              <a:t>33</a:t>
            </a:fld>
            <a:endParaRPr lang="en-US"/>
          </a:p>
        </p:txBody>
      </p:sp>
      <p:sp>
        <p:nvSpPr>
          <p:cNvPr id="5222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B8A9BE0-3FA9-4740-9BF0-A6D80FE7F26A}" type="slidenum">
              <a:rPr lang="en-US" sz="1200">
                <a:solidFill>
                  <a:srgbClr val="000000"/>
                </a:solidFill>
                <a:latin typeface="Times New Roman" pitchFamily="16" charset="0"/>
              </a:rPr>
              <a:pPr algn="r" eaLnBrk="1">
                <a:buClrTx/>
                <a:buFontTx/>
                <a:buNone/>
              </a:pPr>
              <a:t>33</a:t>
            </a:fld>
            <a:endParaRPr lang="en-US" sz="1200">
              <a:solidFill>
                <a:srgbClr val="000000"/>
              </a:solidFill>
              <a:latin typeface="Times New Roman" pitchFamily="16" charset="0"/>
            </a:endParaRPr>
          </a:p>
        </p:txBody>
      </p:sp>
      <p:sp>
        <p:nvSpPr>
          <p:cNvPr id="52226"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62B4FBFE-FF5D-4745-9F7E-A5449FF10668}" type="slidenum">
              <a:rPr lang="en-US"/>
              <a:pPr/>
              <a:t>34</a:t>
            </a:fld>
            <a:endParaRPr lang="en-US"/>
          </a:p>
        </p:txBody>
      </p:sp>
      <p:sp>
        <p:nvSpPr>
          <p:cNvPr id="5324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6F8B7B84-F85D-45D4-8271-D46AEA0719D0}" type="slidenum">
              <a:rPr lang="en-US" sz="1200">
                <a:solidFill>
                  <a:srgbClr val="000000"/>
                </a:solidFill>
                <a:latin typeface="Times New Roman" pitchFamily="16" charset="0"/>
              </a:rPr>
              <a:pPr algn="r" eaLnBrk="1">
                <a:buClrTx/>
                <a:buFontTx/>
                <a:buNone/>
              </a:pPr>
              <a:t>34</a:t>
            </a:fld>
            <a:endParaRPr lang="en-US" sz="1200">
              <a:solidFill>
                <a:srgbClr val="000000"/>
              </a:solidFill>
              <a:latin typeface="Times New Roman" pitchFamily="16" charset="0"/>
            </a:endParaRPr>
          </a:p>
        </p:txBody>
      </p:sp>
      <p:sp>
        <p:nvSpPr>
          <p:cNvPr id="53250"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F93CA134-A9D9-4420-8C46-42F0B79AEA56}" type="slidenum">
              <a:rPr lang="en-US"/>
              <a:pPr/>
              <a:t>35</a:t>
            </a:fld>
            <a:endParaRPr lang="en-US"/>
          </a:p>
        </p:txBody>
      </p:sp>
      <p:sp>
        <p:nvSpPr>
          <p:cNvPr id="5427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D1B1AFE-4ED3-4956-9B06-B3B69C5E535C}" type="slidenum">
              <a:rPr lang="en-US" sz="1200">
                <a:solidFill>
                  <a:srgbClr val="000000"/>
                </a:solidFill>
                <a:latin typeface="Times New Roman" pitchFamily="16" charset="0"/>
              </a:rPr>
              <a:pPr algn="r" eaLnBrk="1">
                <a:buClrTx/>
                <a:buFontTx/>
                <a:buNone/>
              </a:pPr>
              <a:t>35</a:t>
            </a:fld>
            <a:endParaRPr lang="en-US" sz="1200">
              <a:solidFill>
                <a:srgbClr val="000000"/>
              </a:solidFill>
              <a:latin typeface="Times New Roman" pitchFamily="16" charset="0"/>
            </a:endParaRPr>
          </a:p>
        </p:txBody>
      </p:sp>
      <p:sp>
        <p:nvSpPr>
          <p:cNvPr id="54274"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0E67D85-0BED-45A0-94EA-1BAAD670B885}" type="slidenum">
              <a:rPr lang="en-US"/>
              <a:pPr/>
              <a:t>36</a:t>
            </a:fld>
            <a:endParaRPr lang="en-US"/>
          </a:p>
        </p:txBody>
      </p:sp>
      <p:sp>
        <p:nvSpPr>
          <p:cNvPr id="5529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9636B5B-56EB-464D-9601-C75602B5FF5A}" type="slidenum">
              <a:rPr lang="en-US" sz="1200">
                <a:solidFill>
                  <a:srgbClr val="000000"/>
                </a:solidFill>
                <a:latin typeface="Times New Roman" pitchFamily="16" charset="0"/>
              </a:rPr>
              <a:pPr algn="r" eaLnBrk="1">
                <a:buClrTx/>
                <a:buFontTx/>
                <a:buNone/>
              </a:pPr>
              <a:t>36</a:t>
            </a:fld>
            <a:endParaRPr lang="en-US" sz="1200">
              <a:solidFill>
                <a:srgbClr val="000000"/>
              </a:solidFill>
              <a:latin typeface="Times New Roman" pitchFamily="16" charset="0"/>
            </a:endParaRPr>
          </a:p>
        </p:txBody>
      </p:sp>
      <p:sp>
        <p:nvSpPr>
          <p:cNvPr id="55298"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59355463-434D-4D24-8019-5258DF8C4ADA}" type="slidenum">
              <a:rPr lang="en-US"/>
              <a:pPr/>
              <a:t>39</a:t>
            </a:fld>
            <a:endParaRPr lang="en-US"/>
          </a:p>
        </p:txBody>
      </p:sp>
      <p:sp>
        <p:nvSpPr>
          <p:cNvPr id="5734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EDA8AE02-0CF1-4F29-9DAC-B937BE0BC029}" type="slidenum">
              <a:rPr lang="en-US" sz="1200">
                <a:solidFill>
                  <a:srgbClr val="000000"/>
                </a:solidFill>
                <a:latin typeface="Times New Roman" pitchFamily="16" charset="0"/>
              </a:rPr>
              <a:pPr algn="r" eaLnBrk="1">
                <a:buClrTx/>
                <a:buFontTx/>
                <a:buNone/>
              </a:pPr>
              <a:t>39</a:t>
            </a:fld>
            <a:endParaRPr lang="en-US" sz="1200">
              <a:solidFill>
                <a:srgbClr val="000000"/>
              </a:solidFill>
              <a:latin typeface="Times New Roman" pitchFamily="16" charset="0"/>
            </a:endParaRPr>
          </a:p>
        </p:txBody>
      </p:sp>
      <p:sp>
        <p:nvSpPr>
          <p:cNvPr id="57346"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9E87034-F32D-4B38-8A81-6B57C0674EFC}" type="slidenum">
              <a:rPr lang="en-US"/>
              <a:pPr/>
              <a:t>11</a:t>
            </a:fld>
            <a:endParaRPr 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322320F3-325E-42C1-BF64-74E519E826B5}" type="slidenum">
              <a:rPr lang="en-US"/>
              <a:pPr/>
              <a:t>40</a:t>
            </a:fld>
            <a:endParaRPr lang="en-US"/>
          </a:p>
        </p:txBody>
      </p:sp>
      <p:sp>
        <p:nvSpPr>
          <p:cNvPr id="5836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37DA8E8D-B563-46E7-8012-2B2EA665F9FA}" type="slidenum">
              <a:rPr lang="en-US" sz="1200">
                <a:solidFill>
                  <a:srgbClr val="000000"/>
                </a:solidFill>
                <a:latin typeface="Times New Roman" pitchFamily="16" charset="0"/>
              </a:rPr>
              <a:pPr algn="r" eaLnBrk="1">
                <a:buClrTx/>
                <a:buFontTx/>
                <a:buNone/>
              </a:pPr>
              <a:t>40</a:t>
            </a:fld>
            <a:endParaRPr lang="en-US" sz="1200">
              <a:solidFill>
                <a:srgbClr val="000000"/>
              </a:solidFill>
              <a:latin typeface="Times New Roman" pitchFamily="16" charset="0"/>
            </a:endParaRPr>
          </a:p>
        </p:txBody>
      </p:sp>
      <p:sp>
        <p:nvSpPr>
          <p:cNvPr id="5837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txBox="1">
            <a:spLocks noGrp="1" noChangeArrowheads="1"/>
          </p:cNvSpPr>
          <p:nvPr>
            <p:ph type="body" idx="1"/>
          </p:nvPr>
        </p:nvSpPr>
        <p:spPr bwMode="auto">
          <a:xfrm>
            <a:off x="685800" y="4343400"/>
            <a:ext cx="5483225" cy="4121150"/>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8E962A3-F06C-4B05-9681-94F16DB97F34}" type="slidenum">
              <a:rPr lang="en-US"/>
              <a:pPr/>
              <a:t>41</a:t>
            </a:fld>
            <a:endParaRPr lang="en-US"/>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F3CE1985-63B5-4468-A98F-618BD0B79700}" type="slidenum">
              <a:rPr lang="en-US"/>
              <a:pPr/>
              <a:t>42</a:t>
            </a:fld>
            <a:endParaRPr lang="en-US"/>
          </a:p>
        </p:txBody>
      </p:sp>
      <p:sp>
        <p:nvSpPr>
          <p:cNvPr id="696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76FE179-EB72-46E2-BF71-B4F7F12B9603}" type="slidenum">
              <a:rPr lang="en-US"/>
              <a:pPr/>
              <a:t>43</a:t>
            </a:fld>
            <a:endParaRPr lang="en-US"/>
          </a:p>
        </p:txBody>
      </p:sp>
      <p:sp>
        <p:nvSpPr>
          <p:cNvPr id="706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71DCBABB-E5F3-423D-916D-CAFEED8CA9B7}" type="slidenum">
              <a:rPr lang="en-US"/>
              <a:pPr/>
              <a:t>44</a:t>
            </a:fld>
            <a:endParaRPr lang="en-US"/>
          </a:p>
        </p:txBody>
      </p:sp>
      <p:sp>
        <p:nvSpPr>
          <p:cNvPr id="7168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5E39263-B936-4CA1-A1A6-53391BD556E7}" type="slidenum">
              <a:rPr lang="en-US"/>
              <a:pPr/>
              <a:t>45</a:t>
            </a:fld>
            <a:endParaRPr lang="en-US"/>
          </a:p>
        </p:txBody>
      </p:sp>
      <p:sp>
        <p:nvSpPr>
          <p:cNvPr id="727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9E0E2DBE-9850-467E-9090-4FB7C7BF780E}" type="slidenum">
              <a:rPr lang="en-US"/>
              <a:pPr/>
              <a:t>46</a:t>
            </a:fld>
            <a:endParaRPr lang="en-US"/>
          </a:p>
        </p:txBody>
      </p:sp>
      <p:sp>
        <p:nvSpPr>
          <p:cNvPr id="737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2D9E368-6C9F-4FC4-A3CB-9C8CA3FB4FB6}" type="slidenum">
              <a:rPr lang="en-US"/>
              <a:pPr/>
              <a:t>47</a:t>
            </a:fld>
            <a:endParaRPr lang="en-US"/>
          </a:p>
        </p:txBody>
      </p:sp>
      <p:sp>
        <p:nvSpPr>
          <p:cNvPr id="7475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4DE03EC5-F259-4A2F-87EE-7D7DF58B972F}" type="slidenum">
              <a:rPr lang="en-US"/>
              <a:pPr/>
              <a:t>48</a:t>
            </a:fld>
            <a:endParaRPr lang="en-US"/>
          </a:p>
        </p:txBody>
      </p:sp>
      <p:sp>
        <p:nvSpPr>
          <p:cNvPr id="7884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7749166-DFC9-49FD-A001-FE06913A7945}" type="slidenum">
              <a:rPr lang="en-US"/>
              <a:pPr/>
              <a:t>49</a:t>
            </a:fld>
            <a:endParaRPr lang="en-US"/>
          </a:p>
        </p:txBody>
      </p:sp>
      <p:sp>
        <p:nvSpPr>
          <p:cNvPr id="8089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E942BCA-86C0-4D98-831C-6D0F9F231A01}" type="slidenum">
              <a:rPr lang="en-US"/>
              <a:pPr/>
              <a:t>12</a:t>
            </a:fld>
            <a:endParaRPr 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09352798-98E3-423A-81AB-39CF0769E1DD}" type="slidenum">
              <a:rPr lang="en-US"/>
              <a:pPr/>
              <a:t>50</a:t>
            </a:fld>
            <a:endParaRPr lang="en-US"/>
          </a:p>
        </p:txBody>
      </p:sp>
      <p:sp>
        <p:nvSpPr>
          <p:cNvPr id="8294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4782DB6A-D717-4D33-A76A-4EF765B2CE2E}" type="slidenum">
              <a:rPr lang="en-US"/>
              <a:pPr/>
              <a:t>51</a:t>
            </a:fld>
            <a:endParaRPr lang="en-US"/>
          </a:p>
        </p:txBody>
      </p:sp>
      <p:sp>
        <p:nvSpPr>
          <p:cNvPr id="839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3BA8B340-E687-4460-B80E-312877EA167F}" type="slidenum">
              <a:rPr lang="en-US"/>
              <a:pPr/>
              <a:t>52</a:t>
            </a:fld>
            <a:endParaRPr lang="en-US"/>
          </a:p>
        </p:txBody>
      </p:sp>
      <p:sp>
        <p:nvSpPr>
          <p:cNvPr id="8499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8F237DD5-EE7E-4A05-83FB-49223E5F4E5D}" type="slidenum">
              <a:rPr lang="en-US"/>
              <a:pPr/>
              <a:t>53</a:t>
            </a:fld>
            <a:endParaRPr lang="en-US"/>
          </a:p>
        </p:txBody>
      </p:sp>
      <p:sp>
        <p:nvSpPr>
          <p:cNvPr id="8601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B3AEE2C9-DD0C-47E3-B0C2-123019A05BF1}" type="slidenum">
              <a:rPr lang="en-US"/>
              <a:pPr/>
              <a:t>54</a:t>
            </a:fld>
            <a:endParaRPr lang="en-US"/>
          </a:p>
        </p:txBody>
      </p:sp>
      <p:sp>
        <p:nvSpPr>
          <p:cNvPr id="8704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64F8F250-8E34-4822-92FA-ECC6F87875FE}" type="slidenum">
              <a:rPr lang="en-US"/>
              <a:pPr/>
              <a:t>55</a:t>
            </a:fld>
            <a:endParaRPr lang="en-US"/>
          </a:p>
        </p:txBody>
      </p:sp>
      <p:sp>
        <p:nvSpPr>
          <p:cNvPr id="8806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DBD6C277-D35A-47D4-83F0-010C0D873F94}" type="slidenum">
              <a:rPr lang="en-US"/>
              <a:pPr/>
              <a:t>56</a:t>
            </a:fld>
            <a:endParaRPr lang="en-US"/>
          </a:p>
        </p:txBody>
      </p:sp>
      <p:sp>
        <p:nvSpPr>
          <p:cNvPr id="8908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E844061B-AEBA-450D-9D93-B467C1439838}" type="slidenum">
              <a:rPr lang="en-US"/>
              <a:pPr/>
              <a:t>57</a:t>
            </a:fld>
            <a:endParaRPr lang="en-US"/>
          </a:p>
        </p:txBody>
      </p:sp>
      <p:sp>
        <p:nvSpPr>
          <p:cNvPr id="901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12F72915-4537-4F14-83EE-93B68BF76881}" type="slidenum">
              <a:rPr lang="en-US"/>
              <a:pPr/>
              <a:t>58</a:t>
            </a:fld>
            <a:endParaRPr lang="en-US"/>
          </a:p>
        </p:txBody>
      </p:sp>
      <p:sp>
        <p:nvSpPr>
          <p:cNvPr id="9113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139" name="Text Box 3"/>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66661606-6AAC-48D3-87DE-8E058C86B9AE}" type="slidenum">
              <a:rPr lang="en-US" sz="1200">
                <a:solidFill>
                  <a:srgbClr val="000000"/>
                </a:solidFill>
                <a:latin typeface="Times New Roman" pitchFamily="16" charset="0"/>
              </a:rPr>
              <a:pPr algn="r" eaLnBrk="1">
                <a:buClrTx/>
                <a:buFontTx/>
                <a:buNone/>
              </a:pPr>
              <a:t>58</a:t>
            </a:fld>
            <a:endParaRPr lang="en-US" sz="1200">
              <a:solidFill>
                <a:srgbClr val="000000"/>
              </a:solidFill>
              <a:latin typeface="Times New Roman" pitchFamily="16"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8D0E052A-47E0-442E-B95F-C9BF2CBFE7E6}" type="slidenum">
              <a:rPr lang="en-US"/>
              <a:pPr/>
              <a:t>59</a:t>
            </a:fld>
            <a:endParaRPr lang="en-US"/>
          </a:p>
        </p:txBody>
      </p:sp>
      <p:sp>
        <p:nvSpPr>
          <p:cNvPr id="942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lgn="r" eaLnBrk="1">
              <a:buClrTx/>
              <a:buFontTx/>
              <a:buNone/>
            </a:pPr>
            <a:fld id="{68121F55-1299-4E3F-BAE9-D9E1C955E10A}" type="slidenum">
              <a:rPr lang="en-US" sz="1200">
                <a:solidFill>
                  <a:srgbClr val="000000"/>
                </a:solidFill>
                <a:latin typeface="Times New Roman" pitchFamily="16" charset="0"/>
              </a:rPr>
              <a:pPr algn="r" eaLnBrk="1">
                <a:buClrTx/>
                <a:buFontTx/>
                <a:buNone/>
              </a:pPr>
              <a:t>59</a:t>
            </a:fld>
            <a:endParaRPr lang="en-US" sz="1200">
              <a:solidFill>
                <a:srgbClr val="000000"/>
              </a:solidFill>
              <a:latin typeface="Times New Roman" pitchFamily="16" charset="0"/>
            </a:endParaRPr>
          </a:p>
        </p:txBody>
      </p:sp>
      <p:sp>
        <p:nvSpPr>
          <p:cNvPr id="94210" name="Rectangle 2"/>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3"/>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12F84EB-C3A2-4D8D-8B1C-E1080F5A7BBA}" type="slidenum">
              <a:rPr lang="en-US"/>
              <a:pPr/>
              <a:t>13</a:t>
            </a:fld>
            <a:endParaRPr lang="en-US"/>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164DFD5-0492-41C4-9ADD-E21315ED0722}" type="slidenum">
              <a:rPr lang="en-US" altLang="en-US"/>
              <a:pPr/>
              <a:t>60</a:t>
            </a:fld>
            <a:endParaRPr lang="en-US" altLang="en-US"/>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71AC787-72DE-44BA-921A-EE922DC0DA03}" type="slidenum">
              <a:rPr lang="en-US"/>
              <a:pPr/>
              <a:t>14</a:t>
            </a:fld>
            <a:endParaRPr lang="en-US"/>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74B40CF-DC14-4DEB-B2BE-913006348888}" type="slidenum">
              <a:rPr lang="en-US"/>
              <a:pPr/>
              <a:t>15</a:t>
            </a:fld>
            <a:endParaRPr lang="en-US"/>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DE4EC3E-3DCE-462A-BAC4-90BA993EC566}" type="slidenum">
              <a:rPr lang="en-US"/>
              <a:pPr/>
              <a:t>16</a:t>
            </a:fld>
            <a:endParaRPr lang="en-US"/>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96CCE5A-1B36-4D3A-974A-E818E0A5FEEA}" type="slidenum">
              <a:rPr lang="en-US"/>
              <a:pPr/>
              <a:t>17</a:t>
            </a:fld>
            <a:endParaRPr lang="en-US"/>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4/03/2019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1958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4/03/2019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07718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4/03/2019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66823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7315EA-246D-4A77-8716-5221B0671970}" type="datetimeFigureOut">
              <a:rPr lang="en-AU" smtClean="0"/>
              <a:t>4/03/2019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63098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315EA-246D-4A77-8716-5221B0671970}" type="datetimeFigureOut">
              <a:rPr lang="en-AU" smtClean="0"/>
              <a:t>4/03/2019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21450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7315EA-246D-4A77-8716-5221B0671970}" type="datetimeFigureOut">
              <a:rPr lang="en-AU" smtClean="0"/>
              <a:t>4/03/2019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292895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7315EA-246D-4A77-8716-5221B0671970}" type="datetimeFigureOut">
              <a:rPr lang="en-AU" smtClean="0"/>
              <a:t>4/03/2019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415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7315EA-246D-4A77-8716-5221B0671970}" type="datetimeFigureOut">
              <a:rPr lang="en-AU" smtClean="0"/>
              <a:t>4/03/2019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88703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315EA-246D-4A77-8716-5221B0671970}" type="datetimeFigureOut">
              <a:rPr lang="en-AU" smtClean="0"/>
              <a:t>4/03/2019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36923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315EA-246D-4A77-8716-5221B0671970}" type="datetimeFigureOut">
              <a:rPr lang="en-AU" smtClean="0"/>
              <a:t>4/03/2019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193611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315EA-246D-4A77-8716-5221B0671970}" type="datetimeFigureOut">
              <a:rPr lang="en-AU" smtClean="0"/>
              <a:t>4/03/2019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7FB9A-0CC4-4D4A-A22C-8FE268EA7B95}" type="slidenum">
              <a:rPr lang="en-AU" smtClean="0"/>
              <a:t>‹#›</a:t>
            </a:fld>
            <a:endParaRPr lang="en-AU"/>
          </a:p>
        </p:txBody>
      </p:sp>
    </p:spTree>
    <p:extLst>
      <p:ext uri="{BB962C8B-B14F-4D97-AF65-F5344CB8AC3E}">
        <p14:creationId xmlns:p14="http://schemas.microsoft.com/office/powerpoint/2010/main" val="37701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315EA-246D-4A77-8716-5221B0671970}" type="datetimeFigureOut">
              <a:rPr lang="en-AU" smtClean="0"/>
              <a:t>4/03/2019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7FB9A-0CC4-4D4A-A22C-8FE268EA7B95}" type="slidenum">
              <a:rPr lang="en-AU" smtClean="0"/>
              <a:t>‹#›</a:t>
            </a:fld>
            <a:endParaRPr lang="en-AU"/>
          </a:p>
        </p:txBody>
      </p:sp>
    </p:spTree>
    <p:extLst>
      <p:ext uri="{BB962C8B-B14F-4D97-AF65-F5344CB8AC3E}">
        <p14:creationId xmlns:p14="http://schemas.microsoft.com/office/powerpoint/2010/main" val="340479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http://rstudio.org/"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051720" y="44624"/>
            <a:ext cx="6984776" cy="1944216"/>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ctrTitle"/>
          </p:nvPr>
        </p:nvSpPr>
        <p:spPr>
          <a:xfrm>
            <a:off x="1045840" y="330225"/>
            <a:ext cx="7772400" cy="1470025"/>
          </a:xfrm>
        </p:spPr>
        <p:txBody>
          <a:bodyPr>
            <a:normAutofit fontScale="90000"/>
          </a:bodyPr>
          <a:lstStyle/>
          <a:p>
            <a:pPr algn="r"/>
            <a:r>
              <a:rPr lang="en-AU" dirty="0"/>
              <a:t>(Re) introduction to Linux</a:t>
            </a:r>
            <a:br>
              <a:rPr lang="en-AU" dirty="0"/>
            </a:br>
            <a:r>
              <a:rPr lang="en-AU" dirty="0"/>
              <a:t>Sarah Medland</a:t>
            </a:r>
            <a:br>
              <a:rPr lang="en-AU" dirty="0"/>
            </a:br>
            <a:r>
              <a:rPr lang="en-AU" dirty="0"/>
              <a:t>Boulder 2019</a:t>
            </a:r>
          </a:p>
        </p:txBody>
      </p:sp>
    </p:spTree>
    <p:extLst>
      <p:ext uri="{BB962C8B-B14F-4D97-AF65-F5344CB8AC3E}">
        <p14:creationId xmlns:p14="http://schemas.microsoft.com/office/powerpoint/2010/main" val="369352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361" name="Text Box 1"/>
          <p:cNvSpPr txBox="1">
            <a:spLocks noChangeArrowheads="1"/>
          </p:cNvSpPr>
          <p:nvPr/>
        </p:nvSpPr>
        <p:spPr bwMode="auto">
          <a:xfrm>
            <a:off x="457200" y="476672"/>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dirty="0">
                <a:solidFill>
                  <a:srgbClr val="424456"/>
                </a:solidFill>
                <a:latin typeface="+mn-lt"/>
              </a:rPr>
              <a:t>Working in the terminal</a:t>
            </a:r>
          </a:p>
          <a:p>
            <a:pPr eaLnBrk="1" hangingPunct="1">
              <a:buClrTx/>
              <a:buFontTx/>
              <a:buNone/>
            </a:pPr>
            <a:r>
              <a:rPr lang="en-AU" sz="4000" dirty="0">
                <a:solidFill>
                  <a:srgbClr val="424456"/>
                </a:solidFill>
                <a:latin typeface="+mn-lt"/>
              </a:rPr>
              <a:t>Input …. Output</a:t>
            </a:r>
          </a:p>
        </p:txBody>
      </p:sp>
      <p:sp>
        <p:nvSpPr>
          <p:cNvPr id="15362" name="Text Box 2"/>
          <p:cNvSpPr txBox="1">
            <a:spLocks noChangeArrowheads="1"/>
          </p:cNvSpPr>
          <p:nvPr/>
        </p:nvSpPr>
        <p:spPr bwMode="auto">
          <a:xfrm>
            <a:off x="971600" y="1628775"/>
            <a:ext cx="7313612" cy="503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marL="920750" indent="-2190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500" dirty="0">
                <a:latin typeface="+mn-lt"/>
              </a:rPr>
              <a:t>Input </a:t>
            </a:r>
          </a:p>
          <a:p>
            <a:pPr lvl="1" eaLnBrk="1" hangingPunct="1">
              <a:spcBef>
                <a:spcPts val="300"/>
              </a:spcBef>
              <a:buClr>
                <a:srgbClr val="438086"/>
              </a:buClr>
              <a:buFont typeface="Georgia" pitchFamily="16" charset="0"/>
              <a:buChar char="▫"/>
            </a:pPr>
            <a:r>
              <a:rPr lang="en-AU" sz="2100" dirty="0">
                <a:solidFill>
                  <a:srgbClr val="438086"/>
                </a:solidFill>
                <a:latin typeface="+mn-lt"/>
              </a:rPr>
              <a:t>Most commands don’t need input signifiers</a:t>
            </a:r>
          </a:p>
          <a:p>
            <a:pPr lvl="1" eaLnBrk="1" hangingPunct="1">
              <a:spcBef>
                <a:spcPts val="300"/>
              </a:spcBef>
              <a:buClr>
                <a:srgbClr val="438086"/>
              </a:buClr>
              <a:buFont typeface="Georgia" pitchFamily="16" charset="0"/>
              <a:buChar char="▫"/>
            </a:pPr>
            <a:r>
              <a:rPr lang="en-AU" sz="2100" dirty="0">
                <a:solidFill>
                  <a:srgbClr val="424456"/>
                </a:solidFill>
                <a:latin typeface="+mn-lt"/>
              </a:rPr>
              <a:t>&lt;</a:t>
            </a:r>
            <a:r>
              <a:rPr lang="en-AU" sz="2100" dirty="0">
                <a:solidFill>
                  <a:srgbClr val="438086"/>
                </a:solidFill>
                <a:latin typeface="+mn-lt"/>
              </a:rPr>
              <a:t> can be used to specify</a:t>
            </a:r>
          </a:p>
          <a:p>
            <a:pPr eaLnBrk="1" hangingPunct="1">
              <a:spcBef>
                <a:spcPts val="300"/>
              </a:spcBef>
              <a:buClr>
                <a:srgbClr val="A04DA3"/>
              </a:buClr>
              <a:buFont typeface="Georgia" pitchFamily="16" charset="0"/>
              <a:buChar char="•"/>
            </a:pPr>
            <a:r>
              <a:rPr lang="en-AU" sz="2500" dirty="0">
                <a:latin typeface="+mn-lt"/>
              </a:rPr>
              <a:t>Output</a:t>
            </a:r>
          </a:p>
          <a:p>
            <a:pPr lvl="1" eaLnBrk="1" hangingPunct="1">
              <a:spcBef>
                <a:spcPts val="300"/>
              </a:spcBef>
              <a:buClr>
                <a:srgbClr val="438086"/>
              </a:buClr>
              <a:buFont typeface="Georgia" pitchFamily="16" charset="0"/>
              <a:buChar char="▫"/>
            </a:pPr>
            <a:r>
              <a:rPr lang="en-AU" sz="2100" dirty="0">
                <a:solidFill>
                  <a:srgbClr val="438086"/>
                </a:solidFill>
                <a:latin typeface="+mn-lt"/>
              </a:rPr>
              <a:t>Without specifying most output will print to the screen</a:t>
            </a:r>
          </a:p>
          <a:p>
            <a:pPr lvl="1" eaLnBrk="1" hangingPunct="1">
              <a:spcBef>
                <a:spcPts val="300"/>
              </a:spcBef>
              <a:buClr>
                <a:srgbClr val="438086"/>
              </a:buClr>
              <a:buFont typeface="Georgia" pitchFamily="16" charset="0"/>
              <a:buChar char="▫"/>
            </a:pPr>
            <a:r>
              <a:rPr lang="en-AU" sz="2100" dirty="0">
                <a:solidFill>
                  <a:srgbClr val="424456"/>
                </a:solidFill>
                <a:latin typeface="+mn-lt"/>
              </a:rPr>
              <a:t>&gt;</a:t>
            </a:r>
            <a:r>
              <a:rPr lang="en-AU" sz="2100" dirty="0">
                <a:solidFill>
                  <a:srgbClr val="438086"/>
                </a:solidFill>
                <a:latin typeface="+mn-lt"/>
              </a:rPr>
              <a:t> can be used to direct</a:t>
            </a:r>
          </a:p>
          <a:p>
            <a:pPr lvl="2" eaLnBrk="1" hangingPunct="1">
              <a:spcBef>
                <a:spcPts val="300"/>
              </a:spcBef>
              <a:buClr>
                <a:srgbClr val="53548A"/>
              </a:buClr>
              <a:buFont typeface="Wingdings 2" pitchFamily="16" charset="2"/>
              <a:buChar char=""/>
            </a:pPr>
            <a:r>
              <a:rPr lang="en-AU" sz="1600" dirty="0">
                <a:solidFill>
                  <a:srgbClr val="53548A"/>
                </a:solidFill>
                <a:latin typeface="+mn-lt"/>
              </a:rPr>
              <a:t>type:</a:t>
            </a:r>
            <a:r>
              <a:rPr lang="en-AU" sz="2000" dirty="0">
                <a:solidFill>
                  <a:srgbClr val="53548A"/>
                </a:solidFill>
                <a:latin typeface="+mn-lt"/>
              </a:rPr>
              <a:t> </a:t>
            </a:r>
            <a:r>
              <a:rPr lang="en-AU" sz="2000" dirty="0">
                <a:solidFill>
                  <a:srgbClr val="424456"/>
                </a:solidFill>
                <a:latin typeface="+mn-lt"/>
              </a:rPr>
              <a:t>echo ‘this is a dummy file’</a:t>
            </a:r>
          </a:p>
          <a:p>
            <a:pPr lvl="2" eaLnBrk="1" hangingPunct="1">
              <a:spcBef>
                <a:spcPts val="300"/>
              </a:spcBef>
              <a:buClr>
                <a:srgbClr val="53548A"/>
              </a:buClr>
              <a:buFont typeface="Wingdings 2" pitchFamily="16" charset="2"/>
              <a:buChar char=""/>
            </a:pPr>
            <a:r>
              <a:rPr lang="en-AU" sz="2000" dirty="0">
                <a:solidFill>
                  <a:srgbClr val="424456"/>
                </a:solidFill>
                <a:latin typeface="+mn-lt"/>
              </a:rPr>
              <a:t>echo ‘this is a dummy file’ &gt; dummy.txt</a:t>
            </a:r>
          </a:p>
          <a:p>
            <a:pPr lvl="2" eaLnBrk="1" hangingPunct="1">
              <a:spcBef>
                <a:spcPts val="300"/>
              </a:spcBef>
              <a:buClrTx/>
              <a:buFontTx/>
              <a:buNone/>
            </a:pPr>
            <a:r>
              <a:rPr lang="en-AU" sz="2000" dirty="0">
                <a:solidFill>
                  <a:srgbClr val="424456"/>
                </a:solidFill>
                <a:latin typeface="+mn-lt"/>
              </a:rPr>
              <a:t>|</a:t>
            </a:r>
            <a:r>
              <a:rPr lang="en-AU" sz="2000" dirty="0">
                <a:solidFill>
                  <a:srgbClr val="53548A"/>
                </a:solidFill>
                <a:latin typeface="+mn-lt"/>
              </a:rPr>
              <a:t> (pipe) </a:t>
            </a:r>
            <a:r>
              <a:rPr lang="en-AU" sz="2000" dirty="0">
                <a:solidFill>
                  <a:srgbClr val="424456"/>
                </a:solidFill>
                <a:latin typeface="+mn-lt"/>
              </a:rPr>
              <a:t>| more</a:t>
            </a:r>
            <a:r>
              <a:rPr lang="en-AU" sz="2000" dirty="0">
                <a:solidFill>
                  <a:srgbClr val="53548A"/>
                </a:solidFill>
                <a:latin typeface="+mn-lt"/>
              </a:rPr>
              <a:t> pauses the output after a screen worth of text has appeared hit the space bar to get the next screens worth </a:t>
            </a:r>
          </a:p>
        </p:txBody>
      </p:sp>
    </p:spTree>
    <p:extLst>
      <p:ext uri="{BB962C8B-B14F-4D97-AF65-F5344CB8AC3E}">
        <p14:creationId xmlns:p14="http://schemas.microsoft.com/office/powerpoint/2010/main" val="371666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385"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The manual</a:t>
            </a:r>
          </a:p>
        </p:txBody>
      </p:sp>
      <p:sp>
        <p:nvSpPr>
          <p:cNvPr id="16386"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lnSpc>
                <a:spcPct val="90000"/>
              </a:lnSpc>
              <a:spcBef>
                <a:spcPts val="300"/>
              </a:spcBef>
              <a:buClr>
                <a:srgbClr val="A04DA3"/>
              </a:buClr>
              <a:buFont typeface="Georgia" pitchFamily="16" charset="0"/>
              <a:buChar char="•"/>
            </a:pPr>
            <a:r>
              <a:rPr lang="en-AU" sz="2800">
                <a:latin typeface="+mn-lt"/>
              </a:rPr>
              <a:t>The </a:t>
            </a:r>
            <a:r>
              <a:rPr lang="en-AU" sz="2800">
                <a:solidFill>
                  <a:srgbClr val="424456"/>
                </a:solidFill>
                <a:latin typeface="+mn-lt"/>
              </a:rPr>
              <a:t>man</a:t>
            </a:r>
            <a:r>
              <a:rPr lang="en-AU" sz="2800">
                <a:latin typeface="+mn-lt"/>
              </a:rPr>
              <a:t> command can be used in conjunction with other commands to put up some basic instructions</a:t>
            </a:r>
          </a:p>
          <a:p>
            <a:pPr eaLnBrk="1" hangingPunct="1">
              <a:lnSpc>
                <a:spcPct val="90000"/>
              </a:lnSpc>
              <a:spcBef>
                <a:spcPts val="300"/>
              </a:spcBef>
              <a:buClr>
                <a:srgbClr val="A04DA3"/>
              </a:buClr>
              <a:buFont typeface="Georgia" pitchFamily="16" charset="0"/>
              <a:buNone/>
            </a:pPr>
            <a:endParaRPr lang="en-AU" sz="2800">
              <a:latin typeface="+mn-lt"/>
            </a:endParaRPr>
          </a:p>
          <a:p>
            <a:pPr eaLnBrk="1" hangingPunct="1">
              <a:lnSpc>
                <a:spcPct val="90000"/>
              </a:lnSpc>
              <a:spcBef>
                <a:spcPts val="300"/>
              </a:spcBef>
              <a:buClr>
                <a:srgbClr val="A04DA3"/>
              </a:buClr>
              <a:buFont typeface="Georgia" pitchFamily="16" charset="0"/>
              <a:buChar char="•"/>
            </a:pPr>
            <a:r>
              <a:rPr lang="en-AU" sz="2800">
                <a:latin typeface="+mn-lt"/>
              </a:rPr>
              <a:t>type: </a:t>
            </a:r>
            <a:r>
              <a:rPr lang="en-AU" sz="2800">
                <a:solidFill>
                  <a:srgbClr val="424456"/>
                </a:solidFill>
                <a:latin typeface="+mn-lt"/>
              </a:rPr>
              <a:t>man ls</a:t>
            </a:r>
          </a:p>
          <a:p>
            <a:pPr lvl="1" eaLnBrk="1" hangingPunct="1">
              <a:lnSpc>
                <a:spcPct val="90000"/>
              </a:lnSpc>
              <a:spcBef>
                <a:spcPts val="300"/>
              </a:spcBef>
              <a:buClr>
                <a:srgbClr val="438086"/>
              </a:buClr>
              <a:buFont typeface="Georgia" pitchFamily="16" charset="0"/>
              <a:buChar char="▫"/>
            </a:pPr>
            <a:r>
              <a:rPr lang="en-AU" sz="2600">
                <a:solidFill>
                  <a:srgbClr val="438086"/>
                </a:solidFill>
                <a:latin typeface="+mn-lt"/>
              </a:rPr>
              <a:t>ls is the </a:t>
            </a:r>
            <a:r>
              <a:rPr lang="en-AU" sz="2600">
                <a:solidFill>
                  <a:srgbClr val="424456"/>
                </a:solidFill>
                <a:latin typeface="+mn-lt"/>
              </a:rPr>
              <a:t>l</a:t>
            </a:r>
            <a:r>
              <a:rPr lang="en-AU" sz="2600">
                <a:solidFill>
                  <a:srgbClr val="438086"/>
                </a:solidFill>
                <a:latin typeface="+mn-lt"/>
              </a:rPr>
              <a:t>i</a:t>
            </a:r>
            <a:r>
              <a:rPr lang="en-AU" sz="2600">
                <a:solidFill>
                  <a:srgbClr val="424456"/>
                </a:solidFill>
                <a:latin typeface="+mn-lt"/>
              </a:rPr>
              <a:t>s</a:t>
            </a:r>
            <a:r>
              <a:rPr lang="en-AU" sz="2600">
                <a:solidFill>
                  <a:srgbClr val="438086"/>
                </a:solidFill>
                <a:latin typeface="+mn-lt"/>
              </a:rPr>
              <a:t>t command it pulls up a list of the files in the directory</a:t>
            </a:r>
          </a:p>
          <a:p>
            <a:pPr lvl="1" eaLnBrk="1" hangingPunct="1">
              <a:lnSpc>
                <a:spcPct val="90000"/>
              </a:lnSpc>
              <a:spcBef>
                <a:spcPts val="300"/>
              </a:spcBef>
              <a:buClr>
                <a:srgbClr val="438086"/>
              </a:buClr>
              <a:buFont typeface="Georgia" pitchFamily="16" charset="0"/>
              <a:buNone/>
            </a:pPr>
            <a:endParaRPr lang="en-AU" sz="2600">
              <a:solidFill>
                <a:srgbClr val="438086"/>
              </a:solidFill>
              <a:latin typeface="+mn-lt"/>
            </a:endParaRPr>
          </a:p>
          <a:p>
            <a:pPr lvl="1" eaLnBrk="1" hangingPunct="1">
              <a:lnSpc>
                <a:spcPct val="90000"/>
              </a:lnSpc>
              <a:spcBef>
                <a:spcPts val="300"/>
              </a:spcBef>
              <a:buClrTx/>
              <a:buFontTx/>
              <a:buNone/>
            </a:pPr>
            <a:r>
              <a:rPr lang="en-AU" sz="2100">
                <a:solidFill>
                  <a:srgbClr val="FF0000"/>
                </a:solidFill>
                <a:latin typeface="+mn-lt"/>
              </a:rPr>
              <a:t>Also many many helpful webpages w examples</a:t>
            </a:r>
          </a:p>
        </p:txBody>
      </p:sp>
    </p:spTree>
    <p:extLst>
      <p:ext uri="{BB962C8B-B14F-4D97-AF65-F5344CB8AC3E}">
        <p14:creationId xmlns:p14="http://schemas.microsoft.com/office/powerpoint/2010/main" val="3306048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409" name="Text Box 1"/>
          <p:cNvSpPr txBox="1">
            <a:spLocks noChangeArrowheads="1"/>
          </p:cNvSpPr>
          <p:nvPr/>
        </p:nvSpPr>
        <p:spPr bwMode="auto">
          <a:xfrm>
            <a:off x="1042988" y="484188"/>
            <a:ext cx="7523162"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2900">
                <a:solidFill>
                  <a:srgbClr val="424456"/>
                </a:solidFill>
                <a:latin typeface="+mn-lt"/>
              </a:rPr>
              <a:t>Permissions</a:t>
            </a:r>
            <a:br>
              <a:rPr lang="en-AU" sz="2900">
                <a:solidFill>
                  <a:srgbClr val="424456"/>
                </a:solidFill>
                <a:latin typeface="+mn-lt"/>
              </a:rPr>
            </a:br>
            <a:r>
              <a:rPr lang="en-AU" sz="2900">
                <a:latin typeface="+mn-lt"/>
              </a:rPr>
              <a:t>the ability to </a:t>
            </a:r>
            <a:r>
              <a:rPr lang="en-AU" sz="2900">
                <a:solidFill>
                  <a:srgbClr val="424456"/>
                </a:solidFill>
                <a:latin typeface="+mn-lt"/>
              </a:rPr>
              <a:t>r</a:t>
            </a:r>
            <a:r>
              <a:rPr lang="en-AU" sz="2900">
                <a:latin typeface="+mn-lt"/>
              </a:rPr>
              <a:t>ead, </a:t>
            </a:r>
            <a:r>
              <a:rPr lang="en-AU" sz="2900">
                <a:solidFill>
                  <a:srgbClr val="424456"/>
                </a:solidFill>
                <a:latin typeface="+mn-lt"/>
              </a:rPr>
              <a:t>w</a:t>
            </a:r>
            <a:r>
              <a:rPr lang="en-AU" sz="2900">
                <a:latin typeface="+mn-lt"/>
              </a:rPr>
              <a:t>rite and e</a:t>
            </a:r>
            <a:r>
              <a:rPr lang="en-AU" sz="2900">
                <a:solidFill>
                  <a:srgbClr val="424456"/>
                </a:solidFill>
                <a:latin typeface="+mn-lt"/>
              </a:rPr>
              <a:t>x</a:t>
            </a:r>
            <a:r>
              <a:rPr lang="en-AU" sz="2900">
                <a:latin typeface="+mn-lt"/>
              </a:rPr>
              <a:t>ecute files</a:t>
            </a:r>
          </a:p>
        </p:txBody>
      </p:sp>
      <p:sp>
        <p:nvSpPr>
          <p:cNvPr id="17410" name="Text Box 2"/>
          <p:cNvSpPr txBox="1">
            <a:spLocks noChangeArrowheads="1"/>
          </p:cNvSpPr>
          <p:nvPr/>
        </p:nvSpPr>
        <p:spPr bwMode="auto">
          <a:xfrm>
            <a:off x="457200" y="1989138"/>
            <a:ext cx="8229600" cy="458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marL="565150" indent="-457200" eaLnBrk="1" hangingPunct="1">
              <a:spcBef>
                <a:spcPts val="300"/>
              </a:spcBef>
              <a:buFont typeface="Arial" pitchFamily="34" charset="0"/>
              <a:buChar char="•"/>
            </a:pPr>
            <a:r>
              <a:rPr lang="en-AU" sz="2800" dirty="0">
                <a:latin typeface="+mn-lt"/>
              </a:rPr>
              <a:t>type: </a:t>
            </a:r>
            <a:r>
              <a:rPr lang="en-AU" sz="2800" dirty="0" err="1">
                <a:solidFill>
                  <a:srgbClr val="424456"/>
                </a:solidFill>
                <a:latin typeface="+mn-lt"/>
              </a:rPr>
              <a:t>ls</a:t>
            </a:r>
            <a:r>
              <a:rPr lang="en-AU" sz="2800" dirty="0">
                <a:solidFill>
                  <a:srgbClr val="424456"/>
                </a:solidFill>
                <a:latin typeface="+mn-lt"/>
              </a:rPr>
              <a:t> –l</a:t>
            </a:r>
          </a:p>
          <a:p>
            <a:pPr marL="565150" indent="-457200" eaLnBrk="1" hangingPunct="1">
              <a:spcBef>
                <a:spcPts val="300"/>
              </a:spcBef>
              <a:buFont typeface="Arial" pitchFamily="34" charset="0"/>
              <a:buChar char="•"/>
            </a:pPr>
            <a:endParaRPr lang="en-AU" sz="2800" dirty="0">
              <a:solidFill>
                <a:srgbClr val="424456"/>
              </a:solidFill>
              <a:latin typeface="+mn-lt"/>
            </a:endParaRPr>
          </a:p>
          <a:p>
            <a:pPr marL="450850" indent="-342900" eaLnBrk="1" hangingPunct="1">
              <a:spcBef>
                <a:spcPts val="300"/>
              </a:spcBef>
              <a:buFont typeface="Arial" pitchFamily="34" charset="0"/>
              <a:buChar char="•"/>
            </a:pPr>
            <a:endParaRPr lang="en-AU" sz="2100" dirty="0">
              <a:solidFill>
                <a:srgbClr val="424456"/>
              </a:solidFill>
              <a:latin typeface="+mn-lt"/>
            </a:endParaRPr>
          </a:p>
          <a:p>
            <a:pPr marL="450850" indent="-342900" eaLnBrk="1" hangingPunct="1">
              <a:spcBef>
                <a:spcPts val="300"/>
              </a:spcBef>
              <a:buFont typeface="Arial" pitchFamily="34" charset="0"/>
              <a:buChar char="•"/>
            </a:pPr>
            <a:endParaRPr lang="en-AU" sz="2100" dirty="0">
              <a:latin typeface="+mn-lt"/>
            </a:endParaRPr>
          </a:p>
          <a:p>
            <a:pPr marL="450850" indent="-342900" eaLnBrk="1" hangingPunct="1">
              <a:spcBef>
                <a:spcPts val="300"/>
              </a:spcBef>
              <a:buFont typeface="Arial" pitchFamily="34" charset="0"/>
              <a:buChar char="•"/>
            </a:pPr>
            <a:r>
              <a:rPr lang="en-AU" sz="2100" dirty="0">
                <a:latin typeface="+mn-lt"/>
              </a:rPr>
              <a:t>These are the permissions</a:t>
            </a:r>
          </a:p>
          <a:p>
            <a:pPr marL="450850" indent="-342900" eaLnBrk="1" hangingPunct="1">
              <a:spcBef>
                <a:spcPts val="300"/>
              </a:spcBef>
              <a:buFont typeface="Arial" pitchFamily="34" charset="0"/>
              <a:buChar char="•"/>
            </a:pPr>
            <a:r>
              <a:rPr lang="en-AU" sz="2100" dirty="0">
                <a:latin typeface="+mn-lt"/>
              </a:rPr>
              <a:t>1st a directory flag (d or -)</a:t>
            </a:r>
          </a:p>
          <a:p>
            <a:pPr marL="450850" indent="-342900" eaLnBrk="1" hangingPunct="1">
              <a:spcBef>
                <a:spcPts val="300"/>
              </a:spcBef>
              <a:buFont typeface="Arial" pitchFamily="34" charset="0"/>
              <a:buChar char="•"/>
            </a:pPr>
            <a:r>
              <a:rPr lang="en-AU" sz="2100" dirty="0">
                <a:latin typeface="+mn-lt"/>
              </a:rPr>
              <a:t>then 3 letters to define the owners permissions</a:t>
            </a:r>
          </a:p>
          <a:p>
            <a:pPr marL="450850" indent="-342900" eaLnBrk="1" hangingPunct="1">
              <a:spcBef>
                <a:spcPts val="300"/>
              </a:spcBef>
              <a:buFont typeface="Arial" pitchFamily="34" charset="0"/>
              <a:buChar char="•"/>
            </a:pPr>
            <a:r>
              <a:rPr lang="en-AU" sz="2100" dirty="0">
                <a:latin typeface="+mn-lt"/>
              </a:rPr>
              <a:t>3 letters to define the groups permissions</a:t>
            </a:r>
          </a:p>
          <a:p>
            <a:pPr marL="450850" indent="-342900" eaLnBrk="1" hangingPunct="1">
              <a:spcBef>
                <a:spcPts val="300"/>
              </a:spcBef>
              <a:buFont typeface="Arial" pitchFamily="34" charset="0"/>
              <a:buChar char="•"/>
            </a:pPr>
            <a:r>
              <a:rPr lang="en-AU" sz="2100" dirty="0">
                <a:latin typeface="+mn-lt"/>
              </a:rPr>
              <a:t>3 letters to define the everyone else's permissions</a:t>
            </a:r>
          </a:p>
          <a:p>
            <a:pPr lvl="1" eaLnBrk="1" hangingPunct="1">
              <a:spcBef>
                <a:spcPts val="300"/>
              </a:spcBef>
              <a:buClr>
                <a:srgbClr val="438086"/>
              </a:buClr>
              <a:buFont typeface="Georgia" pitchFamily="16" charset="0"/>
              <a:buNone/>
            </a:pPr>
            <a:endParaRPr lang="en-AU" sz="2100" dirty="0">
              <a:solidFill>
                <a:srgbClr val="438086"/>
              </a:solidFill>
              <a:latin typeface="+mn-lt"/>
            </a:endParaRP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2375"/>
            <a:ext cx="7127875"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flipV="1">
            <a:off x="1403524" y="3282950"/>
            <a:ext cx="1587" cy="361950"/>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Tree>
    <p:extLst>
      <p:ext uri="{BB962C8B-B14F-4D97-AF65-F5344CB8AC3E}">
        <p14:creationId xmlns:p14="http://schemas.microsoft.com/office/powerpoint/2010/main" val="4243048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433" name="Text Box 1"/>
          <p:cNvSpPr txBox="1">
            <a:spLocks noChangeArrowheads="1"/>
          </p:cNvSpPr>
          <p:nvPr/>
        </p:nvSpPr>
        <p:spPr bwMode="auto">
          <a:xfrm>
            <a:off x="900113" y="844550"/>
            <a:ext cx="7523162"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2900">
                <a:solidFill>
                  <a:srgbClr val="424456"/>
                </a:solidFill>
                <a:latin typeface="+mn-lt"/>
              </a:rPr>
              <a:t>Permissions</a:t>
            </a:r>
            <a:br>
              <a:rPr lang="en-AU" sz="2900">
                <a:solidFill>
                  <a:srgbClr val="424456"/>
                </a:solidFill>
                <a:latin typeface="+mn-lt"/>
              </a:rPr>
            </a:br>
            <a:r>
              <a:rPr lang="en-AU" sz="2900">
                <a:latin typeface="+mn-lt"/>
              </a:rPr>
              <a:t>the ability to </a:t>
            </a:r>
            <a:r>
              <a:rPr lang="en-AU" sz="2900">
                <a:solidFill>
                  <a:srgbClr val="424456"/>
                </a:solidFill>
                <a:latin typeface="+mn-lt"/>
              </a:rPr>
              <a:t>r</a:t>
            </a:r>
            <a:r>
              <a:rPr lang="en-AU" sz="2900">
                <a:latin typeface="+mn-lt"/>
              </a:rPr>
              <a:t>ead, </a:t>
            </a:r>
            <a:r>
              <a:rPr lang="en-AU" sz="2900">
                <a:solidFill>
                  <a:srgbClr val="424456"/>
                </a:solidFill>
                <a:latin typeface="+mn-lt"/>
              </a:rPr>
              <a:t>w</a:t>
            </a:r>
            <a:r>
              <a:rPr lang="en-AU" sz="2900">
                <a:latin typeface="+mn-lt"/>
              </a:rPr>
              <a:t>rite and e</a:t>
            </a:r>
            <a:r>
              <a:rPr lang="en-AU" sz="2900">
                <a:solidFill>
                  <a:srgbClr val="424456"/>
                </a:solidFill>
                <a:latin typeface="+mn-lt"/>
              </a:rPr>
              <a:t>x</a:t>
            </a:r>
            <a:r>
              <a:rPr lang="en-AU" sz="2900">
                <a:latin typeface="+mn-lt"/>
              </a:rPr>
              <a:t>ecute files</a:t>
            </a:r>
          </a:p>
        </p:txBody>
      </p:sp>
      <p:sp>
        <p:nvSpPr>
          <p:cNvPr id="18434"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marL="565150" indent="-457200" eaLnBrk="1" hangingPunct="1">
              <a:spcBef>
                <a:spcPts val="300"/>
              </a:spcBef>
              <a:buFont typeface="Arial" pitchFamily="34" charset="0"/>
              <a:buChar char="•"/>
            </a:pPr>
            <a:r>
              <a:rPr lang="en-AU" sz="2800" b="1" dirty="0">
                <a:solidFill>
                  <a:srgbClr val="424456"/>
                </a:solidFill>
                <a:latin typeface="+mn-lt"/>
              </a:rPr>
              <a:t>r</a:t>
            </a:r>
            <a:r>
              <a:rPr lang="en-AU" sz="2800" dirty="0">
                <a:latin typeface="+mn-lt"/>
              </a:rPr>
              <a:t>ead access </a:t>
            </a:r>
          </a:p>
          <a:p>
            <a:pPr marL="565150" indent="-457200" eaLnBrk="1" hangingPunct="1">
              <a:spcBef>
                <a:spcPts val="300"/>
              </a:spcBef>
              <a:buFont typeface="Arial" pitchFamily="34" charset="0"/>
              <a:buChar char="•"/>
            </a:pPr>
            <a:r>
              <a:rPr lang="en-AU" sz="2800" b="1" dirty="0">
                <a:solidFill>
                  <a:srgbClr val="424456"/>
                </a:solidFill>
                <a:latin typeface="+mn-lt"/>
              </a:rPr>
              <a:t>w</a:t>
            </a:r>
            <a:r>
              <a:rPr lang="en-AU" sz="2800" dirty="0">
                <a:latin typeface="+mn-lt"/>
              </a:rPr>
              <a:t>rite access </a:t>
            </a:r>
          </a:p>
          <a:p>
            <a:pPr marL="565150" indent="-457200" eaLnBrk="1" hangingPunct="1">
              <a:spcBef>
                <a:spcPts val="300"/>
              </a:spcBef>
              <a:buFont typeface="Arial" pitchFamily="34" charset="0"/>
              <a:buChar char="•"/>
            </a:pPr>
            <a:r>
              <a:rPr lang="en-AU" sz="2800" dirty="0">
                <a:latin typeface="+mn-lt"/>
              </a:rPr>
              <a:t>e</a:t>
            </a:r>
            <a:r>
              <a:rPr lang="en-AU" sz="2800" b="1" dirty="0">
                <a:solidFill>
                  <a:srgbClr val="424456"/>
                </a:solidFill>
                <a:latin typeface="+mn-lt"/>
              </a:rPr>
              <a:t>x</a:t>
            </a:r>
            <a:r>
              <a:rPr lang="en-AU" sz="2800" dirty="0">
                <a:latin typeface="+mn-lt"/>
              </a:rPr>
              <a:t>ecute </a:t>
            </a:r>
          </a:p>
          <a:p>
            <a:pPr lvl="1" eaLnBrk="1" hangingPunct="1">
              <a:spcBef>
                <a:spcPts val="300"/>
              </a:spcBef>
              <a:buClr>
                <a:srgbClr val="438086"/>
              </a:buClr>
              <a:buFont typeface="Georgia" pitchFamily="16" charset="0"/>
              <a:buChar char="▫"/>
            </a:pPr>
            <a:r>
              <a:rPr lang="en-AU" sz="2600" dirty="0">
                <a:solidFill>
                  <a:srgbClr val="C00000"/>
                </a:solidFill>
                <a:latin typeface="+mn-lt"/>
              </a:rPr>
              <a:t>to ‘run’ script or a program the file must be made executable</a:t>
            </a:r>
          </a:p>
          <a:p>
            <a:pPr eaLnBrk="1" hangingPunct="1">
              <a:spcBef>
                <a:spcPts val="300"/>
              </a:spcBef>
              <a:buClr>
                <a:srgbClr val="A04DA3"/>
              </a:buClr>
              <a:buFont typeface="Georgia" pitchFamily="16" charset="0"/>
              <a:buNone/>
            </a:pPr>
            <a:endParaRPr lang="en-AU" sz="2800" dirty="0">
              <a:latin typeface="+mn-lt"/>
            </a:endParaRPr>
          </a:p>
        </p:txBody>
      </p:sp>
    </p:spTree>
    <p:extLst>
      <p:ext uri="{BB962C8B-B14F-4D97-AF65-F5344CB8AC3E}">
        <p14:creationId xmlns:p14="http://schemas.microsoft.com/office/powerpoint/2010/main" val="4147932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457" name="Text Box 1"/>
          <p:cNvSpPr txBox="1">
            <a:spLocks noChangeArrowheads="1"/>
          </p:cNvSpPr>
          <p:nvPr/>
        </p:nvSpPr>
        <p:spPr bwMode="auto">
          <a:xfrm>
            <a:off x="683568" y="700088"/>
            <a:ext cx="7523163"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2900" dirty="0">
                <a:solidFill>
                  <a:srgbClr val="424456"/>
                </a:solidFill>
                <a:latin typeface="+mn-lt"/>
              </a:rPr>
              <a:t>Permissions</a:t>
            </a:r>
            <a:br>
              <a:rPr lang="en-AU" sz="2900" dirty="0">
                <a:solidFill>
                  <a:srgbClr val="424456"/>
                </a:solidFill>
                <a:latin typeface="+mn-lt"/>
              </a:rPr>
            </a:br>
            <a:r>
              <a:rPr lang="en-AU" sz="2900" dirty="0">
                <a:latin typeface="+mn-lt"/>
              </a:rPr>
              <a:t>the ability to </a:t>
            </a:r>
            <a:r>
              <a:rPr lang="en-AU" sz="2900" b="1" dirty="0">
                <a:solidFill>
                  <a:srgbClr val="424456"/>
                </a:solidFill>
                <a:latin typeface="+mn-lt"/>
              </a:rPr>
              <a:t>r</a:t>
            </a:r>
            <a:r>
              <a:rPr lang="en-AU" sz="2900" dirty="0">
                <a:latin typeface="+mn-lt"/>
              </a:rPr>
              <a:t>ead, </a:t>
            </a:r>
            <a:r>
              <a:rPr lang="en-AU" sz="2900" b="1" dirty="0">
                <a:solidFill>
                  <a:srgbClr val="424456"/>
                </a:solidFill>
                <a:latin typeface="+mn-lt"/>
              </a:rPr>
              <a:t>w</a:t>
            </a:r>
            <a:r>
              <a:rPr lang="en-AU" sz="2900" dirty="0">
                <a:latin typeface="+mn-lt"/>
              </a:rPr>
              <a:t>rite and e</a:t>
            </a:r>
            <a:r>
              <a:rPr lang="en-AU" sz="2900" b="1" dirty="0">
                <a:solidFill>
                  <a:srgbClr val="424456"/>
                </a:solidFill>
                <a:latin typeface="+mn-lt"/>
              </a:rPr>
              <a:t>x</a:t>
            </a:r>
            <a:r>
              <a:rPr lang="en-AU" sz="2900" dirty="0">
                <a:latin typeface="+mn-lt"/>
              </a:rPr>
              <a:t>ecute files</a:t>
            </a:r>
          </a:p>
        </p:txBody>
      </p:sp>
      <p:sp>
        <p:nvSpPr>
          <p:cNvPr id="19458"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lnSpc>
                <a:spcPct val="90000"/>
              </a:lnSpc>
              <a:spcBef>
                <a:spcPts val="300"/>
              </a:spcBef>
              <a:buClr>
                <a:srgbClr val="A04DA3"/>
              </a:buClr>
              <a:buFont typeface="Georgia" pitchFamily="16" charset="0"/>
              <a:buChar char="•"/>
            </a:pPr>
            <a:r>
              <a:rPr lang="en-AU" sz="2800" dirty="0">
                <a:latin typeface="+mn-lt"/>
              </a:rPr>
              <a:t>To </a:t>
            </a:r>
            <a:r>
              <a:rPr lang="en-AU" sz="2800" dirty="0">
                <a:solidFill>
                  <a:srgbClr val="424456"/>
                </a:solidFill>
                <a:latin typeface="+mn-lt"/>
              </a:rPr>
              <a:t>ch</a:t>
            </a:r>
            <a:r>
              <a:rPr lang="en-AU" sz="2800" dirty="0">
                <a:latin typeface="+mn-lt"/>
              </a:rPr>
              <a:t>ange the </a:t>
            </a:r>
            <a:r>
              <a:rPr lang="en-AU" sz="2800" dirty="0">
                <a:solidFill>
                  <a:srgbClr val="424456"/>
                </a:solidFill>
                <a:latin typeface="+mn-lt"/>
              </a:rPr>
              <a:t>mod</a:t>
            </a:r>
            <a:r>
              <a:rPr lang="en-AU" sz="2800" dirty="0">
                <a:latin typeface="+mn-lt"/>
              </a:rPr>
              <a:t>e/permissions use </a:t>
            </a:r>
            <a:r>
              <a:rPr lang="en-AU" sz="2800" dirty="0" err="1">
                <a:solidFill>
                  <a:srgbClr val="424456"/>
                </a:solidFill>
                <a:latin typeface="+mn-lt"/>
              </a:rPr>
              <a:t>chmod</a:t>
            </a:r>
            <a:r>
              <a:rPr lang="en-AU" sz="2800" dirty="0">
                <a:solidFill>
                  <a:srgbClr val="424456"/>
                </a:solidFill>
                <a:latin typeface="+mn-lt"/>
              </a:rPr>
              <a:t> </a:t>
            </a:r>
          </a:p>
          <a:p>
            <a:pPr lvl="1" eaLnBrk="1" hangingPunct="1">
              <a:lnSpc>
                <a:spcPct val="90000"/>
              </a:lnSpc>
              <a:spcBef>
                <a:spcPts val="300"/>
              </a:spcBef>
              <a:buClr>
                <a:srgbClr val="438086"/>
              </a:buClr>
              <a:buFont typeface="Georgia" pitchFamily="16" charset="0"/>
              <a:buChar char="▫"/>
            </a:pPr>
            <a:r>
              <a:rPr lang="en-AU" sz="2600" dirty="0">
                <a:solidFill>
                  <a:srgbClr val="438086"/>
                </a:solidFill>
                <a:latin typeface="+mn-lt"/>
              </a:rPr>
              <a:t>a number of ways to do this</a:t>
            </a:r>
          </a:p>
          <a:p>
            <a:pPr lvl="1" eaLnBrk="1" hangingPunct="1">
              <a:lnSpc>
                <a:spcPct val="90000"/>
              </a:lnSpc>
              <a:spcBef>
                <a:spcPts val="300"/>
              </a:spcBef>
              <a:buClr>
                <a:srgbClr val="438086"/>
              </a:buClr>
              <a:buFont typeface="Georgia" pitchFamily="16" charset="0"/>
              <a:buChar char="▫"/>
            </a:pPr>
            <a:r>
              <a:rPr lang="en-AU" sz="2600" dirty="0">
                <a:solidFill>
                  <a:srgbClr val="438086"/>
                </a:solidFill>
                <a:latin typeface="+mn-lt"/>
              </a:rPr>
              <a:t>type: </a:t>
            </a:r>
            <a:r>
              <a:rPr lang="en-AU" sz="2600" dirty="0">
                <a:solidFill>
                  <a:schemeClr val="tx1"/>
                </a:solidFill>
                <a:latin typeface="+mn-lt"/>
              </a:rPr>
              <a:t>echo “this is a test” &gt; dummy.txt</a:t>
            </a:r>
            <a:endParaRPr lang="en-AU" sz="2600" dirty="0">
              <a:solidFill>
                <a:srgbClr val="438086"/>
              </a:solidFill>
              <a:latin typeface="+mn-lt"/>
            </a:endParaRPr>
          </a:p>
          <a:p>
            <a:pPr lvl="1" eaLnBrk="1" hangingPunct="1">
              <a:lnSpc>
                <a:spcPct val="90000"/>
              </a:lnSpc>
              <a:spcBef>
                <a:spcPts val="300"/>
              </a:spcBef>
              <a:buClr>
                <a:srgbClr val="438086"/>
              </a:buClr>
              <a:buFont typeface="Georgia" pitchFamily="16" charset="0"/>
              <a:buChar char="▫"/>
            </a:pPr>
            <a:r>
              <a:rPr lang="en-AU" sz="2600" dirty="0">
                <a:solidFill>
                  <a:srgbClr val="424456"/>
                </a:solidFill>
                <a:latin typeface="+mn-lt"/>
              </a:rPr>
              <a:t>        </a:t>
            </a:r>
            <a:r>
              <a:rPr lang="en-AU" sz="2600" dirty="0" err="1">
                <a:solidFill>
                  <a:srgbClr val="424456"/>
                </a:solidFill>
                <a:latin typeface="+mn-lt"/>
              </a:rPr>
              <a:t>ls</a:t>
            </a:r>
            <a:r>
              <a:rPr lang="en-AU" sz="2600" dirty="0">
                <a:solidFill>
                  <a:srgbClr val="424456"/>
                </a:solidFill>
                <a:latin typeface="+mn-lt"/>
              </a:rPr>
              <a:t> –l</a:t>
            </a:r>
          </a:p>
          <a:p>
            <a:pPr lvl="1" eaLnBrk="1" hangingPunct="1">
              <a:lnSpc>
                <a:spcPct val="90000"/>
              </a:lnSpc>
              <a:spcBef>
                <a:spcPts val="300"/>
              </a:spcBef>
              <a:buClr>
                <a:srgbClr val="438086"/>
              </a:buClr>
              <a:buFont typeface="Georgia" pitchFamily="16" charset="0"/>
              <a:buChar char="▫"/>
            </a:pPr>
            <a:r>
              <a:rPr lang="en-AU" sz="2600" dirty="0">
                <a:solidFill>
                  <a:srgbClr val="424456"/>
                </a:solidFill>
                <a:latin typeface="+mn-lt"/>
              </a:rPr>
              <a:t>        </a:t>
            </a:r>
            <a:r>
              <a:rPr lang="en-AU" sz="2600" dirty="0" err="1">
                <a:solidFill>
                  <a:srgbClr val="424456"/>
                </a:solidFill>
                <a:latin typeface="+mn-lt"/>
              </a:rPr>
              <a:t>chmod</a:t>
            </a:r>
            <a:r>
              <a:rPr lang="en-AU" sz="2600" dirty="0">
                <a:solidFill>
                  <a:srgbClr val="424456"/>
                </a:solidFill>
                <a:latin typeface="+mn-lt"/>
              </a:rPr>
              <a:t> +x dummy.txt</a:t>
            </a:r>
          </a:p>
          <a:p>
            <a:pPr lvl="1" eaLnBrk="1" hangingPunct="1">
              <a:lnSpc>
                <a:spcPct val="90000"/>
              </a:lnSpc>
              <a:spcBef>
                <a:spcPts val="300"/>
              </a:spcBef>
              <a:buClr>
                <a:srgbClr val="438086"/>
              </a:buClr>
              <a:buFont typeface="Georgia" pitchFamily="16" charset="0"/>
              <a:buChar char="▫"/>
            </a:pPr>
            <a:r>
              <a:rPr lang="en-AU" sz="2600" dirty="0">
                <a:solidFill>
                  <a:srgbClr val="424456"/>
                </a:solidFill>
                <a:latin typeface="+mn-lt"/>
              </a:rPr>
              <a:t>        </a:t>
            </a:r>
            <a:r>
              <a:rPr lang="en-AU" sz="2600" dirty="0" err="1">
                <a:solidFill>
                  <a:srgbClr val="424456"/>
                </a:solidFill>
                <a:latin typeface="+mn-lt"/>
              </a:rPr>
              <a:t>ls</a:t>
            </a:r>
            <a:r>
              <a:rPr lang="en-AU" sz="2600" dirty="0">
                <a:solidFill>
                  <a:srgbClr val="424456"/>
                </a:solidFill>
                <a:latin typeface="+mn-lt"/>
              </a:rPr>
              <a:t> –l</a:t>
            </a:r>
          </a:p>
          <a:p>
            <a:pPr lvl="1" eaLnBrk="1" hangingPunct="1">
              <a:lnSpc>
                <a:spcPct val="90000"/>
              </a:lnSpc>
              <a:spcBef>
                <a:spcPts val="300"/>
              </a:spcBef>
              <a:buClr>
                <a:srgbClr val="438086"/>
              </a:buClr>
              <a:buFont typeface="Georgia" pitchFamily="16" charset="0"/>
              <a:buChar char="▫"/>
            </a:pPr>
            <a:r>
              <a:rPr lang="en-AU" sz="2600" dirty="0">
                <a:solidFill>
                  <a:srgbClr val="424456"/>
                </a:solidFill>
                <a:latin typeface="+mn-lt"/>
              </a:rPr>
              <a:t>        </a:t>
            </a:r>
            <a:r>
              <a:rPr lang="en-AU" sz="2600" dirty="0" err="1">
                <a:solidFill>
                  <a:srgbClr val="424456"/>
                </a:solidFill>
                <a:latin typeface="+mn-lt"/>
              </a:rPr>
              <a:t>chmod</a:t>
            </a:r>
            <a:r>
              <a:rPr lang="en-AU" sz="2600" dirty="0">
                <a:solidFill>
                  <a:srgbClr val="424456"/>
                </a:solidFill>
                <a:latin typeface="+mn-lt"/>
              </a:rPr>
              <a:t> -x dummy.txt</a:t>
            </a:r>
          </a:p>
          <a:p>
            <a:pPr lvl="1" eaLnBrk="1" hangingPunct="1">
              <a:lnSpc>
                <a:spcPct val="90000"/>
              </a:lnSpc>
              <a:spcBef>
                <a:spcPts val="300"/>
              </a:spcBef>
              <a:buClr>
                <a:srgbClr val="438086"/>
              </a:buClr>
              <a:buFont typeface="Georgia" pitchFamily="16" charset="0"/>
              <a:buChar char="▫"/>
            </a:pPr>
            <a:r>
              <a:rPr lang="en-AU" sz="2600" dirty="0">
                <a:solidFill>
                  <a:srgbClr val="424456"/>
                </a:solidFill>
                <a:latin typeface="+mn-lt"/>
              </a:rPr>
              <a:t>        </a:t>
            </a:r>
            <a:r>
              <a:rPr lang="en-AU" sz="2600" dirty="0" err="1">
                <a:solidFill>
                  <a:srgbClr val="424456"/>
                </a:solidFill>
                <a:latin typeface="+mn-lt"/>
              </a:rPr>
              <a:t>ls</a:t>
            </a:r>
            <a:r>
              <a:rPr lang="en-AU" sz="2600" dirty="0">
                <a:solidFill>
                  <a:srgbClr val="424456"/>
                </a:solidFill>
                <a:latin typeface="+mn-lt"/>
              </a:rPr>
              <a:t> –l</a:t>
            </a:r>
          </a:p>
          <a:p>
            <a:pPr lvl="1" eaLnBrk="1" hangingPunct="1">
              <a:lnSpc>
                <a:spcPct val="90000"/>
              </a:lnSpc>
              <a:spcBef>
                <a:spcPts val="300"/>
              </a:spcBef>
              <a:buClr>
                <a:srgbClr val="438086"/>
              </a:buClr>
              <a:buFont typeface="Georgia" pitchFamily="16" charset="0"/>
              <a:buChar char="▫"/>
            </a:pPr>
            <a:r>
              <a:rPr lang="en-AU" sz="2600" dirty="0">
                <a:solidFill>
                  <a:srgbClr val="438086"/>
                </a:solidFill>
                <a:latin typeface="+mn-lt"/>
              </a:rPr>
              <a:t>what happened?</a:t>
            </a:r>
          </a:p>
        </p:txBody>
      </p:sp>
    </p:spTree>
    <p:extLst>
      <p:ext uri="{BB962C8B-B14F-4D97-AF65-F5344CB8AC3E}">
        <p14:creationId xmlns:p14="http://schemas.microsoft.com/office/powerpoint/2010/main" val="37582082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481" name="Text Box 1"/>
          <p:cNvSpPr txBox="1">
            <a:spLocks noChangeArrowheads="1"/>
          </p:cNvSpPr>
          <p:nvPr/>
        </p:nvSpPr>
        <p:spPr bwMode="auto">
          <a:xfrm>
            <a:off x="457200" y="302418"/>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Useful ‘one liners’</a:t>
            </a:r>
          </a:p>
        </p:txBody>
      </p:sp>
      <p:sp>
        <p:nvSpPr>
          <p:cNvPr id="20482" name="Text Box 2"/>
          <p:cNvSpPr txBox="1">
            <a:spLocks noChangeArrowheads="1"/>
          </p:cNvSpPr>
          <p:nvPr/>
        </p:nvSpPr>
        <p:spPr bwMode="auto">
          <a:xfrm>
            <a:off x="467544" y="1122809"/>
            <a:ext cx="4608512"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500" dirty="0" err="1">
                <a:solidFill>
                  <a:srgbClr val="424456"/>
                </a:solidFill>
                <a:latin typeface="+mn-lt"/>
              </a:rPr>
              <a:t>cp</a:t>
            </a:r>
            <a:r>
              <a:rPr lang="en-AU" sz="2500" dirty="0">
                <a:latin typeface="+mn-lt"/>
              </a:rPr>
              <a:t> </a:t>
            </a:r>
            <a:r>
              <a:rPr lang="en-AU" sz="2500" dirty="0">
                <a:solidFill>
                  <a:srgbClr val="424456"/>
                </a:solidFill>
                <a:latin typeface="+mn-lt"/>
              </a:rPr>
              <a:t>c</a:t>
            </a:r>
            <a:r>
              <a:rPr lang="en-AU" sz="2500" dirty="0">
                <a:latin typeface="+mn-lt"/>
              </a:rPr>
              <a:t>o</a:t>
            </a:r>
            <a:r>
              <a:rPr lang="en-AU" sz="2500" dirty="0">
                <a:solidFill>
                  <a:srgbClr val="424456"/>
                </a:solidFill>
                <a:latin typeface="+mn-lt"/>
              </a:rPr>
              <a:t>p</a:t>
            </a:r>
            <a:r>
              <a:rPr lang="en-AU" sz="2500" dirty="0">
                <a:latin typeface="+mn-lt"/>
              </a:rPr>
              <a:t>y</a:t>
            </a:r>
          </a:p>
          <a:p>
            <a:pPr eaLnBrk="1" hangingPunct="1">
              <a:spcBef>
                <a:spcPts val="300"/>
              </a:spcBef>
              <a:buClr>
                <a:srgbClr val="A04DA3"/>
              </a:buClr>
              <a:buFont typeface="Georgia" pitchFamily="16" charset="0"/>
              <a:buChar char="•"/>
            </a:pPr>
            <a:r>
              <a:rPr lang="en-AU" sz="2500" dirty="0">
                <a:solidFill>
                  <a:srgbClr val="424456"/>
                </a:solidFill>
                <a:latin typeface="+mn-lt"/>
              </a:rPr>
              <a:t>mv</a:t>
            </a:r>
            <a:r>
              <a:rPr lang="en-AU" sz="2500" dirty="0">
                <a:latin typeface="+mn-lt"/>
              </a:rPr>
              <a:t> </a:t>
            </a:r>
            <a:r>
              <a:rPr lang="en-AU" sz="2500" dirty="0">
                <a:solidFill>
                  <a:srgbClr val="424456"/>
                </a:solidFill>
                <a:latin typeface="+mn-lt"/>
              </a:rPr>
              <a:t>m</a:t>
            </a:r>
            <a:r>
              <a:rPr lang="en-AU" sz="2500" dirty="0">
                <a:latin typeface="+mn-lt"/>
              </a:rPr>
              <a:t>o</a:t>
            </a:r>
            <a:r>
              <a:rPr lang="en-AU" sz="2500" dirty="0">
                <a:solidFill>
                  <a:srgbClr val="424456"/>
                </a:solidFill>
                <a:latin typeface="+mn-lt"/>
              </a:rPr>
              <a:t>v</a:t>
            </a:r>
            <a:r>
              <a:rPr lang="en-AU" sz="2500" dirty="0">
                <a:latin typeface="+mn-lt"/>
              </a:rPr>
              <a:t>e = rename</a:t>
            </a:r>
          </a:p>
          <a:p>
            <a:pPr eaLnBrk="1" hangingPunct="1">
              <a:spcBef>
                <a:spcPts val="300"/>
              </a:spcBef>
              <a:buClr>
                <a:srgbClr val="A04DA3"/>
              </a:buClr>
              <a:buFont typeface="Georgia" pitchFamily="16" charset="0"/>
              <a:buChar char="•"/>
            </a:pPr>
            <a:r>
              <a:rPr lang="en-AU" sz="2500" dirty="0" err="1">
                <a:solidFill>
                  <a:srgbClr val="424456"/>
                </a:solidFill>
                <a:latin typeface="+mn-lt"/>
              </a:rPr>
              <a:t>rm</a:t>
            </a:r>
            <a:r>
              <a:rPr lang="en-AU" sz="2500" dirty="0">
                <a:latin typeface="+mn-lt"/>
              </a:rPr>
              <a:t> </a:t>
            </a:r>
            <a:r>
              <a:rPr lang="en-AU" sz="2500" dirty="0">
                <a:solidFill>
                  <a:srgbClr val="424456"/>
                </a:solidFill>
                <a:latin typeface="+mn-lt"/>
              </a:rPr>
              <a:t>r</a:t>
            </a:r>
            <a:r>
              <a:rPr lang="en-AU" sz="2500" dirty="0">
                <a:latin typeface="+mn-lt"/>
              </a:rPr>
              <a:t>e</a:t>
            </a:r>
            <a:r>
              <a:rPr lang="en-AU" sz="2500" dirty="0">
                <a:solidFill>
                  <a:srgbClr val="424456"/>
                </a:solidFill>
                <a:latin typeface="+mn-lt"/>
              </a:rPr>
              <a:t>m</a:t>
            </a:r>
            <a:r>
              <a:rPr lang="en-AU" sz="2500" dirty="0">
                <a:latin typeface="+mn-lt"/>
              </a:rPr>
              <a:t>ove</a:t>
            </a:r>
          </a:p>
          <a:p>
            <a:pPr eaLnBrk="1" hangingPunct="1">
              <a:spcBef>
                <a:spcPts val="300"/>
              </a:spcBef>
              <a:buClr>
                <a:srgbClr val="A04DA3"/>
              </a:buClr>
              <a:buFont typeface="Georgia" pitchFamily="16" charset="0"/>
              <a:buChar char="•"/>
            </a:pPr>
            <a:r>
              <a:rPr lang="en-AU" sz="2500" dirty="0" err="1">
                <a:solidFill>
                  <a:srgbClr val="424456"/>
                </a:solidFill>
                <a:latin typeface="+mn-lt"/>
              </a:rPr>
              <a:t>ls</a:t>
            </a:r>
            <a:r>
              <a:rPr lang="en-AU" sz="2500" dirty="0">
                <a:latin typeface="+mn-lt"/>
              </a:rPr>
              <a:t> </a:t>
            </a:r>
            <a:r>
              <a:rPr lang="en-AU" sz="2500" dirty="0">
                <a:solidFill>
                  <a:srgbClr val="424456"/>
                </a:solidFill>
                <a:latin typeface="+mn-lt"/>
              </a:rPr>
              <a:t>l</a:t>
            </a:r>
            <a:r>
              <a:rPr lang="en-AU" sz="2500" dirty="0">
                <a:latin typeface="+mn-lt"/>
              </a:rPr>
              <a:t>i</a:t>
            </a:r>
            <a:r>
              <a:rPr lang="en-AU" sz="2500" dirty="0">
                <a:solidFill>
                  <a:srgbClr val="424456"/>
                </a:solidFill>
                <a:latin typeface="+mn-lt"/>
              </a:rPr>
              <a:t>s</a:t>
            </a:r>
            <a:r>
              <a:rPr lang="en-AU" sz="2500" dirty="0">
                <a:latin typeface="+mn-lt"/>
              </a:rPr>
              <a:t>t</a:t>
            </a:r>
          </a:p>
          <a:p>
            <a:pPr eaLnBrk="1" hangingPunct="1">
              <a:spcBef>
                <a:spcPts val="300"/>
              </a:spcBef>
              <a:buClr>
                <a:srgbClr val="A04DA3"/>
              </a:buClr>
              <a:buFont typeface="Georgia" pitchFamily="16" charset="0"/>
              <a:buChar char="•"/>
            </a:pPr>
            <a:r>
              <a:rPr lang="en-AU" sz="2500" dirty="0">
                <a:solidFill>
                  <a:srgbClr val="424456"/>
                </a:solidFill>
                <a:latin typeface="+mn-lt"/>
              </a:rPr>
              <a:t>echo</a:t>
            </a:r>
            <a:r>
              <a:rPr lang="en-AU" sz="2500" dirty="0">
                <a:latin typeface="+mn-lt"/>
              </a:rPr>
              <a:t> </a:t>
            </a:r>
          </a:p>
          <a:p>
            <a:pPr eaLnBrk="1" hangingPunct="1">
              <a:spcBef>
                <a:spcPts val="300"/>
              </a:spcBef>
              <a:buClr>
                <a:srgbClr val="A04DA3"/>
              </a:buClr>
              <a:buFont typeface="Georgia" pitchFamily="16" charset="0"/>
              <a:buChar char="•"/>
            </a:pPr>
            <a:r>
              <a:rPr lang="en-AU" sz="2500" dirty="0">
                <a:solidFill>
                  <a:srgbClr val="424456"/>
                </a:solidFill>
                <a:latin typeface="+mn-lt"/>
              </a:rPr>
              <a:t>head</a:t>
            </a:r>
            <a:r>
              <a:rPr lang="en-AU" sz="2500" dirty="0">
                <a:latin typeface="+mn-lt"/>
              </a:rPr>
              <a:t> looks at the top 10 lines</a:t>
            </a:r>
          </a:p>
          <a:p>
            <a:pPr eaLnBrk="1" hangingPunct="1">
              <a:spcBef>
                <a:spcPts val="300"/>
              </a:spcBef>
              <a:buClr>
                <a:srgbClr val="A04DA3"/>
              </a:buClr>
              <a:buFont typeface="Georgia" pitchFamily="16" charset="0"/>
              <a:buChar char="•"/>
            </a:pPr>
            <a:r>
              <a:rPr lang="en-AU" sz="2500" dirty="0">
                <a:solidFill>
                  <a:srgbClr val="424456"/>
                </a:solidFill>
                <a:latin typeface="+mn-lt"/>
              </a:rPr>
              <a:t>tail </a:t>
            </a:r>
            <a:r>
              <a:rPr lang="en-AU" sz="2500" dirty="0">
                <a:latin typeface="+mn-lt"/>
              </a:rPr>
              <a:t> looks at the last 10 lines</a:t>
            </a:r>
          </a:p>
          <a:p>
            <a:pPr eaLnBrk="1" hangingPunct="1">
              <a:spcBef>
                <a:spcPts val="300"/>
              </a:spcBef>
              <a:buClr>
                <a:srgbClr val="A04DA3"/>
              </a:buClr>
              <a:buFont typeface="Georgia" pitchFamily="16" charset="0"/>
              <a:buChar char="•"/>
            </a:pPr>
            <a:r>
              <a:rPr lang="en-AU" sz="2500" dirty="0" err="1">
                <a:solidFill>
                  <a:srgbClr val="424456"/>
                </a:solidFill>
                <a:latin typeface="+mn-lt"/>
              </a:rPr>
              <a:t>wc</a:t>
            </a:r>
            <a:r>
              <a:rPr lang="en-AU" sz="2500" dirty="0">
                <a:latin typeface="+mn-lt"/>
              </a:rPr>
              <a:t> counts number of lines, words, characters</a:t>
            </a:r>
          </a:p>
          <a:p>
            <a:pPr>
              <a:spcBef>
                <a:spcPts val="300"/>
              </a:spcBef>
              <a:buClr>
                <a:srgbClr val="A04DA3"/>
              </a:buClr>
              <a:buFont typeface="Georgia" pitchFamily="16" charset="0"/>
              <a:buChar char="•"/>
            </a:pPr>
            <a:r>
              <a:rPr lang="en-AU" sz="2000" dirty="0" err="1">
                <a:solidFill>
                  <a:srgbClr val="424456"/>
                </a:solidFill>
              </a:rPr>
              <a:t>sed</a:t>
            </a:r>
            <a:r>
              <a:rPr lang="en-AU" sz="2000" dirty="0"/>
              <a:t> </a:t>
            </a:r>
            <a:r>
              <a:rPr lang="en-AU" sz="2000" dirty="0">
                <a:solidFill>
                  <a:schemeClr val="tx1"/>
                </a:solidFill>
              </a:rPr>
              <a:t>find and replace</a:t>
            </a:r>
            <a:endParaRPr lang="en-AU" sz="2000" dirty="0"/>
          </a:p>
          <a:p>
            <a:pPr>
              <a:spcBef>
                <a:spcPts val="300"/>
              </a:spcBef>
              <a:buClr>
                <a:srgbClr val="A04DA3"/>
              </a:buClr>
              <a:buFont typeface="Georgia" pitchFamily="16" charset="0"/>
              <a:buChar char="•"/>
            </a:pPr>
            <a:r>
              <a:rPr lang="en-AU" sz="2000" dirty="0" err="1">
                <a:solidFill>
                  <a:srgbClr val="424456"/>
                </a:solidFill>
              </a:rPr>
              <a:t>grep</a:t>
            </a:r>
            <a:r>
              <a:rPr lang="en-AU" sz="2000" dirty="0"/>
              <a:t> </a:t>
            </a:r>
            <a:r>
              <a:rPr lang="en-AU" sz="2000" dirty="0">
                <a:solidFill>
                  <a:schemeClr val="tx1"/>
                </a:solidFill>
              </a:rPr>
              <a:t>find and report</a:t>
            </a:r>
            <a:endParaRPr lang="en-AU" sz="2000" dirty="0"/>
          </a:p>
          <a:p>
            <a:pPr>
              <a:spcBef>
                <a:spcPts val="300"/>
              </a:spcBef>
              <a:buClr>
                <a:srgbClr val="A04DA3"/>
              </a:buClr>
              <a:buFont typeface="Georgia" pitchFamily="16" charset="0"/>
              <a:buChar char="•"/>
            </a:pPr>
            <a:r>
              <a:rPr lang="en-AU" sz="2000" dirty="0" err="1">
                <a:solidFill>
                  <a:srgbClr val="424456"/>
                </a:solidFill>
              </a:rPr>
              <a:t>awk</a:t>
            </a:r>
            <a:r>
              <a:rPr lang="en-AU" sz="2000" dirty="0"/>
              <a:t> </a:t>
            </a:r>
            <a:r>
              <a:rPr lang="en-AU" sz="2000" dirty="0">
                <a:solidFill>
                  <a:schemeClr val="tx1"/>
                </a:solidFill>
              </a:rPr>
              <a:t>restructure files</a:t>
            </a:r>
          </a:p>
          <a:p>
            <a:pPr eaLnBrk="1" hangingPunct="1">
              <a:spcBef>
                <a:spcPts val="300"/>
              </a:spcBef>
              <a:buClr>
                <a:srgbClr val="A04DA3"/>
              </a:buClr>
              <a:buFont typeface="Georgia" pitchFamily="16" charset="0"/>
              <a:buNone/>
            </a:pPr>
            <a:endParaRPr lang="en-AU" sz="2500" dirty="0">
              <a:latin typeface="+mn-lt"/>
            </a:endParaRPr>
          </a:p>
        </p:txBody>
      </p:sp>
      <p:sp>
        <p:nvSpPr>
          <p:cNvPr id="5" name="Text Box 2"/>
          <p:cNvSpPr txBox="1">
            <a:spLocks noChangeArrowheads="1"/>
          </p:cNvSpPr>
          <p:nvPr/>
        </p:nvSpPr>
        <p:spPr bwMode="auto">
          <a:xfrm>
            <a:off x="4860032" y="1275209"/>
            <a:ext cx="3744416"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500" dirty="0" err="1">
                <a:solidFill>
                  <a:srgbClr val="424456"/>
                </a:solidFill>
                <a:latin typeface="+mn-lt"/>
              </a:rPr>
              <a:t>pwd</a:t>
            </a:r>
            <a:r>
              <a:rPr lang="en-AU" sz="2500" dirty="0">
                <a:latin typeface="+mn-lt"/>
              </a:rPr>
              <a:t> </a:t>
            </a:r>
            <a:r>
              <a:rPr lang="en-AU" sz="2500" dirty="0">
                <a:solidFill>
                  <a:srgbClr val="424456"/>
                </a:solidFill>
                <a:latin typeface="+mn-lt"/>
              </a:rPr>
              <a:t>find where you are</a:t>
            </a:r>
            <a:endParaRPr lang="en-AU" sz="2500" dirty="0">
              <a:latin typeface="+mn-lt"/>
            </a:endParaRPr>
          </a:p>
          <a:p>
            <a:pPr eaLnBrk="1" hangingPunct="1">
              <a:spcBef>
                <a:spcPts val="300"/>
              </a:spcBef>
              <a:buClr>
                <a:srgbClr val="A04DA3"/>
              </a:buClr>
              <a:buFont typeface="Georgia" pitchFamily="16" charset="0"/>
              <a:buChar char="•"/>
            </a:pPr>
            <a:r>
              <a:rPr lang="en-AU" sz="2500" dirty="0">
                <a:solidFill>
                  <a:srgbClr val="424456"/>
                </a:solidFill>
                <a:latin typeface="+mn-lt"/>
              </a:rPr>
              <a:t>~/ get to your home directory</a:t>
            </a:r>
            <a:endParaRPr lang="en-AU" sz="2500" dirty="0">
              <a:latin typeface="+mn-lt"/>
            </a:endParaRPr>
          </a:p>
          <a:p>
            <a:pPr>
              <a:spcBef>
                <a:spcPts val="300"/>
              </a:spcBef>
              <a:buClr>
                <a:srgbClr val="A04DA3"/>
              </a:buClr>
              <a:buFont typeface="Georgia" pitchFamily="16" charset="0"/>
              <a:buChar char="•"/>
            </a:pPr>
            <a:r>
              <a:rPr lang="en-AU" sz="2000" dirty="0">
                <a:solidFill>
                  <a:schemeClr val="tx1">
                    <a:lumMod val="65000"/>
                    <a:lumOff val="35000"/>
                  </a:schemeClr>
                </a:solidFill>
              </a:rPr>
              <a:t>file</a:t>
            </a:r>
            <a:r>
              <a:rPr lang="en-AU" sz="2000" dirty="0">
                <a:solidFill>
                  <a:schemeClr val="tx1"/>
                </a:solidFill>
              </a:rPr>
              <a:t> reports type of file</a:t>
            </a:r>
            <a:endParaRPr lang="en-AU" sz="2400" dirty="0"/>
          </a:p>
        </p:txBody>
      </p:sp>
    </p:spTree>
    <p:extLst>
      <p:ext uri="{BB962C8B-B14F-4D97-AF65-F5344CB8AC3E}">
        <p14:creationId xmlns:p14="http://schemas.microsoft.com/office/powerpoint/2010/main" val="1552391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505"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Trebuchet MS" pitchFamily="32" charset="0"/>
              </a:rPr>
              <a:t>Grep</a:t>
            </a:r>
          </a:p>
        </p:txBody>
      </p:sp>
      <p:sp>
        <p:nvSpPr>
          <p:cNvPr id="21506"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US" sz="2800">
                <a:latin typeface="Georgia" pitchFamily="16" charset="0"/>
              </a:rPr>
              <a:t>search </a:t>
            </a:r>
            <a:r>
              <a:rPr lang="en-US" sz="2800" b="1">
                <a:solidFill>
                  <a:srgbClr val="424456"/>
                </a:solidFill>
                <a:latin typeface="Georgia" pitchFamily="16" charset="0"/>
              </a:rPr>
              <a:t>g</a:t>
            </a:r>
            <a:r>
              <a:rPr lang="en-US" sz="2800">
                <a:latin typeface="Georgia" pitchFamily="16" charset="0"/>
              </a:rPr>
              <a:t>lobally for lines matching the </a:t>
            </a:r>
            <a:r>
              <a:rPr lang="en-US" sz="2800" b="1">
                <a:solidFill>
                  <a:srgbClr val="424456"/>
                </a:solidFill>
                <a:latin typeface="Georgia" pitchFamily="16" charset="0"/>
              </a:rPr>
              <a:t>r</a:t>
            </a:r>
            <a:r>
              <a:rPr lang="en-US" sz="2800">
                <a:latin typeface="Georgia" pitchFamily="16" charset="0"/>
              </a:rPr>
              <a:t>egular </a:t>
            </a:r>
            <a:r>
              <a:rPr lang="en-US" sz="2800" b="1">
                <a:solidFill>
                  <a:srgbClr val="424456"/>
                </a:solidFill>
                <a:latin typeface="Georgia" pitchFamily="16" charset="0"/>
              </a:rPr>
              <a:t>e</a:t>
            </a:r>
            <a:r>
              <a:rPr lang="en-US" sz="2800">
                <a:latin typeface="Georgia" pitchFamily="16" charset="0"/>
              </a:rPr>
              <a:t>xpression, and </a:t>
            </a:r>
            <a:r>
              <a:rPr lang="en-US" sz="2800" b="1">
                <a:solidFill>
                  <a:srgbClr val="424456"/>
                </a:solidFill>
                <a:latin typeface="Georgia" pitchFamily="16" charset="0"/>
              </a:rPr>
              <a:t>p</a:t>
            </a:r>
            <a:r>
              <a:rPr lang="en-US" sz="2800">
                <a:latin typeface="Georgia" pitchFamily="16" charset="0"/>
              </a:rPr>
              <a:t>rint them</a:t>
            </a:r>
          </a:p>
          <a:p>
            <a:pPr lvl="1" eaLnBrk="1" hangingPunct="1">
              <a:spcBef>
                <a:spcPts val="300"/>
              </a:spcBef>
              <a:buClr>
                <a:srgbClr val="438086"/>
              </a:buClr>
              <a:buFont typeface="Georgia" pitchFamily="16" charset="0"/>
              <a:buChar char="▫"/>
            </a:pPr>
            <a:r>
              <a:rPr lang="en-AU" sz="2600">
                <a:solidFill>
                  <a:srgbClr val="438086"/>
                </a:solidFill>
                <a:latin typeface="Georgia" pitchFamily="16" charset="0"/>
              </a:rPr>
              <a:t>For association output for chromosome 2</a:t>
            </a:r>
          </a:p>
          <a:p>
            <a:pPr lvl="1" eaLnBrk="1" hangingPunct="1">
              <a:spcBef>
                <a:spcPts val="300"/>
              </a:spcBef>
              <a:buClr>
                <a:srgbClr val="438086"/>
              </a:buClr>
              <a:buFont typeface="Georgia" pitchFamily="16" charset="0"/>
              <a:buChar char="▫"/>
            </a:pPr>
            <a:r>
              <a:rPr lang="en-AU" sz="2600">
                <a:solidFill>
                  <a:srgbClr val="438086"/>
                </a:solidFill>
                <a:latin typeface="Georgia" pitchFamily="16" charset="0"/>
              </a:rPr>
              <a:t>To extract the result for snp rs59831 </a:t>
            </a:r>
          </a:p>
          <a:p>
            <a:pPr lvl="1" eaLnBrk="1" hangingPunct="1">
              <a:spcBef>
                <a:spcPts val="300"/>
              </a:spcBef>
              <a:buClr>
                <a:srgbClr val="438086"/>
              </a:buClr>
              <a:buFont typeface="Georgia" pitchFamily="16" charset="0"/>
              <a:buChar char="▫"/>
            </a:pPr>
            <a:r>
              <a:rPr lang="en-AU" sz="2600">
                <a:solidFill>
                  <a:srgbClr val="438086"/>
                </a:solidFill>
                <a:latin typeface="Georgia" pitchFamily="16" charset="0"/>
              </a:rPr>
              <a:t>Type: </a:t>
            </a:r>
            <a:r>
              <a:rPr lang="en-AU" sz="2600">
                <a:solidFill>
                  <a:srgbClr val="424456"/>
                </a:solidFill>
                <a:latin typeface="Georgia" pitchFamily="16" charset="0"/>
              </a:rPr>
              <a:t>grep ‘</a:t>
            </a:r>
            <a:r>
              <a:rPr lang="en-AU" sz="2600">
                <a:solidFill>
                  <a:srgbClr val="438086"/>
                </a:solidFill>
                <a:latin typeface="Georgia" pitchFamily="16" charset="0"/>
              </a:rPr>
              <a:t>rs59831</a:t>
            </a:r>
            <a:r>
              <a:rPr lang="en-AU" sz="2600">
                <a:solidFill>
                  <a:srgbClr val="424456"/>
                </a:solidFill>
                <a:latin typeface="Georgia" pitchFamily="16" charset="0"/>
              </a:rPr>
              <a:t>’ output.txt &gt; summary.txt</a:t>
            </a:r>
          </a:p>
        </p:txBody>
      </p:sp>
    </p:spTree>
    <p:extLst>
      <p:ext uri="{BB962C8B-B14F-4D97-AF65-F5344CB8AC3E}">
        <p14:creationId xmlns:p14="http://schemas.microsoft.com/office/powerpoint/2010/main" val="2008709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529"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Grep</a:t>
            </a:r>
          </a:p>
        </p:txBody>
      </p:sp>
      <p:sp>
        <p:nvSpPr>
          <p:cNvPr id="22530"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marL="920750" indent="-2190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US" sz="2800">
                <a:latin typeface="+mn-lt"/>
              </a:rPr>
              <a:t>Useful flags</a:t>
            </a:r>
          </a:p>
          <a:p>
            <a:pPr lvl="1" eaLnBrk="1" hangingPunct="1">
              <a:spcBef>
                <a:spcPts val="300"/>
              </a:spcBef>
              <a:buClr>
                <a:srgbClr val="438086"/>
              </a:buClr>
              <a:buFont typeface="Georgia" pitchFamily="16" charset="0"/>
              <a:buChar char="▫"/>
            </a:pPr>
            <a:r>
              <a:rPr lang="en-AU" sz="2600">
                <a:solidFill>
                  <a:srgbClr val="424456"/>
                </a:solidFill>
                <a:latin typeface="+mn-lt"/>
              </a:rPr>
              <a:t>-v</a:t>
            </a:r>
            <a:r>
              <a:rPr lang="en-AU" sz="2600">
                <a:solidFill>
                  <a:srgbClr val="438086"/>
                </a:solidFill>
                <a:latin typeface="+mn-lt"/>
              </a:rPr>
              <a:t> </a:t>
            </a:r>
          </a:p>
          <a:p>
            <a:pPr lvl="2" eaLnBrk="1" hangingPunct="1">
              <a:spcBef>
                <a:spcPts val="300"/>
              </a:spcBef>
              <a:buClr>
                <a:srgbClr val="53548A"/>
              </a:buClr>
              <a:buFont typeface="Wingdings 2" pitchFamily="16" charset="2"/>
              <a:buChar char=""/>
            </a:pPr>
            <a:r>
              <a:rPr lang="en-AU" sz="2400">
                <a:solidFill>
                  <a:srgbClr val="53548A"/>
                </a:solidFill>
                <a:latin typeface="+mn-lt"/>
              </a:rPr>
              <a:t>re</a:t>
            </a:r>
            <a:r>
              <a:rPr lang="en-AU" sz="2400">
                <a:solidFill>
                  <a:srgbClr val="424456"/>
                </a:solidFill>
                <a:latin typeface="+mn-lt"/>
              </a:rPr>
              <a:t>v</a:t>
            </a:r>
            <a:r>
              <a:rPr lang="en-AU" sz="2400">
                <a:solidFill>
                  <a:srgbClr val="53548A"/>
                </a:solidFill>
                <a:latin typeface="+mn-lt"/>
              </a:rPr>
              <a:t>erse grep select line that does not have the pattern</a:t>
            </a:r>
          </a:p>
          <a:p>
            <a:pPr lvl="1" eaLnBrk="1" hangingPunct="1">
              <a:spcBef>
                <a:spcPts val="300"/>
              </a:spcBef>
              <a:buClr>
                <a:srgbClr val="438086"/>
              </a:buClr>
              <a:buFont typeface="Georgia" pitchFamily="16" charset="0"/>
              <a:buChar char="▫"/>
            </a:pPr>
            <a:r>
              <a:rPr lang="en-AU" sz="2600">
                <a:solidFill>
                  <a:srgbClr val="424456"/>
                </a:solidFill>
                <a:latin typeface="+mn-lt"/>
              </a:rPr>
              <a:t>-C x</a:t>
            </a:r>
          </a:p>
          <a:p>
            <a:pPr lvl="2" eaLnBrk="1" hangingPunct="1">
              <a:spcBef>
                <a:spcPts val="300"/>
              </a:spcBef>
              <a:buClr>
                <a:srgbClr val="53548A"/>
              </a:buClr>
              <a:buFont typeface="Wingdings 2" pitchFamily="16" charset="2"/>
              <a:buChar char=""/>
            </a:pPr>
            <a:r>
              <a:rPr lang="en-AU" sz="2400">
                <a:solidFill>
                  <a:srgbClr val="53548A"/>
                </a:solidFill>
                <a:latin typeface="+mn-lt"/>
              </a:rPr>
              <a:t>To x rows before and after the target</a:t>
            </a:r>
          </a:p>
          <a:p>
            <a:pPr lvl="1" eaLnBrk="1" hangingPunct="1">
              <a:spcBef>
                <a:spcPts val="300"/>
              </a:spcBef>
              <a:buClr>
                <a:srgbClr val="438086"/>
              </a:buClr>
              <a:buFont typeface="Georgia" pitchFamily="16" charset="0"/>
              <a:buChar char="▫"/>
            </a:pPr>
            <a:r>
              <a:rPr lang="en-AU" sz="2600">
                <a:solidFill>
                  <a:srgbClr val="424456"/>
                </a:solidFill>
                <a:latin typeface="+mn-lt"/>
              </a:rPr>
              <a:t>-n</a:t>
            </a:r>
          </a:p>
          <a:p>
            <a:pPr lvl="2" eaLnBrk="1" hangingPunct="1">
              <a:spcBef>
                <a:spcPts val="300"/>
              </a:spcBef>
              <a:buClr>
                <a:srgbClr val="53548A"/>
              </a:buClr>
              <a:buFont typeface="Wingdings 2" pitchFamily="16" charset="2"/>
              <a:buChar char=""/>
            </a:pPr>
            <a:r>
              <a:rPr lang="en-AU" sz="2400">
                <a:solidFill>
                  <a:srgbClr val="53548A"/>
                </a:solidFill>
                <a:latin typeface="+mn-lt"/>
              </a:rPr>
              <a:t>Print the line number before the line</a:t>
            </a:r>
          </a:p>
          <a:p>
            <a:pPr lvl="1" eaLnBrk="1" hangingPunct="1">
              <a:spcBef>
                <a:spcPts val="300"/>
              </a:spcBef>
              <a:buClr>
                <a:srgbClr val="438086"/>
              </a:buClr>
              <a:buFont typeface="Georgia" pitchFamily="16" charset="0"/>
              <a:buChar char="▫"/>
            </a:pPr>
            <a:r>
              <a:rPr lang="en-AU" sz="2600">
                <a:solidFill>
                  <a:srgbClr val="438086"/>
                </a:solidFill>
                <a:latin typeface="+mn-lt"/>
              </a:rPr>
              <a:t>Many more…</a:t>
            </a:r>
          </a:p>
          <a:p>
            <a:pPr lvl="1" eaLnBrk="1" hangingPunct="1">
              <a:spcBef>
                <a:spcPts val="300"/>
              </a:spcBef>
              <a:buClrTx/>
              <a:buFontTx/>
              <a:buNone/>
            </a:pPr>
            <a:endParaRPr lang="en-AU" sz="2600">
              <a:solidFill>
                <a:srgbClr val="438086"/>
              </a:solidFill>
              <a:latin typeface="+mn-lt"/>
            </a:endParaRPr>
          </a:p>
        </p:txBody>
      </p:sp>
    </p:spTree>
    <p:extLst>
      <p:ext uri="{BB962C8B-B14F-4D97-AF65-F5344CB8AC3E}">
        <p14:creationId xmlns:p14="http://schemas.microsoft.com/office/powerpoint/2010/main" val="1033286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553"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Awk</a:t>
            </a:r>
          </a:p>
        </p:txBody>
      </p:sp>
      <p:sp>
        <p:nvSpPr>
          <p:cNvPr id="23554"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US" sz="2800">
                <a:latin typeface="+mn-lt"/>
              </a:rPr>
              <a:t>derived from the surnames of its authors — Alfred </a:t>
            </a:r>
            <a:r>
              <a:rPr lang="en-US" sz="2800" b="1">
                <a:solidFill>
                  <a:srgbClr val="424456"/>
                </a:solidFill>
                <a:latin typeface="+mn-lt"/>
              </a:rPr>
              <a:t>A</a:t>
            </a:r>
            <a:r>
              <a:rPr lang="en-US" sz="2800">
                <a:latin typeface="+mn-lt"/>
              </a:rPr>
              <a:t>ho, Peter </a:t>
            </a:r>
            <a:r>
              <a:rPr lang="en-US" sz="2800" b="1">
                <a:solidFill>
                  <a:srgbClr val="424456"/>
                </a:solidFill>
                <a:latin typeface="+mn-lt"/>
              </a:rPr>
              <a:t>W</a:t>
            </a:r>
            <a:r>
              <a:rPr lang="en-US" sz="2800">
                <a:latin typeface="+mn-lt"/>
              </a:rPr>
              <a:t>einberger, and Brian </a:t>
            </a:r>
            <a:r>
              <a:rPr lang="en-US" sz="2800" b="1">
                <a:solidFill>
                  <a:srgbClr val="424456"/>
                </a:solidFill>
                <a:latin typeface="+mn-lt"/>
              </a:rPr>
              <a:t>K</a:t>
            </a:r>
            <a:r>
              <a:rPr lang="en-US" sz="2800">
                <a:latin typeface="+mn-lt"/>
              </a:rPr>
              <a:t>ernighan</a:t>
            </a:r>
          </a:p>
          <a:p>
            <a:pPr eaLnBrk="1" hangingPunct="1">
              <a:spcBef>
                <a:spcPts val="300"/>
              </a:spcBef>
              <a:buClr>
                <a:srgbClr val="A04DA3"/>
              </a:buClr>
              <a:buFont typeface="Georgia" pitchFamily="16" charset="0"/>
              <a:buChar char="•"/>
            </a:pPr>
            <a:r>
              <a:rPr lang="en-AU" sz="2800">
                <a:latin typeface="+mn-lt"/>
              </a:rPr>
              <a:t>Many functions</a:t>
            </a:r>
          </a:p>
          <a:p>
            <a:pPr eaLnBrk="1" hangingPunct="1">
              <a:spcBef>
                <a:spcPts val="300"/>
              </a:spcBef>
              <a:buClr>
                <a:srgbClr val="A04DA3"/>
              </a:buClr>
              <a:buFont typeface="Georgia" pitchFamily="16" charset="0"/>
              <a:buChar char="•"/>
            </a:pPr>
            <a:r>
              <a:rPr lang="en-AU" sz="2800">
                <a:latin typeface="+mn-lt"/>
              </a:rPr>
              <a:t>Very useful for restructuring data</a:t>
            </a:r>
          </a:p>
        </p:txBody>
      </p:sp>
    </p:spTree>
    <p:extLst>
      <p:ext uri="{BB962C8B-B14F-4D97-AF65-F5344CB8AC3E}">
        <p14:creationId xmlns:p14="http://schemas.microsoft.com/office/powerpoint/2010/main" val="588461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577" name="Text Box 1"/>
          <p:cNvSpPr txBox="1">
            <a:spLocks noChangeArrowheads="1"/>
          </p:cNvSpPr>
          <p:nvPr/>
        </p:nvSpPr>
        <p:spPr bwMode="auto">
          <a:xfrm>
            <a:off x="539750" y="836613"/>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Awk</a:t>
            </a:r>
          </a:p>
        </p:txBody>
      </p:sp>
      <p:sp>
        <p:nvSpPr>
          <p:cNvPr id="24578" name="Text Box 2"/>
          <p:cNvSpPr txBox="1">
            <a:spLocks noChangeArrowheads="1"/>
          </p:cNvSpPr>
          <p:nvPr/>
        </p:nvSpPr>
        <p:spPr bwMode="auto">
          <a:xfrm>
            <a:off x="457200" y="1700213"/>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800" dirty="0">
                <a:latin typeface="+mn-lt"/>
              </a:rPr>
              <a:t>Ozbmi2.rec</a:t>
            </a:r>
          </a:p>
          <a:p>
            <a:pPr eaLnBrk="1" hangingPunct="1">
              <a:spcBef>
                <a:spcPts val="300"/>
              </a:spcBef>
              <a:buClr>
                <a:srgbClr val="A04DA3"/>
              </a:buClr>
              <a:buFont typeface="Georgia" pitchFamily="16" charset="0"/>
              <a:buNone/>
            </a:pPr>
            <a:endParaRPr lang="en-AU" sz="2800" dirty="0">
              <a:latin typeface="+mn-lt"/>
            </a:endParaRPr>
          </a:p>
          <a:p>
            <a:pPr eaLnBrk="1" hangingPunct="1">
              <a:spcBef>
                <a:spcPts val="300"/>
              </a:spcBef>
              <a:buClr>
                <a:srgbClr val="A04DA3"/>
              </a:buClr>
              <a:buFont typeface="Georgia" pitchFamily="16" charset="0"/>
              <a:buNone/>
            </a:pPr>
            <a:endParaRPr lang="en-AU" sz="2800" dirty="0">
              <a:latin typeface="+mn-lt"/>
            </a:endParaRPr>
          </a:p>
          <a:p>
            <a:pPr eaLnBrk="1" hangingPunct="1">
              <a:spcBef>
                <a:spcPts val="300"/>
              </a:spcBef>
              <a:buClr>
                <a:srgbClr val="A04DA3"/>
              </a:buClr>
              <a:buFont typeface="Georgia" pitchFamily="16" charset="0"/>
              <a:buNone/>
            </a:pPr>
            <a:endParaRPr lang="en-AU" sz="2800" dirty="0">
              <a:latin typeface="+mn-lt"/>
            </a:endParaRPr>
          </a:p>
          <a:p>
            <a:pPr eaLnBrk="1" hangingPunct="1">
              <a:spcBef>
                <a:spcPts val="300"/>
              </a:spcBef>
              <a:buClr>
                <a:srgbClr val="A04DA3"/>
              </a:buClr>
              <a:buFont typeface="Georgia" pitchFamily="16" charset="0"/>
              <a:buChar char="•"/>
            </a:pPr>
            <a:r>
              <a:rPr lang="en-AU" sz="2800" dirty="0" err="1">
                <a:latin typeface="+mn-lt"/>
              </a:rPr>
              <a:t>awk</a:t>
            </a:r>
            <a:r>
              <a:rPr lang="en-AU" sz="2800" dirty="0">
                <a:latin typeface="+mn-lt"/>
              </a:rPr>
              <a:t> ‘{ print $1, $10, $11, $4, $5 }’ ozbmi2.rec &gt; </a:t>
            </a:r>
            <a:r>
              <a:rPr lang="en-AU" sz="2800" dirty="0" err="1">
                <a:latin typeface="+mn-lt"/>
              </a:rPr>
              <a:t>new.rec</a:t>
            </a:r>
            <a:endParaRPr lang="en-AU" sz="2800" dirty="0">
              <a:latin typeface="+mn-lt"/>
            </a:endParaRP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63" y="2349501"/>
            <a:ext cx="7417737" cy="12235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149080"/>
            <a:ext cx="2592388" cy="1858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7996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normAutofit fontScale="90000"/>
          </a:bodyPr>
          <a:lstStyle/>
          <a:p>
            <a:r>
              <a:rPr lang="en-AU" dirty="0"/>
              <a:t>Getting the most out of the workshop</a:t>
            </a:r>
          </a:p>
        </p:txBody>
      </p:sp>
      <p:sp>
        <p:nvSpPr>
          <p:cNvPr id="6" name="Content Placeholder 5"/>
          <p:cNvSpPr>
            <a:spLocks noGrp="1"/>
          </p:cNvSpPr>
          <p:nvPr>
            <p:ph idx="1"/>
          </p:nvPr>
        </p:nvSpPr>
        <p:spPr>
          <a:xfrm>
            <a:off x="457200" y="1456184"/>
            <a:ext cx="8229600" cy="4525963"/>
          </a:xfrm>
        </p:spPr>
        <p:txBody>
          <a:bodyPr/>
          <a:lstStyle/>
          <a:p>
            <a:r>
              <a:rPr lang="en-AU" dirty="0"/>
              <a:t>Ask questions!!! </a:t>
            </a:r>
          </a:p>
          <a:p>
            <a:r>
              <a:rPr lang="en-AU" dirty="0"/>
              <a:t>Don’t sit next to someone you already know</a:t>
            </a:r>
          </a:p>
          <a:p>
            <a:r>
              <a:rPr lang="en-AU" dirty="0"/>
              <a:t>Work with someone with a different skillset and different experience level</a:t>
            </a:r>
          </a:p>
          <a:p>
            <a:r>
              <a:rPr lang="en-AU" dirty="0"/>
              <a:t>Use the workshop laptop</a:t>
            </a:r>
          </a:p>
          <a:p>
            <a:pPr lvl="1"/>
            <a:r>
              <a:rPr lang="en-AU" dirty="0"/>
              <a:t>You will have access to your files after you leave</a:t>
            </a:r>
          </a:p>
          <a:p>
            <a:r>
              <a:rPr lang="en-AU" dirty="0"/>
              <a:t>Come to the social functions</a:t>
            </a:r>
          </a:p>
          <a:p>
            <a:r>
              <a:rPr lang="en-AU" dirty="0"/>
              <a:t>Ask questions!!!</a:t>
            </a:r>
          </a:p>
          <a:p>
            <a:endParaRPr lang="en-AU" dirty="0"/>
          </a:p>
        </p:txBody>
      </p:sp>
    </p:spTree>
    <p:extLst>
      <p:ext uri="{BB962C8B-B14F-4D97-AF65-F5344CB8AC3E}">
        <p14:creationId xmlns:p14="http://schemas.microsoft.com/office/powerpoint/2010/main" val="158247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601"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Awk</a:t>
            </a:r>
          </a:p>
        </p:txBody>
      </p:sp>
      <p:sp>
        <p:nvSpPr>
          <p:cNvPr id="25602"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800">
                <a:latin typeface="+mn-lt"/>
              </a:rPr>
              <a:t>$1 = column 1</a:t>
            </a:r>
          </a:p>
          <a:p>
            <a:pPr eaLnBrk="1" hangingPunct="1">
              <a:spcBef>
                <a:spcPts val="300"/>
              </a:spcBef>
              <a:buClr>
                <a:srgbClr val="A04DA3"/>
              </a:buClr>
              <a:buFont typeface="Georgia" pitchFamily="16" charset="0"/>
              <a:buChar char="•"/>
            </a:pPr>
            <a:r>
              <a:rPr lang="en-AU" sz="2800">
                <a:latin typeface="+mn-lt"/>
              </a:rPr>
              <a:t>Print $0 = print whole line</a:t>
            </a:r>
          </a:p>
          <a:p>
            <a:pPr eaLnBrk="1" hangingPunct="1">
              <a:spcBef>
                <a:spcPts val="300"/>
              </a:spcBef>
              <a:buClr>
                <a:srgbClr val="A04DA3"/>
              </a:buClr>
              <a:buFont typeface="Georgia" pitchFamily="16" charset="0"/>
              <a:buChar char="•"/>
            </a:pPr>
            <a:r>
              <a:rPr lang="en-AU" sz="2800">
                <a:latin typeface="+mn-lt"/>
              </a:rPr>
              <a:t>add subtract multiply etc</a:t>
            </a:r>
          </a:p>
          <a:p>
            <a:pPr eaLnBrk="1" hangingPunct="1">
              <a:spcBef>
                <a:spcPts val="300"/>
              </a:spcBef>
              <a:buClr>
                <a:srgbClr val="A04DA3"/>
              </a:buClr>
              <a:buFont typeface="Georgia" pitchFamily="16" charset="0"/>
              <a:buChar char="•"/>
            </a:pPr>
            <a:r>
              <a:rPr lang="en-AU" sz="2800">
                <a:latin typeface="+mn-lt"/>
              </a:rPr>
              <a:t>change number of decimals</a:t>
            </a:r>
          </a:p>
          <a:p>
            <a:pPr eaLnBrk="1" hangingPunct="1">
              <a:spcBef>
                <a:spcPts val="300"/>
              </a:spcBef>
              <a:buClr>
                <a:srgbClr val="A04DA3"/>
              </a:buClr>
              <a:buFont typeface="Georgia" pitchFamily="16" charset="0"/>
              <a:buChar char="•"/>
            </a:pPr>
            <a:r>
              <a:rPr lang="en-AU" sz="2800">
                <a:latin typeface="+mn-lt"/>
              </a:rPr>
              <a:t>Many functions</a:t>
            </a:r>
          </a:p>
        </p:txBody>
      </p:sp>
    </p:spTree>
    <p:extLst>
      <p:ext uri="{BB962C8B-B14F-4D97-AF65-F5344CB8AC3E}">
        <p14:creationId xmlns:p14="http://schemas.microsoft.com/office/powerpoint/2010/main" val="2127873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a:solidFill>
                  <a:srgbClr val="424456"/>
                </a:solidFill>
                <a:latin typeface="+mn-lt"/>
              </a:rPr>
              <a:t>Sort</a:t>
            </a:r>
          </a:p>
        </p:txBody>
      </p:sp>
      <p:sp>
        <p:nvSpPr>
          <p:cNvPr id="26626"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800" dirty="0">
                <a:latin typeface="+mn-lt"/>
              </a:rPr>
              <a:t>Useful flags</a:t>
            </a:r>
          </a:p>
          <a:p>
            <a:pPr lvl="1" eaLnBrk="1" hangingPunct="1">
              <a:spcBef>
                <a:spcPts val="300"/>
              </a:spcBef>
              <a:buClr>
                <a:srgbClr val="438086"/>
              </a:buClr>
              <a:buFont typeface="Georgia" pitchFamily="16" charset="0"/>
              <a:buChar char="▫"/>
            </a:pPr>
            <a:r>
              <a:rPr lang="en-AU" sz="2600" dirty="0">
                <a:solidFill>
                  <a:srgbClr val="438086"/>
                </a:solidFill>
                <a:latin typeface="+mn-lt"/>
              </a:rPr>
              <a:t>-f ignore case</a:t>
            </a:r>
          </a:p>
          <a:p>
            <a:pPr lvl="1" eaLnBrk="1" hangingPunct="1">
              <a:spcBef>
                <a:spcPts val="300"/>
              </a:spcBef>
              <a:buClr>
                <a:srgbClr val="438086"/>
              </a:buClr>
              <a:buFont typeface="Georgia" pitchFamily="16" charset="0"/>
              <a:buChar char="▫"/>
            </a:pPr>
            <a:r>
              <a:rPr lang="en-AU" sz="2600" dirty="0">
                <a:solidFill>
                  <a:srgbClr val="438086"/>
                </a:solidFill>
                <a:latin typeface="+mn-lt"/>
              </a:rPr>
              <a:t>-n numeric sort</a:t>
            </a:r>
          </a:p>
          <a:p>
            <a:pPr lvl="1" eaLnBrk="1" hangingPunct="1">
              <a:spcBef>
                <a:spcPts val="300"/>
              </a:spcBef>
              <a:buClr>
                <a:srgbClr val="438086"/>
              </a:buClr>
              <a:buFont typeface="Georgia" pitchFamily="16" charset="0"/>
              <a:buChar char="▫"/>
            </a:pPr>
            <a:r>
              <a:rPr lang="en-AU" sz="2600" dirty="0">
                <a:solidFill>
                  <a:srgbClr val="438086"/>
                </a:solidFill>
                <a:latin typeface="+mn-lt"/>
              </a:rPr>
              <a:t>-r reverse</a:t>
            </a:r>
          </a:p>
          <a:p>
            <a:pPr lvl="1" eaLnBrk="1" hangingPunct="1">
              <a:spcBef>
                <a:spcPts val="300"/>
              </a:spcBef>
              <a:buClr>
                <a:srgbClr val="438086"/>
              </a:buClr>
              <a:buFont typeface="Georgia" pitchFamily="16" charset="0"/>
              <a:buChar char="▫"/>
            </a:pPr>
            <a:r>
              <a:rPr lang="en-AU" sz="2600" dirty="0">
                <a:solidFill>
                  <a:srgbClr val="438086"/>
                </a:solidFill>
                <a:latin typeface="+mn-lt"/>
              </a:rPr>
              <a:t>-c check if a file is sorted</a:t>
            </a:r>
          </a:p>
          <a:p>
            <a:pPr lvl="1" eaLnBrk="1" hangingPunct="1">
              <a:spcBef>
                <a:spcPts val="300"/>
              </a:spcBef>
              <a:buClr>
                <a:srgbClr val="438086"/>
              </a:buClr>
              <a:buFont typeface="Georgia" pitchFamily="16" charset="0"/>
              <a:buChar char="▫"/>
            </a:pPr>
            <a:r>
              <a:rPr lang="en-AU" sz="2600" dirty="0">
                <a:solidFill>
                  <a:srgbClr val="438086"/>
                </a:solidFill>
                <a:latin typeface="+mn-lt"/>
              </a:rPr>
              <a:t>-u prints only unique lines</a:t>
            </a:r>
          </a:p>
          <a:p>
            <a:pPr lvl="1" eaLnBrk="1" hangingPunct="1">
              <a:spcBef>
                <a:spcPts val="300"/>
              </a:spcBef>
              <a:buClr>
                <a:srgbClr val="438086"/>
              </a:buClr>
              <a:buFont typeface="Georgia" pitchFamily="16" charset="0"/>
              <a:buChar char="▫"/>
            </a:pPr>
            <a:r>
              <a:rPr lang="en-AU" sz="2600" dirty="0">
                <a:solidFill>
                  <a:srgbClr val="438086"/>
                </a:solidFill>
                <a:latin typeface="+mn-lt"/>
              </a:rPr>
              <a:t>-</a:t>
            </a:r>
            <a:r>
              <a:rPr lang="en-AU" sz="2600" dirty="0" err="1">
                <a:solidFill>
                  <a:srgbClr val="438086"/>
                </a:solidFill>
                <a:latin typeface="+mn-lt"/>
              </a:rPr>
              <a:t>k2</a:t>
            </a:r>
            <a:r>
              <a:rPr lang="en-AU" sz="2600" dirty="0">
                <a:solidFill>
                  <a:srgbClr val="438086"/>
                </a:solidFill>
                <a:latin typeface="+mn-lt"/>
              </a:rPr>
              <a:t> sort starting at column 2</a:t>
            </a:r>
          </a:p>
          <a:p>
            <a:pPr lvl="1" eaLnBrk="1" hangingPunct="1">
              <a:spcBef>
                <a:spcPts val="300"/>
              </a:spcBef>
              <a:buClr>
                <a:srgbClr val="438086"/>
              </a:buClr>
              <a:buFont typeface="Georgia" pitchFamily="16" charset="0"/>
              <a:buChar char="▫"/>
            </a:pPr>
            <a:endParaRPr lang="en-AU" sz="2600" dirty="0">
              <a:solidFill>
                <a:srgbClr val="438086"/>
              </a:solidFill>
              <a:latin typeface="+mn-lt"/>
            </a:endParaRPr>
          </a:p>
          <a:p>
            <a:pPr lvl="1" eaLnBrk="1" hangingPunct="1">
              <a:spcBef>
                <a:spcPts val="300"/>
              </a:spcBef>
              <a:buClr>
                <a:srgbClr val="438086"/>
              </a:buClr>
              <a:buFont typeface="Georgia" pitchFamily="16" charset="0"/>
              <a:buChar char="▫"/>
            </a:pPr>
            <a:r>
              <a:rPr lang="en-AU" sz="2600" dirty="0">
                <a:solidFill>
                  <a:srgbClr val="438086"/>
                </a:solidFill>
                <a:latin typeface="+mn-lt"/>
              </a:rPr>
              <a:t>sort –</a:t>
            </a:r>
            <a:r>
              <a:rPr lang="en-AU" sz="2600" dirty="0" err="1">
                <a:solidFill>
                  <a:srgbClr val="438086"/>
                </a:solidFill>
                <a:latin typeface="+mn-lt"/>
              </a:rPr>
              <a:t>fg</a:t>
            </a:r>
            <a:r>
              <a:rPr lang="en-AU" sz="2600" dirty="0">
                <a:solidFill>
                  <a:srgbClr val="438086"/>
                </a:solidFill>
                <a:latin typeface="+mn-lt"/>
              </a:rPr>
              <a:t> –k 3   (sort in numeric order on column 3)</a:t>
            </a:r>
          </a:p>
        </p:txBody>
      </p:sp>
    </p:spTree>
    <p:extLst>
      <p:ext uri="{BB962C8B-B14F-4D97-AF65-F5344CB8AC3E}">
        <p14:creationId xmlns:p14="http://schemas.microsoft.com/office/powerpoint/2010/main" val="4018658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20688"/>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dirty="0">
                <a:solidFill>
                  <a:srgbClr val="424456"/>
                </a:solidFill>
                <a:latin typeface="+mn-lt"/>
              </a:rPr>
              <a:t>Zipping and unzipping</a:t>
            </a:r>
          </a:p>
        </p:txBody>
      </p:sp>
      <p:sp>
        <p:nvSpPr>
          <p:cNvPr id="26626" name="Text Box 2"/>
          <p:cNvSpPr txBox="1">
            <a:spLocks noChangeArrowheads="1"/>
          </p:cNvSpPr>
          <p:nvPr/>
        </p:nvSpPr>
        <p:spPr bwMode="auto">
          <a:xfrm>
            <a:off x="457200" y="1844824"/>
            <a:ext cx="8229600" cy="472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800" dirty="0">
                <a:latin typeface="Verdana" panose="020B0604030504040204" pitchFamily="34" charset="0"/>
                <a:ea typeface="Verdana" panose="020B0604030504040204" pitchFamily="34" charset="0"/>
                <a:cs typeface="Verdana" panose="020B0604030504040204" pitchFamily="34" charset="0"/>
              </a:rPr>
              <a:t>zip</a:t>
            </a:r>
            <a:endParaRPr lang="en-AU" sz="2800" i="1" dirty="0">
              <a:latin typeface="Verdana" panose="020B0604030504040204" pitchFamily="34" charset="0"/>
              <a:ea typeface="Verdana" panose="020B0604030504040204" pitchFamily="34" charset="0"/>
              <a:cs typeface="Verdana" panose="020B0604030504040204" pitchFamily="34" charset="0"/>
            </a:endParaRPr>
          </a:p>
          <a:p>
            <a:pPr lvl="1" eaLnBrk="1" hangingPunct="1">
              <a:spcBef>
                <a:spcPts val="300"/>
              </a:spcBef>
              <a:buClr>
                <a:srgbClr val="438086"/>
              </a:buClr>
              <a:buFont typeface="Georgia" pitchFamily="16" charset="0"/>
              <a:buChar char="▫"/>
            </a:pP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zip my1st.zip *txt</a:t>
            </a:r>
          </a:p>
          <a:p>
            <a:pPr lvl="1">
              <a:spcBef>
                <a:spcPts val="300"/>
              </a:spcBef>
              <a:buClr>
                <a:srgbClr val="438086"/>
              </a:buClr>
              <a:buFont typeface="Georgia" pitchFamily="16" charset="0"/>
              <a:buChar char="▫"/>
            </a:pPr>
            <a:r>
              <a:rPr lang="en-AU" sz="2400" dirty="0">
                <a:solidFill>
                  <a:srgbClr val="438086"/>
                </a:solidFill>
              </a:rPr>
              <a:t>zip –</a:t>
            </a:r>
            <a:r>
              <a:rPr lang="en-AU" sz="2400" dirty="0" err="1">
                <a:solidFill>
                  <a:srgbClr val="438086"/>
                </a:solidFill>
              </a:rPr>
              <a:t>mTr</a:t>
            </a:r>
            <a:r>
              <a:rPr lang="en-AU" sz="2400" dirty="0">
                <a:solidFill>
                  <a:srgbClr val="438086"/>
                </a:solidFill>
              </a:rPr>
              <a:t> my1st.zip *txt</a:t>
            </a:r>
            <a:endParaRPr lang="en-AU" sz="2400" dirty="0">
              <a:solidFill>
                <a:srgbClr val="438086"/>
              </a:solidFill>
              <a:latin typeface="+mn-lt"/>
            </a:endParaRPr>
          </a:p>
          <a:p>
            <a:pPr>
              <a:spcBef>
                <a:spcPts val="300"/>
              </a:spcBef>
              <a:buClr>
                <a:srgbClr val="A04DA3"/>
              </a:buClr>
              <a:buFont typeface="Georgia" pitchFamily="16" charset="0"/>
              <a:buChar char="•"/>
            </a:pPr>
            <a:r>
              <a:rPr lang="en-AU" sz="2400" dirty="0"/>
              <a:t>unzip</a:t>
            </a:r>
            <a:endParaRPr lang="en-AU" sz="2400" i="1" dirty="0"/>
          </a:p>
          <a:p>
            <a:pPr lvl="1">
              <a:spcBef>
                <a:spcPts val="300"/>
              </a:spcBef>
              <a:buClr>
                <a:srgbClr val="438086"/>
              </a:buClr>
              <a:buFont typeface="Georgia" pitchFamily="16" charset="0"/>
              <a:buChar char="▫"/>
            </a:pPr>
            <a:r>
              <a:rPr lang="en-AU" sz="2400" dirty="0">
                <a:solidFill>
                  <a:srgbClr val="438086"/>
                </a:solidFill>
              </a:rPr>
              <a:t>unzip my1st.zip</a:t>
            </a:r>
          </a:p>
          <a:p>
            <a:pPr>
              <a:spcBef>
                <a:spcPts val="300"/>
              </a:spcBef>
              <a:buClr>
                <a:srgbClr val="A04DA3"/>
              </a:buClr>
              <a:buFont typeface="Georgia" pitchFamily="16" charset="0"/>
              <a:buChar char="•"/>
            </a:pPr>
            <a:r>
              <a:rPr lang="en-AU" sz="2800" dirty="0" err="1">
                <a:latin typeface="Verdana" panose="020B0604030504040204" pitchFamily="34" charset="0"/>
                <a:ea typeface="Verdana" panose="020B0604030504040204" pitchFamily="34" charset="0"/>
                <a:cs typeface="Verdana" panose="020B0604030504040204" pitchFamily="34" charset="0"/>
              </a:rPr>
              <a:t>gzip</a:t>
            </a:r>
            <a:endParaRPr lang="en-AU" sz="2800" i="1" dirty="0">
              <a:latin typeface="Verdana" panose="020B0604030504040204" pitchFamily="34" charset="0"/>
              <a:ea typeface="Verdana" panose="020B0604030504040204" pitchFamily="34" charset="0"/>
              <a:cs typeface="Verdana" panose="020B0604030504040204" pitchFamily="34" charset="0"/>
            </a:endParaRPr>
          </a:p>
          <a:p>
            <a:pPr lvl="1">
              <a:spcBef>
                <a:spcPts val="300"/>
              </a:spcBef>
              <a:buClr>
                <a:srgbClr val="438086"/>
              </a:buClr>
              <a:buFont typeface="Georgia" pitchFamily="16" charset="0"/>
              <a:buChar char="▫"/>
            </a:pPr>
            <a:r>
              <a:rPr lang="en-AU" sz="2400" dirty="0" err="1">
                <a:solidFill>
                  <a:srgbClr val="438086"/>
                </a:solidFill>
                <a:latin typeface="Verdana" panose="020B0604030504040204" pitchFamily="34" charset="0"/>
                <a:ea typeface="Verdana" panose="020B0604030504040204" pitchFamily="34" charset="0"/>
                <a:cs typeface="Verdana" panose="020B0604030504040204" pitchFamily="34" charset="0"/>
              </a:rPr>
              <a:t>gzip</a:t>
            </a: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 example.txt</a:t>
            </a:r>
          </a:p>
          <a:p>
            <a:pPr>
              <a:spcBef>
                <a:spcPts val="300"/>
              </a:spcBef>
              <a:buClr>
                <a:srgbClr val="A04DA3"/>
              </a:buClr>
              <a:buFont typeface="Georgia" pitchFamily="16" charset="0"/>
              <a:buChar char="•"/>
            </a:pPr>
            <a:r>
              <a:rPr lang="en-AU" sz="2400" dirty="0"/>
              <a:t>Un-</a:t>
            </a:r>
            <a:r>
              <a:rPr lang="en-AU" sz="2400" dirty="0" err="1"/>
              <a:t>gzip</a:t>
            </a:r>
            <a:endParaRPr lang="en-AU" sz="2400" i="1" dirty="0"/>
          </a:p>
          <a:p>
            <a:pPr lvl="1">
              <a:spcBef>
                <a:spcPts val="300"/>
              </a:spcBef>
              <a:buClr>
                <a:srgbClr val="438086"/>
              </a:buClr>
              <a:buFont typeface="Georgia" pitchFamily="16" charset="0"/>
              <a:buChar char="▫"/>
            </a:pPr>
            <a:r>
              <a:rPr lang="en-AU" sz="2400" dirty="0" err="1">
                <a:solidFill>
                  <a:srgbClr val="438086"/>
                </a:solidFill>
              </a:rPr>
              <a:t>gzip</a:t>
            </a:r>
            <a:r>
              <a:rPr lang="en-AU" sz="2400" dirty="0">
                <a:solidFill>
                  <a:srgbClr val="438086"/>
                </a:solidFill>
              </a:rPr>
              <a:t> –d  </a:t>
            </a: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example.txt.gz</a:t>
            </a:r>
          </a:p>
          <a:p>
            <a:pPr lvl="1">
              <a:spcBef>
                <a:spcPts val="300"/>
              </a:spcBef>
              <a:buClr>
                <a:srgbClr val="438086"/>
              </a:buClr>
              <a:buFont typeface="Georgia" pitchFamily="16" charset="0"/>
              <a:buChar char="▫"/>
            </a:pPr>
            <a:endParaRPr lang="en-AU" sz="2400" dirty="0">
              <a:solidFill>
                <a:srgbClr val="438086"/>
              </a:solidFill>
            </a:endParaRPr>
          </a:p>
          <a:p>
            <a:pPr lvl="1">
              <a:spcBef>
                <a:spcPts val="300"/>
              </a:spcBef>
              <a:buClr>
                <a:srgbClr val="438086"/>
              </a:buClr>
              <a:buFont typeface="Georgia" pitchFamily="16" charset="0"/>
              <a:buChar char="▫"/>
            </a:pPr>
            <a:endParaRPr lang="en-AU" sz="2400" dirty="0">
              <a:solidFill>
                <a:srgbClr val="438086"/>
              </a:solidFill>
            </a:endParaRPr>
          </a:p>
          <a:p>
            <a:pPr lvl="1" eaLnBrk="1" hangingPunct="1">
              <a:spcBef>
                <a:spcPts val="300"/>
              </a:spcBef>
              <a:buClr>
                <a:srgbClr val="438086"/>
              </a:buClr>
              <a:buFont typeface="Georgia" pitchFamily="16" charset="0"/>
              <a:buChar char="▫"/>
            </a:pPr>
            <a:endParaRPr lang="en-AU" sz="2600" dirty="0">
              <a:solidFill>
                <a:srgbClr val="438086"/>
              </a:solidFill>
              <a:latin typeface="+mn-lt"/>
            </a:endParaRPr>
          </a:p>
        </p:txBody>
      </p:sp>
    </p:spTree>
    <p:extLst>
      <p:ext uri="{BB962C8B-B14F-4D97-AF65-F5344CB8AC3E}">
        <p14:creationId xmlns:p14="http://schemas.microsoft.com/office/powerpoint/2010/main" val="612109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20688"/>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dirty="0">
                <a:solidFill>
                  <a:srgbClr val="424456"/>
                </a:solidFill>
                <a:latin typeface="+mn-lt"/>
              </a:rPr>
              <a:t>tar</a:t>
            </a:r>
          </a:p>
        </p:txBody>
      </p:sp>
      <p:sp>
        <p:nvSpPr>
          <p:cNvPr id="26626" name="Text Box 2"/>
          <p:cNvSpPr txBox="1">
            <a:spLocks noChangeArrowheads="1"/>
          </p:cNvSpPr>
          <p:nvPr/>
        </p:nvSpPr>
        <p:spPr bwMode="auto">
          <a:xfrm>
            <a:off x="457200" y="1412776"/>
            <a:ext cx="8229600" cy="5017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400" dirty="0">
                <a:latin typeface="Verdana" panose="020B0604030504040204" pitchFamily="34" charset="0"/>
                <a:ea typeface="Verdana" panose="020B0604030504040204" pitchFamily="34" charset="0"/>
                <a:cs typeface="Verdana" panose="020B0604030504040204" pitchFamily="34" charset="0"/>
              </a:rPr>
              <a:t>Unzipping tar.gz files </a:t>
            </a:r>
            <a:endParaRPr lang="en-AU" sz="2400" i="1" dirty="0">
              <a:latin typeface="Verdana" panose="020B0604030504040204" pitchFamily="34" charset="0"/>
              <a:ea typeface="Verdana" panose="020B0604030504040204" pitchFamily="34" charset="0"/>
              <a:cs typeface="Verdana" panose="020B0604030504040204" pitchFamily="34" charset="0"/>
            </a:endParaRPr>
          </a:p>
          <a:p>
            <a:pPr lvl="1" eaLnBrk="1" hangingPunct="1">
              <a:spcBef>
                <a:spcPts val="300"/>
              </a:spcBef>
              <a:buClr>
                <a:srgbClr val="438086"/>
              </a:buClr>
              <a:buFont typeface="Georgia" pitchFamily="16" charset="0"/>
              <a:buChar char="▫"/>
            </a:pP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tar -</a:t>
            </a:r>
            <a:r>
              <a:rPr lang="en-AU" sz="2400" dirty="0" err="1">
                <a:solidFill>
                  <a:srgbClr val="438086"/>
                </a:solidFill>
                <a:latin typeface="Verdana" panose="020B0604030504040204" pitchFamily="34" charset="0"/>
                <a:ea typeface="Verdana" panose="020B0604030504040204" pitchFamily="34" charset="0"/>
                <a:cs typeface="Verdana" panose="020B0604030504040204" pitchFamily="34" charset="0"/>
              </a:rPr>
              <a:t>xzvf</a:t>
            </a: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 example.tar.gz</a:t>
            </a:r>
          </a:p>
          <a:p>
            <a:pPr>
              <a:spcBef>
                <a:spcPts val="300"/>
              </a:spcBef>
              <a:buClr>
                <a:srgbClr val="438086"/>
              </a:buClr>
              <a:buFont typeface="Georgia" pitchFamily="16" charset="0"/>
              <a:buChar char="▫"/>
            </a:pPr>
            <a:r>
              <a:rPr lang="en-AU" sz="2400" dirty="0">
                <a:solidFill>
                  <a:schemeClr val="tx1"/>
                </a:solidFill>
                <a:latin typeface="Verdana" panose="020B0604030504040204" pitchFamily="34" charset="0"/>
                <a:ea typeface="Verdana" panose="020B0604030504040204" pitchFamily="34" charset="0"/>
                <a:cs typeface="Verdana" panose="020B0604030504040204" pitchFamily="34" charset="0"/>
              </a:rPr>
              <a:t>Make Tar files</a:t>
            </a:r>
          </a:p>
          <a:p>
            <a:pPr lvl="1">
              <a:spcBef>
                <a:spcPts val="300"/>
              </a:spcBef>
              <a:buClr>
                <a:srgbClr val="438086"/>
              </a:buClr>
              <a:buFont typeface="Georgia" pitchFamily="16" charset="0"/>
              <a:buChar char="▫"/>
            </a:pP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tar </a:t>
            </a:r>
            <a:r>
              <a:rPr lang="en-AU" sz="2400" dirty="0" err="1">
                <a:solidFill>
                  <a:srgbClr val="438086"/>
                </a:solidFill>
                <a:latin typeface="Verdana" panose="020B0604030504040204" pitchFamily="34" charset="0"/>
                <a:ea typeface="Verdana" panose="020B0604030504040204" pitchFamily="34" charset="0"/>
                <a:cs typeface="Verdana" panose="020B0604030504040204" pitchFamily="34" charset="0"/>
              </a:rPr>
              <a:t>cvf</a:t>
            </a:r>
            <a:r>
              <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rPr>
              <a:t> MyProject.tar </a:t>
            </a:r>
            <a:r>
              <a:rPr lang="en-AU" sz="2400" dirty="0" err="1">
                <a:solidFill>
                  <a:srgbClr val="438086"/>
                </a:solidFill>
                <a:latin typeface="Verdana" panose="020B0604030504040204" pitchFamily="34" charset="0"/>
                <a:ea typeface="Verdana" panose="020B0604030504040204" pitchFamily="34" charset="0"/>
                <a:cs typeface="Verdana" panose="020B0604030504040204" pitchFamily="34" charset="0"/>
              </a:rPr>
              <a:t>MyProject</a:t>
            </a:r>
            <a:endPar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endParaRPr>
          </a:p>
          <a:p>
            <a:pPr>
              <a:spcBef>
                <a:spcPts val="300"/>
              </a:spcBef>
              <a:buClr>
                <a:srgbClr val="438086"/>
              </a:buClr>
              <a:buFont typeface="Georgia" pitchFamily="16" charset="0"/>
              <a:buChar char="▫"/>
            </a:pPr>
            <a:r>
              <a:rPr lang="en-AU" sz="2000" dirty="0">
                <a:solidFill>
                  <a:schemeClr val="tx1"/>
                </a:solidFill>
                <a:latin typeface="Verdana" panose="020B0604030504040204" pitchFamily="34" charset="0"/>
                <a:ea typeface="Verdana" panose="020B0604030504040204" pitchFamily="34" charset="0"/>
                <a:cs typeface="Verdana" panose="020B0604030504040204" pitchFamily="34" charset="0"/>
              </a:rPr>
              <a:t>List contents </a:t>
            </a:r>
          </a:p>
          <a:p>
            <a:pPr lvl="1">
              <a:spcBef>
                <a:spcPts val="300"/>
              </a:spcBef>
              <a:buClr>
                <a:srgbClr val="438086"/>
              </a:buClr>
              <a:buFont typeface="Georgia" pitchFamily="16" charset="0"/>
              <a:buChar char="▫"/>
            </a:pPr>
            <a:r>
              <a:rPr lang="en-AU" sz="2000" dirty="0">
                <a:solidFill>
                  <a:srgbClr val="438086"/>
                </a:solidFill>
                <a:latin typeface="Verdana" panose="020B0604030504040204" pitchFamily="34" charset="0"/>
                <a:ea typeface="Verdana" panose="020B0604030504040204" pitchFamily="34" charset="0"/>
                <a:cs typeface="Verdana" panose="020B0604030504040204" pitchFamily="34" charset="0"/>
              </a:rPr>
              <a:t>tar </a:t>
            </a:r>
            <a:r>
              <a:rPr lang="en-AU" sz="2000" dirty="0" err="1">
                <a:solidFill>
                  <a:srgbClr val="438086"/>
                </a:solidFill>
                <a:latin typeface="Verdana" panose="020B0604030504040204" pitchFamily="34" charset="0"/>
                <a:ea typeface="Verdana" panose="020B0604030504040204" pitchFamily="34" charset="0"/>
                <a:cs typeface="Verdana" panose="020B0604030504040204" pitchFamily="34" charset="0"/>
              </a:rPr>
              <a:t>tvf</a:t>
            </a:r>
            <a:r>
              <a:rPr lang="en-AU" sz="2000" dirty="0">
                <a:solidFill>
                  <a:srgbClr val="438086"/>
                </a:solidFill>
                <a:latin typeface="Verdana" panose="020B0604030504040204" pitchFamily="34" charset="0"/>
                <a:ea typeface="Verdana" panose="020B0604030504040204" pitchFamily="34" charset="0"/>
                <a:cs typeface="Verdana" panose="020B0604030504040204" pitchFamily="34" charset="0"/>
              </a:rPr>
              <a:t> my-archive.tar </a:t>
            </a:r>
          </a:p>
          <a:p>
            <a:pPr lvl="1">
              <a:spcBef>
                <a:spcPts val="300"/>
              </a:spcBef>
              <a:buClr>
                <a:srgbClr val="438086"/>
              </a:buClr>
              <a:buFont typeface="Georgia" pitchFamily="16" charset="0"/>
              <a:buChar char="▫"/>
            </a:pPr>
            <a:r>
              <a:rPr lang="en-AU" sz="2000" dirty="0">
                <a:solidFill>
                  <a:srgbClr val="438086"/>
                </a:solidFill>
                <a:latin typeface="Verdana" panose="020B0604030504040204" pitchFamily="34" charset="0"/>
                <a:ea typeface="Verdana" panose="020B0604030504040204" pitchFamily="34" charset="0"/>
                <a:cs typeface="Verdana" panose="020B0604030504040204" pitchFamily="34" charset="0"/>
              </a:rPr>
              <a:t>tar </a:t>
            </a:r>
            <a:r>
              <a:rPr lang="en-AU" sz="2000" dirty="0" err="1">
                <a:solidFill>
                  <a:srgbClr val="438086"/>
                </a:solidFill>
                <a:latin typeface="Verdana" panose="020B0604030504040204" pitchFamily="34" charset="0"/>
                <a:ea typeface="Verdana" panose="020B0604030504040204" pitchFamily="34" charset="0"/>
                <a:cs typeface="Verdana" panose="020B0604030504040204" pitchFamily="34" charset="0"/>
              </a:rPr>
              <a:t>tzvf</a:t>
            </a:r>
            <a:r>
              <a:rPr lang="en-AU" sz="2000" dirty="0">
                <a:solidFill>
                  <a:srgbClr val="438086"/>
                </a:solidFill>
                <a:latin typeface="Verdana" panose="020B0604030504040204" pitchFamily="34" charset="0"/>
                <a:ea typeface="Verdana" panose="020B0604030504040204" pitchFamily="34" charset="0"/>
                <a:cs typeface="Verdana" panose="020B0604030504040204" pitchFamily="34" charset="0"/>
              </a:rPr>
              <a:t> my-archive.tar.gz</a:t>
            </a:r>
            <a:endParaRPr lang="en-AU" sz="2400" dirty="0">
              <a:solidFill>
                <a:srgbClr val="438086"/>
              </a:solidFill>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16" y="4165491"/>
            <a:ext cx="8244284" cy="264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84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20688"/>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dirty="0">
                <a:solidFill>
                  <a:srgbClr val="424456"/>
                </a:solidFill>
                <a:latin typeface="+mn-lt"/>
              </a:rPr>
              <a:t>Looking at your data</a:t>
            </a:r>
          </a:p>
        </p:txBody>
      </p:sp>
      <p:sp>
        <p:nvSpPr>
          <p:cNvPr id="26626" name="Text Box 2"/>
          <p:cNvSpPr txBox="1">
            <a:spLocks noChangeArrowheads="1"/>
          </p:cNvSpPr>
          <p:nvPr/>
        </p:nvSpPr>
        <p:spPr bwMode="auto">
          <a:xfrm>
            <a:off x="488132" y="198335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a:spcBef>
                <a:spcPts val="300"/>
              </a:spcBef>
              <a:buClr>
                <a:srgbClr val="A04DA3"/>
              </a:buClr>
              <a:buFont typeface="Georgia" pitchFamily="16" charset="0"/>
              <a:buChar char="•"/>
            </a:pPr>
            <a:r>
              <a:rPr lang="en-AU" sz="2800" dirty="0"/>
              <a:t>less </a:t>
            </a:r>
            <a:r>
              <a:rPr lang="en-AU" sz="2800" i="1" dirty="0"/>
              <a:t>filename</a:t>
            </a:r>
          </a:p>
          <a:p>
            <a:pPr lvl="1">
              <a:spcBef>
                <a:spcPts val="300"/>
              </a:spcBef>
              <a:buClr>
                <a:srgbClr val="438086"/>
              </a:buClr>
              <a:buFont typeface="Georgia" pitchFamily="16" charset="0"/>
              <a:buChar char="▫"/>
            </a:pPr>
            <a:r>
              <a:rPr lang="en-AU" sz="2600" dirty="0">
                <a:solidFill>
                  <a:srgbClr val="438086"/>
                </a:solidFill>
              </a:rPr>
              <a:t>Allows you to scroll through your data</a:t>
            </a:r>
          </a:p>
          <a:p>
            <a:pPr>
              <a:spcBef>
                <a:spcPts val="300"/>
              </a:spcBef>
              <a:buClr>
                <a:srgbClr val="A04DA3"/>
              </a:buClr>
              <a:buFont typeface="Georgia" pitchFamily="16" charset="0"/>
              <a:buChar char="•"/>
            </a:pPr>
            <a:r>
              <a:rPr lang="en-AU" sz="2800" dirty="0"/>
              <a:t>less –S </a:t>
            </a:r>
            <a:r>
              <a:rPr lang="en-AU" sz="2800" i="1" dirty="0"/>
              <a:t>filename</a:t>
            </a:r>
          </a:p>
          <a:p>
            <a:pPr lvl="1">
              <a:spcBef>
                <a:spcPts val="300"/>
              </a:spcBef>
              <a:buClr>
                <a:srgbClr val="438086"/>
              </a:buClr>
              <a:buFont typeface="Georgia" pitchFamily="16" charset="0"/>
              <a:buChar char="▫"/>
            </a:pPr>
            <a:r>
              <a:rPr lang="en-AU" sz="2600" dirty="0">
                <a:solidFill>
                  <a:srgbClr val="438086"/>
                </a:solidFill>
              </a:rPr>
              <a:t>Shows a screen width of data (stops text wrapping)</a:t>
            </a:r>
          </a:p>
          <a:p>
            <a:pPr>
              <a:spcBef>
                <a:spcPts val="300"/>
              </a:spcBef>
              <a:buClr>
                <a:srgbClr val="A04DA3"/>
              </a:buClr>
              <a:buFont typeface="Georgia" pitchFamily="16" charset="0"/>
              <a:buChar char="•"/>
            </a:pPr>
            <a:r>
              <a:rPr lang="en-AU" sz="2800" dirty="0" err="1"/>
              <a:t>zless</a:t>
            </a:r>
            <a:r>
              <a:rPr lang="en-AU" sz="2800" dirty="0"/>
              <a:t> –S </a:t>
            </a:r>
            <a:r>
              <a:rPr lang="en-AU" sz="2800" i="1" dirty="0"/>
              <a:t>filename</a:t>
            </a:r>
          </a:p>
          <a:p>
            <a:pPr lvl="1">
              <a:spcBef>
                <a:spcPts val="300"/>
              </a:spcBef>
              <a:buClr>
                <a:srgbClr val="438086"/>
              </a:buClr>
              <a:buFont typeface="Georgia" pitchFamily="16" charset="0"/>
              <a:buChar char="▫"/>
            </a:pPr>
            <a:r>
              <a:rPr lang="en-AU" sz="2600" dirty="0">
                <a:solidFill>
                  <a:srgbClr val="438086"/>
                </a:solidFill>
              </a:rPr>
              <a:t>Allows you to look at a </a:t>
            </a:r>
            <a:r>
              <a:rPr lang="en-AU" sz="2600" dirty="0" err="1">
                <a:solidFill>
                  <a:srgbClr val="438086"/>
                </a:solidFill>
              </a:rPr>
              <a:t>gz</a:t>
            </a:r>
            <a:r>
              <a:rPr lang="en-AU" sz="2600" dirty="0">
                <a:solidFill>
                  <a:srgbClr val="438086"/>
                </a:solidFill>
              </a:rPr>
              <a:t> file without unzipping</a:t>
            </a:r>
          </a:p>
          <a:p>
            <a:pPr marL="411163" lvl="1" indent="0">
              <a:spcBef>
                <a:spcPts val="300"/>
              </a:spcBef>
              <a:buClr>
                <a:srgbClr val="438086"/>
              </a:buClr>
            </a:pPr>
            <a:endParaRPr lang="en-AU" sz="2600" dirty="0">
              <a:solidFill>
                <a:srgbClr val="438086"/>
              </a:solidFill>
            </a:endParaRPr>
          </a:p>
          <a:p>
            <a:pPr>
              <a:spcBef>
                <a:spcPts val="300"/>
              </a:spcBef>
              <a:buClr>
                <a:srgbClr val="438086"/>
              </a:buClr>
              <a:buFont typeface="Georgia" pitchFamily="16" charset="0"/>
              <a:buChar char="▫"/>
            </a:pPr>
            <a:endParaRPr lang="en-AU" sz="2600" dirty="0">
              <a:solidFill>
                <a:srgbClr val="438086"/>
              </a:solidFill>
              <a:latin typeface="+mn-lt"/>
            </a:endParaRPr>
          </a:p>
        </p:txBody>
      </p:sp>
    </p:spTree>
    <p:extLst>
      <p:ext uri="{BB962C8B-B14F-4D97-AF65-F5344CB8AC3E}">
        <p14:creationId xmlns:p14="http://schemas.microsoft.com/office/powerpoint/2010/main" val="1143704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20688"/>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sz="4000" dirty="0">
                <a:solidFill>
                  <a:srgbClr val="424456"/>
                </a:solidFill>
                <a:latin typeface="+mn-lt"/>
              </a:rPr>
              <a:t>Nano  (text editor)</a:t>
            </a:r>
          </a:p>
        </p:txBody>
      </p:sp>
      <p:sp>
        <p:nvSpPr>
          <p:cNvPr id="26626"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sz="2800" dirty="0" err="1">
                <a:latin typeface="+mn-lt"/>
              </a:rPr>
              <a:t>nano</a:t>
            </a:r>
            <a:r>
              <a:rPr lang="en-AU" sz="2800" dirty="0">
                <a:latin typeface="+mn-lt"/>
              </a:rPr>
              <a:t> </a:t>
            </a:r>
            <a:r>
              <a:rPr lang="en-AU" sz="2800" i="1" dirty="0">
                <a:latin typeface="+mn-lt"/>
              </a:rPr>
              <a:t>filename</a:t>
            </a:r>
          </a:p>
          <a:p>
            <a:pPr lvl="1" eaLnBrk="1" hangingPunct="1">
              <a:spcBef>
                <a:spcPts val="300"/>
              </a:spcBef>
              <a:buClr>
                <a:srgbClr val="438086"/>
              </a:buClr>
              <a:buFont typeface="Georgia" pitchFamily="16" charset="0"/>
              <a:buChar char="▫"/>
            </a:pPr>
            <a:r>
              <a:rPr lang="en-AU" sz="2600" dirty="0">
                <a:solidFill>
                  <a:srgbClr val="438086"/>
                </a:solidFill>
                <a:latin typeface="+mn-lt"/>
              </a:rPr>
              <a:t>Commands at bottom of screen</a:t>
            </a:r>
          </a:p>
          <a:p>
            <a:pPr lvl="1" eaLnBrk="1" hangingPunct="1">
              <a:spcBef>
                <a:spcPts val="300"/>
              </a:spcBef>
              <a:buClr>
                <a:srgbClr val="438086"/>
              </a:buClr>
              <a:buFont typeface="Georgia" pitchFamily="16" charset="0"/>
              <a:buChar char="▫"/>
            </a:pPr>
            <a:r>
              <a:rPr lang="en-AU" sz="2600" dirty="0">
                <a:solidFill>
                  <a:srgbClr val="438086"/>
                </a:solidFill>
                <a:latin typeface="+mn-lt"/>
              </a:rPr>
              <a:t>Save = </a:t>
            </a:r>
            <a:r>
              <a:rPr lang="en-AU" sz="2600" dirty="0" err="1">
                <a:solidFill>
                  <a:srgbClr val="438086"/>
                </a:solidFill>
                <a:latin typeface="+mn-lt"/>
              </a:rPr>
              <a:t>crtl+O</a:t>
            </a:r>
            <a:endParaRPr lang="en-AU" sz="2600" dirty="0">
              <a:solidFill>
                <a:srgbClr val="438086"/>
              </a:solidFill>
              <a:latin typeface="+mn-lt"/>
            </a:endParaRPr>
          </a:p>
          <a:p>
            <a:pPr lvl="1" eaLnBrk="1" hangingPunct="1">
              <a:spcBef>
                <a:spcPts val="300"/>
              </a:spcBef>
              <a:buClr>
                <a:srgbClr val="438086"/>
              </a:buClr>
              <a:buFont typeface="Georgia" pitchFamily="16" charset="0"/>
              <a:buChar char="▫"/>
            </a:pPr>
            <a:r>
              <a:rPr lang="en-AU" sz="2600" dirty="0">
                <a:solidFill>
                  <a:srgbClr val="438086"/>
                </a:solidFill>
                <a:latin typeface="+mn-lt"/>
              </a:rPr>
              <a:t>Exit = </a:t>
            </a:r>
            <a:r>
              <a:rPr lang="en-AU" sz="2600" dirty="0" err="1">
                <a:solidFill>
                  <a:srgbClr val="438086"/>
                </a:solidFill>
                <a:latin typeface="+mn-lt"/>
              </a:rPr>
              <a:t>crtl</a:t>
            </a:r>
            <a:r>
              <a:rPr lang="en-AU" sz="2600" dirty="0">
                <a:solidFill>
                  <a:srgbClr val="438086"/>
                </a:solidFill>
                <a:latin typeface="+mn-lt"/>
              </a:rPr>
              <a:t> +X</a:t>
            </a:r>
          </a:p>
        </p:txBody>
      </p:sp>
    </p:spTree>
    <p:extLst>
      <p:ext uri="{BB962C8B-B14F-4D97-AF65-F5344CB8AC3E}">
        <p14:creationId xmlns:p14="http://schemas.microsoft.com/office/powerpoint/2010/main" val="42233991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649" name="Text Box 1"/>
          <p:cNvSpPr txBox="1">
            <a:spLocks noChangeArrowheads="1"/>
          </p:cNvSpPr>
          <p:nvPr/>
        </p:nvSpPr>
        <p:spPr bwMode="auto">
          <a:xfrm>
            <a:off x="457200" y="908050"/>
            <a:ext cx="8229600"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Putting it together</a:t>
            </a:r>
          </a:p>
        </p:txBody>
      </p:sp>
      <p:sp>
        <p:nvSpPr>
          <p:cNvPr id="27650" name="Text Box 2"/>
          <p:cNvSpPr txBox="1">
            <a:spLocks noChangeArrowheads="1"/>
          </p:cNvSpPr>
          <p:nvPr/>
        </p:nvSpPr>
        <p:spPr bwMode="auto">
          <a:xfrm>
            <a:off x="539750" y="1773238"/>
            <a:ext cx="856932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altLang="en-US" sz="2500">
                <a:latin typeface="Georgia" pitchFamily="16" charset="0"/>
              </a:rPr>
              <a:t>Making a ‘shell’ script to automate analyses</a:t>
            </a:r>
          </a:p>
          <a:p>
            <a:pPr eaLnBrk="1" hangingPunct="1">
              <a:spcBef>
                <a:spcPts val="300"/>
              </a:spcBef>
              <a:buClrTx/>
              <a:buFontTx/>
              <a:buNone/>
            </a:pPr>
            <a:endParaRPr lang="en-AU" altLang="en-US" sz="1900">
              <a:latin typeface="Georgia" pitchFamily="16" charset="0"/>
            </a:endParaRPr>
          </a:p>
          <a:p>
            <a:pPr eaLnBrk="1" hangingPunct="1">
              <a:spcBef>
                <a:spcPts val="300"/>
              </a:spcBef>
              <a:buClrTx/>
              <a:buFontTx/>
              <a:buNone/>
            </a:pPr>
            <a:r>
              <a:rPr lang="en-AU" altLang="en-US" sz="1900">
                <a:latin typeface="Georgia" pitchFamily="16" charset="0"/>
              </a:rPr>
              <a:t>&lt;contents of imaginary file inefficient.sh&gt;</a:t>
            </a:r>
          </a:p>
          <a:p>
            <a:pPr eaLnBrk="1" hangingPunct="1">
              <a:spcBef>
                <a:spcPts val="300"/>
              </a:spcBef>
              <a:buClrTx/>
              <a:buFontTx/>
              <a:buNone/>
            </a:pPr>
            <a:r>
              <a:rPr lang="en-AU" altLang="en-US" sz="1900">
                <a:solidFill>
                  <a:srgbClr val="424456"/>
                </a:solidFill>
                <a:latin typeface="Georgia" pitchFamily="16" charset="0"/>
              </a:rPr>
              <a:t>pedstats –p 1.ped –d 1.dat –pdf --prefix:1 </a:t>
            </a:r>
          </a:p>
          <a:p>
            <a:pPr eaLnBrk="1" hangingPunct="1">
              <a:spcBef>
                <a:spcPts val="300"/>
              </a:spcBef>
              <a:buClrTx/>
              <a:buFontTx/>
              <a:buNone/>
            </a:pPr>
            <a:r>
              <a:rPr lang="en-AU" altLang="en-US" sz="1900">
                <a:solidFill>
                  <a:srgbClr val="424456"/>
                </a:solidFill>
                <a:latin typeface="Georgia" pitchFamily="16" charset="0"/>
              </a:rPr>
              <a:t>merlin –p 1.ped –d 1.dat –m 1.map --vc --pdf --prefix:1 </a:t>
            </a:r>
          </a:p>
          <a:p>
            <a:pPr eaLnBrk="1" hangingPunct="1">
              <a:spcBef>
                <a:spcPts val="300"/>
              </a:spcBef>
              <a:buClrTx/>
              <a:buFontTx/>
              <a:buNone/>
            </a:pPr>
            <a:r>
              <a:rPr lang="en-AU" altLang="en-US" sz="1900">
                <a:solidFill>
                  <a:srgbClr val="424456"/>
                </a:solidFill>
                <a:latin typeface="Georgia" pitchFamily="16" charset="0"/>
              </a:rPr>
              <a:t>pedstats –p 2.ped –d 2.dat –pdf --prefix:2 </a:t>
            </a:r>
          </a:p>
          <a:p>
            <a:pPr eaLnBrk="1" hangingPunct="1">
              <a:spcBef>
                <a:spcPts val="300"/>
              </a:spcBef>
              <a:buClrTx/>
              <a:buFontTx/>
              <a:buNone/>
            </a:pPr>
            <a:r>
              <a:rPr lang="en-AU" altLang="en-US" sz="1900">
                <a:solidFill>
                  <a:srgbClr val="424456"/>
                </a:solidFill>
                <a:latin typeface="Georgia" pitchFamily="16" charset="0"/>
              </a:rPr>
              <a:t>merlin –p 2.ped –d 2.dat –m 2.map --vc --pdf --prefix:2</a:t>
            </a:r>
          </a:p>
          <a:p>
            <a:pPr eaLnBrk="1" hangingPunct="1">
              <a:spcBef>
                <a:spcPts val="300"/>
              </a:spcBef>
              <a:buClrTx/>
              <a:buFontTx/>
              <a:buNone/>
            </a:pPr>
            <a:r>
              <a:rPr lang="en-AU" altLang="en-US" sz="1900">
                <a:solidFill>
                  <a:srgbClr val="424456"/>
                </a:solidFill>
                <a:latin typeface="Georgia" pitchFamily="16" charset="0"/>
              </a:rPr>
              <a:t>pedstats –p 3.ped –d 3.dat –pdf --prefix:3</a:t>
            </a:r>
          </a:p>
          <a:p>
            <a:pPr eaLnBrk="1" hangingPunct="1">
              <a:spcBef>
                <a:spcPts val="300"/>
              </a:spcBef>
              <a:buClrTx/>
              <a:buFontTx/>
              <a:buNone/>
            </a:pPr>
            <a:r>
              <a:rPr lang="en-AU" altLang="en-US" sz="1900">
                <a:solidFill>
                  <a:srgbClr val="424456"/>
                </a:solidFill>
                <a:latin typeface="Georgia" pitchFamily="16" charset="0"/>
              </a:rPr>
              <a:t>merlin –p 3.ped –d 3.dat –m 3.map --vc --pdf --prefix:3</a:t>
            </a:r>
          </a:p>
          <a:p>
            <a:pPr eaLnBrk="1" hangingPunct="1">
              <a:spcBef>
                <a:spcPts val="300"/>
              </a:spcBef>
              <a:buClrTx/>
              <a:buFontTx/>
              <a:buNone/>
            </a:pPr>
            <a:endParaRPr lang="en-AU" altLang="en-US" sz="1900">
              <a:solidFill>
                <a:srgbClr val="424456"/>
              </a:solidFill>
              <a:latin typeface="Georgia" pitchFamily="16" charset="0"/>
            </a:endParaRPr>
          </a:p>
          <a:p>
            <a:pPr eaLnBrk="1" hangingPunct="1">
              <a:spcBef>
                <a:spcPts val="300"/>
              </a:spcBef>
              <a:buClrTx/>
              <a:buFontTx/>
              <a:buNone/>
            </a:pPr>
            <a:r>
              <a:rPr lang="en-AU" altLang="en-US" sz="1900">
                <a:latin typeface="Georgia" pitchFamily="16" charset="0"/>
              </a:rPr>
              <a:t>To run this make inefficient.sh executable then type </a:t>
            </a:r>
            <a:r>
              <a:rPr lang="en-AU" altLang="en-US" sz="1900">
                <a:solidFill>
                  <a:srgbClr val="424456"/>
                </a:solidFill>
                <a:latin typeface="Georgia" pitchFamily="16" charset="0"/>
              </a:rPr>
              <a:t>./inefficient.sh</a:t>
            </a:r>
          </a:p>
          <a:p>
            <a:pPr eaLnBrk="1" hangingPunct="1">
              <a:spcBef>
                <a:spcPts val="300"/>
              </a:spcBef>
              <a:buClrTx/>
              <a:buFontTx/>
              <a:buNone/>
            </a:pPr>
            <a:endParaRPr lang="en-AU" altLang="en-US" sz="1900">
              <a:latin typeface="Georgia" pitchFamily="16" charset="0"/>
            </a:endParaRPr>
          </a:p>
          <a:p>
            <a:pPr eaLnBrk="1" hangingPunct="1">
              <a:spcBef>
                <a:spcPts val="300"/>
              </a:spcBef>
              <a:buClrTx/>
              <a:buFontTx/>
              <a:buNone/>
            </a:pPr>
            <a:endParaRPr lang="en-AU" altLang="en-US" sz="1900">
              <a:latin typeface="Georgia" pitchFamily="16" charset="0"/>
            </a:endParaRPr>
          </a:p>
          <a:p>
            <a:pPr eaLnBrk="1" hangingPunct="1">
              <a:spcBef>
                <a:spcPts val="300"/>
              </a:spcBef>
              <a:buClrTx/>
              <a:buFontTx/>
              <a:buNone/>
            </a:pPr>
            <a:endParaRPr lang="en-AU" altLang="en-US" sz="1900">
              <a:latin typeface="Georgia" pitchFamily="16" charset="0"/>
            </a:endParaRPr>
          </a:p>
          <a:p>
            <a:pPr eaLnBrk="1" hangingPunct="1">
              <a:spcBef>
                <a:spcPts val="300"/>
              </a:spcBef>
              <a:buClrTx/>
              <a:buFontTx/>
              <a:buNone/>
            </a:pPr>
            <a:endParaRPr lang="en-AU" altLang="en-US" sz="1900">
              <a:latin typeface="Georgia" pitchFamily="16" charset="0"/>
            </a:endParaRPr>
          </a:p>
        </p:txBody>
      </p:sp>
    </p:spTree>
    <p:extLst>
      <p:ext uri="{BB962C8B-B14F-4D97-AF65-F5344CB8AC3E}">
        <p14:creationId xmlns:p14="http://schemas.microsoft.com/office/powerpoint/2010/main" val="3495958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673"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Loops 1</a:t>
            </a:r>
          </a:p>
        </p:txBody>
      </p:sp>
      <p:sp>
        <p:nvSpPr>
          <p:cNvPr id="28674" name="Text Box 2"/>
          <p:cNvSpPr txBox="1">
            <a:spLocks noChangeArrowheads="1"/>
          </p:cNvSpPr>
          <p:nvPr/>
        </p:nvSpPr>
        <p:spPr bwMode="auto">
          <a:xfrm>
            <a:off x="684213" y="1827213"/>
            <a:ext cx="79994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5125" indent="-25400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9pPr>
          </a:lstStyle>
          <a:p>
            <a:pPr eaLnBrk="1" hangingPunct="1">
              <a:spcBef>
                <a:spcPts val="300"/>
              </a:spcBef>
              <a:buClrTx/>
              <a:buFontTx/>
              <a:buNone/>
            </a:pPr>
            <a:r>
              <a:rPr lang="en-AU" altLang="en-US" sz="2100">
                <a:latin typeface="Georgia" pitchFamily="16" charset="0"/>
              </a:rPr>
              <a:t>&lt;contents of imaginary file loop_a.sh&gt;</a:t>
            </a:r>
          </a:p>
          <a:p>
            <a:pPr eaLnBrk="1" hangingPunct="1">
              <a:spcBef>
                <a:spcPts val="300"/>
              </a:spcBef>
              <a:buClrTx/>
              <a:buFontTx/>
              <a:buNone/>
            </a:pPr>
            <a:r>
              <a:rPr lang="en-AU" altLang="en-US" sz="2500">
                <a:solidFill>
                  <a:srgbClr val="424456"/>
                </a:solidFill>
                <a:latin typeface="Georgia" pitchFamily="16" charset="0"/>
              </a:rPr>
              <a:t>for $i in 1 2 3 4 5 6 7 8 9 10 11 12 13 14 15 16 17 18 19 20 21 22</a:t>
            </a:r>
          </a:p>
          <a:p>
            <a:pPr eaLnBrk="1" hangingPunct="1">
              <a:spcBef>
                <a:spcPts val="300"/>
              </a:spcBef>
              <a:buClrTx/>
              <a:buFontTx/>
              <a:buNone/>
            </a:pPr>
            <a:r>
              <a:rPr lang="en-AU" altLang="en-US" sz="1900">
                <a:solidFill>
                  <a:srgbClr val="424456"/>
                </a:solidFill>
                <a:latin typeface="Georgia" pitchFamily="16" charset="0"/>
              </a:rPr>
              <a:t>do</a:t>
            </a:r>
          </a:p>
          <a:p>
            <a:pPr eaLnBrk="1" hangingPunct="1">
              <a:spcBef>
                <a:spcPts val="300"/>
              </a:spcBef>
              <a:buClrTx/>
              <a:buFontTx/>
              <a:buNone/>
            </a:pPr>
            <a:r>
              <a:rPr lang="en-AU" altLang="en-US" sz="1900">
                <a:solidFill>
                  <a:srgbClr val="424456"/>
                </a:solidFill>
                <a:latin typeface="Georgia" pitchFamily="16" charset="0"/>
              </a:rPr>
              <a:t>	pedstats –p $i.ped –d $i.dat --pdf --prefix:$i</a:t>
            </a:r>
          </a:p>
          <a:p>
            <a:pPr eaLnBrk="1" hangingPunct="1">
              <a:spcBef>
                <a:spcPts val="300"/>
              </a:spcBef>
              <a:buClrTx/>
              <a:buFontTx/>
              <a:buNone/>
            </a:pPr>
            <a:r>
              <a:rPr lang="en-AU" altLang="en-US" sz="1900">
                <a:solidFill>
                  <a:srgbClr val="424456"/>
                </a:solidFill>
                <a:latin typeface="Georgia" pitchFamily="16" charset="0"/>
              </a:rPr>
              <a:t>	merlin –p $i.ped –d $i.dat –m $i.map --vc --pdf --prefix:$i </a:t>
            </a:r>
          </a:p>
          <a:p>
            <a:pPr eaLnBrk="1" hangingPunct="1">
              <a:spcBef>
                <a:spcPts val="300"/>
              </a:spcBef>
              <a:buClrTx/>
              <a:buFontTx/>
              <a:buNone/>
            </a:pPr>
            <a:r>
              <a:rPr lang="en-AU" altLang="en-US" sz="1900">
                <a:solidFill>
                  <a:srgbClr val="424456"/>
                </a:solidFill>
                <a:latin typeface="Georgia" pitchFamily="16" charset="0"/>
              </a:rPr>
              <a:t>done</a:t>
            </a:r>
          </a:p>
          <a:p>
            <a:pPr eaLnBrk="1" hangingPunct="1">
              <a:spcBef>
                <a:spcPts val="300"/>
              </a:spcBef>
              <a:buClrTx/>
              <a:buFontTx/>
              <a:buNone/>
            </a:pPr>
            <a:endParaRPr lang="en-AU" altLang="en-US" sz="1900">
              <a:solidFill>
                <a:srgbClr val="424456"/>
              </a:solidFill>
              <a:latin typeface="Georgia" pitchFamily="16" charset="0"/>
            </a:endParaRPr>
          </a:p>
        </p:txBody>
      </p:sp>
    </p:spTree>
    <p:extLst>
      <p:ext uri="{BB962C8B-B14F-4D97-AF65-F5344CB8AC3E}">
        <p14:creationId xmlns:p14="http://schemas.microsoft.com/office/powerpoint/2010/main" val="2402789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697"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Loops 2</a:t>
            </a:r>
          </a:p>
        </p:txBody>
      </p:sp>
      <p:sp>
        <p:nvSpPr>
          <p:cNvPr id="29698"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5125" indent="-25400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Verdana" pitchFamily="32" charset="0"/>
                <a:ea typeface="DejaVu Sans" charset="0"/>
                <a:cs typeface="DejaVu Sans" charset="0"/>
              </a:defRPr>
            </a:lvl9pPr>
          </a:lstStyle>
          <a:p>
            <a:pPr eaLnBrk="1" hangingPunct="1">
              <a:spcBef>
                <a:spcPts val="300"/>
              </a:spcBef>
              <a:buClrTx/>
              <a:buFontTx/>
              <a:buNone/>
            </a:pPr>
            <a:r>
              <a:rPr lang="en-AU" altLang="en-US" sz="2100">
                <a:latin typeface="Georgia" pitchFamily="16" charset="0"/>
              </a:rPr>
              <a:t>&lt;contents of imaginary file loop_b.sh&gt;</a:t>
            </a:r>
          </a:p>
          <a:p>
            <a:pPr eaLnBrk="1" hangingPunct="1">
              <a:spcBef>
                <a:spcPts val="300"/>
              </a:spcBef>
              <a:buClrTx/>
              <a:buFontTx/>
              <a:buNone/>
            </a:pPr>
            <a:r>
              <a:rPr lang="en-AU" altLang="en-US" sz="2500">
                <a:solidFill>
                  <a:srgbClr val="424456"/>
                </a:solidFill>
                <a:latin typeface="Georgia" pitchFamily="16" charset="0"/>
              </a:rPr>
              <a:t>for ((  i = 1 ;  i &lt;= 22 ;  i++  ))</a:t>
            </a:r>
          </a:p>
          <a:p>
            <a:pPr eaLnBrk="1" hangingPunct="1">
              <a:spcBef>
                <a:spcPts val="300"/>
              </a:spcBef>
              <a:buClrTx/>
              <a:buFontTx/>
              <a:buNone/>
            </a:pPr>
            <a:r>
              <a:rPr lang="en-AU" altLang="en-US" sz="1900">
                <a:solidFill>
                  <a:srgbClr val="424456"/>
                </a:solidFill>
                <a:latin typeface="Georgia" pitchFamily="16" charset="0"/>
              </a:rPr>
              <a:t>do</a:t>
            </a:r>
          </a:p>
          <a:p>
            <a:pPr eaLnBrk="1" hangingPunct="1">
              <a:spcBef>
                <a:spcPts val="300"/>
              </a:spcBef>
              <a:buClrTx/>
              <a:buFontTx/>
              <a:buNone/>
            </a:pPr>
            <a:r>
              <a:rPr lang="en-AU" altLang="en-US" sz="1900">
                <a:solidFill>
                  <a:srgbClr val="424456"/>
                </a:solidFill>
                <a:latin typeface="Georgia" pitchFamily="16" charset="0"/>
              </a:rPr>
              <a:t>	pedstats –p $i.ped –d $i.dat --pdf --prefix:$i</a:t>
            </a:r>
          </a:p>
          <a:p>
            <a:pPr eaLnBrk="1" hangingPunct="1">
              <a:spcBef>
                <a:spcPts val="300"/>
              </a:spcBef>
              <a:buClrTx/>
              <a:buFontTx/>
              <a:buNone/>
            </a:pPr>
            <a:r>
              <a:rPr lang="en-AU" altLang="en-US" sz="1900">
                <a:solidFill>
                  <a:srgbClr val="424456"/>
                </a:solidFill>
                <a:latin typeface="Georgia" pitchFamily="16" charset="0"/>
              </a:rPr>
              <a:t>	merlin –p $i.ped –d $i.dat –m $i.map --vc --pdf --prefix:$i </a:t>
            </a:r>
          </a:p>
          <a:p>
            <a:pPr eaLnBrk="1" hangingPunct="1">
              <a:spcBef>
                <a:spcPts val="300"/>
              </a:spcBef>
              <a:buClrTx/>
              <a:buFontTx/>
              <a:buNone/>
            </a:pPr>
            <a:r>
              <a:rPr lang="en-AU" altLang="en-US" sz="1900">
                <a:solidFill>
                  <a:srgbClr val="424456"/>
                </a:solidFill>
                <a:latin typeface="Georgia" pitchFamily="16" charset="0"/>
              </a:rPr>
              <a:t>done</a:t>
            </a:r>
          </a:p>
          <a:p>
            <a:pPr eaLnBrk="1" hangingPunct="1">
              <a:spcBef>
                <a:spcPts val="300"/>
              </a:spcBef>
              <a:buClrTx/>
              <a:buFontTx/>
              <a:buNone/>
            </a:pPr>
            <a:endParaRPr lang="en-US" altLang="en-US" sz="2500">
              <a:latin typeface="Georgia" pitchFamily="16" charset="0"/>
            </a:endParaRPr>
          </a:p>
          <a:p>
            <a:pPr eaLnBrk="1" hangingPunct="1">
              <a:spcBef>
                <a:spcPts val="300"/>
              </a:spcBef>
              <a:buClrTx/>
              <a:buFontTx/>
              <a:buNone/>
            </a:pPr>
            <a:endParaRPr lang="en-US" altLang="en-US" sz="2500">
              <a:latin typeface="Georgia" pitchFamily="16" charset="0"/>
            </a:endParaRPr>
          </a:p>
        </p:txBody>
      </p:sp>
    </p:spTree>
    <p:extLst>
      <p:ext uri="{BB962C8B-B14F-4D97-AF65-F5344CB8AC3E}">
        <p14:creationId xmlns:p14="http://schemas.microsoft.com/office/powerpoint/2010/main" val="4022326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721"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Other bits</a:t>
            </a:r>
          </a:p>
        </p:txBody>
      </p:sp>
      <p:sp>
        <p:nvSpPr>
          <p:cNvPr id="30722"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marL="655638" indent="-244475">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altLang="en-US" sz="2800">
                <a:latin typeface="Georgia" pitchFamily="16" charset="0"/>
              </a:rPr>
              <a:t>When working on servers </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bg &amp;</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fg</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nohup </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crtl+c </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crtl+z</a:t>
            </a:r>
          </a:p>
          <a:p>
            <a:pPr lvl="1" eaLnBrk="1" hangingPunct="1">
              <a:spcBef>
                <a:spcPts val="300"/>
              </a:spcBef>
              <a:buClr>
                <a:srgbClr val="438086"/>
              </a:buClr>
              <a:buFont typeface="Georgia" pitchFamily="16" charset="0"/>
              <a:buChar char="▫"/>
            </a:pPr>
            <a:r>
              <a:rPr lang="en-AU" altLang="en-US" sz="2600">
                <a:solidFill>
                  <a:srgbClr val="438086"/>
                </a:solidFill>
                <a:latin typeface="Georgia" pitchFamily="16" charset="0"/>
              </a:rPr>
              <a:t>which</a:t>
            </a:r>
          </a:p>
        </p:txBody>
      </p:sp>
    </p:spTree>
    <p:extLst>
      <p:ext uri="{BB962C8B-B14F-4D97-AF65-F5344CB8AC3E}">
        <p14:creationId xmlns:p14="http://schemas.microsoft.com/office/powerpoint/2010/main" val="3126434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85800" y="908720"/>
            <a:ext cx="4678288" cy="1470025"/>
          </a:xfrm>
        </p:spPr>
        <p:txBody>
          <a:bodyPr>
            <a:noAutofit/>
          </a:bodyPr>
          <a:lstStyle/>
          <a:p>
            <a:pPr algn="l"/>
            <a:r>
              <a:rPr lang="en-AU" dirty="0"/>
              <a:t>I work in Brisbane</a:t>
            </a:r>
            <a:br>
              <a:rPr lang="en-AU" dirty="0"/>
            </a:br>
            <a:r>
              <a:rPr lang="en-AU" dirty="0"/>
              <a:t>at QIMR</a:t>
            </a:r>
          </a:p>
        </p:txBody>
      </p:sp>
      <p:sp>
        <p:nvSpPr>
          <p:cNvPr id="3" name="Subtitle 2"/>
          <p:cNvSpPr>
            <a:spLocks noGrp="1"/>
          </p:cNvSpPr>
          <p:nvPr>
            <p:ph type="subTitle" idx="1"/>
          </p:nvPr>
        </p:nvSpPr>
        <p:spPr>
          <a:xfrm>
            <a:off x="1371600" y="3886200"/>
            <a:ext cx="6944816" cy="1752600"/>
          </a:xfrm>
        </p:spPr>
        <p:txBody>
          <a:bodyPr>
            <a:normAutofit/>
          </a:bodyPr>
          <a:lstStyle/>
          <a:p>
            <a:pPr algn="r"/>
            <a:endParaRPr lang="en-AU" dirty="0">
              <a:solidFill>
                <a:schemeClr val="tx1"/>
              </a:solidFill>
            </a:endParaRPr>
          </a:p>
          <a:p>
            <a:pPr algn="r"/>
            <a:endParaRPr lang="en-AU" dirty="0">
              <a:solidFill>
                <a:schemeClr val="tx1"/>
              </a:solidFill>
            </a:endParaRPr>
          </a:p>
          <a:p>
            <a:pPr algn="r"/>
            <a:r>
              <a:rPr lang="en-AU" dirty="0">
                <a:solidFill>
                  <a:schemeClr val="tx1"/>
                </a:solidFill>
              </a:rPr>
              <a:t>Sarah </a:t>
            </a:r>
            <a:r>
              <a:rPr lang="en-AU" dirty="0" err="1">
                <a:solidFill>
                  <a:schemeClr val="tx1"/>
                </a:solidFill>
              </a:rPr>
              <a:t>Medland</a:t>
            </a:r>
            <a:endParaRPr lang="en-AU" dirty="0">
              <a:solidFill>
                <a:schemeClr val="tx1"/>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268760"/>
            <a:ext cx="2085975" cy="353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67439"/>
            <a:ext cx="3384376" cy="231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5146" y="5698802"/>
            <a:ext cx="713158" cy="466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53" y="5698801"/>
            <a:ext cx="648812" cy="434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4774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745" name="Text Box 1"/>
          <p:cNvSpPr txBox="1">
            <a:spLocks noChangeArrowheads="1"/>
          </p:cNvSpPr>
          <p:nvPr/>
        </p:nvSpPr>
        <p:spPr bwMode="auto">
          <a:xfrm>
            <a:off x="457200" y="1020763"/>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Shutting down you unix session</a:t>
            </a:r>
          </a:p>
        </p:txBody>
      </p:sp>
      <p:sp>
        <p:nvSpPr>
          <p:cNvPr id="31746" name="Text Box 2"/>
          <p:cNvSpPr txBox="1">
            <a:spLocks noChangeArrowheads="1"/>
          </p:cNvSpPr>
          <p:nvPr/>
        </p:nvSpPr>
        <p:spPr bwMode="auto">
          <a:xfrm>
            <a:off x="457200" y="2249488"/>
            <a:ext cx="8229600" cy="432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3538" indent="-255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Verdana" pitchFamily="32" charset="0"/>
                <a:ea typeface="DejaVu Sans" charset="0"/>
                <a:cs typeface="DejaVu Sans" charset="0"/>
              </a:defRPr>
            </a:lvl9pPr>
          </a:lstStyle>
          <a:p>
            <a:pPr eaLnBrk="1" hangingPunct="1">
              <a:spcBef>
                <a:spcPts val="300"/>
              </a:spcBef>
              <a:buClr>
                <a:srgbClr val="A04DA3"/>
              </a:buClr>
              <a:buFont typeface="Georgia" pitchFamily="16" charset="0"/>
              <a:buChar char="•"/>
            </a:pPr>
            <a:r>
              <a:rPr lang="en-AU" altLang="en-US" sz="2800">
                <a:latin typeface="Georgia" pitchFamily="16" charset="0"/>
              </a:rPr>
              <a:t>exit </a:t>
            </a:r>
          </a:p>
          <a:p>
            <a:pPr eaLnBrk="1" hangingPunct="1">
              <a:spcBef>
                <a:spcPts val="300"/>
              </a:spcBef>
              <a:buClr>
                <a:srgbClr val="A04DA3"/>
              </a:buClr>
              <a:buFont typeface="Georgia" pitchFamily="16" charset="0"/>
              <a:buChar char="•"/>
            </a:pPr>
            <a:r>
              <a:rPr lang="en-AU" altLang="en-US" sz="2800">
                <a:latin typeface="Georgia" pitchFamily="16" charset="0"/>
              </a:rPr>
              <a:t>logout</a:t>
            </a:r>
          </a:p>
          <a:p>
            <a:pPr eaLnBrk="1" hangingPunct="1">
              <a:spcBef>
                <a:spcPts val="300"/>
              </a:spcBef>
              <a:buClr>
                <a:srgbClr val="A04DA3"/>
              </a:buClr>
              <a:buFont typeface="Georgia" pitchFamily="16" charset="0"/>
              <a:buChar char="•"/>
            </a:pPr>
            <a:r>
              <a:rPr lang="en-AU" altLang="en-US" sz="2800">
                <a:latin typeface="Georgia" pitchFamily="16" charset="0"/>
              </a:rPr>
              <a:t>quit</a:t>
            </a:r>
          </a:p>
          <a:p>
            <a:pPr eaLnBrk="1" hangingPunct="1">
              <a:spcBef>
                <a:spcPts val="300"/>
              </a:spcBef>
              <a:buClr>
                <a:srgbClr val="A04DA3"/>
              </a:buClr>
              <a:buFont typeface="Georgia" pitchFamily="16" charset="0"/>
              <a:buChar char="•"/>
            </a:pPr>
            <a:r>
              <a:rPr lang="en-AU" altLang="en-US" sz="2800">
                <a:latin typeface="Georgia" pitchFamily="16" charset="0"/>
              </a:rPr>
              <a:t>q</a:t>
            </a:r>
          </a:p>
        </p:txBody>
      </p:sp>
    </p:spTree>
    <p:extLst>
      <p:ext uri="{BB962C8B-B14F-4D97-AF65-F5344CB8AC3E}">
        <p14:creationId xmlns:p14="http://schemas.microsoft.com/office/powerpoint/2010/main" val="3248863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241"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dirty="0">
                <a:solidFill>
                  <a:srgbClr val="424456"/>
                </a:solidFill>
                <a:latin typeface="Trebuchet MS" pitchFamily="32" charset="0"/>
              </a:rPr>
              <a:t>Superfast intro to R</a:t>
            </a:r>
          </a:p>
        </p:txBody>
      </p:sp>
      <p:sp>
        <p:nvSpPr>
          <p:cNvPr id="10242"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2206486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21" name="Text Box 1"/>
          <p:cNvSpPr txBox="1">
            <a:spLocks noChangeArrowheads="1"/>
          </p:cNvSpPr>
          <p:nvPr/>
        </p:nvSpPr>
        <p:spPr bwMode="auto">
          <a:xfrm>
            <a:off x="457200" y="1158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What is it?</a:t>
            </a:r>
          </a:p>
        </p:txBody>
      </p:sp>
      <p:sp>
        <p:nvSpPr>
          <p:cNvPr id="5122" name="Text Box 2"/>
          <p:cNvSpPr txBox="1">
            <a:spLocks noChangeArrowheads="1"/>
          </p:cNvSpPr>
          <p:nvPr/>
        </p:nvSpPr>
        <p:spPr bwMode="auto">
          <a:xfrm>
            <a:off x="457200" y="1346200"/>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128588" indent="-92075">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1pPr>
            <a:lvl2pPr marL="477838" indent="-163513">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2pPr>
            <a:lvl3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3pPr>
            <a:lvl4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4pPr>
            <a:lvl5pPr>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128588" algn="l"/>
                <a:tab pos="585788" algn="l"/>
                <a:tab pos="1042988" algn="l"/>
                <a:tab pos="1500188" algn="l"/>
                <a:tab pos="1957388" algn="l"/>
                <a:tab pos="2414588" algn="l"/>
                <a:tab pos="2871788" algn="l"/>
                <a:tab pos="3328988" algn="l"/>
                <a:tab pos="3786188" algn="l"/>
                <a:tab pos="4243388" algn="l"/>
                <a:tab pos="4700588" algn="l"/>
                <a:tab pos="5157788" algn="l"/>
                <a:tab pos="5614988" algn="l"/>
                <a:tab pos="6072188" algn="l"/>
                <a:tab pos="6529388" algn="l"/>
                <a:tab pos="6986588" algn="l"/>
                <a:tab pos="7443788" algn="l"/>
                <a:tab pos="7900988" algn="l"/>
                <a:tab pos="8358188" algn="l"/>
                <a:tab pos="8815388" algn="l"/>
                <a:tab pos="9272588" algn="l"/>
              </a:tabLst>
              <a:defRPr>
                <a:solidFill>
                  <a:srgbClr val="FFFFFF"/>
                </a:solidFill>
                <a:latin typeface="Verdana" pitchFamily="32" charset="0"/>
                <a:ea typeface="DejaVu Sans" pitchFamily="32" charset="0"/>
                <a:cs typeface="DejaVu Sans" pitchFamily="32" charset="0"/>
              </a:defRPr>
            </a:lvl9pPr>
          </a:lstStyle>
          <a:p>
            <a:pPr>
              <a:lnSpc>
                <a:spcPct val="90000"/>
              </a:lnSpc>
              <a:spcBef>
                <a:spcPts val="300"/>
              </a:spcBef>
              <a:buFont typeface="Arial" charset="0"/>
              <a:buChar char="•"/>
            </a:pPr>
            <a:r>
              <a:rPr lang="en-US" sz="2600">
                <a:solidFill>
                  <a:srgbClr val="000000"/>
                </a:solidFill>
                <a:latin typeface="Georgia" pitchFamily="16" charset="0"/>
              </a:rPr>
              <a:t>R is an interpreted computer language.</a:t>
            </a:r>
          </a:p>
          <a:p>
            <a:pPr lvl="1">
              <a:lnSpc>
                <a:spcPct val="90000"/>
              </a:lnSpc>
              <a:spcBef>
                <a:spcPts val="300"/>
              </a:spcBef>
              <a:buFont typeface="Arial" charset="0"/>
              <a:buChar char="–"/>
            </a:pPr>
            <a:r>
              <a:rPr lang="en-US" sz="2200">
                <a:solidFill>
                  <a:srgbClr val="438086"/>
                </a:solidFill>
                <a:latin typeface="Georgia" pitchFamily="16" charset="0"/>
              </a:rPr>
              <a:t>System commands can be called from within R</a:t>
            </a:r>
          </a:p>
          <a:p>
            <a:pPr lvl="1">
              <a:lnSpc>
                <a:spcPct val="90000"/>
              </a:lnSpc>
              <a:spcBef>
                <a:spcPts val="300"/>
              </a:spcBef>
              <a:buClrTx/>
              <a:buFontTx/>
              <a:buNone/>
            </a:pPr>
            <a:endParaRPr lang="en-US" sz="2200">
              <a:solidFill>
                <a:srgbClr val="438086"/>
              </a:solidFill>
              <a:latin typeface="Georgia" pitchFamily="16" charset="0"/>
            </a:endParaRPr>
          </a:p>
          <a:p>
            <a:pPr>
              <a:lnSpc>
                <a:spcPct val="90000"/>
              </a:lnSpc>
              <a:spcBef>
                <a:spcPts val="300"/>
              </a:spcBef>
              <a:buFont typeface="Arial" charset="0"/>
              <a:buChar char="•"/>
            </a:pPr>
            <a:r>
              <a:rPr lang="en-US" sz="2600">
                <a:solidFill>
                  <a:srgbClr val="000000"/>
                </a:solidFill>
                <a:latin typeface="Georgia" pitchFamily="16" charset="0"/>
              </a:rPr>
              <a:t>R is used for data manipulation, statistics, and graphics. It is made up of:</a:t>
            </a:r>
          </a:p>
          <a:p>
            <a:pPr lvl="1">
              <a:lnSpc>
                <a:spcPct val="90000"/>
              </a:lnSpc>
              <a:spcBef>
                <a:spcPts val="300"/>
              </a:spcBef>
              <a:buFont typeface="Arial" charset="0"/>
              <a:buChar char="–"/>
            </a:pPr>
            <a:r>
              <a:rPr lang="en-US" sz="2200">
                <a:solidFill>
                  <a:srgbClr val="438086"/>
                </a:solidFill>
                <a:latin typeface="Georgia" pitchFamily="16" charset="0"/>
              </a:rPr>
              <a:t>operators (+  -  &lt;-  *  %*%  …) for calculations on arrays &amp; matrices</a:t>
            </a:r>
          </a:p>
          <a:p>
            <a:pPr lvl="1">
              <a:lnSpc>
                <a:spcPct val="90000"/>
              </a:lnSpc>
              <a:spcBef>
                <a:spcPts val="300"/>
              </a:spcBef>
              <a:buFont typeface="Arial" charset="0"/>
              <a:buChar char="–"/>
            </a:pPr>
            <a:r>
              <a:rPr lang="en-US" sz="2200">
                <a:solidFill>
                  <a:srgbClr val="438086"/>
                </a:solidFill>
                <a:latin typeface="Georgia" pitchFamily="16" charset="0"/>
              </a:rPr>
              <a:t>large, coherent, integrated collection of functions</a:t>
            </a:r>
          </a:p>
          <a:p>
            <a:pPr lvl="1">
              <a:lnSpc>
                <a:spcPct val="90000"/>
              </a:lnSpc>
              <a:spcBef>
                <a:spcPts val="300"/>
              </a:spcBef>
              <a:buFont typeface="Arial" charset="0"/>
              <a:buChar char="–"/>
            </a:pPr>
            <a:r>
              <a:rPr lang="en-US" sz="2200">
                <a:solidFill>
                  <a:srgbClr val="438086"/>
                </a:solidFill>
                <a:latin typeface="Georgia" pitchFamily="16" charset="0"/>
              </a:rPr>
              <a:t>facilities for making unlimited types of publication quality graphics</a:t>
            </a:r>
          </a:p>
          <a:p>
            <a:pPr lvl="1">
              <a:lnSpc>
                <a:spcPct val="90000"/>
              </a:lnSpc>
              <a:spcBef>
                <a:spcPts val="300"/>
              </a:spcBef>
              <a:buFont typeface="Arial" charset="0"/>
              <a:buChar char="–"/>
            </a:pPr>
            <a:r>
              <a:rPr lang="en-US" sz="2200">
                <a:solidFill>
                  <a:srgbClr val="438086"/>
                </a:solidFill>
                <a:latin typeface="Georgia" pitchFamily="16" charset="0"/>
              </a:rPr>
              <a:t>user written functions &amp; sets of functions (packages); 800+ contributed packages so far &amp; growing</a:t>
            </a:r>
          </a:p>
        </p:txBody>
      </p:sp>
    </p:spTree>
    <p:extLst>
      <p:ext uri="{BB962C8B-B14F-4D97-AF65-F5344CB8AC3E}">
        <p14:creationId xmlns:p14="http://schemas.microsoft.com/office/powerpoint/2010/main" val="8782319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45" name="Text Box 1"/>
          <p:cNvSpPr txBox="1">
            <a:spLocks noChangeArrowheads="1"/>
          </p:cNvSpPr>
          <p:nvPr/>
        </p:nvSpPr>
        <p:spPr bwMode="auto">
          <a:xfrm>
            <a:off x="457200" y="-99392"/>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Advantages</a:t>
            </a:r>
          </a:p>
        </p:txBody>
      </p:sp>
      <p:sp>
        <p:nvSpPr>
          <p:cNvPr id="6146" name="Text Box 2"/>
          <p:cNvSpPr txBox="1">
            <a:spLocks noChangeArrowheads="1"/>
          </p:cNvSpPr>
          <p:nvPr/>
        </p:nvSpPr>
        <p:spPr bwMode="auto">
          <a:xfrm>
            <a:off x="457200" y="1196008"/>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9pPr>
          </a:lstStyle>
          <a:p>
            <a:pPr>
              <a:spcBef>
                <a:spcPts val="688"/>
              </a:spcBef>
              <a:buClr>
                <a:srgbClr val="F90A12"/>
              </a:buClr>
              <a:buFont typeface="Arial" charset="0"/>
              <a:buChar char="o"/>
            </a:pPr>
            <a:r>
              <a:rPr lang="en-US" sz="2800" dirty="0">
                <a:solidFill>
                  <a:srgbClr val="000000"/>
                </a:solidFill>
                <a:latin typeface="Georgia" pitchFamily="16" charset="0"/>
                <a:cs typeface="Arial" charset="0"/>
              </a:rPr>
              <a:t>Fast** and free.</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State of the art: Statistical researchers provide their methods as R packages. SPSS and SAS are   years behind R!</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2</a:t>
            </a:r>
            <a:r>
              <a:rPr lang="en-US" sz="2800" baseline="30000" dirty="0">
                <a:solidFill>
                  <a:srgbClr val="000000"/>
                </a:solidFill>
                <a:latin typeface="Georgia" pitchFamily="16" charset="0"/>
                <a:cs typeface="Arial" charset="0"/>
              </a:rPr>
              <a:t>nd</a:t>
            </a:r>
            <a:r>
              <a:rPr lang="en-US" sz="2800" dirty="0">
                <a:solidFill>
                  <a:srgbClr val="000000"/>
                </a:solidFill>
                <a:latin typeface="Georgia" pitchFamily="16" charset="0"/>
                <a:cs typeface="Arial" charset="0"/>
              </a:rPr>
              <a:t> only to MATLAB for graphics.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Active user community</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Excellent for simulation, programming, computer intensive analyses, etc.</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Forces you to </a:t>
            </a:r>
            <a:r>
              <a:rPr lang="en-US" sz="2800" i="1" dirty="0">
                <a:solidFill>
                  <a:srgbClr val="000000"/>
                </a:solidFill>
                <a:latin typeface="Georgia" pitchFamily="16" charset="0"/>
                <a:cs typeface="Arial" charset="0"/>
              </a:rPr>
              <a:t>think</a:t>
            </a:r>
            <a:r>
              <a:rPr lang="en-US" sz="2800" dirty="0">
                <a:solidFill>
                  <a:srgbClr val="000000"/>
                </a:solidFill>
                <a:latin typeface="Georgia" pitchFamily="16" charset="0"/>
                <a:cs typeface="Arial" charset="0"/>
              </a:rPr>
              <a:t> about your analysis.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Interfaces with database storage software (SQL)</a:t>
            </a:r>
          </a:p>
          <a:p>
            <a:pPr>
              <a:spcBef>
                <a:spcPts val="300"/>
              </a:spcBef>
              <a:buClrTx/>
              <a:buFontTx/>
              <a:buNone/>
            </a:pPr>
            <a:endParaRPr lang="en-US" sz="2800" dirty="0">
              <a:solidFill>
                <a:srgbClr val="000000"/>
              </a:solidFill>
              <a:latin typeface="Georgia" pitchFamily="16" charset="0"/>
              <a:cs typeface="Arial" charset="0"/>
            </a:endParaRPr>
          </a:p>
        </p:txBody>
      </p:sp>
    </p:spTree>
    <p:extLst>
      <p:ext uri="{BB962C8B-B14F-4D97-AF65-F5344CB8AC3E}">
        <p14:creationId xmlns:p14="http://schemas.microsoft.com/office/powerpoint/2010/main" val="4681728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69" name="Text Box 1"/>
          <p:cNvSpPr txBox="1">
            <a:spLocks noChangeArrowheads="1"/>
          </p:cNvSpPr>
          <p:nvPr/>
        </p:nvSpPr>
        <p:spPr bwMode="auto">
          <a:xfrm>
            <a:off x="457200" y="404664"/>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Disadvantages</a:t>
            </a:r>
          </a:p>
        </p:txBody>
      </p:sp>
      <p:sp>
        <p:nvSpPr>
          <p:cNvPr id="7170" name="Text Box 2"/>
          <p:cNvSpPr txBox="1">
            <a:spLocks noChangeArrowheads="1"/>
          </p:cNvSpPr>
          <p:nvPr/>
        </p:nvSpPr>
        <p:spPr bwMode="auto">
          <a:xfrm>
            <a:off x="457200" y="1412727"/>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FFFFFF"/>
                </a:solidFill>
                <a:latin typeface="Verdana" pitchFamily="32" charset="0"/>
                <a:ea typeface="DejaVu Sans" pitchFamily="32" charset="0"/>
                <a:cs typeface="DejaVu Sans" pitchFamily="32" charset="0"/>
              </a:defRPr>
            </a:lvl9pPr>
          </a:lstStyle>
          <a:p>
            <a:pPr>
              <a:spcBef>
                <a:spcPts val="688"/>
              </a:spcBef>
              <a:buClr>
                <a:srgbClr val="F90A12"/>
              </a:buClr>
              <a:buFont typeface="Arial" charset="0"/>
              <a:buChar char="o"/>
            </a:pPr>
            <a:r>
              <a:rPr lang="en-US" sz="2800" dirty="0">
                <a:solidFill>
                  <a:srgbClr val="000000"/>
                </a:solidFill>
                <a:latin typeface="Georgia" pitchFamily="16" charset="0"/>
                <a:cs typeface="Arial" charset="0"/>
              </a:rPr>
              <a:t>Not user friendly @ start -  steep learning curve, minimal GUI.</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No commercial support; figuring out correct methods or how to use a function on your own can be frustrating.</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Easy to make mistakes and not know. </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Working with large datasets is limited by RAM!!!</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Data prep &amp; cleaning can be messier &amp; more mistake prone in R vs. SPSS or SAS</a:t>
            </a:r>
          </a:p>
          <a:p>
            <a:pPr>
              <a:spcBef>
                <a:spcPts val="688"/>
              </a:spcBef>
              <a:buClr>
                <a:srgbClr val="F90A12"/>
              </a:buClr>
              <a:buFont typeface="Arial" charset="0"/>
              <a:buChar char="o"/>
            </a:pPr>
            <a:r>
              <a:rPr lang="en-US" sz="2800" dirty="0">
                <a:solidFill>
                  <a:srgbClr val="000000"/>
                </a:solidFill>
                <a:latin typeface="Georgia" pitchFamily="16" charset="0"/>
                <a:cs typeface="Arial" charset="0"/>
              </a:rPr>
              <a:t>Hostility on the R </a:t>
            </a:r>
            <a:r>
              <a:rPr lang="en-US" sz="2800" dirty="0" err="1">
                <a:solidFill>
                  <a:srgbClr val="000000"/>
                </a:solidFill>
                <a:latin typeface="Georgia" pitchFamily="16" charset="0"/>
                <a:cs typeface="Arial" charset="0"/>
              </a:rPr>
              <a:t>listserve</a:t>
            </a:r>
            <a:endParaRPr lang="en-US" sz="2800" dirty="0">
              <a:solidFill>
                <a:srgbClr val="000000"/>
              </a:solidFill>
              <a:latin typeface="Georgia" pitchFamily="16" charset="0"/>
              <a:cs typeface="Arial" charset="0"/>
            </a:endParaRPr>
          </a:p>
          <a:p>
            <a:pPr>
              <a:spcBef>
                <a:spcPts val="300"/>
              </a:spcBef>
              <a:buClrTx/>
              <a:buFontTx/>
              <a:buNone/>
            </a:pPr>
            <a:endParaRPr lang="en-US" sz="2800" dirty="0">
              <a:solidFill>
                <a:srgbClr val="000000"/>
              </a:solidFill>
              <a:latin typeface="Georgia" pitchFamily="16" charset="0"/>
              <a:cs typeface="Arial" charset="0"/>
            </a:endParaRPr>
          </a:p>
        </p:txBody>
      </p:sp>
    </p:spTree>
    <p:extLst>
      <p:ext uri="{BB962C8B-B14F-4D97-AF65-F5344CB8AC3E}">
        <p14:creationId xmlns:p14="http://schemas.microsoft.com/office/powerpoint/2010/main" val="38298439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1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3" y="1214438"/>
            <a:ext cx="7754937" cy="5176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ChangeArrowheads="1"/>
          </p:cNvSpPr>
          <p:nvPr/>
        </p:nvSpPr>
        <p:spPr bwMode="auto">
          <a:xfrm>
            <a:off x="2403475" y="209550"/>
            <a:ext cx="5003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a:solidFill>
                  <a:srgbClr val="000000"/>
                </a:solidFill>
                <a:cs typeface="Arial" charset="0"/>
              </a:rPr>
              <a:t>Learning R....</a:t>
            </a:r>
          </a:p>
        </p:txBody>
      </p:sp>
    </p:spTree>
    <p:extLst>
      <p:ext uri="{BB962C8B-B14F-4D97-AF65-F5344CB8AC3E}">
        <p14:creationId xmlns:p14="http://schemas.microsoft.com/office/powerpoint/2010/main" val="7384129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404664"/>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17" name="Rectangle 1"/>
          <p:cNvSpPr>
            <a:spLocks noChangeArrowheads="1"/>
          </p:cNvSpPr>
          <p:nvPr/>
        </p:nvSpPr>
        <p:spPr bwMode="auto">
          <a:xfrm>
            <a:off x="691480" y="765175"/>
            <a:ext cx="640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p>
            <a:pPr marL="39688">
              <a:spcBef>
                <a:spcPts val="3100"/>
              </a:spcBef>
              <a:buClrTx/>
              <a:buFontTx/>
              <a:buNone/>
              <a:tabLst>
                <a:tab pos="39688"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en-US" sz="5400" dirty="0">
                <a:solidFill>
                  <a:srgbClr val="000000"/>
                </a:solidFill>
                <a:cs typeface="Arial" charset="0"/>
              </a:rPr>
              <a:t>R-help </a:t>
            </a:r>
            <a:r>
              <a:rPr lang="en-US" sz="5400" dirty="0" err="1">
                <a:solidFill>
                  <a:srgbClr val="000000"/>
                </a:solidFill>
                <a:cs typeface="Arial" charset="0"/>
              </a:rPr>
              <a:t>listserve</a:t>
            </a:r>
            <a:r>
              <a:rPr lang="en-US" sz="5400" dirty="0">
                <a:solidFill>
                  <a:srgbClr val="000000"/>
                </a:solidFill>
                <a:cs typeface="Arial" charset="0"/>
              </a:rPr>
              <a:t>....</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28800"/>
            <a:ext cx="3441700" cy="442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855383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Using R this week  </a:t>
            </a:r>
          </a:p>
        </p:txBody>
      </p:sp>
      <p:sp>
        <p:nvSpPr>
          <p:cNvPr id="6" name="Content Placeholder 5"/>
          <p:cNvSpPr>
            <a:spLocks noGrp="1"/>
          </p:cNvSpPr>
          <p:nvPr>
            <p:ph idx="1"/>
          </p:nvPr>
        </p:nvSpPr>
        <p:spPr>
          <a:xfrm>
            <a:off x="457200" y="1456184"/>
            <a:ext cx="8229600" cy="4525963"/>
          </a:xfrm>
        </p:spPr>
        <p:txBody>
          <a:bodyPr/>
          <a:lstStyle/>
          <a:p>
            <a:r>
              <a:rPr lang="en-AU" dirty="0"/>
              <a:t>R-studio </a:t>
            </a:r>
            <a:r>
              <a:rPr lang="en-AU" dirty="0">
                <a:hlinkClick r:id="rId3"/>
              </a:rPr>
              <a:t>http://rstudio.org/</a:t>
            </a:r>
            <a:endParaRPr lang="en-AU" dirty="0"/>
          </a:p>
          <a:p>
            <a:pPr lvl="1"/>
            <a:endParaRPr lang="en-A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04864"/>
            <a:ext cx="5688632" cy="364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447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Setting this up at home</a:t>
            </a:r>
          </a:p>
        </p:txBody>
      </p:sp>
      <p:sp>
        <p:nvSpPr>
          <p:cNvPr id="6" name="Content Placeholder 5"/>
          <p:cNvSpPr>
            <a:spLocks noGrp="1"/>
          </p:cNvSpPr>
          <p:nvPr>
            <p:ph idx="1"/>
          </p:nvPr>
        </p:nvSpPr>
        <p:spPr>
          <a:xfrm>
            <a:off x="457200" y="1456184"/>
            <a:ext cx="8229600" cy="4525963"/>
          </a:xfrm>
        </p:spPr>
        <p:txBody>
          <a:bodyPr/>
          <a:lstStyle/>
          <a:p>
            <a:r>
              <a:rPr lang="en-AU" dirty="0"/>
              <a:t>Install R first</a:t>
            </a:r>
          </a:p>
          <a:p>
            <a:r>
              <a:rPr lang="en-AU" dirty="0"/>
              <a:t>Install R studio</a:t>
            </a:r>
          </a:p>
          <a:p>
            <a:r>
              <a:rPr lang="en-AU" dirty="0"/>
              <a:t>Install packages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060848"/>
            <a:ext cx="4663628" cy="388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208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054" y="2815870"/>
            <a:ext cx="4106354" cy="341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5" name="Text Box 1"/>
          <p:cNvSpPr txBox="1">
            <a:spLocks noChangeArrowheads="1"/>
          </p:cNvSpPr>
          <p:nvPr/>
        </p:nvSpPr>
        <p:spPr bwMode="auto">
          <a:xfrm>
            <a:off x="467544" y="467459"/>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782638"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dirty="0">
                <a:solidFill>
                  <a:srgbClr val="000000"/>
                </a:solidFill>
                <a:latin typeface="Georgia" pitchFamily="16" charset="0"/>
              </a:rPr>
              <a:t>Start up R via R studio</a:t>
            </a:r>
          </a:p>
          <a:p>
            <a:pPr>
              <a:spcBef>
                <a:spcPts val="300"/>
              </a:spcBef>
              <a:buClrTx/>
              <a:buFontTx/>
              <a:buNone/>
            </a:pPr>
            <a:r>
              <a:rPr lang="en-US" sz="2800" dirty="0">
                <a:solidFill>
                  <a:srgbClr val="000000"/>
                </a:solidFill>
                <a:latin typeface="Georgia" pitchFamily="16" charset="0"/>
              </a:rPr>
              <a:t>4 windows:</a:t>
            </a:r>
          </a:p>
          <a:p>
            <a:pPr lvl="1">
              <a:spcBef>
                <a:spcPts val="300"/>
              </a:spcBef>
              <a:buClrTx/>
              <a:buFontTx/>
              <a:buNone/>
            </a:pPr>
            <a:r>
              <a:rPr lang="en-US" sz="2400" dirty="0">
                <a:solidFill>
                  <a:srgbClr val="438086"/>
                </a:solidFill>
                <a:latin typeface="Georgia" pitchFamily="16" charset="0"/>
              </a:rPr>
              <a:t>Syntax – can be opened in regular txt file - saved </a:t>
            </a:r>
          </a:p>
          <a:p>
            <a:pPr lvl="1">
              <a:spcBef>
                <a:spcPts val="300"/>
              </a:spcBef>
              <a:buClrTx/>
              <a:buFontTx/>
              <a:buNone/>
            </a:pPr>
            <a:r>
              <a:rPr lang="en-US" sz="2400" dirty="0">
                <a:solidFill>
                  <a:srgbClr val="438086"/>
                </a:solidFill>
                <a:latin typeface="Georgia" pitchFamily="16" charset="0"/>
              </a:rPr>
              <a:t>Terminal – output &amp; temporary input - usually unsaved</a:t>
            </a:r>
          </a:p>
          <a:p>
            <a:pPr lvl="1">
              <a:spcBef>
                <a:spcPts val="300"/>
              </a:spcBef>
              <a:buClrTx/>
              <a:buFontTx/>
              <a:buNone/>
            </a:pPr>
            <a:r>
              <a:rPr lang="en-US" sz="2400" dirty="0">
                <a:solidFill>
                  <a:srgbClr val="438086"/>
                </a:solidFill>
                <a:latin typeface="Georgia" pitchFamily="16" charset="0"/>
              </a:rPr>
              <a:t>Data manager – details of data sets and variables</a:t>
            </a:r>
          </a:p>
          <a:p>
            <a:pPr lvl="1">
              <a:spcBef>
                <a:spcPts val="300"/>
              </a:spcBef>
              <a:buClrTx/>
              <a:buFontTx/>
              <a:buNone/>
            </a:pPr>
            <a:r>
              <a:rPr lang="en-US" sz="2400" dirty="0">
                <a:solidFill>
                  <a:srgbClr val="438086"/>
                </a:solidFill>
                <a:latin typeface="Georgia" pitchFamily="16" charset="0"/>
              </a:rPr>
              <a:t>Plots </a:t>
            </a:r>
            <a:r>
              <a:rPr lang="en-US" sz="2400" dirty="0" err="1">
                <a:solidFill>
                  <a:srgbClr val="438086"/>
                </a:solidFill>
                <a:latin typeface="Georgia" pitchFamily="16" charset="0"/>
              </a:rPr>
              <a:t>etc</a:t>
            </a:r>
            <a:endParaRPr lang="en-US" sz="2400" dirty="0">
              <a:solidFill>
                <a:srgbClr val="438086"/>
              </a:solidFill>
              <a:latin typeface="Georgia" pitchFamily="16" charset="0"/>
            </a:endParaRPr>
          </a:p>
        </p:txBody>
      </p:sp>
    </p:spTree>
    <p:extLst>
      <p:ext uri="{BB962C8B-B14F-4D97-AF65-F5344CB8AC3E}">
        <p14:creationId xmlns:p14="http://schemas.microsoft.com/office/powerpoint/2010/main" val="38733840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46" y="5698802"/>
            <a:ext cx="713158" cy="466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53" y="5698801"/>
            <a:ext cx="648812" cy="434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ubtitle 6"/>
          <p:cNvSpPr>
            <a:spLocks noGrp="1"/>
          </p:cNvSpPr>
          <p:nvPr>
            <p:ph type="subTitle" idx="1"/>
          </p:nvPr>
        </p:nvSpPr>
        <p:spPr>
          <a:xfrm>
            <a:off x="1371600" y="2780928"/>
            <a:ext cx="6400800" cy="1752600"/>
          </a:xfrm>
        </p:spPr>
        <p:txBody>
          <a:bodyPr/>
          <a:lstStyle/>
          <a:p>
            <a:r>
              <a:rPr lang="en-US" sz="4000" dirty="0">
                <a:solidFill>
                  <a:schemeClr val="tx1"/>
                </a:solidFill>
              </a:rPr>
              <a:t>not</a:t>
            </a:r>
            <a:endParaRPr lang="en-US" dirty="0">
              <a:solidFill>
                <a:schemeClr val="tx1"/>
              </a:solidFill>
            </a:endParaRPr>
          </a:p>
        </p:txBody>
      </p:sp>
      <p:pic>
        <p:nvPicPr>
          <p:cNvPr id="8" name="Picture 2" descr="http://ts3.explicit.bing.net/images/thumbnail.aspx?q=1629859886054&amp;id=eca000b79957b53f6d0145be8d18320e&amp;url=http%3a%2f%2flinssky.com%2fwp-content%2fuploads%2f2011%2f06%2ffruit_kiw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996952"/>
            <a:ext cx="2857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2.mm.bing.net/images/thumbnail.aspx?q=1628496534269&amp;id=cd14f6877fe87b06f73a16af112ad53d&amp;url=http%3a%2f%2fwww.lpzoosites.org%2fartd%2fresources%2fspecies%2f106%2fNorth%2520Island%2520Brown%2520Kiw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406" y="2232658"/>
            <a:ext cx="2088232" cy="1735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uitsbenefits.com/wp-content/uploads/2011/08/Baby-Kiwi-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548680"/>
            <a:ext cx="281182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4.mm.bing.net/images/thumbnail.aspx?q=1583624689603&amp;id=2f3b91fd1207b97f344e1c770338700e&amp;url=http%3a%2f%2f1.bp.blogspot.com%2f-6JbeCQGCSg8%2fTdd1sRJ4iqI%2fAAAAAAAACTM%2fK0RGW8t0h78%2fs1600%2fKiw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692696"/>
            <a:ext cx="2857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38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289" name="Text Box 1"/>
          <p:cNvSpPr txBox="1">
            <a:spLocks noChangeArrowheads="1"/>
          </p:cNvSpPr>
          <p:nvPr/>
        </p:nvSpPr>
        <p:spPr bwMode="auto">
          <a:xfrm>
            <a:off x="457200" y="332656"/>
            <a:ext cx="8228013" cy="573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a:solidFill>
                  <a:srgbClr val="000000"/>
                </a:solidFill>
                <a:latin typeface="Georgia" pitchFamily="16" charset="0"/>
              </a:rPr>
              <a:t>R sessions are </a:t>
            </a:r>
            <a:r>
              <a:rPr lang="en-US" sz="2800" i="1">
                <a:solidFill>
                  <a:srgbClr val="000000"/>
                </a:solidFill>
                <a:latin typeface="Georgia" pitchFamily="16" charset="0"/>
              </a:rPr>
              <a:t>interactive</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326" y="908720"/>
            <a:ext cx="6397348" cy="532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358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505"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a:solidFill>
                  <a:srgbClr val="424456"/>
                </a:solidFill>
                <a:latin typeface="Trebuchet MS" pitchFamily="32" charset="0"/>
              </a:rPr>
              <a:t>GETTING STARTED</a:t>
            </a:r>
          </a:p>
        </p:txBody>
      </p:sp>
      <p:sp>
        <p:nvSpPr>
          <p:cNvPr id="21506"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29448449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553" name="Text Box 1"/>
          <p:cNvSpPr txBox="1">
            <a:spLocks noChangeArrowheads="1"/>
          </p:cNvSpPr>
          <p:nvPr/>
        </p:nvSpPr>
        <p:spPr bwMode="auto">
          <a:xfrm>
            <a:off x="457200" y="765175"/>
            <a:ext cx="8228013" cy="580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739775"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dirty="0">
                <a:solidFill>
                  <a:srgbClr val="000000"/>
                </a:solidFill>
                <a:latin typeface="Georgia" pitchFamily="16" charset="0"/>
              </a:rPr>
              <a:t>How to use help in R?</a:t>
            </a:r>
          </a:p>
          <a:p>
            <a:pPr lvl="1">
              <a:spcBef>
                <a:spcPts val="300"/>
              </a:spcBef>
              <a:buFont typeface="Arial" charset="0"/>
              <a:buChar char="•"/>
            </a:pPr>
            <a:r>
              <a:rPr lang="en-US" sz="2600" dirty="0">
                <a:solidFill>
                  <a:srgbClr val="438086"/>
                </a:solidFill>
                <a:latin typeface="Georgia" pitchFamily="16" charset="0"/>
              </a:rPr>
              <a:t>R has a help system built in.</a:t>
            </a:r>
          </a:p>
          <a:p>
            <a:pPr lvl="1">
              <a:spcBef>
                <a:spcPts val="300"/>
              </a:spcBef>
              <a:buFont typeface="Arial" charset="0"/>
              <a:buChar char="•"/>
            </a:pPr>
            <a:r>
              <a:rPr lang="en-US" sz="2600" dirty="0">
                <a:solidFill>
                  <a:srgbClr val="438086"/>
                </a:solidFill>
                <a:latin typeface="Georgia" pitchFamily="16" charset="0"/>
              </a:rPr>
              <a:t>If you know which function you want help with  use ?_______ or help(_____) with the function in the blank.</a:t>
            </a:r>
          </a:p>
          <a:p>
            <a:pPr lvl="2">
              <a:spcBef>
                <a:spcPts val="300"/>
              </a:spcBef>
              <a:buFont typeface="Arial" charset="0"/>
              <a:buChar char="•"/>
            </a:pPr>
            <a:r>
              <a:rPr lang="en-US" sz="2400" dirty="0">
                <a:solidFill>
                  <a:srgbClr val="53548A"/>
                </a:solidFill>
                <a:latin typeface="Georgia" pitchFamily="16" charset="0"/>
              </a:rPr>
              <a:t>?hist.  </a:t>
            </a:r>
          </a:p>
          <a:p>
            <a:pPr lvl="2">
              <a:spcBef>
                <a:spcPts val="300"/>
              </a:spcBef>
              <a:buFont typeface="Arial" charset="0"/>
              <a:buChar char="•"/>
            </a:pPr>
            <a:r>
              <a:rPr lang="en-US" sz="2400" dirty="0">
                <a:solidFill>
                  <a:srgbClr val="53548A"/>
                </a:solidFill>
                <a:latin typeface="Georgia" pitchFamily="16" charset="0"/>
              </a:rPr>
              <a:t>help(hist)</a:t>
            </a:r>
          </a:p>
          <a:p>
            <a:pPr lvl="1">
              <a:spcBef>
                <a:spcPts val="300"/>
              </a:spcBef>
              <a:buFont typeface="Arial" charset="0"/>
              <a:buChar char="•"/>
            </a:pPr>
            <a:r>
              <a:rPr lang="en-US" sz="2600" dirty="0">
                <a:solidFill>
                  <a:srgbClr val="438086"/>
                </a:solidFill>
                <a:latin typeface="Georgia" pitchFamily="16" charset="0"/>
              </a:rPr>
              <a:t>If you don’t know which function to use, then use </a:t>
            </a:r>
            <a:r>
              <a:rPr lang="en-US" sz="2600" dirty="0" err="1">
                <a:solidFill>
                  <a:srgbClr val="438086"/>
                </a:solidFill>
                <a:latin typeface="Georgia" pitchFamily="16" charset="0"/>
              </a:rPr>
              <a:t>help.search</a:t>
            </a:r>
            <a:r>
              <a:rPr lang="en-US" sz="2600" dirty="0">
                <a:solidFill>
                  <a:srgbClr val="438086"/>
                </a:solidFill>
                <a:latin typeface="Georgia" pitchFamily="16" charset="0"/>
              </a:rPr>
              <a:t>(“_______”).</a:t>
            </a:r>
          </a:p>
          <a:p>
            <a:pPr lvl="2">
              <a:spcBef>
                <a:spcPts val="300"/>
              </a:spcBef>
              <a:buFont typeface="Arial" charset="0"/>
              <a:buChar char="•"/>
            </a:pPr>
            <a:r>
              <a:rPr lang="en-US" sz="2400" dirty="0" err="1">
                <a:solidFill>
                  <a:srgbClr val="53548A"/>
                </a:solidFill>
                <a:latin typeface="Georgia" pitchFamily="16" charset="0"/>
              </a:rPr>
              <a:t>help.search</a:t>
            </a:r>
            <a:r>
              <a:rPr lang="en-US" sz="2400" dirty="0">
                <a:solidFill>
                  <a:srgbClr val="53548A"/>
                </a:solidFill>
                <a:latin typeface="Georgia" pitchFamily="16" charset="0"/>
              </a:rPr>
              <a:t>(“histogram”).</a:t>
            </a:r>
          </a:p>
          <a:p>
            <a:pPr lvl="1">
              <a:spcBef>
                <a:spcPts val="300"/>
              </a:spcBef>
              <a:buFont typeface="Arial" charset="0"/>
              <a:buChar char="•"/>
            </a:pPr>
            <a:r>
              <a:rPr lang="en-US" sz="2400" dirty="0" err="1">
                <a:solidFill>
                  <a:srgbClr val="53548A"/>
                </a:solidFill>
                <a:latin typeface="Georgia" pitchFamily="16" charset="0"/>
              </a:rPr>
              <a:t>QuickR</a:t>
            </a:r>
            <a:r>
              <a:rPr lang="en-US" sz="2400" dirty="0">
                <a:solidFill>
                  <a:srgbClr val="53548A"/>
                </a:solidFill>
                <a:latin typeface="Georgia" pitchFamily="16" charset="0"/>
              </a:rPr>
              <a:t> webpage</a:t>
            </a:r>
          </a:p>
          <a:p>
            <a:pPr lvl="2">
              <a:spcBef>
                <a:spcPts val="300"/>
              </a:spcBef>
              <a:buFont typeface="Arial" charset="0"/>
              <a:buChar char="•"/>
            </a:pPr>
            <a:r>
              <a:rPr lang="en-US" sz="2400" dirty="0">
                <a:solidFill>
                  <a:srgbClr val="53548A"/>
                </a:solidFill>
                <a:latin typeface="Georgia" pitchFamily="16" charset="0"/>
              </a:rPr>
              <a:t>https://www.statmethods.net/</a:t>
            </a:r>
          </a:p>
        </p:txBody>
      </p:sp>
    </p:spTree>
    <p:extLst>
      <p:ext uri="{BB962C8B-B14F-4D97-AF65-F5344CB8AC3E}">
        <p14:creationId xmlns:p14="http://schemas.microsoft.com/office/powerpoint/2010/main" val="25893245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577" name="Text Box 1"/>
          <p:cNvSpPr txBox="1">
            <a:spLocks noChangeArrowheads="1"/>
          </p:cNvSpPr>
          <p:nvPr/>
        </p:nvSpPr>
        <p:spPr bwMode="auto">
          <a:xfrm>
            <a:off x="457200" y="548680"/>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Importing Data</a:t>
            </a:r>
          </a:p>
        </p:txBody>
      </p:sp>
      <p:sp>
        <p:nvSpPr>
          <p:cNvPr id="24578" name="Text Box 2"/>
          <p:cNvSpPr txBox="1">
            <a:spLocks noChangeArrowheads="1"/>
          </p:cNvSpPr>
          <p:nvPr/>
        </p:nvSpPr>
        <p:spPr bwMode="auto">
          <a:xfrm>
            <a:off x="457200" y="1778993"/>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indent="-28257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US" sz="2800" dirty="0">
                <a:solidFill>
                  <a:srgbClr val="000000"/>
                </a:solidFill>
                <a:latin typeface="Georgia" pitchFamily="16" charset="0"/>
              </a:rPr>
              <a:t>First make sure your data is in an easy to read format such as space, tab or CSV</a:t>
            </a:r>
          </a:p>
          <a:p>
            <a:pPr>
              <a:spcBef>
                <a:spcPts val="300"/>
              </a:spcBef>
              <a:buClrTx/>
              <a:buFontTx/>
              <a:buNone/>
            </a:pPr>
            <a:r>
              <a:rPr lang="en-US" sz="2800" dirty="0">
                <a:solidFill>
                  <a:srgbClr val="000000"/>
                </a:solidFill>
                <a:latin typeface="Georgia" pitchFamily="16" charset="0"/>
              </a:rPr>
              <a:t>Use code:</a:t>
            </a:r>
          </a:p>
          <a:p>
            <a:pPr lvl="1">
              <a:spcBef>
                <a:spcPts val="300"/>
              </a:spcBef>
              <a:buClrTx/>
              <a:buFontTx/>
              <a:buNone/>
            </a:pPr>
            <a:r>
              <a:rPr lang="en-US" sz="2400" b="1" dirty="0">
                <a:solidFill>
                  <a:srgbClr val="438086"/>
                </a:solidFill>
                <a:latin typeface="Courier New" pitchFamily="49" charset="0"/>
              </a:rPr>
              <a:t>D &lt;- </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(“ozbmi2.txt”,header=TRUE)</a:t>
            </a:r>
          </a:p>
          <a:p>
            <a:pPr lvl="1">
              <a:spcBef>
                <a:spcPts val="300"/>
              </a:spcBef>
              <a:buClrTx/>
              <a:buFontTx/>
              <a:buNone/>
            </a:pPr>
            <a:r>
              <a:rPr lang="en-US" sz="2400" b="1" dirty="0">
                <a:solidFill>
                  <a:srgbClr val="438086"/>
                </a:solidFill>
                <a:latin typeface="Courier New" pitchFamily="49" charset="0"/>
              </a:rPr>
              <a:t>D &lt;-</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(“ozbmi2.txt”,na.strings=“-99”,header=TRUE)</a:t>
            </a:r>
          </a:p>
          <a:p>
            <a:pPr lvl="1">
              <a:spcBef>
                <a:spcPts val="300"/>
              </a:spcBef>
              <a:buClrTx/>
              <a:buFontTx/>
              <a:buNone/>
            </a:pPr>
            <a:r>
              <a:rPr lang="en-US" sz="2400" b="1" dirty="0">
                <a:solidFill>
                  <a:srgbClr val="438086"/>
                </a:solidFill>
                <a:latin typeface="Courier New" pitchFamily="49" charset="0"/>
              </a:rPr>
              <a:t>D &lt;- </a:t>
            </a:r>
            <a:r>
              <a:rPr lang="en-US" sz="2400" b="1" dirty="0" err="1">
                <a:solidFill>
                  <a:srgbClr val="438086"/>
                </a:solidFill>
                <a:latin typeface="Courier New" pitchFamily="49" charset="0"/>
              </a:rPr>
              <a:t>read.table</a:t>
            </a:r>
            <a:r>
              <a:rPr lang="en-US" sz="2400" b="1" dirty="0">
                <a:solidFill>
                  <a:srgbClr val="438086"/>
                </a:solidFill>
                <a:latin typeface="Courier New" pitchFamily="49" charset="0"/>
              </a:rPr>
              <a:t>(“ozbmi2.csv”, </a:t>
            </a:r>
            <a:r>
              <a:rPr lang="en-US" sz="2400" b="1" dirty="0" err="1">
                <a:solidFill>
                  <a:srgbClr val="438086"/>
                </a:solidFill>
                <a:latin typeface="Courier New" pitchFamily="49" charset="0"/>
              </a:rPr>
              <a:t>sep</a:t>
            </a:r>
            <a:r>
              <a:rPr lang="en-US" sz="2400" b="1" dirty="0">
                <a:solidFill>
                  <a:srgbClr val="438086"/>
                </a:solidFill>
                <a:latin typeface="Courier New" pitchFamily="49" charset="0"/>
              </a:rPr>
              <a:t>=“,”</a:t>
            </a:r>
          </a:p>
          <a:p>
            <a:pPr lvl="1">
              <a:spcBef>
                <a:spcPts val="300"/>
              </a:spcBef>
              <a:buClrTx/>
              <a:buFontTx/>
              <a:buNone/>
            </a:pPr>
            <a:r>
              <a:rPr lang="en-US" sz="2400" b="1" dirty="0">
                <a:solidFill>
                  <a:srgbClr val="438086"/>
                </a:solidFill>
                <a:latin typeface="Courier New" pitchFamily="49" charset="0"/>
              </a:rPr>
              <a:t>header=TRUE)</a:t>
            </a:r>
          </a:p>
          <a:p>
            <a:pPr lvl="1">
              <a:spcBef>
                <a:spcPts val="300"/>
              </a:spcBef>
              <a:buClrTx/>
              <a:buFontTx/>
              <a:buNone/>
            </a:pPr>
            <a:r>
              <a:rPr lang="en-US" sz="2000" b="1" dirty="0">
                <a:solidFill>
                  <a:srgbClr val="438086"/>
                </a:solidFill>
                <a:latin typeface="Courier New" pitchFamily="49" charset="0"/>
              </a:rPr>
              <a:t>D &lt;- read.csv(“ozbmi2.csv”, header=TRUE)</a:t>
            </a:r>
          </a:p>
          <a:p>
            <a:pPr lvl="1">
              <a:spcBef>
                <a:spcPts val="300"/>
              </a:spcBef>
              <a:buClrTx/>
              <a:buFontTx/>
              <a:buNone/>
            </a:pPr>
            <a:endParaRPr lang="en-US" sz="2000" dirty="0">
              <a:solidFill>
                <a:srgbClr val="438086"/>
              </a:solidFill>
              <a:latin typeface="Courier New" pitchFamily="49" charset="0"/>
            </a:endParaRPr>
          </a:p>
          <a:p>
            <a:pPr>
              <a:spcBef>
                <a:spcPts val="300"/>
              </a:spcBef>
              <a:buClrTx/>
              <a:buFontTx/>
              <a:buNone/>
            </a:pPr>
            <a:endParaRPr lang="en-US" sz="2000" dirty="0">
              <a:solidFill>
                <a:srgbClr val="438086"/>
              </a:solidFill>
              <a:latin typeface="Courier New" pitchFamily="49" charset="0"/>
            </a:endParaRPr>
          </a:p>
        </p:txBody>
      </p:sp>
    </p:spTree>
    <p:extLst>
      <p:ext uri="{BB962C8B-B14F-4D97-AF65-F5344CB8AC3E}">
        <p14:creationId xmlns:p14="http://schemas.microsoft.com/office/powerpoint/2010/main" val="2058458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601" name="Text Box 1"/>
          <p:cNvSpPr txBox="1">
            <a:spLocks noChangeArrowheads="1"/>
          </p:cNvSpPr>
          <p:nvPr/>
        </p:nvSpPr>
        <p:spPr bwMode="auto">
          <a:xfrm>
            <a:off x="457200"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Exporting Data</a:t>
            </a:r>
          </a:p>
        </p:txBody>
      </p:sp>
      <p:sp>
        <p:nvSpPr>
          <p:cNvPr id="25602" name="Text Box 2"/>
          <p:cNvSpPr txBox="1">
            <a:spLocks noChangeArrowheads="1"/>
          </p:cNvSpPr>
          <p:nvPr/>
        </p:nvSpPr>
        <p:spPr bwMode="auto">
          <a:xfrm>
            <a:off x="457200" y="1923009"/>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Tab delimited</a:t>
            </a:r>
          </a:p>
          <a:p>
            <a:pPr lvl="1">
              <a:spcBef>
                <a:spcPts val="300"/>
              </a:spcBef>
              <a:buClrTx/>
              <a:buFontTx/>
              <a:buNone/>
            </a:pPr>
            <a:r>
              <a:rPr lang="en-US" sz="2400" b="1" dirty="0" err="1">
                <a:solidFill>
                  <a:srgbClr val="438086"/>
                </a:solidFill>
                <a:latin typeface="Courier New" pitchFamily="49" charset="0"/>
              </a:rPr>
              <a:t>write.table</a:t>
            </a:r>
            <a:r>
              <a:rPr lang="en-US" sz="2400" b="1" dirty="0">
                <a:solidFill>
                  <a:srgbClr val="438086"/>
                </a:solidFill>
                <a:latin typeface="Courier New" pitchFamily="49" charset="0"/>
              </a:rPr>
              <a:t>(D, “newdata.txt”,</a:t>
            </a:r>
            <a:r>
              <a:rPr lang="en-US" sz="2400" b="1" dirty="0" err="1">
                <a:solidFill>
                  <a:srgbClr val="438086"/>
                </a:solidFill>
                <a:latin typeface="Courier New" pitchFamily="49" charset="0"/>
              </a:rPr>
              <a:t>sep</a:t>
            </a:r>
            <a:r>
              <a:rPr lang="en-US" sz="2400" b="1" dirty="0">
                <a:solidFill>
                  <a:srgbClr val="438086"/>
                </a:solidFill>
                <a:latin typeface="Courier New" pitchFamily="49" charset="0"/>
              </a:rPr>
              <a:t>=“\t”)</a:t>
            </a:r>
          </a:p>
          <a:p>
            <a:pPr lvl="1">
              <a:spcBef>
                <a:spcPts val="300"/>
              </a:spcBef>
              <a:buClrTx/>
              <a:buFontTx/>
              <a:buNone/>
            </a:pPr>
            <a:endParaRPr lang="en-US" sz="2400" b="1" dirty="0">
              <a:solidFill>
                <a:srgbClr val="438086"/>
              </a:solidFill>
              <a:latin typeface="Courier New" pitchFamily="49" charset="0"/>
            </a:endParaRPr>
          </a:p>
          <a:p>
            <a:pPr lvl="1">
              <a:spcBef>
                <a:spcPts val="300"/>
              </a:spcBef>
              <a:buClrTx/>
              <a:buFontTx/>
              <a:buNone/>
            </a:pPr>
            <a:endParaRPr lang="en-US" sz="2400" b="1" dirty="0">
              <a:solidFill>
                <a:srgbClr val="438086"/>
              </a:solidFill>
              <a:latin typeface="Courier New" pitchFamily="49" charset="0"/>
            </a:endParaRPr>
          </a:p>
          <a:p>
            <a:pPr lvl="1">
              <a:spcBef>
                <a:spcPts val="300"/>
              </a:spcBef>
              <a:buClrTx/>
              <a:buFontTx/>
              <a:buNone/>
            </a:pPr>
            <a:r>
              <a:rPr lang="en-AU" sz="2800" dirty="0">
                <a:solidFill>
                  <a:srgbClr val="000000"/>
                </a:solidFill>
                <a:latin typeface="Georgia" pitchFamily="16" charset="0"/>
              </a:rPr>
              <a:t>To </a:t>
            </a:r>
            <a:r>
              <a:rPr lang="en-AU" sz="2800" dirty="0" err="1">
                <a:solidFill>
                  <a:srgbClr val="000000"/>
                </a:solidFill>
                <a:latin typeface="Georgia" pitchFamily="16" charset="0"/>
              </a:rPr>
              <a:t>xls</a:t>
            </a:r>
            <a:endParaRPr lang="en-AU" sz="2800" dirty="0">
              <a:solidFill>
                <a:srgbClr val="000000"/>
              </a:solidFill>
              <a:latin typeface="Georgia" pitchFamily="16" charset="0"/>
            </a:endParaRPr>
          </a:p>
          <a:p>
            <a:pPr lvl="1">
              <a:spcBef>
                <a:spcPts val="300"/>
              </a:spcBef>
              <a:buClrTx/>
              <a:buFontTx/>
              <a:buNone/>
            </a:pPr>
            <a:endParaRPr lang="en-US" sz="2400" b="1" dirty="0">
              <a:solidFill>
                <a:srgbClr val="438086"/>
              </a:solidFill>
              <a:latin typeface="Courier New" pitchFamily="49" charset="0"/>
            </a:endParaRPr>
          </a:p>
          <a:p>
            <a:pPr lvl="1">
              <a:spcBef>
                <a:spcPts val="300"/>
              </a:spcBef>
              <a:buClrTx/>
              <a:buFontTx/>
              <a:buNone/>
            </a:pPr>
            <a:r>
              <a:rPr lang="en-AU" sz="2800" b="1" dirty="0">
                <a:solidFill>
                  <a:srgbClr val="438086"/>
                </a:solidFill>
                <a:latin typeface="Courier New" pitchFamily="49" charset="0"/>
                <a:cs typeface="Courier New" pitchFamily="49" charset="0"/>
              </a:rPr>
              <a:t>	library(</a:t>
            </a:r>
            <a:r>
              <a:rPr lang="en-AU" sz="2800" b="1" dirty="0" err="1">
                <a:solidFill>
                  <a:srgbClr val="438086"/>
                </a:solidFill>
                <a:latin typeface="Courier New" pitchFamily="49" charset="0"/>
                <a:cs typeface="Courier New" pitchFamily="49" charset="0"/>
              </a:rPr>
              <a:t>xlsReadWrite</a:t>
            </a:r>
            <a:r>
              <a:rPr lang="en-AU" sz="2800" b="1" dirty="0">
                <a:solidFill>
                  <a:srgbClr val="438086"/>
                </a:solidFill>
                <a:latin typeface="Courier New" pitchFamily="49" charset="0"/>
                <a:cs typeface="Courier New" pitchFamily="49" charset="0"/>
              </a:rPr>
              <a:t>)</a:t>
            </a:r>
            <a:br>
              <a:rPr lang="en-AU" sz="2800" b="1" dirty="0">
                <a:solidFill>
                  <a:srgbClr val="438086"/>
                </a:solidFill>
                <a:latin typeface="Courier New" pitchFamily="49" charset="0"/>
                <a:cs typeface="Courier New" pitchFamily="49" charset="0"/>
              </a:rPr>
            </a:br>
            <a:r>
              <a:rPr lang="en-AU" sz="2800" b="1" dirty="0">
                <a:solidFill>
                  <a:srgbClr val="438086"/>
                </a:solidFill>
                <a:latin typeface="Courier New" pitchFamily="49" charset="0"/>
                <a:cs typeface="Courier New" pitchFamily="49" charset="0"/>
              </a:rPr>
              <a:t>write.xls(D, “newdata.xls") </a:t>
            </a:r>
          </a:p>
        </p:txBody>
      </p:sp>
    </p:spTree>
    <p:extLst>
      <p:ext uri="{BB962C8B-B14F-4D97-AF65-F5344CB8AC3E}">
        <p14:creationId xmlns:p14="http://schemas.microsoft.com/office/powerpoint/2010/main" val="2357653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625" name="Text Box 1"/>
          <p:cNvSpPr txBox="1">
            <a:spLocks noChangeArrowheads="1"/>
          </p:cNvSpPr>
          <p:nvPr/>
        </p:nvSpPr>
        <p:spPr bwMode="auto">
          <a:xfrm>
            <a:off x="457200"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Checking data</a:t>
            </a:r>
          </a:p>
        </p:txBody>
      </p:sp>
      <p:sp>
        <p:nvSpPr>
          <p:cNvPr id="26626" name="Text Box 2"/>
          <p:cNvSpPr txBox="1">
            <a:spLocks noChangeArrowheads="1"/>
          </p:cNvSpPr>
          <p:nvPr/>
        </p:nvSpPr>
        <p:spPr bwMode="auto">
          <a:xfrm>
            <a:off x="468313" y="2023021"/>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#list the variables in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names(D)</a:t>
            </a:r>
          </a:p>
          <a:p>
            <a:pPr>
              <a:spcBef>
                <a:spcPts val="300"/>
              </a:spcBef>
              <a:buClrTx/>
              <a:buFontTx/>
              <a:buNone/>
            </a:pPr>
            <a:r>
              <a:rPr lang="en-AU" sz="2800" dirty="0">
                <a:solidFill>
                  <a:srgbClr val="000000"/>
                </a:solidFill>
                <a:latin typeface="Georgia" pitchFamily="16" charset="0"/>
              </a:rPr>
              <a:t># dimensions of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dim(D)</a:t>
            </a:r>
          </a:p>
          <a:p>
            <a:pPr>
              <a:spcBef>
                <a:spcPts val="300"/>
              </a:spcBef>
              <a:buClrTx/>
              <a:buFontTx/>
              <a:buNone/>
            </a:pPr>
            <a:r>
              <a:rPr lang="en-AU" sz="2800" dirty="0">
                <a:solidFill>
                  <a:srgbClr val="000000"/>
                </a:solidFill>
                <a:latin typeface="Georgia" pitchFamily="16" charset="0"/>
              </a:rPr>
              <a:t># print the first 10 rows of D</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head(D, n=10)</a:t>
            </a:r>
          </a:p>
          <a:p>
            <a:pPr>
              <a:spcBef>
                <a:spcPts val="300"/>
              </a:spcBef>
              <a:buClrTx/>
              <a:buFontTx/>
              <a:buNone/>
            </a:pPr>
            <a:r>
              <a:rPr lang="en-AU" sz="2800" dirty="0">
                <a:solidFill>
                  <a:srgbClr val="000000"/>
                </a:solidFill>
                <a:latin typeface="Georgia" pitchFamily="16" charset="0"/>
              </a:rPr>
              <a:t>#referring to variables in D</a:t>
            </a:r>
          </a:p>
          <a:p>
            <a:pPr>
              <a:spcBef>
                <a:spcPts val="300"/>
              </a:spcBef>
              <a:buClrTx/>
              <a:buFontTx/>
              <a:buNone/>
            </a:pPr>
            <a:r>
              <a:rPr lang="en-US" sz="2400" dirty="0">
                <a:solidFill>
                  <a:srgbClr val="000000"/>
                </a:solidFill>
                <a:latin typeface="Georgia" pitchFamily="16" charset="0"/>
              </a:rPr>
              <a:t>	#format is </a:t>
            </a:r>
            <a:r>
              <a:rPr lang="en-US" sz="2400" dirty="0" err="1">
                <a:solidFill>
                  <a:srgbClr val="000000"/>
                </a:solidFill>
                <a:latin typeface="Georgia" pitchFamily="16" charset="0"/>
              </a:rPr>
              <a:t>Object$variable</a:t>
            </a:r>
            <a:endParaRPr lang="en-US" sz="2400" dirty="0">
              <a:solidFill>
                <a:srgbClr val="000000"/>
              </a:solidFill>
              <a:latin typeface="Georgia" pitchFamily="16" charset="0"/>
            </a:endParaRPr>
          </a:p>
          <a:p>
            <a:pPr lvl="1">
              <a:spcBef>
                <a:spcPts val="300"/>
              </a:spcBef>
              <a:buClrTx/>
              <a:buFontTx/>
              <a:buNone/>
            </a:pPr>
            <a:r>
              <a:rPr lang="en-US" sz="2800" b="1" dirty="0">
                <a:solidFill>
                  <a:srgbClr val="438086"/>
                </a:solidFill>
                <a:latin typeface="Courier New" pitchFamily="49" charset="0"/>
              </a:rPr>
              <a:t>	head(</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 n=10)</a:t>
            </a:r>
          </a:p>
          <a:p>
            <a:pPr lvl="1">
              <a:spcBef>
                <a:spcPts val="300"/>
              </a:spcBef>
              <a:buClrTx/>
              <a:buFontTx/>
              <a:buNone/>
            </a:pPr>
            <a:endParaRPr lang="en-US" sz="2800" b="1" dirty="0">
              <a:solidFill>
                <a:srgbClr val="438086"/>
              </a:solidFill>
              <a:latin typeface="Courier New" pitchFamily="49" charset="0"/>
            </a:endParaRPr>
          </a:p>
          <a:p>
            <a:pPr lvl="1">
              <a:spcBef>
                <a:spcPts val="300"/>
              </a:spcBef>
              <a:buClrTx/>
              <a:buFontTx/>
              <a:buNone/>
            </a:pPr>
            <a:endParaRPr lang="en-US" sz="2800" b="1" dirty="0">
              <a:solidFill>
                <a:srgbClr val="438086"/>
              </a:solidFill>
              <a:latin typeface="Courier New" pitchFamily="49" charset="0"/>
            </a:endParaRPr>
          </a:p>
        </p:txBody>
      </p:sp>
    </p:spTree>
    <p:extLst>
      <p:ext uri="{BB962C8B-B14F-4D97-AF65-F5344CB8AC3E}">
        <p14:creationId xmlns:p14="http://schemas.microsoft.com/office/powerpoint/2010/main" val="3228566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649" name="Text Box 1"/>
          <p:cNvSpPr txBox="1">
            <a:spLocks noChangeArrowheads="1"/>
          </p:cNvSpPr>
          <p:nvPr/>
        </p:nvSpPr>
        <p:spPr bwMode="auto">
          <a:xfrm>
            <a:off x="457200" y="6206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Basic Manipulation</a:t>
            </a:r>
          </a:p>
        </p:txBody>
      </p:sp>
      <p:sp>
        <p:nvSpPr>
          <p:cNvPr id="27650" name="Text Box 2"/>
          <p:cNvSpPr txBox="1">
            <a:spLocks noChangeArrowheads="1"/>
          </p:cNvSpPr>
          <p:nvPr/>
        </p:nvSpPr>
        <p:spPr bwMode="auto">
          <a:xfrm>
            <a:off x="468313" y="1951013"/>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#You can make new variables within an existing object </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D$newage</a:t>
            </a:r>
            <a:r>
              <a:rPr lang="en-US" sz="2800" b="1" dirty="0">
                <a:solidFill>
                  <a:srgbClr val="438086"/>
                </a:solidFill>
                <a:latin typeface="Courier New" pitchFamily="49" charset="0"/>
              </a:rPr>
              <a:t>&lt;-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*100</a:t>
            </a:r>
          </a:p>
          <a:p>
            <a:pPr>
              <a:spcBef>
                <a:spcPts val="300"/>
              </a:spcBef>
              <a:buClrTx/>
              <a:buFontTx/>
              <a:buNone/>
            </a:pPr>
            <a:r>
              <a:rPr lang="en-AU" sz="2800" dirty="0">
                <a:solidFill>
                  <a:srgbClr val="000000"/>
                </a:solidFill>
                <a:latin typeface="Georgia" pitchFamily="16" charset="0"/>
              </a:rPr>
              <a:t>#Or overwrite a variable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&lt;- </a:t>
            </a:r>
            <a:r>
              <a:rPr lang="en-US" sz="2800" b="1" dirty="0" err="1">
                <a:solidFill>
                  <a:srgbClr val="438086"/>
                </a:solidFill>
                <a:latin typeface="Courier New" pitchFamily="49" charset="0"/>
              </a:rPr>
              <a:t>D$age</a:t>
            </a:r>
            <a:r>
              <a:rPr lang="en-US" sz="2800" b="1" dirty="0">
                <a:solidFill>
                  <a:srgbClr val="438086"/>
                </a:solidFill>
                <a:latin typeface="Courier New" pitchFamily="49" charset="0"/>
              </a:rPr>
              <a:t>*100</a:t>
            </a:r>
          </a:p>
          <a:p>
            <a:pPr>
              <a:spcBef>
                <a:spcPts val="300"/>
              </a:spcBef>
              <a:buClrTx/>
              <a:buFontTx/>
              <a:buNone/>
            </a:pPr>
            <a:r>
              <a:rPr lang="en-AU" sz="2800" dirty="0">
                <a:solidFill>
                  <a:srgbClr val="000000"/>
                </a:solidFill>
                <a:latin typeface="Georgia" pitchFamily="16" charset="0"/>
              </a:rPr>
              <a:t>#Or recode a variable</a:t>
            </a:r>
          </a:p>
          <a:p>
            <a:pPr lvl="1">
              <a:spcBef>
                <a:spcPts val="300"/>
              </a:spcBef>
              <a:buClrTx/>
              <a:buFontTx/>
              <a:buNone/>
            </a:pPr>
            <a:r>
              <a:rPr lang="en-US" sz="2800" b="1" dirty="0">
                <a:solidFill>
                  <a:srgbClr val="438086"/>
                </a:solidFill>
                <a:latin typeface="Courier New" pitchFamily="49" charset="0"/>
              </a:rPr>
              <a:t>	#</a:t>
            </a:r>
            <a:r>
              <a:rPr lang="en-AU" sz="2800" b="1" dirty="0" err="1">
                <a:solidFill>
                  <a:srgbClr val="438086"/>
                </a:solidFill>
                <a:latin typeface="Courier New" pitchFamily="49" charset="0"/>
                <a:cs typeface="Courier New" pitchFamily="49" charset="0"/>
              </a:rPr>
              <a:t>D$catage</a:t>
            </a:r>
            <a:r>
              <a:rPr lang="en-AU" sz="2800" b="1" dirty="0">
                <a:solidFill>
                  <a:srgbClr val="438086"/>
                </a:solidFill>
                <a:latin typeface="Courier New" pitchFamily="49" charset="0"/>
                <a:cs typeface="Courier New" pitchFamily="49" charset="0"/>
              </a:rPr>
              <a:t> &lt;- </a:t>
            </a:r>
            <a:r>
              <a:rPr lang="en-AU" sz="2800" b="1" dirty="0" err="1">
                <a:solidFill>
                  <a:srgbClr val="438086"/>
                </a:solidFill>
                <a:latin typeface="Courier New" pitchFamily="49" charset="0"/>
                <a:cs typeface="Courier New" pitchFamily="49" charset="0"/>
              </a:rPr>
              <a:t>ifelse</a:t>
            </a:r>
            <a:r>
              <a:rPr lang="en-AU" sz="2800" b="1" dirty="0">
                <a:solidFill>
                  <a:srgbClr val="438086"/>
                </a:solidFill>
                <a:latin typeface="Courier New" pitchFamily="49" charset="0"/>
                <a:cs typeface="Courier New" pitchFamily="49" charset="0"/>
              </a:rPr>
              <a:t>(</a:t>
            </a:r>
            <a:r>
              <a:rPr lang="en-AU" sz="2800" b="1" dirty="0" err="1">
                <a:solidFill>
                  <a:srgbClr val="438086"/>
                </a:solidFill>
                <a:latin typeface="Courier New" pitchFamily="49" charset="0"/>
                <a:cs typeface="Courier New" pitchFamily="49" charset="0"/>
              </a:rPr>
              <a:t>D$age</a:t>
            </a:r>
            <a:r>
              <a:rPr lang="en-AU" sz="2800" b="1" dirty="0">
                <a:solidFill>
                  <a:srgbClr val="438086"/>
                </a:solidFill>
                <a:latin typeface="Courier New" pitchFamily="49" charset="0"/>
                <a:cs typeface="Courier New" pitchFamily="49" charset="0"/>
              </a:rPr>
              <a:t> &gt; 30, </a:t>
            </a:r>
            <a:br>
              <a:rPr lang="en-AU" sz="2800" b="1" dirty="0">
                <a:solidFill>
                  <a:srgbClr val="438086"/>
                </a:solidFill>
                <a:latin typeface="Courier New" pitchFamily="49" charset="0"/>
                <a:cs typeface="Courier New" pitchFamily="49" charset="0"/>
              </a:rPr>
            </a:br>
            <a:r>
              <a:rPr lang="en-AU" sz="2800" b="1" dirty="0">
                <a:solidFill>
                  <a:srgbClr val="438086"/>
                </a:solidFill>
                <a:latin typeface="Courier New" pitchFamily="49" charset="0"/>
                <a:cs typeface="Courier New" pitchFamily="49" charset="0"/>
              </a:rPr>
              <a:t>c("older"), c("younger"))</a:t>
            </a:r>
            <a:r>
              <a:rPr lang="en-AU" sz="2800" dirty="0">
                <a:solidFill>
                  <a:srgbClr val="438086"/>
                </a:solidFill>
                <a:latin typeface="Georgia" pitchFamily="16" charset="0"/>
              </a:rPr>
              <a:t> </a:t>
            </a:r>
          </a:p>
          <a:p>
            <a:pPr lvl="1">
              <a:spcBef>
                <a:spcPts val="300"/>
              </a:spcBef>
              <a:buClrTx/>
              <a:buFontTx/>
              <a:buNone/>
            </a:pPr>
            <a:endParaRPr lang="en-AU" sz="2800" dirty="0">
              <a:solidFill>
                <a:srgbClr val="438086"/>
              </a:solidFill>
              <a:latin typeface="Georgia" pitchFamily="16" charset="0"/>
            </a:endParaRPr>
          </a:p>
        </p:txBody>
      </p:sp>
    </p:spTree>
    <p:extLst>
      <p:ext uri="{BB962C8B-B14F-4D97-AF65-F5344CB8AC3E}">
        <p14:creationId xmlns:p14="http://schemas.microsoft.com/office/powerpoint/2010/main" val="520005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673"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Checking data</a:t>
            </a:r>
          </a:p>
        </p:txBody>
      </p:sp>
      <p:sp>
        <p:nvSpPr>
          <p:cNvPr id="28674" name="Text Box 2"/>
          <p:cNvSpPr txBox="1">
            <a:spLocks noChangeArrowheads="1"/>
          </p:cNvSpPr>
          <p:nvPr/>
        </p:nvSpPr>
        <p:spPr bwMode="auto">
          <a:xfrm>
            <a:off x="468313" y="2349500"/>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a:solidFill>
                  <a:srgbClr val="000000"/>
                </a:solidFill>
                <a:latin typeface="Georgia" pitchFamily="16" charset="0"/>
              </a:rPr>
              <a:t>#Mean and variance</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mean(D$age</a:t>
            </a:r>
            <a:r>
              <a:rPr lang="en-US" sz="2800" b="1">
                <a:solidFill>
                  <a:srgbClr val="438086"/>
                </a:solidFill>
                <a:latin typeface="Courier New" pitchFamily="49" charset="0"/>
                <a:cs typeface="Courier New" pitchFamily="49" charset="0"/>
              </a:rPr>
              <a:t>,</a:t>
            </a:r>
            <a:r>
              <a:rPr lang="en-AU" sz="2800" b="1">
                <a:solidFill>
                  <a:srgbClr val="438086"/>
                </a:solidFill>
                <a:latin typeface="Courier New" pitchFamily="49" charset="0"/>
                <a:cs typeface="Courier New" pitchFamily="49" charset="0"/>
              </a:rPr>
              <a:t> na.rm =TRUE</a:t>
            </a:r>
            <a:r>
              <a:rPr lang="en-US" sz="2800" b="1">
                <a:solidFill>
                  <a:srgbClr val="438086"/>
                </a:solidFill>
                <a:latin typeface="Courier New" pitchFamily="49" charset="0"/>
              </a:rPr>
              <a:t>)</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var(D$age</a:t>
            </a:r>
            <a:r>
              <a:rPr lang="en-US" sz="2800" b="1">
                <a:solidFill>
                  <a:srgbClr val="438086"/>
                </a:solidFill>
                <a:latin typeface="Courier New" pitchFamily="49" charset="0"/>
                <a:cs typeface="Courier New" pitchFamily="49" charset="0"/>
              </a:rPr>
              <a:t> ,</a:t>
            </a:r>
            <a:r>
              <a:rPr lang="en-AU" sz="2800" b="1">
                <a:solidFill>
                  <a:srgbClr val="438086"/>
                </a:solidFill>
                <a:latin typeface="Courier New" pitchFamily="49" charset="0"/>
                <a:cs typeface="Courier New" pitchFamily="49" charset="0"/>
              </a:rPr>
              <a:t> na.rm =TRUE</a:t>
            </a:r>
            <a:r>
              <a:rPr lang="en-US" sz="2800" b="1">
                <a:solidFill>
                  <a:srgbClr val="438086"/>
                </a:solidFill>
                <a:latin typeface="Courier New" pitchFamily="49" charset="0"/>
              </a:rPr>
              <a:t>)</a:t>
            </a:r>
          </a:p>
          <a:p>
            <a:pPr>
              <a:spcBef>
                <a:spcPts val="300"/>
              </a:spcBef>
              <a:buClrTx/>
              <a:buFontTx/>
              <a:buNone/>
            </a:pPr>
            <a:r>
              <a:rPr lang="en-AU" sz="2800">
                <a:solidFill>
                  <a:srgbClr val="000000"/>
                </a:solidFill>
                <a:latin typeface="Georgia" pitchFamily="16" charset="0"/>
              </a:rPr>
              <a:t>#For a number of variables</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lapply(D, mean, na.rm=TRUE) </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sapply(D, mean, na.rm=TRUE) </a:t>
            </a:r>
          </a:p>
          <a:p>
            <a:pPr lvl="1">
              <a:spcBef>
                <a:spcPts val="300"/>
              </a:spcBef>
              <a:buClrTx/>
              <a:buFontTx/>
              <a:buNone/>
            </a:pPr>
            <a:endParaRPr lang="en-US" sz="2800" b="1">
              <a:solidFill>
                <a:srgbClr val="438086"/>
              </a:solidFill>
              <a:latin typeface="Courier New" pitchFamily="49" charset="0"/>
            </a:endParaRPr>
          </a:p>
        </p:txBody>
      </p:sp>
    </p:spTree>
    <p:extLst>
      <p:ext uri="{BB962C8B-B14F-4D97-AF65-F5344CB8AC3E}">
        <p14:creationId xmlns:p14="http://schemas.microsoft.com/office/powerpoint/2010/main" val="941584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769"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Checking data</a:t>
            </a:r>
          </a:p>
        </p:txBody>
      </p:sp>
      <p:sp>
        <p:nvSpPr>
          <p:cNvPr id="32770" name="Text Box 2"/>
          <p:cNvSpPr txBox="1">
            <a:spLocks noChangeArrowheads="1"/>
          </p:cNvSpPr>
          <p:nvPr/>
        </p:nvSpPr>
        <p:spPr bwMode="auto">
          <a:xfrm>
            <a:off x="468313" y="2349500"/>
            <a:ext cx="82169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a:solidFill>
                  <a:srgbClr val="000000"/>
                </a:solidFill>
                <a:latin typeface="Georgia" pitchFamily="16" charset="0"/>
              </a:rPr>
              <a:t>A bit more info</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summary(D$age)</a:t>
            </a:r>
          </a:p>
          <a:p>
            <a:pPr lvl="1">
              <a:spcBef>
                <a:spcPts val="300"/>
              </a:spcBef>
              <a:buClrTx/>
              <a:buFontTx/>
              <a:buNone/>
            </a:pPr>
            <a:r>
              <a:rPr lang="en-US" sz="2800" b="1">
                <a:solidFill>
                  <a:srgbClr val="438086"/>
                </a:solidFill>
                <a:latin typeface="Courier New" pitchFamily="49" charset="0"/>
              </a:rPr>
              <a:t>	summary(D$age[which(D$agecat==1)])</a:t>
            </a:r>
          </a:p>
          <a:p>
            <a:pPr>
              <a:spcBef>
                <a:spcPts val="300"/>
              </a:spcBef>
              <a:buClrTx/>
              <a:buFontTx/>
              <a:buNone/>
            </a:pPr>
            <a:r>
              <a:rPr lang="en-AU" sz="2800">
                <a:solidFill>
                  <a:srgbClr val="000000"/>
                </a:solidFill>
                <a:latin typeface="Georgia" pitchFamily="16" charset="0"/>
              </a:rPr>
              <a:t>What about a categorical variable</a:t>
            </a:r>
          </a:p>
          <a:p>
            <a:pPr lvl="1">
              <a:spcBef>
                <a:spcPts val="300"/>
              </a:spcBef>
              <a:buClrTx/>
              <a:buFontTx/>
              <a:buNone/>
            </a:pPr>
            <a:r>
              <a:rPr lang="en-US" sz="2400" b="1">
                <a:solidFill>
                  <a:srgbClr val="438086"/>
                </a:solidFill>
                <a:latin typeface="Courier New" pitchFamily="49" charset="0"/>
              </a:rPr>
              <a:t>	</a:t>
            </a:r>
            <a:r>
              <a:rPr lang="en-US" sz="2800" b="1">
                <a:solidFill>
                  <a:srgbClr val="438086"/>
                </a:solidFill>
                <a:latin typeface="Courier New" pitchFamily="49" charset="0"/>
              </a:rPr>
              <a:t>table(D$agecat)</a:t>
            </a:r>
          </a:p>
          <a:p>
            <a:pPr lvl="1">
              <a:spcBef>
                <a:spcPts val="300"/>
              </a:spcBef>
              <a:buClrTx/>
              <a:buFontTx/>
              <a:buNone/>
            </a:pPr>
            <a:r>
              <a:rPr lang="en-US" sz="2800" b="1">
                <a:solidFill>
                  <a:srgbClr val="438086"/>
                </a:solidFill>
                <a:latin typeface="Courier New" pitchFamily="49" charset="0"/>
              </a:rPr>
              <a:t>	table(D$agecat,D$zyg)</a:t>
            </a:r>
          </a:p>
          <a:p>
            <a:pPr lvl="1">
              <a:spcBef>
                <a:spcPts val="300"/>
              </a:spcBef>
              <a:buClrTx/>
              <a:buFontTx/>
              <a:buNone/>
            </a:pPr>
            <a:endParaRPr lang="en-US" sz="2800" b="1">
              <a:solidFill>
                <a:srgbClr val="438086"/>
              </a:solidFill>
              <a:latin typeface="Courier New" pitchFamily="49" charset="0"/>
            </a:endParaRPr>
          </a:p>
          <a:p>
            <a:pPr lvl="1">
              <a:spcBef>
                <a:spcPts val="300"/>
              </a:spcBef>
              <a:buClrTx/>
              <a:buFontTx/>
              <a:buNone/>
            </a:pPr>
            <a:endParaRPr lang="en-US" sz="2800" b="1">
              <a:solidFill>
                <a:srgbClr val="438086"/>
              </a:solidFill>
              <a:latin typeface="Courier New" pitchFamily="49" charset="0"/>
            </a:endParaRPr>
          </a:p>
        </p:txBody>
      </p:sp>
    </p:spTree>
    <p:extLst>
      <p:ext uri="{BB962C8B-B14F-4D97-AF65-F5344CB8AC3E}">
        <p14:creationId xmlns:p14="http://schemas.microsoft.com/office/powerpoint/2010/main" val="2745646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817" name="Text Box 1"/>
          <p:cNvSpPr txBox="1">
            <a:spLocks noChangeArrowheads="1"/>
          </p:cNvSpPr>
          <p:nvPr/>
        </p:nvSpPr>
        <p:spPr bwMode="auto">
          <a:xfrm>
            <a:off x="457200" y="764704"/>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Some basic analysis</a:t>
            </a:r>
          </a:p>
        </p:txBody>
      </p:sp>
      <p:sp>
        <p:nvSpPr>
          <p:cNvPr id="34818" name="Text Box 2"/>
          <p:cNvSpPr txBox="1">
            <a:spLocks noChangeArrowheads="1"/>
          </p:cNvSpPr>
          <p:nvPr/>
        </p:nvSpPr>
        <p:spPr bwMode="auto">
          <a:xfrm>
            <a:off x="457200" y="1995017"/>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dirty="0">
                <a:solidFill>
                  <a:srgbClr val="000000"/>
                </a:solidFill>
                <a:latin typeface="Georgia" pitchFamily="16" charset="0"/>
              </a:rPr>
              <a:t>typing D$ is getting annoying so we can attach the data</a:t>
            </a:r>
          </a:p>
          <a:p>
            <a:pPr lvl="1">
              <a:spcBef>
                <a:spcPts val="300"/>
              </a:spcBef>
              <a:buClrTx/>
              <a:buFontTx/>
              <a:buNone/>
            </a:pPr>
            <a:r>
              <a:rPr lang="en-US" sz="2400" b="1" dirty="0">
                <a:solidFill>
                  <a:srgbClr val="438086"/>
                </a:solidFill>
                <a:latin typeface="Courier New" pitchFamily="49" charset="0"/>
              </a:rPr>
              <a:t>	</a:t>
            </a:r>
            <a:r>
              <a:rPr lang="en-US" sz="2800" b="1" dirty="0">
                <a:solidFill>
                  <a:srgbClr val="438086"/>
                </a:solidFill>
                <a:latin typeface="Courier New" pitchFamily="49" charset="0"/>
              </a:rPr>
              <a:t>attach(D)</a:t>
            </a:r>
          </a:p>
          <a:p>
            <a:pPr lvl="1">
              <a:spcBef>
                <a:spcPts val="300"/>
              </a:spcBef>
              <a:buClrTx/>
              <a:buFontTx/>
              <a:buNone/>
            </a:pPr>
            <a:r>
              <a:rPr lang="en-US" sz="2800" b="1" dirty="0">
                <a:solidFill>
                  <a:srgbClr val="438086"/>
                </a:solidFill>
                <a:latin typeface="Courier New" pitchFamily="49" charset="0"/>
              </a:rPr>
              <a:t>	table(</a:t>
            </a:r>
            <a:r>
              <a:rPr lang="en-US" sz="2800" b="1" dirty="0" err="1">
                <a:solidFill>
                  <a:srgbClr val="438086"/>
                </a:solidFill>
                <a:latin typeface="Courier New" pitchFamily="49" charset="0"/>
              </a:rPr>
              <a:t>agecat,zyg</a:t>
            </a:r>
            <a:r>
              <a:rPr lang="en-US" sz="2800" b="1" dirty="0">
                <a:solidFill>
                  <a:srgbClr val="438086"/>
                </a:solidFill>
                <a:latin typeface="Courier New" pitchFamily="49" charset="0"/>
              </a:rPr>
              <a:t>)</a:t>
            </a:r>
          </a:p>
          <a:p>
            <a:pPr lvl="1">
              <a:spcBef>
                <a:spcPts val="300"/>
              </a:spcBef>
              <a:buClrTx/>
              <a:buFontTx/>
              <a:buNone/>
            </a:pPr>
            <a:r>
              <a:rPr lang="en-US" sz="2000" b="1" dirty="0">
                <a:solidFill>
                  <a:srgbClr val="438086"/>
                </a:solidFill>
                <a:latin typeface="Courier New" pitchFamily="49" charset="0"/>
              </a:rPr>
              <a:t>	#</a:t>
            </a:r>
            <a:r>
              <a:rPr lang="en-US" sz="2800" b="1" dirty="0">
                <a:solidFill>
                  <a:srgbClr val="438086"/>
                </a:solidFill>
                <a:latin typeface="Courier New" pitchFamily="49" charset="0"/>
              </a:rPr>
              <a:t>detach(D)</a:t>
            </a:r>
          </a:p>
          <a:p>
            <a:pPr lvl="1">
              <a:spcBef>
                <a:spcPts val="300"/>
              </a:spcBef>
              <a:buClrTx/>
              <a:buFontTx/>
              <a:buNone/>
            </a:pPr>
            <a:r>
              <a:rPr lang="en-AU" sz="2800" dirty="0">
                <a:solidFill>
                  <a:srgbClr val="000000"/>
                </a:solidFill>
                <a:latin typeface="Georgia" pitchFamily="16" charset="0"/>
              </a:rPr>
              <a:t>Correlations anyone?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cor</a:t>
            </a:r>
            <a:r>
              <a:rPr lang="en-US" sz="2800" b="1" dirty="0">
                <a:solidFill>
                  <a:srgbClr val="438086"/>
                </a:solidFill>
                <a:latin typeface="Courier New" pitchFamily="49" charset="0"/>
              </a:rPr>
              <a:t>(wt1,bmi1, use="complete")</a:t>
            </a:r>
          </a:p>
          <a:p>
            <a:pPr lvl="1">
              <a:spcBef>
                <a:spcPts val="300"/>
              </a:spcBef>
              <a:buClrTx/>
              <a:buFontTx/>
              <a:buNone/>
            </a:pPr>
            <a:r>
              <a:rPr lang="en-US" sz="2800" b="1" dirty="0">
                <a:solidFill>
                  <a:srgbClr val="438086"/>
                </a:solidFill>
                <a:latin typeface="Courier New" pitchFamily="49" charset="0"/>
              </a:rPr>
              <a:t>	</a:t>
            </a:r>
            <a:r>
              <a:rPr lang="en-US" sz="2800" b="1" dirty="0" err="1">
                <a:solidFill>
                  <a:srgbClr val="438086"/>
                </a:solidFill>
                <a:latin typeface="Courier New" pitchFamily="49" charset="0"/>
              </a:rPr>
              <a:t>cor</a:t>
            </a:r>
            <a:r>
              <a:rPr lang="en-US" sz="2800" b="1" dirty="0">
                <a:solidFill>
                  <a:srgbClr val="438086"/>
                </a:solidFill>
                <a:latin typeface="Courier New" pitchFamily="49" charset="0"/>
              </a:rPr>
              <a:t>(ht1,bmi1, use="complete")</a:t>
            </a:r>
          </a:p>
        </p:txBody>
      </p:sp>
    </p:spTree>
    <p:extLst>
      <p:ext uri="{BB962C8B-B14F-4D97-AF65-F5344CB8AC3E}">
        <p14:creationId xmlns:p14="http://schemas.microsoft.com/office/powerpoint/2010/main" val="1421856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Morning sessions</a:t>
            </a:r>
          </a:p>
        </p:txBody>
      </p:sp>
      <p:sp>
        <p:nvSpPr>
          <p:cNvPr id="6" name="Content Placeholder 5"/>
          <p:cNvSpPr>
            <a:spLocks noGrp="1"/>
          </p:cNvSpPr>
          <p:nvPr>
            <p:ph idx="1"/>
          </p:nvPr>
        </p:nvSpPr>
        <p:spPr>
          <a:xfrm>
            <a:off x="457200" y="1456184"/>
            <a:ext cx="8229600" cy="4525963"/>
          </a:xfrm>
        </p:spPr>
        <p:txBody>
          <a:bodyPr/>
          <a:lstStyle/>
          <a:p>
            <a:r>
              <a:rPr lang="en-AU" dirty="0"/>
              <a:t>Optional </a:t>
            </a:r>
          </a:p>
          <a:p>
            <a:pPr lvl="1"/>
            <a:r>
              <a:rPr lang="en-AU" dirty="0"/>
              <a:t>Feel free to wander in and out/check email </a:t>
            </a:r>
            <a:r>
              <a:rPr lang="en-AU" dirty="0" err="1"/>
              <a:t>etc</a:t>
            </a:r>
            <a:endParaRPr lang="en-AU" dirty="0"/>
          </a:p>
          <a:p>
            <a:r>
              <a:rPr lang="en-AU" dirty="0"/>
              <a:t>Topics</a:t>
            </a:r>
          </a:p>
          <a:p>
            <a:pPr lvl="1"/>
            <a:r>
              <a:rPr lang="en-AU" dirty="0"/>
              <a:t>Shift in response to feedback</a:t>
            </a:r>
          </a:p>
          <a:p>
            <a:pPr lvl="1"/>
            <a:r>
              <a:rPr lang="en-AU" dirty="0"/>
              <a:t>Tomorrow: PRS (plink &amp; R)</a:t>
            </a:r>
          </a:p>
          <a:p>
            <a:pPr lvl="1"/>
            <a:r>
              <a:rPr lang="en-AU" dirty="0"/>
              <a:t>Wednesday: Sex differences &amp; X chromosome</a:t>
            </a:r>
          </a:p>
          <a:p>
            <a:pPr lvl="1"/>
            <a:r>
              <a:rPr lang="en-AU" dirty="0"/>
              <a:t>Thursday: Python</a:t>
            </a:r>
          </a:p>
          <a:p>
            <a:pPr lvl="1"/>
            <a:r>
              <a:rPr lang="en-AU" dirty="0"/>
              <a:t>Friday: Simulation</a:t>
            </a:r>
          </a:p>
        </p:txBody>
      </p:sp>
    </p:spTree>
    <p:extLst>
      <p:ext uri="{BB962C8B-B14F-4D97-AF65-F5344CB8AC3E}">
        <p14:creationId xmlns:p14="http://schemas.microsoft.com/office/powerpoint/2010/main" val="1511294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865" name="Text Box 1"/>
          <p:cNvSpPr txBox="1">
            <a:spLocks noChangeArrowheads="1"/>
          </p:cNvSpPr>
          <p:nvPr/>
        </p:nvSpPr>
        <p:spPr bwMode="auto">
          <a:xfrm>
            <a:off x="468313" y="692150"/>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regression</a:t>
            </a:r>
          </a:p>
        </p:txBody>
      </p:sp>
      <p:sp>
        <p:nvSpPr>
          <p:cNvPr id="36866" name="Text Box 2"/>
          <p:cNvSpPr txBox="1">
            <a:spLocks noChangeArrowheads="1"/>
          </p:cNvSpPr>
          <p:nvPr/>
        </p:nvSpPr>
        <p:spPr bwMode="auto">
          <a:xfrm>
            <a:off x="457200" y="1773238"/>
            <a:ext cx="8228013" cy="479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a:solidFill>
                  <a:srgbClr val="000000"/>
                </a:solidFill>
                <a:latin typeface="Georgia" pitchFamily="16" charset="0"/>
              </a:rPr>
              <a:t>Multiple Linear Regression</a:t>
            </a:r>
          </a:p>
          <a:p>
            <a:pPr lvl="1">
              <a:spcBef>
                <a:spcPts val="300"/>
              </a:spcBef>
              <a:buClrTx/>
              <a:buFontTx/>
              <a:buNone/>
            </a:pPr>
            <a:r>
              <a:rPr lang="en-AU" sz="2600" b="1">
                <a:solidFill>
                  <a:srgbClr val="438086"/>
                </a:solidFill>
                <a:latin typeface="Courier New" pitchFamily="49" charset="0"/>
                <a:cs typeface="Courier New" pitchFamily="49" charset="0"/>
              </a:rPr>
              <a:t>	</a:t>
            </a:r>
            <a:r>
              <a:rPr lang="en-AU" sz="2600" b="1">
                <a:solidFill>
                  <a:srgbClr val="438086"/>
                </a:solidFill>
                <a:latin typeface="Georgia" pitchFamily="16" charset="0"/>
              </a:rPr>
              <a:t>fit &lt;- lm(bmi1 ~ age + zyg, data=D)</a:t>
            </a:r>
            <a:br>
              <a:rPr lang="en-AU" sz="2600" b="1">
                <a:solidFill>
                  <a:srgbClr val="438086"/>
                </a:solidFill>
                <a:latin typeface="Georgia" pitchFamily="16" charset="0"/>
              </a:rPr>
            </a:br>
            <a:r>
              <a:rPr lang="en-AU" sz="2600" b="1">
                <a:solidFill>
                  <a:srgbClr val="438086"/>
                </a:solidFill>
                <a:latin typeface="Georgia" pitchFamily="16" charset="0"/>
              </a:rPr>
              <a:t>summary(fit) </a:t>
            </a:r>
          </a:p>
          <a:p>
            <a:pPr lvl="1">
              <a:spcBef>
                <a:spcPts val="300"/>
              </a:spcBef>
              <a:buClrTx/>
              <a:buFontTx/>
              <a:buNone/>
            </a:pPr>
            <a:r>
              <a:rPr lang="en-AU" sz="2800">
                <a:solidFill>
                  <a:srgbClr val="000000"/>
                </a:solidFill>
                <a:latin typeface="Georgia" pitchFamily="16" charset="0"/>
                <a:cs typeface="Courier New" pitchFamily="49" charset="0"/>
              </a:rPr>
              <a:t># Other useful functions </a:t>
            </a:r>
            <a:br>
              <a:rPr lang="en-AU" sz="2000" b="1">
                <a:solidFill>
                  <a:srgbClr val="000000"/>
                </a:solidFill>
                <a:latin typeface="Courier New" pitchFamily="49" charset="0"/>
                <a:cs typeface="Courier New" pitchFamily="49" charset="0"/>
              </a:rPr>
            </a:br>
            <a:r>
              <a:rPr lang="en-AU" sz="2000" b="1">
                <a:solidFill>
                  <a:srgbClr val="438086"/>
                </a:solidFill>
                <a:latin typeface="Courier New" pitchFamily="49" charset="0"/>
                <a:cs typeface="Courier New" pitchFamily="49" charset="0"/>
              </a:rPr>
              <a:t>coefficients(fit) # model coefficients</a:t>
            </a:r>
          </a:p>
          <a:p>
            <a:pPr lvl="1">
              <a:spcBef>
                <a:spcPts val="300"/>
              </a:spcBef>
              <a:buClrTx/>
              <a:buFontTx/>
              <a:buNone/>
            </a:pPr>
            <a:r>
              <a:rPr lang="en-AU" sz="2000" b="1">
                <a:solidFill>
                  <a:srgbClr val="438086"/>
                </a:solidFill>
                <a:latin typeface="Courier New" pitchFamily="49" charset="0"/>
                <a:cs typeface="Courier New" pitchFamily="49" charset="0"/>
              </a:rPr>
              <a:t>	confint(fit, level=0.95) # CIs for model parameters </a:t>
            </a:r>
          </a:p>
          <a:p>
            <a:pPr lvl="1">
              <a:spcBef>
                <a:spcPts val="300"/>
              </a:spcBef>
              <a:buClrTx/>
              <a:buFontTx/>
              <a:buNone/>
            </a:pPr>
            <a:r>
              <a:rPr lang="en-AU" sz="2000" b="1">
                <a:solidFill>
                  <a:srgbClr val="438086"/>
                </a:solidFill>
                <a:latin typeface="Courier New" pitchFamily="49" charset="0"/>
                <a:cs typeface="Courier New" pitchFamily="49" charset="0"/>
              </a:rPr>
              <a:t>	anova(fit) # anova table </a:t>
            </a:r>
          </a:p>
          <a:p>
            <a:pPr lvl="1">
              <a:spcBef>
                <a:spcPts val="300"/>
              </a:spcBef>
              <a:buClrTx/>
              <a:buFontTx/>
              <a:buNone/>
            </a:pPr>
            <a:r>
              <a:rPr lang="en-AU" sz="2000" b="1">
                <a:solidFill>
                  <a:srgbClr val="438086"/>
                </a:solidFill>
                <a:latin typeface="Courier New" pitchFamily="49" charset="0"/>
                <a:cs typeface="Courier New" pitchFamily="49" charset="0"/>
              </a:rPr>
              <a:t>	vcov(fit) # covariance matrix for model parameters </a:t>
            </a:r>
          </a:p>
          <a:p>
            <a:pPr lvl="1">
              <a:spcBef>
                <a:spcPts val="300"/>
              </a:spcBef>
              <a:buClrTx/>
              <a:buFontTx/>
              <a:buNone/>
            </a:pPr>
            <a:endParaRPr lang="en-AU" sz="2600" b="1">
              <a:solidFill>
                <a:srgbClr val="438086"/>
              </a:solidFill>
              <a:latin typeface="Georgia" pitchFamily="16" charset="0"/>
            </a:endParaRPr>
          </a:p>
          <a:p>
            <a:pPr lvl="1">
              <a:spcBef>
                <a:spcPts val="300"/>
              </a:spcBef>
              <a:buClrTx/>
              <a:buFontTx/>
              <a:buNone/>
            </a:pPr>
            <a:endParaRPr lang="en-AU" sz="2600" b="1">
              <a:solidFill>
                <a:srgbClr val="438086"/>
              </a:solidFill>
              <a:latin typeface="Georgia" pitchFamily="16" charset="0"/>
            </a:endParaRPr>
          </a:p>
        </p:txBody>
      </p:sp>
    </p:spTree>
    <p:extLst>
      <p:ext uri="{BB962C8B-B14F-4D97-AF65-F5344CB8AC3E}">
        <p14:creationId xmlns:p14="http://schemas.microsoft.com/office/powerpoint/2010/main" val="41435585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889" name="Text Box 1"/>
          <p:cNvSpPr txBox="1">
            <a:spLocks noChangeArrowheads="1"/>
          </p:cNvSpPr>
          <p:nvPr/>
        </p:nvSpPr>
        <p:spPr bwMode="auto">
          <a:xfrm>
            <a:off x="468313" y="188913"/>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Basic plots</a:t>
            </a:r>
          </a:p>
        </p:txBody>
      </p:sp>
      <p:sp>
        <p:nvSpPr>
          <p:cNvPr id="37890" name="Text Box 2"/>
          <p:cNvSpPr txBox="1">
            <a:spLocks noChangeArrowheads="1"/>
          </p:cNvSpPr>
          <p:nvPr/>
        </p:nvSpPr>
        <p:spPr bwMode="auto">
          <a:xfrm>
            <a:off x="457200" y="1844675"/>
            <a:ext cx="8228013"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spcBef>
                <a:spcPts val="300"/>
              </a:spcBef>
              <a:buClrTx/>
              <a:buFontTx/>
              <a:buNone/>
            </a:pPr>
            <a:r>
              <a:rPr lang="en-AU" sz="2800">
                <a:solidFill>
                  <a:srgbClr val="000000"/>
                </a:solidFill>
                <a:latin typeface="Georgia" pitchFamily="16" charset="0"/>
              </a:rPr>
              <a:t>Histogram</a:t>
            </a:r>
          </a:p>
          <a:p>
            <a:pPr>
              <a:spcBef>
                <a:spcPts val="300"/>
              </a:spcBef>
              <a:buClrTx/>
              <a:buFontTx/>
              <a:buNone/>
            </a:pPr>
            <a:r>
              <a:rPr lang="en-AU" sz="2800">
                <a:solidFill>
                  <a:srgbClr val="000000"/>
                </a:solidFill>
                <a:latin typeface="Georgia" pitchFamily="16" charset="0"/>
              </a:rPr>
              <a:t>#basic</a:t>
            </a:r>
          </a:p>
          <a:p>
            <a:pPr lvl="1">
              <a:spcBef>
                <a:spcPts val="300"/>
              </a:spcBef>
              <a:buClrTx/>
              <a:buFontTx/>
              <a:buNone/>
            </a:pPr>
            <a:r>
              <a:rPr lang="en-AU" sz="2600">
                <a:solidFill>
                  <a:srgbClr val="438086"/>
                </a:solidFill>
                <a:latin typeface="Georgia" pitchFamily="16" charset="0"/>
              </a:rPr>
              <a:t>	hist(age)</a:t>
            </a:r>
          </a:p>
          <a:p>
            <a:pPr>
              <a:spcBef>
                <a:spcPts val="300"/>
              </a:spcBef>
              <a:buClrTx/>
              <a:buFontTx/>
              <a:buNone/>
            </a:pPr>
            <a:r>
              <a:rPr lang="en-AU" sz="2800">
                <a:solidFill>
                  <a:srgbClr val="000000"/>
                </a:solidFill>
                <a:latin typeface="Georgia" pitchFamily="16" charset="0"/>
              </a:rPr>
              <a:t>#basic</a:t>
            </a:r>
          </a:p>
          <a:p>
            <a:pPr lvl="1">
              <a:spcBef>
                <a:spcPts val="300"/>
              </a:spcBef>
              <a:buClrTx/>
              <a:buFontTx/>
              <a:buNone/>
            </a:pPr>
            <a:r>
              <a:rPr lang="en-AU" sz="2600">
                <a:solidFill>
                  <a:srgbClr val="438086"/>
                </a:solidFill>
                <a:latin typeface="Georgia" pitchFamily="16" charset="0"/>
              </a:rPr>
              <a:t>	hist(age, breaks=12, col=‘red’)</a:t>
            </a:r>
          </a:p>
          <a:p>
            <a:pPr lvl="1">
              <a:spcBef>
                <a:spcPts val="300"/>
              </a:spcBef>
              <a:buClrTx/>
              <a:buFontTx/>
              <a:buNone/>
            </a:pPr>
            <a:r>
              <a:rPr lang="en-AU" sz="2600">
                <a:solidFill>
                  <a:srgbClr val="000000"/>
                </a:solidFill>
                <a:latin typeface="Georgia" pitchFamily="16" charset="0"/>
              </a:rPr>
              <a:t># Add labels </a:t>
            </a:r>
          </a:p>
          <a:p>
            <a:pPr lvl="1">
              <a:spcBef>
                <a:spcPts val="300"/>
              </a:spcBef>
              <a:buClrTx/>
              <a:buFontTx/>
              <a:buNone/>
            </a:pPr>
            <a:r>
              <a:rPr lang="en-AU" sz="2600">
                <a:solidFill>
                  <a:srgbClr val="438086"/>
                </a:solidFill>
                <a:latin typeface="Georgia" pitchFamily="16" charset="0"/>
              </a:rPr>
              <a:t>	hist(age, breaks=12, col='red', xlab='age in years',main='Histogram of age‘)</a:t>
            </a:r>
          </a:p>
          <a:p>
            <a:pPr lvl="1">
              <a:spcBef>
                <a:spcPts val="300"/>
              </a:spcBef>
              <a:buClrTx/>
              <a:buFontTx/>
              <a:buNone/>
            </a:pPr>
            <a:endParaRPr lang="en-AU" sz="2600">
              <a:solidFill>
                <a:srgbClr val="438086"/>
              </a:solidFill>
              <a:latin typeface="Georgia" pitchFamily="16" charset="0"/>
            </a:endParaRPr>
          </a:p>
          <a:p>
            <a:pPr lvl="1">
              <a:spcBef>
                <a:spcPts val="300"/>
              </a:spcBef>
              <a:buClrTx/>
              <a:buFontTx/>
              <a:buNone/>
            </a:pPr>
            <a:endParaRPr lang="en-AU" sz="2600">
              <a:solidFill>
                <a:srgbClr val="438086"/>
              </a:solidFill>
              <a:latin typeface="Georgia" pitchFamily="16" charset="0"/>
            </a:endParaRPr>
          </a:p>
        </p:txBody>
      </p:sp>
    </p:spTree>
    <p:extLst>
      <p:ext uri="{BB962C8B-B14F-4D97-AF65-F5344CB8AC3E}">
        <p14:creationId xmlns:p14="http://schemas.microsoft.com/office/powerpoint/2010/main" val="22312457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913"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38914"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a:solidFill>
                  <a:srgbClr val="000000"/>
                </a:solidFill>
                <a:latin typeface="Georgia" pitchFamily="16" charset="0"/>
              </a:rPr>
              <a:t>#Kernal density plot</a:t>
            </a:r>
          </a:p>
          <a:p>
            <a:pPr lvl="1">
              <a:spcBef>
                <a:spcPts val="300"/>
              </a:spcBef>
              <a:buClrTx/>
              <a:buFontTx/>
              <a:buNone/>
            </a:pPr>
            <a:r>
              <a:rPr lang="en-AU" sz="2600">
                <a:solidFill>
                  <a:srgbClr val="438086"/>
                </a:solidFill>
                <a:latin typeface="Georgia" pitchFamily="16" charset="0"/>
              </a:rPr>
              <a:t>d &lt;- density(age, na.rm = "TRUE") # returns the density data</a:t>
            </a:r>
          </a:p>
          <a:p>
            <a:pPr lvl="1">
              <a:spcBef>
                <a:spcPts val="300"/>
              </a:spcBef>
              <a:buClrTx/>
              <a:buFontTx/>
              <a:buNone/>
            </a:pPr>
            <a:r>
              <a:rPr lang="en-AU" sz="2600">
                <a:solidFill>
                  <a:srgbClr val="438086"/>
                </a:solidFill>
                <a:latin typeface="Georgia" pitchFamily="16" charset="0"/>
              </a:rPr>
              <a:t>plot(d) # plots the results </a:t>
            </a:r>
          </a:p>
          <a:p>
            <a:pPr>
              <a:spcBef>
                <a:spcPts val="300"/>
              </a:spcBef>
              <a:buClrTx/>
              <a:buFontTx/>
              <a:buNone/>
            </a:pPr>
            <a:endParaRPr lang="en-AU" sz="2600">
              <a:solidFill>
                <a:srgbClr val="438086"/>
              </a:solidFill>
              <a:latin typeface="Georgia" pitchFamily="16" charset="0"/>
            </a:endParaRP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213100"/>
            <a:ext cx="2965525" cy="2954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2953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937" name="Text Box 1"/>
          <p:cNvSpPr txBox="1">
            <a:spLocks noChangeArrowheads="1"/>
          </p:cNvSpPr>
          <p:nvPr/>
        </p:nvSpPr>
        <p:spPr bwMode="auto">
          <a:xfrm>
            <a:off x="457200" y="6206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39938" name="Text Box 2"/>
          <p:cNvSpPr txBox="1">
            <a:spLocks noChangeArrowheads="1"/>
          </p:cNvSpPr>
          <p:nvPr/>
        </p:nvSpPr>
        <p:spPr bwMode="auto">
          <a:xfrm>
            <a:off x="457200" y="1851001"/>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dirty="0">
                <a:solidFill>
                  <a:srgbClr val="000000"/>
                </a:solidFill>
                <a:latin typeface="Georgia" pitchFamily="16" charset="0"/>
              </a:rPr>
              <a:t>#</a:t>
            </a:r>
            <a:r>
              <a:rPr lang="en-AU" sz="2600" dirty="0" err="1">
                <a:solidFill>
                  <a:srgbClr val="000000"/>
                </a:solidFill>
                <a:latin typeface="Georgia" pitchFamily="16" charset="0"/>
              </a:rPr>
              <a:t>Kernal</a:t>
            </a:r>
            <a:r>
              <a:rPr lang="en-AU" sz="2600" dirty="0">
                <a:solidFill>
                  <a:srgbClr val="000000"/>
                </a:solidFill>
                <a:latin typeface="Georgia" pitchFamily="16" charset="0"/>
              </a:rPr>
              <a:t> density plot by </a:t>
            </a:r>
            <a:r>
              <a:rPr lang="en-AU" sz="2600" dirty="0" err="1">
                <a:solidFill>
                  <a:srgbClr val="000000"/>
                </a:solidFill>
                <a:latin typeface="Georgia" pitchFamily="16" charset="0"/>
              </a:rPr>
              <a:t>zyg</a:t>
            </a:r>
            <a:r>
              <a:rPr lang="en-AU" sz="2600" dirty="0">
                <a:solidFill>
                  <a:srgbClr val="000000"/>
                </a:solidFill>
                <a:latin typeface="Georgia" pitchFamily="16" charset="0"/>
              </a:rPr>
              <a:t>?</a:t>
            </a:r>
          </a:p>
          <a:p>
            <a:pPr lvl="1">
              <a:spcBef>
                <a:spcPts val="300"/>
              </a:spcBef>
              <a:buClrTx/>
              <a:buFontTx/>
              <a:buNone/>
            </a:pPr>
            <a:r>
              <a:rPr lang="en-AU" sz="1600" dirty="0">
                <a:solidFill>
                  <a:srgbClr val="438086"/>
                </a:solidFill>
                <a:latin typeface="Georgia" pitchFamily="16" charset="0"/>
              </a:rPr>
              <a:t>library(</a:t>
            </a:r>
            <a:r>
              <a:rPr lang="en-AU" sz="1600" dirty="0" err="1">
                <a:solidFill>
                  <a:srgbClr val="438086"/>
                </a:solidFill>
                <a:latin typeface="Georgia" pitchFamily="16" charset="0"/>
              </a:rPr>
              <a:t>sm</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 create value labels</a:t>
            </a:r>
          </a:p>
          <a:p>
            <a:pPr lvl="1">
              <a:spcBef>
                <a:spcPts val="300"/>
              </a:spcBef>
              <a:buClrTx/>
              <a:buFontTx/>
              <a:buNone/>
            </a:pPr>
            <a:r>
              <a:rPr lang="en-AU" sz="1600" dirty="0" err="1">
                <a:solidFill>
                  <a:srgbClr val="438086"/>
                </a:solidFill>
                <a:latin typeface="Georgia" pitchFamily="16" charset="0"/>
              </a:rPr>
              <a:t>zyg.f</a:t>
            </a:r>
            <a:r>
              <a:rPr lang="en-AU" sz="1600" dirty="0">
                <a:solidFill>
                  <a:srgbClr val="438086"/>
                </a:solidFill>
                <a:latin typeface="Georgia" pitchFamily="16" charset="0"/>
              </a:rPr>
              <a:t> &lt;- factor(</a:t>
            </a:r>
            <a:r>
              <a:rPr lang="en-AU" sz="1600" dirty="0" err="1">
                <a:solidFill>
                  <a:srgbClr val="438086"/>
                </a:solidFill>
                <a:latin typeface="Georgia" pitchFamily="16" charset="0"/>
              </a:rPr>
              <a:t>zyg</a:t>
            </a:r>
            <a:r>
              <a:rPr lang="en-AU" sz="1600" dirty="0">
                <a:solidFill>
                  <a:srgbClr val="438086"/>
                </a:solidFill>
                <a:latin typeface="Georgia" pitchFamily="16" charset="0"/>
              </a:rPr>
              <a:t>, levels= </a:t>
            </a:r>
            <a:r>
              <a:rPr lang="en-AU" sz="1600" dirty="0" err="1">
                <a:solidFill>
                  <a:srgbClr val="438086"/>
                </a:solidFill>
                <a:latin typeface="Georgia" pitchFamily="16" charset="0"/>
              </a:rPr>
              <a:t>seq</a:t>
            </a:r>
            <a:r>
              <a:rPr lang="en-AU" sz="1600" dirty="0">
                <a:solidFill>
                  <a:srgbClr val="438086"/>
                </a:solidFill>
                <a:latin typeface="Georgia" pitchFamily="16" charset="0"/>
              </a:rPr>
              <a:t>(1,5),</a:t>
            </a:r>
          </a:p>
          <a:p>
            <a:pPr lvl="1">
              <a:spcBef>
                <a:spcPts val="300"/>
              </a:spcBef>
              <a:buClrTx/>
              <a:buFontTx/>
              <a:buNone/>
            </a:pPr>
            <a:r>
              <a:rPr lang="en-AU" sz="1600" dirty="0">
                <a:solidFill>
                  <a:srgbClr val="438086"/>
                </a:solidFill>
                <a:latin typeface="Georgia" pitchFamily="16" charset="0"/>
              </a:rPr>
              <a:t>  labels = c("MZF", "MZM", "DZF", "DZM", "DZOS"))</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plot densities</a:t>
            </a:r>
          </a:p>
          <a:p>
            <a:pPr lvl="1">
              <a:spcBef>
                <a:spcPts val="300"/>
              </a:spcBef>
              <a:buClrTx/>
              <a:buFontTx/>
              <a:buNone/>
            </a:pPr>
            <a:r>
              <a:rPr lang="en-AU" sz="1600" dirty="0" err="1">
                <a:solidFill>
                  <a:srgbClr val="438086"/>
                </a:solidFill>
                <a:latin typeface="Georgia" pitchFamily="16" charset="0"/>
              </a:rPr>
              <a:t>sm.density.compare</a:t>
            </a:r>
            <a:r>
              <a:rPr lang="en-AU" sz="1600" dirty="0">
                <a:solidFill>
                  <a:srgbClr val="438086"/>
                </a:solidFill>
                <a:latin typeface="Georgia" pitchFamily="16" charset="0"/>
              </a:rPr>
              <a:t>(age, </a:t>
            </a:r>
            <a:r>
              <a:rPr lang="en-AU" sz="1600" dirty="0" err="1">
                <a:solidFill>
                  <a:srgbClr val="438086"/>
                </a:solidFill>
                <a:latin typeface="Georgia" pitchFamily="16" charset="0"/>
              </a:rPr>
              <a:t>zyg</a:t>
            </a:r>
            <a:r>
              <a:rPr lang="en-AU" sz="1600" dirty="0">
                <a:solidFill>
                  <a:srgbClr val="438086"/>
                </a:solidFill>
                <a:latin typeface="Georgia" pitchFamily="16" charset="0"/>
              </a:rPr>
              <a:t>, </a:t>
            </a:r>
            <a:r>
              <a:rPr lang="en-AU" sz="1600" dirty="0" err="1">
                <a:solidFill>
                  <a:srgbClr val="438086"/>
                </a:solidFill>
                <a:latin typeface="Georgia" pitchFamily="16" charset="0"/>
              </a:rPr>
              <a:t>xlab</a:t>
            </a:r>
            <a:r>
              <a:rPr lang="en-AU" sz="1600" dirty="0">
                <a:solidFill>
                  <a:srgbClr val="438086"/>
                </a:solidFill>
                <a:latin typeface="Georgia" pitchFamily="16" charset="0"/>
              </a:rPr>
              <a:t>="Years")</a:t>
            </a:r>
          </a:p>
          <a:p>
            <a:pPr lvl="1">
              <a:spcBef>
                <a:spcPts val="300"/>
              </a:spcBef>
              <a:buClrTx/>
              <a:buFontTx/>
              <a:buNone/>
            </a:pPr>
            <a:r>
              <a:rPr lang="en-AU" sz="1600" dirty="0">
                <a:solidFill>
                  <a:srgbClr val="438086"/>
                </a:solidFill>
                <a:latin typeface="Georgia" pitchFamily="16" charset="0"/>
              </a:rPr>
              <a:t>title(main="Years by ZYG")</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add legend </a:t>
            </a:r>
          </a:p>
          <a:p>
            <a:pPr lvl="1">
              <a:spcBef>
                <a:spcPts val="300"/>
              </a:spcBef>
              <a:buClrTx/>
              <a:buFontTx/>
              <a:buNone/>
            </a:pPr>
            <a:r>
              <a:rPr lang="en-AU" sz="1600" dirty="0" err="1">
                <a:solidFill>
                  <a:srgbClr val="438086"/>
                </a:solidFill>
                <a:latin typeface="Georgia" pitchFamily="16" charset="0"/>
              </a:rPr>
              <a:t>colfill</a:t>
            </a:r>
            <a:r>
              <a:rPr lang="en-AU" sz="1600" dirty="0">
                <a:solidFill>
                  <a:srgbClr val="438086"/>
                </a:solidFill>
                <a:latin typeface="Georgia" pitchFamily="16" charset="0"/>
              </a:rPr>
              <a:t>&lt;-c(2:(2+length(levels(</a:t>
            </a:r>
            <a:r>
              <a:rPr lang="en-AU" sz="1600" dirty="0" err="1">
                <a:solidFill>
                  <a:srgbClr val="438086"/>
                </a:solidFill>
                <a:latin typeface="Georgia" pitchFamily="16" charset="0"/>
              </a:rPr>
              <a:t>zyg.f</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legend(.8,3, levels(</a:t>
            </a:r>
            <a:r>
              <a:rPr lang="en-AU" sz="1600" dirty="0" err="1">
                <a:solidFill>
                  <a:srgbClr val="438086"/>
                </a:solidFill>
                <a:latin typeface="Georgia" pitchFamily="16" charset="0"/>
              </a:rPr>
              <a:t>zyg.f</a:t>
            </a:r>
            <a:r>
              <a:rPr lang="en-AU" sz="1600" dirty="0">
                <a:solidFill>
                  <a:srgbClr val="438086"/>
                </a:solidFill>
                <a:latin typeface="Georgia" pitchFamily="16" charset="0"/>
              </a:rPr>
              <a:t>), fill=</a:t>
            </a:r>
            <a:r>
              <a:rPr lang="en-AU" sz="1600" dirty="0" err="1">
                <a:solidFill>
                  <a:srgbClr val="438086"/>
                </a:solidFill>
                <a:latin typeface="Georgia" pitchFamily="16" charset="0"/>
              </a:rPr>
              <a:t>colfill</a:t>
            </a:r>
            <a:r>
              <a:rPr lang="en-AU" sz="1600" dirty="0">
                <a:solidFill>
                  <a:srgbClr val="438086"/>
                </a:solidFill>
                <a:latin typeface="Georgia" pitchFamily="16" charset="0"/>
              </a:rPr>
              <a:t>) </a:t>
            </a:r>
          </a:p>
        </p:txBody>
      </p:sp>
    </p:spTree>
    <p:extLst>
      <p:ext uri="{BB962C8B-B14F-4D97-AF65-F5344CB8AC3E}">
        <p14:creationId xmlns:p14="http://schemas.microsoft.com/office/powerpoint/2010/main" val="36301852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961"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Huh what?</a:t>
            </a:r>
          </a:p>
        </p:txBody>
      </p:sp>
      <p:sp>
        <p:nvSpPr>
          <p:cNvPr id="40962"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400">
                <a:solidFill>
                  <a:srgbClr val="000000"/>
                </a:solidFill>
                <a:latin typeface="Georgia" pitchFamily="16" charset="0"/>
              </a:rPr>
              <a:t>&gt; library(sm)</a:t>
            </a:r>
          </a:p>
          <a:p>
            <a:pPr lvl="1">
              <a:spcBef>
                <a:spcPts val="300"/>
              </a:spcBef>
              <a:buClrTx/>
              <a:buFontTx/>
              <a:buNone/>
            </a:pPr>
            <a:r>
              <a:rPr lang="en-AU" sz="2400">
                <a:solidFill>
                  <a:srgbClr val="000000"/>
                </a:solidFill>
                <a:latin typeface="Georgia" pitchFamily="16" charset="0"/>
              </a:rPr>
              <a:t>Error in library(sm) : there is no package called 'sm'</a:t>
            </a:r>
          </a:p>
          <a:p>
            <a:pPr lvl="1">
              <a:spcBef>
                <a:spcPts val="300"/>
              </a:spcBef>
              <a:buClrTx/>
              <a:buFontTx/>
              <a:buNone/>
            </a:pPr>
            <a:r>
              <a:rPr lang="en-AU" sz="2400">
                <a:solidFill>
                  <a:srgbClr val="000000"/>
                </a:solidFill>
                <a:latin typeface="Georgia" pitchFamily="16" charset="0"/>
              </a:rPr>
              <a:t>&gt; sm.density.compare(age, zyg, xlab="Years")</a:t>
            </a:r>
          </a:p>
          <a:p>
            <a:pPr lvl="1">
              <a:spcBef>
                <a:spcPts val="300"/>
              </a:spcBef>
              <a:buClrTx/>
              <a:buFontTx/>
              <a:buNone/>
            </a:pPr>
            <a:r>
              <a:rPr lang="en-AU" sz="2400">
                <a:solidFill>
                  <a:srgbClr val="000000"/>
                </a:solidFill>
                <a:latin typeface="Georgia" pitchFamily="16" charset="0"/>
              </a:rPr>
              <a:t>Error: could not find function "sm.density.compare"</a:t>
            </a:r>
          </a:p>
        </p:txBody>
      </p:sp>
    </p:spTree>
    <p:extLst>
      <p:ext uri="{BB962C8B-B14F-4D97-AF65-F5344CB8AC3E}">
        <p14:creationId xmlns:p14="http://schemas.microsoft.com/office/powerpoint/2010/main" val="1920438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985" name="Text Box 1"/>
          <p:cNvSpPr txBox="1">
            <a:spLocks noChangeArrowheads="1"/>
          </p:cNvSpPr>
          <p:nvPr/>
        </p:nvSpPr>
        <p:spPr bwMode="auto">
          <a:xfrm>
            <a:off x="457200" y="115888"/>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Adding a package...</a:t>
            </a:r>
          </a:p>
        </p:txBody>
      </p:sp>
      <p:sp>
        <p:nvSpPr>
          <p:cNvPr id="41986" name="Text Box 2"/>
          <p:cNvSpPr txBox="1">
            <a:spLocks noChangeArrowheads="1"/>
          </p:cNvSpPr>
          <p:nvPr/>
        </p:nvSpPr>
        <p:spPr bwMode="auto">
          <a:xfrm>
            <a:off x="685800" y="1828800"/>
            <a:ext cx="82280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a:solidFill>
                  <a:srgbClr val="438086"/>
                </a:solidFill>
                <a:latin typeface="Georgia" pitchFamily="16" charset="0"/>
              </a:rPr>
              <a:t>install.packages()</a:t>
            </a:r>
          </a:p>
          <a:p>
            <a:pPr lvl="1">
              <a:spcBef>
                <a:spcPts val="300"/>
              </a:spcBef>
              <a:buClrTx/>
              <a:buFontTx/>
              <a:buNone/>
            </a:pPr>
            <a:endParaRPr lang="en-AU" sz="2600">
              <a:solidFill>
                <a:srgbClr val="438086"/>
              </a:solidFill>
              <a:latin typeface="Georgia" pitchFamily="16" charset="0"/>
            </a:endParaRPr>
          </a:p>
          <a:p>
            <a:pPr lvl="1">
              <a:spcBef>
                <a:spcPts val="300"/>
              </a:spcBef>
              <a:buClrTx/>
              <a:buFontTx/>
              <a:buNone/>
            </a:pPr>
            <a:endParaRPr lang="en-AU" sz="2600">
              <a:solidFill>
                <a:srgbClr val="438086"/>
              </a:solidFill>
              <a:latin typeface="Georgia" pitchFamily="16" charset="0"/>
            </a:endParaRPr>
          </a:p>
        </p:txBody>
      </p:sp>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268413"/>
            <a:ext cx="1800225" cy="5008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268413"/>
            <a:ext cx="2108200" cy="496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3904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009" name="Text Box 1"/>
          <p:cNvSpPr txBox="1">
            <a:spLocks noChangeArrowheads="1"/>
          </p:cNvSpPr>
          <p:nvPr/>
        </p:nvSpPr>
        <p:spPr bwMode="auto">
          <a:xfrm>
            <a:off x="457200" y="1019175"/>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3010" name="Text Box 2"/>
          <p:cNvSpPr txBox="1">
            <a:spLocks noChangeArrowheads="1"/>
          </p:cNvSpPr>
          <p:nvPr/>
        </p:nvSpPr>
        <p:spPr bwMode="auto">
          <a:xfrm>
            <a:off x="457200" y="2249488"/>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349500"/>
            <a:ext cx="6134100" cy="216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5931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033" name="Text Box 1"/>
          <p:cNvSpPr txBox="1">
            <a:spLocks noChangeArrowheads="1"/>
          </p:cNvSpPr>
          <p:nvPr/>
        </p:nvSpPr>
        <p:spPr bwMode="auto">
          <a:xfrm>
            <a:off x="736476" y="188913"/>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Looking at your data...</a:t>
            </a:r>
          </a:p>
        </p:txBody>
      </p:sp>
      <p:sp>
        <p:nvSpPr>
          <p:cNvPr id="44034" name="Text Box 2"/>
          <p:cNvSpPr txBox="1">
            <a:spLocks noChangeArrowheads="1"/>
          </p:cNvSpPr>
          <p:nvPr/>
        </p:nvSpPr>
        <p:spPr bwMode="auto">
          <a:xfrm>
            <a:off x="736476" y="1419225"/>
            <a:ext cx="8228012"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600" dirty="0">
                <a:solidFill>
                  <a:srgbClr val="000000"/>
                </a:solidFill>
                <a:latin typeface="Georgia" pitchFamily="16" charset="0"/>
              </a:rPr>
              <a:t>#</a:t>
            </a:r>
            <a:r>
              <a:rPr lang="en-AU" sz="2600" dirty="0" err="1">
                <a:solidFill>
                  <a:srgbClr val="000000"/>
                </a:solidFill>
                <a:latin typeface="Georgia" pitchFamily="16" charset="0"/>
              </a:rPr>
              <a:t>Kernal</a:t>
            </a:r>
            <a:r>
              <a:rPr lang="en-AU" sz="2600" dirty="0">
                <a:solidFill>
                  <a:srgbClr val="000000"/>
                </a:solidFill>
                <a:latin typeface="Georgia" pitchFamily="16" charset="0"/>
              </a:rPr>
              <a:t> density plot by </a:t>
            </a:r>
            <a:r>
              <a:rPr lang="en-AU" sz="2600" dirty="0" err="1">
                <a:solidFill>
                  <a:srgbClr val="000000"/>
                </a:solidFill>
                <a:latin typeface="Georgia" pitchFamily="16" charset="0"/>
              </a:rPr>
              <a:t>zyg</a:t>
            </a:r>
            <a:r>
              <a:rPr lang="en-AU" sz="2600" dirty="0">
                <a:solidFill>
                  <a:srgbClr val="000000"/>
                </a:solidFill>
                <a:latin typeface="Georgia" pitchFamily="16" charset="0"/>
              </a:rPr>
              <a:t>?</a:t>
            </a:r>
          </a:p>
          <a:p>
            <a:pPr lvl="1">
              <a:spcBef>
                <a:spcPts val="300"/>
              </a:spcBef>
              <a:buClrTx/>
              <a:buFontTx/>
              <a:buNone/>
            </a:pPr>
            <a:r>
              <a:rPr lang="en-AU" sz="1600" dirty="0">
                <a:solidFill>
                  <a:srgbClr val="438086"/>
                </a:solidFill>
                <a:latin typeface="Georgia" pitchFamily="16" charset="0"/>
              </a:rPr>
              <a:t>library(</a:t>
            </a:r>
            <a:r>
              <a:rPr lang="en-AU" sz="1600" dirty="0" err="1">
                <a:solidFill>
                  <a:srgbClr val="438086"/>
                </a:solidFill>
                <a:latin typeface="Georgia" pitchFamily="16" charset="0"/>
              </a:rPr>
              <a:t>sm</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 create value labels</a:t>
            </a:r>
          </a:p>
          <a:p>
            <a:pPr lvl="1">
              <a:spcBef>
                <a:spcPts val="300"/>
              </a:spcBef>
              <a:buClrTx/>
              <a:buFontTx/>
              <a:buNone/>
            </a:pPr>
            <a:r>
              <a:rPr lang="en-AU" sz="1600" dirty="0" err="1">
                <a:solidFill>
                  <a:srgbClr val="438086"/>
                </a:solidFill>
                <a:latin typeface="Georgia" pitchFamily="16" charset="0"/>
              </a:rPr>
              <a:t>zyg.f</a:t>
            </a:r>
            <a:r>
              <a:rPr lang="en-AU" sz="1600" dirty="0">
                <a:solidFill>
                  <a:srgbClr val="438086"/>
                </a:solidFill>
                <a:latin typeface="Georgia" pitchFamily="16" charset="0"/>
              </a:rPr>
              <a:t> &lt;- factor(</a:t>
            </a:r>
            <a:r>
              <a:rPr lang="en-AU" sz="1600" dirty="0" err="1">
                <a:solidFill>
                  <a:srgbClr val="438086"/>
                </a:solidFill>
                <a:latin typeface="Georgia" pitchFamily="16" charset="0"/>
              </a:rPr>
              <a:t>zyg</a:t>
            </a:r>
            <a:r>
              <a:rPr lang="en-AU" sz="1600" dirty="0">
                <a:solidFill>
                  <a:srgbClr val="438086"/>
                </a:solidFill>
                <a:latin typeface="Georgia" pitchFamily="16" charset="0"/>
              </a:rPr>
              <a:t>, levels= </a:t>
            </a:r>
            <a:r>
              <a:rPr lang="en-AU" sz="1600" dirty="0" err="1">
                <a:solidFill>
                  <a:srgbClr val="438086"/>
                </a:solidFill>
                <a:latin typeface="Georgia" pitchFamily="16" charset="0"/>
              </a:rPr>
              <a:t>seq</a:t>
            </a:r>
            <a:r>
              <a:rPr lang="en-AU" sz="1600" dirty="0">
                <a:solidFill>
                  <a:srgbClr val="438086"/>
                </a:solidFill>
                <a:latin typeface="Georgia" pitchFamily="16" charset="0"/>
              </a:rPr>
              <a:t>(1,5),</a:t>
            </a:r>
          </a:p>
          <a:p>
            <a:pPr lvl="1">
              <a:spcBef>
                <a:spcPts val="300"/>
              </a:spcBef>
              <a:buClrTx/>
              <a:buFontTx/>
              <a:buNone/>
            </a:pPr>
            <a:r>
              <a:rPr lang="en-AU" sz="1600" dirty="0">
                <a:solidFill>
                  <a:srgbClr val="438086"/>
                </a:solidFill>
                <a:latin typeface="Georgia" pitchFamily="16" charset="0"/>
              </a:rPr>
              <a:t>  labels = c("MZF", "MZM", "DZF", "DZM", "DZOS"))</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plot densities</a:t>
            </a:r>
          </a:p>
          <a:p>
            <a:pPr lvl="1">
              <a:spcBef>
                <a:spcPts val="300"/>
              </a:spcBef>
              <a:buClrTx/>
              <a:buFontTx/>
              <a:buNone/>
            </a:pPr>
            <a:r>
              <a:rPr lang="en-AU" sz="1600" dirty="0" err="1">
                <a:solidFill>
                  <a:srgbClr val="438086"/>
                </a:solidFill>
                <a:latin typeface="Georgia" pitchFamily="16" charset="0"/>
              </a:rPr>
              <a:t>sm.density.compare</a:t>
            </a:r>
            <a:r>
              <a:rPr lang="en-AU" sz="1600" dirty="0">
                <a:solidFill>
                  <a:srgbClr val="438086"/>
                </a:solidFill>
                <a:latin typeface="Georgia" pitchFamily="16" charset="0"/>
              </a:rPr>
              <a:t>(age, </a:t>
            </a:r>
            <a:r>
              <a:rPr lang="en-AU" sz="1600" dirty="0" err="1">
                <a:solidFill>
                  <a:srgbClr val="438086"/>
                </a:solidFill>
                <a:latin typeface="Georgia" pitchFamily="16" charset="0"/>
              </a:rPr>
              <a:t>zyg</a:t>
            </a:r>
            <a:r>
              <a:rPr lang="en-AU" sz="1600" dirty="0">
                <a:solidFill>
                  <a:srgbClr val="438086"/>
                </a:solidFill>
                <a:latin typeface="Georgia" pitchFamily="16" charset="0"/>
              </a:rPr>
              <a:t>, </a:t>
            </a:r>
            <a:r>
              <a:rPr lang="en-AU" sz="1600" dirty="0" err="1">
                <a:solidFill>
                  <a:srgbClr val="438086"/>
                </a:solidFill>
                <a:latin typeface="Georgia" pitchFamily="16" charset="0"/>
              </a:rPr>
              <a:t>xlab</a:t>
            </a:r>
            <a:r>
              <a:rPr lang="en-AU" sz="1600" dirty="0">
                <a:solidFill>
                  <a:srgbClr val="438086"/>
                </a:solidFill>
                <a:latin typeface="Georgia" pitchFamily="16" charset="0"/>
              </a:rPr>
              <a:t>="Years”)</a:t>
            </a:r>
          </a:p>
          <a:p>
            <a:pPr lvl="1">
              <a:spcBef>
                <a:spcPts val="300"/>
              </a:spcBef>
              <a:buClrTx/>
              <a:buFontTx/>
              <a:buNone/>
            </a:pPr>
            <a:r>
              <a:rPr lang="en-AU" sz="1600" dirty="0">
                <a:solidFill>
                  <a:srgbClr val="438086"/>
                </a:solidFill>
                <a:latin typeface="Georgia" pitchFamily="16" charset="0"/>
              </a:rPr>
              <a:t>title(main="Years by ZYG")</a:t>
            </a:r>
          </a:p>
          <a:p>
            <a:pPr lvl="1">
              <a:spcBef>
                <a:spcPts val="300"/>
              </a:spcBef>
              <a:buClrTx/>
              <a:buFontTx/>
              <a:buNone/>
            </a:pPr>
            <a:endParaRPr lang="en-AU" sz="1600" dirty="0">
              <a:solidFill>
                <a:srgbClr val="438086"/>
              </a:solidFill>
              <a:latin typeface="Georgia" pitchFamily="16" charset="0"/>
            </a:endParaRPr>
          </a:p>
          <a:p>
            <a:pPr lvl="1">
              <a:spcBef>
                <a:spcPts val="300"/>
              </a:spcBef>
              <a:buClrTx/>
              <a:buFontTx/>
              <a:buNone/>
            </a:pPr>
            <a:r>
              <a:rPr lang="en-AU" sz="1600" dirty="0">
                <a:solidFill>
                  <a:srgbClr val="438086"/>
                </a:solidFill>
                <a:latin typeface="Georgia" pitchFamily="16" charset="0"/>
              </a:rPr>
              <a:t># add legend </a:t>
            </a:r>
          </a:p>
          <a:p>
            <a:pPr lvl="1">
              <a:spcBef>
                <a:spcPts val="300"/>
              </a:spcBef>
              <a:buClrTx/>
              <a:buFontTx/>
              <a:buNone/>
            </a:pPr>
            <a:r>
              <a:rPr lang="en-AU" sz="1600" dirty="0" err="1">
                <a:solidFill>
                  <a:srgbClr val="438086"/>
                </a:solidFill>
                <a:latin typeface="Georgia" pitchFamily="16" charset="0"/>
              </a:rPr>
              <a:t>colfill</a:t>
            </a:r>
            <a:r>
              <a:rPr lang="en-AU" sz="1600" dirty="0">
                <a:solidFill>
                  <a:srgbClr val="438086"/>
                </a:solidFill>
                <a:latin typeface="Georgia" pitchFamily="16" charset="0"/>
              </a:rPr>
              <a:t>&lt;-c(2:(2+length(levels(</a:t>
            </a:r>
            <a:r>
              <a:rPr lang="en-AU" sz="1600" dirty="0" err="1">
                <a:solidFill>
                  <a:srgbClr val="438086"/>
                </a:solidFill>
                <a:latin typeface="Georgia" pitchFamily="16" charset="0"/>
              </a:rPr>
              <a:t>zyg.f</a:t>
            </a:r>
            <a:r>
              <a:rPr lang="en-AU" sz="1600" dirty="0">
                <a:solidFill>
                  <a:srgbClr val="438086"/>
                </a:solidFill>
                <a:latin typeface="Georgia" pitchFamily="16" charset="0"/>
              </a:rPr>
              <a:t>))))</a:t>
            </a:r>
          </a:p>
          <a:p>
            <a:pPr lvl="1">
              <a:spcBef>
                <a:spcPts val="300"/>
              </a:spcBef>
              <a:buClrTx/>
              <a:buFontTx/>
              <a:buNone/>
            </a:pPr>
            <a:r>
              <a:rPr lang="en-AU" sz="1600" dirty="0">
                <a:solidFill>
                  <a:srgbClr val="438086"/>
                </a:solidFill>
                <a:latin typeface="Georgia" pitchFamily="16" charset="0"/>
              </a:rPr>
              <a:t>legend(.8,3, levels(</a:t>
            </a:r>
            <a:r>
              <a:rPr lang="en-AU" sz="1600" dirty="0" err="1">
                <a:solidFill>
                  <a:srgbClr val="438086"/>
                </a:solidFill>
                <a:latin typeface="Georgia" pitchFamily="16" charset="0"/>
              </a:rPr>
              <a:t>zyg.f</a:t>
            </a:r>
            <a:r>
              <a:rPr lang="en-AU" sz="1600" dirty="0">
                <a:solidFill>
                  <a:srgbClr val="438086"/>
                </a:solidFill>
                <a:latin typeface="Georgia" pitchFamily="16" charset="0"/>
              </a:rPr>
              <a:t>), fill=</a:t>
            </a:r>
            <a:r>
              <a:rPr lang="en-AU" sz="1600" dirty="0" err="1">
                <a:solidFill>
                  <a:srgbClr val="438086"/>
                </a:solidFill>
                <a:latin typeface="Georgia" pitchFamily="16" charset="0"/>
              </a:rPr>
              <a:t>colfill</a:t>
            </a:r>
            <a:r>
              <a:rPr lang="en-AU" sz="1600" dirty="0">
                <a:solidFill>
                  <a:srgbClr val="438086"/>
                </a:solidFill>
                <a:latin typeface="Georgia" pitchFamily="16" charset="0"/>
              </a:rPr>
              <a:t>) </a:t>
            </a: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871" y="3056311"/>
            <a:ext cx="3159545" cy="297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0678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057" name="Text Box 1"/>
          <p:cNvSpPr txBox="1">
            <a:spLocks noChangeArrowheads="1"/>
          </p:cNvSpPr>
          <p:nvPr/>
        </p:nvSpPr>
        <p:spPr bwMode="auto">
          <a:xfrm>
            <a:off x="736475" y="692696"/>
            <a:ext cx="8228013"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a:solidFill>
                  <a:srgbClr val="424456"/>
                </a:solidFill>
                <a:latin typeface="Trebuchet MS" pitchFamily="32" charset="0"/>
              </a:rPr>
              <a:t>That’s great but how do I save it?</a:t>
            </a:r>
          </a:p>
        </p:txBody>
      </p:sp>
      <p:sp>
        <p:nvSpPr>
          <p:cNvPr id="45058" name="Text Box 2"/>
          <p:cNvSpPr txBox="1">
            <a:spLocks noChangeArrowheads="1"/>
          </p:cNvSpPr>
          <p:nvPr/>
        </p:nvSpPr>
        <p:spPr bwMode="auto">
          <a:xfrm>
            <a:off x="736475" y="1923009"/>
            <a:ext cx="822801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lvl="1">
              <a:spcBef>
                <a:spcPts val="300"/>
              </a:spcBef>
              <a:buClrTx/>
              <a:buFontTx/>
              <a:buNone/>
            </a:pPr>
            <a:r>
              <a:rPr lang="en-AU" sz="2400" dirty="0">
                <a:solidFill>
                  <a:srgbClr val="438086"/>
                </a:solidFill>
                <a:latin typeface="Georgia" pitchFamily="16" charset="0"/>
              </a:rPr>
              <a:t># make a </a:t>
            </a:r>
            <a:r>
              <a:rPr lang="en-AU" sz="2400" dirty="0" err="1">
                <a:solidFill>
                  <a:srgbClr val="438086"/>
                </a:solidFill>
                <a:latin typeface="Georgia" pitchFamily="16" charset="0"/>
              </a:rPr>
              <a:t>png</a:t>
            </a:r>
            <a:r>
              <a:rPr lang="en-AU" sz="2400" dirty="0">
                <a:solidFill>
                  <a:srgbClr val="438086"/>
                </a:solidFill>
                <a:latin typeface="Georgia" pitchFamily="16" charset="0"/>
              </a:rPr>
              <a:t> file to hold the plot</a:t>
            </a:r>
          </a:p>
          <a:p>
            <a:pPr lvl="1">
              <a:spcBef>
                <a:spcPts val="300"/>
              </a:spcBef>
              <a:buClrTx/>
              <a:buFontTx/>
              <a:buNone/>
            </a:pPr>
            <a:r>
              <a:rPr lang="en-AU" sz="2400" dirty="0" err="1">
                <a:solidFill>
                  <a:srgbClr val="438086"/>
                </a:solidFill>
                <a:latin typeface="Georgia" pitchFamily="16" charset="0"/>
              </a:rPr>
              <a:t>png</a:t>
            </a:r>
            <a:r>
              <a:rPr lang="en-AU" sz="2400" dirty="0">
                <a:solidFill>
                  <a:srgbClr val="438086"/>
                </a:solidFill>
                <a:latin typeface="Georgia" pitchFamily="16" charset="0"/>
              </a:rPr>
              <a:t>("zygdensity.png")</a:t>
            </a:r>
          </a:p>
          <a:p>
            <a:pPr lvl="1">
              <a:spcBef>
                <a:spcPts val="300"/>
              </a:spcBef>
              <a:buClrTx/>
              <a:buFontTx/>
              <a:buNone/>
            </a:pPr>
            <a:endParaRPr lang="en-AU" sz="1100" dirty="0">
              <a:solidFill>
                <a:srgbClr val="438086"/>
              </a:solidFill>
              <a:latin typeface="Georgia" pitchFamily="16" charset="0"/>
            </a:endParaRPr>
          </a:p>
          <a:p>
            <a:pPr lvl="1">
              <a:spcBef>
                <a:spcPts val="300"/>
              </a:spcBef>
              <a:buClrTx/>
              <a:buFontTx/>
              <a:buNone/>
            </a:pPr>
            <a:r>
              <a:rPr lang="en-AU" sz="1100" dirty="0">
                <a:solidFill>
                  <a:srgbClr val="438086"/>
                </a:solidFill>
                <a:latin typeface="Georgia" pitchFamily="16" charset="0"/>
              </a:rPr>
              <a:t># create value labels</a:t>
            </a:r>
          </a:p>
          <a:p>
            <a:pPr lvl="1">
              <a:spcBef>
                <a:spcPts val="300"/>
              </a:spcBef>
              <a:buClrTx/>
              <a:buFontTx/>
              <a:buNone/>
            </a:pPr>
            <a:r>
              <a:rPr lang="en-AU" sz="1100" dirty="0" err="1">
                <a:solidFill>
                  <a:srgbClr val="438086"/>
                </a:solidFill>
                <a:latin typeface="Georgia" pitchFamily="16" charset="0"/>
              </a:rPr>
              <a:t>zyg.f</a:t>
            </a:r>
            <a:r>
              <a:rPr lang="en-AU" sz="1100" dirty="0">
                <a:solidFill>
                  <a:srgbClr val="438086"/>
                </a:solidFill>
                <a:latin typeface="Georgia" pitchFamily="16" charset="0"/>
              </a:rPr>
              <a:t> &lt;- factor(</a:t>
            </a:r>
            <a:r>
              <a:rPr lang="en-AU" sz="1100" dirty="0" err="1">
                <a:solidFill>
                  <a:srgbClr val="438086"/>
                </a:solidFill>
                <a:latin typeface="Georgia" pitchFamily="16" charset="0"/>
              </a:rPr>
              <a:t>zyg</a:t>
            </a:r>
            <a:r>
              <a:rPr lang="en-AU" sz="1100" dirty="0">
                <a:solidFill>
                  <a:srgbClr val="438086"/>
                </a:solidFill>
                <a:latin typeface="Georgia" pitchFamily="16" charset="0"/>
              </a:rPr>
              <a:t>, levels= </a:t>
            </a:r>
            <a:r>
              <a:rPr lang="en-AU" sz="1100" dirty="0" err="1">
                <a:solidFill>
                  <a:srgbClr val="438086"/>
                </a:solidFill>
                <a:latin typeface="Georgia" pitchFamily="16" charset="0"/>
              </a:rPr>
              <a:t>seq</a:t>
            </a:r>
            <a:r>
              <a:rPr lang="en-AU" sz="1100" dirty="0">
                <a:solidFill>
                  <a:srgbClr val="438086"/>
                </a:solidFill>
                <a:latin typeface="Georgia" pitchFamily="16" charset="0"/>
              </a:rPr>
              <a:t>(1,5),</a:t>
            </a:r>
          </a:p>
          <a:p>
            <a:pPr lvl="1">
              <a:spcBef>
                <a:spcPts val="300"/>
              </a:spcBef>
              <a:buClrTx/>
              <a:buFontTx/>
              <a:buNone/>
            </a:pPr>
            <a:r>
              <a:rPr lang="en-AU" sz="1100" dirty="0">
                <a:solidFill>
                  <a:srgbClr val="438086"/>
                </a:solidFill>
                <a:latin typeface="Georgia" pitchFamily="16" charset="0"/>
              </a:rPr>
              <a:t>  labels = c("MZF", "MZM", "DZF", "DZM", "DZOS"))</a:t>
            </a:r>
          </a:p>
          <a:p>
            <a:pPr lvl="1">
              <a:spcBef>
                <a:spcPts val="300"/>
              </a:spcBef>
              <a:buClrTx/>
              <a:buFontTx/>
              <a:buNone/>
            </a:pPr>
            <a:r>
              <a:rPr lang="en-AU" sz="1100" dirty="0">
                <a:solidFill>
                  <a:srgbClr val="438086"/>
                </a:solidFill>
                <a:latin typeface="Georgia" pitchFamily="16" charset="0"/>
              </a:rPr>
              <a:t># plot densities</a:t>
            </a:r>
          </a:p>
          <a:p>
            <a:pPr lvl="1">
              <a:spcBef>
                <a:spcPts val="300"/>
              </a:spcBef>
              <a:buClrTx/>
              <a:buFontTx/>
              <a:buNone/>
            </a:pPr>
            <a:r>
              <a:rPr lang="en-AU" sz="1100" dirty="0" err="1">
                <a:solidFill>
                  <a:srgbClr val="438086"/>
                </a:solidFill>
                <a:latin typeface="Georgia" pitchFamily="16" charset="0"/>
              </a:rPr>
              <a:t>sm.density.compare</a:t>
            </a:r>
            <a:r>
              <a:rPr lang="en-AU" sz="1100" dirty="0">
                <a:solidFill>
                  <a:srgbClr val="438086"/>
                </a:solidFill>
                <a:latin typeface="Georgia" pitchFamily="16" charset="0"/>
              </a:rPr>
              <a:t>(age, </a:t>
            </a:r>
            <a:r>
              <a:rPr lang="en-AU" sz="1100" dirty="0" err="1">
                <a:solidFill>
                  <a:srgbClr val="438086"/>
                </a:solidFill>
                <a:latin typeface="Georgia" pitchFamily="16" charset="0"/>
              </a:rPr>
              <a:t>zyg</a:t>
            </a:r>
            <a:r>
              <a:rPr lang="en-AU" sz="1100" dirty="0">
                <a:solidFill>
                  <a:srgbClr val="438086"/>
                </a:solidFill>
                <a:latin typeface="Georgia" pitchFamily="16" charset="0"/>
              </a:rPr>
              <a:t>, </a:t>
            </a:r>
            <a:r>
              <a:rPr lang="en-AU" sz="1100" dirty="0" err="1">
                <a:solidFill>
                  <a:srgbClr val="438086"/>
                </a:solidFill>
                <a:latin typeface="Georgia" pitchFamily="16" charset="0"/>
              </a:rPr>
              <a:t>xlab</a:t>
            </a:r>
            <a:r>
              <a:rPr lang="en-AU" sz="1100" dirty="0">
                <a:solidFill>
                  <a:srgbClr val="438086"/>
                </a:solidFill>
                <a:latin typeface="Georgia" pitchFamily="16" charset="0"/>
              </a:rPr>
              <a:t>="Years”)</a:t>
            </a:r>
          </a:p>
          <a:p>
            <a:pPr lvl="1">
              <a:spcBef>
                <a:spcPts val="300"/>
              </a:spcBef>
              <a:buClrTx/>
              <a:buFontTx/>
              <a:buNone/>
            </a:pPr>
            <a:r>
              <a:rPr lang="en-AU" sz="1100" dirty="0">
                <a:solidFill>
                  <a:srgbClr val="438086"/>
                </a:solidFill>
                <a:latin typeface="Georgia" pitchFamily="16" charset="0"/>
              </a:rPr>
              <a:t>title(main="Years by ZYG")</a:t>
            </a:r>
          </a:p>
          <a:p>
            <a:pPr lvl="1">
              <a:spcBef>
                <a:spcPts val="300"/>
              </a:spcBef>
              <a:buClrTx/>
              <a:buFontTx/>
              <a:buNone/>
            </a:pPr>
            <a:r>
              <a:rPr lang="en-AU" sz="1100" dirty="0">
                <a:solidFill>
                  <a:srgbClr val="438086"/>
                </a:solidFill>
                <a:latin typeface="Georgia" pitchFamily="16" charset="0"/>
              </a:rPr>
              <a:t># add legend via mouse click</a:t>
            </a:r>
          </a:p>
          <a:p>
            <a:pPr lvl="1">
              <a:spcBef>
                <a:spcPts val="300"/>
              </a:spcBef>
              <a:buClrTx/>
              <a:buFontTx/>
              <a:buNone/>
            </a:pPr>
            <a:r>
              <a:rPr lang="en-AU" sz="1100" dirty="0" err="1">
                <a:solidFill>
                  <a:srgbClr val="438086"/>
                </a:solidFill>
                <a:latin typeface="Georgia" pitchFamily="16" charset="0"/>
              </a:rPr>
              <a:t>colfill</a:t>
            </a:r>
            <a:r>
              <a:rPr lang="en-AU" sz="1100" dirty="0">
                <a:solidFill>
                  <a:srgbClr val="438086"/>
                </a:solidFill>
                <a:latin typeface="Georgia" pitchFamily="16" charset="0"/>
              </a:rPr>
              <a:t>&lt;-c(2:(2+length(levels(</a:t>
            </a:r>
            <a:r>
              <a:rPr lang="en-AU" sz="1100" dirty="0" err="1">
                <a:solidFill>
                  <a:srgbClr val="438086"/>
                </a:solidFill>
                <a:latin typeface="Georgia" pitchFamily="16" charset="0"/>
              </a:rPr>
              <a:t>zyg.f</a:t>
            </a:r>
            <a:r>
              <a:rPr lang="en-AU" sz="1100" dirty="0">
                <a:solidFill>
                  <a:srgbClr val="438086"/>
                </a:solidFill>
                <a:latin typeface="Georgia" pitchFamily="16" charset="0"/>
              </a:rPr>
              <a:t>))))</a:t>
            </a:r>
          </a:p>
          <a:p>
            <a:pPr lvl="1">
              <a:spcBef>
                <a:spcPts val="300"/>
              </a:spcBef>
              <a:buClrTx/>
              <a:buFontTx/>
              <a:buNone/>
            </a:pPr>
            <a:r>
              <a:rPr lang="en-AU" sz="1100" dirty="0">
                <a:solidFill>
                  <a:srgbClr val="438086"/>
                </a:solidFill>
                <a:latin typeface="Georgia" pitchFamily="16" charset="0"/>
              </a:rPr>
              <a:t>legend(.8,3, levels(</a:t>
            </a:r>
            <a:r>
              <a:rPr lang="en-AU" sz="1100" dirty="0" err="1">
                <a:solidFill>
                  <a:srgbClr val="438086"/>
                </a:solidFill>
                <a:latin typeface="Georgia" pitchFamily="16" charset="0"/>
              </a:rPr>
              <a:t>zyg.f</a:t>
            </a:r>
            <a:r>
              <a:rPr lang="en-AU" sz="1100" dirty="0">
                <a:solidFill>
                  <a:srgbClr val="438086"/>
                </a:solidFill>
                <a:latin typeface="Georgia" pitchFamily="16" charset="0"/>
              </a:rPr>
              <a:t>), fill=</a:t>
            </a:r>
            <a:r>
              <a:rPr lang="en-AU" sz="1100" dirty="0" err="1">
                <a:solidFill>
                  <a:srgbClr val="438086"/>
                </a:solidFill>
                <a:latin typeface="Georgia" pitchFamily="16" charset="0"/>
              </a:rPr>
              <a:t>colfill</a:t>
            </a:r>
            <a:r>
              <a:rPr lang="en-AU" sz="1100" dirty="0">
                <a:solidFill>
                  <a:srgbClr val="438086"/>
                </a:solidFill>
                <a:latin typeface="Georgia" pitchFamily="16" charset="0"/>
              </a:rPr>
              <a:t>) </a:t>
            </a:r>
          </a:p>
          <a:p>
            <a:pPr lvl="1">
              <a:spcBef>
                <a:spcPts val="300"/>
              </a:spcBef>
              <a:buClrTx/>
              <a:buFontTx/>
              <a:buNone/>
            </a:pPr>
            <a:endParaRPr lang="en-AU" sz="1100" dirty="0">
              <a:solidFill>
                <a:srgbClr val="438086"/>
              </a:solidFill>
              <a:latin typeface="Georgia" pitchFamily="16" charset="0"/>
            </a:endParaRPr>
          </a:p>
          <a:p>
            <a:pPr lvl="1">
              <a:spcBef>
                <a:spcPts val="300"/>
              </a:spcBef>
              <a:buClrTx/>
              <a:buFontTx/>
              <a:buNone/>
            </a:pPr>
            <a:r>
              <a:rPr lang="en-AU" sz="2000" dirty="0">
                <a:solidFill>
                  <a:srgbClr val="438086"/>
                </a:solidFill>
                <a:latin typeface="Georgia" pitchFamily="16" charset="0"/>
              </a:rPr>
              <a:t># close the </a:t>
            </a:r>
            <a:r>
              <a:rPr lang="en-AU" sz="2000" dirty="0" err="1">
                <a:solidFill>
                  <a:srgbClr val="438086"/>
                </a:solidFill>
                <a:latin typeface="Georgia" pitchFamily="16" charset="0"/>
              </a:rPr>
              <a:t>png</a:t>
            </a:r>
            <a:r>
              <a:rPr lang="en-AU" sz="2000" dirty="0">
                <a:solidFill>
                  <a:srgbClr val="438086"/>
                </a:solidFill>
                <a:latin typeface="Georgia" pitchFamily="16" charset="0"/>
              </a:rPr>
              <a:t> file to allow viewing</a:t>
            </a:r>
          </a:p>
          <a:p>
            <a:pPr lvl="1">
              <a:spcBef>
                <a:spcPts val="300"/>
              </a:spcBef>
              <a:buClrTx/>
              <a:buFontTx/>
              <a:buNone/>
            </a:pPr>
            <a:r>
              <a:rPr lang="en-AU" sz="2000" dirty="0" err="1">
                <a:solidFill>
                  <a:srgbClr val="438086"/>
                </a:solidFill>
                <a:latin typeface="Georgia" pitchFamily="16" charset="0"/>
              </a:rPr>
              <a:t>dev.off</a:t>
            </a:r>
            <a:r>
              <a:rPr lang="en-AU" sz="2000" dirty="0">
                <a:solidFill>
                  <a:srgbClr val="438086"/>
                </a:solidFill>
                <a:latin typeface="Georgia" pitchFamily="16" charset="0"/>
              </a:rPr>
              <a:t>()</a:t>
            </a:r>
          </a:p>
          <a:p>
            <a:pPr>
              <a:spcBef>
                <a:spcPts val="300"/>
              </a:spcBef>
              <a:buClrTx/>
              <a:buFontTx/>
              <a:buNone/>
            </a:pPr>
            <a:endParaRPr lang="en-AU" sz="2000" dirty="0">
              <a:solidFill>
                <a:srgbClr val="438086"/>
              </a:solidFill>
              <a:latin typeface="Georgia" pitchFamily="16" charset="0"/>
            </a:endParaRPr>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780928"/>
            <a:ext cx="4176712" cy="208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82327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129" name="Text Box 1"/>
          <p:cNvSpPr txBox="1">
            <a:spLocks noChangeArrowheads="1"/>
          </p:cNvSpPr>
          <p:nvPr/>
        </p:nvSpPr>
        <p:spPr bwMode="auto">
          <a:xfrm>
            <a:off x="592459" y="692696"/>
            <a:ext cx="8228013"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US" sz="4000">
                <a:solidFill>
                  <a:srgbClr val="424456"/>
                </a:solidFill>
                <a:latin typeface="Trebuchet MS" pitchFamily="32" charset="0"/>
              </a:rPr>
              <a:t>Final Words of Warning</a:t>
            </a:r>
          </a:p>
        </p:txBody>
      </p:sp>
      <p:sp>
        <p:nvSpPr>
          <p:cNvPr id="48130" name="Text Box 2"/>
          <p:cNvSpPr txBox="1">
            <a:spLocks noChangeArrowheads="1"/>
          </p:cNvSpPr>
          <p:nvPr/>
        </p:nvSpPr>
        <p:spPr bwMode="auto">
          <a:xfrm>
            <a:off x="467544" y="1923009"/>
            <a:ext cx="5554663" cy="432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8136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Verdana" pitchFamily="32" charset="0"/>
                <a:ea typeface="DejaVu Sans" pitchFamily="32" charset="0"/>
                <a:cs typeface="DejaVu Sans" pitchFamily="32" charset="0"/>
              </a:defRPr>
            </a:lvl9pPr>
          </a:lstStyle>
          <a:p>
            <a:pPr>
              <a:lnSpc>
                <a:spcPct val="90000"/>
              </a:lnSpc>
              <a:spcBef>
                <a:spcPts val="300"/>
              </a:spcBef>
              <a:buClrTx/>
              <a:buFontTx/>
              <a:buNone/>
            </a:pPr>
            <a:r>
              <a:rPr lang="en-US" sz="2800" dirty="0">
                <a:solidFill>
                  <a:srgbClr val="000000"/>
                </a:solidFill>
                <a:latin typeface="Georgia" pitchFamily="16" charset="0"/>
              </a:rPr>
              <a:t>“Using R is a bit akin to smoking. The beginning is difficult, one may get headaches and even gag the first few times. But in the long run, it becomes pleasurable and even addictive. Yet, deep down, for those willing to be honest, there is something not fully healthy in it.” --Francois </a:t>
            </a:r>
            <a:r>
              <a:rPr lang="en-US" sz="2800" dirty="0" err="1">
                <a:solidFill>
                  <a:srgbClr val="000000"/>
                </a:solidFill>
                <a:latin typeface="Georgia" pitchFamily="16" charset="0"/>
              </a:rPr>
              <a:t>Pinard</a:t>
            </a:r>
            <a:endParaRPr lang="en-US" sz="2800" dirty="0">
              <a:solidFill>
                <a:srgbClr val="000000"/>
              </a:solidFill>
              <a:latin typeface="Georgia" pitchFamily="16" charset="0"/>
            </a:endParaRPr>
          </a:p>
        </p:txBody>
      </p:sp>
      <p:pic>
        <p:nvPicPr>
          <p:cNvPr id="4813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066" r="5107" b="28051"/>
          <a:stretch/>
        </p:blipFill>
        <p:spPr bwMode="auto">
          <a:xfrm>
            <a:off x="6297364" y="3573016"/>
            <a:ext cx="2183408" cy="252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12496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4221088"/>
            <a:ext cx="8208912" cy="208823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241"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itchFamily="32" charset="0"/>
                <a:ea typeface="DejaVu Sans" pitchFamily="32" charset="0"/>
                <a:cs typeface="DejaVu Sans" pitchFamily="32" charset="0"/>
              </a:defRPr>
            </a:lvl9pPr>
          </a:lstStyle>
          <a:p>
            <a:pPr>
              <a:buClrTx/>
              <a:buFontTx/>
              <a:buNone/>
            </a:pPr>
            <a:r>
              <a:rPr lang="en-AU" sz="4000" b="1" dirty="0">
                <a:solidFill>
                  <a:srgbClr val="424456"/>
                </a:solidFill>
                <a:latin typeface="Trebuchet MS" pitchFamily="32" charset="0"/>
              </a:rPr>
              <a:t>Superfast intro to Linux</a:t>
            </a:r>
          </a:p>
        </p:txBody>
      </p:sp>
      <p:sp>
        <p:nvSpPr>
          <p:cNvPr id="10242" name="Text Box 2"/>
          <p:cNvSpPr txBox="1">
            <a:spLocks noChangeArrowheads="1"/>
          </p:cNvSpPr>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Tree>
    <p:extLst>
      <p:ext uri="{BB962C8B-B14F-4D97-AF65-F5344CB8AC3E}">
        <p14:creationId xmlns:p14="http://schemas.microsoft.com/office/powerpoint/2010/main" val="34282677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769" name="Text Box 1"/>
          <p:cNvSpPr txBox="1">
            <a:spLocks noChangeArrowheads="1"/>
          </p:cNvSpPr>
          <p:nvPr/>
        </p:nvSpPr>
        <p:spPr bwMode="auto">
          <a:xfrm>
            <a:off x="457200" y="1143000"/>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eaLnBrk="1" hangingPunct="1">
              <a:buClrTx/>
              <a:buFontTx/>
              <a:buNone/>
            </a:pPr>
            <a:r>
              <a:rPr lang="en-AU" altLang="en-US" sz="4000">
                <a:solidFill>
                  <a:srgbClr val="424456"/>
                </a:solidFill>
                <a:latin typeface="Trebuchet MS" pitchFamily="32" charset="0"/>
              </a:rPr>
              <a:t>Time for coffee</a:t>
            </a: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279732"/>
            <a:ext cx="3489358" cy="37444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150" y="2276872"/>
            <a:ext cx="3332054" cy="37292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p:cNvSpPr txBox="1">
            <a:spLocks noChangeArrowheads="1"/>
          </p:cNvSpPr>
          <p:nvPr/>
        </p:nvSpPr>
        <p:spPr bwMode="auto">
          <a:xfrm>
            <a:off x="6445250" y="333375"/>
            <a:ext cx="23034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itchFamily="32" charset="0"/>
                <a:ea typeface="DejaVu Sans" charset="0"/>
                <a:cs typeface="DejaVu Sans" charset="0"/>
              </a:defRPr>
            </a:lvl9pPr>
          </a:lstStyle>
          <a:p>
            <a:pPr>
              <a:spcBef>
                <a:spcPts val="1125"/>
              </a:spcBef>
              <a:buClrTx/>
              <a:buFontTx/>
              <a:buNone/>
            </a:pPr>
            <a:r>
              <a:rPr lang="en-AU" altLang="en-US"/>
              <a:t>explodingdog.com</a:t>
            </a:r>
          </a:p>
        </p:txBody>
      </p:sp>
    </p:spTree>
    <p:extLst>
      <p:ext uri="{BB962C8B-B14F-4D97-AF65-F5344CB8AC3E}">
        <p14:creationId xmlns:p14="http://schemas.microsoft.com/office/powerpoint/2010/main" val="1599694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This year’s OS</a:t>
            </a:r>
          </a:p>
        </p:txBody>
      </p:sp>
      <p:sp>
        <p:nvSpPr>
          <p:cNvPr id="6" name="Content Placeholder 5"/>
          <p:cNvSpPr>
            <a:spLocks noGrp="1"/>
          </p:cNvSpPr>
          <p:nvPr>
            <p:ph idx="1"/>
          </p:nvPr>
        </p:nvSpPr>
        <p:spPr>
          <a:xfrm>
            <a:off x="457200" y="1456184"/>
            <a:ext cx="7571184" cy="4525963"/>
          </a:xfrm>
        </p:spPr>
        <p:txBody>
          <a:bodyPr>
            <a:normAutofit fontScale="92500" lnSpcReduction="10000"/>
          </a:bodyPr>
          <a:lstStyle/>
          <a:p>
            <a:r>
              <a:rPr lang="en-AU" dirty="0" err="1"/>
              <a:t>Debian</a:t>
            </a:r>
            <a:r>
              <a:rPr lang="en-AU" dirty="0"/>
              <a:t> (</a:t>
            </a:r>
            <a:r>
              <a:rPr lang="en-AU" dirty="0" err="1"/>
              <a:t>linux</a:t>
            </a:r>
            <a:r>
              <a:rPr lang="en-AU" dirty="0"/>
              <a:t>)</a:t>
            </a:r>
          </a:p>
          <a:p>
            <a:pPr lvl="1"/>
            <a:r>
              <a:rPr lang="en-AU" dirty="0"/>
              <a:t>Free</a:t>
            </a:r>
          </a:p>
          <a:p>
            <a:pPr lvl="1"/>
            <a:r>
              <a:rPr lang="en-AU" dirty="0"/>
              <a:t>Many free software packages available</a:t>
            </a:r>
          </a:p>
          <a:p>
            <a:pPr lvl="2"/>
            <a:r>
              <a:rPr lang="en-AU" dirty="0"/>
              <a:t>Open office</a:t>
            </a:r>
          </a:p>
          <a:p>
            <a:pPr lvl="2"/>
            <a:r>
              <a:rPr lang="en-AU" dirty="0"/>
              <a:t>R </a:t>
            </a:r>
          </a:p>
          <a:p>
            <a:pPr lvl="2"/>
            <a:r>
              <a:rPr lang="en-AU" dirty="0"/>
              <a:t>PSPP</a:t>
            </a:r>
          </a:p>
          <a:p>
            <a:pPr lvl="2"/>
            <a:r>
              <a:rPr lang="en-AU" dirty="0"/>
              <a:t>Terminal</a:t>
            </a:r>
          </a:p>
          <a:p>
            <a:r>
              <a:rPr lang="en-AU" dirty="0"/>
              <a:t>Based on Unix </a:t>
            </a:r>
          </a:p>
          <a:p>
            <a:pPr lvl="1"/>
            <a:r>
              <a:rPr lang="en-AU" dirty="0"/>
              <a:t>long and venerable history</a:t>
            </a:r>
          </a:p>
          <a:p>
            <a:pPr lvl="1"/>
            <a:r>
              <a:rPr lang="en-AU" dirty="0"/>
              <a:t>http://en.wikipedia.org/wiki/Unix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2"/>
            <a:ext cx="27813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43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Close but not the same…</a:t>
            </a:r>
          </a:p>
        </p:txBody>
      </p:sp>
      <p:sp>
        <p:nvSpPr>
          <p:cNvPr id="6" name="Content Placeholder 5"/>
          <p:cNvSpPr>
            <a:spLocks noGrp="1"/>
          </p:cNvSpPr>
          <p:nvPr>
            <p:ph idx="1"/>
          </p:nvPr>
        </p:nvSpPr>
        <p:spPr>
          <a:xfrm>
            <a:off x="457200" y="1456184"/>
            <a:ext cx="8229600" cy="4525963"/>
          </a:xfrm>
        </p:spPr>
        <p:txBody>
          <a:bodyPr/>
          <a:lstStyle/>
          <a:p>
            <a:r>
              <a:rPr lang="en-AU" dirty="0"/>
              <a:t>Most basic shortcuts will work</a:t>
            </a:r>
          </a:p>
          <a:p>
            <a:pPr lvl="1"/>
            <a:r>
              <a:rPr lang="en-AU" dirty="0" err="1"/>
              <a:t>crtl+C</a:t>
            </a:r>
            <a:r>
              <a:rPr lang="en-AU" dirty="0"/>
              <a:t> for copy </a:t>
            </a:r>
            <a:r>
              <a:rPr lang="en-AU" dirty="0" err="1"/>
              <a:t>crtl+V</a:t>
            </a:r>
            <a:r>
              <a:rPr lang="en-AU" dirty="0"/>
              <a:t> for paste </a:t>
            </a:r>
            <a:r>
              <a:rPr lang="en-AU" dirty="0" err="1"/>
              <a:t>etc</a:t>
            </a:r>
            <a:endParaRPr lang="en-AU" dirty="0"/>
          </a:p>
          <a:p>
            <a:r>
              <a:rPr lang="en-AU" dirty="0"/>
              <a:t>Supports folder based navigation</a:t>
            </a:r>
          </a:p>
          <a:p>
            <a:r>
              <a:rPr lang="en-AU" dirty="0"/>
              <a:t>/\ BIG PROBLEM is \ </a:t>
            </a:r>
            <a:r>
              <a:rPr lang="en-AU" dirty="0" err="1"/>
              <a:t>vs</a:t>
            </a:r>
            <a:r>
              <a:rPr lang="en-AU" dirty="0"/>
              <a:t> /</a:t>
            </a:r>
          </a:p>
          <a:p>
            <a:r>
              <a:rPr lang="en-AU" dirty="0"/>
              <a:t>You will have used some version of </a:t>
            </a:r>
            <a:r>
              <a:rPr lang="en-AU" dirty="0" err="1"/>
              <a:t>unix</a:t>
            </a:r>
            <a:r>
              <a:rPr lang="en-AU" dirty="0"/>
              <a:t> previously</a:t>
            </a:r>
          </a:p>
          <a:p>
            <a:pPr lvl="1"/>
            <a:endParaRPr lang="en-AU"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06" y="4966953"/>
            <a:ext cx="720080" cy="792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092" y="4966953"/>
            <a:ext cx="926670" cy="7574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268" y="4966953"/>
            <a:ext cx="542313" cy="7400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7087" y="4966953"/>
            <a:ext cx="648072" cy="7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9665" y="4966953"/>
            <a:ext cx="1179828" cy="74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3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67544" y="260648"/>
            <a:ext cx="8208912" cy="6048672"/>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p:cNvSpPr>
            <a:spLocks noGrp="1"/>
          </p:cNvSpPr>
          <p:nvPr>
            <p:ph type="title"/>
          </p:nvPr>
        </p:nvSpPr>
        <p:spPr/>
        <p:txBody>
          <a:bodyPr/>
          <a:lstStyle/>
          <a:p>
            <a:pPr algn="l"/>
            <a:r>
              <a:rPr lang="en-AU" dirty="0"/>
              <a:t>File hygiene is very important</a:t>
            </a:r>
          </a:p>
        </p:txBody>
      </p:sp>
      <p:sp>
        <p:nvSpPr>
          <p:cNvPr id="6" name="Content Placeholder 5"/>
          <p:cNvSpPr>
            <a:spLocks noGrp="1"/>
          </p:cNvSpPr>
          <p:nvPr>
            <p:ph idx="1"/>
          </p:nvPr>
        </p:nvSpPr>
        <p:spPr>
          <a:xfrm>
            <a:off x="457200" y="1456184"/>
            <a:ext cx="8229600" cy="4525963"/>
          </a:xfrm>
        </p:spPr>
        <p:txBody>
          <a:bodyPr/>
          <a:lstStyle/>
          <a:p>
            <a:r>
              <a:rPr lang="en-AU" dirty="0"/>
              <a:t>Files are stored in Unix format not DOS or Mac </a:t>
            </a:r>
          </a:p>
          <a:p>
            <a:pPr lvl="1"/>
            <a:r>
              <a:rPr lang="en-AU" dirty="0"/>
              <a:t>Changes the line ending characters </a:t>
            </a:r>
          </a:p>
          <a:p>
            <a:pPr lvl="1"/>
            <a:r>
              <a:rPr lang="en-AU" dirty="0"/>
              <a:t>Use dos2unix, unix2dos, mac2unix, unix2mac to change formats</a:t>
            </a:r>
          </a:p>
          <a:p>
            <a:pPr lvl="1"/>
            <a:r>
              <a:rPr lang="en-AU" dirty="0"/>
              <a:t>Can use the file command to check format</a:t>
            </a:r>
          </a:p>
          <a:p>
            <a:r>
              <a:rPr lang="en-AU" dirty="0"/>
              <a:t>Unix systems are case sensitive! </a:t>
            </a:r>
          </a:p>
          <a:p>
            <a:r>
              <a:rPr lang="en-AU" dirty="0"/>
              <a:t>NO SPACES in your file/directory names!!</a:t>
            </a:r>
          </a:p>
          <a:p>
            <a:r>
              <a:rPr lang="en-AU" dirty="0"/>
              <a:t>Wildcards </a:t>
            </a:r>
            <a:r>
              <a:rPr lang="en-AU" dirty="0" err="1"/>
              <a:t>ie</a:t>
            </a:r>
            <a:r>
              <a:rPr lang="en-AU" dirty="0"/>
              <a:t> dos2unix *.</a:t>
            </a:r>
            <a:r>
              <a:rPr lang="en-AU" dirty="0" err="1"/>
              <a:t>dat</a:t>
            </a:r>
            <a:endParaRPr lang="en-AU" dirty="0"/>
          </a:p>
        </p:txBody>
      </p:sp>
    </p:spTree>
    <p:extLst>
      <p:ext uri="{BB962C8B-B14F-4D97-AF65-F5344CB8AC3E}">
        <p14:creationId xmlns:p14="http://schemas.microsoft.com/office/powerpoint/2010/main" val="895621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2282</Words>
  <Application>Microsoft Office PowerPoint</Application>
  <PresentationFormat>On-screen Show (4:3)</PresentationFormat>
  <Paragraphs>457</Paragraphs>
  <Slides>60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Courier New</vt:lpstr>
      <vt:lpstr>Georgia</vt:lpstr>
      <vt:lpstr>Times New Roman</vt:lpstr>
      <vt:lpstr>Trebuchet MS</vt:lpstr>
      <vt:lpstr>Verdana</vt:lpstr>
      <vt:lpstr>Wingdings 2</vt:lpstr>
      <vt:lpstr>Office Theme</vt:lpstr>
      <vt:lpstr>(Re) introduction to Linux Sarah Medland Boulder 2019</vt:lpstr>
      <vt:lpstr>Getting the most out of the workshop</vt:lpstr>
      <vt:lpstr>I work in Brisbane at QIMR</vt:lpstr>
      <vt:lpstr>PowerPoint Presentation</vt:lpstr>
      <vt:lpstr>Morning sessions</vt:lpstr>
      <vt:lpstr>PowerPoint Presentation</vt:lpstr>
      <vt:lpstr>This year’s OS</vt:lpstr>
      <vt:lpstr>Close but not the same…</vt:lpstr>
      <vt:lpstr>File hygiene is very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R this week  </vt:lpstr>
      <vt:lpstr>Setting this up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QIMR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dc:creator>
  <cp:lastModifiedBy>Sarah Medland</cp:lastModifiedBy>
  <cp:revision>61</cp:revision>
  <dcterms:created xsi:type="dcterms:W3CDTF">2012-03-05T00:13:09Z</dcterms:created>
  <dcterms:modified xsi:type="dcterms:W3CDTF">2019-03-03T22:22:28Z</dcterms:modified>
</cp:coreProperties>
</file>